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notesSlides/notesSlide7.xml" ContentType="application/vnd.openxmlformats-officedocument.presentationml.notesSlide+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710" r:id="rId2"/>
  </p:sldMasterIdLst>
  <p:notesMasterIdLst>
    <p:notesMasterId r:id="rId98"/>
  </p:notesMasterIdLst>
  <p:handoutMasterIdLst>
    <p:handoutMasterId r:id="rId99"/>
  </p:handoutMasterIdLst>
  <p:sldIdLst>
    <p:sldId id="28266" r:id="rId3"/>
    <p:sldId id="3862" r:id="rId4"/>
    <p:sldId id="27847" r:id="rId5"/>
    <p:sldId id="28222" r:id="rId6"/>
    <p:sldId id="28231" r:id="rId7"/>
    <p:sldId id="28228" r:id="rId8"/>
    <p:sldId id="9590" r:id="rId9"/>
    <p:sldId id="2336" r:id="rId10"/>
    <p:sldId id="7379" r:id="rId11"/>
    <p:sldId id="2346" r:id="rId12"/>
    <p:sldId id="28229" r:id="rId13"/>
    <p:sldId id="9587" r:id="rId14"/>
    <p:sldId id="9601" r:id="rId15"/>
    <p:sldId id="379" r:id="rId16"/>
    <p:sldId id="12318" r:id="rId17"/>
    <p:sldId id="28232" r:id="rId18"/>
    <p:sldId id="28267" r:id="rId19"/>
    <p:sldId id="28201" r:id="rId20"/>
    <p:sldId id="9592" r:id="rId21"/>
    <p:sldId id="28268" r:id="rId22"/>
    <p:sldId id="28233" r:id="rId23"/>
    <p:sldId id="28142" r:id="rId24"/>
    <p:sldId id="28234" r:id="rId25"/>
    <p:sldId id="6493" r:id="rId26"/>
    <p:sldId id="258" r:id="rId27"/>
    <p:sldId id="6761" r:id="rId28"/>
    <p:sldId id="259" r:id="rId29"/>
    <p:sldId id="28235" r:id="rId30"/>
    <p:sldId id="28270" r:id="rId31"/>
    <p:sldId id="28236" r:id="rId32"/>
    <p:sldId id="28271" r:id="rId33"/>
    <p:sldId id="891" r:id="rId34"/>
    <p:sldId id="890" r:id="rId35"/>
    <p:sldId id="4440" r:id="rId36"/>
    <p:sldId id="2034" r:id="rId37"/>
    <p:sldId id="5034" r:id="rId38"/>
    <p:sldId id="3643" r:id="rId39"/>
    <p:sldId id="28237" r:id="rId40"/>
    <p:sldId id="28148" r:id="rId41"/>
    <p:sldId id="28149" r:id="rId42"/>
    <p:sldId id="28272" r:id="rId43"/>
    <p:sldId id="4884" r:id="rId44"/>
    <p:sldId id="28238" r:id="rId45"/>
    <p:sldId id="4850" r:id="rId46"/>
    <p:sldId id="1503" r:id="rId47"/>
    <p:sldId id="5252" r:id="rId48"/>
    <p:sldId id="7038" r:id="rId49"/>
    <p:sldId id="8522" r:id="rId50"/>
    <p:sldId id="28130" r:id="rId51"/>
    <p:sldId id="27479" r:id="rId52"/>
    <p:sldId id="2328" r:id="rId53"/>
    <p:sldId id="5053" r:id="rId54"/>
    <p:sldId id="5031" r:id="rId55"/>
    <p:sldId id="5028" r:id="rId56"/>
    <p:sldId id="2309" r:id="rId57"/>
    <p:sldId id="5029" r:id="rId58"/>
    <p:sldId id="5030" r:id="rId59"/>
    <p:sldId id="4803" r:id="rId60"/>
    <p:sldId id="5015" r:id="rId61"/>
    <p:sldId id="5016" r:id="rId62"/>
    <p:sldId id="28275" r:id="rId63"/>
    <p:sldId id="28276" r:id="rId64"/>
    <p:sldId id="5020" r:id="rId65"/>
    <p:sldId id="28277" r:id="rId66"/>
    <p:sldId id="28278" r:id="rId67"/>
    <p:sldId id="5017" r:id="rId68"/>
    <p:sldId id="6497" r:id="rId69"/>
    <p:sldId id="1183" r:id="rId70"/>
    <p:sldId id="1184" r:id="rId71"/>
    <p:sldId id="5018" r:id="rId72"/>
    <p:sldId id="5019" r:id="rId73"/>
    <p:sldId id="2055" r:id="rId74"/>
    <p:sldId id="2415" r:id="rId75"/>
    <p:sldId id="3766" r:id="rId76"/>
    <p:sldId id="6054" r:id="rId77"/>
    <p:sldId id="3683" r:id="rId78"/>
    <p:sldId id="2889" r:id="rId79"/>
    <p:sldId id="2888" r:id="rId80"/>
    <p:sldId id="9848" r:id="rId81"/>
    <p:sldId id="28239" r:id="rId82"/>
    <p:sldId id="28151" r:id="rId83"/>
    <p:sldId id="28152" r:id="rId84"/>
    <p:sldId id="28168" r:id="rId85"/>
    <p:sldId id="28240" r:id="rId86"/>
    <p:sldId id="5014" r:id="rId87"/>
    <p:sldId id="28241" r:id="rId88"/>
    <p:sldId id="28280" r:id="rId89"/>
    <p:sldId id="28279" r:id="rId90"/>
    <p:sldId id="28242" r:id="rId91"/>
    <p:sldId id="28243" r:id="rId92"/>
    <p:sldId id="28244" r:id="rId93"/>
    <p:sldId id="28245" r:id="rId94"/>
    <p:sldId id="28246" r:id="rId95"/>
    <p:sldId id="28281" r:id="rId96"/>
    <p:sldId id="28223" r:id="rId97"/>
  </p:sldIdLst>
  <p:sldSz cx="12192000" cy="6858000"/>
  <p:notesSz cx="7315200" cy="9601200"/>
  <p:custDataLst>
    <p:tags r:id="rId100"/>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FF"/>
    <a:srgbClr val="000066"/>
    <a:srgbClr val="0000CC"/>
    <a:srgbClr val="0000FF"/>
    <a:srgbClr val="FF99FF"/>
    <a:srgbClr val="66006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66" autoAdjust="0"/>
    <p:restoredTop sz="93243" autoAdjust="0"/>
  </p:normalViewPr>
  <p:slideViewPr>
    <p:cSldViewPr>
      <p:cViewPr varScale="1">
        <p:scale>
          <a:sx n="129" d="100"/>
          <a:sy n="129" d="100"/>
        </p:scale>
        <p:origin x="104" y="46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3" d="100"/>
          <a:sy n="113" d="100"/>
        </p:scale>
        <p:origin x="4412" y="8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handoutMaster" Target="handoutMasters/handoutMaster1.xml"/><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tags" Target="tags/tag1.xml"/><Relationship Id="rId105" Type="http://schemas.microsoft.com/office/2016/11/relationships/changesInfo" Target="changesInfos/changesInfo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notesMaster" Target="notesMasters/notesMaster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9C25796A-7B39-4A71-8A01-5B1771AE4BD7}"/>
    <pc:docChg chg="custSel modSld modHandout">
      <pc:chgData name="Jim McGowan" userId="e2c7446dd3aca506" providerId="LiveId" clId="{9C25796A-7B39-4A71-8A01-5B1771AE4BD7}" dt="2025-10-29T13:55:39.192" v="60" actId="6549"/>
      <pc:docMkLst>
        <pc:docMk/>
      </pc:docMkLst>
      <pc:sldChg chg="modSp mod">
        <pc:chgData name="Jim McGowan" userId="e2c7446dd3aca506" providerId="LiveId" clId="{9C25796A-7B39-4A71-8A01-5B1771AE4BD7}" dt="2025-10-29T13:51:09.648" v="48" actId="207"/>
        <pc:sldMkLst>
          <pc:docMk/>
          <pc:sldMk cId="0" sldId="259"/>
        </pc:sldMkLst>
        <pc:graphicFrameChg chg="modGraphic">
          <ac:chgData name="Jim McGowan" userId="e2c7446dd3aca506" providerId="LiveId" clId="{9C25796A-7B39-4A71-8A01-5B1771AE4BD7}" dt="2025-10-29T13:51:09.648" v="48" actId="207"/>
          <ac:graphicFrameMkLst>
            <pc:docMk/>
            <pc:sldMk cId="0" sldId="259"/>
            <ac:graphicFrameMk id="4" creationId="{611424E1-E1BE-4974-A959-7A98A43F1152}"/>
          </ac:graphicFrameMkLst>
        </pc:graphicFrameChg>
      </pc:sldChg>
      <pc:sldChg chg="modSp">
        <pc:chgData name="Jim McGowan" userId="e2c7446dd3aca506" providerId="LiveId" clId="{9C25796A-7B39-4A71-8A01-5B1771AE4BD7}" dt="2025-10-29T13:41:57.050" v="44"/>
        <pc:sldMkLst>
          <pc:docMk/>
          <pc:sldMk cId="2806957034" sldId="379"/>
        </pc:sldMkLst>
        <pc:spChg chg="mod">
          <ac:chgData name="Jim McGowan" userId="e2c7446dd3aca506" providerId="LiveId" clId="{9C25796A-7B39-4A71-8A01-5B1771AE4BD7}" dt="2025-10-29T13:41:57.050" v="44"/>
          <ac:spMkLst>
            <pc:docMk/>
            <pc:sldMk cId="2806957034" sldId="379"/>
            <ac:spMk id="134147" creationId="{00000000-0000-0000-0000-000000000000}"/>
          </ac:spMkLst>
        </pc:spChg>
      </pc:sldChg>
      <pc:sldChg chg="modSp mod">
        <pc:chgData name="Jim McGowan" userId="e2c7446dd3aca506" providerId="LiveId" clId="{9C25796A-7B39-4A71-8A01-5B1771AE4BD7}" dt="2025-10-22T11:45:30.348" v="1" actId="20577"/>
        <pc:sldMkLst>
          <pc:docMk/>
          <pc:sldMk cId="3364622836" sldId="3862"/>
        </pc:sldMkLst>
        <pc:spChg chg="mod">
          <ac:chgData name="Jim McGowan" userId="e2c7446dd3aca506" providerId="LiveId" clId="{9C25796A-7B39-4A71-8A01-5B1771AE4BD7}" dt="2025-10-22T11:45:30.348" v="1" actId="20577"/>
          <ac:spMkLst>
            <pc:docMk/>
            <pc:sldMk cId="3364622836" sldId="3862"/>
            <ac:spMk id="134147" creationId="{00000000-0000-0000-0000-000000000000}"/>
          </ac:spMkLst>
        </pc:spChg>
      </pc:sldChg>
      <pc:sldChg chg="addSp delSp modSp">
        <pc:chgData name="Jim McGowan" userId="e2c7446dd3aca506" providerId="LiveId" clId="{9C25796A-7B39-4A71-8A01-5B1771AE4BD7}" dt="2025-10-29T13:50:34.505" v="47"/>
        <pc:sldMkLst>
          <pc:docMk/>
          <pc:sldMk cId="1074667585" sldId="6761"/>
        </pc:sldMkLst>
        <pc:spChg chg="add mod">
          <ac:chgData name="Jim McGowan" userId="e2c7446dd3aca506" providerId="LiveId" clId="{9C25796A-7B39-4A71-8A01-5B1771AE4BD7}" dt="2025-10-29T13:50:34.505" v="47"/>
          <ac:spMkLst>
            <pc:docMk/>
            <pc:sldMk cId="1074667585" sldId="6761"/>
            <ac:spMk id="3" creationId="{217D8E0A-5041-083A-3A81-8E09067F8C5D}"/>
          </ac:spMkLst>
        </pc:spChg>
      </pc:sldChg>
      <pc:sldChg chg="modSp">
        <pc:chgData name="Jim McGowan" userId="e2c7446dd3aca506" providerId="LiveId" clId="{9C25796A-7B39-4A71-8A01-5B1771AE4BD7}" dt="2025-10-29T13:41:14.549" v="43"/>
        <pc:sldMkLst>
          <pc:docMk/>
          <pc:sldMk cId="513455590" sldId="9587"/>
        </pc:sldMkLst>
        <pc:spChg chg="mod">
          <ac:chgData name="Jim McGowan" userId="e2c7446dd3aca506" providerId="LiveId" clId="{9C25796A-7B39-4A71-8A01-5B1771AE4BD7}" dt="2025-10-29T13:41:14.549" v="43"/>
          <ac:spMkLst>
            <pc:docMk/>
            <pc:sldMk cId="513455590" sldId="9587"/>
            <ac:spMk id="134147"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086 Acts 15v11-18 </a:t>
            </a:r>
          </a:p>
          <a:p>
            <a:pPr>
              <a:defRPr/>
            </a:pPr>
            <a:r>
              <a:rPr lang="en-US" sz="1400" dirty="0"/>
              <a:t>11-05-2025</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11/5/2025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5C1D5-1CA5-A6B0-AD2B-1F954DEAFC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9F0AA5-5A4A-DDFB-53E1-0EAF4CA967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D745C7-8E87-B1F5-9245-BC5E67F364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120673-8030-EEB4-82BD-16063FF63A42}"/>
              </a:ext>
            </a:extLst>
          </p:cNvPr>
          <p:cNvSpPr>
            <a:spLocks noGrp="1"/>
          </p:cNvSpPr>
          <p:nvPr>
            <p:ph type="sldNum" sz="quarter" idx="5"/>
          </p:nvPr>
        </p:nvSpPr>
        <p:spPr/>
        <p:txBody>
          <a:bodyPr/>
          <a:lstStyle/>
          <a:p>
            <a:fld id="{F8C071F8-0110-44CB-B1AD-32F308DA789F}" type="slidenum">
              <a:rPr lang="en-US" smtClean="0"/>
              <a:t>4</a:t>
            </a:fld>
            <a:endParaRPr lang="en-US"/>
          </a:p>
        </p:txBody>
      </p:sp>
    </p:spTree>
    <p:extLst>
      <p:ext uri="{BB962C8B-B14F-4D97-AF65-F5344CB8AC3E}">
        <p14:creationId xmlns:p14="http://schemas.microsoft.com/office/powerpoint/2010/main" val="1499036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WRONG!!!</a:t>
            </a:r>
          </a:p>
        </p:txBody>
      </p:sp>
      <p:sp>
        <p:nvSpPr>
          <p:cNvPr id="4" name="Header Placeholder 3"/>
          <p:cNvSpPr>
            <a:spLocks noGrp="1"/>
          </p:cNvSpPr>
          <p:nvPr>
            <p:ph type="hdr" sz="quarter" idx="10"/>
          </p:nvPr>
        </p:nvSpPr>
        <p:spPr/>
        <p:txBody>
          <a:bodyPr/>
          <a:lstStyle/>
          <a:p>
            <a:pPr>
              <a:defRPr/>
            </a:pPr>
            <a:r>
              <a:rPr lang="en-US"/>
              <a:t>Dr. Andy Woods - The Coming Kingdom</a:t>
            </a:r>
            <a:endParaRPr lang="en-US" dirty="0"/>
          </a:p>
        </p:txBody>
      </p:sp>
      <p:sp>
        <p:nvSpPr>
          <p:cNvPr id="5" name="Date Placeholder 4"/>
          <p:cNvSpPr>
            <a:spLocks noGrp="1"/>
          </p:cNvSpPr>
          <p:nvPr>
            <p:ph type="dt" idx="11"/>
          </p:nvPr>
        </p:nvSpPr>
        <p:spPr/>
        <p:txBody>
          <a:bodyPr/>
          <a:lstStyle/>
          <a:p>
            <a:pPr>
              <a:defRPr/>
            </a:pPr>
            <a:fld id="{523FBA47-419F-430C-9853-21DAD41422FF}" type="datetime1">
              <a:rPr lang="en-US" smtClean="0"/>
              <a:t>11/5/2025</a:t>
            </a:fld>
            <a:endParaRPr lang="en-US" dirty="0"/>
          </a:p>
        </p:txBody>
      </p:sp>
      <p:sp>
        <p:nvSpPr>
          <p:cNvPr id="6" name="Footer Placeholder 5"/>
          <p:cNvSpPr>
            <a:spLocks noGrp="1"/>
          </p:cNvSpPr>
          <p:nvPr>
            <p:ph type="ftr" sz="quarter" idx="12"/>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13"/>
          </p:nvPr>
        </p:nvSpPr>
        <p:spPr/>
        <p:txBody>
          <a:bodyPr/>
          <a:lstStyle/>
          <a:p>
            <a:pPr>
              <a:defRPr/>
            </a:pPr>
            <a:fld id="{B1F4E4D5-D111-482F-97CA-316C84D86ECF}" type="slidenum">
              <a:rPr lang="en-US" smtClean="0"/>
              <a:pPr>
                <a:defRPr/>
              </a:pPr>
              <a:t>76</a:t>
            </a:fld>
            <a:endParaRPr lang="en-US" dirty="0"/>
          </a:p>
        </p:txBody>
      </p:sp>
    </p:spTree>
    <p:extLst>
      <p:ext uri="{BB962C8B-B14F-4D97-AF65-F5344CB8AC3E}">
        <p14:creationId xmlns:p14="http://schemas.microsoft.com/office/powerpoint/2010/main" val="2899688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7F31C-C88B-4A9A-92AC-2711558A100B}" type="slidenum">
              <a:rPr lang="en-US" smtClean="0"/>
              <a:t>79</a:t>
            </a:fld>
            <a:endParaRPr lang="en-US"/>
          </a:p>
        </p:txBody>
      </p:sp>
    </p:spTree>
    <p:extLst>
      <p:ext uri="{BB962C8B-B14F-4D97-AF65-F5344CB8AC3E}">
        <p14:creationId xmlns:p14="http://schemas.microsoft.com/office/powerpoint/2010/main" val="322447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DA737-A4F1-81C3-DD9A-23DD2648B6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2EC6D8-5919-4E9D-A2E6-8FA4843A95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A27795-C193-BCBB-F0CA-746AAEEC63B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B134A3D-1BE2-EA58-8905-F099A7D2CF9A}"/>
              </a:ext>
            </a:extLst>
          </p:cNvPr>
          <p:cNvSpPr>
            <a:spLocks noGrp="1"/>
          </p:cNvSpPr>
          <p:nvPr>
            <p:ph type="sldNum" sz="quarter" idx="5"/>
          </p:nvPr>
        </p:nvSpPr>
        <p:spPr/>
        <p:txBody>
          <a:bodyPr/>
          <a:lstStyle/>
          <a:p>
            <a:fld id="{F8C071F8-0110-44CB-B1AD-32F308DA789F}" type="slidenum">
              <a:rPr lang="en-US" smtClean="0"/>
              <a:t>95</a:t>
            </a:fld>
            <a:endParaRPr lang="en-US"/>
          </a:p>
        </p:txBody>
      </p:sp>
    </p:spTree>
    <p:extLst>
      <p:ext uri="{BB962C8B-B14F-4D97-AF65-F5344CB8AC3E}">
        <p14:creationId xmlns:p14="http://schemas.microsoft.com/office/powerpoint/2010/main" val="75834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19</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C716D-595B-B9A6-031F-321580BC1F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9D36AC-487D-1513-30F0-A562F2FC89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6B0A9A-BB45-A98D-AB06-99EC47A136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8BE3ADC-EC1C-7A54-3BE5-B2FE8C8904F6}"/>
              </a:ext>
            </a:extLst>
          </p:cNvPr>
          <p:cNvSpPr>
            <a:spLocks noGrp="1"/>
          </p:cNvSpPr>
          <p:nvPr>
            <p:ph type="sldNum" sz="quarter" idx="10"/>
          </p:nvPr>
        </p:nvSpPr>
        <p:spPr/>
        <p:txBody>
          <a:bodyPr/>
          <a:lstStyle/>
          <a:p>
            <a:fld id="{600E5424-D4B9-4AFD-9B49-AB165923F980}" type="slidenum">
              <a:rPr lang="en-US" altLang="en-US" smtClean="0"/>
              <a:pPr/>
              <a:t>29</a:t>
            </a:fld>
            <a:endParaRPr lang="en-US" altLang="en-US"/>
          </a:p>
        </p:txBody>
      </p:sp>
      <p:sp>
        <p:nvSpPr>
          <p:cNvPr id="5" name="Date Placeholder 4">
            <a:extLst>
              <a:ext uri="{FF2B5EF4-FFF2-40B4-BE49-F238E27FC236}">
                <a16:creationId xmlns:a16="http://schemas.microsoft.com/office/drawing/2014/main" id="{042602CF-0F6E-0548-2F16-E92F87120EB7}"/>
              </a:ext>
            </a:extLst>
          </p:cNvPr>
          <p:cNvSpPr>
            <a:spLocks noGrp="1"/>
          </p:cNvSpPr>
          <p:nvPr>
            <p:ph type="dt" idx="11"/>
          </p:nvPr>
        </p:nvSpPr>
        <p:spPr/>
        <p:txBody>
          <a:bodyPr/>
          <a:lstStyle/>
          <a:p>
            <a:pPr>
              <a:defRPr/>
            </a:pPr>
            <a:r>
              <a:rPr lang="en-US"/>
              <a:t>January 6, 2016</a:t>
            </a:r>
          </a:p>
        </p:txBody>
      </p:sp>
      <p:sp>
        <p:nvSpPr>
          <p:cNvPr id="6" name="Footer Placeholder 5">
            <a:extLst>
              <a:ext uri="{FF2B5EF4-FFF2-40B4-BE49-F238E27FC236}">
                <a16:creationId xmlns:a16="http://schemas.microsoft.com/office/drawing/2014/main" id="{F798727B-306D-01A0-2400-9FD46F48B74D}"/>
              </a:ext>
            </a:extLst>
          </p:cNvPr>
          <p:cNvSpPr>
            <a:spLocks noGrp="1"/>
          </p:cNvSpPr>
          <p:nvPr>
            <p:ph type="ftr" sz="quarter" idx="12"/>
          </p:nvPr>
        </p:nvSpPr>
        <p:spPr/>
        <p:txBody>
          <a:bodyPr/>
          <a:lstStyle/>
          <a:p>
            <a:pPr>
              <a:defRPr/>
            </a:pPr>
            <a:r>
              <a:rPr lang="en-US"/>
              <a:t>Sugar Land Bible Church</a:t>
            </a:r>
          </a:p>
        </p:txBody>
      </p:sp>
      <p:sp>
        <p:nvSpPr>
          <p:cNvPr id="7" name="Header Placeholder 6">
            <a:extLst>
              <a:ext uri="{FF2B5EF4-FFF2-40B4-BE49-F238E27FC236}">
                <a16:creationId xmlns:a16="http://schemas.microsoft.com/office/drawing/2014/main" id="{391D24C5-5023-E05E-0DFA-5A6F3181522A}"/>
              </a:ext>
            </a:extLst>
          </p:cNvPr>
          <p:cNvSpPr>
            <a:spLocks noGrp="1"/>
          </p:cNvSpPr>
          <p:nvPr>
            <p:ph type="hdr" sz="quarter" idx="13"/>
          </p:nvPr>
        </p:nvSpPr>
        <p:spPr/>
        <p:txBody>
          <a:bodyPr/>
          <a:lstStyle/>
          <a:p>
            <a:pPr>
              <a:defRPr/>
            </a:pPr>
            <a:r>
              <a:rPr lang="en-US"/>
              <a:t>Dr. Andy Woods - Soteriolgy Session 01</a:t>
            </a:r>
          </a:p>
        </p:txBody>
      </p:sp>
    </p:spTree>
    <p:extLst>
      <p:ext uri="{BB962C8B-B14F-4D97-AF65-F5344CB8AC3E}">
        <p14:creationId xmlns:p14="http://schemas.microsoft.com/office/powerpoint/2010/main" val="469939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32</a:t>
            </a:fld>
            <a:endParaRPr lang="en-US" altLang="en-US" dirty="0"/>
          </a:p>
        </p:txBody>
      </p:sp>
    </p:spTree>
    <p:extLst>
      <p:ext uri="{BB962C8B-B14F-4D97-AF65-F5344CB8AC3E}">
        <p14:creationId xmlns:p14="http://schemas.microsoft.com/office/powerpoint/2010/main" val="3305898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34</a:t>
            </a:fld>
            <a:endParaRPr lang="en-US" dirty="0"/>
          </a:p>
        </p:txBody>
      </p:sp>
    </p:spTree>
    <p:extLst>
      <p:ext uri="{BB962C8B-B14F-4D97-AF65-F5344CB8AC3E}">
        <p14:creationId xmlns:p14="http://schemas.microsoft.com/office/powerpoint/2010/main" val="3590912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75A988A2-3A72-4A7A-878C-F21C44E207F5}" type="slidenum">
              <a:rPr lang="en-US" smtClean="0"/>
              <a:pPr/>
              <a:t>35</a:t>
            </a:fld>
            <a:endParaRPr lang="en-US"/>
          </a:p>
        </p:txBody>
      </p:sp>
      <p:sp>
        <p:nvSpPr>
          <p:cNvPr id="113667" name="Rectangle 7"/>
          <p:cNvSpPr txBox="1">
            <a:spLocks noGrp="1" noChangeArrowheads="1"/>
          </p:cNvSpPr>
          <p:nvPr/>
        </p:nvSpPr>
        <p:spPr bwMode="auto">
          <a:xfrm>
            <a:off x="3899694" y="8831580"/>
            <a:ext cx="2982119" cy="464820"/>
          </a:xfrm>
          <a:prstGeom prst="rect">
            <a:avLst/>
          </a:prstGeom>
          <a:noFill/>
          <a:ln w="9525">
            <a:noFill/>
            <a:miter lim="800000"/>
            <a:headEnd/>
            <a:tailEnd/>
          </a:ln>
        </p:spPr>
        <p:txBody>
          <a:bodyPr lIns="92446" tIns="46223" rIns="92446" bIns="46223" anchor="b"/>
          <a:lstStyle/>
          <a:p>
            <a:pPr algn="r"/>
            <a:fld id="{52FFDB5B-4DE6-4E17-BC1B-C14A8991B3F7}" type="slidenum">
              <a:rPr lang="en-US" sz="1200">
                <a:latin typeface="Calibri" panose="020F0502020204030204" pitchFamily="34" charset="0"/>
              </a:rPr>
              <a:pPr algn="r"/>
              <a:t>35</a:t>
            </a:fld>
            <a:endParaRPr lang="en-US" sz="1200" dirty="0">
              <a:latin typeface="Calibri" panose="020F0502020204030204" pitchFamily="34" charset="0"/>
            </a:endParaRPr>
          </a:p>
        </p:txBody>
      </p:sp>
      <p:sp>
        <p:nvSpPr>
          <p:cNvPr id="113668" name="Rectangle 2"/>
          <p:cNvSpPr>
            <a:spLocks noGrp="1" noRot="1" noChangeAspect="1" noChangeArrowheads="1" noTextEdit="1"/>
          </p:cNvSpPr>
          <p:nvPr>
            <p:ph type="sldImg"/>
          </p:nvPr>
        </p:nvSpPr>
        <p:spPr>
          <a:xfrm>
            <a:off x="342900" y="698500"/>
            <a:ext cx="6196013" cy="3486150"/>
          </a:xfrm>
          <a:solidFill>
            <a:srgbClr val="FFFFFF"/>
          </a:solidFill>
          <a:ln/>
        </p:spPr>
      </p:sp>
      <p:sp>
        <p:nvSpPr>
          <p:cNvPr id="113669" name="Rectangle 3"/>
          <p:cNvSpPr>
            <a:spLocks noGrp="1" noChangeArrowheads="1"/>
          </p:cNvSpPr>
          <p:nvPr>
            <p:ph type="body" idx="1"/>
          </p:nvPr>
        </p:nvSpPr>
        <p:spPr>
          <a:solidFill>
            <a:srgbClr val="FFFFFF"/>
          </a:solidFill>
          <a:ln>
            <a:solidFill>
              <a:srgbClr val="000000"/>
            </a:solidFill>
          </a:ln>
        </p:spPr>
        <p:txBody>
          <a:bodyPr lIns="92441" tIns="46221" rIns="92441" bIns="46221"/>
          <a:lstStyle/>
          <a:p>
            <a:pPr eaLnBrk="1" hangingPunct="1"/>
            <a:endParaRPr lang="en-US"/>
          </a:p>
        </p:txBody>
      </p:sp>
    </p:spTree>
    <p:extLst>
      <p:ext uri="{BB962C8B-B14F-4D97-AF65-F5344CB8AC3E}">
        <p14:creationId xmlns:p14="http://schemas.microsoft.com/office/powerpoint/2010/main" val="2193623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200" b="0" u="none" dirty="0">
                <a:solidFill>
                  <a:srgbClr val="FFFFCC"/>
                </a:solidFill>
                <a:effectLst/>
              </a:rPr>
              <a:t>analogy of faith - </a:t>
            </a:r>
            <a:r>
              <a:rPr lang="en-US" i="1" dirty="0"/>
              <a:t>Scripture is in agreement and will not contradict itself and </a:t>
            </a:r>
            <a:r>
              <a:rPr lang="en-US" dirty="0"/>
              <a:t>we should interpret unclear passages in light of </a:t>
            </a:r>
            <a:r>
              <a:rPr lang="en-US"/>
              <a:t>clear passages</a:t>
            </a:r>
            <a:endParaRPr lang="en-US" b="0" u="none" dirty="0">
              <a:effectLst/>
            </a:endParaRPr>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3/6/2019</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70</a:t>
            </a:fld>
            <a:endParaRPr lang="en-US" dirty="0"/>
          </a:p>
        </p:txBody>
      </p:sp>
    </p:spTree>
    <p:extLst>
      <p:ext uri="{BB962C8B-B14F-4D97-AF65-F5344CB8AC3E}">
        <p14:creationId xmlns:p14="http://schemas.microsoft.com/office/powerpoint/2010/main" val="872155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457200" y="720725"/>
            <a:ext cx="6400800" cy="3600450"/>
          </a:xfrm>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lvl1pPr eaLnBrk="0" hangingPunct="0">
              <a:defRPr sz="2500">
                <a:solidFill>
                  <a:schemeClr val="tx1"/>
                </a:solidFill>
                <a:latin typeface="Times New Roman" panose="02020603050405020304" pitchFamily="18" charset="0"/>
                <a:cs typeface="Arial" panose="020B0604020202020204" pitchFamily="34" charset="0"/>
              </a:defRPr>
            </a:lvl1pPr>
            <a:lvl2pPr marL="770662" indent="-296408" eaLnBrk="0" hangingPunct="0">
              <a:defRPr sz="2500">
                <a:solidFill>
                  <a:schemeClr val="tx1"/>
                </a:solidFill>
                <a:latin typeface="Times New Roman" panose="02020603050405020304" pitchFamily="18" charset="0"/>
                <a:cs typeface="Arial" panose="020B0604020202020204" pitchFamily="34" charset="0"/>
              </a:defRPr>
            </a:lvl2pPr>
            <a:lvl3pPr marL="1185634" indent="-237127" eaLnBrk="0" hangingPunct="0">
              <a:defRPr sz="2500">
                <a:solidFill>
                  <a:schemeClr val="tx1"/>
                </a:solidFill>
                <a:latin typeface="Times New Roman" panose="02020603050405020304" pitchFamily="18" charset="0"/>
                <a:cs typeface="Arial" panose="020B0604020202020204" pitchFamily="34" charset="0"/>
              </a:defRPr>
            </a:lvl3pPr>
            <a:lvl4pPr marL="1659887" indent="-237127" eaLnBrk="0" hangingPunct="0">
              <a:defRPr sz="2500">
                <a:solidFill>
                  <a:schemeClr val="tx1"/>
                </a:solidFill>
                <a:latin typeface="Times New Roman" panose="02020603050405020304" pitchFamily="18" charset="0"/>
                <a:cs typeface="Arial" panose="020B0604020202020204" pitchFamily="34" charset="0"/>
              </a:defRPr>
            </a:lvl4pPr>
            <a:lvl5pPr marL="2134141" indent="-237127" eaLnBrk="0" hangingPunct="0">
              <a:defRPr sz="2500">
                <a:solidFill>
                  <a:schemeClr val="tx1"/>
                </a:solidFill>
                <a:latin typeface="Times New Roman" panose="02020603050405020304" pitchFamily="18" charset="0"/>
                <a:cs typeface="Arial" panose="020B0604020202020204" pitchFamily="34" charset="0"/>
              </a:defRPr>
            </a:lvl5pPr>
            <a:lvl6pPr marL="2608395" indent="-237127"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fld id="{6ED06AF7-6C61-4A3C-9E0E-AB4913005A11}" type="slidenum">
              <a:rPr lang="en-US" altLang="en-US" sz="1200"/>
              <a:pPr/>
              <a:t>73</a:t>
            </a:fld>
            <a:endParaRPr lang="en-US" altLang="en-US" sz="1200"/>
          </a:p>
        </p:txBody>
      </p:sp>
    </p:spTree>
    <p:extLst>
      <p:ext uri="{BB962C8B-B14F-4D97-AF65-F5344CB8AC3E}">
        <p14:creationId xmlns:p14="http://schemas.microsoft.com/office/powerpoint/2010/main" val="1693150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140291" name="Notes Placeholder 2"/>
          <p:cNvSpPr>
            <a:spLocks noGrp="1"/>
          </p:cNvSpPr>
          <p:nvPr>
            <p:ph type="body" idx="1"/>
          </p:nvPr>
        </p:nvSpPr>
        <p:spPr>
          <a:noFill/>
          <a:ln/>
        </p:spPr>
        <p:txBody>
          <a:bodyPr/>
          <a:lstStyle/>
          <a:p>
            <a:endParaRPr lang="en-US" dirty="0">
              <a:latin typeface="Calibri" panose="020F0502020204030204" pitchFamily="34" charset="0"/>
            </a:endParaRPr>
          </a:p>
        </p:txBody>
      </p:sp>
      <p:sp>
        <p:nvSpPr>
          <p:cNvPr id="140292" name="Slide Number Placeholder 3"/>
          <p:cNvSpPr>
            <a:spLocks noGrp="1"/>
          </p:cNvSpPr>
          <p:nvPr>
            <p:ph type="sldNum" sz="quarter" idx="5"/>
          </p:nvPr>
        </p:nvSpPr>
        <p:spPr>
          <a:noFill/>
        </p:spPr>
        <p:txBody>
          <a:bodyPr/>
          <a:lstStyle/>
          <a:p>
            <a:pPr defTabSz="847726"/>
            <a:fld id="{47EBC9F9-D13D-4C93-81F7-CE8C3B78C66F}" type="slidenum">
              <a:rPr lang="en-US" smtClean="0"/>
              <a:pPr defTabSz="847726"/>
              <a:t>74</a:t>
            </a:fld>
            <a:endParaRPr lang="en-US"/>
          </a:p>
        </p:txBody>
      </p:sp>
      <p:sp>
        <p:nvSpPr>
          <p:cNvPr id="5" name="Header Placeholder 4"/>
          <p:cNvSpPr>
            <a:spLocks noGrp="1"/>
          </p:cNvSpPr>
          <p:nvPr>
            <p:ph type="hdr" sz="quarter" idx="10"/>
          </p:nvPr>
        </p:nvSpPr>
        <p:spPr/>
        <p:txBody>
          <a:bodyPr/>
          <a:lstStyle/>
          <a:p>
            <a:pPr>
              <a:defRPr/>
            </a:pPr>
            <a:r>
              <a:rPr lang="en-US"/>
              <a:t>Israel and Kingdom of God</a:t>
            </a:r>
            <a:endParaRPr lang="en-US" dirty="0"/>
          </a:p>
        </p:txBody>
      </p:sp>
    </p:spTree>
    <p:extLst>
      <p:ext uri="{BB962C8B-B14F-4D97-AF65-F5344CB8AC3E}">
        <p14:creationId xmlns:p14="http://schemas.microsoft.com/office/powerpoint/2010/main" val="1420178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5441389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a:extLst>
              <a:ext uri="{FF2B5EF4-FFF2-40B4-BE49-F238E27FC236}">
                <a16:creationId xmlns:a16="http://schemas.microsoft.com/office/drawing/2014/main" id="{B44EAC00-4E29-3E16-0E0E-2ECF2469075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0836E99-AC8E-BC43-6DB2-100B9A4448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BBA8083-236D-7E1B-7FF5-92BA3E099D40}"/>
              </a:ext>
            </a:extLst>
          </p:cNvPr>
          <p:cNvSpPr>
            <a:spLocks noGrp="1"/>
          </p:cNvSpPr>
          <p:nvPr>
            <p:ph type="sldNum" sz="quarter" idx="12"/>
          </p:nvPr>
        </p:nvSpPr>
        <p:spPr/>
        <p:txBody>
          <a:bodyPr/>
          <a:lstStyle>
            <a:lvl1pPr>
              <a:defRPr/>
            </a:lvl1pPr>
          </a:lstStyle>
          <a:p>
            <a:pPr>
              <a:defRPr/>
            </a:pPr>
            <a:fld id="{E3ECBFC0-E162-4884-8955-BCD1CEC2D13D}" type="slidenum">
              <a:rPr lang="en-US" altLang="en-US"/>
              <a:pPr>
                <a:defRPr/>
              </a:pPr>
              <a:t>‹#›</a:t>
            </a:fld>
            <a:endParaRPr lang="en-US" altLang="en-US"/>
          </a:p>
        </p:txBody>
      </p:sp>
    </p:spTree>
    <p:extLst>
      <p:ext uri="{BB962C8B-B14F-4D97-AF65-F5344CB8AC3E}">
        <p14:creationId xmlns:p14="http://schemas.microsoft.com/office/powerpoint/2010/main" val="719650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24000" y="1981200"/>
            <a:ext cx="5080000" cy="4114800"/>
          </a:xfrm>
        </p:spPr>
        <p:txBody>
          <a:bodyPr/>
          <a:lstStyle/>
          <a:p>
            <a:pPr lvl="0"/>
            <a:endParaRPr lang="en-US" noProof="0"/>
          </a:p>
        </p:txBody>
      </p:sp>
      <p:sp>
        <p:nvSpPr>
          <p:cNvPr id="4" name="Text Placeholder 3"/>
          <p:cNvSpPr>
            <a:spLocks noGrp="1"/>
          </p:cNvSpPr>
          <p:nvPr>
            <p:ph type="body" sz="half" idx="2"/>
          </p:nvPr>
        </p:nvSpPr>
        <p:spPr>
          <a:xfrm>
            <a:off x="68072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fld id="{DD70DC12-C0CD-48A1-9416-D7DC90E8C509}" type="slidenum">
              <a:rPr lang="en-US" altLang="en-US"/>
              <a:pPr/>
              <a:t>‹#›</a:t>
            </a:fld>
            <a:endParaRPr lang="en-US" altLang="en-US"/>
          </a:p>
        </p:txBody>
      </p:sp>
    </p:spTree>
    <p:extLst>
      <p:ext uri="{BB962C8B-B14F-4D97-AF65-F5344CB8AC3E}">
        <p14:creationId xmlns:p14="http://schemas.microsoft.com/office/powerpoint/2010/main" val="1539102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21845539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41058842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32253770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421941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106625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41694524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4860806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0158549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4099727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7019887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14969584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4818018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61876907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23" r:id="rId15"/>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extLst>
      <p:ext uri="{BB962C8B-B14F-4D97-AF65-F5344CB8AC3E}">
        <p14:creationId xmlns:p14="http://schemas.microsoft.com/office/powerpoint/2010/main" val="2654396066"/>
      </p:ext>
    </p:extLst>
  </p:cSld>
  <p:clrMap bg1="dk1" tx1="lt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6.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10.png"/><Relationship Id="rId7" Type="http://schemas.openxmlformats.org/officeDocument/2006/relationships/image" Target="../media/image330.png"/><Relationship Id="rId2" Type="http://schemas.openxmlformats.org/officeDocument/2006/relationships/customXml" Target="../ink/ink1.xml"/><Relationship Id="rId1" Type="http://schemas.openxmlformats.org/officeDocument/2006/relationships/slideLayout" Target="../slideLayouts/slideLayout2.xml"/><Relationship Id="rId6" Type="http://schemas.openxmlformats.org/officeDocument/2006/relationships/customXml" Target="../ink/ink3.xml"/><Relationship Id="rId5" Type="http://schemas.openxmlformats.org/officeDocument/2006/relationships/image" Target="../media/image320.png"/><Relationship Id="rId4" Type="http://schemas.openxmlformats.org/officeDocument/2006/relationships/customXml" Target="../ink/ink2.xml"/></Relationships>
</file>

<file path=ppt/slides/_rels/slide59.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40.png"/><Relationship Id="rId7" Type="http://schemas.openxmlformats.org/officeDocument/2006/relationships/image" Target="../media/image360.png"/><Relationship Id="rId2" Type="http://schemas.openxmlformats.org/officeDocument/2006/relationships/customXml" Target="../ink/ink4.xml"/><Relationship Id="rId1" Type="http://schemas.openxmlformats.org/officeDocument/2006/relationships/slideLayout" Target="../slideLayouts/slideLayout2.xml"/><Relationship Id="rId6" Type="http://schemas.openxmlformats.org/officeDocument/2006/relationships/customXml" Target="../ink/ink6.xml"/><Relationship Id="rId5" Type="http://schemas.openxmlformats.org/officeDocument/2006/relationships/image" Target="../media/image350.png"/><Relationship Id="rId4" Type="http://schemas.openxmlformats.org/officeDocument/2006/relationships/customXml" Target="../ink/ink5.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70.png"/><Relationship Id="rId7" Type="http://schemas.openxmlformats.org/officeDocument/2006/relationships/image" Target="../media/image390.png"/><Relationship Id="rId2" Type="http://schemas.openxmlformats.org/officeDocument/2006/relationships/customXml" Target="../ink/ink7.xml"/><Relationship Id="rId1" Type="http://schemas.openxmlformats.org/officeDocument/2006/relationships/slideLayout" Target="../slideLayouts/slideLayout2.xml"/><Relationship Id="rId6" Type="http://schemas.openxmlformats.org/officeDocument/2006/relationships/customXml" Target="../ink/ink9.xml"/><Relationship Id="rId5" Type="http://schemas.openxmlformats.org/officeDocument/2006/relationships/image" Target="../media/image380.png"/><Relationship Id="rId4" Type="http://schemas.openxmlformats.org/officeDocument/2006/relationships/customXml" Target="../ink/ink8.xml"/></Relationships>
</file>

<file path=ppt/slides/_rels/slide6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customXml" Target="../ink/ink10.xml"/><Relationship Id="rId1" Type="http://schemas.openxmlformats.org/officeDocument/2006/relationships/slideLayout" Target="../slideLayouts/slideLayout2.xml"/><Relationship Id="rId6" Type="http://schemas.openxmlformats.org/officeDocument/2006/relationships/customXml" Target="../ink/ink12.xml"/><Relationship Id="rId5" Type="http://schemas.openxmlformats.org/officeDocument/2006/relationships/image" Target="../media/image41.png"/><Relationship Id="rId4" Type="http://schemas.openxmlformats.org/officeDocument/2006/relationships/customXml" Target="../ink/ink11.xml"/></Relationships>
</file>

<file path=ppt/slides/_rels/slide6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customXml" Target="../ink/ink13.xml"/><Relationship Id="rId1" Type="http://schemas.openxmlformats.org/officeDocument/2006/relationships/slideLayout" Target="../slideLayouts/slideLayout2.xml"/><Relationship Id="rId6" Type="http://schemas.openxmlformats.org/officeDocument/2006/relationships/customXml" Target="../ink/ink15.xml"/><Relationship Id="rId5" Type="http://schemas.openxmlformats.org/officeDocument/2006/relationships/image" Target="../media/image44.png"/><Relationship Id="rId4" Type="http://schemas.openxmlformats.org/officeDocument/2006/relationships/customXml" Target="../ink/ink14.xml"/></Relationships>
</file>

<file path=ppt/slides/_rels/slide6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image" Target="../media/image480.png"/><Relationship Id="rId3" Type="http://schemas.openxmlformats.org/officeDocument/2006/relationships/customXml" Target="../ink/ink16.xml"/><Relationship Id="rId7" Type="http://schemas.openxmlformats.org/officeDocument/2006/relationships/customXml" Target="../ink/ink18.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70.png"/><Relationship Id="rId5" Type="http://schemas.openxmlformats.org/officeDocument/2006/relationships/customXml" Target="../ink/ink17.xml"/><Relationship Id="rId4" Type="http://schemas.openxmlformats.org/officeDocument/2006/relationships/image" Target="../media/image460.png"/><Relationship Id="rId9" Type="http://schemas.openxmlformats.org/officeDocument/2006/relationships/image" Target="../media/image41.jpeg"/></Relationships>
</file>

<file path=ppt/slides/_rels/slide71.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customXml" Target="../ink/ink19.xml"/><Relationship Id="rId1" Type="http://schemas.openxmlformats.org/officeDocument/2006/relationships/slideLayout" Target="../slideLayouts/slideLayout2.xml"/><Relationship Id="rId6" Type="http://schemas.openxmlformats.org/officeDocument/2006/relationships/customXml" Target="../ink/ink21.xml"/><Relationship Id="rId5" Type="http://schemas.openxmlformats.org/officeDocument/2006/relationships/image" Target="../media/image50.png"/><Relationship Id="rId4" Type="http://schemas.openxmlformats.org/officeDocument/2006/relationships/customXml" Target="../ink/ink20.xml"/></Relationships>
</file>

<file path=ppt/slides/_rels/slide7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59.png"/></Relationships>
</file>

<file path=ppt/slides/_rels/slide8.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2CF573-E80F-517A-CEAB-8EA30AD4FB30}"/>
              </a:ext>
            </a:extLst>
          </p:cNvPr>
          <p:cNvPicPr>
            <a:picLocks noChangeAspect="1"/>
          </p:cNvPicPr>
          <p:nvPr/>
        </p:nvPicPr>
        <p:blipFill>
          <a:blip r:embed="rId2"/>
          <a:stretch>
            <a:fillRect/>
          </a:stretch>
        </p:blipFill>
        <p:spPr>
          <a:xfrm>
            <a:off x="0" y="0"/>
            <a:ext cx="12192000" cy="6857999"/>
          </a:xfrm>
          <a:prstGeom prst="rect">
            <a:avLst/>
          </a:prstGeom>
        </p:spPr>
      </p:pic>
      <p:sp>
        <p:nvSpPr>
          <p:cNvPr id="64514" name="Rectangle 1"/>
          <p:cNvSpPr>
            <a:spLocks noChangeArrowheads="1"/>
          </p:cNvSpPr>
          <p:nvPr/>
        </p:nvSpPr>
        <p:spPr bwMode="auto">
          <a:xfrm>
            <a:off x="609600" y="0"/>
            <a:ext cx="10972800" cy="310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900"/>
              </a:spcAft>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Psalm 147:19-20</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He declares His words to Jacob, His statutes and His ordinances to Israel.</a:t>
            </a:r>
            <a:r>
              <a:rPr lang="en-US" sz="3600" baseline="30000"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He has not dealt thus with any nation; And as for His ordinances, they have not known them. Praise 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5" name="Picture 2" descr="http://3.bp.blogspot.com/-QEkPt30fRNQ/US-EfJsZfRI/AAAAAAAASK4/JnP_SUUHRas/s1600/a.jpg"/>
          <p:cNvPicPr>
            <a:picLocks noChangeAspect="1" noChangeArrowheads="1"/>
          </p:cNvPicPr>
          <p:nvPr/>
        </p:nvPicPr>
        <p:blipFill>
          <a:blip r:embed="rId3" cstate="print"/>
          <a:srcRect/>
          <a:stretch>
            <a:fillRect/>
          </a:stretch>
        </p:blipFill>
        <p:spPr bwMode="auto">
          <a:xfrm>
            <a:off x="4730750" y="3048000"/>
            <a:ext cx="2730500" cy="1828800"/>
          </a:xfrm>
          <a:prstGeom prst="rect">
            <a:avLst/>
          </a:prstGeom>
          <a:noFill/>
          <a:ln w="9525">
            <a:noFill/>
            <a:miter lim="800000"/>
            <a:headEnd/>
            <a:tailEnd/>
          </a:ln>
        </p:spPr>
      </p:pic>
    </p:spTree>
    <p:extLst>
      <p:ext uri="{BB962C8B-B14F-4D97-AF65-F5344CB8AC3E}">
        <p14:creationId xmlns:p14="http://schemas.microsoft.com/office/powerpoint/2010/main" val="12258763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94D8F79-5C53-81A3-C8CF-3C68E7FD709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8B0AF5F-C8E9-AFA4-1AA6-488D9F034CFA}"/>
              </a:ext>
            </a:extLst>
          </p:cNvPr>
          <p:cNvSpPr>
            <a:spLocks noGrp="1" noChangeArrowheads="1"/>
          </p:cNvSpPr>
          <p:nvPr>
            <p:ph type="body" idx="1"/>
          </p:nvPr>
        </p:nvSpPr>
        <p:spPr>
          <a:xfrm>
            <a:off x="662515" y="2000250"/>
            <a:ext cx="7863840" cy="2857501"/>
          </a:xfrm>
        </p:spPr>
        <p:txBody>
          <a:bodyPr/>
          <a:lstStyle/>
          <a:p>
            <a:pPr marL="457200" lvl="3" indent="-457200">
              <a:lnSpc>
                <a:spcPct val="100000"/>
              </a:lnSpc>
              <a:spcBef>
                <a:spcPts val="0"/>
              </a:spcBef>
              <a:spcAft>
                <a:spcPts val="18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God chose Gentile salvation (7)</a:t>
            </a:r>
          </a:p>
          <a:p>
            <a:pPr marL="457200" lvl="3" indent="-457200">
              <a:lnSpc>
                <a:spcPct val="100000"/>
              </a:lnSpc>
              <a:spcBef>
                <a:spcPts val="0"/>
              </a:spcBef>
              <a:spcAft>
                <a:spcPts val="18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Spirit authenticated Gentile salvation (8-9)</a:t>
            </a:r>
          </a:p>
          <a:p>
            <a:pPr marL="457200" lvl="3" indent="-457200">
              <a:lnSpc>
                <a:spcPct val="100000"/>
              </a:lnSpc>
              <a:spcBef>
                <a:spcPts val="0"/>
              </a:spcBef>
              <a:spcAft>
                <a:spcPts val="18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Peter’s challenge (10)</a:t>
            </a:r>
          </a:p>
          <a:p>
            <a:pPr marL="457200" lvl="3" indent="-457200">
              <a:lnSpc>
                <a:spcPct val="100000"/>
              </a:lnSpc>
              <a:spcBef>
                <a:spcPts val="0"/>
              </a:spcBef>
              <a:spcAft>
                <a:spcPts val="18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Peter’s conclusion (11)</a:t>
            </a:r>
          </a:p>
          <a:p>
            <a:pPr marL="457200" lvl="3" indent="-457200">
              <a:lnSpc>
                <a:spcPct val="100000"/>
              </a:lnSpc>
              <a:spcBef>
                <a:spcPts val="0"/>
              </a:spcBef>
              <a:spcAft>
                <a:spcPts val="12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B97F1CE2-D016-FFBE-B778-CF44406BAD8A}"/>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BF7E01E2-C0B4-C30F-AD9B-0551CBCAE394}"/>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15:7-11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Address</a:t>
            </a:r>
          </a:p>
        </p:txBody>
      </p:sp>
    </p:spTree>
    <p:extLst>
      <p:ext uri="{BB962C8B-B14F-4D97-AF65-F5344CB8AC3E}">
        <p14:creationId xmlns:p14="http://schemas.microsoft.com/office/powerpoint/2010/main" val="1945417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8A656E-E70C-4F1B-F802-2C187A64A863}"/>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2:38</a:t>
            </a:r>
          </a:p>
          <a:p>
            <a:pPr algn="just">
              <a:spcBef>
                <a:spcPts val="0"/>
              </a:spcBef>
              <a:spcAft>
                <a:spcPts val="0"/>
              </a:spcAft>
            </a:pPr>
            <a:r>
              <a:rPr lang="en-US" altLang="en-US" sz="360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Peter </a:t>
            </a:r>
            <a:r>
              <a:rPr lang="en-US" sz="3600" i="1" dirty="0">
                <a:effectLst>
                  <a:outerShdw blurRad="38100" dist="38100" dir="2700000" algn="tl">
                    <a:srgbClr val="000000">
                      <a:alpha val="43137"/>
                    </a:srgbClr>
                  </a:outerShdw>
                </a:effectLst>
              </a:rPr>
              <a:t>said</a:t>
            </a:r>
            <a:r>
              <a:rPr lang="en-US" sz="3600" dirty="0">
                <a:effectLst>
                  <a:outerShdw blurRad="38100" dist="38100" dir="2700000" algn="tl">
                    <a:srgbClr val="000000">
                      <a:alpha val="43137"/>
                    </a:srgbClr>
                  </a:outerShdw>
                </a:effectLst>
              </a:rPr>
              <a:t> to them, “</a:t>
            </a:r>
            <a:r>
              <a:rPr lang="en-US" sz="3600" b="1" u="sng" kern="0" dirty="0">
                <a:solidFill>
                  <a:srgbClr val="FFFFCC"/>
                </a:solidFill>
                <a:effectLst>
                  <a:outerShdw blurRad="38100" dist="38100" dir="2700000" algn="tl">
                    <a:srgbClr val="000000">
                      <a:alpha val="43137"/>
                    </a:srgbClr>
                  </a:outerShdw>
                </a:effectLst>
              </a:rPr>
              <a:t>Repent [</a:t>
            </a:r>
            <a:r>
              <a:rPr lang="en-US" sz="3600" b="1" i="1" u="sng" kern="0" dirty="0" err="1">
                <a:solidFill>
                  <a:srgbClr val="FFFFCC"/>
                </a:solidFill>
                <a:effectLst>
                  <a:outerShdw blurRad="38100" dist="38100" dir="2700000" algn="tl">
                    <a:srgbClr val="000000">
                      <a:alpha val="43137"/>
                    </a:srgbClr>
                  </a:outerShdw>
                </a:effectLst>
              </a:rPr>
              <a:t>metanoeō</a:t>
            </a:r>
            <a:r>
              <a:rPr lang="en-US" sz="3600" b="1" u="sng" kern="0" dirty="0">
                <a:solidFill>
                  <a:srgbClr val="FFFFCC"/>
                </a:solidFill>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 and each of you be </a:t>
            </a:r>
            <a:r>
              <a:rPr lang="en-US" sz="3600" b="1" u="sng" dirty="0">
                <a:solidFill>
                  <a:srgbClr val="FFFFCC"/>
                </a:solidFill>
                <a:effectLst>
                  <a:outerShdw blurRad="38100" dist="38100" dir="2700000" algn="tl">
                    <a:srgbClr val="000000">
                      <a:alpha val="43137"/>
                    </a:srgbClr>
                  </a:outerShdw>
                </a:effectLst>
              </a:rPr>
              <a:t>baptized</a:t>
            </a:r>
            <a:r>
              <a:rPr lang="en-US" sz="3600" dirty="0">
                <a:effectLst>
                  <a:outerShdw blurRad="38100" dist="38100" dir="2700000" algn="tl">
                    <a:srgbClr val="000000">
                      <a:alpha val="43137"/>
                    </a:srgbClr>
                  </a:outerShdw>
                </a:effectLst>
              </a:rPr>
              <a:t> in the name of Jesus Christ </a:t>
            </a:r>
            <a:r>
              <a:rPr lang="en-US" sz="3600" b="1" u="sng" dirty="0">
                <a:solidFill>
                  <a:srgbClr val="FFFFCC"/>
                </a:solidFill>
                <a:effectLst>
                  <a:outerShdw blurRad="38100" dist="38100" dir="2700000" algn="tl">
                    <a:srgbClr val="000000">
                      <a:alpha val="43137"/>
                    </a:srgbClr>
                  </a:outerShdw>
                </a:effectLst>
              </a:rPr>
              <a:t>for (</a:t>
            </a:r>
            <a:r>
              <a:rPr lang="en-US" sz="3600" b="1" u="sng" dirty="0" err="1">
                <a:solidFill>
                  <a:srgbClr val="FFFFCC"/>
                </a:solidFill>
                <a:effectLst>
                  <a:outerShdw blurRad="38100" dist="38100" dir="2700000" algn="tl">
                    <a:srgbClr val="000000">
                      <a:alpha val="43137"/>
                    </a:srgbClr>
                  </a:outerShdw>
                </a:effectLst>
              </a:rPr>
              <a:t>eis</a:t>
            </a:r>
            <a:r>
              <a:rPr lang="en-US" sz="3600" b="1" u="sng" dirty="0">
                <a:solidFill>
                  <a:srgbClr val="FFFFCC"/>
                </a:solidFill>
                <a:effectLst>
                  <a:outerShdw blurRad="38100" dist="38100" dir="2700000" algn="tl">
                    <a:srgbClr val="000000">
                      <a:alpha val="43137"/>
                    </a:srgbClr>
                  </a:outerShdw>
                </a:effectLst>
              </a:rPr>
              <a:t>) the forgiveness of your sins</a:t>
            </a:r>
            <a:r>
              <a:rPr lang="en-US" sz="3600" dirty="0">
                <a:effectLst>
                  <a:outerShdw blurRad="38100" dist="38100" dir="2700000" algn="tl">
                    <a:srgbClr val="000000">
                      <a:alpha val="43137"/>
                    </a:srgbClr>
                  </a:outerShdw>
                </a:effectLst>
              </a:rPr>
              <a:t>; and you will receive the gift of the Holy Spirit.</a:t>
            </a:r>
            <a:r>
              <a:rPr lang="en-US" altLang="en-US" sz="3600" kern="0" dirty="0">
                <a:effectLst>
                  <a:outerShdw blurRad="38100" dist="38100" dir="2700000" algn="tl">
                    <a:srgbClr val="000000">
                      <a:alpha val="43137"/>
                    </a:srgbClr>
                  </a:outerShdw>
                </a:effectLst>
              </a:rPr>
              <a:t>”</a:t>
            </a:r>
          </a:p>
        </p:txBody>
      </p:sp>
      <p:pic>
        <p:nvPicPr>
          <p:cNvPr id="3" name="Picture 2">
            <a:extLst>
              <a:ext uri="{FF2B5EF4-FFF2-40B4-BE49-F238E27FC236}">
                <a16:creationId xmlns:a16="http://schemas.microsoft.com/office/drawing/2014/main" id="{ABC82386-E4C6-36F0-179A-ACBF5FF7AAFA}"/>
              </a:ext>
            </a:extLst>
          </p:cNvPr>
          <p:cNvPicPr>
            <a:picLocks noChangeAspect="1"/>
          </p:cNvPicPr>
          <p:nvPr/>
        </p:nvPicPr>
        <p:blipFill>
          <a:blip r:embed="rId3"/>
          <a:stretch>
            <a:fillRect/>
          </a:stretch>
        </p:blipFill>
        <p:spPr>
          <a:xfrm>
            <a:off x="3261360" y="3109501"/>
            <a:ext cx="5669280" cy="1691099"/>
          </a:xfrm>
          <a:prstGeom prst="rect">
            <a:avLst/>
          </a:prstGeom>
        </p:spPr>
      </p:pic>
    </p:spTree>
    <p:extLst>
      <p:ext uri="{BB962C8B-B14F-4D97-AF65-F5344CB8AC3E}">
        <p14:creationId xmlns:p14="http://schemas.microsoft.com/office/powerpoint/2010/main" val="51345559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13F832-9AB5-28D8-5336-2BB83AA8E1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2:38</a:t>
            </a:r>
          </a:p>
          <a:p>
            <a:pPr algn="just">
              <a:spcBef>
                <a:spcPts val="0"/>
              </a:spcBef>
              <a:spcAft>
                <a:spcPts val="0"/>
              </a:spcAft>
            </a:pPr>
            <a:r>
              <a:rPr lang="en-US" altLang="en-US" sz="3600" kern="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Peter </a:t>
            </a:r>
            <a:r>
              <a:rPr lang="en-US" sz="3600" i="1" dirty="0">
                <a:effectLst>
                  <a:outerShdw blurRad="38100" dist="38100" dir="2700000" algn="tl">
                    <a:srgbClr val="000000">
                      <a:alpha val="43137"/>
                    </a:srgbClr>
                  </a:outerShdw>
                </a:effectLst>
              </a:rPr>
              <a:t>said</a:t>
            </a:r>
            <a:r>
              <a:rPr lang="en-US" sz="3600" dirty="0">
                <a:effectLst>
                  <a:outerShdw blurRad="38100" dist="38100" dir="2700000" algn="tl">
                    <a:srgbClr val="000000">
                      <a:alpha val="43137"/>
                    </a:srgbClr>
                  </a:outerShdw>
                </a:effectLst>
              </a:rPr>
              <a:t> to them, ‘Repent, and each of you be baptized in the name of Jesus Christ </a:t>
            </a:r>
            <a:r>
              <a:rPr lang="en-US" sz="3600" b="1" u="sng" dirty="0">
                <a:solidFill>
                  <a:srgbClr val="FFFFCC"/>
                </a:solidFill>
                <a:effectLst>
                  <a:outerShdw blurRad="38100" dist="38100" dir="2700000" algn="tl">
                    <a:srgbClr val="000000">
                      <a:alpha val="43137"/>
                    </a:srgbClr>
                  </a:outerShdw>
                </a:effectLst>
              </a:rPr>
              <a:t>for</a:t>
            </a:r>
            <a:r>
              <a:rPr lang="en-US" sz="3600" b="1" dirty="0">
                <a:solidFill>
                  <a:srgbClr val="FFFFCC"/>
                </a:solidFill>
                <a:effectLst>
                  <a:outerShdw blurRad="38100" dist="38100" dir="2700000" algn="tl">
                    <a:srgbClr val="000000">
                      <a:alpha val="43137"/>
                    </a:srgbClr>
                  </a:outerShdw>
                </a:effectLst>
              </a:rPr>
              <a:t> (</a:t>
            </a:r>
            <a:r>
              <a:rPr lang="en-US" sz="3600" b="1" i="1" dirty="0" err="1">
                <a:solidFill>
                  <a:srgbClr val="FFFFCC"/>
                </a:solidFill>
                <a:effectLst>
                  <a:outerShdw blurRad="38100" dist="38100" dir="2700000" algn="tl">
                    <a:srgbClr val="000000">
                      <a:alpha val="43137"/>
                    </a:srgbClr>
                  </a:outerShdw>
                </a:effectLst>
              </a:rPr>
              <a:t>eis</a:t>
            </a:r>
            <a:r>
              <a:rPr lang="en-US" sz="3600" b="1" dirty="0">
                <a:solidFill>
                  <a:srgbClr val="FFFFCC"/>
                </a:solidFill>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 the forgiveness of your sins; and you will receive the gift of the Holy Spirit.’</a:t>
            </a:r>
            <a:r>
              <a:rPr lang="en-US" altLang="en-US" sz="3600" kern="0" dirty="0">
                <a:effectLst>
                  <a:outerShdw blurRad="38100" dist="38100" dir="2700000" algn="tl">
                    <a:srgbClr val="000000">
                      <a:alpha val="43137"/>
                    </a:srgbClr>
                  </a:outerShdw>
                </a:effectLst>
              </a:rPr>
              <a:t>”</a:t>
            </a:r>
          </a:p>
        </p:txBody>
      </p:sp>
      <p:pic>
        <p:nvPicPr>
          <p:cNvPr id="3" name="Picture 2">
            <a:extLst>
              <a:ext uri="{FF2B5EF4-FFF2-40B4-BE49-F238E27FC236}">
                <a16:creationId xmlns:a16="http://schemas.microsoft.com/office/drawing/2014/main" id="{7ECFC110-604D-844C-71DF-73FE4E9C2897}"/>
              </a:ext>
            </a:extLst>
          </p:cNvPr>
          <p:cNvPicPr>
            <a:picLocks noChangeAspect="1"/>
          </p:cNvPicPr>
          <p:nvPr/>
        </p:nvPicPr>
        <p:blipFill>
          <a:blip r:embed="rId3"/>
          <a:stretch>
            <a:fillRect/>
          </a:stretch>
        </p:blipFill>
        <p:spPr>
          <a:xfrm>
            <a:off x="4317268" y="2514600"/>
            <a:ext cx="3557464" cy="2286000"/>
          </a:xfrm>
          <a:prstGeom prst="rect">
            <a:avLst/>
          </a:prstGeom>
        </p:spPr>
      </p:pic>
    </p:spTree>
    <p:extLst>
      <p:ext uri="{BB962C8B-B14F-4D97-AF65-F5344CB8AC3E}">
        <p14:creationId xmlns:p14="http://schemas.microsoft.com/office/powerpoint/2010/main" val="165162395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0A863B-80C4-2421-7C6F-04E09E5297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154710"/>
          </a:xfrm>
          <a:prstGeom prst="rect">
            <a:avLst/>
          </a:prstGeom>
          <a:noFill/>
          <a:ln w="28575">
            <a:noFill/>
            <a:miter lim="800000"/>
            <a:headEnd/>
            <a:tailEnd/>
          </a:ln>
        </p:spPr>
        <p:txBody>
          <a:bodyPr>
            <a:spAutoFit/>
          </a:bodyPr>
          <a:lstStyle/>
          <a:p>
            <a:pPr algn="ctr">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Matthew 12:41</a:t>
            </a:r>
          </a:p>
          <a:p>
            <a:pPr algn="just">
              <a:spcBef>
                <a:spcPts val="0"/>
              </a:spcBef>
              <a:spcAft>
                <a:spcPts val="0"/>
              </a:spcAft>
            </a:pPr>
            <a:r>
              <a:rPr lang="en-US" altLang="en-US" sz="360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The men of Nineveh will stand up with this generation at the judgment and will condemn it because they repented  </a:t>
            </a:r>
            <a:r>
              <a:rPr lang="en-US" sz="3600" b="1" u="sng" dirty="0">
                <a:solidFill>
                  <a:srgbClr val="FFFFCC"/>
                </a:solidFill>
                <a:effectLst>
                  <a:outerShdw blurRad="38100" dist="38100" dir="2700000" algn="tl">
                    <a:srgbClr val="000000">
                      <a:alpha val="43137"/>
                    </a:srgbClr>
                  </a:outerShdw>
                </a:effectLst>
              </a:rPr>
              <a:t>at</a:t>
            </a:r>
            <a:r>
              <a:rPr lang="en-US" sz="3600" b="1" dirty="0">
                <a:solidFill>
                  <a:srgbClr val="FFFFCC"/>
                </a:solidFill>
                <a:effectLst>
                  <a:outerShdw blurRad="38100" dist="38100" dir="2700000" algn="tl">
                    <a:srgbClr val="000000">
                      <a:alpha val="43137"/>
                    </a:srgbClr>
                  </a:outerShdw>
                </a:effectLst>
              </a:rPr>
              <a:t> [in the face of/because of] (</a:t>
            </a:r>
            <a:r>
              <a:rPr lang="en-US" sz="3600" b="1" i="1" dirty="0" err="1">
                <a:solidFill>
                  <a:srgbClr val="FFFFCC"/>
                </a:solidFill>
                <a:effectLst>
                  <a:outerShdw blurRad="38100" dist="38100" dir="2700000" algn="tl">
                    <a:srgbClr val="000000">
                      <a:alpha val="43137"/>
                    </a:srgbClr>
                  </a:outerShdw>
                </a:effectLst>
              </a:rPr>
              <a:t>eis</a:t>
            </a:r>
            <a:r>
              <a:rPr lang="en-US" sz="3600" b="1" dirty="0">
                <a:solidFill>
                  <a:srgbClr val="FFFFCC"/>
                </a:solidFill>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 the preaching of Jonah; and behold, something greater than Jonah is here.</a:t>
            </a:r>
            <a:r>
              <a:rPr lang="en-US" altLang="en-US" sz="36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80695703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A6DC746-6015-4D8E-70A2-AC8BCB9731E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0FA0228-661C-28CE-558E-EAB92D096D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F65E922-77F9-E254-1031-FC5B343069B6}"/>
              </a:ext>
            </a:extLst>
          </p:cNvPr>
          <p:cNvSpPr/>
          <p:nvPr/>
        </p:nvSpPr>
        <p:spPr>
          <a:xfrm>
            <a:off x="609600" y="0"/>
            <a:ext cx="10972800" cy="3631763"/>
          </a:xfrm>
          <a:prstGeom prst="rect">
            <a:avLst/>
          </a:prstGeom>
        </p:spPr>
        <p:txBody>
          <a:bodyPr wrap="square">
            <a:spAutoFit/>
          </a:bodyPr>
          <a:lstStyle/>
          <a:p>
            <a:pPr algn="ctr">
              <a:spcAft>
                <a:spcPts val="900"/>
              </a:spcAft>
              <a:buClr>
                <a:srgbClr val="00FFFF"/>
              </a:buClr>
              <a:buSzPct val="75000"/>
              <a:defRPr/>
            </a:pPr>
            <a:r>
              <a:rPr lang="en-US" sz="4000" kern="0" dirty="0">
                <a:solidFill>
                  <a:srgbClr val="00FFFF"/>
                </a:solidFill>
                <a:effectLst>
                  <a:outerShdw blurRad="38100" dist="38100" dir="2700000" algn="tl">
                    <a:srgbClr val="000000"/>
                  </a:outerShdw>
                </a:effectLst>
                <a:ea typeface="+mj-ea"/>
                <a:cs typeface="+mj-cs"/>
              </a:rPr>
              <a:t>Acts 11:15-16</a:t>
            </a:r>
            <a:endParaRPr lang="en-US" altLang="en-US" sz="4000" kern="0" dirty="0">
              <a:solidFill>
                <a:srgbClr val="00FFFF"/>
              </a:solidFill>
              <a:effectLst>
                <a:outerShdw blurRad="38100" dist="38100" dir="2700000" algn="tl">
                  <a:srgbClr val="000000"/>
                </a:outerShdw>
              </a:effectLst>
              <a:ea typeface="+mj-ea"/>
              <a:cs typeface="+mj-cs"/>
            </a:endParaRPr>
          </a:p>
          <a:p>
            <a:pPr algn="just">
              <a:spcAft>
                <a:spcPts val="1000"/>
              </a:spcAft>
            </a:pPr>
            <a:r>
              <a:rPr lang="en-US" sz="3600" dirty="0">
                <a:effectLst>
                  <a:outerShdw blurRad="38100" dist="38100" dir="2700000" algn="tl">
                    <a:srgbClr val="000000">
                      <a:alpha val="43137"/>
                    </a:srgbClr>
                  </a:outerShdw>
                </a:effectLst>
                <a:cs typeface="Calibri" panose="020F0502020204030204" pitchFamily="34" charset="0"/>
              </a:rPr>
              <a:t>“</a:t>
            </a:r>
            <a:r>
              <a:rPr lang="en-US" sz="3600" baseline="30000" dirty="0">
                <a:effectLst>
                  <a:outerShdw blurRad="38100" dist="38100" dir="2700000" algn="tl">
                    <a:srgbClr val="000000">
                      <a:alpha val="43137"/>
                    </a:srgbClr>
                  </a:outerShdw>
                </a:effectLst>
                <a:cs typeface="Calibri" panose="020F0502020204030204" pitchFamily="34" charset="0"/>
              </a:rPr>
              <a:t>15 </a:t>
            </a:r>
            <a:r>
              <a:rPr lang="en-US" sz="3600" dirty="0">
                <a:effectLst>
                  <a:outerShdw blurRad="38100" dist="38100" dir="2700000" algn="tl">
                    <a:srgbClr val="000000">
                      <a:alpha val="43137"/>
                    </a:srgbClr>
                  </a:outerShdw>
                </a:effectLst>
                <a:cs typeface="Calibri" panose="020F0502020204030204" pitchFamily="34" charset="0"/>
              </a:rPr>
              <a:t>And as I began to speak, the Holy Spirit fell upon them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just as </a:t>
            </a:r>
            <a:r>
              <a:rPr lang="en-US" sz="3600" b="1" i="1" u="sng" dirty="0">
                <a:solidFill>
                  <a:srgbClr val="FFFFCC"/>
                </a:solidFill>
                <a:effectLst>
                  <a:outerShdw blurRad="38100" dist="38100" dir="2700000" algn="tl">
                    <a:srgbClr val="000000">
                      <a:alpha val="43137"/>
                    </a:srgbClr>
                  </a:outerShdw>
                </a:effectLst>
                <a:cs typeface="Calibri" panose="020F0502020204030204" pitchFamily="34" charset="0"/>
              </a:rPr>
              <a:t>He did</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 upon us at the beginning</a:t>
            </a:r>
            <a:r>
              <a:rPr lang="en-US" sz="3600" dirty="0">
                <a:effectLst>
                  <a:outerShdw blurRad="38100" dist="38100" dir="2700000" algn="tl">
                    <a:srgbClr val="000000">
                      <a:alpha val="43137"/>
                    </a:srgbClr>
                  </a:outerShdw>
                </a:effectLst>
                <a:cs typeface="Calibri" panose="020F0502020204030204" pitchFamily="34" charset="0"/>
              </a:rPr>
              <a:t>. </a:t>
            </a:r>
            <a:r>
              <a:rPr lang="en-US" sz="3600" baseline="30000" dirty="0">
                <a:effectLst>
                  <a:outerShdw blurRad="38100" dist="38100" dir="2700000" algn="tl">
                    <a:srgbClr val="000000">
                      <a:alpha val="43137"/>
                    </a:srgbClr>
                  </a:outerShdw>
                </a:effectLst>
                <a:cs typeface="Calibri" panose="020F0502020204030204" pitchFamily="34" charset="0"/>
              </a:rPr>
              <a:t>16 </a:t>
            </a:r>
            <a:r>
              <a:rPr lang="en-US" sz="3600" dirty="0">
                <a:effectLst>
                  <a:outerShdw blurRad="38100" dist="38100" dir="2700000" algn="tl">
                    <a:srgbClr val="000000">
                      <a:alpha val="43137"/>
                    </a:srgbClr>
                  </a:outerShdw>
                </a:effectLst>
                <a:cs typeface="Calibri" panose="020F0502020204030204" pitchFamily="34" charset="0"/>
              </a:rPr>
              <a:t>And I remembered the word of the Lord, how He used to say, ‘John baptized with water, but you will be baptized with the Holy Spirit.’”</a:t>
            </a:r>
          </a:p>
        </p:txBody>
      </p:sp>
      <p:pic>
        <p:nvPicPr>
          <p:cNvPr id="4" name="Picture 3">
            <a:extLst>
              <a:ext uri="{FF2B5EF4-FFF2-40B4-BE49-F238E27FC236}">
                <a16:creationId xmlns:a16="http://schemas.microsoft.com/office/drawing/2014/main" id="{9E46B995-3B02-7AC9-A40F-CD1F6034807F}"/>
              </a:ext>
            </a:extLst>
          </p:cNvPr>
          <p:cNvPicPr>
            <a:picLocks noChangeAspect="1"/>
          </p:cNvPicPr>
          <p:nvPr/>
        </p:nvPicPr>
        <p:blipFill>
          <a:blip r:embed="rId3"/>
          <a:stretch>
            <a:fillRect/>
          </a:stretch>
        </p:blipFill>
        <p:spPr>
          <a:xfrm>
            <a:off x="4673015" y="3048000"/>
            <a:ext cx="2845971" cy="1828800"/>
          </a:xfrm>
          <a:prstGeom prst="rect">
            <a:avLst/>
          </a:prstGeom>
        </p:spPr>
      </p:pic>
    </p:spTree>
    <p:extLst>
      <p:ext uri="{BB962C8B-B14F-4D97-AF65-F5344CB8AC3E}">
        <p14:creationId xmlns:p14="http://schemas.microsoft.com/office/powerpoint/2010/main" val="33255813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6767B97-D5C6-74A0-0AD0-845BF6D6038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279177AB-2FB7-2059-8A30-91A9FB18119C}"/>
              </a:ext>
            </a:extLst>
          </p:cNvPr>
          <p:cNvSpPr>
            <a:spLocks noGrp="1" noChangeArrowheads="1"/>
          </p:cNvSpPr>
          <p:nvPr>
            <p:ph type="body" idx="1"/>
          </p:nvPr>
        </p:nvSpPr>
        <p:spPr>
          <a:xfrm>
            <a:off x="609600" y="1943100"/>
            <a:ext cx="6781800" cy="2971800"/>
          </a:xfrm>
        </p:spPr>
        <p:txBody>
          <a:bodyPr/>
          <a:lstStyle/>
          <a:p>
            <a:pPr marL="457200" lvl="1" indent="-457200">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Meeting convened (6)</a:t>
            </a:r>
          </a:p>
          <a:p>
            <a:pPr marL="457200" lvl="1" indent="-457200">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address (7-11)</a:t>
            </a:r>
          </a:p>
          <a:p>
            <a:pPr marL="457200" lvl="1" indent="-457200">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Barnabas’ &amp; Paul’s testimony (12)</a:t>
            </a:r>
          </a:p>
          <a:p>
            <a:pPr marL="457200" lvl="1" indent="-457200">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James’ address (13-21)</a:t>
            </a:r>
          </a:p>
        </p:txBody>
      </p:sp>
      <p:sp>
        <p:nvSpPr>
          <p:cNvPr id="3" name="Rectangle 2">
            <a:extLst>
              <a:ext uri="{FF2B5EF4-FFF2-40B4-BE49-F238E27FC236}">
                <a16:creationId xmlns:a16="http://schemas.microsoft.com/office/drawing/2014/main" id="{5CBB4026-69F1-4AB7-84F2-8FA5F3712587}"/>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Declarations</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15:6-21</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175E5446-FBC9-EF4E-6115-B19DE81149B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9799133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a:extLst>
              <a:ext uri="{FF2B5EF4-FFF2-40B4-BE49-F238E27FC236}">
                <a16:creationId xmlns:a16="http://schemas.microsoft.com/office/drawing/2014/main" id="{4D3B5F11-B2D6-301A-AD45-C5DBD53E9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927" y="137160"/>
            <a:ext cx="913214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C29F9B6E-841B-73A9-691A-B6DA8ED6A114}"/>
              </a:ext>
            </a:extLst>
          </p:cNvPr>
          <p:cNvSpPr>
            <a:spLocks noChangeArrowheads="1"/>
          </p:cNvSpPr>
          <p:nvPr/>
        </p:nvSpPr>
        <p:spPr bwMode="auto">
          <a:xfrm>
            <a:off x="9652000" y="2836332"/>
            <a:ext cx="867832" cy="433917"/>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5" name="Oval 7">
            <a:extLst>
              <a:ext uri="{FF2B5EF4-FFF2-40B4-BE49-F238E27FC236}">
                <a16:creationId xmlns:a16="http://schemas.microsoft.com/office/drawing/2014/main" id="{43F736D9-8D8D-8EF0-AE55-15F4EB0EA4C4}"/>
              </a:ext>
            </a:extLst>
          </p:cNvPr>
          <p:cNvSpPr>
            <a:spLocks noChangeArrowheads="1"/>
          </p:cNvSpPr>
          <p:nvPr/>
        </p:nvSpPr>
        <p:spPr bwMode="auto">
          <a:xfrm>
            <a:off x="9165167" y="4646082"/>
            <a:ext cx="1005416" cy="433917"/>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731300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DE6223D9-4FD5-7F26-D1DD-7D36DBECD263}"/>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1BAAD559-BFF9-7AD5-6316-2E3DADA4B5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176441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0972800" cy="3733800"/>
          </a:xfrm>
        </p:spPr>
        <p:txBody>
          <a:bodyPr/>
          <a:lstStyle/>
          <a:p>
            <a:pPr marL="0" indent="0" algn="just">
              <a:lnSpc>
                <a:spcPct val="100000"/>
              </a:lnSpc>
              <a:spcBef>
                <a:spcPts val="0"/>
              </a:spcBef>
              <a:spcAft>
                <a:spcPts val="0"/>
              </a:spcAft>
              <a:buNone/>
            </a:pPr>
            <a:r>
              <a:rPr lang="en-US" sz="3200" dirty="0">
                <a:latin typeface="Calibri" panose="020F0502020204030204" pitchFamily="34" charset="0"/>
              </a:rPr>
              <a:t>“The apostles did many signs and wonders. In fact, the only ones who performed miracles in the book of Acts were the apostles or their delegates, such as Stephen (Acts 6:8). These apostolic delegates were appointed by the laying on of hands by the apostles. Signs and wonders were not performed by the believers at large.”</a:t>
            </a:r>
            <a:endParaRPr lang="en-US" altLang="en-US" sz="3200" dirty="0">
              <a:latin typeface="Calibri" panose="020F0502020204030204" pitchFamily="34" charset="0"/>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83</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332479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70F0BF-8E4A-4AE2-BCF8-7D7C7DC59AF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“but you will receive power when the Holy Spirit has come upon you; and you shall be My witnesses both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Jerusalem</a:t>
            </a:r>
            <a:r>
              <a:rPr lang="en-US" sz="3600" dirty="0">
                <a:effectLst>
                  <a:outerShdw blurRad="38100" dist="38100" dir="2700000" algn="tl">
                    <a:srgbClr val="000000">
                      <a:alpha val="43137"/>
                    </a:srgbClr>
                  </a:outerShdw>
                </a:effectLst>
                <a:cs typeface="Calibri" panose="020F0502020204030204" pitchFamily="34" charset="0"/>
              </a:rPr>
              <a:t>, and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all Judea and Samaria</a:t>
            </a:r>
            <a:r>
              <a:rPr lang="en-US" sz="3600" dirty="0">
                <a:effectLst>
                  <a:outerShdw blurRad="38100" dist="38100" dir="2700000" algn="tl">
                    <a:srgbClr val="000000">
                      <a:alpha val="43137"/>
                    </a:srgbClr>
                  </a:outerShdw>
                </a:effectLst>
                <a:cs typeface="Calibri" panose="020F0502020204030204" pitchFamily="34" charset="0"/>
              </a:rPr>
              <a:t>, and even to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remotest part of the earth</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6" name="Picture 5">
            <a:extLst>
              <a:ext uri="{FF2B5EF4-FFF2-40B4-BE49-F238E27FC236}">
                <a16:creationId xmlns:a16="http://schemas.microsoft.com/office/drawing/2014/main" id="{5D5993D9-EDDA-4CE1-A960-FCC92CE6DB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4773" y="3017520"/>
            <a:ext cx="2002455" cy="2011680"/>
          </a:xfrm>
          <a:prstGeom prst="ellipse">
            <a:avLst/>
          </a:prstGeom>
        </p:spPr>
      </p:pic>
    </p:spTree>
    <p:extLst>
      <p:ext uri="{BB962C8B-B14F-4D97-AF65-F5344CB8AC3E}">
        <p14:creationId xmlns:p14="http://schemas.microsoft.com/office/powerpoint/2010/main" val="3364622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B7CC9D-9CE9-44DC-BA01-EF2D6312E9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31298"/>
          </a:xfrm>
          <a:prstGeom prst="rect">
            <a:avLst/>
          </a:prstGeom>
          <a:noFill/>
          <a:ln w="28575">
            <a:noFill/>
            <a:miter lim="800000"/>
            <a:headEnd/>
            <a:tailEnd/>
          </a:ln>
        </p:spPr>
        <p:txBody>
          <a:bodyPr wrap="square">
            <a:spAutoFit/>
          </a:bodyPr>
          <a:lstStyle/>
          <a:p>
            <a:pPr marL="342900" indent="-342900" algn="ctr">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Ephesians 2:20</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“having been </a:t>
            </a:r>
            <a:r>
              <a:rPr lang="en-US" sz="3600" b="1" u="sng" dirty="0">
                <a:solidFill>
                  <a:srgbClr val="FFFFCC"/>
                </a:solidFill>
                <a:effectLst>
                  <a:outerShdw blurRad="38100" dist="38100" dir="2700000" algn="tl">
                    <a:srgbClr val="000000">
                      <a:alpha val="43137"/>
                    </a:srgbClr>
                  </a:outerShdw>
                </a:effectLst>
              </a:rPr>
              <a:t>built on the foundation </a:t>
            </a:r>
            <a:r>
              <a:rPr lang="en-US" sz="3600" dirty="0">
                <a:effectLst>
                  <a:outerShdw blurRad="38100" dist="38100" dir="2700000" algn="tl">
                    <a:srgbClr val="000000">
                      <a:alpha val="43137"/>
                    </a:srgbClr>
                  </a:outerShdw>
                </a:effectLst>
                <a:cs typeface="Calibri" panose="020F0502020204030204" pitchFamily="34" charset="0"/>
              </a:rPr>
              <a:t>of the </a:t>
            </a:r>
            <a:r>
              <a:rPr lang="en-US" sz="3600" b="1" u="sng" dirty="0">
                <a:solidFill>
                  <a:srgbClr val="FFFFCC"/>
                </a:solidFill>
                <a:effectLst>
                  <a:outerShdw blurRad="38100" dist="38100" dir="2700000" algn="tl">
                    <a:srgbClr val="000000">
                      <a:alpha val="43137"/>
                    </a:srgbClr>
                  </a:outerShdw>
                </a:effectLst>
              </a:rPr>
              <a:t>apostles</a:t>
            </a:r>
            <a:r>
              <a:rPr lang="en-US" sz="3600" dirty="0">
                <a:effectLst>
                  <a:outerShdw blurRad="38100" dist="38100" dir="2700000" algn="tl">
                    <a:srgbClr val="000000">
                      <a:alpha val="43137"/>
                    </a:srgbClr>
                  </a:outerShdw>
                </a:effectLst>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prophets</a:t>
            </a:r>
            <a:r>
              <a:rPr lang="en-US" sz="3600" dirty="0">
                <a:effectLst>
                  <a:outerShdw blurRad="38100" dist="38100" dir="2700000" algn="tl">
                    <a:srgbClr val="000000">
                      <a:alpha val="43137"/>
                    </a:srgbClr>
                  </a:outerShdw>
                </a:effectLst>
                <a:cs typeface="Calibri" panose="020F0502020204030204" pitchFamily="34" charset="0"/>
              </a:rPr>
              <a:t>, Christ Jesus Himself being the corner </a:t>
            </a:r>
            <a:r>
              <a:rPr lang="en-US" sz="3600" i="1" dirty="0">
                <a:effectLst>
                  <a:outerShdw blurRad="38100" dist="38100" dir="2700000" algn="tl">
                    <a:srgbClr val="000000">
                      <a:alpha val="43137"/>
                    </a:srgbClr>
                  </a:outerShdw>
                </a:effectLst>
                <a:cs typeface="Calibri" panose="020F0502020204030204" pitchFamily="34" charset="0"/>
              </a:rPr>
              <a:t>stone</a:t>
            </a:r>
            <a:r>
              <a:rPr lang="en-US" sz="3600" dirty="0">
                <a:effectLst>
                  <a:outerShdw blurRad="38100" dist="38100" dir="2700000" algn="tl">
                    <a:srgbClr val="000000">
                      <a:alpha val="43137"/>
                    </a:srgbClr>
                  </a:outerShdw>
                </a:effectLst>
                <a:cs typeface="Calibri" panose="020F0502020204030204" pitchFamily="34" charset="0"/>
              </a:rPr>
              <a:t>.”</a:t>
            </a:r>
            <a:endParaRPr lang="en-US" altLang="en-US" sz="3600" kern="0" dirty="0">
              <a:effectLst>
                <a:outerShdw blurRad="38100" dist="38100" dir="2700000" algn="tl">
                  <a:srgbClr val="000000">
                    <a:alpha val="43137"/>
                  </a:srgbClr>
                </a:outerShdw>
              </a:effectLst>
              <a:cs typeface="Calibri" panose="020F050202020403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2514600"/>
            <a:ext cx="4572000"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6177079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CEC1D7F-74B1-3CDB-F3AC-4248CFD194E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1234858-34BB-0F15-F430-056DB3D9E948}"/>
              </a:ext>
            </a:extLst>
          </p:cNvPr>
          <p:cNvSpPr>
            <a:spLocks noGrp="1" noChangeArrowheads="1"/>
          </p:cNvSpPr>
          <p:nvPr>
            <p:ph type="body" idx="1"/>
          </p:nvPr>
        </p:nvSpPr>
        <p:spPr>
          <a:xfrm>
            <a:off x="609600" y="1943100"/>
            <a:ext cx="6781800" cy="2971800"/>
          </a:xfrm>
        </p:spPr>
        <p:txBody>
          <a:bodyPr/>
          <a:lstStyle/>
          <a:p>
            <a:pPr marL="457200" lvl="1" indent="-457200">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Meeting convened (6)</a:t>
            </a:r>
          </a:p>
          <a:p>
            <a:pPr marL="457200" lvl="1" indent="-457200">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address (7-11)</a:t>
            </a:r>
          </a:p>
          <a:p>
            <a:pPr marL="457200" lvl="1" indent="-457200">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Barnabas’ &amp; Paul’s testimony (12)</a:t>
            </a:r>
          </a:p>
          <a:p>
            <a:pPr marL="457200" lvl="1" indent="-457200">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James’ address (13-21)</a:t>
            </a:r>
          </a:p>
        </p:txBody>
      </p:sp>
      <p:sp>
        <p:nvSpPr>
          <p:cNvPr id="3" name="Rectangle 2">
            <a:extLst>
              <a:ext uri="{FF2B5EF4-FFF2-40B4-BE49-F238E27FC236}">
                <a16:creationId xmlns:a16="http://schemas.microsoft.com/office/drawing/2014/main" id="{669B4AAD-153C-11D7-3441-3889E48C6949}"/>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Declarations</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15:6-21</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C4D5B269-0928-DA6A-5F2D-1897125D905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1082315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662516" y="1657350"/>
            <a:ext cx="7734723" cy="3543301"/>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Introduction (13a)</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Addressees (13b)</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address (14)</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Old Testament citation (15-18)</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Conclusions (19-21)</a:t>
            </a:r>
          </a:p>
          <a:p>
            <a:pPr marL="457200" lvl="3" indent="-457200">
              <a:lnSpc>
                <a:spcPct val="100000"/>
              </a:lnSpc>
              <a:spcBef>
                <a:spcPts val="0"/>
              </a:spcBef>
              <a:spcAft>
                <a:spcPts val="12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48BF909-D269-3EA3-196F-3F2538DB8CF8}"/>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15:13-21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James’ Address</a:t>
            </a:r>
          </a:p>
        </p:txBody>
      </p:sp>
    </p:spTree>
    <p:extLst>
      <p:ext uri="{BB962C8B-B14F-4D97-AF65-F5344CB8AC3E}">
        <p14:creationId xmlns:p14="http://schemas.microsoft.com/office/powerpoint/2010/main" val="18182807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D694484-DE5F-8D7F-2B38-A177806D585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6CEE6D9B-D954-D9DF-C302-6883238A8303}"/>
              </a:ext>
            </a:extLst>
          </p:cNvPr>
          <p:cNvSpPr>
            <a:spLocks noGrp="1" noChangeArrowheads="1"/>
          </p:cNvSpPr>
          <p:nvPr>
            <p:ph type="body" idx="1"/>
          </p:nvPr>
        </p:nvSpPr>
        <p:spPr>
          <a:xfrm>
            <a:off x="662516" y="1657350"/>
            <a:ext cx="7734723" cy="3543301"/>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Introduction (13a)</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Addressees (13b)</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address (14)</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Old Testament citation (15-18)</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Conclusions (19-21)</a:t>
            </a:r>
          </a:p>
          <a:p>
            <a:pPr marL="457200" lvl="3" indent="-457200">
              <a:lnSpc>
                <a:spcPct val="100000"/>
              </a:lnSpc>
              <a:spcBef>
                <a:spcPts val="0"/>
              </a:spcBef>
              <a:spcAft>
                <a:spcPts val="12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C6B1927E-8337-B5A7-A28F-8B0900A4873B}"/>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E37167A3-E213-E8A9-40F5-864EAB6B36B2}"/>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15:13-21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James’ Address</a:t>
            </a:r>
          </a:p>
        </p:txBody>
      </p:sp>
    </p:spTree>
    <p:extLst>
      <p:ext uri="{BB962C8B-B14F-4D97-AF65-F5344CB8AC3E}">
        <p14:creationId xmlns:p14="http://schemas.microsoft.com/office/powerpoint/2010/main" val="42375357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F33674-9D01-EC17-110E-441DFAAE2E3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Acts 1:13-14</a:t>
            </a:r>
          </a:p>
          <a:p>
            <a:pPr algn="just">
              <a:spcAft>
                <a:spcPts val="100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When they had entered the city, they went up to the upper room where they were staying; that is, Peter and John and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Andrew, Philip and Thomas, Bartholomew and Matthew,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son of Alphaeus, and Simon the Zealot, and Judas the son of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These all with one mind were continually devoting themselves to prayer, along with the women, and Mary the mother of Jesus, and with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 brothers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731631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E3F3543E-0E8D-8E6F-A9A4-BC3BB1CF6794}"/>
              </a:ext>
            </a:extLst>
          </p:cNvPr>
          <p:cNvSpPr>
            <a:spLocks noGrp="1" noChangeArrowheads="1"/>
          </p:cNvSpPr>
          <p:nvPr>
            <p:ph type="title"/>
          </p:nvPr>
        </p:nvSpPr>
        <p:spPr>
          <a:xfrm>
            <a:off x="914400" y="198120"/>
            <a:ext cx="10363200" cy="109728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 OF THE NEW TESTAMENT </a:t>
            </a:r>
          </a:p>
        </p:txBody>
      </p:sp>
      <p:sp>
        <p:nvSpPr>
          <p:cNvPr id="4099" name="Rectangle 3">
            <a:extLst>
              <a:ext uri="{FF2B5EF4-FFF2-40B4-BE49-F238E27FC236}">
                <a16:creationId xmlns:a16="http://schemas.microsoft.com/office/drawing/2014/main" id="{5526B77C-E461-702B-2EC4-DE5C86821B6B}"/>
              </a:ext>
            </a:extLst>
          </p:cNvPr>
          <p:cNvSpPr>
            <a:spLocks noGrp="1" noChangeArrowheads="1"/>
          </p:cNvSpPr>
          <p:nvPr>
            <p:ph type="body" idx="1"/>
          </p:nvPr>
        </p:nvSpPr>
        <p:spPr>
          <a:xfrm>
            <a:off x="2418292" y="1946275"/>
            <a:ext cx="7355416" cy="3159125"/>
          </a:xfrm>
        </p:spPr>
        <p:txBody>
          <a:bodyPr/>
          <a:lstStyle/>
          <a:p>
            <a:pPr marL="457200" indent="-457200" eaLnBrk="1" hangingPunct="1">
              <a:spcBef>
                <a:spcPts val="0"/>
              </a:spcBef>
              <a:spcAft>
                <a:spcPts val="2400"/>
              </a:spcAft>
              <a:buClr>
                <a:srgbClr val="00FFFF"/>
              </a:buClr>
              <a:defRPr/>
            </a:pPr>
            <a:r>
              <a:rPr lang="en-US" sz="3200" dirty="0">
                <a:effectLst>
                  <a:outerShdw blurRad="38100" dist="38100" dir="2700000" algn="tl">
                    <a:srgbClr val="000000">
                      <a:alpha val="43137"/>
                    </a:srgbClr>
                  </a:outerShdw>
                </a:effectLst>
              </a:rPr>
              <a:t>Father of Judas (not Iscariot)</a:t>
            </a:r>
          </a:p>
          <a:p>
            <a:pPr marL="457200" indent="-457200" eaLnBrk="1" hangingPunct="1">
              <a:spcBef>
                <a:spcPts val="0"/>
              </a:spcBef>
              <a:spcAft>
                <a:spcPts val="2400"/>
              </a:spcAft>
              <a:buClr>
                <a:srgbClr val="00FFFF"/>
              </a:buClr>
              <a:defRPr/>
            </a:pPr>
            <a:r>
              <a:rPr lang="en-US" sz="3200" dirty="0">
                <a:effectLst>
                  <a:outerShdw blurRad="38100" dist="38100" dir="2700000" algn="tl">
                    <a:srgbClr val="000000">
                      <a:alpha val="43137"/>
                    </a:srgbClr>
                  </a:outerShdw>
                </a:effectLst>
              </a:rPr>
              <a:t>The son of Alphaeus</a:t>
            </a:r>
          </a:p>
          <a:p>
            <a:pPr marL="457200" indent="-457200" eaLnBrk="1" hangingPunct="1">
              <a:spcBef>
                <a:spcPts val="0"/>
              </a:spcBef>
              <a:spcAft>
                <a:spcPts val="2400"/>
              </a:spcAft>
              <a:buClr>
                <a:srgbClr val="00FFFF"/>
              </a:buClr>
              <a:defRPr/>
            </a:pPr>
            <a:r>
              <a:rPr lang="en-US" sz="3200" dirty="0">
                <a:effectLst>
                  <a:outerShdw blurRad="38100" dist="38100" dir="2700000" algn="tl">
                    <a:srgbClr val="000000">
                      <a:alpha val="43137"/>
                    </a:srgbClr>
                  </a:outerShdw>
                </a:effectLst>
              </a:rPr>
              <a:t>The son of Zebedee and brother of John</a:t>
            </a:r>
          </a:p>
          <a:p>
            <a:pPr marL="457200" indent="-457200" eaLnBrk="1" hangingPunct="1">
              <a:spcBef>
                <a:spcPts val="0"/>
              </a:spcBef>
              <a:spcAft>
                <a:spcPts val="2400"/>
              </a:spcAft>
              <a:buClr>
                <a:srgbClr val="00FFFF"/>
              </a:buClr>
              <a:defRPr/>
            </a:pPr>
            <a:r>
              <a:rPr lang="en-US" sz="3200" dirty="0">
                <a:effectLst>
                  <a:outerShdw blurRad="38100" dist="38100" dir="2700000" algn="tl">
                    <a:srgbClr val="000000">
                      <a:alpha val="43137"/>
                    </a:srgbClr>
                  </a:outerShdw>
                </a:effectLst>
              </a:rPr>
              <a:t>The half brother of Christ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D5E1F672-7B7A-4239-99F8-EA3938CCF04D}"/>
              </a:ext>
            </a:extLst>
          </p:cNvPr>
          <p:cNvSpPr>
            <a:spLocks noGrp="1" noChangeArrowheads="1"/>
          </p:cNvSpPr>
          <p:nvPr>
            <p:ph type="title"/>
          </p:nvPr>
        </p:nvSpPr>
        <p:spPr>
          <a:xfrm>
            <a:off x="2209800" y="228600"/>
            <a:ext cx="7772400" cy="914400"/>
          </a:xfrm>
        </p:spPr>
        <p:txBody>
          <a:bodyPr/>
          <a:lstStyle/>
          <a:p>
            <a:pPr algn="ctr" eaLnBrk="1" hangingPunct="1">
              <a:defRPr/>
            </a:pPr>
            <a:r>
              <a:rPr lang="en-US" altLang="en-US" sz="3600" b="1" dirty="0">
                <a:solidFill>
                  <a:srgbClr val="00FFFF"/>
                </a:solidFill>
                <a:effectLst>
                  <a:outerShdw blurRad="38100" dist="38100" dir="2700000" algn="tl">
                    <a:srgbClr val="000000">
                      <a:alpha val="43137"/>
                    </a:srgbClr>
                  </a:outerShdw>
                </a:effectLst>
              </a:rPr>
              <a:t>Which James? </a:t>
            </a:r>
          </a:p>
        </p:txBody>
      </p:sp>
      <p:pic>
        <p:nvPicPr>
          <p:cNvPr id="30724" name="Picture 1">
            <a:extLst>
              <a:ext uri="{FF2B5EF4-FFF2-40B4-BE49-F238E27FC236}">
                <a16:creationId xmlns:a16="http://schemas.microsoft.com/office/drawing/2014/main" id="{CBED41CA-276C-46D0-978F-8C6FEC1C67F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70400" y="4876800"/>
            <a:ext cx="3251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a:extLst>
              <a:ext uri="{FF2B5EF4-FFF2-40B4-BE49-F238E27FC236}">
                <a16:creationId xmlns:a16="http://schemas.microsoft.com/office/drawing/2014/main" id="{217D8E0A-5041-083A-3A81-8E09067F8C5D}"/>
              </a:ext>
            </a:extLst>
          </p:cNvPr>
          <p:cNvSpPr txBox="1">
            <a:spLocks noChangeArrowheads="1"/>
          </p:cNvSpPr>
          <p:nvPr/>
        </p:nvSpPr>
        <p:spPr bwMode="auto">
          <a:xfrm>
            <a:off x="2362200" y="1371600"/>
            <a:ext cx="7467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914400" eaLnBrk="1" hangingPunct="1">
              <a:spcBef>
                <a:spcPts val="0"/>
              </a:spcBef>
              <a:spcAft>
                <a:spcPts val="2400"/>
              </a:spcAft>
              <a:buClr>
                <a:srgbClr val="00FFFF"/>
              </a:buClr>
              <a:defRPr/>
            </a:pPr>
            <a:r>
              <a:rPr lang="en-US" sz="3200">
                <a:effectLst>
                  <a:outerShdw blurRad="38100" dist="38100" dir="2700000" algn="tl">
                    <a:srgbClr val="000000">
                      <a:alpha val="43137"/>
                    </a:srgbClr>
                  </a:outerShdw>
                </a:effectLst>
              </a:rPr>
              <a:t>Father of Judas (not Iscariot)</a:t>
            </a:r>
          </a:p>
          <a:p>
            <a:pPr marL="457200" indent="-457200" defTabSz="914400" eaLnBrk="1" hangingPunct="1">
              <a:spcBef>
                <a:spcPts val="0"/>
              </a:spcBef>
              <a:spcAft>
                <a:spcPts val="2400"/>
              </a:spcAft>
              <a:buClr>
                <a:srgbClr val="00FFFF"/>
              </a:buClr>
              <a:defRPr/>
            </a:pPr>
            <a:r>
              <a:rPr lang="en-US" sz="3200">
                <a:effectLst>
                  <a:outerShdw blurRad="38100" dist="38100" dir="2700000" algn="tl">
                    <a:srgbClr val="000000">
                      <a:alpha val="43137"/>
                    </a:srgbClr>
                  </a:outerShdw>
                </a:effectLst>
              </a:rPr>
              <a:t>The son of Alphaeus</a:t>
            </a:r>
          </a:p>
          <a:p>
            <a:pPr marL="457200" indent="-457200" defTabSz="914400" eaLnBrk="1" hangingPunct="1">
              <a:spcBef>
                <a:spcPts val="0"/>
              </a:spcBef>
              <a:spcAft>
                <a:spcPts val="2400"/>
              </a:spcAft>
              <a:buClr>
                <a:srgbClr val="00FFFF"/>
              </a:buClr>
              <a:defRPr/>
            </a:pPr>
            <a:r>
              <a:rPr lang="en-US" sz="3200">
                <a:effectLst>
                  <a:outerShdw blurRad="38100" dist="38100" dir="2700000" algn="tl">
                    <a:srgbClr val="000000">
                      <a:alpha val="43137"/>
                    </a:srgbClr>
                  </a:outerShdw>
                </a:effectLst>
              </a:rPr>
              <a:t>The son of Zebedee and brother of John</a:t>
            </a:r>
          </a:p>
          <a:p>
            <a:pPr marL="457200" indent="-457200" defTabSz="914400" eaLnBrk="1" hangingPunct="1">
              <a:spcBef>
                <a:spcPts val="0"/>
              </a:spcBef>
              <a:spcAft>
                <a:spcPts val="2400"/>
              </a:spcAft>
              <a:buClr>
                <a:srgbClr val="00FFFF"/>
              </a:buClr>
              <a:defRPr/>
            </a:pPr>
            <a:r>
              <a:rPr lang="en-US" sz="3200" b="1" u="sng">
                <a:solidFill>
                  <a:srgbClr val="FFFFCC"/>
                </a:solidFill>
                <a:effectLst>
                  <a:outerShdw blurRad="38100" dist="38100" dir="2700000" algn="tl">
                    <a:srgbClr val="000000">
                      <a:alpha val="43137"/>
                    </a:srgbClr>
                  </a:outerShdw>
                </a:effectLst>
              </a:rPr>
              <a:t>The half brother of Christ</a:t>
            </a:r>
            <a:endParaRPr lang="en-US" sz="3200" b="1" u="sng" dirty="0">
              <a:solidFill>
                <a:srgbClr val="FFFF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746675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11424E1-E1BE-4974-A959-7A98A43F1152}"/>
              </a:ext>
            </a:extLst>
          </p:cNvPr>
          <p:cNvGraphicFramePr>
            <a:graphicFrameLocks noGrp="1"/>
          </p:cNvGraphicFramePr>
          <p:nvPr>
            <p:ph type="tbl" idx="1"/>
            <p:extLst>
              <p:ext uri="{D42A27DB-BD31-4B8C-83A1-F6EECF244321}">
                <p14:modId xmlns:p14="http://schemas.microsoft.com/office/powerpoint/2010/main" val="3550907982"/>
              </p:ext>
            </p:extLst>
          </p:nvPr>
        </p:nvGraphicFramePr>
        <p:xfrm>
          <a:off x="1852613" y="777876"/>
          <a:ext cx="8486776" cy="5302251"/>
        </p:xfrm>
        <a:graphic>
          <a:graphicData uri="http://schemas.openxmlformats.org/drawingml/2006/table">
            <a:tbl>
              <a:tblPr firstRow="1" bandRow="1">
                <a:tableStyleId>{073A0DAA-6AF3-43AB-8588-CEC1D06C72B9}</a:tableStyleId>
              </a:tblPr>
              <a:tblGrid>
                <a:gridCol w="4266740">
                  <a:extLst>
                    <a:ext uri="{9D8B030D-6E8A-4147-A177-3AD203B41FA5}">
                      <a16:colId xmlns:a16="http://schemas.microsoft.com/office/drawing/2014/main" val="20000"/>
                    </a:ext>
                  </a:extLst>
                </a:gridCol>
                <a:gridCol w="2110018">
                  <a:extLst>
                    <a:ext uri="{9D8B030D-6E8A-4147-A177-3AD203B41FA5}">
                      <a16:colId xmlns:a16="http://schemas.microsoft.com/office/drawing/2014/main" val="20001"/>
                    </a:ext>
                  </a:extLst>
                </a:gridCol>
                <a:gridCol w="2110018">
                  <a:extLst>
                    <a:ext uri="{9D8B030D-6E8A-4147-A177-3AD203B41FA5}">
                      <a16:colId xmlns:a16="http://schemas.microsoft.com/office/drawing/2014/main" val="20002"/>
                    </a:ext>
                  </a:extLst>
                </a:gridCol>
              </a:tblGrid>
              <a:tr h="914181">
                <a:tc gridSpan="3">
                  <a:txBody>
                    <a:bodyPr/>
                    <a:lstStyle/>
                    <a:p>
                      <a:pPr algn="ctr"/>
                      <a:r>
                        <a:rPr kumimoji="0" lang="en-US" alt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SIMILARITIES WITH ACTS 15</a:t>
                      </a:r>
                      <a:endParaRPr lang="en-US" sz="3600" dirty="0">
                        <a:effectLst>
                          <a:outerShdw blurRad="38100" dist="38100" dir="2700000" algn="tl">
                            <a:srgbClr val="000000">
                              <a:alpha val="43137"/>
                            </a:srgbClr>
                          </a:outerShdw>
                        </a:effectLst>
                      </a:endParaRPr>
                    </a:p>
                  </a:txBody>
                  <a:tcPr marL="91457" marR="91457" marT="45709" marB="45709" anchor="ct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731345">
                <a:tc>
                  <a:txBody>
                    <a:bodyPr/>
                    <a:lstStyle/>
                    <a:p>
                      <a:endParaRPr lang="en-US" sz="1800" dirty="0">
                        <a:solidFill>
                          <a:schemeClr val="bg2"/>
                        </a:solidFill>
                        <a:effectLst/>
                      </a:endParaRPr>
                    </a:p>
                  </a:txBody>
                  <a:tcPr marL="91457" marR="91457" marT="45709" marB="45709" anchor="ct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C00000"/>
                          </a:solidFill>
                          <a:effectLst/>
                          <a:latin typeface="Calibri" panose="020F0502020204030204" pitchFamily="34" charset="0"/>
                        </a:rPr>
                        <a:t>James</a:t>
                      </a:r>
                    </a:p>
                  </a:txBody>
                  <a:tcPr marL="91457" marR="91457" marT="45706" marB="45706"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0000CC"/>
                          </a:solidFill>
                          <a:effectLst/>
                          <a:latin typeface="Calibri" panose="020F0502020204030204" pitchFamily="34" charset="0"/>
                        </a:rPr>
                        <a:t>Acts 15</a:t>
                      </a:r>
                    </a:p>
                  </a:txBody>
                  <a:tcPr marL="91457" marR="91457" marT="45706" marB="45706" anchor="ctr" horzOverflow="overflow"/>
                </a:tc>
                <a:extLst>
                  <a:ext uri="{0D108BD9-81ED-4DB2-BD59-A6C34878D82A}">
                    <a16:rowId xmlns:a16="http://schemas.microsoft.com/office/drawing/2014/main" val="10001"/>
                  </a:ext>
                </a:extLst>
              </a:tr>
              <a:tr h="73134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1"/>
                          </a:solidFill>
                          <a:effectLst/>
                          <a:latin typeface="Calibri" panose="020F0502020204030204" pitchFamily="34" charset="0"/>
                        </a:rPr>
                        <a:t>Greetings</a:t>
                      </a:r>
                    </a:p>
                  </a:txBody>
                  <a:tcPr marL="91457" marR="91457" marT="45706" marB="45706"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C00000"/>
                          </a:solidFill>
                          <a:effectLst/>
                          <a:latin typeface="Calibri" panose="020F0502020204030204" pitchFamily="34" charset="0"/>
                        </a:rPr>
                        <a:t>1:1</a:t>
                      </a:r>
                    </a:p>
                  </a:txBody>
                  <a:tcPr marL="91457" marR="91457" marT="45706" marB="45706"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0000CC"/>
                          </a:solidFill>
                          <a:effectLst/>
                          <a:latin typeface="Calibri" panose="020F0502020204030204" pitchFamily="34" charset="0"/>
                        </a:rPr>
                        <a:t>15:23</a:t>
                      </a:r>
                    </a:p>
                  </a:txBody>
                  <a:tcPr marL="91457" marR="91457" marT="45706" marB="45706" anchor="ctr" horzOverflow="overflow"/>
                </a:tc>
                <a:extLst>
                  <a:ext uri="{0D108BD9-81ED-4DB2-BD59-A6C34878D82A}">
                    <a16:rowId xmlns:a16="http://schemas.microsoft.com/office/drawing/2014/main" val="10002"/>
                  </a:ext>
                </a:extLst>
              </a:tr>
              <a:tr h="73134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1"/>
                          </a:solidFill>
                          <a:effectLst/>
                          <a:latin typeface="Calibri" panose="020F0502020204030204" pitchFamily="34" charset="0"/>
                        </a:rPr>
                        <a:t>Visit</a:t>
                      </a:r>
                    </a:p>
                  </a:txBody>
                  <a:tcPr marL="91457" marR="91457" marT="45706" marB="45706"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C00000"/>
                          </a:solidFill>
                          <a:effectLst/>
                          <a:latin typeface="Calibri" panose="020F0502020204030204" pitchFamily="34" charset="0"/>
                        </a:rPr>
                        <a:t>1:27</a:t>
                      </a:r>
                    </a:p>
                  </a:txBody>
                  <a:tcPr marL="91457" marR="91457" marT="45706" marB="45706"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0000CC"/>
                          </a:solidFill>
                          <a:effectLst/>
                          <a:latin typeface="Calibri" panose="020F0502020204030204" pitchFamily="34" charset="0"/>
                        </a:rPr>
                        <a:t>15:14</a:t>
                      </a:r>
                    </a:p>
                  </a:txBody>
                  <a:tcPr marL="91457" marR="91457" marT="45706" marB="45706" anchor="ctr" horzOverflow="overflow"/>
                </a:tc>
                <a:extLst>
                  <a:ext uri="{0D108BD9-81ED-4DB2-BD59-A6C34878D82A}">
                    <a16:rowId xmlns:a16="http://schemas.microsoft.com/office/drawing/2014/main" val="10003"/>
                  </a:ext>
                </a:extLst>
              </a:tr>
              <a:tr h="73134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1"/>
                          </a:solidFill>
                          <a:effectLst/>
                          <a:latin typeface="Calibri" panose="020F0502020204030204" pitchFamily="34" charset="0"/>
                        </a:rPr>
                        <a:t>Listen</a:t>
                      </a:r>
                    </a:p>
                  </a:txBody>
                  <a:tcPr marL="91457" marR="91457" marT="45706" marB="45706"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C00000"/>
                          </a:solidFill>
                          <a:effectLst/>
                          <a:latin typeface="Calibri" panose="020F0502020204030204" pitchFamily="34" charset="0"/>
                        </a:rPr>
                        <a:t>2:5</a:t>
                      </a:r>
                    </a:p>
                  </a:txBody>
                  <a:tcPr marL="91457" marR="91457" marT="45706" marB="45706"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0000CC"/>
                          </a:solidFill>
                          <a:effectLst/>
                          <a:latin typeface="Calibri" panose="020F0502020204030204" pitchFamily="34" charset="0"/>
                        </a:rPr>
                        <a:t>15:13</a:t>
                      </a:r>
                    </a:p>
                  </a:txBody>
                  <a:tcPr marL="91457" marR="91457" marT="45706" marB="45706" anchor="ctr" horzOverflow="overflow"/>
                </a:tc>
                <a:extLst>
                  <a:ext uri="{0D108BD9-81ED-4DB2-BD59-A6C34878D82A}">
                    <a16:rowId xmlns:a16="http://schemas.microsoft.com/office/drawing/2014/main" val="10004"/>
                  </a:ext>
                </a:extLst>
              </a:tr>
              <a:tr h="73134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1"/>
                          </a:solidFill>
                          <a:effectLst/>
                          <a:latin typeface="Calibri" panose="020F0502020204030204" pitchFamily="34" charset="0"/>
                        </a:rPr>
                        <a:t>Turn</a:t>
                      </a:r>
                    </a:p>
                  </a:txBody>
                  <a:tcPr marL="91457" marR="91457" marT="45706" marB="45706"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C00000"/>
                          </a:solidFill>
                          <a:effectLst/>
                          <a:latin typeface="Calibri" panose="020F0502020204030204" pitchFamily="34" charset="0"/>
                        </a:rPr>
                        <a:t>5:19-20</a:t>
                      </a:r>
                    </a:p>
                  </a:txBody>
                  <a:tcPr marL="91457" marR="91457" marT="45706" marB="45706"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0000CC"/>
                          </a:solidFill>
                          <a:effectLst/>
                          <a:latin typeface="Calibri" panose="020F0502020204030204" pitchFamily="34" charset="0"/>
                        </a:rPr>
                        <a:t>15:19</a:t>
                      </a:r>
                    </a:p>
                  </a:txBody>
                  <a:tcPr marL="91457" marR="91457" marT="45706" marB="45706" anchor="ctr" horzOverflow="overflow"/>
                </a:tc>
                <a:extLst>
                  <a:ext uri="{0D108BD9-81ED-4DB2-BD59-A6C34878D82A}">
                    <a16:rowId xmlns:a16="http://schemas.microsoft.com/office/drawing/2014/main" val="10005"/>
                  </a:ext>
                </a:extLst>
              </a:tr>
              <a:tr h="73134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1"/>
                          </a:solidFill>
                          <a:effectLst/>
                          <a:latin typeface="Calibri" panose="020F0502020204030204" pitchFamily="34" charset="0"/>
                        </a:rPr>
                        <a:t>Being called by God’s name</a:t>
                      </a:r>
                    </a:p>
                  </a:txBody>
                  <a:tcPr marL="91457" marR="91457" marT="45706" marB="45706"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C00000"/>
                          </a:solidFill>
                          <a:effectLst/>
                          <a:latin typeface="Calibri" panose="020F0502020204030204" pitchFamily="34" charset="0"/>
                        </a:rPr>
                        <a:t>2:7</a:t>
                      </a:r>
                    </a:p>
                  </a:txBody>
                  <a:tcPr marL="91457" marR="91457" marT="45706" marB="45706"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0000CC"/>
                          </a:solidFill>
                          <a:effectLst/>
                          <a:latin typeface="Calibri" panose="020F0502020204030204" pitchFamily="34" charset="0"/>
                        </a:rPr>
                        <a:t>15:17</a:t>
                      </a:r>
                    </a:p>
                  </a:txBody>
                  <a:tcPr marL="91457" marR="91457" marT="45706" marB="45706" anchor="ctr" horzOverflow="overflow"/>
                </a:tc>
                <a:extLst>
                  <a:ext uri="{0D108BD9-81ED-4DB2-BD59-A6C34878D82A}">
                    <a16:rowId xmlns:a16="http://schemas.microsoft.com/office/drawing/2014/main" val="10006"/>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C05CDC9-424D-F0AA-73B5-C4A81F2F65EC}"/>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6E47E9A3-5097-8311-0C18-7513A6276005}"/>
              </a:ext>
            </a:extLst>
          </p:cNvPr>
          <p:cNvSpPr>
            <a:spLocks noGrp="1" noChangeArrowheads="1"/>
          </p:cNvSpPr>
          <p:nvPr>
            <p:ph type="body" idx="1"/>
          </p:nvPr>
        </p:nvSpPr>
        <p:spPr>
          <a:xfrm>
            <a:off x="662516" y="1657350"/>
            <a:ext cx="7734723" cy="3543301"/>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Introduction (13a)</a:t>
            </a:r>
          </a:p>
          <a:p>
            <a:pPr marL="457200" lvl="3" indent="-457200">
              <a:lnSpc>
                <a:spcPct val="100000"/>
              </a:lnSpc>
              <a:spcBef>
                <a:spcPts val="0"/>
              </a:spcBef>
              <a:spcAft>
                <a:spcPts val="18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Addressees (13b)</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address (14)</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Old Testament citation (15-18)</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Conclusions (19-21)</a:t>
            </a:r>
          </a:p>
          <a:p>
            <a:pPr marL="457200" lvl="3" indent="-457200">
              <a:lnSpc>
                <a:spcPct val="100000"/>
              </a:lnSpc>
              <a:spcBef>
                <a:spcPts val="0"/>
              </a:spcBef>
              <a:spcAft>
                <a:spcPts val="12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264BAA02-496C-77A3-8EF6-843392A20761}"/>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FE13E860-3058-3943-2DD2-E04CBA62DFE4}"/>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15:13-21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James’ Address</a:t>
            </a:r>
          </a:p>
        </p:txBody>
      </p:sp>
    </p:spTree>
    <p:extLst>
      <p:ext uri="{BB962C8B-B14F-4D97-AF65-F5344CB8AC3E}">
        <p14:creationId xmlns:p14="http://schemas.microsoft.com/office/powerpoint/2010/main" val="16719180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638766D-0916-1EA4-7154-60BDC853DAEC}"/>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D88B2FC-2017-5ABB-7D46-20CB878FF098}"/>
              </a:ext>
            </a:extLst>
          </p:cNvPr>
          <p:cNvGraphicFramePr>
            <a:graphicFrameLocks noGrp="1"/>
          </p:cNvGraphicFramePr>
          <p:nvPr>
            <p:ph idx="4294967295"/>
          </p:nvPr>
        </p:nvGraphicFramePr>
        <p:xfrm>
          <a:off x="2895600" y="228600"/>
          <a:ext cx="6400800" cy="4023360"/>
        </p:xfrm>
        <a:graphic>
          <a:graphicData uri="http://schemas.openxmlformats.org/drawingml/2006/table">
            <a:tbl>
              <a:tblPr>
                <a:tableStyleId>{16D9F66E-5EB9-4882-86FB-DCBF35E3C3E4}</a:tableStyleId>
              </a:tblPr>
              <a:tblGrid>
                <a:gridCol w="3200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731520">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kern="1200" dirty="0">
                          <a:solidFill>
                            <a:schemeClr val="dk1"/>
                          </a:solidFill>
                          <a:latin typeface="Calibri" pitchFamily="34" charset="0"/>
                          <a:ea typeface="+mn-ea"/>
                          <a:cs typeface="Calibri" pitchFamily="34" charset="0"/>
                        </a:rPr>
                        <a:t>TYPES OF PHARISEES</a:t>
                      </a:r>
                    </a:p>
                  </a:txBody>
                  <a:tcPr anchor="ctr" horzOverflow="overflow">
                    <a:solidFill>
                      <a:schemeClr val="tx1"/>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800" b="1" i="0" u="none" strike="noStrike" cap="none" normalizeH="0" baseline="0" dirty="0">
                        <a:ln>
                          <a:noFill/>
                        </a:ln>
                        <a:solidFill>
                          <a:schemeClr val="tx1"/>
                        </a:solidFill>
                        <a:effectLst>
                          <a:outerShdw blurRad="38100" dist="38100" dir="2700000" algn="tl">
                            <a:srgbClr val="000000"/>
                          </a:outerShdw>
                        </a:effectLst>
                        <a:latin typeface="Times New Roman" charset="0"/>
                      </a:endParaRPr>
                    </a:p>
                  </a:txBody>
                  <a:tcPr horzOverflow="overflow">
                    <a:solidFill>
                      <a:schemeClr val="tx1"/>
                    </a:solidFill>
                  </a:tcPr>
                </a:tc>
                <a:extLst>
                  <a:ext uri="{0D108BD9-81ED-4DB2-BD59-A6C34878D82A}">
                    <a16:rowId xmlns:a16="http://schemas.microsoft.com/office/drawing/2014/main" val="882688053"/>
                  </a:ext>
                </a:extLst>
              </a:tr>
              <a:tr h="82296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TYPE</a:t>
                      </a:r>
                    </a:p>
                  </a:txBody>
                  <a:tcPr anchor="ctr" horzOverflow="overflow">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OVERTHROWN</a:t>
                      </a:r>
                    </a:p>
                  </a:txBody>
                  <a:tcPr anchor="ctr" horzOverflow="overflow">
                    <a:solidFill>
                      <a:schemeClr val="tx1"/>
                    </a:solidFill>
                  </a:tcPr>
                </a:tc>
                <a:extLst>
                  <a:ext uri="{0D108BD9-81ED-4DB2-BD59-A6C34878D82A}">
                    <a16:rowId xmlns:a16="http://schemas.microsoft.com/office/drawing/2014/main" val="10000"/>
                  </a:ext>
                </a:extLst>
              </a:tr>
              <a:tr h="822960">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Justification</a:t>
                      </a:r>
                    </a:p>
                  </a:txBody>
                  <a:tcPr anchor="ctr" horzOverflow="overflow">
                    <a:solidFill>
                      <a:schemeClr val="tx1"/>
                    </a:solidFill>
                  </a:tcPr>
                </a:tc>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Matthew 5:20</a:t>
                      </a:r>
                    </a:p>
                  </a:txBody>
                  <a:tcPr anchor="ctr" horzOverflow="overflow">
                    <a:solidFill>
                      <a:schemeClr val="tx1"/>
                    </a:solidFill>
                  </a:tcPr>
                </a:tc>
                <a:extLst>
                  <a:ext uri="{0D108BD9-81ED-4DB2-BD59-A6C34878D82A}">
                    <a16:rowId xmlns:a16="http://schemas.microsoft.com/office/drawing/2014/main" val="10001"/>
                  </a:ext>
                </a:extLst>
              </a:tr>
              <a:tr h="822960">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Sanctification</a:t>
                      </a:r>
                    </a:p>
                  </a:txBody>
                  <a:tcPr anchor="ctr" horzOverflow="overflow">
                    <a:solidFill>
                      <a:schemeClr val="tx1"/>
                    </a:solidFill>
                  </a:tcPr>
                </a:tc>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Galatians 3:3</a:t>
                      </a:r>
                    </a:p>
                  </a:txBody>
                  <a:tcPr anchor="ctr" horzOverflow="overflow">
                    <a:solidFill>
                      <a:schemeClr val="tx1"/>
                    </a:solidFill>
                  </a:tcPr>
                </a:tc>
                <a:extLst>
                  <a:ext uri="{0D108BD9-81ED-4DB2-BD59-A6C34878D82A}">
                    <a16:rowId xmlns:a16="http://schemas.microsoft.com/office/drawing/2014/main" val="10002"/>
                  </a:ext>
                </a:extLst>
              </a:tr>
              <a:tr h="822960">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Ecclesiology</a:t>
                      </a:r>
                    </a:p>
                  </a:txBody>
                  <a:tcPr anchor="ctr" horzOverflow="overflow">
                    <a:solidFill>
                      <a:schemeClr val="tx1"/>
                    </a:solidFill>
                  </a:tcPr>
                </a:tc>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Acts 15</a:t>
                      </a:r>
                    </a:p>
                  </a:txBody>
                  <a:tcPr anchor="ctr" horzOverflow="overflow">
                    <a:solidFill>
                      <a:schemeClr val="tx1"/>
                    </a:solidFill>
                  </a:tcPr>
                </a:tc>
                <a:extLst>
                  <a:ext uri="{0D108BD9-81ED-4DB2-BD59-A6C34878D82A}">
                    <a16:rowId xmlns:a16="http://schemas.microsoft.com/office/drawing/2014/main" val="10003"/>
                  </a:ext>
                </a:extLst>
              </a:tr>
            </a:tbl>
          </a:graphicData>
        </a:graphic>
      </p:graphicFrame>
      <p:pic>
        <p:nvPicPr>
          <p:cNvPr id="3" name="Picture 2">
            <a:extLst>
              <a:ext uri="{FF2B5EF4-FFF2-40B4-BE49-F238E27FC236}">
                <a16:creationId xmlns:a16="http://schemas.microsoft.com/office/drawing/2014/main" id="{AF560892-E440-DFCD-FF8E-D28F072174BF}"/>
              </a:ext>
            </a:extLst>
          </p:cNvPr>
          <p:cNvPicPr>
            <a:picLocks noChangeAspect="1"/>
          </p:cNvPicPr>
          <p:nvPr/>
        </p:nvPicPr>
        <p:blipFill>
          <a:blip r:embed="rId3"/>
          <a:stretch>
            <a:fillRect/>
          </a:stretch>
        </p:blipFill>
        <p:spPr>
          <a:xfrm>
            <a:off x="3430975" y="4419600"/>
            <a:ext cx="5330051" cy="2286000"/>
          </a:xfrm>
          <a:prstGeom prst="rect">
            <a:avLst/>
          </a:prstGeom>
          <a:ln>
            <a:solidFill>
              <a:schemeClr val="tx1"/>
            </a:solidFill>
          </a:ln>
        </p:spPr>
      </p:pic>
    </p:spTree>
    <p:extLst>
      <p:ext uri="{BB962C8B-B14F-4D97-AF65-F5344CB8AC3E}">
        <p14:creationId xmlns:p14="http://schemas.microsoft.com/office/powerpoint/2010/main" val="867104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835C6B1-F559-8B8A-3DEF-37AF46BEFA7B}"/>
              </a:ext>
            </a:extLst>
          </p:cNvPr>
          <p:cNvSpPr>
            <a:spLocks noGrp="1" noChangeArrowheads="1"/>
          </p:cNvSpPr>
          <p:nvPr>
            <p:ph type="title"/>
          </p:nvPr>
        </p:nvSpPr>
        <p:spPr>
          <a:xfrm>
            <a:off x="838200" y="152400"/>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Structure (Acts 1:8)</a:t>
            </a:r>
          </a:p>
        </p:txBody>
      </p:sp>
      <p:sp>
        <p:nvSpPr>
          <p:cNvPr id="27651" name="Rectangle 3">
            <a:extLst>
              <a:ext uri="{FF2B5EF4-FFF2-40B4-BE49-F238E27FC236}">
                <a16:creationId xmlns:a16="http://schemas.microsoft.com/office/drawing/2014/main" id="{3A5DC6F5-8510-436D-E8B0-6070C4A606E1}"/>
              </a:ext>
            </a:extLst>
          </p:cNvPr>
          <p:cNvSpPr>
            <a:spLocks noGrp="1" noChangeArrowheads="1"/>
          </p:cNvSpPr>
          <p:nvPr>
            <p:ph idx="1"/>
          </p:nvPr>
        </p:nvSpPr>
        <p:spPr>
          <a:xfrm>
            <a:off x="609600" y="1143001"/>
            <a:ext cx="8305800" cy="5033962"/>
          </a:xfrm>
        </p:spPr>
        <p:txBody>
          <a:bodyPr/>
          <a:lstStyle/>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a:effectLst>
                  <a:outerShdw blurRad="38100" dist="38100" dir="2700000" algn="tl">
                    <a:srgbClr val="000000">
                      <a:alpha val="43137"/>
                    </a:srgbClr>
                  </a:outerShdw>
                </a:effectLst>
              </a:rPr>
              <a:t>Jerusalem (Acts 1–7)</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a:effectLst>
                  <a:outerShdw blurRad="38100" dist="38100" dir="2700000" algn="tl">
                    <a:srgbClr val="000000">
                      <a:alpha val="43137"/>
                    </a:srgbClr>
                  </a:outerShdw>
                </a:effectLst>
              </a:rPr>
              <a:t>Judea and Samaria (Acts 8–12)</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b="1">
                <a:solidFill>
                  <a:srgbClr val="FFFFCC"/>
                </a:solidFill>
                <a:effectLst>
                  <a:outerShdw blurRad="38100" dist="38100" dir="2700000" algn="tl">
                    <a:srgbClr val="000000">
                      <a:alpha val="43137"/>
                    </a:srgbClr>
                  </a:outerShdw>
                </a:effectLst>
              </a:rPr>
              <a:t>Remotest part of the earth (Acts 13–28)</a:t>
            </a:r>
          </a:p>
          <a:p>
            <a:pPr marL="914400" lvl="1" indent="-457200">
              <a:lnSpc>
                <a:spcPct val="100000"/>
              </a:lnSpc>
              <a:spcBef>
                <a:spcPts val="0"/>
              </a:spcBef>
              <a:spcAft>
                <a:spcPts val="1200"/>
              </a:spcAft>
              <a:buClr>
                <a:srgbClr val="FF00FF"/>
              </a:buClr>
            </a:pPr>
            <a:r>
              <a:rPr lang="en-US" altLang="en-US" sz="3200"/>
              <a:t>1</a:t>
            </a:r>
            <a:r>
              <a:rPr lang="en-US" altLang="en-US" sz="3200" baseline="30000"/>
              <a:t>st</a:t>
            </a:r>
            <a:r>
              <a:rPr lang="en-US" altLang="en-US" sz="3200"/>
              <a:t> missionary journey (Acts 13–14)</a:t>
            </a:r>
          </a:p>
          <a:p>
            <a:pPr marL="914400" lvl="1" indent="-457200">
              <a:lnSpc>
                <a:spcPct val="100000"/>
              </a:lnSpc>
              <a:spcBef>
                <a:spcPts val="0"/>
              </a:spcBef>
              <a:spcAft>
                <a:spcPts val="1200"/>
              </a:spcAft>
              <a:buClr>
                <a:srgbClr val="FF00FF"/>
              </a:buClr>
            </a:pPr>
            <a:r>
              <a:rPr lang="en-US" altLang="en-US" sz="3200" b="1" u="sng">
                <a:solidFill>
                  <a:srgbClr val="FFFFCC"/>
                </a:solidFill>
              </a:rPr>
              <a:t>Jerusalem council (Acts 15:1-35)</a:t>
            </a:r>
          </a:p>
          <a:p>
            <a:pPr marL="914400" lvl="1" indent="-457200">
              <a:lnSpc>
                <a:spcPct val="100000"/>
              </a:lnSpc>
              <a:spcBef>
                <a:spcPts val="0"/>
              </a:spcBef>
              <a:spcAft>
                <a:spcPts val="1200"/>
              </a:spcAft>
              <a:buClr>
                <a:srgbClr val="FF00FF"/>
              </a:buClr>
            </a:pPr>
            <a:r>
              <a:rPr lang="en-US" altLang="en-US" sz="3200"/>
              <a:t>2</a:t>
            </a:r>
            <a:r>
              <a:rPr lang="en-US" altLang="en-US" sz="3200" baseline="30000"/>
              <a:t>nd</a:t>
            </a:r>
            <a:r>
              <a:rPr lang="en-US" altLang="en-US" sz="3200"/>
              <a:t> missionary journey (Acts 15:36 –18:22)</a:t>
            </a:r>
          </a:p>
          <a:p>
            <a:pPr marL="914400" lvl="1" indent="-457200">
              <a:lnSpc>
                <a:spcPct val="100000"/>
              </a:lnSpc>
              <a:spcBef>
                <a:spcPts val="0"/>
              </a:spcBef>
              <a:spcAft>
                <a:spcPts val="1200"/>
              </a:spcAft>
              <a:buClr>
                <a:srgbClr val="FF00FF"/>
              </a:buClr>
            </a:pPr>
            <a:r>
              <a:rPr lang="en-US" altLang="en-US" sz="3200"/>
              <a:t>3</a:t>
            </a:r>
            <a:r>
              <a:rPr lang="en-US" altLang="en-US" sz="3200" baseline="30000"/>
              <a:t>rd</a:t>
            </a:r>
            <a:r>
              <a:rPr lang="en-US" altLang="en-US" sz="3200"/>
              <a:t> missionary journey (Acts 18:23–21:17)</a:t>
            </a:r>
          </a:p>
          <a:p>
            <a:pPr marL="914400" lvl="1" indent="-457200">
              <a:lnSpc>
                <a:spcPct val="100000"/>
              </a:lnSpc>
              <a:spcBef>
                <a:spcPts val="0"/>
              </a:spcBef>
              <a:spcAft>
                <a:spcPts val="1200"/>
              </a:spcAft>
              <a:buClr>
                <a:srgbClr val="FF00FF"/>
              </a:buClr>
            </a:pPr>
            <a:r>
              <a:rPr lang="en-US" altLang="en-US" sz="3200"/>
              <a:t>Trip to Rome (Acts 21:18–28:31)</a:t>
            </a:r>
            <a:endParaRPr lang="en-US" altLang="en-US" sz="3200" dirty="0"/>
          </a:p>
        </p:txBody>
      </p:sp>
      <p:pic>
        <p:nvPicPr>
          <p:cNvPr id="4" name="Picture 3">
            <a:extLst>
              <a:ext uri="{FF2B5EF4-FFF2-40B4-BE49-F238E27FC236}">
                <a16:creationId xmlns:a16="http://schemas.microsoft.com/office/drawing/2014/main" id="{9EFF9151-7963-0E5E-3CEB-6818D5CFD8B6}"/>
              </a:ext>
            </a:extLst>
          </p:cNvPr>
          <p:cNvPicPr>
            <a:picLocks noChangeAspect="1"/>
          </p:cNvPicPr>
          <p:nvPr/>
        </p:nvPicPr>
        <p:blipFill>
          <a:blip r:embed="rId2"/>
          <a:stretch>
            <a:fillRect/>
          </a:stretch>
        </p:blipFill>
        <p:spPr>
          <a:xfrm>
            <a:off x="10093145" y="76200"/>
            <a:ext cx="1565455" cy="1097280"/>
          </a:xfrm>
          <a:prstGeom prst="rect">
            <a:avLst/>
          </a:prstGeom>
        </p:spPr>
      </p:pic>
      <p:pic>
        <p:nvPicPr>
          <p:cNvPr id="2" name="Picture 1">
            <a:extLst>
              <a:ext uri="{FF2B5EF4-FFF2-40B4-BE49-F238E27FC236}">
                <a16:creationId xmlns:a16="http://schemas.microsoft.com/office/drawing/2014/main" id="{CB0F6003-1177-EBD1-CEBC-65127C8E43BA}"/>
              </a:ext>
            </a:extLst>
          </p:cNvPr>
          <p:cNvPicPr>
            <a:picLocks noChangeAspect="1"/>
          </p:cNvPicPr>
          <p:nvPr/>
        </p:nvPicPr>
        <p:blipFill>
          <a:blip r:embed="rId3"/>
          <a:stretch>
            <a:fillRect/>
          </a:stretch>
        </p:blipFill>
        <p:spPr>
          <a:xfrm>
            <a:off x="9067800" y="2057401"/>
            <a:ext cx="2560320" cy="2622917"/>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DDC0C16-C02A-A394-72D7-92FDF543548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EFC3447-C768-EF2D-C08A-422C76E8BBC7}"/>
              </a:ext>
            </a:extLst>
          </p:cNvPr>
          <p:cNvSpPr>
            <a:spLocks noGrp="1" noChangeArrowheads="1"/>
          </p:cNvSpPr>
          <p:nvPr>
            <p:ph type="body" idx="1"/>
          </p:nvPr>
        </p:nvSpPr>
        <p:spPr>
          <a:xfrm>
            <a:off x="662516" y="1657350"/>
            <a:ext cx="7734723" cy="3543301"/>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Introduction (13a)</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Addressees (13b)</a:t>
            </a:r>
          </a:p>
          <a:p>
            <a:pPr marL="457200" lvl="3" indent="-457200">
              <a:lnSpc>
                <a:spcPct val="100000"/>
              </a:lnSpc>
              <a:spcBef>
                <a:spcPts val="0"/>
              </a:spcBef>
              <a:spcAft>
                <a:spcPts val="18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Peter’s address (14)</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Old Testament citation (15-18)</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Conclusions (19-21)</a:t>
            </a:r>
          </a:p>
          <a:p>
            <a:pPr marL="457200" lvl="3" indent="-457200">
              <a:lnSpc>
                <a:spcPct val="100000"/>
              </a:lnSpc>
              <a:spcBef>
                <a:spcPts val="0"/>
              </a:spcBef>
              <a:spcAft>
                <a:spcPts val="12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4538C29B-9734-B2A5-1563-E5B276BFCBA6}"/>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EF9272C7-EB5B-29F0-559B-EE7F3E42057E}"/>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15:13-21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James’ Address</a:t>
            </a:r>
          </a:p>
        </p:txBody>
      </p:sp>
    </p:spTree>
    <p:extLst>
      <p:ext uri="{BB962C8B-B14F-4D97-AF65-F5344CB8AC3E}">
        <p14:creationId xmlns:p14="http://schemas.microsoft.com/office/powerpoint/2010/main" val="30230581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552C0528-6BE6-4E22-8E4B-0970CC74E61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24579" name="Rectangle 3">
            <a:extLst>
              <a:ext uri="{FF2B5EF4-FFF2-40B4-BE49-F238E27FC236}">
                <a16:creationId xmlns:a16="http://schemas.microsoft.com/office/drawing/2014/main" id="{8493CFF8-1834-4B74-AA5F-E2659CE44985}"/>
              </a:ext>
            </a:extLst>
          </p:cNvPr>
          <p:cNvSpPr>
            <a:spLocks noGrp="1"/>
          </p:cNvSpPr>
          <p:nvPr>
            <p:ph type="body" idx="4294967295"/>
          </p:nvPr>
        </p:nvSpPr>
        <p:spPr>
          <a:xfrm>
            <a:off x="609600" y="0"/>
            <a:ext cx="10972800" cy="2133600"/>
          </a:xfrm>
        </p:spPr>
        <p:txBody>
          <a:bodyPr/>
          <a:lstStyle/>
          <a:p>
            <a:pPr marL="0" indent="0" algn="ctr" defTabSz="457200" eaLnBrk="0" hangingPunct="0">
              <a:lnSpc>
                <a:spcPct val="100000"/>
              </a:lnSpc>
              <a:spcBef>
                <a:spcPct val="0"/>
              </a:spcBef>
              <a:spcAft>
                <a:spcPts val="900"/>
              </a:spcAft>
              <a:buNone/>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15:14</a:t>
            </a:r>
          </a:p>
          <a:p>
            <a:pPr marL="0" indent="0" algn="just">
              <a:spcBef>
                <a:spcPts val="0"/>
              </a:spcBef>
              <a:buNone/>
              <a:defRPr/>
            </a:pPr>
            <a:r>
              <a:rPr lang="en-US" sz="3400" dirty="0">
                <a:effectLst>
                  <a:outerShdw blurRad="38100" dist="38100" dir="2700000" algn="tl">
                    <a:srgbClr val="000000">
                      <a:alpha val="43137"/>
                    </a:srgbClr>
                  </a:outerShdw>
                </a:effectLst>
                <a:cs typeface="Calibri" panose="020F0502020204030204" pitchFamily="34" charset="0"/>
              </a:rPr>
              <a:t>“</a:t>
            </a:r>
            <a:r>
              <a:rPr lang="en-US" sz="3400" b="1" u="sng" dirty="0">
                <a:solidFill>
                  <a:srgbClr val="FFFFCC"/>
                </a:solidFill>
                <a:effectLst>
                  <a:outerShdw blurRad="38100" dist="38100" dir="2700000" algn="tl">
                    <a:srgbClr val="000000">
                      <a:alpha val="43137"/>
                    </a:srgbClr>
                  </a:outerShdw>
                </a:effectLst>
              </a:rPr>
              <a:t>Simeon</a:t>
            </a:r>
            <a:r>
              <a:rPr lang="en-US" sz="3400" dirty="0">
                <a:effectLst>
                  <a:outerShdw blurRad="38100" dist="38100" dir="2700000" algn="tl">
                    <a:srgbClr val="000000">
                      <a:alpha val="43137"/>
                    </a:srgbClr>
                  </a:outerShdw>
                </a:effectLst>
              </a:rPr>
              <a:t> has related how God first concerned Himself about taking from among the Gentiles a people for His name</a:t>
            </a:r>
            <a:r>
              <a:rPr lang="en-US" sz="3400" dirty="0">
                <a:effectLst>
                  <a:outerShdw blurRad="38100" dist="38100" dir="2700000" algn="tl">
                    <a:srgbClr val="000000">
                      <a:alpha val="43137"/>
                    </a:srgbClr>
                  </a:outerShdw>
                </a:effectLst>
                <a:cs typeface="Calibri" panose="020F0502020204030204" pitchFamily="34" charset="0"/>
              </a:rPr>
              <a:t>.”</a:t>
            </a:r>
          </a:p>
        </p:txBody>
      </p:sp>
      <p:pic>
        <p:nvPicPr>
          <p:cNvPr id="2" name="Picture 1">
            <a:extLst>
              <a:ext uri="{FF2B5EF4-FFF2-40B4-BE49-F238E27FC236}">
                <a16:creationId xmlns:a16="http://schemas.microsoft.com/office/drawing/2014/main" id="{88B346EE-E990-E401-EC24-E4556817968B}"/>
              </a:ext>
            </a:extLst>
          </p:cNvPr>
          <p:cNvPicPr>
            <a:picLocks noChangeAspect="1"/>
          </p:cNvPicPr>
          <p:nvPr/>
        </p:nvPicPr>
        <p:blipFill>
          <a:blip r:embed="rId3"/>
          <a:stretch>
            <a:fillRect/>
          </a:stretch>
        </p:blipFill>
        <p:spPr>
          <a:xfrm>
            <a:off x="4054929" y="2514600"/>
            <a:ext cx="4082143"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807044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807939-35E7-4F52-AA3D-1DD48B0EFF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2523768"/>
          </a:xfrm>
          <a:prstGeom prst="rect">
            <a:avLst/>
          </a:prstGeom>
          <a:noFill/>
          <a:ln w="28575">
            <a:noFill/>
            <a:miter lim="800000"/>
            <a:headEnd/>
            <a:tailEnd/>
          </a:ln>
        </p:spPr>
        <p:txBody>
          <a:bodyPr wrap="square">
            <a:spAutoFit/>
          </a:bodyPr>
          <a:lstStyle/>
          <a:p>
            <a:pPr algn="ctr">
              <a:spcAft>
                <a:spcPts val="900"/>
              </a:spcAft>
              <a:buClr>
                <a:srgbClr val="00FFFF"/>
              </a:buClr>
              <a:buSzPct val="75000"/>
              <a:defRPr/>
            </a:pPr>
            <a:r>
              <a:rPr lang="en-US" altLang="en-US" sz="4000" kern="0" dirty="0">
                <a:solidFill>
                  <a:srgbClr val="00FFFF"/>
                </a:solidFill>
                <a:effectLst>
                  <a:outerShdw blurRad="38100" dist="38100" dir="2700000" algn="tl">
                    <a:srgbClr val="000000"/>
                  </a:outerShdw>
                </a:effectLst>
                <a:ea typeface="+mj-ea"/>
                <a:cs typeface="+mj-cs"/>
              </a:rPr>
              <a:t>Matthew 16:18</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also say to you that you are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Peter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Petros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upon this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rock (</a:t>
            </a:r>
            <a:r>
              <a:rPr lang="en-US" sz="3600" b="1" i="1" u="sng" dirty="0">
                <a:solidFill>
                  <a:srgbClr val="FFFFCC"/>
                </a:solidFill>
                <a:effectLst>
                  <a:outerShdw blurRad="38100" dist="38100" dir="2700000" algn="tl">
                    <a:srgbClr val="000000">
                      <a:alpha val="43137"/>
                    </a:srgbClr>
                  </a:outerShdw>
                </a:effectLst>
                <a:cs typeface="Calibri" panose="020F0502020204030204" pitchFamily="34" charset="0"/>
              </a:rPr>
              <a:t>p</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etra</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 will build [</a:t>
            </a:r>
            <a:r>
              <a:rPr lang="en-US" sz="36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oikodomeō</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My church; and </a:t>
            </a:r>
            <a:r>
              <a:rPr lang="en-US" sz="3600" dirty="0">
                <a:effectLst>
                  <a:outerShdw blurRad="38100" dist="38100" dir="2700000" algn="tl">
                    <a:srgbClr val="000000">
                      <a:alpha val="43137"/>
                    </a:srgbClr>
                  </a:outerShdw>
                </a:effectLst>
                <a:cs typeface="Calibri" panose="020F0502020204030204" pitchFamily="34" charset="0"/>
              </a:rPr>
              <a:t>the gates of Hades WILL NOT overpower it.”</a:t>
            </a:r>
            <a:endParaRPr lang="en-US" altLang="en-US" sz="3600" dirty="0">
              <a:effectLst>
                <a:outerShdw blurRad="38100" dist="38100" dir="2700000" algn="tl">
                  <a:srgbClr val="000000">
                    <a:alpha val="43137"/>
                  </a:srgbClr>
                </a:outerShdw>
              </a:effectLst>
              <a:cs typeface="Calibri" panose="020F0502020204030204" pitchFamily="34" charset="0"/>
            </a:endParaRPr>
          </a:p>
        </p:txBody>
      </p:sp>
      <p:pic>
        <p:nvPicPr>
          <p:cNvPr id="4" name="Picture 3">
            <a:extLst>
              <a:ext uri="{FF2B5EF4-FFF2-40B4-BE49-F238E27FC236}">
                <a16:creationId xmlns:a16="http://schemas.microsoft.com/office/drawing/2014/main" id="{4FA8FF99-5E30-4649-BBE1-63182A55E4D3}"/>
              </a:ext>
            </a:extLst>
          </p:cNvPr>
          <p:cNvPicPr>
            <a:picLocks noChangeAspect="1"/>
          </p:cNvPicPr>
          <p:nvPr/>
        </p:nvPicPr>
        <p:blipFill>
          <a:blip r:embed="rId4"/>
          <a:stretch>
            <a:fillRect/>
          </a:stretch>
        </p:blipFill>
        <p:spPr>
          <a:xfrm>
            <a:off x="1758320" y="2819400"/>
            <a:ext cx="8675360" cy="1828959"/>
          </a:xfrm>
          <a:prstGeom prst="rect">
            <a:avLst/>
          </a:prstGeom>
        </p:spPr>
      </p:pic>
    </p:spTree>
    <p:extLst>
      <p:ext uri="{BB962C8B-B14F-4D97-AF65-F5344CB8AC3E}">
        <p14:creationId xmlns:p14="http://schemas.microsoft.com/office/powerpoint/2010/main" val="477004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552C0528-6BE6-4E22-8E4B-0970CC74E61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24579" name="Rectangle 3">
            <a:extLst>
              <a:ext uri="{FF2B5EF4-FFF2-40B4-BE49-F238E27FC236}">
                <a16:creationId xmlns:a16="http://schemas.microsoft.com/office/drawing/2014/main" id="{8493CFF8-1834-4B74-AA5F-E2659CE44985}"/>
              </a:ext>
            </a:extLst>
          </p:cNvPr>
          <p:cNvSpPr>
            <a:spLocks noGrp="1"/>
          </p:cNvSpPr>
          <p:nvPr>
            <p:ph type="body" idx="4294967295"/>
          </p:nvPr>
        </p:nvSpPr>
        <p:spPr>
          <a:xfrm>
            <a:off x="609600" y="0"/>
            <a:ext cx="10972800" cy="2133600"/>
          </a:xfrm>
        </p:spPr>
        <p:txBody>
          <a:bodyPr/>
          <a:lstStyle/>
          <a:p>
            <a:pPr marL="0" indent="0" algn="ctr" defTabSz="457200" eaLnBrk="0" hangingPunct="0">
              <a:lnSpc>
                <a:spcPct val="100000"/>
              </a:lnSpc>
              <a:spcBef>
                <a:spcPct val="0"/>
              </a:spcBef>
              <a:spcAft>
                <a:spcPts val="900"/>
              </a:spcAft>
              <a:buNone/>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15:14</a:t>
            </a:r>
          </a:p>
          <a:p>
            <a:pPr marL="0" indent="0" algn="just">
              <a:spcBef>
                <a:spcPts val="0"/>
              </a:spcBef>
              <a:buNone/>
              <a:defRPr/>
            </a:pPr>
            <a:r>
              <a:rPr lang="en-US" sz="3400" dirty="0">
                <a:effectLst>
                  <a:outerShdw blurRad="38100" dist="38100" dir="2700000" algn="tl">
                    <a:srgbClr val="000000">
                      <a:alpha val="43137"/>
                    </a:srgbClr>
                  </a:outerShdw>
                </a:effectLst>
                <a:cs typeface="Calibri" panose="020F0502020204030204" pitchFamily="34" charset="0"/>
              </a:rPr>
              <a:t>“</a:t>
            </a:r>
            <a:r>
              <a:rPr lang="en-US" sz="3400" dirty="0">
                <a:effectLst>
                  <a:outerShdw blurRad="38100" dist="38100" dir="2700000" algn="tl">
                    <a:srgbClr val="000000">
                      <a:alpha val="43137"/>
                    </a:srgbClr>
                  </a:outerShdw>
                </a:effectLst>
              </a:rPr>
              <a:t>Simeon has related how God first concerned Himself about </a:t>
            </a:r>
            <a:r>
              <a:rPr lang="en-US" sz="3400" b="1" u="sng" dirty="0">
                <a:solidFill>
                  <a:srgbClr val="FFFFCC"/>
                </a:solidFill>
                <a:effectLst>
                  <a:outerShdw blurRad="38100" dist="38100" dir="2700000" algn="tl">
                    <a:srgbClr val="000000">
                      <a:alpha val="43137"/>
                    </a:srgbClr>
                  </a:outerShdw>
                </a:effectLst>
              </a:rPr>
              <a:t>taking from among the Gentiles a people for His name</a:t>
            </a:r>
            <a:r>
              <a:rPr lang="en-US" sz="3400" dirty="0">
                <a:effectLst>
                  <a:outerShdw blurRad="38100" dist="38100" dir="2700000" algn="tl">
                    <a:srgbClr val="000000">
                      <a:alpha val="43137"/>
                    </a:srgbClr>
                  </a:outerShdw>
                </a:effectLst>
                <a:cs typeface="Calibri" panose="020F0502020204030204" pitchFamily="34" charset="0"/>
              </a:rPr>
              <a:t>.”</a:t>
            </a:r>
          </a:p>
        </p:txBody>
      </p:sp>
      <p:pic>
        <p:nvPicPr>
          <p:cNvPr id="2" name="Picture 1">
            <a:extLst>
              <a:ext uri="{FF2B5EF4-FFF2-40B4-BE49-F238E27FC236}">
                <a16:creationId xmlns:a16="http://schemas.microsoft.com/office/drawing/2014/main" id="{88B346EE-E990-E401-EC24-E4556817968B}"/>
              </a:ext>
            </a:extLst>
          </p:cNvPr>
          <p:cNvPicPr>
            <a:picLocks noChangeAspect="1"/>
          </p:cNvPicPr>
          <p:nvPr/>
        </p:nvPicPr>
        <p:blipFill>
          <a:blip r:embed="rId3"/>
          <a:stretch>
            <a:fillRect/>
          </a:stretch>
        </p:blipFill>
        <p:spPr>
          <a:xfrm>
            <a:off x="4054929" y="2514600"/>
            <a:ext cx="4082143"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234174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9AABE978-9364-4083-BE98-51A384FF3B91}"/>
              </a:ext>
            </a:extLst>
          </p:cNvPr>
          <p:cNvPicPr>
            <a:picLocks noChangeAspect="1"/>
          </p:cNvPicPr>
          <p:nvPr/>
        </p:nvPicPr>
        <p:blipFill>
          <a:blip r:embed="rId3"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799" cy="4739759"/>
          </a:xfrm>
          <a:prstGeom prst="rect">
            <a:avLst/>
          </a:prstGeom>
          <a:noFill/>
          <a:ln w="28575">
            <a:noFill/>
            <a:miter lim="800000"/>
            <a:headEnd/>
            <a:tailEnd/>
          </a:ln>
        </p:spPr>
        <p:txBody>
          <a:bodyPr wrap="square">
            <a:spAutoFit/>
          </a:bodyPr>
          <a:lstStyle/>
          <a:p>
            <a:pPr algn="ctr">
              <a:spcAft>
                <a:spcPts val="900"/>
              </a:spcAft>
              <a:defRPr/>
            </a:pPr>
            <a:r>
              <a:rPr lang="en-US" sz="4000" dirty="0">
                <a:solidFill>
                  <a:srgbClr val="00FFFF"/>
                </a:solidFill>
                <a:effectLst>
                  <a:outerShdw blurRad="38100" dist="38100" dir="2700000" algn="tl">
                    <a:srgbClr val="000000"/>
                  </a:outerShdw>
                </a:effectLst>
                <a:ea typeface="+mj-ea"/>
                <a:cs typeface="Calibri" panose="020F0502020204030204" pitchFamily="34" charset="0"/>
              </a:rPr>
              <a:t>Romans 11:25-26</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rPr>
              <a:t>25</a:t>
            </a:r>
            <a:r>
              <a:rPr lang="en-US" b="1" baseline="30000"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do not want you, brethren, to be uninformed of this mystery—so that you will not be wise in your own estimation—that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hardening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has happened to Israel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until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fullness of the Gentiles has come in;</a:t>
            </a:r>
            <a:r>
              <a:rPr lang="en-US" dirty="0">
                <a:effectLst>
                  <a:outerShdw blurRad="38100" dist="38100" dir="2700000" algn="tl">
                    <a:srgbClr val="000000">
                      <a:alpha val="43137"/>
                    </a:srgbClr>
                  </a:outerShdw>
                </a:effectLst>
                <a:latin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rPr>
              <a:t>26</a:t>
            </a:r>
            <a:r>
              <a:rPr lang="en-US" b="1" baseline="30000"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so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 Israel will be saved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just as it is written, ‘The Deliverer will come from Zion, He will remove ungodliness from Jacob.’”</a:t>
            </a:r>
          </a:p>
        </p:txBody>
      </p:sp>
    </p:spTree>
    <p:extLst>
      <p:ext uri="{BB962C8B-B14F-4D97-AF65-F5344CB8AC3E}">
        <p14:creationId xmlns:p14="http://schemas.microsoft.com/office/powerpoint/2010/main" val="79577555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62239" y="106680"/>
            <a:ext cx="8667525" cy="6675120"/>
          </a:xfrm>
          <a:prstGeom prst="rect">
            <a:avLst/>
          </a:prstGeom>
        </p:spPr>
      </p:pic>
    </p:spTree>
    <p:extLst>
      <p:ext uri="{BB962C8B-B14F-4D97-AF65-F5344CB8AC3E}">
        <p14:creationId xmlns:p14="http://schemas.microsoft.com/office/powerpoint/2010/main" val="5934894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1999" cy="6857999"/>
          </a:xfrm>
          <a:prstGeom prst="rect">
            <a:avLst/>
          </a:prstGeom>
        </p:spPr>
      </p:pic>
      <p:sp>
        <p:nvSpPr>
          <p:cNvPr id="134147" name="Rectangle 1"/>
          <p:cNvSpPr>
            <a:spLocks noChangeArrowheads="1"/>
          </p:cNvSpPr>
          <p:nvPr/>
        </p:nvSpPr>
        <p:spPr bwMode="auto">
          <a:xfrm>
            <a:off x="609600" y="0"/>
            <a:ext cx="10972800" cy="4739759"/>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15:14-21</a:t>
            </a:r>
          </a:p>
          <a:p>
            <a:pPr algn="just"/>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“Simeon has related how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 first concerned Himself about taking from among the Gentiles a people for His name</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 this the words of the Prophets agree, just as it is written,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After these things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 will return, And I will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rebuild the tabernacle of David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has fallen, And I will rebuild its ruins, And I will restore it,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the rest of mankind may seek the Lord, And all the Gentiles who are called by My name,’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Says the Lord, who makes these things known from long ago.”</a:t>
            </a:r>
          </a:p>
        </p:txBody>
      </p:sp>
    </p:spTree>
    <p:extLst>
      <p:ext uri="{BB962C8B-B14F-4D97-AF65-F5344CB8AC3E}">
        <p14:creationId xmlns:p14="http://schemas.microsoft.com/office/powerpoint/2010/main" val="39664308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12B3E996-AA14-4327-A139-8E0DF2AA4071}"/>
              </a:ext>
            </a:extLst>
          </p:cNvPr>
          <p:cNvSpPr>
            <a:spLocks noGrp="1" noChangeArrowheads="1"/>
          </p:cNvSpPr>
          <p:nvPr>
            <p:ph type="title"/>
          </p:nvPr>
        </p:nvSpPr>
        <p:spPr>
          <a:xfrm>
            <a:off x="3694150" y="210503"/>
            <a:ext cx="4800600" cy="1143000"/>
          </a:xfrm>
        </p:spPr>
        <p:txBody>
          <a:bodyPr/>
          <a:lstStyle/>
          <a:p>
            <a:pPr algn="ctr">
              <a:spcAft>
                <a:spcPts val="600"/>
              </a:spcAft>
            </a:pPr>
            <a:r>
              <a:rPr lang="en-US" altLang="en-US" sz="3600" b="1" kern="1200" dirty="0">
                <a:solidFill>
                  <a:srgbClr val="00FFFF"/>
                </a:solidFill>
                <a:effectLst>
                  <a:outerShdw blurRad="38100" dist="38100" dir="2700000" algn="tl">
                    <a:srgbClr val="000000">
                      <a:alpha val="43137"/>
                    </a:srgbClr>
                  </a:outerShdw>
                </a:effectLst>
              </a:rPr>
              <a:t>Thomas Ice</a:t>
            </a:r>
            <a:br>
              <a:rPr lang="en-US" altLang="en-US" sz="1800" dirty="0">
                <a:effectLst>
                  <a:outerShdw blurRad="38100" dist="38100" dir="2700000" algn="tl">
                    <a:srgbClr val="000000">
                      <a:alpha val="43137"/>
                    </a:srgbClr>
                  </a:outerShdw>
                </a:effectLst>
              </a:rPr>
            </a:br>
            <a:r>
              <a:rPr lang="en-US" sz="1800" b="1" i="1" dirty="0">
                <a:solidFill>
                  <a:schemeClr val="tx1"/>
                </a:solidFill>
                <a:effectLst>
                  <a:outerShdw blurRad="38100" dist="38100" dir="2700000" algn="tl">
                    <a:srgbClr val="000000">
                      <a:alpha val="43137"/>
                    </a:srgbClr>
                  </a:outerShdw>
                </a:effectLst>
              </a:rPr>
              <a:t>Tim LaHaye Prophecy Study Bible</a:t>
            </a:r>
            <a:r>
              <a:rPr lang="en-US" sz="1800" b="1" dirty="0">
                <a:solidFill>
                  <a:schemeClr val="tx1"/>
                </a:solidFill>
                <a:effectLst>
                  <a:outerShdw blurRad="38100" dist="38100" dir="2700000" algn="tl">
                    <a:srgbClr val="000000">
                      <a:alpha val="43137"/>
                    </a:srgbClr>
                  </a:outerShdw>
                </a:effectLst>
              </a:rPr>
              <a:t>, p. 1304</a:t>
            </a:r>
            <a:r>
              <a:rPr lang="en-US" sz="1800" dirty="0">
                <a:solidFill>
                  <a:schemeClr val="tx1"/>
                </a:solidFill>
                <a:effectLst>
                  <a:outerShdw blurRad="38100" dist="38100" dir="2700000" algn="tl">
                    <a:srgbClr val="000000">
                      <a:alpha val="43137"/>
                    </a:srgbClr>
                  </a:outerShdw>
                </a:effectLst>
              </a:rPr>
              <a:t>.</a:t>
            </a:r>
            <a:endParaRPr lang="en-US" altLang="en-US" sz="1800" dirty="0">
              <a:solidFill>
                <a:schemeClr val="tx1"/>
              </a:solidFill>
              <a:effectLst>
                <a:outerShdw blurRad="38100" dist="38100" dir="2700000" algn="tl">
                  <a:srgbClr val="000000">
                    <a:alpha val="43137"/>
                  </a:srgbClr>
                </a:outerShdw>
              </a:effectLst>
            </a:endParaRPr>
          </a:p>
        </p:txBody>
      </p:sp>
      <p:sp>
        <p:nvSpPr>
          <p:cNvPr id="16387" name="Rectangle 3">
            <a:extLst>
              <a:ext uri="{FF2B5EF4-FFF2-40B4-BE49-F238E27FC236}">
                <a16:creationId xmlns:a16="http://schemas.microsoft.com/office/drawing/2014/main" id="{ABF8628F-B2C2-4A30-823A-E199E52723D4}"/>
              </a:ext>
            </a:extLst>
          </p:cNvPr>
          <p:cNvSpPr>
            <a:spLocks noGrp="1" noChangeArrowheads="1"/>
          </p:cNvSpPr>
          <p:nvPr>
            <p:ph type="body" idx="1"/>
          </p:nvPr>
        </p:nvSpPr>
        <p:spPr>
          <a:xfrm>
            <a:off x="609600" y="1504950"/>
            <a:ext cx="10972800" cy="5200650"/>
          </a:xfrm>
        </p:spPr>
        <p:txBody>
          <a:bodyPr/>
          <a:lstStyle/>
          <a:p>
            <a:pPr marL="0" indent="0" algn="just">
              <a:lnSpc>
                <a:spcPct val="100000"/>
              </a:lnSpc>
              <a:buFontTx/>
              <a:buNone/>
              <a:defRPr/>
            </a:pPr>
            <a:r>
              <a:rPr lang="en-US" sz="3000" dirty="0">
                <a:effectLst>
                  <a:outerShdw blurRad="38100" dist="38100" dir="2700000" algn="tl">
                    <a:srgbClr val="000000">
                      <a:alpha val="43137"/>
                    </a:srgbClr>
                  </a:outerShdw>
                </a:effectLst>
              </a:rPr>
              <a:t>“James explains how the decision of the council at Jerusalem was an outworking of God‘s purpose for this age. God‘s plan for history relates to the past ages with Israel and to Israel‘s role in the coming age (the Millennium), but the current Church Age will center around the Gentiles. After the Church Age is concluded, the Lord will return, and ‘rebuild the tabernacle of David’ [verse 16], i.e., the nation of Israel. This Old Testament reference is from Amos 9:11–12. During the Tribulation the Lord will work to convert the nation of Israel to Himself, ending with the second coming and the millennial reign of Christ. God‘s plans for history will come to pass just as He ordained.”</a:t>
            </a:r>
          </a:p>
        </p:txBody>
      </p:sp>
      <p:pic>
        <p:nvPicPr>
          <p:cNvPr id="2" name="Picture 1">
            <a:extLst>
              <a:ext uri="{FF2B5EF4-FFF2-40B4-BE49-F238E27FC236}">
                <a16:creationId xmlns:a16="http://schemas.microsoft.com/office/drawing/2014/main" id="{C2A5835A-5760-47BB-A209-CBD4506B79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04775"/>
            <a:ext cx="911300" cy="1097280"/>
          </a:xfrm>
          <a:prstGeom prst="rect">
            <a:avLst/>
          </a:prstGeom>
          <a:ln>
            <a:solidFill>
              <a:schemeClr val="tx1"/>
            </a:solidFill>
          </a:ln>
        </p:spPr>
      </p:pic>
      <p:pic>
        <p:nvPicPr>
          <p:cNvPr id="4" name="Picture 3">
            <a:extLst>
              <a:ext uri="{FF2B5EF4-FFF2-40B4-BE49-F238E27FC236}">
                <a16:creationId xmlns:a16="http://schemas.microsoft.com/office/drawing/2014/main" id="{7BEE6B50-0AFB-4386-80EB-0AD9A3A373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80625" y="121920"/>
            <a:ext cx="901775" cy="1097280"/>
          </a:xfrm>
          <a:prstGeom prst="rect">
            <a:avLst/>
          </a:prstGeom>
          <a:ln>
            <a:solidFill>
              <a:schemeClr val="tx1"/>
            </a:solidFill>
          </a:ln>
        </p:spPr>
      </p:pic>
    </p:spTree>
    <p:extLst>
      <p:ext uri="{BB962C8B-B14F-4D97-AF65-F5344CB8AC3E}">
        <p14:creationId xmlns:p14="http://schemas.microsoft.com/office/powerpoint/2010/main" val="32105957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2BD10B7-DF8D-4BAD-37B4-75BC7DCC1AAD}"/>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2040E483-41E9-B782-6F29-4DDFAE1BF507}"/>
              </a:ext>
            </a:extLst>
          </p:cNvPr>
          <p:cNvSpPr>
            <a:spLocks noGrp="1" noChangeArrowheads="1"/>
          </p:cNvSpPr>
          <p:nvPr>
            <p:ph type="body" idx="1"/>
          </p:nvPr>
        </p:nvSpPr>
        <p:spPr>
          <a:xfrm>
            <a:off x="662516" y="1657350"/>
            <a:ext cx="7734723" cy="3543301"/>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Introduction (13a)</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Addressees (13b)</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address (14)</a:t>
            </a:r>
          </a:p>
          <a:p>
            <a:pPr marL="457200" lvl="3" indent="-457200">
              <a:lnSpc>
                <a:spcPct val="100000"/>
              </a:lnSpc>
              <a:spcBef>
                <a:spcPts val="0"/>
              </a:spcBef>
              <a:spcAft>
                <a:spcPts val="18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Old Testament citation (15-18)</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Conclusions (19-21)</a:t>
            </a:r>
          </a:p>
          <a:p>
            <a:pPr marL="457200" lvl="3" indent="-457200">
              <a:lnSpc>
                <a:spcPct val="100000"/>
              </a:lnSpc>
              <a:spcBef>
                <a:spcPts val="0"/>
              </a:spcBef>
              <a:spcAft>
                <a:spcPts val="12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15304FD1-8645-789E-C3AC-235A028914B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A19B7502-2194-7648-59B8-13D84263C12D}"/>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15:13-21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James’ Address</a:t>
            </a:r>
          </a:p>
        </p:txBody>
      </p:sp>
    </p:spTree>
    <p:extLst>
      <p:ext uri="{BB962C8B-B14F-4D97-AF65-F5344CB8AC3E}">
        <p14:creationId xmlns:p14="http://schemas.microsoft.com/office/powerpoint/2010/main" val="28342172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2F773A9-D471-69FD-8CCF-17104BDFB0C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E8169D6-0C94-92C8-1A32-0D25016F336A}"/>
              </a:ext>
            </a:extLst>
          </p:cNvPr>
          <p:cNvSpPr>
            <a:spLocks noGrp="1" noChangeArrowheads="1"/>
          </p:cNvSpPr>
          <p:nvPr>
            <p:ph type="body" idx="1"/>
          </p:nvPr>
        </p:nvSpPr>
        <p:spPr>
          <a:xfrm>
            <a:off x="762000" y="2286000"/>
            <a:ext cx="8128000" cy="22860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Introduction (15)</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Amos 9:11-12 (16-18)</a:t>
            </a:r>
          </a:p>
        </p:txBody>
      </p:sp>
      <p:pic>
        <p:nvPicPr>
          <p:cNvPr id="3" name="Picture 2">
            <a:extLst>
              <a:ext uri="{FF2B5EF4-FFF2-40B4-BE49-F238E27FC236}">
                <a16:creationId xmlns:a16="http://schemas.microsoft.com/office/drawing/2014/main" id="{E5E6A8CD-DE83-9206-577B-41C31ABC467E}"/>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F833CD92-BFAE-FD8C-FD31-CD694779DBF7}"/>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15:15-18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Old Testament Citation</a:t>
            </a:r>
          </a:p>
        </p:txBody>
      </p:sp>
    </p:spTree>
    <p:extLst>
      <p:ext uri="{BB962C8B-B14F-4D97-AF65-F5344CB8AC3E}">
        <p14:creationId xmlns:p14="http://schemas.microsoft.com/office/powerpoint/2010/main" val="3933369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EC74181-258F-33E4-D0A2-3C75CE6F91C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DAC728B-CAE8-105F-A21E-F010E04EC428}"/>
              </a:ext>
            </a:extLst>
          </p:cNvPr>
          <p:cNvSpPr>
            <a:spLocks noGrp="1" noChangeArrowheads="1"/>
          </p:cNvSpPr>
          <p:nvPr>
            <p:ph type="title"/>
          </p:nvPr>
        </p:nvSpPr>
        <p:spPr>
          <a:xfrm>
            <a:off x="3028950"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15:1-35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Jerusalem Council</a:t>
            </a:r>
          </a:p>
        </p:txBody>
      </p:sp>
      <p:sp>
        <p:nvSpPr>
          <p:cNvPr id="161795" name="Rectangle 3">
            <a:extLst>
              <a:ext uri="{FF2B5EF4-FFF2-40B4-BE49-F238E27FC236}">
                <a16:creationId xmlns:a16="http://schemas.microsoft.com/office/drawing/2014/main" id="{6844DB68-0DC3-92F0-A988-0561F478B3F2}"/>
              </a:ext>
            </a:extLst>
          </p:cNvPr>
          <p:cNvSpPr>
            <a:spLocks noGrp="1" noChangeArrowheads="1"/>
          </p:cNvSpPr>
          <p:nvPr>
            <p:ph type="body" idx="1"/>
          </p:nvPr>
        </p:nvSpPr>
        <p:spPr>
          <a:xfrm>
            <a:off x="609600" y="2019300"/>
            <a:ext cx="8153400" cy="2819400"/>
          </a:xfrm>
        </p:spPr>
        <p:txBody>
          <a:bodyPr/>
          <a:lstStyle/>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Occasion (1-5)</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Declarations (6-21)</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Decision (22-29)</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Delivery (30-35)</a:t>
            </a:r>
          </a:p>
        </p:txBody>
      </p:sp>
      <p:pic>
        <p:nvPicPr>
          <p:cNvPr id="3" name="Picture 2">
            <a:extLst>
              <a:ext uri="{FF2B5EF4-FFF2-40B4-BE49-F238E27FC236}">
                <a16:creationId xmlns:a16="http://schemas.microsoft.com/office/drawing/2014/main" id="{E85D786B-F4DE-420F-8770-D7D7DC63C9E0}"/>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1757257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2F773A9-D471-69FD-8CCF-17104BDFB0C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E8169D6-0C94-92C8-1A32-0D25016F336A}"/>
              </a:ext>
            </a:extLst>
          </p:cNvPr>
          <p:cNvSpPr>
            <a:spLocks noGrp="1" noChangeArrowheads="1"/>
          </p:cNvSpPr>
          <p:nvPr>
            <p:ph type="body" idx="1"/>
          </p:nvPr>
        </p:nvSpPr>
        <p:spPr>
          <a:xfrm>
            <a:off x="762000" y="2286000"/>
            <a:ext cx="8128000" cy="22860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Introduction (15)</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Amos 9:11-12 (16-18)</a:t>
            </a:r>
          </a:p>
        </p:txBody>
      </p:sp>
      <p:pic>
        <p:nvPicPr>
          <p:cNvPr id="3" name="Picture 2">
            <a:extLst>
              <a:ext uri="{FF2B5EF4-FFF2-40B4-BE49-F238E27FC236}">
                <a16:creationId xmlns:a16="http://schemas.microsoft.com/office/drawing/2014/main" id="{E5E6A8CD-DE83-9206-577B-41C31ABC467E}"/>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F833CD92-BFAE-FD8C-FD31-CD694779DBF7}"/>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15:15-18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Old Testament Citation</a:t>
            </a:r>
          </a:p>
        </p:txBody>
      </p:sp>
    </p:spTree>
    <p:extLst>
      <p:ext uri="{BB962C8B-B14F-4D97-AF65-F5344CB8AC3E}">
        <p14:creationId xmlns:p14="http://schemas.microsoft.com/office/powerpoint/2010/main" val="16623505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762842"/>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15:14-21</a:t>
            </a:r>
          </a:p>
          <a:p>
            <a:pPr algn="just"/>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“Simeon has related how God first concerned Himself about taking from among the Gentiles a people for His name.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 this the words of the Prophets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agree</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just as it is written,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‘After these things I will return, And I will rebuild the tabernacle of David which has fallen, And I will rebuild its ruins, And I will restore it,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the rest of mankind may seek the Lord, And all the Gentiles who are called by My name,’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Says the Lord, who makes these things known from long ago.”…</a:t>
            </a:r>
          </a:p>
        </p:txBody>
      </p:sp>
    </p:spTree>
    <p:extLst>
      <p:ext uri="{BB962C8B-B14F-4D97-AF65-F5344CB8AC3E}">
        <p14:creationId xmlns:p14="http://schemas.microsoft.com/office/powerpoint/2010/main" val="25745566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370417" y="0"/>
            <a:ext cx="11302999" cy="2462213"/>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1:16</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“Brethren,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Scripture had to be fulfilled</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plēroō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the Holy Spirit foretold by the mouth of David concerning Judas, who became a guide to those who arrested Jesus.”</a:t>
            </a:r>
          </a:p>
        </p:txBody>
      </p:sp>
      <p:pic>
        <p:nvPicPr>
          <p:cNvPr id="5" name="Picture 4">
            <a:extLst>
              <a:ext uri="{FF2B5EF4-FFF2-40B4-BE49-F238E27FC236}">
                <a16:creationId xmlns:a16="http://schemas.microsoft.com/office/drawing/2014/main" id="{18F0C46C-E0F8-4C09-89D8-3063DF506B2B}"/>
              </a:ext>
            </a:extLst>
          </p:cNvPr>
          <p:cNvPicPr>
            <a:picLocks noChangeAspect="1"/>
          </p:cNvPicPr>
          <p:nvPr/>
        </p:nvPicPr>
        <p:blipFill>
          <a:blip r:embed="rId3"/>
          <a:stretch>
            <a:fillRect/>
          </a:stretch>
        </p:blipFill>
        <p:spPr>
          <a:xfrm>
            <a:off x="4727786" y="3048000"/>
            <a:ext cx="2736428" cy="1828800"/>
          </a:xfrm>
          <a:prstGeom prst="rect">
            <a:avLst/>
          </a:prstGeom>
        </p:spPr>
      </p:pic>
    </p:spTree>
    <p:extLst>
      <p:ext uri="{BB962C8B-B14F-4D97-AF65-F5344CB8AC3E}">
        <p14:creationId xmlns:p14="http://schemas.microsoft.com/office/powerpoint/2010/main" val="28657611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95930EF-B6B8-815D-2710-3049AEDBF20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81CF99A-8445-927A-B250-10F697701C1D}"/>
              </a:ext>
            </a:extLst>
          </p:cNvPr>
          <p:cNvSpPr>
            <a:spLocks noGrp="1" noChangeArrowheads="1"/>
          </p:cNvSpPr>
          <p:nvPr>
            <p:ph type="body" idx="1"/>
          </p:nvPr>
        </p:nvSpPr>
        <p:spPr>
          <a:xfrm>
            <a:off x="762000" y="2286000"/>
            <a:ext cx="8128000" cy="22860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Introduction (15)</a:t>
            </a:r>
          </a:p>
          <a:p>
            <a:pPr marL="514350" lvl="3" indent="-514350">
              <a:lnSpc>
                <a:spcPct val="100000"/>
              </a:lnSpc>
              <a:spcBef>
                <a:spcPts val="0"/>
              </a:spcBef>
              <a:spcAft>
                <a:spcPts val="24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Amos 9:11-12 (16-18)</a:t>
            </a:r>
          </a:p>
        </p:txBody>
      </p:sp>
      <p:pic>
        <p:nvPicPr>
          <p:cNvPr id="3" name="Picture 2">
            <a:extLst>
              <a:ext uri="{FF2B5EF4-FFF2-40B4-BE49-F238E27FC236}">
                <a16:creationId xmlns:a16="http://schemas.microsoft.com/office/drawing/2014/main" id="{5D4B8A32-AB88-CFFF-27ED-6C5390F42B2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96D19B2E-BA94-F990-C765-3E9D176D385C}"/>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15:15-18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Old Testament Citation</a:t>
            </a:r>
          </a:p>
        </p:txBody>
      </p:sp>
    </p:spTree>
    <p:extLst>
      <p:ext uri="{BB962C8B-B14F-4D97-AF65-F5344CB8AC3E}">
        <p14:creationId xmlns:p14="http://schemas.microsoft.com/office/powerpoint/2010/main" val="12328577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13833" y="0"/>
            <a:ext cx="11059584" cy="4762842"/>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15:14-21</a:t>
            </a:r>
          </a:p>
          <a:p>
            <a:pPr algn="just"/>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“Simeon has related how God first concerned Himself about taking from among the Gentiles a people for His name.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 this the words of the Prophets agree, just as it is written,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‘After these things I will return, And I will rebuild the tabernacle of David which has fallen, And I will rebuild its ruins, And I will restore it,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the rest of mankind may seek the Lord, And all the Gentiles who are called by My name,’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Says the Lord, who makes these things known from long ago.”…</a:t>
            </a:r>
          </a:p>
        </p:txBody>
      </p:sp>
    </p:spTree>
    <p:extLst>
      <p:ext uri="{BB962C8B-B14F-4D97-AF65-F5344CB8AC3E}">
        <p14:creationId xmlns:p14="http://schemas.microsoft.com/office/powerpoint/2010/main" val="42062484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05A0DD-D3BF-4BB9-ADD8-1FEC68F4D0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739759"/>
          </a:xfrm>
          <a:prstGeom prst="rect">
            <a:avLst/>
          </a:prstGeom>
          <a:noFill/>
          <a:ln w="28575">
            <a:noFill/>
            <a:miter lim="800000"/>
            <a:headEnd/>
            <a:tailEnd/>
          </a:ln>
        </p:spPr>
        <p:txBody>
          <a:bodyPr wrap="square">
            <a:spAutoFit/>
          </a:bodyPr>
          <a:lstStyle/>
          <a:p>
            <a:pPr algn="ctr">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Luke 24:27, 44</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27</a:t>
            </a:r>
            <a:r>
              <a:rPr lang="en-US" b="1" baseline="30000" dirty="0"/>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beginning with Moses and with all the prophets, He explained to them the things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concerning Himself in all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44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He said to them, ‘These are My words which I spoke to you while I was still with you, that all things which are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written about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Law of Moses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Psalms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must be fulfilled.’”</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3370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305B45-F06D-4104-83FA-CF6C385276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16210"/>
          </a:xfrm>
          <a:prstGeom prst="rect">
            <a:avLst/>
          </a:prstGeom>
          <a:noFill/>
          <a:ln w="28575">
            <a:noFill/>
            <a:miter lim="800000"/>
            <a:headEnd/>
            <a:tailEnd/>
          </a:ln>
        </p:spPr>
        <p:txBody>
          <a:bodyPr wrap="square">
            <a:spAutoFit/>
          </a:bodyPr>
          <a:lstStyle/>
          <a:p>
            <a:pPr algn="ctr">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John 5:39, 46</a:t>
            </a:r>
          </a:p>
          <a:p>
            <a:pPr algn="just" eaLnBrk="1" fontAlgn="auto" hangingPunct="1">
              <a:spcBef>
                <a:spcPts val="0"/>
              </a:spcBef>
              <a:spcAft>
                <a:spcPts val="0"/>
              </a:spcAft>
              <a:defRPr/>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search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you think that in them you have eternal life;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is these that testify about Me…</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you believed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would believe Me, for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wrote about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631B1B7-4EA8-DDD0-0C5E-54C51330FFF6}"/>
              </a:ext>
            </a:extLst>
          </p:cNvPr>
          <p:cNvPicPr>
            <a:picLocks noChangeAspect="1"/>
          </p:cNvPicPr>
          <p:nvPr/>
        </p:nvPicPr>
        <p:blipFill>
          <a:blip r:embed="rId3"/>
          <a:stretch>
            <a:fillRect/>
          </a:stretch>
        </p:blipFill>
        <p:spPr>
          <a:xfrm>
            <a:off x="5181600" y="3048000"/>
            <a:ext cx="182880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643523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91C066-6215-456E-8919-11FF058B3F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5232202"/>
          </a:xfrm>
          <a:prstGeom prst="rect">
            <a:avLst/>
          </a:prstGeom>
          <a:noFill/>
          <a:ln w="28575">
            <a:noFill/>
            <a:miter lim="800000"/>
            <a:headEnd/>
            <a:tailEnd/>
          </a:ln>
        </p:spPr>
        <p:txBody>
          <a:bodyPr wrap="square">
            <a:spAutoFit/>
          </a:bodyPr>
          <a:lstStyle/>
          <a:p>
            <a:pPr algn="ctr">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17:1-3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when they had traveled through Amphipolis and Apollonia, they came to Thessalonica, where there was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synagogue of the Jews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latin typeface="Calibri" panose="020F0502020204030204" pitchFamily="34" charset="0"/>
                <a:cs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according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Paul’s custom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 visited them, and for three Sabbaths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reasoned with them from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explaining and giving evidence that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 had to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suffer and rise from the dead, and saying, “This Jesus whom I am proclaiming to you is the Christ.”</a:t>
            </a:r>
          </a:p>
        </p:txBody>
      </p:sp>
    </p:spTree>
    <p:extLst>
      <p:ext uri="{BB962C8B-B14F-4D97-AF65-F5344CB8AC3E}">
        <p14:creationId xmlns:p14="http://schemas.microsoft.com/office/powerpoint/2010/main" val="898002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29EE08-EA48-4F24-B6D0-3DD833596F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9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15:3-4</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I handed down to you as of first importance what I also received, that Christ died for our sins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according to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that He was buried, and that He was raised on the third day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according to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32489258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80D3F9BD-A28B-056F-4231-7142779EAF3B}"/>
              </a:ext>
            </a:extLst>
          </p:cNvPr>
          <p:cNvGraphicFramePr>
            <a:graphicFrameLocks noGrp="1"/>
          </p:cNvGraphicFramePr>
          <p:nvPr>
            <p:ph idx="1"/>
          </p:nvPr>
        </p:nvGraphicFramePr>
        <p:xfrm>
          <a:off x="609600" y="121920"/>
          <a:ext cx="10972802" cy="6614160"/>
        </p:xfrm>
        <a:graphic>
          <a:graphicData uri="http://schemas.openxmlformats.org/drawingml/2006/table">
            <a:tbl>
              <a:tblPr firstRow="1" bandRow="1">
                <a:tableStyleId>{073A0DAA-6AF3-43AB-8588-CEC1D06C72B9}</a:tableStyleId>
              </a:tblPr>
              <a:tblGrid>
                <a:gridCol w="826280">
                  <a:extLst>
                    <a:ext uri="{9D8B030D-6E8A-4147-A177-3AD203B41FA5}">
                      <a16:colId xmlns:a16="http://schemas.microsoft.com/office/drawing/2014/main" val="1125192940"/>
                    </a:ext>
                  </a:extLst>
                </a:gridCol>
                <a:gridCol w="5073261">
                  <a:extLst>
                    <a:ext uri="{9D8B030D-6E8A-4147-A177-3AD203B41FA5}">
                      <a16:colId xmlns:a16="http://schemas.microsoft.com/office/drawing/2014/main" val="2994611670"/>
                    </a:ext>
                  </a:extLst>
                </a:gridCol>
                <a:gridCol w="5073261">
                  <a:extLst>
                    <a:ext uri="{9D8B030D-6E8A-4147-A177-3AD203B41FA5}">
                      <a16:colId xmlns:a16="http://schemas.microsoft.com/office/drawing/2014/main" val="4044358399"/>
                    </a:ext>
                  </a:extLst>
                </a:gridCol>
              </a:tblGrid>
              <a:tr h="1280160">
                <a:tc gridSpan="3">
                  <a:txBody>
                    <a:bodyPr/>
                    <a:lstStyle/>
                    <a:p>
                      <a:pPr algn="ctr">
                        <a:spcBef>
                          <a:spcPts val="600"/>
                        </a:spcBef>
                        <a:spcAft>
                          <a:spcPts val="600"/>
                        </a:spcAft>
                      </a:pPr>
                      <a:r>
                        <a:rPr lang="en-US" altLang="en-US" sz="3600" b="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ORDER OF PAUL’S LETTERS</a:t>
                      </a:r>
                      <a:endParaRPr lang="en-US" sz="3600" b="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anchor="ctr"/>
                </a:tc>
                <a:tc hMerge="1">
                  <a:txBody>
                    <a:bodyPr/>
                    <a:lstStyle/>
                    <a:p>
                      <a:pPr algn="ctr"/>
                      <a:r>
                        <a:rPr lang="en-US" alt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ORDER OF PAUL’S LETTERS</a:t>
                      </a:r>
                      <a:endParaRPr 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a:tc>
                <a:tc hMerge="1">
                  <a:txBody>
                    <a:bodyPr/>
                    <a:lstStyle/>
                    <a:p>
                      <a:endParaRPr lang="en-US" sz="3600" dirty="0">
                        <a:effectLst/>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219171758"/>
                  </a:ext>
                </a:extLst>
              </a:tr>
              <a:tr h="731520">
                <a:tc>
                  <a:txBody>
                    <a:bodyPr/>
                    <a:lstStyle/>
                    <a:p>
                      <a:pPr marL="0" indent="0" algn="ctr">
                        <a:spcBef>
                          <a:spcPts val="0"/>
                        </a:spcBef>
                        <a:spcAft>
                          <a:spcPts val="1800"/>
                        </a:spcAft>
                        <a:buSzPct val="100000"/>
                        <a:buFont typeface="Wingdings" panose="05000000000000000000" pitchFamily="2" charset="2"/>
                        <a:buNone/>
                        <a:defRPr/>
                      </a:pPr>
                      <a:r>
                        <a:rPr lang="en-US" sz="2800" b="1"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1.</a:t>
                      </a:r>
                    </a:p>
                  </a:txBody>
                  <a:tcPr anchor="ctr"/>
                </a:tc>
                <a:tc>
                  <a:txBody>
                    <a:bodyPr/>
                    <a:lstStyle/>
                    <a:p>
                      <a:pPr marL="230188" indent="0">
                        <a:spcBef>
                          <a:spcPts val="600"/>
                        </a:spcBef>
                        <a:spcAft>
                          <a:spcPts val="600"/>
                        </a:spcAft>
                        <a:buSzPct val="100000"/>
                        <a:buFont typeface="Wingdings" panose="05000000000000000000" pitchFamily="2" charset="2"/>
                        <a:buNone/>
                        <a:defRPr/>
                      </a:pPr>
                      <a:r>
                        <a:rPr lang="en-US" sz="2800" b="1" dirty="0">
                          <a:effectLst/>
                          <a:latin typeface="Calibri" panose="020F0502020204030204" pitchFamily="34" charset="0"/>
                          <a:ea typeface="Calibri" panose="020F0502020204030204" pitchFamily="34" charset="0"/>
                          <a:cs typeface="Calibri" panose="020F0502020204030204" pitchFamily="34" charset="0"/>
                        </a:rPr>
                        <a:t>Galatians </a:t>
                      </a:r>
                    </a:p>
                  </a:txBody>
                  <a:tcPr anchor="ctr"/>
                </a:tc>
                <a:tc>
                  <a:txBody>
                    <a:bodyPr/>
                    <a:lstStyle/>
                    <a:p>
                      <a:pPr algn="ctr">
                        <a:spcBef>
                          <a:spcPts val="600"/>
                        </a:spcBef>
                        <a:spcAft>
                          <a:spcPts val="600"/>
                        </a:spcAft>
                      </a:pPr>
                      <a:r>
                        <a:rPr lang="en-US" sz="2800" b="1" dirty="0">
                          <a:effectLst/>
                          <a:latin typeface="Calibri" panose="020F0502020204030204" pitchFamily="34" charset="0"/>
                          <a:ea typeface="Calibri" panose="020F0502020204030204" pitchFamily="34" charset="0"/>
                          <a:cs typeface="Calibri" panose="020F0502020204030204" pitchFamily="34" charset="0"/>
                        </a:rPr>
                        <a:t>A.D. 49</a:t>
                      </a:r>
                    </a:p>
                  </a:txBody>
                  <a:tcPr anchor="ctr"/>
                </a:tc>
                <a:extLst>
                  <a:ext uri="{0D108BD9-81ED-4DB2-BD59-A6C34878D82A}">
                    <a16:rowId xmlns:a16="http://schemas.microsoft.com/office/drawing/2014/main" val="3933957730"/>
                  </a:ext>
                </a:extLst>
              </a:tr>
              <a:tr h="731520">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2.</a:t>
                      </a:r>
                    </a:p>
                  </a:txBody>
                  <a:tcPr anchor="ctr"/>
                </a:tc>
                <a:tc>
                  <a:txBody>
                    <a:bodyPr/>
                    <a:lstStyle/>
                    <a:p>
                      <a:pPr marL="230188" marR="0" lvl="0" indent="0" algn="l" defTabSz="914400" rtl="0" eaLnBrk="1" fontAlgn="auto" latinLnBrk="0" hangingPunct="1">
                        <a:lnSpc>
                          <a:spcPct val="100000"/>
                        </a:lnSpc>
                        <a:spcBef>
                          <a:spcPts val="600"/>
                        </a:spcBef>
                        <a:spcAft>
                          <a:spcPts val="600"/>
                        </a:spcAft>
                        <a:buClrTx/>
                        <a:buSzPct val="100000"/>
                        <a:buFont typeface="Wingdings" panose="05000000000000000000" pitchFamily="2" charset="2"/>
                        <a:buNone/>
                        <a:tabLst/>
                        <a:defRPr/>
                      </a:pPr>
                      <a:r>
                        <a:rPr lang="en-US" sz="28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1‒2 Thessalonians </a:t>
                      </a:r>
                    </a:p>
                  </a:txBody>
                  <a:tcPr anchor="ctr"/>
                </a:tc>
                <a:tc>
                  <a:txBody>
                    <a:bodyPr/>
                    <a:lstStyle/>
                    <a:p>
                      <a:pPr marL="0" marR="0" lvl="0" indent="0" algn="ctr" defTabSz="914377" rtl="0" eaLnBrk="1" fontAlgn="auto" latinLnBrk="0" hangingPunct="1">
                        <a:lnSpc>
                          <a:spcPct val="100000"/>
                        </a:lnSpc>
                        <a:spcBef>
                          <a:spcPts val="600"/>
                        </a:spcBef>
                        <a:spcAft>
                          <a:spcPts val="600"/>
                        </a:spcAft>
                        <a:buClrTx/>
                        <a:buSzTx/>
                        <a:buFontTx/>
                        <a:buNone/>
                        <a:tabLst/>
                        <a:defRPr/>
                      </a:pPr>
                      <a:r>
                        <a:rPr lang="en-US" sz="2800" b="1" dirty="0">
                          <a:effectLst/>
                          <a:latin typeface="Calibri" panose="020F0502020204030204" pitchFamily="34" charset="0"/>
                          <a:ea typeface="Calibri" panose="020F0502020204030204" pitchFamily="34" charset="0"/>
                          <a:cs typeface="Calibri" panose="020F0502020204030204" pitchFamily="34" charset="0"/>
                        </a:rPr>
                        <a:t>A.D. 51</a:t>
                      </a:r>
                    </a:p>
                  </a:txBody>
                  <a:tcPr anchor="ctr"/>
                </a:tc>
                <a:extLst>
                  <a:ext uri="{0D108BD9-81ED-4DB2-BD59-A6C34878D82A}">
                    <a16:rowId xmlns:a16="http://schemas.microsoft.com/office/drawing/2014/main" val="3481378009"/>
                  </a:ext>
                </a:extLst>
              </a:tr>
              <a:tr h="731520">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kern="1200"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3.</a:t>
                      </a:r>
                    </a:p>
                  </a:txBody>
                  <a:tcPr anchor="ctr"/>
                </a:tc>
                <a:tc>
                  <a:txBody>
                    <a:bodyPr/>
                    <a:lstStyle/>
                    <a:p>
                      <a:pPr marL="230188" marR="0" lvl="0" indent="0" algn="l" defTabSz="914400" rtl="0" eaLnBrk="1" fontAlgn="auto" latinLnBrk="0" hangingPunct="1">
                        <a:lnSpc>
                          <a:spcPct val="100000"/>
                        </a:lnSpc>
                        <a:spcBef>
                          <a:spcPts val="600"/>
                        </a:spcBef>
                        <a:spcAft>
                          <a:spcPts val="600"/>
                        </a:spcAft>
                        <a:buClrTx/>
                        <a:buSzPct val="100000"/>
                        <a:buFont typeface="Wingdings" panose="05000000000000000000" pitchFamily="2" charset="2"/>
                        <a:buNone/>
                        <a:tabLst/>
                        <a:defRPr/>
                      </a:pPr>
                      <a:r>
                        <a:rPr lang="en-US" sz="28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1‒2 Corinthians</a:t>
                      </a:r>
                    </a:p>
                  </a:txBody>
                  <a:tcPr anchor="ctr"/>
                </a:tc>
                <a:tc>
                  <a:txBody>
                    <a:bodyPr/>
                    <a:lstStyle/>
                    <a:p>
                      <a:pPr algn="ctr">
                        <a:spcBef>
                          <a:spcPts val="600"/>
                        </a:spcBef>
                        <a:spcAft>
                          <a:spcPts val="600"/>
                        </a:spcAft>
                      </a:pPr>
                      <a:r>
                        <a:rPr lang="en-US" sz="28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A.D. 56</a:t>
                      </a:r>
                    </a:p>
                  </a:txBody>
                  <a:tcPr anchor="ctr"/>
                </a:tc>
                <a:extLst>
                  <a:ext uri="{0D108BD9-81ED-4DB2-BD59-A6C34878D82A}">
                    <a16:rowId xmlns:a16="http://schemas.microsoft.com/office/drawing/2014/main" val="2871666161"/>
                  </a:ext>
                </a:extLst>
              </a:tr>
              <a:tr h="731520">
                <a:tc>
                  <a:txBody>
                    <a:bodyPr/>
                    <a:lstStyle/>
                    <a:p>
                      <a:pPr marL="0" indent="0" algn="ctr">
                        <a:spcBef>
                          <a:spcPts val="0"/>
                        </a:spcBef>
                        <a:spcAft>
                          <a:spcPts val="1800"/>
                        </a:spcAft>
                        <a:buSzPct val="100000"/>
                        <a:buFont typeface="Wingdings" panose="05000000000000000000" pitchFamily="2" charset="2"/>
                        <a:buNone/>
                        <a:defRPr/>
                      </a:pPr>
                      <a:r>
                        <a:rPr lang="en-US" sz="2800" b="1"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4.</a:t>
                      </a:r>
                    </a:p>
                  </a:txBody>
                  <a:tcPr anchor="ctr"/>
                </a:tc>
                <a:tc>
                  <a:txBody>
                    <a:bodyPr/>
                    <a:lstStyle/>
                    <a:p>
                      <a:pPr marL="230188" indent="0" algn="l" defTabSz="914400" rtl="0" eaLnBrk="1" latinLnBrk="0" hangingPunct="1">
                        <a:spcBef>
                          <a:spcPts val="600"/>
                        </a:spcBef>
                        <a:spcAft>
                          <a:spcPts val="600"/>
                        </a:spcAft>
                        <a:buSzPct val="100000"/>
                        <a:buFont typeface="Wingdings" panose="05000000000000000000" pitchFamily="2" charset="2"/>
                        <a:buNone/>
                        <a:defRPr/>
                      </a:pPr>
                      <a:r>
                        <a:rPr lang="en-US" sz="28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Romans</a:t>
                      </a:r>
                    </a:p>
                  </a:txBody>
                  <a:tcPr anchor="ctr"/>
                </a:tc>
                <a:tc>
                  <a:txBody>
                    <a:bodyPr/>
                    <a:lstStyle/>
                    <a:p>
                      <a:pPr algn="ctr">
                        <a:spcBef>
                          <a:spcPts val="600"/>
                        </a:spcBef>
                        <a:spcAft>
                          <a:spcPts val="600"/>
                        </a:spcAft>
                      </a:pPr>
                      <a:r>
                        <a:rPr lang="en-US" sz="2800" b="1" dirty="0">
                          <a:effectLst/>
                          <a:latin typeface="Calibri" panose="020F0502020204030204" pitchFamily="34" charset="0"/>
                          <a:ea typeface="Calibri" panose="020F0502020204030204" pitchFamily="34" charset="0"/>
                          <a:cs typeface="Calibri" panose="020F0502020204030204" pitchFamily="34" charset="0"/>
                        </a:rPr>
                        <a:t>A.D. 57</a:t>
                      </a:r>
                    </a:p>
                  </a:txBody>
                  <a:tcPr anchor="ctr"/>
                </a:tc>
                <a:extLst>
                  <a:ext uri="{0D108BD9-81ED-4DB2-BD59-A6C34878D82A}">
                    <a16:rowId xmlns:a16="http://schemas.microsoft.com/office/drawing/2014/main" val="1751404557"/>
                  </a:ext>
                </a:extLst>
              </a:tr>
              <a:tr h="731520">
                <a:tc>
                  <a:txBody>
                    <a:bodyPr/>
                    <a:lstStyle/>
                    <a:p>
                      <a:pPr marL="0" indent="0" algn="ctr">
                        <a:spcBef>
                          <a:spcPts val="0"/>
                        </a:spcBef>
                        <a:spcAft>
                          <a:spcPts val="1800"/>
                        </a:spcAft>
                        <a:buSzPct val="100000"/>
                        <a:buFont typeface="Wingdings" panose="05000000000000000000" pitchFamily="2" charset="2"/>
                        <a:buNone/>
                        <a:defRPr/>
                      </a:pPr>
                      <a:r>
                        <a:rPr lang="en-US" sz="2800" b="1"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5.</a:t>
                      </a:r>
                    </a:p>
                  </a:txBody>
                  <a:tcPr anchor="ctr"/>
                </a:tc>
                <a:tc>
                  <a:txBody>
                    <a:bodyPr/>
                    <a:lstStyle/>
                    <a:p>
                      <a:pPr marL="230188" indent="0" algn="l" defTabSz="914400" rtl="0" eaLnBrk="1" latinLnBrk="0" hangingPunct="1">
                        <a:spcBef>
                          <a:spcPts val="600"/>
                        </a:spcBef>
                        <a:spcAft>
                          <a:spcPts val="600"/>
                        </a:spcAft>
                        <a:buSzPct val="100000"/>
                        <a:buFont typeface="Wingdings" panose="05000000000000000000" pitchFamily="2" charset="2"/>
                        <a:buNone/>
                        <a:defRPr/>
                      </a:pPr>
                      <a:r>
                        <a:rPr lang="en-US" sz="28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Ephesians, Colossians, Philemon, Philippians</a:t>
                      </a:r>
                    </a:p>
                  </a:txBody>
                  <a:tcPr anchor="ctr"/>
                </a:tc>
                <a:tc>
                  <a:txBody>
                    <a:bodyPr/>
                    <a:lstStyle/>
                    <a:p>
                      <a:pPr algn="ctr">
                        <a:spcBef>
                          <a:spcPts val="600"/>
                        </a:spcBef>
                        <a:spcAft>
                          <a:spcPts val="600"/>
                        </a:spcAft>
                      </a:pPr>
                      <a:r>
                        <a:rPr lang="en-US" sz="2800" b="1" dirty="0">
                          <a:effectLst/>
                          <a:latin typeface="Calibri" panose="020F0502020204030204" pitchFamily="34" charset="0"/>
                          <a:ea typeface="Calibri" panose="020F0502020204030204" pitchFamily="34" charset="0"/>
                          <a:cs typeface="Calibri" panose="020F0502020204030204" pitchFamily="34" charset="0"/>
                        </a:rPr>
                        <a:t>A.D. 60‒62</a:t>
                      </a:r>
                    </a:p>
                  </a:txBody>
                  <a:tcPr anchor="ctr"/>
                </a:tc>
                <a:extLst>
                  <a:ext uri="{0D108BD9-81ED-4DB2-BD59-A6C34878D82A}">
                    <a16:rowId xmlns:a16="http://schemas.microsoft.com/office/drawing/2014/main" val="4033721172"/>
                  </a:ext>
                </a:extLst>
              </a:tr>
              <a:tr h="731520">
                <a:tc>
                  <a:txBody>
                    <a:bodyPr/>
                    <a:lstStyle/>
                    <a:p>
                      <a:pPr marL="0" indent="0" algn="ctr">
                        <a:spcBef>
                          <a:spcPts val="0"/>
                        </a:spcBef>
                        <a:spcAft>
                          <a:spcPts val="1800"/>
                        </a:spcAft>
                        <a:buSzPct val="100000"/>
                        <a:buFont typeface="Wingdings" panose="05000000000000000000" pitchFamily="2" charset="2"/>
                        <a:buNone/>
                        <a:defRPr/>
                      </a:pPr>
                      <a:r>
                        <a:rPr lang="en-US" sz="2800" b="1"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6.</a:t>
                      </a:r>
                    </a:p>
                  </a:txBody>
                  <a:tcPr anchor="ctr"/>
                </a:tc>
                <a:tc>
                  <a:txBody>
                    <a:bodyPr/>
                    <a:lstStyle/>
                    <a:p>
                      <a:pPr marL="230188" indent="0" algn="l" defTabSz="914400" rtl="0" eaLnBrk="1" latinLnBrk="0" hangingPunct="1">
                        <a:spcBef>
                          <a:spcPts val="600"/>
                        </a:spcBef>
                        <a:spcAft>
                          <a:spcPts val="600"/>
                        </a:spcAft>
                        <a:buSzPct val="100000"/>
                        <a:buFont typeface="Wingdings" panose="05000000000000000000" pitchFamily="2" charset="2"/>
                        <a:buNone/>
                        <a:defRPr/>
                      </a:pPr>
                      <a:r>
                        <a:rPr lang="en-US" sz="28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1 Timothy, Titus</a:t>
                      </a:r>
                    </a:p>
                  </a:txBody>
                  <a:tcPr anchor="ctr"/>
                </a:tc>
                <a:tc>
                  <a:txBody>
                    <a:bodyPr/>
                    <a:lstStyle/>
                    <a:p>
                      <a:pPr algn="ctr">
                        <a:spcBef>
                          <a:spcPts val="600"/>
                        </a:spcBef>
                        <a:spcAft>
                          <a:spcPts val="600"/>
                        </a:spcAft>
                      </a:pPr>
                      <a:r>
                        <a:rPr lang="en-US" sz="2800" b="1" dirty="0">
                          <a:effectLst/>
                          <a:latin typeface="Calibri" panose="020F0502020204030204" pitchFamily="34" charset="0"/>
                          <a:ea typeface="Calibri" panose="020F0502020204030204" pitchFamily="34" charset="0"/>
                          <a:cs typeface="Calibri" panose="020F0502020204030204" pitchFamily="34" charset="0"/>
                        </a:rPr>
                        <a:t>A.D. 62‒66</a:t>
                      </a:r>
                    </a:p>
                  </a:txBody>
                  <a:tcPr anchor="ctr"/>
                </a:tc>
                <a:extLst>
                  <a:ext uri="{0D108BD9-81ED-4DB2-BD59-A6C34878D82A}">
                    <a16:rowId xmlns:a16="http://schemas.microsoft.com/office/drawing/2014/main" val="2528383815"/>
                  </a:ext>
                </a:extLst>
              </a:tr>
              <a:tr h="731520">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7.</a:t>
                      </a:r>
                    </a:p>
                  </a:txBody>
                  <a:tcPr anchor="ctr"/>
                </a:tc>
                <a:tc>
                  <a:txBody>
                    <a:bodyPr/>
                    <a:lstStyle/>
                    <a:p>
                      <a:pPr marL="230188" marR="0" lvl="0" indent="0" algn="l" defTabSz="914400" rtl="0" eaLnBrk="1" fontAlgn="auto" latinLnBrk="0" hangingPunct="1">
                        <a:lnSpc>
                          <a:spcPct val="100000"/>
                        </a:lnSpc>
                        <a:spcBef>
                          <a:spcPts val="600"/>
                        </a:spcBef>
                        <a:spcAft>
                          <a:spcPts val="600"/>
                        </a:spcAft>
                        <a:buClrTx/>
                        <a:buSzPct val="100000"/>
                        <a:buFont typeface="Wingdings" panose="05000000000000000000" pitchFamily="2" charset="2"/>
                        <a:buNone/>
                        <a:tabLst/>
                        <a:defRPr/>
                      </a:pPr>
                      <a:r>
                        <a:rPr lang="en-US" sz="28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2 Timothy</a:t>
                      </a:r>
                    </a:p>
                  </a:txBody>
                  <a:tcPr anchor="ctr"/>
                </a:tc>
                <a:tc>
                  <a:txBody>
                    <a:bodyPr/>
                    <a:lstStyle/>
                    <a:p>
                      <a:pPr algn="ctr">
                        <a:spcBef>
                          <a:spcPts val="600"/>
                        </a:spcBef>
                        <a:spcAft>
                          <a:spcPts val="600"/>
                        </a:spcAft>
                      </a:pPr>
                      <a:r>
                        <a:rPr lang="en-US" sz="2800" b="1" dirty="0">
                          <a:effectLst/>
                          <a:latin typeface="Calibri" panose="020F0502020204030204" pitchFamily="34" charset="0"/>
                          <a:ea typeface="Calibri" panose="020F0502020204030204" pitchFamily="34" charset="0"/>
                          <a:cs typeface="Calibri" panose="020F0502020204030204" pitchFamily="34" charset="0"/>
                        </a:rPr>
                        <a:t>A.D. 67</a:t>
                      </a:r>
                    </a:p>
                  </a:txBody>
                  <a:tcPr anchor="ctr"/>
                </a:tc>
                <a:extLst>
                  <a:ext uri="{0D108BD9-81ED-4DB2-BD59-A6C34878D82A}">
                    <a16:rowId xmlns:a16="http://schemas.microsoft.com/office/drawing/2014/main" val="2686082368"/>
                  </a:ext>
                </a:extLst>
              </a:tr>
            </a:tbl>
          </a:graphicData>
        </a:graphic>
      </p:graphicFrame>
      <p:pic>
        <p:nvPicPr>
          <p:cNvPr id="5" name="Picture 4" descr="j0193970">
            <a:extLst>
              <a:ext uri="{FF2B5EF4-FFF2-40B4-BE49-F238E27FC236}">
                <a16:creationId xmlns:a16="http://schemas.microsoft.com/office/drawing/2014/main" id="{B2FE497A-09B4-EAD7-B1DE-CB82FEA8705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591800" y="198120"/>
            <a:ext cx="851097"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5683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AA58C47-7280-59EA-63A4-0D220E0CBFFB}"/>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487ABAEC-0DDF-C83F-B700-0CA00A09AFF8}"/>
              </a:ext>
            </a:extLst>
          </p:cNvPr>
          <p:cNvSpPr>
            <a:spLocks noGrp="1" noChangeArrowheads="1"/>
          </p:cNvSpPr>
          <p:nvPr>
            <p:ph type="body" idx="1"/>
          </p:nvPr>
        </p:nvSpPr>
        <p:spPr>
          <a:xfrm>
            <a:off x="609600" y="1943100"/>
            <a:ext cx="6781800" cy="2971800"/>
          </a:xfrm>
        </p:spPr>
        <p:txBody>
          <a:bodyPr/>
          <a:lstStyle/>
          <a:p>
            <a:pPr marL="457200" lvl="1" indent="-457200">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Meeting convened (6)</a:t>
            </a:r>
          </a:p>
          <a:p>
            <a:pPr marL="457200" lvl="1" indent="-457200">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Peter’s address (7-11)</a:t>
            </a:r>
          </a:p>
          <a:p>
            <a:pPr marL="457200" lvl="1" indent="-457200">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Barnabas’ &amp; Paul’s testimony (12)</a:t>
            </a:r>
          </a:p>
          <a:p>
            <a:pPr marL="457200" lvl="1" indent="-457200">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James’ address (13-21)</a:t>
            </a:r>
          </a:p>
        </p:txBody>
      </p:sp>
      <p:sp>
        <p:nvSpPr>
          <p:cNvPr id="3" name="Rectangle 2">
            <a:extLst>
              <a:ext uri="{FF2B5EF4-FFF2-40B4-BE49-F238E27FC236}">
                <a16:creationId xmlns:a16="http://schemas.microsoft.com/office/drawing/2014/main" id="{0A201CB6-AD16-B7CA-F458-141414720E91}"/>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Declarations</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15:6-21</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5E351872-A4A6-0009-86D9-78276AFAA7F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4714826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ACC1C99-618C-5CE2-BDDE-AD99B9803A1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C1821F8-1F1A-B59B-3437-160E0CF419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27202678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38168" y="167358"/>
            <a:ext cx="8315665" cy="6523285"/>
          </a:xfrm>
          <a:prstGeom prst="rect">
            <a:avLst/>
          </a:prstGeom>
        </p:spPr>
      </p:pic>
    </p:spTree>
    <p:extLst>
      <p:ext uri="{BB962C8B-B14F-4D97-AF65-F5344CB8AC3E}">
        <p14:creationId xmlns:p14="http://schemas.microsoft.com/office/powerpoint/2010/main" val="1986577842"/>
      </p:ext>
    </p:extLst>
  </p:cSld>
  <p:clrMapOvr>
    <a:masterClrMapping/>
  </p:clrMapOvr>
  <p:transition advTm="1145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185761"/>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2 Peter 3:10-11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day of the Lord will come like a thief, in which the heavens will pass away with a roar and the elements will be destroyed with intense heat, and the earth and its works will be burned up.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Since all these things are to be destroyed in this way,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sort of people ought you to be in holy conduct and godliness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77560732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4191000" y="1600200"/>
            <a:ext cx="7391400" cy="3276600"/>
          </a:xfrm>
        </p:spPr>
        <p:txBody>
          <a:bodyPr/>
          <a:lstStyle/>
          <a:p>
            <a:pPr marL="0" indent="0" algn="just">
              <a:lnSpc>
                <a:spcPct val="100000"/>
              </a:lnSpc>
              <a:spcBef>
                <a:spcPts val="0"/>
              </a:spcBef>
              <a:buNone/>
            </a:pPr>
            <a:r>
              <a:rPr lang="en-US" i="1"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...begins with the words ‘on that day.’ James introduced this quotation in such a way as to show what day Amos was talking about, namely, the time after the present world witness (Acts 1:8), when Christ will return. </a:t>
            </a:r>
            <a:r>
              <a:rPr lang="en-US" b="1" u="sng" dirty="0">
                <a:solidFill>
                  <a:srgbClr val="FFFFCC"/>
                </a:solidFill>
                <a:effectLst>
                  <a:outerShdw blurRad="38100" dist="38100" dir="2700000" algn="tl">
                    <a:srgbClr val="000000">
                      <a:alpha val="43137"/>
                    </a:srgbClr>
                  </a:outerShdw>
                </a:effectLst>
              </a:rPr>
              <a:t>James showed that there will be Gentile believers at that time, as well as Jewish believers; hence he concluded that Gentiles are not required to become Jewish proselytes by circumcision.</a:t>
            </a:r>
            <a:r>
              <a:rPr lang="en-US" i="1" dirty="0">
                <a:effectLst>
                  <a:outerShdw blurRad="38100" dist="38100" dir="2700000" algn="tl">
                    <a:srgbClr val="000000">
                      <a:alpha val="43137"/>
                    </a:srgbClr>
                  </a:outerShdw>
                </a:effectLst>
              </a:rPr>
              <a:t>”</a:t>
            </a:r>
          </a:p>
        </p:txBody>
      </p:sp>
      <p:sp>
        <p:nvSpPr>
          <p:cNvPr id="7" name="Rectangle 6">
            <a:extLst>
              <a:ext uri="{FF2B5EF4-FFF2-40B4-BE49-F238E27FC236}">
                <a16:creationId xmlns:a16="http://schemas.microsoft.com/office/drawing/2014/main" id="{1147889B-7B42-482D-A579-F36316D4F9CF}"/>
              </a:ext>
            </a:extLst>
          </p:cNvPr>
          <p:cNvSpPr/>
          <p:nvPr/>
        </p:nvSpPr>
        <p:spPr>
          <a:xfrm>
            <a:off x="3841665" y="228600"/>
            <a:ext cx="4508670" cy="969496"/>
          </a:xfrm>
          <a:prstGeom prst="rect">
            <a:avLst/>
          </a:prstGeom>
        </p:spPr>
        <p:txBody>
          <a:bodyPr wrap="square">
            <a:spAutoFit/>
          </a:bodyPr>
          <a:lstStyle/>
          <a:p>
            <a:pPr algn="ctr">
              <a:spcAft>
                <a:spcPts val="600"/>
              </a:spcAft>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Scofield Reference Bible</a:t>
            </a:r>
          </a:p>
          <a:p>
            <a:pPr algn="ct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Page 1520</a:t>
            </a:r>
          </a:p>
        </p:txBody>
      </p:sp>
      <p:pic>
        <p:nvPicPr>
          <p:cNvPr id="4" name="Picture 3">
            <a:extLst>
              <a:ext uri="{FF2B5EF4-FFF2-40B4-BE49-F238E27FC236}">
                <a16:creationId xmlns:a16="http://schemas.microsoft.com/office/drawing/2014/main" id="{F06A21A7-C7F9-4188-99DB-E0F97BF59A0A}"/>
              </a:ext>
            </a:extLst>
          </p:cNvPr>
          <p:cNvPicPr>
            <a:picLocks noChangeAspect="1"/>
          </p:cNvPicPr>
          <p:nvPr/>
        </p:nvPicPr>
        <p:blipFill>
          <a:blip r:embed="rId2"/>
          <a:stretch>
            <a:fillRect/>
          </a:stretch>
        </p:blipFill>
        <p:spPr>
          <a:xfrm>
            <a:off x="609601" y="1752600"/>
            <a:ext cx="3209546" cy="4572000"/>
          </a:xfrm>
          <a:prstGeom prst="rect">
            <a:avLst/>
          </a:prstGeom>
          <a:ln>
            <a:solidFill>
              <a:schemeClr val="tx1"/>
            </a:solidFill>
          </a:ln>
        </p:spPr>
      </p:pic>
    </p:spTree>
    <p:extLst>
      <p:ext uri="{BB962C8B-B14F-4D97-AF65-F5344CB8AC3E}">
        <p14:creationId xmlns:p14="http://schemas.microsoft.com/office/powerpoint/2010/main" val="11440364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C0F7EE-3E2E-4B38-384B-D381796A70BC}"/>
              </a:ext>
            </a:extLst>
          </p:cNvPr>
          <p:cNvPicPr>
            <a:picLocks noChangeAspect="1"/>
          </p:cNvPicPr>
          <p:nvPr/>
        </p:nvPicPr>
        <p:blipFill>
          <a:blip r:embed="rId2"/>
          <a:stretch>
            <a:fillRect/>
          </a:stretch>
        </p:blipFill>
        <p:spPr>
          <a:xfrm>
            <a:off x="611907" y="1609723"/>
            <a:ext cx="3082834" cy="4572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387" name="Rectangle 3"/>
          <p:cNvSpPr>
            <a:spLocks noGrp="1" noChangeArrowheads="1"/>
          </p:cNvSpPr>
          <p:nvPr>
            <p:ph type="body" idx="1"/>
          </p:nvPr>
        </p:nvSpPr>
        <p:spPr>
          <a:xfrm>
            <a:off x="4038600" y="1447800"/>
            <a:ext cx="7541493" cy="4749800"/>
          </a:xfrm>
        </p:spPr>
        <p:txBody>
          <a:bodyPr/>
          <a:lstStyle/>
          <a:p>
            <a:pPr marL="0" indent="0" algn="just">
              <a:lnSpc>
                <a:spcPct val="100000"/>
              </a:lnSpc>
              <a:buNone/>
            </a:pPr>
            <a:r>
              <a:rPr lang="en-US" sz="2700" dirty="0">
                <a:effectLst>
                  <a:outerShdw blurRad="38100" dist="38100" dir="2700000" algn="tl">
                    <a:srgbClr val="000000">
                      <a:alpha val="43137"/>
                    </a:srgbClr>
                  </a:outerShdw>
                </a:effectLst>
              </a:rPr>
              <a:t>“Afterward a question was raised concerning whether it was necessary for the Gentiles who had believed and had been brought into the church to abide by the precepts of the Mosaic Law. Judaizers insisted that in order to please God as believers and members of the kingdom of God, it was necessary for all men to live under the precepts of the Mosaic Law. This question was submitted to the apostles in Jerusalem, and Peter testified to the salvation of the Gentiles by faith in Jesus Christ apart from the Law (15:7–11).”</a:t>
            </a:r>
          </a:p>
        </p:txBody>
      </p:sp>
      <p:pic>
        <p:nvPicPr>
          <p:cNvPr id="1026" name="Picture 2" descr="Image result for j. dwight pentecost"/>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1250" r="21250"/>
          <a:stretch>
            <a:fillRect/>
          </a:stretch>
        </p:blipFill>
        <p:spPr bwMode="auto">
          <a:xfrm>
            <a:off x="609600" y="76200"/>
            <a:ext cx="1316736"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5B7330F-3B0B-4145-94F8-977342DA9302}"/>
              </a:ext>
            </a:extLst>
          </p:cNvPr>
          <p:cNvSpPr/>
          <p:nvPr/>
        </p:nvSpPr>
        <p:spPr>
          <a:xfrm>
            <a:off x="3841665" y="228600"/>
            <a:ext cx="4508670" cy="1046440"/>
          </a:xfrm>
          <a:prstGeom prst="rect">
            <a:avLst/>
          </a:prstGeom>
        </p:spPr>
        <p:txBody>
          <a:bodyPr wrap="square">
            <a:spAutoFit/>
          </a:bodyPr>
          <a:lstStyle/>
          <a:p>
            <a:pPr algn="ctr">
              <a:spcAft>
                <a:spcPts val="1200"/>
              </a:spcAft>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 Dwight Pentecost</a:t>
            </a:r>
          </a:p>
          <a:p>
            <a:pPr algn="ct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Thy Kingdom Come</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Page 279-80</a:t>
            </a:r>
          </a:p>
        </p:txBody>
      </p:sp>
    </p:spTree>
    <p:extLst>
      <p:ext uri="{BB962C8B-B14F-4D97-AF65-F5344CB8AC3E}">
        <p14:creationId xmlns:p14="http://schemas.microsoft.com/office/powerpoint/2010/main" val="29274929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4038600" y="1447800"/>
            <a:ext cx="7541493" cy="5257800"/>
          </a:xfrm>
        </p:spPr>
        <p:txBody>
          <a:bodyPr/>
          <a:lstStyle/>
          <a:p>
            <a:pPr marL="0" indent="0" algn="just">
              <a:lnSpc>
                <a:spcPct val="100000"/>
              </a:lnSpc>
              <a:buNone/>
            </a:pPr>
            <a:r>
              <a:rPr lang="en-US" sz="2700" i="1" dirty="0">
                <a:effectLst>
                  <a:outerShdw blurRad="38100" dist="38100" dir="2700000" algn="tl">
                    <a:srgbClr val="000000">
                      <a:alpha val="43137"/>
                    </a:srgbClr>
                  </a:outerShdw>
                </a:effectLst>
              </a:rPr>
              <a:t>“</a:t>
            </a:r>
            <a:r>
              <a:rPr lang="en-US" sz="2700" dirty="0">
                <a:effectLst>
                  <a:outerShdw blurRad="38100" dist="38100" dir="2700000" algn="tl">
                    <a:srgbClr val="000000">
                      <a:alpha val="43137"/>
                    </a:srgbClr>
                  </a:outerShdw>
                </a:effectLst>
              </a:rPr>
              <a:t>His testimony is further corroborated by Barnabas and Paul (v. 12), and James who presided at this council hearing rendered the decision of the council. It was evident that God for the first time in dealing with men was dealing with Gentiles as Gentiles ‘taking from the Gentiles a people for Himself (v. 14). </a:t>
            </a:r>
            <a:r>
              <a:rPr lang="en-US" sz="2700" b="1" u="sng" dirty="0">
                <a:solidFill>
                  <a:srgbClr val="FFFFCC"/>
                </a:solidFill>
                <a:effectLst>
                  <a:outerShdw blurRad="38100" dist="38100" dir="2700000" algn="tl">
                    <a:srgbClr val="000000">
                      <a:alpha val="43137"/>
                    </a:srgbClr>
                  </a:outerShdw>
                </a:effectLst>
              </a:rPr>
              <a:t>James found this in keeping with the prophetic program.</a:t>
            </a:r>
            <a:r>
              <a:rPr lang="en-US" sz="2700" dirty="0">
                <a:effectLst>
                  <a:outerShdw blurRad="38100" dist="38100" dir="2700000" algn="tl">
                    <a:srgbClr val="000000">
                      <a:alpha val="43137"/>
                    </a:srgbClr>
                  </a:outerShdw>
                </a:effectLst>
              </a:rPr>
              <a:t> In Amos 9:11–12 it was prophesied that after the period in which Israel was disciplined because of disobedience (vv. 1–10) and the Davidic throne left empty for a time, the Davidic throne would be restored and the Davidic kingdom would be instituted.</a:t>
            </a:r>
            <a:r>
              <a:rPr lang="en-US" sz="2700" i="1" dirty="0">
                <a:effectLst>
                  <a:outerShdw blurRad="38100" dist="38100" dir="2700000" algn="tl">
                    <a:srgbClr val="000000">
                      <a:alpha val="43137"/>
                    </a:srgbClr>
                  </a:outerShdw>
                </a:effectLst>
              </a:rPr>
              <a:t>”</a:t>
            </a:r>
          </a:p>
        </p:txBody>
      </p:sp>
      <p:sp>
        <p:nvSpPr>
          <p:cNvPr id="7" name="Rectangle 6">
            <a:extLst>
              <a:ext uri="{FF2B5EF4-FFF2-40B4-BE49-F238E27FC236}">
                <a16:creationId xmlns:a16="http://schemas.microsoft.com/office/drawing/2014/main" id="{8CC9FE5C-DBC6-4E0C-AE93-830BCA1A6B4E}"/>
              </a:ext>
            </a:extLst>
          </p:cNvPr>
          <p:cNvSpPr/>
          <p:nvPr/>
        </p:nvSpPr>
        <p:spPr>
          <a:xfrm>
            <a:off x="3841665" y="228600"/>
            <a:ext cx="4508670" cy="1046440"/>
          </a:xfrm>
          <a:prstGeom prst="rect">
            <a:avLst/>
          </a:prstGeom>
        </p:spPr>
        <p:txBody>
          <a:bodyPr wrap="square">
            <a:spAutoFit/>
          </a:bodyPr>
          <a:lstStyle/>
          <a:p>
            <a:pPr algn="ctr">
              <a:spcAft>
                <a:spcPts val="1200"/>
              </a:spcAft>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 Dwight Pentecost</a:t>
            </a:r>
          </a:p>
          <a:p>
            <a:pPr algn="ct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Thy Kingdom Come</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Page 279-80</a:t>
            </a:r>
          </a:p>
        </p:txBody>
      </p:sp>
      <p:pic>
        <p:nvPicPr>
          <p:cNvPr id="2" name="Picture 1">
            <a:extLst>
              <a:ext uri="{FF2B5EF4-FFF2-40B4-BE49-F238E27FC236}">
                <a16:creationId xmlns:a16="http://schemas.microsoft.com/office/drawing/2014/main" id="{32C4BE64-B8F0-A0B7-984B-7FAD965337D3}"/>
              </a:ext>
            </a:extLst>
          </p:cNvPr>
          <p:cNvPicPr>
            <a:picLocks noChangeAspect="1"/>
          </p:cNvPicPr>
          <p:nvPr/>
        </p:nvPicPr>
        <p:blipFill>
          <a:blip r:embed="rId2"/>
          <a:stretch>
            <a:fillRect/>
          </a:stretch>
        </p:blipFill>
        <p:spPr>
          <a:xfrm>
            <a:off x="611907" y="1609723"/>
            <a:ext cx="3082834" cy="4572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Image result for j. dwight pentecost">
            <a:extLst>
              <a:ext uri="{FF2B5EF4-FFF2-40B4-BE49-F238E27FC236}">
                <a16:creationId xmlns:a16="http://schemas.microsoft.com/office/drawing/2014/main" id="{0668FA54-EEB4-C9B7-8059-B1041352E0E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1250" r="21250"/>
          <a:stretch>
            <a:fillRect/>
          </a:stretch>
        </p:blipFill>
        <p:spPr bwMode="auto">
          <a:xfrm>
            <a:off x="609600" y="76200"/>
            <a:ext cx="1316736"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30515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4038600" y="1447800"/>
            <a:ext cx="7541493" cy="4546600"/>
          </a:xfrm>
        </p:spPr>
        <p:txBody>
          <a:bodyPr/>
          <a:lstStyle/>
          <a:p>
            <a:pPr marL="0" indent="0" algn="just">
              <a:lnSpc>
                <a:spcPct val="100000"/>
              </a:lnSpc>
              <a:buNone/>
            </a:pPr>
            <a:r>
              <a:rPr lang="en-US" sz="2650" i="1" dirty="0">
                <a:effectLst>
                  <a:outerShdw blurRad="38100" dist="38100" dir="2700000" algn="tl">
                    <a:srgbClr val="000000">
                      <a:alpha val="43137"/>
                    </a:srgbClr>
                  </a:outerShdw>
                </a:effectLst>
              </a:rPr>
              <a:t>“</a:t>
            </a:r>
            <a:r>
              <a:rPr lang="en-US" sz="2650" dirty="0">
                <a:effectLst>
                  <a:outerShdw blurRad="38100" dist="38100" dir="2700000" algn="tl">
                    <a:srgbClr val="000000">
                      <a:alpha val="43137"/>
                    </a:srgbClr>
                  </a:outerShdw>
                </a:effectLst>
              </a:rPr>
              <a:t>When it is reinstituted, the kingdom will include not only the physical descendants of Abraham, but also a multitude of Gentiles as well. Therefore the restored Davidic kingdom under its rightful Davidic king would be composed of both Jews and Gentiles. </a:t>
            </a:r>
            <a:r>
              <a:rPr lang="en-US" sz="2650" b="1" u="sng" dirty="0">
                <a:solidFill>
                  <a:srgbClr val="FFFFCC"/>
                </a:solidFill>
                <a:effectLst>
                  <a:outerShdw blurRad="38100" dist="38100" dir="2700000" algn="tl">
                    <a:srgbClr val="000000">
                      <a:alpha val="43137"/>
                    </a:srgbClr>
                  </a:outerShdw>
                </a:effectLst>
              </a:rPr>
              <a:t>In that kingdom Gentiles would not be made into Jews; instead they would be in the kingdom as Gentiles. This allowed James to conclude that if God had a program for Gentiles as Gentiles in the future Davidic kingdom established here on the earth, there was no reason to deny that God could include Gentiles as Gentiles in this present form of the theocracy.</a:t>
            </a:r>
            <a:r>
              <a:rPr lang="en-US" sz="2650" i="1" dirty="0">
                <a:effectLst>
                  <a:outerShdw blurRad="38100" dist="38100" dir="2700000" algn="tl">
                    <a:srgbClr val="000000">
                      <a:alpha val="43137"/>
                    </a:srgbClr>
                  </a:outerShdw>
                </a:effectLst>
              </a:rPr>
              <a:t>”</a:t>
            </a:r>
          </a:p>
        </p:txBody>
      </p:sp>
      <p:sp>
        <p:nvSpPr>
          <p:cNvPr id="7" name="Rectangle 6">
            <a:extLst>
              <a:ext uri="{FF2B5EF4-FFF2-40B4-BE49-F238E27FC236}">
                <a16:creationId xmlns:a16="http://schemas.microsoft.com/office/drawing/2014/main" id="{A2E2B857-22C5-463B-860D-5B034BBC52A3}"/>
              </a:ext>
            </a:extLst>
          </p:cNvPr>
          <p:cNvSpPr/>
          <p:nvPr/>
        </p:nvSpPr>
        <p:spPr>
          <a:xfrm>
            <a:off x="3841665" y="228600"/>
            <a:ext cx="4508670" cy="1046440"/>
          </a:xfrm>
          <a:prstGeom prst="rect">
            <a:avLst/>
          </a:prstGeom>
        </p:spPr>
        <p:txBody>
          <a:bodyPr wrap="square">
            <a:spAutoFit/>
          </a:bodyPr>
          <a:lstStyle/>
          <a:p>
            <a:pPr algn="ctr">
              <a:spcAft>
                <a:spcPts val="1200"/>
              </a:spcAft>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 Dwight Pentecost</a:t>
            </a:r>
          </a:p>
          <a:p>
            <a:pPr algn="ct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Thy Kingdom Come</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Page 279-80</a:t>
            </a:r>
          </a:p>
        </p:txBody>
      </p:sp>
      <p:pic>
        <p:nvPicPr>
          <p:cNvPr id="2" name="Picture 1">
            <a:extLst>
              <a:ext uri="{FF2B5EF4-FFF2-40B4-BE49-F238E27FC236}">
                <a16:creationId xmlns:a16="http://schemas.microsoft.com/office/drawing/2014/main" id="{28C370EC-4CA1-CD54-CEDF-6C461099B43A}"/>
              </a:ext>
            </a:extLst>
          </p:cNvPr>
          <p:cNvPicPr>
            <a:picLocks noChangeAspect="1"/>
          </p:cNvPicPr>
          <p:nvPr/>
        </p:nvPicPr>
        <p:blipFill>
          <a:blip r:embed="rId2"/>
          <a:stretch>
            <a:fillRect/>
          </a:stretch>
        </p:blipFill>
        <p:spPr>
          <a:xfrm>
            <a:off x="611907" y="1609723"/>
            <a:ext cx="3082834" cy="4572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Image result for j. dwight pentecost">
            <a:extLst>
              <a:ext uri="{FF2B5EF4-FFF2-40B4-BE49-F238E27FC236}">
                <a16:creationId xmlns:a16="http://schemas.microsoft.com/office/drawing/2014/main" id="{0C5DBA30-76FC-1294-B856-B5791026717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1250" r="21250"/>
          <a:stretch>
            <a:fillRect/>
          </a:stretch>
        </p:blipFill>
        <p:spPr bwMode="auto">
          <a:xfrm>
            <a:off x="609600" y="76200"/>
            <a:ext cx="1316736"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391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4038601" y="1447800"/>
            <a:ext cx="7541492" cy="4546600"/>
          </a:xfrm>
        </p:spPr>
        <p:txBody>
          <a:bodyPr/>
          <a:lstStyle/>
          <a:p>
            <a:pPr marL="0" indent="0" algn="just">
              <a:lnSpc>
                <a:spcPct val="100000"/>
              </a:lnSpc>
              <a:buNone/>
            </a:pPr>
            <a:r>
              <a:rPr lang="en-US" i="1"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Therefore the issue was settled—the Gentiles did not need to be circumcised and bring themselves under the Mosaic Law in order to participate in the present form of the kingdom. Rather, apart from the Mosaic Law, </a:t>
            </a:r>
            <a:r>
              <a:rPr lang="en-US" b="1" u="sng" dirty="0">
                <a:solidFill>
                  <a:srgbClr val="FFFFCC"/>
                </a:solidFill>
                <a:effectLst>
                  <a:outerShdw blurRad="38100" dist="38100" dir="2700000" algn="tl">
                    <a:srgbClr val="000000">
                      <a:alpha val="43137"/>
                    </a:srgbClr>
                  </a:outerShdw>
                </a:effectLst>
              </a:rPr>
              <a:t>through faith in Jesus Christ they are equal participants with believing Jews</a:t>
            </a:r>
            <a:r>
              <a:rPr lang="en-US" dirty="0">
                <a:effectLst>
                  <a:outerShdw blurRad="38100" dist="38100" dir="2700000" algn="tl">
                    <a:srgbClr val="000000">
                      <a:alpha val="43137"/>
                    </a:srgbClr>
                  </a:outerShdw>
                </a:effectLst>
              </a:rPr>
              <a:t> in the present form of the kingdom of God</a:t>
            </a:r>
            <a:r>
              <a:rPr lang="en-US" i="1" dirty="0">
                <a:effectLst>
                  <a:outerShdw blurRad="38100" dist="38100" dir="2700000" algn="tl">
                    <a:srgbClr val="000000">
                      <a:alpha val="43137"/>
                    </a:srgbClr>
                  </a:outerShdw>
                </a:effectLst>
              </a:rPr>
              <a:t>”</a:t>
            </a:r>
          </a:p>
        </p:txBody>
      </p:sp>
      <p:sp>
        <p:nvSpPr>
          <p:cNvPr id="7" name="Rectangle 6">
            <a:extLst>
              <a:ext uri="{FF2B5EF4-FFF2-40B4-BE49-F238E27FC236}">
                <a16:creationId xmlns:a16="http://schemas.microsoft.com/office/drawing/2014/main" id="{BE575E56-07F6-47C7-90F7-B03339AB453C}"/>
              </a:ext>
            </a:extLst>
          </p:cNvPr>
          <p:cNvSpPr/>
          <p:nvPr/>
        </p:nvSpPr>
        <p:spPr>
          <a:xfrm>
            <a:off x="3841665" y="228600"/>
            <a:ext cx="4508670" cy="1046440"/>
          </a:xfrm>
          <a:prstGeom prst="rect">
            <a:avLst/>
          </a:prstGeom>
        </p:spPr>
        <p:txBody>
          <a:bodyPr wrap="square">
            <a:spAutoFit/>
          </a:bodyPr>
          <a:lstStyle/>
          <a:p>
            <a:pPr algn="ctr">
              <a:spcAft>
                <a:spcPts val="1200"/>
              </a:spcAft>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 Dwight Pentecost</a:t>
            </a:r>
          </a:p>
          <a:p>
            <a:pPr algn="ct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Thy Kingdom Come</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Page 279-80</a:t>
            </a:r>
          </a:p>
        </p:txBody>
      </p:sp>
      <p:pic>
        <p:nvPicPr>
          <p:cNvPr id="2" name="Picture 1">
            <a:extLst>
              <a:ext uri="{FF2B5EF4-FFF2-40B4-BE49-F238E27FC236}">
                <a16:creationId xmlns:a16="http://schemas.microsoft.com/office/drawing/2014/main" id="{68B559A0-3070-922A-F9E8-DB6503CF48CE}"/>
              </a:ext>
            </a:extLst>
          </p:cNvPr>
          <p:cNvPicPr>
            <a:picLocks noChangeAspect="1"/>
          </p:cNvPicPr>
          <p:nvPr/>
        </p:nvPicPr>
        <p:blipFill>
          <a:blip r:embed="rId2"/>
          <a:stretch>
            <a:fillRect/>
          </a:stretch>
        </p:blipFill>
        <p:spPr>
          <a:xfrm>
            <a:off x="611907" y="1609723"/>
            <a:ext cx="3082834" cy="4572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Image result for j. dwight pentecost">
            <a:extLst>
              <a:ext uri="{FF2B5EF4-FFF2-40B4-BE49-F238E27FC236}">
                <a16:creationId xmlns:a16="http://schemas.microsoft.com/office/drawing/2014/main" id="{EE68159D-D1F9-C4C1-1074-9E2AF6A7428E}"/>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1250" r="21250"/>
          <a:stretch>
            <a:fillRect/>
          </a:stretch>
        </p:blipFill>
        <p:spPr bwMode="auto">
          <a:xfrm>
            <a:off x="609600" y="76200"/>
            <a:ext cx="1316736"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28382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600200"/>
            <a:ext cx="10972800" cy="4800600"/>
          </a:xfrm>
        </p:spPr>
        <p:txBody>
          <a:bodyPr/>
          <a:lstStyle/>
          <a:p>
            <a:pPr marL="0" indent="0" algn="just">
              <a:lnSpc>
                <a:spcPct val="100000"/>
              </a:lnSpc>
              <a:buNone/>
            </a:pPr>
            <a:r>
              <a:rPr lang="en-US" dirty="0">
                <a:effectLst>
                  <a:outerShdw blurRad="38100" dist="38100" dir="2700000" algn="tl">
                    <a:srgbClr val="000000">
                      <a:alpha val="43137"/>
                    </a:srgbClr>
                  </a:outerShdw>
                </a:effectLst>
              </a:rPr>
              <a:t>“In Acts 15, the church in Antioch appointed Paul and Barnabas to report to the Jerusalem council regarding the salvation of the Gentiles and to seek help in resolving the question that had been troubling the church as a result. Should Gentile converts be circumcised in order to be saved? Once in the city, Paul and Barnabas reported to the elders and apostles on all the things God was doing among the Gentiles (v. 4). When certain converted Pharisees declared that Gentiles must be circumcised and obey the law of Moses (v. 5), Peter refuted their arguments by pointing out that it was God who had given these Gentiles the Holy Spirit:”</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13" name="Rectangle 12">
            <a:extLst>
              <a:ext uri="{FF2B5EF4-FFF2-40B4-BE49-F238E27FC236}">
                <a16:creationId xmlns:a16="http://schemas.microsoft.com/office/drawing/2014/main" id="{03B0F2B1-854D-4A01-A544-40470566ED05}"/>
              </a:ext>
            </a:extLst>
          </p:cNvPr>
          <p:cNvSpPr/>
          <p:nvPr/>
        </p:nvSpPr>
        <p:spPr>
          <a:xfrm>
            <a:off x="3841665" y="228601"/>
            <a:ext cx="4508670" cy="1169551"/>
          </a:xfrm>
          <a:prstGeom prst="rect">
            <a:avLst/>
          </a:prstGeom>
        </p:spPr>
        <p:txBody>
          <a:bodyPr wrap="square">
            <a:spAutoFit/>
          </a:bodyPr>
          <a:lstStyle/>
          <a:p>
            <a:pPr algn="ctr">
              <a:spcAft>
                <a:spcPts val="1200"/>
              </a:spcAft>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Kim </a:t>
            </a:r>
            <a:r>
              <a:rPr lang="en-US" sz="3200" dirty="0" err="1">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Riddlebarger</a:t>
            </a:r>
            <a:endPar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Kim </a:t>
            </a:r>
            <a:r>
              <a:rPr lang="en-US" sz="1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Riddlebarger</a:t>
            </a:r>
            <a:r>
              <a:rPr lang="en-US" sz="1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Case for Amillennialism: Understanding the End Times</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Baker, 2003), 39-40.</a:t>
            </a:r>
          </a:p>
        </p:txBody>
      </p:sp>
      <p:pic>
        <p:nvPicPr>
          <p:cNvPr id="2052" name="Picture 4" descr="Image result for kim riddlebarger">
            <a:extLst>
              <a:ext uri="{FF2B5EF4-FFF2-40B4-BE49-F238E27FC236}">
                <a16:creationId xmlns:a16="http://schemas.microsoft.com/office/drawing/2014/main" id="{40DFB0BA-C9B7-40CE-A250-A00C0D45195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 y="90987"/>
            <a:ext cx="816864"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62059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598642"/>
            <a:ext cx="10972800" cy="4421159"/>
          </a:xfrm>
        </p:spPr>
        <p:txBody>
          <a:bodyPr/>
          <a:lstStyle/>
          <a:p>
            <a:pPr marL="0" indent="0" algn="just">
              <a:lnSpc>
                <a:spcPct val="100000"/>
              </a:lnSpc>
              <a:buNone/>
            </a:pPr>
            <a:r>
              <a:rPr lang="en-US" dirty="0">
                <a:effectLst>
                  <a:outerShdw blurRad="38100" dist="38100" dir="2700000" algn="tl">
                    <a:srgbClr val="000000">
                      <a:alpha val="43137"/>
                    </a:srgbClr>
                  </a:outerShdw>
                </a:effectLst>
              </a:rPr>
              <a:t>“‘We believe it is through the grace of our Lord Jesus that we are saved, just as they are’ (v. 11). Then James, the leader of the church, spoke (vv. 13ff.): ‘God at first showed his concern by taking from the Gentiles a people for himself. The words of the prophets are in agreement with this, as it is written,’ and James cited a passage from Amos 9:11–12: ‘After this I will return and rebuild David’s fallen tent. Its ruins I will rebuild, and I will restore it, that the remnant of men may seek the Lord, and all the Gentiles who bear my name, says the Lord, who does these things’ that have been known for ages.’”</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8" name="Rectangle 7">
            <a:extLst>
              <a:ext uri="{FF2B5EF4-FFF2-40B4-BE49-F238E27FC236}">
                <a16:creationId xmlns:a16="http://schemas.microsoft.com/office/drawing/2014/main" id="{CB9596A3-2458-4FFD-9434-81B7A522F3D1}"/>
              </a:ext>
            </a:extLst>
          </p:cNvPr>
          <p:cNvSpPr/>
          <p:nvPr/>
        </p:nvSpPr>
        <p:spPr>
          <a:xfrm>
            <a:off x="3841665" y="228601"/>
            <a:ext cx="4508670" cy="1169551"/>
          </a:xfrm>
          <a:prstGeom prst="rect">
            <a:avLst/>
          </a:prstGeom>
        </p:spPr>
        <p:txBody>
          <a:bodyPr wrap="square">
            <a:spAutoFit/>
          </a:bodyPr>
          <a:lstStyle/>
          <a:p>
            <a:pPr algn="ctr">
              <a:spcAft>
                <a:spcPts val="1200"/>
              </a:spcAft>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Kim </a:t>
            </a:r>
            <a:r>
              <a:rPr lang="en-US" sz="3200" dirty="0" err="1">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Riddlebarger</a:t>
            </a:r>
            <a:endPar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Kim </a:t>
            </a:r>
            <a:r>
              <a:rPr lang="en-US" sz="1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Riddlebarger</a:t>
            </a:r>
            <a:r>
              <a:rPr lang="en-US" sz="1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Case for Amillennialism: Understanding the End Times</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Baker, 2003), 39-40.</a:t>
            </a:r>
          </a:p>
        </p:txBody>
      </p:sp>
      <p:pic>
        <p:nvPicPr>
          <p:cNvPr id="2" name="Picture 4" descr="Image result for kim riddlebarger">
            <a:extLst>
              <a:ext uri="{FF2B5EF4-FFF2-40B4-BE49-F238E27FC236}">
                <a16:creationId xmlns:a16="http://schemas.microsoft.com/office/drawing/2014/main" id="{A6CC6F7C-5E0D-FAE8-A387-0AE70DE55B0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 y="90987"/>
            <a:ext cx="816864"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614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DAAE352-80C6-57BE-9128-54A2E3C70B2E}"/>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BDB7828-9443-E1B7-871D-01FA8353E93E}"/>
              </a:ext>
            </a:extLst>
          </p:cNvPr>
          <p:cNvSpPr>
            <a:spLocks noGrp="1" noChangeArrowheads="1"/>
          </p:cNvSpPr>
          <p:nvPr>
            <p:ph type="body" idx="1"/>
          </p:nvPr>
        </p:nvSpPr>
        <p:spPr>
          <a:xfrm>
            <a:off x="662515" y="2000250"/>
            <a:ext cx="7863840" cy="2857501"/>
          </a:xfrm>
        </p:spPr>
        <p:txBody>
          <a:bodyPr/>
          <a:lstStyle/>
          <a:p>
            <a:pPr marL="457200" lvl="3" indent="-457200">
              <a:lnSpc>
                <a:spcPct val="100000"/>
              </a:lnSpc>
              <a:spcBef>
                <a:spcPts val="0"/>
              </a:spcBef>
              <a:spcAft>
                <a:spcPts val="18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God chose Gentile salvation (7)</a:t>
            </a:r>
          </a:p>
          <a:p>
            <a:pPr marL="457200" lvl="3" indent="-457200">
              <a:lnSpc>
                <a:spcPct val="100000"/>
              </a:lnSpc>
              <a:spcBef>
                <a:spcPts val="0"/>
              </a:spcBef>
              <a:spcAft>
                <a:spcPts val="18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Spirit authenticated Gentile salvation (8-9)</a:t>
            </a:r>
          </a:p>
          <a:p>
            <a:pPr marL="457200" lvl="3" indent="-457200">
              <a:lnSpc>
                <a:spcPct val="100000"/>
              </a:lnSpc>
              <a:spcBef>
                <a:spcPts val="0"/>
              </a:spcBef>
              <a:spcAft>
                <a:spcPts val="18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Peter’s challenge (10)</a:t>
            </a:r>
          </a:p>
          <a:p>
            <a:pPr marL="457200" lvl="3" indent="-457200">
              <a:lnSpc>
                <a:spcPct val="100000"/>
              </a:lnSpc>
              <a:spcBef>
                <a:spcPts val="0"/>
              </a:spcBef>
              <a:spcAft>
                <a:spcPts val="18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Peter’s conclusion (11)</a:t>
            </a:r>
          </a:p>
          <a:p>
            <a:pPr marL="457200" lvl="3" indent="-457200">
              <a:lnSpc>
                <a:spcPct val="100000"/>
              </a:lnSpc>
              <a:spcBef>
                <a:spcPts val="0"/>
              </a:spcBef>
              <a:spcAft>
                <a:spcPts val="12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FB72F35F-1609-B5E8-D31A-4C59D6B681D2}"/>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BDD95F64-92D2-1665-159D-03B9CB150C75}"/>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15:7-11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Address</a:t>
            </a:r>
          </a:p>
        </p:txBody>
      </p:sp>
    </p:spTree>
    <p:extLst>
      <p:ext uri="{BB962C8B-B14F-4D97-AF65-F5344CB8AC3E}">
        <p14:creationId xmlns:p14="http://schemas.microsoft.com/office/powerpoint/2010/main" val="14161702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596000"/>
            <a:ext cx="10972800" cy="4881000"/>
          </a:xfrm>
        </p:spPr>
        <p:txBody>
          <a:bodyPr/>
          <a:lstStyle/>
          <a:p>
            <a:pPr marL="0" indent="0" algn="just">
              <a:lnSpc>
                <a:spcPct val="100000"/>
              </a:lnSpc>
              <a:buNone/>
            </a:pPr>
            <a:r>
              <a:rPr lang="en-US" dirty="0">
                <a:effectLst>
                  <a:outerShdw blurRad="38100" dist="38100" dir="2700000" algn="tl">
                    <a:srgbClr val="000000">
                      <a:alpha val="43137"/>
                    </a:srgbClr>
                  </a:outerShdw>
                </a:effectLst>
              </a:rPr>
              <a:t>“James saw the prophecy as </a:t>
            </a:r>
            <a:r>
              <a:rPr lang="en-US" b="1" u="sng" dirty="0">
                <a:solidFill>
                  <a:srgbClr val="FFFFCC"/>
                </a:solidFill>
                <a:effectLst>
                  <a:outerShdw blurRad="38100" dist="38100" dir="2700000" algn="tl">
                    <a:srgbClr val="000000">
                      <a:alpha val="43137"/>
                    </a:srgbClr>
                  </a:outerShdw>
                </a:effectLst>
              </a:rPr>
              <a:t>fulfilled</a:t>
            </a:r>
            <a:r>
              <a:rPr lang="en-US" dirty="0">
                <a:effectLst>
                  <a:outerShdw blurRad="38100" dist="38100" dir="2700000" algn="tl">
                    <a:srgbClr val="000000">
                      <a:alpha val="43137"/>
                    </a:srgbClr>
                  </a:outerShdw>
                </a:effectLst>
              </a:rPr>
              <a:t> in Christ’s resurrection and exaltation and in the reconstitution of his disciples as the </a:t>
            </a:r>
            <a:r>
              <a:rPr lang="en-US" b="1" u="sng" dirty="0">
                <a:solidFill>
                  <a:srgbClr val="FFFFCC"/>
                </a:solidFill>
                <a:effectLst>
                  <a:outerShdw blurRad="38100" dist="38100" dir="2700000" algn="tl">
                    <a:srgbClr val="000000">
                      <a:alpha val="43137"/>
                    </a:srgbClr>
                  </a:outerShdw>
                </a:effectLst>
              </a:rPr>
              <a:t>new Israel</a:t>
            </a:r>
            <a:r>
              <a:rPr lang="en-US" dirty="0">
                <a:effectLst>
                  <a:outerShdw blurRad="38100" dist="38100" dir="2700000" algn="tl">
                    <a:srgbClr val="000000">
                      <a:alpha val="43137"/>
                    </a:srgbClr>
                  </a:outerShdw>
                </a:effectLst>
              </a:rPr>
              <a:t>. The presence of both Jew and Gentile in the church was proof that the prophecy of Amos had been </a:t>
            </a:r>
            <a:r>
              <a:rPr lang="en-US" b="1" u="sng" dirty="0">
                <a:solidFill>
                  <a:srgbClr val="FFFFCC"/>
                </a:solidFill>
                <a:effectLst>
                  <a:outerShdw blurRad="38100" dist="38100" dir="2700000" algn="tl">
                    <a:srgbClr val="000000">
                      <a:alpha val="43137"/>
                    </a:srgbClr>
                  </a:outerShdw>
                </a:effectLst>
              </a:rPr>
              <a:t>fulfilled</a:t>
            </a:r>
            <a:r>
              <a:rPr lang="en-US" dirty="0">
                <a:effectLst>
                  <a:outerShdw blurRad="38100" dist="38100" dir="2700000" algn="tl">
                    <a:srgbClr val="000000">
                      <a:alpha val="43137"/>
                    </a:srgbClr>
                  </a:outerShdw>
                </a:effectLst>
              </a:rPr>
              <a:t>. David’s fallen tent had been rebuilt by Christ. In Amos’s prophecy, ‘after this’ indicated that the prophecy referred to what God would do for Israel after the exile. When </a:t>
            </a:r>
            <a:r>
              <a:rPr lang="en-US" b="1" u="sng" dirty="0">
                <a:solidFill>
                  <a:srgbClr val="FFFFCC"/>
                </a:solidFill>
                <a:effectLst>
                  <a:outerShdw blurRad="38100" dist="38100" dir="2700000" algn="tl">
                    <a:srgbClr val="000000">
                      <a:alpha val="43137"/>
                    </a:srgbClr>
                  </a:outerShdw>
                </a:effectLst>
              </a:rPr>
              <a:t>James applied this prophecy to the church</a:t>
            </a:r>
            <a:r>
              <a:rPr lang="en-US" dirty="0">
                <a:effectLst>
                  <a:outerShdw blurRad="38100" dist="38100" dir="2700000" algn="tl">
                    <a:srgbClr val="000000">
                      <a:alpha val="43137"/>
                    </a:srgbClr>
                  </a:outerShdw>
                </a:effectLst>
              </a:rPr>
              <a:t>, was he spiritualizing an Old Testament text? Or was James </a:t>
            </a:r>
            <a:r>
              <a:rPr lang="en-US" b="1" u="sng" dirty="0">
                <a:solidFill>
                  <a:srgbClr val="FFFFCC"/>
                </a:solidFill>
                <a:effectLst>
                  <a:outerShdw blurRad="38100" dist="38100" dir="2700000" algn="tl">
                    <a:srgbClr val="000000">
                      <a:alpha val="43137"/>
                    </a:srgbClr>
                  </a:outerShdw>
                </a:effectLst>
              </a:rPr>
              <a:t>reading the Old Testament through a Christ-centered lens typical of the greater light of the messianic age</a:t>
            </a:r>
            <a:r>
              <a:rPr lang="en-US" b="1" dirty="0">
                <a:solidFill>
                  <a:srgbClr val="FFFFCC"/>
                </a:solidFill>
                <a:effectLst>
                  <a:outerShdw blurRad="38100" dist="38100" dir="2700000" algn="tl">
                    <a:srgbClr val="000000">
                      <a:alpha val="43137"/>
                    </a:srgbClr>
                  </a:outerShdw>
                </a:effectLst>
              </a:rPr>
              <a:t>?”</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8" name="Rectangle 7">
            <a:extLst>
              <a:ext uri="{FF2B5EF4-FFF2-40B4-BE49-F238E27FC236}">
                <a16:creationId xmlns:a16="http://schemas.microsoft.com/office/drawing/2014/main" id="{0CB9E383-9B60-4312-BA8D-39886A76FFC7}"/>
              </a:ext>
            </a:extLst>
          </p:cNvPr>
          <p:cNvSpPr/>
          <p:nvPr/>
        </p:nvSpPr>
        <p:spPr>
          <a:xfrm>
            <a:off x="3841665" y="228601"/>
            <a:ext cx="4508670" cy="1169551"/>
          </a:xfrm>
          <a:prstGeom prst="rect">
            <a:avLst/>
          </a:prstGeom>
        </p:spPr>
        <p:txBody>
          <a:bodyPr wrap="square">
            <a:spAutoFit/>
          </a:bodyPr>
          <a:lstStyle/>
          <a:p>
            <a:pPr algn="ctr">
              <a:spcAft>
                <a:spcPts val="1200"/>
              </a:spcAft>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Kim </a:t>
            </a:r>
            <a:r>
              <a:rPr lang="en-US" sz="3200" dirty="0" err="1">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Riddlebarger</a:t>
            </a:r>
            <a:endPar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Kim </a:t>
            </a:r>
            <a:r>
              <a:rPr lang="en-US" sz="1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Riddlebarger</a:t>
            </a:r>
            <a:r>
              <a:rPr lang="en-US" sz="1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Case for Amillennialism: Understanding the End Times</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Baker, 2003), 39-40.</a:t>
            </a:r>
          </a:p>
        </p:txBody>
      </p:sp>
      <p:pic>
        <p:nvPicPr>
          <p:cNvPr id="2" name="Picture 4" descr="Image result for kim riddlebarger">
            <a:extLst>
              <a:ext uri="{FF2B5EF4-FFF2-40B4-BE49-F238E27FC236}">
                <a16:creationId xmlns:a16="http://schemas.microsoft.com/office/drawing/2014/main" id="{B69CCA8C-5702-367A-E9D5-F9D57B70BA8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 y="90987"/>
            <a:ext cx="816864"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731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13833" y="0"/>
            <a:ext cx="11059584" cy="4762842"/>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15:14-21</a:t>
            </a:r>
          </a:p>
          <a:p>
            <a:pPr algn="just"/>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“Simeon has related how God first concerned Himself about taking from among the Gentiles a people for His name.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 this the words of the Prophets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agree</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just as it is written,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‘After these things I will return, And I will rebuild the tabernacle of David which has fallen, And I will rebuild its ruins, And I will restore it,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the rest of mankind may seek the Lord, And all the Gentiles who are called by My name,’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Says the Lord, who makes these things known from long ago.”…</a:t>
            </a:r>
          </a:p>
        </p:txBody>
      </p:sp>
    </p:spTree>
    <p:extLst>
      <p:ext uri="{BB962C8B-B14F-4D97-AF65-F5344CB8AC3E}">
        <p14:creationId xmlns:p14="http://schemas.microsoft.com/office/powerpoint/2010/main" val="16997728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370417" y="0"/>
            <a:ext cx="11302999" cy="2462213"/>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1:16</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“Brethren,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Scripture had to be fulfilled</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plēroō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the Holy Spirit foretold by the mouth of David concerning Judas, who became a guide to those who arrested Jesus.”</a:t>
            </a:r>
          </a:p>
        </p:txBody>
      </p:sp>
      <p:pic>
        <p:nvPicPr>
          <p:cNvPr id="5" name="Picture 4">
            <a:extLst>
              <a:ext uri="{FF2B5EF4-FFF2-40B4-BE49-F238E27FC236}">
                <a16:creationId xmlns:a16="http://schemas.microsoft.com/office/drawing/2014/main" id="{18F0C46C-E0F8-4C09-89D8-3063DF506B2B}"/>
              </a:ext>
            </a:extLst>
          </p:cNvPr>
          <p:cNvPicPr>
            <a:picLocks noChangeAspect="1"/>
          </p:cNvPicPr>
          <p:nvPr/>
        </p:nvPicPr>
        <p:blipFill>
          <a:blip r:embed="rId3"/>
          <a:stretch>
            <a:fillRect/>
          </a:stretch>
        </p:blipFill>
        <p:spPr>
          <a:xfrm>
            <a:off x="4727786" y="3048000"/>
            <a:ext cx="2736428" cy="1828800"/>
          </a:xfrm>
          <a:prstGeom prst="rect">
            <a:avLst/>
          </a:prstGeom>
        </p:spPr>
      </p:pic>
    </p:spTree>
    <p:extLst>
      <p:ext uri="{BB962C8B-B14F-4D97-AF65-F5344CB8AC3E}">
        <p14:creationId xmlns:p14="http://schemas.microsoft.com/office/powerpoint/2010/main" val="12778882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607282"/>
            <a:ext cx="10972800" cy="4793519"/>
          </a:xfrm>
        </p:spPr>
        <p:txBody>
          <a:bodyPr/>
          <a:lstStyle/>
          <a:p>
            <a:pPr marL="0" indent="0" algn="just">
              <a:lnSpc>
                <a:spcPct val="100000"/>
              </a:lnSpc>
              <a:buNone/>
            </a:pPr>
            <a:r>
              <a:rPr lang="en-US" dirty="0">
                <a:effectLst>
                  <a:outerShdw blurRad="38100" dist="38100" dir="2700000" algn="tl">
                    <a:srgbClr val="000000">
                      <a:alpha val="43137"/>
                    </a:srgbClr>
                  </a:outerShdw>
                </a:effectLst>
              </a:rPr>
              <a:t>“This question lies at the heart of the debate between </a:t>
            </a:r>
            <a:r>
              <a:rPr lang="en-US" dirty="0" err="1">
                <a:effectLst>
                  <a:outerShdw blurRad="38100" dist="38100" dir="2700000" algn="tl">
                    <a:srgbClr val="000000">
                      <a:alpha val="43137"/>
                    </a:srgbClr>
                  </a:outerShdw>
                </a:effectLst>
              </a:rPr>
              <a:t>amillenarians</a:t>
            </a:r>
            <a:r>
              <a:rPr lang="en-US" dirty="0">
                <a:effectLst>
                  <a:outerShdw blurRad="38100" dist="38100" dir="2700000" algn="tl">
                    <a:srgbClr val="000000">
                      <a:alpha val="43137"/>
                    </a:srgbClr>
                  </a:outerShdw>
                </a:effectLst>
              </a:rPr>
              <a:t> and dispensationalists. The famous notes of the Scofield Reference Bible (1909) say that from a dispensational perspective James’s speech is the most important in the New Testament. According to Scofield, James is describing what will happen after the church age concludes (‘after this’), i.e., in the millennium, when God will reestablish a Davidic rule over Israel. If this is true, when Paul and Barnabas sought guidance for a concern that was </a:t>
            </a:r>
            <a:r>
              <a:rPr lang="en-US" b="1" u="sng" dirty="0">
                <a:solidFill>
                  <a:srgbClr val="FFFFCC"/>
                </a:solidFill>
                <a:effectLst>
                  <a:outerShdw blurRad="38100" dist="38100" dir="2700000" algn="tl">
                    <a:srgbClr val="000000">
                      <a:alpha val="43137"/>
                    </a:srgbClr>
                  </a:outerShdw>
                </a:effectLst>
              </a:rPr>
              <a:t>immediate to them</a:t>
            </a:r>
            <a:r>
              <a:rPr lang="en-US" dirty="0">
                <a:effectLst>
                  <a:outerShdw blurRad="38100" dist="38100" dir="2700000" algn="tl">
                    <a:srgbClr val="000000">
                      <a:alpha val="43137"/>
                    </a:srgbClr>
                  </a:outerShdw>
                </a:effectLst>
              </a:rPr>
              <a:t> (Should Gentile converts be circumcised?), James responded by pointing to a future millennium thousands of years </a:t>
            </a:r>
            <a:r>
              <a:rPr lang="en-US" b="1" u="sng" dirty="0">
                <a:solidFill>
                  <a:srgbClr val="FFFFCC"/>
                </a:solidFill>
                <a:effectLst>
                  <a:outerShdw blurRad="38100" dist="38100" dir="2700000" algn="tl">
                    <a:srgbClr val="000000">
                      <a:alpha val="43137"/>
                    </a:srgbClr>
                  </a:outerShdw>
                </a:effectLst>
              </a:rPr>
              <a:t>distant</a:t>
            </a:r>
            <a:r>
              <a:rPr lang="en-US" dirty="0">
                <a:effectLst>
                  <a:outerShdw blurRad="38100" dist="38100" dir="2700000" algn="tl">
                    <a:srgbClr val="000000">
                      <a:alpha val="43137"/>
                    </a:srgbClr>
                  </a:outerShdw>
                </a:effectLst>
              </a:rPr>
              <a:t>.”</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8" name="Rectangle 7">
            <a:extLst>
              <a:ext uri="{FF2B5EF4-FFF2-40B4-BE49-F238E27FC236}">
                <a16:creationId xmlns:a16="http://schemas.microsoft.com/office/drawing/2014/main" id="{873676B6-6127-455E-A401-1B2C32E1B200}"/>
              </a:ext>
            </a:extLst>
          </p:cNvPr>
          <p:cNvSpPr/>
          <p:nvPr/>
        </p:nvSpPr>
        <p:spPr>
          <a:xfrm>
            <a:off x="3841665" y="228601"/>
            <a:ext cx="4508670" cy="1169551"/>
          </a:xfrm>
          <a:prstGeom prst="rect">
            <a:avLst/>
          </a:prstGeom>
        </p:spPr>
        <p:txBody>
          <a:bodyPr wrap="square">
            <a:spAutoFit/>
          </a:bodyPr>
          <a:lstStyle/>
          <a:p>
            <a:pPr algn="ctr">
              <a:spcAft>
                <a:spcPts val="1200"/>
              </a:spcAft>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Kim </a:t>
            </a:r>
            <a:r>
              <a:rPr lang="en-US" sz="3200" dirty="0" err="1">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Riddlebarger</a:t>
            </a:r>
            <a:endPar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Kim </a:t>
            </a:r>
            <a:r>
              <a:rPr lang="en-US" sz="1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Riddlebarger</a:t>
            </a:r>
            <a:r>
              <a:rPr lang="en-US" sz="1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Case for Amillennialism: Understanding the End Times</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Baker, 2003), 39-40.</a:t>
            </a:r>
          </a:p>
        </p:txBody>
      </p:sp>
      <p:pic>
        <p:nvPicPr>
          <p:cNvPr id="2" name="Picture 4" descr="Image result for kim riddlebarger">
            <a:extLst>
              <a:ext uri="{FF2B5EF4-FFF2-40B4-BE49-F238E27FC236}">
                <a16:creationId xmlns:a16="http://schemas.microsoft.com/office/drawing/2014/main" id="{CE88FBBF-3A6A-2972-0F5D-F4A7B7DF9D3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 y="90987"/>
            <a:ext cx="816864"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22075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185761"/>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2 Peter 3:10-11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day of the Lord will come like a thief, in which the heavens will pass away with a roar and the elements will be destroyed with intense heat, and the earth and its works will be burned up.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Since all these things are to be destroyed in this way,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sort of people ought you to be in holy conduct and godliness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725958238"/>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C1C99-618C-5CE2-BDDE-AD99B9803A1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C1821F8-1F1A-B59B-3437-160E0CF419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14406501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605842"/>
            <a:ext cx="10972800" cy="4794959"/>
          </a:xfrm>
        </p:spPr>
        <p:txBody>
          <a:bodyPr/>
          <a:lstStyle/>
          <a:p>
            <a:pPr marL="0" indent="0" algn="just">
              <a:lnSpc>
                <a:spcPct val="100000"/>
              </a:lnSpc>
              <a:buNone/>
            </a:pPr>
            <a:r>
              <a:rPr lang="en-US" dirty="0">
                <a:effectLst>
                  <a:outerShdw blurRad="38100" dist="38100" dir="2700000" algn="tl">
                    <a:srgbClr val="000000">
                      <a:alpha val="43137"/>
                    </a:srgbClr>
                  </a:outerShdw>
                </a:effectLst>
              </a:rPr>
              <a:t>“Here is one instance in which dispensational presuppositions get in the way of the plain sense of the text. Scofield interprets the text </a:t>
            </a:r>
            <a:r>
              <a:rPr lang="en-US" b="1" u="sng" dirty="0">
                <a:solidFill>
                  <a:srgbClr val="FFFFCC"/>
                </a:solidFill>
                <a:effectLst>
                  <a:outerShdw blurRad="38100" dist="38100" dir="2700000" algn="tl">
                    <a:srgbClr val="000000">
                      <a:alpha val="43137"/>
                    </a:srgbClr>
                  </a:outerShdw>
                </a:effectLst>
              </a:rPr>
              <a:t>literalistically, not literally</a:t>
            </a:r>
            <a:r>
              <a:rPr lang="en-US" dirty="0">
                <a:effectLst>
                  <a:outerShdw blurRad="38100" dist="38100" dir="2700000" algn="tl">
                    <a:srgbClr val="000000">
                      <a:alpha val="43137"/>
                    </a:srgbClr>
                  </a:outerShdw>
                </a:effectLst>
              </a:rPr>
              <a:t>. Dispensationalists are often forced to reinterpret any New Testament data that does not fit in their Old Testament–derived prophetic scheme. Dispensational presuppositions will not fit with much of the interpretation supplied to Old Testament data by New Testament authors. A thorough survey of both Old Testament and New Testament eschatological categories will demonstrate the dispensational hermeneutic to be untenable.”</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8" name="Rectangle 7">
            <a:extLst>
              <a:ext uri="{FF2B5EF4-FFF2-40B4-BE49-F238E27FC236}">
                <a16:creationId xmlns:a16="http://schemas.microsoft.com/office/drawing/2014/main" id="{D8F077CB-83C5-4508-9C6B-1BCD395E60F1}"/>
              </a:ext>
            </a:extLst>
          </p:cNvPr>
          <p:cNvSpPr/>
          <p:nvPr/>
        </p:nvSpPr>
        <p:spPr>
          <a:xfrm>
            <a:off x="3841665" y="228601"/>
            <a:ext cx="4508670" cy="1169551"/>
          </a:xfrm>
          <a:prstGeom prst="rect">
            <a:avLst/>
          </a:prstGeom>
        </p:spPr>
        <p:txBody>
          <a:bodyPr wrap="square">
            <a:spAutoFit/>
          </a:bodyPr>
          <a:lstStyle/>
          <a:p>
            <a:pPr algn="ctr">
              <a:spcAft>
                <a:spcPts val="1200"/>
              </a:spcAft>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Kim </a:t>
            </a:r>
            <a:r>
              <a:rPr lang="en-US" sz="3200" dirty="0" err="1">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Riddlebarger</a:t>
            </a:r>
            <a:endPar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Kim </a:t>
            </a:r>
            <a:r>
              <a:rPr lang="en-US" sz="1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Riddlebarger</a:t>
            </a:r>
            <a:r>
              <a:rPr lang="en-US" sz="1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Case for Amillennialism: Understanding the End Times</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Baker, 2003), 39-40.</a:t>
            </a:r>
          </a:p>
        </p:txBody>
      </p:sp>
      <p:pic>
        <p:nvPicPr>
          <p:cNvPr id="2" name="Picture 4" descr="Image result for kim riddlebarger">
            <a:extLst>
              <a:ext uri="{FF2B5EF4-FFF2-40B4-BE49-F238E27FC236}">
                <a16:creationId xmlns:a16="http://schemas.microsoft.com/office/drawing/2014/main" id="{8570B8F5-C5D1-4469-EB10-B47EEFEB940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 y="90987"/>
            <a:ext cx="816864"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60707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BD754E-6B8E-47CB-99C4-691332F4F5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89928" y="137160"/>
            <a:ext cx="9212145" cy="6583680"/>
          </a:xfrm>
          <a:prstGeom prst="rect">
            <a:avLst/>
          </a:prstGeom>
        </p:spPr>
      </p:pic>
    </p:spTree>
    <p:extLst>
      <p:ext uri="{BB962C8B-B14F-4D97-AF65-F5344CB8AC3E}">
        <p14:creationId xmlns:p14="http://schemas.microsoft.com/office/powerpoint/2010/main" val="1013042441"/>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idx="1"/>
          </p:nvPr>
        </p:nvSpPr>
        <p:spPr>
          <a:xfrm>
            <a:off x="3276600" y="1600200"/>
            <a:ext cx="8305800" cy="3200400"/>
          </a:xfrm>
        </p:spPr>
        <p:txBody>
          <a:bodyPr/>
          <a:lstStyle/>
          <a:p>
            <a:pPr marL="0" indent="0" algn="just" eaLnBrk="1" hangingPunct="1">
              <a:lnSpc>
                <a:spcPct val="100000"/>
              </a:lnSpc>
              <a:buNone/>
              <a:defRPr/>
            </a:pPr>
            <a:r>
              <a:rPr lang="en-US" sz="3200" dirty="0">
                <a:effectLst>
                  <a:outerShdw blurRad="38100" dist="38100" dir="2700000" algn="tl">
                    <a:srgbClr val="000000">
                      <a:alpha val="43137"/>
                    </a:srgbClr>
                  </a:outerShdw>
                </a:effectLst>
                <a:cs typeface="Calibri" panose="020F0502020204030204" pitchFamily="34" charset="0"/>
              </a:rPr>
              <a:t>Literal interpretation “…might also be called plain interpretation so that no one receives the mistaken notion that the literal principle rules out </a:t>
            </a:r>
            <a:r>
              <a:rPr lang="en-US" sz="3200" b="1" u="sng" dirty="0">
                <a:solidFill>
                  <a:srgbClr val="FFFFCC"/>
                </a:solidFill>
                <a:effectLst>
                  <a:outerShdw blurRad="38100" dist="38100" dir="2700000" algn="tl">
                    <a:srgbClr val="000000">
                      <a:alpha val="43137"/>
                    </a:srgbClr>
                  </a:outerShdw>
                </a:effectLst>
                <a:cs typeface="Calibri" panose="020F0502020204030204" pitchFamily="34" charset="0"/>
              </a:rPr>
              <a:t>figures of speech</a:t>
            </a:r>
            <a:r>
              <a:rPr lang="en-US" sz="3200" dirty="0">
                <a:effectLst>
                  <a:outerShdw blurRad="38100" dist="38100" dir="2700000" algn="tl">
                    <a:srgbClr val="000000">
                      <a:alpha val="43137"/>
                    </a:srgbClr>
                  </a:outerShdw>
                </a:effectLst>
                <a:cs typeface="Calibri" panose="020F0502020204030204" pitchFamily="34" charset="0"/>
              </a:rPr>
              <a:t>.”</a:t>
            </a:r>
            <a:r>
              <a:rPr lang="en-US" sz="3200" dirty="0">
                <a:effectLst>
                  <a:outerShdw blurRad="38100" dist="38100" dir="2700000" algn="tl">
                    <a:srgbClr val="000000">
                      <a:alpha val="43137"/>
                    </a:srgbClr>
                  </a:outerShdw>
                </a:effectLst>
              </a:rPr>
              <a:t> </a:t>
            </a:r>
          </a:p>
        </p:txBody>
      </p:sp>
      <p:pic>
        <p:nvPicPr>
          <p:cNvPr id="29700"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 y="1752600"/>
            <a:ext cx="2267634" cy="2743200"/>
          </a:xfrm>
          <a:prstGeom prst="rect">
            <a:avLst/>
          </a:prstGeom>
          <a:solidFill>
            <a:srgbClr val="FFFFFF">
              <a:shade val="85000"/>
            </a:srgbClr>
          </a:solidFill>
          <a:ln w="57150">
            <a:solidFill>
              <a:schemeClr val="tx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3048000" y="152400"/>
            <a:ext cx="6096000" cy="1143000"/>
          </a:xfrm>
        </p:spPr>
        <p:txBody>
          <a:bodyPr/>
          <a:lstStyle/>
          <a:p>
            <a:pPr algn="ctr" eaLnBrk="1" hangingPunct="1">
              <a:spcAft>
                <a:spcPts val="600"/>
              </a:spcAft>
            </a:pPr>
            <a:r>
              <a:rPr lang="en-US" altLang="en-US" sz="3600" kern="1200" dirty="0">
                <a:solidFill>
                  <a:srgbClr val="00FFFF"/>
                </a:solidFill>
                <a:effectLst>
                  <a:outerShdw blurRad="38100" dist="38100" dir="2700000" algn="tl">
                    <a:srgbClr val="000000">
                      <a:alpha val="43137"/>
                    </a:srgbClr>
                  </a:outerShdw>
                </a:effectLst>
                <a:latin typeface="+mn-lt"/>
                <a:ea typeface="+mn-ea"/>
                <a:cs typeface="+mn-cs"/>
              </a:rPr>
              <a:t>Charles Ryrie</a:t>
            </a:r>
            <a:br>
              <a:rPr lang="en-US" altLang="en-US" sz="3600" kern="1200" dirty="0">
                <a:solidFill>
                  <a:srgbClr val="00FFFF"/>
                </a:solidFill>
                <a:effectLst>
                  <a:outerShdw blurRad="38100" dist="38100" dir="2700000" algn="tl">
                    <a:srgbClr val="000000">
                      <a:alpha val="43137"/>
                    </a:srgbClr>
                  </a:outerShdw>
                </a:effectLst>
                <a:ea typeface="+mn-ea"/>
                <a:cs typeface="+mn-cs"/>
              </a:rPr>
            </a:br>
            <a:r>
              <a:rPr lang="en-US" altLang="en-US" sz="2000" i="1" kern="1200" dirty="0">
                <a:solidFill>
                  <a:srgbClr val="FFFFFF"/>
                </a:solidFill>
                <a:ea typeface="+mn-ea"/>
                <a:cs typeface="+mn-cs"/>
              </a:rPr>
              <a:t>Dispensationalism</a:t>
            </a:r>
            <a:r>
              <a:rPr lang="en-US" altLang="en-US" sz="2000" kern="1200" dirty="0">
                <a:solidFill>
                  <a:srgbClr val="FFFFFF"/>
                </a:solidFill>
                <a:ea typeface="+mn-ea"/>
                <a:cs typeface="+mn-cs"/>
              </a:rPr>
              <a:t> (Chicago: Moody Press, 1965), 86.</a:t>
            </a:r>
            <a:endParaRPr lang="en-US" altLang="en-US" b="0" dirty="0">
              <a:solidFill>
                <a:srgbClr val="00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292335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7772400" cy="914400"/>
          </a:xfrm>
        </p:spPr>
        <p:txBody>
          <a:bodyPr/>
          <a:lstStyle/>
          <a:p>
            <a:pPr algn="ctr"/>
            <a:r>
              <a:rPr lang="en-US" sz="3600" dirty="0">
                <a:solidFill>
                  <a:srgbClr val="00FFFF"/>
                </a:solidFill>
                <a:effectLst>
                  <a:outerShdw blurRad="38100" dist="38100" dir="2700000" algn="tl">
                    <a:srgbClr val="000000">
                      <a:alpha val="43137"/>
                    </a:srgbClr>
                  </a:outerShdw>
                </a:effectLst>
                <a:latin typeface="+mn-lt"/>
                <a:ea typeface="+mn-ea"/>
                <a:cs typeface="+mn-cs"/>
              </a:rPr>
              <a:t>E.W. Bullinger (1837‒1913)</a:t>
            </a:r>
          </a:p>
        </p:txBody>
      </p:sp>
      <p:pic>
        <p:nvPicPr>
          <p:cNvPr id="5" name="Picture 4">
            <a:extLst>
              <a:ext uri="{FF2B5EF4-FFF2-40B4-BE49-F238E27FC236}">
                <a16:creationId xmlns:a16="http://schemas.microsoft.com/office/drawing/2014/main" id="{2A713A81-54F8-4915-B549-9AB8BEBD442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83214" y="1596775"/>
            <a:ext cx="7425572" cy="4346825"/>
          </a:xfrm>
          <a:prstGeom prst="rect">
            <a:avLst/>
          </a:prstGeom>
        </p:spPr>
      </p:pic>
    </p:spTree>
    <p:extLst>
      <p:ext uri="{BB962C8B-B14F-4D97-AF65-F5344CB8AC3E}">
        <p14:creationId xmlns:p14="http://schemas.microsoft.com/office/powerpoint/2010/main" val="630559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3435670776"/>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622402"/>
            <a:ext cx="10972800" cy="4778399"/>
          </a:xfrm>
        </p:spPr>
        <p:txBody>
          <a:bodyPr/>
          <a:lstStyle/>
          <a:p>
            <a:pPr marL="0" indent="0" algn="just">
              <a:lnSpc>
                <a:spcPct val="100000"/>
              </a:lnSpc>
              <a:buNone/>
            </a:pPr>
            <a:r>
              <a:rPr lang="en-US" dirty="0">
                <a:effectLst>
                  <a:outerShdw blurRad="38100" dist="38100" dir="2700000" algn="tl">
                    <a:srgbClr val="000000">
                      <a:alpha val="43137"/>
                    </a:srgbClr>
                  </a:outerShdw>
                </a:effectLst>
              </a:rPr>
              <a:t>“More importantly, such a survey gives us the proper framework and external controls to interpret prophetic sections of Scripture correctly. The irony is that dispensationalists’ practice of interpreting all prophetic texts in a literalistic fashion amounts to a repudiation of the historic Protestant hermeneutic and the principle of the </a:t>
            </a:r>
            <a:r>
              <a:rPr lang="en-US" b="1" u="sng" dirty="0">
                <a:solidFill>
                  <a:srgbClr val="FFFFCC"/>
                </a:solidFill>
                <a:effectLst>
                  <a:outerShdw blurRad="38100" dist="38100" dir="2700000" algn="tl">
                    <a:srgbClr val="000000">
                      <a:alpha val="43137"/>
                    </a:srgbClr>
                  </a:outerShdw>
                </a:effectLst>
              </a:rPr>
              <a:t>analogy of faith</a:t>
            </a:r>
            <a:r>
              <a:rPr lang="en-US" dirty="0">
                <a:effectLst>
                  <a:outerShdw blurRad="38100" dist="38100" dir="2700000" algn="tl">
                    <a:srgbClr val="000000">
                      <a:alpha val="43137"/>
                    </a:srgbClr>
                  </a:outerShdw>
                </a:effectLst>
              </a:rPr>
              <a:t>. If </a:t>
            </a:r>
            <a:r>
              <a:rPr lang="en-US" dirty="0" err="1">
                <a:effectLst>
                  <a:outerShdw blurRad="38100" dist="38100" dir="2700000" algn="tl">
                    <a:srgbClr val="000000">
                      <a:alpha val="43137"/>
                    </a:srgbClr>
                  </a:outerShdw>
                </a:effectLst>
              </a:rPr>
              <a:t>amillenarians</a:t>
            </a:r>
            <a:r>
              <a:rPr lang="en-US" dirty="0">
                <a:effectLst>
                  <a:outerShdw blurRad="38100" dist="38100" dir="2700000" algn="tl">
                    <a:srgbClr val="000000">
                      <a:alpha val="43137"/>
                    </a:srgbClr>
                  </a:outerShdw>
                </a:effectLst>
              </a:rPr>
              <a:t> adopt the New Testament writers’ interpretation of the Old Testament, are they not following the literal sense of Scripture, even if </a:t>
            </a:r>
            <a:r>
              <a:rPr lang="en-US" b="1" u="sng" dirty="0">
                <a:solidFill>
                  <a:srgbClr val="FFFFCC"/>
                </a:solidFill>
                <a:effectLst>
                  <a:outerShdw blurRad="38100" dist="38100" dir="2700000" algn="tl">
                    <a:srgbClr val="000000">
                      <a:alpha val="43137"/>
                    </a:srgbClr>
                  </a:outerShdw>
                </a:effectLst>
              </a:rPr>
              <a:t>the New Testament writers universalize something</a:t>
            </a:r>
            <a:r>
              <a:rPr lang="en-US" dirty="0">
                <a:effectLst>
                  <a:outerShdw blurRad="38100" dist="38100" dir="2700000" algn="tl">
                    <a:srgbClr val="000000">
                      <a:alpha val="43137"/>
                    </a:srgbClr>
                  </a:outerShdw>
                </a:effectLst>
              </a:rPr>
              <a:t> that was limited to Israel in the Old Testament?”</a:t>
            </a:r>
          </a:p>
        </p:txBody>
      </p:sp>
      <mc:AlternateContent xmlns:mc="http://schemas.openxmlformats.org/markup-compatibility/2006" xmlns:p14="http://schemas.microsoft.com/office/powerpoint/2010/main">
        <mc:Choice Requires="p14">
          <p:contentPart p14:bwMode="auto" r:id="rId3">
            <p14:nvContentPartPr>
              <p14:cNvPr id="9" name="Ink 8"/>
              <p14:cNvContentPartPr/>
              <p14:nvPr/>
            </p14:nvContentPartPr>
            <p14:xfrm>
              <a:off x="5099609" y="3821322"/>
              <a:ext cx="6840" cy="20520"/>
            </p14:xfrm>
          </p:contentPart>
        </mc:Choice>
        <mc:Fallback xmlns="">
          <p:pic>
            <p:nvPicPr>
              <p:cNvPr id="9" name="Ink 8"/>
              <p:cNvPicPr/>
              <p:nvPr/>
            </p:nvPicPr>
            <p:blipFill>
              <a:blip r:embed="rId4"/>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p14:cNvContentPartPr/>
              <p14:nvPr/>
            </p14:nvContentPartPr>
            <p14:xfrm>
              <a:off x="5304449" y="3862362"/>
              <a:ext cx="20880" cy="7200"/>
            </p14:xfrm>
          </p:contentPart>
        </mc:Choice>
        <mc:Fallback xmlns="">
          <p:pic>
            <p:nvPicPr>
              <p:cNvPr id="10" name="Ink 9"/>
              <p:cNvPicPr/>
              <p:nvPr/>
            </p:nvPicPr>
            <p:blipFill>
              <a:blip r:embed="rId6"/>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p14:cNvContentPartPr/>
              <p14:nvPr/>
            </p14:nvContentPartPr>
            <p14:xfrm>
              <a:off x="5311289" y="3876042"/>
              <a:ext cx="14040" cy="360"/>
            </p14:xfrm>
          </p:contentPart>
        </mc:Choice>
        <mc:Fallback xmlns="">
          <p:pic>
            <p:nvPicPr>
              <p:cNvPr id="11" name="Ink 10"/>
              <p:cNvPicPr/>
              <p:nvPr/>
            </p:nvPicPr>
            <p:blipFill>
              <a:blip r:embed="rId8"/>
              <a:stretch>
                <a:fillRect/>
              </a:stretch>
            </p:blipFill>
            <p:spPr>
              <a:xfrm>
                <a:off x="5306969" y="3871722"/>
                <a:ext cx="22680" cy="9000"/>
              </a:xfrm>
              <a:prstGeom prst="rect">
                <a:avLst/>
              </a:prstGeom>
            </p:spPr>
          </p:pic>
        </mc:Fallback>
      </mc:AlternateContent>
      <p:sp>
        <p:nvSpPr>
          <p:cNvPr id="8" name="Rectangle 7">
            <a:extLst>
              <a:ext uri="{FF2B5EF4-FFF2-40B4-BE49-F238E27FC236}">
                <a16:creationId xmlns:a16="http://schemas.microsoft.com/office/drawing/2014/main" id="{F1ACF23C-EE4A-410D-9C60-DB12E26BCC40}"/>
              </a:ext>
            </a:extLst>
          </p:cNvPr>
          <p:cNvSpPr/>
          <p:nvPr/>
        </p:nvSpPr>
        <p:spPr>
          <a:xfrm>
            <a:off x="3841665" y="228601"/>
            <a:ext cx="4508670" cy="1169551"/>
          </a:xfrm>
          <a:prstGeom prst="rect">
            <a:avLst/>
          </a:prstGeom>
        </p:spPr>
        <p:txBody>
          <a:bodyPr wrap="square">
            <a:spAutoFit/>
          </a:bodyPr>
          <a:lstStyle/>
          <a:p>
            <a:pPr algn="ctr">
              <a:spcAft>
                <a:spcPts val="1200"/>
              </a:spcAft>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Kim </a:t>
            </a:r>
            <a:r>
              <a:rPr lang="en-US" sz="3200" dirty="0" err="1">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Riddlebarger</a:t>
            </a:r>
            <a:endPar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Kim </a:t>
            </a:r>
            <a:r>
              <a:rPr lang="en-US" sz="1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Riddlebarger</a:t>
            </a:r>
            <a:r>
              <a:rPr lang="en-US" sz="1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Case for Amillennialism: Understanding the End Times</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Baker, 2003), 39-40.</a:t>
            </a:r>
          </a:p>
        </p:txBody>
      </p:sp>
      <p:pic>
        <p:nvPicPr>
          <p:cNvPr id="2" name="Picture 4" descr="Image result for kim riddlebarger">
            <a:extLst>
              <a:ext uri="{FF2B5EF4-FFF2-40B4-BE49-F238E27FC236}">
                <a16:creationId xmlns:a16="http://schemas.microsoft.com/office/drawing/2014/main" id="{0292E605-F414-8AB7-90C2-89CF0BEA489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9600" y="90987"/>
            <a:ext cx="816864"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1806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608362"/>
            <a:ext cx="10972800" cy="3573239"/>
          </a:xfrm>
        </p:spPr>
        <p:txBody>
          <a:bodyPr/>
          <a:lstStyle/>
          <a:p>
            <a:pPr marL="0" indent="0" algn="just">
              <a:lnSpc>
                <a:spcPct val="100000"/>
              </a:lnSpc>
              <a:buNone/>
            </a:pPr>
            <a:r>
              <a:rPr lang="en-US" dirty="0">
                <a:effectLst>
                  <a:outerShdw blurRad="38100" dist="38100" dir="2700000" algn="tl">
                    <a:srgbClr val="000000">
                      <a:alpha val="43137"/>
                    </a:srgbClr>
                  </a:outerShdw>
                </a:effectLst>
              </a:rPr>
              <a:t>“The dispensationalists’ literalistic reading of prophetic passages must not be confused with a literal reading. A literal reading—a reading that gets at the plain sense of the text—will </a:t>
            </a:r>
            <a:r>
              <a:rPr lang="en-US" b="1" u="sng" dirty="0">
                <a:solidFill>
                  <a:srgbClr val="FFFFCC"/>
                </a:solidFill>
                <a:effectLst>
                  <a:outerShdw blurRad="38100" dist="38100" dir="2700000" algn="tl">
                    <a:srgbClr val="000000">
                      <a:alpha val="43137"/>
                    </a:srgbClr>
                  </a:outerShdw>
                </a:effectLst>
              </a:rPr>
              <a:t>allow the New Testament to interpret the Old</a:t>
            </a:r>
            <a:r>
              <a:rPr lang="en-US" dirty="0">
                <a:effectLst>
                  <a:outerShdw blurRad="38100" dist="38100" dir="2700000" algn="tl">
                    <a:srgbClr val="000000">
                      <a:alpha val="43137"/>
                    </a:srgbClr>
                  </a:outerShdw>
                </a:effectLst>
              </a:rPr>
              <a:t>. It is </a:t>
            </a:r>
            <a:r>
              <a:rPr lang="en-US" dirty="0" err="1">
                <a:effectLst>
                  <a:outerShdw blurRad="38100" dist="38100" dir="2700000" algn="tl">
                    <a:srgbClr val="000000">
                      <a:alpha val="43137"/>
                    </a:srgbClr>
                  </a:outerShdw>
                </a:effectLst>
              </a:rPr>
              <a:t>amillenarians</a:t>
            </a:r>
            <a:r>
              <a:rPr lang="en-US" dirty="0">
                <a:effectLst>
                  <a:outerShdw blurRad="38100" dist="38100" dir="2700000" algn="tl">
                    <a:srgbClr val="000000">
                      <a:alpha val="43137"/>
                    </a:srgbClr>
                  </a:outerShdw>
                </a:effectLst>
              </a:rPr>
              <a:t>, not dispensationalists, who interpret prophecy literally in that they follow the literal sense of how </a:t>
            </a:r>
            <a:r>
              <a:rPr lang="en-US" b="1" u="sng" dirty="0">
                <a:solidFill>
                  <a:srgbClr val="FFFFCC"/>
                </a:solidFill>
                <a:effectLst>
                  <a:outerShdw blurRad="38100" dist="38100" dir="2700000" algn="tl">
                    <a:srgbClr val="000000">
                      <a:alpha val="43137"/>
                    </a:srgbClr>
                  </a:outerShdw>
                </a:effectLst>
              </a:rPr>
              <a:t>the writers of the New Testament interpret Old Testament prophecy</a:t>
            </a:r>
            <a:r>
              <a:rPr lang="en-US" dirty="0">
                <a:effectLst>
                  <a:outerShdw blurRad="38100" dist="38100" dir="2700000" algn="tl">
                    <a:srgbClr val="000000">
                      <a:alpha val="43137"/>
                    </a:srgbClr>
                  </a:outerShdw>
                </a:effectLst>
              </a:rPr>
              <a:t>.”</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8" name="Rectangle 7">
            <a:extLst>
              <a:ext uri="{FF2B5EF4-FFF2-40B4-BE49-F238E27FC236}">
                <a16:creationId xmlns:a16="http://schemas.microsoft.com/office/drawing/2014/main" id="{3F100958-E59B-424F-BA09-D7EEE5E3F99E}"/>
              </a:ext>
            </a:extLst>
          </p:cNvPr>
          <p:cNvSpPr/>
          <p:nvPr/>
        </p:nvSpPr>
        <p:spPr>
          <a:xfrm>
            <a:off x="3841665" y="228601"/>
            <a:ext cx="4508670" cy="1169551"/>
          </a:xfrm>
          <a:prstGeom prst="rect">
            <a:avLst/>
          </a:prstGeom>
        </p:spPr>
        <p:txBody>
          <a:bodyPr wrap="square">
            <a:spAutoFit/>
          </a:bodyPr>
          <a:lstStyle/>
          <a:p>
            <a:pPr algn="ctr">
              <a:spcAft>
                <a:spcPts val="1200"/>
              </a:spcAft>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Kim </a:t>
            </a:r>
            <a:r>
              <a:rPr lang="en-US" sz="3200" dirty="0" err="1">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Riddlebarger</a:t>
            </a:r>
            <a:endPar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Kim </a:t>
            </a:r>
            <a:r>
              <a:rPr lang="en-US" sz="1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Riddlebarger</a:t>
            </a:r>
            <a:r>
              <a:rPr lang="en-US" sz="1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Case for Amillennialism: Understanding the End Times</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Baker, 2003), 39-40.</a:t>
            </a:r>
          </a:p>
        </p:txBody>
      </p:sp>
      <p:pic>
        <p:nvPicPr>
          <p:cNvPr id="2" name="Picture 4" descr="Image result for kim riddlebarger">
            <a:extLst>
              <a:ext uri="{FF2B5EF4-FFF2-40B4-BE49-F238E27FC236}">
                <a16:creationId xmlns:a16="http://schemas.microsoft.com/office/drawing/2014/main" id="{26890426-9387-0DB2-DC39-24F049C936F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 y="90987"/>
            <a:ext cx="816864"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4838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838857" y="343285"/>
            <a:ext cx="8514286" cy="6171429"/>
          </a:xfrm>
          <a:prstGeom prst="rect">
            <a:avLst/>
          </a:prstGeom>
        </p:spPr>
      </p:pic>
    </p:spTree>
    <p:extLst>
      <p:ext uri="{BB962C8B-B14F-4D97-AF65-F5344CB8AC3E}">
        <p14:creationId xmlns:p14="http://schemas.microsoft.com/office/powerpoint/2010/main" val="10402701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914400"/>
          </a:xfrm>
        </p:spPr>
        <p:txBody>
          <a:bodyPr/>
          <a:lstStyle/>
          <a:p>
            <a:pPr algn="ctr" eaLnBrk="1" hangingPunct="1"/>
            <a:r>
              <a:rPr lang="en-US" altLang="en-US" sz="3600" b="1" dirty="0">
                <a:solidFill>
                  <a:srgbClr val="00FFFF"/>
                </a:solidFill>
                <a:effectLst>
                  <a:outerShdw blurRad="38100" dist="38100" dir="2700000" algn="tl">
                    <a:srgbClr val="000000">
                      <a:alpha val="43137"/>
                    </a:srgbClr>
                  </a:outerShdw>
                </a:effectLst>
              </a:rPr>
              <a:t>OT PROPHETS DESCRIBE THE KINGDOM</a:t>
            </a:r>
          </a:p>
        </p:txBody>
      </p:sp>
      <p:sp>
        <p:nvSpPr>
          <p:cNvPr id="16387" name="Rectangle 3"/>
          <p:cNvSpPr>
            <a:spLocks noGrp="1" noChangeArrowheads="1"/>
          </p:cNvSpPr>
          <p:nvPr>
            <p:ph type="body" sz="half" idx="2"/>
          </p:nvPr>
        </p:nvSpPr>
        <p:spPr>
          <a:xfrm>
            <a:off x="609600" y="1295400"/>
            <a:ext cx="7620000" cy="5029200"/>
          </a:xfrm>
        </p:spPr>
        <p:txBody>
          <a:bodyPr/>
          <a:lstStyle/>
          <a:p>
            <a:pPr marL="461963" indent="-461963" algn="just" eaLnBrk="1" hangingPunct="1">
              <a:lnSpc>
                <a:spcPct val="100000"/>
              </a:lnSpc>
              <a:spcBef>
                <a:spcPts val="0"/>
              </a:spcBef>
              <a:spcAft>
                <a:spcPts val="1800"/>
              </a:spcAft>
              <a:buClr>
                <a:srgbClr val="00FFFF"/>
              </a:buClr>
              <a:defRPr/>
            </a:pPr>
            <a:r>
              <a:rPr lang="en-US" sz="3200" dirty="0">
                <a:effectLst>
                  <a:outerShdw blurRad="38100" dist="38100" dir="2700000" algn="tl">
                    <a:srgbClr val="000000">
                      <a:alpha val="43137"/>
                    </a:srgbClr>
                  </a:outerShdw>
                </a:effectLst>
              </a:rPr>
              <a:t>Kingdom Characteristics </a:t>
            </a:r>
          </a:p>
          <a:p>
            <a:pPr marL="461963" indent="-461963" algn="just" eaLnBrk="1" hangingPunct="1">
              <a:lnSpc>
                <a:spcPct val="100000"/>
              </a:lnSpc>
              <a:spcBef>
                <a:spcPts val="0"/>
              </a:spcBef>
              <a:spcAft>
                <a:spcPts val="1800"/>
              </a:spcAft>
              <a:buClr>
                <a:srgbClr val="00FFFF"/>
              </a:buClr>
              <a:defRPr/>
            </a:pPr>
            <a:r>
              <a:rPr lang="en-US" sz="3200" dirty="0">
                <a:effectLst>
                  <a:outerShdw blurRad="38100" dist="38100" dir="2700000" algn="tl">
                    <a:srgbClr val="000000">
                      <a:alpha val="43137"/>
                    </a:srgbClr>
                  </a:outerShdw>
                </a:effectLst>
              </a:rPr>
              <a:t>Is. 2:1-4; 11:6-9; 65:17-25</a:t>
            </a:r>
          </a:p>
          <a:p>
            <a:pPr marL="914400" lvl="1" indent="-457200" algn="just" eaLnBrk="1" hangingPunct="1">
              <a:lnSpc>
                <a:spcPct val="100000"/>
              </a:lnSpc>
              <a:spcBef>
                <a:spcPts val="0"/>
              </a:spcBef>
              <a:spcAft>
                <a:spcPts val="1200"/>
              </a:spcAft>
              <a:buClr>
                <a:srgbClr val="FFC000"/>
              </a:buClr>
              <a:buFont typeface="Wingdings" panose="05000000000000000000" pitchFamily="2" charset="2"/>
              <a:buChar char="w"/>
              <a:defRPr/>
            </a:pPr>
            <a:r>
              <a:rPr lang="en-US" sz="3200" dirty="0">
                <a:effectLst>
                  <a:outerShdw blurRad="38100" dist="38100" dir="2700000" algn="tl">
                    <a:srgbClr val="000000">
                      <a:alpha val="43137"/>
                    </a:srgbClr>
                  </a:outerShdw>
                </a:effectLst>
              </a:rPr>
              <a:t>Jerusalem = center of world spiritual and political authority</a:t>
            </a:r>
          </a:p>
          <a:p>
            <a:pPr marL="914400" lvl="1" indent="-457200" algn="just" eaLnBrk="1" hangingPunct="1">
              <a:lnSpc>
                <a:spcPct val="100000"/>
              </a:lnSpc>
              <a:spcBef>
                <a:spcPts val="0"/>
              </a:spcBef>
              <a:spcAft>
                <a:spcPts val="1200"/>
              </a:spcAft>
              <a:buClr>
                <a:srgbClr val="FFC000"/>
              </a:buClr>
              <a:buFont typeface="Wingdings" panose="05000000000000000000" pitchFamily="2" charset="2"/>
              <a:buChar char="w"/>
              <a:defRPr/>
            </a:pPr>
            <a:r>
              <a:rPr lang="en-US" sz="3200" dirty="0">
                <a:effectLst>
                  <a:outerShdw blurRad="38100" dist="38100" dir="2700000" algn="tl">
                    <a:srgbClr val="000000">
                      <a:alpha val="43137"/>
                    </a:srgbClr>
                  </a:outerShdw>
                </a:effectLst>
              </a:rPr>
              <a:t>Perfect justice</a:t>
            </a:r>
          </a:p>
          <a:p>
            <a:pPr marL="914400" lvl="1" indent="-457200" algn="just" eaLnBrk="1" hangingPunct="1">
              <a:lnSpc>
                <a:spcPct val="100000"/>
              </a:lnSpc>
              <a:spcBef>
                <a:spcPts val="0"/>
              </a:spcBef>
              <a:spcAft>
                <a:spcPts val="1200"/>
              </a:spcAft>
              <a:buClr>
                <a:srgbClr val="FFC000"/>
              </a:buClr>
              <a:buFont typeface="Wingdings" panose="05000000000000000000" pitchFamily="2" charset="2"/>
              <a:buChar char="w"/>
              <a:defRPr/>
            </a:pPr>
            <a:r>
              <a:rPr lang="en-US" sz="3200" dirty="0">
                <a:effectLst>
                  <a:outerShdw blurRad="38100" dist="38100" dir="2700000" algn="tl">
                    <a:srgbClr val="000000">
                      <a:alpha val="43137"/>
                    </a:srgbClr>
                  </a:outerShdw>
                </a:effectLst>
              </a:rPr>
              <a:t>World peace</a:t>
            </a:r>
          </a:p>
          <a:p>
            <a:pPr marL="914400" lvl="1" indent="-457200" algn="just" eaLnBrk="1" hangingPunct="1">
              <a:lnSpc>
                <a:spcPct val="100000"/>
              </a:lnSpc>
              <a:spcBef>
                <a:spcPts val="0"/>
              </a:spcBef>
              <a:spcAft>
                <a:spcPts val="1200"/>
              </a:spcAft>
              <a:buClr>
                <a:srgbClr val="FFC000"/>
              </a:buClr>
              <a:buFont typeface="Wingdings" panose="05000000000000000000" pitchFamily="2" charset="2"/>
              <a:buChar char="w"/>
              <a:defRPr/>
            </a:pPr>
            <a:r>
              <a:rPr lang="en-US" sz="3200" dirty="0">
                <a:effectLst>
                  <a:outerShdw blurRad="38100" dist="38100" dir="2700000" algn="tl">
                    <a:srgbClr val="000000">
                      <a:alpha val="43137"/>
                    </a:srgbClr>
                  </a:outerShdw>
                </a:effectLst>
              </a:rPr>
              <a:t>Peace in the animal kingdom</a:t>
            </a:r>
          </a:p>
          <a:p>
            <a:pPr marL="914400" lvl="1" indent="-457200" algn="just" eaLnBrk="1" hangingPunct="1">
              <a:lnSpc>
                <a:spcPct val="100000"/>
              </a:lnSpc>
              <a:spcBef>
                <a:spcPts val="0"/>
              </a:spcBef>
              <a:spcAft>
                <a:spcPts val="1200"/>
              </a:spcAft>
              <a:buClr>
                <a:srgbClr val="FFC000"/>
              </a:buClr>
              <a:buFont typeface="Wingdings" panose="05000000000000000000" pitchFamily="2" charset="2"/>
              <a:buChar char="w"/>
              <a:defRPr/>
            </a:pPr>
            <a:r>
              <a:rPr lang="en-US" sz="3200" dirty="0">
                <a:effectLst>
                  <a:outerShdw blurRad="38100" dist="38100" dir="2700000" algn="tl">
                    <a:srgbClr val="000000">
                      <a:alpha val="43137"/>
                    </a:srgbClr>
                  </a:outerShdw>
                </a:effectLst>
              </a:rPr>
              <a:t>Universal spiritual knowledge</a:t>
            </a:r>
            <a:endParaRPr lang="en-US" sz="2800" dirty="0">
              <a:effectLst>
                <a:outerShdw blurRad="38100" dist="38100" dir="2700000" algn="tl">
                  <a:srgbClr val="000000">
                    <a:alpha val="43137"/>
                  </a:srgbClr>
                </a:outerShdw>
              </a:effectLst>
            </a:endParaRPr>
          </a:p>
        </p:txBody>
      </p:sp>
      <p:pic>
        <p:nvPicPr>
          <p:cNvPr id="3" name="Picture 4" descr="King_of_Kings[1]">
            <a:extLst>
              <a:ext uri="{FF2B5EF4-FFF2-40B4-BE49-F238E27FC236}">
                <a16:creationId xmlns:a16="http://schemas.microsoft.com/office/drawing/2014/main" id="{75F996E9-EC10-2A71-45C0-3B85B08D579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18983" y="1828800"/>
            <a:ext cx="2363417" cy="3200400"/>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26824902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609600" y="274320"/>
          <a:ext cx="10972800" cy="6156960"/>
        </p:xfrm>
        <a:graphic>
          <a:graphicData uri="http://schemas.openxmlformats.org/drawingml/2006/table">
            <a:tbl>
              <a:tblPr firstRow="1" bandRow="1">
                <a:tableStyleId>{073A0DAA-6AF3-43AB-8588-CEC1D06C72B9}</a:tableStyleId>
              </a:tblPr>
              <a:tblGrid>
                <a:gridCol w="5205046">
                  <a:extLst>
                    <a:ext uri="{9D8B030D-6E8A-4147-A177-3AD203B41FA5}">
                      <a16:colId xmlns:a16="http://schemas.microsoft.com/office/drawing/2014/main" val="866188475"/>
                    </a:ext>
                  </a:extLst>
                </a:gridCol>
                <a:gridCol w="5767754">
                  <a:extLst>
                    <a:ext uri="{9D8B030D-6E8A-4147-A177-3AD203B41FA5}">
                      <a16:colId xmlns:a16="http://schemas.microsoft.com/office/drawing/2014/main" val="1256399376"/>
                    </a:ext>
                  </a:extLst>
                </a:gridCol>
              </a:tblGrid>
              <a:tr h="914400">
                <a:tc gridSpan="2">
                  <a:txBody>
                    <a:bodyPr/>
                    <a:lstStyle/>
                    <a:p>
                      <a:pPr algn="ct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OT PROPHETS DESCRIBE THE KINGDOM</a:t>
                      </a:r>
                      <a:endParaRPr lang="en-US" sz="2000" b="0" dirty="0">
                        <a:effectLst>
                          <a:outerShdw blurRad="38100" dist="38100" dir="2700000" algn="tl">
                            <a:srgbClr val="000000">
                              <a:alpha val="43137"/>
                            </a:srgbClr>
                          </a:outerShdw>
                        </a:effectLst>
                      </a:endParaRPr>
                    </a:p>
                  </a:txBody>
                  <a:tcPr anchor="ctr"/>
                </a:tc>
                <a:tc hMerge="1">
                  <a:txBody>
                    <a:bodyPr/>
                    <a:lstStyle/>
                    <a:p>
                      <a:endParaRPr lang="en-US" dirty="0"/>
                    </a:p>
                  </a:txBody>
                  <a:tcPr/>
                </a:tc>
                <a:extLst>
                  <a:ext uri="{0D108BD9-81ED-4DB2-BD59-A6C34878D82A}">
                    <a16:rowId xmlns:a16="http://schemas.microsoft.com/office/drawing/2014/main" val="458101221"/>
                  </a:ext>
                </a:extLst>
              </a:tr>
              <a:tr h="370840">
                <a:tc>
                  <a:txBody>
                    <a:bodyPr/>
                    <a:lstStyle/>
                    <a:p>
                      <a:pPr marL="342900" marR="0" lvl="0" indent="-3429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1"/>
                          </a:solidFill>
                          <a:latin typeface="Calibri" panose="020F0502020204030204" pitchFamily="34" charset="0"/>
                          <a:ea typeface="+mn-ea"/>
                          <a:cs typeface="+mn-cs"/>
                        </a:rPr>
                        <a:t>Established by God (Dan. 2:44)</a:t>
                      </a:r>
                    </a:p>
                    <a:p>
                      <a:pPr marL="342900" marR="0" lvl="0" indent="-3429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1"/>
                          </a:solidFill>
                          <a:latin typeface="Calibri" panose="020F0502020204030204" pitchFamily="34" charset="0"/>
                          <a:ea typeface="+mn-ea"/>
                          <a:cs typeface="+mn-cs"/>
                        </a:rPr>
                        <a:t>Eternal (Dan. 7:27)</a:t>
                      </a:r>
                    </a:p>
                    <a:p>
                      <a:pPr marL="342900" marR="0" lvl="0" indent="-3429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1"/>
                          </a:solidFill>
                          <a:latin typeface="Calibri" panose="020F0502020204030204" pitchFamily="34" charset="0"/>
                          <a:ea typeface="+mn-ea"/>
                          <a:cs typeface="+mn-cs"/>
                        </a:rPr>
                        <a:t>Christ’s direct rule (Zech. 9:9-10)</a:t>
                      </a:r>
                    </a:p>
                    <a:p>
                      <a:pPr marL="342900" marR="0" lvl="0" indent="-3429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1"/>
                          </a:solidFill>
                          <a:latin typeface="Calibri" panose="020F0502020204030204" pitchFamily="34" charset="0"/>
                          <a:ea typeface="+mn-ea"/>
                          <a:cs typeface="+mn-cs"/>
                        </a:rPr>
                        <a:t>Earthly (Zech. 14:9)</a:t>
                      </a:r>
                    </a:p>
                    <a:p>
                      <a:pPr marL="342900" marR="0" lvl="0" indent="-3429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1"/>
                          </a:solidFill>
                          <a:latin typeface="Calibri" panose="020F0502020204030204" pitchFamily="34" charset="0"/>
                          <a:ea typeface="+mn-ea"/>
                          <a:cs typeface="+mn-cs"/>
                        </a:rPr>
                        <a:t>Land promises realized (Gen. 15:18-21)</a:t>
                      </a:r>
                    </a:p>
                    <a:p>
                      <a:pPr marL="342900" marR="0" lvl="0" indent="-3429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1"/>
                          </a:solidFill>
                          <a:latin typeface="Calibri" panose="020F0502020204030204" pitchFamily="34" charset="0"/>
                          <a:ea typeface="+mn-ea"/>
                          <a:cs typeface="+mn-cs"/>
                        </a:rPr>
                        <a:t>Israel’s preeminence (Isa. 49:22-23)</a:t>
                      </a:r>
                    </a:p>
                    <a:p>
                      <a:pPr marL="342900" marR="0" lvl="0" indent="-3429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1"/>
                          </a:solidFill>
                          <a:latin typeface="Calibri" panose="020F0502020204030204" pitchFamily="34" charset="0"/>
                          <a:ea typeface="+mn-ea"/>
                          <a:cs typeface="+mn-cs"/>
                        </a:rPr>
                        <a:t>Immediate answered prayers </a:t>
                      </a:r>
                      <a:r>
                        <a:rPr lang="en-US" sz="2800" b="0" kern="1200" dirty="0">
                          <a:solidFill>
                            <a:schemeClr val="bg1"/>
                          </a:solidFill>
                          <a:latin typeface="Calibri" panose="020F0502020204030204" pitchFamily="34" charset="0"/>
                          <a:ea typeface="+mn-ea"/>
                          <a:cs typeface="+mn-cs"/>
                        </a:rPr>
                        <a:t>(Isa. 65:24)</a:t>
                      </a:r>
                      <a:endParaRPr lang="en-US" sz="2800" b="0" kern="1200" noProof="0" dirty="0">
                        <a:solidFill>
                          <a:schemeClr val="bg1"/>
                        </a:solidFill>
                        <a:latin typeface="Calibri" panose="020F0502020204030204" pitchFamily="34" charset="0"/>
                        <a:ea typeface="+mn-ea"/>
                        <a:cs typeface="+mn-cs"/>
                      </a:endParaRPr>
                    </a:p>
                  </a:txBody>
                  <a:tcPr/>
                </a:tc>
                <a:tc>
                  <a:txBody>
                    <a:bodyPr/>
                    <a:lstStyle/>
                    <a:p>
                      <a:pPr marL="342900" marR="0" lvl="0" indent="-3429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1"/>
                          </a:solidFill>
                          <a:latin typeface="Calibri" panose="020F0502020204030204" pitchFamily="34" charset="0"/>
                          <a:ea typeface="+mn-ea"/>
                          <a:cs typeface="+mn-cs"/>
                        </a:rPr>
                        <a:t>Millennial Temple (Ezek. 40‒46)</a:t>
                      </a:r>
                    </a:p>
                    <a:p>
                      <a:pPr marL="342900" marR="0" lvl="0" indent="-3429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1"/>
                          </a:solidFill>
                          <a:latin typeface="Calibri" panose="020F0502020204030204" pitchFamily="34" charset="0"/>
                          <a:ea typeface="+mn-ea"/>
                          <a:cs typeface="+mn-cs"/>
                        </a:rPr>
                        <a:t>Millennial David (Jer. 30:9) </a:t>
                      </a:r>
                    </a:p>
                    <a:p>
                      <a:pPr marL="342900" marR="0" lvl="0" indent="-3429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1"/>
                          </a:solidFill>
                          <a:latin typeface="Calibri" panose="020F0502020204030204" pitchFamily="34" charset="0"/>
                          <a:ea typeface="+mn-ea"/>
                          <a:cs typeface="+mn-cs"/>
                        </a:rPr>
                        <a:t>Righteousness (Isa. 9:6-7)</a:t>
                      </a:r>
                    </a:p>
                    <a:p>
                      <a:pPr marL="342900" marR="0" lvl="0" indent="-3429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1"/>
                          </a:solidFill>
                          <a:latin typeface="Calibri" panose="020F0502020204030204" pitchFamily="34" charset="0"/>
                          <a:ea typeface="+mn-ea"/>
                          <a:cs typeface="+mn-cs"/>
                        </a:rPr>
                        <a:t>Curse curtailed (Isa. 65:20, 22)</a:t>
                      </a:r>
                    </a:p>
                    <a:p>
                      <a:pPr marL="342900" marR="0" lvl="0" indent="-3429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1"/>
                          </a:solidFill>
                          <a:latin typeface="Calibri" panose="020F0502020204030204" pitchFamily="34" charset="0"/>
                          <a:ea typeface="+mn-ea"/>
                          <a:cs typeface="+mn-cs"/>
                        </a:rPr>
                        <a:t>Peace (Isa. 2:4)</a:t>
                      </a:r>
                    </a:p>
                    <a:p>
                      <a:pPr marL="342900" marR="0" lvl="0" indent="-3429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1"/>
                          </a:solidFill>
                          <a:latin typeface="Calibri" panose="020F0502020204030204" pitchFamily="34" charset="0"/>
                          <a:ea typeface="+mn-ea"/>
                          <a:cs typeface="+mn-cs"/>
                        </a:rPr>
                        <a:t>Prosperity (Amos 9:13-14; Isa 65:22)</a:t>
                      </a:r>
                    </a:p>
                    <a:p>
                      <a:pPr marL="342900" marR="0" lvl="0" indent="-3429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1"/>
                          </a:solidFill>
                          <a:latin typeface="Calibri" panose="020F0502020204030204" pitchFamily="34" charset="0"/>
                          <a:ea typeface="+mn-ea"/>
                          <a:cs typeface="+mn-cs"/>
                        </a:rPr>
                        <a:t>Topographical changes (Ezek. 47:1-12)</a:t>
                      </a:r>
                    </a:p>
                  </a:txBody>
                  <a:tcPr/>
                </a:tc>
                <a:extLst>
                  <a:ext uri="{0D108BD9-81ED-4DB2-BD59-A6C34878D82A}">
                    <a16:rowId xmlns:a16="http://schemas.microsoft.com/office/drawing/2014/main" val="3093777052"/>
                  </a:ext>
                </a:extLst>
              </a:tr>
            </a:tbl>
          </a:graphicData>
        </a:graphic>
      </p:graphicFrame>
    </p:spTree>
    <p:extLst>
      <p:ext uri="{BB962C8B-B14F-4D97-AF65-F5344CB8AC3E}">
        <p14:creationId xmlns:p14="http://schemas.microsoft.com/office/powerpoint/2010/main" val="39056929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9600" y="1981200"/>
            <a:ext cx="10972800" cy="4572000"/>
          </a:xfrm>
        </p:spPr>
        <p:txBody>
          <a:bodyPr anchor="t"/>
          <a:lstStyle/>
          <a:p>
            <a:pPr algn="just">
              <a:lnSpc>
                <a:spcPct val="100000"/>
              </a:lnSpc>
            </a:pPr>
            <a:r>
              <a:rPr lang="en-US" sz="2700" dirty="0">
                <a:solidFill>
                  <a:schemeClr val="tx1"/>
                </a:solidFill>
                <a:effectLst>
                  <a:outerShdw blurRad="38100" dist="38100" dir="2700000" algn="tl">
                    <a:srgbClr val="000000">
                      <a:alpha val="43137"/>
                    </a:srgbClr>
                  </a:outerShdw>
                </a:effectLst>
                <a:latin typeface="+mn-lt"/>
              </a:rPr>
              <a:t>“Here the Prophet describes the felicity which shall be under the reign of Christ: and we know that whenever the Prophets set forth promises of a happy and prosperous state to God’s people, they adopt </a:t>
            </a:r>
            <a:r>
              <a:rPr lang="en-US" sz="2700" b="1" u="sng" dirty="0">
                <a:solidFill>
                  <a:srgbClr val="FFFFCC"/>
                </a:solidFill>
                <a:effectLst>
                  <a:outerShdw blurRad="38100" dist="38100" dir="2700000" algn="tl">
                    <a:srgbClr val="000000">
                      <a:alpha val="43137"/>
                    </a:srgbClr>
                  </a:outerShdw>
                </a:effectLst>
                <a:latin typeface="+mn-lt"/>
              </a:rPr>
              <a:t>metaphorical expressions</a:t>
            </a:r>
            <a:r>
              <a:rPr lang="en-US" sz="2700" dirty="0">
                <a:solidFill>
                  <a:schemeClr val="tx1"/>
                </a:solidFill>
                <a:effectLst>
                  <a:outerShdw blurRad="38100" dist="38100" dir="2700000" algn="tl">
                    <a:srgbClr val="000000">
                      <a:alpha val="43137"/>
                    </a:srgbClr>
                  </a:outerShdw>
                </a:effectLst>
                <a:latin typeface="+mn-lt"/>
              </a:rPr>
              <a:t>, and say, that abundance of all good things shall flow, that there shall be the most fruitful produce, that provisions shall be bountifully supplied; for </a:t>
            </a:r>
            <a:r>
              <a:rPr lang="en-US" sz="2700" b="1" u="sng" dirty="0">
                <a:solidFill>
                  <a:srgbClr val="FFFFCC"/>
                </a:solidFill>
                <a:effectLst>
                  <a:outerShdw blurRad="38100" dist="38100" dir="2700000" algn="tl">
                    <a:srgbClr val="000000">
                      <a:alpha val="43137"/>
                    </a:srgbClr>
                  </a:outerShdw>
                </a:effectLst>
                <a:latin typeface="+mn-lt"/>
              </a:rPr>
              <a:t>they accommodated their mode of speaking to the notions of that ancient people</a:t>
            </a:r>
            <a:r>
              <a:rPr lang="en-US" sz="2700" dirty="0">
                <a:solidFill>
                  <a:schemeClr val="tx1"/>
                </a:solidFill>
                <a:effectLst>
                  <a:outerShdw blurRad="38100" dist="38100" dir="2700000" algn="tl">
                    <a:srgbClr val="000000">
                      <a:alpha val="43137"/>
                    </a:srgbClr>
                  </a:outerShdw>
                </a:effectLst>
                <a:latin typeface="+mn-lt"/>
              </a:rPr>
              <a:t>; it is therefore no wonder if they sometimes </a:t>
            </a:r>
            <a:r>
              <a:rPr lang="en-US" sz="2700" b="1" u="sng" dirty="0">
                <a:solidFill>
                  <a:srgbClr val="FFFFCC"/>
                </a:solidFill>
                <a:effectLst>
                  <a:outerShdw blurRad="38100" dist="38100" dir="2700000" algn="tl">
                    <a:srgbClr val="000000">
                      <a:alpha val="43137"/>
                    </a:srgbClr>
                  </a:outerShdw>
                </a:effectLst>
                <a:latin typeface="+mn-lt"/>
              </a:rPr>
              <a:t>speak to them as to children</a:t>
            </a:r>
            <a:r>
              <a:rPr lang="en-US" sz="2700" dirty="0">
                <a:solidFill>
                  <a:schemeClr val="tx1"/>
                </a:solidFill>
                <a:effectLst>
                  <a:outerShdw blurRad="38100" dist="38100" dir="2700000" algn="tl">
                    <a:srgbClr val="000000">
                      <a:alpha val="43137"/>
                    </a:srgbClr>
                  </a:outerShdw>
                </a:effectLst>
                <a:latin typeface="+mn-lt"/>
              </a:rPr>
              <a:t>. At the same time, the Spirit under these </a:t>
            </a:r>
            <a:r>
              <a:rPr lang="en-US" sz="2700" b="1" u="sng" dirty="0">
                <a:solidFill>
                  <a:srgbClr val="FFFFCC"/>
                </a:solidFill>
                <a:effectLst>
                  <a:outerShdw blurRad="38100" dist="38100" dir="2700000" algn="tl">
                    <a:srgbClr val="000000">
                      <a:alpha val="43137"/>
                    </a:srgbClr>
                  </a:outerShdw>
                </a:effectLst>
                <a:latin typeface="+mn-lt"/>
              </a:rPr>
              <a:t>figurative expressions</a:t>
            </a:r>
            <a:r>
              <a:rPr lang="en-US" sz="2700" b="1" dirty="0">
                <a:solidFill>
                  <a:schemeClr val="tx1"/>
                </a:solidFill>
                <a:effectLst>
                  <a:outerShdw blurRad="38100" dist="38100" dir="2700000" algn="tl">
                    <a:srgbClr val="000000">
                      <a:alpha val="43137"/>
                    </a:srgbClr>
                  </a:outerShdw>
                </a:effectLst>
                <a:latin typeface="+mn-lt"/>
              </a:rPr>
              <a:t> </a:t>
            </a:r>
            <a:r>
              <a:rPr lang="en-US" sz="2700" dirty="0">
                <a:solidFill>
                  <a:schemeClr val="tx1"/>
                </a:solidFill>
                <a:effectLst>
                  <a:outerShdw blurRad="38100" dist="38100" dir="2700000" algn="tl">
                    <a:srgbClr val="000000">
                      <a:alpha val="43137"/>
                    </a:srgbClr>
                  </a:outerShdw>
                </a:effectLst>
                <a:latin typeface="+mn-lt"/>
              </a:rPr>
              <a:t>declares, that the </a:t>
            </a:r>
            <a:r>
              <a:rPr lang="en-US" sz="2700" b="1" u="sng" dirty="0">
                <a:solidFill>
                  <a:srgbClr val="FFFFCC"/>
                </a:solidFill>
                <a:effectLst>
                  <a:outerShdw blurRad="38100" dist="38100" dir="2700000" algn="tl">
                    <a:srgbClr val="000000">
                      <a:alpha val="43137"/>
                    </a:srgbClr>
                  </a:outerShdw>
                </a:effectLst>
                <a:latin typeface="+mn-lt"/>
              </a:rPr>
              <a:t>kingdom of Christ</a:t>
            </a:r>
            <a:r>
              <a:rPr lang="en-US" sz="2700" dirty="0">
                <a:solidFill>
                  <a:schemeClr val="tx1"/>
                </a:solidFill>
                <a:effectLst>
                  <a:outerShdw blurRad="38100" dist="38100" dir="2700000" algn="tl">
                    <a:srgbClr val="000000">
                      <a:alpha val="43137"/>
                    </a:srgbClr>
                  </a:outerShdw>
                </a:effectLst>
                <a:latin typeface="+mn-lt"/>
              </a:rPr>
              <a:t> shall in every way be happy and blessed, or that the </a:t>
            </a:r>
            <a:r>
              <a:rPr lang="en-US" sz="2700" b="1" u="sng" dirty="0">
                <a:solidFill>
                  <a:srgbClr val="FFFFCC"/>
                </a:solidFill>
                <a:effectLst>
                  <a:outerShdw blurRad="38100" dist="38100" dir="2700000" algn="tl">
                    <a:srgbClr val="000000">
                      <a:alpha val="43137"/>
                    </a:srgbClr>
                  </a:outerShdw>
                </a:effectLst>
                <a:latin typeface="+mn-lt"/>
              </a:rPr>
              <a:t>Church of God</a:t>
            </a:r>
            <a:r>
              <a:rPr lang="en-US" sz="2700" dirty="0">
                <a:solidFill>
                  <a:schemeClr val="tx1"/>
                </a:solidFill>
                <a:effectLst>
                  <a:outerShdw blurRad="38100" dist="38100" dir="2700000" algn="tl">
                    <a:srgbClr val="000000">
                      <a:alpha val="43137"/>
                    </a:srgbClr>
                  </a:outerShdw>
                </a:effectLst>
                <a:latin typeface="+mn-lt"/>
              </a:rPr>
              <a:t>, which means </a:t>
            </a:r>
            <a:r>
              <a:rPr lang="en-US" sz="2700" b="1" u="sng" dirty="0">
                <a:solidFill>
                  <a:srgbClr val="FFFFCC"/>
                </a:solidFill>
                <a:effectLst>
                  <a:outerShdw blurRad="38100" dist="38100" dir="2700000" algn="tl">
                    <a:srgbClr val="000000">
                      <a:alpha val="43137"/>
                    </a:srgbClr>
                  </a:outerShdw>
                </a:effectLst>
                <a:latin typeface="+mn-lt"/>
              </a:rPr>
              <a:t>the same thing</a:t>
            </a:r>
            <a:r>
              <a:rPr lang="en-US" sz="2700" dirty="0">
                <a:solidFill>
                  <a:schemeClr val="tx1"/>
                </a:solidFill>
                <a:effectLst>
                  <a:outerShdw blurRad="38100" dist="38100" dir="2700000" algn="tl">
                    <a:srgbClr val="000000">
                      <a:alpha val="43137"/>
                    </a:srgbClr>
                  </a:outerShdw>
                </a:effectLst>
                <a:latin typeface="+mn-lt"/>
              </a:rPr>
              <a:t>, shall be blessed, when Christ shall begin to reign.”</a:t>
            </a:r>
            <a:endParaRPr lang="en-US" altLang="en-US" sz="2700" dirty="0">
              <a:solidFill>
                <a:schemeClr val="tx1"/>
              </a:solidFill>
              <a:effectLst>
                <a:outerShdw blurRad="38100" dist="38100" dir="2700000" algn="tl">
                  <a:srgbClr val="000000">
                    <a:alpha val="43137"/>
                  </a:srgbClr>
                </a:outerShdw>
              </a:effectLst>
              <a:latin typeface="+mn-lt"/>
            </a:endParaRPr>
          </a:p>
        </p:txBody>
      </p:sp>
      <p:sp>
        <p:nvSpPr>
          <p:cNvPr id="15363" name="Rectangle 3"/>
          <p:cNvSpPr>
            <a:spLocks noGrp="1" noChangeArrowheads="1"/>
          </p:cNvSpPr>
          <p:nvPr>
            <p:ph type="subTitle" sz="quarter" idx="4294967295"/>
          </p:nvPr>
        </p:nvSpPr>
        <p:spPr>
          <a:xfrm>
            <a:off x="876300" y="228600"/>
            <a:ext cx="10439400" cy="1600200"/>
          </a:xfrm>
        </p:spPr>
        <p:txBody>
          <a:bodyPr/>
          <a:lstStyle/>
          <a:p>
            <a:pPr marL="0" indent="0" algn="ctr">
              <a:spcBef>
                <a:spcPct val="0"/>
              </a:spcBef>
              <a:spcAft>
                <a:spcPts val="600"/>
              </a:spcAft>
              <a:buNone/>
              <a:defRPr/>
            </a:pPr>
            <a:r>
              <a:rPr lang="en-US" sz="3600" kern="1200" dirty="0">
                <a:solidFill>
                  <a:srgbClr val="00FFFF"/>
                </a:solidFill>
                <a:effectLst>
                  <a:outerShdw blurRad="38100" dist="38100" dir="2700000" algn="tl">
                    <a:srgbClr val="000000">
                      <a:alpha val="43137"/>
                    </a:srgbClr>
                  </a:outerShdw>
                </a:effectLst>
                <a:cs typeface="Arial" panose="020B0604020202020204" pitchFamily="34" charset="0"/>
              </a:rPr>
              <a:t>John Calvin</a:t>
            </a:r>
          </a:p>
          <a:p>
            <a:pPr marL="0" indent="0" algn="ctr" eaLnBrk="1" hangingPunct="1">
              <a:spcBef>
                <a:spcPts val="0"/>
              </a:spcBef>
              <a:spcAft>
                <a:spcPts val="600"/>
              </a:spcAft>
              <a:buNone/>
              <a:defRPr/>
            </a:pPr>
            <a:r>
              <a:rPr lang="en-US" sz="1600" dirty="0">
                <a:effectLst>
                  <a:outerShdw blurRad="38100" dist="38100" dir="2700000" algn="tl">
                    <a:srgbClr val="000000">
                      <a:alpha val="43137"/>
                    </a:srgbClr>
                  </a:outerShdw>
                </a:effectLst>
              </a:rPr>
              <a:t>Commentary on Amos 9:13</a:t>
            </a:r>
          </a:p>
          <a:p>
            <a:pPr marL="0" indent="0" algn="ctr" eaLnBrk="1" hangingPunct="1">
              <a:spcBef>
                <a:spcPts val="0"/>
              </a:spcBef>
              <a:buNone/>
              <a:defRPr/>
            </a:pPr>
            <a:r>
              <a:rPr lang="en-US" sz="1800" i="1" dirty="0">
                <a:effectLst>
                  <a:outerShdw blurRad="38100" dist="38100" dir="2700000" algn="tl">
                    <a:srgbClr val="000000">
                      <a:alpha val="43137"/>
                    </a:srgbClr>
                  </a:outerShdw>
                </a:effectLst>
              </a:rPr>
              <a:t>Amos 9:13—“Behold the days come, saith the LORD, that the plowman shall overtake the reaper, and the </a:t>
            </a:r>
            <a:r>
              <a:rPr lang="en-US" sz="1800" i="1" dirty="0" err="1">
                <a:effectLst>
                  <a:outerShdw blurRad="38100" dist="38100" dir="2700000" algn="tl">
                    <a:srgbClr val="000000">
                      <a:alpha val="43137"/>
                    </a:srgbClr>
                  </a:outerShdw>
                </a:effectLst>
              </a:rPr>
              <a:t>treader</a:t>
            </a:r>
            <a:r>
              <a:rPr lang="en-US" sz="1800" i="1" dirty="0">
                <a:effectLst>
                  <a:outerShdw blurRad="38100" dist="38100" dir="2700000" algn="tl">
                    <a:srgbClr val="000000">
                      <a:alpha val="43137"/>
                    </a:srgbClr>
                  </a:outerShdw>
                </a:effectLst>
              </a:rPr>
              <a:t> of grapes him that soweth seed: and the mountains shall drop sweet wine, and all the hills shall melt.” </a:t>
            </a:r>
            <a:endParaRPr lang="en-US" sz="1600"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952EE377-8F3B-48F4-8D0B-05E168EF3D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1" y="76200"/>
            <a:ext cx="638945" cy="914400"/>
          </a:xfrm>
          <a:prstGeom prst="rect">
            <a:avLst/>
          </a:prstGeom>
          <a:ln>
            <a:solidFill>
              <a:schemeClr val="tx1"/>
            </a:solidFill>
          </a:ln>
        </p:spPr>
      </p:pic>
    </p:spTree>
    <p:extLst>
      <p:ext uri="{BB962C8B-B14F-4D97-AF65-F5344CB8AC3E}">
        <p14:creationId xmlns:p14="http://schemas.microsoft.com/office/powerpoint/2010/main" val="19641218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90802" y="1600200"/>
            <a:ext cx="8982118" cy="3046988"/>
          </a:xfrm>
          <a:prstGeom prst="rect">
            <a:avLst/>
          </a:prstGeom>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rPr>
              <a:t>“…the New Testament does introduce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change</a:t>
            </a:r>
            <a:r>
              <a:rPr lang="en-US" sz="3200" dirty="0">
                <a:effectLst>
                  <a:outerShdw blurRad="38100" dist="38100" dir="2700000" algn="tl">
                    <a:srgbClr val="000000">
                      <a:alpha val="43137"/>
                    </a:srgbClr>
                  </a:outerShdw>
                </a:effectLst>
                <a:latin typeface="Calibri" panose="020F0502020204030204" pitchFamily="34" charset="0"/>
              </a:rPr>
              <a:t> and advance; it does not merely repeat Old Testament revelation. In making complementary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additions</a:t>
            </a:r>
            <a:r>
              <a:rPr lang="en-US" sz="3200" dirty="0">
                <a:effectLst>
                  <a:outerShdw blurRad="38100" dist="38100" dir="2700000" algn="tl">
                    <a:srgbClr val="000000">
                      <a:alpha val="43137"/>
                    </a:srgbClr>
                  </a:outerShdw>
                </a:effectLst>
                <a:latin typeface="Calibri" panose="020F0502020204030204" pitchFamily="34" charset="0"/>
              </a:rPr>
              <a:t>, however, it does not jettison Old Testament promises. The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enhancement</a:t>
            </a:r>
            <a:r>
              <a:rPr lang="en-US" sz="3200" dirty="0">
                <a:effectLst>
                  <a:outerShdw blurRad="38100" dist="38100" dir="2700000" algn="tl">
                    <a:srgbClr val="000000">
                      <a:alpha val="43137"/>
                    </a:srgbClr>
                  </a:outerShdw>
                </a:effectLst>
                <a:latin typeface="Calibri" panose="020F0502020204030204" pitchFamily="34" charset="0"/>
              </a:rPr>
              <a:t> is not at the expense of the original promise.”</a:t>
            </a:r>
          </a:p>
        </p:txBody>
      </p:sp>
      <p:sp>
        <p:nvSpPr>
          <p:cNvPr id="8" name="TextBox 7"/>
          <p:cNvSpPr txBox="1"/>
          <p:nvPr/>
        </p:nvSpPr>
        <p:spPr>
          <a:xfrm>
            <a:off x="1714500" y="6248400"/>
            <a:ext cx="8763000" cy="523220"/>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Craig </a:t>
            </a:r>
            <a:r>
              <a:rPr lang="en-US" sz="1400" dirty="0" err="1">
                <a:latin typeface="Calibri" panose="020F0502020204030204" pitchFamily="34" charset="0"/>
                <a:cs typeface="Calibri" panose="020F0502020204030204" pitchFamily="34" charset="0"/>
              </a:rPr>
              <a:t>Blaising</a:t>
            </a:r>
            <a:r>
              <a:rPr lang="en-US" sz="1400" dirty="0">
                <a:latin typeface="Calibri" panose="020F0502020204030204" pitchFamily="34" charset="0"/>
                <a:cs typeface="Calibri" panose="020F0502020204030204" pitchFamily="34" charset="0"/>
              </a:rPr>
              <a:t> and Darrell Bock, “Dispensationalism, Israel and the Church: Assessment and Dialogue,” in </a:t>
            </a:r>
            <a:r>
              <a:rPr lang="en-US" sz="1400" i="1" dirty="0">
                <a:latin typeface="Calibri" panose="020F0502020204030204" pitchFamily="34" charset="0"/>
                <a:cs typeface="Calibri" panose="020F0502020204030204" pitchFamily="34" charset="0"/>
              </a:rPr>
              <a:t>Dispensationalism, Israel and the Church</a:t>
            </a:r>
            <a:r>
              <a:rPr lang="en-US" sz="1400" dirty="0">
                <a:latin typeface="Calibri" panose="020F0502020204030204" pitchFamily="34" charset="0"/>
                <a:cs typeface="Calibri" panose="020F0502020204030204" pitchFamily="34" charset="0"/>
              </a:rPr>
              <a:t>, ed. Craig </a:t>
            </a:r>
            <a:r>
              <a:rPr lang="en-US" sz="1400" dirty="0" err="1">
                <a:latin typeface="Calibri" panose="020F0502020204030204" pitchFamily="34" charset="0"/>
                <a:cs typeface="Calibri" panose="020F0502020204030204" pitchFamily="34" charset="0"/>
              </a:rPr>
              <a:t>Blaising</a:t>
            </a:r>
            <a:r>
              <a:rPr lang="en-US" sz="1400" dirty="0">
                <a:latin typeface="Calibri" panose="020F0502020204030204" pitchFamily="34" charset="0"/>
                <a:cs typeface="Calibri" panose="020F0502020204030204" pitchFamily="34" charset="0"/>
              </a:rPr>
              <a:t> and Darrell Bock (Grand Rapids: Zondervan, 1992), 392–93.</a:t>
            </a:r>
            <a:endPar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Rectangle 2"/>
          <p:cNvSpPr/>
          <p:nvPr/>
        </p:nvSpPr>
        <p:spPr>
          <a:xfrm>
            <a:off x="2590802" y="228601"/>
            <a:ext cx="7010399" cy="1200329"/>
          </a:xfrm>
          <a:prstGeom prst="rect">
            <a:avLst/>
          </a:prstGeom>
        </p:spPr>
        <p:txBody>
          <a:bodyPr wrap="square">
            <a:spAutoFit/>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“Complementary Hermeneutics” in Progressive Dispensationalism</a:t>
            </a:r>
          </a:p>
        </p:txBody>
      </p:sp>
      <p:pic>
        <p:nvPicPr>
          <p:cNvPr id="2" name="Picture 1">
            <a:extLst>
              <a:ext uri="{FF2B5EF4-FFF2-40B4-BE49-F238E27FC236}">
                <a16:creationId xmlns:a16="http://schemas.microsoft.com/office/drawing/2014/main" id="{DBD5CF4E-5A21-4EBA-BEBB-1F72A07413E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1980694"/>
            <a:ext cx="1632860" cy="2286000"/>
          </a:xfrm>
          <a:prstGeom prst="rect">
            <a:avLst/>
          </a:prstGeom>
          <a:ln>
            <a:solidFill>
              <a:schemeClr val="tx1"/>
            </a:solidFill>
          </a:ln>
        </p:spPr>
      </p:pic>
    </p:spTree>
    <p:extLst>
      <p:ext uri="{BB962C8B-B14F-4D97-AF65-F5344CB8AC3E}">
        <p14:creationId xmlns:p14="http://schemas.microsoft.com/office/powerpoint/2010/main" val="29000107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95600" y="1676401"/>
            <a:ext cx="8686800" cy="3046988"/>
          </a:xfrm>
          <a:prstGeom prst="rect">
            <a:avLst/>
          </a:prstGeom>
        </p:spPr>
        <p:txBody>
          <a:bodyPr wrap="square">
            <a:spAutoFit/>
          </a:bodyPr>
          <a:lstStyle/>
          <a:p>
            <a:pPr algn="just" eaLnBrk="1" hangingPunct="1"/>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Milton Terry explains: “A fundamental principle in </a:t>
            </a:r>
            <a:r>
              <a:rPr lang="en-US" sz="3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grammatico</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-historical exposition is that the words and sentences can have but one significance in one and the same connection. The moment we neglect this principle we drift upon a sea of uncertainty and conjecture.”</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 name="TextBox 1"/>
          <p:cNvSpPr txBox="1"/>
          <p:nvPr/>
        </p:nvSpPr>
        <p:spPr>
          <a:xfrm>
            <a:off x="2514600" y="228601"/>
            <a:ext cx="7543800" cy="1200329"/>
          </a:xfrm>
          <a:prstGeom prst="rect">
            <a:avLst/>
          </a:prstGeom>
          <a:noFill/>
        </p:spPr>
        <p:txBody>
          <a:bodyPr wrap="square" rtlCol="0">
            <a:spAutoFit/>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Milton Terry</a:t>
            </a:r>
          </a:p>
          <a:p>
            <a:pPr algn="ctr"/>
            <a:r>
              <a:rPr lang="en-US" sz="1800" i="1" dirty="0">
                <a:effectLst>
                  <a:outerShdw blurRad="38100" dist="38100" dir="2700000" algn="tl">
                    <a:srgbClr val="000000"/>
                  </a:outerShdw>
                </a:effectLst>
                <a:latin typeface="Calibri" panose="020F0502020204030204" pitchFamily="34" charset="0"/>
                <a:cs typeface="+mn-cs"/>
              </a:rPr>
              <a:t>Biblical Hermeneutics: A Treatise on the Interpretation of the Old and New Testaments (1885; reprint, Grand Rapids: Zondervan, 1947), 205.</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905000"/>
            <a:ext cx="1828800" cy="2743200"/>
          </a:xfrm>
          <a:prstGeom prst="rect">
            <a:avLst/>
          </a:prstGeom>
        </p:spPr>
      </p:pic>
    </p:spTree>
    <p:extLst>
      <p:ext uri="{BB962C8B-B14F-4D97-AF65-F5344CB8AC3E}">
        <p14:creationId xmlns:p14="http://schemas.microsoft.com/office/powerpoint/2010/main" val="1248918213"/>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0" y="1676400"/>
            <a:ext cx="8534400" cy="2554545"/>
          </a:xfrm>
          <a:prstGeom prst="rect">
            <a:avLst/>
          </a:prstGeom>
        </p:spPr>
        <p:txBody>
          <a:bodyPr wrap="square">
            <a:spAutoFit/>
          </a:bodyPr>
          <a:lstStyle/>
          <a:p>
            <a:pPr algn="just" eaLnBrk="1" hangingPunct="1"/>
            <a:r>
              <a:rPr lang="en-US" sz="3200" dirty="0">
                <a:latin typeface="Calibri" panose="020F0502020204030204" pitchFamily="34" charset="0"/>
                <a:cs typeface="Calibri" panose="020F0502020204030204" pitchFamily="34" charset="0"/>
              </a:rPr>
              <a:t>“Blaising and Bock…interpret Babylon n Revelation 17‒18 as representing Rome and Rebuilt Babylon on the Euphrates, and in  addition, in ‘the sweep of history’ it could represent any city since the world empire’s center is always shifting.”</a:t>
            </a:r>
          </a:p>
        </p:txBody>
      </p:sp>
      <p:sp>
        <p:nvSpPr>
          <p:cNvPr id="2" name="TextBox 1"/>
          <p:cNvSpPr txBox="1"/>
          <p:nvPr/>
        </p:nvSpPr>
        <p:spPr>
          <a:xfrm>
            <a:off x="2324100" y="219670"/>
            <a:ext cx="7543800" cy="923330"/>
          </a:xfrm>
          <a:prstGeom prst="rect">
            <a:avLst/>
          </a:prstGeom>
          <a:noFill/>
        </p:spPr>
        <p:txBody>
          <a:bodyPr wrap="square" rtlCol="0">
            <a:spAutoFit/>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Robert Thomas</a:t>
            </a:r>
          </a:p>
          <a:p>
            <a:pPr algn="ctr"/>
            <a:r>
              <a:rPr lang="en-US" altLang="en-US" sz="1800" i="1" dirty="0">
                <a:effectLst>
                  <a:outerShdw blurRad="38100" dist="38100" dir="2700000" algn="tl">
                    <a:srgbClr val="000000"/>
                  </a:outerShdw>
                </a:effectLst>
                <a:latin typeface="Calibri" panose="020F0502020204030204" pitchFamily="34" charset="0"/>
                <a:cs typeface="+mn-cs"/>
              </a:rPr>
              <a:t>“Evangelical Hermeneutics,” .362.</a:t>
            </a:r>
          </a:p>
        </p:txBody>
      </p:sp>
      <p:pic>
        <p:nvPicPr>
          <p:cNvPr id="5" name="Picture 4">
            <a:extLst>
              <a:ext uri="{FF2B5EF4-FFF2-40B4-BE49-F238E27FC236}">
                <a16:creationId xmlns:a16="http://schemas.microsoft.com/office/drawing/2014/main" id="{3A4B469C-337A-4DC7-B292-C2B3D80DFA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828800"/>
            <a:ext cx="2074961" cy="3276600"/>
          </a:xfrm>
          <a:prstGeom prst="rect">
            <a:avLst/>
          </a:prstGeom>
        </p:spPr>
      </p:pic>
    </p:spTree>
    <p:extLst>
      <p:ext uri="{BB962C8B-B14F-4D97-AF65-F5344CB8AC3E}">
        <p14:creationId xmlns:p14="http://schemas.microsoft.com/office/powerpoint/2010/main" val="905235838"/>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marL="342900" indent="-342900" algn="ctr">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17:11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these were more noble-minded than those in Thessalonica, for they received the word with great eagerness,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examining the Scriptures daily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see whether these things were so.”</a:t>
            </a:r>
          </a:p>
        </p:txBody>
      </p:sp>
      <p:pic>
        <p:nvPicPr>
          <p:cNvPr id="3" name="Picture 2">
            <a:extLst>
              <a:ext uri="{FF2B5EF4-FFF2-40B4-BE49-F238E27FC236}">
                <a16:creationId xmlns:a16="http://schemas.microsoft.com/office/drawing/2014/main" id="{5F1A30B9-AB19-5394-859B-E9C2D112F51C}"/>
              </a:ext>
            </a:extLst>
          </p:cNvPr>
          <p:cNvPicPr>
            <a:picLocks noChangeAspect="1"/>
          </p:cNvPicPr>
          <p:nvPr/>
        </p:nvPicPr>
        <p:blipFill>
          <a:blip r:embed="rId4"/>
          <a:stretch>
            <a:fillRect/>
          </a:stretch>
        </p:blipFill>
        <p:spPr>
          <a:xfrm>
            <a:off x="5274391" y="2819400"/>
            <a:ext cx="1643219" cy="2011680"/>
          </a:xfrm>
          <a:prstGeom prst="rect">
            <a:avLst/>
          </a:prstGeom>
          <a:ln>
            <a:solidFill>
              <a:schemeClr val="tx1"/>
            </a:solidFill>
          </a:ln>
        </p:spPr>
      </p:pic>
    </p:spTree>
    <p:extLst>
      <p:ext uri="{BB962C8B-B14F-4D97-AF65-F5344CB8AC3E}">
        <p14:creationId xmlns:p14="http://schemas.microsoft.com/office/powerpoint/2010/main" val="335930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228600"/>
            <a:ext cx="10972800" cy="914400"/>
          </a:xfrm>
        </p:spPr>
        <p:txBody>
          <a:bodyPr/>
          <a:lstStyle/>
          <a:p>
            <a:pPr algn="ctr"/>
            <a:r>
              <a:rPr lang="en-US" sz="4000" b="1" dirty="0">
                <a:solidFill>
                  <a:srgbClr val="00FFFF"/>
                </a:solidFill>
              </a:rPr>
              <a:t>Six Parts of a Suzerain-Vassal Treaty in Deuteronomy</a:t>
            </a:r>
          </a:p>
        </p:txBody>
      </p:sp>
      <p:sp>
        <p:nvSpPr>
          <p:cNvPr id="36867" name="Rectangle 3"/>
          <p:cNvSpPr>
            <a:spLocks noGrp="1" noChangeArrowheads="1"/>
          </p:cNvSpPr>
          <p:nvPr>
            <p:ph type="body" idx="4294967295"/>
          </p:nvPr>
        </p:nvSpPr>
        <p:spPr>
          <a:xfrm>
            <a:off x="1752600" y="1371601"/>
            <a:ext cx="6019800" cy="4800599"/>
          </a:xfrm>
          <a:noFill/>
        </p:spPr>
        <p:txBody>
          <a:bodyPr/>
          <a:lstStyle/>
          <a:p>
            <a:pPr marL="457200" indent="-457200">
              <a:lnSpc>
                <a:spcPct val="100000"/>
              </a:lnSpc>
              <a:spcBef>
                <a:spcPts val="0"/>
              </a:spcBef>
              <a:spcAft>
                <a:spcPts val="1800"/>
              </a:spcAft>
              <a:buClr>
                <a:srgbClr val="00FFFF"/>
              </a:buClr>
            </a:pPr>
            <a:r>
              <a:rPr lang="en-US" sz="3200" dirty="0">
                <a:effectLst>
                  <a:outerShdw blurRad="38100" dist="38100" dir="2700000" algn="tl">
                    <a:srgbClr val="000000">
                      <a:alpha val="43137"/>
                    </a:srgbClr>
                  </a:outerShdw>
                </a:effectLst>
              </a:rPr>
              <a:t>Preamble (1:1-5)</a:t>
            </a:r>
          </a:p>
          <a:p>
            <a:pPr marL="457200" indent="-457200">
              <a:lnSpc>
                <a:spcPct val="100000"/>
              </a:lnSpc>
              <a:spcBef>
                <a:spcPts val="0"/>
              </a:spcBef>
              <a:spcAft>
                <a:spcPts val="1800"/>
              </a:spcAft>
              <a:buClr>
                <a:srgbClr val="00FFFF"/>
              </a:buClr>
            </a:pPr>
            <a:r>
              <a:rPr lang="en-US" sz="3200" dirty="0">
                <a:effectLst>
                  <a:outerShdw blurRad="38100" dist="38100" dir="2700000" algn="tl">
                    <a:srgbClr val="000000">
                      <a:alpha val="43137"/>
                    </a:srgbClr>
                  </a:outerShdw>
                </a:effectLst>
              </a:rPr>
              <a:t>Prologue (1:6</a:t>
            </a:r>
            <a:r>
              <a:rPr lang="en-US" sz="3200" dirty="0">
                <a:effectLst>
                  <a:outerShdw blurRad="38100" dist="38100" dir="2700000" algn="tl">
                    <a:srgbClr val="000000">
                      <a:alpha val="43137"/>
                    </a:srgbClr>
                  </a:outerShdw>
                </a:effectLst>
                <a:cs typeface="Times New Roman" pitchFamily="18" charset="0"/>
              </a:rPr>
              <a:t>–4:40)</a:t>
            </a:r>
            <a:endParaRPr lang="en-US" sz="3200" dirty="0">
              <a:effectLst>
                <a:outerShdw blurRad="38100" dist="38100" dir="2700000" algn="tl">
                  <a:srgbClr val="000000">
                    <a:alpha val="43137"/>
                  </a:srgbClr>
                </a:outerShdw>
              </a:effectLst>
            </a:endParaRPr>
          </a:p>
          <a:p>
            <a:pPr marL="457200" indent="-457200">
              <a:lnSpc>
                <a:spcPct val="100000"/>
              </a:lnSpc>
              <a:spcBef>
                <a:spcPts val="0"/>
              </a:spcBef>
              <a:spcAft>
                <a:spcPts val="1800"/>
              </a:spcAft>
              <a:buClr>
                <a:srgbClr val="00FFFF"/>
              </a:buClr>
            </a:pPr>
            <a:r>
              <a:rPr lang="en-US" sz="3200" dirty="0">
                <a:effectLst>
                  <a:outerShdw blurRad="38100" dist="38100" dir="2700000" algn="tl">
                    <a:srgbClr val="000000">
                      <a:alpha val="43137"/>
                    </a:srgbClr>
                  </a:outerShdw>
                </a:effectLst>
              </a:rPr>
              <a:t>Covenant obligations (5</a:t>
            </a:r>
            <a:r>
              <a:rPr lang="en-US" sz="3200" dirty="0">
                <a:effectLst>
                  <a:outerShdw blurRad="38100" dist="38100" dir="2700000" algn="tl">
                    <a:srgbClr val="000000">
                      <a:alpha val="43137"/>
                    </a:srgbClr>
                  </a:outerShdw>
                </a:effectLst>
                <a:cs typeface="Times New Roman" pitchFamily="18" charset="0"/>
              </a:rPr>
              <a:t>–26)</a:t>
            </a:r>
            <a:endParaRPr lang="en-US" sz="3200" dirty="0">
              <a:effectLst>
                <a:outerShdw blurRad="38100" dist="38100" dir="2700000" algn="tl">
                  <a:srgbClr val="000000">
                    <a:alpha val="43137"/>
                  </a:srgbClr>
                </a:outerShdw>
              </a:effectLst>
            </a:endParaRPr>
          </a:p>
          <a:p>
            <a:pPr marL="457200" indent="-457200">
              <a:lnSpc>
                <a:spcPct val="100000"/>
              </a:lnSpc>
              <a:spcBef>
                <a:spcPts val="0"/>
              </a:spcBef>
              <a:spcAft>
                <a:spcPts val="1800"/>
              </a:spcAft>
              <a:buClr>
                <a:srgbClr val="00FFFF"/>
              </a:buClr>
            </a:pPr>
            <a:r>
              <a:rPr lang="en-US" sz="3200" dirty="0">
                <a:effectLst>
                  <a:outerShdw blurRad="38100" dist="38100" dir="2700000" algn="tl">
                    <a:srgbClr val="000000">
                      <a:alpha val="43137"/>
                    </a:srgbClr>
                  </a:outerShdw>
                </a:effectLst>
              </a:rPr>
              <a:t>Storage and reading instructions (27:2-3; 31:9, 24, 26)</a:t>
            </a:r>
          </a:p>
          <a:p>
            <a:pPr marL="457200" indent="-457200">
              <a:lnSpc>
                <a:spcPct val="100000"/>
              </a:lnSpc>
              <a:spcBef>
                <a:spcPts val="0"/>
              </a:spcBef>
              <a:spcAft>
                <a:spcPts val="1800"/>
              </a:spcAft>
              <a:buClr>
                <a:srgbClr val="00FFFF"/>
              </a:buClr>
            </a:pPr>
            <a:r>
              <a:rPr lang="en-US" sz="3200" dirty="0">
                <a:effectLst>
                  <a:outerShdw blurRad="38100" dist="38100" dir="2700000" algn="tl">
                    <a:srgbClr val="000000">
                      <a:alpha val="43137"/>
                    </a:srgbClr>
                  </a:outerShdw>
                </a:effectLst>
              </a:rPr>
              <a:t>Witnesses (32:1)</a:t>
            </a:r>
          </a:p>
          <a:p>
            <a:pPr marL="457200" indent="-457200">
              <a:lnSpc>
                <a:spcPct val="100000"/>
              </a:lnSpc>
              <a:spcBef>
                <a:spcPts val="0"/>
              </a:spcBef>
              <a:spcAft>
                <a:spcPts val="1800"/>
              </a:spcAft>
              <a:buClr>
                <a:srgbClr val="00FFFF"/>
              </a:buClr>
            </a:pPr>
            <a:r>
              <a:rPr lang="en-US" sz="3200" b="1" i="1" u="sng" dirty="0">
                <a:solidFill>
                  <a:srgbClr val="FFFFCC"/>
                </a:solidFill>
                <a:effectLst>
                  <a:outerShdw blurRad="38100" dist="38100" dir="2700000" algn="tl">
                    <a:srgbClr val="000000">
                      <a:alpha val="43137"/>
                    </a:srgbClr>
                  </a:outerShdw>
                </a:effectLst>
              </a:rPr>
              <a:t>Blessings and curses (28)</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149167" y="2199490"/>
            <a:ext cx="2656417" cy="2729697"/>
          </a:xfrm>
          <a:prstGeom prst="rect">
            <a:avLst/>
          </a:prstGeom>
          <a:noFill/>
          <a:ln w="9525">
            <a:noFill/>
            <a:miter lim="800000"/>
            <a:headEnd/>
            <a:tailEnd/>
          </a:ln>
        </p:spPr>
      </p:pic>
    </p:spTree>
    <p:extLst>
      <p:ext uri="{BB962C8B-B14F-4D97-AF65-F5344CB8AC3E}">
        <p14:creationId xmlns:p14="http://schemas.microsoft.com/office/powerpoint/2010/main" val="42710398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3EC8893-9800-22A5-DC81-53A79F9343D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1461B334-16C0-2A4F-210A-EA81BC5A1BE0}"/>
              </a:ext>
            </a:extLst>
          </p:cNvPr>
          <p:cNvSpPr>
            <a:spLocks noGrp="1" noChangeArrowheads="1"/>
          </p:cNvSpPr>
          <p:nvPr>
            <p:ph type="body" idx="1"/>
          </p:nvPr>
        </p:nvSpPr>
        <p:spPr>
          <a:xfrm>
            <a:off x="662516" y="1657350"/>
            <a:ext cx="7734723" cy="3543301"/>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Introduction (13a)</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Addressees (13b)</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address (14)</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Old Testament citation (15-18)</a:t>
            </a:r>
          </a:p>
          <a:p>
            <a:pPr marL="457200" lvl="3" indent="-457200">
              <a:lnSpc>
                <a:spcPct val="100000"/>
              </a:lnSpc>
              <a:spcBef>
                <a:spcPts val="0"/>
              </a:spcBef>
              <a:spcAft>
                <a:spcPts val="18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Conclusions (19-21)</a:t>
            </a:r>
          </a:p>
          <a:p>
            <a:pPr marL="457200" lvl="3" indent="-457200">
              <a:lnSpc>
                <a:spcPct val="100000"/>
              </a:lnSpc>
              <a:spcBef>
                <a:spcPts val="0"/>
              </a:spcBef>
              <a:spcAft>
                <a:spcPts val="12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9BFDA7A1-67EC-79C5-15C4-13952FF35142}"/>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A8ADE424-AB8C-02B6-53B9-8F0A3CE429AF}"/>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15:13-21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James’ Address</a:t>
            </a:r>
          </a:p>
        </p:txBody>
      </p:sp>
    </p:spTree>
    <p:extLst>
      <p:ext uri="{BB962C8B-B14F-4D97-AF65-F5344CB8AC3E}">
        <p14:creationId xmlns:p14="http://schemas.microsoft.com/office/powerpoint/2010/main" val="97682793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2F773A9-D471-69FD-8CCF-17104BDFB0C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E8169D6-0C94-92C8-1A32-0D25016F336A}"/>
              </a:ext>
            </a:extLst>
          </p:cNvPr>
          <p:cNvSpPr>
            <a:spLocks noGrp="1" noChangeArrowheads="1"/>
          </p:cNvSpPr>
          <p:nvPr>
            <p:ph type="body" idx="1"/>
          </p:nvPr>
        </p:nvSpPr>
        <p:spPr>
          <a:xfrm>
            <a:off x="762000" y="2286000"/>
            <a:ext cx="8128000" cy="22860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Concerning the Gentiles (19-20)</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Concerning Moses (21)</a:t>
            </a:r>
          </a:p>
          <a:p>
            <a:pPr marL="0" indent="0">
              <a:lnSpc>
                <a:spcPct val="100000"/>
              </a:lnSpc>
              <a:spcBef>
                <a:spcPts val="0"/>
              </a:spcBef>
              <a:spcAft>
                <a:spcPts val="1800"/>
              </a:spcAft>
              <a:buClr>
                <a:srgbClr val="FFC000"/>
              </a:buClr>
              <a:buNone/>
              <a:defRPr/>
            </a:pP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E5E6A8CD-DE83-9206-577B-41C31ABC467E}"/>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F833CD92-BFAE-FD8C-FD31-CD694779DBF7}"/>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15:19-21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Conclusions</a:t>
            </a:r>
          </a:p>
        </p:txBody>
      </p:sp>
    </p:spTree>
    <p:extLst>
      <p:ext uri="{BB962C8B-B14F-4D97-AF65-F5344CB8AC3E}">
        <p14:creationId xmlns:p14="http://schemas.microsoft.com/office/powerpoint/2010/main" val="42230191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9851172-95C7-1F38-14DC-140D87CE40E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A52DC8-7D69-C493-B014-D6DF0E6D363F}"/>
              </a:ext>
            </a:extLst>
          </p:cNvPr>
          <p:cNvSpPr>
            <a:spLocks noGrp="1" noChangeArrowheads="1"/>
          </p:cNvSpPr>
          <p:nvPr>
            <p:ph type="body" idx="1"/>
          </p:nvPr>
        </p:nvSpPr>
        <p:spPr>
          <a:xfrm>
            <a:off x="762000" y="2286000"/>
            <a:ext cx="8128000" cy="22860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Concerning the Gentiles (19-20)</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Concerning Moses (21)</a:t>
            </a:r>
          </a:p>
        </p:txBody>
      </p:sp>
      <p:pic>
        <p:nvPicPr>
          <p:cNvPr id="3" name="Picture 2">
            <a:extLst>
              <a:ext uri="{FF2B5EF4-FFF2-40B4-BE49-F238E27FC236}">
                <a16:creationId xmlns:a16="http://schemas.microsoft.com/office/drawing/2014/main" id="{FD3F1E7D-1708-86C5-3A09-CC33FBA2B6A6}"/>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A165684F-6320-C332-C2CA-472E55C7801D}"/>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15:19-21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Conclusions</a:t>
            </a:r>
          </a:p>
        </p:txBody>
      </p:sp>
    </p:spTree>
    <p:extLst>
      <p:ext uri="{BB962C8B-B14F-4D97-AF65-F5344CB8AC3E}">
        <p14:creationId xmlns:p14="http://schemas.microsoft.com/office/powerpoint/2010/main" val="37893261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DD030A7-8800-500E-F145-5D7ED121708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23FEEE8A-5D26-8E14-C52C-3B3332B2344B}"/>
              </a:ext>
            </a:extLst>
          </p:cNvPr>
          <p:cNvSpPr>
            <a:spLocks noGrp="1" noChangeArrowheads="1"/>
          </p:cNvSpPr>
          <p:nvPr>
            <p:ph type="body" idx="1"/>
          </p:nvPr>
        </p:nvSpPr>
        <p:spPr>
          <a:xfrm>
            <a:off x="762000" y="2286000"/>
            <a:ext cx="8128000" cy="2286000"/>
          </a:xfrm>
        </p:spPr>
        <p:txBody>
          <a:bodyPr/>
          <a:lstStyle/>
          <a:p>
            <a:pPr marL="571500" lvl="3" indent="-571500">
              <a:lnSpc>
                <a:spcPct val="100000"/>
              </a:lnSpc>
              <a:spcBef>
                <a:spcPts val="0"/>
              </a:spcBef>
              <a:spcAft>
                <a:spcPts val="2400"/>
              </a:spcAft>
              <a:buClr>
                <a:srgbClr val="00FFFF"/>
              </a:buClr>
              <a:buFont typeface="+mj-lt"/>
              <a:buAutoNum type="arabicParenR"/>
              <a:defRPr/>
            </a:pPr>
            <a:r>
              <a:rPr lang="en-US" sz="3200" dirty="0">
                <a:effectLst>
                  <a:outerShdw blurRad="38100" dist="38100" dir="2700000" algn="tl">
                    <a:srgbClr val="000000">
                      <a:alpha val="43137"/>
                    </a:srgbClr>
                  </a:outerShdw>
                </a:effectLst>
                <a:latin typeface="Calibri" panose="020F0502020204030204" pitchFamily="34" charset="0"/>
              </a:rPr>
              <a:t>Adherence to OT Law not required (19)</a:t>
            </a:r>
          </a:p>
          <a:p>
            <a:pPr marL="571500" lvl="3" indent="-571500">
              <a:lnSpc>
                <a:spcPct val="100000"/>
              </a:lnSpc>
              <a:spcBef>
                <a:spcPts val="0"/>
              </a:spcBef>
              <a:spcAft>
                <a:spcPts val="2400"/>
              </a:spcAft>
              <a:buClr>
                <a:srgbClr val="00FFFF"/>
              </a:buClr>
              <a:buFont typeface="+mj-lt"/>
              <a:buAutoNum type="arabicParenR"/>
              <a:defRPr/>
            </a:pPr>
            <a:r>
              <a:rPr lang="en-US" sz="3200" dirty="0">
                <a:effectLst>
                  <a:outerShdw blurRad="38100" dist="38100" dir="2700000" algn="tl">
                    <a:srgbClr val="000000">
                      <a:alpha val="43137"/>
                    </a:srgbClr>
                  </a:outerShdw>
                </a:effectLst>
                <a:latin typeface="Calibri" panose="020F0502020204030204" pitchFamily="34" charset="0"/>
              </a:rPr>
              <a:t>Abstentions to avoid offence (20)</a:t>
            </a: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E738C16C-7667-DCC8-0D3E-B0A65C359F80}"/>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BA2F311B-F727-F85B-91AF-259C23BD2DD7}"/>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FFC000"/>
              </a:buClr>
              <a:buFont typeface="+mj-lt"/>
              <a:buAutoNum type="alphaLcParen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15:19-21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Concerning the Gentiles</a:t>
            </a:r>
          </a:p>
        </p:txBody>
      </p:sp>
    </p:spTree>
    <p:extLst>
      <p:ext uri="{BB962C8B-B14F-4D97-AF65-F5344CB8AC3E}">
        <p14:creationId xmlns:p14="http://schemas.microsoft.com/office/powerpoint/2010/main" val="22737332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20D1A9C-4A3F-736E-3C07-52F6E025236E}"/>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6DDF7A40-F01E-EC0F-F9D1-CC514791EC97}"/>
              </a:ext>
            </a:extLst>
          </p:cNvPr>
          <p:cNvSpPr>
            <a:spLocks noGrp="1" noChangeArrowheads="1"/>
          </p:cNvSpPr>
          <p:nvPr>
            <p:ph type="body" idx="1"/>
          </p:nvPr>
        </p:nvSpPr>
        <p:spPr>
          <a:xfrm>
            <a:off x="762000" y="2286000"/>
            <a:ext cx="8128000" cy="2286000"/>
          </a:xfrm>
        </p:spPr>
        <p:txBody>
          <a:bodyPr/>
          <a:lstStyle/>
          <a:p>
            <a:pPr marL="571500" lvl="3" indent="-571500">
              <a:lnSpc>
                <a:spcPct val="100000"/>
              </a:lnSpc>
              <a:spcBef>
                <a:spcPts val="0"/>
              </a:spcBef>
              <a:spcAft>
                <a:spcPts val="2400"/>
              </a:spcAft>
              <a:buClr>
                <a:srgbClr val="00FFFF"/>
              </a:buClr>
              <a:buFont typeface="+mj-lt"/>
              <a:buAutoNum type="arabi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Adherence to OT Law not required (19)</a:t>
            </a:r>
          </a:p>
          <a:p>
            <a:pPr marL="571500" lvl="3" indent="-571500">
              <a:lnSpc>
                <a:spcPct val="100000"/>
              </a:lnSpc>
              <a:spcBef>
                <a:spcPts val="0"/>
              </a:spcBef>
              <a:spcAft>
                <a:spcPts val="2400"/>
              </a:spcAft>
              <a:buClr>
                <a:srgbClr val="00FFFF"/>
              </a:buClr>
              <a:buFont typeface="+mj-lt"/>
              <a:buAutoNum type="arabicParenR"/>
              <a:defRPr/>
            </a:pPr>
            <a:r>
              <a:rPr lang="en-US" sz="3200" dirty="0">
                <a:effectLst>
                  <a:outerShdw blurRad="38100" dist="38100" dir="2700000" algn="tl">
                    <a:srgbClr val="000000">
                      <a:alpha val="43137"/>
                    </a:srgbClr>
                  </a:outerShdw>
                </a:effectLst>
                <a:latin typeface="Calibri" panose="020F0502020204030204" pitchFamily="34" charset="0"/>
              </a:rPr>
              <a:t>Abstentions to avoid offence (20)</a:t>
            </a: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CE197B9A-A15B-22E4-4200-A17C5B09FC61}"/>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A13B20DB-209D-8DC8-0453-7A58E8726289}"/>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FFC000"/>
              </a:buClr>
              <a:buFont typeface="+mj-lt"/>
              <a:buAutoNum type="alphaLcParen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15:19-21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Concerning the Gentiles</a:t>
            </a:r>
          </a:p>
        </p:txBody>
      </p:sp>
    </p:spTree>
    <p:extLst>
      <p:ext uri="{BB962C8B-B14F-4D97-AF65-F5344CB8AC3E}">
        <p14:creationId xmlns:p14="http://schemas.microsoft.com/office/powerpoint/2010/main" val="19474742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3249" y="1"/>
            <a:ext cx="11038417" cy="4485843"/>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15:14-21</a:t>
            </a:r>
          </a:p>
          <a:p>
            <a:pPr algn="just"/>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Therefore it is my judgment that we do not trouble those who are turning to God from among the Gentiles,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that we write to them that they abstain from things contaminated by idols and from fornication and from what is strangled and from blood.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Moses from ancient generations has in every city those who preach him, since he is read in the synagogues every Sabbath.”</a:t>
            </a:r>
          </a:p>
        </p:txBody>
      </p:sp>
    </p:spTree>
    <p:extLst>
      <p:ext uri="{BB962C8B-B14F-4D97-AF65-F5344CB8AC3E}">
        <p14:creationId xmlns:p14="http://schemas.microsoft.com/office/powerpoint/2010/main" val="334734732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7ED626F-992D-AB3A-49D1-37029AC302C4}"/>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511D39C-707B-DB55-4E80-6987B8041CD5}"/>
              </a:ext>
            </a:extLst>
          </p:cNvPr>
          <p:cNvSpPr>
            <a:spLocks noGrp="1" noChangeArrowheads="1"/>
          </p:cNvSpPr>
          <p:nvPr>
            <p:ph type="body" idx="1"/>
          </p:nvPr>
        </p:nvSpPr>
        <p:spPr>
          <a:xfrm>
            <a:off x="762000" y="2286000"/>
            <a:ext cx="8128000" cy="2286000"/>
          </a:xfrm>
        </p:spPr>
        <p:txBody>
          <a:bodyPr/>
          <a:lstStyle/>
          <a:p>
            <a:pPr marL="571500" lvl="3" indent="-571500">
              <a:lnSpc>
                <a:spcPct val="100000"/>
              </a:lnSpc>
              <a:spcBef>
                <a:spcPts val="0"/>
              </a:spcBef>
              <a:spcAft>
                <a:spcPts val="2400"/>
              </a:spcAft>
              <a:buClr>
                <a:srgbClr val="00FFFF"/>
              </a:buClr>
              <a:buFont typeface="+mj-lt"/>
              <a:buAutoNum type="arabicParenR"/>
              <a:defRPr/>
            </a:pPr>
            <a:r>
              <a:rPr lang="en-US" sz="3200" dirty="0">
                <a:effectLst>
                  <a:outerShdw blurRad="38100" dist="38100" dir="2700000" algn="tl">
                    <a:srgbClr val="000000">
                      <a:alpha val="43137"/>
                    </a:srgbClr>
                  </a:outerShdw>
                </a:effectLst>
                <a:latin typeface="Calibri" panose="020F0502020204030204" pitchFamily="34" charset="0"/>
              </a:rPr>
              <a:t>Adherence to OT Law not required (19)</a:t>
            </a:r>
          </a:p>
          <a:p>
            <a:pPr marL="571500" lvl="3" indent="-571500">
              <a:lnSpc>
                <a:spcPct val="100000"/>
              </a:lnSpc>
              <a:spcBef>
                <a:spcPts val="0"/>
              </a:spcBef>
              <a:spcAft>
                <a:spcPts val="2400"/>
              </a:spcAft>
              <a:buClr>
                <a:srgbClr val="00FFFF"/>
              </a:buClr>
              <a:buFont typeface="+mj-lt"/>
              <a:buAutoNum type="arabi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Abstentions to avoid offence (20)</a:t>
            </a:r>
          </a:p>
        </p:txBody>
      </p:sp>
      <p:pic>
        <p:nvPicPr>
          <p:cNvPr id="3" name="Picture 2">
            <a:extLst>
              <a:ext uri="{FF2B5EF4-FFF2-40B4-BE49-F238E27FC236}">
                <a16:creationId xmlns:a16="http://schemas.microsoft.com/office/drawing/2014/main" id="{DB9E7687-2DB5-5E64-2D05-4B376011FEDC}"/>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EA82A444-4886-A755-7263-FA38A719C1C6}"/>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FFC000"/>
              </a:buClr>
              <a:buFont typeface="+mj-lt"/>
              <a:buAutoNum type="alphaLcParen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15:19-21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Concerning the Gentiles</a:t>
            </a:r>
          </a:p>
        </p:txBody>
      </p:sp>
    </p:spTree>
    <p:extLst>
      <p:ext uri="{BB962C8B-B14F-4D97-AF65-F5344CB8AC3E}">
        <p14:creationId xmlns:p14="http://schemas.microsoft.com/office/powerpoint/2010/main" val="359279699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C0713-C0DA-B386-B6E1-24FC011B7D9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B977307-A54B-F457-CB4D-78A328EBA31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81425773-C5F6-2C46-C16B-CAC4904E87D8}"/>
              </a:ext>
            </a:extLst>
          </p:cNvPr>
          <p:cNvSpPr>
            <a:spLocks noChangeArrowheads="1"/>
          </p:cNvSpPr>
          <p:nvPr/>
        </p:nvSpPr>
        <p:spPr bwMode="auto">
          <a:xfrm>
            <a:off x="603249" y="1"/>
            <a:ext cx="11038417" cy="4485843"/>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15:14-21</a:t>
            </a:r>
          </a:p>
          <a:p>
            <a:pPr algn="just"/>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Therefore it is my judgment that we do not trouble those who are turning to God from among the Gentiles,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that we write to them that they abstain from things contaminated by idols and from fornication and from what is strangled and from blood.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Moses from ancient generations has in every city those who preach him, since he is read in the synagogues every Sabbath.”</a:t>
            </a:r>
          </a:p>
        </p:txBody>
      </p:sp>
    </p:spTree>
    <p:extLst>
      <p:ext uri="{BB962C8B-B14F-4D97-AF65-F5344CB8AC3E}">
        <p14:creationId xmlns:p14="http://schemas.microsoft.com/office/powerpoint/2010/main" val="5108113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98A36-966D-1E6B-7D78-10C5E99667F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056B10ED-111E-673A-0044-3F072093AF25}"/>
              </a:ext>
            </a:extLst>
          </p:cNvPr>
          <p:cNvSpPr>
            <a:spLocks noGrp="1" noChangeArrowheads="1"/>
          </p:cNvSpPr>
          <p:nvPr>
            <p:ph type="body" idx="1"/>
          </p:nvPr>
        </p:nvSpPr>
        <p:spPr>
          <a:xfrm>
            <a:off x="662516" y="1905000"/>
            <a:ext cx="7734723" cy="3048000"/>
          </a:xfrm>
        </p:spPr>
        <p:txBody>
          <a:bodyPr/>
          <a:lstStyle/>
          <a:p>
            <a:pPr marL="514350" lvl="3" indent="-514350" eaLnBrk="1" hangingPunct="1">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Food sacrificed to idols (20a)</a:t>
            </a:r>
          </a:p>
          <a:p>
            <a:pPr marL="514350" lvl="3" indent="-514350" eaLnBrk="1" hangingPunct="1">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Fornication (20b)</a:t>
            </a:r>
          </a:p>
          <a:p>
            <a:pPr marL="514350" lvl="3" indent="-514350">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Things strangled (20c)</a:t>
            </a:r>
          </a:p>
          <a:p>
            <a:pPr marL="514350" lvl="3" indent="-514350">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Blood (20d)</a:t>
            </a:r>
          </a:p>
          <a:p>
            <a:pPr marL="0" lvl="3" indent="0">
              <a:lnSpc>
                <a:spcPct val="100000"/>
              </a:lnSpc>
              <a:spcBef>
                <a:spcPts val="0"/>
              </a:spcBef>
              <a:spcAft>
                <a:spcPts val="12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09E5AACA-4D4E-3D4D-BE3F-C6037A7A6E6A}"/>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B4794627-0515-A1F3-0677-6E5FE7B3E326}"/>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FF"/>
              </a:buClr>
              <a:buFont typeface="+mj-lt"/>
              <a:buAutoNum type="arabi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15:20</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Abstentions Reiterated</a:t>
            </a:r>
          </a:p>
        </p:txBody>
      </p:sp>
    </p:spTree>
    <p:extLst>
      <p:ext uri="{BB962C8B-B14F-4D97-AF65-F5344CB8AC3E}">
        <p14:creationId xmlns:p14="http://schemas.microsoft.com/office/powerpoint/2010/main" val="6443902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78A0F89-6C68-9003-0E86-253005DBC0F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30BF2F4B-82F4-0627-1A97-376BC66E34B0}"/>
              </a:ext>
            </a:extLst>
          </p:cNvPr>
          <p:cNvSpPr>
            <a:spLocks noGrp="1" noChangeArrowheads="1"/>
          </p:cNvSpPr>
          <p:nvPr>
            <p:ph type="body" idx="1"/>
          </p:nvPr>
        </p:nvSpPr>
        <p:spPr>
          <a:xfrm>
            <a:off x="662516" y="1905000"/>
            <a:ext cx="7734723" cy="3048000"/>
          </a:xfrm>
        </p:spPr>
        <p:txBody>
          <a:bodyPr/>
          <a:lstStyle/>
          <a:p>
            <a:pPr marL="514350" lvl="3" indent="-514350" eaLnBrk="1" hangingPunct="1">
              <a:lnSpc>
                <a:spcPct val="100000"/>
              </a:lnSpc>
              <a:spcBef>
                <a:spcPts val="0"/>
              </a:spcBef>
              <a:spcAft>
                <a:spcPts val="2400"/>
              </a:spcAft>
              <a:buClr>
                <a:srgbClr val="FF99FF"/>
              </a:buClr>
              <a:buFont typeface="+mj-lt"/>
              <a:buAutoNum type="alpha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Food sacrificed to idols (20a)</a:t>
            </a:r>
          </a:p>
          <a:p>
            <a:pPr marL="514350" lvl="3" indent="-514350" eaLnBrk="1" hangingPunct="1">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Fornication (20b)</a:t>
            </a:r>
          </a:p>
          <a:p>
            <a:pPr marL="514350" lvl="3" indent="-514350">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Things strangled (20c)</a:t>
            </a:r>
          </a:p>
          <a:p>
            <a:pPr marL="514350" lvl="3" indent="-514350">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Blood (20d)</a:t>
            </a:r>
          </a:p>
          <a:p>
            <a:pPr marL="0" lvl="3" indent="0">
              <a:lnSpc>
                <a:spcPct val="100000"/>
              </a:lnSpc>
              <a:spcBef>
                <a:spcPts val="0"/>
              </a:spcBef>
              <a:spcAft>
                <a:spcPts val="12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84486DA2-BE57-A314-2577-358B251DBDD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3C8188B3-649A-BEC6-B9A8-0F88C2394349}"/>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FF"/>
              </a:buClr>
              <a:buFont typeface="+mj-lt"/>
              <a:buAutoNum type="arabi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15:20</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Abstentions Reiterated</a:t>
            </a:r>
          </a:p>
        </p:txBody>
      </p:sp>
    </p:spTree>
    <p:extLst>
      <p:ext uri="{BB962C8B-B14F-4D97-AF65-F5344CB8AC3E}">
        <p14:creationId xmlns:p14="http://schemas.microsoft.com/office/powerpoint/2010/main" val="1087146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152400"/>
            <a:ext cx="77724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JUDGMENTS</a:t>
            </a:r>
          </a:p>
        </p:txBody>
      </p:sp>
      <p:sp>
        <p:nvSpPr>
          <p:cNvPr id="32771" name="Rectangle 3"/>
          <p:cNvSpPr>
            <a:spLocks noGrp="1" noChangeArrowheads="1"/>
          </p:cNvSpPr>
          <p:nvPr>
            <p:ph type="body" idx="4294967295"/>
          </p:nvPr>
        </p:nvSpPr>
        <p:spPr>
          <a:xfrm>
            <a:off x="609600" y="2019301"/>
            <a:ext cx="8229600" cy="2819399"/>
          </a:xfrm>
        </p:spPr>
        <p:txBody>
          <a:bodyPr/>
          <a:lstStyle/>
          <a:p>
            <a:pPr marL="457200" indent="-457200">
              <a:spcBef>
                <a:spcPts val="0"/>
              </a:spcBef>
              <a:spcAft>
                <a:spcPts val="2400"/>
              </a:spcAft>
              <a:buClr>
                <a:srgbClr val="00FFFF"/>
              </a:buClr>
              <a:defRPr/>
            </a:pPr>
            <a:r>
              <a:rPr lang="en-US" sz="3000" dirty="0">
                <a:effectLst>
                  <a:outerShdw blurRad="38100" dist="38100" dir="2700000" algn="tl">
                    <a:srgbClr val="000000">
                      <a:alpha val="43137"/>
                    </a:srgbClr>
                  </a:outerShdw>
                </a:effectLst>
              </a:rPr>
              <a:t>Division of the kingdom in 931 B.C. (1 Kgs. 12)</a:t>
            </a:r>
          </a:p>
          <a:p>
            <a:pPr marL="457200" indent="-457200">
              <a:spcBef>
                <a:spcPts val="0"/>
              </a:spcBef>
              <a:spcAft>
                <a:spcPts val="2400"/>
              </a:spcAft>
              <a:buClr>
                <a:srgbClr val="00FFFF"/>
              </a:buClr>
              <a:defRPr/>
            </a:pPr>
            <a:r>
              <a:rPr lang="en-US" sz="3000" dirty="0">
                <a:effectLst>
                  <a:outerShdw blurRad="38100" dist="38100" dir="2700000" algn="tl">
                    <a:srgbClr val="000000">
                      <a:alpha val="43137"/>
                    </a:srgbClr>
                  </a:outerShdw>
                </a:effectLst>
              </a:rPr>
              <a:t>Assyrian judgment in 722 B.C. (2 Kgs. 17)</a:t>
            </a:r>
          </a:p>
          <a:p>
            <a:pPr marL="457200" indent="-457200">
              <a:spcBef>
                <a:spcPts val="0"/>
              </a:spcBef>
              <a:spcAft>
                <a:spcPts val="2400"/>
              </a:spcAft>
              <a:buClr>
                <a:srgbClr val="00FFFF"/>
              </a:buClr>
              <a:defRPr/>
            </a:pPr>
            <a:r>
              <a:rPr lang="en-US" sz="3000" dirty="0">
                <a:effectLst>
                  <a:outerShdw blurRad="38100" dist="38100" dir="2700000" algn="tl">
                    <a:srgbClr val="000000">
                      <a:alpha val="43137"/>
                    </a:srgbClr>
                  </a:outerShdw>
                </a:effectLst>
              </a:rPr>
              <a:t>Babylonian captivity in 586 B.C. (2 Kgs. 25)</a:t>
            </a:r>
          </a:p>
          <a:p>
            <a:pPr marL="457200" indent="-457200">
              <a:spcBef>
                <a:spcPts val="0"/>
              </a:spcBef>
              <a:spcAft>
                <a:spcPts val="2400"/>
              </a:spcAft>
              <a:buClr>
                <a:srgbClr val="00FFFF"/>
              </a:buClr>
              <a:defRPr/>
            </a:pPr>
            <a:r>
              <a:rPr lang="en-US" sz="3000" dirty="0">
                <a:effectLst>
                  <a:outerShdw blurRad="38100" dist="38100" dir="2700000" algn="tl">
                    <a:srgbClr val="000000">
                      <a:alpha val="43137"/>
                    </a:srgbClr>
                  </a:outerShdw>
                </a:effectLst>
              </a:rPr>
              <a:t>Rome </a:t>
            </a:r>
            <a:r>
              <a:rPr lang="en-US" sz="3000" i="1" dirty="0">
                <a:effectLst>
                  <a:outerShdw blurRad="38100" dist="38100" dir="2700000" algn="tl">
                    <a:srgbClr val="000000">
                      <a:alpha val="43137"/>
                    </a:srgbClr>
                  </a:outerShdw>
                </a:effectLst>
              </a:rPr>
              <a:t>Diaspora</a:t>
            </a:r>
            <a:r>
              <a:rPr lang="en-US" sz="3000" dirty="0">
                <a:effectLst>
                  <a:outerShdw blurRad="38100" dist="38100" dir="2700000" algn="tl">
                    <a:srgbClr val="000000">
                      <a:alpha val="43137"/>
                    </a:srgbClr>
                  </a:outerShdw>
                </a:effectLst>
              </a:rPr>
              <a:t> in A.D. 70   (Luke 19:41-44)</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589962" y="1981200"/>
            <a:ext cx="2992438" cy="3074988"/>
          </a:xfrm>
          <a:prstGeom prst="rect">
            <a:avLst/>
          </a:prstGeom>
          <a:noFill/>
          <a:ln w="9525">
            <a:noFill/>
            <a:miter lim="800000"/>
            <a:headEnd/>
            <a:tailEnd/>
          </a:ln>
        </p:spPr>
      </p:pic>
    </p:spTree>
    <p:extLst>
      <p:ext uri="{BB962C8B-B14F-4D97-AF65-F5344CB8AC3E}">
        <p14:creationId xmlns:p14="http://schemas.microsoft.com/office/powerpoint/2010/main" val="1102905560"/>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9ADD189-FB27-A754-4053-FB43252E8C8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7CD33C7-2979-616C-7DF0-DEB6A2BD6CE4}"/>
              </a:ext>
            </a:extLst>
          </p:cNvPr>
          <p:cNvSpPr>
            <a:spLocks noGrp="1" noChangeArrowheads="1"/>
          </p:cNvSpPr>
          <p:nvPr>
            <p:ph type="body" idx="1"/>
          </p:nvPr>
        </p:nvSpPr>
        <p:spPr>
          <a:xfrm>
            <a:off x="662516" y="1905000"/>
            <a:ext cx="7734723" cy="3048000"/>
          </a:xfrm>
        </p:spPr>
        <p:txBody>
          <a:bodyPr/>
          <a:lstStyle/>
          <a:p>
            <a:pPr marL="514350" lvl="3" indent="-514350" eaLnBrk="1" hangingPunct="1">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Food sacrificed to idols (20a)</a:t>
            </a:r>
          </a:p>
          <a:p>
            <a:pPr marL="514350" lvl="3" indent="-514350" eaLnBrk="1" hangingPunct="1">
              <a:lnSpc>
                <a:spcPct val="100000"/>
              </a:lnSpc>
              <a:spcBef>
                <a:spcPts val="0"/>
              </a:spcBef>
              <a:spcAft>
                <a:spcPts val="2400"/>
              </a:spcAft>
              <a:buClr>
                <a:srgbClr val="FF99FF"/>
              </a:buClr>
              <a:buFont typeface="+mj-lt"/>
              <a:buAutoNum type="alpha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Fornication (20b)</a:t>
            </a:r>
          </a:p>
          <a:p>
            <a:pPr marL="514350" lvl="3" indent="-514350">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Things strangled (20c)</a:t>
            </a:r>
          </a:p>
          <a:p>
            <a:pPr marL="514350" lvl="3" indent="-514350">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Blood (20d)</a:t>
            </a:r>
          </a:p>
          <a:p>
            <a:pPr marL="0" lvl="3" indent="0">
              <a:lnSpc>
                <a:spcPct val="100000"/>
              </a:lnSpc>
              <a:spcBef>
                <a:spcPts val="0"/>
              </a:spcBef>
              <a:spcAft>
                <a:spcPts val="12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305BB75C-48EF-12EB-F02F-3DC660BE9F3C}"/>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670E46FF-C978-10B2-3D90-599571C3C188}"/>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FF"/>
              </a:buClr>
              <a:buFont typeface="+mj-lt"/>
              <a:buAutoNum type="arabi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15:20</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Abstentions Reiterated</a:t>
            </a:r>
          </a:p>
        </p:txBody>
      </p:sp>
    </p:spTree>
    <p:extLst>
      <p:ext uri="{BB962C8B-B14F-4D97-AF65-F5344CB8AC3E}">
        <p14:creationId xmlns:p14="http://schemas.microsoft.com/office/powerpoint/2010/main" val="215793231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E76D2A3-2265-F193-1BD0-4F3C39344286}"/>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AB9DF4C-4D1D-3B86-C734-EEF57B3E5BCD}"/>
              </a:ext>
            </a:extLst>
          </p:cNvPr>
          <p:cNvSpPr>
            <a:spLocks noGrp="1" noChangeArrowheads="1"/>
          </p:cNvSpPr>
          <p:nvPr>
            <p:ph type="body" idx="1"/>
          </p:nvPr>
        </p:nvSpPr>
        <p:spPr>
          <a:xfrm>
            <a:off x="662516" y="1905000"/>
            <a:ext cx="7734723" cy="3048000"/>
          </a:xfrm>
        </p:spPr>
        <p:txBody>
          <a:bodyPr/>
          <a:lstStyle/>
          <a:p>
            <a:pPr marL="514350" lvl="3" indent="-514350" eaLnBrk="1" hangingPunct="1">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Food sacrificed to idols (20a)</a:t>
            </a:r>
          </a:p>
          <a:p>
            <a:pPr marL="514350" lvl="3" indent="-514350" eaLnBrk="1" hangingPunct="1">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Fornication (20b)</a:t>
            </a:r>
          </a:p>
          <a:p>
            <a:pPr marL="514350" lvl="3" indent="-514350">
              <a:lnSpc>
                <a:spcPct val="100000"/>
              </a:lnSpc>
              <a:spcBef>
                <a:spcPts val="0"/>
              </a:spcBef>
              <a:spcAft>
                <a:spcPts val="2400"/>
              </a:spcAft>
              <a:buClr>
                <a:srgbClr val="FF99FF"/>
              </a:buClr>
              <a:buFont typeface="+mj-lt"/>
              <a:buAutoNum type="alpha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Things strangled (20c)</a:t>
            </a:r>
          </a:p>
          <a:p>
            <a:pPr marL="514350" lvl="3" indent="-514350">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Blood (20d)</a:t>
            </a:r>
          </a:p>
          <a:p>
            <a:pPr marL="0" lvl="3" indent="0">
              <a:lnSpc>
                <a:spcPct val="100000"/>
              </a:lnSpc>
              <a:spcBef>
                <a:spcPts val="0"/>
              </a:spcBef>
              <a:spcAft>
                <a:spcPts val="12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37F82BA7-6318-B595-C588-EEB34C4CC1FF}"/>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8C774C47-1500-B316-9C8C-C368AEE8982E}"/>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FF"/>
              </a:buClr>
              <a:buFont typeface="+mj-lt"/>
              <a:buAutoNum type="arabi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15:20</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Abstentions Reiterated</a:t>
            </a:r>
          </a:p>
        </p:txBody>
      </p:sp>
    </p:spTree>
    <p:extLst>
      <p:ext uri="{BB962C8B-B14F-4D97-AF65-F5344CB8AC3E}">
        <p14:creationId xmlns:p14="http://schemas.microsoft.com/office/powerpoint/2010/main" val="75806655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EF232AA-BE26-E2D4-52A5-3FDD187C5336}"/>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5F03989-1A8D-A793-A1AC-BC461FE3BD8A}"/>
              </a:ext>
            </a:extLst>
          </p:cNvPr>
          <p:cNvSpPr>
            <a:spLocks noGrp="1" noChangeArrowheads="1"/>
          </p:cNvSpPr>
          <p:nvPr>
            <p:ph type="body" idx="1"/>
          </p:nvPr>
        </p:nvSpPr>
        <p:spPr>
          <a:xfrm>
            <a:off x="662516" y="1905000"/>
            <a:ext cx="7734723" cy="3048000"/>
          </a:xfrm>
        </p:spPr>
        <p:txBody>
          <a:bodyPr/>
          <a:lstStyle/>
          <a:p>
            <a:pPr marL="514350" lvl="3" indent="-514350" eaLnBrk="1" hangingPunct="1">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Food sacrificed to idols (20a)</a:t>
            </a:r>
          </a:p>
          <a:p>
            <a:pPr marL="514350" lvl="3" indent="-514350" eaLnBrk="1" hangingPunct="1">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Fornication (20b)</a:t>
            </a:r>
          </a:p>
          <a:p>
            <a:pPr marL="514350" lvl="3" indent="-514350">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Things strangled (20c)</a:t>
            </a:r>
          </a:p>
          <a:p>
            <a:pPr marL="514350" lvl="3" indent="-514350">
              <a:lnSpc>
                <a:spcPct val="100000"/>
              </a:lnSpc>
              <a:spcBef>
                <a:spcPts val="0"/>
              </a:spcBef>
              <a:spcAft>
                <a:spcPts val="2400"/>
              </a:spcAft>
              <a:buClr>
                <a:srgbClr val="FF99FF"/>
              </a:buClr>
              <a:buFont typeface="+mj-lt"/>
              <a:buAutoNum type="alpha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Blood (20d)</a:t>
            </a:r>
          </a:p>
          <a:p>
            <a:pPr marL="0" lvl="3" indent="0">
              <a:lnSpc>
                <a:spcPct val="100000"/>
              </a:lnSpc>
              <a:spcBef>
                <a:spcPts val="0"/>
              </a:spcBef>
              <a:spcAft>
                <a:spcPts val="12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6E23E0D6-6D50-C155-98B2-DB0F848137BB}"/>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E89827F-0980-3A64-8A6F-E5379D4D513B}"/>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FF"/>
              </a:buClr>
              <a:buFont typeface="+mj-lt"/>
              <a:buAutoNum type="arabi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15:20</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Abstentions Reiterated</a:t>
            </a:r>
          </a:p>
        </p:txBody>
      </p:sp>
    </p:spTree>
    <p:extLst>
      <p:ext uri="{BB962C8B-B14F-4D97-AF65-F5344CB8AC3E}">
        <p14:creationId xmlns:p14="http://schemas.microsoft.com/office/powerpoint/2010/main" val="9747684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A4E483D-3698-8586-07AB-4C10F7F47E48}"/>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D2194917-AC2A-98A1-25C9-A191CDA06037}"/>
              </a:ext>
            </a:extLst>
          </p:cNvPr>
          <p:cNvSpPr>
            <a:spLocks noGrp="1" noChangeArrowheads="1"/>
          </p:cNvSpPr>
          <p:nvPr>
            <p:ph type="body" idx="1"/>
          </p:nvPr>
        </p:nvSpPr>
        <p:spPr>
          <a:xfrm>
            <a:off x="762000" y="2286000"/>
            <a:ext cx="8128000" cy="22860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Concerning the Gentiles (19-20)</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Concerning Moses (21)</a:t>
            </a:r>
          </a:p>
        </p:txBody>
      </p:sp>
      <p:pic>
        <p:nvPicPr>
          <p:cNvPr id="3" name="Picture 2">
            <a:extLst>
              <a:ext uri="{FF2B5EF4-FFF2-40B4-BE49-F238E27FC236}">
                <a16:creationId xmlns:a16="http://schemas.microsoft.com/office/drawing/2014/main" id="{2226B8F8-0228-EBDD-0484-6B5CD652D3C6}"/>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60DB576B-1596-F3CF-05B7-F77EAD225248}"/>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15:19-21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Conclusions</a:t>
            </a:r>
          </a:p>
        </p:txBody>
      </p:sp>
    </p:spTree>
    <p:extLst>
      <p:ext uri="{BB962C8B-B14F-4D97-AF65-F5344CB8AC3E}">
        <p14:creationId xmlns:p14="http://schemas.microsoft.com/office/powerpoint/2010/main" val="41580281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311D9-6EEB-B811-1620-D41DB828FF3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641F6A0-8852-9A21-27F7-C38A4AEB4CA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EE8E1071-9110-D264-A088-C610CC9F9CCB}"/>
              </a:ext>
            </a:extLst>
          </p:cNvPr>
          <p:cNvSpPr>
            <a:spLocks noChangeArrowheads="1"/>
          </p:cNvSpPr>
          <p:nvPr/>
        </p:nvSpPr>
        <p:spPr bwMode="auto">
          <a:xfrm>
            <a:off x="603249" y="1"/>
            <a:ext cx="11038417" cy="4485843"/>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15:14-21</a:t>
            </a:r>
          </a:p>
          <a:p>
            <a:pPr algn="just"/>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Therefore it is my judgment that we do not trouble those who are turning to God from among the Gentiles,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that we write to them that they abstain from things contaminated by idols and from fornication and from what is strangled and from blood.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Moses from ancient generations has in every city those who preach him, since he is read in the synagogues every Sabbath.”</a:t>
            </a:r>
          </a:p>
        </p:txBody>
      </p:sp>
    </p:spTree>
    <p:extLst>
      <p:ext uri="{BB962C8B-B14F-4D97-AF65-F5344CB8AC3E}">
        <p14:creationId xmlns:p14="http://schemas.microsoft.com/office/powerpoint/2010/main" val="425187460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040FA19-C0A8-25EA-A08D-F4E37625A65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1C8B3AD-3AC8-B7F0-0B13-50DACA41F3F5}"/>
              </a:ext>
            </a:extLst>
          </p:cNvPr>
          <p:cNvSpPr>
            <a:spLocks noGrp="1" noChangeArrowheads="1"/>
          </p:cNvSpPr>
          <p:nvPr>
            <p:ph type="title"/>
          </p:nvPr>
        </p:nvSpPr>
        <p:spPr>
          <a:xfrm>
            <a:off x="3028950"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15:1-35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Jerusalem Council</a:t>
            </a:r>
          </a:p>
        </p:txBody>
      </p:sp>
      <p:sp>
        <p:nvSpPr>
          <p:cNvPr id="161795" name="Rectangle 3">
            <a:extLst>
              <a:ext uri="{FF2B5EF4-FFF2-40B4-BE49-F238E27FC236}">
                <a16:creationId xmlns:a16="http://schemas.microsoft.com/office/drawing/2014/main" id="{E2D7781E-8682-5CD0-1930-9892B863649B}"/>
              </a:ext>
            </a:extLst>
          </p:cNvPr>
          <p:cNvSpPr>
            <a:spLocks noGrp="1" noChangeArrowheads="1"/>
          </p:cNvSpPr>
          <p:nvPr>
            <p:ph type="body" idx="1"/>
          </p:nvPr>
        </p:nvSpPr>
        <p:spPr>
          <a:xfrm>
            <a:off x="609600" y="2019300"/>
            <a:ext cx="8153400" cy="2819400"/>
          </a:xfrm>
        </p:spPr>
        <p:txBody>
          <a:bodyPr/>
          <a:lstStyle/>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Occasion (1-5)</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Declarations (6-21)</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Decision (22-29)</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Delivery (30-35)</a:t>
            </a:r>
          </a:p>
        </p:txBody>
      </p:sp>
      <p:pic>
        <p:nvPicPr>
          <p:cNvPr id="3" name="Picture 2">
            <a:extLst>
              <a:ext uri="{FF2B5EF4-FFF2-40B4-BE49-F238E27FC236}">
                <a16:creationId xmlns:a16="http://schemas.microsoft.com/office/drawing/2014/main" id="{78B78818-0EFF-2706-6C23-98D3069CA2E3}"/>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9823993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28223"/>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12062</TotalTime>
  <Words>5156</Words>
  <Application>Microsoft Office PowerPoint</Application>
  <PresentationFormat>Widescreen</PresentationFormat>
  <Paragraphs>371</Paragraphs>
  <Slides>95</Slides>
  <Notes>12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95</vt:i4>
      </vt:variant>
    </vt:vector>
  </HeadingPairs>
  <TitlesOfParts>
    <vt:vector size="103" baseType="lpstr">
      <vt:lpstr>Arial</vt:lpstr>
      <vt:lpstr>Calibri</vt:lpstr>
      <vt:lpstr>Calibri Light</vt:lpstr>
      <vt:lpstr>Corbel</vt:lpstr>
      <vt:lpstr>Times New Roman</vt:lpstr>
      <vt:lpstr>Wingdings</vt:lpstr>
      <vt:lpstr>Office Theme</vt:lpstr>
      <vt:lpstr>1_Office Theme</vt:lpstr>
      <vt:lpstr>PowerPoint Presentation</vt:lpstr>
      <vt:lpstr>PowerPoint Presentation</vt:lpstr>
      <vt:lpstr>Structure (Acts 1:8)</vt:lpstr>
      <vt:lpstr>Acts 15:1-35 Jerusalem Council</vt:lpstr>
      <vt:lpstr>PowerPoint Presentation</vt:lpstr>
      <vt:lpstr>PowerPoint Presentation</vt:lpstr>
      <vt:lpstr>PowerPoint Presentation</vt:lpstr>
      <vt:lpstr>Six Parts of a Suzerain-Vassal Treaty in Deuteronomy</vt:lpstr>
      <vt:lpstr>ISRAEL'S JUDGMENTS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First Missionary Journey</vt:lpstr>
      <vt:lpstr>PowerPoint Presentation</vt:lpstr>
      <vt:lpstr>PowerPoint Presentation</vt:lpstr>
      <vt:lpstr>PowerPoint Presentation</vt:lpstr>
      <vt:lpstr>PowerPoint Presentation</vt:lpstr>
      <vt:lpstr>PowerPoint Presentation</vt:lpstr>
      <vt:lpstr>PowerPoint Presentation</vt:lpstr>
      <vt:lpstr>JAMES OF THE NEW TESTAMENT </vt:lpstr>
      <vt:lpstr>Which James?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Thomas Ice Tim LaHaye Prophecy Study Bible, p. 1304.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Charles Ryrie Dispensationalism (Chicago: Moody Press, 1965), 86.</vt:lpstr>
      <vt:lpstr>E.W. Bullinger (1837‒1913)</vt:lpstr>
      <vt:lpstr>PowerPoint Presentation</vt:lpstr>
      <vt:lpstr>PowerPoint Presentation</vt:lpstr>
      <vt:lpstr>PowerPoint Presentation</vt:lpstr>
      <vt:lpstr>OT PROPHETS DESCRIBE THE KINGDOM</vt:lpstr>
      <vt:lpstr>PowerPoint Presentation</vt:lpstr>
      <vt:lpstr>“Here the Prophet describes the felicity which shall be under the reign of Christ: and we know that whenever the Prophets set forth promises of a happy and prosperous state to God’s people, they adopt metaphorical expressions, and say, that abundance of all good things shall flow, that there shall be the most fruitful produce, that provisions shall be bountifully supplied; for they accommodated their mode of speaking to the notions of that ancient people; it is therefore no wonder if they sometimes speak to them as to children. At the same time, the Spirit under these figurative expressions declares, that the kingdom of Christ shall in every way be happy and blessed, or that the Church of God, which means the same thing, shall be blessed, when Christ shall begin to reign.”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15:1-35 Jerusalem Council</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086 Acts 15v11-18</dc:title>
  <dc:subject>ACTS</dc:subject>
  <dc:creator>A. Woods</dc:creator>
  <cp:lastModifiedBy>Jim McGowan</cp:lastModifiedBy>
  <cp:revision>1551</cp:revision>
  <cp:lastPrinted>2025-11-05T13:21:03Z</cp:lastPrinted>
  <dcterms:created xsi:type="dcterms:W3CDTF">2009-01-10T23:45:31Z</dcterms:created>
  <dcterms:modified xsi:type="dcterms:W3CDTF">2025-11-05T20:06:46Z</dcterms:modified>
</cp:coreProperties>
</file>