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0" r:id="rId2"/>
  </p:sldMasterIdLst>
  <p:notesMasterIdLst>
    <p:notesMasterId r:id="rId109"/>
  </p:notesMasterIdLst>
  <p:handoutMasterIdLst>
    <p:handoutMasterId r:id="rId110"/>
  </p:handoutMasterIdLst>
  <p:sldIdLst>
    <p:sldId id="2018" r:id="rId3"/>
    <p:sldId id="2158" r:id="rId4"/>
    <p:sldId id="28018" r:id="rId5"/>
    <p:sldId id="28271" r:id="rId6"/>
    <p:sldId id="28310" r:id="rId7"/>
    <p:sldId id="28314" r:id="rId8"/>
    <p:sldId id="28315" r:id="rId9"/>
    <p:sldId id="10231" r:id="rId10"/>
    <p:sldId id="5260" r:id="rId11"/>
    <p:sldId id="28316" r:id="rId12"/>
    <p:sldId id="28194" r:id="rId13"/>
    <p:sldId id="28199" r:id="rId14"/>
    <p:sldId id="28200" r:id="rId15"/>
    <p:sldId id="28317" r:id="rId16"/>
    <p:sldId id="28320" r:id="rId17"/>
    <p:sldId id="28321" r:id="rId18"/>
    <p:sldId id="28348" r:id="rId19"/>
    <p:sldId id="28349" r:id="rId20"/>
    <p:sldId id="6489" r:id="rId21"/>
    <p:sldId id="28322" r:id="rId22"/>
    <p:sldId id="28323" r:id="rId23"/>
    <p:sldId id="28376" r:id="rId24"/>
    <p:sldId id="28377" r:id="rId25"/>
    <p:sldId id="8588" r:id="rId26"/>
    <p:sldId id="7370" r:id="rId27"/>
    <p:sldId id="2968" r:id="rId28"/>
    <p:sldId id="28318" r:id="rId29"/>
    <p:sldId id="939" r:id="rId30"/>
    <p:sldId id="28319" r:id="rId31"/>
    <p:sldId id="28378" r:id="rId32"/>
    <p:sldId id="28108" r:id="rId33"/>
    <p:sldId id="28311" r:id="rId34"/>
    <p:sldId id="28324" r:id="rId35"/>
    <p:sldId id="28325" r:id="rId36"/>
    <p:sldId id="28329" r:id="rId37"/>
    <p:sldId id="28330" r:id="rId38"/>
    <p:sldId id="28331" r:id="rId39"/>
    <p:sldId id="28350" r:id="rId40"/>
    <p:sldId id="28351" r:id="rId41"/>
    <p:sldId id="5226" r:id="rId42"/>
    <p:sldId id="7039" r:id="rId43"/>
    <p:sldId id="7040" r:id="rId44"/>
    <p:sldId id="28326" r:id="rId45"/>
    <p:sldId id="7378" r:id="rId46"/>
    <p:sldId id="7760" r:id="rId47"/>
    <p:sldId id="9848" r:id="rId48"/>
    <p:sldId id="5341" r:id="rId49"/>
    <p:sldId id="28327" r:id="rId50"/>
    <p:sldId id="28375" r:id="rId51"/>
    <p:sldId id="5358" r:id="rId52"/>
    <p:sldId id="2187" r:id="rId53"/>
    <p:sldId id="5603" r:id="rId54"/>
    <p:sldId id="28328" r:id="rId55"/>
    <p:sldId id="28352" r:id="rId56"/>
    <p:sldId id="28353" r:id="rId57"/>
    <p:sldId id="28354" r:id="rId58"/>
    <p:sldId id="27615" r:id="rId59"/>
    <p:sldId id="28355" r:id="rId60"/>
    <p:sldId id="28356" r:id="rId61"/>
    <p:sldId id="28312" r:id="rId62"/>
    <p:sldId id="28332" r:id="rId63"/>
    <p:sldId id="28333" r:id="rId64"/>
    <p:sldId id="28334" r:id="rId65"/>
    <p:sldId id="28336" r:id="rId66"/>
    <p:sldId id="28337" r:id="rId67"/>
    <p:sldId id="28048" r:id="rId68"/>
    <p:sldId id="9590" r:id="rId69"/>
    <p:sldId id="28338" r:id="rId70"/>
    <p:sldId id="5497" r:id="rId71"/>
    <p:sldId id="28357" r:id="rId72"/>
    <p:sldId id="28360" r:id="rId73"/>
    <p:sldId id="28339" r:id="rId74"/>
    <p:sldId id="12354" r:id="rId75"/>
    <p:sldId id="28346" r:id="rId76"/>
    <p:sldId id="28176" r:id="rId77"/>
    <p:sldId id="28358" r:id="rId78"/>
    <p:sldId id="28359" r:id="rId79"/>
    <p:sldId id="28184" r:id="rId80"/>
    <p:sldId id="28347" r:id="rId81"/>
    <p:sldId id="28361" r:id="rId82"/>
    <p:sldId id="28362" r:id="rId83"/>
    <p:sldId id="28335" r:id="rId84"/>
    <p:sldId id="28340" r:id="rId85"/>
    <p:sldId id="28341" r:id="rId86"/>
    <p:sldId id="28364" r:id="rId87"/>
    <p:sldId id="28366" r:id="rId88"/>
    <p:sldId id="28365" r:id="rId89"/>
    <p:sldId id="28367" r:id="rId90"/>
    <p:sldId id="28368" r:id="rId91"/>
    <p:sldId id="28342" r:id="rId92"/>
    <p:sldId id="28369" r:id="rId93"/>
    <p:sldId id="28370" r:id="rId94"/>
    <p:sldId id="28371" r:id="rId95"/>
    <p:sldId id="28372" r:id="rId96"/>
    <p:sldId id="28343" r:id="rId97"/>
    <p:sldId id="28373" r:id="rId98"/>
    <p:sldId id="28374" r:id="rId99"/>
    <p:sldId id="28344" r:id="rId100"/>
    <p:sldId id="28363" r:id="rId101"/>
    <p:sldId id="7916" r:id="rId102"/>
    <p:sldId id="7908" r:id="rId103"/>
    <p:sldId id="28345" r:id="rId104"/>
    <p:sldId id="28098" r:id="rId105"/>
    <p:sldId id="28174" r:id="rId106"/>
    <p:sldId id="28313" r:id="rId107"/>
    <p:sldId id="27632" r:id="rId108"/>
  </p:sldIdLst>
  <p:sldSz cx="12192000" cy="6858000"/>
  <p:notesSz cx="7315200" cy="9601200"/>
  <p:custDataLst>
    <p:tags r:id="rId111"/>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00066"/>
    <a:srgbClr val="008000"/>
    <a:srgbClr val="33CC33"/>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CAD581-9E0D-4117-A074-7D3E441F3BC6}" v="13" dt="2025-10-25T22:56:55.26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7" autoAdjust="0"/>
    <p:restoredTop sz="95974" autoAdjust="0"/>
  </p:normalViewPr>
  <p:slideViewPr>
    <p:cSldViewPr>
      <p:cViewPr varScale="1">
        <p:scale>
          <a:sx n="61" d="100"/>
          <a:sy n="61" d="100"/>
        </p:scale>
        <p:origin x="78" y="1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184"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microsoft.com/office/2015/10/relationships/revisionInfo" Target="revisionInfo.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custSel addSld delSld modSld">
      <pc:chgData name="Jim McGowan" userId="e2c7446dd3aca506" providerId="LiveId" clId="{9C25796A-7B39-4A71-8A01-5B1771AE4BD7}" dt="2025-10-25T23:18:24.544" v="58" actId="20577"/>
      <pc:docMkLst>
        <pc:docMk/>
      </pc:docMkLst>
      <pc:sldChg chg="modSp mod">
        <pc:chgData name="Jim McGowan" userId="e2c7446dd3aca506" providerId="LiveId" clId="{9C25796A-7B39-4A71-8A01-5B1771AE4BD7}" dt="2025-10-25T23:18:24.544" v="58" actId="20577"/>
        <pc:sldMkLst>
          <pc:docMk/>
          <pc:sldMk cId="2952855867" sldId="2158"/>
        </pc:sldMkLst>
        <pc:spChg chg="mod">
          <ac:chgData name="Jim McGowan" userId="e2c7446dd3aca506" providerId="LiveId" clId="{9C25796A-7B39-4A71-8A01-5B1771AE4BD7}" dt="2025-10-25T23:18:24.544" v="58" actId="20577"/>
          <ac:spMkLst>
            <pc:docMk/>
            <pc:sldMk cId="2952855867" sldId="2158"/>
            <ac:spMk id="9219" creationId="{7C6FA43D-FD39-45EF-C247-3B31B14FAA8F}"/>
          </ac:spMkLst>
        </pc:spChg>
      </pc:sldChg>
      <pc:sldChg chg="modSp mod">
        <pc:chgData name="Jim McGowan" userId="e2c7446dd3aca506" providerId="LiveId" clId="{9C25796A-7B39-4A71-8A01-5B1771AE4BD7}" dt="2025-10-25T21:57:15.119" v="21" actId="12788"/>
        <pc:sldMkLst>
          <pc:docMk/>
          <pc:sldMk cId="1232092793" sldId="5603"/>
        </pc:sldMkLst>
        <pc:spChg chg="mod">
          <ac:chgData name="Jim McGowan" userId="e2c7446dd3aca506" providerId="LiveId" clId="{9C25796A-7B39-4A71-8A01-5B1771AE4BD7}" dt="2025-10-25T21:57:15.119" v="21" actId="12788"/>
          <ac:spMkLst>
            <pc:docMk/>
            <pc:sldMk cId="1232092793" sldId="5603"/>
            <ac:spMk id="17411" creationId="{00000000-0000-0000-0000-000000000000}"/>
          </ac:spMkLst>
        </pc:spChg>
        <pc:picChg chg="mod">
          <ac:chgData name="Jim McGowan" userId="e2c7446dd3aca506" providerId="LiveId" clId="{9C25796A-7B39-4A71-8A01-5B1771AE4BD7}" dt="2025-10-25T21:56:54.680" v="18" actId="1076"/>
          <ac:picMkLst>
            <pc:docMk/>
            <pc:sldMk cId="1232092793" sldId="5603"/>
            <ac:picMk id="2" creationId="{D0C1241F-C3FC-45C5-8106-A85129BEAFBE}"/>
          </ac:picMkLst>
        </pc:picChg>
      </pc:sldChg>
      <pc:sldChg chg="add">
        <pc:chgData name="Jim McGowan" userId="e2c7446dd3aca506" providerId="LiveId" clId="{9C25796A-7B39-4A71-8A01-5B1771AE4BD7}" dt="2025-10-25T22:56:55.256" v="50"/>
        <pc:sldMkLst>
          <pc:docMk/>
          <pc:sldMk cId="2351628916" sldId="7370"/>
        </pc:sldMkLst>
      </pc:sldChg>
      <pc:sldChg chg="del">
        <pc:chgData name="Jim McGowan" userId="e2c7446dd3aca506" providerId="LiveId" clId="{9C25796A-7B39-4A71-8A01-5B1771AE4BD7}" dt="2025-10-25T21:54:42.003" v="0" actId="2696"/>
        <pc:sldMkLst>
          <pc:docMk/>
          <pc:sldMk cId="141486100" sldId="7487"/>
        </pc:sldMkLst>
      </pc:sldChg>
      <pc:sldChg chg="add del">
        <pc:chgData name="Jim McGowan" userId="e2c7446dd3aca506" providerId="LiveId" clId="{9C25796A-7B39-4A71-8A01-5B1771AE4BD7}" dt="2025-10-25T21:55:24.580" v="7" actId="47"/>
        <pc:sldMkLst>
          <pc:docMk/>
          <pc:sldMk cId="3394962160" sldId="7487"/>
        </pc:sldMkLst>
      </pc:sldChg>
      <pc:sldChg chg="del">
        <pc:chgData name="Jim McGowan" userId="e2c7446dd3aca506" providerId="LiveId" clId="{9C25796A-7B39-4A71-8A01-5B1771AE4BD7}" dt="2025-10-25T21:55:52.479" v="12" actId="47"/>
        <pc:sldMkLst>
          <pc:docMk/>
          <pc:sldMk cId="36574325" sldId="7488"/>
        </pc:sldMkLst>
      </pc:sldChg>
      <pc:sldChg chg="modSp mod">
        <pc:chgData name="Jim McGowan" userId="e2c7446dd3aca506" providerId="LiveId" clId="{9C25796A-7B39-4A71-8A01-5B1771AE4BD7}" dt="2025-10-25T21:58:53.805" v="22" actId="1076"/>
        <pc:sldMkLst>
          <pc:docMk/>
          <pc:sldMk cId="1133259731" sldId="28349"/>
        </pc:sldMkLst>
        <pc:picChg chg="mod">
          <ac:chgData name="Jim McGowan" userId="e2c7446dd3aca506" providerId="LiveId" clId="{9C25796A-7B39-4A71-8A01-5B1771AE4BD7}" dt="2025-10-25T21:58:53.805" v="22" actId="1076"/>
          <ac:picMkLst>
            <pc:docMk/>
            <pc:sldMk cId="1133259731" sldId="28349"/>
            <ac:picMk id="2" creationId="{1950E2E6-C234-D66D-A1D8-51072C1093B6}"/>
          </ac:picMkLst>
        </pc:picChg>
      </pc:sldChg>
      <pc:sldChg chg="addSp delSp modSp mod">
        <pc:chgData name="Jim McGowan" userId="e2c7446dd3aca506" providerId="LiveId" clId="{9C25796A-7B39-4A71-8A01-5B1771AE4BD7}" dt="2025-10-25T21:59:22.731" v="26"/>
        <pc:sldMkLst>
          <pc:docMk/>
          <pc:sldMk cId="1999715739" sldId="28353"/>
        </pc:sldMkLst>
        <pc:picChg chg="del">
          <ac:chgData name="Jim McGowan" userId="e2c7446dd3aca506" providerId="LiveId" clId="{9C25796A-7B39-4A71-8A01-5B1771AE4BD7}" dt="2025-10-25T21:59:22.196" v="25" actId="478"/>
          <ac:picMkLst>
            <pc:docMk/>
            <pc:sldMk cId="1999715739" sldId="28353"/>
            <ac:picMk id="2" creationId="{1950E2E6-C234-D66D-A1D8-51072C1093B6}"/>
          </ac:picMkLst>
        </pc:picChg>
        <pc:picChg chg="add mod">
          <ac:chgData name="Jim McGowan" userId="e2c7446dd3aca506" providerId="LiveId" clId="{9C25796A-7B39-4A71-8A01-5B1771AE4BD7}" dt="2025-10-25T21:59:22.731" v="26"/>
          <ac:picMkLst>
            <pc:docMk/>
            <pc:sldMk cId="1999715739" sldId="28353"/>
            <ac:picMk id="3" creationId="{AAD466CF-BD26-B092-6EC1-DB8F03A1BD07}"/>
          </ac:picMkLst>
        </pc:picChg>
      </pc:sldChg>
      <pc:sldChg chg="addSp delSp modSp mod">
        <pc:chgData name="Jim McGowan" userId="e2c7446dd3aca506" providerId="LiveId" clId="{9C25796A-7B39-4A71-8A01-5B1771AE4BD7}" dt="2025-10-25T21:59:48.786" v="31" actId="14100"/>
        <pc:sldMkLst>
          <pc:docMk/>
          <pc:sldMk cId="1537271518" sldId="28358"/>
        </pc:sldMkLst>
        <pc:spChg chg="mod">
          <ac:chgData name="Jim McGowan" userId="e2c7446dd3aca506" providerId="LiveId" clId="{9C25796A-7B39-4A71-8A01-5B1771AE4BD7}" dt="2025-10-25T21:59:48.786" v="31" actId="14100"/>
          <ac:spMkLst>
            <pc:docMk/>
            <pc:sldMk cId="1537271518" sldId="28358"/>
            <ac:spMk id="68611" creationId="{BEC77095-B60C-181F-D174-AD1EB253C903}"/>
          </ac:spMkLst>
        </pc:spChg>
        <pc:picChg chg="del">
          <ac:chgData name="Jim McGowan" userId="e2c7446dd3aca506" providerId="LiveId" clId="{9C25796A-7B39-4A71-8A01-5B1771AE4BD7}" dt="2025-10-25T21:59:32.605" v="27" actId="478"/>
          <ac:picMkLst>
            <pc:docMk/>
            <pc:sldMk cId="1537271518" sldId="28358"/>
            <ac:picMk id="2" creationId="{1950E2E6-C234-D66D-A1D8-51072C1093B6}"/>
          </ac:picMkLst>
        </pc:picChg>
        <pc:picChg chg="add mod">
          <ac:chgData name="Jim McGowan" userId="e2c7446dd3aca506" providerId="LiveId" clId="{9C25796A-7B39-4A71-8A01-5B1771AE4BD7}" dt="2025-10-25T21:59:33.103" v="28"/>
          <ac:picMkLst>
            <pc:docMk/>
            <pc:sldMk cId="1537271518" sldId="28358"/>
            <ac:picMk id="3" creationId="{75D497DA-59BD-8353-6DB6-D23FE7C66EF0}"/>
          </ac:picMkLst>
        </pc:picChg>
      </pc:sldChg>
      <pc:sldChg chg="addSp delSp modSp mod">
        <pc:chgData name="Jim McGowan" userId="e2c7446dd3aca506" providerId="LiveId" clId="{9C25796A-7B39-4A71-8A01-5B1771AE4BD7}" dt="2025-10-25T22:00:02.811" v="34" actId="14100"/>
        <pc:sldMkLst>
          <pc:docMk/>
          <pc:sldMk cId="385571699" sldId="28359"/>
        </pc:sldMkLst>
        <pc:spChg chg="mod">
          <ac:chgData name="Jim McGowan" userId="e2c7446dd3aca506" providerId="LiveId" clId="{9C25796A-7B39-4A71-8A01-5B1771AE4BD7}" dt="2025-10-25T22:00:02.811" v="34" actId="14100"/>
          <ac:spMkLst>
            <pc:docMk/>
            <pc:sldMk cId="385571699" sldId="28359"/>
            <ac:spMk id="68611" creationId="{BEC77095-B60C-181F-D174-AD1EB253C903}"/>
          </ac:spMkLst>
        </pc:spChg>
        <pc:picChg chg="del">
          <ac:chgData name="Jim McGowan" userId="e2c7446dd3aca506" providerId="LiveId" clId="{9C25796A-7B39-4A71-8A01-5B1771AE4BD7}" dt="2025-10-25T21:59:55.507" v="32" actId="478"/>
          <ac:picMkLst>
            <pc:docMk/>
            <pc:sldMk cId="385571699" sldId="28359"/>
            <ac:picMk id="2" creationId="{1950E2E6-C234-D66D-A1D8-51072C1093B6}"/>
          </ac:picMkLst>
        </pc:picChg>
        <pc:picChg chg="add mod">
          <ac:chgData name="Jim McGowan" userId="e2c7446dd3aca506" providerId="LiveId" clId="{9C25796A-7B39-4A71-8A01-5B1771AE4BD7}" dt="2025-10-25T21:59:56.497" v="33"/>
          <ac:picMkLst>
            <pc:docMk/>
            <pc:sldMk cId="385571699" sldId="28359"/>
            <ac:picMk id="3" creationId="{E1B4AA74-41E1-D971-5F0F-A125D21C5513}"/>
          </ac:picMkLst>
        </pc:picChg>
      </pc:sldChg>
      <pc:sldChg chg="addSp delSp modSp mod">
        <pc:chgData name="Jim McGowan" userId="e2c7446dd3aca506" providerId="LiveId" clId="{9C25796A-7B39-4A71-8A01-5B1771AE4BD7}" dt="2025-10-25T21:59:04.345" v="24"/>
        <pc:sldMkLst>
          <pc:docMk/>
          <pc:sldMk cId="3854363677" sldId="28360"/>
        </pc:sldMkLst>
        <pc:picChg chg="del">
          <ac:chgData name="Jim McGowan" userId="e2c7446dd3aca506" providerId="LiveId" clId="{9C25796A-7B39-4A71-8A01-5B1771AE4BD7}" dt="2025-10-25T21:59:03.785" v="23" actId="478"/>
          <ac:picMkLst>
            <pc:docMk/>
            <pc:sldMk cId="3854363677" sldId="28360"/>
            <ac:picMk id="2" creationId="{1950E2E6-C234-D66D-A1D8-51072C1093B6}"/>
          </ac:picMkLst>
        </pc:picChg>
        <pc:picChg chg="add mod">
          <ac:chgData name="Jim McGowan" userId="e2c7446dd3aca506" providerId="LiveId" clId="{9C25796A-7B39-4A71-8A01-5B1771AE4BD7}" dt="2025-10-25T21:59:04.345" v="24"/>
          <ac:picMkLst>
            <pc:docMk/>
            <pc:sldMk cId="3854363677" sldId="28360"/>
            <ac:picMk id="3" creationId="{51D26468-4956-1CE2-8D7F-D91DBDCA192B}"/>
          </ac:picMkLst>
        </pc:picChg>
      </pc:sldChg>
      <pc:sldChg chg="addSp delSp modSp mod">
        <pc:chgData name="Jim McGowan" userId="e2c7446dd3aca506" providerId="LiveId" clId="{9C25796A-7B39-4A71-8A01-5B1771AE4BD7}" dt="2025-10-25T22:01:36.043" v="47" actId="255"/>
        <pc:sldMkLst>
          <pc:docMk/>
          <pc:sldMk cId="2554606383" sldId="28361"/>
        </pc:sldMkLst>
        <pc:spChg chg="mod">
          <ac:chgData name="Jim McGowan" userId="e2c7446dd3aca506" providerId="LiveId" clId="{9C25796A-7B39-4A71-8A01-5B1771AE4BD7}" dt="2025-10-25T22:01:36.043" v="47" actId="255"/>
          <ac:spMkLst>
            <pc:docMk/>
            <pc:sldMk cId="2554606383" sldId="28361"/>
            <ac:spMk id="68611" creationId="{BEC77095-B60C-181F-D174-AD1EB253C903}"/>
          </ac:spMkLst>
        </pc:spChg>
        <pc:picChg chg="del">
          <ac:chgData name="Jim McGowan" userId="e2c7446dd3aca506" providerId="LiveId" clId="{9C25796A-7B39-4A71-8A01-5B1771AE4BD7}" dt="2025-10-25T22:00:09.231" v="35" actId="478"/>
          <ac:picMkLst>
            <pc:docMk/>
            <pc:sldMk cId="2554606383" sldId="28361"/>
            <ac:picMk id="2" creationId="{1950E2E6-C234-D66D-A1D8-51072C1093B6}"/>
          </ac:picMkLst>
        </pc:picChg>
        <pc:picChg chg="add mod">
          <ac:chgData name="Jim McGowan" userId="e2c7446dd3aca506" providerId="LiveId" clId="{9C25796A-7B39-4A71-8A01-5B1771AE4BD7}" dt="2025-10-25T22:00:10.181" v="36"/>
          <ac:picMkLst>
            <pc:docMk/>
            <pc:sldMk cId="2554606383" sldId="28361"/>
            <ac:picMk id="3" creationId="{B53F394C-E215-E0EB-98FF-C325B13C0843}"/>
          </ac:picMkLst>
        </pc:picChg>
      </pc:sldChg>
      <pc:sldChg chg="addSp delSp modSp mod">
        <pc:chgData name="Jim McGowan" userId="e2c7446dd3aca506" providerId="LiveId" clId="{9C25796A-7B39-4A71-8A01-5B1771AE4BD7}" dt="2025-10-25T22:01:46.490" v="48" actId="255"/>
        <pc:sldMkLst>
          <pc:docMk/>
          <pc:sldMk cId="499376243" sldId="28362"/>
        </pc:sldMkLst>
        <pc:spChg chg="mod">
          <ac:chgData name="Jim McGowan" userId="e2c7446dd3aca506" providerId="LiveId" clId="{9C25796A-7B39-4A71-8A01-5B1771AE4BD7}" dt="2025-10-25T22:01:46.490" v="48" actId="255"/>
          <ac:spMkLst>
            <pc:docMk/>
            <pc:sldMk cId="499376243" sldId="28362"/>
            <ac:spMk id="68611" creationId="{BEC77095-B60C-181F-D174-AD1EB253C903}"/>
          </ac:spMkLst>
        </pc:spChg>
        <pc:picChg chg="del">
          <ac:chgData name="Jim McGowan" userId="e2c7446dd3aca506" providerId="LiveId" clId="{9C25796A-7B39-4A71-8A01-5B1771AE4BD7}" dt="2025-10-25T22:00:59.737" v="41" actId="478"/>
          <ac:picMkLst>
            <pc:docMk/>
            <pc:sldMk cId="499376243" sldId="28362"/>
            <ac:picMk id="2" creationId="{1950E2E6-C234-D66D-A1D8-51072C1093B6}"/>
          </ac:picMkLst>
        </pc:picChg>
        <pc:picChg chg="add mod">
          <ac:chgData name="Jim McGowan" userId="e2c7446dd3aca506" providerId="LiveId" clId="{9C25796A-7B39-4A71-8A01-5B1771AE4BD7}" dt="2025-10-25T22:01:00.399" v="42"/>
          <ac:picMkLst>
            <pc:docMk/>
            <pc:sldMk cId="499376243" sldId="28362"/>
            <ac:picMk id="3" creationId="{21F51ADB-6FD4-0BDB-E76A-B6029D8119C9}"/>
          </ac:picMkLst>
        </pc:picChg>
      </pc:sldChg>
      <pc:sldChg chg="addSp delSp modSp mod">
        <pc:chgData name="Jim McGowan" userId="e2c7446dd3aca506" providerId="LiveId" clId="{9C25796A-7B39-4A71-8A01-5B1771AE4BD7}" dt="2025-10-25T22:04:04.202" v="49" actId="255"/>
        <pc:sldMkLst>
          <pc:docMk/>
          <pc:sldMk cId="1699777067" sldId="28363"/>
        </pc:sldMkLst>
        <pc:spChg chg="mod">
          <ac:chgData name="Jim McGowan" userId="e2c7446dd3aca506" providerId="LiveId" clId="{9C25796A-7B39-4A71-8A01-5B1771AE4BD7}" dt="2025-10-25T22:04:04.202" v="49" actId="255"/>
          <ac:spMkLst>
            <pc:docMk/>
            <pc:sldMk cId="1699777067" sldId="28363"/>
            <ac:spMk id="68611" creationId="{BEC77095-B60C-181F-D174-AD1EB253C903}"/>
          </ac:spMkLst>
        </pc:spChg>
        <pc:picChg chg="del">
          <ac:chgData name="Jim McGowan" userId="e2c7446dd3aca506" providerId="LiveId" clId="{9C25796A-7B39-4A71-8A01-5B1771AE4BD7}" dt="2025-10-25T22:00:25.955" v="39" actId="478"/>
          <ac:picMkLst>
            <pc:docMk/>
            <pc:sldMk cId="1699777067" sldId="28363"/>
            <ac:picMk id="2" creationId="{1950E2E6-C234-D66D-A1D8-51072C1093B6}"/>
          </ac:picMkLst>
        </pc:picChg>
        <pc:picChg chg="add mod">
          <ac:chgData name="Jim McGowan" userId="e2c7446dd3aca506" providerId="LiveId" clId="{9C25796A-7B39-4A71-8A01-5B1771AE4BD7}" dt="2025-10-25T22:00:26.534" v="40"/>
          <ac:picMkLst>
            <pc:docMk/>
            <pc:sldMk cId="1699777067" sldId="28363"/>
            <ac:picMk id="3" creationId="{0C9FFAAA-17C9-9455-573B-C5A00EC27B12}"/>
          </ac:picMkLst>
        </pc:picChg>
      </pc:sldChg>
      <pc:sldChg chg="modSp mod">
        <pc:chgData name="Jim McGowan" userId="e2c7446dd3aca506" providerId="LiveId" clId="{9C25796A-7B39-4A71-8A01-5B1771AE4BD7}" dt="2025-10-25T22:59:08.642" v="56" actId="1036"/>
        <pc:sldMkLst>
          <pc:docMk/>
          <pc:sldMk cId="701767601" sldId="28369"/>
        </pc:sldMkLst>
        <pc:spChg chg="mod">
          <ac:chgData name="Jim McGowan" userId="e2c7446dd3aca506" providerId="LiveId" clId="{9C25796A-7B39-4A71-8A01-5B1771AE4BD7}" dt="2025-10-25T22:59:08.642" v="56" actId="1036"/>
          <ac:spMkLst>
            <pc:docMk/>
            <pc:sldMk cId="701767601" sldId="28369"/>
            <ac:spMk id="12291" creationId="{00000000-0000-0000-0000-000000000000}"/>
          </ac:spMkLst>
        </pc:spChg>
      </pc:sldChg>
      <pc:sldChg chg="addSp delSp modSp mod">
        <pc:chgData name="Jim McGowan" userId="e2c7446dd3aca506" providerId="LiveId" clId="{9C25796A-7B39-4A71-8A01-5B1771AE4BD7}" dt="2025-10-25T22:00:17.647" v="38"/>
        <pc:sldMkLst>
          <pc:docMk/>
          <pc:sldMk cId="1412894916" sldId="28374"/>
        </pc:sldMkLst>
        <pc:picChg chg="del">
          <ac:chgData name="Jim McGowan" userId="e2c7446dd3aca506" providerId="LiveId" clId="{9C25796A-7B39-4A71-8A01-5B1771AE4BD7}" dt="2025-10-25T22:00:17.121" v="37" actId="478"/>
          <ac:picMkLst>
            <pc:docMk/>
            <pc:sldMk cId="1412894916" sldId="28374"/>
            <ac:picMk id="2" creationId="{1950E2E6-C234-D66D-A1D8-51072C1093B6}"/>
          </ac:picMkLst>
        </pc:picChg>
        <pc:picChg chg="add mod">
          <ac:chgData name="Jim McGowan" userId="e2c7446dd3aca506" providerId="LiveId" clId="{9C25796A-7B39-4A71-8A01-5B1771AE4BD7}" dt="2025-10-25T22:00:17.647" v="38"/>
          <ac:picMkLst>
            <pc:docMk/>
            <pc:sldMk cId="1412894916" sldId="28374"/>
            <ac:picMk id="3" creationId="{D3E8E908-16AD-5EA0-3F3F-B8065DDDC962}"/>
          </ac:picMkLst>
        </pc:picChg>
      </pc:sldChg>
      <pc:sldChg chg="addSp delSp modSp add mod">
        <pc:chgData name="Jim McGowan" userId="e2c7446dd3aca506" providerId="LiveId" clId="{9C25796A-7B39-4A71-8A01-5B1771AE4BD7}" dt="2025-10-25T21:55:19.549" v="6"/>
        <pc:sldMkLst>
          <pc:docMk/>
          <pc:sldMk cId="1261787219" sldId="28376"/>
        </pc:sldMkLst>
        <pc:spChg chg="add del mod">
          <ac:chgData name="Jim McGowan" userId="e2c7446dd3aca506" providerId="LiveId" clId="{9C25796A-7B39-4A71-8A01-5B1771AE4BD7}" dt="2025-10-25T21:55:15.400" v="4" actId="478"/>
          <ac:spMkLst>
            <pc:docMk/>
            <pc:sldMk cId="1261787219" sldId="28376"/>
            <ac:spMk id="4" creationId="{FC2FDF4D-9663-BDAA-A72D-234AEB1808AE}"/>
          </ac:spMkLst>
        </pc:spChg>
        <pc:spChg chg="add del mod">
          <ac:chgData name="Jim McGowan" userId="e2c7446dd3aca506" providerId="LiveId" clId="{9C25796A-7B39-4A71-8A01-5B1771AE4BD7}" dt="2025-10-25T21:55:17.450" v="5" actId="478"/>
          <ac:spMkLst>
            <pc:docMk/>
            <pc:sldMk cId="1261787219" sldId="28376"/>
            <ac:spMk id="6" creationId="{2D6849C0-62DF-6173-D9C7-60B0A52D4A29}"/>
          </ac:spMkLst>
        </pc:spChg>
        <pc:spChg chg="add mod">
          <ac:chgData name="Jim McGowan" userId="e2c7446dd3aca506" providerId="LiveId" clId="{9C25796A-7B39-4A71-8A01-5B1771AE4BD7}" dt="2025-10-25T21:55:19.549" v="6"/>
          <ac:spMkLst>
            <pc:docMk/>
            <pc:sldMk cId="1261787219" sldId="28376"/>
            <ac:spMk id="7" creationId="{3C5F795C-46BC-FF2E-EB2B-BFF537EC7862}"/>
          </ac:spMkLst>
        </pc:spChg>
        <pc:spChg chg="add mod">
          <ac:chgData name="Jim McGowan" userId="e2c7446dd3aca506" providerId="LiveId" clId="{9C25796A-7B39-4A71-8A01-5B1771AE4BD7}" dt="2025-10-25T21:55:19.549" v="6"/>
          <ac:spMkLst>
            <pc:docMk/>
            <pc:sldMk cId="1261787219" sldId="28376"/>
            <ac:spMk id="8" creationId="{44CC1100-F622-05EA-8DD7-4DF4B51AAA8D}"/>
          </ac:spMkLst>
        </pc:spChg>
        <pc:spChg chg="add mod">
          <ac:chgData name="Jim McGowan" userId="e2c7446dd3aca506" providerId="LiveId" clId="{9C25796A-7B39-4A71-8A01-5B1771AE4BD7}" dt="2025-10-25T21:55:19.549" v="6"/>
          <ac:spMkLst>
            <pc:docMk/>
            <pc:sldMk cId="1261787219" sldId="28376"/>
            <ac:spMk id="9" creationId="{268587D8-8CBD-2303-BA24-732B9AAC6603}"/>
          </ac:spMkLst>
        </pc:spChg>
        <pc:spChg chg="del">
          <ac:chgData name="Jim McGowan" userId="e2c7446dd3aca506" providerId="LiveId" clId="{9C25796A-7B39-4A71-8A01-5B1771AE4BD7}" dt="2025-10-25T21:55:02.373" v="3" actId="478"/>
          <ac:spMkLst>
            <pc:docMk/>
            <pc:sldMk cId="1261787219" sldId="28376"/>
            <ac:spMk id="161795" creationId="{E12473F8-9D9A-39F6-9E88-78390CB248AC}"/>
          </ac:spMkLst>
        </pc:spChg>
        <pc:spChg chg="del">
          <ac:chgData name="Jim McGowan" userId="e2c7446dd3aca506" providerId="LiveId" clId="{9C25796A-7B39-4A71-8A01-5B1771AE4BD7}" dt="2025-10-25T21:55:02.373" v="3" actId="478"/>
          <ac:spMkLst>
            <pc:docMk/>
            <pc:sldMk cId="1261787219" sldId="28376"/>
            <ac:spMk id="180226" creationId="{938BFA46-21AC-E2FE-0CB5-E205D1BAC241}"/>
          </ac:spMkLst>
        </pc:spChg>
        <pc:picChg chg="del">
          <ac:chgData name="Jim McGowan" userId="e2c7446dd3aca506" providerId="LiveId" clId="{9C25796A-7B39-4A71-8A01-5B1771AE4BD7}" dt="2025-10-25T21:55:02.373" v="3" actId="478"/>
          <ac:picMkLst>
            <pc:docMk/>
            <pc:sldMk cId="1261787219" sldId="28376"/>
            <ac:picMk id="3" creationId="{FE8BD575-7B3A-B5CF-4576-E90B67F11C16}"/>
          </ac:picMkLst>
        </pc:picChg>
      </pc:sldChg>
      <pc:sldChg chg="addSp delSp modSp new mod">
        <pc:chgData name="Jim McGowan" userId="e2c7446dd3aca506" providerId="LiveId" clId="{9C25796A-7B39-4A71-8A01-5B1771AE4BD7}" dt="2025-10-25T21:55:49.157" v="11"/>
        <pc:sldMkLst>
          <pc:docMk/>
          <pc:sldMk cId="451806049" sldId="28377"/>
        </pc:sldMkLst>
        <pc:spChg chg="del">
          <ac:chgData name="Jim McGowan" userId="e2c7446dd3aca506" providerId="LiveId" clId="{9C25796A-7B39-4A71-8A01-5B1771AE4BD7}" dt="2025-10-25T21:55:36.843" v="9" actId="478"/>
          <ac:spMkLst>
            <pc:docMk/>
            <pc:sldMk cId="451806049" sldId="28377"/>
            <ac:spMk id="2" creationId="{FD6A1684-BAC5-F768-74C6-55359DBE389A}"/>
          </ac:spMkLst>
        </pc:spChg>
        <pc:spChg chg="del">
          <ac:chgData name="Jim McGowan" userId="e2c7446dd3aca506" providerId="LiveId" clId="{9C25796A-7B39-4A71-8A01-5B1771AE4BD7}" dt="2025-10-25T21:55:41.040" v="10" actId="478"/>
          <ac:spMkLst>
            <pc:docMk/>
            <pc:sldMk cId="451806049" sldId="28377"/>
            <ac:spMk id="3" creationId="{04168557-EBB8-6C3A-C292-15AAFE65BCDD}"/>
          </ac:spMkLst>
        </pc:spChg>
        <pc:spChg chg="add mod">
          <ac:chgData name="Jim McGowan" userId="e2c7446dd3aca506" providerId="LiveId" clId="{9C25796A-7B39-4A71-8A01-5B1771AE4BD7}" dt="2025-10-25T21:55:49.157" v="11"/>
          <ac:spMkLst>
            <pc:docMk/>
            <pc:sldMk cId="451806049" sldId="28377"/>
            <ac:spMk id="4" creationId="{D8E251C1-7BB3-E80C-D80D-6938BA2A6BEF}"/>
          </ac:spMkLst>
        </pc:spChg>
        <pc:spChg chg="add mod">
          <ac:chgData name="Jim McGowan" userId="e2c7446dd3aca506" providerId="LiveId" clId="{9C25796A-7B39-4A71-8A01-5B1771AE4BD7}" dt="2025-10-25T21:55:49.157" v="11"/>
          <ac:spMkLst>
            <pc:docMk/>
            <pc:sldMk cId="451806049" sldId="28377"/>
            <ac:spMk id="5" creationId="{1963097D-B548-98B9-6AC8-A9F8A868F461}"/>
          </ac:spMkLst>
        </pc:spChg>
        <pc:spChg chg="add mod">
          <ac:chgData name="Jim McGowan" userId="e2c7446dd3aca506" providerId="LiveId" clId="{9C25796A-7B39-4A71-8A01-5B1771AE4BD7}" dt="2025-10-25T21:55:49.157" v="11"/>
          <ac:spMkLst>
            <pc:docMk/>
            <pc:sldMk cId="451806049" sldId="28377"/>
            <ac:spMk id="6" creationId="{42286D86-2C92-24E7-B595-5593B805B5A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021 Exodus 7v1-25</a:t>
            </a:r>
          </a:p>
          <a:p>
            <a:pPr>
              <a:defRPr/>
            </a:pPr>
            <a:r>
              <a:rPr lang="en-US" sz="1500" dirty="0"/>
              <a:t>10-26-2025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10/25/2025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71</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76</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77</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80</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81</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88</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89</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92</a:t>
            </a:fld>
            <a:endParaRPr lang="en-US" dirty="0"/>
          </a:p>
        </p:txBody>
      </p:sp>
    </p:spTree>
    <p:extLst>
      <p:ext uri="{BB962C8B-B14F-4D97-AF65-F5344CB8AC3E}">
        <p14:creationId xmlns:p14="http://schemas.microsoft.com/office/powerpoint/2010/main" val="360678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93</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97</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41</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99</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106</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42</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45</a:t>
            </a:fld>
            <a:endParaRPr lang="en-US" dirty="0"/>
          </a:p>
        </p:txBody>
      </p:sp>
    </p:spTree>
    <p:extLst>
      <p:ext uri="{BB962C8B-B14F-4D97-AF65-F5344CB8AC3E}">
        <p14:creationId xmlns:p14="http://schemas.microsoft.com/office/powerpoint/2010/main" val="360678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46</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55</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58</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59</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69</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341188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7713925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010811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14824344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401585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3210287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20977687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8934059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54887862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4831652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244112496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364914802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791362"/>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A5938FD-2961-40A1-9240-A5FCE60BF95F}" type="datetimeFigureOut">
              <a:rPr lang="en-US"/>
              <a:pPr>
                <a:defRPr/>
              </a:pPr>
              <a:t>10/25/2025</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3907D27-D9A1-4D6E-A656-63AB2CC20788}" type="slidenum">
              <a:rPr lang="en-US" altLang="en-US"/>
              <a:pPr>
                <a:defRPr/>
              </a:pPr>
              <a:t>‹#›</a:t>
            </a:fld>
            <a:endParaRPr lang="en-US" altLang="en-US"/>
          </a:p>
        </p:txBody>
      </p:sp>
    </p:spTree>
    <p:extLst>
      <p:ext uri="{BB962C8B-B14F-4D97-AF65-F5344CB8AC3E}">
        <p14:creationId xmlns:p14="http://schemas.microsoft.com/office/powerpoint/2010/main" val="1940580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1175601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9" r:id="rId14"/>
    <p:sldLayoutId id="214748369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9771887"/>
      </p:ext>
    </p:extLst>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image" Target="../media/image19.jpeg"/><Relationship Id="rId1" Type="http://schemas.openxmlformats.org/officeDocument/2006/relationships/slideLayout" Target="../slideLayouts/slideLayout15.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image" Target="../media/image19.jpeg"/><Relationship Id="rId1" Type="http://schemas.openxmlformats.org/officeDocument/2006/relationships/slideLayout" Target="../slideLayouts/slideLayout15.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image" Target="../media/image19.jpeg"/><Relationship Id="rId1" Type="http://schemas.openxmlformats.org/officeDocument/2006/relationships/slideLayout" Target="../slideLayouts/slideLayout15.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slides/_rels/slide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xml"/><Relationship Id="rId4" Type="http://schemas.microsoft.com/office/2007/relationships/hdphoto" Target="../media/hdphoto1.wdp"/></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delegation (1)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command (2)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result (3-5)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obedience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ages (7)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Prophets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8715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152400"/>
            <a:ext cx="4000500" cy="914400"/>
          </a:xfrm>
        </p:spPr>
        <p:txBody>
          <a:bodyPr/>
          <a:lstStyle/>
          <a:p>
            <a:pPr algn="ctr" eaLnBrk="1" hangingPunct="1"/>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8 New Promises</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Genesis 12:1-3</a:t>
            </a:r>
            <a:endParaRPr lang="en-US" sz="32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775898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4" name="Picture 3">
            <a:extLst>
              <a:ext uri="{FF2B5EF4-FFF2-40B4-BE49-F238E27FC236}">
                <a16:creationId xmlns:a16="http://schemas.microsoft.com/office/drawing/2014/main" id="{E6BD4EB8-427B-3034-6994-88924B4984B4}"/>
              </a:ext>
            </a:extLst>
          </p:cNvPr>
          <p:cNvPicPr>
            <a:picLocks noChangeAspect="1"/>
          </p:cNvPicPr>
          <p:nvPr/>
        </p:nvPicPr>
        <p:blipFill>
          <a:blip r:embed="rId3"/>
          <a:stretch>
            <a:fillRect/>
          </a:stretch>
        </p:blipFill>
        <p:spPr>
          <a:xfrm>
            <a:off x="4455330" y="2505074"/>
            <a:ext cx="328134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Obedience </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Nile to blood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(20-21</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miracle (22a)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hardness (22b-23)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Lasting results (24)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Duration (25)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9568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2099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SECOND CONFRONTATION WITH PHARAOH</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7:1-25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Prophets (1-7)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Power (8-13)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Plagues (14-25)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1508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A7123-D78C-B023-5C52-A48E19138B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68C2384-93D3-7AA3-BC40-F12DAF6730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DB8D616E-8938-C041-DCA6-5FA8CEC91641}"/>
              </a:ext>
            </a:extLst>
          </p:cNvPr>
          <p:cNvSpPr>
            <a:spLocks noGrp="1"/>
          </p:cNvSpPr>
          <p:nvPr>
            <p:ph idx="1"/>
          </p:nvPr>
        </p:nvSpPr>
        <p:spPr>
          <a:xfrm>
            <a:off x="609600" y="0"/>
            <a:ext cx="10972798" cy="2819400"/>
          </a:xfrm>
        </p:spPr>
        <p:txBody>
          <a:bodyPr/>
          <a:lstStyle/>
          <a:p>
            <a:pPr marL="0" indent="0" algn="ctr">
              <a:spcBef>
                <a:spcPts val="0"/>
              </a:spcBef>
              <a:spcAft>
                <a:spcPts val="9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Scripture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err="1">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dirty="0">
                <a:effectLst>
                  <a:outerShdw blurRad="38100" dist="38100" dir="2700000" algn="tl">
                    <a:srgbClr val="000000">
                      <a:alpha val="43137"/>
                    </a:srgbClr>
                  </a:outerShdw>
                </a:effectLst>
                <a:latin typeface="Calibri" panose="020F0502020204030204" pitchFamily="34" charset="0"/>
              </a:rPr>
              <a:t>so that the man of God may be adequate, equipped for </a:t>
            </a:r>
            <a:r>
              <a:rPr lang="en-US" sz="3600" dirty="0">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latin typeface="Calibri" panose="020F0502020204030204" pitchFamily="34" charset="0"/>
              </a:rPr>
              <a:t> good work.”</a:t>
            </a:r>
          </a:p>
        </p:txBody>
      </p:sp>
      <p:pic>
        <p:nvPicPr>
          <p:cNvPr id="2" name="Picture 1">
            <a:extLst>
              <a:ext uri="{FF2B5EF4-FFF2-40B4-BE49-F238E27FC236}">
                <a16:creationId xmlns:a16="http://schemas.microsoft.com/office/drawing/2014/main" id="{1A844903-0985-AD33-8B1B-BE871438A073}"/>
              </a:ext>
            </a:extLst>
          </p:cNvPr>
          <p:cNvPicPr>
            <a:picLocks noChangeAspect="1"/>
          </p:cNvPicPr>
          <p:nvPr/>
        </p:nvPicPr>
        <p:blipFill>
          <a:blip r:embed="rId3"/>
          <a:srcRect l="7501" t="17778" r="16250" b="37778"/>
          <a:stretch/>
        </p:blipFill>
        <p:spPr>
          <a:xfrm>
            <a:off x="3585972" y="3154680"/>
            <a:ext cx="5020056" cy="1645920"/>
          </a:xfrm>
          <a:prstGeom prst="rect">
            <a:avLst/>
          </a:prstGeom>
        </p:spPr>
      </p:pic>
    </p:spTree>
    <p:extLst>
      <p:ext uri="{BB962C8B-B14F-4D97-AF65-F5344CB8AC3E}">
        <p14:creationId xmlns:p14="http://schemas.microsoft.com/office/powerpoint/2010/main" val="2925546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431506-3B67-4FC0-AF1E-7E3662BBCC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nchor="t">
            <a:spAutoFit/>
          </a:body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4:4 </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answered and said, “It is written,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shall not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live</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bread alone, but on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word</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proceeds out of the mouth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2F14D2C0-63E0-4170-B97D-6B44881F0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2667000"/>
            <a:ext cx="2286000" cy="2286000"/>
          </a:xfrm>
          <a:prstGeom prst="ellipse">
            <a:avLst/>
          </a:prstGeom>
          <a:ln>
            <a:noFill/>
          </a:ln>
          <a:effectLst>
            <a:softEdge rad="112500"/>
          </a:effectLst>
        </p:spPr>
      </p:pic>
    </p:spTree>
    <p:extLst>
      <p:ext uri="{BB962C8B-B14F-4D97-AF65-F5344CB8AC3E}">
        <p14:creationId xmlns:p14="http://schemas.microsoft.com/office/powerpoint/2010/main" val="2325779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7CB8BC-DCC1-40FA-B41A-0EC92A1375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19400"/>
          </a:xfrm>
        </p:spPr>
        <p:txBody>
          <a:bodyPr/>
          <a:lstStyle/>
          <a:p>
            <a:pPr algn="ctr" defTabSz="685800" eaLnBrk="1" hangingPunct="1">
              <a:spcBef>
                <a:spcPts val="0"/>
              </a:spcBef>
              <a:spcAft>
                <a:spcPts val="1200"/>
              </a:spcAft>
              <a:buClr>
                <a:schemeClr val="tx1"/>
              </a:buClr>
              <a:buNone/>
              <a:defRPr/>
            </a:pPr>
            <a:r>
              <a:rPr lang="en-US" sz="4000" kern="1200" dirty="0">
                <a:solidFill>
                  <a:schemeClr val="tx2"/>
                </a:solidFill>
                <a:ea typeface="+mj-ea"/>
                <a:cs typeface="Calibri" panose="020F0502020204030204" pitchFamily="34" charset="0"/>
              </a:rPr>
              <a:t>Acts 20:26-27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26 </a:t>
            </a:r>
            <a:r>
              <a:rPr lang="en-US" sz="3600" dirty="0">
                <a:effectLst>
                  <a:outerShdw blurRad="38100" dist="38100" dir="2700000" algn="tl">
                    <a:srgbClr val="000000">
                      <a:alpha val="43137"/>
                    </a:srgbClr>
                  </a:outerShdw>
                </a:effectLst>
              </a:rPr>
              <a:t>Therefore, I testify to you this day that I am innocent of the blood of all men. </a:t>
            </a:r>
            <a:r>
              <a:rPr lang="en-US" sz="3600" baseline="30000" dirty="0">
                <a:effectLst/>
              </a:rPr>
              <a:t>27</a:t>
            </a:r>
            <a:r>
              <a:rPr lang="en-US" sz="3600" dirty="0">
                <a:effectLst>
                  <a:outerShdw blurRad="38100" dist="38100" dir="2700000" algn="tl">
                    <a:srgbClr val="000000">
                      <a:alpha val="43137"/>
                    </a:srgbClr>
                  </a:outerShdw>
                </a:effectLst>
              </a:rPr>
              <a:t> For I did not shrink from declaring to you </a:t>
            </a:r>
            <a:r>
              <a:rPr lang="en-US" sz="3600" b="1" u="sng" dirty="0">
                <a:solidFill>
                  <a:srgbClr val="FFFFCC"/>
                </a:solidFill>
                <a:effectLst>
                  <a:outerShdw blurRad="38100" dist="38100" dir="2700000" algn="tl">
                    <a:srgbClr val="000000">
                      <a:alpha val="43137"/>
                    </a:srgbClr>
                  </a:outerShdw>
                </a:effectLst>
              </a:rPr>
              <a:t>the whole purpose of God</a:t>
            </a:r>
            <a:r>
              <a:rPr lang="en-US" sz="3600" dirty="0">
                <a:effectLst>
                  <a:outerShdw blurRad="38100" dist="38100" dir="2700000" algn="tl">
                    <a:srgbClr val="000000">
                      <a:alpha val="43137"/>
                    </a:srgbClr>
                  </a:outerShdw>
                </a:effectLst>
              </a:rPr>
              <a:t>.”</a:t>
            </a:r>
          </a:p>
        </p:txBody>
      </p:sp>
      <p:pic>
        <p:nvPicPr>
          <p:cNvPr id="8" name="Picture 7">
            <a:extLst>
              <a:ext uri="{FF2B5EF4-FFF2-40B4-BE49-F238E27FC236}">
                <a16:creationId xmlns:a16="http://schemas.microsoft.com/office/drawing/2014/main" id="{621F2846-F286-4BE8-B1D7-743F089DF9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2244584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delegation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command (2)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result (3-5)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obedience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ages (7)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Prophets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304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Result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Signs (3</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Exodus (4)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glory (5)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8060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Result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Signs (3</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Exodus (4)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glory (5)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8152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81508737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4:21. I will harden his heart. </a:t>
            </a:r>
            <a:r>
              <a:rPr lang="en-US" sz="28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1950E2E6-C234-D66D-A1D8-51072C1093B6}"/>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3259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Romans 1:18-20</a:t>
            </a:r>
          </a:p>
          <a:p>
            <a:pPr marL="0" indent="0" algn="just">
              <a:spcBef>
                <a:spcPts val="0"/>
              </a:spcBef>
              <a:buClr>
                <a:srgbClr val="00FFFF"/>
              </a:buClr>
              <a:buNone/>
              <a:defRPr/>
            </a:pPr>
            <a:r>
              <a:rPr lang="en-US" sz="3400" dirty="0">
                <a:effectLst/>
              </a:rPr>
              <a:t>“</a:t>
            </a:r>
            <a:r>
              <a:rPr lang="en-US" sz="3400" baseline="30000" dirty="0">
                <a:effectLst/>
              </a:rPr>
              <a:t>18</a:t>
            </a:r>
            <a:r>
              <a:rPr lang="en-US" sz="3400" dirty="0">
                <a:effectLst/>
              </a:rPr>
              <a:t> For the wrath of God is revealed from heaven against all ungodliness and unrighteousness of men who </a:t>
            </a:r>
            <a:r>
              <a:rPr lang="en-US" sz="3400" b="1" u="sng" dirty="0">
                <a:solidFill>
                  <a:srgbClr val="FFFFCC"/>
                </a:solidFill>
                <a:effectLst/>
              </a:rPr>
              <a:t>suppress</a:t>
            </a:r>
            <a:r>
              <a:rPr lang="en-US" sz="3400" dirty="0">
                <a:effectLst/>
              </a:rPr>
              <a:t> the truth in unrighteousness, </a:t>
            </a:r>
            <a:r>
              <a:rPr lang="en-US" sz="3400" baseline="30000" dirty="0">
                <a:effectLst/>
              </a:rPr>
              <a:t>19</a:t>
            </a:r>
            <a:r>
              <a:rPr lang="en-US" sz="3400" dirty="0">
                <a:effectLst/>
              </a:rPr>
              <a:t> because that which is known about God is </a:t>
            </a:r>
            <a:r>
              <a:rPr lang="en-US" sz="3400" b="1" u="sng" dirty="0">
                <a:solidFill>
                  <a:srgbClr val="FFFFCC"/>
                </a:solidFill>
                <a:effectLst/>
              </a:rPr>
              <a:t>evident</a:t>
            </a:r>
            <a:r>
              <a:rPr lang="en-US" sz="3400" dirty="0">
                <a:effectLst/>
              </a:rPr>
              <a:t> within them; for God made it </a:t>
            </a:r>
            <a:r>
              <a:rPr lang="en-US" sz="3400" b="1" u="sng" dirty="0">
                <a:solidFill>
                  <a:srgbClr val="FFFFCC"/>
                </a:solidFill>
                <a:effectLst/>
              </a:rPr>
              <a:t>evident</a:t>
            </a:r>
            <a:r>
              <a:rPr lang="en-US" sz="3400" dirty="0">
                <a:effectLst/>
              </a:rPr>
              <a:t> to them. </a:t>
            </a:r>
            <a:r>
              <a:rPr lang="en-US" sz="3400" baseline="30000" dirty="0">
                <a:effectLst/>
              </a:rPr>
              <a:t>20</a:t>
            </a:r>
            <a:r>
              <a:rPr lang="en-US" sz="3400" dirty="0">
                <a:effectLst/>
              </a:rPr>
              <a:t> For since the creation of the world His invisible attributes, His eternal power and divine nature, have been </a:t>
            </a:r>
            <a:r>
              <a:rPr lang="en-US" sz="3400" b="1" u="sng" dirty="0">
                <a:solidFill>
                  <a:srgbClr val="FFFFCC"/>
                </a:solidFill>
                <a:effectLst/>
              </a:rPr>
              <a:t>clearly seen</a:t>
            </a:r>
            <a:r>
              <a:rPr lang="en-US" sz="3400" dirty="0">
                <a:effectLst/>
              </a:rPr>
              <a:t>, being understood through what has been made, so that they are </a:t>
            </a:r>
            <a:r>
              <a:rPr lang="en-US" sz="3400" b="1" u="sng" dirty="0">
                <a:solidFill>
                  <a:srgbClr val="FFFFCC"/>
                </a:solidFill>
                <a:effectLst/>
              </a:rPr>
              <a:t>without excuse</a:t>
            </a:r>
            <a:r>
              <a:rPr lang="en-US" sz="3400" cap="small" dirty="0">
                <a:effectLst/>
              </a:rPr>
              <a:t>.”</a:t>
            </a:r>
          </a:p>
        </p:txBody>
      </p:sp>
    </p:spTree>
    <p:extLst>
      <p:ext uri="{BB962C8B-B14F-4D97-AF65-F5344CB8AC3E}">
        <p14:creationId xmlns:p14="http://schemas.microsoft.com/office/powerpoint/2010/main" val="139925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Result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Signs (3</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Exodus (4)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glory (5)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3832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Result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Signs (3</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Exodus (4)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glory (5)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7242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6D0FB-E742-FE02-8DE1-3E1380C94E5D}"/>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3C5F795C-46BC-FF2E-EB2B-BFF537EC7862}"/>
              </a:ext>
            </a:extLst>
          </p:cNvPr>
          <p:cNvSpPr>
            <a:spLocks noGrp="1" noChangeArrowheads="1"/>
          </p:cNvSpPr>
          <p:nvPr>
            <p:ph type="title"/>
          </p:nvPr>
        </p:nvSpPr>
        <p:spPr>
          <a:xfrm>
            <a:off x="1485901" y="228600"/>
            <a:ext cx="9220198" cy="914400"/>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is a System of Theology</a:t>
            </a:r>
          </a:p>
        </p:txBody>
      </p:sp>
      <p:sp>
        <p:nvSpPr>
          <p:cNvPr id="8" name="Rectangle 3">
            <a:extLst>
              <a:ext uri="{FF2B5EF4-FFF2-40B4-BE49-F238E27FC236}">
                <a16:creationId xmlns:a16="http://schemas.microsoft.com/office/drawing/2014/main" id="{44CC1100-F622-05EA-8DD7-4DF4B51AAA8D}"/>
              </a:ext>
            </a:extLst>
          </p:cNvPr>
          <p:cNvSpPr>
            <a:spLocks noChangeArrowheads="1"/>
          </p:cNvSpPr>
          <p:nvPr/>
        </p:nvSpPr>
        <p:spPr bwMode="auto">
          <a:xfrm>
            <a:off x="609600" y="1371600"/>
            <a:ext cx="10972799" cy="46878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3200" dirty="0">
                <a:latin typeface="Calibri" panose="020F0502020204030204" pitchFamily="34" charset="0"/>
                <a:cs typeface="Calibri" panose="020F0502020204030204" pitchFamily="34" charset="0"/>
              </a:rPr>
              <a:t>Traditional-normative dispensational theology is a system that embodies three essential, fundamental concepts called the </a:t>
            </a:r>
            <a:r>
              <a:rPr lang="en-US" sz="3200" b="1" dirty="0">
                <a:solidFill>
                  <a:srgbClr val="FFFFCC"/>
                </a:solidFill>
                <a:latin typeface="Calibri" panose="020F0502020204030204" pitchFamily="34" charset="0"/>
                <a:cs typeface="Calibri" panose="020F0502020204030204" pitchFamily="34" charset="0"/>
              </a:rPr>
              <a:t>sine qua non </a:t>
            </a:r>
            <a:r>
              <a:rPr lang="en-US" sz="3200" dirty="0">
                <a:latin typeface="Calibri" panose="020F0502020204030204" pitchFamily="34" charset="0"/>
                <a:cs typeface="Calibri" panose="020F0502020204030204" pitchFamily="34" charset="0"/>
              </a:rPr>
              <a:t>(lit. “without which is not”):</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The </a:t>
            </a:r>
            <a:r>
              <a:rPr lang="en-US" sz="3200" b="1" dirty="0">
                <a:solidFill>
                  <a:srgbClr val="FFFFCC"/>
                </a:solidFill>
                <a:latin typeface="Calibri" panose="020F0502020204030204" pitchFamily="34" charset="0"/>
                <a:cs typeface="Calibri" panose="020F0502020204030204" pitchFamily="34" charset="0"/>
              </a:rPr>
              <a:t>consistent</a:t>
            </a:r>
            <a:r>
              <a:rPr lang="en-US" sz="3200" dirty="0">
                <a:latin typeface="Calibri" panose="020F0502020204030204" pitchFamily="34" charset="0"/>
                <a:cs typeface="Calibri" panose="020F0502020204030204" pitchFamily="34" charset="0"/>
              </a:rPr>
              <a:t> use of a plain, normal, literal, grammatical-historical method of interpretation;</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Which reveals that the </a:t>
            </a:r>
            <a:r>
              <a:rPr lang="en-US" sz="3200" b="1" dirty="0">
                <a:solidFill>
                  <a:srgbClr val="FFFFCC"/>
                </a:solidFill>
                <a:latin typeface="Calibri" panose="020F0502020204030204" pitchFamily="34" charset="0"/>
                <a:cs typeface="Calibri" panose="020F0502020204030204" pitchFamily="34" charset="0"/>
              </a:rPr>
              <a:t>Church is distinct from Israel</a:t>
            </a:r>
            <a:r>
              <a:rPr lang="en-US" sz="3200" dirty="0">
                <a:latin typeface="Calibri" panose="020F0502020204030204" pitchFamily="34" charset="0"/>
                <a:cs typeface="Calibri" panose="020F0502020204030204" pitchFamily="34" charset="0"/>
              </a:rPr>
              <a:t>;</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God’s overall purpose is to bring </a:t>
            </a:r>
            <a:r>
              <a:rPr lang="en-US" sz="3200" b="1" dirty="0">
                <a:solidFill>
                  <a:srgbClr val="FFFFCC"/>
                </a:solidFill>
                <a:latin typeface="Calibri" panose="020F0502020204030204" pitchFamily="34" charset="0"/>
                <a:cs typeface="Calibri" panose="020F0502020204030204" pitchFamily="34" charset="0"/>
              </a:rPr>
              <a:t>glory to Himself </a:t>
            </a:r>
            <a:r>
              <a:rPr lang="en-US" sz="3200" dirty="0">
                <a:latin typeface="Calibri" panose="020F0502020204030204" pitchFamily="34" charset="0"/>
                <a:cs typeface="Calibri" panose="020F0502020204030204" pitchFamily="34" charset="0"/>
              </a:rPr>
              <a:t>(Eph. 1:6, 12, 14).</a:t>
            </a:r>
          </a:p>
        </p:txBody>
      </p:sp>
      <p:sp>
        <p:nvSpPr>
          <p:cNvPr id="9" name="Text Box 4">
            <a:extLst>
              <a:ext uri="{FF2B5EF4-FFF2-40B4-BE49-F238E27FC236}">
                <a16:creationId xmlns:a16="http://schemas.microsoft.com/office/drawing/2014/main" id="{268587D8-8CBD-2303-BA24-732B9AAC6603}"/>
              </a:ext>
            </a:extLst>
          </p:cNvPr>
          <p:cNvSpPr txBox="1">
            <a:spLocks noChangeArrowheads="1"/>
          </p:cNvSpPr>
          <p:nvPr/>
        </p:nvSpPr>
        <p:spPr bwMode="auto">
          <a:xfrm>
            <a:off x="4033044" y="6477000"/>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latin typeface="Calibri" panose="020F0502020204030204" pitchFamily="34" charset="0"/>
                <a:cs typeface="Calibri" panose="020F0502020204030204" pitchFamily="34" charset="0"/>
              </a:rPr>
              <a:t>Dr. Charles Ryrie, </a:t>
            </a:r>
            <a:r>
              <a:rPr lang="en-US" altLang="en-US" sz="1600" i="1" dirty="0">
                <a:latin typeface="Calibri" panose="020F0502020204030204" pitchFamily="34" charset="0"/>
                <a:cs typeface="Calibri" panose="020F0502020204030204" pitchFamily="34" charset="0"/>
              </a:rPr>
              <a:t>Dispensationalism</a:t>
            </a:r>
            <a:r>
              <a:rPr lang="en-US" altLang="en-US" sz="1600" dirty="0">
                <a:latin typeface="Calibri" panose="020F0502020204030204" pitchFamily="34" charset="0"/>
                <a:cs typeface="Calibri" panose="020F0502020204030204" pitchFamily="34" charset="0"/>
              </a:rPr>
              <a:t>, pp. 38-41</a:t>
            </a:r>
          </a:p>
        </p:txBody>
      </p:sp>
    </p:spTree>
    <p:extLst>
      <p:ext uri="{BB962C8B-B14F-4D97-AF65-F5344CB8AC3E}">
        <p14:creationId xmlns:p14="http://schemas.microsoft.com/office/powerpoint/2010/main" val="1261787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8E251C1-7BB3-E80C-D80D-6938BA2A6BEF}"/>
              </a:ext>
            </a:extLst>
          </p:cNvPr>
          <p:cNvSpPr>
            <a:spLocks noGrp="1" noChangeArrowheads="1"/>
          </p:cNvSpPr>
          <p:nvPr>
            <p:ph type="title"/>
          </p:nvPr>
        </p:nvSpPr>
        <p:spPr>
          <a:xfrm>
            <a:off x="4103689" y="228600"/>
            <a:ext cx="3984625" cy="914400"/>
          </a:xfrm>
        </p:spPr>
        <p:txBody>
          <a:bodyPr/>
          <a:lstStyle/>
          <a:p>
            <a:pPr algn="ctr">
              <a:lnSpc>
                <a:spcPct val="100000"/>
              </a:lnSpc>
              <a:defRPr/>
            </a:pPr>
            <a:r>
              <a:rPr lang="en-US" sz="3600" dirty="0">
                <a:solidFill>
                  <a:srgbClr val="00FFFF"/>
                </a:solidFill>
                <a:effectLst>
                  <a:outerShdw blurRad="38100" dist="38100" dir="2700000" algn="tl">
                    <a:srgbClr val="000000">
                      <a:alpha val="43137"/>
                    </a:srgbClr>
                  </a:outerShdw>
                </a:effectLst>
              </a:rPr>
              <a:t>Doxological Purpose</a:t>
            </a:r>
          </a:p>
        </p:txBody>
      </p:sp>
      <p:sp>
        <p:nvSpPr>
          <p:cNvPr id="5" name="Text Box 3">
            <a:extLst>
              <a:ext uri="{FF2B5EF4-FFF2-40B4-BE49-F238E27FC236}">
                <a16:creationId xmlns:a16="http://schemas.microsoft.com/office/drawing/2014/main" id="{1963097D-B548-98B9-6AC8-A9F8A868F461}"/>
              </a:ext>
            </a:extLst>
          </p:cNvPr>
          <p:cNvSpPr txBox="1">
            <a:spLocks noChangeArrowheads="1"/>
          </p:cNvSpPr>
          <p:nvPr/>
        </p:nvSpPr>
        <p:spPr bwMode="auto">
          <a:xfrm>
            <a:off x="3593306" y="6477000"/>
            <a:ext cx="5005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i="1" dirty="0">
                <a:latin typeface="Calibri" panose="020F0502020204030204" pitchFamily="34" charset="0"/>
                <a:cs typeface="Calibri" panose="020F0502020204030204" pitchFamily="34" charset="0"/>
              </a:rPr>
              <a:t>Dictionary of Premillennial Theology</a:t>
            </a:r>
            <a:r>
              <a:rPr lang="en-US" altLang="en-US" sz="1600" dirty="0">
                <a:latin typeface="Calibri" panose="020F0502020204030204" pitchFamily="34" charset="0"/>
                <a:cs typeface="Calibri" panose="020F0502020204030204" pitchFamily="34" charset="0"/>
              </a:rPr>
              <a:t>, Charles Ryrie, p. 94</a:t>
            </a:r>
          </a:p>
        </p:txBody>
      </p:sp>
      <p:sp>
        <p:nvSpPr>
          <p:cNvPr id="6" name="Rectangle 5">
            <a:extLst>
              <a:ext uri="{FF2B5EF4-FFF2-40B4-BE49-F238E27FC236}">
                <a16:creationId xmlns:a16="http://schemas.microsoft.com/office/drawing/2014/main" id="{42286D86-2C92-24E7-B595-5593B805B5AD}"/>
              </a:ext>
            </a:extLst>
          </p:cNvPr>
          <p:cNvSpPr>
            <a:spLocks noChangeArrowheads="1"/>
          </p:cNvSpPr>
          <p:nvPr/>
        </p:nvSpPr>
        <p:spPr bwMode="auto">
          <a:xfrm>
            <a:off x="609600" y="1143000"/>
            <a:ext cx="109728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49275" indent="-5492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indent="-457200" algn="just" eaLnBrk="1" hangingPunct="1">
              <a:spcBef>
                <a:spcPts val="0"/>
              </a:spcBef>
              <a:spcAft>
                <a:spcPts val="2400"/>
              </a:spcAft>
              <a:buClr>
                <a:srgbClr val="00FFFF"/>
              </a:buClr>
              <a:buFont typeface="+mj-lt"/>
              <a:buAutoNum type="alphaUcPeriod"/>
            </a:pPr>
            <a:r>
              <a:rPr lang="en-US" altLang="en-US" sz="3200" dirty="0">
                <a:latin typeface="Calibri" panose="020F0502020204030204" pitchFamily="34" charset="0"/>
                <a:cs typeface="Calibri" panose="020F0502020204030204" pitchFamily="34" charset="0"/>
              </a:rPr>
              <a:t>God’s ultimate purpose for the ages is to glorify Himself.  Scripture is not human-centered, as though salvation were the principle point, but God-centered, because His glory is at the center.</a:t>
            </a:r>
          </a:p>
          <a:p>
            <a:pPr marL="457200" indent="-457200" algn="just" eaLnBrk="1" hangingPunct="1">
              <a:spcBef>
                <a:spcPts val="0"/>
              </a:spcBef>
              <a:spcAft>
                <a:spcPts val="2400"/>
              </a:spcAft>
              <a:buClr>
                <a:srgbClr val="00FFFF"/>
              </a:buClr>
              <a:buFont typeface="+mj-lt"/>
              <a:buAutoNum type="alphaUcPeriod"/>
            </a:pPr>
            <a:r>
              <a:rPr lang="en-US" altLang="en-US" sz="3200" dirty="0">
                <a:latin typeface="Calibri" panose="020F0502020204030204" pitchFamily="34" charset="0"/>
                <a:cs typeface="Calibri" panose="020F0502020204030204" pitchFamily="34" charset="0"/>
              </a:rPr>
              <a:t>The glory of God is the primary principle that unifies all dispensations, the program of salvation being just one of the means by which God glorifies Himself.  Each successive revelation of God’s plan for the ages, as well as His dealing with the elect, non-elect, angels, and nations all manifest His glory.	</a:t>
            </a:r>
          </a:p>
        </p:txBody>
      </p:sp>
    </p:spTree>
    <p:extLst>
      <p:ext uri="{BB962C8B-B14F-4D97-AF65-F5344CB8AC3E}">
        <p14:creationId xmlns:p14="http://schemas.microsoft.com/office/powerpoint/2010/main" val="45180604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7270" y="80702"/>
            <a:ext cx="7797460" cy="6657409"/>
          </a:xfrm>
          <a:prstGeom prst="rect">
            <a:avLst/>
          </a:prstGeom>
          <a:solidFill>
            <a:schemeClr val="bg2"/>
          </a:solidFill>
          <a:ln>
            <a:solidFill>
              <a:schemeClr val="tx1"/>
            </a:solidFill>
          </a:ln>
        </p:spPr>
      </p:pic>
    </p:spTree>
    <p:extLst>
      <p:ext uri="{BB962C8B-B14F-4D97-AF65-F5344CB8AC3E}">
        <p14:creationId xmlns:p14="http://schemas.microsoft.com/office/powerpoint/2010/main" val="383332473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428999"/>
          </a:xfrm>
        </p:spPr>
        <p:txBody>
          <a:bodyPr/>
          <a:lstStyle/>
          <a:p>
            <a:pPr>
              <a:spcBef>
                <a:spcPts val="0"/>
              </a:spcBef>
              <a:spcAft>
                <a:spcPts val="900"/>
              </a:spcAft>
              <a:defRPr/>
            </a:pPr>
            <a:r>
              <a:rPr lang="en-US" sz="4000" kern="1200" dirty="0">
                <a:solidFill>
                  <a:srgbClr val="00FFFF"/>
                </a:solidFill>
                <a:ea typeface="+mj-ea"/>
                <a:cs typeface="+mj-cs"/>
              </a:rPr>
              <a:t> </a:t>
            </a:r>
            <a:r>
              <a:rPr lang="en-US" sz="4000" kern="1200" dirty="0">
                <a:solidFill>
                  <a:schemeClr val="tx2"/>
                </a:solidFill>
                <a:ea typeface="+mj-ea"/>
                <a:cs typeface="Calibri" panose="020F0502020204030204" pitchFamily="34" charset="0"/>
              </a:rPr>
              <a:t>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‘This is what the Lord God says: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It is not for your sake, house of Israel, that I am about to act, but for My holy name</a:t>
            </a:r>
            <a:r>
              <a:rPr lang="en-US" sz="3600" kern="1200" dirty="0">
                <a:effectLst>
                  <a:outerShdw blurRad="38100" dist="38100" dir="2700000" algn="tl">
                    <a:srgbClr val="000000">
                      <a:alpha val="43137"/>
                    </a:srgbClr>
                  </a:outerShdw>
                </a:effectLst>
                <a:cs typeface="Arial" panose="020B0604020202020204" pitchFamily="34" charset="0"/>
              </a:rPr>
              <a:t>,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2351628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015345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delegation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command (2)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result (3-5)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obedience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ages (7)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Prophets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0584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3600" dirty="0">
                <a:solidFill>
                  <a:srgbClr val="00FFFF"/>
                </a:solidFill>
                <a:ea typeface="Calibri" panose="020F0502020204030204" pitchFamily="34" charset="0"/>
                <a:cs typeface="Calibri" panose="020F0502020204030204" pitchFamily="34" charset="0"/>
              </a:rPr>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55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853440"/>
            <a:ext cx="727363"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2113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557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delegation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command (2)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result (3-5)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obedience (6)</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ages (7)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Prophets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4608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0"/>
            <a:ext cx="7637741"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dirty="0">
                <a:latin typeface="Calibri" panose="020F0502020204030204" pitchFamily="34" charset="0"/>
                <a:cs typeface="Calibri" panose="020F0502020204030204" pitchFamily="34" charset="0"/>
              </a:rPr>
              <a:t>Development of the deliverer (</a:t>
            </a:r>
            <a:r>
              <a:rPr lang="en-US" altLang="en-US" dirty="0" err="1">
                <a:latin typeface="Calibri" panose="020F0502020204030204" pitchFamily="34" charset="0"/>
                <a:cs typeface="Calibri" panose="020F0502020204030204" pitchFamily="34" charset="0"/>
              </a:rPr>
              <a:t>Exod</a:t>
            </a:r>
            <a:r>
              <a:rPr lang="en-US" altLang="en-US"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God reassures Moses (</a:t>
            </a:r>
            <a:r>
              <a:rPr lang="en-US" altLang="en-US"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a:latin typeface="Calibri" panose="020F0502020204030204" pitchFamily="34" charset="0"/>
                <a:ea typeface="Calibri" panose="020F0502020204030204" pitchFamily="34" charset="0"/>
                <a:cs typeface="Calibri" panose="020F0502020204030204" pitchFamily="34" charset="0"/>
              </a:rPr>
              <a:t> 7:8-13</a:t>
            </a:r>
            <a:r>
              <a:rPr lang="en-US" altLang="en-US" dirty="0">
                <a:latin typeface="Calibri" panose="020F0502020204030204" pitchFamily="34" charset="0"/>
                <a:ea typeface="Calibri" panose="020F0502020204030204" pitchFamily="34" charset="0"/>
                <a:cs typeface="Calibri" panose="020F0502020204030204" pitchFamily="34" charset="0"/>
              </a:rPr>
              <a:t>)</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Plagues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DDA950-240A-0073-5E95-9ACC673344C4}"/>
              </a:ext>
            </a:extLst>
          </p:cNvPr>
          <p:cNvPicPr>
            <a:picLocks noChangeAspect="1"/>
          </p:cNvPicPr>
          <p:nvPr/>
        </p:nvPicPr>
        <p:blipFill>
          <a:blip r:embed="rId2"/>
          <a:stretch>
            <a:fillRect/>
          </a:stretch>
        </p:blipFill>
        <p:spPr>
          <a:xfrm>
            <a:off x="609600" y="206145"/>
            <a:ext cx="10972800" cy="6445711"/>
          </a:xfrm>
          <a:prstGeom prst="rect">
            <a:avLst/>
          </a:prstGeom>
        </p:spPr>
      </p:pic>
    </p:spTree>
    <p:extLst>
      <p:ext uri="{BB962C8B-B14F-4D97-AF65-F5344CB8AC3E}">
        <p14:creationId xmlns:p14="http://schemas.microsoft.com/office/powerpoint/2010/main" val="148320540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724711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SECOND CONFRONTATION WITH PHARAOH</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7:1-25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Prophets (1-7)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The Power (8-13)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Plagues (14-25)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460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miracle (8-10)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miracle (11-12a)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supremacy (12b)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(13)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Power</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7657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miracle (8-10)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miracle (11-12a)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supremacy (12b)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(13)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Power</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8678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:8-10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Miracle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Instructions (8-9</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Obedience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3870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:8-10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Miracle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Instructions (8-9</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Obedience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261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:8-10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Miracle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Instructions (8-9</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Obedience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1395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3600" dirty="0">
                <a:solidFill>
                  <a:srgbClr val="00FFFF"/>
                </a:solidFill>
                <a:ea typeface="Calibri" panose="020F0502020204030204" pitchFamily="34" charset="0"/>
                <a:cs typeface="Calibri" panose="020F0502020204030204" pitchFamily="34" charset="0"/>
              </a:rPr>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55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853440"/>
            <a:ext cx="727363"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2113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954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794631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SECOND CONFRONTATION WITH PHARAOH</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7:1-25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Prophets (1-7)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Power (8-13)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Plagues (14-25)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62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9078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5720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miracle (8-10)</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miracle (11-12a)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supremacy (12b)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(13)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Power</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1209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1066800" y="1143000"/>
            <a:ext cx="5943600" cy="5410200"/>
          </a:xfrm>
        </p:spPr>
        <p:txBody>
          <a:bodyPr/>
          <a:lstStyle/>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rPr>
              <a:t>Exod. 7</a:t>
            </a:r>
            <a:r>
              <a:rPr lang="en-US" sz="30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Rev. 13:3, 13, 15; 16:13-14</a:t>
            </a:r>
            <a:endParaRPr lang="en-US" sz="30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1400" y="1582561"/>
            <a:ext cx="3733800" cy="4308358"/>
          </a:xfrm>
          <a:prstGeom prst="rect">
            <a:avLst/>
          </a:prstGeom>
          <a:ln w="28575">
            <a:solidFill>
              <a:srgbClr val="FF0000"/>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6170D784-7EC9-4379-B080-8F98DD3605EB}"/>
              </a:ext>
            </a:extLst>
          </p:cNvPr>
          <p:cNvSpPr txBox="1"/>
          <p:nvPr/>
        </p:nvSpPr>
        <p:spPr>
          <a:xfrm>
            <a:off x="609600" y="0"/>
            <a:ext cx="10972800" cy="5332229"/>
          </a:xfrm>
          <a:prstGeom prst="rect">
            <a:avLst/>
          </a:prstGeom>
          <a:noFill/>
        </p:spPr>
        <p:txBody>
          <a:bodyPr wrap="square">
            <a:spAutoFit/>
          </a:bodyPr>
          <a:lstStyle/>
          <a:p>
            <a:pPr marR="0" algn="ctr" defTabSz="685800" eaLnBrk="0" hangingPunct="0">
              <a:lnSpc>
                <a:spcPct val="90000"/>
              </a:lnSpc>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Galatians 1:6–9 </a:t>
            </a:r>
          </a:p>
          <a:p>
            <a:pPr marL="0" marR="0" algn="just">
              <a:spcBef>
                <a:spcPts val="0"/>
              </a:spcBef>
              <a:spcAft>
                <a:spcPts val="0"/>
              </a:spcAft>
            </a:pPr>
            <a:r>
              <a:rPr lang="en-US" sz="3300" u="none" strike="noStrike" baseline="30000" dirty="0">
                <a:effectLst/>
                <a:latin typeface="Calibri" panose="020F0502020204030204" pitchFamily="34" charset="0"/>
              </a:rPr>
              <a:t>6</a:t>
            </a:r>
            <a:r>
              <a:rPr lang="en-US" sz="3300" u="none" strike="noStrike" dirty="0">
                <a:effectLst/>
                <a:latin typeface="Calibri" panose="020F0502020204030204" pitchFamily="34" charset="0"/>
              </a:rPr>
              <a:t> </a:t>
            </a:r>
            <a:r>
              <a:rPr lang="en-US" sz="3300" dirty="0">
                <a:effectLst/>
                <a:latin typeface="Calibri" panose="020F0502020204030204" pitchFamily="34" charset="0"/>
              </a:rPr>
              <a:t>I am amazed that you are so quickly deserting Him who called you by the grace of Christ, for a different gospel; </a:t>
            </a:r>
            <a:r>
              <a:rPr lang="en-US" sz="3300" u="none" strike="noStrike" baseline="30000" dirty="0">
                <a:effectLst/>
                <a:latin typeface="Calibri" panose="020F0502020204030204" pitchFamily="34" charset="0"/>
              </a:rPr>
              <a:t>7</a:t>
            </a:r>
            <a:r>
              <a:rPr lang="en-US" sz="3300" u="none" strike="noStrike" dirty="0">
                <a:effectLst/>
                <a:latin typeface="Calibri" panose="020F0502020204030204" pitchFamily="34" charset="0"/>
              </a:rPr>
              <a:t> </a:t>
            </a:r>
            <a:r>
              <a:rPr lang="en-US" sz="3300" dirty="0">
                <a:effectLst/>
                <a:latin typeface="Calibri" panose="020F0502020204030204" pitchFamily="34" charset="0"/>
              </a:rPr>
              <a:t>which is </a:t>
            </a:r>
            <a:r>
              <a:rPr lang="en-US" sz="3300" i="1" dirty="0">
                <a:effectLst/>
                <a:latin typeface="Calibri" panose="020F0502020204030204" pitchFamily="34" charset="0"/>
              </a:rPr>
              <a:t>really</a:t>
            </a:r>
            <a:r>
              <a:rPr lang="en-US" sz="3300" dirty="0">
                <a:effectLst/>
                <a:latin typeface="Calibri" panose="020F0502020204030204" pitchFamily="34" charset="0"/>
              </a:rPr>
              <a:t> not another; only there are some who are disturbing you and want to distort the gospel of Christ. </a:t>
            </a:r>
            <a:r>
              <a:rPr lang="en-US" sz="3300" u="none" strike="noStrike" baseline="30000" dirty="0">
                <a:effectLst/>
                <a:latin typeface="Calibri" panose="020F0502020204030204" pitchFamily="34" charset="0"/>
              </a:rPr>
              <a:t>8</a:t>
            </a:r>
            <a:r>
              <a:rPr lang="en-US" sz="3300" u="none" strike="noStrike" dirty="0">
                <a:effectLst/>
                <a:latin typeface="Calibri" panose="020F0502020204030204" pitchFamily="34" charset="0"/>
              </a:rPr>
              <a:t> </a:t>
            </a:r>
            <a:r>
              <a:rPr lang="en-US" sz="3300" dirty="0">
                <a:effectLst/>
                <a:latin typeface="Calibri" panose="020F0502020204030204" pitchFamily="34" charset="0"/>
              </a:rPr>
              <a:t>But even if we,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or an angel from heaven</a:t>
            </a:r>
            <a:r>
              <a:rPr lang="en-US" sz="3300" dirty="0">
                <a:effectLst/>
                <a:latin typeface="Calibri" panose="020F0502020204030204" pitchFamily="34" charset="0"/>
              </a:rPr>
              <a:t>, should preach to you a gospel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contrary to what we have preached to you</a:t>
            </a:r>
            <a:r>
              <a:rPr lang="en-US" sz="3300" dirty="0">
                <a:effectLst/>
                <a:latin typeface="Calibri" panose="020F0502020204030204" pitchFamily="34" charset="0"/>
              </a:rPr>
              <a:t>, he is to be accursed! </a:t>
            </a:r>
            <a:r>
              <a:rPr lang="en-US" sz="3300" u="none" strike="noStrike" baseline="30000" dirty="0">
                <a:effectLst/>
                <a:latin typeface="Calibri" panose="020F0502020204030204" pitchFamily="34" charset="0"/>
              </a:rPr>
              <a:t>9</a:t>
            </a:r>
            <a:r>
              <a:rPr lang="en-US" sz="3300" u="none" strike="noStrike" dirty="0">
                <a:effectLst/>
                <a:latin typeface="Calibri" panose="020F0502020204030204" pitchFamily="34" charset="0"/>
              </a:rPr>
              <a:t> </a:t>
            </a:r>
            <a:r>
              <a:rPr lang="en-US" sz="3300" dirty="0">
                <a:effectLst/>
                <a:latin typeface="Calibri" panose="020F0502020204030204" pitchFamily="34" charset="0"/>
              </a:rPr>
              <a:t>As we have said before, so I say again now, if any man is preaching to you a gospel contrary to what you received, he is to be accursed!</a:t>
            </a:r>
          </a:p>
        </p:txBody>
      </p:sp>
    </p:spTree>
    <p:extLst>
      <p:ext uri="{BB962C8B-B14F-4D97-AF65-F5344CB8AC3E}">
        <p14:creationId xmlns:p14="http://schemas.microsoft.com/office/powerpoint/2010/main" val="3404959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examining the Scriptures daily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3359308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4:1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do not believe every spirit,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spirits to see whether they are from God,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many false prophets have gone out into the world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695B8ACD-4AED-4CCD-B56F-924229A9287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49356" y="2590800"/>
            <a:ext cx="2093288" cy="2286000"/>
          </a:xfrm>
          <a:prstGeom prst="ellipse">
            <a:avLst/>
          </a:prstGeom>
        </p:spPr>
      </p:pic>
    </p:spTree>
    <p:extLst>
      <p:ext uri="{BB962C8B-B14F-4D97-AF65-F5344CB8AC3E}">
        <p14:creationId xmlns:p14="http://schemas.microsoft.com/office/powerpoint/2010/main" val="3641689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miracle (8-10)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miracle (11-12a)</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supremacy (12b)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(13)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Power</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169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1900338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SECOND CONFRONTATION WITH PHARAOH</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7:1-25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The Prophets (1-7)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Power (8-13)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Plagues (14-25)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4406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AA499D-909E-4431-96CC-F43227F40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0787D6A1-3E96-426C-96CD-5F0F91836FA5}"/>
              </a:ext>
            </a:extLst>
          </p:cNvPr>
          <p:cNvSpPr txBox="1"/>
          <p:nvPr/>
        </p:nvSpPr>
        <p:spPr>
          <a:xfrm>
            <a:off x="609600" y="0"/>
            <a:ext cx="10972800" cy="5114221"/>
          </a:xfrm>
          <a:prstGeom prst="rect">
            <a:avLst/>
          </a:prstGeom>
          <a:noFill/>
        </p:spPr>
        <p:txBody>
          <a:bodyPr wrap="square">
            <a:spAutoFit/>
          </a:bodyPr>
          <a:lstStyle/>
          <a:p>
            <a:pPr marL="0" marR="0" algn="ctr" defTabSz="685800" eaLnBrk="0" hangingPunct="0">
              <a:lnSpc>
                <a:spcPct val="90000"/>
              </a:lnSpc>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Ezekiel 28:13, 15</a:t>
            </a:r>
          </a:p>
          <a:p>
            <a:pPr marL="0" marR="0" algn="just">
              <a:spcBef>
                <a:spcPts val="0"/>
              </a:spcBef>
              <a:spcAft>
                <a:spcPts val="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13</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They were prepared…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blameless in your ways From the day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Until unrighteousness was found in you. </a:t>
            </a:r>
          </a:p>
        </p:txBody>
      </p:sp>
    </p:spTree>
    <p:extLst>
      <p:ext uri="{BB962C8B-B14F-4D97-AF65-F5344CB8AC3E}">
        <p14:creationId xmlns:p14="http://schemas.microsoft.com/office/powerpoint/2010/main" val="2794414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ericpetersautos.com/wp-content/uploads/2014/11/Apollo-vs.-Rocky-pic.jpg"/>
          <p:cNvPicPr>
            <a:picLocks noChangeAspect="1" noChangeArrowheads="1"/>
          </p:cNvPicPr>
          <p:nvPr/>
        </p:nvPicPr>
        <p:blipFill>
          <a:blip r:embed="rId2" cstate="print"/>
          <a:srcRect/>
          <a:stretch>
            <a:fillRect/>
          </a:stretch>
        </p:blipFill>
        <p:spPr bwMode="auto">
          <a:xfrm>
            <a:off x="1273198" y="457200"/>
            <a:ext cx="9645604"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09800" y="228600"/>
            <a:ext cx="7772400" cy="1147527"/>
          </a:xfrm>
        </p:spPr>
        <p:txBody>
          <a:bodyPr/>
          <a:lstStyle/>
          <a:p>
            <a:pPr algn="ctr" eaLnBrk="1" hangingPunct="1"/>
            <a:r>
              <a:rPr lang="en-US" sz="3600" dirty="0">
                <a:effectLst>
                  <a:outerShdw blurRad="38100" dist="38100" dir="2700000" algn="tl">
                    <a:srgbClr val="000000">
                      <a:alpha val="43137"/>
                    </a:srgbClr>
                  </a:outerShdw>
                </a:effectLst>
              </a:rPr>
              <a:t>Refutation of Man’s Philosophies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1:1)</a:t>
            </a:r>
          </a:p>
        </p:txBody>
      </p:sp>
      <p:sp>
        <p:nvSpPr>
          <p:cNvPr id="17411" name="Rectangle 3"/>
          <p:cNvSpPr>
            <a:spLocks noGrp="1" noChangeArrowheads="1"/>
          </p:cNvSpPr>
          <p:nvPr>
            <p:ph idx="1"/>
          </p:nvPr>
        </p:nvSpPr>
        <p:spPr>
          <a:xfrm>
            <a:off x="1181100" y="1447801"/>
            <a:ext cx="9829800" cy="4460875"/>
          </a:xfrm>
        </p:spPr>
        <p:txBody>
          <a:bodyPr/>
          <a:lstStyle/>
          <a:p>
            <a:pPr eaLnBrk="1" hangingPunct="1">
              <a:spcBef>
                <a:spcPts val="0"/>
              </a:spcBef>
              <a:spcAft>
                <a:spcPts val="1800"/>
              </a:spcAft>
              <a:defRPr/>
            </a:pPr>
            <a:r>
              <a:rPr lang="en-US" sz="2800" dirty="0">
                <a:effectLst>
                  <a:outerShdw blurRad="38100" dist="38100" dir="2700000" algn="tl">
                    <a:srgbClr val="000000">
                      <a:alpha val="43137"/>
                    </a:srgbClr>
                  </a:outerShdw>
                </a:effectLst>
              </a:rPr>
              <a:t>Atheism – God created (Ps. 14:1)</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Pantheism – God is transcendent over creation</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Polytheism – One God created (Deut. 6:4; Isa 43:11; 44:6; 45:5) </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Materialism – Matter began</a:t>
            </a:r>
          </a:p>
          <a:p>
            <a:pPr eaLnBrk="1" hangingPunct="1">
              <a:spcBef>
                <a:spcPts val="0"/>
              </a:spcBef>
              <a:spcAft>
                <a:spcPts val="1800"/>
              </a:spcAft>
              <a:defRPr/>
            </a:pPr>
            <a:r>
              <a:rPr lang="en-US" sz="2800" b="1" u="sng" dirty="0">
                <a:solidFill>
                  <a:srgbClr val="FFFFCC"/>
                </a:solidFill>
                <a:effectLst>
                  <a:outerShdw blurRad="38100" dist="38100" dir="2700000" algn="tl">
                    <a:srgbClr val="000000">
                      <a:alpha val="43137"/>
                    </a:srgbClr>
                  </a:outerShdw>
                </a:effectLst>
              </a:rPr>
              <a:t>Dualism – God alone created (Ezek. 28:13, 15)</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Humanism – God rather than man created</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Naturalism – God created</a:t>
            </a:r>
          </a:p>
        </p:txBody>
      </p:sp>
      <p:sp>
        <p:nvSpPr>
          <p:cNvPr id="58372" name="Text Box 4"/>
          <p:cNvSpPr txBox="1">
            <a:spLocks noChangeArrowheads="1"/>
          </p:cNvSpPr>
          <p:nvPr/>
        </p:nvSpPr>
        <p:spPr bwMode="auto">
          <a:xfrm>
            <a:off x="4229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2" name="Picture 1">
            <a:extLst>
              <a:ext uri="{FF2B5EF4-FFF2-40B4-BE49-F238E27FC236}">
                <a16:creationId xmlns:a16="http://schemas.microsoft.com/office/drawing/2014/main" id="{D0C1241F-C3FC-45C5-8106-A85129BEAF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76200"/>
            <a:ext cx="1290918" cy="1097280"/>
          </a:xfrm>
          <a:prstGeom prst="rect">
            <a:avLst/>
          </a:prstGeom>
          <a:ln>
            <a:solidFill>
              <a:schemeClr val="tx1"/>
            </a:solidFill>
          </a:ln>
        </p:spPr>
      </p:pic>
    </p:spTree>
    <p:extLst>
      <p:ext uri="{BB962C8B-B14F-4D97-AF65-F5344CB8AC3E}">
        <p14:creationId xmlns:p14="http://schemas.microsoft.com/office/powerpoint/2010/main" val="1232092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miracle (8-10)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miracle (11-12a)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supremacy (12b)</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hardening (13)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Power</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2184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7432641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4:21. I will harden his heart. </a:t>
            </a:r>
            <a:r>
              <a:rPr lang="en-US" sz="28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3" name="Picture 2">
            <a:extLst>
              <a:ext uri="{FF2B5EF4-FFF2-40B4-BE49-F238E27FC236}">
                <a16:creationId xmlns:a16="http://schemas.microsoft.com/office/drawing/2014/main" id="{AAD466CF-BD26-B092-6EC1-DB8F03A1BD07}"/>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9715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4294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328952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4076483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5720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0189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delegation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command (2)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result (3-5)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obedience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ages (7)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Prophets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7807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SECOND CONFRONTATION WITH PHARAOH</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7:1-25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Prophets (1-7)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Power (8-13)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The Plagues (14-25)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587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condition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instruction (15-19)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obedience (20-25)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Plagues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598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condition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instruction (15-19)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obedience (20-25)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Plagues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8837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condition (14)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instruction (15-19)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obedience (20-25)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Plagues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5458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:15-19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Meet Pharaoh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Command to Pharaoh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Miracles for Pharaoh (17-19)</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1938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:15-19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Meet Pharaoh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Command to Pharaoh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Miracles for Pharaoh (17-19)</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951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6ADC8-9985-BC62-5A11-55750669F199}"/>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0CBFEA12-A6FE-89AB-6BDB-6254A12EE497}"/>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28F68385-0CCC-2BD5-2803-E4CCFAD93DB7}"/>
              </a:ext>
            </a:extLst>
          </p:cNvPr>
          <p:cNvSpPr>
            <a:spLocks noChangeArrowheads="1"/>
          </p:cNvSpPr>
          <p:nvPr/>
        </p:nvSpPr>
        <p:spPr bwMode="auto">
          <a:xfrm>
            <a:off x="2895600" y="1295400"/>
            <a:ext cx="11430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204122746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:15-19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Meet Pharaoh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Command to Pharaoh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Miracles for Pharaoh (17-19)</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4994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latin typeface="Calibri" panose="020F0502020204030204" pitchFamily="34" charset="0"/>
              </a:rPr>
              <a:t>8 </a:t>
            </a:r>
            <a:r>
              <a:rPr lang="en-US" sz="3600" dirty="0">
                <a:latin typeface="Calibri" panose="020F0502020204030204" pitchFamily="34" charset="0"/>
              </a:rPr>
              <a:t>For by grace you have been saved through faith; and that not of yourselves, </a:t>
            </a:r>
            <a:r>
              <a:rPr lang="en-US" sz="3600" i="1" dirty="0">
                <a:latin typeface="Calibri" panose="020F0502020204030204" pitchFamily="34" charset="0"/>
              </a:rPr>
              <a:t>it is</a:t>
            </a:r>
            <a:r>
              <a:rPr lang="en-US" sz="3600" dirty="0">
                <a:latin typeface="Calibri" panose="020F0502020204030204" pitchFamily="34" charset="0"/>
              </a:rPr>
              <a:t> the gift of God; </a:t>
            </a:r>
            <a:r>
              <a:rPr lang="en-US" sz="3600" baseline="30000" dirty="0">
                <a:latin typeface="Calibri" panose="020F0502020204030204" pitchFamily="34" charset="0"/>
              </a:rPr>
              <a:t>9 </a:t>
            </a:r>
            <a:r>
              <a:rPr lang="en-US" sz="3600" dirty="0">
                <a:latin typeface="Calibri" panose="020F0502020204030204" pitchFamily="34" charset="0"/>
              </a:rPr>
              <a:t>not as a result of works, so that no one may boast. </a:t>
            </a:r>
            <a:r>
              <a:rPr lang="en-US" sz="3600" b="1" baseline="30000" dirty="0">
                <a:latin typeface="Calibri" panose="020F0502020204030204" pitchFamily="34" charset="0"/>
              </a:rPr>
              <a:t>10 </a:t>
            </a:r>
            <a:r>
              <a:rPr lang="en-US" sz="3600" dirty="0">
                <a:latin typeface="Calibri" panose="020F0502020204030204" pitchFamily="34" charset="0"/>
              </a:rPr>
              <a:t>For we are His workmanship, created in Christ Jesus for good works, which God prepared beforehand so that </a:t>
            </a:r>
            <a:r>
              <a:rPr lang="en-US" sz="3600" b="1" u="sng" dirty="0">
                <a:solidFill>
                  <a:srgbClr val="FFFFCC"/>
                </a:solidFill>
                <a:latin typeface="Calibri" panose="020F0502020204030204" pitchFamily="34" charset="0"/>
              </a:rPr>
              <a:t>we would walk [</a:t>
            </a:r>
            <a:r>
              <a:rPr lang="en-US" sz="3600" b="1" i="1" u="sng" dirty="0" err="1">
                <a:solidFill>
                  <a:srgbClr val="FFFFCC"/>
                </a:solidFill>
                <a:latin typeface="Calibri" panose="020F0502020204030204" pitchFamily="34" charset="0"/>
              </a:rPr>
              <a:t>peripateō</a:t>
            </a:r>
            <a:r>
              <a:rPr lang="en-US" sz="3600" b="1" u="sng" dirty="0">
                <a:solidFill>
                  <a:srgbClr val="FFFFCC"/>
                </a:solidFill>
                <a:latin typeface="Calibri" panose="020F0502020204030204" pitchFamily="34" charset="0"/>
              </a:rPr>
              <a:t>, subjunctive mood]</a:t>
            </a:r>
            <a:r>
              <a:rPr lang="en-US" sz="3600" dirty="0">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delegation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command (2)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result (3-5)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obedience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ages (7)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Prophets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0910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83220165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4:21. I will harden his heart. </a:t>
            </a:r>
            <a:r>
              <a:rPr lang="en-US" sz="28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3" name="Picture 2">
            <a:extLst>
              <a:ext uri="{FF2B5EF4-FFF2-40B4-BE49-F238E27FC236}">
                <a16:creationId xmlns:a16="http://schemas.microsoft.com/office/drawing/2014/main" id="{51D26468-4956-1CE2-8D7F-D91DBDCA192B}"/>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4363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:15-19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Meet Pharaoh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Command to Pharaoh (16)</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Miracles for Pharaoh (17-19)</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2375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FE71-E53B-3C22-732E-EB389DB59F8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577A8E2-046D-F259-F61D-103318096D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Exodus 7:17-19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Miracles to Pharaoh</a:t>
            </a:r>
          </a:p>
        </p:txBody>
      </p:sp>
      <p:sp>
        <p:nvSpPr>
          <p:cNvPr id="161795" name="Rectangle 3">
            <a:extLst>
              <a:ext uri="{FF2B5EF4-FFF2-40B4-BE49-F238E27FC236}">
                <a16:creationId xmlns:a16="http://schemas.microsoft.com/office/drawing/2014/main" id="{2CA812FB-1817-87E8-6CA9-9D89C684AAB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Nile (17-18)</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Waters of Egypt (19)</a:t>
            </a:r>
          </a:p>
          <a:p>
            <a:pPr marL="514350" lvl="3" indent="-514350" eaLnBrk="1" hangingPunct="1">
              <a:spcBef>
                <a:spcPts val="0"/>
              </a:spcBef>
              <a:spcAft>
                <a:spcPts val="3000"/>
              </a:spcAft>
              <a:buClr>
                <a:srgbClr val="FFC000"/>
              </a:buClr>
              <a:buFont typeface="+mj-lt"/>
              <a:buAutoNum type="alphaLcParenR"/>
              <a:defRPr/>
            </a:pPr>
            <a:endParaRPr lang="en-US" sz="31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BEB18EA8-EBB0-A9B4-99AE-AF7DA853DDC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677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FE71-E53B-3C22-732E-EB389DB59F8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577A8E2-046D-F259-F61D-103318096D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Exodus 7:17-19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Miracles to Pharaoh</a:t>
            </a:r>
          </a:p>
        </p:txBody>
      </p:sp>
      <p:sp>
        <p:nvSpPr>
          <p:cNvPr id="161795" name="Rectangle 3">
            <a:extLst>
              <a:ext uri="{FF2B5EF4-FFF2-40B4-BE49-F238E27FC236}">
                <a16:creationId xmlns:a16="http://schemas.microsoft.com/office/drawing/2014/main" id="{2CA812FB-1817-87E8-6CA9-9D89C684AAB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Nile (17-18)</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Waters of Egypt (19)</a:t>
            </a:r>
          </a:p>
          <a:p>
            <a:pPr marL="514350" lvl="3" indent="-514350" eaLnBrk="1" hangingPunct="1">
              <a:spcBef>
                <a:spcPts val="0"/>
              </a:spcBef>
              <a:spcAft>
                <a:spcPts val="3000"/>
              </a:spcAft>
              <a:buClr>
                <a:srgbClr val="FFC000"/>
              </a:buClr>
              <a:buFont typeface="+mj-lt"/>
              <a:buAutoNum type="alphaLcParenR"/>
              <a:defRPr/>
            </a:pPr>
            <a:endParaRPr lang="en-US" sz="31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BEB18EA8-EBB0-A9B4-99AE-AF7DA853DDC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6436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62786685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581328"/>
            <a:ext cx="8686800" cy="4819471"/>
          </a:xfrm>
        </p:spPr>
        <p:txBody>
          <a:bodyPr/>
          <a:lstStyle/>
          <a:p>
            <a:pPr marL="0" indent="0" algn="just">
              <a:buNone/>
            </a:pPr>
            <a:r>
              <a:rPr lang="en-US" sz="2800" b="0" i="0" u="none" strike="noStrike" dirty="0">
                <a:effectLst>
                  <a:outerShdw blurRad="38100" dist="38100" dir="2700000" algn="tl">
                    <a:srgbClr val="000000">
                      <a:alpha val="43137"/>
                    </a:srgbClr>
                  </a:outerShdw>
                </a:effectLst>
              </a:rPr>
              <a:t>“</a:t>
            </a:r>
            <a:r>
              <a:rPr lang="en-US" sz="2800" b="0" i="0" u="none" strike="noStrike" dirty="0">
                <a:effectLst/>
              </a:rPr>
              <a:t>The fourth purpose was to demonstrate the Lord’s superiority over Egypt’s voluminous number of false gods (12:12; 18:11; Num. 33:4). There were some eighty ancient-Egyptian gods, each one the personification of an animal or object. In addition, Pharaoh himself was considered to be the incarnation of the god Horus, with the court magicians serving as his priests. Each of the ten plagues was designed to challenge a specific god or gods within the Egyptian pantheon and ultimately to topple the credibility of Pharaoh’s own divinity as well (see Davis, </a:t>
            </a:r>
            <a:r>
              <a:rPr lang="en-US" sz="2800" b="0" i="1" u="none" strike="noStrike" dirty="0">
                <a:effectLst/>
              </a:rPr>
              <a:t>Moses</a:t>
            </a:r>
            <a:r>
              <a:rPr lang="en-US" sz="2800" b="0" i="0" u="none" strike="noStrike" dirty="0">
                <a:effectLst/>
              </a:rPr>
              <a:t>, pp. 79–129)</a:t>
            </a:r>
            <a:r>
              <a:rPr lang="en-US" sz="28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90). Thomas Nelson.</a:t>
            </a:r>
          </a:p>
        </p:txBody>
      </p:sp>
      <p:pic>
        <p:nvPicPr>
          <p:cNvPr id="3" name="Picture 2">
            <a:extLst>
              <a:ext uri="{FF2B5EF4-FFF2-40B4-BE49-F238E27FC236}">
                <a16:creationId xmlns:a16="http://schemas.microsoft.com/office/drawing/2014/main" id="{75D497DA-59BD-8353-6DB6-D23FE7C66EF0}"/>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7271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789767" y="1888246"/>
            <a:ext cx="8792634" cy="2286000"/>
          </a:xfrm>
        </p:spPr>
        <p:txBody>
          <a:bodyPr/>
          <a:lstStyle/>
          <a:p>
            <a:pPr marL="0" indent="0" algn="just">
              <a:buNone/>
            </a:pPr>
            <a:r>
              <a:rPr lang="en-US" b="0" i="0" u="none" strike="noStrike" dirty="0">
                <a:effectLst>
                  <a:outerShdw blurRad="38100" dist="38100" dir="2700000" algn="tl">
                    <a:srgbClr val="000000">
                      <a:alpha val="43137"/>
                    </a:srgbClr>
                  </a:outerShdw>
                </a:effectLst>
              </a:rPr>
              <a:t>“</a:t>
            </a:r>
            <a:r>
              <a:rPr lang="en-US" b="0" i="0" u="none" strike="noStrike" dirty="0">
                <a:effectLst/>
              </a:rPr>
              <a:t>This plague, as were they all, was meant to demonstrate the Lord’s superiority over Pharaoh and his gods. The Nile River was considered sacred, the very bloodstream of the god </a:t>
            </a:r>
            <a:r>
              <a:rPr lang="en-US" b="0" i="1" u="none" strike="noStrike" dirty="0" err="1">
                <a:effectLst/>
              </a:rPr>
              <a:t>Osirus</a:t>
            </a:r>
            <a:r>
              <a:rPr lang="en-US" b="0" i="0" u="none" strike="noStrike" dirty="0">
                <a:effectLst/>
              </a:rPr>
              <a:t>. Other deities challenged by this particular plague were </a:t>
            </a:r>
            <a:r>
              <a:rPr lang="en-US" b="0" i="1" u="none" strike="noStrike" dirty="0" err="1">
                <a:effectLst/>
              </a:rPr>
              <a:t>Khnum</a:t>
            </a:r>
            <a:r>
              <a:rPr lang="en-US" b="0" i="0" u="none" strike="noStrike" dirty="0">
                <a:effectLst/>
              </a:rPr>
              <a:t>, the guardian of the Nile; </a:t>
            </a:r>
            <a:r>
              <a:rPr lang="en-US" b="0" i="1" u="none" strike="noStrike" dirty="0" err="1">
                <a:effectLst/>
              </a:rPr>
              <a:t>Hapi</a:t>
            </a:r>
            <a:r>
              <a:rPr lang="en-US" b="0" i="0" u="none" strike="noStrike" dirty="0">
                <a:effectLst/>
              </a:rPr>
              <a:t>, the spirit of the Nile; and </a:t>
            </a:r>
            <a:r>
              <a:rPr lang="en-US" b="0" i="1" u="none" strike="noStrike" dirty="0" err="1">
                <a:effectLst/>
              </a:rPr>
              <a:t>Sepek</a:t>
            </a:r>
            <a:r>
              <a:rPr lang="en-US" b="0" i="0" u="none" strike="noStrike" dirty="0">
                <a:effectLst/>
              </a:rPr>
              <a:t>, the crocodile god</a:t>
            </a:r>
            <a:r>
              <a:rPr lang="en-US" sz="28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91). Thomas Nelson.</a:t>
            </a:r>
          </a:p>
        </p:txBody>
      </p:sp>
      <p:pic>
        <p:nvPicPr>
          <p:cNvPr id="3" name="Picture 2">
            <a:extLst>
              <a:ext uri="{FF2B5EF4-FFF2-40B4-BE49-F238E27FC236}">
                <a16:creationId xmlns:a16="http://schemas.microsoft.com/office/drawing/2014/main" id="{E1B4AA74-41E1-D971-5F0F-A125D21C5513}"/>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571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7:17 -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0" i="0" u="none" strike="noStrike" dirty="0">
                <a:effectLst/>
              </a:rPr>
              <a:t>The reflection of the setting sun on the river might give the water a red appearance temporarily but would not cause the fish to die and the water to become unusable. Nor would red silting, not uncommon to the Nile, do this. This was a supernatural judgment. The water was turned to blood in terms of appearance (taste, smell, and texture)</a:t>
            </a:r>
            <a:r>
              <a:rPr lang="en-US" dirty="0">
                <a:effectLst>
                  <a:outerShdw blurRad="38100" dist="38100" dir="2700000" algn="tl">
                    <a:srgbClr val="000000">
                      <a:alpha val="43137"/>
                    </a:srgbClr>
                  </a:outerShdw>
                </a:effectLst>
              </a:rPr>
              <a:t>.”</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100</a:t>
            </a:r>
            <a:endParaRPr lang="en-US" sz="200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95836969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FE71-E53B-3C22-732E-EB389DB59F8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577A8E2-046D-F259-F61D-103318096D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Exodus 7:17-19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Miracles to Pharaoh</a:t>
            </a:r>
          </a:p>
        </p:txBody>
      </p:sp>
      <p:sp>
        <p:nvSpPr>
          <p:cNvPr id="161795" name="Rectangle 3">
            <a:extLst>
              <a:ext uri="{FF2B5EF4-FFF2-40B4-BE49-F238E27FC236}">
                <a16:creationId xmlns:a16="http://schemas.microsoft.com/office/drawing/2014/main" id="{2CA812FB-1817-87E8-6CA9-9D89C684AAB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Nile (17-18)</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Waters of Egypt (19)</a:t>
            </a:r>
          </a:p>
          <a:p>
            <a:pPr marL="514350" lvl="3" indent="-514350" eaLnBrk="1" hangingPunct="1">
              <a:spcBef>
                <a:spcPts val="0"/>
              </a:spcBef>
              <a:spcAft>
                <a:spcPts val="3000"/>
              </a:spcAft>
              <a:buClr>
                <a:srgbClr val="FFC000"/>
              </a:buClr>
              <a:buFont typeface="+mj-lt"/>
              <a:buAutoNum type="alphaLcParenR"/>
              <a:defRPr/>
            </a:pPr>
            <a:endParaRPr lang="en-US" sz="31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BEB18EA8-EBB0-A9B4-99AE-AF7DA853DDC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3357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sz="3000" dirty="0">
                <a:effectLst>
                  <a:outerShdw blurRad="38100" dist="38100" dir="2700000" algn="tl">
                    <a:srgbClr val="000000">
                      <a:alpha val="43137"/>
                    </a:srgbClr>
                  </a:outerShdw>
                </a:effectLst>
              </a:rPr>
              <a:t>Isaiah 14:12-15</a:t>
            </a:r>
          </a:p>
          <a:p>
            <a:pPr marL="457200" indent="-454025">
              <a:lnSpc>
                <a:spcPct val="100000"/>
              </a:lnSpc>
              <a:spcBef>
                <a:spcPts val="0"/>
              </a:spcBef>
              <a:spcAft>
                <a:spcPts val="1800"/>
              </a:spcAft>
              <a:buClr>
                <a:srgbClr val="00FFFF"/>
              </a:buClr>
              <a:defRPr/>
            </a:pPr>
            <a:r>
              <a:rPr lang="en-US" sz="3000" dirty="0">
                <a:effectLst>
                  <a:outerShdw blurRad="38100" dist="38100" dir="2700000" algn="tl">
                    <a:srgbClr val="000000">
                      <a:alpha val="43137"/>
                    </a:srgbClr>
                  </a:outerShdw>
                </a:effectLst>
              </a:rPr>
              <a:t>5 “I will” statements</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to heaven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Raise my throne above the stars of God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Sit enthroned on the Mt. of the Assembly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above the tops of the clouds (14)</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1524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Satan’s Original State</a:t>
            </a: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30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000" b="0" i="0" u="none" strike="noStrike" dirty="0">
                <a:effectLst/>
              </a:rPr>
              <a:t>Some hold that the first nine plagues may have been a series of miraculous intensifications of natural events. For example, they hold that this initial plague could have resulted from large quantities of red sediment, algae, or fungus that caused the water to take on the appearance of blood. While possible, this is unlikely, for this and other similar theories do not explain the text’s account of the immediate transformation of all water, including that which was previously stored in pools and containers</a:t>
            </a:r>
            <a:r>
              <a:rPr lang="en-US" sz="30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91). Thomas Nelson.</a:t>
            </a:r>
          </a:p>
        </p:txBody>
      </p:sp>
      <p:pic>
        <p:nvPicPr>
          <p:cNvPr id="3" name="Picture 2">
            <a:extLst>
              <a:ext uri="{FF2B5EF4-FFF2-40B4-BE49-F238E27FC236}">
                <a16:creationId xmlns:a16="http://schemas.microsoft.com/office/drawing/2014/main" id="{B53F394C-E215-E0EB-98FF-C325B13C0843}"/>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4606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30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000" b="0" i="0" u="none" strike="noStrike" dirty="0">
                <a:effectLst/>
              </a:rPr>
              <a:t>Publicly, in front of Pharaoh and his servants, Aaron, at his brother’s command, took </a:t>
            </a:r>
            <a:r>
              <a:rPr lang="en-US" sz="3000" b="1" i="0" u="none" strike="noStrike" dirty="0">
                <a:solidFill>
                  <a:srgbClr val="FFFFCC"/>
                </a:solidFill>
                <a:effectLst/>
              </a:rPr>
              <a:t>the rod, and smote the waters</a:t>
            </a:r>
            <a:r>
              <a:rPr lang="en-US" sz="3000" b="0" i="0" u="none" strike="noStrike" dirty="0">
                <a:solidFill>
                  <a:srgbClr val="FFFFCC"/>
                </a:solidFill>
                <a:effectLst/>
              </a:rPr>
              <a:t> </a:t>
            </a:r>
            <a:r>
              <a:rPr lang="en-US" sz="3000" b="0" i="0" u="none" strike="noStrike" dirty="0">
                <a:effectLst/>
              </a:rPr>
              <a:t>(v. 20). The now completely crimson water </a:t>
            </a:r>
            <a:r>
              <a:rPr lang="en-US" sz="3000" b="1" dirty="0">
                <a:solidFill>
                  <a:srgbClr val="FFFFCC"/>
                </a:solidFill>
                <a:effectLst/>
              </a:rPr>
              <a:t>stank</a:t>
            </a:r>
            <a:r>
              <a:rPr lang="en-US" sz="3000" b="0" i="0" u="none" strike="noStrike" dirty="0">
                <a:effectLst/>
              </a:rPr>
              <a:t> (v. 21) with an inundation of dead fish and proved undrinkable. The magnitude of the sign’s effect extended not merely to bodies of water but to every vessel that already contained drinking water</a:t>
            </a:r>
            <a:r>
              <a:rPr lang="en-US" sz="30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91). Thomas Nelson.</a:t>
            </a:r>
          </a:p>
        </p:txBody>
      </p:sp>
      <p:pic>
        <p:nvPicPr>
          <p:cNvPr id="3" name="Picture 2">
            <a:extLst>
              <a:ext uri="{FF2B5EF4-FFF2-40B4-BE49-F238E27FC236}">
                <a16:creationId xmlns:a16="http://schemas.microsoft.com/office/drawing/2014/main" id="{21F51ADB-6FD4-0BDB-E76A-B6029D8119C9}"/>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9376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condition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instruction (15-19)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obedience (20-25)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Plagues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2895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Obedience </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Nile to blood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(20-21</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miracle (22a)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hardness (22b-23)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Lasting results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Duration (25)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1791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Obedience </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Nile to blood</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(20-21</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miracle (22a)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hardness (22b-23)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Lasting results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Duration (25)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6354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3600" dirty="0">
                <a:solidFill>
                  <a:srgbClr val="00FFFF"/>
                </a:solidFill>
                <a:ea typeface="Calibri" panose="020F0502020204030204" pitchFamily="34" charset="0"/>
                <a:cs typeface="Calibri" panose="020F0502020204030204" pitchFamily="34" charset="0"/>
              </a:rPr>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55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853440"/>
            <a:ext cx="727363"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2113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0904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849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833939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568457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5720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369790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Word became flesh, and dwelt among us, and we saw His glory, glory as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 begotten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Father, full of grace and truth.”</a:t>
            </a:r>
          </a:p>
        </p:txBody>
      </p:sp>
      <p:pic>
        <p:nvPicPr>
          <p:cNvPr id="3" name="Picture 2">
            <a:extLst>
              <a:ext uri="{FF2B5EF4-FFF2-40B4-BE49-F238E27FC236}">
                <a16:creationId xmlns:a16="http://schemas.microsoft.com/office/drawing/2014/main" id="{54F6ABF8-639B-4229-82EC-679EE90DE06E}"/>
              </a:ext>
            </a:extLst>
          </p:cNvPr>
          <p:cNvPicPr>
            <a:picLocks noChangeAspect="1"/>
          </p:cNvPicPr>
          <p:nvPr/>
        </p:nvPicPr>
        <p:blipFill rotWithShape="1">
          <a:blip r:embed="rId3"/>
          <a:srcRect t="10000" r="10556"/>
          <a:stretch/>
        </p:blipFill>
        <p:spPr>
          <a:xfrm>
            <a:off x="4483279" y="2971800"/>
            <a:ext cx="3225442" cy="1828800"/>
          </a:xfrm>
          <a:prstGeom prst="rect">
            <a:avLst/>
          </a:prstGeom>
          <a:ln>
            <a:solidFill>
              <a:schemeClr val="tx1"/>
            </a:solidFill>
          </a:ln>
        </p:spPr>
      </p:pic>
    </p:spTree>
    <p:extLst>
      <p:ext uri="{BB962C8B-B14F-4D97-AF65-F5344CB8AC3E}">
        <p14:creationId xmlns:p14="http://schemas.microsoft.com/office/powerpoint/2010/main" val="140461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Obedience </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Nile to blood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(20-21</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miracle (22a)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hardness (22b-23)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Lasting results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Duration (25)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6658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1066800" y="1264920"/>
            <a:ext cx="5943600" cy="5212080"/>
          </a:xfrm>
        </p:spPr>
        <p:txBody>
          <a:bodyPr/>
          <a:lstStyle/>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rPr>
              <a:t>Exod. 7</a:t>
            </a:r>
            <a:r>
              <a:rPr lang="en-US" sz="30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Rev. 13:3, 13, 15; 16:13-14</a:t>
            </a:r>
            <a:endParaRPr lang="en-US" sz="30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1400" y="1582561"/>
            <a:ext cx="3733800" cy="4308358"/>
          </a:xfrm>
          <a:prstGeom prst="rect">
            <a:avLst/>
          </a:prstGeom>
          <a:ln w="28575">
            <a:solidFill>
              <a:srgbClr val="FF0000"/>
            </a:solidFill>
          </a:ln>
        </p:spPr>
      </p:pic>
    </p:spTree>
    <p:extLst>
      <p:ext uri="{BB962C8B-B14F-4D97-AF65-F5344CB8AC3E}">
        <p14:creationId xmlns:p14="http://schemas.microsoft.com/office/powerpoint/2010/main" val="7017676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6170D784-7EC9-4379-B080-8F98DD3605EB}"/>
              </a:ext>
            </a:extLst>
          </p:cNvPr>
          <p:cNvSpPr txBox="1"/>
          <p:nvPr/>
        </p:nvSpPr>
        <p:spPr>
          <a:xfrm>
            <a:off x="609600" y="0"/>
            <a:ext cx="10972800" cy="5332229"/>
          </a:xfrm>
          <a:prstGeom prst="rect">
            <a:avLst/>
          </a:prstGeom>
          <a:noFill/>
        </p:spPr>
        <p:txBody>
          <a:bodyPr wrap="square">
            <a:spAutoFit/>
          </a:bodyPr>
          <a:lstStyle/>
          <a:p>
            <a:pPr marR="0" algn="ctr" defTabSz="685800" eaLnBrk="0" hangingPunct="0">
              <a:lnSpc>
                <a:spcPct val="90000"/>
              </a:lnSpc>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Galatians 1:6–9 </a:t>
            </a:r>
          </a:p>
          <a:p>
            <a:pPr marL="0" marR="0" algn="just">
              <a:spcBef>
                <a:spcPts val="0"/>
              </a:spcBef>
              <a:spcAft>
                <a:spcPts val="0"/>
              </a:spcAft>
            </a:pPr>
            <a:r>
              <a:rPr lang="en-US" sz="3300" u="none" strike="noStrike" baseline="30000" dirty="0">
                <a:effectLst/>
                <a:latin typeface="Calibri" panose="020F0502020204030204" pitchFamily="34" charset="0"/>
              </a:rPr>
              <a:t>6</a:t>
            </a:r>
            <a:r>
              <a:rPr lang="en-US" sz="3300" u="none" strike="noStrike" dirty="0">
                <a:effectLst/>
                <a:latin typeface="Calibri" panose="020F0502020204030204" pitchFamily="34" charset="0"/>
              </a:rPr>
              <a:t> </a:t>
            </a:r>
            <a:r>
              <a:rPr lang="en-US" sz="3300" dirty="0">
                <a:effectLst/>
                <a:latin typeface="Calibri" panose="020F0502020204030204" pitchFamily="34" charset="0"/>
              </a:rPr>
              <a:t>I am amazed that you are so quickly deserting Him who called you by the grace of Christ, for a different gospel; </a:t>
            </a:r>
            <a:r>
              <a:rPr lang="en-US" sz="3300" u="none" strike="noStrike" baseline="30000" dirty="0">
                <a:effectLst/>
                <a:latin typeface="Calibri" panose="020F0502020204030204" pitchFamily="34" charset="0"/>
              </a:rPr>
              <a:t>7</a:t>
            </a:r>
            <a:r>
              <a:rPr lang="en-US" sz="3300" u="none" strike="noStrike" dirty="0">
                <a:effectLst/>
                <a:latin typeface="Calibri" panose="020F0502020204030204" pitchFamily="34" charset="0"/>
              </a:rPr>
              <a:t> </a:t>
            </a:r>
            <a:r>
              <a:rPr lang="en-US" sz="3300" dirty="0">
                <a:effectLst/>
                <a:latin typeface="Calibri" panose="020F0502020204030204" pitchFamily="34" charset="0"/>
              </a:rPr>
              <a:t>which is </a:t>
            </a:r>
            <a:r>
              <a:rPr lang="en-US" sz="3300" i="1" dirty="0">
                <a:effectLst/>
                <a:latin typeface="Calibri" panose="020F0502020204030204" pitchFamily="34" charset="0"/>
              </a:rPr>
              <a:t>really</a:t>
            </a:r>
            <a:r>
              <a:rPr lang="en-US" sz="3300" dirty="0">
                <a:effectLst/>
                <a:latin typeface="Calibri" panose="020F0502020204030204" pitchFamily="34" charset="0"/>
              </a:rPr>
              <a:t> not another; only there are some who are disturbing you and want to distort the gospel of Christ. </a:t>
            </a:r>
            <a:r>
              <a:rPr lang="en-US" sz="3300" u="none" strike="noStrike" baseline="30000" dirty="0">
                <a:effectLst/>
                <a:latin typeface="Calibri" panose="020F0502020204030204" pitchFamily="34" charset="0"/>
              </a:rPr>
              <a:t>8</a:t>
            </a:r>
            <a:r>
              <a:rPr lang="en-US" sz="3300" u="none" strike="noStrike" dirty="0">
                <a:effectLst/>
                <a:latin typeface="Calibri" panose="020F0502020204030204" pitchFamily="34" charset="0"/>
              </a:rPr>
              <a:t> </a:t>
            </a:r>
            <a:r>
              <a:rPr lang="en-US" sz="3300" dirty="0">
                <a:effectLst/>
                <a:latin typeface="Calibri" panose="020F0502020204030204" pitchFamily="34" charset="0"/>
              </a:rPr>
              <a:t>But even if we,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or an angel from heaven</a:t>
            </a:r>
            <a:r>
              <a:rPr lang="en-US" sz="3300" dirty="0">
                <a:effectLst/>
                <a:latin typeface="Calibri" panose="020F0502020204030204" pitchFamily="34" charset="0"/>
              </a:rPr>
              <a:t>, should preach to you a gospel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contrary to what we have preached to you</a:t>
            </a:r>
            <a:r>
              <a:rPr lang="en-US" sz="3300" dirty="0">
                <a:effectLst/>
                <a:latin typeface="Calibri" panose="020F0502020204030204" pitchFamily="34" charset="0"/>
              </a:rPr>
              <a:t>, he is to be accursed! </a:t>
            </a:r>
            <a:r>
              <a:rPr lang="en-US" sz="3300" u="none" strike="noStrike" baseline="30000" dirty="0">
                <a:effectLst/>
                <a:latin typeface="Calibri" panose="020F0502020204030204" pitchFamily="34" charset="0"/>
              </a:rPr>
              <a:t>9</a:t>
            </a:r>
            <a:r>
              <a:rPr lang="en-US" sz="3300" u="none" strike="noStrike" dirty="0">
                <a:effectLst/>
                <a:latin typeface="Calibri" panose="020F0502020204030204" pitchFamily="34" charset="0"/>
              </a:rPr>
              <a:t> </a:t>
            </a:r>
            <a:r>
              <a:rPr lang="en-US" sz="3300" dirty="0">
                <a:effectLst/>
                <a:latin typeface="Calibri" panose="020F0502020204030204" pitchFamily="34" charset="0"/>
              </a:rPr>
              <a:t>As we have said before, so I say again now, if any man is preaching to you a gospel contrary to what you received, he is to be accursed!</a:t>
            </a:r>
          </a:p>
        </p:txBody>
      </p:sp>
    </p:spTree>
    <p:extLst>
      <p:ext uri="{BB962C8B-B14F-4D97-AF65-F5344CB8AC3E}">
        <p14:creationId xmlns:p14="http://schemas.microsoft.com/office/powerpoint/2010/main" val="5326999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examining the Scriptures daily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36343597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4:1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do not believe every spirit,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spirits to see whether they are from God,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many false prophets have gone out into the world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695B8ACD-4AED-4CCD-B56F-924229A9287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49356" y="2590800"/>
            <a:ext cx="2093288" cy="2286000"/>
          </a:xfrm>
          <a:prstGeom prst="ellipse">
            <a:avLst/>
          </a:prstGeom>
        </p:spPr>
      </p:pic>
    </p:spTree>
    <p:extLst>
      <p:ext uri="{BB962C8B-B14F-4D97-AF65-F5344CB8AC3E}">
        <p14:creationId xmlns:p14="http://schemas.microsoft.com/office/powerpoint/2010/main" val="41403825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Obedience </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Nile to blood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(20-21</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miracle (22a)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hardness (22b-23)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Lasting results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Duration (25)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0668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31859688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4:21. I will harden his heart. </a:t>
            </a:r>
            <a:r>
              <a:rPr lang="en-US" sz="28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894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Obedience </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Nile to blood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(20-21</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miracle (22a)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hardness (22b-23)</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Lasting results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Duration (25)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317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30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000" b="0" i="0" u="none" strike="noStrike" dirty="0">
                <a:effectLst/>
              </a:rPr>
              <a:t>During this period, the sole source of fresh water throughout Egypt was the underground natural springs. The Egyptians now had to exert themselves. As the Hebrews had to gather their own straw, now the Egyptians were forced to dig </a:t>
            </a:r>
            <a:r>
              <a:rPr lang="en-US" sz="3000" b="1" i="0" u="none" strike="noStrike" dirty="0">
                <a:effectLst/>
              </a:rPr>
              <a:t>round about the river</a:t>
            </a:r>
            <a:r>
              <a:rPr lang="en-US" sz="3000" b="0" i="0" u="none" strike="noStrike" dirty="0">
                <a:effectLst/>
              </a:rPr>
              <a:t> (v. 24) for their own water</a:t>
            </a:r>
            <a:r>
              <a:rPr lang="en-US" sz="30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91). Thomas Nelson.</a:t>
            </a:r>
          </a:p>
        </p:txBody>
      </p:sp>
      <p:pic>
        <p:nvPicPr>
          <p:cNvPr id="3" name="Picture 2">
            <a:extLst>
              <a:ext uri="{FF2B5EF4-FFF2-40B4-BE49-F238E27FC236}">
                <a16:creationId xmlns:a16="http://schemas.microsoft.com/office/drawing/2014/main" id="{0C9FFAAA-17C9-9455-573B-C5A00EC27B1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9777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15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13417</TotalTime>
  <Words>6235</Words>
  <Application>Microsoft Office PowerPoint</Application>
  <PresentationFormat>Widescreen</PresentationFormat>
  <Paragraphs>769</Paragraphs>
  <Slides>106</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106</vt:i4>
      </vt:variant>
    </vt:vector>
  </HeadingPairs>
  <TitlesOfParts>
    <vt:vector size="113" baseType="lpstr">
      <vt:lpstr>Abadi MT Condensed Light</vt:lpstr>
      <vt:lpstr>Arial</vt:lpstr>
      <vt:lpstr>Calibri</vt:lpstr>
      <vt:lpstr>Times New Roman</vt:lpstr>
      <vt:lpstr>Wingdings</vt:lpstr>
      <vt:lpstr>Azure</vt:lpstr>
      <vt:lpstr>1_Azure</vt:lpstr>
      <vt:lpstr>PowerPoint Presentation</vt:lpstr>
      <vt:lpstr>EXODUS STRUCTURE/OUTLINE</vt:lpstr>
      <vt:lpstr>REDEMPTION (1:1–12:30)</vt:lpstr>
      <vt:lpstr>SECOND CONFRONTATION WITH PHARAOH Exodus 7:1-25</vt:lpstr>
      <vt:lpstr>SECOND CONFRONTATION WITH PHARAOH Exodus 7:1-25</vt:lpstr>
      <vt:lpstr>I. Exodus 7:1-7 The Prophets</vt:lpstr>
      <vt:lpstr>I. Exodus 7:1-7 The Prophets</vt:lpstr>
      <vt:lpstr>PowerPoint Presentation</vt:lpstr>
      <vt:lpstr>PowerPoint Presentation</vt:lpstr>
      <vt:lpstr>I. Exodus 7:1-7 The Prophets</vt:lpstr>
      <vt:lpstr>PowerPoint Presentation</vt:lpstr>
      <vt:lpstr>PowerPoint Presentation</vt:lpstr>
      <vt:lpstr>PowerPoint Presentation</vt:lpstr>
      <vt:lpstr>I. Exodus 7:1-7 The Prophets</vt:lpstr>
      <vt:lpstr>Exodus 6:3-5 The Result</vt:lpstr>
      <vt:lpstr>Exodus 6:3-5 The Result</vt:lpstr>
      <vt:lpstr>Charles Ryrie Ryrie Study Bible, page 96</vt:lpstr>
      <vt:lpstr>PowerPoint Presentation</vt:lpstr>
      <vt:lpstr>PowerPoint Presentation</vt:lpstr>
      <vt:lpstr>Exodus 6:3-5 The Result</vt:lpstr>
      <vt:lpstr>Exodus 6:3-5 The Result</vt:lpstr>
      <vt:lpstr>Dispensational Theology is a System of Theology</vt:lpstr>
      <vt:lpstr>Doxological Purpose</vt:lpstr>
      <vt:lpstr>PowerPoint Presentation</vt:lpstr>
      <vt:lpstr>PowerPoint Presentation</vt:lpstr>
      <vt:lpstr>PowerPoint Presentation</vt:lpstr>
      <vt:lpstr>I. Exodus 7:1-7 The Prophets</vt:lpstr>
      <vt:lpstr>“SEVEN SIGNS” in Gospel of John</vt:lpstr>
      <vt:lpstr>I. Exodus 7:1-7 The Prophets</vt:lpstr>
      <vt:lpstr>PowerPoint Presentation</vt:lpstr>
      <vt:lpstr>PowerPoint Presentation</vt:lpstr>
      <vt:lpstr>SECOND CONFRONTATION WITH PHARAOH Exodus 7:1-25</vt:lpstr>
      <vt:lpstr>II. Exodus 7:8-13 The Power</vt:lpstr>
      <vt:lpstr>II. Exodus 7:8-13 The Power</vt:lpstr>
      <vt:lpstr>Exodus 7:8-10 God’s Miracle</vt:lpstr>
      <vt:lpstr>Exodus 7:8-10 God’s Miracle</vt:lpstr>
      <vt:lpstr>Exodus 7:8-10 God’s Miracle</vt:lpstr>
      <vt:lpstr>“SEVEN SIGNS” in Gospel of John</vt:lpstr>
      <vt:lpstr>PowerPoint Presentation</vt:lpstr>
      <vt:lpstr>PowerPoint Presentation</vt:lpstr>
      <vt:lpstr>PowerPoint Presentation</vt:lpstr>
      <vt:lpstr>PowerPoint Presentation</vt:lpstr>
      <vt:lpstr>II. Exodus 7:8-13 The Power</vt:lpstr>
      <vt:lpstr>Satanic/Demonic Miracles</vt:lpstr>
      <vt:lpstr>PowerPoint Presentation</vt:lpstr>
      <vt:lpstr>PowerPoint Presentation</vt:lpstr>
      <vt:lpstr>PowerPoint Presentation</vt:lpstr>
      <vt:lpstr>II. Exodus 7:8-13 The Power</vt:lpstr>
      <vt:lpstr>PowerPoint Presentation</vt:lpstr>
      <vt:lpstr>PowerPoint Presentation</vt:lpstr>
      <vt:lpstr>PowerPoint Presentation</vt:lpstr>
      <vt:lpstr>Refutation of Man’s Philosophies  (Gen 1:1)</vt:lpstr>
      <vt:lpstr>II. Exodus 7:8-13 The Power</vt:lpstr>
      <vt:lpstr>Charles Ryrie Ryrie Study Bible, page 96</vt:lpstr>
      <vt:lpstr>PowerPoint Presentation</vt:lpstr>
      <vt:lpstr>PowerPoint Presentation</vt:lpstr>
      <vt:lpstr>PowerPoint Presentation</vt:lpstr>
      <vt:lpstr>PowerPoint Presentation</vt:lpstr>
      <vt:lpstr>PowerPoint Presentation</vt:lpstr>
      <vt:lpstr>SECOND CONFRONTATION WITH PHARAOH Exodus 7:1-25</vt:lpstr>
      <vt:lpstr>III. Exodus 7:14-25 The Plagues</vt:lpstr>
      <vt:lpstr>III. Exodus 7:14-25 The Plagues</vt:lpstr>
      <vt:lpstr>III. Exodus 7:14-25 The Plagues</vt:lpstr>
      <vt:lpstr>Exodus 7:15-19 God’s Instructions</vt:lpstr>
      <vt:lpstr>Exodus 7:15-19 God’s Instructions</vt:lpstr>
      <vt:lpstr>PowerPoint Presentation</vt:lpstr>
      <vt:lpstr>PowerPoint Presentation</vt:lpstr>
      <vt:lpstr>Exodus 7:15-19 God’s Instructions</vt:lpstr>
      <vt:lpstr>PowerPoint Presentation</vt:lpstr>
      <vt:lpstr>Charles Ryrie Ryrie Study Bible, page 96</vt:lpstr>
      <vt:lpstr>PowerPoint Presentation</vt:lpstr>
      <vt:lpstr>Exodus 7:15-19 God’s Instructions</vt:lpstr>
      <vt:lpstr>Exodus 7:17-19 Miracles to Pharaoh</vt:lpstr>
      <vt:lpstr>Exodus 7:17-19 Miracles to Pharaoh</vt:lpstr>
      <vt:lpstr>PowerPoint Presentation</vt:lpstr>
      <vt:lpstr>PowerPoint Presentation</vt:lpstr>
      <vt:lpstr>PowerPoint Presentation</vt:lpstr>
      <vt:lpstr>Charles Ryrie Ryrie Study Bible, page 100</vt:lpstr>
      <vt:lpstr>Exodus 7:17-19 Miracles to Pharaoh</vt:lpstr>
      <vt:lpstr>PowerPoint Presentation</vt:lpstr>
      <vt:lpstr>PowerPoint Presentation</vt:lpstr>
      <vt:lpstr>III. Exodus 7:14-25 The Plagues</vt:lpstr>
      <vt:lpstr>Exodus 7:20-25 Moses’ Obedience </vt:lpstr>
      <vt:lpstr>Exodus 7:20-25 Moses’ Obedience </vt:lpstr>
      <vt:lpstr>“SEVEN SIGNS” in Gospel of John</vt:lpstr>
      <vt:lpstr>PowerPoint Presentation</vt:lpstr>
      <vt:lpstr>PowerPoint Presentation</vt:lpstr>
      <vt:lpstr>PowerPoint Presentation</vt:lpstr>
      <vt:lpstr>PowerPoint Presentation</vt:lpstr>
      <vt:lpstr>Exodus 7:20-25 Moses’ Obedience </vt:lpstr>
      <vt:lpstr>Satanic/Demonic Miracles</vt:lpstr>
      <vt:lpstr>PowerPoint Presentation</vt:lpstr>
      <vt:lpstr>PowerPoint Presentation</vt:lpstr>
      <vt:lpstr>PowerPoint Presentation</vt:lpstr>
      <vt:lpstr>Exodus 7:20-25 Moses’ Obedience </vt:lpstr>
      <vt:lpstr>Charles Ryrie Ryrie Study Bible, page 96</vt:lpstr>
      <vt:lpstr>PowerPoint Presentation</vt:lpstr>
      <vt:lpstr>Exodus 7:20-25 Moses’ Obedience </vt:lpstr>
      <vt:lpstr>PowerPoint Presentation</vt:lpstr>
      <vt:lpstr>8 New Promises Genesis 12:1-3</vt:lpstr>
      <vt:lpstr>PowerPoint Presentation</vt:lpstr>
      <vt:lpstr>Exodus 7:20-25 Moses’ Obedience </vt:lpstr>
      <vt:lpstr>PowerPoint Presentation</vt:lpstr>
      <vt:lpstr>Conclusion</vt:lpstr>
      <vt:lpstr>SECOND CONFRONTATION WITH PHARAOH Exodus 7:1-25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021 Exodus 7v1-25</dc:title>
  <dc:subject>Exodus</dc:subject>
  <dc:creator>A. Woods</dc:creator>
  <dc:description>Modified by Jim McGowan</dc:description>
  <cp:lastModifiedBy>Andy Woods</cp:lastModifiedBy>
  <cp:revision>1431</cp:revision>
  <cp:lastPrinted>2025-09-19T14:23:09Z</cp:lastPrinted>
  <dcterms:created xsi:type="dcterms:W3CDTF">2009-03-17T12:21:13Z</dcterms:created>
  <dcterms:modified xsi:type="dcterms:W3CDTF">2025-10-25T23:23:16Z</dcterms:modified>
</cp:coreProperties>
</file>