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2"/>
  </p:notesMasterIdLst>
  <p:handoutMasterIdLst>
    <p:handoutMasterId r:id="rId103"/>
  </p:handoutMasterIdLst>
  <p:sldIdLst>
    <p:sldId id="2120" r:id="rId2"/>
    <p:sldId id="2129" r:id="rId3"/>
    <p:sldId id="2127" r:id="rId4"/>
    <p:sldId id="6816" r:id="rId5"/>
    <p:sldId id="6817" r:id="rId6"/>
    <p:sldId id="6819" r:id="rId7"/>
    <p:sldId id="2072" r:id="rId8"/>
    <p:sldId id="6820" r:id="rId9"/>
    <p:sldId id="6627" r:id="rId10"/>
    <p:sldId id="6821" r:id="rId11"/>
    <p:sldId id="2073" r:id="rId12"/>
    <p:sldId id="6822" r:id="rId13"/>
    <p:sldId id="2678" r:id="rId14"/>
    <p:sldId id="6824" r:id="rId15"/>
    <p:sldId id="6957" r:id="rId16"/>
    <p:sldId id="2628" r:id="rId17"/>
    <p:sldId id="2621" r:id="rId18"/>
    <p:sldId id="6823" r:id="rId19"/>
    <p:sldId id="6958" r:id="rId20"/>
    <p:sldId id="6640" r:id="rId21"/>
    <p:sldId id="6959" r:id="rId22"/>
    <p:sldId id="2074" r:id="rId23"/>
    <p:sldId id="6960" r:id="rId24"/>
    <p:sldId id="6925" r:id="rId25"/>
    <p:sldId id="6718" r:id="rId26"/>
    <p:sldId id="5268" r:id="rId27"/>
    <p:sldId id="6961" r:id="rId28"/>
    <p:sldId id="6962" r:id="rId29"/>
    <p:sldId id="2075" r:id="rId30"/>
    <p:sldId id="6966" r:id="rId31"/>
    <p:sldId id="6965" r:id="rId32"/>
    <p:sldId id="6660" r:id="rId33"/>
    <p:sldId id="6412" r:id="rId34"/>
    <p:sldId id="6662" r:id="rId35"/>
    <p:sldId id="6967" r:id="rId36"/>
    <p:sldId id="2077" r:id="rId37"/>
    <p:sldId id="6968" r:id="rId38"/>
    <p:sldId id="6969" r:id="rId39"/>
    <p:sldId id="6931" r:id="rId40"/>
    <p:sldId id="6970" r:id="rId41"/>
    <p:sldId id="6711" r:id="rId42"/>
    <p:sldId id="6712" r:id="rId43"/>
    <p:sldId id="6971" r:id="rId44"/>
    <p:sldId id="6663" r:id="rId45"/>
    <p:sldId id="6972" r:id="rId46"/>
    <p:sldId id="6666" r:id="rId47"/>
    <p:sldId id="2071" r:id="rId48"/>
    <p:sldId id="2191" r:id="rId49"/>
    <p:sldId id="2141" r:id="rId50"/>
    <p:sldId id="1661" r:id="rId51"/>
    <p:sldId id="2912" r:id="rId52"/>
    <p:sldId id="5907" r:id="rId53"/>
    <p:sldId id="1850" r:id="rId54"/>
    <p:sldId id="6973" r:id="rId55"/>
    <p:sldId id="6974" r:id="rId56"/>
    <p:sldId id="2080" r:id="rId57"/>
    <p:sldId id="6975" r:id="rId58"/>
    <p:sldId id="6652" r:id="rId59"/>
    <p:sldId id="6976" r:id="rId60"/>
    <p:sldId id="2097" r:id="rId61"/>
    <p:sldId id="2098" r:id="rId62"/>
    <p:sldId id="6977" r:id="rId63"/>
    <p:sldId id="2081" r:id="rId64"/>
    <p:sldId id="2901" r:id="rId65"/>
    <p:sldId id="2100" r:id="rId66"/>
    <p:sldId id="6710" r:id="rId67"/>
    <p:sldId id="6668" r:id="rId68"/>
    <p:sldId id="6978" r:id="rId69"/>
    <p:sldId id="6980" r:id="rId70"/>
    <p:sldId id="6979" r:id="rId71"/>
    <p:sldId id="6675" r:id="rId72"/>
    <p:sldId id="6670" r:id="rId73"/>
    <p:sldId id="1728" r:id="rId74"/>
    <p:sldId id="1259" r:id="rId75"/>
    <p:sldId id="6981" r:id="rId76"/>
    <p:sldId id="6648" r:id="rId77"/>
    <p:sldId id="6982" r:id="rId78"/>
    <p:sldId id="6983" r:id="rId79"/>
    <p:sldId id="6717" r:id="rId80"/>
    <p:sldId id="6984" r:id="rId81"/>
    <p:sldId id="6713" r:id="rId82"/>
    <p:sldId id="6716" r:id="rId83"/>
    <p:sldId id="6715" r:id="rId84"/>
    <p:sldId id="6714" r:id="rId85"/>
    <p:sldId id="6985" r:id="rId86"/>
    <p:sldId id="6986" r:id="rId87"/>
    <p:sldId id="6987" r:id="rId88"/>
    <p:sldId id="2082" r:id="rId89"/>
    <p:sldId id="6988" r:id="rId90"/>
    <p:sldId id="6990" r:id="rId91"/>
    <p:sldId id="6991" r:id="rId92"/>
    <p:sldId id="6989" r:id="rId93"/>
    <p:sldId id="2092" r:id="rId94"/>
    <p:sldId id="6992" r:id="rId95"/>
    <p:sldId id="6707" r:id="rId96"/>
    <p:sldId id="6993" r:id="rId97"/>
    <p:sldId id="6994" r:id="rId98"/>
    <p:sldId id="2033" r:id="rId99"/>
    <p:sldId id="6995" r:id="rId100"/>
    <p:sldId id="6956" r:id="rId10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96778" autoAdjust="0"/>
  </p:normalViewPr>
  <p:slideViewPr>
    <p:cSldViewPr>
      <p:cViewPr varScale="1">
        <p:scale>
          <a:sx n="118" d="100"/>
          <a:sy n="118" d="100"/>
        </p:scale>
        <p:origin x="11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2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7565D221-1565-4AFF-AAD6-BD2AEF60461F}"/>
    <pc:docChg chg="modSld">
      <pc:chgData name="Jim McGowan" userId="e2c7446dd3aca506" providerId="LiveId" clId="{7565D221-1565-4AFF-AAD6-BD2AEF60461F}" dt="2020-11-22T18:09:37.014" v="9" actId="207"/>
      <pc:docMkLst>
        <pc:docMk/>
      </pc:docMkLst>
      <pc:sldChg chg="modSp mod">
        <pc:chgData name="Jim McGowan" userId="e2c7446dd3aca506" providerId="LiveId" clId="{7565D221-1565-4AFF-AAD6-BD2AEF60461F}" dt="2020-11-22T18:09:37.014" v="9" actId="207"/>
        <pc:sldMkLst>
          <pc:docMk/>
          <pc:sldMk cId="952063719" sldId="504"/>
        </pc:sldMkLst>
        <pc:spChg chg="mod">
          <ac:chgData name="Jim McGowan" userId="e2c7446dd3aca506" providerId="LiveId" clId="{7565D221-1565-4AFF-AAD6-BD2AEF60461F}" dt="2020-11-22T18:09:37.014" v="9" actId="207"/>
          <ac:spMkLst>
            <pc:docMk/>
            <pc:sldMk cId="952063719" sldId="504"/>
            <ac:spMk id="134147" creationId="{00000000-0000-0000-0000-000000000000}"/>
          </ac:spMkLst>
        </pc:spChg>
      </pc:sldChg>
      <pc:sldChg chg="modSp mod">
        <pc:chgData name="Jim McGowan" userId="e2c7446dd3aca506" providerId="LiveId" clId="{7565D221-1565-4AFF-AAD6-BD2AEF60461F}" dt="2020-11-22T17:38:47.563" v="2" actId="115"/>
        <pc:sldMkLst>
          <pc:docMk/>
          <pc:sldMk cId="2338622838" sldId="5540"/>
        </pc:sldMkLst>
        <pc:spChg chg="mod">
          <ac:chgData name="Jim McGowan" userId="e2c7446dd3aca506" providerId="LiveId" clId="{7565D221-1565-4AFF-AAD6-BD2AEF60461F}" dt="2020-11-22T17:38:47.563" v="2" actId="115"/>
          <ac:spMkLst>
            <pc:docMk/>
            <pc:sldMk cId="2338622838" sldId="5540"/>
            <ac:spMk id="64514" creationId="{00000000-0000-0000-0000-000000000000}"/>
          </ac:spMkLst>
        </pc:spChg>
      </pc:sldChg>
      <pc:sldChg chg="modSp mod">
        <pc:chgData name="Jim McGowan" userId="e2c7446dd3aca506" providerId="LiveId" clId="{7565D221-1565-4AFF-AAD6-BD2AEF60461F}" dt="2020-11-22T17:48:51.955" v="3" actId="255"/>
        <pc:sldMkLst>
          <pc:docMk/>
          <pc:sldMk cId="2911953066" sldId="6633"/>
        </pc:sldMkLst>
        <pc:spChg chg="mod">
          <ac:chgData name="Jim McGowan" userId="e2c7446dd3aca506" providerId="LiveId" clId="{7565D221-1565-4AFF-AAD6-BD2AEF60461F}" dt="2020-11-22T17:48:51.955" v="3" actId="255"/>
          <ac:spMkLst>
            <pc:docMk/>
            <pc:sldMk cId="2911953066" sldId="6633"/>
            <ac:spMk id="389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86689"/>
            <a:ext cx="4089536" cy="5653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 – Genesis 016 - 4v1-26 </a:t>
            </a:r>
          </a:p>
          <a:p>
            <a:pPr>
              <a:defRPr/>
            </a:pPr>
            <a:r>
              <a:rPr lang="en-US" sz="1600" dirty="0"/>
              <a:t>11-29-2020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10/25/2025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Dr. Andy Woods</a:t>
            </a:r>
          </a:p>
        </p:txBody>
      </p:sp>
      <p:sp>
        <p:nvSpPr>
          <p:cNvPr id="5" name="Date Placeholder 4"/>
          <p:cNvSpPr>
            <a:spLocks noGrp="1"/>
          </p:cNvSpPr>
          <p:nvPr>
            <p:ph type="dt" idx="11"/>
          </p:nvPr>
        </p:nvSpPr>
        <p:spPr/>
        <p:txBody>
          <a:bodyPr/>
          <a:lstStyle/>
          <a:p>
            <a:pPr>
              <a:defRPr/>
            </a:pPr>
            <a:r>
              <a:rPr lang="en-US" dirty="0"/>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33</a:t>
            </a:fld>
            <a:endParaRPr lang="en-US" altLang="en-US" dirty="0"/>
          </a:p>
        </p:txBody>
      </p:sp>
    </p:spTree>
    <p:extLst>
      <p:ext uri="{BB962C8B-B14F-4D97-AF65-F5344CB8AC3E}">
        <p14:creationId xmlns:p14="http://schemas.microsoft.com/office/powerpoint/2010/main" val="112408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Dr. Andy Woods</a:t>
            </a:r>
          </a:p>
        </p:txBody>
      </p:sp>
      <p:sp>
        <p:nvSpPr>
          <p:cNvPr id="5" name="Date Placeholder 4"/>
          <p:cNvSpPr>
            <a:spLocks noGrp="1"/>
          </p:cNvSpPr>
          <p:nvPr>
            <p:ph type="dt" idx="11"/>
          </p:nvPr>
        </p:nvSpPr>
        <p:spPr/>
        <p:txBody>
          <a:bodyPr/>
          <a:lstStyle/>
          <a:p>
            <a:pPr>
              <a:defRPr/>
            </a:pPr>
            <a:r>
              <a:rPr lang="en-US" dirty="0"/>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34</a:t>
            </a:fld>
            <a:endParaRPr lang="en-US" altLang="en-US" dirty="0"/>
          </a:p>
        </p:txBody>
      </p:sp>
    </p:spTree>
    <p:extLst>
      <p:ext uri="{BB962C8B-B14F-4D97-AF65-F5344CB8AC3E}">
        <p14:creationId xmlns:p14="http://schemas.microsoft.com/office/powerpoint/2010/main" val="63720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Dr. Andy Woods</a:t>
            </a:r>
          </a:p>
        </p:txBody>
      </p:sp>
      <p:sp>
        <p:nvSpPr>
          <p:cNvPr id="5" name="Date Placeholder 4"/>
          <p:cNvSpPr>
            <a:spLocks noGrp="1"/>
          </p:cNvSpPr>
          <p:nvPr>
            <p:ph type="dt" idx="1"/>
          </p:nvPr>
        </p:nvSpPr>
        <p:spPr/>
        <p:txBody>
          <a:bodyPr/>
          <a:lstStyle/>
          <a:p>
            <a:pPr>
              <a:defRPr/>
            </a:pPr>
            <a:r>
              <a:rPr lang="en-US" dirty="0"/>
              <a:t>9/11/2016</a:t>
            </a:r>
          </a:p>
        </p:txBody>
      </p:sp>
      <p:sp>
        <p:nvSpPr>
          <p:cNvPr id="6" name="Footer Placeholder 5"/>
          <p:cNvSpPr>
            <a:spLocks noGrp="1"/>
          </p:cNvSpPr>
          <p:nvPr>
            <p:ph type="ftr" sz="quarter" idx="4"/>
          </p:nvPr>
        </p:nvSpPr>
        <p:spPr/>
        <p:txBody>
          <a:bodyPr/>
          <a:lstStyle/>
          <a:p>
            <a:pPr>
              <a:defRPr/>
            </a:pPr>
            <a:r>
              <a:rPr lang="en-US" dirty="0"/>
              <a:t>Sugar Land Bible Church</a:t>
            </a:r>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100</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dirty="0"/>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dirty="0"/>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dirty="0"/>
          </a:p>
        </p:txBody>
      </p:sp>
    </p:spTree>
    <p:extLst>
      <p:ext uri="{BB962C8B-B14F-4D97-AF65-F5344CB8AC3E}">
        <p14:creationId xmlns:p14="http://schemas.microsoft.com/office/powerpoint/2010/main" val="295793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customXml" Target="../ink/ink2.xml"/><Relationship Id="rId10" Type="http://schemas.openxmlformats.org/officeDocument/2006/relationships/image" Target="../media/image20.jpeg"/><Relationship Id="rId4" Type="http://schemas.openxmlformats.org/officeDocument/2006/relationships/image" Target="../media/image220.png"/><Relationship Id="rId9" Type="http://schemas.openxmlformats.org/officeDocument/2006/relationships/image" Target="../media/image19.jpeg"/></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customXml" Target="../ink/ink5.xml"/><Relationship Id="rId10" Type="http://schemas.openxmlformats.org/officeDocument/2006/relationships/image" Target="../media/image20.jpeg"/><Relationship Id="rId4" Type="http://schemas.openxmlformats.org/officeDocument/2006/relationships/image" Target="../media/image220.png"/><Relationship Id="rId9"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en.wikipedia.org/wiki/Image:Janetreno.jpg" TargetMode="Externa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Génesis 3</a:t>
            </a:r>
          </a:p>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La Caída del Hombre</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437" y="1371600"/>
            <a:ext cx="7315200" cy="4114800"/>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997343" y="4993967"/>
            <a:ext cx="7313220" cy="430887"/>
          </a:xfrm>
          <a:prstGeom prst="rect">
            <a:avLst/>
          </a:prstGeom>
          <a:noFill/>
        </p:spPr>
        <p:txBody>
          <a:bodyPr wrap="none" rtlCol="0">
            <a:spAutoFit/>
          </a:bodyPr>
          <a:lstStyle/>
          <a:p>
            <a:r>
              <a:rPr lang="en-US" sz="2200" dirty="0">
                <a:solidFill>
                  <a:schemeClr val="tx1">
                    <a:lumMod val="75000"/>
                  </a:schemeClr>
                </a:solidFill>
                <a:latin typeface="Century Gothic" panose="020B0502020202020204" pitchFamily="34" charset="0"/>
              </a:rPr>
              <a:t>el libro de los orígenes         |   por  dr. andy woods</a:t>
            </a:r>
            <a:endParaRPr lang="es-CO" sz="22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98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4DDAE-BBA3-3115-9703-7F09473857EA}"/>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C99C812C-382E-5EAD-0BB1-0075BDA61F2D}"/>
              </a:ext>
            </a:extLst>
          </p:cNvPr>
          <p:cNvSpPr>
            <a:spLocks noGrp="1" noChangeArrowheads="1"/>
          </p:cNvSpPr>
          <p:nvPr>
            <p:ph type="title"/>
          </p:nvPr>
        </p:nvSpPr>
        <p:spPr>
          <a:xfrm>
            <a:off x="2771774" y="228600"/>
            <a:ext cx="3857625"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 Primer Asesinato</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(Gén 4:1-15)</a:t>
            </a:r>
          </a:p>
        </p:txBody>
      </p:sp>
      <p:sp>
        <p:nvSpPr>
          <p:cNvPr id="124931" name="Rectangle 3">
            <a:extLst>
              <a:ext uri="{FF2B5EF4-FFF2-40B4-BE49-F238E27FC236}">
                <a16:creationId xmlns:a16="http://schemas.microsoft.com/office/drawing/2014/main" id="{2B1A68C6-2147-8803-AED4-07C59D463784}"/>
              </a:ext>
            </a:extLst>
          </p:cNvPr>
          <p:cNvSpPr>
            <a:spLocks noGrp="1" noChangeArrowheads="1"/>
          </p:cNvSpPr>
          <p:nvPr>
            <p:ph type="body" idx="1"/>
          </p:nvPr>
        </p:nvSpPr>
        <p:spPr>
          <a:xfrm>
            <a:off x="1447800" y="2057400"/>
            <a:ext cx="7315200" cy="2819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b="1" u="sng" dirty="0">
                <a:solidFill>
                  <a:srgbClr val="FFFFCC"/>
                </a:solidFill>
                <a:effectLst>
                  <a:outerShdw blurRad="38100" dist="38100" dir="2700000" algn="tl">
                    <a:srgbClr val="000000">
                      <a:alpha val="43137"/>
                    </a:srgbClr>
                  </a:outerShdw>
                </a:effectLst>
              </a:rPr>
              <a:t>Nacimientos de Caín y Abel </a:t>
            </a:r>
            <a:r>
              <a:rPr lang="en-US" b="1" u="sng" dirty="0">
                <a:solidFill>
                  <a:srgbClr val="FFFFCC"/>
                </a:solidFill>
                <a:effectLst>
                  <a:outerShdw blurRad="38100" dist="38100" dir="2700000" algn="tl">
                    <a:srgbClr val="000000">
                      <a:alpha val="43137"/>
                    </a:srgbClr>
                  </a:outerShdw>
                </a:effectLst>
              </a:rPr>
              <a:t>(Gén 4:1-2)</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Caín asesina a Abel (4:3-8)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El castigo de Caín (4:9-15)</a:t>
            </a:r>
          </a:p>
        </p:txBody>
      </p:sp>
      <p:pic>
        <p:nvPicPr>
          <p:cNvPr id="2" name="Picture 1">
            <a:extLst>
              <a:ext uri="{FF2B5EF4-FFF2-40B4-BE49-F238E27FC236}">
                <a16:creationId xmlns:a16="http://schemas.microsoft.com/office/drawing/2014/main" id="{32C0364B-5589-E008-D176-FE793C1EF6E3}"/>
              </a:ext>
            </a:extLst>
          </p:cNvPr>
          <p:cNvPicPr>
            <a:picLocks noChangeAspect="1"/>
          </p:cNvPicPr>
          <p:nvPr/>
        </p:nvPicPr>
        <p:blipFill>
          <a:blip r:embed="rId2"/>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17738736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60969"/>
            <a:ext cx="88392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45493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990600" y="228600"/>
            <a:ext cx="6324600" cy="1097280"/>
          </a:xfrm>
        </p:spPr>
        <p:txBody>
          <a:bodyPr/>
          <a:lstStyle/>
          <a:p>
            <a:pPr marL="461963" indent="-461963" algn="ctr" eaLnBrk="1" hangingPunct="1">
              <a:buClr>
                <a:srgbClr val="CC66FF"/>
              </a:buClr>
              <a:buFont typeface="+mj-lt"/>
              <a:buAutoNum type="alphaUcPeriod"/>
            </a:pPr>
            <a:r>
              <a:rPr lang="es-CO" sz="3600" dirty="0">
                <a:effectLst>
                  <a:outerShdw blurRad="38100" dist="38100" dir="2700000" algn="tl">
                    <a:srgbClr val="000000">
                      <a:alpha val="43137"/>
                    </a:srgbClr>
                  </a:outerShdw>
                </a:effectLst>
              </a:rPr>
              <a:t>Nacimientos de Caín y Abel</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(4:1-2)</a:t>
            </a:r>
          </a:p>
        </p:txBody>
      </p:sp>
      <p:sp>
        <p:nvSpPr>
          <p:cNvPr id="125955" name="Rectangle 3"/>
          <p:cNvSpPr>
            <a:spLocks noGrp="1" noChangeArrowheads="1"/>
          </p:cNvSpPr>
          <p:nvPr>
            <p:ph type="body" idx="1"/>
          </p:nvPr>
        </p:nvSpPr>
        <p:spPr>
          <a:xfrm>
            <a:off x="342899" y="1600201"/>
            <a:ext cx="8728087" cy="18287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4:1 – </a:t>
            </a:r>
            <a:r>
              <a:rPr lang="es-CO" dirty="0">
                <a:effectLst>
                  <a:outerShdw blurRad="38100" dist="38100" dir="2700000" algn="tl">
                    <a:srgbClr val="000000">
                      <a:alpha val="43137"/>
                    </a:srgbClr>
                  </a:outerShdw>
                </a:effectLst>
                <a:ea typeface="+mn-ea"/>
                <a:cs typeface="+mn-cs"/>
              </a:rPr>
              <a:t>Nacimiento de Caín, traducción literal</a:t>
            </a:r>
            <a:r>
              <a:rPr lang="en-US" dirty="0">
                <a:effectLst>
                  <a:outerShdw blurRad="38100" dist="38100" dir="2700000" algn="tl">
                    <a:srgbClr val="000000">
                      <a:alpha val="43137"/>
                    </a:srgbClr>
                  </a:outerShdw>
                </a:effectLst>
                <a:ea typeface="+mn-ea"/>
                <a:cs typeface="+mn-cs"/>
              </a:rPr>
              <a:t>, Dan. 11:37</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4:2 – </a:t>
            </a:r>
            <a:r>
              <a:rPr lang="es-CO" dirty="0">
                <a:effectLst>
                  <a:outerShdw blurRad="38100" dist="38100" dir="2700000" algn="tl">
                    <a:srgbClr val="000000">
                      <a:alpha val="43137"/>
                    </a:srgbClr>
                  </a:outerShdw>
                </a:effectLst>
                <a:ea typeface="+mn-ea"/>
                <a:cs typeface="+mn-cs"/>
              </a:rPr>
              <a:t>Nacimiento de Abel, vanidad</a:t>
            </a:r>
            <a:endParaRPr lang="en-US" dirty="0">
              <a:effectLst>
                <a:outerShdw blurRad="38100" dist="38100" dir="2700000" algn="tl">
                  <a:srgbClr val="000000">
                    <a:alpha val="43137"/>
                  </a:srgbClr>
                </a:outerShdw>
              </a:effectLst>
              <a:ea typeface="+mn-ea"/>
              <a:cs typeface="+mn-cs"/>
            </a:endParaRPr>
          </a:p>
        </p:txBody>
      </p:sp>
      <p:pic>
        <p:nvPicPr>
          <p:cNvPr id="2" name="Picture 1">
            <a:extLst>
              <a:ext uri="{FF2B5EF4-FFF2-40B4-BE49-F238E27FC236}">
                <a16:creationId xmlns:a16="http://schemas.microsoft.com/office/drawing/2014/main" id="{E83E9DF6-8783-4FDE-90C6-113814159F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3733800"/>
            <a:ext cx="3657600" cy="2743200"/>
          </a:xfrm>
          <a:prstGeom prst="rect">
            <a:avLst/>
          </a:prstGeom>
        </p:spPr>
      </p:pic>
      <p:pic>
        <p:nvPicPr>
          <p:cNvPr id="3" name="Picture 2">
            <a:extLst>
              <a:ext uri="{FF2B5EF4-FFF2-40B4-BE49-F238E27FC236}">
                <a16:creationId xmlns:a16="http://schemas.microsoft.com/office/drawing/2014/main" id="{4AA974B3-4315-B2F8-E324-0F39864BBCCD}"/>
              </a:ext>
            </a:extLst>
          </p:cNvPr>
          <p:cNvPicPr>
            <a:picLocks noChangeAspect="1"/>
          </p:cNvPicPr>
          <p:nvPr/>
        </p:nvPicPr>
        <p:blipFill>
          <a:blip r:embed="rId3"/>
          <a:stretch>
            <a:fillRect/>
          </a:stretch>
        </p:blipFill>
        <p:spPr>
          <a:xfrm>
            <a:off x="7467600" y="76200"/>
            <a:ext cx="1603387" cy="11461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83BE7-24D8-B402-723E-CFC7EEB0C56C}"/>
            </a:ext>
          </a:extLst>
        </p:cNvPr>
        <p:cNvGrpSpPr/>
        <p:nvPr/>
      </p:nvGrpSpPr>
      <p:grpSpPr>
        <a:xfrm>
          <a:off x="0" y="0"/>
          <a:ext cx="0" cy="0"/>
          <a:chOff x="0" y="0"/>
          <a:chExt cx="0" cy="0"/>
        </a:xfrm>
      </p:grpSpPr>
      <p:sp>
        <p:nvSpPr>
          <p:cNvPr id="20481" name="Rectangle 2">
            <a:extLst>
              <a:ext uri="{FF2B5EF4-FFF2-40B4-BE49-F238E27FC236}">
                <a16:creationId xmlns:a16="http://schemas.microsoft.com/office/drawing/2014/main" id="{11BB7BED-E028-4C1F-FB68-5FC1E68574A0}"/>
              </a:ext>
            </a:extLst>
          </p:cNvPr>
          <p:cNvSpPr>
            <a:spLocks noGrp="1" noChangeArrowheads="1"/>
          </p:cNvSpPr>
          <p:nvPr>
            <p:ph type="title"/>
          </p:nvPr>
        </p:nvSpPr>
        <p:spPr>
          <a:xfrm>
            <a:off x="990600" y="228600"/>
            <a:ext cx="6324600" cy="1097280"/>
          </a:xfrm>
        </p:spPr>
        <p:txBody>
          <a:bodyPr/>
          <a:lstStyle/>
          <a:p>
            <a:pPr marL="461963" indent="-461963" algn="ctr" eaLnBrk="1" hangingPunct="1">
              <a:buClr>
                <a:srgbClr val="CC66FF"/>
              </a:buClr>
              <a:buFont typeface="+mj-lt"/>
              <a:buAutoNum type="alphaUcPeriod"/>
            </a:pPr>
            <a:r>
              <a:rPr lang="es-CO" sz="3600" dirty="0">
                <a:effectLst>
                  <a:outerShdw blurRad="38100" dist="38100" dir="2700000" algn="tl">
                    <a:srgbClr val="000000">
                      <a:alpha val="43137"/>
                    </a:srgbClr>
                  </a:outerShdw>
                </a:effectLst>
              </a:rPr>
              <a:t>Nacimientos de Caín y Abel</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(4:1-2)</a:t>
            </a:r>
          </a:p>
        </p:txBody>
      </p:sp>
      <p:sp>
        <p:nvSpPr>
          <p:cNvPr id="125955" name="Rectangle 3">
            <a:extLst>
              <a:ext uri="{FF2B5EF4-FFF2-40B4-BE49-F238E27FC236}">
                <a16:creationId xmlns:a16="http://schemas.microsoft.com/office/drawing/2014/main" id="{5CA6624F-7C19-8D2E-78E2-4FCEF97C0152}"/>
              </a:ext>
            </a:extLst>
          </p:cNvPr>
          <p:cNvSpPr>
            <a:spLocks noGrp="1" noChangeArrowheads="1"/>
          </p:cNvSpPr>
          <p:nvPr>
            <p:ph type="body" idx="1"/>
          </p:nvPr>
        </p:nvSpPr>
        <p:spPr>
          <a:xfrm>
            <a:off x="342899" y="1600201"/>
            <a:ext cx="8728087" cy="18287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4:1 – </a:t>
            </a:r>
            <a:r>
              <a:rPr lang="es-CO" b="1" u="sng" dirty="0">
                <a:solidFill>
                  <a:srgbClr val="FFFFCC"/>
                </a:solidFill>
                <a:effectLst>
                  <a:outerShdw blurRad="38100" dist="38100" dir="2700000" algn="tl">
                    <a:srgbClr val="000000">
                      <a:alpha val="43137"/>
                    </a:srgbClr>
                  </a:outerShdw>
                </a:effectLst>
                <a:ea typeface="+mn-ea"/>
                <a:cs typeface="+mn-cs"/>
              </a:rPr>
              <a:t>Nacimiento de Caín, traducción literal</a:t>
            </a:r>
            <a:r>
              <a:rPr lang="en-US" b="1" u="sng" dirty="0">
                <a:solidFill>
                  <a:srgbClr val="FFFFCC"/>
                </a:solidFill>
                <a:effectLst>
                  <a:outerShdw blurRad="38100" dist="38100" dir="2700000" algn="tl">
                    <a:srgbClr val="000000">
                      <a:alpha val="43137"/>
                    </a:srgbClr>
                  </a:outerShdw>
                </a:effectLst>
                <a:ea typeface="+mn-ea"/>
                <a:cs typeface="+mn-cs"/>
              </a:rPr>
              <a:t>, Dan. 11:37</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4:2 – </a:t>
            </a:r>
            <a:r>
              <a:rPr lang="es-CO" dirty="0">
                <a:effectLst>
                  <a:outerShdw blurRad="38100" dist="38100" dir="2700000" algn="tl">
                    <a:srgbClr val="000000">
                      <a:alpha val="43137"/>
                    </a:srgbClr>
                  </a:outerShdw>
                </a:effectLst>
                <a:ea typeface="+mn-ea"/>
                <a:cs typeface="+mn-cs"/>
              </a:rPr>
              <a:t>Nacimiento de Abel, vanidad</a:t>
            </a:r>
            <a:endParaRPr lang="en-US" dirty="0">
              <a:effectLst>
                <a:outerShdw blurRad="38100" dist="38100" dir="2700000" algn="tl">
                  <a:srgbClr val="000000">
                    <a:alpha val="43137"/>
                  </a:srgbClr>
                </a:outerShdw>
              </a:effectLst>
              <a:ea typeface="+mn-ea"/>
              <a:cs typeface="+mn-cs"/>
            </a:endParaRPr>
          </a:p>
        </p:txBody>
      </p:sp>
      <p:pic>
        <p:nvPicPr>
          <p:cNvPr id="2" name="Picture 1">
            <a:extLst>
              <a:ext uri="{FF2B5EF4-FFF2-40B4-BE49-F238E27FC236}">
                <a16:creationId xmlns:a16="http://schemas.microsoft.com/office/drawing/2014/main" id="{5416C390-058C-B7EC-FE34-3AA0E7EDD8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3733800"/>
            <a:ext cx="3657600" cy="2743200"/>
          </a:xfrm>
          <a:prstGeom prst="rect">
            <a:avLst/>
          </a:prstGeom>
        </p:spPr>
      </p:pic>
      <p:pic>
        <p:nvPicPr>
          <p:cNvPr id="3" name="Picture 2">
            <a:extLst>
              <a:ext uri="{FF2B5EF4-FFF2-40B4-BE49-F238E27FC236}">
                <a16:creationId xmlns:a16="http://schemas.microsoft.com/office/drawing/2014/main" id="{A86C3754-C107-7E55-4F95-8A32FE10D9FE}"/>
              </a:ext>
            </a:extLst>
          </p:cNvPr>
          <p:cNvPicPr>
            <a:picLocks noChangeAspect="1"/>
          </p:cNvPicPr>
          <p:nvPr/>
        </p:nvPicPr>
        <p:blipFill>
          <a:blip r:embed="rId3"/>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251085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Y el hombre se unió a Eva, su mujer, y ella concibió y dio a luz a Caín, y dijo: «He adquirido varón con la ayuda del Señor»</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8014463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0BACE-D3BA-D760-A0DC-DE75E2CCC55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52E8A5C-50D5-FF37-5562-64199D1C2D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4628E396-F645-A418-4836-552038ECC0E4}"/>
              </a:ext>
            </a:extLst>
          </p:cNvPr>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Y el hombre se unió a Eva, su mujer, y ella concibió y dio a luz a Caín, y dijo: «He adquirido varón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con la ayuda del</a:t>
            </a:r>
            <a:r>
              <a:rPr lang="es-CO" sz="3600" dirty="0">
                <a:effectLst>
                  <a:outerShdw blurRad="38100" dist="38100" dir="2700000" algn="tl">
                    <a:srgbClr val="000000">
                      <a:alpha val="43137"/>
                    </a:srgbClr>
                  </a:outerShdw>
                </a:effectLst>
                <a:latin typeface="Calibri" panose="020F0502020204030204" pitchFamily="34" charset="0"/>
              </a:rPr>
              <a:t> Señor»</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5564054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FEC2A-D54F-957A-60DC-3157E964BD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BDE5E6F-C4AB-66C1-A768-4B5B6E27AC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B0B7B2D1-493F-1339-7CCA-C5AB075BACBB}"/>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0450D33B-E739-63C0-A0B1-C223C43E84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35609609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093152-3310-4E7F-A2F3-6AB772BEC1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5:29</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Y le puso por nombre Noé, diciendo: «Este nos dará descanso de nuestra labor y del trabajo de nuestras manos, por causa de la tierra que el Señor ha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maldecido</a:t>
            </a:r>
            <a:r>
              <a:rPr lang="es-CO"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4045666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EE34E-3779-4A8E-80EA-6F40EC7480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11:37</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No le importarán los dioses de sus padres ni el deseo de las mujeres, tampoco le importará ningún otro dios, porque él se ensalzará sobre todos ellos.</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7170487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FC621-9BDE-F502-0F72-8D5F238BACF6}"/>
            </a:ext>
          </a:extLst>
        </p:cNvPr>
        <p:cNvGrpSpPr/>
        <p:nvPr/>
      </p:nvGrpSpPr>
      <p:grpSpPr>
        <a:xfrm>
          <a:off x="0" y="0"/>
          <a:ext cx="0" cy="0"/>
          <a:chOff x="0" y="0"/>
          <a:chExt cx="0" cy="0"/>
        </a:xfrm>
      </p:grpSpPr>
      <p:sp>
        <p:nvSpPr>
          <p:cNvPr id="20481" name="Rectangle 2">
            <a:extLst>
              <a:ext uri="{FF2B5EF4-FFF2-40B4-BE49-F238E27FC236}">
                <a16:creationId xmlns:a16="http://schemas.microsoft.com/office/drawing/2014/main" id="{E2718B51-D592-700F-0B4E-B9647044D0FF}"/>
              </a:ext>
            </a:extLst>
          </p:cNvPr>
          <p:cNvSpPr>
            <a:spLocks noGrp="1" noChangeArrowheads="1"/>
          </p:cNvSpPr>
          <p:nvPr>
            <p:ph type="title"/>
          </p:nvPr>
        </p:nvSpPr>
        <p:spPr>
          <a:xfrm>
            <a:off x="990600" y="228600"/>
            <a:ext cx="6324600" cy="1097280"/>
          </a:xfrm>
        </p:spPr>
        <p:txBody>
          <a:bodyPr/>
          <a:lstStyle/>
          <a:p>
            <a:pPr marL="461963" indent="-461963" algn="ctr" eaLnBrk="1" hangingPunct="1">
              <a:buClr>
                <a:srgbClr val="CC66FF"/>
              </a:buClr>
              <a:buFont typeface="+mj-lt"/>
              <a:buAutoNum type="alphaUcPeriod"/>
            </a:pPr>
            <a:r>
              <a:rPr lang="es-CO" sz="3600" dirty="0">
                <a:effectLst>
                  <a:outerShdw blurRad="38100" dist="38100" dir="2700000" algn="tl">
                    <a:srgbClr val="000000">
                      <a:alpha val="43137"/>
                    </a:srgbClr>
                  </a:outerShdw>
                </a:effectLst>
              </a:rPr>
              <a:t>Nacimientos de Caín y Abel</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(4:1-2)</a:t>
            </a:r>
          </a:p>
        </p:txBody>
      </p:sp>
      <p:sp>
        <p:nvSpPr>
          <p:cNvPr id="125955" name="Rectangle 3">
            <a:extLst>
              <a:ext uri="{FF2B5EF4-FFF2-40B4-BE49-F238E27FC236}">
                <a16:creationId xmlns:a16="http://schemas.microsoft.com/office/drawing/2014/main" id="{01B3CAD3-3975-D8D7-4D13-5BD884EDC7D3}"/>
              </a:ext>
            </a:extLst>
          </p:cNvPr>
          <p:cNvSpPr>
            <a:spLocks noGrp="1" noChangeArrowheads="1"/>
          </p:cNvSpPr>
          <p:nvPr>
            <p:ph type="body" idx="1"/>
          </p:nvPr>
        </p:nvSpPr>
        <p:spPr>
          <a:xfrm>
            <a:off x="342899" y="1600201"/>
            <a:ext cx="8728087" cy="18287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4:1 – </a:t>
            </a:r>
            <a:r>
              <a:rPr lang="es-CO" dirty="0">
                <a:effectLst>
                  <a:outerShdw blurRad="38100" dist="38100" dir="2700000" algn="tl">
                    <a:srgbClr val="000000">
                      <a:alpha val="43137"/>
                    </a:srgbClr>
                  </a:outerShdw>
                </a:effectLst>
                <a:ea typeface="+mn-ea"/>
                <a:cs typeface="+mn-cs"/>
              </a:rPr>
              <a:t>Nacimiento de Caín, traducción literal</a:t>
            </a:r>
            <a:r>
              <a:rPr lang="en-US" dirty="0">
                <a:effectLst>
                  <a:outerShdw blurRad="38100" dist="38100" dir="2700000" algn="tl">
                    <a:srgbClr val="000000">
                      <a:alpha val="43137"/>
                    </a:srgbClr>
                  </a:outerShdw>
                </a:effectLst>
                <a:ea typeface="+mn-ea"/>
                <a:cs typeface="+mn-cs"/>
              </a:rPr>
              <a:t>, Dan. 11:37</a:t>
            </a:r>
          </a:p>
          <a:p>
            <a:pPr marL="514350" lvl="1" indent="-514350" eaLnBrk="1" hangingPunct="1">
              <a:spcBef>
                <a:spcPts val="0"/>
              </a:spcBef>
              <a:spcAft>
                <a:spcPts val="30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4:2 – </a:t>
            </a:r>
            <a:r>
              <a:rPr lang="es-CO" b="1" u="sng" dirty="0">
                <a:solidFill>
                  <a:srgbClr val="FFFFCC"/>
                </a:solidFill>
                <a:effectLst>
                  <a:outerShdw blurRad="38100" dist="38100" dir="2700000" algn="tl">
                    <a:srgbClr val="000000">
                      <a:alpha val="43137"/>
                    </a:srgbClr>
                  </a:outerShdw>
                </a:effectLst>
                <a:ea typeface="+mn-ea"/>
                <a:cs typeface="+mn-cs"/>
              </a:rPr>
              <a:t>Nacimiento de Abel, vanidad</a:t>
            </a:r>
            <a:endParaRPr lang="en-US" b="1" u="sng" dirty="0">
              <a:solidFill>
                <a:srgbClr val="FFFFCC"/>
              </a:solidFill>
              <a:effectLst>
                <a:outerShdw blurRad="38100" dist="38100" dir="2700000" algn="tl">
                  <a:srgbClr val="000000">
                    <a:alpha val="43137"/>
                  </a:srgbClr>
                </a:outerShdw>
              </a:effectLst>
              <a:ea typeface="+mn-ea"/>
              <a:cs typeface="+mn-cs"/>
            </a:endParaRPr>
          </a:p>
        </p:txBody>
      </p:sp>
      <p:pic>
        <p:nvPicPr>
          <p:cNvPr id="2" name="Picture 1">
            <a:extLst>
              <a:ext uri="{FF2B5EF4-FFF2-40B4-BE49-F238E27FC236}">
                <a16:creationId xmlns:a16="http://schemas.microsoft.com/office/drawing/2014/main" id="{8ED19F36-AD87-2B3C-42FA-F55E45A0CA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3733800"/>
            <a:ext cx="3657600" cy="2743200"/>
          </a:xfrm>
          <a:prstGeom prst="rect">
            <a:avLst/>
          </a:prstGeom>
        </p:spPr>
      </p:pic>
      <p:pic>
        <p:nvPicPr>
          <p:cNvPr id="3" name="Picture 2">
            <a:extLst>
              <a:ext uri="{FF2B5EF4-FFF2-40B4-BE49-F238E27FC236}">
                <a16:creationId xmlns:a16="http://schemas.microsoft.com/office/drawing/2014/main" id="{87A5C422-7900-D7A1-1E4F-FE1C3A305F78}"/>
              </a:ext>
            </a:extLst>
          </p:cNvPr>
          <p:cNvPicPr>
            <a:picLocks noChangeAspect="1"/>
          </p:cNvPicPr>
          <p:nvPr/>
        </p:nvPicPr>
        <p:blipFill>
          <a:blip r:embed="rId3"/>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4229884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BBB9A-FA36-F544-32A1-18236AC8C528}"/>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97F6207E-8ED0-418C-FE21-0465F8210E26}"/>
              </a:ext>
            </a:extLst>
          </p:cNvPr>
          <p:cNvSpPr>
            <a:spLocks noGrp="1" noChangeArrowheads="1"/>
          </p:cNvSpPr>
          <p:nvPr>
            <p:ph type="title"/>
          </p:nvPr>
        </p:nvSpPr>
        <p:spPr>
          <a:xfrm>
            <a:off x="2771774" y="228600"/>
            <a:ext cx="3857625"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 Primer Asesinato</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(Gén 4:1-15)</a:t>
            </a:r>
          </a:p>
        </p:txBody>
      </p:sp>
      <p:sp>
        <p:nvSpPr>
          <p:cNvPr id="124931" name="Rectangle 3">
            <a:extLst>
              <a:ext uri="{FF2B5EF4-FFF2-40B4-BE49-F238E27FC236}">
                <a16:creationId xmlns:a16="http://schemas.microsoft.com/office/drawing/2014/main" id="{9A7CA1C7-2288-4FB6-4DCE-39E3F3DA20A0}"/>
              </a:ext>
            </a:extLst>
          </p:cNvPr>
          <p:cNvSpPr>
            <a:spLocks noGrp="1" noChangeArrowheads="1"/>
          </p:cNvSpPr>
          <p:nvPr>
            <p:ph type="body" idx="1"/>
          </p:nvPr>
        </p:nvSpPr>
        <p:spPr>
          <a:xfrm>
            <a:off x="1447800" y="2057400"/>
            <a:ext cx="7162800" cy="2819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Nacimientos de Caín y Abel </a:t>
            </a:r>
            <a:r>
              <a:rPr lang="en-US" dirty="0">
                <a:effectLst>
                  <a:outerShdw blurRad="38100" dist="38100" dir="2700000" algn="tl">
                    <a:srgbClr val="000000">
                      <a:alpha val="43137"/>
                    </a:srgbClr>
                  </a:outerShdw>
                </a:effectLst>
              </a:rPr>
              <a:t>(Gén 4:1-2)</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Caín asesina a Abel (4:3-8)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El castigo de Caín (4:9-15)</a:t>
            </a:r>
          </a:p>
        </p:txBody>
      </p:sp>
      <p:pic>
        <p:nvPicPr>
          <p:cNvPr id="2" name="Picture 1">
            <a:extLst>
              <a:ext uri="{FF2B5EF4-FFF2-40B4-BE49-F238E27FC236}">
                <a16:creationId xmlns:a16="http://schemas.microsoft.com/office/drawing/2014/main" id="{E740F01F-6CE9-B308-EACF-DE1F2E3DEC74}"/>
              </a:ext>
            </a:extLst>
          </p:cNvPr>
          <p:cNvPicPr>
            <a:picLocks noChangeAspect="1"/>
          </p:cNvPicPr>
          <p:nvPr/>
        </p:nvPicPr>
        <p:blipFill>
          <a:blip r:embed="rId2"/>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275026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GÉNESIS</a:t>
            </a:r>
          </a:p>
        </p:txBody>
      </p:sp>
      <p:sp>
        <p:nvSpPr>
          <p:cNvPr id="92163" name="Rectangle 2051"/>
          <p:cNvSpPr>
            <a:spLocks noGrp="1" noChangeArrowheads="1"/>
          </p:cNvSpPr>
          <p:nvPr>
            <p:ph type="body" idx="1"/>
          </p:nvPr>
        </p:nvSpPr>
        <p:spPr>
          <a:xfrm>
            <a:off x="9906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Orígen de la raza humana (Gén. 1</a:t>
            </a:r>
            <a:r>
              <a:rPr lang="en-US" b="1" u="sng" dirty="0">
                <a:solidFill>
                  <a:srgbClr val="FFFFCC"/>
                </a:solidFill>
                <a:cs typeface="Calibri" panose="020F0502020204030204" pitchFamily="34" charset="0"/>
              </a:rPr>
              <a:t>‒11)</a:t>
            </a:r>
            <a:endParaRPr lang="en-US" b="1" u="sng" dirty="0">
              <a:solidFill>
                <a:srgbClr val="FFFFCC"/>
              </a:solidFill>
            </a:endParaRP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Orígen de la raza hebrea (Gén. 12</a:t>
            </a:r>
            <a:r>
              <a:rPr lang="en-US" dirty="0">
                <a:cs typeface="Calibri" panose="020F0502020204030204" pitchFamily="34" charset="0"/>
              </a:rPr>
              <a:t>‒50)</a:t>
            </a:r>
            <a:endParaRPr lang="en-US" dirty="0"/>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70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2266950" y="1600200"/>
            <a:ext cx="4610100" cy="22859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4:3-5a – Dos ofrendas</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4:5b-7 – Premeditación</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4:8 – Asesinato</a:t>
            </a:r>
          </a:p>
        </p:txBody>
      </p:sp>
      <p:pic>
        <p:nvPicPr>
          <p:cNvPr id="7" name="Picture 6">
            <a:extLst>
              <a:ext uri="{FF2B5EF4-FFF2-40B4-BE49-F238E27FC236}">
                <a16:creationId xmlns:a16="http://schemas.microsoft.com/office/drawing/2014/main" id="{8241E749-195F-4CAE-91BA-800246F29D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8707" y="4191000"/>
            <a:ext cx="3066587" cy="2286000"/>
          </a:xfrm>
          <a:prstGeom prst="rect">
            <a:avLst/>
          </a:prstGeom>
        </p:spPr>
      </p:pic>
      <p:sp>
        <p:nvSpPr>
          <p:cNvPr id="6" name="Rectangle 2">
            <a:extLst>
              <a:ext uri="{FF2B5EF4-FFF2-40B4-BE49-F238E27FC236}">
                <a16:creationId xmlns:a16="http://schemas.microsoft.com/office/drawing/2014/main" id="{60356AE5-4906-440C-84AB-2F652A6F98F0}"/>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Caín asesina a Abel</a:t>
            </a:r>
            <a:br>
              <a:rPr lang="en-US" sz="3600" kern="0" dirty="0">
                <a:effectLst>
                  <a:outerShdw blurRad="38100" dist="38100" dir="2700000" algn="tl">
                    <a:srgbClr val="000000">
                      <a:alpha val="43137"/>
                    </a:srgbClr>
                  </a:outerShdw>
                </a:effectLst>
              </a:rPr>
            </a:br>
            <a:r>
              <a:rPr lang="en-US" sz="2800" kern="0" dirty="0">
                <a:solidFill>
                  <a:schemeClr val="tx1"/>
                </a:solidFill>
              </a:rPr>
              <a:t>(4:3-8)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2" name="Picture 1">
            <a:extLst>
              <a:ext uri="{FF2B5EF4-FFF2-40B4-BE49-F238E27FC236}">
                <a16:creationId xmlns:a16="http://schemas.microsoft.com/office/drawing/2014/main" id="{350FA352-C164-6166-C41B-E17FDE572BEF}"/>
              </a:ext>
            </a:extLst>
          </p:cNvPr>
          <p:cNvPicPr>
            <a:picLocks noChangeAspect="1"/>
          </p:cNvPicPr>
          <p:nvPr/>
        </p:nvPicPr>
        <p:blipFill>
          <a:blip r:embed="rId3"/>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401139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6BAE5-E39A-4092-0920-FDCFA5841F9B}"/>
            </a:ext>
          </a:extLst>
        </p:cNvPr>
        <p:cNvGrpSpPr/>
        <p:nvPr/>
      </p:nvGrpSpPr>
      <p:grpSpPr>
        <a:xfrm>
          <a:off x="0" y="0"/>
          <a:ext cx="0" cy="0"/>
          <a:chOff x="0" y="0"/>
          <a:chExt cx="0" cy="0"/>
        </a:xfrm>
      </p:grpSpPr>
      <p:sp>
        <p:nvSpPr>
          <p:cNvPr id="125955" name="Rectangle 3">
            <a:extLst>
              <a:ext uri="{FF2B5EF4-FFF2-40B4-BE49-F238E27FC236}">
                <a16:creationId xmlns:a16="http://schemas.microsoft.com/office/drawing/2014/main" id="{89CD146A-2664-49EC-6AC8-F1F5054AD894}"/>
              </a:ext>
            </a:extLst>
          </p:cNvPr>
          <p:cNvSpPr>
            <a:spLocks noGrp="1" noChangeArrowheads="1"/>
          </p:cNvSpPr>
          <p:nvPr>
            <p:ph type="body" idx="1"/>
          </p:nvPr>
        </p:nvSpPr>
        <p:spPr>
          <a:xfrm>
            <a:off x="2266950" y="1600200"/>
            <a:ext cx="4610100" cy="22859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4:3-5a – Dos ofrendas</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4:5b-7 – Premeditación</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4:8 – Asesinato</a:t>
            </a:r>
          </a:p>
        </p:txBody>
      </p:sp>
      <p:pic>
        <p:nvPicPr>
          <p:cNvPr id="7" name="Picture 6">
            <a:extLst>
              <a:ext uri="{FF2B5EF4-FFF2-40B4-BE49-F238E27FC236}">
                <a16:creationId xmlns:a16="http://schemas.microsoft.com/office/drawing/2014/main" id="{98F22CAD-F7EA-6498-EA96-6A2A7C6D18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8707" y="4191000"/>
            <a:ext cx="3066587" cy="2286000"/>
          </a:xfrm>
          <a:prstGeom prst="rect">
            <a:avLst/>
          </a:prstGeom>
        </p:spPr>
      </p:pic>
      <p:sp>
        <p:nvSpPr>
          <p:cNvPr id="6" name="Rectangle 2">
            <a:extLst>
              <a:ext uri="{FF2B5EF4-FFF2-40B4-BE49-F238E27FC236}">
                <a16:creationId xmlns:a16="http://schemas.microsoft.com/office/drawing/2014/main" id="{D9AE74D7-28FA-38CB-5F97-2A5531BE5037}"/>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Caín asesina a Abel</a:t>
            </a:r>
            <a:br>
              <a:rPr lang="en-US" sz="3600" kern="0" dirty="0">
                <a:effectLst>
                  <a:outerShdw blurRad="38100" dist="38100" dir="2700000" algn="tl">
                    <a:srgbClr val="000000">
                      <a:alpha val="43137"/>
                    </a:srgbClr>
                  </a:outerShdw>
                </a:effectLst>
              </a:rPr>
            </a:br>
            <a:r>
              <a:rPr lang="en-US" sz="2800" kern="0" dirty="0">
                <a:solidFill>
                  <a:schemeClr val="tx1"/>
                </a:solidFill>
              </a:rPr>
              <a:t>(4:3-8)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2" name="Picture 1">
            <a:extLst>
              <a:ext uri="{FF2B5EF4-FFF2-40B4-BE49-F238E27FC236}">
                <a16:creationId xmlns:a16="http://schemas.microsoft.com/office/drawing/2014/main" id="{46F68882-810C-3BAA-A6F9-3018413DB40C}"/>
              </a:ext>
            </a:extLst>
          </p:cNvPr>
          <p:cNvPicPr>
            <a:picLocks noChangeAspect="1"/>
          </p:cNvPicPr>
          <p:nvPr/>
        </p:nvPicPr>
        <p:blipFill>
          <a:blip r:embed="rId3"/>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4029160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457200" y="1600200"/>
            <a:ext cx="8229600" cy="4800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sz="2900" dirty="0">
                <a:effectLst>
                  <a:outerShdw blurRad="38100" dist="38100" dir="2700000" algn="tl">
                    <a:srgbClr val="000000">
                      <a:alpha val="43137"/>
                    </a:srgbClr>
                  </a:outerShdw>
                </a:effectLst>
                <a:ea typeface="+mn-ea"/>
                <a:cs typeface="+mn-cs"/>
              </a:rPr>
              <a:t>4:3-5a</a:t>
            </a:r>
          </a:p>
          <a:p>
            <a:pPr marL="914400" lvl="1" indent="-457200" algn="just" eaLnBrk="1" hangingPunct="1">
              <a:spcBef>
                <a:spcPts val="0"/>
              </a:spcBef>
              <a:spcAft>
                <a:spcPts val="2400"/>
              </a:spcAft>
              <a:defRPr/>
            </a:pPr>
            <a:r>
              <a:rPr lang="es-CO" sz="2900" dirty="0">
                <a:effectLst>
                  <a:outerShdw blurRad="38100" dist="38100" dir="2700000" algn="tl">
                    <a:srgbClr val="000000">
                      <a:alpha val="43137"/>
                    </a:srgbClr>
                  </a:outerShdw>
                </a:effectLst>
                <a:cs typeface="Calibri" panose="020F0502020204030204" pitchFamily="34" charset="0"/>
              </a:rPr>
              <a:t>Línea mesiánica a través de Abel</a:t>
            </a:r>
            <a:r>
              <a:rPr lang="en-US" sz="2900" dirty="0">
                <a:effectLst>
                  <a:outerShdw blurRad="38100" dist="38100" dir="2700000" algn="tl">
                    <a:srgbClr val="000000">
                      <a:alpha val="43137"/>
                    </a:srgbClr>
                  </a:outerShdw>
                </a:effectLst>
                <a:cs typeface="Calibri" panose="020F0502020204030204" pitchFamily="34" charset="0"/>
              </a:rPr>
              <a:t> (Gen 3:21; Heb 11:4) contrariamente a la falsa expectativa de Eva (4:1)</a:t>
            </a:r>
          </a:p>
          <a:p>
            <a:pPr marL="914400" lvl="1" indent="-457200" algn="just" eaLnBrk="1" hangingPunct="1">
              <a:spcBef>
                <a:spcPts val="0"/>
              </a:spcBef>
              <a:spcAft>
                <a:spcPts val="2400"/>
              </a:spcAft>
              <a:defRPr/>
            </a:pPr>
            <a:r>
              <a:rPr lang="es-CO" sz="2900" dirty="0">
                <a:effectLst>
                  <a:outerShdw blurRad="38100" dist="38100" dir="2700000" algn="tl">
                    <a:srgbClr val="000000">
                      <a:alpha val="43137"/>
                    </a:srgbClr>
                  </a:outerShdw>
                </a:effectLst>
                <a:cs typeface="Calibri" panose="020F0502020204030204" pitchFamily="34" charset="0"/>
              </a:rPr>
              <a:t>Comienza el patrón de elección del menor sobre el mayor</a:t>
            </a:r>
            <a:r>
              <a:rPr lang="en-US" sz="2900" dirty="0">
                <a:effectLst>
                  <a:outerShdw blurRad="38100" dist="38100" dir="2700000" algn="tl">
                    <a:srgbClr val="000000">
                      <a:alpha val="43137"/>
                    </a:srgbClr>
                  </a:outerShdw>
                </a:effectLst>
                <a:cs typeface="Calibri" panose="020F0502020204030204" pitchFamily="34" charset="0"/>
              </a:rPr>
              <a:t> (Abel sobre Cain, Set sobre Cain, Sem sobre Jafet, Isaac sobre Ismael, Jacob sobre Esaú, Judá y Jos</a:t>
            </a:r>
            <a:r>
              <a:rPr lang="es-CO" sz="2900" dirty="0">
                <a:effectLst>
                  <a:outerShdw blurRad="38100" dist="38100" dir="2700000" algn="tl">
                    <a:srgbClr val="000000">
                      <a:alpha val="43137"/>
                    </a:srgbClr>
                  </a:outerShdw>
                </a:effectLst>
                <a:cs typeface="Calibri" panose="020F0502020204030204" pitchFamily="34" charset="0"/>
              </a:rPr>
              <a:t>é</a:t>
            </a:r>
            <a:r>
              <a:rPr lang="en-US" sz="2900" dirty="0">
                <a:effectLst>
                  <a:outerShdw blurRad="38100" dist="38100" dir="2700000" algn="tl">
                    <a:srgbClr val="000000">
                      <a:alpha val="43137"/>
                    </a:srgbClr>
                  </a:outerShdw>
                </a:effectLst>
                <a:cs typeface="Calibri" panose="020F0502020204030204" pitchFamily="34" charset="0"/>
              </a:rPr>
              <a:t> sobre sus hermanos, y Efraín sobre Manas</a:t>
            </a:r>
            <a:r>
              <a:rPr lang="es-CO" sz="2900" dirty="0">
                <a:effectLst>
                  <a:outerShdw blurRad="38100" dist="38100" dir="2700000" algn="tl">
                    <a:srgbClr val="000000">
                      <a:alpha val="43137"/>
                    </a:srgbClr>
                  </a:outerShdw>
                </a:effectLst>
                <a:cs typeface="Calibri" panose="020F0502020204030204" pitchFamily="34" charset="0"/>
              </a:rPr>
              <a:t>é</a:t>
            </a:r>
            <a:r>
              <a:rPr lang="en-US" sz="2900" dirty="0">
                <a:effectLst>
                  <a:outerShdw blurRad="38100" dist="38100" dir="2700000" algn="tl">
                    <a:srgbClr val="000000">
                      <a:alpha val="43137"/>
                    </a:srgbClr>
                  </a:outerShdw>
                </a:effectLst>
                <a:cs typeface="Calibri" panose="020F0502020204030204" pitchFamily="34" charset="0"/>
              </a:rPr>
              <a:t>s) </a:t>
            </a:r>
          </a:p>
          <a:p>
            <a:pPr eaLnBrk="1" hangingPunct="1">
              <a:buFont typeface="Wingdings" pitchFamily="2" charset="2"/>
              <a:buNone/>
              <a:defRPr/>
            </a:pPr>
            <a:endParaRPr lang="en-US" sz="2800" dirty="0">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592CFE5D-4A41-4389-811B-14E6D109D48B}"/>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Caín asesina a Abel</a:t>
            </a:r>
            <a:br>
              <a:rPr lang="en-US" sz="3600" kern="0" dirty="0">
                <a:effectLst>
                  <a:outerShdw blurRad="38100" dist="38100" dir="2700000" algn="tl">
                    <a:srgbClr val="000000">
                      <a:alpha val="43137"/>
                    </a:srgbClr>
                  </a:outerShdw>
                </a:effectLst>
              </a:rPr>
            </a:br>
            <a:r>
              <a:rPr lang="en-US" sz="2800" kern="0" dirty="0">
                <a:solidFill>
                  <a:schemeClr val="tx1"/>
                </a:solidFill>
              </a:rPr>
              <a:t>(4:3-8)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2" name="Picture 1">
            <a:extLst>
              <a:ext uri="{FF2B5EF4-FFF2-40B4-BE49-F238E27FC236}">
                <a16:creationId xmlns:a16="http://schemas.microsoft.com/office/drawing/2014/main" id="{D527B85D-BA88-742F-EC81-EA5BB3FC77B7}"/>
              </a:ext>
            </a:extLst>
          </p:cNvPr>
          <p:cNvPicPr>
            <a:picLocks noChangeAspect="1"/>
          </p:cNvPicPr>
          <p:nvPr/>
        </p:nvPicPr>
        <p:blipFill>
          <a:blip r:embed="rId2"/>
          <a:stretch>
            <a:fillRect/>
          </a:stretch>
        </p:blipFill>
        <p:spPr>
          <a:xfrm>
            <a:off x="7467600" y="76200"/>
            <a:ext cx="1603387" cy="11461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996F2-970C-179E-B59E-C74AB2EDD678}"/>
            </a:ext>
          </a:extLst>
        </p:cNvPr>
        <p:cNvGrpSpPr/>
        <p:nvPr/>
      </p:nvGrpSpPr>
      <p:grpSpPr>
        <a:xfrm>
          <a:off x="0" y="0"/>
          <a:ext cx="0" cy="0"/>
          <a:chOff x="0" y="0"/>
          <a:chExt cx="0" cy="0"/>
        </a:xfrm>
      </p:grpSpPr>
      <p:sp>
        <p:nvSpPr>
          <p:cNvPr id="125955" name="Rectangle 3">
            <a:extLst>
              <a:ext uri="{FF2B5EF4-FFF2-40B4-BE49-F238E27FC236}">
                <a16:creationId xmlns:a16="http://schemas.microsoft.com/office/drawing/2014/main" id="{B0B3E421-4331-8EAA-AF98-D836E0C01C41}"/>
              </a:ext>
            </a:extLst>
          </p:cNvPr>
          <p:cNvSpPr>
            <a:spLocks noGrp="1" noChangeArrowheads="1"/>
          </p:cNvSpPr>
          <p:nvPr>
            <p:ph type="body" idx="1"/>
          </p:nvPr>
        </p:nvSpPr>
        <p:spPr>
          <a:xfrm>
            <a:off x="2266950" y="1600200"/>
            <a:ext cx="4895850" cy="22859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4:3-5a – Dos ofrendas</a:t>
            </a:r>
          </a:p>
          <a:p>
            <a:pPr marL="514350" lvl="1" indent="-514350" eaLnBrk="1" hangingPunct="1">
              <a:spcBef>
                <a:spcPts val="0"/>
              </a:spcBef>
              <a:spcAft>
                <a:spcPts val="30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4:5b-7 – Premeditación</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4:8 – Asesinato</a:t>
            </a:r>
          </a:p>
        </p:txBody>
      </p:sp>
      <p:pic>
        <p:nvPicPr>
          <p:cNvPr id="7" name="Picture 6">
            <a:extLst>
              <a:ext uri="{FF2B5EF4-FFF2-40B4-BE49-F238E27FC236}">
                <a16:creationId xmlns:a16="http://schemas.microsoft.com/office/drawing/2014/main" id="{532A8FE3-B344-A627-A2CB-BA00B454F8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8707" y="4191000"/>
            <a:ext cx="3066587" cy="2286000"/>
          </a:xfrm>
          <a:prstGeom prst="rect">
            <a:avLst/>
          </a:prstGeom>
        </p:spPr>
      </p:pic>
      <p:sp>
        <p:nvSpPr>
          <p:cNvPr id="6" name="Rectangle 2">
            <a:extLst>
              <a:ext uri="{FF2B5EF4-FFF2-40B4-BE49-F238E27FC236}">
                <a16:creationId xmlns:a16="http://schemas.microsoft.com/office/drawing/2014/main" id="{6AD1F841-9F30-5BDB-8660-1FE24D744957}"/>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Caín asesina a Abel</a:t>
            </a:r>
            <a:br>
              <a:rPr lang="en-US" sz="3600" kern="0" dirty="0">
                <a:effectLst>
                  <a:outerShdw blurRad="38100" dist="38100" dir="2700000" algn="tl">
                    <a:srgbClr val="000000">
                      <a:alpha val="43137"/>
                    </a:srgbClr>
                  </a:outerShdw>
                </a:effectLst>
              </a:rPr>
            </a:br>
            <a:r>
              <a:rPr lang="en-US" sz="2800" kern="0" dirty="0">
                <a:solidFill>
                  <a:schemeClr val="tx1"/>
                </a:solidFill>
              </a:rPr>
              <a:t>(4:3-8)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2" name="Picture 1">
            <a:extLst>
              <a:ext uri="{FF2B5EF4-FFF2-40B4-BE49-F238E27FC236}">
                <a16:creationId xmlns:a16="http://schemas.microsoft.com/office/drawing/2014/main" id="{F576F29B-20E3-6226-569E-693C85F85D5D}"/>
              </a:ext>
            </a:extLst>
          </p:cNvPr>
          <p:cNvPicPr>
            <a:picLocks noChangeAspect="1"/>
          </p:cNvPicPr>
          <p:nvPr/>
        </p:nvPicPr>
        <p:blipFill>
          <a:blip r:embed="rId3"/>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1456404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228600"/>
            <a:ext cx="7620000" cy="838200"/>
          </a:xfrm>
        </p:spPr>
        <p:txBody>
          <a:bodyPr/>
          <a:lstStyle/>
          <a:p>
            <a:pPr algn="ctr" eaLnBrk="1" hangingPunct="1"/>
            <a:r>
              <a:rPr lang="en-US" sz="4000" kern="1200" dirty="0">
                <a:effectLst>
                  <a:outerShdw blurRad="38100" dist="38100" dir="2700000" algn="tl">
                    <a:srgbClr val="000000">
                      <a:alpha val="43137"/>
                    </a:srgbClr>
                  </a:outerShdw>
                </a:effectLst>
              </a:rPr>
              <a:t>Paralelo entre Génesis 3:16 &amp; 4:7</a:t>
            </a:r>
          </a:p>
        </p:txBody>
      </p:sp>
      <p:sp>
        <p:nvSpPr>
          <p:cNvPr id="37891" name="Rectangle 3"/>
          <p:cNvSpPr>
            <a:spLocks noGrp="1" noChangeArrowheads="1"/>
          </p:cNvSpPr>
          <p:nvPr>
            <p:ph type="body" idx="1"/>
          </p:nvPr>
        </p:nvSpPr>
        <p:spPr>
          <a:xfrm>
            <a:off x="228600" y="1371600"/>
            <a:ext cx="8915400" cy="4953000"/>
          </a:xfrm>
        </p:spPr>
        <p:txBody>
          <a:bodyPr/>
          <a:lstStyle/>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Génesis 3:16</a:t>
            </a:r>
          </a:p>
          <a:p>
            <a:pPr marL="0" indent="0" eaLnBrk="1" hangingPunct="1">
              <a:spcBef>
                <a:spcPts val="1200"/>
              </a:spcBef>
              <a:spcAft>
                <a:spcPts val="1200"/>
              </a:spcAft>
              <a:buNone/>
              <a:defRPr/>
            </a:pPr>
            <a:r>
              <a:rPr lang="en-US" dirty="0">
                <a:effectLst/>
              </a:rPr>
              <a:t>“</a:t>
            </a:r>
            <a:r>
              <a:rPr lang="es-CO" dirty="0">
                <a:effectLst/>
              </a:rPr>
              <a:t>Con todo, tu </a:t>
            </a:r>
            <a:r>
              <a:rPr lang="es-CO" b="1" u="sng" dirty="0">
                <a:solidFill>
                  <a:srgbClr val="FFFFCC"/>
                </a:solidFill>
                <a:effectLst/>
              </a:rPr>
              <a:t>deseo</a:t>
            </a:r>
            <a:r>
              <a:rPr lang="es-CO" dirty="0">
                <a:effectLst/>
              </a:rPr>
              <a:t> [TESHUQAH]  será para tu marido,</a:t>
            </a:r>
          </a:p>
          <a:p>
            <a:pPr marL="0" indent="0" eaLnBrk="1" hangingPunct="1">
              <a:spcBef>
                <a:spcPts val="1200"/>
              </a:spcBef>
              <a:spcAft>
                <a:spcPts val="1200"/>
              </a:spcAft>
              <a:buNone/>
              <a:defRPr/>
            </a:pPr>
            <a:r>
              <a:rPr lang="es-CO" dirty="0">
                <a:effectLst/>
              </a:rPr>
              <a:t>Y él tendrá dominio sobre ti</a:t>
            </a:r>
            <a:r>
              <a:rPr lang="en-US" dirty="0">
                <a:effectLst/>
              </a:rPr>
              <a:t>.”</a:t>
            </a:r>
            <a:r>
              <a:rPr lang="en-US" dirty="0"/>
              <a:t> </a:t>
            </a:r>
          </a:p>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Génesis 4:7</a:t>
            </a:r>
          </a:p>
          <a:p>
            <a:pPr marL="0" indent="0" eaLnBrk="1" hangingPunct="1">
              <a:spcBef>
                <a:spcPts val="1200"/>
              </a:spcBef>
              <a:spcAft>
                <a:spcPts val="1200"/>
              </a:spcAft>
              <a:buNone/>
              <a:defRPr/>
            </a:pPr>
            <a:r>
              <a:rPr lang="en-US" dirty="0">
                <a:effectLst/>
              </a:rPr>
              <a:t>“</a:t>
            </a:r>
            <a:r>
              <a:rPr lang="es-CO" dirty="0">
                <a:effectLst/>
              </a:rPr>
              <a:t>el pecado yace a la puerta y te </a:t>
            </a:r>
            <a:r>
              <a:rPr lang="es-CO" b="1" u="sng" dirty="0">
                <a:solidFill>
                  <a:srgbClr val="FFFFCC"/>
                </a:solidFill>
                <a:effectLst/>
              </a:rPr>
              <a:t>codicia</a:t>
            </a:r>
            <a:r>
              <a:rPr lang="es-CO" dirty="0">
                <a:effectLst/>
              </a:rPr>
              <a:t> [TESHUQAH] pero tú debes dominarlo</a:t>
            </a:r>
            <a:r>
              <a:rPr lang="en-US" dirty="0">
                <a:effectLst/>
              </a:rPr>
              <a:t>.”</a:t>
            </a:r>
            <a:endParaRPr lang="en-US" dirty="0"/>
          </a:p>
          <a:p>
            <a:pPr eaLnBrk="1" hangingPunct="1">
              <a:buFont typeface="Wingdings" pitchFamily="2" charset="2"/>
              <a:buNone/>
              <a:defRPr/>
            </a:pPr>
            <a:endParaRPr lang="en-US" dirty="0"/>
          </a:p>
        </p:txBody>
      </p:sp>
      <p:sp>
        <p:nvSpPr>
          <p:cNvPr id="2" name="TextBox 1">
            <a:extLst>
              <a:ext uri="{FF2B5EF4-FFF2-40B4-BE49-F238E27FC236}">
                <a16:creationId xmlns:a16="http://schemas.microsoft.com/office/drawing/2014/main" id="{5AB38583-F3FE-4278-85FD-11E47189DAD2}"/>
              </a:ext>
            </a:extLst>
          </p:cNvPr>
          <p:cNvSpPr txBox="1"/>
          <p:nvPr/>
        </p:nvSpPr>
        <p:spPr>
          <a:xfrm>
            <a:off x="1638300" y="6242447"/>
            <a:ext cx="5867400" cy="615553"/>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Susan T. Foh, “What is the Woman’s Desire?”, </a:t>
            </a:r>
            <a:r>
              <a:rPr lang="en-US" sz="1400" i="1" dirty="0">
                <a:latin typeface="Calibri" panose="020F0502020204030204" pitchFamily="34" charset="0"/>
                <a:cs typeface="Calibri" panose="020F0502020204030204" pitchFamily="34" charset="0"/>
              </a:rPr>
              <a:t>The Westminster Theological Journal</a:t>
            </a:r>
            <a:r>
              <a:rPr lang="en-US" sz="1400" dirty="0">
                <a:latin typeface="Calibri" panose="020F0502020204030204" pitchFamily="34" charset="0"/>
                <a:cs typeface="Calibri" panose="020F0502020204030204" pitchFamily="34" charset="0"/>
              </a:rPr>
              <a:t> 37 (1974-75), 376-83</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74695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519E6-22DC-FBAC-3F41-A9634DA6BECE}"/>
            </a:ext>
          </a:extLst>
        </p:cNvPr>
        <p:cNvGrpSpPr/>
        <p:nvPr/>
      </p:nvGrpSpPr>
      <p:grpSpPr>
        <a:xfrm>
          <a:off x="0" y="0"/>
          <a:ext cx="0" cy="0"/>
          <a:chOff x="0" y="0"/>
          <a:chExt cx="0" cy="0"/>
        </a:xfrm>
      </p:grpSpPr>
      <p:sp>
        <p:nvSpPr>
          <p:cNvPr id="55298" name="Rectangle 3">
            <a:extLst>
              <a:ext uri="{FF2B5EF4-FFF2-40B4-BE49-F238E27FC236}">
                <a16:creationId xmlns:a16="http://schemas.microsoft.com/office/drawing/2014/main" id="{4A4303AF-06A3-E817-13CE-B48095CBB6F0}"/>
              </a:ext>
            </a:extLst>
          </p:cNvPr>
          <p:cNvSpPr>
            <a:spLocks noChangeArrowheads="1"/>
          </p:cNvSpPr>
          <p:nvPr/>
        </p:nvSpPr>
        <p:spPr bwMode="auto">
          <a:xfrm>
            <a:off x="0" y="997089"/>
            <a:ext cx="9144000" cy="5016758"/>
          </a:xfrm>
          <a:prstGeom prst="rect">
            <a:avLst/>
          </a:prstGeom>
          <a:noFill/>
          <a:ln w="9525">
            <a:noFill/>
            <a:miter lim="800000"/>
            <a:headEnd/>
            <a:tailEnd/>
          </a:ln>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2900" dirty="0">
                <a:latin typeface="Calibri" panose="020F0502020204030204" pitchFamily="34" charset="0"/>
                <a:cs typeface="Calibri" panose="020F0502020204030204" pitchFamily="34" charset="0"/>
              </a:rPr>
              <a:t>Mis opiniones… son el resultado de una vida de indagación y reflexión, y muy diferentes del sistema anticristiano que se me ha atribuido por aquellos que nada saben de mis verdaderas creencias. A las corrupciones del cristianismo, ciertamente me opongo; pero no a los preceptos genuinos del mismo Jesús. </a:t>
            </a:r>
            <a:r>
              <a:rPr lang="es-CO" sz="2900" b="1" u="sng" dirty="0">
                <a:solidFill>
                  <a:srgbClr val="FFFFCC"/>
                </a:solidFill>
                <a:latin typeface="Calibri" panose="020F0502020204030204" pitchFamily="34" charset="0"/>
                <a:cs typeface="Calibri" panose="020F0502020204030204" pitchFamily="34" charset="0"/>
              </a:rPr>
              <a:t>Soy cristiano en el único sentido en que Él deseó que alguien lo fuera: sinceramente apegado a sus doctrinas, en preferencia a todas las demás</a:t>
            </a:r>
            <a:r>
              <a:rPr lang="es-CO" sz="2900" dirty="0">
                <a:latin typeface="Calibri" panose="020F0502020204030204" pitchFamily="34" charset="0"/>
                <a:cs typeface="Calibri" panose="020F0502020204030204" pitchFamily="34" charset="0"/>
              </a:rPr>
              <a:t>. Su sistema moral, si se completara en el estilo y espíritu de los ricos fragmentos que nos dejó, sería el más perfecto y sublime que jamás haya sido enseñado por el hombre</a:t>
            </a:r>
            <a:r>
              <a:rPr lang="en-US" sz="2900" dirty="0">
                <a:latin typeface="Calibri" panose="020F0502020204030204" pitchFamily="34" charset="0"/>
                <a:cs typeface="Calibri" panose="020F0502020204030204" pitchFamily="34" charset="0"/>
              </a:rPr>
              <a:t>...”</a:t>
            </a:r>
          </a:p>
        </p:txBody>
      </p:sp>
      <p:sp>
        <p:nvSpPr>
          <p:cNvPr id="55299" name="TextBox 4">
            <a:extLst>
              <a:ext uri="{FF2B5EF4-FFF2-40B4-BE49-F238E27FC236}">
                <a16:creationId xmlns:a16="http://schemas.microsoft.com/office/drawing/2014/main" id="{6D8D96C1-FC57-EAD6-F035-549748C441D3}"/>
              </a:ext>
            </a:extLst>
          </p:cNvPr>
          <p:cNvSpPr txBox="1">
            <a:spLocks noChangeArrowheads="1"/>
          </p:cNvSpPr>
          <p:nvPr/>
        </p:nvSpPr>
        <p:spPr bwMode="auto">
          <a:xfrm>
            <a:off x="228600" y="6444734"/>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On April 21, 1803, Jefferson wrote to Dr. Benjamin Rush, also a signer of the Declaration</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5300" name="Title 5">
            <a:extLst>
              <a:ext uri="{FF2B5EF4-FFF2-40B4-BE49-F238E27FC236}">
                <a16:creationId xmlns:a16="http://schemas.microsoft.com/office/drawing/2014/main" id="{93E8D49B-7EE5-069D-800C-D3684C1E4948}"/>
              </a:ext>
            </a:extLst>
          </p:cNvPr>
          <p:cNvSpPr>
            <a:spLocks noGrp="1"/>
          </p:cNvSpPr>
          <p:nvPr>
            <p:ph type="ctrTitle" sz="quarter" idx="4294967295"/>
          </p:nvPr>
        </p:nvSpPr>
        <p:spPr>
          <a:xfrm>
            <a:off x="2743200" y="228600"/>
            <a:ext cx="3657600" cy="694267"/>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Thomas Jefferson</a:t>
            </a:r>
          </a:p>
        </p:txBody>
      </p:sp>
      <p:pic>
        <p:nvPicPr>
          <p:cNvPr id="55302" name="Picture 4" descr="http://upload.wikimedia.org/wikipedia/commons/1/1e/Thomas_Jefferson_by_Rembrandt_Peale,_1800.jpg">
            <a:extLst>
              <a:ext uri="{FF2B5EF4-FFF2-40B4-BE49-F238E27FC236}">
                <a16:creationId xmlns:a16="http://schemas.microsoft.com/office/drawing/2014/main" id="{D5DC483C-84E4-19E6-B7F4-FEE0BB9027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199"/>
            <a:ext cx="767663"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48740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0" y="1158419"/>
            <a:ext cx="9144000" cy="5170646"/>
          </a:xfrm>
          <a:prstGeom prst="rect">
            <a:avLst/>
          </a:prstGeom>
          <a:noFill/>
          <a:ln w="9525">
            <a:noFill/>
            <a:miter lim="800000"/>
            <a:headEnd/>
            <a:tailEnd/>
          </a:ln>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000" dirty="0">
                <a:latin typeface="Calibri" panose="020F0502020204030204" pitchFamily="34" charset="0"/>
                <a:cs typeface="Calibri" panose="020F0502020204030204" pitchFamily="34" charset="0"/>
              </a:rPr>
              <a:t>Sus doctrinas morales… eran más puras y perfectas que las de los más rectos de los filósofos… reuniendo a todos en una sola familia, bajo los lazos del amor, la caridad, la paz, las necesidades comunes y la ayuda mutua. Un desarrollo de este punto demostrará la peculiar superioridad del sistema de Jesús sobre todos los demás. Los preceptos de la filosofía y del código hebreo se aferraban únicamente a las acciones. </a:t>
            </a:r>
            <a:r>
              <a:rPr lang="es-CO" sz="3000" b="1" u="sng" dirty="0">
                <a:solidFill>
                  <a:srgbClr val="FFFFCC"/>
                </a:solidFill>
                <a:latin typeface="Calibri" panose="020F0502020204030204" pitchFamily="34" charset="0"/>
                <a:cs typeface="Calibri" panose="020F0502020204030204" pitchFamily="34" charset="0"/>
              </a:rPr>
              <a:t>Él llevó su escrutinio al corazón del hombre; erigió su tribunal en la región de sus pensamientos, y purificó las aguas en su misma fuente</a:t>
            </a:r>
            <a:r>
              <a:rPr lang="en-US" sz="3000" b="1" u="sng" dirty="0">
                <a:solidFill>
                  <a:srgbClr val="FFFFCC"/>
                </a:solidFill>
                <a:latin typeface="Calibri" panose="020F0502020204030204" pitchFamily="34" charset="0"/>
                <a:cs typeface="Calibri" panose="020F0502020204030204" pitchFamily="34" charset="0"/>
              </a:rPr>
              <a:t>.”</a:t>
            </a:r>
          </a:p>
        </p:txBody>
      </p:sp>
      <p:sp>
        <p:nvSpPr>
          <p:cNvPr id="55299" name="TextBox 4"/>
          <p:cNvSpPr txBox="1">
            <a:spLocks noChangeArrowheads="1"/>
          </p:cNvSpPr>
          <p:nvPr/>
        </p:nvSpPr>
        <p:spPr bwMode="auto">
          <a:xfrm>
            <a:off x="228600" y="6413526"/>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On April 21, 1803, </a:t>
            </a:r>
            <a:r>
              <a:rPr lang="en-US" sz="1800" b="1" dirty="0">
                <a:latin typeface="Calibri" panose="020F0502020204030204" pitchFamily="34" charset="0"/>
                <a:cs typeface="Calibri" panose="020F0502020204030204" pitchFamily="34" charset="0"/>
              </a:rPr>
              <a:t>Jefferson</a:t>
            </a:r>
            <a:r>
              <a:rPr lang="en-US" sz="1800" dirty="0">
                <a:latin typeface="Calibri" panose="020F0502020204030204" pitchFamily="34" charset="0"/>
                <a:cs typeface="Calibri" panose="020F0502020204030204" pitchFamily="34" charset="0"/>
              </a:rPr>
              <a:t> wrote to Dr. Benjamin Rush, also a signer of the Declaration</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97FB6D77-CAA0-4F1D-81E0-29B27933F25E}"/>
              </a:ext>
            </a:extLst>
          </p:cNvPr>
          <p:cNvSpPr txBox="1">
            <a:spLocks/>
          </p:cNvSpPr>
          <p:nvPr/>
        </p:nvSpPr>
        <p:spPr bwMode="auto">
          <a:xfrm>
            <a:off x="2743200" y="228600"/>
            <a:ext cx="36576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solidFill>
                  <a:srgbClr val="00FFFF"/>
                </a:solidFill>
                <a:effectLst>
                  <a:outerShdw blurRad="38100" dist="38100" dir="2700000" algn="tl">
                    <a:srgbClr val="000000">
                      <a:alpha val="43137"/>
                    </a:srgbClr>
                  </a:outerShdw>
                </a:effectLst>
                <a:cs typeface="Calibri" panose="020F0502020204030204" pitchFamily="34" charset="0"/>
              </a:rPr>
              <a:t>Thomas Jefferson</a:t>
            </a:r>
          </a:p>
        </p:txBody>
      </p:sp>
      <p:pic>
        <p:nvPicPr>
          <p:cNvPr id="7" name="Picture 4" descr="http://upload.wikimedia.org/wikipedia/commons/1/1e/Thomas_Jefferson_by_Rembrandt_Peale,_1800.jpg">
            <a:extLst>
              <a:ext uri="{FF2B5EF4-FFF2-40B4-BE49-F238E27FC236}">
                <a16:creationId xmlns:a16="http://schemas.microsoft.com/office/drawing/2014/main" id="{B4BCDBB1-96D8-4ABE-9AE9-CAAF13BED4A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199"/>
            <a:ext cx="767663"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08030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62055-35F6-E84F-69DA-82004D59B421}"/>
            </a:ext>
          </a:extLst>
        </p:cNvPr>
        <p:cNvGrpSpPr/>
        <p:nvPr/>
      </p:nvGrpSpPr>
      <p:grpSpPr>
        <a:xfrm>
          <a:off x="0" y="0"/>
          <a:ext cx="0" cy="0"/>
          <a:chOff x="0" y="0"/>
          <a:chExt cx="0" cy="0"/>
        </a:xfrm>
      </p:grpSpPr>
      <p:sp>
        <p:nvSpPr>
          <p:cNvPr id="125955" name="Rectangle 3">
            <a:extLst>
              <a:ext uri="{FF2B5EF4-FFF2-40B4-BE49-F238E27FC236}">
                <a16:creationId xmlns:a16="http://schemas.microsoft.com/office/drawing/2014/main" id="{07436F58-71C7-538A-1638-03339EEE8CC2}"/>
              </a:ext>
            </a:extLst>
          </p:cNvPr>
          <p:cNvSpPr>
            <a:spLocks noGrp="1" noChangeArrowheads="1"/>
          </p:cNvSpPr>
          <p:nvPr>
            <p:ph type="body" idx="1"/>
          </p:nvPr>
        </p:nvSpPr>
        <p:spPr>
          <a:xfrm>
            <a:off x="2266950" y="1600200"/>
            <a:ext cx="4610100" cy="22859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4:3-5a – Dos ofrendas</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4:5b-7 – Premeditación</a:t>
            </a:r>
          </a:p>
          <a:p>
            <a:pPr marL="514350" lvl="1" indent="-514350" eaLnBrk="1" hangingPunct="1">
              <a:spcBef>
                <a:spcPts val="0"/>
              </a:spcBef>
              <a:spcAft>
                <a:spcPts val="30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4:8 – Asesinato</a:t>
            </a:r>
          </a:p>
        </p:txBody>
      </p:sp>
      <p:pic>
        <p:nvPicPr>
          <p:cNvPr id="7" name="Picture 6">
            <a:extLst>
              <a:ext uri="{FF2B5EF4-FFF2-40B4-BE49-F238E27FC236}">
                <a16:creationId xmlns:a16="http://schemas.microsoft.com/office/drawing/2014/main" id="{60044815-54AE-26ED-8B45-452813850A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8707" y="4191000"/>
            <a:ext cx="3066587" cy="2286000"/>
          </a:xfrm>
          <a:prstGeom prst="rect">
            <a:avLst/>
          </a:prstGeom>
        </p:spPr>
      </p:pic>
      <p:sp>
        <p:nvSpPr>
          <p:cNvPr id="6" name="Rectangle 2">
            <a:extLst>
              <a:ext uri="{FF2B5EF4-FFF2-40B4-BE49-F238E27FC236}">
                <a16:creationId xmlns:a16="http://schemas.microsoft.com/office/drawing/2014/main" id="{FD5FBB69-2C90-9271-B72E-176B9693DC14}"/>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Caín asesina a Abel</a:t>
            </a:r>
            <a:br>
              <a:rPr lang="en-US" sz="3600" kern="0" dirty="0">
                <a:effectLst>
                  <a:outerShdw blurRad="38100" dist="38100" dir="2700000" algn="tl">
                    <a:srgbClr val="000000">
                      <a:alpha val="43137"/>
                    </a:srgbClr>
                  </a:outerShdw>
                </a:effectLst>
              </a:rPr>
            </a:br>
            <a:r>
              <a:rPr lang="en-US" sz="2800" kern="0" dirty="0">
                <a:solidFill>
                  <a:schemeClr val="tx1"/>
                </a:solidFill>
              </a:rPr>
              <a:t>(4:3-8)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2" name="Picture 1">
            <a:extLst>
              <a:ext uri="{FF2B5EF4-FFF2-40B4-BE49-F238E27FC236}">
                <a16:creationId xmlns:a16="http://schemas.microsoft.com/office/drawing/2014/main" id="{7514743B-8C22-AE76-4618-F0B28A64EC56}"/>
              </a:ext>
            </a:extLst>
          </p:cNvPr>
          <p:cNvPicPr>
            <a:picLocks noChangeAspect="1"/>
          </p:cNvPicPr>
          <p:nvPr/>
        </p:nvPicPr>
        <p:blipFill>
          <a:blip r:embed="rId3"/>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359973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FEC2A-D54F-957A-60DC-3157E964BD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BDE5E6F-C4AB-66C1-A768-4B5B6E27AC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B0B7B2D1-493F-1339-7CCA-C5AB075BACBB}"/>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herirá en la cabeza</a:t>
            </a:r>
            <a:r>
              <a:rPr lang="es-CO" sz="3600" dirty="0">
                <a:effectLst>
                  <a:outerShdw blurRad="38100" dist="38100" dir="2700000" algn="tl">
                    <a:srgbClr val="000000">
                      <a:alpha val="43137"/>
                    </a:srgbClr>
                  </a:outerShdw>
                </a:effectLst>
                <a:latin typeface="Calibri" panose="020F0502020204030204" pitchFamily="34" charset="0"/>
              </a:rPr>
              <a:t>,</a:t>
            </a:r>
          </a:p>
          <a:p>
            <a:pPr algn="just"/>
            <a:r>
              <a:rPr lang="es-CO" sz="3600" dirty="0">
                <a:effectLst>
                  <a:outerShdw blurRad="38100" dist="38100" dir="2700000" algn="tl">
                    <a:srgbClr val="000000">
                      <a:alpha val="43137"/>
                    </a:srgbClr>
                  </a:outerShdw>
                </a:effectLst>
                <a:latin typeface="Calibri" panose="020F0502020204030204" pitchFamily="34" charset="0"/>
              </a:rPr>
              <a:t>Y tú lo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herirás en el talón</a:t>
            </a:r>
            <a:r>
              <a:rPr lang="es-CO"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0450D33B-E739-63C0-A0B1-C223C43E84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2803351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1027"/>
          <p:cNvSpPr>
            <a:spLocks noGrp="1" noChangeArrowheads="1"/>
          </p:cNvSpPr>
          <p:nvPr>
            <p:ph type="body" idx="1"/>
          </p:nvPr>
        </p:nvSpPr>
        <p:spPr>
          <a:xfrm>
            <a:off x="457200" y="1600201"/>
            <a:ext cx="8686800" cy="3657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4:5b-8</a:t>
            </a:r>
          </a:p>
          <a:p>
            <a:pPr marL="914400" lvl="1" indent="-457200" eaLnBrk="1" hangingPunct="1">
              <a:spcBef>
                <a:spcPts val="0"/>
              </a:spcBef>
              <a:spcAft>
                <a:spcPts val="2400"/>
              </a:spcAft>
              <a:defRPr/>
            </a:pPr>
            <a:r>
              <a:rPr lang="es-CO" dirty="0">
                <a:effectLst>
                  <a:outerShdw blurRad="38100" dist="38100" dir="2700000" algn="tl">
                    <a:srgbClr val="000000">
                      <a:alpha val="43137"/>
                    </a:srgbClr>
                  </a:outerShdw>
                </a:effectLst>
                <a:cs typeface="Calibri" panose="020F0502020204030204" pitchFamily="34" charset="0"/>
              </a:rPr>
              <a:t>Intento satánico de impedir el cumplimiento de Gén</a:t>
            </a:r>
            <a:r>
              <a:rPr lang="en-US" dirty="0">
                <a:effectLst>
                  <a:outerShdw blurRad="38100" dist="38100" dir="2700000" algn="tl">
                    <a:srgbClr val="000000">
                      <a:alpha val="43137"/>
                    </a:srgbClr>
                  </a:outerShdw>
                </a:effectLst>
                <a:cs typeface="Calibri" panose="020F0502020204030204" pitchFamily="34" charset="0"/>
              </a:rPr>
              <a:t> 3:15</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1 Juan 3:12; Apc 12:4</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Heridas en el talón</a:t>
            </a:r>
          </a:p>
        </p:txBody>
      </p:sp>
      <p:sp>
        <p:nvSpPr>
          <p:cNvPr id="8" name="Rectangle 2">
            <a:extLst>
              <a:ext uri="{FF2B5EF4-FFF2-40B4-BE49-F238E27FC236}">
                <a16:creationId xmlns:a16="http://schemas.microsoft.com/office/drawing/2014/main" id="{46C9268B-E16B-4468-B9EA-C1CDAF683B5E}"/>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Caín asesina a Abel</a:t>
            </a:r>
            <a:br>
              <a:rPr lang="en-US" sz="3600" kern="0" dirty="0">
                <a:effectLst>
                  <a:outerShdw blurRad="38100" dist="38100" dir="2700000" algn="tl">
                    <a:srgbClr val="000000">
                      <a:alpha val="43137"/>
                    </a:srgbClr>
                  </a:outerShdw>
                </a:effectLst>
              </a:rPr>
            </a:br>
            <a:r>
              <a:rPr lang="en-US" sz="2800" kern="0" dirty="0">
                <a:solidFill>
                  <a:schemeClr val="tx1"/>
                </a:solidFill>
              </a:rPr>
              <a:t>(4:3-8)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2" name="Picture 1">
            <a:extLst>
              <a:ext uri="{FF2B5EF4-FFF2-40B4-BE49-F238E27FC236}">
                <a16:creationId xmlns:a16="http://schemas.microsoft.com/office/drawing/2014/main" id="{2F2FBD9C-E1C6-D371-4408-500722F8121F}"/>
              </a:ext>
            </a:extLst>
          </p:cNvPr>
          <p:cNvPicPr>
            <a:picLocks noChangeAspect="1"/>
          </p:cNvPicPr>
          <p:nvPr/>
        </p:nvPicPr>
        <p:blipFill>
          <a:blip r:embed="rId2"/>
          <a:stretch>
            <a:fillRect/>
          </a:stretch>
        </p:blipFill>
        <p:spPr>
          <a:xfrm>
            <a:off x="7409607" y="76200"/>
            <a:ext cx="1603387" cy="11461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1BB79-C666-EB96-13DE-86FA944AABC4}"/>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E05CC222-E8D1-AEF5-2F73-6E70B9583D15}"/>
              </a:ext>
            </a:extLst>
          </p:cNvPr>
          <p:cNvSpPr>
            <a:spLocks noGrp="1" noChangeArrowheads="1"/>
          </p:cNvSpPr>
          <p:nvPr>
            <p:ph type="title" idx="4294967295"/>
          </p:nvPr>
        </p:nvSpPr>
        <p:spPr>
          <a:xfrm>
            <a:off x="533400" y="228600"/>
            <a:ext cx="8077200" cy="914400"/>
          </a:xfrm>
        </p:spPr>
        <p:txBody>
          <a:bodyPr/>
          <a:lstStyle/>
          <a:p>
            <a:pPr algn="ctr">
              <a:defRPr/>
            </a:pPr>
            <a:r>
              <a:rPr lang="es-CO" altLang="en-US" sz="3600" dirty="0">
                <a:effectLst>
                  <a:outerShdw blurRad="38100" dist="38100" dir="2700000" algn="tl">
                    <a:srgbClr val="000000">
                      <a:alpha val="43137"/>
                    </a:srgbClr>
                  </a:outerShdw>
                </a:effectLst>
              </a:rPr>
              <a:t>Intentos satánicos para detener al Mesías</a:t>
            </a:r>
            <a:endParaRPr lang="en-US" altLang="en-US" sz="3600" dirty="0">
              <a:effectLst>
                <a:outerShdw blurRad="38100" dist="38100" dir="2700000" algn="tl">
                  <a:srgbClr val="000000">
                    <a:alpha val="43137"/>
                  </a:srgbClr>
                </a:outerShdw>
              </a:effectLst>
            </a:endParaRPr>
          </a:p>
        </p:txBody>
      </p:sp>
      <p:sp>
        <p:nvSpPr>
          <p:cNvPr id="43011" name="Rectangle 3">
            <a:extLst>
              <a:ext uri="{FF2B5EF4-FFF2-40B4-BE49-F238E27FC236}">
                <a16:creationId xmlns:a16="http://schemas.microsoft.com/office/drawing/2014/main" id="{C071E8B3-771B-587B-3D99-59CE263A37BA}"/>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Gén. 4, 1 Jn. 3:12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Hijos de Dios; Gén.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Faraón;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Atalía; 2 Crón.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Amán; Ester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Herodes; Mt.2; Apc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 4:5-7</a:t>
            </a:r>
          </a:p>
        </p:txBody>
      </p:sp>
      <p:pic>
        <p:nvPicPr>
          <p:cNvPr id="22532" name="Picture 4">
            <a:extLst>
              <a:ext uri="{FF2B5EF4-FFF2-40B4-BE49-F238E27FC236}">
                <a16:creationId xmlns:a16="http://schemas.microsoft.com/office/drawing/2014/main" id="{108C601C-EB38-3937-B6E0-B504D41F66B0}"/>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5309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9BCF3-8D07-9332-C316-978E61756582}"/>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BDDB9714-5B6E-A3BD-1D97-181F21F1C54B}"/>
              </a:ext>
            </a:extLst>
          </p:cNvPr>
          <p:cNvSpPr>
            <a:spLocks noGrp="1" noChangeArrowheads="1"/>
          </p:cNvSpPr>
          <p:nvPr>
            <p:ph type="title" idx="4294967295"/>
          </p:nvPr>
        </p:nvSpPr>
        <p:spPr>
          <a:xfrm>
            <a:off x="533400" y="228600"/>
            <a:ext cx="8077200" cy="914400"/>
          </a:xfrm>
        </p:spPr>
        <p:txBody>
          <a:bodyPr/>
          <a:lstStyle/>
          <a:p>
            <a:pPr algn="ctr">
              <a:defRPr/>
            </a:pPr>
            <a:r>
              <a:rPr lang="es-CO" altLang="en-US" sz="3600" dirty="0">
                <a:effectLst>
                  <a:outerShdw blurRad="38100" dist="38100" dir="2700000" algn="tl">
                    <a:srgbClr val="000000">
                      <a:alpha val="43137"/>
                    </a:srgbClr>
                  </a:outerShdw>
                </a:effectLst>
              </a:rPr>
              <a:t>Intentos satánicos para detener al Mesías</a:t>
            </a:r>
            <a:endParaRPr lang="en-US" altLang="en-US" sz="3600" dirty="0">
              <a:effectLst>
                <a:outerShdw blurRad="38100" dist="38100" dir="2700000" algn="tl">
                  <a:srgbClr val="000000">
                    <a:alpha val="43137"/>
                  </a:srgbClr>
                </a:outerShdw>
              </a:effectLst>
            </a:endParaRPr>
          </a:p>
        </p:txBody>
      </p:sp>
      <p:sp>
        <p:nvSpPr>
          <p:cNvPr id="43011" name="Rectangle 3">
            <a:extLst>
              <a:ext uri="{FF2B5EF4-FFF2-40B4-BE49-F238E27FC236}">
                <a16:creationId xmlns:a16="http://schemas.microsoft.com/office/drawing/2014/main" id="{DACE8AEC-75EB-CE66-9B9A-D89075947D77}"/>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Cain; Gén. 4, 1 Jn. 3:12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Hijos de Dios; Gén.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Faraón;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Atalía; 2 Crón.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Amán; Ester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Herodes; Mt.2; Apc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 4:5-7</a:t>
            </a:r>
          </a:p>
        </p:txBody>
      </p:sp>
      <p:pic>
        <p:nvPicPr>
          <p:cNvPr id="22532" name="Picture 4">
            <a:extLst>
              <a:ext uri="{FF2B5EF4-FFF2-40B4-BE49-F238E27FC236}">
                <a16:creationId xmlns:a16="http://schemas.microsoft.com/office/drawing/2014/main" id="{753EAC09-1714-52DC-2FE0-18B69D2FF7E7}"/>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39444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533400" y="228600"/>
            <a:ext cx="8077200" cy="914400"/>
          </a:xfrm>
        </p:spPr>
        <p:txBody>
          <a:bodyPr/>
          <a:lstStyle/>
          <a:p>
            <a:pPr algn="ctr">
              <a:defRPr/>
            </a:pPr>
            <a:r>
              <a:rPr lang="es-CO" altLang="en-US" sz="3600" dirty="0">
                <a:effectLst>
                  <a:outerShdw blurRad="38100" dist="38100" dir="2700000" algn="tl">
                    <a:srgbClr val="000000">
                      <a:alpha val="43137"/>
                    </a:srgbClr>
                  </a:outerShdw>
                </a:effectLst>
              </a:rPr>
              <a:t>Intentos satánicos para detener al Mesías</a:t>
            </a:r>
            <a:endParaRPr lang="en-US" altLang="en-US" sz="3600" dirty="0">
              <a:effectLst>
                <a:outerShdw blurRad="38100" dist="38100" dir="2700000" algn="tl">
                  <a:srgbClr val="000000">
                    <a:alpha val="43137"/>
                  </a:srgbClr>
                </a:outerShdw>
              </a:effectLst>
            </a:endParaRP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50292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Gén. 4, 1 Jn. 3:12</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Hijos de Dios; Gén.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Faraón;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Atalía; 2 Cron.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Amán; Ester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Herodes; Mt.2; Apc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181600" y="1524000"/>
            <a:ext cx="36576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85271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4992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SATANÁS ESTABA PRESENTE EN EDÉN PARA escuchar la primera promesa de Dios sobre el Redentor venidero. Se dio cuenta de que sería fatal para él y su causa si el Redentor llegará. Por lo tanto, el objetivo principal de Satanás a lo largo de la historia del Antiguo Testamento se convirtió en impedir que el Redentor viniera. Algún tiempo después de que Adán y Eva tuvieran a Caín y Abel, se hizo evidente que un hijo tenía una actitud piadosa y el otro no. Aparentemente, la actitud piadosa de Abel convenció a Satanás de que Abel era el Redentor o el que traería al Redentor a través de su linaje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225.</a:t>
            </a:r>
            <a:endParaRPr lang="en-US" sz="1600" dirty="0">
              <a:effectLst>
                <a:outerShdw blurRad="38100" dist="38100" dir="2700000" algn="tl">
                  <a:srgbClr val="000000">
                    <a:alpha val="43137"/>
                  </a:srgbClr>
                </a:outerShdw>
              </a:effectLst>
            </a:endParaRPr>
          </a:p>
        </p:txBody>
      </p:sp>
      <p:pic>
        <p:nvPicPr>
          <p:cNvPr id="1028" name="Picture 4" descr="What on Earth Is God Doing?">
            <a:extLst>
              <a:ext uri="{FF2B5EF4-FFF2-40B4-BE49-F238E27FC236}">
                <a16:creationId xmlns:a16="http://schemas.microsoft.com/office/drawing/2014/main" id="{26B0F63D-362D-41A4-ADF9-C9DBE064249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223738" y="76200"/>
            <a:ext cx="810195" cy="127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7680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4992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lo tanto, se volvió imperativo para Satanás deshacerse de Abel. Dado que Caín ya estaba controlado por una actitud rebelde y llena de ira, no se necesitó mucho para impulsarlo a matar a su hermano (Génesis 4:1–8). Que Satanás estuvo involucrado en el asesinato de Abel por parte de Caín queda evidente en 1 Juan 3:10–12. Debido a la participación de Satanás, Cristo afirmó que el diablo “fue homicida desde el principio” (Juan 8:44). Así, el primer asesinato en la historia se cometió debido al objetivo de Satanás de impedir la venida del Redentor</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225.</a:t>
            </a:r>
            <a:endParaRPr lang="en-US" sz="1600" dirty="0">
              <a:effectLst>
                <a:outerShdw blurRad="38100" dist="38100" dir="2700000" algn="tl">
                  <a:srgbClr val="000000">
                    <a:alpha val="43137"/>
                  </a:srgbClr>
                </a:outerShdw>
              </a:effectLst>
            </a:endParaRPr>
          </a:p>
        </p:txBody>
      </p:sp>
      <p:pic>
        <p:nvPicPr>
          <p:cNvPr id="10" name="Picture 4" descr="What on Earth Is God Doing?">
            <a:extLst>
              <a:ext uri="{FF2B5EF4-FFF2-40B4-BE49-F238E27FC236}">
                <a16:creationId xmlns:a16="http://schemas.microsoft.com/office/drawing/2014/main" id="{C711C26F-75FC-4D47-9E18-C64A6ED67BE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223738" y="76200"/>
            <a:ext cx="810195" cy="127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28478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953EE-6836-7DCC-EA2A-9CE82E602CA4}"/>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1FF63A56-609B-6F05-6747-B63D6FB679D0}"/>
              </a:ext>
            </a:extLst>
          </p:cNvPr>
          <p:cNvSpPr>
            <a:spLocks noGrp="1" noChangeArrowheads="1"/>
          </p:cNvSpPr>
          <p:nvPr>
            <p:ph type="title"/>
          </p:nvPr>
        </p:nvSpPr>
        <p:spPr>
          <a:xfrm>
            <a:off x="2771774" y="228600"/>
            <a:ext cx="3857625"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 Primer Asesinato</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(Gén 4:1-15)</a:t>
            </a:r>
          </a:p>
        </p:txBody>
      </p:sp>
      <p:sp>
        <p:nvSpPr>
          <p:cNvPr id="124931" name="Rectangle 3">
            <a:extLst>
              <a:ext uri="{FF2B5EF4-FFF2-40B4-BE49-F238E27FC236}">
                <a16:creationId xmlns:a16="http://schemas.microsoft.com/office/drawing/2014/main" id="{C222DAC6-3250-AD0C-E93F-0CD66BCF1A3C}"/>
              </a:ext>
            </a:extLst>
          </p:cNvPr>
          <p:cNvSpPr>
            <a:spLocks noGrp="1" noChangeArrowheads="1"/>
          </p:cNvSpPr>
          <p:nvPr>
            <p:ph type="body" idx="1"/>
          </p:nvPr>
        </p:nvSpPr>
        <p:spPr>
          <a:xfrm>
            <a:off x="1447800" y="2057400"/>
            <a:ext cx="7162800" cy="2819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Nacimientos de Caín y Abel </a:t>
            </a:r>
            <a:r>
              <a:rPr lang="en-US" dirty="0">
                <a:effectLst>
                  <a:outerShdw blurRad="38100" dist="38100" dir="2700000" algn="tl">
                    <a:srgbClr val="000000">
                      <a:alpha val="43137"/>
                    </a:srgbClr>
                  </a:outerShdw>
                </a:effectLst>
              </a:rPr>
              <a:t>(Gén 4:1-2)</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Caín asesina a Abel (4:3-8)</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El castigo de Caín (4:9-15)</a:t>
            </a:r>
          </a:p>
        </p:txBody>
      </p:sp>
      <p:pic>
        <p:nvPicPr>
          <p:cNvPr id="2" name="Picture 1">
            <a:extLst>
              <a:ext uri="{FF2B5EF4-FFF2-40B4-BE49-F238E27FC236}">
                <a16:creationId xmlns:a16="http://schemas.microsoft.com/office/drawing/2014/main" id="{2E806AEC-3A4C-DAAB-1D1B-E15ACAD084E2}"/>
              </a:ext>
            </a:extLst>
          </p:cNvPr>
          <p:cNvPicPr>
            <a:picLocks noChangeAspect="1"/>
          </p:cNvPicPr>
          <p:nvPr/>
        </p:nvPicPr>
        <p:blipFill>
          <a:blip r:embed="rId2"/>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2150552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Indagación – Gén. 4:9</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Castigo – Gén. 4:10-12</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Protesta – Gén. 4:13-14</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Provisión – Gén. 4:15</a:t>
            </a:r>
          </a:p>
        </p:txBody>
      </p:sp>
      <p:pic>
        <p:nvPicPr>
          <p:cNvPr id="2" name="Picture 1">
            <a:extLst>
              <a:ext uri="{FF2B5EF4-FFF2-40B4-BE49-F238E27FC236}">
                <a16:creationId xmlns:a16="http://schemas.microsoft.com/office/drawing/2014/main" id="{100385C7-055E-4BEB-9CE0-C2C9E87826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95BBE15D-B167-4B77-979D-E98A1F8AB3CA}"/>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El Castigo de Caín</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id="{759783F4-A590-E56B-F9C1-6A58842F6FD1}"/>
              </a:ext>
            </a:extLst>
          </p:cNvPr>
          <p:cNvPicPr>
            <a:picLocks noChangeAspect="1"/>
          </p:cNvPicPr>
          <p:nvPr/>
        </p:nvPicPr>
        <p:blipFill>
          <a:blip r:embed="rId3"/>
          <a:stretch>
            <a:fillRect/>
          </a:stretch>
        </p:blipFill>
        <p:spPr>
          <a:xfrm>
            <a:off x="7467600" y="76200"/>
            <a:ext cx="1603387" cy="114614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7DDBC-2590-0FDF-A000-9F04B4C8F826}"/>
            </a:ext>
          </a:extLst>
        </p:cNvPr>
        <p:cNvGrpSpPr/>
        <p:nvPr/>
      </p:nvGrpSpPr>
      <p:grpSpPr>
        <a:xfrm>
          <a:off x="0" y="0"/>
          <a:ext cx="0" cy="0"/>
          <a:chOff x="0" y="0"/>
          <a:chExt cx="0" cy="0"/>
        </a:xfrm>
      </p:grpSpPr>
      <p:sp>
        <p:nvSpPr>
          <p:cNvPr id="129027" name="Rectangle 3">
            <a:extLst>
              <a:ext uri="{FF2B5EF4-FFF2-40B4-BE49-F238E27FC236}">
                <a16:creationId xmlns:a16="http://schemas.microsoft.com/office/drawing/2014/main" id="{E9FBE2F9-B810-4361-E522-74AA6699E7E9}"/>
              </a:ext>
            </a:extLst>
          </p:cNvPr>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Indagación – Gén. 4:9</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Castigo – Gén. 4:10-12</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Protesta – Gén. 4:13-14</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Provisión – Gén. 4:15</a:t>
            </a:r>
          </a:p>
        </p:txBody>
      </p:sp>
      <p:pic>
        <p:nvPicPr>
          <p:cNvPr id="2" name="Picture 1">
            <a:extLst>
              <a:ext uri="{FF2B5EF4-FFF2-40B4-BE49-F238E27FC236}">
                <a16:creationId xmlns:a16="http://schemas.microsoft.com/office/drawing/2014/main" id="{40ABA827-C1D3-A018-7FD1-BAA2F03E67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199F1765-258E-BED4-557B-F2F309222FCD}"/>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El Castigo de Caín</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id="{2C152F14-70C3-1ECC-5FB4-10D81766804E}"/>
              </a:ext>
            </a:extLst>
          </p:cNvPr>
          <p:cNvPicPr>
            <a:picLocks noChangeAspect="1"/>
          </p:cNvPicPr>
          <p:nvPr/>
        </p:nvPicPr>
        <p:blipFill>
          <a:blip r:embed="rId3"/>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1717865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FBA5C-C73D-1F1F-9F67-8964754EF281}"/>
            </a:ext>
          </a:extLst>
        </p:cNvPr>
        <p:cNvGrpSpPr/>
        <p:nvPr/>
      </p:nvGrpSpPr>
      <p:grpSpPr>
        <a:xfrm>
          <a:off x="0" y="0"/>
          <a:ext cx="0" cy="0"/>
          <a:chOff x="0" y="0"/>
          <a:chExt cx="0" cy="0"/>
        </a:xfrm>
      </p:grpSpPr>
      <p:sp>
        <p:nvSpPr>
          <p:cNvPr id="129027" name="Rectangle 3">
            <a:extLst>
              <a:ext uri="{FF2B5EF4-FFF2-40B4-BE49-F238E27FC236}">
                <a16:creationId xmlns:a16="http://schemas.microsoft.com/office/drawing/2014/main" id="{CA499EA2-BD9E-2637-D532-5BD2C26F603C}"/>
              </a:ext>
            </a:extLst>
          </p:cNvPr>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Indagación – Gén. 4:9</a:t>
            </a:r>
          </a:p>
          <a:p>
            <a:pPr marL="514350" lvl="1" indent="-514350" eaLnBrk="1" hangingPunct="1">
              <a:spcBef>
                <a:spcPts val="0"/>
              </a:spcBef>
              <a:spcAft>
                <a:spcPts val="18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Castigo – Gén. 4:10-12</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Protesta – Gén. 4:13-14</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Provisión – Gén. 4:15</a:t>
            </a:r>
          </a:p>
        </p:txBody>
      </p:sp>
      <p:pic>
        <p:nvPicPr>
          <p:cNvPr id="2" name="Picture 1">
            <a:extLst>
              <a:ext uri="{FF2B5EF4-FFF2-40B4-BE49-F238E27FC236}">
                <a16:creationId xmlns:a16="http://schemas.microsoft.com/office/drawing/2014/main" id="{B8EC4547-609F-5485-7D3E-6F4DAEBD2A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ADE24596-8121-100B-B9B2-AA062CF9FE0B}"/>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El Castigo de Caín</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id="{5022229C-EDB6-9B1D-C80E-16FE8D5B8226}"/>
              </a:ext>
            </a:extLst>
          </p:cNvPr>
          <p:cNvPicPr>
            <a:picLocks noChangeAspect="1"/>
          </p:cNvPicPr>
          <p:nvPr/>
        </p:nvPicPr>
        <p:blipFill>
          <a:blip r:embed="rId3"/>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3820862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37AAC-9601-462B-A46E-9F3FDBACCD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009064"/>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27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Génesis 3:17-19</a:t>
            </a:r>
          </a:p>
          <a:p>
            <a:pPr algn="just">
              <a:defRPr/>
            </a:pPr>
            <a:r>
              <a:rPr lang="en-US" sz="3200" baseline="30000" dirty="0">
                <a:latin typeface="Calibri" panose="020F0502020204030204" pitchFamily="34" charset="0"/>
                <a:cs typeface="Calibri" panose="020F0502020204030204" pitchFamily="34" charset="0"/>
              </a:rPr>
              <a:t>17 </a:t>
            </a:r>
            <a:r>
              <a:rPr lang="es-CO" sz="3000" dirty="0">
                <a:latin typeface="Calibri" panose="020F0502020204030204" pitchFamily="34" charset="0"/>
                <a:cs typeface="Calibri" panose="020F0502020204030204" pitchFamily="34" charset="0"/>
              </a:rPr>
              <a:t>Entonces el Señor dijo a Adán: «Por cuanto has escuchado la voz de tu mujer y has comido del árbol del cual te ordené, diciendo: “No comerás de él”,</a:t>
            </a:r>
          </a:p>
          <a:p>
            <a:pPr algn="just">
              <a:defRPr/>
            </a:pPr>
            <a:r>
              <a:rPr lang="es-CO" sz="3000" dirty="0">
                <a:latin typeface="Calibri" panose="020F0502020204030204" pitchFamily="34" charset="0"/>
                <a:cs typeface="Calibri" panose="020F0502020204030204" pitchFamily="34" charset="0"/>
              </a:rPr>
              <a:t>Maldita será la tierra por tu causa; con trabajo comerás de ella todos los días de tu vida.</a:t>
            </a:r>
          </a:p>
          <a:p>
            <a:pPr algn="just">
              <a:defRPr/>
            </a:pPr>
            <a:r>
              <a:rPr lang="es-CO" sz="3000" dirty="0">
                <a:latin typeface="Calibri" panose="020F0502020204030204" pitchFamily="34" charset="0"/>
                <a:cs typeface="Calibri" panose="020F0502020204030204" pitchFamily="34" charset="0"/>
              </a:rPr>
              <a:t>18 -»Espinos y cardos te producirá, Y comerás de las plantas del campo. 19 -»Con el sudor de tu rostro</a:t>
            </a:r>
          </a:p>
          <a:p>
            <a:pPr algn="just">
              <a:defRPr/>
            </a:pPr>
            <a:r>
              <a:rPr lang="es-CO" sz="3000" dirty="0">
                <a:latin typeface="Calibri" panose="020F0502020204030204" pitchFamily="34" charset="0"/>
                <a:cs typeface="Calibri" panose="020F0502020204030204" pitchFamily="34" charset="0"/>
              </a:rPr>
              <a:t>Comerás el pan hasta que vuelvas a la tierra,</a:t>
            </a:r>
          </a:p>
          <a:p>
            <a:pPr algn="just">
              <a:defRPr/>
            </a:pPr>
            <a:r>
              <a:rPr lang="es-CO" sz="3000" dirty="0">
                <a:latin typeface="Calibri" panose="020F0502020204030204" pitchFamily="34" charset="0"/>
                <a:cs typeface="Calibri" panose="020F0502020204030204" pitchFamily="34" charset="0"/>
              </a:rPr>
              <a:t>Porque de ella fuiste tomado; Pues polvo eres</a:t>
            </a:r>
            <a:r>
              <a:rPr lang="es-CO"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79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0E860-FC4B-64F2-2F71-9125F10BA65F}"/>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241ADF20-DCB7-0384-1E97-4B8BE9C8C62F}"/>
              </a:ext>
            </a:extLst>
          </p:cNvPr>
          <p:cNvSpPr>
            <a:spLocks noGrp="1" noChangeArrowheads="1"/>
          </p:cNvSpPr>
          <p:nvPr>
            <p:ph type="title"/>
          </p:nvPr>
        </p:nvSpPr>
        <p:spPr>
          <a:xfrm>
            <a:off x="685800" y="228600"/>
            <a:ext cx="7772400" cy="914400"/>
          </a:xfrm>
        </p:spPr>
        <p:txBody>
          <a:bodyPr/>
          <a:lstStyle/>
          <a:p>
            <a:pPr algn="ctr" eaLnBrk="1" hangingPunct="1"/>
            <a:r>
              <a:rPr lang="es-CO" sz="3600" dirty="0">
                <a:effectLst>
                  <a:outerShdw blurRad="38100" dist="38100" dir="2700000" algn="tl">
                    <a:srgbClr val="000000">
                      <a:alpha val="43137"/>
                    </a:srgbClr>
                  </a:outerShdw>
                </a:effectLst>
                <a:latin typeface="Calibri" panose="020F0502020204030204" pitchFamily="34" charset="0"/>
              </a:rPr>
              <a:t>¿Relato Contradictorio de la Creación</a:t>
            </a:r>
            <a:r>
              <a:rPr lang="en-US" sz="3600" dirty="0">
                <a:effectLst>
                  <a:outerShdw blurRad="38100" dist="38100" dir="2700000" algn="tl">
                    <a:srgbClr val="000000">
                      <a:alpha val="43137"/>
                    </a:srgbClr>
                  </a:outerShdw>
                </a:effectLst>
                <a:latin typeface="Calibri" panose="020F0502020204030204" pitchFamily="34" charset="0"/>
              </a:rPr>
              <a:t>?</a:t>
            </a:r>
          </a:p>
        </p:txBody>
      </p:sp>
      <p:sp>
        <p:nvSpPr>
          <p:cNvPr id="21507" name="Rectangle 3">
            <a:extLst>
              <a:ext uri="{FF2B5EF4-FFF2-40B4-BE49-F238E27FC236}">
                <a16:creationId xmlns:a16="http://schemas.microsoft.com/office/drawing/2014/main" id="{FD24DED0-AEC0-479D-677F-FD9021CB80C8}"/>
              </a:ext>
            </a:extLst>
          </p:cNvPr>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1 – </a:t>
            </a:r>
            <a:r>
              <a:rPr lang="es-CO" dirty="0">
                <a:effectLst>
                  <a:outerShdw blurRad="38100" dist="38100" dir="2700000" algn="tl">
                    <a:srgbClr val="000000">
                      <a:alpha val="43137"/>
                    </a:srgbClr>
                  </a:outerShdw>
                </a:effectLst>
                <a:latin typeface="Calibri" panose="020F0502020204030204" pitchFamily="34" charset="0"/>
              </a:rPr>
              <a:t> Resumen general de toda la creación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 – </a:t>
            </a:r>
            <a:r>
              <a:rPr lang="es-CO" dirty="0">
                <a:effectLst>
                  <a:outerShdw blurRad="38100" dist="38100" dir="2700000" algn="tl">
                    <a:srgbClr val="000000">
                      <a:alpha val="43137"/>
                    </a:srgbClr>
                  </a:outerShdw>
                </a:effectLst>
                <a:latin typeface="Calibri" panose="020F0502020204030204" pitchFamily="34" charset="0"/>
              </a:rPr>
              <a:t>Detalles sobre la creación del jardín, el primer hombre y sus actividades en el día 6</a:t>
            </a:r>
            <a:r>
              <a:rPr lang="en-US" dirty="0">
                <a:effectLst>
                  <a:outerShdw blurRad="38100" dist="38100" dir="2700000" algn="tl">
                    <a:srgbClr val="000000">
                      <a:alpha val="43137"/>
                    </a:srgbClr>
                  </a:outerShdw>
                </a:effectLst>
                <a:latin typeface="Calibri" panose="020F0502020204030204" pitchFamily="34" charset="0"/>
              </a:rPr>
              <a:t>. </a:t>
            </a:r>
          </a:p>
        </p:txBody>
      </p:sp>
      <p:pic>
        <p:nvPicPr>
          <p:cNvPr id="8" name="Picture 7">
            <a:extLst>
              <a:ext uri="{FF2B5EF4-FFF2-40B4-BE49-F238E27FC236}">
                <a16:creationId xmlns:a16="http://schemas.microsoft.com/office/drawing/2014/main" id="{0E7D487B-3E84-8A66-A007-1664450CE326}"/>
              </a:ext>
            </a:extLst>
          </p:cNvPr>
          <p:cNvPicPr>
            <a:picLocks noChangeAspect="1"/>
          </p:cNvPicPr>
          <p:nvPr/>
        </p:nvPicPr>
        <p:blipFill>
          <a:blip r:embed="rId2"/>
          <a:stretch>
            <a:fillRect/>
          </a:stretch>
        </p:blipFill>
        <p:spPr>
          <a:xfrm>
            <a:off x="2568019" y="3841207"/>
            <a:ext cx="4007962" cy="2848426"/>
          </a:xfrm>
          <a:prstGeom prst="rect">
            <a:avLst/>
          </a:prstGeom>
        </p:spPr>
      </p:pic>
    </p:spTree>
    <p:extLst>
      <p:ext uri="{BB962C8B-B14F-4D97-AF65-F5344CB8AC3E}">
        <p14:creationId xmlns:p14="http://schemas.microsoft.com/office/powerpoint/2010/main" val="2813899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53B4D-E1EF-2E55-8A6D-76DC3BB9BE93}"/>
            </a:ext>
          </a:extLst>
        </p:cNvPr>
        <p:cNvGrpSpPr/>
        <p:nvPr/>
      </p:nvGrpSpPr>
      <p:grpSpPr>
        <a:xfrm>
          <a:off x="0" y="0"/>
          <a:ext cx="0" cy="0"/>
          <a:chOff x="0" y="0"/>
          <a:chExt cx="0" cy="0"/>
        </a:xfrm>
      </p:grpSpPr>
      <p:sp>
        <p:nvSpPr>
          <p:cNvPr id="129027" name="Rectangle 3">
            <a:extLst>
              <a:ext uri="{FF2B5EF4-FFF2-40B4-BE49-F238E27FC236}">
                <a16:creationId xmlns:a16="http://schemas.microsoft.com/office/drawing/2014/main" id="{CF6589A4-3C3D-D689-7B3B-A95437DFD73E}"/>
              </a:ext>
            </a:extLst>
          </p:cNvPr>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Indagación – Gén. 4:9</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Castigo – Gén. 4:10-12</a:t>
            </a:r>
          </a:p>
          <a:p>
            <a:pPr marL="514350" lvl="1" indent="-514350" eaLnBrk="1" hangingPunct="1">
              <a:spcBef>
                <a:spcPts val="0"/>
              </a:spcBef>
              <a:spcAft>
                <a:spcPts val="18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Protesta – Gén. 4:13-14</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Provisión – Gén. 4:15</a:t>
            </a:r>
          </a:p>
        </p:txBody>
      </p:sp>
      <p:pic>
        <p:nvPicPr>
          <p:cNvPr id="2" name="Picture 1">
            <a:extLst>
              <a:ext uri="{FF2B5EF4-FFF2-40B4-BE49-F238E27FC236}">
                <a16:creationId xmlns:a16="http://schemas.microsoft.com/office/drawing/2014/main" id="{90CA894B-AF31-888D-41A4-2DCE9E96EC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43D6AE0C-4D26-A34A-5D80-B973D934AB9C}"/>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El Castigo de Caín</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id="{D1252C91-2147-D9C4-2083-8CC66CC8E5F2}"/>
              </a:ext>
            </a:extLst>
          </p:cNvPr>
          <p:cNvPicPr>
            <a:picLocks noChangeAspect="1"/>
          </p:cNvPicPr>
          <p:nvPr/>
        </p:nvPicPr>
        <p:blipFill>
          <a:blip r:embed="rId3"/>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683820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5029200"/>
          </a:xfrm>
        </p:spPr>
        <p:txBody>
          <a:bodyPr/>
          <a:lstStyle/>
          <a:p>
            <a:pPr marL="0" indent="0" algn="just">
              <a:buNone/>
            </a:pPr>
            <a:r>
              <a:rPr lang="en-US" altLang="en-US" sz="3100" dirty="0">
                <a:effectLst>
                  <a:outerShdw blurRad="38100" dist="38100" dir="2700000" algn="tl">
                    <a:srgbClr val="000000">
                      <a:alpha val="43137"/>
                    </a:srgbClr>
                  </a:outerShdw>
                </a:effectLst>
              </a:rPr>
              <a:t>“</a:t>
            </a:r>
            <a:r>
              <a:rPr lang="es-CO" sz="3100" dirty="0">
                <a:effectLst>
                  <a:outerShdw blurRad="38100" dist="38100" dir="2700000" algn="tl">
                    <a:srgbClr val="000000">
                      <a:alpha val="43137"/>
                    </a:srgbClr>
                  </a:outerShdw>
                </a:effectLst>
              </a:rPr>
              <a:t>Aunque no tenemos cifras exactas, es posible hacer una conjetura razonable sobre la rapidez con la que se desarrolló la población humana total. Puesto que, según el registro de Génesis 5, cada patriarca nombrado vivió muchos cientos de años y 'engendró hijos e hijas', es razonable y muy conservador suponer que cada familia tuvo, en promedio, al menos seis hijos: tres hijos y tres hijas</a:t>
            </a:r>
            <a:r>
              <a:rPr lang="en-US" sz="3100" dirty="0">
                <a:effectLst>
                  <a:outerShdw blurRad="38100" dist="38100" dir="2700000" algn="tl">
                    <a:srgbClr val="000000">
                      <a:alpha val="43137"/>
                    </a:srgbClr>
                  </a:outerShdw>
                </a:effectLst>
              </a:rPr>
              <a:t>.</a:t>
            </a:r>
            <a:r>
              <a:rPr lang="en-US" altLang="en-US" sz="3100" dirty="0">
                <a:effectLst>
                  <a:outerShdw blurRad="38100" dist="38100" dir="2700000" algn="tl">
                    <a:srgbClr val="000000">
                      <a:alpha val="43137"/>
                    </a:srgbClr>
                  </a:outerShdw>
                </a:effectLst>
                <a:cs typeface="Calibri" panose="020F0502020204030204" pitchFamily="34" charset="0"/>
              </a:rPr>
              <a:t>”</a:t>
            </a:r>
            <a:endParaRPr lang="en-US" altLang="en-US" sz="31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143</a:t>
            </a:r>
          </a:p>
        </p:txBody>
      </p:sp>
      <p:pic>
        <p:nvPicPr>
          <p:cNvPr id="5" name="Picture 2" descr="Genesis Record: Morris, Henry M.: 9780801072826: Amazon.com: Books">
            <a:extLst>
              <a:ext uri="{FF2B5EF4-FFF2-40B4-BE49-F238E27FC236}">
                <a16:creationId xmlns:a16="http://schemas.microsoft.com/office/drawing/2014/main" id="{8C6A64B7-7A65-40CE-9607-787D1F88E9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55094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50292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s-CO" sz="2800" dirty="0">
                <a:effectLst>
                  <a:outerShdw blurRad="38100" dist="38100" dir="2700000" algn="tl">
                    <a:srgbClr val="000000">
                      <a:alpha val="43137"/>
                    </a:srgbClr>
                  </a:outerShdw>
                </a:effectLst>
              </a:rPr>
              <a:t>Si se supone además que, en promedio, estos niños crecieron hasta la madurez, se casaron y comenzaron a tener hijos propios cuando sus padres tenían ochenta años, y que los padres vivieron un promedio de cinco de esas "generaciones", o cuatrocientos años, entonces se puede calcular fácilmente que la tierra había adquirido dentro de sus primeros ochocientos años (presumiblemente aproximadamente la vida de Caín,  como mínimo) una población de al menos ciento veinte mil. Es probable que la cifra fuera mucho mayor que esto, ya que la gente vivía hasta edades mayores de lo que se suponía y probablemente tenía muchos más hijos de lo que se suponía</a:t>
            </a:r>
            <a:r>
              <a:rPr lang="en-US" sz="2900" dirty="0">
                <a:effectLst>
                  <a:outerShdw blurRad="38100" dist="38100" dir="2700000" algn="tl">
                    <a:srgbClr val="000000">
                      <a:alpha val="43137"/>
                    </a:srgbClr>
                  </a:outerShdw>
                </a:effectLst>
              </a:rPr>
              <a:t>.</a:t>
            </a:r>
            <a:r>
              <a:rPr lang="en-US" altLang="en-US" sz="2900" dirty="0">
                <a:effectLst>
                  <a:outerShdw blurRad="38100" dist="38100" dir="2700000" algn="tl">
                    <a:srgbClr val="000000">
                      <a:alpha val="43137"/>
                    </a:srgbClr>
                  </a:outerShdw>
                </a:effectLst>
                <a:cs typeface="Calibri" panose="020F0502020204030204" pitchFamily="34" charset="0"/>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143</a:t>
            </a:r>
          </a:p>
        </p:txBody>
      </p:sp>
      <p:pic>
        <p:nvPicPr>
          <p:cNvPr id="1026" name="Picture 2" descr="Genesis Record: Morris, Henry M.: 9780801072826: Amazon.com: Books">
            <a:extLst>
              <a:ext uri="{FF2B5EF4-FFF2-40B4-BE49-F238E27FC236}">
                <a16:creationId xmlns:a16="http://schemas.microsoft.com/office/drawing/2014/main" id="{E0DE3746-F58C-4180-8AF2-4026FCDE5A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97844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C31A0-A272-A3CD-2B8B-7579572C2E19}"/>
            </a:ext>
          </a:extLst>
        </p:cNvPr>
        <p:cNvGrpSpPr/>
        <p:nvPr/>
      </p:nvGrpSpPr>
      <p:grpSpPr>
        <a:xfrm>
          <a:off x="0" y="0"/>
          <a:ext cx="0" cy="0"/>
          <a:chOff x="0" y="0"/>
          <a:chExt cx="0" cy="0"/>
        </a:xfrm>
      </p:grpSpPr>
      <p:sp>
        <p:nvSpPr>
          <p:cNvPr id="129027" name="Rectangle 3">
            <a:extLst>
              <a:ext uri="{FF2B5EF4-FFF2-40B4-BE49-F238E27FC236}">
                <a16:creationId xmlns:a16="http://schemas.microsoft.com/office/drawing/2014/main" id="{CE54C4D6-2CA7-D38D-FDEC-8718B88E276B}"/>
              </a:ext>
            </a:extLst>
          </p:cNvPr>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Indagación – Gén. 4:9</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Castigo – Gén. 4:10-12</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Protesta – Gén. 4:13-14</a:t>
            </a:r>
          </a:p>
          <a:p>
            <a:pPr marL="514350" lvl="1" indent="-514350" eaLnBrk="1" hangingPunct="1">
              <a:spcBef>
                <a:spcPts val="0"/>
              </a:spcBef>
              <a:spcAft>
                <a:spcPts val="18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Provisión – Gén. 4:15</a:t>
            </a:r>
          </a:p>
        </p:txBody>
      </p:sp>
      <p:pic>
        <p:nvPicPr>
          <p:cNvPr id="2" name="Picture 1">
            <a:extLst>
              <a:ext uri="{FF2B5EF4-FFF2-40B4-BE49-F238E27FC236}">
                <a16:creationId xmlns:a16="http://schemas.microsoft.com/office/drawing/2014/main" id="{1708D96F-E57C-492F-23B5-6D02DFC45D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3C718281-A9C6-CCC3-1A24-504DC8AC386E}"/>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El Castigo de Caín</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id="{52D2655D-5989-EB0D-B323-E704C246B0A7}"/>
              </a:ext>
            </a:extLst>
          </p:cNvPr>
          <p:cNvPicPr>
            <a:picLocks noChangeAspect="1"/>
          </p:cNvPicPr>
          <p:nvPr/>
        </p:nvPicPr>
        <p:blipFill>
          <a:blip r:embed="rId3"/>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3461694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009775" y="228600"/>
            <a:ext cx="5124450" cy="1097280"/>
          </a:xfrm>
        </p:spPr>
        <p:txBody>
          <a:bodyPr/>
          <a:lstStyle/>
          <a:p>
            <a:pPr marL="461963" indent="-461963" algn="ctr" eaLnBrk="1" hangingPunct="1">
              <a:buClr>
                <a:srgbClr val="00FF99"/>
              </a:buClr>
              <a:buFont typeface="+mj-lt"/>
              <a:buAutoNum type="arabicPeriod" startAt="4"/>
            </a:pPr>
            <a:r>
              <a:rPr lang="en-US" sz="3600" kern="1200" dirty="0">
                <a:effectLst>
                  <a:outerShdw blurRad="38100" dist="38100" dir="2700000" algn="tl">
                    <a:srgbClr val="000000">
                      <a:alpha val="43137"/>
                    </a:srgbClr>
                  </a:outerShdw>
                </a:effectLst>
              </a:rPr>
              <a:t>Provisión de Protección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Génesis 4:15</a:t>
            </a:r>
          </a:p>
        </p:txBody>
      </p:sp>
      <p:sp>
        <p:nvSpPr>
          <p:cNvPr id="129027" name="Rectangle 3"/>
          <p:cNvSpPr>
            <a:spLocks noGrp="1" noChangeArrowheads="1"/>
          </p:cNvSpPr>
          <p:nvPr>
            <p:ph type="body" idx="1"/>
          </p:nvPr>
        </p:nvSpPr>
        <p:spPr>
          <a:xfrm>
            <a:off x="1562100" y="2057400"/>
            <a:ext cx="6019800" cy="1676400"/>
          </a:xfrm>
        </p:spPr>
        <p:txBody>
          <a:bodyPr/>
          <a:lstStyle/>
          <a:p>
            <a:pPr marL="514350" lvl="1" indent="-514350" eaLnBrk="1" hangingPunct="1">
              <a:spcBef>
                <a:spcPts val="0"/>
              </a:spcBef>
              <a:spcAft>
                <a:spcPts val="36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Castigo divino– Gén. 4:15a</a:t>
            </a:r>
          </a:p>
          <a:p>
            <a:pPr marL="514350" lvl="1" indent="-514350" eaLnBrk="1" hangingPunct="1">
              <a:spcBef>
                <a:spcPts val="0"/>
              </a:spcBef>
              <a:spcAft>
                <a:spcPts val="36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Marca protectora– Gén. 4:15b</a:t>
            </a:r>
          </a:p>
        </p:txBody>
      </p:sp>
      <p:pic>
        <p:nvPicPr>
          <p:cNvPr id="6" name="Picture 5">
            <a:extLst>
              <a:ext uri="{FF2B5EF4-FFF2-40B4-BE49-F238E27FC236}">
                <a16:creationId xmlns:a16="http://schemas.microsoft.com/office/drawing/2014/main" id="{CD2407B2-0A5A-4045-B195-7B40B09279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pic>
        <p:nvPicPr>
          <p:cNvPr id="2" name="Picture 1">
            <a:extLst>
              <a:ext uri="{FF2B5EF4-FFF2-40B4-BE49-F238E27FC236}">
                <a16:creationId xmlns:a16="http://schemas.microsoft.com/office/drawing/2014/main" id="{C64CD434-A83B-8410-BF9C-FF20654013B0}"/>
              </a:ext>
            </a:extLst>
          </p:cNvPr>
          <p:cNvPicPr>
            <a:picLocks noChangeAspect="1"/>
          </p:cNvPicPr>
          <p:nvPr/>
        </p:nvPicPr>
        <p:blipFill>
          <a:blip r:embed="rId3"/>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1842332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33113-FAED-FE01-5CFE-5FEE1998BA3C}"/>
            </a:ext>
          </a:extLst>
        </p:cNvPr>
        <p:cNvGrpSpPr/>
        <p:nvPr/>
      </p:nvGrpSpPr>
      <p:grpSpPr>
        <a:xfrm>
          <a:off x="0" y="0"/>
          <a:ext cx="0" cy="0"/>
          <a:chOff x="0" y="0"/>
          <a:chExt cx="0" cy="0"/>
        </a:xfrm>
      </p:grpSpPr>
      <p:sp>
        <p:nvSpPr>
          <p:cNvPr id="24577" name="Rectangle 2">
            <a:extLst>
              <a:ext uri="{FF2B5EF4-FFF2-40B4-BE49-F238E27FC236}">
                <a16:creationId xmlns:a16="http://schemas.microsoft.com/office/drawing/2014/main" id="{12867535-CFAE-E004-7E93-31BAAB29D1E6}"/>
              </a:ext>
            </a:extLst>
          </p:cNvPr>
          <p:cNvSpPr>
            <a:spLocks noGrp="1" noChangeArrowheads="1"/>
          </p:cNvSpPr>
          <p:nvPr>
            <p:ph type="title"/>
          </p:nvPr>
        </p:nvSpPr>
        <p:spPr>
          <a:xfrm>
            <a:off x="2009775" y="228600"/>
            <a:ext cx="5124450" cy="1097280"/>
          </a:xfrm>
        </p:spPr>
        <p:txBody>
          <a:bodyPr/>
          <a:lstStyle/>
          <a:p>
            <a:pPr marL="461963" indent="-461963" algn="ctr" eaLnBrk="1" hangingPunct="1">
              <a:buClr>
                <a:srgbClr val="00FF99"/>
              </a:buClr>
              <a:buFont typeface="+mj-lt"/>
              <a:buAutoNum type="arabicPeriod" startAt="4"/>
            </a:pPr>
            <a:r>
              <a:rPr lang="en-US" sz="3600" kern="1200" dirty="0">
                <a:effectLst>
                  <a:outerShdw blurRad="38100" dist="38100" dir="2700000" algn="tl">
                    <a:srgbClr val="000000">
                      <a:alpha val="43137"/>
                    </a:srgbClr>
                  </a:outerShdw>
                </a:effectLst>
              </a:rPr>
              <a:t>Provisión de Protección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Génesis 4:15</a:t>
            </a:r>
          </a:p>
        </p:txBody>
      </p:sp>
      <p:sp>
        <p:nvSpPr>
          <p:cNvPr id="129027" name="Rectangle 3">
            <a:extLst>
              <a:ext uri="{FF2B5EF4-FFF2-40B4-BE49-F238E27FC236}">
                <a16:creationId xmlns:a16="http://schemas.microsoft.com/office/drawing/2014/main" id="{47C6A024-B594-988A-6C1A-BD07AB873FB3}"/>
              </a:ext>
            </a:extLst>
          </p:cNvPr>
          <p:cNvSpPr>
            <a:spLocks noGrp="1" noChangeArrowheads="1"/>
          </p:cNvSpPr>
          <p:nvPr>
            <p:ph type="body" idx="1"/>
          </p:nvPr>
        </p:nvSpPr>
        <p:spPr>
          <a:xfrm>
            <a:off x="1562100" y="2057400"/>
            <a:ext cx="6019800" cy="1676400"/>
          </a:xfrm>
        </p:spPr>
        <p:txBody>
          <a:bodyPr/>
          <a:lstStyle/>
          <a:p>
            <a:pPr marL="514350" lvl="1" indent="-514350" eaLnBrk="1" hangingPunct="1">
              <a:spcBef>
                <a:spcPts val="0"/>
              </a:spcBef>
              <a:spcAft>
                <a:spcPts val="36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Castigo divino– Gén. 4:15a</a:t>
            </a:r>
          </a:p>
          <a:p>
            <a:pPr marL="514350" lvl="1" indent="-514350" eaLnBrk="1" hangingPunct="1">
              <a:spcBef>
                <a:spcPts val="0"/>
              </a:spcBef>
              <a:spcAft>
                <a:spcPts val="36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Marca protectora– Gén. 4:15b</a:t>
            </a:r>
          </a:p>
        </p:txBody>
      </p:sp>
      <p:pic>
        <p:nvPicPr>
          <p:cNvPr id="6" name="Picture 5">
            <a:extLst>
              <a:ext uri="{FF2B5EF4-FFF2-40B4-BE49-F238E27FC236}">
                <a16:creationId xmlns:a16="http://schemas.microsoft.com/office/drawing/2014/main" id="{EC263897-9658-96A0-C8D9-4F1152F97FE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pic>
        <p:nvPicPr>
          <p:cNvPr id="2" name="Picture 1">
            <a:extLst>
              <a:ext uri="{FF2B5EF4-FFF2-40B4-BE49-F238E27FC236}">
                <a16:creationId xmlns:a16="http://schemas.microsoft.com/office/drawing/2014/main" id="{1FEE7729-9A76-2A55-E7BF-62AC238378BD}"/>
              </a:ext>
            </a:extLst>
          </p:cNvPr>
          <p:cNvPicPr>
            <a:picLocks noChangeAspect="1"/>
          </p:cNvPicPr>
          <p:nvPr/>
        </p:nvPicPr>
        <p:blipFill>
          <a:blip r:embed="rId3"/>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3727762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OSHUA 20-21, “Cities Of Refuge / Cities For The Levites”">
            <a:extLst>
              <a:ext uri="{FF2B5EF4-FFF2-40B4-BE49-F238E27FC236}">
                <a16:creationId xmlns:a16="http://schemas.microsoft.com/office/drawing/2014/main" id="{763746F3-6DDC-4D9F-8B6E-E288995E24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7258" y="228600"/>
            <a:ext cx="476948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91929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45AC69-C7EC-4CEF-9EFF-A8A611088E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1969770"/>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1:27</a:t>
            </a:r>
          </a:p>
          <a:p>
            <a:pPr algn="just">
              <a:defRPr/>
            </a:pP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Dios creó al hombre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imagen Suya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imagen de Dios lo creó; varón y hembra los creó. </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5" descr="C:\Users\awoods\Pictures\Microsoft Clip Organizer\pe07654_.wmf">
            <a:extLst>
              <a:ext uri="{FF2B5EF4-FFF2-40B4-BE49-F238E27FC236}">
                <a16:creationId xmlns:a16="http://schemas.microsoft.com/office/drawing/2014/main" id="{B1B37F00-316D-4ADE-8D2D-E8D726A88F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6828" y="2286000"/>
            <a:ext cx="1630347" cy="2743200"/>
          </a:xfrm>
          <a:prstGeom prst="rect">
            <a:avLst/>
          </a:prstGeom>
          <a:noFill/>
          <a:ln w="9525">
            <a:noFill/>
            <a:miter lim="800000"/>
            <a:headEnd/>
            <a:tailEnd/>
          </a:ln>
        </p:spPr>
      </p:pic>
    </p:spTree>
    <p:extLst>
      <p:ext uri="{BB962C8B-B14F-4D97-AF65-F5344CB8AC3E}">
        <p14:creationId xmlns:p14="http://schemas.microsoft.com/office/powerpoint/2010/main" val="184471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0AEA2-EC96-493E-ABC9-B4244016BC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9:6</a:t>
            </a:r>
          </a:p>
          <a:p>
            <a:pPr algn="just" eaLnBrk="1" hangingPunct="1">
              <a:defRPr/>
            </a:pPr>
            <a:r>
              <a:rPr lang="es-CO" sz="3600" dirty="0">
                <a:latin typeface="Calibri" panose="020F0502020204030204" pitchFamily="34" charset="0"/>
                <a:cs typeface="Calibri" panose="020F0502020204030204" pitchFamily="34" charset="0"/>
              </a:rPr>
              <a:t>“»El que </a:t>
            </a:r>
            <a:r>
              <a:rPr lang="es-CO" sz="3600" b="1" u="sng" dirty="0">
                <a:solidFill>
                  <a:srgbClr val="FFFFCC"/>
                </a:solidFill>
                <a:latin typeface="Calibri" panose="020F0502020204030204" pitchFamily="34" charset="0"/>
                <a:cs typeface="Calibri" panose="020F0502020204030204" pitchFamily="34" charset="0"/>
              </a:rPr>
              <a:t>derrame sangre de hombre</a:t>
            </a:r>
            <a:r>
              <a:rPr lang="es-CO" sz="3600" dirty="0">
                <a:latin typeface="Calibri" panose="020F0502020204030204" pitchFamily="34" charset="0"/>
                <a:cs typeface="Calibri" panose="020F0502020204030204" pitchFamily="34" charset="0"/>
              </a:rPr>
              <a:t>,</a:t>
            </a:r>
          </a:p>
          <a:p>
            <a:pPr algn="just" eaLnBrk="1" hangingPunct="1">
              <a:defRPr/>
            </a:pPr>
            <a:r>
              <a:rPr lang="es-CO" sz="3600" dirty="0">
                <a:latin typeface="Calibri" panose="020F0502020204030204" pitchFamily="34" charset="0"/>
                <a:cs typeface="Calibri" panose="020F0502020204030204" pitchFamily="34" charset="0"/>
              </a:rPr>
              <a:t>Por el hombre su sangre será derramada,</a:t>
            </a:r>
          </a:p>
          <a:p>
            <a:pPr algn="just" eaLnBrk="1" hangingPunct="1">
              <a:defRPr/>
            </a:pPr>
            <a:r>
              <a:rPr lang="es-CO" sz="3600" dirty="0">
                <a:latin typeface="Calibri" panose="020F0502020204030204" pitchFamily="34" charset="0"/>
                <a:cs typeface="Calibri" panose="020F0502020204030204" pitchFamily="34" charset="0"/>
              </a:rPr>
              <a:t>Porque a </a:t>
            </a:r>
            <a:r>
              <a:rPr lang="es-CO" sz="3600" b="1" u="sng" dirty="0">
                <a:solidFill>
                  <a:srgbClr val="FFFFCC"/>
                </a:solidFill>
                <a:latin typeface="Calibri" panose="020F0502020204030204" pitchFamily="34" charset="0"/>
                <a:cs typeface="Calibri" panose="020F0502020204030204" pitchFamily="34" charset="0"/>
              </a:rPr>
              <a:t>imagen de Dios</a:t>
            </a:r>
          </a:p>
          <a:p>
            <a:pPr algn="just" eaLnBrk="1" hangingPunct="1">
              <a:defRPr/>
            </a:pPr>
            <a:r>
              <a:rPr lang="es-CO" sz="3600" dirty="0">
                <a:latin typeface="Calibri" panose="020F0502020204030204" pitchFamily="34" charset="0"/>
                <a:cs typeface="Calibri" panose="020F0502020204030204" pitchFamily="34" charset="0"/>
              </a:rPr>
              <a:t>Hizo Él al hombre.</a:t>
            </a:r>
            <a:r>
              <a:rPr lang="en-US" sz="3600" dirty="0">
                <a:latin typeface="Calibri" panose="020F0502020204030204" pitchFamily="34" charset="0"/>
                <a:cs typeface="Calibri" panose="020F0502020204030204" pitchFamily="34" charset="0"/>
              </a:rPr>
              <a:t>”</a:t>
            </a:r>
            <a:endParaRPr lang="en-US" sz="40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361539B-B511-4397-91B0-3E4C472C2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2285900"/>
            <a:ext cx="2633700" cy="2286198"/>
          </a:xfrm>
          <a:prstGeom prst="rect">
            <a:avLst/>
          </a:prstGeom>
        </p:spPr>
      </p:pic>
    </p:spTree>
    <p:extLst>
      <p:ext uri="{BB962C8B-B14F-4D97-AF65-F5344CB8AC3E}">
        <p14:creationId xmlns:p14="http://schemas.microsoft.com/office/powerpoint/2010/main" val="354140944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31325"/>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6:11</a:t>
            </a:r>
          </a:p>
          <a:p>
            <a:pPr algn="just" eaLnBrk="1" hangingPunct="1">
              <a:defRPr/>
            </a:pPr>
            <a:r>
              <a:rPr lang="en-US" sz="3600" dirty="0">
                <a:latin typeface="Calibri" panose="020F0502020204030204" pitchFamily="34" charset="0"/>
                <a:cs typeface="Calibri" panose="020F0502020204030204" pitchFamily="34" charset="0"/>
              </a:rPr>
              <a:t>“</a:t>
            </a:r>
            <a:r>
              <a:rPr lang="es-CO" sz="3600" dirty="0">
                <a:latin typeface="Calibri" panose="020F0502020204030204" pitchFamily="34" charset="0"/>
                <a:cs typeface="Calibri" panose="020F0502020204030204" pitchFamily="34" charset="0"/>
              </a:rPr>
              <a:t>Pero la tierra se había </a:t>
            </a:r>
            <a:r>
              <a:rPr lang="es-CO" sz="3600" b="1" u="sng" dirty="0">
                <a:solidFill>
                  <a:srgbClr val="FFFFCC"/>
                </a:solidFill>
                <a:latin typeface="Calibri" panose="020F0502020204030204" pitchFamily="34" charset="0"/>
                <a:cs typeface="Calibri" panose="020F0502020204030204" pitchFamily="34" charset="0"/>
              </a:rPr>
              <a:t>corrompido</a:t>
            </a:r>
            <a:r>
              <a:rPr lang="es-CO" sz="3600" dirty="0">
                <a:latin typeface="Calibri" panose="020F0502020204030204" pitchFamily="34" charset="0"/>
                <a:cs typeface="Calibri" panose="020F0502020204030204" pitchFamily="34" charset="0"/>
              </a:rPr>
              <a:t> delante de Dios, y estaba la tierra llena de </a:t>
            </a:r>
            <a:r>
              <a:rPr lang="es-CO" sz="3600" b="1" u="sng" dirty="0">
                <a:solidFill>
                  <a:srgbClr val="FFFFCC"/>
                </a:solidFill>
                <a:latin typeface="Calibri" panose="020F0502020204030204" pitchFamily="34" charset="0"/>
                <a:cs typeface="Calibri" panose="020F0502020204030204" pitchFamily="34" charset="0"/>
              </a:rPr>
              <a:t>violencia</a:t>
            </a:r>
            <a:r>
              <a:rPr lang="es-CO"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a:t>
            </a:r>
          </a:p>
        </p:txBody>
      </p:sp>
      <p:pic>
        <p:nvPicPr>
          <p:cNvPr id="2050" name="Picture 2" descr="Genesis 6:11-12 – 356 Day Bible Challenge">
            <a:extLst>
              <a:ext uri="{FF2B5EF4-FFF2-40B4-BE49-F238E27FC236}">
                <a16:creationId xmlns:a16="http://schemas.microsoft.com/office/drawing/2014/main" id="{19F0439A-A8B1-4AEF-9500-75A84C5CDCC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54872" y="2423160"/>
            <a:ext cx="2634256"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extLst>
      <p:ext uri="{BB962C8B-B14F-4D97-AF65-F5344CB8AC3E}">
        <p14:creationId xmlns:p14="http://schemas.microsoft.com/office/powerpoint/2010/main" val="3787022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43000" y="228601"/>
            <a:ext cx="6858000" cy="758827"/>
          </a:xfrm>
        </p:spPr>
        <p:txBody>
          <a:bodyPr/>
          <a:lstStyle/>
          <a:p>
            <a:pPr algn="ctr"/>
            <a:r>
              <a:rPr lang="en-US" sz="3600" dirty="0">
                <a:effectLst>
                  <a:outerShdw blurRad="38100" dist="38100" dir="2700000" algn="tl">
                    <a:srgbClr val="000000">
                      <a:alpha val="43137"/>
                    </a:srgbClr>
                  </a:outerShdw>
                </a:effectLst>
                <a:cs typeface="Calibri" pitchFamily="34" charset="0"/>
              </a:rPr>
              <a:t>Declaración de Independencia</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1"/>
          </p:nvPr>
        </p:nvSpPr>
        <p:spPr>
          <a:xfrm>
            <a:off x="152400" y="1066800"/>
            <a:ext cx="8839200" cy="5102227"/>
          </a:xfrm>
        </p:spPr>
        <p:txBody>
          <a:bodyPr rtlCol="0">
            <a:noAutofit/>
          </a:bodyPr>
          <a:lstStyle/>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a:t>
            </a:r>
            <a:r>
              <a:rPr lang="es-CO" sz="2800" dirty="0">
                <a:effectLst>
                  <a:outerShdw blurRad="38100" dist="38100" dir="2700000" algn="tl">
                    <a:srgbClr val="000000">
                      <a:alpha val="43137"/>
                    </a:srgbClr>
                  </a:outerShdw>
                </a:effectLst>
                <a:cs typeface="Calibri" pitchFamily="34" charset="0"/>
              </a:rPr>
              <a:t>las leyes de la naturaleza y del </a:t>
            </a:r>
            <a:r>
              <a:rPr lang="es-CO" sz="2800" b="1" u="sng" dirty="0">
                <a:solidFill>
                  <a:srgbClr val="FFFFCC"/>
                </a:solidFill>
                <a:effectLst>
                  <a:outerShdw blurRad="38100" dist="38100" dir="2700000" algn="tl">
                    <a:srgbClr val="000000">
                      <a:alpha val="43137"/>
                    </a:srgbClr>
                  </a:outerShdw>
                </a:effectLst>
                <a:cs typeface="Calibri" pitchFamily="34" charset="0"/>
              </a:rPr>
              <a:t>Dios</a:t>
            </a:r>
            <a:r>
              <a:rPr lang="es-CO" sz="2800" dirty="0">
                <a:effectLst>
                  <a:outerShdw blurRad="38100" dist="38100" dir="2700000" algn="tl">
                    <a:srgbClr val="000000">
                      <a:alpha val="43137"/>
                    </a:srgbClr>
                  </a:outerShdw>
                </a:effectLst>
                <a:cs typeface="Calibri" pitchFamily="34" charset="0"/>
              </a:rPr>
              <a:t> de la naturaleza</a:t>
            </a:r>
            <a:r>
              <a:rPr lang="en-US" sz="2800" dirty="0">
                <a:effectLst>
                  <a:outerShdw blurRad="38100" dist="38100" dir="2700000" algn="tl">
                    <a:srgbClr val="000000">
                      <a:alpha val="43137"/>
                    </a:srgbClr>
                  </a:outerShdw>
                </a:effectLst>
                <a:latin typeface="Calibri" pitchFamily="34" charset="0"/>
                <a:cs typeface="Calibri" pitchFamily="34" charset="0"/>
              </a:rPr>
              <a:t>,” </a:t>
            </a:r>
          </a:p>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a:t>
            </a:r>
            <a:r>
              <a:rPr lang="es-CO" sz="2800" dirty="0">
                <a:effectLst>
                  <a:outerShdw blurRad="38100" dist="38100" dir="2700000" algn="tl">
                    <a:srgbClr val="000000">
                      <a:alpha val="43137"/>
                    </a:srgbClr>
                  </a:outerShdw>
                </a:effectLst>
                <a:cs typeface="Calibri" pitchFamily="34" charset="0"/>
              </a:rPr>
              <a:t>Sostenemos que estas verdades son evidentes, que todos los hombres son </a:t>
            </a:r>
            <a:r>
              <a:rPr lang="es-CO" sz="2800" b="1" u="sng" dirty="0">
                <a:solidFill>
                  <a:srgbClr val="FFFFCC"/>
                </a:solidFill>
                <a:effectLst>
                  <a:outerShdw blurRad="38100" dist="38100" dir="2700000" algn="tl">
                    <a:srgbClr val="000000">
                      <a:alpha val="43137"/>
                    </a:srgbClr>
                  </a:outerShdw>
                </a:effectLst>
                <a:cs typeface="Calibri" pitchFamily="34" charset="0"/>
              </a:rPr>
              <a:t>creados</a:t>
            </a:r>
            <a:r>
              <a:rPr lang="es-CO" sz="2800" dirty="0">
                <a:effectLst>
                  <a:outerShdw blurRad="38100" dist="38100" dir="2700000" algn="tl">
                    <a:srgbClr val="000000">
                      <a:alpha val="43137"/>
                    </a:srgbClr>
                  </a:outerShdw>
                </a:effectLst>
                <a:cs typeface="Calibri" pitchFamily="34" charset="0"/>
              </a:rPr>
              <a:t> iguales</a:t>
            </a:r>
            <a:r>
              <a:rPr lang="en-US" sz="2800" dirty="0">
                <a:effectLst>
                  <a:outerShdw blurRad="38100" dist="38100" dir="2700000" algn="tl">
                    <a:srgbClr val="000000">
                      <a:alpha val="43137"/>
                    </a:srgbClr>
                  </a:outerShdw>
                </a:effectLst>
                <a:latin typeface="Calibri" pitchFamily="34" charset="0"/>
                <a:cs typeface="Calibri" pitchFamily="34" charset="0"/>
              </a:rPr>
              <a:t>,” </a:t>
            </a:r>
          </a:p>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a:t>
            </a:r>
            <a:r>
              <a:rPr lang="es-CO" sz="2800" dirty="0">
                <a:effectLst>
                  <a:outerShdw blurRad="38100" dist="38100" dir="2700000" algn="tl">
                    <a:srgbClr val="000000">
                      <a:alpha val="43137"/>
                    </a:srgbClr>
                  </a:outerShdw>
                </a:effectLst>
                <a:cs typeface="Calibri" pitchFamily="34" charset="0"/>
              </a:rPr>
              <a:t>están dotados por su </a:t>
            </a:r>
            <a:r>
              <a:rPr lang="es-CO" sz="2800" b="1" u="sng" dirty="0">
                <a:solidFill>
                  <a:srgbClr val="FFFFCC"/>
                </a:solidFill>
                <a:effectLst>
                  <a:outerShdw blurRad="38100" dist="38100" dir="2700000" algn="tl">
                    <a:srgbClr val="000000">
                      <a:alpha val="43137"/>
                    </a:srgbClr>
                  </a:outerShdw>
                </a:effectLst>
                <a:cs typeface="Calibri" pitchFamily="34" charset="0"/>
              </a:rPr>
              <a:t>Creador</a:t>
            </a:r>
            <a:r>
              <a:rPr lang="es-CO" sz="2800" dirty="0">
                <a:effectLst>
                  <a:outerShdw blurRad="38100" dist="38100" dir="2700000" algn="tl">
                    <a:srgbClr val="000000">
                      <a:alpha val="43137"/>
                    </a:srgbClr>
                  </a:outerShdw>
                </a:effectLst>
                <a:cs typeface="Calibri" pitchFamily="34" charset="0"/>
              </a:rPr>
              <a:t> de ciertos Derechos inalienables</a:t>
            </a:r>
            <a:r>
              <a:rPr lang="en-US" sz="2800" dirty="0">
                <a:effectLst>
                  <a:outerShdw blurRad="38100" dist="38100" dir="2700000" algn="tl">
                    <a:srgbClr val="000000">
                      <a:alpha val="43137"/>
                    </a:srgbClr>
                  </a:outerShdw>
                </a:effectLst>
                <a:latin typeface="Calibri" pitchFamily="34" charset="0"/>
                <a:cs typeface="Calibri" pitchFamily="34" charset="0"/>
              </a:rPr>
              <a:t>,” </a:t>
            </a:r>
          </a:p>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a:t>
            </a:r>
            <a:r>
              <a:rPr lang="es-CO" sz="2800" dirty="0">
                <a:effectLst>
                  <a:outerShdw blurRad="38100" dist="38100" dir="2700000" algn="tl">
                    <a:srgbClr val="000000">
                      <a:alpha val="43137"/>
                    </a:srgbClr>
                  </a:outerShdw>
                </a:effectLst>
                <a:cs typeface="Calibri" pitchFamily="34" charset="0"/>
              </a:rPr>
              <a:t>apelando al </a:t>
            </a:r>
            <a:r>
              <a:rPr lang="es-CO" sz="2800" b="1" u="sng" dirty="0">
                <a:solidFill>
                  <a:srgbClr val="FFFFCC"/>
                </a:solidFill>
                <a:effectLst>
                  <a:outerShdw blurRad="38100" dist="38100" dir="2700000" algn="tl">
                    <a:srgbClr val="000000">
                      <a:alpha val="43137"/>
                    </a:srgbClr>
                  </a:outerShdw>
                </a:effectLst>
                <a:cs typeface="Calibri" pitchFamily="34" charset="0"/>
              </a:rPr>
              <a:t>Juez Supremo del mundo</a:t>
            </a:r>
            <a:r>
              <a:rPr lang="es-CO" sz="2800" dirty="0">
                <a:effectLst>
                  <a:outerShdw blurRad="38100" dist="38100" dir="2700000" algn="tl">
                    <a:srgbClr val="000000">
                      <a:alpha val="43137"/>
                    </a:srgbClr>
                  </a:outerShdw>
                </a:effectLst>
                <a:cs typeface="Calibri" pitchFamily="34" charset="0"/>
              </a:rPr>
              <a:t> por la rectitud de nuestras intenciones</a:t>
            </a:r>
            <a:r>
              <a:rPr lang="en-US" sz="2800" dirty="0">
                <a:effectLst>
                  <a:outerShdw blurRad="38100" dist="38100" dir="2700000" algn="tl">
                    <a:srgbClr val="000000">
                      <a:alpha val="43137"/>
                    </a:srgbClr>
                  </a:outerShdw>
                </a:effectLst>
                <a:latin typeface="Calibri" pitchFamily="34" charset="0"/>
                <a:cs typeface="Calibri" pitchFamily="34" charset="0"/>
              </a:rPr>
              <a:t>,”</a:t>
            </a:r>
          </a:p>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a:t>
            </a:r>
            <a:r>
              <a:rPr lang="es-CO" sz="2800" dirty="0">
                <a:effectLst>
                  <a:outerShdw blurRad="38100" dist="38100" dir="2700000" algn="tl">
                    <a:srgbClr val="000000">
                      <a:alpha val="43137"/>
                    </a:srgbClr>
                  </a:outerShdw>
                </a:effectLst>
                <a:cs typeface="Calibri" pitchFamily="34" charset="0"/>
              </a:rPr>
              <a:t>con firme confianza en la protección de la </a:t>
            </a:r>
            <a:r>
              <a:rPr lang="es-CO" sz="2800" b="1" u="sng" dirty="0">
                <a:solidFill>
                  <a:srgbClr val="FFFFCC"/>
                </a:solidFill>
                <a:effectLst>
                  <a:outerShdw blurRad="38100" dist="38100" dir="2700000" algn="tl">
                    <a:srgbClr val="000000">
                      <a:alpha val="43137"/>
                    </a:srgbClr>
                  </a:outerShdw>
                </a:effectLst>
                <a:cs typeface="Calibri" pitchFamily="34" charset="0"/>
              </a:rPr>
              <a:t>Divina</a:t>
            </a:r>
            <a:r>
              <a:rPr lang="es-CO" sz="2800" dirty="0">
                <a:effectLst>
                  <a:outerShdw blurRad="38100" dist="38100" dir="2700000" algn="tl">
                    <a:srgbClr val="000000">
                      <a:alpha val="43137"/>
                    </a:srgbClr>
                  </a:outerShdw>
                </a:effectLst>
                <a:cs typeface="Calibri" pitchFamily="34" charset="0"/>
              </a:rPr>
              <a:t> Providencia</a:t>
            </a:r>
            <a:r>
              <a:rPr lang="en-US" sz="2800" dirty="0">
                <a:effectLst>
                  <a:outerShdw blurRad="38100" dist="38100" dir="2700000" algn="tl">
                    <a:srgbClr val="000000">
                      <a:alpha val="43137"/>
                    </a:srgbClr>
                  </a:outerShdw>
                </a:effectLst>
                <a:latin typeface="Calibri" pitchFamily="34" charset="0"/>
                <a:cs typeface="Calibri" pitchFamily="34" charset="0"/>
              </a:rPr>
              <a:t>.”</a:t>
            </a:r>
          </a:p>
        </p:txBody>
      </p:sp>
      <p:sp>
        <p:nvSpPr>
          <p:cNvPr id="40964" name="TextBox 3"/>
          <p:cNvSpPr txBox="1">
            <a:spLocks noChangeArrowheads="1"/>
          </p:cNvSpPr>
          <p:nvPr/>
        </p:nvSpPr>
        <p:spPr bwMode="auto">
          <a:xfrm>
            <a:off x="2133600" y="6477004"/>
            <a:ext cx="4876800" cy="307777"/>
          </a:xfrm>
          <a:prstGeom prst="rect">
            <a:avLst/>
          </a:prstGeom>
          <a:noFill/>
          <a:ln w="9525">
            <a:noFill/>
            <a:miter lim="800000"/>
            <a:headEnd/>
            <a:tailEnd/>
          </a:ln>
        </p:spPr>
        <p:txBody>
          <a:bodyPr>
            <a:spAutoFit/>
          </a:bodyPr>
          <a:lstStyle/>
          <a:p>
            <a:pPr algn="ctr">
              <a:spcBef>
                <a:spcPts val="1800"/>
              </a:spcBef>
            </a:pPr>
            <a:r>
              <a:rPr lang="en-US" sz="1400" i="1" dirty="0">
                <a:effectLst>
                  <a:outerShdw blurRad="38100" dist="38100" dir="2700000" algn="tl">
                    <a:srgbClr val="000000">
                      <a:alpha val="43137"/>
                    </a:srgbClr>
                  </a:outerShdw>
                </a:effectLst>
                <a:latin typeface="Calibri" pitchFamily="34" charset="0"/>
                <a:cs typeface="Calibri" pitchFamily="34" charset="0"/>
              </a:rPr>
              <a:t>Church of the Holy Trinity v. U.S</a:t>
            </a:r>
            <a:r>
              <a:rPr lang="en-US" sz="1400" dirty="0">
                <a:effectLst>
                  <a:outerShdw blurRad="38100" dist="38100" dir="2700000" algn="tl">
                    <a:srgbClr val="000000">
                      <a:alpha val="43137"/>
                    </a:srgbClr>
                  </a:outerShdw>
                </a:effectLst>
                <a:latin typeface="Calibri" pitchFamily="34" charset="0"/>
                <a:cs typeface="Calibri" pitchFamily="34" charset="0"/>
              </a:rPr>
              <a:t>., 143 U.S. 457, 467-68 (1892)</a:t>
            </a:r>
          </a:p>
        </p:txBody>
      </p:sp>
    </p:spTree>
    <p:extLst>
      <p:ext uri="{BB962C8B-B14F-4D97-AF65-F5344CB8AC3E}">
        <p14:creationId xmlns:p14="http://schemas.microsoft.com/office/powerpoint/2010/main" val="421837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705100" y="228601"/>
            <a:ext cx="3733800" cy="930243"/>
          </a:xfrm>
        </p:spPr>
        <p:txBody>
          <a:bodyPr/>
          <a:lstStyle/>
          <a:p>
            <a:pPr algn="ctr" eaLnBrk="1" hangingPunct="1"/>
            <a:r>
              <a:rPr lang="en-US" sz="4000" dirty="0">
                <a:effectLst>
                  <a:outerShdw blurRad="38100" dist="38100" dir="2700000" algn="tl">
                    <a:srgbClr val="000000">
                      <a:alpha val="43137"/>
                    </a:srgbClr>
                  </a:outerShdw>
                </a:effectLst>
                <a:latin typeface="Calibri" pitchFamily="34" charset="0"/>
                <a:cs typeface="Calibri" pitchFamily="34" charset="0"/>
              </a:rPr>
              <a:t>John Adams</a:t>
            </a:r>
          </a:p>
        </p:txBody>
      </p:sp>
      <p:sp>
        <p:nvSpPr>
          <p:cNvPr id="3" name="Content Placeholder 2"/>
          <p:cNvSpPr>
            <a:spLocks noGrp="1"/>
          </p:cNvSpPr>
          <p:nvPr>
            <p:ph idx="1"/>
          </p:nvPr>
        </p:nvSpPr>
        <p:spPr>
          <a:xfrm>
            <a:off x="2895600" y="1447800"/>
            <a:ext cx="6096000" cy="3886200"/>
          </a:xfrm>
        </p:spPr>
        <p:txBody>
          <a:bodyPr/>
          <a:lstStyle/>
          <a:p>
            <a:pPr marL="0" indent="0" algn="just" eaLnBrk="1" hangingPunct="1">
              <a:buNone/>
              <a:defRPr/>
            </a:pPr>
            <a:r>
              <a:rPr lang="en-US" dirty="0">
                <a:effectLst>
                  <a:outerShdw blurRad="38100" dist="38100" dir="2700000" algn="tl">
                    <a:srgbClr val="000000">
                      <a:alpha val="43137"/>
                    </a:srgbClr>
                  </a:outerShdw>
                </a:effectLst>
                <a:latin typeface="Calibri" pitchFamily="34" charset="0"/>
                <a:cs typeface="Calibri" pitchFamily="34" charset="0"/>
              </a:rPr>
              <a:t>John Adams - </a:t>
            </a:r>
            <a:r>
              <a:rPr lang="es-CO" dirty="0">
                <a:effectLst>
                  <a:outerShdw blurRad="38100" dist="38100" dir="2700000" algn="tl">
                    <a:srgbClr val="000000">
                      <a:alpha val="43137"/>
                    </a:srgbClr>
                  </a:outerShdw>
                </a:effectLst>
                <a:cs typeface="Calibri" pitchFamily="34" charset="0"/>
              </a:rPr>
              <a:t>El segundo presidente de Estados Unidos "</a:t>
            </a:r>
            <a:r>
              <a:rPr lang="es-CO" b="1" u="sng" dirty="0">
                <a:solidFill>
                  <a:srgbClr val="FFFFCC"/>
                </a:solidFill>
                <a:effectLst>
                  <a:outerShdw blurRad="38100" dist="38100" dir="2700000" algn="tl">
                    <a:srgbClr val="000000">
                      <a:alpha val="43137"/>
                    </a:srgbClr>
                  </a:outerShdw>
                </a:effectLst>
                <a:cs typeface="Calibri" pitchFamily="34" charset="0"/>
              </a:rPr>
              <a:t>Los derechos [son] antecedentes de todo gobierno terrenal; Derechos... no puede ser derogados o restringidos por las leyes humanas; Los derechos [son] derivados de la gran Legislatura del universo</a:t>
            </a:r>
            <a:r>
              <a:rPr lang="en-US" b="1" dirty="0">
                <a:solidFill>
                  <a:srgbClr val="FFFFCC"/>
                </a:solidFill>
                <a:effectLst>
                  <a:outerShdw blurRad="38100" dist="38100" dir="2700000" algn="tl">
                    <a:srgbClr val="000000">
                      <a:alpha val="43137"/>
                    </a:srgbClr>
                  </a:outerShdw>
                </a:effectLst>
                <a:latin typeface="Calibri" pitchFamily="34" charset="0"/>
                <a:cs typeface="Calibri" pitchFamily="34" charset="0"/>
              </a:rPr>
              <a:t>."</a:t>
            </a:r>
          </a:p>
        </p:txBody>
      </p:sp>
      <p:sp>
        <p:nvSpPr>
          <p:cNvPr id="30724" name="TextBox 4"/>
          <p:cNvSpPr txBox="1">
            <a:spLocks noChangeArrowheads="1"/>
          </p:cNvSpPr>
          <p:nvPr/>
        </p:nvSpPr>
        <p:spPr bwMode="auto">
          <a:xfrm>
            <a:off x="381000" y="6019801"/>
            <a:ext cx="8382000" cy="707886"/>
          </a:xfrm>
          <a:prstGeom prst="rect">
            <a:avLst/>
          </a:prstGeom>
          <a:noFill/>
          <a:ln w="9525">
            <a:noFill/>
            <a:miter lim="800000"/>
            <a:headEnd/>
            <a:tailEnd/>
          </a:ln>
        </p:spPr>
        <p:txBody>
          <a:bodyPr wrap="square">
            <a:spAutoFit/>
          </a:bodyPr>
          <a:lstStyle/>
          <a:p>
            <a:pPr algn="ctr" eaLnBrk="0" hangingPunct="0"/>
            <a:r>
              <a:rPr lang="en-US" sz="2000" dirty="0">
                <a:effectLst>
                  <a:outerShdw blurRad="38100" dist="38100" dir="2700000" algn="tl">
                    <a:srgbClr val="000000">
                      <a:alpha val="43137"/>
                    </a:srgbClr>
                  </a:outerShdw>
                </a:effectLst>
                <a:latin typeface="Calibri" pitchFamily="34" charset="0"/>
                <a:cs typeface="Calibri" pitchFamily="34" charset="0"/>
              </a:rPr>
              <a:t>John Adams, The Works of John Adams, Second President of the United States, ed. Charles Francis Adams, 10 vols. (Boston: Little, Brown, 1856), 3:449.</a:t>
            </a:r>
          </a:p>
        </p:txBody>
      </p:sp>
      <p:pic>
        <p:nvPicPr>
          <p:cNvPr id="11266" name="Picture 2" descr="Image result for john adams">
            <a:extLst>
              <a:ext uri="{FF2B5EF4-FFF2-40B4-BE49-F238E27FC236}">
                <a16:creationId xmlns:a16="http://schemas.microsoft.com/office/drawing/2014/main" id="{8F360441-F49A-4266-8B4D-521C4A41A12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676400"/>
            <a:ext cx="2286000"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05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000943"/>
          </a:xfrm>
        </p:spPr>
        <p:txBody>
          <a:bodyPr rtlCol="0">
            <a:noAutofit/>
          </a:bodyPr>
          <a:lstStyle/>
          <a:p>
            <a:pPr marL="685783" indent="-685783" algn="just"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a:t>
            </a:r>
            <a:r>
              <a:rPr lang="es-CO" sz="2600" dirty="0">
                <a:effectLst>
                  <a:outerShdw blurRad="38100" dist="38100" dir="2700000" algn="tl">
                    <a:srgbClr val="000000">
                      <a:alpha val="43137"/>
                    </a:srgbClr>
                  </a:outerShdw>
                </a:effectLst>
                <a:cs typeface="Calibri" pitchFamily="34" charset="0"/>
              </a:rPr>
              <a:t>Sostenemos que estas verdades son evidentes, que </a:t>
            </a:r>
            <a:r>
              <a:rPr lang="es-CO" sz="2600" b="1" u="sng" dirty="0">
                <a:solidFill>
                  <a:srgbClr val="FFFFCC"/>
                </a:solidFill>
                <a:effectLst>
                  <a:outerShdw blurRad="38100" dist="38100" dir="2700000" algn="tl">
                    <a:srgbClr val="000000">
                      <a:alpha val="43137"/>
                    </a:srgbClr>
                  </a:outerShdw>
                </a:effectLst>
                <a:cs typeface="Calibri" pitchFamily="34" charset="0"/>
              </a:rPr>
              <a:t>todos los hombres</a:t>
            </a:r>
            <a:r>
              <a:rPr lang="es-CO" sz="2600" dirty="0">
                <a:effectLst>
                  <a:outerShdw blurRad="38100" dist="38100" dir="2700000" algn="tl">
                    <a:srgbClr val="000000">
                      <a:alpha val="43137"/>
                    </a:srgbClr>
                  </a:outerShdw>
                </a:effectLst>
                <a:cs typeface="Calibri" pitchFamily="34" charset="0"/>
              </a:rPr>
              <a:t> son creados iguales, que </a:t>
            </a:r>
            <a:r>
              <a:rPr lang="es-CO" sz="2600" b="1" u="sng" dirty="0">
                <a:solidFill>
                  <a:srgbClr val="FFFFCC"/>
                </a:solidFill>
                <a:effectLst>
                  <a:outerShdw blurRad="38100" dist="38100" dir="2700000" algn="tl">
                    <a:srgbClr val="000000">
                      <a:alpha val="43137"/>
                    </a:srgbClr>
                  </a:outerShdw>
                </a:effectLst>
                <a:cs typeface="Calibri" pitchFamily="34" charset="0"/>
              </a:rPr>
              <a:t>están dotados por su Creador de ciertos derechos inalienables</a:t>
            </a:r>
            <a:r>
              <a:rPr lang="es-CO" sz="2600" dirty="0">
                <a:effectLst>
                  <a:outerShdw blurRad="38100" dist="38100" dir="2700000" algn="tl">
                    <a:srgbClr val="000000">
                      <a:alpha val="43137"/>
                    </a:srgbClr>
                  </a:outerShdw>
                </a:effectLst>
                <a:cs typeface="Calibri" pitchFamily="34" charset="0"/>
              </a:rPr>
              <a:t>, que entre ellos están la vida, la libertad y la búsqueda de la felicidad</a:t>
            </a:r>
            <a:r>
              <a:rPr lang="en-US" sz="2800" dirty="0">
                <a:effectLst>
                  <a:outerShdw blurRad="38100" dist="38100" dir="2700000" algn="tl">
                    <a:srgbClr val="000000">
                      <a:alpha val="43137"/>
                    </a:srgbClr>
                  </a:outerShdw>
                </a:effectLst>
                <a:latin typeface="Calibri" pitchFamily="34" charset="0"/>
                <a:cs typeface="Calibri" pitchFamily="34" charset="0"/>
              </a:rPr>
              <a:t>.”</a:t>
            </a:r>
          </a:p>
          <a:p>
            <a:pPr marL="685783" indent="-685783" algn="just"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a:t>
            </a:r>
            <a:r>
              <a:rPr lang="es-CO" sz="2600" dirty="0">
                <a:effectLst>
                  <a:outerShdw blurRad="38100" dist="38100" dir="2700000" algn="tl">
                    <a:srgbClr val="000000">
                      <a:alpha val="43137"/>
                    </a:srgbClr>
                  </a:outerShdw>
                </a:effectLst>
                <a:cs typeface="Calibri" pitchFamily="34" charset="0"/>
              </a:rPr>
              <a:t>Que para </a:t>
            </a:r>
            <a:r>
              <a:rPr lang="es-CO" sz="2600" b="1" u="sng" dirty="0">
                <a:solidFill>
                  <a:srgbClr val="FFFFCC"/>
                </a:solidFill>
                <a:effectLst>
                  <a:outerShdw blurRad="38100" dist="38100" dir="2700000" algn="tl">
                    <a:srgbClr val="000000">
                      <a:alpha val="43137"/>
                    </a:srgbClr>
                  </a:outerShdw>
                </a:effectLst>
                <a:cs typeface="Calibri" pitchFamily="34" charset="0"/>
              </a:rPr>
              <a:t>ASEGURAR ESTOS DERECHOS, los gobiernos se instituyen entre los hombres</a:t>
            </a:r>
            <a:r>
              <a:rPr lang="es-CO" sz="2600" dirty="0">
                <a:effectLst>
                  <a:outerShdw blurRad="38100" dist="38100" dir="2700000" algn="tl">
                    <a:srgbClr val="000000">
                      <a:alpha val="43137"/>
                    </a:srgbClr>
                  </a:outerShdw>
                </a:effectLst>
                <a:cs typeface="Calibri" pitchFamily="34" charset="0"/>
              </a:rPr>
              <a:t>, derivando sus justos poderes del consentimiento de los gobernados</a:t>
            </a:r>
            <a:r>
              <a:rPr lang="en-US" sz="2800" dirty="0">
                <a:effectLst>
                  <a:outerShdw blurRad="38100" dist="38100" dir="2700000" algn="tl">
                    <a:srgbClr val="000000">
                      <a:alpha val="43137"/>
                    </a:srgbClr>
                  </a:outerShdw>
                </a:effectLst>
                <a:latin typeface="Calibri" pitchFamily="34" charset="0"/>
                <a:cs typeface="Calibri" pitchFamily="34" charset="0"/>
              </a:rPr>
              <a:t>,”</a:t>
            </a:r>
          </a:p>
          <a:p>
            <a:pPr marL="685783" indent="-685783" algn="just"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a:t>
            </a:r>
            <a:r>
              <a:rPr lang="es-CO" sz="2600" dirty="0">
                <a:effectLst>
                  <a:outerShdw blurRad="38100" dist="38100" dir="2700000" algn="tl">
                    <a:srgbClr val="000000">
                      <a:alpha val="43137"/>
                    </a:srgbClr>
                  </a:outerShdw>
                </a:effectLst>
                <a:cs typeface="Calibri" pitchFamily="34" charset="0"/>
              </a:rPr>
              <a:t>Que siempre que cualquier forma de gobierno se vuelva destructiva de estos fines, es derecho del pueblo alterarla o abolirla, e instituir un nuevo gobierno</a:t>
            </a:r>
            <a:r>
              <a:rPr lang="en-US" sz="2800" dirty="0">
                <a:effectLst/>
              </a:rPr>
              <a:t>…”</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sp>
        <p:nvSpPr>
          <p:cNvPr id="40964" name="TextBox 3"/>
          <p:cNvSpPr txBox="1">
            <a:spLocks noChangeArrowheads="1"/>
          </p:cNvSpPr>
          <p:nvPr/>
        </p:nvSpPr>
        <p:spPr bwMode="auto">
          <a:xfrm>
            <a:off x="0" y="6475512"/>
            <a:ext cx="9144000" cy="307777"/>
          </a:xfrm>
          <a:prstGeom prst="rect">
            <a:avLst/>
          </a:prstGeom>
          <a:noFill/>
          <a:ln w="9525">
            <a:noFill/>
            <a:miter lim="800000"/>
            <a:headEnd/>
            <a:tailEnd/>
          </a:ln>
        </p:spPr>
        <p:txBody>
          <a:bodyPr wrap="square">
            <a:spAutoFit/>
          </a:bodyPr>
          <a:lstStyle/>
          <a:p>
            <a:r>
              <a:rPr lang="en-US" sz="1400" dirty="0">
                <a:effectLst>
                  <a:outerShdw blurRad="38100" dist="38100" dir="2700000" algn="tl">
                    <a:srgbClr val="000000">
                      <a:alpha val="43137"/>
                    </a:srgbClr>
                  </a:outerShdw>
                </a:effectLst>
                <a:latin typeface="Calibri" pitchFamily="34" charset="0"/>
                <a:cs typeface="Calibri" pitchFamily="34" charset="0"/>
              </a:rPr>
              <a:t>Declaration of Independence, In Congress, July 4, 1776, The unanimous Declaration of the thirteen united States of America</a:t>
            </a:r>
          </a:p>
        </p:txBody>
      </p:sp>
      <p:sp>
        <p:nvSpPr>
          <p:cNvPr id="6" name="Title 1">
            <a:extLst>
              <a:ext uri="{FF2B5EF4-FFF2-40B4-BE49-F238E27FC236}">
                <a16:creationId xmlns:a16="http://schemas.microsoft.com/office/drawing/2014/main" id="{3719FD97-06FC-4BE9-8229-40D457FD4DE9}"/>
              </a:ext>
            </a:extLst>
          </p:cNvPr>
          <p:cNvSpPr>
            <a:spLocks noGrp="1"/>
          </p:cNvSpPr>
          <p:nvPr>
            <p:ph type="title"/>
          </p:nvPr>
        </p:nvSpPr>
        <p:spPr>
          <a:xfrm>
            <a:off x="1143000" y="228601"/>
            <a:ext cx="6858000" cy="758827"/>
          </a:xfrm>
        </p:spPr>
        <p:txBody>
          <a:bodyPr/>
          <a:lstStyle/>
          <a:p>
            <a:pPr algn="ctr"/>
            <a:r>
              <a:rPr lang="en-US" sz="3600" dirty="0">
                <a:effectLst>
                  <a:outerShdw blurRad="38100" dist="38100" dir="2700000" algn="tl">
                    <a:srgbClr val="000000">
                      <a:alpha val="43137"/>
                    </a:srgbClr>
                  </a:outerShdw>
                </a:effectLst>
                <a:cs typeface="Calibri" pitchFamily="34" charset="0"/>
              </a:rPr>
              <a:t>Declaración de Independencia</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12809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71500" y="6019800"/>
            <a:ext cx="8001000" cy="762000"/>
          </a:xfrm>
        </p:spPr>
        <p:txBody>
          <a:bodyPr/>
          <a:lstStyle/>
          <a:p>
            <a:pPr algn="ctr"/>
            <a:r>
              <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Speech by Attorney General Janet Reno, Newark, New Jersey, May 5, 1995. Quoted in James Bovard, “Waco Must Get a Hearing,” </a:t>
            </a:r>
            <a:r>
              <a:rPr lang="en-US" sz="18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Wall Street Journal</a:t>
            </a:r>
            <a:r>
              <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15, 1995.</a:t>
            </a:r>
          </a:p>
        </p:txBody>
      </p:sp>
      <p:pic>
        <p:nvPicPr>
          <p:cNvPr id="63491" name="Picture 7" descr="Janet Reno">
            <a:hlinkClick r:id="rId2" tooltip="Janet Reno"/>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2561" y="1600200"/>
            <a:ext cx="1939639"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61" name="Text Box 9"/>
          <p:cNvSpPr txBox="1">
            <a:spLocks noGrp="1" noChangeArrowheads="1"/>
          </p:cNvSpPr>
          <p:nvPr>
            <p:ph type="body" idx="1"/>
          </p:nvPr>
        </p:nvSpPr>
        <p:spPr>
          <a:xfrm>
            <a:off x="2819400" y="1371600"/>
            <a:ext cx="5943600" cy="2743200"/>
          </a:xfrm>
        </p:spPr>
        <p:txBody>
          <a:bodyPr/>
          <a:lstStyle/>
          <a:p>
            <a:pPr marL="0" indent="0" algn="just">
              <a:spcBef>
                <a:spcPct val="50000"/>
              </a:spcBef>
              <a:buNone/>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cs typeface="Calibri" panose="020F0502020204030204" pitchFamily="34" charset="0"/>
              </a:rPr>
              <a:t>Eres parte de un gobierno que </a:t>
            </a:r>
            <a:r>
              <a:rPr lang="es-CO" sz="3600" b="1" u="sng" dirty="0">
                <a:solidFill>
                  <a:srgbClr val="FFFFCC"/>
                </a:solidFill>
                <a:effectLst>
                  <a:outerShdw blurRad="38100" dist="38100" dir="2700000" algn="tl">
                    <a:srgbClr val="000000">
                      <a:alpha val="43137"/>
                    </a:srgbClr>
                  </a:outerShdw>
                </a:effectLst>
                <a:cs typeface="Calibri" panose="020F0502020204030204" pitchFamily="34" charset="0"/>
              </a:rPr>
              <a:t>le ha dado más libertad a su pueblo</a:t>
            </a:r>
            <a:r>
              <a:rPr lang="es-CO" sz="3600" dirty="0">
                <a:effectLst>
                  <a:outerShdw blurRad="38100" dist="38100" dir="2700000" algn="tl">
                    <a:srgbClr val="000000">
                      <a:alpha val="43137"/>
                    </a:srgbClr>
                  </a:outerShdw>
                </a:effectLst>
                <a:cs typeface="Calibri" panose="020F0502020204030204" pitchFamily="34" charset="0"/>
              </a:rPr>
              <a:t>... que cualquier otro gobierno en la historia del mundo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2" name="Rectangle 1"/>
          <p:cNvSpPr/>
          <p:nvPr/>
        </p:nvSpPr>
        <p:spPr>
          <a:xfrm>
            <a:off x="1630490" y="228600"/>
            <a:ext cx="5883021" cy="707886"/>
          </a:xfrm>
          <a:prstGeom prst="rect">
            <a:avLst/>
          </a:prstGeom>
        </p:spPr>
        <p:txBody>
          <a:bodyPr wrap="none">
            <a:spAutoFit/>
          </a:bodyPr>
          <a:lstStyle/>
          <a:p>
            <a:pPr algn="ctr"/>
            <a:r>
              <a:rPr lang="en-US" sz="4000" dirty="0">
                <a:solidFill>
                  <a:schemeClr val="tx2"/>
                </a:solidFill>
                <a:effectLst>
                  <a:outerShdw blurRad="38100" dist="38100" dir="2700000" algn="tl">
                    <a:srgbClr val="000000">
                      <a:alpha val="43137"/>
                    </a:srgbClr>
                  </a:outerShdw>
                </a:effectLst>
                <a:latin typeface="Calibri" pitchFamily="34" charset="0"/>
                <a:ea typeface="+mj-ea"/>
                <a:cs typeface="Calibri" pitchFamily="34" charset="0"/>
              </a:rPr>
              <a:t>Ex-fiscal general Janet Reno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645A4-D7EF-89F9-25C0-B15E5854F922}"/>
            </a:ext>
          </a:extLst>
        </p:cNvPr>
        <p:cNvGrpSpPr/>
        <p:nvPr/>
      </p:nvGrpSpPr>
      <p:grpSpPr>
        <a:xfrm>
          <a:off x="0" y="0"/>
          <a:ext cx="0" cy="0"/>
          <a:chOff x="0" y="0"/>
          <a:chExt cx="0" cy="0"/>
        </a:xfrm>
      </p:grpSpPr>
      <p:sp>
        <p:nvSpPr>
          <p:cNvPr id="24577" name="Rectangle 2">
            <a:extLst>
              <a:ext uri="{FF2B5EF4-FFF2-40B4-BE49-F238E27FC236}">
                <a16:creationId xmlns:a16="http://schemas.microsoft.com/office/drawing/2014/main" id="{0AF3E09A-198A-F377-19C9-84C90D4D3FE3}"/>
              </a:ext>
            </a:extLst>
          </p:cNvPr>
          <p:cNvSpPr>
            <a:spLocks noGrp="1" noChangeArrowheads="1"/>
          </p:cNvSpPr>
          <p:nvPr>
            <p:ph type="title"/>
          </p:nvPr>
        </p:nvSpPr>
        <p:spPr>
          <a:xfrm>
            <a:off x="2009775" y="228600"/>
            <a:ext cx="5124450" cy="1097280"/>
          </a:xfrm>
        </p:spPr>
        <p:txBody>
          <a:bodyPr/>
          <a:lstStyle/>
          <a:p>
            <a:pPr marL="461963" indent="-461963" algn="ctr" eaLnBrk="1" hangingPunct="1">
              <a:buClr>
                <a:srgbClr val="00FF99"/>
              </a:buClr>
              <a:buFont typeface="+mj-lt"/>
              <a:buAutoNum type="arabicPeriod" startAt="4"/>
            </a:pPr>
            <a:r>
              <a:rPr lang="en-US" sz="3600" kern="1200" dirty="0">
                <a:effectLst>
                  <a:outerShdw blurRad="38100" dist="38100" dir="2700000" algn="tl">
                    <a:srgbClr val="000000">
                      <a:alpha val="43137"/>
                    </a:srgbClr>
                  </a:outerShdw>
                </a:effectLst>
              </a:rPr>
              <a:t>Provisión de Protección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Génesis 4:15</a:t>
            </a:r>
          </a:p>
        </p:txBody>
      </p:sp>
      <p:sp>
        <p:nvSpPr>
          <p:cNvPr id="129027" name="Rectangle 3">
            <a:extLst>
              <a:ext uri="{FF2B5EF4-FFF2-40B4-BE49-F238E27FC236}">
                <a16:creationId xmlns:a16="http://schemas.microsoft.com/office/drawing/2014/main" id="{83253258-0909-CF3D-758D-36D079E6318F}"/>
              </a:ext>
            </a:extLst>
          </p:cNvPr>
          <p:cNvSpPr>
            <a:spLocks noGrp="1" noChangeArrowheads="1"/>
          </p:cNvSpPr>
          <p:nvPr>
            <p:ph type="body" idx="1"/>
          </p:nvPr>
        </p:nvSpPr>
        <p:spPr>
          <a:xfrm>
            <a:off x="1562100" y="2057400"/>
            <a:ext cx="6019800" cy="1676400"/>
          </a:xfrm>
        </p:spPr>
        <p:txBody>
          <a:bodyPr/>
          <a:lstStyle/>
          <a:p>
            <a:pPr marL="514350" lvl="1" indent="-514350" eaLnBrk="1" hangingPunct="1">
              <a:spcBef>
                <a:spcPts val="0"/>
              </a:spcBef>
              <a:spcAft>
                <a:spcPts val="36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Castigo divino– Gén. 4:15a</a:t>
            </a:r>
          </a:p>
          <a:p>
            <a:pPr marL="514350" lvl="1" indent="-514350" eaLnBrk="1" hangingPunct="1">
              <a:spcBef>
                <a:spcPts val="0"/>
              </a:spcBef>
              <a:spcAft>
                <a:spcPts val="36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Marca protectora– Gén. 4:15b</a:t>
            </a:r>
          </a:p>
        </p:txBody>
      </p:sp>
      <p:pic>
        <p:nvPicPr>
          <p:cNvPr id="6" name="Picture 5">
            <a:extLst>
              <a:ext uri="{FF2B5EF4-FFF2-40B4-BE49-F238E27FC236}">
                <a16:creationId xmlns:a16="http://schemas.microsoft.com/office/drawing/2014/main" id="{F425BE6F-18D4-A37D-793E-7B6875D629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pic>
        <p:nvPicPr>
          <p:cNvPr id="2" name="Picture 1">
            <a:extLst>
              <a:ext uri="{FF2B5EF4-FFF2-40B4-BE49-F238E27FC236}">
                <a16:creationId xmlns:a16="http://schemas.microsoft.com/office/drawing/2014/main" id="{DEAA94C6-9848-3ED3-3627-DD470A06336F}"/>
              </a:ext>
            </a:extLst>
          </p:cNvPr>
          <p:cNvPicPr>
            <a:picLocks noChangeAspect="1"/>
          </p:cNvPicPr>
          <p:nvPr/>
        </p:nvPicPr>
        <p:blipFill>
          <a:blip r:embed="rId3"/>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4092530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B042D-0B39-9D3F-6BCD-4B798E78476F}"/>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B75A574C-8C02-E3CA-7E96-4B3285A5BCA8}"/>
              </a:ext>
            </a:extLst>
          </p:cNvPr>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Génesis 4 - Esquema</a:t>
            </a:r>
          </a:p>
        </p:txBody>
      </p:sp>
      <p:sp>
        <p:nvSpPr>
          <p:cNvPr id="124931" name="Rectangle 3">
            <a:extLst>
              <a:ext uri="{FF2B5EF4-FFF2-40B4-BE49-F238E27FC236}">
                <a16:creationId xmlns:a16="http://schemas.microsoft.com/office/drawing/2014/main" id="{A552DD8B-17AF-213D-4EEA-BE7C1C1EFDE1}"/>
              </a:ext>
            </a:extLst>
          </p:cNvPr>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Primer asesinato (Gén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Línea impía de Caín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piadosa de Set (4:25-26)</a:t>
            </a:r>
          </a:p>
        </p:txBody>
      </p:sp>
      <p:pic>
        <p:nvPicPr>
          <p:cNvPr id="3" name="Picture 2">
            <a:extLst>
              <a:ext uri="{FF2B5EF4-FFF2-40B4-BE49-F238E27FC236}">
                <a16:creationId xmlns:a16="http://schemas.microsoft.com/office/drawing/2014/main" id="{DD908E6A-2A76-9CD5-AC81-CEA918A26C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9458"/>
            <a:ext cx="1600970" cy="1143000"/>
          </a:xfrm>
          <a:prstGeom prst="rect">
            <a:avLst/>
          </a:prstGeom>
        </p:spPr>
      </p:pic>
    </p:spTree>
    <p:extLst>
      <p:ext uri="{BB962C8B-B14F-4D97-AF65-F5344CB8AC3E}">
        <p14:creationId xmlns:p14="http://schemas.microsoft.com/office/powerpoint/2010/main" val="3061238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Línea impía de Caín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984932"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Descendencia impía que no producirá al Mesías</a:t>
            </a:r>
            <a:r>
              <a:rPr lang="en-US" dirty="0">
                <a:effectLst>
                  <a:outerShdw blurRad="38100" dist="38100" dir="2700000" algn="tl">
                    <a:srgbClr val="000000">
                      <a:alpha val="43137"/>
                    </a:srgbClr>
                  </a:outerShdw>
                </a:effectLst>
              </a:rPr>
              <a:t> (Gén 3:15)</a:t>
            </a:r>
          </a:p>
          <a:p>
            <a:pPr marL="914400" lvl="2" indent="-452438" eaLnBrk="1" hangingPunct="1">
              <a:spcBef>
                <a:spcPts val="0"/>
              </a:spcBef>
              <a:spcAft>
                <a:spcPts val="1800"/>
              </a:spcAft>
              <a:buClr>
                <a:srgbClr val="00FF99"/>
              </a:buClr>
              <a:buSzPct val="100000"/>
              <a:buFont typeface="+mj-lt"/>
              <a:buAutoNum type="arabicPeriod"/>
              <a:defRPr/>
            </a:pPr>
            <a:r>
              <a:rPr lang="es-CO" dirty="0"/>
              <a:t>Continuación de la línea de Caín </a:t>
            </a:r>
            <a:r>
              <a:rPr lang="en-US" dirty="0"/>
              <a:t>(4:16-18)</a:t>
            </a:r>
          </a:p>
          <a:p>
            <a:pPr marL="914400" lvl="2" indent="-452438" eaLnBrk="1" hangingPunct="1">
              <a:spcBef>
                <a:spcPts val="0"/>
              </a:spcBef>
              <a:spcAft>
                <a:spcPts val="1800"/>
              </a:spcAft>
              <a:buClr>
                <a:srgbClr val="00FF99"/>
              </a:buClr>
              <a:buSzPct val="100000"/>
              <a:buFont typeface="+mj-lt"/>
              <a:buAutoNum type="arabicPeriod"/>
              <a:defRPr/>
            </a:pPr>
            <a:r>
              <a:rPr lang="en-US" dirty="0"/>
              <a:t>Inmoralidad (4:19)</a:t>
            </a:r>
          </a:p>
          <a:p>
            <a:pPr marL="914400" lvl="2" indent="-452438" eaLnBrk="1" hangingPunct="1">
              <a:spcBef>
                <a:spcPts val="0"/>
              </a:spcBef>
              <a:spcAft>
                <a:spcPts val="1800"/>
              </a:spcAft>
              <a:buClr>
                <a:srgbClr val="00FF99"/>
              </a:buClr>
              <a:buSzPct val="100000"/>
              <a:buFont typeface="+mj-lt"/>
              <a:buAutoNum type="arabicPeriod"/>
              <a:defRPr/>
            </a:pPr>
            <a:r>
              <a:rPr lang="en-US" dirty="0"/>
              <a:t>Avance tecnológico pero no espiritual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Violencia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2" name="Picture 1">
            <a:extLst>
              <a:ext uri="{FF2B5EF4-FFF2-40B4-BE49-F238E27FC236}">
                <a16:creationId xmlns:a16="http://schemas.microsoft.com/office/drawing/2014/main" id="{B38C3A88-1685-D118-F184-3164F4D58E68}"/>
              </a:ext>
            </a:extLst>
          </p:cNvPr>
          <p:cNvPicPr>
            <a:picLocks noChangeAspect="1"/>
          </p:cNvPicPr>
          <p:nvPr/>
        </p:nvPicPr>
        <p:blipFill>
          <a:blip r:embed="rId3"/>
          <a:stretch>
            <a:fillRect/>
          </a:stretch>
        </p:blipFill>
        <p:spPr>
          <a:xfrm>
            <a:off x="7404471" y="76200"/>
            <a:ext cx="1603387" cy="114614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EF870-9F5E-69C8-F514-7F841B85A5F0}"/>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873B08F8-2925-CB79-648E-EFBF154EDD47}"/>
              </a:ext>
            </a:extLst>
          </p:cNvPr>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Línea impía de Caín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a:extLst>
              <a:ext uri="{FF2B5EF4-FFF2-40B4-BE49-F238E27FC236}">
                <a16:creationId xmlns:a16="http://schemas.microsoft.com/office/drawing/2014/main" id="{476895AE-134D-08DD-C3BD-48E279923BC3}"/>
              </a:ext>
            </a:extLst>
          </p:cNvPr>
          <p:cNvSpPr>
            <a:spLocks noGrp="1" noChangeArrowheads="1"/>
          </p:cNvSpPr>
          <p:nvPr>
            <p:ph type="body" idx="1"/>
          </p:nvPr>
        </p:nvSpPr>
        <p:spPr>
          <a:xfrm>
            <a:off x="159068" y="1325880"/>
            <a:ext cx="8984932"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Descendencia impía que no producirá al Mesías</a:t>
            </a:r>
            <a:r>
              <a:rPr lang="en-US" dirty="0">
                <a:effectLst>
                  <a:outerShdw blurRad="38100" dist="38100" dir="2700000" algn="tl">
                    <a:srgbClr val="000000">
                      <a:alpha val="43137"/>
                    </a:srgbClr>
                  </a:outerShdw>
                </a:effectLst>
              </a:rPr>
              <a:t> (Gén 3:15)</a:t>
            </a:r>
          </a:p>
          <a:p>
            <a:pPr marL="914400" lvl="2" indent="-452438" eaLnBrk="1" hangingPunct="1">
              <a:spcBef>
                <a:spcPts val="0"/>
              </a:spcBef>
              <a:spcAft>
                <a:spcPts val="1800"/>
              </a:spcAft>
              <a:buClr>
                <a:srgbClr val="00FF99"/>
              </a:buClr>
              <a:buSzPct val="100000"/>
              <a:buFont typeface="+mj-lt"/>
              <a:buAutoNum type="arabicPeriod"/>
              <a:defRPr/>
            </a:pPr>
            <a:r>
              <a:rPr lang="es-CO" b="1" u="sng" dirty="0">
                <a:solidFill>
                  <a:srgbClr val="FFFFCC"/>
                </a:solidFill>
              </a:rPr>
              <a:t>Continuación de la línea de Caín </a:t>
            </a:r>
            <a:r>
              <a:rPr lang="en-US" b="1" u="sng" dirty="0">
                <a:solidFill>
                  <a:srgbClr val="FFFFCC"/>
                </a:solidFill>
              </a:rPr>
              <a:t>(4:16-18)</a:t>
            </a:r>
          </a:p>
          <a:p>
            <a:pPr marL="914400" lvl="2" indent="-452438" eaLnBrk="1" hangingPunct="1">
              <a:spcBef>
                <a:spcPts val="0"/>
              </a:spcBef>
              <a:spcAft>
                <a:spcPts val="1800"/>
              </a:spcAft>
              <a:buClr>
                <a:srgbClr val="00FF99"/>
              </a:buClr>
              <a:buSzPct val="100000"/>
              <a:buFont typeface="+mj-lt"/>
              <a:buAutoNum type="arabicPeriod"/>
              <a:defRPr/>
            </a:pPr>
            <a:r>
              <a:rPr lang="en-US" dirty="0"/>
              <a:t>Inmoralidad (4:19)</a:t>
            </a:r>
          </a:p>
          <a:p>
            <a:pPr marL="914400" lvl="2" indent="-452438" eaLnBrk="1" hangingPunct="1">
              <a:spcBef>
                <a:spcPts val="0"/>
              </a:spcBef>
              <a:spcAft>
                <a:spcPts val="1800"/>
              </a:spcAft>
              <a:buClr>
                <a:srgbClr val="00FF99"/>
              </a:buClr>
              <a:buSzPct val="100000"/>
              <a:buFont typeface="+mj-lt"/>
              <a:buAutoNum type="arabicPeriod"/>
              <a:defRPr/>
            </a:pPr>
            <a:r>
              <a:rPr lang="en-US" dirty="0"/>
              <a:t>Avance tecnológico pero no espiritual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Violencia  (4:23-24)</a:t>
            </a:r>
          </a:p>
        </p:txBody>
      </p:sp>
      <p:pic>
        <p:nvPicPr>
          <p:cNvPr id="4" name="Picture 3">
            <a:extLst>
              <a:ext uri="{FF2B5EF4-FFF2-40B4-BE49-F238E27FC236}">
                <a16:creationId xmlns:a16="http://schemas.microsoft.com/office/drawing/2014/main" id="{F98F85FE-ED5C-77A7-B6F4-A1E46503E6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2" name="Picture 1">
            <a:extLst>
              <a:ext uri="{FF2B5EF4-FFF2-40B4-BE49-F238E27FC236}">
                <a16:creationId xmlns:a16="http://schemas.microsoft.com/office/drawing/2014/main" id="{316F088B-CDA0-76B3-E9DC-44DB0E671463}"/>
              </a:ext>
            </a:extLst>
          </p:cNvPr>
          <p:cNvPicPr>
            <a:picLocks noChangeAspect="1"/>
          </p:cNvPicPr>
          <p:nvPr/>
        </p:nvPicPr>
        <p:blipFill>
          <a:blip r:embed="rId3"/>
          <a:stretch>
            <a:fillRect/>
          </a:stretch>
        </p:blipFill>
        <p:spPr>
          <a:xfrm>
            <a:off x="7404471" y="76200"/>
            <a:ext cx="1603387" cy="1146147"/>
          </a:xfrm>
          <a:prstGeom prst="rect">
            <a:avLst/>
          </a:prstGeom>
        </p:spPr>
      </p:pic>
    </p:spTree>
    <p:extLst>
      <p:ext uri="{BB962C8B-B14F-4D97-AF65-F5344CB8AC3E}">
        <p14:creationId xmlns:p14="http://schemas.microsoft.com/office/powerpoint/2010/main" val="3005433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600200"/>
            <a:ext cx="59055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Locación – Gén. 4:16</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Nacimiento de Enoc– Gén. 4:17</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Línea de Caín– Gén. 4:18</a:t>
            </a:r>
          </a:p>
        </p:txBody>
      </p:sp>
      <p:sp>
        <p:nvSpPr>
          <p:cNvPr id="6" name="Rectangle 2">
            <a:extLst>
              <a:ext uri="{FF2B5EF4-FFF2-40B4-BE49-F238E27FC236}">
                <a16:creationId xmlns:a16="http://schemas.microsoft.com/office/drawing/2014/main" id="{8E98E6CD-203C-49C2-92DF-D53EDE47FC9A}"/>
              </a:ext>
            </a:extLst>
          </p:cNvPr>
          <p:cNvSpPr txBox="1">
            <a:spLocks noChangeArrowheads="1"/>
          </p:cNvSpPr>
          <p:nvPr/>
        </p:nvSpPr>
        <p:spPr bwMode="auto">
          <a:xfrm>
            <a:off x="457200" y="228600"/>
            <a:ext cx="6943725"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s-CO" sz="3600" dirty="0">
                <a:effectLst>
                  <a:outerShdw blurRad="38100" dist="38100" dir="2700000" algn="tl">
                    <a:srgbClr val="000000">
                      <a:alpha val="43137"/>
                    </a:srgbClr>
                  </a:outerShdw>
                </a:effectLst>
                <a:latin typeface="Calibri" panose="020F0502020204030204" pitchFamily="34" charset="0"/>
                <a:cs typeface="+mn-cs"/>
              </a:rPr>
              <a:t>Continuación de la línea de Caín</a:t>
            </a:r>
            <a:r>
              <a:rPr lang="en-US" sz="3600" dirty="0">
                <a:effectLst>
                  <a:outerShdw blurRad="38100" dist="38100" dir="2700000" algn="tl">
                    <a:srgbClr val="000000">
                      <a:alpha val="43137"/>
                    </a:srgbClr>
                  </a:outerShdw>
                </a:effectLst>
                <a:latin typeface="Calibri" panose="020F0502020204030204" pitchFamily="34" charset="0"/>
                <a:cs typeface="+mn-cs"/>
              </a:rPr>
              <a:t>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4F58BE3F-C469-477C-897E-C63BA7C04B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pic>
        <p:nvPicPr>
          <p:cNvPr id="2" name="Picture 1">
            <a:extLst>
              <a:ext uri="{FF2B5EF4-FFF2-40B4-BE49-F238E27FC236}">
                <a16:creationId xmlns:a16="http://schemas.microsoft.com/office/drawing/2014/main" id="{CB80407D-6754-B048-3E87-8BF44E0C3D1B}"/>
              </a:ext>
            </a:extLst>
          </p:cNvPr>
          <p:cNvPicPr>
            <a:picLocks noChangeAspect="1"/>
          </p:cNvPicPr>
          <p:nvPr/>
        </p:nvPicPr>
        <p:blipFill>
          <a:blip r:embed="rId3"/>
          <a:stretch>
            <a:fillRect/>
          </a:stretch>
        </p:blipFill>
        <p:spPr>
          <a:xfrm>
            <a:off x="7400925" y="179733"/>
            <a:ext cx="1603387" cy="1146147"/>
          </a:xfrm>
          <a:prstGeom prst="rect">
            <a:avLst/>
          </a:prstGeom>
        </p:spPr>
      </p:pic>
    </p:spTree>
    <p:extLst>
      <p:ext uri="{BB962C8B-B14F-4D97-AF65-F5344CB8AC3E}">
        <p14:creationId xmlns:p14="http://schemas.microsoft.com/office/powerpoint/2010/main" val="4103440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20ACF-3094-54E1-9112-BFDDBB799806}"/>
            </a:ext>
          </a:extLst>
        </p:cNvPr>
        <p:cNvGrpSpPr/>
        <p:nvPr/>
      </p:nvGrpSpPr>
      <p:grpSpPr>
        <a:xfrm>
          <a:off x="0" y="0"/>
          <a:ext cx="0" cy="0"/>
          <a:chOff x="0" y="0"/>
          <a:chExt cx="0" cy="0"/>
        </a:xfrm>
      </p:grpSpPr>
      <p:sp>
        <p:nvSpPr>
          <p:cNvPr id="129027" name="Rectangle 3">
            <a:extLst>
              <a:ext uri="{FF2B5EF4-FFF2-40B4-BE49-F238E27FC236}">
                <a16:creationId xmlns:a16="http://schemas.microsoft.com/office/drawing/2014/main" id="{02E24956-59AF-29BC-9E07-4A0B74870E09}"/>
              </a:ext>
            </a:extLst>
          </p:cNvPr>
          <p:cNvSpPr>
            <a:spLocks noGrp="1" noChangeArrowheads="1"/>
          </p:cNvSpPr>
          <p:nvPr>
            <p:ph type="body" idx="1"/>
          </p:nvPr>
        </p:nvSpPr>
        <p:spPr>
          <a:xfrm>
            <a:off x="1790700" y="1600200"/>
            <a:ext cx="59055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Locación – Gén. 4:16</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Nacimiento de Enoc– Gén. 4:17</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Línea de Caín– Gén. 4:18</a:t>
            </a:r>
          </a:p>
        </p:txBody>
      </p:sp>
      <p:sp>
        <p:nvSpPr>
          <p:cNvPr id="6" name="Rectangle 2">
            <a:extLst>
              <a:ext uri="{FF2B5EF4-FFF2-40B4-BE49-F238E27FC236}">
                <a16:creationId xmlns:a16="http://schemas.microsoft.com/office/drawing/2014/main" id="{3559DAD7-44EC-3278-FF95-107056E425EC}"/>
              </a:ext>
            </a:extLst>
          </p:cNvPr>
          <p:cNvSpPr txBox="1">
            <a:spLocks noChangeArrowheads="1"/>
          </p:cNvSpPr>
          <p:nvPr/>
        </p:nvSpPr>
        <p:spPr bwMode="auto">
          <a:xfrm>
            <a:off x="457200" y="228600"/>
            <a:ext cx="6943725"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s-CO" sz="3600" dirty="0">
                <a:effectLst>
                  <a:outerShdw blurRad="38100" dist="38100" dir="2700000" algn="tl">
                    <a:srgbClr val="000000">
                      <a:alpha val="43137"/>
                    </a:srgbClr>
                  </a:outerShdw>
                </a:effectLst>
                <a:latin typeface="Calibri" panose="020F0502020204030204" pitchFamily="34" charset="0"/>
                <a:cs typeface="+mn-cs"/>
              </a:rPr>
              <a:t>Continuación de la línea de Caín</a:t>
            </a:r>
            <a:r>
              <a:rPr lang="en-US" sz="3600" dirty="0">
                <a:effectLst>
                  <a:outerShdw blurRad="38100" dist="38100" dir="2700000" algn="tl">
                    <a:srgbClr val="000000">
                      <a:alpha val="43137"/>
                    </a:srgbClr>
                  </a:outerShdw>
                </a:effectLst>
                <a:latin typeface="Calibri" panose="020F0502020204030204" pitchFamily="34" charset="0"/>
                <a:cs typeface="+mn-cs"/>
              </a:rPr>
              <a:t>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52406DDD-692D-8F90-9930-3021E54F4F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pic>
        <p:nvPicPr>
          <p:cNvPr id="2" name="Picture 1">
            <a:extLst>
              <a:ext uri="{FF2B5EF4-FFF2-40B4-BE49-F238E27FC236}">
                <a16:creationId xmlns:a16="http://schemas.microsoft.com/office/drawing/2014/main" id="{1B6A03AF-B5A3-2BFF-C646-AE42C338DD7B}"/>
              </a:ext>
            </a:extLst>
          </p:cNvPr>
          <p:cNvPicPr>
            <a:picLocks noChangeAspect="1"/>
          </p:cNvPicPr>
          <p:nvPr/>
        </p:nvPicPr>
        <p:blipFill>
          <a:blip r:embed="rId3"/>
          <a:stretch>
            <a:fillRect/>
          </a:stretch>
        </p:blipFill>
        <p:spPr>
          <a:xfrm>
            <a:off x="7400925" y="179733"/>
            <a:ext cx="1603387" cy="1146147"/>
          </a:xfrm>
          <a:prstGeom prst="rect">
            <a:avLst/>
          </a:prstGeom>
        </p:spPr>
      </p:pic>
    </p:spTree>
    <p:extLst>
      <p:ext uri="{BB962C8B-B14F-4D97-AF65-F5344CB8AC3E}">
        <p14:creationId xmlns:p14="http://schemas.microsoft.com/office/powerpoint/2010/main" val="167093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Tentación por la serpiente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a:t>
            </a:r>
            <a:r>
              <a:rPr lang="es-CO" dirty="0">
                <a:effectLst>
                  <a:outerShdw blurRad="38100" dist="38100" dir="2700000" algn="tl">
                    <a:srgbClr val="000000">
                      <a:alpha val="43137"/>
                    </a:srgbClr>
                  </a:outerShdw>
                </a:effectLst>
                <a:ea typeface="+mn-ea"/>
                <a:cs typeface="+mn-cs"/>
              </a:rPr>
              <a:t>Pecado de Adán y Eva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Resultados del pecado</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Imposición de juicios divinos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a:t>
            </a:r>
            <a:r>
              <a:rPr lang="es-CO" dirty="0">
                <a:effectLst>
                  <a:outerShdw blurRad="38100" dist="38100" dir="2700000" algn="tl">
                    <a:srgbClr val="000000">
                      <a:alpha val="43137"/>
                    </a:srgbClr>
                  </a:outerShdw>
                </a:effectLst>
                <a:ea typeface="+mn-ea"/>
                <a:cs typeface="+mn-cs"/>
              </a:rPr>
              <a:t>La provisión de Dios a pesar del pecado</a:t>
            </a:r>
            <a:endParaRPr lang="en-US" dirty="0">
              <a:effectLst>
                <a:outerShdw blurRad="38100" dist="38100" dir="2700000" algn="tl">
                  <a:srgbClr val="000000">
                    <a:alpha val="43137"/>
                  </a:srgbClr>
                </a:outerShdw>
              </a:effectLst>
              <a:ea typeface="+mn-ea"/>
              <a:cs typeface="+mn-cs"/>
            </a:endParaRP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133600" y="228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Estructura del Génesis</a:t>
            </a:r>
          </a:p>
        </p:txBody>
      </p:sp>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3" name="Picture 2">
            <a:extLst>
              <a:ext uri="{FF2B5EF4-FFF2-40B4-BE49-F238E27FC236}">
                <a16:creationId xmlns:a16="http://schemas.microsoft.com/office/drawing/2014/main" id="{D86DA4A1-87A7-1F3F-0C9D-8816EE5A6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849" y="63219"/>
            <a:ext cx="1744066" cy="124516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3198658697"/>
              </p:ext>
            </p:extLst>
          </p:nvPr>
        </p:nvGraphicFramePr>
        <p:xfrm>
          <a:off x="228601" y="274320"/>
          <a:ext cx="8686800" cy="6400800"/>
        </p:xfrm>
        <a:graphic>
          <a:graphicData uri="http://schemas.openxmlformats.org/drawingml/2006/table">
            <a:tbl>
              <a:tblPr firstRow="1" bandRow="1">
                <a:tableStyleId>{073A0DAA-6AF3-43AB-8588-CEC1D06C72B9}</a:tableStyleId>
              </a:tblPr>
              <a:tblGrid>
                <a:gridCol w="5413248">
                  <a:extLst>
                    <a:ext uri="{9D8B030D-6E8A-4147-A177-3AD203B41FA5}">
                      <a16:colId xmlns:a16="http://schemas.microsoft.com/office/drawing/2014/main" val="978448397"/>
                    </a:ext>
                  </a:extLst>
                </a:gridCol>
                <a:gridCol w="1636776">
                  <a:extLst>
                    <a:ext uri="{9D8B030D-6E8A-4147-A177-3AD203B41FA5}">
                      <a16:colId xmlns:a16="http://schemas.microsoft.com/office/drawing/2014/main" val="683325371"/>
                    </a:ext>
                  </a:extLst>
                </a:gridCol>
                <a:gridCol w="1636776">
                  <a:extLst>
                    <a:ext uri="{9D8B030D-6E8A-4147-A177-3AD203B41FA5}">
                      <a16:colId xmlns:a16="http://schemas.microsoft.com/office/drawing/2014/main" val="2983755553"/>
                    </a:ext>
                  </a:extLst>
                </a:gridCol>
              </a:tblGrid>
              <a:tr h="701040">
                <a:tc gridSpan="3">
                  <a:txBody>
                    <a:bodyPr/>
                    <a:lstStyle/>
                    <a:p>
                      <a:pPr algn="ctr"/>
                      <a:r>
                        <a:rPr kumimoji="0" lang="fr-FR"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Similitudes entre Génesis 3 y 4</a:t>
                      </a:r>
                      <a:endParaRPr lang="en-US" sz="1100" dirty="0">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462178000"/>
                  </a:ext>
                </a:extLst>
              </a:tr>
              <a:tr h="640080">
                <a:tc>
                  <a:txBody>
                    <a:bodyPr/>
                    <a:lstStyle/>
                    <a:p>
                      <a:pPr algn="ctr"/>
                      <a:r>
                        <a:rPr lang="en-US" sz="2800" b="1" kern="1200" dirty="0">
                          <a:solidFill>
                            <a:schemeClr val="dk1"/>
                          </a:solidFill>
                          <a:latin typeface="Calibri" panose="020F0502020204030204" pitchFamily="34" charset="0"/>
                          <a:ea typeface="+mn-ea"/>
                          <a:cs typeface="Calibri" panose="020F0502020204030204" pitchFamily="34" charset="0"/>
                        </a:rPr>
                        <a:t>Elemento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noProof="0" dirty="0">
                          <a:solidFill>
                            <a:srgbClr val="C00000"/>
                          </a:solidFill>
                          <a:effectLst/>
                          <a:latin typeface="Calibri" panose="020F0502020204030204" pitchFamily="34" charset="0"/>
                          <a:ea typeface="+mn-ea"/>
                          <a:cs typeface="Calibri" panose="020F0502020204030204" pitchFamily="34" charset="0"/>
                        </a:rPr>
                        <a:t>Génesis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effectLst/>
                          <a:latin typeface="Calibri" panose="020F0502020204030204" pitchFamily="34" charset="0"/>
                          <a:ea typeface="+mn-ea"/>
                          <a:cs typeface="Calibri" panose="020F0502020204030204" pitchFamily="34" charset="0"/>
                        </a:rPr>
                        <a:t>Génesis 4</a:t>
                      </a:r>
                    </a:p>
                  </a:txBody>
                  <a:tcPr anchor="ctr"/>
                </a:tc>
                <a:extLst>
                  <a:ext uri="{0D108BD9-81ED-4DB2-BD59-A6C34878D82A}">
                    <a16:rowId xmlns:a16="http://schemas.microsoft.com/office/drawing/2014/main" val="2313425501"/>
                  </a:ext>
                </a:extLst>
              </a:tr>
              <a:tr h="640080">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Pecado</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dirty="0">
                          <a:solidFill>
                            <a:srgbClr val="C00000"/>
                          </a:solidFill>
                          <a:effectLst/>
                          <a:latin typeface="Calibri" panose="020F0502020204030204" pitchFamily="34" charset="0"/>
                          <a:ea typeface="+mn-ea"/>
                          <a:cs typeface="Calibri" panose="020F0502020204030204" pitchFamily="34" charset="0"/>
                        </a:rPr>
                        <a:t>(3:6-8)</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chemeClr val="bg2"/>
                        </a:buClr>
                        <a:buSzTx/>
                        <a:buFont typeface="Wingdings" panose="05000000000000000000" pitchFamily="2" charset="2"/>
                        <a:buNone/>
                        <a:tabLst/>
                        <a:defRPr/>
                      </a:pPr>
                      <a:r>
                        <a:rPr lang="en-US" sz="2400" b="1" kern="1200" dirty="0">
                          <a:solidFill>
                            <a:srgbClr val="0000CC"/>
                          </a:solidFill>
                          <a:effectLst/>
                          <a:latin typeface="Calibri" panose="020F0502020204030204" pitchFamily="34" charset="0"/>
                          <a:ea typeface="+mn-ea"/>
                          <a:cs typeface="Calibri" panose="020F0502020204030204" pitchFamily="34" charset="0"/>
                        </a:rPr>
                        <a:t>(4:8)</a:t>
                      </a:r>
                      <a:endParaRPr lang="en-US" sz="2400" b="1" kern="1200" noProof="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970888525"/>
                  </a:ext>
                </a:extLst>
              </a:tr>
              <a:tr h="640080">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"¿Dónde estás?"</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(3:9)</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(4:9)</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99843120"/>
                  </a:ext>
                </a:extLst>
              </a:tr>
              <a:tr h="640080">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Castigos divinos</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(3:14-19)</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(4:11-12)</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4039762371"/>
                  </a:ext>
                </a:extLst>
              </a:tr>
              <a:tr h="640080">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Maldición en la tierra</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(3:17-19)</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(4:11)</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04693539"/>
                  </a:ext>
                </a:extLst>
              </a:tr>
              <a:tr h="640080">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Protección divina</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(3:21)</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(4:15)</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19655865"/>
                  </a:ext>
                </a:extLst>
              </a:tr>
              <a:tr h="640080">
                <a:tc>
                  <a:txBody>
                    <a:bodyPr/>
                    <a:lstStyle/>
                    <a:p>
                      <a:pPr algn="l" eaLnBrk="1" hangingPunct="1">
                        <a:defRPr/>
                      </a:pPr>
                      <a:r>
                        <a:rPr lang="es-CO" sz="2300" b="1" dirty="0">
                          <a:latin typeface="Calibri" panose="020F0502020204030204" pitchFamily="34" charset="0"/>
                          <a:cs typeface="Calibri" panose="020F0502020204030204" pitchFamily="34" charset="0"/>
                        </a:rPr>
                        <a:t>La falta de remordimiento del transgresor</a:t>
                      </a:r>
                      <a:endParaRPr lang="en-US" sz="23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dirty="0">
                          <a:solidFill>
                            <a:srgbClr val="C00000"/>
                          </a:solidFill>
                          <a:effectLst/>
                          <a:latin typeface="Calibri" panose="020F0502020204030204" pitchFamily="34" charset="0"/>
                          <a:ea typeface="+mn-ea"/>
                          <a:cs typeface="Calibri" panose="020F0502020204030204" pitchFamily="34" charset="0"/>
                        </a:rPr>
                        <a:t>(3:12-13)</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(4:9)</a:t>
                      </a:r>
                    </a:p>
                  </a:txBody>
                  <a:tcPr anchor="ctr"/>
                </a:tc>
                <a:extLst>
                  <a:ext uri="{0D108BD9-81ED-4DB2-BD59-A6C34878D82A}">
                    <a16:rowId xmlns:a16="http://schemas.microsoft.com/office/drawing/2014/main" val="3213644749"/>
                  </a:ext>
                </a:extLst>
              </a:tr>
              <a:tr h="640080">
                <a:tc>
                  <a:txBody>
                    <a:bodyPr/>
                    <a:lstStyle/>
                    <a:p>
                      <a:pPr algn="l" eaLnBrk="1" hangingPunct="1">
                        <a:defRPr/>
                      </a:pPr>
                      <a:r>
                        <a:rPr lang="es-CO" sz="2400" b="1" dirty="0">
                          <a:latin typeface="Calibri" panose="020F0502020204030204" pitchFamily="34" charset="0"/>
                          <a:cs typeface="Calibri" panose="020F0502020204030204" pitchFamily="34" charset="0"/>
                        </a:rPr>
                        <a:t>Los transgresores abandonan la presencia de Dios</a:t>
                      </a:r>
                      <a:endParaRPr lang="en-US" sz="2400" b="1"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(3:24)</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(4:16)</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378665370"/>
                  </a:ext>
                </a:extLst>
              </a:tr>
              <a:tr h="365760">
                <a:tc gridSpan="3">
                  <a:txBody>
                    <a:bodyPr/>
                    <a:lstStyle/>
                    <a:p>
                      <a:pPr algn="ctr" eaLnBrk="1" hangingPunct="1">
                        <a:defRPr/>
                      </a:pPr>
                      <a:r>
                        <a:rPr lang="en-US" sz="2000" dirty="0">
                          <a:latin typeface="Calibri" panose="020F0502020204030204" pitchFamily="34" charset="0"/>
                          <a:cs typeface="Calibri" panose="020F0502020204030204" pitchFamily="34" charset="0"/>
                        </a:rPr>
                        <a:t>Similitudes y diferencias tomadas de Wenham, Génesis 1-15, pp. 99-100</a:t>
                      </a: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51311004"/>
                  </a:ext>
                </a:extLst>
              </a:tr>
            </a:tbl>
          </a:graphicData>
        </a:graphic>
      </p:graphicFrame>
    </p:spTree>
    <p:extLst>
      <p:ext uri="{BB962C8B-B14F-4D97-AF65-F5344CB8AC3E}">
        <p14:creationId xmlns:p14="http://schemas.microsoft.com/office/powerpoint/2010/main" val="14277571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1050377633"/>
              </p:ext>
            </p:extLst>
          </p:nvPr>
        </p:nvGraphicFramePr>
        <p:xfrm>
          <a:off x="228600" y="274320"/>
          <a:ext cx="8686800" cy="6309360"/>
        </p:xfrm>
        <a:graphic>
          <a:graphicData uri="http://schemas.openxmlformats.org/drawingml/2006/table">
            <a:tbl>
              <a:tblPr firstRow="1" bandRow="1">
                <a:tableStyleId>{073A0DAA-6AF3-43AB-8588-CEC1D06C72B9}</a:tableStyleId>
              </a:tblPr>
              <a:tblGrid>
                <a:gridCol w="5410200">
                  <a:extLst>
                    <a:ext uri="{9D8B030D-6E8A-4147-A177-3AD203B41FA5}">
                      <a16:colId xmlns:a16="http://schemas.microsoft.com/office/drawing/2014/main" val="978448397"/>
                    </a:ext>
                  </a:extLst>
                </a:gridCol>
                <a:gridCol w="1638300">
                  <a:extLst>
                    <a:ext uri="{9D8B030D-6E8A-4147-A177-3AD203B41FA5}">
                      <a16:colId xmlns:a16="http://schemas.microsoft.com/office/drawing/2014/main" val="683325371"/>
                    </a:ext>
                  </a:extLst>
                </a:gridCol>
                <a:gridCol w="1638300">
                  <a:extLst>
                    <a:ext uri="{9D8B030D-6E8A-4147-A177-3AD203B41FA5}">
                      <a16:colId xmlns:a16="http://schemas.microsoft.com/office/drawing/2014/main" val="2983755553"/>
                    </a:ext>
                  </a:extLst>
                </a:gridCol>
              </a:tblGrid>
              <a:tr h="701040">
                <a:tc gridSpan="3">
                  <a:txBody>
                    <a:bodyPr/>
                    <a:lstStyle/>
                    <a:p>
                      <a:pPr algn="ctr"/>
                      <a:r>
                        <a:rPr kumimoji="0" lang="es-CO"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Diferencias entre Génesis 3 y 4</a:t>
                      </a:r>
                      <a:endParaRPr lang="en-US" sz="1100" dirty="0">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462178000"/>
                  </a:ext>
                </a:extLst>
              </a:tr>
              <a:tr h="640080">
                <a:tc>
                  <a:txBody>
                    <a:bodyPr/>
                    <a:lstStyle/>
                    <a:p>
                      <a:pPr algn="ctr"/>
                      <a:r>
                        <a:rPr lang="en-US" sz="2800" b="1" kern="1200" dirty="0">
                          <a:solidFill>
                            <a:schemeClr val="dk1"/>
                          </a:solidFill>
                          <a:latin typeface="Calibri" panose="020F0502020204030204" pitchFamily="34" charset="0"/>
                          <a:ea typeface="+mn-ea"/>
                          <a:cs typeface="Calibri" panose="020F0502020204030204" pitchFamily="34" charset="0"/>
                        </a:rPr>
                        <a:t>Elemento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noProof="0" dirty="0">
                          <a:solidFill>
                            <a:srgbClr val="C00000"/>
                          </a:solidFill>
                          <a:effectLst/>
                          <a:latin typeface="Calibri" panose="020F0502020204030204" pitchFamily="34" charset="0"/>
                          <a:ea typeface="+mn-ea"/>
                          <a:cs typeface="Calibri" panose="020F0502020204030204" pitchFamily="34" charset="0"/>
                        </a:rPr>
                        <a:t>Génesis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effectLst/>
                          <a:latin typeface="Calibri" panose="020F0502020204030204" pitchFamily="34" charset="0"/>
                          <a:ea typeface="+mn-ea"/>
                          <a:cs typeface="Calibri" panose="020F0502020204030204" pitchFamily="34" charset="0"/>
                        </a:rPr>
                        <a:t>Génesis 4</a:t>
                      </a:r>
                    </a:p>
                  </a:txBody>
                  <a:tcPr anchor="ctr"/>
                </a:tc>
                <a:extLst>
                  <a:ext uri="{0D108BD9-81ED-4DB2-BD59-A6C34878D82A}">
                    <a16:rowId xmlns:a16="http://schemas.microsoft.com/office/drawing/2014/main" val="2313425501"/>
                  </a:ext>
                </a:extLst>
              </a:tr>
              <a:tr h="914400">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s-CO"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El pecado presente desde el principio</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chemeClr val="bg2"/>
                        </a:buClr>
                        <a:buSzTx/>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(4:5)</a:t>
                      </a:r>
                    </a:p>
                  </a:txBody>
                  <a:tcPr anchor="ctr"/>
                </a:tc>
                <a:extLst>
                  <a:ext uri="{0D108BD9-81ED-4DB2-BD59-A6C34878D82A}">
                    <a16:rowId xmlns:a16="http://schemas.microsoft.com/office/drawing/2014/main" val="2970888525"/>
                  </a:ext>
                </a:extLst>
              </a:tr>
              <a:tr h="914400">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s-CO"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Ausencia de persuasión al pecado</a:t>
                      </a:r>
                      <a:endPar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(3:1-5)</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(4:6-7)</a:t>
                      </a:r>
                    </a:p>
                  </a:txBody>
                  <a:tcPr anchor="ctr"/>
                </a:tc>
                <a:extLst>
                  <a:ext uri="{0D108BD9-81ED-4DB2-BD59-A6C34878D82A}">
                    <a16:rowId xmlns:a16="http://schemas.microsoft.com/office/drawing/2014/main" val="1099843120"/>
                  </a:ext>
                </a:extLst>
              </a:tr>
              <a:tr h="914400">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Asesinato</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dirty="0">
                          <a:solidFill>
                            <a:srgbClr val="0000CC"/>
                          </a:solidFill>
                          <a:effectLst/>
                          <a:latin typeface="Calibri" panose="020F0502020204030204" pitchFamily="34" charset="0"/>
                          <a:ea typeface="+mn-ea"/>
                          <a:cs typeface="Calibri" panose="020F0502020204030204" pitchFamily="34" charset="0"/>
                        </a:rPr>
                        <a:t>(4:3-8)</a:t>
                      </a:r>
                    </a:p>
                  </a:txBody>
                  <a:tcPr anchor="ctr"/>
                </a:tc>
                <a:extLst>
                  <a:ext uri="{0D108BD9-81ED-4DB2-BD59-A6C34878D82A}">
                    <a16:rowId xmlns:a16="http://schemas.microsoft.com/office/drawing/2014/main" val="4039762371"/>
                  </a:ext>
                </a:extLst>
              </a:tr>
              <a:tr h="914400">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Protesta por el juicio</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(3:14-20)</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(4:14)</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04693539"/>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CO"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Alejado aún más de la presencia de Dios</a:t>
                      </a:r>
                      <a:endPar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(3:23-24)</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(4:16)</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19655865"/>
                  </a:ext>
                </a:extLst>
              </a:tr>
              <a:tr h="365760">
                <a:tc gridSpan="3">
                  <a:txBody>
                    <a:bodyPr/>
                    <a:lstStyle/>
                    <a:p>
                      <a:pPr algn="ctr" eaLnBrk="1" hangingPunct="1">
                        <a:defRPr/>
                      </a:pPr>
                      <a:r>
                        <a:rPr lang="en-US" sz="2000" dirty="0">
                          <a:latin typeface="Calibri" panose="020F0502020204030204" pitchFamily="34" charset="0"/>
                          <a:cs typeface="Calibri" panose="020F0502020204030204" pitchFamily="34" charset="0"/>
                        </a:rPr>
                        <a:t>Similitudes y diferencias tomadas de Wenham, Genesis 1-15, pp. 99-100</a:t>
                      </a: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51311004"/>
                  </a:ext>
                </a:extLst>
              </a:tr>
            </a:tbl>
          </a:graphicData>
        </a:graphic>
      </p:graphicFrame>
    </p:spTree>
    <p:extLst>
      <p:ext uri="{BB962C8B-B14F-4D97-AF65-F5344CB8AC3E}">
        <p14:creationId xmlns:p14="http://schemas.microsoft.com/office/powerpoint/2010/main" val="272735821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A9E73-3676-7C54-A750-61C24703BA4A}"/>
            </a:ext>
          </a:extLst>
        </p:cNvPr>
        <p:cNvGrpSpPr/>
        <p:nvPr/>
      </p:nvGrpSpPr>
      <p:grpSpPr>
        <a:xfrm>
          <a:off x="0" y="0"/>
          <a:ext cx="0" cy="0"/>
          <a:chOff x="0" y="0"/>
          <a:chExt cx="0" cy="0"/>
        </a:xfrm>
      </p:grpSpPr>
      <p:sp>
        <p:nvSpPr>
          <p:cNvPr id="129027" name="Rectangle 3">
            <a:extLst>
              <a:ext uri="{FF2B5EF4-FFF2-40B4-BE49-F238E27FC236}">
                <a16:creationId xmlns:a16="http://schemas.microsoft.com/office/drawing/2014/main" id="{4A74921B-C01E-FEEC-05F6-8DC4EAA23DD4}"/>
              </a:ext>
            </a:extLst>
          </p:cNvPr>
          <p:cNvSpPr>
            <a:spLocks noGrp="1" noChangeArrowheads="1"/>
          </p:cNvSpPr>
          <p:nvPr>
            <p:ph type="body" idx="1"/>
          </p:nvPr>
        </p:nvSpPr>
        <p:spPr>
          <a:xfrm>
            <a:off x="1266825" y="1676400"/>
            <a:ext cx="61341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Locación – Gén. 4:16</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Nacimiento de Enoc– Gén. 4:17</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Línea de Caín– Gén. 4:18</a:t>
            </a:r>
          </a:p>
        </p:txBody>
      </p:sp>
      <p:sp>
        <p:nvSpPr>
          <p:cNvPr id="6" name="Rectangle 2">
            <a:extLst>
              <a:ext uri="{FF2B5EF4-FFF2-40B4-BE49-F238E27FC236}">
                <a16:creationId xmlns:a16="http://schemas.microsoft.com/office/drawing/2014/main" id="{6420DD1F-FC54-968D-E7A8-4CD4AE7DF2D5}"/>
              </a:ext>
            </a:extLst>
          </p:cNvPr>
          <p:cNvSpPr txBox="1">
            <a:spLocks noChangeArrowheads="1"/>
          </p:cNvSpPr>
          <p:nvPr/>
        </p:nvSpPr>
        <p:spPr bwMode="auto">
          <a:xfrm>
            <a:off x="457200" y="228600"/>
            <a:ext cx="6943725"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s-CO" sz="3600" dirty="0">
                <a:effectLst>
                  <a:outerShdw blurRad="38100" dist="38100" dir="2700000" algn="tl">
                    <a:srgbClr val="000000">
                      <a:alpha val="43137"/>
                    </a:srgbClr>
                  </a:outerShdw>
                </a:effectLst>
                <a:latin typeface="Calibri" panose="020F0502020204030204" pitchFamily="34" charset="0"/>
                <a:cs typeface="+mn-cs"/>
              </a:rPr>
              <a:t>Continuación de la línea de Caín</a:t>
            </a:r>
            <a:r>
              <a:rPr lang="en-US" sz="3600" dirty="0">
                <a:effectLst>
                  <a:outerShdw blurRad="38100" dist="38100" dir="2700000" algn="tl">
                    <a:srgbClr val="000000">
                      <a:alpha val="43137"/>
                    </a:srgbClr>
                  </a:outerShdw>
                </a:effectLst>
                <a:latin typeface="Calibri" panose="020F0502020204030204" pitchFamily="34" charset="0"/>
                <a:cs typeface="+mn-cs"/>
              </a:rPr>
              <a:t>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B6333591-D9FD-750F-7EA6-2CC3E35323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pic>
        <p:nvPicPr>
          <p:cNvPr id="2" name="Picture 1">
            <a:extLst>
              <a:ext uri="{FF2B5EF4-FFF2-40B4-BE49-F238E27FC236}">
                <a16:creationId xmlns:a16="http://schemas.microsoft.com/office/drawing/2014/main" id="{A16C2CC8-A628-FB77-DBBF-4ED312FF124A}"/>
              </a:ext>
            </a:extLst>
          </p:cNvPr>
          <p:cNvPicPr>
            <a:picLocks noChangeAspect="1"/>
          </p:cNvPicPr>
          <p:nvPr/>
        </p:nvPicPr>
        <p:blipFill>
          <a:blip r:embed="rId3"/>
          <a:stretch>
            <a:fillRect/>
          </a:stretch>
        </p:blipFill>
        <p:spPr>
          <a:xfrm>
            <a:off x="7400925" y="179733"/>
            <a:ext cx="1603387" cy="1146147"/>
          </a:xfrm>
          <a:prstGeom prst="rect">
            <a:avLst/>
          </a:prstGeom>
        </p:spPr>
      </p:pic>
    </p:spTree>
    <p:extLst>
      <p:ext uri="{BB962C8B-B14F-4D97-AF65-F5344CB8AC3E}">
        <p14:creationId xmlns:p14="http://schemas.microsoft.com/office/powerpoint/2010/main" val="3890686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85800" y="228600"/>
            <a:ext cx="6781800" cy="914400"/>
          </a:xfrm>
        </p:spPr>
        <p:txBody>
          <a:bodyPr/>
          <a:lstStyle/>
          <a:p>
            <a:pPr algn="ctr" eaLnBrk="1" hangingPunct="1"/>
            <a:r>
              <a:rPr lang="es-CO" sz="3600" dirty="0">
                <a:effectLst>
                  <a:outerShdw blurRad="38100" dist="38100" dir="2700000" algn="tl">
                    <a:srgbClr val="000000">
                      <a:alpha val="43137"/>
                    </a:srgbClr>
                  </a:outerShdw>
                </a:effectLst>
              </a:rPr>
              <a:t>¿De dónde sacó Caín a su esposa?</a:t>
            </a:r>
            <a:endParaRPr lang="en-US" sz="3600" dirty="0">
              <a:effectLst>
                <a:outerShdw blurRad="38100" dist="38100" dir="2700000" algn="tl">
                  <a:srgbClr val="000000">
                    <a:alpha val="43137"/>
                  </a:srgbClr>
                </a:outerShdw>
              </a:effectLst>
            </a:endParaRPr>
          </a:p>
        </p:txBody>
      </p:sp>
      <p:sp>
        <p:nvSpPr>
          <p:cNvPr id="130051" name="Rectangle 3"/>
          <p:cNvSpPr>
            <a:spLocks noGrp="1" noChangeArrowheads="1"/>
          </p:cNvSpPr>
          <p:nvPr>
            <p:ph type="body" idx="1"/>
          </p:nvPr>
        </p:nvSpPr>
        <p:spPr>
          <a:xfrm>
            <a:off x="228600" y="1600200"/>
            <a:ext cx="5715000" cy="46482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Se casó con su hermana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Adán y Eva vivieron mucho tiempo </a:t>
            </a:r>
            <a:r>
              <a:rPr lang="en-US" dirty="0">
                <a:effectLst>
                  <a:outerShdw blurRad="38100" dist="38100" dir="2700000" algn="tl">
                    <a:srgbClr val="000000">
                      <a:alpha val="43137"/>
                    </a:srgbClr>
                  </a:outerShdw>
                </a:effectLst>
                <a:ea typeface="+mn-ea"/>
                <a:cs typeface="+mn-cs"/>
              </a:rPr>
              <a:t>(Gén 5:5) y tuvieron muchos hijos (Gén 1:28; 5:4)</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La primera generación tuvo que casarse con sus hermanos y hermanas o no habría habido segunda generación</a:t>
            </a:r>
            <a:endParaRPr lang="en-US" dirty="0">
              <a:effectLst>
                <a:outerShdw blurRad="38100" dist="38100" dir="2700000" algn="tl">
                  <a:srgbClr val="000000">
                    <a:alpha val="43137"/>
                  </a:srgbClr>
                </a:outerShdw>
              </a:effectLst>
              <a:ea typeface="+mn-ea"/>
              <a:cs typeface="+mn-cs"/>
            </a:endParaRPr>
          </a:p>
        </p:txBody>
      </p:sp>
      <p:pic>
        <p:nvPicPr>
          <p:cNvPr id="2" name="Picture 1">
            <a:extLst>
              <a:ext uri="{FF2B5EF4-FFF2-40B4-BE49-F238E27FC236}">
                <a16:creationId xmlns:a16="http://schemas.microsoft.com/office/drawing/2014/main" id="{7DB71B60-AC91-48A8-80CE-F1ACCF11AC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72200" y="1828800"/>
            <a:ext cx="2702777" cy="3200400"/>
          </a:xfrm>
          <a:prstGeom prst="rect">
            <a:avLst/>
          </a:prstGeom>
        </p:spPr>
      </p:pic>
      <p:pic>
        <p:nvPicPr>
          <p:cNvPr id="3" name="Picture 2">
            <a:extLst>
              <a:ext uri="{FF2B5EF4-FFF2-40B4-BE49-F238E27FC236}">
                <a16:creationId xmlns:a16="http://schemas.microsoft.com/office/drawing/2014/main" id="{46413522-0B8E-F912-68BF-DFD275B16763}"/>
              </a:ext>
            </a:extLst>
          </p:cNvPr>
          <p:cNvPicPr>
            <a:picLocks noChangeAspect="1"/>
          </p:cNvPicPr>
          <p:nvPr/>
        </p:nvPicPr>
        <p:blipFill>
          <a:blip r:embed="rId3"/>
          <a:stretch>
            <a:fillRect/>
          </a:stretch>
        </p:blipFill>
        <p:spPr>
          <a:xfrm>
            <a:off x="7467600" y="109678"/>
            <a:ext cx="1603387" cy="1152244"/>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37338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altLang="en-US" dirty="0">
                <a:effectLst>
                  <a:outerShdw blurRad="38100" dist="38100" dir="2700000" algn="tl">
                    <a:srgbClr val="000000">
                      <a:alpha val="43137"/>
                    </a:srgbClr>
                  </a:outerShdw>
                </a:effectLst>
              </a:rPr>
              <a:t>La antigua objeción acerca de la “esposa de Caín” resulta, por lo tanto, bastante trivial. Mucho antes de que Caín muriera, ya existía una gran población en la tierra. Para el tiempo del Diluvio 1,656 años después de la Creación según la cronología de Ussher, incluso usando las suposiciones conservadoras mencionadas, la población mundial habría sido de al menos siete mil millones de personas.”</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4269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838200" y="228600"/>
            <a:ext cx="6629400" cy="914400"/>
          </a:xfrm>
        </p:spPr>
        <p:txBody>
          <a:bodyPr/>
          <a:lstStyle/>
          <a:p>
            <a:pPr algn="ctr" eaLnBrk="1" hangingPunct="1"/>
            <a:r>
              <a:rPr lang="es-CO" sz="3600" dirty="0">
                <a:effectLst>
                  <a:outerShdw blurRad="38100" dist="38100" dir="2700000" algn="tl">
                    <a:srgbClr val="000000">
                      <a:alpha val="43137"/>
                    </a:srgbClr>
                  </a:outerShdw>
                </a:effectLst>
              </a:rPr>
              <a:t>¿De dónde sacó Caín a su esposa?</a:t>
            </a:r>
            <a:endParaRPr lang="en-US" sz="3600" dirty="0">
              <a:effectLst>
                <a:outerShdw blurRad="38100" dist="38100" dir="2700000" algn="tl">
                  <a:srgbClr val="000000">
                    <a:alpha val="43137"/>
                  </a:srgbClr>
                </a:outerShdw>
              </a:effectLst>
            </a:endParaRPr>
          </a:p>
        </p:txBody>
      </p:sp>
      <p:sp>
        <p:nvSpPr>
          <p:cNvPr id="130051" name="Rectangle 3"/>
          <p:cNvSpPr>
            <a:spLocks noGrp="1" noChangeArrowheads="1"/>
          </p:cNvSpPr>
          <p:nvPr>
            <p:ph type="body" idx="1"/>
          </p:nvPr>
        </p:nvSpPr>
        <p:spPr>
          <a:xfrm>
            <a:off x="228600" y="1600200"/>
            <a:ext cx="5334000" cy="3429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La primera generación era genéticamente pura</a:t>
            </a:r>
            <a:r>
              <a:rPr lang="en-US" dirty="0">
                <a:effectLst>
                  <a:outerShdw blurRad="38100" dist="38100" dir="2700000" algn="tl">
                    <a:srgbClr val="000000">
                      <a:alpha val="43137"/>
                    </a:srgbClr>
                  </a:outerShdw>
                </a:effectLst>
                <a:ea typeface="+mn-ea"/>
                <a:cs typeface="+mn-cs"/>
              </a:rPr>
              <a:t> (Gén 1:31; Gén 20:12)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Ley mosaica (Lev 18-20) </a:t>
            </a:r>
            <a:r>
              <a:rPr lang="es-CO" dirty="0">
                <a:effectLst>
                  <a:outerShdw blurRad="38100" dist="38100" dir="2700000" algn="tl">
                    <a:srgbClr val="000000">
                      <a:alpha val="43137"/>
                    </a:srgbClr>
                  </a:outerShdw>
                </a:effectLst>
                <a:ea typeface="+mn-ea"/>
                <a:cs typeface="+mn-cs"/>
              </a:rPr>
              <a:t>no se dio hasta 2,600 años después</a:t>
            </a:r>
            <a:endParaRPr lang="en-US" dirty="0">
              <a:effectLst>
                <a:outerShdw blurRad="38100" dist="38100" dir="2700000" algn="tl">
                  <a:srgbClr val="000000">
                    <a:alpha val="43137"/>
                  </a:srgbClr>
                </a:outerShdw>
              </a:effectLst>
              <a:ea typeface="+mn-ea"/>
              <a:cs typeface="+mn-cs"/>
            </a:endParaRPr>
          </a:p>
        </p:txBody>
      </p:sp>
      <p:pic>
        <p:nvPicPr>
          <p:cNvPr id="4" name="Picture 3">
            <a:extLst>
              <a:ext uri="{FF2B5EF4-FFF2-40B4-BE49-F238E27FC236}">
                <a16:creationId xmlns:a16="http://schemas.microsoft.com/office/drawing/2014/main" id="{89189ED6-EEE5-4D98-A2AA-92BEDC2941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5" name="Picture 4">
            <a:extLst>
              <a:ext uri="{FF2B5EF4-FFF2-40B4-BE49-F238E27FC236}">
                <a16:creationId xmlns:a16="http://schemas.microsoft.com/office/drawing/2014/main" id="{328092D7-C75F-4D0B-A25F-E851589839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0" y="1828800"/>
            <a:ext cx="2702777" cy="3200400"/>
          </a:xfrm>
          <a:prstGeom prst="rect">
            <a:avLst/>
          </a:prstGeom>
        </p:spPr>
      </p:pic>
    </p:spTree>
    <p:extLst>
      <p:ext uri="{BB962C8B-B14F-4D97-AF65-F5344CB8AC3E}">
        <p14:creationId xmlns:p14="http://schemas.microsoft.com/office/powerpoint/2010/main" val="1612782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4673600"/>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s-CO" sz="2800" dirty="0">
                <a:effectLst>
                  <a:outerShdw blurRad="38100" dist="38100" dir="2700000" algn="tl">
                    <a:srgbClr val="000000">
                      <a:alpha val="43137"/>
                    </a:srgbClr>
                  </a:outerShdw>
                </a:effectLst>
              </a:rPr>
              <a:t>Para comenzar este proceso de multiplicación, por supuesto, al menos uno de los hijos de Adán tuvo que casarse con una de las hijas de Adán. Probablemente, en esa primera generación, todos los matrimonios eran matrimonios entre hermanos. En aquellos primeros tiempos, no había genes mutantes en los sistemas genéticos de ninguno de estos niños, por lo que ningún daño genético podría haber resultado de matrimonios cercanos. Muchas, muchas generaciones después, durante el tiempo de Moisés, tales mutaciones se habían acumulado hasta el punto en que tales uniones eran genéticamente peligrosas, de modo que el incesto fue prohibido desde entonces en las leyes mosaicas</a:t>
            </a:r>
            <a:r>
              <a:rPr lang="en-US" sz="3000" dirty="0">
                <a:effectLst>
                  <a:outerShdw blurRad="38100" dist="38100" dir="2700000" algn="tl">
                    <a:srgbClr val="000000">
                      <a:alpha val="43137"/>
                    </a:srgbClr>
                  </a:outerShdw>
                </a:effectLst>
              </a:rPr>
              <a:t>.</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143-44</a:t>
            </a:r>
          </a:p>
        </p:txBody>
      </p:sp>
      <p:pic>
        <p:nvPicPr>
          <p:cNvPr id="5" name="Picture 2" descr="Genesis Record: Morris, Henry M.: 9780801072826: Amazon.com: Books">
            <a:extLst>
              <a:ext uri="{FF2B5EF4-FFF2-40B4-BE49-F238E27FC236}">
                <a16:creationId xmlns:a16="http://schemas.microsoft.com/office/drawing/2014/main" id="{2B4541EC-7BFD-4430-8685-5D7287B3757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8789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9F2E1D-DCF3-B469-E1F8-DD6C2498713D}"/>
              </a:ext>
            </a:extLst>
          </p:cNvPr>
          <p:cNvPicPr>
            <a:picLocks noChangeAspect="1"/>
          </p:cNvPicPr>
          <p:nvPr/>
        </p:nvPicPr>
        <p:blipFill>
          <a:blip r:embed="rId2"/>
          <a:stretch>
            <a:fillRect/>
          </a:stretch>
        </p:blipFill>
        <p:spPr>
          <a:xfrm>
            <a:off x="316623" y="598303"/>
            <a:ext cx="8493771" cy="5650097"/>
          </a:xfrm>
          <a:prstGeom prst="rect">
            <a:avLst/>
          </a:prstGeom>
        </p:spPr>
      </p:pic>
    </p:spTree>
    <p:extLst>
      <p:ext uri="{BB962C8B-B14F-4D97-AF65-F5344CB8AC3E}">
        <p14:creationId xmlns:p14="http://schemas.microsoft.com/office/powerpoint/2010/main" val="69005217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AEA3E-70F4-9CF0-73A4-8491B01053EE}"/>
            </a:ext>
          </a:extLst>
        </p:cNvPr>
        <p:cNvGrpSpPr/>
        <p:nvPr/>
      </p:nvGrpSpPr>
      <p:grpSpPr>
        <a:xfrm>
          <a:off x="0" y="0"/>
          <a:ext cx="0" cy="0"/>
          <a:chOff x="0" y="0"/>
          <a:chExt cx="0" cy="0"/>
        </a:xfrm>
      </p:grpSpPr>
      <p:sp>
        <p:nvSpPr>
          <p:cNvPr id="129027" name="Rectangle 3">
            <a:extLst>
              <a:ext uri="{FF2B5EF4-FFF2-40B4-BE49-F238E27FC236}">
                <a16:creationId xmlns:a16="http://schemas.microsoft.com/office/drawing/2014/main" id="{FC0D9E1D-AB00-DED4-9385-BBA210910DBC}"/>
              </a:ext>
            </a:extLst>
          </p:cNvPr>
          <p:cNvSpPr>
            <a:spLocks noGrp="1" noChangeArrowheads="1"/>
          </p:cNvSpPr>
          <p:nvPr>
            <p:ph type="body" idx="1"/>
          </p:nvPr>
        </p:nvSpPr>
        <p:spPr>
          <a:xfrm>
            <a:off x="1790700" y="1600200"/>
            <a:ext cx="59055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Locación – Gén. 4:16</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Nacimiento de Enoc– Gén. 4:17</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Línea de Caín– Gén. 4:18</a:t>
            </a:r>
          </a:p>
        </p:txBody>
      </p:sp>
      <p:sp>
        <p:nvSpPr>
          <p:cNvPr id="6" name="Rectangle 2">
            <a:extLst>
              <a:ext uri="{FF2B5EF4-FFF2-40B4-BE49-F238E27FC236}">
                <a16:creationId xmlns:a16="http://schemas.microsoft.com/office/drawing/2014/main" id="{5941FE13-18BC-510F-4901-B2A8650D2A56}"/>
              </a:ext>
            </a:extLst>
          </p:cNvPr>
          <p:cNvSpPr txBox="1">
            <a:spLocks noChangeArrowheads="1"/>
          </p:cNvSpPr>
          <p:nvPr/>
        </p:nvSpPr>
        <p:spPr bwMode="auto">
          <a:xfrm>
            <a:off x="457200" y="228600"/>
            <a:ext cx="6943725"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s-CO" sz="3600" dirty="0">
                <a:effectLst>
                  <a:outerShdw blurRad="38100" dist="38100" dir="2700000" algn="tl">
                    <a:srgbClr val="000000">
                      <a:alpha val="43137"/>
                    </a:srgbClr>
                  </a:outerShdw>
                </a:effectLst>
                <a:latin typeface="Calibri" panose="020F0502020204030204" pitchFamily="34" charset="0"/>
                <a:cs typeface="+mn-cs"/>
              </a:rPr>
              <a:t>Continuación de la línea de Caín</a:t>
            </a:r>
            <a:r>
              <a:rPr lang="en-US" sz="3600" dirty="0">
                <a:effectLst>
                  <a:outerShdw blurRad="38100" dist="38100" dir="2700000" algn="tl">
                    <a:srgbClr val="000000">
                      <a:alpha val="43137"/>
                    </a:srgbClr>
                  </a:outerShdw>
                </a:effectLst>
                <a:latin typeface="Calibri" panose="020F0502020204030204" pitchFamily="34" charset="0"/>
                <a:cs typeface="+mn-cs"/>
              </a:rPr>
              <a:t>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18A5EBB0-63E3-18C3-37AA-5FBD23B9BB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pic>
        <p:nvPicPr>
          <p:cNvPr id="2" name="Picture 1">
            <a:extLst>
              <a:ext uri="{FF2B5EF4-FFF2-40B4-BE49-F238E27FC236}">
                <a16:creationId xmlns:a16="http://schemas.microsoft.com/office/drawing/2014/main" id="{426A950B-D441-D957-7DAF-FB1EC384291C}"/>
              </a:ext>
            </a:extLst>
          </p:cNvPr>
          <p:cNvPicPr>
            <a:picLocks noChangeAspect="1"/>
          </p:cNvPicPr>
          <p:nvPr/>
        </p:nvPicPr>
        <p:blipFill>
          <a:blip r:embed="rId3"/>
          <a:stretch>
            <a:fillRect/>
          </a:stretch>
        </p:blipFill>
        <p:spPr>
          <a:xfrm>
            <a:off x="7400925" y="179733"/>
            <a:ext cx="1603387" cy="1146147"/>
          </a:xfrm>
          <a:prstGeom prst="rect">
            <a:avLst/>
          </a:prstGeom>
        </p:spPr>
      </p:pic>
    </p:spTree>
    <p:extLst>
      <p:ext uri="{BB962C8B-B14F-4D97-AF65-F5344CB8AC3E}">
        <p14:creationId xmlns:p14="http://schemas.microsoft.com/office/powerpoint/2010/main" val="1227221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045B-2BCD-551A-E772-EC0EACCB36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510B8A-B7CA-37A2-D11B-88121CD84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05E3D046-D130-4750-67E0-CF181684F83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BAEF4745-9FDE-E5A8-B85D-387F864A3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11116550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Génesis 4 - Esquema</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Primer asesinato (Gén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impía de Caín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piadosa de Set (4:25-26)</a:t>
            </a:r>
          </a:p>
        </p:txBody>
      </p:sp>
      <p:pic>
        <p:nvPicPr>
          <p:cNvPr id="3" name="Picture 2">
            <a:extLst>
              <a:ext uri="{FF2B5EF4-FFF2-40B4-BE49-F238E27FC236}">
                <a16:creationId xmlns:a16="http://schemas.microsoft.com/office/drawing/2014/main" id="{2E4EBF62-56A1-5340-19B4-0BD549929D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9458"/>
            <a:ext cx="1600970" cy="11430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BF59A-D9F0-D60F-8C26-0AD0791B898F}"/>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749F5514-6657-6614-E522-D3C46D5B99EA}"/>
              </a:ext>
            </a:extLst>
          </p:cNvPr>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Línea impía de Caín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a:extLst>
              <a:ext uri="{FF2B5EF4-FFF2-40B4-BE49-F238E27FC236}">
                <a16:creationId xmlns:a16="http://schemas.microsoft.com/office/drawing/2014/main" id="{3CB795AB-9F1F-54C4-8B89-627FAD72963F}"/>
              </a:ext>
            </a:extLst>
          </p:cNvPr>
          <p:cNvSpPr>
            <a:spLocks noGrp="1" noChangeArrowheads="1"/>
          </p:cNvSpPr>
          <p:nvPr>
            <p:ph type="body" idx="1"/>
          </p:nvPr>
        </p:nvSpPr>
        <p:spPr>
          <a:xfrm>
            <a:off x="159068" y="1325880"/>
            <a:ext cx="8984932"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Descendencia impía que no producirá al Mesías</a:t>
            </a:r>
            <a:r>
              <a:rPr lang="en-US" dirty="0">
                <a:effectLst>
                  <a:outerShdw blurRad="38100" dist="38100" dir="2700000" algn="tl">
                    <a:srgbClr val="000000">
                      <a:alpha val="43137"/>
                    </a:srgbClr>
                  </a:outerShdw>
                </a:effectLst>
              </a:rPr>
              <a:t> (Gén 3:15)</a:t>
            </a:r>
          </a:p>
          <a:p>
            <a:pPr marL="914400" lvl="2" indent="-452438" eaLnBrk="1" hangingPunct="1">
              <a:spcBef>
                <a:spcPts val="0"/>
              </a:spcBef>
              <a:spcAft>
                <a:spcPts val="1800"/>
              </a:spcAft>
              <a:buClr>
                <a:srgbClr val="00FF99"/>
              </a:buClr>
              <a:buSzPct val="100000"/>
              <a:buFont typeface="+mj-lt"/>
              <a:buAutoNum type="arabicPeriod"/>
              <a:defRPr/>
            </a:pPr>
            <a:r>
              <a:rPr lang="es-CO" dirty="0"/>
              <a:t>Continuación de la línea de Caín </a:t>
            </a:r>
            <a:r>
              <a:rPr lang="en-US" dirty="0"/>
              <a:t>(4:16-18)</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Inmoralidad (4:19)</a:t>
            </a:r>
          </a:p>
          <a:p>
            <a:pPr marL="914400" lvl="2" indent="-452438" eaLnBrk="1" hangingPunct="1">
              <a:spcBef>
                <a:spcPts val="0"/>
              </a:spcBef>
              <a:spcAft>
                <a:spcPts val="1800"/>
              </a:spcAft>
              <a:buClr>
                <a:srgbClr val="00FF99"/>
              </a:buClr>
              <a:buSzPct val="100000"/>
              <a:buFont typeface="+mj-lt"/>
              <a:buAutoNum type="arabicPeriod"/>
              <a:defRPr/>
            </a:pPr>
            <a:r>
              <a:rPr lang="en-US" dirty="0"/>
              <a:t>Avance tecnológico pero no espiritual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Violencia  (4:23-24)</a:t>
            </a:r>
          </a:p>
        </p:txBody>
      </p:sp>
      <p:pic>
        <p:nvPicPr>
          <p:cNvPr id="4" name="Picture 3">
            <a:extLst>
              <a:ext uri="{FF2B5EF4-FFF2-40B4-BE49-F238E27FC236}">
                <a16:creationId xmlns:a16="http://schemas.microsoft.com/office/drawing/2014/main" id="{1D194FF2-F45D-0BE5-F9DF-75ED505F19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2" name="Picture 1">
            <a:extLst>
              <a:ext uri="{FF2B5EF4-FFF2-40B4-BE49-F238E27FC236}">
                <a16:creationId xmlns:a16="http://schemas.microsoft.com/office/drawing/2014/main" id="{56B73225-EE02-70D0-853D-6EA597952C70}"/>
              </a:ext>
            </a:extLst>
          </p:cNvPr>
          <p:cNvPicPr>
            <a:picLocks noChangeAspect="1"/>
          </p:cNvPicPr>
          <p:nvPr/>
        </p:nvPicPr>
        <p:blipFill>
          <a:blip r:embed="rId3"/>
          <a:stretch>
            <a:fillRect/>
          </a:stretch>
        </p:blipFill>
        <p:spPr>
          <a:xfrm>
            <a:off x="7404471" y="76200"/>
            <a:ext cx="1603387" cy="1146147"/>
          </a:xfrm>
          <a:prstGeom prst="rect">
            <a:avLst/>
          </a:prstGeom>
        </p:spPr>
      </p:pic>
    </p:spTree>
    <p:extLst>
      <p:ext uri="{BB962C8B-B14F-4D97-AF65-F5344CB8AC3E}">
        <p14:creationId xmlns:p14="http://schemas.microsoft.com/office/powerpoint/2010/main" val="21747316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1:26-28</a:t>
            </a:r>
          </a:p>
          <a:p>
            <a:pPr algn="just"/>
            <a:r>
              <a:rPr lang="en-US" sz="2800" baseline="30000" dirty="0">
                <a:latin typeface="Calibri" panose="020F0502020204030204" pitchFamily="34" charset="0"/>
              </a:rPr>
              <a:t>26 </a:t>
            </a:r>
            <a:r>
              <a:rPr lang="es-CO" sz="2800" dirty="0">
                <a:latin typeface="Calibri" panose="020F0502020204030204" pitchFamily="34" charset="0"/>
              </a:rPr>
              <a:t>Y dijo Dios: Hagamos al hombre a nuestra imagen, conforme a nuestra semejanza; y ejerza dominio sobre los peces del mar, sobre las aves del cielo, sobre los ganados, sobre toda la tierra, y sobre todo reptil que se arrastra sobre la tierra. 27 Creó, pues, Dios al hombre a imagen suya, a imagen de Dios lo creó; </a:t>
            </a:r>
            <a:r>
              <a:rPr lang="es-CO" sz="2800" b="1" u="sng" dirty="0">
                <a:solidFill>
                  <a:srgbClr val="FFFFCC"/>
                </a:solidFill>
                <a:latin typeface="Calibri" panose="020F0502020204030204" pitchFamily="34" charset="0"/>
              </a:rPr>
              <a:t>varón y hembra</a:t>
            </a:r>
            <a:r>
              <a:rPr lang="es-CO" sz="2800" dirty="0">
                <a:latin typeface="Calibri" panose="020F0502020204030204" pitchFamily="34" charset="0"/>
              </a:rPr>
              <a:t> los creó. 28 Y los bendijo Dios y les dijo: </a:t>
            </a:r>
            <a:r>
              <a:rPr lang="es-CO" sz="2800" b="1" u="sng" dirty="0">
                <a:solidFill>
                  <a:srgbClr val="FFFFCC"/>
                </a:solidFill>
                <a:latin typeface="Calibri" panose="020F0502020204030204" pitchFamily="34" charset="0"/>
              </a:rPr>
              <a:t>Sed fecundos y multiplicaos</a:t>
            </a:r>
            <a:r>
              <a:rPr lang="es-CO" sz="2800" dirty="0">
                <a:latin typeface="Calibri" panose="020F0502020204030204" pitchFamily="34" charset="0"/>
              </a:rPr>
              <a:t>, y llenad la tierra y sojuzgadla; ejerced dominio sobre los peces del mar, sobre las aves del cielo y sobre todo ser viviente que se mueve[t] sobre la tierra</a:t>
            </a:r>
            <a:r>
              <a:rPr lang="en-US" sz="2800" dirty="0">
                <a:latin typeface="Calibri" panose="020F0502020204030204" pitchFamily="34" charset="0"/>
              </a:rPr>
              <a:t>.”</a:t>
            </a:r>
          </a:p>
        </p:txBody>
      </p:sp>
    </p:spTree>
    <p:extLst>
      <p:ext uri="{BB962C8B-B14F-4D97-AF65-F5344CB8AC3E}">
        <p14:creationId xmlns:p14="http://schemas.microsoft.com/office/powerpoint/2010/main" val="359494425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46824"/>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2:24</a:t>
            </a:r>
          </a:p>
          <a:p>
            <a:pPr algn="just"/>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tanto el hombre dejará a su padre y a su madre y se unirá a su mujer, y serán una sola carne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99F0BFCF-6E97-486B-85A7-6139C7A5AC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075" y="2971800"/>
            <a:ext cx="1243850" cy="1828800"/>
          </a:xfrm>
          <a:prstGeom prst="rect">
            <a:avLst/>
          </a:prstGeom>
        </p:spPr>
      </p:pic>
    </p:spTree>
    <p:extLst>
      <p:ext uri="{BB962C8B-B14F-4D97-AF65-F5344CB8AC3E}">
        <p14:creationId xmlns:p14="http://schemas.microsoft.com/office/powerpoint/2010/main" val="518123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Génesis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s-CO" sz="2750" dirty="0">
                <a:effectLst>
                  <a:outerShdw blurRad="38100" dist="38100" dir="2700000" algn="tl">
                    <a:srgbClr val="000000">
                      <a:alpha val="43137"/>
                    </a:srgbClr>
                  </a:outerShdw>
                </a:effectLst>
              </a:rPr>
              <a:t>Aconteció que cuando los hombres comenzaron a multiplicarse sobre la superficie de la tierra, y les nacieron hijas, 2 los hijos de Dios vieron que las hijas de los hombres eran hermosas, y tomaron para sí mujeres de entre todas las que les gustaban. 3 Entonces el Señor dijo: «Mi Espíritu no luchará para siempre con el hombre, porque ciertamente él es carne. Serán, pues, sus días 120 años». 4 Había gigantes en la tierra en aquellos días, y también después, cuando los hijos de Dios se unieron a las hijas de los hombres y ellas les dieron hijos. Estos son los héroes de la antigüedad, hombres de renombre</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43555912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Apocalipsis 9:20-21</a:t>
            </a:r>
          </a:p>
          <a:p>
            <a:pPr marL="0" lvl="0" indent="0" algn="just">
              <a:spcBef>
                <a:spcPct val="0"/>
              </a:spcBef>
              <a:buClrTx/>
              <a:buSzTx/>
              <a:buNone/>
            </a:pP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r>
              <a:rPr lang="es-CO" dirty="0">
                <a:effectLst>
                  <a:outerShdw blurRad="38100" dist="38100" dir="2700000" algn="tl">
                    <a:srgbClr val="000000">
                      <a:alpha val="43137"/>
                    </a:srgbClr>
                  </a:outerShdw>
                </a:effectLst>
              </a:rPr>
              <a:t>El resto de la humanidad, los que no fueron muertos por estas plagas, no se arrepintieron de las obras de sus manos ni dejaron de adorar a los demonios y a los ídolos de oro, de plata, de bronce, de piedra, y de madera, que no pueden ver ni oír ni andar. 21 Tampoco se arrepintieron de sus homicidios ni de sus hechicerías (pharmakeia) ni de su </a:t>
            </a:r>
            <a:r>
              <a:rPr lang="es-CO" b="1" u="sng" dirty="0">
                <a:solidFill>
                  <a:srgbClr val="FFFFCC"/>
                </a:solidFill>
                <a:effectLst>
                  <a:outerShdw blurRad="38100" dist="38100" dir="2700000" algn="tl">
                    <a:srgbClr val="000000">
                      <a:alpha val="43137"/>
                    </a:srgbClr>
                  </a:outerShdw>
                </a:effectLst>
              </a:rPr>
              <a:t>inmoralidad</a:t>
            </a:r>
            <a:r>
              <a:rPr lang="es-CO" dirty="0">
                <a:effectLst>
                  <a:outerShdw blurRad="38100" dist="38100" dir="2700000" algn="tl">
                    <a:srgbClr val="000000">
                      <a:alpha val="43137"/>
                    </a:srgbClr>
                  </a:outerShdw>
                </a:effectLst>
              </a:rPr>
              <a:t> ni de sus robos</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5950701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088DF-E861-6278-084C-C69644A95C2C}"/>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C33220A5-385A-3BC5-6361-A81C57333161}"/>
              </a:ext>
            </a:extLst>
          </p:cNvPr>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Línea impía de Caín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a:extLst>
              <a:ext uri="{FF2B5EF4-FFF2-40B4-BE49-F238E27FC236}">
                <a16:creationId xmlns:a16="http://schemas.microsoft.com/office/drawing/2014/main" id="{AD1034ED-A395-D28B-FBC9-6754A5DCC9BF}"/>
              </a:ext>
            </a:extLst>
          </p:cNvPr>
          <p:cNvSpPr>
            <a:spLocks noGrp="1" noChangeArrowheads="1"/>
          </p:cNvSpPr>
          <p:nvPr>
            <p:ph type="body" idx="1"/>
          </p:nvPr>
        </p:nvSpPr>
        <p:spPr>
          <a:xfrm>
            <a:off x="41434" y="1325880"/>
            <a:ext cx="9178766"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Descendencia impía que no producirá al Mesías</a:t>
            </a:r>
            <a:r>
              <a:rPr lang="en-US" dirty="0">
                <a:effectLst>
                  <a:outerShdw blurRad="38100" dist="38100" dir="2700000" algn="tl">
                    <a:srgbClr val="000000">
                      <a:alpha val="43137"/>
                    </a:srgbClr>
                  </a:outerShdw>
                </a:effectLst>
              </a:rPr>
              <a:t> (Gén 3:15)</a:t>
            </a:r>
          </a:p>
          <a:p>
            <a:pPr marL="914400" lvl="2" indent="-452438" eaLnBrk="1" hangingPunct="1">
              <a:spcBef>
                <a:spcPts val="0"/>
              </a:spcBef>
              <a:spcAft>
                <a:spcPts val="1800"/>
              </a:spcAft>
              <a:buClr>
                <a:srgbClr val="00FF99"/>
              </a:buClr>
              <a:buSzPct val="100000"/>
              <a:buFont typeface="+mj-lt"/>
              <a:buAutoNum type="arabicPeriod"/>
              <a:defRPr/>
            </a:pPr>
            <a:r>
              <a:rPr lang="es-CO" dirty="0"/>
              <a:t>Continuación de la línea de Caín </a:t>
            </a:r>
            <a:r>
              <a:rPr lang="en-US" dirty="0"/>
              <a:t>(4:16-18)</a:t>
            </a:r>
          </a:p>
          <a:p>
            <a:pPr marL="914400" lvl="2" indent="-452438" eaLnBrk="1" hangingPunct="1">
              <a:spcBef>
                <a:spcPts val="0"/>
              </a:spcBef>
              <a:spcAft>
                <a:spcPts val="1800"/>
              </a:spcAft>
              <a:buClr>
                <a:srgbClr val="00FF99"/>
              </a:buClr>
              <a:buSzPct val="100000"/>
              <a:buFont typeface="+mj-lt"/>
              <a:buAutoNum type="arabicPeriod"/>
              <a:defRPr/>
            </a:pPr>
            <a:r>
              <a:rPr lang="en-US" dirty="0"/>
              <a:t>Inmoralidad (4:19)</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Avance tecnológico pero no espiritual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Violencia  (4:23-24)</a:t>
            </a:r>
          </a:p>
        </p:txBody>
      </p:sp>
      <p:pic>
        <p:nvPicPr>
          <p:cNvPr id="4" name="Picture 3">
            <a:extLst>
              <a:ext uri="{FF2B5EF4-FFF2-40B4-BE49-F238E27FC236}">
                <a16:creationId xmlns:a16="http://schemas.microsoft.com/office/drawing/2014/main" id="{23B40D13-62A1-8ADF-E924-2F59F8B436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2" name="Picture 1">
            <a:extLst>
              <a:ext uri="{FF2B5EF4-FFF2-40B4-BE49-F238E27FC236}">
                <a16:creationId xmlns:a16="http://schemas.microsoft.com/office/drawing/2014/main" id="{624FF20A-00F3-A601-112A-AAB16CC506DE}"/>
              </a:ext>
            </a:extLst>
          </p:cNvPr>
          <p:cNvPicPr>
            <a:picLocks noChangeAspect="1"/>
          </p:cNvPicPr>
          <p:nvPr/>
        </p:nvPicPr>
        <p:blipFill>
          <a:blip r:embed="rId3"/>
          <a:stretch>
            <a:fillRect/>
          </a:stretch>
        </p:blipFill>
        <p:spPr>
          <a:xfrm>
            <a:off x="7404471" y="76200"/>
            <a:ext cx="1603387" cy="1146147"/>
          </a:xfrm>
          <a:prstGeom prst="rect">
            <a:avLst/>
          </a:prstGeom>
        </p:spPr>
      </p:pic>
    </p:spTree>
    <p:extLst>
      <p:ext uri="{BB962C8B-B14F-4D97-AF65-F5344CB8AC3E}">
        <p14:creationId xmlns:p14="http://schemas.microsoft.com/office/powerpoint/2010/main" val="40619629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219200" y="228597"/>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Avance Tecnológico</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Génesis 4:20-22</a:t>
            </a:r>
          </a:p>
        </p:txBody>
      </p:sp>
      <p:sp>
        <p:nvSpPr>
          <p:cNvPr id="129027" name="Rectangle 3"/>
          <p:cNvSpPr>
            <a:spLocks noGrp="1" noChangeArrowheads="1"/>
          </p:cNvSpPr>
          <p:nvPr>
            <p:ph type="body" idx="1"/>
          </p:nvPr>
        </p:nvSpPr>
        <p:spPr>
          <a:xfrm>
            <a:off x="1981200" y="1600200"/>
            <a:ext cx="4868333" cy="1828800"/>
          </a:xfrm>
        </p:spPr>
        <p:txBody>
          <a:bodyPr/>
          <a:lstStyle/>
          <a:p>
            <a:pPr marL="114300"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rPr>
              <a:t>Ganado</a:t>
            </a:r>
            <a:r>
              <a:rPr lang="en-US" dirty="0">
                <a:effectLst>
                  <a:outerShdw blurRad="38100" dist="38100" dir="2700000" algn="tl">
                    <a:srgbClr val="000000">
                      <a:alpha val="43137"/>
                    </a:srgbClr>
                  </a:outerShdw>
                </a:effectLst>
                <a:ea typeface="+mn-ea"/>
                <a:cs typeface="+mn-cs"/>
              </a:rPr>
              <a:t> – Gén. 4:20</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Música – Gén. 4:21</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Metalurgia – Gén. 4:22</a:t>
            </a:r>
          </a:p>
        </p:txBody>
      </p:sp>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pic>
        <p:nvPicPr>
          <p:cNvPr id="2" name="Picture 1">
            <a:extLst>
              <a:ext uri="{FF2B5EF4-FFF2-40B4-BE49-F238E27FC236}">
                <a16:creationId xmlns:a16="http://schemas.microsoft.com/office/drawing/2014/main" id="{325B6D6D-B155-BE6A-485F-CA6238FB3C4D}"/>
              </a:ext>
            </a:extLst>
          </p:cNvPr>
          <p:cNvPicPr>
            <a:picLocks noChangeAspect="1"/>
          </p:cNvPicPr>
          <p:nvPr/>
        </p:nvPicPr>
        <p:blipFill>
          <a:blip r:embed="rId3"/>
          <a:stretch>
            <a:fillRect/>
          </a:stretch>
        </p:blipFill>
        <p:spPr>
          <a:xfrm>
            <a:off x="7518360" y="118497"/>
            <a:ext cx="1603387" cy="1146147"/>
          </a:xfrm>
          <a:prstGeom prst="rect">
            <a:avLst/>
          </a:prstGeom>
        </p:spPr>
      </p:pic>
    </p:spTree>
    <p:extLst>
      <p:ext uri="{BB962C8B-B14F-4D97-AF65-F5344CB8AC3E}">
        <p14:creationId xmlns:p14="http://schemas.microsoft.com/office/powerpoint/2010/main" val="34219209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3C565-25AB-2B04-05E7-5DA96FB860A2}"/>
            </a:ext>
          </a:extLst>
        </p:cNvPr>
        <p:cNvGrpSpPr/>
        <p:nvPr/>
      </p:nvGrpSpPr>
      <p:grpSpPr>
        <a:xfrm>
          <a:off x="0" y="0"/>
          <a:ext cx="0" cy="0"/>
          <a:chOff x="0" y="0"/>
          <a:chExt cx="0" cy="0"/>
        </a:xfrm>
      </p:grpSpPr>
      <p:sp>
        <p:nvSpPr>
          <p:cNvPr id="24577" name="Rectangle 2">
            <a:extLst>
              <a:ext uri="{FF2B5EF4-FFF2-40B4-BE49-F238E27FC236}">
                <a16:creationId xmlns:a16="http://schemas.microsoft.com/office/drawing/2014/main" id="{343BB7B7-FC03-767E-A08D-B91D45DC919E}"/>
              </a:ext>
            </a:extLst>
          </p:cNvPr>
          <p:cNvSpPr>
            <a:spLocks noGrp="1" noChangeArrowheads="1"/>
          </p:cNvSpPr>
          <p:nvPr>
            <p:ph type="title"/>
          </p:nvPr>
        </p:nvSpPr>
        <p:spPr>
          <a:xfrm>
            <a:off x="1219200" y="228597"/>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Avance Tecnológico</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Génesis 4:20-22</a:t>
            </a:r>
          </a:p>
        </p:txBody>
      </p:sp>
      <p:sp>
        <p:nvSpPr>
          <p:cNvPr id="129027" name="Rectangle 3">
            <a:extLst>
              <a:ext uri="{FF2B5EF4-FFF2-40B4-BE49-F238E27FC236}">
                <a16:creationId xmlns:a16="http://schemas.microsoft.com/office/drawing/2014/main" id="{36FE1064-65A6-BB17-88BA-7C32DA471CE3}"/>
              </a:ext>
            </a:extLst>
          </p:cNvPr>
          <p:cNvSpPr>
            <a:spLocks noGrp="1" noChangeArrowheads="1"/>
          </p:cNvSpPr>
          <p:nvPr>
            <p:ph type="body" idx="1"/>
          </p:nvPr>
        </p:nvSpPr>
        <p:spPr>
          <a:xfrm>
            <a:off x="1981200" y="1600200"/>
            <a:ext cx="4868333" cy="1828800"/>
          </a:xfrm>
        </p:spPr>
        <p:txBody>
          <a:bodyPr/>
          <a:lstStyle/>
          <a:p>
            <a:pPr marL="114300"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Ganado</a:t>
            </a:r>
            <a:r>
              <a:rPr lang="en-US" b="1" u="sng" dirty="0">
                <a:solidFill>
                  <a:srgbClr val="FFFFCC"/>
                </a:solidFill>
                <a:effectLst>
                  <a:outerShdw blurRad="38100" dist="38100" dir="2700000" algn="tl">
                    <a:srgbClr val="000000">
                      <a:alpha val="43137"/>
                    </a:srgbClr>
                  </a:outerShdw>
                </a:effectLst>
                <a:ea typeface="+mn-ea"/>
                <a:cs typeface="+mn-cs"/>
              </a:rPr>
              <a:t> – Gén. 4:20</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Música – Gén. 4:21</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Metalurgia – Gén. 4:22</a:t>
            </a:r>
          </a:p>
        </p:txBody>
      </p:sp>
      <p:pic>
        <p:nvPicPr>
          <p:cNvPr id="6" name="Picture 5">
            <a:extLst>
              <a:ext uri="{FF2B5EF4-FFF2-40B4-BE49-F238E27FC236}">
                <a16:creationId xmlns:a16="http://schemas.microsoft.com/office/drawing/2014/main" id="{7D8DFCDE-A8AF-6576-56A6-157D0B2817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pic>
        <p:nvPicPr>
          <p:cNvPr id="2" name="Picture 1">
            <a:extLst>
              <a:ext uri="{FF2B5EF4-FFF2-40B4-BE49-F238E27FC236}">
                <a16:creationId xmlns:a16="http://schemas.microsoft.com/office/drawing/2014/main" id="{27626EBF-6B7A-C81E-354B-8F1CA6BAA7E1}"/>
              </a:ext>
            </a:extLst>
          </p:cNvPr>
          <p:cNvPicPr>
            <a:picLocks noChangeAspect="1"/>
          </p:cNvPicPr>
          <p:nvPr/>
        </p:nvPicPr>
        <p:blipFill>
          <a:blip r:embed="rId3"/>
          <a:stretch>
            <a:fillRect/>
          </a:stretch>
        </p:blipFill>
        <p:spPr>
          <a:xfrm>
            <a:off x="7518360" y="118497"/>
            <a:ext cx="1603387" cy="1146147"/>
          </a:xfrm>
          <a:prstGeom prst="rect">
            <a:avLst/>
          </a:prstGeom>
        </p:spPr>
      </p:pic>
    </p:spTree>
    <p:extLst>
      <p:ext uri="{BB962C8B-B14F-4D97-AF65-F5344CB8AC3E}">
        <p14:creationId xmlns:p14="http://schemas.microsoft.com/office/powerpoint/2010/main" val="20446964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F26E7-D996-1A5D-C33D-75FF91B23E53}"/>
            </a:ext>
          </a:extLst>
        </p:cNvPr>
        <p:cNvGrpSpPr/>
        <p:nvPr/>
      </p:nvGrpSpPr>
      <p:grpSpPr>
        <a:xfrm>
          <a:off x="0" y="0"/>
          <a:ext cx="0" cy="0"/>
          <a:chOff x="0" y="0"/>
          <a:chExt cx="0" cy="0"/>
        </a:xfrm>
      </p:grpSpPr>
      <p:sp>
        <p:nvSpPr>
          <p:cNvPr id="24577" name="Rectangle 2">
            <a:extLst>
              <a:ext uri="{FF2B5EF4-FFF2-40B4-BE49-F238E27FC236}">
                <a16:creationId xmlns:a16="http://schemas.microsoft.com/office/drawing/2014/main" id="{EA91B7C5-9FE5-5764-ACD7-54E35304FD6F}"/>
              </a:ext>
            </a:extLst>
          </p:cNvPr>
          <p:cNvSpPr>
            <a:spLocks noGrp="1" noChangeArrowheads="1"/>
          </p:cNvSpPr>
          <p:nvPr>
            <p:ph type="title"/>
          </p:nvPr>
        </p:nvSpPr>
        <p:spPr>
          <a:xfrm>
            <a:off x="1219200" y="228597"/>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Avance Tecnológico</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Génesis 4:20-22</a:t>
            </a:r>
          </a:p>
        </p:txBody>
      </p:sp>
      <p:sp>
        <p:nvSpPr>
          <p:cNvPr id="129027" name="Rectangle 3">
            <a:extLst>
              <a:ext uri="{FF2B5EF4-FFF2-40B4-BE49-F238E27FC236}">
                <a16:creationId xmlns:a16="http://schemas.microsoft.com/office/drawing/2014/main" id="{4C1C2AEA-6799-8689-3DD7-45CF2A85C493}"/>
              </a:ext>
            </a:extLst>
          </p:cNvPr>
          <p:cNvSpPr>
            <a:spLocks noGrp="1" noChangeArrowheads="1"/>
          </p:cNvSpPr>
          <p:nvPr>
            <p:ph type="body" idx="1"/>
          </p:nvPr>
        </p:nvSpPr>
        <p:spPr>
          <a:xfrm>
            <a:off x="1981200" y="1600200"/>
            <a:ext cx="4868333" cy="1828800"/>
          </a:xfrm>
        </p:spPr>
        <p:txBody>
          <a:bodyPr/>
          <a:lstStyle/>
          <a:p>
            <a:pPr marL="114300"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rPr>
              <a:t>Ganado</a:t>
            </a:r>
            <a:r>
              <a:rPr lang="en-US" dirty="0">
                <a:effectLst>
                  <a:outerShdw blurRad="38100" dist="38100" dir="2700000" algn="tl">
                    <a:srgbClr val="000000">
                      <a:alpha val="43137"/>
                    </a:srgbClr>
                  </a:outerShdw>
                </a:effectLst>
                <a:ea typeface="+mn-ea"/>
                <a:cs typeface="+mn-cs"/>
              </a:rPr>
              <a:t> – Gén. 4:20</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Música – Gén. 4:21</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Metalurgia – Gén. 4:22</a:t>
            </a:r>
          </a:p>
        </p:txBody>
      </p:sp>
      <p:pic>
        <p:nvPicPr>
          <p:cNvPr id="6" name="Picture 5">
            <a:extLst>
              <a:ext uri="{FF2B5EF4-FFF2-40B4-BE49-F238E27FC236}">
                <a16:creationId xmlns:a16="http://schemas.microsoft.com/office/drawing/2014/main" id="{D6D68CF3-0587-FAA7-3CBE-DE746102CB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pic>
        <p:nvPicPr>
          <p:cNvPr id="2" name="Picture 1">
            <a:extLst>
              <a:ext uri="{FF2B5EF4-FFF2-40B4-BE49-F238E27FC236}">
                <a16:creationId xmlns:a16="http://schemas.microsoft.com/office/drawing/2014/main" id="{076847AC-8DFE-94CC-9FF1-76B62F8AA229}"/>
              </a:ext>
            </a:extLst>
          </p:cNvPr>
          <p:cNvPicPr>
            <a:picLocks noChangeAspect="1"/>
          </p:cNvPicPr>
          <p:nvPr/>
        </p:nvPicPr>
        <p:blipFill>
          <a:blip r:embed="rId3"/>
          <a:stretch>
            <a:fillRect/>
          </a:stretch>
        </p:blipFill>
        <p:spPr>
          <a:xfrm>
            <a:off x="7518360" y="118497"/>
            <a:ext cx="1603387" cy="1146147"/>
          </a:xfrm>
          <a:prstGeom prst="rect">
            <a:avLst/>
          </a:prstGeom>
        </p:spPr>
      </p:pic>
    </p:spTree>
    <p:extLst>
      <p:ext uri="{BB962C8B-B14F-4D97-AF65-F5344CB8AC3E}">
        <p14:creationId xmlns:p14="http://schemas.microsoft.com/office/powerpoint/2010/main" val="22093146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Los instrumentos musicales, otro aspecto importante de la cultura moderna, también fueron un desarrollo temprano. Todas estas cosas, además, confirman la necesaria coexistencia de un lenguaje escrito para las comunicaciones formales. Esto se insinúa aún más por el uso de la palabra “libro” en Génesis 5:1. Cada vez más descubrimientos arqueológicos modernos están verificando el alto grado de tecnología que poseían los primeros hombres, validando así indirectamente este testimonio bíblico</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147-48</a:t>
            </a:r>
          </a:p>
        </p:txBody>
      </p:sp>
      <p:pic>
        <p:nvPicPr>
          <p:cNvPr id="5" name="Picture 2" descr="Genesis Record: Morris, Henry M.: 9780801072826: Amazon.com: Books">
            <a:extLst>
              <a:ext uri="{FF2B5EF4-FFF2-40B4-BE49-F238E27FC236}">
                <a16:creationId xmlns:a16="http://schemas.microsoft.com/office/drawing/2014/main" id="{38C24A59-1246-4D2F-BBF1-39F9F1AB94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8542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89381-DF80-8151-8942-21B958441401}"/>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701AB92C-3FB6-80AD-77C4-2E40C201EC05}"/>
              </a:ext>
            </a:extLst>
          </p:cNvPr>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Génesis 4 - Esquema</a:t>
            </a:r>
          </a:p>
        </p:txBody>
      </p:sp>
      <p:sp>
        <p:nvSpPr>
          <p:cNvPr id="124931" name="Rectangle 3">
            <a:extLst>
              <a:ext uri="{FF2B5EF4-FFF2-40B4-BE49-F238E27FC236}">
                <a16:creationId xmlns:a16="http://schemas.microsoft.com/office/drawing/2014/main" id="{87D93E8F-D6EE-A015-9991-50E2D20F54D2}"/>
              </a:ext>
            </a:extLst>
          </p:cNvPr>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Primer asesinato (Gén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impía de Caín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piadosa de Set (4:25-26)</a:t>
            </a:r>
          </a:p>
        </p:txBody>
      </p:sp>
      <p:pic>
        <p:nvPicPr>
          <p:cNvPr id="3" name="Picture 2">
            <a:extLst>
              <a:ext uri="{FF2B5EF4-FFF2-40B4-BE49-F238E27FC236}">
                <a16:creationId xmlns:a16="http://schemas.microsoft.com/office/drawing/2014/main" id="{D5612524-6D25-8206-DCF2-0DC84E6A89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9458"/>
            <a:ext cx="1600970" cy="1143000"/>
          </a:xfrm>
          <a:prstGeom prst="rect">
            <a:avLst/>
          </a:prstGeom>
        </p:spPr>
      </p:pic>
    </p:spTree>
    <p:extLst>
      <p:ext uri="{BB962C8B-B14F-4D97-AF65-F5344CB8AC3E}">
        <p14:creationId xmlns:p14="http://schemas.microsoft.com/office/powerpoint/2010/main" val="4106398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4CEA4-D25F-E8B2-1440-488836BA88FF}"/>
            </a:ext>
          </a:extLst>
        </p:cNvPr>
        <p:cNvGrpSpPr/>
        <p:nvPr/>
      </p:nvGrpSpPr>
      <p:grpSpPr>
        <a:xfrm>
          <a:off x="0" y="0"/>
          <a:ext cx="0" cy="0"/>
          <a:chOff x="0" y="0"/>
          <a:chExt cx="0" cy="0"/>
        </a:xfrm>
      </p:grpSpPr>
      <p:sp>
        <p:nvSpPr>
          <p:cNvPr id="24577" name="Rectangle 2">
            <a:extLst>
              <a:ext uri="{FF2B5EF4-FFF2-40B4-BE49-F238E27FC236}">
                <a16:creationId xmlns:a16="http://schemas.microsoft.com/office/drawing/2014/main" id="{E29B0B91-E9B0-79DD-88D7-F692B0BC36F2}"/>
              </a:ext>
            </a:extLst>
          </p:cNvPr>
          <p:cNvSpPr>
            <a:spLocks noGrp="1" noChangeArrowheads="1"/>
          </p:cNvSpPr>
          <p:nvPr>
            <p:ph type="title"/>
          </p:nvPr>
        </p:nvSpPr>
        <p:spPr>
          <a:xfrm>
            <a:off x="1219200" y="228597"/>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Avance Tecnológico</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Génesis 4:20-22</a:t>
            </a:r>
          </a:p>
        </p:txBody>
      </p:sp>
      <p:sp>
        <p:nvSpPr>
          <p:cNvPr id="129027" name="Rectangle 3">
            <a:extLst>
              <a:ext uri="{FF2B5EF4-FFF2-40B4-BE49-F238E27FC236}">
                <a16:creationId xmlns:a16="http://schemas.microsoft.com/office/drawing/2014/main" id="{307B85C7-B566-1969-45BB-0A40D3055E30}"/>
              </a:ext>
            </a:extLst>
          </p:cNvPr>
          <p:cNvSpPr>
            <a:spLocks noGrp="1" noChangeArrowheads="1"/>
          </p:cNvSpPr>
          <p:nvPr>
            <p:ph type="body" idx="1"/>
          </p:nvPr>
        </p:nvSpPr>
        <p:spPr>
          <a:xfrm>
            <a:off x="1981200" y="1600200"/>
            <a:ext cx="4868333" cy="1828800"/>
          </a:xfrm>
        </p:spPr>
        <p:txBody>
          <a:bodyPr/>
          <a:lstStyle/>
          <a:p>
            <a:pPr marL="114300"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rPr>
              <a:t>Ganado</a:t>
            </a:r>
            <a:r>
              <a:rPr lang="en-US" dirty="0">
                <a:effectLst>
                  <a:outerShdw blurRad="38100" dist="38100" dir="2700000" algn="tl">
                    <a:srgbClr val="000000">
                      <a:alpha val="43137"/>
                    </a:srgbClr>
                  </a:outerShdw>
                </a:effectLst>
                <a:ea typeface="+mn-ea"/>
                <a:cs typeface="+mn-cs"/>
              </a:rPr>
              <a:t> – Gén. 4:20</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Música – Gén. 4:21</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Metalurgia – Gén. 4:22</a:t>
            </a:r>
          </a:p>
        </p:txBody>
      </p:sp>
      <p:pic>
        <p:nvPicPr>
          <p:cNvPr id="6" name="Picture 5">
            <a:extLst>
              <a:ext uri="{FF2B5EF4-FFF2-40B4-BE49-F238E27FC236}">
                <a16:creationId xmlns:a16="http://schemas.microsoft.com/office/drawing/2014/main" id="{D27B3B0B-6561-3E9C-093E-941D56920B6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pic>
        <p:nvPicPr>
          <p:cNvPr id="2" name="Picture 1">
            <a:extLst>
              <a:ext uri="{FF2B5EF4-FFF2-40B4-BE49-F238E27FC236}">
                <a16:creationId xmlns:a16="http://schemas.microsoft.com/office/drawing/2014/main" id="{1E697D3B-7D97-6604-43B5-F6889B0B697C}"/>
              </a:ext>
            </a:extLst>
          </p:cNvPr>
          <p:cNvPicPr>
            <a:picLocks noChangeAspect="1"/>
          </p:cNvPicPr>
          <p:nvPr/>
        </p:nvPicPr>
        <p:blipFill>
          <a:blip r:embed="rId3"/>
          <a:stretch>
            <a:fillRect/>
          </a:stretch>
        </p:blipFill>
        <p:spPr>
          <a:xfrm>
            <a:off x="7518360" y="118497"/>
            <a:ext cx="1603387" cy="1146147"/>
          </a:xfrm>
          <a:prstGeom prst="rect">
            <a:avLst/>
          </a:prstGeom>
        </p:spPr>
      </p:pic>
    </p:spTree>
    <p:extLst>
      <p:ext uri="{BB962C8B-B14F-4D97-AF65-F5344CB8AC3E}">
        <p14:creationId xmlns:p14="http://schemas.microsoft.com/office/powerpoint/2010/main" val="34338045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No solo aumentó la población, sino que el nivel tecnológico y cultural, al menos de la civilización de Caín, parece haber sido muy alto. Se disponía de herramientas e implementos de metal de todo tipo para producir comodidades para los seres humanos, así como instrumentos musicales para estimular los sentidos emocionales y estéticos</a:t>
            </a:r>
            <a:r>
              <a:rPr lang="en-US" dirty="0">
                <a:effectLst>
                  <a:outerShdw blurRad="38100" dist="38100" dir="2700000" algn="tl">
                    <a:srgbClr val="000000">
                      <a:alpha val="43137"/>
                    </a:srgbClr>
                  </a:outerShdw>
                </a:effectLst>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6C3BD7A4-0184-43D6-807A-603B026E06B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9064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799"/>
            <a:ext cx="9110133" cy="4741333"/>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s-CO" sz="3000" dirty="0">
                <a:effectLst>
                  <a:outerShdw blurRad="38100" dist="38100" dir="2700000" algn="tl">
                    <a:srgbClr val="000000">
                      <a:alpha val="43137"/>
                    </a:srgbClr>
                  </a:outerShdw>
                </a:effectLst>
              </a:rPr>
              <a:t>El “nivel de vida” de los antediluvianos, especialmente de la rama de Caín, se elevó enormemente gracias a estos talentosos hijos de Laméc… Una vez más, es significativo notar que los elementos que los arqueólogos y antropólogos modernos de la evolución, identifican como atributos del surgimiento del hombre evolucionado desde la edad de piedra hasta la verdadera civilización —es decir, urbanización, agricultura, domesticación de animales y metalurgia—, fueron todos logrados rápidamente por los primeros descendientes de Adán y no tomaron cientos de miles de años</a:t>
            </a:r>
            <a:r>
              <a:rPr lang="en-US" sz="3000" dirty="0">
                <a:effectLst>
                  <a:outerShdw blurRad="38100" dist="38100" dir="2700000" algn="tl">
                    <a:srgbClr val="000000">
                      <a:alpha val="43137"/>
                    </a:srgbClr>
                  </a:outerShdw>
                </a:effectLst>
              </a:rPr>
              <a:t>.</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147-48</a:t>
            </a:r>
          </a:p>
        </p:txBody>
      </p:sp>
      <p:pic>
        <p:nvPicPr>
          <p:cNvPr id="5" name="Picture 2" descr="Genesis Record: Morris, Henry M.: 9780801072826: Amazon.com: Books">
            <a:extLst>
              <a:ext uri="{FF2B5EF4-FFF2-40B4-BE49-F238E27FC236}">
                <a16:creationId xmlns:a16="http://schemas.microsoft.com/office/drawing/2014/main" id="{3C6A195D-197F-4192-AA9A-81E34E5BED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23321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724400"/>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s-CO" sz="3000" dirty="0">
                <a:effectLst>
                  <a:outerShdw blurRad="38100" dist="38100" dir="2700000" algn="tl">
                    <a:srgbClr val="000000">
                      <a:alpha val="43137"/>
                    </a:srgbClr>
                  </a:outerShdw>
                </a:effectLst>
              </a:rPr>
              <a:t>Es interesante que una de las características que los antropólogos evolutivos utilizan para señalar el surgimiento de una cultura de la “edad de piedra” hacia una sociedad civilizada sea el desarrollo de la urbanización. Según la Biblia, la primera de esas “ciudades”… es la ciudad construida por Caín, en la primera generación después de Adán. ¡Aquí no hubo un largo desarrollo de millones de años!</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145</a:t>
            </a:r>
          </a:p>
        </p:txBody>
      </p:sp>
      <p:pic>
        <p:nvPicPr>
          <p:cNvPr id="5" name="Picture 2" descr="Genesis Record: Morris, Henry M.: 9780801072826: Amazon.com: Books">
            <a:extLst>
              <a:ext uri="{FF2B5EF4-FFF2-40B4-BE49-F238E27FC236}">
                <a16:creationId xmlns:a16="http://schemas.microsoft.com/office/drawing/2014/main" id="{49070F74-A569-43D8-87C1-0A6CF5FE9FD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05784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5097397"/>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s-CO" sz="3000" dirty="0">
                <a:effectLst>
                  <a:outerShdw blurRad="38100" dist="38100" dir="2700000" algn="tl">
                    <a:srgbClr val="000000">
                      <a:alpha val="43137"/>
                    </a:srgbClr>
                  </a:outerShdw>
                </a:effectLst>
              </a:rPr>
              <a:t>Aunque estos y otros aspectos de la civilización pueden ser utilizados con fines positivos, fácilmente pueden convertirse en un fin en sí mismos e incluso ser usados como un medio de mayor rebeldía contra Dios. Lo último parece haber sido su efecto, y quizás incluso su propósito, entre los descendientes de Caín</a:t>
            </a:r>
            <a:r>
              <a:rPr lang="en-US" sz="3000" dirty="0">
                <a:effectLst>
                  <a:outerShdw blurRad="38100" dist="38100" dir="2700000" algn="tl">
                    <a:srgbClr val="000000">
                      <a:alpha val="43137"/>
                    </a:srgbClr>
                  </a:outerShdw>
                </a:effectLst>
              </a:rPr>
              <a:t>.</a:t>
            </a:r>
            <a:r>
              <a:rPr lang="en-US" altLang="en-US" sz="3000"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D0822880-0635-4EB4-9C1D-8247206B3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2398"/>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9E730-FE87-7C76-9279-407B60175B54}"/>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9E3A4876-F317-6A9B-2902-2B52D6CB492B}"/>
              </a:ext>
            </a:extLst>
          </p:cNvPr>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Línea impía de Caín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a:extLst>
              <a:ext uri="{FF2B5EF4-FFF2-40B4-BE49-F238E27FC236}">
                <a16:creationId xmlns:a16="http://schemas.microsoft.com/office/drawing/2014/main" id="{81F0DFB8-134A-A6FE-5CB1-EF5329CD4344}"/>
              </a:ext>
            </a:extLst>
          </p:cNvPr>
          <p:cNvSpPr>
            <a:spLocks noGrp="1" noChangeArrowheads="1"/>
          </p:cNvSpPr>
          <p:nvPr>
            <p:ph type="body" idx="1"/>
          </p:nvPr>
        </p:nvSpPr>
        <p:spPr>
          <a:xfrm>
            <a:off x="159068" y="1325880"/>
            <a:ext cx="8984932"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Descendencia impía que no producirá al Mesías</a:t>
            </a:r>
            <a:r>
              <a:rPr lang="en-US" dirty="0">
                <a:effectLst>
                  <a:outerShdw blurRad="38100" dist="38100" dir="2700000" algn="tl">
                    <a:srgbClr val="000000">
                      <a:alpha val="43137"/>
                    </a:srgbClr>
                  </a:outerShdw>
                </a:effectLst>
              </a:rPr>
              <a:t> (Gén 3:15)</a:t>
            </a:r>
          </a:p>
          <a:p>
            <a:pPr marL="914400" lvl="2" indent="-452438" eaLnBrk="1" hangingPunct="1">
              <a:spcBef>
                <a:spcPts val="0"/>
              </a:spcBef>
              <a:spcAft>
                <a:spcPts val="1800"/>
              </a:spcAft>
              <a:buClr>
                <a:srgbClr val="00FF99"/>
              </a:buClr>
              <a:buSzPct val="100000"/>
              <a:buFont typeface="+mj-lt"/>
              <a:buAutoNum type="arabicPeriod"/>
              <a:defRPr/>
            </a:pPr>
            <a:r>
              <a:rPr lang="es-CO" dirty="0"/>
              <a:t>Continuación de la línea de Caín </a:t>
            </a:r>
            <a:r>
              <a:rPr lang="en-US" dirty="0"/>
              <a:t>(4:16-18)</a:t>
            </a:r>
          </a:p>
          <a:p>
            <a:pPr marL="914400" lvl="2" indent="-452438" eaLnBrk="1" hangingPunct="1">
              <a:spcBef>
                <a:spcPts val="0"/>
              </a:spcBef>
              <a:spcAft>
                <a:spcPts val="1800"/>
              </a:spcAft>
              <a:buClr>
                <a:srgbClr val="00FF99"/>
              </a:buClr>
              <a:buSzPct val="100000"/>
              <a:buFont typeface="+mj-lt"/>
              <a:buAutoNum type="arabicPeriod"/>
              <a:defRPr/>
            </a:pPr>
            <a:r>
              <a:rPr lang="en-US" dirty="0"/>
              <a:t>Inmoralidad (4:19)</a:t>
            </a:r>
          </a:p>
          <a:p>
            <a:pPr marL="914400" lvl="2" indent="-452438" eaLnBrk="1" hangingPunct="1">
              <a:spcBef>
                <a:spcPts val="0"/>
              </a:spcBef>
              <a:spcAft>
                <a:spcPts val="1800"/>
              </a:spcAft>
              <a:buClr>
                <a:srgbClr val="00FF99"/>
              </a:buClr>
              <a:buSzPct val="100000"/>
              <a:buFont typeface="+mj-lt"/>
              <a:buAutoNum type="arabicPeriod"/>
              <a:defRPr/>
            </a:pPr>
            <a:r>
              <a:rPr lang="en-US" dirty="0"/>
              <a:t>Avance tecnológico pero no espiritual (4:20-22)</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Violencia  (4:23-24)</a:t>
            </a:r>
          </a:p>
        </p:txBody>
      </p:sp>
      <p:pic>
        <p:nvPicPr>
          <p:cNvPr id="4" name="Picture 3">
            <a:extLst>
              <a:ext uri="{FF2B5EF4-FFF2-40B4-BE49-F238E27FC236}">
                <a16:creationId xmlns:a16="http://schemas.microsoft.com/office/drawing/2014/main" id="{A42B08AF-BCA0-91BC-86B9-5F719EF49D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2" name="Picture 1">
            <a:extLst>
              <a:ext uri="{FF2B5EF4-FFF2-40B4-BE49-F238E27FC236}">
                <a16:creationId xmlns:a16="http://schemas.microsoft.com/office/drawing/2014/main" id="{A695AE5A-94A7-9C21-A588-42DF6F370D5C}"/>
              </a:ext>
            </a:extLst>
          </p:cNvPr>
          <p:cNvPicPr>
            <a:picLocks noChangeAspect="1"/>
          </p:cNvPicPr>
          <p:nvPr/>
        </p:nvPicPr>
        <p:blipFill>
          <a:blip r:embed="rId3"/>
          <a:stretch>
            <a:fillRect/>
          </a:stretch>
        </p:blipFill>
        <p:spPr>
          <a:xfrm>
            <a:off x="7404471" y="76200"/>
            <a:ext cx="1603387" cy="1146147"/>
          </a:xfrm>
          <a:prstGeom prst="rect">
            <a:avLst/>
          </a:prstGeom>
        </p:spPr>
      </p:pic>
    </p:spTree>
    <p:extLst>
      <p:ext uri="{BB962C8B-B14F-4D97-AF65-F5344CB8AC3E}">
        <p14:creationId xmlns:p14="http://schemas.microsoft.com/office/powerpoint/2010/main" val="7302594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A7759-8772-0534-CE49-C6FBDB1EDD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F743A8F-E529-ED36-C554-45D36FB059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1D527CD7-F7D3-42EA-D7C2-0703C9BE9CC5}"/>
              </a:ext>
            </a:extLst>
          </p:cNvPr>
          <p:cNvSpPr>
            <a:spLocks noChangeArrowheads="1"/>
          </p:cNvSpPr>
          <p:nvPr/>
        </p:nvSpPr>
        <p:spPr bwMode="auto">
          <a:xfrm>
            <a:off x="0" y="0"/>
            <a:ext cx="9144000" cy="2031325"/>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6:11</a:t>
            </a:r>
          </a:p>
          <a:p>
            <a:pPr algn="just" eaLnBrk="1" hangingPunct="1">
              <a:defRPr/>
            </a:pPr>
            <a:r>
              <a:rPr lang="en-US" sz="3600" dirty="0">
                <a:latin typeface="Calibri" panose="020F0502020204030204" pitchFamily="34" charset="0"/>
                <a:cs typeface="Calibri" panose="020F0502020204030204" pitchFamily="34" charset="0"/>
              </a:rPr>
              <a:t>“</a:t>
            </a:r>
            <a:r>
              <a:rPr lang="es-CO" sz="3600" dirty="0">
                <a:latin typeface="Calibri" panose="020F0502020204030204" pitchFamily="34" charset="0"/>
                <a:cs typeface="Calibri" panose="020F0502020204030204" pitchFamily="34" charset="0"/>
              </a:rPr>
              <a:t>Pero la tierra se había </a:t>
            </a:r>
            <a:r>
              <a:rPr lang="es-CO" sz="3600" b="1" u="sng" dirty="0">
                <a:solidFill>
                  <a:srgbClr val="FFFFCC"/>
                </a:solidFill>
                <a:latin typeface="Calibri" panose="020F0502020204030204" pitchFamily="34" charset="0"/>
                <a:cs typeface="Calibri" panose="020F0502020204030204" pitchFamily="34" charset="0"/>
              </a:rPr>
              <a:t>corrompido</a:t>
            </a:r>
            <a:r>
              <a:rPr lang="es-CO" sz="3600" dirty="0">
                <a:latin typeface="Calibri" panose="020F0502020204030204" pitchFamily="34" charset="0"/>
                <a:cs typeface="Calibri" panose="020F0502020204030204" pitchFamily="34" charset="0"/>
              </a:rPr>
              <a:t> delante de Dios, y estaba la tierra llena de </a:t>
            </a:r>
            <a:r>
              <a:rPr lang="es-CO" sz="3600" b="1" u="sng" dirty="0">
                <a:solidFill>
                  <a:srgbClr val="FFFFCC"/>
                </a:solidFill>
                <a:latin typeface="Calibri" panose="020F0502020204030204" pitchFamily="34" charset="0"/>
                <a:cs typeface="Calibri" panose="020F0502020204030204" pitchFamily="34" charset="0"/>
              </a:rPr>
              <a:t>violencia</a:t>
            </a:r>
            <a:r>
              <a:rPr lang="es-CO"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a:t>
            </a:r>
          </a:p>
        </p:txBody>
      </p:sp>
      <p:pic>
        <p:nvPicPr>
          <p:cNvPr id="2050" name="Picture 2" descr="Genesis 6:11-12 – 356 Day Bible Challenge">
            <a:extLst>
              <a:ext uri="{FF2B5EF4-FFF2-40B4-BE49-F238E27FC236}">
                <a16:creationId xmlns:a16="http://schemas.microsoft.com/office/drawing/2014/main" id="{0370580D-922C-3847-AF42-CEF826EEBB6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54872" y="2423160"/>
            <a:ext cx="263425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3997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ADD8E-CDB4-3D80-10F2-DDA6E98688B3}"/>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9298DA80-AE7B-3E3B-F704-FECDD43648BF}"/>
              </a:ext>
            </a:extLst>
          </p:cNvPr>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Génesis 4 - Esquema</a:t>
            </a:r>
          </a:p>
        </p:txBody>
      </p:sp>
      <p:sp>
        <p:nvSpPr>
          <p:cNvPr id="124931" name="Rectangle 3">
            <a:extLst>
              <a:ext uri="{FF2B5EF4-FFF2-40B4-BE49-F238E27FC236}">
                <a16:creationId xmlns:a16="http://schemas.microsoft.com/office/drawing/2014/main" id="{CD08B8FF-9254-7A4B-F0CE-D09F96756C6E}"/>
              </a:ext>
            </a:extLst>
          </p:cNvPr>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Primer asesinato(Gén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impía de Caín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Línea piadosa de Set (4:25-26)</a:t>
            </a:r>
          </a:p>
        </p:txBody>
      </p:sp>
      <p:pic>
        <p:nvPicPr>
          <p:cNvPr id="3" name="Picture 2">
            <a:extLst>
              <a:ext uri="{FF2B5EF4-FFF2-40B4-BE49-F238E27FC236}">
                <a16:creationId xmlns:a16="http://schemas.microsoft.com/office/drawing/2014/main" id="{C2F055A9-32F2-F27E-3357-907296BF3A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9458"/>
            <a:ext cx="1600970" cy="1143000"/>
          </a:xfrm>
          <a:prstGeom prst="rect">
            <a:avLst/>
          </a:prstGeom>
        </p:spPr>
      </p:pic>
    </p:spTree>
    <p:extLst>
      <p:ext uri="{BB962C8B-B14F-4D97-AF65-F5344CB8AC3E}">
        <p14:creationId xmlns:p14="http://schemas.microsoft.com/office/powerpoint/2010/main" val="9715864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80391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El nacimiento de Set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El nacimiento de Enós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Buena línea (4:26b) – </a:t>
            </a:r>
            <a:r>
              <a:rPr lang="es-CO" dirty="0">
                <a:effectLst>
                  <a:outerShdw blurRad="38100" dist="38100" dir="2700000" algn="tl">
                    <a:srgbClr val="000000">
                      <a:alpha val="43137"/>
                    </a:srgbClr>
                  </a:outerShdw>
                </a:effectLst>
                <a:ea typeface="+mn-ea"/>
                <a:cs typeface="+mn-cs"/>
              </a:rPr>
              <a:t>Cómo Dios continuó la línea mesiánica a pesar del intento de Satanás de adelantarse a la promesa mesiánica de </a:t>
            </a:r>
            <a:r>
              <a:rPr lang="en-US" dirty="0">
                <a:effectLst>
                  <a:outerShdw blurRad="38100" dist="38100" dir="2700000" algn="tl">
                    <a:srgbClr val="000000">
                      <a:alpha val="43137"/>
                    </a:srgbClr>
                  </a:outerShdw>
                </a:effectLst>
                <a:ea typeface="+mn-ea"/>
                <a:cs typeface="+mn-cs"/>
              </a:rPr>
              <a:t>Génesis 3:15</a:t>
            </a:r>
          </a:p>
        </p:txBody>
      </p:sp>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Línea piadosa de Set</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(Gén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id="{6EFA066A-D44D-788A-293B-FF092DAD9626}"/>
              </a:ext>
            </a:extLst>
          </p:cNvPr>
          <p:cNvPicPr>
            <a:picLocks noChangeAspect="1"/>
          </p:cNvPicPr>
          <p:nvPr/>
        </p:nvPicPr>
        <p:blipFill>
          <a:blip r:embed="rId3"/>
          <a:stretch>
            <a:fillRect/>
          </a:stretch>
        </p:blipFill>
        <p:spPr>
          <a:xfrm>
            <a:off x="7425715" y="86046"/>
            <a:ext cx="1603387" cy="1146147"/>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3C3F8-7417-9B00-52A1-1A4555287D4E}"/>
            </a:ext>
          </a:extLst>
        </p:cNvPr>
        <p:cNvGrpSpPr/>
        <p:nvPr/>
      </p:nvGrpSpPr>
      <p:grpSpPr>
        <a:xfrm>
          <a:off x="0" y="0"/>
          <a:ext cx="0" cy="0"/>
          <a:chOff x="0" y="0"/>
          <a:chExt cx="0" cy="0"/>
        </a:xfrm>
      </p:grpSpPr>
      <p:sp>
        <p:nvSpPr>
          <p:cNvPr id="34819" name="Rectangle 3">
            <a:extLst>
              <a:ext uri="{FF2B5EF4-FFF2-40B4-BE49-F238E27FC236}">
                <a16:creationId xmlns:a16="http://schemas.microsoft.com/office/drawing/2014/main" id="{06926D81-7EA9-F22A-72E6-600C315DAA8D}"/>
              </a:ext>
            </a:extLst>
          </p:cNvPr>
          <p:cNvSpPr>
            <a:spLocks noGrp="1" noChangeArrowheads="1"/>
          </p:cNvSpPr>
          <p:nvPr>
            <p:ph type="body" idx="1"/>
          </p:nvPr>
        </p:nvSpPr>
        <p:spPr>
          <a:xfrm>
            <a:off x="723900" y="1904999"/>
            <a:ext cx="80391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El nacimiento de Set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El nacimiento de Enós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Buena línea (4:26b) – </a:t>
            </a:r>
            <a:r>
              <a:rPr lang="es-CO" dirty="0">
                <a:effectLst>
                  <a:outerShdw blurRad="38100" dist="38100" dir="2700000" algn="tl">
                    <a:srgbClr val="000000">
                      <a:alpha val="43137"/>
                    </a:srgbClr>
                  </a:outerShdw>
                </a:effectLst>
                <a:ea typeface="+mn-ea"/>
                <a:cs typeface="+mn-cs"/>
              </a:rPr>
              <a:t>Cómo Dios continuó la línea mesiánica a pesar del intento de Satanás de adelantarse a la promesa mesiánica de </a:t>
            </a:r>
            <a:r>
              <a:rPr lang="en-US" dirty="0">
                <a:effectLst>
                  <a:outerShdw blurRad="38100" dist="38100" dir="2700000" algn="tl">
                    <a:srgbClr val="000000">
                      <a:alpha val="43137"/>
                    </a:srgbClr>
                  </a:outerShdw>
                </a:effectLst>
                <a:ea typeface="+mn-ea"/>
                <a:cs typeface="+mn-cs"/>
              </a:rPr>
              <a:t>Génesis 3:15</a:t>
            </a:r>
          </a:p>
        </p:txBody>
      </p:sp>
      <p:pic>
        <p:nvPicPr>
          <p:cNvPr id="2" name="Picture 1">
            <a:extLst>
              <a:ext uri="{FF2B5EF4-FFF2-40B4-BE49-F238E27FC236}">
                <a16:creationId xmlns:a16="http://schemas.microsoft.com/office/drawing/2014/main" id="{A848A8E5-00A6-5B9C-B152-E359336FA9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6B2420AA-9F52-3A73-298C-F4C5CD9791B4}"/>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Línea piadosa de Set</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(Gén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id="{AFE87479-1F2E-7124-D358-133631742F11}"/>
              </a:ext>
            </a:extLst>
          </p:cNvPr>
          <p:cNvPicPr>
            <a:picLocks noChangeAspect="1"/>
          </p:cNvPicPr>
          <p:nvPr/>
        </p:nvPicPr>
        <p:blipFill>
          <a:blip r:embed="rId3"/>
          <a:stretch>
            <a:fillRect/>
          </a:stretch>
        </p:blipFill>
        <p:spPr>
          <a:xfrm>
            <a:off x="7425715" y="86046"/>
            <a:ext cx="1603387" cy="1146147"/>
          </a:xfrm>
          <a:prstGeom prst="rect">
            <a:avLst/>
          </a:prstGeom>
        </p:spPr>
      </p:pic>
    </p:spTree>
    <p:extLst>
      <p:ext uri="{BB962C8B-B14F-4D97-AF65-F5344CB8AC3E}">
        <p14:creationId xmlns:p14="http://schemas.microsoft.com/office/powerpoint/2010/main" val="202495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771774" y="228600"/>
            <a:ext cx="3857625"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 Primer Asesinato</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(Gén 4:1-15)</a:t>
            </a:r>
          </a:p>
        </p:txBody>
      </p:sp>
      <p:sp>
        <p:nvSpPr>
          <p:cNvPr id="124931" name="Rectangle 3"/>
          <p:cNvSpPr>
            <a:spLocks noGrp="1" noChangeArrowheads="1"/>
          </p:cNvSpPr>
          <p:nvPr>
            <p:ph type="body" idx="1"/>
          </p:nvPr>
        </p:nvSpPr>
        <p:spPr>
          <a:xfrm>
            <a:off x="1447800" y="2057400"/>
            <a:ext cx="7162800" cy="2819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Nacimientos de Caín y Abel </a:t>
            </a:r>
            <a:r>
              <a:rPr lang="en-US" dirty="0">
                <a:effectLst>
                  <a:outerShdw blurRad="38100" dist="38100" dir="2700000" algn="tl">
                    <a:srgbClr val="000000">
                      <a:alpha val="43137"/>
                    </a:srgbClr>
                  </a:outerShdw>
                </a:effectLst>
              </a:rPr>
              <a:t>(Gén 4:1-2)</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Caín asesina a Abel (4:3-8)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El castigo de Caín (4:9-15)</a:t>
            </a:r>
          </a:p>
        </p:txBody>
      </p:sp>
      <p:pic>
        <p:nvPicPr>
          <p:cNvPr id="2" name="Picture 1">
            <a:extLst>
              <a:ext uri="{FF2B5EF4-FFF2-40B4-BE49-F238E27FC236}">
                <a16:creationId xmlns:a16="http://schemas.microsoft.com/office/drawing/2014/main" id="{277B7B0F-B28F-28E0-4F9C-170E775BD7DE}"/>
              </a:ext>
            </a:extLst>
          </p:cNvPr>
          <p:cNvPicPr>
            <a:picLocks noChangeAspect="1"/>
          </p:cNvPicPr>
          <p:nvPr/>
        </p:nvPicPr>
        <p:blipFill>
          <a:blip r:embed="rId2"/>
          <a:stretch>
            <a:fillRect/>
          </a:stretch>
        </p:blipFill>
        <p:spPr>
          <a:xfrm>
            <a:off x="7467600" y="76200"/>
            <a:ext cx="1603387" cy="1146147"/>
          </a:xfrm>
          <a:prstGeom prst="rect">
            <a:avLst/>
          </a:prstGeom>
        </p:spPr>
      </p:pic>
    </p:spTree>
    <p:extLst>
      <p:ext uri="{BB962C8B-B14F-4D97-AF65-F5344CB8AC3E}">
        <p14:creationId xmlns:p14="http://schemas.microsoft.com/office/powerpoint/2010/main" val="14053280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15E52-6654-36AA-E49F-60B1F6CB14DA}"/>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EABFE259-01A2-0674-8D3D-99E7CF444181}"/>
              </a:ext>
            </a:extLst>
          </p:cNvPr>
          <p:cNvSpPr>
            <a:spLocks noGrp="1" noChangeArrowheads="1"/>
          </p:cNvSpPr>
          <p:nvPr>
            <p:ph type="title" idx="4294967295"/>
          </p:nvPr>
        </p:nvSpPr>
        <p:spPr>
          <a:xfrm>
            <a:off x="533400" y="228600"/>
            <a:ext cx="8077200" cy="914400"/>
          </a:xfrm>
        </p:spPr>
        <p:txBody>
          <a:bodyPr/>
          <a:lstStyle/>
          <a:p>
            <a:pPr algn="ctr">
              <a:defRPr/>
            </a:pPr>
            <a:r>
              <a:rPr lang="es-CO" altLang="en-US" sz="3600" dirty="0">
                <a:effectLst>
                  <a:outerShdw blurRad="38100" dist="38100" dir="2700000" algn="tl">
                    <a:srgbClr val="000000">
                      <a:alpha val="43137"/>
                    </a:srgbClr>
                  </a:outerShdw>
                </a:effectLst>
              </a:rPr>
              <a:t>Intentos satánicos para detener al Mesías</a:t>
            </a:r>
            <a:endParaRPr lang="en-US" altLang="en-US" sz="3600" dirty="0">
              <a:effectLst>
                <a:outerShdw blurRad="38100" dist="38100" dir="2700000" algn="tl">
                  <a:srgbClr val="000000">
                    <a:alpha val="43137"/>
                  </a:srgbClr>
                </a:outerShdw>
              </a:effectLst>
            </a:endParaRPr>
          </a:p>
        </p:txBody>
      </p:sp>
      <p:sp>
        <p:nvSpPr>
          <p:cNvPr id="43011" name="Rectangle 3">
            <a:extLst>
              <a:ext uri="{FF2B5EF4-FFF2-40B4-BE49-F238E27FC236}">
                <a16:creationId xmlns:a16="http://schemas.microsoft.com/office/drawing/2014/main" id="{7D882113-C89D-44A4-2405-791FB35E8878}"/>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Cain; Gén. 4, 1 Jn. 3:12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Hijos de Dios; Gén.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Faraón;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Atalía; 2 Crón.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Amán; Ester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Herodes; Mt.2; Apc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 4:5-7</a:t>
            </a:r>
          </a:p>
        </p:txBody>
      </p:sp>
      <p:pic>
        <p:nvPicPr>
          <p:cNvPr id="22532" name="Picture 4">
            <a:extLst>
              <a:ext uri="{FF2B5EF4-FFF2-40B4-BE49-F238E27FC236}">
                <a16:creationId xmlns:a16="http://schemas.microsoft.com/office/drawing/2014/main" id="{1E9D4BFF-9ABE-257E-3A20-2395A0120BAF}"/>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56023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E0573-E5AE-D67C-D9C5-63AF3660616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A88CF9E4-8034-F308-28F3-D2AF0BCB591D}"/>
              </a:ext>
            </a:extLst>
          </p:cNvPr>
          <p:cNvSpPr>
            <a:spLocks noGrp="1" noChangeArrowheads="1"/>
          </p:cNvSpPr>
          <p:nvPr>
            <p:ph type="title" idx="4294967295"/>
          </p:nvPr>
        </p:nvSpPr>
        <p:spPr>
          <a:xfrm>
            <a:off x="533400" y="228600"/>
            <a:ext cx="8077200" cy="914400"/>
          </a:xfrm>
        </p:spPr>
        <p:txBody>
          <a:bodyPr/>
          <a:lstStyle/>
          <a:p>
            <a:pPr algn="ctr">
              <a:defRPr/>
            </a:pPr>
            <a:r>
              <a:rPr lang="es-CO" altLang="en-US" sz="3600" dirty="0">
                <a:effectLst>
                  <a:outerShdw blurRad="38100" dist="38100" dir="2700000" algn="tl">
                    <a:srgbClr val="000000">
                      <a:alpha val="43137"/>
                    </a:srgbClr>
                  </a:outerShdw>
                </a:effectLst>
              </a:rPr>
              <a:t>Intentos satánicos para detener al Mesías</a:t>
            </a:r>
            <a:endParaRPr lang="en-US" altLang="en-US" sz="3600" dirty="0">
              <a:effectLst>
                <a:outerShdw blurRad="38100" dist="38100" dir="2700000" algn="tl">
                  <a:srgbClr val="000000">
                    <a:alpha val="43137"/>
                  </a:srgbClr>
                </a:outerShdw>
              </a:effectLst>
            </a:endParaRPr>
          </a:p>
        </p:txBody>
      </p:sp>
      <p:sp>
        <p:nvSpPr>
          <p:cNvPr id="43011" name="Rectangle 3">
            <a:extLst>
              <a:ext uri="{FF2B5EF4-FFF2-40B4-BE49-F238E27FC236}">
                <a16:creationId xmlns:a16="http://schemas.microsoft.com/office/drawing/2014/main" id="{1BB16140-3A61-FA4C-F22A-EFCF0695227E}"/>
              </a:ext>
            </a:extLst>
          </p:cNvPr>
          <p:cNvSpPr>
            <a:spLocks noGrp="1" noChangeArrowheads="1"/>
          </p:cNvSpPr>
          <p:nvPr>
            <p:ph type="body" sz="half" idx="4294967295"/>
          </p:nvPr>
        </p:nvSpPr>
        <p:spPr>
          <a:xfrm>
            <a:off x="152400" y="1371600"/>
            <a:ext cx="50292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Gén. 4, 1 Jn. 3:12</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Hijos de Dios; Gén.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Faraón;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Atalía; 2 Cron.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Amán; Ester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Herodes; Mt.2; Apc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 4:5-7</a:t>
            </a:r>
          </a:p>
        </p:txBody>
      </p:sp>
      <p:pic>
        <p:nvPicPr>
          <p:cNvPr id="22532" name="Picture 4">
            <a:extLst>
              <a:ext uri="{FF2B5EF4-FFF2-40B4-BE49-F238E27FC236}">
                <a16:creationId xmlns:a16="http://schemas.microsoft.com/office/drawing/2014/main" id="{FA72990B-F168-75C7-9360-61C10E622CF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181600" y="1524000"/>
            <a:ext cx="36576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645772"/>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0E55B-312E-4CD2-D4C2-248D3EF77E71}"/>
            </a:ext>
          </a:extLst>
        </p:cNvPr>
        <p:cNvGrpSpPr/>
        <p:nvPr/>
      </p:nvGrpSpPr>
      <p:grpSpPr>
        <a:xfrm>
          <a:off x="0" y="0"/>
          <a:ext cx="0" cy="0"/>
          <a:chOff x="0" y="0"/>
          <a:chExt cx="0" cy="0"/>
        </a:xfrm>
      </p:grpSpPr>
      <p:sp>
        <p:nvSpPr>
          <p:cNvPr id="34819" name="Rectangle 3">
            <a:extLst>
              <a:ext uri="{FF2B5EF4-FFF2-40B4-BE49-F238E27FC236}">
                <a16:creationId xmlns:a16="http://schemas.microsoft.com/office/drawing/2014/main" id="{06CE43D2-2BCC-184F-6160-E9E231A7A7C6}"/>
              </a:ext>
            </a:extLst>
          </p:cNvPr>
          <p:cNvSpPr>
            <a:spLocks noGrp="1" noChangeArrowheads="1"/>
          </p:cNvSpPr>
          <p:nvPr>
            <p:ph type="body" idx="1"/>
          </p:nvPr>
        </p:nvSpPr>
        <p:spPr>
          <a:xfrm>
            <a:off x="723900" y="1904999"/>
            <a:ext cx="80391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El nacimiento de Set (4:25)</a:t>
            </a:r>
          </a:p>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El nacimiento de Enós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Buena línea (4:26b) – </a:t>
            </a:r>
            <a:r>
              <a:rPr lang="es-CO" dirty="0">
                <a:effectLst>
                  <a:outerShdw blurRad="38100" dist="38100" dir="2700000" algn="tl">
                    <a:srgbClr val="000000">
                      <a:alpha val="43137"/>
                    </a:srgbClr>
                  </a:outerShdw>
                </a:effectLst>
                <a:ea typeface="+mn-ea"/>
                <a:cs typeface="+mn-cs"/>
              </a:rPr>
              <a:t>Cómo Dios continuó la línea mesiánica a pesar del intento de Satanás de adelantarse a la promesa mesiánica de </a:t>
            </a:r>
            <a:r>
              <a:rPr lang="en-US" dirty="0">
                <a:effectLst>
                  <a:outerShdw blurRad="38100" dist="38100" dir="2700000" algn="tl">
                    <a:srgbClr val="000000">
                      <a:alpha val="43137"/>
                    </a:srgbClr>
                  </a:outerShdw>
                </a:effectLst>
                <a:ea typeface="+mn-ea"/>
                <a:cs typeface="+mn-cs"/>
              </a:rPr>
              <a:t>Génesis 3:15</a:t>
            </a:r>
          </a:p>
        </p:txBody>
      </p:sp>
      <p:pic>
        <p:nvPicPr>
          <p:cNvPr id="2" name="Picture 1">
            <a:extLst>
              <a:ext uri="{FF2B5EF4-FFF2-40B4-BE49-F238E27FC236}">
                <a16:creationId xmlns:a16="http://schemas.microsoft.com/office/drawing/2014/main" id="{AA876B88-CAE1-F373-7622-3C09B56219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5C9D96EB-9D1E-C8A5-5CE5-2A8D39EF7546}"/>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Línea piadosa de Set</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(Gén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id="{FA3F70C1-C5AB-5885-69F2-B4D9BC8F8513}"/>
              </a:ext>
            </a:extLst>
          </p:cNvPr>
          <p:cNvPicPr>
            <a:picLocks noChangeAspect="1"/>
          </p:cNvPicPr>
          <p:nvPr/>
        </p:nvPicPr>
        <p:blipFill>
          <a:blip r:embed="rId3"/>
          <a:stretch>
            <a:fillRect/>
          </a:stretch>
        </p:blipFill>
        <p:spPr>
          <a:xfrm>
            <a:off x="7425715" y="86046"/>
            <a:ext cx="1603387" cy="1146147"/>
          </a:xfrm>
          <a:prstGeom prst="rect">
            <a:avLst/>
          </a:prstGeom>
        </p:spPr>
      </p:pic>
    </p:spTree>
    <p:extLst>
      <p:ext uri="{BB962C8B-B14F-4D97-AF65-F5344CB8AC3E}">
        <p14:creationId xmlns:p14="http://schemas.microsoft.com/office/powerpoint/2010/main" val="37011003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7D88-D33D-CDE8-9E74-8976933D2E2F}"/>
              </a:ext>
            </a:extLst>
          </p:cNvPr>
          <p:cNvPicPr>
            <a:picLocks noChangeAspect="1"/>
          </p:cNvPicPr>
          <p:nvPr/>
        </p:nvPicPr>
        <p:blipFill>
          <a:blip r:embed="rId2"/>
          <a:stretch>
            <a:fillRect/>
          </a:stretch>
        </p:blipFill>
        <p:spPr>
          <a:xfrm>
            <a:off x="797021" y="629274"/>
            <a:ext cx="7549957" cy="5764364"/>
          </a:xfrm>
          <a:prstGeom prst="rect">
            <a:avLst/>
          </a:prstGeom>
        </p:spPr>
      </p:pic>
      <p:sp>
        <p:nvSpPr>
          <p:cNvPr id="7" name="TextBox 6">
            <a:extLst>
              <a:ext uri="{FF2B5EF4-FFF2-40B4-BE49-F238E27FC236}">
                <a16:creationId xmlns:a16="http://schemas.microsoft.com/office/drawing/2014/main" id="{C6F3F033-CD43-EE09-7A96-F7F869C02676}"/>
              </a:ext>
            </a:extLst>
          </p:cNvPr>
          <p:cNvSpPr txBox="1"/>
          <p:nvPr/>
        </p:nvSpPr>
        <p:spPr>
          <a:xfrm>
            <a:off x="1272635" y="76200"/>
            <a:ext cx="6598730" cy="461665"/>
          </a:xfrm>
          <a:prstGeom prst="rect">
            <a:avLst/>
          </a:prstGeom>
          <a:noFill/>
        </p:spPr>
        <p:txBody>
          <a:bodyPr wrap="none" rtlCol="0">
            <a:spAutoFit/>
          </a:bodyPr>
          <a:lstStyle/>
          <a:p>
            <a:r>
              <a:rPr lang="es-CO" dirty="0">
                <a:solidFill>
                  <a:schemeClr val="tx2"/>
                </a:solidFill>
              </a:rPr>
              <a:t> </a:t>
            </a:r>
            <a:r>
              <a:rPr lang="es-CO" dirty="0">
                <a:solidFill>
                  <a:schemeClr val="tx2"/>
                </a:solidFill>
                <a:latin typeface="Calibri" panose="020F0502020204030204" pitchFamily="34" charset="0"/>
                <a:ea typeface="Calibri" panose="020F0502020204030204" pitchFamily="34" charset="0"/>
                <a:cs typeface="Calibri" panose="020F0502020204030204" pitchFamily="34" charset="0"/>
              </a:rPr>
              <a:t>Las edades de los patriarcas desde Adán hasta Noé</a:t>
            </a:r>
          </a:p>
        </p:txBody>
      </p:sp>
      <p:sp>
        <p:nvSpPr>
          <p:cNvPr id="8" name="TextBox 7">
            <a:extLst>
              <a:ext uri="{FF2B5EF4-FFF2-40B4-BE49-F238E27FC236}">
                <a16:creationId xmlns:a16="http://schemas.microsoft.com/office/drawing/2014/main" id="{0DE777F9-865B-95F2-B4F1-F26A734095F6}"/>
              </a:ext>
            </a:extLst>
          </p:cNvPr>
          <p:cNvSpPr txBox="1"/>
          <p:nvPr/>
        </p:nvSpPr>
        <p:spPr>
          <a:xfrm>
            <a:off x="4419600" y="6345341"/>
            <a:ext cx="4140877" cy="461665"/>
          </a:xfrm>
          <a:prstGeom prst="rect">
            <a:avLst/>
          </a:prstGeom>
          <a:noFill/>
        </p:spPr>
        <p:txBody>
          <a:bodyPr wrap="none" rtlCol="0">
            <a:spAutoFit/>
          </a:bodyPr>
          <a:lstStyle/>
          <a:p>
            <a:r>
              <a:rPr lang="es-CO" dirty="0"/>
              <a:t>Recurso: Respuestas en Génesis</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5B4E9-A838-E625-AD55-269971B2ED81}"/>
            </a:ext>
          </a:extLst>
        </p:cNvPr>
        <p:cNvGrpSpPr/>
        <p:nvPr/>
      </p:nvGrpSpPr>
      <p:grpSpPr>
        <a:xfrm>
          <a:off x="0" y="0"/>
          <a:ext cx="0" cy="0"/>
          <a:chOff x="0" y="0"/>
          <a:chExt cx="0" cy="0"/>
        </a:xfrm>
      </p:grpSpPr>
      <p:sp>
        <p:nvSpPr>
          <p:cNvPr id="34819" name="Rectangle 3">
            <a:extLst>
              <a:ext uri="{FF2B5EF4-FFF2-40B4-BE49-F238E27FC236}">
                <a16:creationId xmlns:a16="http://schemas.microsoft.com/office/drawing/2014/main" id="{8CB0009E-9CE6-C13C-CA0F-C450B2F8CDA8}"/>
              </a:ext>
            </a:extLst>
          </p:cNvPr>
          <p:cNvSpPr>
            <a:spLocks noGrp="1" noChangeArrowheads="1"/>
          </p:cNvSpPr>
          <p:nvPr>
            <p:ph type="body" idx="1"/>
          </p:nvPr>
        </p:nvSpPr>
        <p:spPr>
          <a:xfrm>
            <a:off x="723900" y="1904999"/>
            <a:ext cx="80391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El nacimiento de Set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El nacimiento de Enós (4:26a)</a:t>
            </a:r>
          </a:p>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Buena línea (4:26b)</a:t>
            </a:r>
            <a:r>
              <a:rPr lang="en-US" dirty="0">
                <a:effectLst>
                  <a:outerShdw blurRad="38100" dist="38100" dir="2700000" algn="tl">
                    <a:srgbClr val="000000">
                      <a:alpha val="43137"/>
                    </a:srgbClr>
                  </a:outerShdw>
                </a:effectLst>
              </a:rPr>
              <a:t> – </a:t>
            </a:r>
            <a:r>
              <a:rPr lang="es-CO" dirty="0">
                <a:effectLst>
                  <a:outerShdw blurRad="38100" dist="38100" dir="2700000" algn="tl">
                    <a:srgbClr val="000000">
                      <a:alpha val="43137"/>
                    </a:srgbClr>
                  </a:outerShdw>
                </a:effectLst>
                <a:ea typeface="+mn-ea"/>
                <a:cs typeface="+mn-cs"/>
              </a:rPr>
              <a:t>Cómo Dios continuó la línea mesiánica a pesar del intento de Satanás de adelantarse a la promesa mesiánica de </a:t>
            </a:r>
            <a:r>
              <a:rPr lang="en-US" dirty="0">
                <a:effectLst>
                  <a:outerShdw blurRad="38100" dist="38100" dir="2700000" algn="tl">
                    <a:srgbClr val="000000">
                      <a:alpha val="43137"/>
                    </a:srgbClr>
                  </a:outerShdw>
                </a:effectLst>
                <a:ea typeface="+mn-ea"/>
                <a:cs typeface="+mn-cs"/>
              </a:rPr>
              <a:t>Génesis 3:15</a:t>
            </a:r>
          </a:p>
        </p:txBody>
      </p:sp>
      <p:pic>
        <p:nvPicPr>
          <p:cNvPr id="2" name="Picture 1">
            <a:extLst>
              <a:ext uri="{FF2B5EF4-FFF2-40B4-BE49-F238E27FC236}">
                <a16:creationId xmlns:a16="http://schemas.microsoft.com/office/drawing/2014/main" id="{CDEB3783-547E-375B-1920-7B9274AFC0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0210AE3B-0B5A-510B-BEA2-6249BBFDAC1C}"/>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Línea piadosa de Set</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(Gén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id="{826EDD3C-6827-C70E-B1AF-52A70B94184A}"/>
              </a:ext>
            </a:extLst>
          </p:cNvPr>
          <p:cNvPicPr>
            <a:picLocks noChangeAspect="1"/>
          </p:cNvPicPr>
          <p:nvPr/>
        </p:nvPicPr>
        <p:blipFill>
          <a:blip r:embed="rId3"/>
          <a:stretch>
            <a:fillRect/>
          </a:stretch>
        </p:blipFill>
        <p:spPr>
          <a:xfrm>
            <a:off x="7425715" y="86046"/>
            <a:ext cx="1603387" cy="1146147"/>
          </a:xfrm>
          <a:prstGeom prst="rect">
            <a:avLst/>
          </a:prstGeom>
        </p:spPr>
      </p:pic>
    </p:spTree>
    <p:extLst>
      <p:ext uri="{BB962C8B-B14F-4D97-AF65-F5344CB8AC3E}">
        <p14:creationId xmlns:p14="http://schemas.microsoft.com/office/powerpoint/2010/main" val="19280071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B47BA3-48A4-3F75-700D-B4D08C70453F}"/>
              </a:ext>
            </a:extLst>
          </p:cNvPr>
          <p:cNvPicPr>
            <a:picLocks noChangeAspect="1"/>
          </p:cNvPicPr>
          <p:nvPr/>
        </p:nvPicPr>
        <p:blipFill>
          <a:blip r:embed="rId2"/>
          <a:stretch>
            <a:fillRect/>
          </a:stretch>
        </p:blipFill>
        <p:spPr>
          <a:xfrm>
            <a:off x="325768" y="685800"/>
            <a:ext cx="8492464" cy="5651482"/>
          </a:xfrm>
          <a:prstGeom prst="rect">
            <a:avLst/>
          </a:prstGeom>
        </p:spPr>
      </p:pic>
    </p:spTree>
    <p:extLst>
      <p:ext uri="{BB962C8B-B14F-4D97-AF65-F5344CB8AC3E}">
        <p14:creationId xmlns:p14="http://schemas.microsoft.com/office/powerpoint/2010/main" val="3073927879"/>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1B892-EE22-865B-F391-64CEF7CD85C3}"/>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D5742A79-A945-FB43-FD64-F8387DC1CED3}"/>
              </a:ext>
            </a:extLst>
          </p:cNvPr>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Línea impía de Caín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a:extLst>
              <a:ext uri="{FF2B5EF4-FFF2-40B4-BE49-F238E27FC236}">
                <a16:creationId xmlns:a16="http://schemas.microsoft.com/office/drawing/2014/main" id="{0938CD80-642A-F2E5-BCED-7455756C8961}"/>
              </a:ext>
            </a:extLst>
          </p:cNvPr>
          <p:cNvSpPr>
            <a:spLocks noGrp="1" noChangeArrowheads="1"/>
          </p:cNvSpPr>
          <p:nvPr>
            <p:ph type="body" idx="1"/>
          </p:nvPr>
        </p:nvSpPr>
        <p:spPr>
          <a:xfrm>
            <a:off x="159068" y="1325880"/>
            <a:ext cx="8984932"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Descendencia impía que no producirá al Mesías</a:t>
            </a:r>
            <a:r>
              <a:rPr lang="en-US" dirty="0">
                <a:effectLst>
                  <a:outerShdw blurRad="38100" dist="38100" dir="2700000" algn="tl">
                    <a:srgbClr val="000000">
                      <a:alpha val="43137"/>
                    </a:srgbClr>
                  </a:outerShdw>
                </a:effectLst>
              </a:rPr>
              <a:t> (Gén 3:15)</a:t>
            </a:r>
          </a:p>
          <a:p>
            <a:pPr marL="914400" lvl="2" indent="-452438" eaLnBrk="1" hangingPunct="1">
              <a:spcBef>
                <a:spcPts val="0"/>
              </a:spcBef>
              <a:spcAft>
                <a:spcPts val="1800"/>
              </a:spcAft>
              <a:buClr>
                <a:srgbClr val="00FF99"/>
              </a:buClr>
              <a:buSzPct val="100000"/>
              <a:buFont typeface="+mj-lt"/>
              <a:buAutoNum type="arabicPeriod"/>
              <a:defRPr/>
            </a:pPr>
            <a:r>
              <a:rPr lang="es-CO" dirty="0"/>
              <a:t>Continuación de la línea de Caín </a:t>
            </a:r>
            <a:r>
              <a:rPr lang="en-US" dirty="0"/>
              <a:t>(4:16-18)</a:t>
            </a:r>
          </a:p>
          <a:p>
            <a:pPr marL="914400" lvl="2" indent="-452438" eaLnBrk="1" hangingPunct="1">
              <a:spcBef>
                <a:spcPts val="0"/>
              </a:spcBef>
              <a:spcAft>
                <a:spcPts val="1800"/>
              </a:spcAft>
              <a:buClr>
                <a:srgbClr val="00FF99"/>
              </a:buClr>
              <a:buSzPct val="100000"/>
              <a:buFont typeface="+mj-lt"/>
              <a:buAutoNum type="arabicPeriod"/>
              <a:defRPr/>
            </a:pPr>
            <a:r>
              <a:rPr lang="en-US" dirty="0"/>
              <a:t>Inmoralidad (4:19)</a:t>
            </a:r>
          </a:p>
          <a:p>
            <a:pPr marL="914400" lvl="2" indent="-452438" eaLnBrk="1" hangingPunct="1">
              <a:spcBef>
                <a:spcPts val="0"/>
              </a:spcBef>
              <a:spcAft>
                <a:spcPts val="1800"/>
              </a:spcAft>
              <a:buClr>
                <a:srgbClr val="00FF99"/>
              </a:buClr>
              <a:buSzPct val="100000"/>
              <a:buFont typeface="+mj-lt"/>
              <a:buAutoNum type="arabicPeriod"/>
              <a:defRPr/>
            </a:pPr>
            <a:r>
              <a:rPr lang="en-US" dirty="0"/>
              <a:t>Avance tecnológico pero no espiritual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Violencia  (4:23-24)</a:t>
            </a:r>
          </a:p>
        </p:txBody>
      </p:sp>
      <p:pic>
        <p:nvPicPr>
          <p:cNvPr id="4" name="Picture 3">
            <a:extLst>
              <a:ext uri="{FF2B5EF4-FFF2-40B4-BE49-F238E27FC236}">
                <a16:creationId xmlns:a16="http://schemas.microsoft.com/office/drawing/2014/main" id="{C29B47E0-97CB-7165-1E5A-938494EFFB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2" name="Picture 1">
            <a:extLst>
              <a:ext uri="{FF2B5EF4-FFF2-40B4-BE49-F238E27FC236}">
                <a16:creationId xmlns:a16="http://schemas.microsoft.com/office/drawing/2014/main" id="{C104B6BD-BAD0-8CC4-3664-70D8825BB1B3}"/>
              </a:ext>
            </a:extLst>
          </p:cNvPr>
          <p:cNvPicPr>
            <a:picLocks noChangeAspect="1"/>
          </p:cNvPicPr>
          <p:nvPr/>
        </p:nvPicPr>
        <p:blipFill>
          <a:blip r:embed="rId3"/>
          <a:stretch>
            <a:fillRect/>
          </a:stretch>
        </p:blipFill>
        <p:spPr>
          <a:xfrm>
            <a:off x="7404471" y="76200"/>
            <a:ext cx="1603387" cy="1146147"/>
          </a:xfrm>
          <a:prstGeom prst="rect">
            <a:avLst/>
          </a:prstGeom>
        </p:spPr>
      </p:pic>
    </p:spTree>
    <p:extLst>
      <p:ext uri="{BB962C8B-B14F-4D97-AF65-F5344CB8AC3E}">
        <p14:creationId xmlns:p14="http://schemas.microsoft.com/office/powerpoint/2010/main" val="14473491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4A28D-682A-44FB-FEAB-DD17DB7159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F867F25-4CCF-47AF-C9DD-93C2C0F967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8B8910CB-5224-B910-438E-DF8CBC76E436}"/>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3C566A29-3FBE-5411-3B45-98A5FBCDA8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2424187994"/>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Conclusión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6AEE6-493D-E31F-94A7-B9E5BC9C1629}"/>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EFA20DB8-C850-FF3F-1657-3415350DFB5D}"/>
              </a:ext>
            </a:extLst>
          </p:cNvPr>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Génesis 4 - Esquema</a:t>
            </a:r>
          </a:p>
        </p:txBody>
      </p:sp>
      <p:sp>
        <p:nvSpPr>
          <p:cNvPr id="124931" name="Rectangle 3">
            <a:extLst>
              <a:ext uri="{FF2B5EF4-FFF2-40B4-BE49-F238E27FC236}">
                <a16:creationId xmlns:a16="http://schemas.microsoft.com/office/drawing/2014/main" id="{81F110C1-D28C-741E-0499-6D08B6A5DDCE}"/>
              </a:ext>
            </a:extLst>
          </p:cNvPr>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Primer asesinato (Gén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impía de Caín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piadosa de Set (4:25-26)</a:t>
            </a:r>
          </a:p>
        </p:txBody>
      </p:sp>
      <p:pic>
        <p:nvPicPr>
          <p:cNvPr id="3" name="Picture 2">
            <a:extLst>
              <a:ext uri="{FF2B5EF4-FFF2-40B4-BE49-F238E27FC236}">
                <a16:creationId xmlns:a16="http://schemas.microsoft.com/office/drawing/2014/main" id="{7E766543-5A49-2C2F-7EE1-AF4042B2F1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9458"/>
            <a:ext cx="1600970" cy="1143000"/>
          </a:xfrm>
          <a:prstGeom prst="rect">
            <a:avLst/>
          </a:prstGeom>
        </p:spPr>
      </p:pic>
    </p:spTree>
    <p:extLst>
      <p:ext uri="{BB962C8B-B14F-4D97-AF65-F5344CB8AC3E}">
        <p14:creationId xmlns:p14="http://schemas.microsoft.com/office/powerpoint/2010/main" val="380338859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14022</TotalTime>
  <Words>4831</Words>
  <Application>Microsoft Office PowerPoint</Application>
  <PresentationFormat>On-screen Show (4:3)</PresentationFormat>
  <Paragraphs>454</Paragraphs>
  <Slides>100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Arial</vt:lpstr>
      <vt:lpstr>Calibri</vt:lpstr>
      <vt:lpstr>Century Gothic</vt:lpstr>
      <vt:lpstr>Times New Roman</vt:lpstr>
      <vt:lpstr>Wingdings</vt:lpstr>
      <vt:lpstr>Azure</vt:lpstr>
      <vt:lpstr>PowerPoint Presentation</vt:lpstr>
      <vt:lpstr>ESTRUCTURA DE GÉNESIS</vt:lpstr>
      <vt:lpstr>ESTRUCTURA DE GÉNESIS</vt:lpstr>
      <vt:lpstr>¿Relato Contradictorio de la Creación?</vt:lpstr>
      <vt:lpstr>ESTRUCTURA DE GÉNESIS</vt:lpstr>
      <vt:lpstr>PowerPoint Presentation</vt:lpstr>
      <vt:lpstr>Génesis 4 - Esquema</vt:lpstr>
      <vt:lpstr>Génesis 4 - Esquema</vt:lpstr>
      <vt:lpstr>I. Primer Asesinato (Gén 4:1-15)</vt:lpstr>
      <vt:lpstr>I. Primer Asesinato (Gén 4:1-15)</vt:lpstr>
      <vt:lpstr>Nacimientos de Caín y Abel (4:1-2)</vt:lpstr>
      <vt:lpstr>Nacimientos de Caín y Abel (4:1-2)</vt:lpstr>
      <vt:lpstr>PowerPoint Presentation</vt:lpstr>
      <vt:lpstr>PowerPoint Presentation</vt:lpstr>
      <vt:lpstr>PowerPoint Presentation</vt:lpstr>
      <vt:lpstr>PowerPoint Presentation</vt:lpstr>
      <vt:lpstr>PowerPoint Presentation</vt:lpstr>
      <vt:lpstr>Nacimientos de Caín y Abel (4:1-2)</vt:lpstr>
      <vt:lpstr>I. Primer Asesinato (Gén 4:1-15)</vt:lpstr>
      <vt:lpstr>PowerPoint Presentation</vt:lpstr>
      <vt:lpstr>PowerPoint Presentation</vt:lpstr>
      <vt:lpstr>PowerPoint Presentation</vt:lpstr>
      <vt:lpstr>PowerPoint Presentation</vt:lpstr>
      <vt:lpstr>Paralelo entre Génesis 3:16 &amp; 4:7</vt:lpstr>
      <vt:lpstr>Thomas Jefferson</vt:lpstr>
      <vt:lpstr>PowerPoint Presentation</vt:lpstr>
      <vt:lpstr>PowerPoint Presentation</vt:lpstr>
      <vt:lpstr>PowerPoint Presentation</vt:lpstr>
      <vt:lpstr>PowerPoint Presentation</vt:lpstr>
      <vt:lpstr>Intentos satánicos para detener al Mesías</vt:lpstr>
      <vt:lpstr>Intentos satánicos para detener al Mesías</vt:lpstr>
      <vt:lpstr>Intentos satánicos para detener al Mesías</vt:lpstr>
      <vt:lpstr>PowerPoint Presentation</vt:lpstr>
      <vt:lpstr>PowerPoint Presentation</vt:lpstr>
      <vt:lpstr>I. Primer Asesinato (Gén 4:1-15)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Provisión de Protección Génesis 4:15</vt:lpstr>
      <vt:lpstr>Provisión de Protección Génesis 4:15</vt:lpstr>
      <vt:lpstr>PowerPoint Presentation</vt:lpstr>
      <vt:lpstr>PowerPoint Presentation</vt:lpstr>
      <vt:lpstr>PowerPoint Presentation</vt:lpstr>
      <vt:lpstr>PowerPoint Presentation</vt:lpstr>
      <vt:lpstr>Declaración de Independencia</vt:lpstr>
      <vt:lpstr>John Adams</vt:lpstr>
      <vt:lpstr>Declaración de Independencia</vt:lpstr>
      <vt:lpstr>Speech by Attorney General Janet Reno, Newark, New Jersey, May 5, 1995. Quoted in James Bovard, “Waco Must Get a Hearing,” Wall Street Journal, May 15, 1995.</vt:lpstr>
      <vt:lpstr>Provisión de Protección Génesis 4:15</vt:lpstr>
      <vt:lpstr>Génesis 4 - Esquema</vt:lpstr>
      <vt:lpstr>Línea impía de Caín (Gén 4:16-24)</vt:lpstr>
      <vt:lpstr>Línea impía de Caín (Gén 4:16-24)</vt:lpstr>
      <vt:lpstr>PowerPoint Presentation</vt:lpstr>
      <vt:lpstr>PowerPoint Presentation</vt:lpstr>
      <vt:lpstr>PowerPoint Presentation</vt:lpstr>
      <vt:lpstr>PowerPoint Presentation</vt:lpstr>
      <vt:lpstr>PowerPoint Presentation</vt:lpstr>
      <vt:lpstr>¿De dónde sacó Caín a su esposa?</vt:lpstr>
      <vt:lpstr>PowerPoint Presentation</vt:lpstr>
      <vt:lpstr>¿De dónde sacó Caín a su esposa?</vt:lpstr>
      <vt:lpstr>PowerPoint Presentation</vt:lpstr>
      <vt:lpstr>PowerPoint Presentation</vt:lpstr>
      <vt:lpstr>PowerPoint Presentation</vt:lpstr>
      <vt:lpstr>PowerPoint Presentation</vt:lpstr>
      <vt:lpstr>Línea impía de Caín (Gén 4:16-24)</vt:lpstr>
      <vt:lpstr>PowerPoint Presentation</vt:lpstr>
      <vt:lpstr>PowerPoint Presentation</vt:lpstr>
      <vt:lpstr>PowerPoint Presentation</vt:lpstr>
      <vt:lpstr>PowerPoint Presentation</vt:lpstr>
      <vt:lpstr>Línea impía de Caín (Gén 4:16-24)</vt:lpstr>
      <vt:lpstr>Avance Tecnológico Génesis 4:20-22</vt:lpstr>
      <vt:lpstr>Avance Tecnológico Génesis 4:20-22</vt:lpstr>
      <vt:lpstr>Avance Tecnológico Génesis 4:20-22</vt:lpstr>
      <vt:lpstr>PowerPoint Presentation</vt:lpstr>
      <vt:lpstr>Avance Tecnológico Génesis 4:20-22</vt:lpstr>
      <vt:lpstr>PowerPoint Presentation</vt:lpstr>
      <vt:lpstr>PowerPoint Presentation</vt:lpstr>
      <vt:lpstr>PowerPoint Presentation</vt:lpstr>
      <vt:lpstr>PowerPoint Presentation</vt:lpstr>
      <vt:lpstr>Línea impía de Caín (Gén 4:16-24)</vt:lpstr>
      <vt:lpstr>PowerPoint Presentation</vt:lpstr>
      <vt:lpstr>Génesis 4 - Esquema</vt:lpstr>
      <vt:lpstr>PowerPoint Presentation</vt:lpstr>
      <vt:lpstr>PowerPoint Presentation</vt:lpstr>
      <vt:lpstr>Intentos satánicos para detener al Mesías</vt:lpstr>
      <vt:lpstr>Intentos satánicos para detener al Mesías</vt:lpstr>
      <vt:lpstr>PowerPoint Presentation</vt:lpstr>
      <vt:lpstr>PowerPoint Presentation</vt:lpstr>
      <vt:lpstr>PowerPoint Presentation</vt:lpstr>
      <vt:lpstr>PowerPoint Presentation</vt:lpstr>
      <vt:lpstr>Línea impía de Caín (Gén 4:16-24)</vt:lpstr>
      <vt:lpstr>PowerPoint Presentation</vt:lpstr>
      <vt:lpstr>Conclusión</vt:lpstr>
      <vt:lpstr>Génesis 4 - Esquema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016 - 4v1- 26 - MODIFIED 3</dc:title>
  <dc:subject>Genesis 4</dc:subject>
  <dc:creator>A. Woods</dc:creator>
  <dc:description>Modified by Jim McGowan</dc:description>
  <cp:lastModifiedBy>Claudia Mora</cp:lastModifiedBy>
  <cp:revision>1236</cp:revision>
  <cp:lastPrinted>2020-11-26T15:57:06Z</cp:lastPrinted>
  <dcterms:created xsi:type="dcterms:W3CDTF">2009-03-17T12:21:13Z</dcterms:created>
  <dcterms:modified xsi:type="dcterms:W3CDTF">2025-10-25T22:02:09Z</dcterms:modified>
</cp:coreProperties>
</file>