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132"/>
  </p:notesMasterIdLst>
  <p:handoutMasterIdLst>
    <p:handoutMasterId r:id="rId133"/>
  </p:handoutMasterIdLst>
  <p:sldIdLst>
    <p:sldId id="28266" r:id="rId3"/>
    <p:sldId id="3862" r:id="rId4"/>
    <p:sldId id="27847" r:id="rId5"/>
    <p:sldId id="27791" r:id="rId6"/>
    <p:sldId id="28216" r:id="rId7"/>
    <p:sldId id="28124" r:id="rId8"/>
    <p:sldId id="28217" r:id="rId9"/>
    <p:sldId id="28195" r:id="rId10"/>
    <p:sldId id="28267" r:id="rId11"/>
    <p:sldId id="28113" r:id="rId12"/>
    <p:sldId id="472" r:id="rId13"/>
    <p:sldId id="12309" r:id="rId14"/>
    <p:sldId id="3015" r:id="rId15"/>
    <p:sldId id="28218" r:id="rId16"/>
    <p:sldId id="497" r:id="rId17"/>
    <p:sldId id="28219" r:id="rId18"/>
    <p:sldId id="304" r:id="rId19"/>
    <p:sldId id="301" r:id="rId20"/>
    <p:sldId id="28220" r:id="rId21"/>
    <p:sldId id="28129" r:id="rId22"/>
    <p:sldId id="28130" r:id="rId23"/>
    <p:sldId id="28196" r:id="rId24"/>
    <p:sldId id="28197" r:id="rId25"/>
    <p:sldId id="28221" r:id="rId26"/>
    <p:sldId id="28198" r:id="rId27"/>
    <p:sldId id="28222" r:id="rId28"/>
    <p:sldId id="28132" r:id="rId29"/>
    <p:sldId id="28230" r:id="rId30"/>
    <p:sldId id="28199" r:id="rId31"/>
    <p:sldId id="28231" r:id="rId32"/>
    <p:sldId id="28137" r:id="rId33"/>
    <p:sldId id="28226" r:id="rId34"/>
    <p:sldId id="353" r:id="rId35"/>
    <p:sldId id="354" r:id="rId36"/>
    <p:sldId id="5702" r:id="rId37"/>
    <p:sldId id="6292" r:id="rId38"/>
    <p:sldId id="28227" r:id="rId39"/>
    <p:sldId id="28215" r:id="rId40"/>
    <p:sldId id="454" r:id="rId41"/>
    <p:sldId id="28228" r:id="rId42"/>
    <p:sldId id="2336" r:id="rId43"/>
    <p:sldId id="7379" r:id="rId44"/>
    <p:sldId id="28229" r:id="rId45"/>
    <p:sldId id="9587" r:id="rId46"/>
    <p:sldId id="9601" r:id="rId47"/>
    <p:sldId id="379" r:id="rId48"/>
    <p:sldId id="12318" r:id="rId49"/>
    <p:sldId id="28232" r:id="rId50"/>
    <p:sldId id="28201" r:id="rId51"/>
    <p:sldId id="9592" r:id="rId52"/>
    <p:sldId id="28268" r:id="rId53"/>
    <p:sldId id="28233" r:id="rId54"/>
    <p:sldId id="28142" r:id="rId55"/>
    <p:sldId id="28234" r:id="rId56"/>
    <p:sldId id="258" r:id="rId57"/>
    <p:sldId id="28235" r:id="rId58"/>
    <p:sldId id="28236" r:id="rId59"/>
    <p:sldId id="890" r:id="rId60"/>
    <p:sldId id="4440" r:id="rId61"/>
    <p:sldId id="28237" r:id="rId62"/>
    <p:sldId id="28148" r:id="rId63"/>
    <p:sldId id="28149" r:id="rId64"/>
    <p:sldId id="28238" r:id="rId65"/>
    <p:sldId id="27479" r:id="rId66"/>
    <p:sldId id="28239" r:id="rId67"/>
    <p:sldId id="28151" r:id="rId68"/>
    <p:sldId id="28152" r:id="rId69"/>
    <p:sldId id="28168" r:id="rId70"/>
    <p:sldId id="28240" r:id="rId71"/>
    <p:sldId id="28241" r:id="rId72"/>
    <p:sldId id="28171" r:id="rId73"/>
    <p:sldId id="28242" r:id="rId74"/>
    <p:sldId id="28243" r:id="rId75"/>
    <p:sldId id="28244" r:id="rId76"/>
    <p:sldId id="28245" r:id="rId77"/>
    <p:sldId id="28246" r:id="rId78"/>
    <p:sldId id="28223" r:id="rId79"/>
    <p:sldId id="28154" r:id="rId80"/>
    <p:sldId id="28247" r:id="rId81"/>
    <p:sldId id="28202" r:id="rId82"/>
    <p:sldId id="28248" r:id="rId83"/>
    <p:sldId id="28203" r:id="rId84"/>
    <p:sldId id="28249" r:id="rId85"/>
    <p:sldId id="28250" r:id="rId86"/>
    <p:sldId id="28204" r:id="rId87"/>
    <p:sldId id="28251" r:id="rId88"/>
    <p:sldId id="28252" r:id="rId89"/>
    <p:sldId id="28253" r:id="rId90"/>
    <p:sldId id="28163" r:id="rId91"/>
    <p:sldId id="28255" r:id="rId92"/>
    <p:sldId id="28256" r:id="rId93"/>
    <p:sldId id="28257" r:id="rId94"/>
    <p:sldId id="28258" r:id="rId95"/>
    <p:sldId id="28254" r:id="rId96"/>
    <p:sldId id="28224" r:id="rId97"/>
    <p:sldId id="28176" r:id="rId98"/>
    <p:sldId id="28259" r:id="rId99"/>
    <p:sldId id="28212" r:id="rId100"/>
    <p:sldId id="28261" r:id="rId101"/>
    <p:sldId id="28262" r:id="rId102"/>
    <p:sldId id="28263" r:id="rId103"/>
    <p:sldId id="28213" r:id="rId104"/>
    <p:sldId id="28264" r:id="rId105"/>
    <p:sldId id="9619" r:id="rId106"/>
    <p:sldId id="9621" r:id="rId107"/>
    <p:sldId id="9622" r:id="rId108"/>
    <p:sldId id="28214" r:id="rId109"/>
    <p:sldId id="28265" r:id="rId110"/>
    <p:sldId id="28183" r:id="rId111"/>
    <p:sldId id="28184" r:id="rId112"/>
    <p:sldId id="322" r:id="rId113"/>
    <p:sldId id="28185" r:id="rId114"/>
    <p:sldId id="28187" r:id="rId115"/>
    <p:sldId id="28188" r:id="rId116"/>
    <p:sldId id="28189" r:id="rId117"/>
    <p:sldId id="28206" r:id="rId118"/>
    <p:sldId id="28190" r:id="rId119"/>
    <p:sldId id="28191" r:id="rId120"/>
    <p:sldId id="28205" r:id="rId121"/>
    <p:sldId id="28192" r:id="rId122"/>
    <p:sldId id="28207" r:id="rId123"/>
    <p:sldId id="28208" r:id="rId124"/>
    <p:sldId id="28209" r:id="rId125"/>
    <p:sldId id="28193" r:id="rId126"/>
    <p:sldId id="28211" r:id="rId127"/>
    <p:sldId id="28194" r:id="rId128"/>
    <p:sldId id="28210" r:id="rId129"/>
    <p:sldId id="12493" r:id="rId130"/>
    <p:sldId id="28225" r:id="rId131"/>
  </p:sldIdLst>
  <p:sldSz cx="12192000" cy="6858000"/>
  <p:notesSz cx="7315200" cy="9601200"/>
  <p:custDataLst>
    <p:tags r:id="rId13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000066"/>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varScale="1">
        <p:scale>
          <a:sx n="104" d="100"/>
          <a:sy n="104" d="100"/>
        </p:scale>
        <p:origin x="901" y="382"/>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113" d="100"/>
          <a:sy n="113" d="100"/>
        </p:scale>
        <p:origin x="4184" y="8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tags" Target="tags/tag1.xml"/><Relationship Id="rId139" Type="http://schemas.microsoft.com/office/2016/11/relationships/changesInfo" Target="changesInfos/changesInfo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modSld">
      <pc:chgData name="Jim McGowan" userId="e2c7446dd3aca506" providerId="LiveId" clId="{9C25796A-7B39-4A71-8A01-5B1771AE4BD7}" dt="2025-10-22T11:45:30.348" v="1" actId="20577"/>
      <pc:docMkLst>
        <pc:docMk/>
      </pc:docMkLst>
      <pc:sldChg chg="modSp mod">
        <pc:chgData name="Jim McGowan" userId="e2c7446dd3aca506" providerId="LiveId" clId="{9C25796A-7B39-4A71-8A01-5B1771AE4BD7}" dt="2025-10-22T11:45:30.348" v="1" actId="20577"/>
        <pc:sldMkLst>
          <pc:docMk/>
          <pc:sldMk cId="3364622836" sldId="3862"/>
        </pc:sldMkLst>
        <pc:spChg chg="mod">
          <ac:chgData name="Jim McGowan" userId="e2c7446dd3aca506" providerId="LiveId" clId="{9C25796A-7B39-4A71-8A01-5B1771AE4BD7}" dt="2025-10-22T11:45:30.348" v="1" actId="20577"/>
          <ac:spMkLst>
            <pc:docMk/>
            <pc:sldMk cId="3364622836" sldId="3862"/>
            <ac:spMk id="13414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084 Acts 15v1-41 </a:t>
            </a:r>
          </a:p>
          <a:p>
            <a:pPr>
              <a:defRPr/>
            </a:pPr>
            <a:r>
              <a:rPr lang="en-US" sz="1400" dirty="0"/>
              <a:t>10-22-2025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10/22/2025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107</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112</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6EA5A-8066-D193-CD82-2813C44B2C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1995C-1D11-DB21-51B7-7B073A35F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EFA73-C7ED-CEB1-B623-9A9E1F2B5E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DACE44-ACF7-AE66-8871-982A0A36557B}"/>
              </a:ext>
            </a:extLst>
          </p:cNvPr>
          <p:cNvSpPr>
            <a:spLocks noGrp="1"/>
          </p:cNvSpPr>
          <p:nvPr>
            <p:ph type="sldNum" sz="quarter" idx="5"/>
          </p:nvPr>
        </p:nvSpPr>
        <p:spPr/>
        <p:txBody>
          <a:bodyPr/>
          <a:lstStyle/>
          <a:p>
            <a:fld id="{F8C071F8-0110-44CB-B1AD-32F308DA789F}" type="slidenum">
              <a:rPr lang="en-US" smtClean="0"/>
              <a:t>113</a:t>
            </a:fld>
            <a:endParaRPr lang="en-US"/>
          </a:p>
        </p:txBody>
      </p:sp>
    </p:spTree>
    <p:extLst>
      <p:ext uri="{BB962C8B-B14F-4D97-AF65-F5344CB8AC3E}">
        <p14:creationId xmlns:p14="http://schemas.microsoft.com/office/powerpoint/2010/main" val="3999001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121</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122</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125</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94220-AAA5-2BB0-EC52-CC0DB657BE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75BD3-E28A-B465-3195-4B5F29500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E6E19-0B4D-1E71-8586-FD714B78D1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5247EE-0F0E-A10E-3D9A-DA575D60DD48}"/>
              </a:ext>
            </a:extLst>
          </p:cNvPr>
          <p:cNvSpPr>
            <a:spLocks noGrp="1"/>
          </p:cNvSpPr>
          <p:nvPr>
            <p:ph type="sldNum" sz="quarter" idx="5"/>
          </p:nvPr>
        </p:nvSpPr>
        <p:spPr/>
        <p:txBody>
          <a:bodyPr/>
          <a:lstStyle/>
          <a:p>
            <a:fld id="{F8C071F8-0110-44CB-B1AD-32F308DA789F}" type="slidenum">
              <a:rPr lang="en-US" smtClean="0"/>
              <a:t>129</a:t>
            </a:fld>
            <a:endParaRPr lang="en-US"/>
          </a:p>
        </p:txBody>
      </p:sp>
    </p:spTree>
    <p:extLst>
      <p:ext uri="{BB962C8B-B14F-4D97-AF65-F5344CB8AC3E}">
        <p14:creationId xmlns:p14="http://schemas.microsoft.com/office/powerpoint/2010/main" val="325985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C8682-E82D-43ED-D5BC-AE965A2E35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F5EAB-66FD-463D-9C4C-AB7C2176C7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4F8159-5048-CA5D-704C-6CEE15EB2B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47FAF1-4D42-F5F3-8967-295331E7947B}"/>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3543712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716D-595B-B9A6-031F-321580BC1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D36AC-487D-1513-30F0-A562F2FC8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B0A9A-BB45-A98D-AB06-99EC47A13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E3ADC-EC1C-7A54-3BE5-B2FE8C8904F6}"/>
              </a:ext>
            </a:extLst>
          </p:cNvPr>
          <p:cNvSpPr>
            <a:spLocks noGrp="1"/>
          </p:cNvSpPr>
          <p:nvPr>
            <p:ph type="sldNum" sz="quarter" idx="10"/>
          </p:nvPr>
        </p:nvSpPr>
        <p:spPr/>
        <p:txBody>
          <a:bodyPr/>
          <a:lstStyle/>
          <a:p>
            <a:fld id="{600E5424-D4B9-4AFD-9B49-AB165923F980}" type="slidenum">
              <a:rPr lang="en-US" altLang="en-US" smtClean="0"/>
              <a:pPr/>
              <a:t>12</a:t>
            </a:fld>
            <a:endParaRPr lang="en-US" altLang="en-US"/>
          </a:p>
        </p:txBody>
      </p:sp>
      <p:sp>
        <p:nvSpPr>
          <p:cNvPr id="5" name="Date Placeholder 4">
            <a:extLst>
              <a:ext uri="{FF2B5EF4-FFF2-40B4-BE49-F238E27FC236}">
                <a16:creationId xmlns:a16="http://schemas.microsoft.com/office/drawing/2014/main" id="{042602CF-0F6E-0548-2F16-E92F87120EB7}"/>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F798727B-306D-01A0-2400-9FD46F48B74D}"/>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391D24C5-5023-E05E-0DFA-5A6F3181522A}"/>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46993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716D-595B-B9A6-031F-321580BC1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D36AC-487D-1513-30F0-A562F2FC8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B0A9A-BB45-A98D-AB06-99EC47A13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E3ADC-EC1C-7A54-3BE5-B2FE8C8904F6}"/>
              </a:ext>
            </a:extLst>
          </p:cNvPr>
          <p:cNvSpPr>
            <a:spLocks noGrp="1"/>
          </p:cNvSpPr>
          <p:nvPr>
            <p:ph type="sldNum" sz="quarter" idx="10"/>
          </p:nvPr>
        </p:nvSpPr>
        <p:spPr/>
        <p:txBody>
          <a:bodyPr/>
          <a:lstStyle/>
          <a:p>
            <a:fld id="{600E5424-D4B9-4AFD-9B49-AB165923F980}" type="slidenum">
              <a:rPr lang="en-US" altLang="en-US" smtClean="0"/>
              <a:pPr/>
              <a:t>25</a:t>
            </a:fld>
            <a:endParaRPr lang="en-US" altLang="en-US"/>
          </a:p>
        </p:txBody>
      </p:sp>
      <p:sp>
        <p:nvSpPr>
          <p:cNvPr id="5" name="Date Placeholder 4">
            <a:extLst>
              <a:ext uri="{FF2B5EF4-FFF2-40B4-BE49-F238E27FC236}">
                <a16:creationId xmlns:a16="http://schemas.microsoft.com/office/drawing/2014/main" id="{042602CF-0F6E-0548-2F16-E92F87120EB7}"/>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F798727B-306D-01A0-2400-9FD46F48B74D}"/>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391D24C5-5023-E05E-0DFA-5A6F3181522A}"/>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46993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5C1D5-1CA5-A6B0-AD2B-1F954DEAF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F0AA5-5A4A-DDFB-53E1-0EAF4CA96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745C7-8E87-B1F5-9245-BC5E67F364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120673-8030-EEB4-82BD-16063FF63A42}"/>
              </a:ext>
            </a:extLst>
          </p:cNvPr>
          <p:cNvSpPr>
            <a:spLocks noGrp="1"/>
          </p:cNvSpPr>
          <p:nvPr>
            <p:ph type="sldNum" sz="quarter" idx="5"/>
          </p:nvPr>
        </p:nvSpPr>
        <p:spPr/>
        <p:txBody>
          <a:bodyPr/>
          <a:lstStyle/>
          <a:p>
            <a:fld id="{F8C071F8-0110-44CB-B1AD-32F308DA789F}" type="slidenum">
              <a:rPr lang="en-US" smtClean="0"/>
              <a:t>26</a:t>
            </a:fld>
            <a:endParaRPr lang="en-US"/>
          </a:p>
        </p:txBody>
      </p:sp>
    </p:spTree>
    <p:extLst>
      <p:ext uri="{BB962C8B-B14F-4D97-AF65-F5344CB8AC3E}">
        <p14:creationId xmlns:p14="http://schemas.microsoft.com/office/powerpoint/2010/main" val="149903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50</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59</a:t>
            </a:fld>
            <a:endParaRPr lang="en-US" dirty="0"/>
          </a:p>
        </p:txBody>
      </p:sp>
    </p:spTree>
    <p:extLst>
      <p:ext uri="{BB962C8B-B14F-4D97-AF65-F5344CB8AC3E}">
        <p14:creationId xmlns:p14="http://schemas.microsoft.com/office/powerpoint/2010/main" val="3590912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DA737-A4F1-81C3-DD9A-23DD2648B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EC6D8-5919-4E9D-A2E6-8FA4843A9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27795-C193-BCBB-F0CA-746AAEEC63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134A3D-1BE2-EA58-8905-F099A7D2CF9A}"/>
              </a:ext>
            </a:extLst>
          </p:cNvPr>
          <p:cNvSpPr>
            <a:spLocks noGrp="1"/>
          </p:cNvSpPr>
          <p:nvPr>
            <p:ph type="sldNum" sz="quarter" idx="5"/>
          </p:nvPr>
        </p:nvSpPr>
        <p:spPr/>
        <p:txBody>
          <a:bodyPr/>
          <a:lstStyle/>
          <a:p>
            <a:fld id="{F8C071F8-0110-44CB-B1AD-32F308DA789F}" type="slidenum">
              <a:rPr lang="en-US" smtClean="0"/>
              <a:t>77</a:t>
            </a:fld>
            <a:endParaRPr lang="en-US"/>
          </a:p>
        </p:txBody>
      </p:sp>
    </p:spTree>
    <p:extLst>
      <p:ext uri="{BB962C8B-B14F-4D97-AF65-F5344CB8AC3E}">
        <p14:creationId xmlns:p14="http://schemas.microsoft.com/office/powerpoint/2010/main" val="75834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B883F-5B9F-0C8F-F9A8-D30A02391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A6DE0-C08B-62E2-1177-BA0C657668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64A629-43FB-2008-8D84-59CAFAD346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4BAE1E-8534-47A1-A2EF-FAB41DAD81C2}"/>
              </a:ext>
            </a:extLst>
          </p:cNvPr>
          <p:cNvSpPr>
            <a:spLocks noGrp="1"/>
          </p:cNvSpPr>
          <p:nvPr>
            <p:ph type="sldNum" sz="quarter" idx="5"/>
          </p:nvPr>
        </p:nvSpPr>
        <p:spPr/>
        <p:txBody>
          <a:bodyPr/>
          <a:lstStyle/>
          <a:p>
            <a:fld id="{F8C071F8-0110-44CB-B1AD-32F308DA789F}" type="slidenum">
              <a:rPr lang="en-US" smtClean="0"/>
              <a:t>95</a:t>
            </a:fld>
            <a:endParaRPr lang="en-US"/>
          </a:p>
        </p:txBody>
      </p:sp>
    </p:spTree>
    <p:extLst>
      <p:ext uri="{BB962C8B-B14F-4D97-AF65-F5344CB8AC3E}">
        <p14:creationId xmlns:p14="http://schemas.microsoft.com/office/powerpoint/2010/main" val="2136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B1B3-4B99-F7A9-120F-C1AF4ED0F98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4BBEEBA8-1919-86DF-8BAD-9D966AFB9C09}"/>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056FC6E9-DB16-C275-7D4F-3ADC0D8740F0}"/>
              </a:ext>
            </a:extLst>
          </p:cNvPr>
          <p:cNvSpPr>
            <a:spLocks noChangeArrowheads="1"/>
          </p:cNvSpPr>
          <p:nvPr/>
        </p:nvSpPr>
        <p:spPr bwMode="auto">
          <a:xfrm>
            <a:off x="7871883" y="742950"/>
            <a:ext cx="1356784" cy="1447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5750943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687425A-627C-F751-18A2-051CF32BE9D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716381A-19DA-8441-6C4D-A3504EEC0D88}"/>
              </a:ext>
            </a:extLst>
          </p:cNvPr>
          <p:cNvSpPr>
            <a:spLocks noGrp="1" noChangeArrowheads="1"/>
          </p:cNvSpPr>
          <p:nvPr>
            <p:ph type="body" idx="1"/>
          </p:nvPr>
        </p:nvSpPr>
        <p:spPr>
          <a:xfrm>
            <a:off x="609600" y="1600200"/>
            <a:ext cx="9266767" cy="3810000"/>
          </a:xfrm>
          <a:ln w="3175"/>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delivery to Antioch (30)</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result (31)</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Judas’ &amp; Silas’ ministry (32)</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departure (33)</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Silas remains at Antioch (34)</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continuing ministry (35)</a:t>
            </a:r>
          </a:p>
          <a:p>
            <a:pPr marL="0" lvl="1" indent="0" eaLnBrk="1" hangingPunct="1">
              <a:lnSpc>
                <a:spcPct val="100000"/>
              </a:lnSpc>
              <a:spcBef>
                <a:spcPts val="0"/>
              </a:spcBef>
              <a:spcAft>
                <a:spcPts val="18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889B4ADB-457B-C961-EC82-483A47D4C08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Delivery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15:30-35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E141BA4-3329-D044-A957-0CC548A5B35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44039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D39F69B-32EF-4392-D582-0CE57DF40B2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898DA6F-2B45-5AF0-1C3F-9A03F00FA61F}"/>
              </a:ext>
            </a:extLst>
          </p:cNvPr>
          <p:cNvSpPr>
            <a:spLocks noGrp="1" noChangeArrowheads="1"/>
          </p:cNvSpPr>
          <p:nvPr>
            <p:ph type="body" idx="1"/>
          </p:nvPr>
        </p:nvSpPr>
        <p:spPr>
          <a:xfrm>
            <a:off x="609600" y="1600200"/>
            <a:ext cx="9266767" cy="3810000"/>
          </a:xfrm>
          <a:ln w="3175"/>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delivery to Antioch (30)</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result (31)</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ministry (32)</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Judas’ &amp; Silas’ departure (33)</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Silas remains at Antioch (34)</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continuing ministry (35)</a:t>
            </a:r>
          </a:p>
          <a:p>
            <a:pPr marL="0" lvl="1" indent="0" eaLnBrk="1" hangingPunct="1">
              <a:lnSpc>
                <a:spcPct val="100000"/>
              </a:lnSpc>
              <a:spcBef>
                <a:spcPts val="0"/>
              </a:spcBef>
              <a:spcAft>
                <a:spcPts val="18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93BA9ACA-B87C-369C-F3C4-922E4243DCE7}"/>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Delivery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15:30-35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F33954B-BCC8-2D01-371C-93984264A26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384289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62977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DBD549F-4780-B91B-5739-7D4E11A9301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6A8E380-968C-CBB2-1BA1-0A2C35F99514}"/>
              </a:ext>
            </a:extLst>
          </p:cNvPr>
          <p:cNvSpPr>
            <a:spLocks noGrp="1" noChangeArrowheads="1"/>
          </p:cNvSpPr>
          <p:nvPr>
            <p:ph type="body" idx="1"/>
          </p:nvPr>
        </p:nvSpPr>
        <p:spPr>
          <a:xfrm>
            <a:off x="609600" y="1600200"/>
            <a:ext cx="9266767" cy="3810000"/>
          </a:xfrm>
          <a:ln w="3175"/>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delivery to Antioch (30)</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result (31)</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ministry (32)</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departure (33)</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Silas remains at Antioch (34)</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continuing ministry (35)</a:t>
            </a:r>
          </a:p>
          <a:p>
            <a:pPr marL="0" lvl="1" indent="0" eaLnBrk="1" hangingPunct="1">
              <a:lnSpc>
                <a:spcPct val="100000"/>
              </a:lnSpc>
              <a:spcBef>
                <a:spcPts val="0"/>
              </a:spcBef>
              <a:spcAft>
                <a:spcPts val="18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C0DDF37-382C-CCE1-3E1A-05DDE238956D}"/>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Delivery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15:30-35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67C1C42-6BD1-FDB6-8B11-B9861ED798C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368172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4801314"/>
          </a:xfrm>
          <a:prstGeom prst="rect">
            <a:avLst/>
          </a:prstGeom>
          <a:noFill/>
        </p:spPr>
        <p:txBody>
          <a:bodyPr wrap="square">
            <a:spAutoFit/>
          </a:bodyPr>
          <a:lstStyle/>
          <a:p>
            <a:pPr marL="342900" marR="0" indent="-342900"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2:47</a:t>
            </a: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was adding to their number day by day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(NASB)</a:t>
            </a:r>
          </a:p>
          <a:p>
            <a:pPr marL="0" marR="0" algn="just">
              <a:spcBef>
                <a:spcPts val="0"/>
              </a:spcBef>
              <a:spcAft>
                <a:spcPts val="0"/>
              </a:spcAft>
            </a:pPr>
            <a:endParaRPr lang="en-US" sz="3600" dirty="0">
              <a:solidFill>
                <a:srgbClr val="000000"/>
              </a:solidFill>
              <a:effectLst>
                <a:outerShdw blurRad="38100" dist="38100" dir="2700000" algn="tl">
                  <a:srgbClr val="000000">
                    <a:alpha val="43137"/>
                  </a:srgbClr>
                </a:outerShdw>
              </a:effectLst>
              <a:latin typeface="system-ui"/>
            </a:endParaRP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added to </a:t>
            </a:r>
            <a:r>
              <a:rPr lang="en-US" sz="3600" b="1" u="sng" dirty="0">
                <a:solidFill>
                  <a:srgbClr val="FFFFCC"/>
                </a:solidFill>
                <a:effectLst>
                  <a:outerShdw blurRad="38100" dist="38100" dir="2700000" algn="tl">
                    <a:srgbClr val="000000">
                      <a:alpha val="43137"/>
                    </a:srgbClr>
                  </a:outerShdw>
                </a:effectLst>
              </a:rPr>
              <a:t>the church</a:t>
            </a:r>
            <a:r>
              <a:rPr lang="en-US" sz="3600" dirty="0">
                <a:effectLst>
                  <a:outerShdw blurRad="38100" dist="38100" dir="2700000" algn="tl">
                    <a:srgbClr val="000000">
                      <a:alpha val="43137"/>
                    </a:srgbClr>
                  </a:outerShdw>
                </a:effectLst>
              </a:rPr>
              <a:t> daily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(NKJV)</a:t>
            </a:r>
          </a:p>
        </p:txBody>
      </p:sp>
    </p:spTree>
    <p:extLst>
      <p:ext uri="{BB962C8B-B14F-4D97-AF65-F5344CB8AC3E}">
        <p14:creationId xmlns:p14="http://schemas.microsoft.com/office/powerpoint/2010/main" val="309593952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B47F7E-A52E-4B89-D4A0-1158A7ADC700}"/>
              </a:ext>
            </a:extLst>
          </p:cNvPr>
          <p:cNvGraphicFramePr>
            <a:graphicFrameLocks noGrp="1"/>
          </p:cNvGraphicFramePr>
          <p:nvPr/>
        </p:nvGraphicFramePr>
        <p:xfrm>
          <a:off x="609600" y="137158"/>
          <a:ext cx="10972800" cy="6583684"/>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367087237"/>
                    </a:ext>
                  </a:extLst>
                </a:gridCol>
                <a:gridCol w="2194560">
                  <a:extLst>
                    <a:ext uri="{9D8B030D-6E8A-4147-A177-3AD203B41FA5}">
                      <a16:colId xmlns:a16="http://schemas.microsoft.com/office/drawing/2014/main" val="875721717"/>
                    </a:ext>
                  </a:extLst>
                </a:gridCol>
                <a:gridCol w="2194560">
                  <a:extLst>
                    <a:ext uri="{9D8B030D-6E8A-4147-A177-3AD203B41FA5}">
                      <a16:colId xmlns:a16="http://schemas.microsoft.com/office/drawing/2014/main" val="627541462"/>
                    </a:ext>
                  </a:extLst>
                </a:gridCol>
                <a:gridCol w="2194560">
                  <a:extLst>
                    <a:ext uri="{9D8B030D-6E8A-4147-A177-3AD203B41FA5}">
                      <a16:colId xmlns:a16="http://schemas.microsoft.com/office/drawing/2014/main" val="1647326224"/>
                    </a:ext>
                  </a:extLst>
                </a:gridCol>
                <a:gridCol w="2194560">
                  <a:extLst>
                    <a:ext uri="{9D8B030D-6E8A-4147-A177-3AD203B41FA5}">
                      <a16:colId xmlns:a16="http://schemas.microsoft.com/office/drawing/2014/main" val="21954414"/>
                    </a:ext>
                  </a:extLst>
                </a:gridCol>
              </a:tblGrid>
              <a:tr h="897774">
                <a:tc>
                  <a:txBody>
                    <a:bodyPr/>
                    <a:lstStyle/>
                    <a:p>
                      <a:pPr algn="ctr"/>
                      <a:r>
                        <a:rPr lang="en-US" sz="2400" b="1" dirty="0">
                          <a:solidFill>
                            <a:schemeClr val="bg1"/>
                          </a:solidFill>
                        </a:rPr>
                        <a:t>Author</a:t>
                      </a:r>
                    </a:p>
                  </a:txBody>
                  <a:tcPr anchor="ctr">
                    <a:solidFill>
                      <a:schemeClr val="accent5">
                        <a:lumMod val="60000"/>
                        <a:lumOff val="40000"/>
                      </a:schemeClr>
                    </a:solidFill>
                  </a:tcPr>
                </a:tc>
                <a:tc>
                  <a:txBody>
                    <a:bodyPr/>
                    <a:lstStyle/>
                    <a:p>
                      <a:pPr algn="ctr"/>
                      <a:r>
                        <a:rPr lang="en-US" sz="2400" b="1" dirty="0">
                          <a:solidFill>
                            <a:schemeClr val="bg1"/>
                          </a:solidFill>
                        </a:rPr>
                        <a:t>Written</a:t>
                      </a:r>
                    </a:p>
                  </a:txBody>
                  <a:tcPr anchor="ctr">
                    <a:solidFill>
                      <a:schemeClr val="accent5">
                        <a:lumMod val="60000"/>
                        <a:lumOff val="40000"/>
                      </a:schemeClr>
                    </a:solidFill>
                  </a:tcPr>
                </a:tc>
                <a:tc>
                  <a:txBody>
                    <a:bodyPr/>
                    <a:lstStyle/>
                    <a:p>
                      <a:pPr algn="ctr"/>
                      <a:r>
                        <a:rPr lang="en-US" sz="2400" b="1" dirty="0">
                          <a:solidFill>
                            <a:schemeClr val="bg1"/>
                          </a:solidFill>
                        </a:rPr>
                        <a:t>Earliest MSS</a:t>
                      </a:r>
                    </a:p>
                  </a:txBody>
                  <a:tcPr anchor="ctr">
                    <a:solidFill>
                      <a:schemeClr val="accent5">
                        <a:lumMod val="60000"/>
                        <a:lumOff val="40000"/>
                      </a:schemeClr>
                    </a:solidFill>
                  </a:tcPr>
                </a:tc>
                <a:tc>
                  <a:txBody>
                    <a:bodyPr/>
                    <a:lstStyle/>
                    <a:p>
                      <a:pPr algn="ctr"/>
                      <a:r>
                        <a:rPr lang="en-US" sz="2400" b="1" dirty="0">
                          <a:solidFill>
                            <a:schemeClr val="bg1"/>
                          </a:solidFill>
                        </a:rPr>
                        <a:t>Time Span</a:t>
                      </a:r>
                    </a:p>
                  </a:txBody>
                  <a:tcPr anchor="ctr">
                    <a:solidFill>
                      <a:schemeClr val="accent5">
                        <a:lumMod val="60000"/>
                        <a:lumOff val="40000"/>
                      </a:schemeClr>
                    </a:solidFill>
                  </a:tcPr>
                </a:tc>
                <a:tc>
                  <a:txBody>
                    <a:bodyPr/>
                    <a:lstStyle/>
                    <a:p>
                      <a:pPr algn="ctr"/>
                      <a:r>
                        <a:rPr lang="en-US" sz="2400" b="1" dirty="0">
                          <a:solidFill>
                            <a:schemeClr val="bg1"/>
                          </a:solidFill>
                        </a:rPr>
                        <a:t>No. MSS</a:t>
                      </a:r>
                    </a:p>
                  </a:txBody>
                  <a:tcPr anchor="ctr">
                    <a:solidFill>
                      <a:schemeClr val="accent5">
                        <a:lumMod val="60000"/>
                        <a:lumOff val="40000"/>
                      </a:schemeClr>
                    </a:solidFill>
                  </a:tcPr>
                </a:tc>
                <a:extLst>
                  <a:ext uri="{0D108BD9-81ED-4DB2-BD59-A6C34878D82A}">
                    <a16:rowId xmlns:a16="http://schemas.microsoft.com/office/drawing/2014/main" val="2257963184"/>
                  </a:ext>
                </a:extLst>
              </a:tr>
              <a:tr h="897774">
                <a:tc>
                  <a:txBody>
                    <a:bodyPr/>
                    <a:lstStyle/>
                    <a:p>
                      <a:pPr algn="ctr"/>
                      <a:r>
                        <a:rPr lang="en-US" sz="2400" b="1" dirty="0">
                          <a:solidFill>
                            <a:schemeClr val="bg1"/>
                          </a:solidFill>
                        </a:rPr>
                        <a:t>Cesar</a:t>
                      </a:r>
                    </a:p>
                  </a:txBody>
                  <a:tcPr anchor="ctr">
                    <a:solidFill>
                      <a:schemeClr val="accent5">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5">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10</a:t>
                      </a:r>
                    </a:p>
                  </a:txBody>
                  <a:tcPr anchor="ctr">
                    <a:solidFill>
                      <a:schemeClr val="accent5">
                        <a:lumMod val="20000"/>
                        <a:lumOff val="80000"/>
                      </a:schemeClr>
                    </a:solidFill>
                  </a:tcPr>
                </a:tc>
                <a:extLst>
                  <a:ext uri="{0D108BD9-81ED-4DB2-BD59-A6C34878D82A}">
                    <a16:rowId xmlns:a16="http://schemas.microsoft.com/office/drawing/2014/main" val="1277636655"/>
                  </a:ext>
                </a:extLst>
              </a:tr>
              <a:tr h="598517">
                <a:tc>
                  <a:txBody>
                    <a:bodyPr/>
                    <a:lstStyle/>
                    <a:p>
                      <a:pPr algn="ctr"/>
                      <a:r>
                        <a:rPr lang="en-US" sz="2400" b="1" dirty="0">
                          <a:solidFill>
                            <a:schemeClr val="bg1"/>
                          </a:solidFill>
                        </a:rPr>
                        <a:t>Plato</a:t>
                      </a:r>
                    </a:p>
                  </a:txBody>
                  <a:tcPr anchor="ctr">
                    <a:solidFill>
                      <a:schemeClr val="accent5">
                        <a:lumMod val="20000"/>
                        <a:lumOff val="80000"/>
                      </a:schemeClr>
                    </a:solidFill>
                  </a:tcPr>
                </a:tc>
                <a:tc>
                  <a:txBody>
                    <a:bodyPr/>
                    <a:lstStyle/>
                    <a:p>
                      <a:pPr algn="ctr"/>
                      <a:r>
                        <a:rPr lang="en-US" sz="2400" b="1" dirty="0">
                          <a:solidFill>
                            <a:schemeClr val="bg1"/>
                          </a:solidFill>
                        </a:rPr>
                        <a:t>427 to 347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1200</a:t>
                      </a:r>
                    </a:p>
                  </a:txBody>
                  <a:tcPr anchor="ctr">
                    <a:solidFill>
                      <a:schemeClr val="accent5">
                        <a:lumMod val="20000"/>
                        <a:lumOff val="80000"/>
                      </a:schemeClr>
                    </a:solidFill>
                  </a:tcPr>
                </a:tc>
                <a:tc>
                  <a:txBody>
                    <a:bodyPr/>
                    <a:lstStyle/>
                    <a:p>
                      <a:pPr algn="ctr"/>
                      <a:r>
                        <a:rPr lang="en-US" sz="2400" b="1" dirty="0">
                          <a:solidFill>
                            <a:schemeClr val="bg1"/>
                          </a:solidFill>
                        </a:rPr>
                        <a:t>7</a:t>
                      </a:r>
                    </a:p>
                  </a:txBody>
                  <a:tcPr anchor="ctr">
                    <a:solidFill>
                      <a:schemeClr val="accent5">
                        <a:lumMod val="20000"/>
                        <a:lumOff val="80000"/>
                      </a:schemeClr>
                    </a:solidFill>
                  </a:tcPr>
                </a:tc>
                <a:extLst>
                  <a:ext uri="{0D108BD9-81ED-4DB2-BD59-A6C34878D82A}">
                    <a16:rowId xmlns:a16="http://schemas.microsoft.com/office/drawing/2014/main" val="1869458410"/>
                  </a:ext>
                </a:extLst>
              </a:tr>
              <a:tr h="598517">
                <a:tc>
                  <a:txBody>
                    <a:bodyPr/>
                    <a:lstStyle/>
                    <a:p>
                      <a:pPr algn="ctr"/>
                      <a:r>
                        <a:rPr lang="en-US" sz="2400" b="1" dirty="0">
                          <a:solidFill>
                            <a:schemeClr val="bg1"/>
                          </a:solidFill>
                        </a:rPr>
                        <a:t>Thucydides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460 to 400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1300</a:t>
                      </a:r>
                    </a:p>
                  </a:txBody>
                  <a:tcPr anchor="ctr">
                    <a:solidFill>
                      <a:schemeClr val="accent5">
                        <a:lumMod val="20000"/>
                        <a:lumOff val="80000"/>
                      </a:schemeClr>
                    </a:solidFill>
                  </a:tcPr>
                </a:tc>
                <a:tc>
                  <a:txBody>
                    <a:bodyPr/>
                    <a:lstStyle/>
                    <a:p>
                      <a:pPr algn="ctr"/>
                      <a:r>
                        <a:rPr lang="en-US" sz="2400" b="1" dirty="0">
                          <a:solidFill>
                            <a:schemeClr val="bg1"/>
                          </a:solidFill>
                        </a:rPr>
                        <a:t>8</a:t>
                      </a:r>
                    </a:p>
                  </a:txBody>
                  <a:tcPr anchor="ctr">
                    <a:solidFill>
                      <a:schemeClr val="accent5">
                        <a:lumMod val="20000"/>
                        <a:lumOff val="80000"/>
                      </a:schemeClr>
                    </a:solidFill>
                  </a:tcPr>
                </a:tc>
                <a:extLst>
                  <a:ext uri="{0D108BD9-81ED-4DB2-BD59-A6C34878D82A}">
                    <a16:rowId xmlns:a16="http://schemas.microsoft.com/office/drawing/2014/main" val="4107569485"/>
                  </a:ext>
                </a:extLst>
              </a:tr>
              <a:tr h="598517">
                <a:tc>
                  <a:txBody>
                    <a:bodyPr/>
                    <a:lstStyle/>
                    <a:p>
                      <a:pPr algn="ctr"/>
                      <a:r>
                        <a:rPr lang="en-US" sz="2400" b="1" dirty="0">
                          <a:solidFill>
                            <a:schemeClr val="bg1"/>
                          </a:solidFill>
                        </a:rPr>
                        <a:t>Tacitus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100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1100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20</a:t>
                      </a:r>
                    </a:p>
                  </a:txBody>
                  <a:tcPr anchor="ctr">
                    <a:solidFill>
                      <a:schemeClr val="accent5">
                        <a:lumMod val="20000"/>
                        <a:lumOff val="80000"/>
                      </a:schemeClr>
                    </a:solidFill>
                  </a:tcPr>
                </a:tc>
                <a:extLst>
                  <a:ext uri="{0D108BD9-81ED-4DB2-BD59-A6C34878D82A}">
                    <a16:rowId xmlns:a16="http://schemas.microsoft.com/office/drawing/2014/main" val="3790177245"/>
                  </a:ext>
                </a:extLst>
              </a:tr>
              <a:tr h="598517">
                <a:tc>
                  <a:txBody>
                    <a:bodyPr/>
                    <a:lstStyle/>
                    <a:p>
                      <a:pPr algn="ctr"/>
                      <a:r>
                        <a:rPr lang="en-US" sz="2400" b="1" dirty="0">
                          <a:solidFill>
                            <a:schemeClr val="bg1"/>
                          </a:solidFill>
                        </a:rPr>
                        <a:t>Suetonius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75 to 160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950</a:t>
                      </a:r>
                    </a:p>
                  </a:txBody>
                  <a:tcPr anchor="ctr">
                    <a:solidFill>
                      <a:schemeClr val="accent5">
                        <a:lumMod val="20000"/>
                        <a:lumOff val="80000"/>
                      </a:schemeClr>
                    </a:solidFill>
                  </a:tcPr>
                </a:tc>
                <a:tc>
                  <a:txBody>
                    <a:bodyPr/>
                    <a:lstStyle/>
                    <a:p>
                      <a:pPr algn="ctr"/>
                      <a:r>
                        <a:rPr lang="en-US" sz="2400" b="1" dirty="0">
                          <a:solidFill>
                            <a:schemeClr val="bg1"/>
                          </a:solidFill>
                        </a:rPr>
                        <a:t>800</a:t>
                      </a:r>
                    </a:p>
                  </a:txBody>
                  <a:tcPr anchor="ctr">
                    <a:solidFill>
                      <a:schemeClr val="accent5">
                        <a:lumMod val="20000"/>
                        <a:lumOff val="80000"/>
                      </a:schemeClr>
                    </a:solidFill>
                  </a:tcPr>
                </a:tc>
                <a:tc>
                  <a:txBody>
                    <a:bodyPr/>
                    <a:lstStyle/>
                    <a:p>
                      <a:pPr algn="ctr"/>
                      <a:r>
                        <a:rPr lang="en-US" sz="2400" b="1" dirty="0">
                          <a:solidFill>
                            <a:schemeClr val="bg1"/>
                          </a:solidFill>
                        </a:rPr>
                        <a:t>8</a:t>
                      </a:r>
                    </a:p>
                  </a:txBody>
                  <a:tcPr anchor="ctr">
                    <a:solidFill>
                      <a:schemeClr val="accent5">
                        <a:lumMod val="20000"/>
                        <a:lumOff val="80000"/>
                      </a:schemeClr>
                    </a:solidFill>
                  </a:tcPr>
                </a:tc>
                <a:extLst>
                  <a:ext uri="{0D108BD9-81ED-4DB2-BD59-A6C34878D82A}">
                    <a16:rowId xmlns:a16="http://schemas.microsoft.com/office/drawing/2014/main" val="1712994500"/>
                  </a:ext>
                </a:extLst>
              </a:tr>
              <a:tr h="598517">
                <a:tc>
                  <a:txBody>
                    <a:bodyPr/>
                    <a:lstStyle/>
                    <a:p>
                      <a:pPr algn="ctr"/>
                      <a:r>
                        <a:rPr lang="en-US" sz="2400" b="1" dirty="0">
                          <a:solidFill>
                            <a:schemeClr val="bg1"/>
                          </a:solidFill>
                        </a:rPr>
                        <a:t>Homer (</a:t>
                      </a:r>
                      <a:r>
                        <a:rPr lang="en-US" sz="2400" b="1" dirty="0" err="1">
                          <a:solidFill>
                            <a:schemeClr val="bg1"/>
                          </a:solidFill>
                        </a:rPr>
                        <a:t>Illiad</a:t>
                      </a:r>
                      <a:r>
                        <a:rPr lang="en-US" sz="2400" b="1" dirty="0">
                          <a:solidFill>
                            <a:schemeClr val="bg1"/>
                          </a:solidFill>
                        </a:rPr>
                        <a:t>)</a:t>
                      </a:r>
                    </a:p>
                  </a:txBody>
                  <a:tcPr anchor="ctr">
                    <a:solidFill>
                      <a:schemeClr val="accent5">
                        <a:lumMod val="20000"/>
                        <a:lumOff val="80000"/>
                      </a:schemeClr>
                    </a:solidFill>
                  </a:tcPr>
                </a:tc>
                <a:tc>
                  <a:txBody>
                    <a:bodyPr/>
                    <a:lstStyle/>
                    <a:p>
                      <a:pPr algn="ctr"/>
                      <a:r>
                        <a:rPr lang="en-US" sz="2400" b="1" dirty="0">
                          <a:solidFill>
                            <a:schemeClr val="bg1"/>
                          </a:solidFill>
                        </a:rPr>
                        <a:t>900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400</a:t>
                      </a:r>
                    </a:p>
                  </a:txBody>
                  <a:tcPr anchor="ctr">
                    <a:solidFill>
                      <a:schemeClr val="accent5">
                        <a:lumMod val="20000"/>
                        <a:lumOff val="80000"/>
                      </a:schemeClr>
                    </a:solidFill>
                  </a:tcPr>
                </a:tc>
                <a:tc>
                  <a:txBody>
                    <a:bodyPr/>
                    <a:lstStyle/>
                    <a:p>
                      <a:pPr algn="ctr"/>
                      <a:r>
                        <a:rPr lang="en-US" sz="2400" b="1" dirty="0">
                          <a:solidFill>
                            <a:schemeClr val="bg1"/>
                          </a:solidFill>
                        </a:rPr>
                        <a:t>500</a:t>
                      </a:r>
                    </a:p>
                  </a:txBody>
                  <a:tcPr anchor="ctr">
                    <a:solidFill>
                      <a:schemeClr val="accent5">
                        <a:lumMod val="20000"/>
                        <a:lumOff val="80000"/>
                      </a:schemeClr>
                    </a:solidFill>
                  </a:tcPr>
                </a:tc>
                <a:tc>
                  <a:txBody>
                    <a:bodyPr/>
                    <a:lstStyle/>
                    <a:p>
                      <a:pPr algn="ctr"/>
                      <a:r>
                        <a:rPr lang="en-US" sz="2400" b="1" dirty="0">
                          <a:solidFill>
                            <a:schemeClr val="bg1"/>
                          </a:solidFill>
                        </a:rPr>
                        <a:t>643</a:t>
                      </a:r>
                    </a:p>
                  </a:txBody>
                  <a:tcPr anchor="ctr">
                    <a:solidFill>
                      <a:schemeClr val="accent5">
                        <a:lumMod val="20000"/>
                        <a:lumOff val="80000"/>
                      </a:schemeClr>
                    </a:solidFill>
                  </a:tcPr>
                </a:tc>
                <a:extLst>
                  <a:ext uri="{0D108BD9-81ED-4DB2-BD59-A6C34878D82A}">
                    <a16:rowId xmlns:a16="http://schemas.microsoft.com/office/drawing/2014/main" val="382950422"/>
                  </a:ext>
                </a:extLst>
              </a:tr>
              <a:tr h="598517">
                <a:tc>
                  <a:txBody>
                    <a:bodyPr/>
                    <a:lstStyle/>
                    <a:p>
                      <a:pPr algn="ctr"/>
                      <a:r>
                        <a:rPr lang="en-US" sz="2400" b="1" dirty="0">
                          <a:solidFill>
                            <a:schemeClr val="bg1"/>
                          </a:solidFill>
                        </a:rPr>
                        <a:t>New Testament</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 to 100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125</a:t>
                      </a:r>
                    </a:p>
                  </a:txBody>
                  <a:tcPr anchor="ctr">
                    <a:solidFill>
                      <a:schemeClr val="accent5">
                        <a:lumMod val="20000"/>
                        <a:lumOff val="80000"/>
                      </a:schemeClr>
                    </a:solidFill>
                  </a:tcPr>
                </a:tc>
                <a:tc>
                  <a:txBody>
                    <a:bodyPr/>
                    <a:lstStyle/>
                    <a:p>
                      <a:pPr algn="ctr"/>
                      <a:r>
                        <a:rPr lang="en-US" sz="2400" b="1" dirty="0">
                          <a:solidFill>
                            <a:schemeClr val="bg1"/>
                          </a:solidFill>
                        </a:rPr>
                        <a:t>25 to 50</a:t>
                      </a:r>
                    </a:p>
                  </a:txBody>
                  <a:tcPr anchor="ctr">
                    <a:solidFill>
                      <a:schemeClr val="accent5">
                        <a:lumMod val="20000"/>
                        <a:lumOff val="80000"/>
                      </a:schemeClr>
                    </a:solidFill>
                  </a:tcPr>
                </a:tc>
                <a:tc>
                  <a:txBody>
                    <a:bodyPr/>
                    <a:lstStyle/>
                    <a:p>
                      <a:pPr algn="ctr"/>
                      <a:r>
                        <a:rPr lang="en-US" sz="2400" b="1" dirty="0">
                          <a:solidFill>
                            <a:schemeClr val="bg1"/>
                          </a:solidFill>
                        </a:rPr>
                        <a:t>24,000</a:t>
                      </a:r>
                    </a:p>
                  </a:txBody>
                  <a:tcPr anchor="ctr">
                    <a:solidFill>
                      <a:schemeClr val="accent5">
                        <a:lumMod val="20000"/>
                        <a:lumOff val="80000"/>
                      </a:schemeClr>
                    </a:solidFill>
                  </a:tcPr>
                </a:tc>
                <a:extLst>
                  <a:ext uri="{0D108BD9-81ED-4DB2-BD59-A6C34878D82A}">
                    <a16:rowId xmlns:a16="http://schemas.microsoft.com/office/drawing/2014/main" val="1293301744"/>
                  </a:ext>
                </a:extLst>
              </a:tr>
              <a:tr h="598517">
                <a:tc>
                  <a:txBody>
                    <a:bodyPr/>
                    <a:lstStyle/>
                    <a:p>
                      <a:pPr algn="ctr"/>
                      <a:r>
                        <a:rPr lang="en-US" sz="2400" b="1" dirty="0">
                          <a:solidFill>
                            <a:schemeClr val="bg1"/>
                          </a:solidFill>
                        </a:rPr>
                        <a:t>Cesar</a:t>
                      </a:r>
                    </a:p>
                  </a:txBody>
                  <a:tcPr anchor="ctr">
                    <a:solidFill>
                      <a:schemeClr val="accent5">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5">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10</a:t>
                      </a:r>
                    </a:p>
                  </a:txBody>
                  <a:tcPr anchor="ctr">
                    <a:solidFill>
                      <a:schemeClr val="accent5">
                        <a:lumMod val="20000"/>
                        <a:lumOff val="80000"/>
                      </a:schemeClr>
                    </a:solidFill>
                  </a:tcPr>
                </a:tc>
                <a:extLst>
                  <a:ext uri="{0D108BD9-81ED-4DB2-BD59-A6C34878D82A}">
                    <a16:rowId xmlns:a16="http://schemas.microsoft.com/office/drawing/2014/main" val="1888863377"/>
                  </a:ext>
                </a:extLst>
              </a:tr>
              <a:tr h="598517">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200" dirty="0">
                          <a:effectLst/>
                          <a:latin typeface="Calibri" panose="020F0502020204030204" pitchFamily="34" charset="0"/>
                          <a:cs typeface="Calibri" panose="020F0502020204030204" pitchFamily="34" charset="0"/>
                        </a:rPr>
                        <a:t>http://creationrevolution.com/2012/05/should-we-trust-the-bible/</a:t>
                      </a:r>
                    </a:p>
                  </a:txBody>
                  <a:tcPr anchor="ctr">
                    <a:solidFill>
                      <a:schemeClr val="tx1"/>
                    </a:solidFill>
                  </a:tcPr>
                </a:tc>
                <a:tc hMerge="1">
                  <a:txBody>
                    <a:bodyPr/>
                    <a:lstStyle/>
                    <a:p>
                      <a:pPr algn="ctr"/>
                      <a:endParaRPr lang="en-US" sz="2400" b="1" cap="small" baseline="0"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extLst>
                  <a:ext uri="{0D108BD9-81ED-4DB2-BD59-A6C34878D82A}">
                    <a16:rowId xmlns:a16="http://schemas.microsoft.com/office/drawing/2014/main" val="2174231592"/>
                  </a:ext>
                </a:extLst>
              </a:tr>
            </a:tbl>
          </a:graphicData>
        </a:graphic>
      </p:graphicFrame>
    </p:spTree>
    <p:extLst>
      <p:ext uri="{BB962C8B-B14F-4D97-AF65-F5344CB8AC3E}">
        <p14:creationId xmlns:p14="http://schemas.microsoft.com/office/powerpoint/2010/main" val="10350346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B47F7E-A52E-4B89-D4A0-1158A7ADC700}"/>
              </a:ext>
            </a:extLst>
          </p:cNvPr>
          <p:cNvGraphicFramePr>
            <a:graphicFrameLocks noGrp="1"/>
          </p:cNvGraphicFramePr>
          <p:nvPr/>
        </p:nvGraphicFramePr>
        <p:xfrm>
          <a:off x="609600" y="137161"/>
          <a:ext cx="10972800" cy="6583678"/>
        </p:xfrm>
        <a:graphic>
          <a:graphicData uri="http://schemas.openxmlformats.org/drawingml/2006/table">
            <a:tbl>
              <a:tblPr firstRow="1" bandRow="1">
                <a:tableStyleId>{D7AC3CCA-C797-4891-BE02-D94E43425B78}</a:tableStyleId>
              </a:tblPr>
              <a:tblGrid>
                <a:gridCol w="2194560">
                  <a:extLst>
                    <a:ext uri="{9D8B030D-6E8A-4147-A177-3AD203B41FA5}">
                      <a16:colId xmlns:a16="http://schemas.microsoft.com/office/drawing/2014/main" val="2367087237"/>
                    </a:ext>
                  </a:extLst>
                </a:gridCol>
                <a:gridCol w="2194560">
                  <a:extLst>
                    <a:ext uri="{9D8B030D-6E8A-4147-A177-3AD203B41FA5}">
                      <a16:colId xmlns:a16="http://schemas.microsoft.com/office/drawing/2014/main" val="875721717"/>
                    </a:ext>
                  </a:extLst>
                </a:gridCol>
                <a:gridCol w="2194560">
                  <a:extLst>
                    <a:ext uri="{9D8B030D-6E8A-4147-A177-3AD203B41FA5}">
                      <a16:colId xmlns:a16="http://schemas.microsoft.com/office/drawing/2014/main" val="627541462"/>
                    </a:ext>
                  </a:extLst>
                </a:gridCol>
                <a:gridCol w="2194560">
                  <a:extLst>
                    <a:ext uri="{9D8B030D-6E8A-4147-A177-3AD203B41FA5}">
                      <a16:colId xmlns:a16="http://schemas.microsoft.com/office/drawing/2014/main" val="1647326224"/>
                    </a:ext>
                  </a:extLst>
                </a:gridCol>
                <a:gridCol w="2194560">
                  <a:extLst>
                    <a:ext uri="{9D8B030D-6E8A-4147-A177-3AD203B41FA5}">
                      <a16:colId xmlns:a16="http://schemas.microsoft.com/office/drawing/2014/main" val="21954414"/>
                    </a:ext>
                  </a:extLst>
                </a:gridCol>
              </a:tblGrid>
              <a:tr h="649095">
                <a:tc gridSpan="5">
                  <a:txBody>
                    <a:bodyPr/>
                    <a:lstStyle/>
                    <a:p>
                      <a:pPr algn="ctr"/>
                      <a:r>
                        <a:rPr lang="en-US" sz="3600" dirty="0">
                          <a:solidFill>
                            <a:schemeClr val="accent4">
                              <a:lumMod val="20000"/>
                              <a:lumOff val="80000"/>
                            </a:schemeClr>
                          </a:solidFill>
                        </a:rPr>
                        <a:t>Manuscript Evidence for Ancient Writings</a:t>
                      </a:r>
                    </a:p>
                  </a:txBody>
                  <a:tcPr anchor="ctr">
                    <a:solidFill>
                      <a:schemeClr val="accent4">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043665267"/>
                  </a:ext>
                </a:extLst>
              </a:tr>
              <a:tr h="834551">
                <a:tc>
                  <a:txBody>
                    <a:bodyPr/>
                    <a:lstStyle/>
                    <a:p>
                      <a:pPr algn="ctr"/>
                      <a:r>
                        <a:rPr lang="en-US" sz="2400" b="1" dirty="0">
                          <a:solidFill>
                            <a:schemeClr val="bg1"/>
                          </a:solidFill>
                        </a:rPr>
                        <a:t>Author</a:t>
                      </a:r>
                    </a:p>
                  </a:txBody>
                  <a:tcPr anchor="ctr">
                    <a:solidFill>
                      <a:schemeClr val="accent6">
                        <a:lumMod val="40000"/>
                        <a:lumOff val="60000"/>
                      </a:schemeClr>
                    </a:solidFill>
                  </a:tcPr>
                </a:tc>
                <a:tc>
                  <a:txBody>
                    <a:bodyPr/>
                    <a:lstStyle/>
                    <a:p>
                      <a:pPr algn="ctr"/>
                      <a:r>
                        <a:rPr lang="en-US" sz="2400" b="1" dirty="0">
                          <a:solidFill>
                            <a:schemeClr val="bg1"/>
                          </a:solidFill>
                        </a:rPr>
                        <a:t>Written</a:t>
                      </a:r>
                    </a:p>
                  </a:txBody>
                  <a:tcPr anchor="ctr">
                    <a:solidFill>
                      <a:schemeClr val="accent6">
                        <a:lumMod val="40000"/>
                        <a:lumOff val="60000"/>
                      </a:schemeClr>
                    </a:solidFill>
                  </a:tcPr>
                </a:tc>
                <a:tc>
                  <a:txBody>
                    <a:bodyPr/>
                    <a:lstStyle/>
                    <a:p>
                      <a:pPr algn="ctr"/>
                      <a:r>
                        <a:rPr lang="en-US" sz="2400" b="1" dirty="0">
                          <a:solidFill>
                            <a:schemeClr val="bg1"/>
                          </a:solidFill>
                        </a:rPr>
                        <a:t>Earliest Fragment/Copy</a:t>
                      </a:r>
                    </a:p>
                  </a:txBody>
                  <a:tcPr anchor="ctr">
                    <a:solidFill>
                      <a:schemeClr val="accent6">
                        <a:lumMod val="40000"/>
                        <a:lumOff val="60000"/>
                      </a:schemeClr>
                    </a:solidFill>
                  </a:tcPr>
                </a:tc>
                <a:tc>
                  <a:txBody>
                    <a:bodyPr/>
                    <a:lstStyle/>
                    <a:p>
                      <a:pPr algn="ctr"/>
                      <a:r>
                        <a:rPr lang="en-US" sz="2400" b="1" dirty="0">
                          <a:solidFill>
                            <a:schemeClr val="bg1"/>
                          </a:solidFill>
                        </a:rPr>
                        <a:t>Time Span in Years</a:t>
                      </a:r>
                    </a:p>
                  </a:txBody>
                  <a:tcPr anchor="ctr">
                    <a:solidFill>
                      <a:schemeClr val="accent6">
                        <a:lumMod val="40000"/>
                        <a:lumOff val="60000"/>
                      </a:schemeClr>
                    </a:solidFill>
                  </a:tcPr>
                </a:tc>
                <a:tc>
                  <a:txBody>
                    <a:bodyPr/>
                    <a:lstStyle/>
                    <a:p>
                      <a:pPr algn="ctr"/>
                      <a:r>
                        <a:rPr lang="en-US" sz="2400" b="1" dirty="0">
                          <a:solidFill>
                            <a:schemeClr val="bg1"/>
                          </a:solidFill>
                        </a:rPr>
                        <a:t>Number of Manuscripts</a:t>
                      </a:r>
                    </a:p>
                  </a:txBody>
                  <a:tcPr anchor="ctr">
                    <a:solidFill>
                      <a:schemeClr val="accent6">
                        <a:lumMod val="40000"/>
                        <a:lumOff val="60000"/>
                      </a:schemeClr>
                    </a:solidFill>
                  </a:tcPr>
                </a:tc>
                <a:extLst>
                  <a:ext uri="{0D108BD9-81ED-4DB2-BD59-A6C34878D82A}">
                    <a16:rowId xmlns:a16="http://schemas.microsoft.com/office/drawing/2014/main" val="1277636655"/>
                  </a:ext>
                </a:extLst>
              </a:tr>
              <a:tr h="556367">
                <a:tc>
                  <a:txBody>
                    <a:bodyPr/>
                    <a:lstStyle/>
                    <a:p>
                      <a:pPr algn="ctr"/>
                      <a:r>
                        <a:rPr lang="en-US" sz="2400" b="1" dirty="0">
                          <a:solidFill>
                            <a:schemeClr val="bg1"/>
                          </a:solidFill>
                        </a:rPr>
                        <a:t>Cesar</a:t>
                      </a:r>
                    </a:p>
                  </a:txBody>
                  <a:tcPr anchor="ctr">
                    <a:solidFill>
                      <a:schemeClr val="accent2">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2">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1000</a:t>
                      </a:r>
                    </a:p>
                  </a:txBody>
                  <a:tcPr anchor="ctr">
                    <a:solidFill>
                      <a:schemeClr val="accent2">
                        <a:lumMod val="20000"/>
                        <a:lumOff val="80000"/>
                      </a:schemeClr>
                    </a:solidFill>
                  </a:tcPr>
                </a:tc>
                <a:tc>
                  <a:txBody>
                    <a:bodyPr/>
                    <a:lstStyle/>
                    <a:p>
                      <a:pPr algn="ctr"/>
                      <a:r>
                        <a:rPr lang="en-US" sz="2400" b="1" dirty="0">
                          <a:solidFill>
                            <a:schemeClr val="bg1"/>
                          </a:solidFill>
                        </a:rPr>
                        <a:t>10</a:t>
                      </a:r>
                    </a:p>
                  </a:txBody>
                  <a:tcPr anchor="ctr">
                    <a:solidFill>
                      <a:schemeClr val="accent2">
                        <a:lumMod val="20000"/>
                        <a:lumOff val="80000"/>
                      </a:schemeClr>
                    </a:solidFill>
                  </a:tcPr>
                </a:tc>
                <a:extLst>
                  <a:ext uri="{0D108BD9-81ED-4DB2-BD59-A6C34878D82A}">
                    <a16:rowId xmlns:a16="http://schemas.microsoft.com/office/drawing/2014/main" val="1869458410"/>
                  </a:ext>
                </a:extLst>
              </a:tr>
              <a:tr h="556367">
                <a:tc>
                  <a:txBody>
                    <a:bodyPr/>
                    <a:lstStyle/>
                    <a:p>
                      <a:pPr algn="ctr"/>
                      <a:r>
                        <a:rPr lang="en-US" sz="2400" b="1" dirty="0">
                          <a:solidFill>
                            <a:schemeClr val="bg1"/>
                          </a:solidFill>
                        </a:rPr>
                        <a:t>Plato</a:t>
                      </a:r>
                    </a:p>
                  </a:txBody>
                  <a:tcPr anchor="ctr">
                    <a:solidFill>
                      <a:schemeClr val="accent2">
                        <a:lumMod val="20000"/>
                        <a:lumOff val="80000"/>
                      </a:schemeClr>
                    </a:solidFill>
                  </a:tcPr>
                </a:tc>
                <a:tc>
                  <a:txBody>
                    <a:bodyPr/>
                    <a:lstStyle/>
                    <a:p>
                      <a:pPr algn="ctr"/>
                      <a:r>
                        <a:rPr lang="en-US" sz="2400" b="1" dirty="0">
                          <a:solidFill>
                            <a:schemeClr val="bg1"/>
                          </a:solidFill>
                        </a:rPr>
                        <a:t>427 to 347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1200</a:t>
                      </a:r>
                    </a:p>
                  </a:txBody>
                  <a:tcPr anchor="ctr">
                    <a:solidFill>
                      <a:schemeClr val="accent2">
                        <a:lumMod val="20000"/>
                        <a:lumOff val="80000"/>
                      </a:schemeClr>
                    </a:solidFill>
                  </a:tcPr>
                </a:tc>
                <a:tc>
                  <a:txBody>
                    <a:bodyPr/>
                    <a:lstStyle/>
                    <a:p>
                      <a:pPr algn="ctr"/>
                      <a:r>
                        <a:rPr lang="en-US" sz="2400" b="1" dirty="0">
                          <a:solidFill>
                            <a:schemeClr val="bg1"/>
                          </a:solidFill>
                        </a:rPr>
                        <a:t>7</a:t>
                      </a:r>
                    </a:p>
                  </a:txBody>
                  <a:tcPr anchor="ctr">
                    <a:solidFill>
                      <a:schemeClr val="accent2">
                        <a:lumMod val="20000"/>
                        <a:lumOff val="80000"/>
                      </a:schemeClr>
                    </a:solidFill>
                  </a:tcPr>
                </a:tc>
                <a:extLst>
                  <a:ext uri="{0D108BD9-81ED-4DB2-BD59-A6C34878D82A}">
                    <a16:rowId xmlns:a16="http://schemas.microsoft.com/office/drawing/2014/main" val="4107569485"/>
                  </a:ext>
                </a:extLst>
              </a:tr>
              <a:tr h="556367">
                <a:tc>
                  <a:txBody>
                    <a:bodyPr/>
                    <a:lstStyle/>
                    <a:p>
                      <a:pPr algn="ctr"/>
                      <a:r>
                        <a:rPr lang="en-US" sz="2400" b="1" dirty="0">
                          <a:solidFill>
                            <a:schemeClr val="bg1"/>
                          </a:solidFill>
                        </a:rPr>
                        <a:t>Thucydides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460 to 400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1300</a:t>
                      </a:r>
                    </a:p>
                  </a:txBody>
                  <a:tcPr anchor="ctr">
                    <a:solidFill>
                      <a:schemeClr val="accent2">
                        <a:lumMod val="20000"/>
                        <a:lumOff val="80000"/>
                      </a:schemeClr>
                    </a:solidFill>
                  </a:tcPr>
                </a:tc>
                <a:tc>
                  <a:txBody>
                    <a:bodyPr/>
                    <a:lstStyle/>
                    <a:p>
                      <a:pPr algn="ctr"/>
                      <a:r>
                        <a:rPr lang="en-US" sz="2400" b="1" dirty="0">
                          <a:solidFill>
                            <a:schemeClr val="bg1"/>
                          </a:solidFill>
                        </a:rPr>
                        <a:t>8</a:t>
                      </a:r>
                    </a:p>
                  </a:txBody>
                  <a:tcPr anchor="ctr">
                    <a:solidFill>
                      <a:schemeClr val="accent2">
                        <a:lumMod val="20000"/>
                        <a:lumOff val="80000"/>
                      </a:schemeClr>
                    </a:solidFill>
                  </a:tcPr>
                </a:tc>
                <a:extLst>
                  <a:ext uri="{0D108BD9-81ED-4DB2-BD59-A6C34878D82A}">
                    <a16:rowId xmlns:a16="http://schemas.microsoft.com/office/drawing/2014/main" val="3790177245"/>
                  </a:ext>
                </a:extLst>
              </a:tr>
              <a:tr h="556367">
                <a:tc>
                  <a:txBody>
                    <a:bodyPr/>
                    <a:lstStyle/>
                    <a:p>
                      <a:pPr algn="ctr"/>
                      <a:r>
                        <a:rPr lang="en-US" sz="2400" b="1" dirty="0">
                          <a:solidFill>
                            <a:schemeClr val="bg1"/>
                          </a:solidFill>
                        </a:rPr>
                        <a:t>Tacitus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100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1100</a:t>
                      </a:r>
                    </a:p>
                  </a:txBody>
                  <a:tcPr anchor="ctr">
                    <a:solidFill>
                      <a:schemeClr val="accent2">
                        <a:lumMod val="20000"/>
                        <a:lumOff val="80000"/>
                      </a:schemeClr>
                    </a:solidFill>
                  </a:tcPr>
                </a:tc>
                <a:tc>
                  <a:txBody>
                    <a:bodyPr/>
                    <a:lstStyle/>
                    <a:p>
                      <a:pPr algn="ctr"/>
                      <a:r>
                        <a:rPr lang="en-US" sz="2400" b="1" dirty="0">
                          <a:solidFill>
                            <a:schemeClr val="bg1"/>
                          </a:solidFill>
                        </a:rPr>
                        <a:t>1000</a:t>
                      </a:r>
                    </a:p>
                  </a:txBody>
                  <a:tcPr anchor="ctr">
                    <a:solidFill>
                      <a:schemeClr val="accent2">
                        <a:lumMod val="20000"/>
                        <a:lumOff val="80000"/>
                      </a:schemeClr>
                    </a:solidFill>
                  </a:tcPr>
                </a:tc>
                <a:tc>
                  <a:txBody>
                    <a:bodyPr/>
                    <a:lstStyle/>
                    <a:p>
                      <a:pPr algn="ctr"/>
                      <a:r>
                        <a:rPr lang="en-US" sz="2400" b="1" dirty="0">
                          <a:solidFill>
                            <a:schemeClr val="bg1"/>
                          </a:solidFill>
                        </a:rPr>
                        <a:t>20</a:t>
                      </a:r>
                    </a:p>
                  </a:txBody>
                  <a:tcPr anchor="ctr">
                    <a:solidFill>
                      <a:schemeClr val="accent2">
                        <a:lumMod val="20000"/>
                        <a:lumOff val="80000"/>
                      </a:schemeClr>
                    </a:solidFill>
                  </a:tcPr>
                </a:tc>
                <a:extLst>
                  <a:ext uri="{0D108BD9-81ED-4DB2-BD59-A6C34878D82A}">
                    <a16:rowId xmlns:a16="http://schemas.microsoft.com/office/drawing/2014/main" val="1712994500"/>
                  </a:ext>
                </a:extLst>
              </a:tr>
              <a:tr h="556367">
                <a:tc>
                  <a:txBody>
                    <a:bodyPr/>
                    <a:lstStyle/>
                    <a:p>
                      <a:pPr algn="ctr"/>
                      <a:r>
                        <a:rPr lang="en-US" sz="2400" b="1" dirty="0">
                          <a:solidFill>
                            <a:schemeClr val="bg1"/>
                          </a:solidFill>
                        </a:rPr>
                        <a:t>Suetonius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75 to 160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950</a:t>
                      </a:r>
                    </a:p>
                  </a:txBody>
                  <a:tcPr anchor="ctr">
                    <a:solidFill>
                      <a:schemeClr val="accent2">
                        <a:lumMod val="20000"/>
                        <a:lumOff val="80000"/>
                      </a:schemeClr>
                    </a:solidFill>
                  </a:tcPr>
                </a:tc>
                <a:tc>
                  <a:txBody>
                    <a:bodyPr/>
                    <a:lstStyle/>
                    <a:p>
                      <a:pPr algn="ctr"/>
                      <a:r>
                        <a:rPr lang="en-US" sz="2400" b="1" dirty="0">
                          <a:solidFill>
                            <a:schemeClr val="bg1"/>
                          </a:solidFill>
                        </a:rPr>
                        <a:t>800</a:t>
                      </a:r>
                    </a:p>
                  </a:txBody>
                  <a:tcPr anchor="ctr">
                    <a:solidFill>
                      <a:schemeClr val="accent2">
                        <a:lumMod val="20000"/>
                        <a:lumOff val="80000"/>
                      </a:schemeClr>
                    </a:solidFill>
                  </a:tcPr>
                </a:tc>
                <a:tc>
                  <a:txBody>
                    <a:bodyPr/>
                    <a:lstStyle/>
                    <a:p>
                      <a:pPr algn="ctr"/>
                      <a:r>
                        <a:rPr lang="en-US" sz="2400" b="1" dirty="0">
                          <a:solidFill>
                            <a:schemeClr val="bg1"/>
                          </a:solidFill>
                        </a:rPr>
                        <a:t>8</a:t>
                      </a:r>
                    </a:p>
                  </a:txBody>
                  <a:tcPr anchor="ctr">
                    <a:solidFill>
                      <a:schemeClr val="accent2">
                        <a:lumMod val="20000"/>
                        <a:lumOff val="80000"/>
                      </a:schemeClr>
                    </a:solidFill>
                  </a:tcPr>
                </a:tc>
                <a:extLst>
                  <a:ext uri="{0D108BD9-81ED-4DB2-BD59-A6C34878D82A}">
                    <a16:rowId xmlns:a16="http://schemas.microsoft.com/office/drawing/2014/main" val="382950422"/>
                  </a:ext>
                </a:extLst>
              </a:tr>
              <a:tr h="556367">
                <a:tc>
                  <a:txBody>
                    <a:bodyPr/>
                    <a:lstStyle/>
                    <a:p>
                      <a:pPr algn="ctr"/>
                      <a:r>
                        <a:rPr lang="en-US" sz="2400" b="1" dirty="0">
                          <a:solidFill>
                            <a:schemeClr val="bg1"/>
                          </a:solidFill>
                        </a:rPr>
                        <a:t>Homer (</a:t>
                      </a:r>
                      <a:r>
                        <a:rPr lang="en-US" sz="2400" b="1" dirty="0" err="1">
                          <a:solidFill>
                            <a:schemeClr val="bg1"/>
                          </a:solidFill>
                        </a:rPr>
                        <a:t>Illiad</a:t>
                      </a:r>
                      <a:r>
                        <a:rPr lang="en-US" sz="2400" b="1" dirty="0">
                          <a:solidFill>
                            <a:schemeClr val="bg1"/>
                          </a:solidFill>
                        </a:rPr>
                        <a:t>)</a:t>
                      </a:r>
                    </a:p>
                  </a:txBody>
                  <a:tcPr anchor="ctr">
                    <a:solidFill>
                      <a:schemeClr val="accent2">
                        <a:lumMod val="20000"/>
                        <a:lumOff val="80000"/>
                      </a:schemeClr>
                    </a:solidFill>
                  </a:tcPr>
                </a:tc>
                <a:tc>
                  <a:txBody>
                    <a:bodyPr/>
                    <a:lstStyle/>
                    <a:p>
                      <a:pPr algn="ctr"/>
                      <a:r>
                        <a:rPr lang="en-US" sz="2400" b="1" dirty="0">
                          <a:solidFill>
                            <a:schemeClr val="bg1"/>
                          </a:solidFill>
                        </a:rPr>
                        <a:t>900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400</a:t>
                      </a:r>
                    </a:p>
                  </a:txBody>
                  <a:tcPr anchor="ctr">
                    <a:solidFill>
                      <a:schemeClr val="accent2">
                        <a:lumMod val="20000"/>
                        <a:lumOff val="80000"/>
                      </a:schemeClr>
                    </a:solidFill>
                  </a:tcPr>
                </a:tc>
                <a:tc>
                  <a:txBody>
                    <a:bodyPr/>
                    <a:lstStyle/>
                    <a:p>
                      <a:pPr algn="ctr"/>
                      <a:r>
                        <a:rPr lang="en-US" sz="2400" b="1" dirty="0">
                          <a:solidFill>
                            <a:schemeClr val="bg1"/>
                          </a:solidFill>
                        </a:rPr>
                        <a:t>500</a:t>
                      </a:r>
                    </a:p>
                  </a:txBody>
                  <a:tcPr anchor="ctr">
                    <a:solidFill>
                      <a:schemeClr val="accent2">
                        <a:lumMod val="20000"/>
                        <a:lumOff val="80000"/>
                      </a:schemeClr>
                    </a:solidFill>
                  </a:tcPr>
                </a:tc>
                <a:tc>
                  <a:txBody>
                    <a:bodyPr/>
                    <a:lstStyle/>
                    <a:p>
                      <a:pPr algn="ctr"/>
                      <a:r>
                        <a:rPr lang="en-US" sz="2400" b="1" dirty="0">
                          <a:solidFill>
                            <a:schemeClr val="bg1"/>
                          </a:solidFill>
                        </a:rPr>
                        <a:t>643</a:t>
                      </a:r>
                    </a:p>
                  </a:txBody>
                  <a:tcPr anchor="ctr">
                    <a:solidFill>
                      <a:schemeClr val="accent2">
                        <a:lumMod val="20000"/>
                        <a:lumOff val="80000"/>
                      </a:schemeClr>
                    </a:solidFill>
                  </a:tcPr>
                </a:tc>
                <a:extLst>
                  <a:ext uri="{0D108BD9-81ED-4DB2-BD59-A6C34878D82A}">
                    <a16:rowId xmlns:a16="http://schemas.microsoft.com/office/drawing/2014/main" val="1293301744"/>
                  </a:ext>
                </a:extLst>
              </a:tr>
              <a:tr h="556367">
                <a:tc>
                  <a:txBody>
                    <a:bodyPr/>
                    <a:lstStyle/>
                    <a:p>
                      <a:pPr algn="ctr"/>
                      <a:r>
                        <a:rPr lang="en-US" sz="2400" b="1" dirty="0">
                          <a:solidFill>
                            <a:schemeClr val="bg1"/>
                          </a:solidFill>
                        </a:rPr>
                        <a:t>New Testament</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 to 100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125</a:t>
                      </a:r>
                    </a:p>
                  </a:txBody>
                  <a:tcPr anchor="ctr">
                    <a:solidFill>
                      <a:schemeClr val="accent2">
                        <a:lumMod val="20000"/>
                        <a:lumOff val="80000"/>
                      </a:schemeClr>
                    </a:solidFill>
                  </a:tcPr>
                </a:tc>
                <a:tc>
                  <a:txBody>
                    <a:bodyPr/>
                    <a:lstStyle/>
                    <a:p>
                      <a:pPr algn="ctr"/>
                      <a:r>
                        <a:rPr lang="en-US" sz="2400" b="1" dirty="0">
                          <a:solidFill>
                            <a:schemeClr val="bg1"/>
                          </a:solidFill>
                        </a:rPr>
                        <a:t>25 to 50</a:t>
                      </a:r>
                    </a:p>
                  </a:txBody>
                  <a:tcPr anchor="ctr">
                    <a:solidFill>
                      <a:schemeClr val="accent2">
                        <a:lumMod val="20000"/>
                        <a:lumOff val="80000"/>
                      </a:schemeClr>
                    </a:solidFill>
                  </a:tcPr>
                </a:tc>
                <a:tc>
                  <a:txBody>
                    <a:bodyPr/>
                    <a:lstStyle/>
                    <a:p>
                      <a:pPr algn="ctr"/>
                      <a:r>
                        <a:rPr lang="en-US" sz="2400" b="1" dirty="0">
                          <a:solidFill>
                            <a:schemeClr val="bg1"/>
                          </a:solidFill>
                        </a:rPr>
                        <a:t>24,000</a:t>
                      </a:r>
                    </a:p>
                  </a:txBody>
                  <a:tcPr anchor="ctr">
                    <a:solidFill>
                      <a:schemeClr val="accent2">
                        <a:lumMod val="20000"/>
                        <a:lumOff val="80000"/>
                      </a:schemeClr>
                    </a:solidFill>
                  </a:tcPr>
                </a:tc>
                <a:extLst>
                  <a:ext uri="{0D108BD9-81ED-4DB2-BD59-A6C34878D82A}">
                    <a16:rowId xmlns:a16="http://schemas.microsoft.com/office/drawing/2014/main" val="1888863377"/>
                  </a:ext>
                </a:extLst>
              </a:tr>
              <a:tr h="1205463">
                <a:tc gridSpan="5">
                  <a:txBody>
                    <a:bodyPr/>
                    <a:lstStyle/>
                    <a:p>
                      <a:pPr algn="just"/>
                      <a:r>
                        <a:rPr lang="en-US" sz="2200" dirty="0">
                          <a:solidFill>
                            <a:schemeClr val="bg1"/>
                          </a:solidFill>
                        </a:rPr>
                        <a:t>Information in this chart can be found in various sources.  This chart was adapted from: Christian Apologetics, by Norman Geisler, 1976, p. 307; and Evidence That Demands a Verdict, by Josh McDowell, 1979, pp. 42, 43.</a:t>
                      </a:r>
                    </a:p>
                  </a:txBody>
                  <a:tcPr anchor="ctr">
                    <a:solidFill>
                      <a:schemeClr val="tx1"/>
                    </a:solidFill>
                  </a:tcP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extLst>
                  <a:ext uri="{0D108BD9-81ED-4DB2-BD59-A6C34878D82A}">
                    <a16:rowId xmlns:a16="http://schemas.microsoft.com/office/drawing/2014/main" val="3001388904"/>
                  </a:ext>
                </a:extLst>
              </a:tr>
            </a:tbl>
          </a:graphicData>
        </a:graphic>
      </p:graphicFrame>
    </p:spTree>
    <p:extLst>
      <p:ext uri="{BB962C8B-B14F-4D97-AF65-F5344CB8AC3E}">
        <p14:creationId xmlns:p14="http://schemas.microsoft.com/office/powerpoint/2010/main" val="315204800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97000"/>
            <a:ext cx="10972800" cy="3733800"/>
          </a:xfrm>
        </p:spPr>
        <p:txBody>
          <a:bodyPr/>
          <a:lstStyle/>
          <a:p>
            <a:pPr marL="0" indent="0" algn="just">
              <a:lnSpc>
                <a:spcPct val="100000"/>
              </a:lnSpc>
              <a:spcBef>
                <a:spcPts val="0"/>
              </a:spcBef>
              <a:spcAft>
                <a:spcPts val="0"/>
              </a:spcAft>
              <a:buNone/>
            </a:pPr>
            <a:r>
              <a:rPr lang="en-US" sz="3200" b="0" i="0" u="none" strike="noStrike" dirty="0">
                <a:effectLst>
                  <a:outerShdw blurRad="38100" dist="38100" dir="2700000" algn="tl">
                    <a:srgbClr val="000000">
                      <a:alpha val="43137"/>
                    </a:srgbClr>
                  </a:outerShdw>
                </a:effectLst>
              </a:rPr>
              <a:t>﻿“Some ancient authorities insert, with variations, verse 34: </a:t>
            </a:r>
            <a:r>
              <a:rPr lang="en-US" sz="3200" b="0" i="1" u="none" strike="noStrike" dirty="0">
                <a:effectLst>
                  <a:outerShdw blurRad="38100" dist="38100" dir="2700000" algn="tl">
                    <a:srgbClr val="000000">
                      <a:alpha val="43137"/>
                    </a:srgbClr>
                  </a:outerShdw>
                </a:effectLst>
              </a:rPr>
              <a:t>But it seemed good unto Silas to abide there</a:t>
            </a:r>
            <a:r>
              <a:rPr lang="en-US" sz="3200" b="0" i="0" u="none" strike="noStrike" dirty="0">
                <a:effectLst>
                  <a:outerShdw blurRad="38100" dist="38100" dir="2700000" algn="tl">
                    <a:srgbClr val="000000">
                      <a:alpha val="43137"/>
                    </a:srgbClr>
                  </a:outerShdw>
                </a:effectLst>
              </a:rPr>
              <a:t>. Some Bibles may have the sentence in the main text, others in the margin. Either way, the verse was probably a scribal attempt to explain how Silas could leave with Paul from Antioch on the second missionary journey, in verse 40. Yet, most likely, the verse is not part of the original text, because verse 33 states that both Judas and Silas returned to Jerusalem. Apparently, Silas came back to Antioch later to accompany Paul.”</a:t>
            </a:r>
            <a:endParaRPr lang="en-US" altLang="en-US" sz="32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330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8958506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0D69A96-9AAC-E3F8-1C49-6083BEB818B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01EED3-2214-AA31-DF83-E1C0E762249C}"/>
              </a:ext>
            </a:extLst>
          </p:cNvPr>
          <p:cNvSpPr>
            <a:spLocks noGrp="1" noChangeArrowheads="1"/>
          </p:cNvSpPr>
          <p:nvPr>
            <p:ph type="body" idx="1"/>
          </p:nvPr>
        </p:nvSpPr>
        <p:spPr>
          <a:xfrm>
            <a:off x="609600" y="1600200"/>
            <a:ext cx="9266767" cy="3810000"/>
          </a:xfrm>
          <a:ln w="3175"/>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delivery to Antioch (30)</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result (31)</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ministry (32)</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departure (33)</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Silas remains at Antioch (34)</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Paul’s &amp; Barnabas’ continuing ministry (35)</a:t>
            </a:r>
          </a:p>
          <a:p>
            <a:pPr marL="0" lvl="1" indent="0" eaLnBrk="1" hangingPunct="1">
              <a:lnSpc>
                <a:spcPct val="100000"/>
              </a:lnSpc>
              <a:spcBef>
                <a:spcPts val="0"/>
              </a:spcBef>
              <a:spcAft>
                <a:spcPts val="18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FCD41053-47F0-CE7C-CB6B-E5E582AD955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Delivery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15:30-35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5E6B00D-8A65-974C-DE77-B6CD1CDAB3A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2494534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2AEBC4-9B1F-87E8-5EC7-1D0D889AB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BB3F5C-8869-87A7-E582-A43E8B7B1A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45891637-D3BC-9C9A-5E72-327CF5F19DE6}"/>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A335BE0-D72E-9D17-E47D-665BE52AB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62719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3B77B-DE88-E7F2-9479-2376C55C07D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16238"/>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Ruth 1:16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Ruth said, “Do not urge me to leave you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back from following you; for where you go, I will go, and where you lodge, I will lodge.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people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shall be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people, and your God, my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8A5FD51C-DBA0-5072-F675-2421D12511CB}"/>
              </a:ext>
            </a:extLst>
          </p:cNvPr>
          <p:cNvPicPr>
            <a:picLocks noChangeAspect="1"/>
          </p:cNvPicPr>
          <p:nvPr/>
        </p:nvPicPr>
        <p:blipFill>
          <a:blip r:embed="rId3"/>
          <a:srcRect l="21737" t="22222" r="22678" b="11111"/>
          <a:stretch>
            <a:fillRect/>
          </a:stretch>
        </p:blipFill>
        <p:spPr>
          <a:xfrm>
            <a:off x="5196840" y="3032760"/>
            <a:ext cx="1798321"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4711168"/>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C8048C-6A9B-1461-3920-231C2DD407F1}"/>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D326770E-F34C-9C50-F713-1AFA7A93A54A}"/>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C7E3F00E-D654-64BC-B05F-7F6040E610EE}"/>
              </a:ext>
            </a:extLst>
          </p:cNvPr>
          <p:cNvSpPr>
            <a:spLocks noGrp="1" noChangeArrowheads="1"/>
          </p:cNvSpPr>
          <p:nvPr>
            <p:ph idx="1"/>
          </p:nvPr>
        </p:nvSpPr>
        <p:spPr>
          <a:xfrm>
            <a:off x="609600" y="1143001"/>
            <a:ext cx="84582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b="1" u="sng" dirty="0">
                <a:solidFill>
                  <a:srgbClr val="FFFFCC"/>
                </a:solidFill>
              </a:rPr>
              <a:t>2nd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EC81E236-B9BE-A352-5418-CC18D3DB7C09}"/>
              </a:ext>
            </a:extLst>
          </p:cNvPr>
          <p:cNvPicPr>
            <a:picLocks noChangeAspect="1"/>
          </p:cNvPicPr>
          <p:nvPr/>
        </p:nvPicPr>
        <p:blipFill>
          <a:blip r:embed="rId2"/>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CC0CB78-E2B3-280E-BB14-0B381C39323F}"/>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547269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533400" y="1143000"/>
            <a:ext cx="8153400" cy="2286000"/>
          </a:xfrm>
        </p:spPr>
        <p:txBody>
          <a:bodyPr/>
          <a:lstStyle/>
          <a:p>
            <a:pPr marL="574675" lvl="1" indent="-574675" eaLnBrk="1" hangingPunct="1">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Schism between Paul &amp; Barnabas (15:36-41)</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Syria &amp; Cilicia ministry (16:1-5)</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Macedonian call (16:6-10)</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Philippian ministry (16:11-40)</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Thessalonica ministry (17:1-9)</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Berean ministry (17:10-15)</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Athens’ ministry (17:16-34)</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Corinthian ministry (18:1-18)</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Ephesus’ ministry (18:19-21)</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322405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233E248-9992-B421-6651-DA958637526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F4C8331-E28E-5C34-BD99-6D46178E6224}"/>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EA6BF339-BEA4-959A-B25E-877F46DF88D5}"/>
              </a:ext>
            </a:extLst>
          </p:cNvPr>
          <p:cNvSpPr>
            <a:spLocks noGrp="1" noChangeArrowheads="1"/>
          </p:cNvSpPr>
          <p:nvPr>
            <p:ph type="body" idx="1"/>
          </p:nvPr>
        </p:nvSpPr>
        <p:spPr>
          <a:xfrm>
            <a:off x="533399" y="1143000"/>
            <a:ext cx="8391525" cy="2286000"/>
          </a:xfrm>
        </p:spPr>
        <p:txBody>
          <a:bodyPr/>
          <a:lstStyle/>
          <a:p>
            <a:pPr marL="574675" lvl="1" indent="-574675" eaLnBrk="1" hangingPunct="1">
              <a:lnSpc>
                <a:spcPct val="100000"/>
              </a:lnSpc>
              <a:spcBef>
                <a:spcPts val="0"/>
              </a:spcBef>
              <a:spcAft>
                <a:spcPts val="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Schism between Paul &amp; Barnabas (15:36-41)</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Syria &amp; Cilicia ministry (16:1-5)</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Macedonian call (16:6-10)</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Philippian ministry (16:11-40)</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Thessalonica ministry (17:1-9)</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Berean ministry (17:10-15)</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Athens’ ministry (17:16-34)</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Corinthian ministry (18:1-18)</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Ephesus’ ministry (18:19-21)</a:t>
            </a:r>
          </a:p>
          <a:p>
            <a:pPr marL="574675" lvl="1" indent="-574675">
              <a:lnSpc>
                <a:spcPct val="100000"/>
              </a:lnSpc>
              <a:spcBef>
                <a:spcPts val="0"/>
              </a:spcBef>
              <a:spcAft>
                <a:spcPts val="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C9E61DF7-14AB-51D8-EBBA-52D0342E6872}"/>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890432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C4FA81-5018-1634-C9A6-05390E9DACB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D3708CC-2DDB-45F7-D192-77D53E2559DE}"/>
              </a:ext>
            </a:extLst>
          </p:cNvPr>
          <p:cNvSpPr>
            <a:spLocks noGrp="1" noChangeArrowheads="1"/>
          </p:cNvSpPr>
          <p:nvPr>
            <p:ph type="body" idx="1"/>
          </p:nvPr>
        </p:nvSpPr>
        <p:spPr>
          <a:xfrm>
            <a:off x="457200" y="1447800"/>
            <a:ext cx="9419167" cy="4267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suggestion (36)</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suggestion (37)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refusal (38)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schism (39)</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replacement (40)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 travels through Syria to Cilicia (41)</a:t>
            </a:r>
          </a:p>
        </p:txBody>
      </p:sp>
      <p:sp>
        <p:nvSpPr>
          <p:cNvPr id="3" name="Rectangle 2">
            <a:extLst>
              <a:ext uri="{FF2B5EF4-FFF2-40B4-BE49-F238E27FC236}">
                <a16:creationId xmlns:a16="http://schemas.microsoft.com/office/drawing/2014/main" id="{FB1F4F51-1657-1281-5F72-648A263BCE1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Schism Between Paul &amp; Barnabas</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15:36-41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A24F9F8-6171-2A9F-E048-674F9EC63D1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240364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91B2BD-C866-EAEF-AA10-FBA09F2BD35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745D36D-081F-8844-1351-5892B099F232}"/>
              </a:ext>
            </a:extLst>
          </p:cNvPr>
          <p:cNvSpPr>
            <a:spLocks noGrp="1" noChangeArrowheads="1"/>
          </p:cNvSpPr>
          <p:nvPr>
            <p:ph type="body" idx="1"/>
          </p:nvPr>
        </p:nvSpPr>
        <p:spPr>
          <a:xfrm>
            <a:off x="457200" y="1447800"/>
            <a:ext cx="9419167" cy="22860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Paul’s suggestion (36)</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suggestion (37)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refusal (38)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schism (39)</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replacement (40)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 travels through Syria to Cilicia (41)</a:t>
            </a:r>
          </a:p>
        </p:txBody>
      </p:sp>
      <p:sp>
        <p:nvSpPr>
          <p:cNvPr id="3" name="Rectangle 2">
            <a:extLst>
              <a:ext uri="{FF2B5EF4-FFF2-40B4-BE49-F238E27FC236}">
                <a16:creationId xmlns:a16="http://schemas.microsoft.com/office/drawing/2014/main" id="{877FBB98-AB05-91BE-6953-751E2D68B10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Schism Between Paul &amp; Barnabas</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15:36-41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35961C3-C2BC-5AE8-0B05-55374D088F9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038600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62128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E4E8CB2-B28A-4A67-1A9A-A7346EA649C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D089EA4-D97D-94B1-F906-1617A01B64F8}"/>
              </a:ext>
            </a:extLst>
          </p:cNvPr>
          <p:cNvSpPr>
            <a:spLocks noGrp="1" noChangeArrowheads="1"/>
          </p:cNvSpPr>
          <p:nvPr>
            <p:ph type="body" idx="1"/>
          </p:nvPr>
        </p:nvSpPr>
        <p:spPr>
          <a:xfrm>
            <a:off x="457200" y="1447800"/>
            <a:ext cx="9419167" cy="22860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suggestion (36)</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suggestion (37)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refusal (38)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schism (39)</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replacement (40)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 travels through Syria to Cilicia (41)</a:t>
            </a:r>
          </a:p>
        </p:txBody>
      </p:sp>
      <p:sp>
        <p:nvSpPr>
          <p:cNvPr id="3" name="Rectangle 2">
            <a:extLst>
              <a:ext uri="{FF2B5EF4-FFF2-40B4-BE49-F238E27FC236}">
                <a16:creationId xmlns:a16="http://schemas.microsoft.com/office/drawing/2014/main" id="{2A7D6D4B-E381-23EA-51FC-DDCB48265B70}"/>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Schism Between Paul &amp; Barnabas</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15:36-41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34AE1C3-D48E-2FDC-B543-983C6442CBC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535257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170E0B8-55C3-6224-0A86-97E26D6C1E2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4303C0-078B-3698-F0DC-A0275BDC7855}"/>
              </a:ext>
            </a:extLst>
          </p:cNvPr>
          <p:cNvSpPr>
            <a:spLocks noGrp="1" noChangeArrowheads="1"/>
          </p:cNvSpPr>
          <p:nvPr>
            <p:ph type="body" idx="1"/>
          </p:nvPr>
        </p:nvSpPr>
        <p:spPr>
          <a:xfrm>
            <a:off x="457200" y="1447800"/>
            <a:ext cx="9419167" cy="22860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suggestion (36)</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suggestion (37)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Paul’s refusal (38)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schism (39)</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replacement (40)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 travels through Syria to Cilicia (41)</a:t>
            </a:r>
          </a:p>
        </p:txBody>
      </p:sp>
      <p:sp>
        <p:nvSpPr>
          <p:cNvPr id="3" name="Rectangle 2">
            <a:extLst>
              <a:ext uri="{FF2B5EF4-FFF2-40B4-BE49-F238E27FC236}">
                <a16:creationId xmlns:a16="http://schemas.microsoft.com/office/drawing/2014/main" id="{476883B0-389A-BDAF-74ED-4D76A6B56B7A}"/>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Schism Between Paul &amp; Barnabas</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15:36-41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DF03D69-0D01-6E54-395C-EF93006FA3A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513618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E6223D9-4FD5-7F26-D1DD-7D36DBECD26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BAAD559-BFF9-7AD5-6316-2E3DADA4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9283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38766D-0916-1EA4-7154-60BDC853DAE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88B2FC-2017-5ABB-7D46-20CB878FF098}"/>
              </a:ext>
            </a:extLst>
          </p:cNvPr>
          <p:cNvGraphicFramePr>
            <a:graphicFrameLocks noGrp="1"/>
          </p:cNvGraphicFramePr>
          <p:nvPr>
            <p:ph idx="4294967295"/>
          </p:nvPr>
        </p:nvGraphicFramePr>
        <p:xfrm>
          <a:off x="2895600" y="228600"/>
          <a:ext cx="6400800" cy="4023360"/>
        </p:xfrm>
        <a:graphic>
          <a:graphicData uri="http://schemas.openxmlformats.org/drawingml/2006/table">
            <a:tbl>
              <a:tblPr>
                <a:tableStyleId>{16D9F66E-5EB9-4882-86FB-DCBF35E3C3E4}</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3152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dk1"/>
                          </a:solidFill>
                          <a:latin typeface="Calibri" pitchFamily="34" charset="0"/>
                          <a:ea typeface="+mn-ea"/>
                          <a:cs typeface="Calibri" pitchFamily="34" charset="0"/>
                        </a:rPr>
                        <a:t>TYPES OF PHARISEES</a:t>
                      </a:r>
                    </a:p>
                  </a:txBody>
                  <a:tcPr anchor="ctr" horzOverflow="overflow">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solidFill>
                      <a:schemeClr val="tx1"/>
                    </a:solidFill>
                  </a:tcPr>
                </a:tc>
                <a:extLst>
                  <a:ext uri="{0D108BD9-81ED-4DB2-BD59-A6C34878D82A}">
                    <a16:rowId xmlns:a16="http://schemas.microsoft.com/office/drawing/2014/main" val="882688053"/>
                  </a:ext>
                </a:extLst>
              </a:tr>
              <a:tr h="82296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TYPE</a:t>
                      </a:r>
                    </a:p>
                  </a:txBody>
                  <a:tcPr anchor="ct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OVERTHROWN</a:t>
                      </a:r>
                    </a:p>
                  </a:txBody>
                  <a:tcPr anchor="ctr" horzOverflow="overflow">
                    <a:solidFill>
                      <a:schemeClr val="tx1"/>
                    </a:solidFill>
                  </a:tcPr>
                </a:tc>
                <a:extLst>
                  <a:ext uri="{0D108BD9-81ED-4DB2-BD59-A6C34878D82A}">
                    <a16:rowId xmlns:a16="http://schemas.microsoft.com/office/drawing/2014/main" val="10000"/>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Justification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Matthew 5:20</a:t>
                      </a:r>
                    </a:p>
                  </a:txBody>
                  <a:tcPr anchor="ctr" horzOverflow="overflow">
                    <a:solidFill>
                      <a:schemeClr val="tx1"/>
                    </a:solidFill>
                  </a:tcPr>
                </a:tc>
                <a:extLst>
                  <a:ext uri="{0D108BD9-81ED-4DB2-BD59-A6C34878D82A}">
                    <a16:rowId xmlns:a16="http://schemas.microsoft.com/office/drawing/2014/main" val="10001"/>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Sanctification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Galatians 3:3</a:t>
                      </a:r>
                    </a:p>
                  </a:txBody>
                  <a:tcPr anchor="ctr" horzOverflow="overflow">
                    <a:solidFill>
                      <a:schemeClr val="tx1"/>
                    </a:solidFill>
                  </a:tcPr>
                </a:tc>
                <a:extLst>
                  <a:ext uri="{0D108BD9-81ED-4DB2-BD59-A6C34878D82A}">
                    <a16:rowId xmlns:a16="http://schemas.microsoft.com/office/drawing/2014/main" val="10002"/>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Ecclesiology</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Acts 15</a:t>
                      </a:r>
                    </a:p>
                  </a:txBody>
                  <a:tcPr anchor="ctr" horzOverflow="overflow">
                    <a:solidFill>
                      <a:schemeClr val="tx1"/>
                    </a:solid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AF560892-E440-DFCD-FF8E-D28F072174BF}"/>
              </a:ext>
            </a:extLst>
          </p:cNvPr>
          <p:cNvPicPr>
            <a:picLocks noChangeAspect="1"/>
          </p:cNvPicPr>
          <p:nvPr/>
        </p:nvPicPr>
        <p:blipFill>
          <a:blip r:embed="rId3"/>
          <a:stretch>
            <a:fillRect/>
          </a:stretch>
        </p:blipFill>
        <p:spPr>
          <a:xfrm>
            <a:off x="3430975" y="4419600"/>
            <a:ext cx="5330051" cy="2286000"/>
          </a:xfrm>
          <a:prstGeom prst="rect">
            <a:avLst/>
          </a:prstGeom>
          <a:ln>
            <a:solidFill>
              <a:schemeClr val="tx1"/>
            </a:solidFill>
          </a:ln>
        </p:spPr>
      </p:pic>
    </p:spTree>
    <p:extLst>
      <p:ext uri="{BB962C8B-B14F-4D97-AF65-F5344CB8AC3E}">
        <p14:creationId xmlns:p14="http://schemas.microsoft.com/office/powerpoint/2010/main" val="26837383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8AF4413-11F8-C190-B94C-DE55A01144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018CAA9-AB9E-7123-A0D1-E4E0CA63E070}"/>
              </a:ext>
            </a:extLst>
          </p:cNvPr>
          <p:cNvSpPr>
            <a:spLocks noGrp="1" noChangeArrowheads="1"/>
          </p:cNvSpPr>
          <p:nvPr>
            <p:ph type="body" idx="1"/>
          </p:nvPr>
        </p:nvSpPr>
        <p:spPr>
          <a:xfrm>
            <a:off x="457200" y="1447800"/>
            <a:ext cx="9419167" cy="22860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suggestion (36)</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suggestion (37)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refusal (38)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Paul’s &amp; Barnabas’ schism (39)</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replacement (40)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 travels through Syria to Cilicia (41)</a:t>
            </a:r>
          </a:p>
        </p:txBody>
      </p:sp>
      <p:sp>
        <p:nvSpPr>
          <p:cNvPr id="3" name="Rectangle 2">
            <a:extLst>
              <a:ext uri="{FF2B5EF4-FFF2-40B4-BE49-F238E27FC236}">
                <a16:creationId xmlns:a16="http://schemas.microsoft.com/office/drawing/2014/main" id="{215E43EE-DEBD-0D27-1414-D020A8971C6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Schism Between Paul &amp; Barnabas</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15:36-41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17EB9821-896A-630D-C23F-ABD51E1074A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755749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97000"/>
            <a:ext cx="10972800" cy="3733800"/>
          </a:xfrm>
        </p:spPr>
        <p:txBody>
          <a:bodyPr/>
          <a:lstStyle/>
          <a:p>
            <a:pPr marL="0" indent="0" algn="just">
              <a:lnSpc>
                <a:spcPct val="100000"/>
              </a:lnSpc>
              <a:spcBef>
                <a:spcPts val="0"/>
              </a:spcBef>
              <a:spcAft>
                <a:spcPts val="0"/>
              </a:spcAft>
              <a:buNone/>
            </a:pPr>
            <a:r>
              <a:rPr lang="en-US" sz="3000" b="0" i="0" u="none" strike="noStrike" dirty="0">
                <a:effectLst>
                  <a:outerShdw blurRad="38100" dist="38100" dir="2700000" algn="tl">
                    <a:srgbClr val="000000">
                      <a:alpha val="43137"/>
                    </a:srgbClr>
                  </a:outerShdw>
                </a:effectLst>
              </a:rPr>
              <a:t>﻿“This disagreement between Paul and Barnabas led to a schism (v. 39): </a:t>
            </a:r>
            <a:r>
              <a:rPr lang="en-US" sz="3000" b="0" i="1" u="none" strike="noStrike" dirty="0">
                <a:effectLst>
                  <a:outerShdw blurRad="38100" dist="38100" dir="2700000" algn="tl">
                    <a:srgbClr val="000000">
                      <a:alpha val="43137"/>
                    </a:srgbClr>
                  </a:outerShdw>
                </a:effectLst>
              </a:rPr>
              <a:t>And there arose a sharp contention, so that they parted asunder one from the other</a:t>
            </a:r>
            <a:r>
              <a:rPr lang="en-US" sz="3000" b="0" i="0" u="none" strike="noStrike" dirty="0">
                <a:effectLst>
                  <a:outerShdw blurRad="38100" dist="38100" dir="2700000" algn="tl">
                    <a:srgbClr val="000000">
                      <a:alpha val="43137"/>
                    </a:srgbClr>
                  </a:outerShdw>
                </a:effectLst>
              </a:rPr>
              <a:t>. The Greek word for “contention,” </a:t>
            </a:r>
            <a:r>
              <a:rPr lang="en-US" sz="3000" b="0" i="1" u="none" strike="noStrike" dirty="0" err="1">
                <a:effectLst>
                  <a:outerShdw blurRad="38100" dist="38100" dir="2700000" algn="tl">
                    <a:srgbClr val="000000">
                      <a:alpha val="43137"/>
                    </a:srgbClr>
                  </a:outerShdw>
                </a:effectLst>
              </a:rPr>
              <a:t>paroxysmos</a:t>
            </a:r>
            <a:r>
              <a:rPr lang="en-US" sz="3000" b="0" i="0" u="none" strike="noStrike" dirty="0">
                <a:effectLst>
                  <a:outerShdw blurRad="38100" dist="38100" dir="2700000" algn="tl">
                    <a:srgbClr val="000000">
                      <a:alpha val="43137"/>
                    </a:srgbClr>
                  </a:outerShdw>
                </a:effectLst>
              </a:rPr>
              <a:t>, means ‘a very sharp disagreement.’ It seems that Barnabas, whose name means ‘son of consolation,’ lost his temper during the lengthy discussion. Barnabas stuck with his position to take Mark with him, and the dispute led to his departure. The Greek word for ‘parted asunder,’ </a:t>
            </a:r>
            <a:r>
              <a:rPr lang="en-US" sz="3000" b="0" i="1" u="none" strike="noStrike" dirty="0" err="1">
                <a:effectLst>
                  <a:outerShdw blurRad="38100" dist="38100" dir="2700000" algn="tl">
                    <a:srgbClr val="000000">
                      <a:alpha val="43137"/>
                    </a:srgbClr>
                  </a:outerShdw>
                </a:effectLst>
              </a:rPr>
              <a:t>apochōristhēnai</a:t>
            </a:r>
            <a:r>
              <a:rPr lang="en-US" sz="3000" b="0" i="0" u="none" strike="noStrike" dirty="0">
                <a:effectLst>
                  <a:outerShdw blurRad="38100" dist="38100" dir="2700000" algn="tl">
                    <a:srgbClr val="000000">
                      <a:alpha val="43137"/>
                    </a:srgbClr>
                  </a:outerShdw>
                </a:effectLst>
              </a:rPr>
              <a:t>, means ‘to separate,’ </a:t>
            </a:r>
            <a:r>
              <a:rPr lang="en-US" sz="3000" dirty="0">
                <a:effectLst>
                  <a:outerShdw blurRad="38100" dist="38100" dir="2700000" algn="tl">
                    <a:srgbClr val="000000">
                      <a:alpha val="43137"/>
                    </a:srgbClr>
                  </a:outerShdw>
                </a:effectLst>
              </a:rPr>
              <a:t>‘</a:t>
            </a:r>
            <a:r>
              <a:rPr lang="en-US" sz="3000" b="0" i="0" u="none" strike="noStrike" dirty="0">
                <a:effectLst>
                  <a:outerShdw blurRad="38100" dist="38100" dir="2700000" algn="tl">
                    <a:srgbClr val="000000">
                      <a:alpha val="43137"/>
                    </a:srgbClr>
                  </a:outerShdw>
                </a:effectLst>
              </a:rPr>
              <a:t>to sever.’ There was no personal slander; they disagreed sharply only over the issue at hand. But it was an apocalyptic disaster.”</a:t>
            </a:r>
            <a:r>
              <a:rPr lang="en-US" sz="3000" dirty="0">
                <a:effectLst>
                  <a:outerShdw blurRad="38100" dist="38100" dir="2700000" algn="tl">
                    <a:srgbClr val="000000">
                      <a:alpha val="43137"/>
                    </a:srgbClr>
                  </a:outerShdw>
                </a:effectLst>
              </a:rPr>
              <a:t>”</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334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5770367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97000"/>
            <a:ext cx="10972800" cy="3733800"/>
          </a:xfrm>
        </p:spPr>
        <p:txBody>
          <a:bodyPr/>
          <a:lstStyle/>
          <a:p>
            <a:pPr marL="0" indent="0" algn="just">
              <a:lnSpc>
                <a:spcPct val="100000"/>
              </a:lnSpc>
              <a:spcBef>
                <a:spcPts val="0"/>
              </a:spcBef>
              <a:spcAft>
                <a:spcPts val="0"/>
              </a:spcAft>
              <a:buNone/>
            </a:pPr>
            <a:r>
              <a:rPr lang="en-US" sz="3000" b="0" i="0" u="none" strike="noStrike" dirty="0">
                <a:effectLst/>
              </a:rPr>
              <a:t>﻿“Some later developments of this dispute are known from other Scriptures. In spite of their disagreement over Mark, Paul and Barnabas maintained fellowship. This is evident from I Corinthians 9:6, which was written during the third missionary journey and shows that the schism had healed. Colossians 4:10 also shows that they maintained fellowship. Furthermore, Paul himself was reconciled to Mark later on (Col. 4:10; II Tim. 4:11; Philemon 24).”</a:t>
            </a:r>
            <a:endParaRPr lang="en-US" altLang="en-US" sz="3000" dirty="0"/>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335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3105629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4459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7649744-685A-16B1-03DA-802CF3FED86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F51D498-CF9C-C7E8-2568-CCF2C2B64624}"/>
              </a:ext>
            </a:extLst>
          </p:cNvPr>
          <p:cNvSpPr>
            <a:spLocks noGrp="1" noChangeArrowheads="1"/>
          </p:cNvSpPr>
          <p:nvPr>
            <p:ph type="body" idx="1"/>
          </p:nvPr>
        </p:nvSpPr>
        <p:spPr>
          <a:xfrm>
            <a:off x="457200" y="1447800"/>
            <a:ext cx="9419167" cy="22860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suggestion (36)</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suggestion (37)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refusal (38)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schism (39)</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replacement (40)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 travels through Syria to Cilicia (41)</a:t>
            </a:r>
          </a:p>
        </p:txBody>
      </p:sp>
      <p:sp>
        <p:nvSpPr>
          <p:cNvPr id="3" name="Rectangle 2">
            <a:extLst>
              <a:ext uri="{FF2B5EF4-FFF2-40B4-BE49-F238E27FC236}">
                <a16:creationId xmlns:a16="http://schemas.microsoft.com/office/drawing/2014/main" id="{7B159457-A416-C84F-8859-C59F06065C3A}"/>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Schism Between Paul &amp; Barnabas</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15:36-41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3A50CF7-BC9D-F75B-3B32-5D444F12751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324235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97000"/>
            <a:ext cx="10972800" cy="3733800"/>
          </a:xfrm>
        </p:spPr>
        <p:txBody>
          <a:bodyPr/>
          <a:lstStyle/>
          <a:p>
            <a:pPr marL="0" indent="0" algn="just">
              <a:lnSpc>
                <a:spcPct val="100000"/>
              </a:lnSpc>
              <a:spcBef>
                <a:spcPts val="0"/>
              </a:spcBef>
              <a:spcAft>
                <a:spcPts val="0"/>
              </a:spcAft>
              <a:buNone/>
            </a:pPr>
            <a:r>
              <a:rPr lang="en-US" sz="3200" b="0" i="0" u="none" strike="noStrike" dirty="0">
                <a:effectLst/>
              </a:rPr>
              <a:t>﻿“Silas was a key individual: He was a leading </a:t>
            </a:r>
            <a:r>
              <a:rPr lang="en-US" sz="3200" b="0" i="0" u="none" strike="noStrike" dirty="0" err="1">
                <a:effectLst/>
              </a:rPr>
              <a:t>Jerusalemite</a:t>
            </a:r>
            <a:r>
              <a:rPr lang="en-US" sz="3200" b="0" i="0" u="none" strike="noStrike" dirty="0">
                <a:effectLst/>
              </a:rPr>
              <a:t> believer (Acts 15:22, 27); he had the gift of prophecy, receiving direct revelation from God (Acts 15:32); he, like Paul, was a Roman citizen, which would help him later (Acts 16:37); and in the book of Acts, while Silas was associated with Paul, at times he was also associated with Peter (I Pet. 5:12).”</a:t>
            </a:r>
            <a:endParaRPr lang="en-US" altLang="en-US" sz="3200" dirty="0"/>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335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20913363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0C1980D-0B79-505E-6E92-47914967F0F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BE18F6D-BB4D-CF9B-110E-271BBC596E39}"/>
              </a:ext>
            </a:extLst>
          </p:cNvPr>
          <p:cNvSpPr>
            <a:spLocks noGrp="1" noChangeArrowheads="1"/>
          </p:cNvSpPr>
          <p:nvPr>
            <p:ph type="body" idx="1"/>
          </p:nvPr>
        </p:nvSpPr>
        <p:spPr>
          <a:xfrm>
            <a:off x="457200" y="1447800"/>
            <a:ext cx="9419167" cy="22860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suggestion (36)</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suggestion (37)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refusal (38)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schism (39)</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replacement (40)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 travels through Syria to Cilicia (41)</a:t>
            </a: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BE5641D-B9E3-2137-6515-0C659E055C84}"/>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Schism Between Paul &amp; Barnabas</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15:36-41</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CDBDF5BD-B73A-988C-7EF5-F10030E6CA1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178121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22278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2A44058-8C90-DEBF-63B8-4814E128E83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B1AF8E3-C45D-61FA-5610-5AC582475084}"/>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476EF4C2-AEBC-F1D2-985B-D7612D426B83}"/>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5AB3A896-6049-A16B-ED7E-FDC8432C0EEB}"/>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11123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3FBF99-657B-427A-A0AE-07E7AF6785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1066800" y="0"/>
            <a:ext cx="10058400" cy="2046714"/>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Galatians 3:3</a:t>
            </a:r>
          </a:p>
          <a:p>
            <a:pPr algn="just" eaLnBrk="1" fontAlgn="auto" hangingPunct="1">
              <a:spcBef>
                <a:spcPts val="600"/>
              </a:spcBef>
              <a:spcAft>
                <a:spcPts val="600"/>
              </a:spcAft>
              <a:defRPr/>
            </a:pPr>
            <a:r>
              <a:rPr lang="en-US" altLang="en-US" sz="3600" kern="0" dirty="0">
                <a:latin typeface="Calibri" panose="020F0502020204030204" pitchFamily="34" charset="0"/>
                <a:cs typeface="+mn-cs"/>
              </a:rPr>
              <a:t>“</a:t>
            </a:r>
            <a:r>
              <a:rPr lang="en-US" sz="3600" dirty="0">
                <a:latin typeface="Calibri" panose="020F0502020204030204" pitchFamily="34" charset="0"/>
              </a:rPr>
              <a:t>Are you so foolish? Having begun by the Spirit, are you now being </a:t>
            </a:r>
            <a:r>
              <a:rPr lang="en-US" sz="3600" b="1" u="sng" dirty="0">
                <a:solidFill>
                  <a:srgbClr val="FFFFCC"/>
                </a:solidFill>
                <a:effectLst>
                  <a:outerShdw blurRad="38100" dist="38100" dir="2700000" algn="tl">
                    <a:srgbClr val="000000"/>
                  </a:outerShdw>
                </a:effectLst>
                <a:latin typeface="Calibri" panose="020F0502020204030204" pitchFamily="34" charset="0"/>
                <a:cs typeface="+mn-cs"/>
              </a:rPr>
              <a:t>perfected by the flesh</a:t>
            </a:r>
            <a:r>
              <a:rPr lang="en-US" sz="3600" dirty="0">
                <a:latin typeface="Calibri" panose="020F0502020204030204" pitchFamily="34" charset="0"/>
              </a:rPr>
              <a:t>?</a:t>
            </a:r>
            <a:r>
              <a:rPr lang="en-US" sz="3600" dirty="0">
                <a:latin typeface="Calibri" panose="020F0502020204030204" pitchFamily="34" charset="0"/>
                <a:cs typeface="+mn-cs"/>
              </a:rPr>
              <a:t>”</a:t>
            </a:r>
            <a:endParaRPr lang="en-US" altLang="en-US" sz="3600" kern="0" dirty="0">
              <a:latin typeface="Calibri" panose="020F0502020204030204" pitchFamily="34" charset="0"/>
              <a:cs typeface="+mn-cs"/>
            </a:endParaRPr>
          </a:p>
        </p:txBody>
      </p:sp>
      <p:pic>
        <p:nvPicPr>
          <p:cNvPr id="2" name="Picture 1">
            <a:extLst>
              <a:ext uri="{FF2B5EF4-FFF2-40B4-BE49-F238E27FC236}">
                <a16:creationId xmlns:a16="http://schemas.microsoft.com/office/drawing/2014/main" id="{5599160C-9520-4FC6-B558-05CADB8F2BC6}"/>
              </a:ext>
            </a:extLst>
          </p:cNvPr>
          <p:cNvPicPr>
            <a:picLocks noChangeAspect="1"/>
          </p:cNvPicPr>
          <p:nvPr/>
        </p:nvPicPr>
        <p:blipFill>
          <a:blip r:embed="rId3"/>
          <a:stretch>
            <a:fillRect/>
          </a:stretch>
        </p:blipFill>
        <p:spPr>
          <a:xfrm>
            <a:off x="4572000" y="2514600"/>
            <a:ext cx="3048000" cy="2286000"/>
          </a:xfrm>
          <a:prstGeom prst="rect">
            <a:avLst/>
          </a:prstGeom>
        </p:spPr>
      </p:pic>
    </p:spTree>
    <p:extLst>
      <p:ext uri="{BB962C8B-B14F-4D97-AF65-F5344CB8AC3E}">
        <p14:creationId xmlns:p14="http://schemas.microsoft.com/office/powerpoint/2010/main" val="333570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01B5B0E-4C2B-2592-7F26-6B16DC86EFA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B9D3351-32AA-3C4A-657A-7D926470C405}"/>
              </a:ext>
            </a:extLst>
          </p:cNvPr>
          <p:cNvSpPr>
            <a:spLocks noGrp="1" noChangeArrowheads="1"/>
          </p:cNvSpPr>
          <p:nvPr>
            <p:ph type="body" idx="1"/>
          </p:nvPr>
        </p:nvSpPr>
        <p:spPr>
          <a:xfrm>
            <a:off x="609600" y="1943100"/>
            <a:ext cx="8458200" cy="29718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Issue: Gentile circumcision (1)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Antioch’s decision (2)</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Jerusalem (3)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Arrival in Jerusalem (4-5)</a:t>
            </a:r>
          </a:p>
        </p:txBody>
      </p:sp>
      <p:sp>
        <p:nvSpPr>
          <p:cNvPr id="3" name="Rectangle 2">
            <a:extLst>
              <a:ext uri="{FF2B5EF4-FFF2-40B4-BE49-F238E27FC236}">
                <a16:creationId xmlns:a16="http://schemas.microsoft.com/office/drawing/2014/main" id="{D0479A52-E7AC-89EC-76FF-6975459088F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Occasion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15:1-5</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B4F7D59B-C466-21D7-D045-23D973F808D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63225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rPr>
              <a:t>built on the foundation </a:t>
            </a:r>
            <a:r>
              <a:rPr lang="en-US" sz="3600" dirty="0">
                <a:effectLst>
                  <a:outerShdw blurRad="38100" dist="38100" dir="2700000" algn="tl">
                    <a:srgbClr val="000000">
                      <a:alpha val="43137"/>
                    </a:srgbClr>
                  </a:outerShdw>
                </a:effectLst>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rPr>
              <a:t>apostles</a:t>
            </a:r>
            <a:r>
              <a:rPr lang="en-US" sz="3600" dirty="0">
                <a:effectLst>
                  <a:outerShdw blurRad="38100" dist="38100" dir="2700000" algn="tl">
                    <a:srgbClr val="000000">
                      <a:alpha val="43137"/>
                    </a:srgbClr>
                  </a:outerShdw>
                </a:effectLst>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prophets</a:t>
            </a:r>
            <a:r>
              <a:rPr lang="en-US" sz="3600" dirty="0">
                <a:effectLst>
                  <a:outerShdw blurRad="38100" dist="38100" dir="2700000" algn="tl">
                    <a:srgbClr val="000000">
                      <a:alpha val="43137"/>
                    </a:srgbClr>
                  </a:outerShdw>
                </a:effectLst>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cs typeface="Calibri" panose="020F0502020204030204" pitchFamily="34" charset="0"/>
              </a:rPr>
              <a:t>stone</a:t>
            </a:r>
            <a:r>
              <a:rPr lang="en-US" sz="3600" dirty="0">
                <a:effectLst>
                  <a:outerShdw blurRad="38100" dist="38100" dir="2700000" algn="tl">
                    <a:srgbClr val="000000">
                      <a:alpha val="43137"/>
                    </a:srgbClr>
                  </a:outerShdw>
                </a:effectLst>
                <a:cs typeface="Calibri" panose="020F0502020204030204" pitchFamily="34" charset="0"/>
              </a:rPr>
              <a:t>.”</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146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634152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540F018-D485-7AA9-1AD5-2F32F3C3062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83BB1D-CCA3-ADB8-9E13-FCE0C41EDD2A}"/>
              </a:ext>
            </a:extLst>
          </p:cNvPr>
          <p:cNvSpPr>
            <a:spLocks noGrp="1" noChangeArrowheads="1"/>
          </p:cNvSpPr>
          <p:nvPr>
            <p:ph type="body" idx="1"/>
          </p:nvPr>
        </p:nvSpPr>
        <p:spPr>
          <a:xfrm>
            <a:off x="609600" y="1943100"/>
            <a:ext cx="8458200" cy="29718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Issue: Gentile circumcision (1)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Antioch’s decision (2)</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Journey to Jerusalem (3)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Arrival in Jerusalem (4-5)</a:t>
            </a:r>
          </a:p>
        </p:txBody>
      </p:sp>
      <p:sp>
        <p:nvSpPr>
          <p:cNvPr id="3" name="Rectangle 2">
            <a:extLst>
              <a:ext uri="{FF2B5EF4-FFF2-40B4-BE49-F238E27FC236}">
                <a16:creationId xmlns:a16="http://schemas.microsoft.com/office/drawing/2014/main" id="{0B75AB5C-51F2-C937-A88B-017EAEC7250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Occasion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15:1-5</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D8331AAF-D50F-E70B-0BD0-EC517C21577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32396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BEF9CF8A-F290-F0BE-6DB2-CA46D8BAA849}"/>
              </a:ext>
            </a:extLst>
          </p:cNvPr>
          <p:cNvSpPr>
            <a:spLocks noChangeArrowheads="1"/>
          </p:cNvSpPr>
          <p:nvPr/>
        </p:nvSpPr>
        <p:spPr bwMode="auto">
          <a:xfrm>
            <a:off x="9143999" y="3936999"/>
            <a:ext cx="1005417" cy="43391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B2CBBA64-B9E8-4864-46AD-F56BF69C5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004" y="137160"/>
            <a:ext cx="6927993"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EE77E0AB-868D-8088-62B0-C16BA2EA189D}"/>
              </a:ext>
            </a:extLst>
          </p:cNvPr>
          <p:cNvSpPr>
            <a:spLocks noChangeArrowheads="1"/>
          </p:cNvSpPr>
          <p:nvPr/>
        </p:nvSpPr>
        <p:spPr bwMode="auto">
          <a:xfrm>
            <a:off x="7567083" y="2444749"/>
            <a:ext cx="867832" cy="43391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C01A618-AA61-F6DA-5938-1425A3EF578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5508C75-6440-F330-1AAE-9B4BFC79820C}"/>
              </a:ext>
            </a:extLst>
          </p:cNvPr>
          <p:cNvSpPr>
            <a:spLocks noGrp="1" noChangeArrowheads="1"/>
          </p:cNvSpPr>
          <p:nvPr>
            <p:ph type="body" idx="1"/>
          </p:nvPr>
        </p:nvSpPr>
        <p:spPr>
          <a:xfrm>
            <a:off x="609600" y="1943100"/>
            <a:ext cx="8458200" cy="29718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Issue: Gentile circumcision (1)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Antioch’s decision (2)</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Jerusalem (3)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Arrival in Jerusalem (4-5)</a:t>
            </a:r>
          </a:p>
        </p:txBody>
      </p:sp>
      <p:sp>
        <p:nvSpPr>
          <p:cNvPr id="3" name="Rectangle 2">
            <a:extLst>
              <a:ext uri="{FF2B5EF4-FFF2-40B4-BE49-F238E27FC236}">
                <a16:creationId xmlns:a16="http://schemas.microsoft.com/office/drawing/2014/main" id="{147E9CD2-04D2-AE96-C107-04E7093F55DA}"/>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Occasion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15:1-5</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43B56F69-9F69-9579-84E7-E0FD1924D3C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25608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2286000"/>
            <a:ext cx="7162800" cy="13335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Reception by leadership (4)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Opposition by Pharisees (5)</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15:4-5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1690158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2286000"/>
            <a:ext cx="7162800" cy="13335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Reception by leadership (4)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Opposition by Pharisees (5)</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15:4-5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3397321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rPr>
              <a:t>built on the foundation </a:t>
            </a:r>
            <a:r>
              <a:rPr lang="en-US" sz="3600" dirty="0">
                <a:effectLst>
                  <a:outerShdw blurRad="38100" dist="38100" dir="2700000" algn="tl">
                    <a:srgbClr val="000000">
                      <a:alpha val="43137"/>
                    </a:srgbClr>
                  </a:outerShdw>
                </a:effectLst>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rPr>
              <a:t>apostles</a:t>
            </a:r>
            <a:r>
              <a:rPr lang="en-US" sz="3600" dirty="0">
                <a:effectLst>
                  <a:outerShdw blurRad="38100" dist="38100" dir="2700000" algn="tl">
                    <a:srgbClr val="000000">
                      <a:alpha val="43137"/>
                    </a:srgbClr>
                  </a:outerShdw>
                </a:effectLst>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prophets</a:t>
            </a:r>
            <a:r>
              <a:rPr lang="en-US" sz="3600" dirty="0">
                <a:effectLst>
                  <a:outerShdw blurRad="38100" dist="38100" dir="2700000" algn="tl">
                    <a:srgbClr val="000000">
                      <a:alpha val="43137"/>
                    </a:srgbClr>
                  </a:outerShdw>
                </a:effectLst>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cs typeface="Calibri" panose="020F0502020204030204" pitchFamily="34" charset="0"/>
              </a:rPr>
              <a:t>stone</a:t>
            </a:r>
            <a:r>
              <a:rPr lang="en-US" sz="3600" dirty="0">
                <a:effectLst>
                  <a:outerShdw blurRad="38100" dist="38100" dir="2700000" algn="tl">
                    <a:srgbClr val="000000">
                      <a:alpha val="43137"/>
                    </a:srgbClr>
                  </a:outerShdw>
                </a:effectLst>
                <a:cs typeface="Calibri" panose="020F0502020204030204" pitchFamily="34" charset="0"/>
              </a:rPr>
              <a:t>.”</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146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028547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E6223D9-4FD5-7F26-D1DD-7D36DBECD26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BAAD559-BFF9-7AD5-6316-2E3DADA4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6002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05C16CD-6FD0-DB09-8D8A-A81133C451E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029CCB-21AC-C8E9-66A0-C38EA73E13EB}"/>
              </a:ext>
            </a:extLst>
          </p:cNvPr>
          <p:cNvSpPr>
            <a:spLocks noGrp="1" noChangeArrowheads="1"/>
          </p:cNvSpPr>
          <p:nvPr>
            <p:ph type="body" idx="1"/>
          </p:nvPr>
        </p:nvSpPr>
        <p:spPr>
          <a:xfrm>
            <a:off x="662517" y="2286000"/>
            <a:ext cx="7162800" cy="13335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Reception by leadership (4)</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Opposition by Pharisees (5)</a:t>
            </a:r>
          </a:p>
        </p:txBody>
      </p:sp>
      <p:pic>
        <p:nvPicPr>
          <p:cNvPr id="2" name="Picture 1">
            <a:extLst>
              <a:ext uri="{FF2B5EF4-FFF2-40B4-BE49-F238E27FC236}">
                <a16:creationId xmlns:a16="http://schemas.microsoft.com/office/drawing/2014/main" id="{ADB7F522-C1B3-31E5-BE60-806FB95363A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62C9E78-355D-BCC3-AD1E-91C0792A11A1}"/>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15:4-5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213708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38766D-0916-1EA4-7154-60BDC853DAE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88B2FC-2017-5ABB-7D46-20CB878FF098}"/>
              </a:ext>
            </a:extLst>
          </p:cNvPr>
          <p:cNvGraphicFramePr>
            <a:graphicFrameLocks noGrp="1"/>
          </p:cNvGraphicFramePr>
          <p:nvPr>
            <p:ph idx="4294967295"/>
          </p:nvPr>
        </p:nvGraphicFramePr>
        <p:xfrm>
          <a:off x="2895600" y="228600"/>
          <a:ext cx="6400800" cy="4023360"/>
        </p:xfrm>
        <a:graphic>
          <a:graphicData uri="http://schemas.openxmlformats.org/drawingml/2006/table">
            <a:tbl>
              <a:tblPr>
                <a:tableStyleId>{16D9F66E-5EB9-4882-86FB-DCBF35E3C3E4}</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3152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dk1"/>
                          </a:solidFill>
                          <a:latin typeface="Calibri" pitchFamily="34" charset="0"/>
                          <a:ea typeface="+mn-ea"/>
                          <a:cs typeface="Calibri" pitchFamily="34" charset="0"/>
                        </a:rPr>
                        <a:t>TYPES OF PHARISEES</a:t>
                      </a:r>
                    </a:p>
                  </a:txBody>
                  <a:tcPr anchor="ctr" horzOverflow="overflow">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solidFill>
                      <a:schemeClr val="tx1"/>
                    </a:solidFill>
                  </a:tcPr>
                </a:tc>
                <a:extLst>
                  <a:ext uri="{0D108BD9-81ED-4DB2-BD59-A6C34878D82A}">
                    <a16:rowId xmlns:a16="http://schemas.microsoft.com/office/drawing/2014/main" val="882688053"/>
                  </a:ext>
                </a:extLst>
              </a:tr>
              <a:tr h="82296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TYPE</a:t>
                      </a:r>
                    </a:p>
                  </a:txBody>
                  <a:tcPr anchor="ct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OVERTHROWN</a:t>
                      </a:r>
                    </a:p>
                  </a:txBody>
                  <a:tcPr anchor="ctr" horzOverflow="overflow">
                    <a:solidFill>
                      <a:schemeClr val="tx1"/>
                    </a:solidFill>
                  </a:tcPr>
                </a:tc>
                <a:extLst>
                  <a:ext uri="{0D108BD9-81ED-4DB2-BD59-A6C34878D82A}">
                    <a16:rowId xmlns:a16="http://schemas.microsoft.com/office/drawing/2014/main" val="10000"/>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Justification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Matthew 5:20</a:t>
                      </a:r>
                    </a:p>
                  </a:txBody>
                  <a:tcPr anchor="ctr" horzOverflow="overflow">
                    <a:solidFill>
                      <a:schemeClr val="tx1"/>
                    </a:solidFill>
                  </a:tcPr>
                </a:tc>
                <a:extLst>
                  <a:ext uri="{0D108BD9-81ED-4DB2-BD59-A6C34878D82A}">
                    <a16:rowId xmlns:a16="http://schemas.microsoft.com/office/drawing/2014/main" val="10001"/>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Sanctification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Galatians 3:3</a:t>
                      </a:r>
                    </a:p>
                  </a:txBody>
                  <a:tcPr anchor="ctr" horzOverflow="overflow">
                    <a:solidFill>
                      <a:schemeClr val="tx1"/>
                    </a:solidFill>
                  </a:tcPr>
                </a:tc>
                <a:extLst>
                  <a:ext uri="{0D108BD9-81ED-4DB2-BD59-A6C34878D82A}">
                    <a16:rowId xmlns:a16="http://schemas.microsoft.com/office/drawing/2014/main" val="10002"/>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Ecclesiology</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Acts 15</a:t>
                      </a:r>
                    </a:p>
                  </a:txBody>
                  <a:tcPr anchor="ctr" horzOverflow="overflow">
                    <a:solidFill>
                      <a:schemeClr val="tx1"/>
                    </a:solid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AF560892-E440-DFCD-FF8E-D28F072174BF}"/>
              </a:ext>
            </a:extLst>
          </p:cNvPr>
          <p:cNvPicPr>
            <a:picLocks noChangeAspect="1"/>
          </p:cNvPicPr>
          <p:nvPr/>
        </p:nvPicPr>
        <p:blipFill>
          <a:blip r:embed="rId3"/>
          <a:stretch>
            <a:fillRect/>
          </a:stretch>
        </p:blipFill>
        <p:spPr>
          <a:xfrm>
            <a:off x="3430975" y="4419600"/>
            <a:ext cx="5330051" cy="2286000"/>
          </a:xfrm>
          <a:prstGeom prst="rect">
            <a:avLst/>
          </a:prstGeom>
          <a:ln>
            <a:solidFill>
              <a:schemeClr val="tx1"/>
            </a:solidFill>
          </a:ln>
        </p:spPr>
      </p:pic>
    </p:spTree>
    <p:extLst>
      <p:ext uri="{BB962C8B-B14F-4D97-AF65-F5344CB8AC3E}">
        <p14:creationId xmlns:p14="http://schemas.microsoft.com/office/powerpoint/2010/main" val="2746414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EC74181-258F-33E4-D0A2-3C75CE6F91C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DAC728B-CAE8-105F-A21E-F010E04EC428}"/>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6844DB68-0DC3-92F0-A988-0561F478B3F2}"/>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E85D786B-F4DE-420F-8770-D7D7DC63C9E0}"/>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75725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7CC528A-A536-F20A-6BBB-CC114512FBB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51A2DE-43E2-7D5B-1A56-C985B3B7764C}"/>
              </a:ext>
            </a:extLst>
          </p:cNvPr>
          <p:cNvSpPr>
            <a:spLocks noGrp="1" noChangeArrowheads="1"/>
          </p:cNvSpPr>
          <p:nvPr>
            <p:ph type="body" idx="1"/>
          </p:nvPr>
        </p:nvSpPr>
        <p:spPr>
          <a:xfrm>
            <a:off x="609600" y="1943100"/>
            <a:ext cx="6781800" cy="2971800"/>
          </a:xfrm>
        </p:spPr>
        <p:txBody>
          <a:bodyPr/>
          <a:lstStyle/>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Meeting convened (6)</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address (7-11)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&amp; Paul’s testimony (12)</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James’ address (13-21)</a:t>
            </a:r>
          </a:p>
        </p:txBody>
      </p:sp>
      <p:sp>
        <p:nvSpPr>
          <p:cNvPr id="3" name="Rectangle 2">
            <a:extLst>
              <a:ext uri="{FF2B5EF4-FFF2-40B4-BE49-F238E27FC236}">
                <a16:creationId xmlns:a16="http://schemas.microsoft.com/office/drawing/2014/main" id="{A90B5313-1E97-956E-B687-42CC966B986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Declarations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15:6-21</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E0A8185-0007-662E-8938-D1F79F6C96C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47770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ED978D-D2D7-CFF2-B859-B2136653D71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199DFF8-2ECB-C2A5-2496-57604F63CA49}"/>
              </a:ext>
            </a:extLst>
          </p:cNvPr>
          <p:cNvSpPr>
            <a:spLocks noGrp="1" noChangeArrowheads="1"/>
          </p:cNvSpPr>
          <p:nvPr>
            <p:ph type="body" idx="1"/>
          </p:nvPr>
        </p:nvSpPr>
        <p:spPr>
          <a:xfrm>
            <a:off x="609600" y="1943100"/>
            <a:ext cx="6781800" cy="2971800"/>
          </a:xfrm>
        </p:spPr>
        <p:txBody>
          <a:bodyPr/>
          <a:lstStyle/>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Meeting convened (6)</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address (7-11)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&amp; Paul’s testimony (12)</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James’ address (13-21)</a:t>
            </a:r>
          </a:p>
        </p:txBody>
      </p:sp>
      <p:sp>
        <p:nvSpPr>
          <p:cNvPr id="3" name="Rectangle 2">
            <a:extLst>
              <a:ext uri="{FF2B5EF4-FFF2-40B4-BE49-F238E27FC236}">
                <a16:creationId xmlns:a16="http://schemas.microsoft.com/office/drawing/2014/main" id="{EF6A5291-D977-2054-42E9-C345C68F563A}"/>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Declarations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15:6-21</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01DDD220-4764-B74E-B137-E18A0174BD9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29741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rPr>
              <a:t>built on the foundation </a:t>
            </a:r>
            <a:r>
              <a:rPr lang="en-US" sz="3600" dirty="0">
                <a:effectLst>
                  <a:outerShdw blurRad="38100" dist="38100" dir="2700000" algn="tl">
                    <a:srgbClr val="000000">
                      <a:alpha val="43137"/>
                    </a:srgbClr>
                  </a:outerShdw>
                </a:effectLst>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rPr>
              <a:t>apostles</a:t>
            </a:r>
            <a:r>
              <a:rPr lang="en-US" sz="3600" dirty="0">
                <a:effectLst>
                  <a:outerShdw blurRad="38100" dist="38100" dir="2700000" algn="tl">
                    <a:srgbClr val="000000">
                      <a:alpha val="43137"/>
                    </a:srgbClr>
                  </a:outerShdw>
                </a:effectLst>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prophets</a:t>
            </a:r>
            <a:r>
              <a:rPr lang="en-US" sz="3600" dirty="0">
                <a:effectLst>
                  <a:outerShdw blurRad="38100" dist="38100" dir="2700000" algn="tl">
                    <a:srgbClr val="000000">
                      <a:alpha val="43137"/>
                    </a:srgbClr>
                  </a:outerShdw>
                </a:effectLst>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cs typeface="Calibri" panose="020F0502020204030204" pitchFamily="34" charset="0"/>
              </a:rPr>
              <a:t>stone</a:t>
            </a:r>
            <a:r>
              <a:rPr lang="en-US" sz="3600" dirty="0">
                <a:effectLst>
                  <a:outerShdw blurRad="38100" dist="38100" dir="2700000" algn="tl">
                    <a:srgbClr val="000000">
                      <a:alpha val="43137"/>
                    </a:srgbClr>
                  </a:outerShdw>
                </a:effectLst>
                <a:cs typeface="Calibri" panose="020F0502020204030204" pitchFamily="34" charset="0"/>
              </a:rPr>
              <a:t>.”</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146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855844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a:solidFill>
                  <a:srgbClr val="00FFFF"/>
                </a:solidFill>
                <a:effectLst>
                  <a:outerShdw blurRad="38100" dist="38100" dir="2700000" algn="tl">
                    <a:srgbClr val="000000">
                      <a:alpha val="43137"/>
                    </a:srgbClr>
                  </a:outerShdw>
                </a:effectLst>
                <a:latin typeface="Calibri" panose="020F0502020204030204" pitchFamily="34" charset="0"/>
              </a:rPr>
              <a:t>Structure (Acts 1:8)</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a:t>1</a:t>
            </a:r>
            <a:r>
              <a:rPr lang="en-US" altLang="en-US" sz="3200" baseline="30000"/>
              <a:t>st</a:t>
            </a:r>
            <a:r>
              <a:rPr lang="en-US" altLang="en-US" sz="3200"/>
              <a:t> missionary journey (Acts 13–14)</a:t>
            </a:r>
          </a:p>
          <a:p>
            <a:pPr marL="914400" lvl="1" indent="-457200">
              <a:lnSpc>
                <a:spcPct val="100000"/>
              </a:lnSpc>
              <a:spcBef>
                <a:spcPts val="0"/>
              </a:spcBef>
              <a:spcAft>
                <a:spcPts val="1200"/>
              </a:spcAft>
              <a:buClr>
                <a:srgbClr val="FF00FF"/>
              </a:buClr>
            </a:pPr>
            <a:r>
              <a:rPr lang="en-US" altLang="en-US" sz="3200" b="1" u="sng">
                <a:solidFill>
                  <a:srgbClr val="FFFFCC"/>
                </a:solidFill>
              </a:rPr>
              <a:t>Jerusalem council (Acts 15:1-35)</a:t>
            </a:r>
          </a:p>
          <a:p>
            <a:pPr marL="914400" lvl="1" indent="-457200">
              <a:lnSpc>
                <a:spcPct val="100000"/>
              </a:lnSpc>
              <a:spcBef>
                <a:spcPts val="0"/>
              </a:spcBef>
              <a:spcAft>
                <a:spcPts val="1200"/>
              </a:spcAft>
              <a:buClr>
                <a:srgbClr val="FF00FF"/>
              </a:buClr>
            </a:pPr>
            <a:r>
              <a:rPr lang="en-US" altLang="en-US" sz="3200"/>
              <a:t>2</a:t>
            </a:r>
            <a:r>
              <a:rPr lang="en-US" altLang="en-US" sz="3200" baseline="30000"/>
              <a:t>nd</a:t>
            </a:r>
            <a:r>
              <a:rPr lang="en-US" altLang="en-US" sz="3200"/>
              <a:t> missionary journey (Acts 15:36 –18:22)</a:t>
            </a:r>
          </a:p>
          <a:p>
            <a:pPr marL="914400" lvl="1" indent="-457200">
              <a:lnSpc>
                <a:spcPct val="100000"/>
              </a:lnSpc>
              <a:spcBef>
                <a:spcPts val="0"/>
              </a:spcBef>
              <a:spcAft>
                <a:spcPts val="1200"/>
              </a:spcAft>
              <a:buClr>
                <a:srgbClr val="FF00FF"/>
              </a:buClr>
            </a:pPr>
            <a:r>
              <a:rPr lang="en-US" altLang="en-US" sz="3200"/>
              <a:t>3</a:t>
            </a:r>
            <a:r>
              <a:rPr lang="en-US" altLang="en-US" sz="3200" baseline="30000"/>
              <a:t>rd</a:t>
            </a:r>
            <a:r>
              <a:rPr lang="en-US" altLang="en-US" sz="3200"/>
              <a:t> missionary journey (Acts 18:23–21:17)</a:t>
            </a:r>
          </a:p>
          <a:p>
            <a:pPr marL="914400" lvl="1" indent="-457200">
              <a:lnSpc>
                <a:spcPct val="100000"/>
              </a:lnSpc>
              <a:spcBef>
                <a:spcPts val="0"/>
              </a:spcBef>
              <a:spcAft>
                <a:spcPts val="1200"/>
              </a:spcAft>
              <a:buClr>
                <a:srgbClr val="FF00FF"/>
              </a:buClr>
            </a:pPr>
            <a:r>
              <a:rPr lang="en-US" altLang="en-US" sz="3200"/>
              <a:t>Trip to Rome (Acts 21:18–28:31)</a:t>
            </a:r>
            <a:endParaRPr lang="en-US" altLang="en-US" sz="3200" dirty="0"/>
          </a:p>
        </p:txBody>
      </p:sp>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CB0F6003-1177-EBD1-CEBC-65127C8E43BA}"/>
              </a:ext>
            </a:extLst>
          </p:cNvPr>
          <p:cNvPicPr>
            <a:picLocks noChangeAspect="1"/>
          </p:cNvPicPr>
          <p:nvPr/>
        </p:nvPicPr>
        <p:blipFill>
          <a:blip r:embed="rId3"/>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AA58C47-7280-59EA-63A4-0D220E0CBFF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87ABAEC-0DDF-C83F-B700-0CA00A09AFF8}"/>
              </a:ext>
            </a:extLst>
          </p:cNvPr>
          <p:cNvSpPr>
            <a:spLocks noGrp="1" noChangeArrowheads="1"/>
          </p:cNvSpPr>
          <p:nvPr>
            <p:ph type="body" idx="1"/>
          </p:nvPr>
        </p:nvSpPr>
        <p:spPr>
          <a:xfrm>
            <a:off x="609600" y="1943100"/>
            <a:ext cx="6781800" cy="2971800"/>
          </a:xfrm>
        </p:spPr>
        <p:txBody>
          <a:bodyPr/>
          <a:lstStyle/>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Meeting convened (6)</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address (7-11)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&amp; Paul’s testimony (12)</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James’ address (13-21)</a:t>
            </a:r>
          </a:p>
        </p:txBody>
      </p:sp>
      <p:sp>
        <p:nvSpPr>
          <p:cNvPr id="3" name="Rectangle 2">
            <a:extLst>
              <a:ext uri="{FF2B5EF4-FFF2-40B4-BE49-F238E27FC236}">
                <a16:creationId xmlns:a16="http://schemas.microsoft.com/office/drawing/2014/main" id="{0A201CB6-AD16-B7CA-F458-141414720E91}"/>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Declarations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15:6-21</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5E351872-A4A6-0009-86D9-78276AFAA7F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71482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6" y="2000250"/>
            <a:ext cx="7734723" cy="2857501"/>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God chose Gentile salvation (7)</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Spirit authenticated Gentile salvation (8-9)</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challenge (10)</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15:7-11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Address</a:t>
            </a:r>
          </a:p>
        </p:txBody>
      </p:sp>
    </p:spTree>
    <p:extLst>
      <p:ext uri="{BB962C8B-B14F-4D97-AF65-F5344CB8AC3E}">
        <p14:creationId xmlns:p14="http://schemas.microsoft.com/office/powerpoint/2010/main" val="3737018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C52D488-83C1-C478-2F80-CC2B389E104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518AE94-42D4-43C5-0E63-E258BD8EAA07}"/>
              </a:ext>
            </a:extLst>
          </p:cNvPr>
          <p:cNvSpPr>
            <a:spLocks noGrp="1" noChangeArrowheads="1"/>
          </p:cNvSpPr>
          <p:nvPr>
            <p:ph type="body" idx="1"/>
          </p:nvPr>
        </p:nvSpPr>
        <p:spPr>
          <a:xfrm>
            <a:off x="662516" y="2000250"/>
            <a:ext cx="7734723" cy="2857501"/>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God chose Gentile salvation (7)</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Spirit authenticated Gentile salvation (8-9)</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challenge (10)</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6214630-CB36-E95F-7CF6-013C8799A5E4}"/>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0B7775B-DF21-E0A6-A932-ADC75D1422B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15:7-11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Address</a:t>
            </a:r>
          </a:p>
        </p:txBody>
      </p:sp>
    </p:spTree>
    <p:extLst>
      <p:ext uri="{BB962C8B-B14F-4D97-AF65-F5344CB8AC3E}">
        <p14:creationId xmlns:p14="http://schemas.microsoft.com/office/powerpoint/2010/main" val="1505284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6019800"/>
            <a:ext cx="8229600" cy="715963"/>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r>
              <a:rPr lang="en-US" altLang="en-US" sz="2000" dirty="0">
                <a:solidFill>
                  <a:schemeClr val="tx1"/>
                </a:solidFill>
              </a:rPr>
              <a:t> </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733800" y="1934086"/>
            <a:ext cx="7848600" cy="1799714"/>
          </a:xfrm>
        </p:spPr>
        <p:txBody>
          <a:bodyPr/>
          <a:lstStyle/>
          <a:p>
            <a:pPr marL="0" indent="0" algn="just" eaLnBrk="1" hangingPunct="1">
              <a:buNone/>
            </a:pPr>
            <a:r>
              <a:rPr lang="en-US" altLang="en-US" sz="3200" dirty="0"/>
              <a:t>“…because upwards of 150 passages of Scripture condition salvation upon believing only</a:t>
            </a:r>
            <a:r>
              <a:rPr lang="en-US" altLang="en-US" sz="3200" b="1" dirty="0"/>
              <a:t> </a:t>
            </a:r>
            <a:r>
              <a:rPr lang="en-US" altLang="en-US" sz="32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685796" y="1600200"/>
            <a:ext cx="2530121" cy="356616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798320" y="198438"/>
            <a:ext cx="859536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1984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34D22D0-C4E5-A8BD-FB82-9132907133D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DCB01AB-F999-47BB-B2AB-1FE576EA0355}"/>
              </a:ext>
            </a:extLst>
          </p:cNvPr>
          <p:cNvSpPr>
            <a:spLocks noGrp="1" noChangeArrowheads="1"/>
          </p:cNvSpPr>
          <p:nvPr>
            <p:ph type="body" idx="1"/>
          </p:nvPr>
        </p:nvSpPr>
        <p:spPr>
          <a:xfrm>
            <a:off x="662515" y="2000250"/>
            <a:ext cx="7863840" cy="2857501"/>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God chose Gentile salvation (7)</a:t>
            </a:r>
          </a:p>
          <a:p>
            <a:pPr marL="457200" lvl="3" indent="-457200">
              <a:lnSpc>
                <a:spcPct val="100000"/>
              </a:lnSpc>
              <a:spcBef>
                <a:spcPts val="0"/>
              </a:spcBef>
              <a:spcAft>
                <a:spcPts val="18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Spirit authenticated Gentile salvation (8-9)</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challenge (10)</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91A3C70-3E81-9168-C7C1-F5600E81406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D3D9119-88C1-2711-1CDE-DFB6AC514FB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15:7-11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Address</a:t>
            </a:r>
          </a:p>
        </p:txBody>
      </p:sp>
    </p:spTree>
    <p:extLst>
      <p:ext uri="{BB962C8B-B14F-4D97-AF65-F5344CB8AC3E}">
        <p14:creationId xmlns:p14="http://schemas.microsoft.com/office/powerpoint/2010/main" val="3044118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A6DC746-6015-4D8E-70A2-AC8BCB9731E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FA0228-661C-28CE-558E-EAB92D096D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65E922-77F9-E254-1031-FC5B343069B6}"/>
              </a:ext>
            </a:extLst>
          </p:cNvPr>
          <p:cNvSpPr/>
          <p:nvPr/>
        </p:nvSpPr>
        <p:spPr>
          <a:xfrm>
            <a:off x="609600" y="0"/>
            <a:ext cx="10972800" cy="3631763"/>
          </a:xfrm>
          <a:prstGeom prst="rect">
            <a:avLst/>
          </a:prstGeom>
        </p:spPr>
        <p:txBody>
          <a:bodyPr wrap="square">
            <a:spAutoFit/>
          </a:bodyPr>
          <a:lstStyle/>
          <a:p>
            <a:pPr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11:15-16</a:t>
            </a:r>
            <a:endParaRPr lang="en-US" altLang="en-US" sz="4000" dirty="0">
              <a:solidFill>
                <a:srgbClr val="00FFFF"/>
              </a:solidFill>
              <a:effectLst>
                <a:outerShdw blurRad="38100" dist="38100" dir="2700000" algn="tl">
                  <a:srgbClr val="000000"/>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And as I began to speak, the Holy Spirit fell upon them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just as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He did</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 upon us at the beginning</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And I remembered the word of the Lord, how He used to say, ‘John baptized with water, but you will be baptized with the Holy Spirit.’”</a:t>
            </a:r>
          </a:p>
        </p:txBody>
      </p:sp>
      <p:pic>
        <p:nvPicPr>
          <p:cNvPr id="4" name="Picture 3">
            <a:extLst>
              <a:ext uri="{FF2B5EF4-FFF2-40B4-BE49-F238E27FC236}">
                <a16:creationId xmlns:a16="http://schemas.microsoft.com/office/drawing/2014/main" id="{9E46B995-3B02-7AC9-A40F-CD1F6034807F}"/>
              </a:ext>
            </a:extLst>
          </p:cNvPr>
          <p:cNvPicPr>
            <a:picLocks noChangeAspect="1"/>
          </p:cNvPicPr>
          <p:nvPr/>
        </p:nvPicPr>
        <p:blipFill>
          <a:blip r:embed="rId3"/>
          <a:stretch>
            <a:fillRect/>
          </a:stretch>
        </p:blipFill>
        <p:spPr>
          <a:xfrm>
            <a:off x="4673015" y="3048000"/>
            <a:ext cx="2845971" cy="1828800"/>
          </a:xfrm>
          <a:prstGeom prst="rect">
            <a:avLst/>
          </a:prstGeom>
        </p:spPr>
      </p:pic>
    </p:spTree>
    <p:extLst>
      <p:ext uri="{BB962C8B-B14F-4D97-AF65-F5344CB8AC3E}">
        <p14:creationId xmlns:p14="http://schemas.microsoft.com/office/powerpoint/2010/main" val="3804198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BAF14E-47C9-133F-55E2-962F6D8165A2}"/>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185761"/>
          </a:xfrm>
          <a:prstGeom prst="rect">
            <a:avLst/>
          </a:prstGeom>
          <a:noFill/>
          <a:ln w="28575">
            <a:noFill/>
            <a:miter lim="800000"/>
            <a:headEnd/>
            <a:tailEnd/>
          </a:ln>
        </p:spPr>
        <p:txBody>
          <a:bodyPr wrap="square">
            <a:spAutoFit/>
          </a:bodyPr>
          <a:lstStyle/>
          <a:p>
            <a:pPr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Ephesians 2:15-16</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abolishing in His flesh the enmity,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which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Law of commandments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contained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ordinances,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in Himself He might make the two into one new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establishing peace,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might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reconcile them both in one body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God through the cross, by it having put to death the enmity.”</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603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24711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DAAE352-80C6-57BE-9128-54A2E3C70B2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BDB7828-9443-E1B7-871D-01FA8353E93E}"/>
              </a:ext>
            </a:extLst>
          </p:cNvPr>
          <p:cNvSpPr>
            <a:spLocks noGrp="1" noChangeArrowheads="1"/>
          </p:cNvSpPr>
          <p:nvPr>
            <p:ph type="body" idx="1"/>
          </p:nvPr>
        </p:nvSpPr>
        <p:spPr>
          <a:xfrm>
            <a:off x="662515" y="2000250"/>
            <a:ext cx="7863840" cy="2857501"/>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God chose Gentile salvation (7)</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Spirit authenticated Gentile salvation (8-9)</a:t>
            </a:r>
          </a:p>
          <a:p>
            <a:pPr marL="457200" lvl="3" indent="-457200">
              <a:lnSpc>
                <a:spcPct val="100000"/>
              </a:lnSpc>
              <a:spcBef>
                <a:spcPts val="0"/>
              </a:spcBef>
              <a:spcAft>
                <a:spcPts val="18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challenge (10)</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B72F35F-1609-B5E8-D31A-4C59D6B681D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DD95F64-92D2-1665-159D-03B9CB150C75}"/>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15:7-11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Address</a:t>
            </a:r>
          </a:p>
        </p:txBody>
      </p:sp>
    </p:spTree>
    <p:extLst>
      <p:ext uri="{BB962C8B-B14F-4D97-AF65-F5344CB8AC3E}">
        <p14:creationId xmlns:p14="http://schemas.microsoft.com/office/powerpoint/2010/main" val="1416170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4000" b="1" dirty="0">
                <a:solidFill>
                  <a:srgbClr val="00FFFF"/>
                </a:solidFill>
              </a:rPr>
              <a:t>Six Parts of a Suzerain-Vassal Treaty in Deuteronomy</a:t>
            </a:r>
          </a:p>
        </p:txBody>
      </p:sp>
      <p:sp>
        <p:nvSpPr>
          <p:cNvPr id="36867" name="Rectangle 3"/>
          <p:cNvSpPr>
            <a:spLocks noGrp="1" noChangeArrowheads="1"/>
          </p:cNvSpPr>
          <p:nvPr>
            <p:ph type="body" idx="4294967295"/>
          </p:nvPr>
        </p:nvSpPr>
        <p:spPr>
          <a:xfrm>
            <a:off x="1752600" y="1371601"/>
            <a:ext cx="6019800" cy="4800599"/>
          </a:xfrm>
          <a:noFill/>
        </p:spPr>
        <p:txBody>
          <a:bodyPr/>
          <a:lstStyle/>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rPr>
              <a:t>Preamble (1:1-5)</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rPr>
              <a:t>Prologue (1:6</a:t>
            </a:r>
            <a:r>
              <a:rPr lang="en-US" sz="3200" dirty="0">
                <a:effectLst>
                  <a:outerShdw blurRad="38100" dist="38100" dir="2700000" algn="tl">
                    <a:srgbClr val="000000">
                      <a:alpha val="43137"/>
                    </a:srgbClr>
                  </a:outerShdw>
                </a:effectLst>
                <a:cs typeface="Times New Roman" pitchFamily="18" charset="0"/>
              </a:rPr>
              <a:t>–4:40)</a:t>
            </a:r>
            <a:endParaRPr lang="en-US" sz="3200" dirty="0">
              <a:effectLst>
                <a:outerShdw blurRad="38100" dist="38100" dir="2700000" algn="tl">
                  <a:srgbClr val="000000">
                    <a:alpha val="43137"/>
                  </a:srgbClr>
                </a:outerShdw>
              </a:effectLst>
            </a:endParaRP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rPr>
              <a:t>Covenant obligations (5</a:t>
            </a:r>
            <a:r>
              <a:rPr lang="en-US" sz="3200" dirty="0">
                <a:effectLst>
                  <a:outerShdw blurRad="38100" dist="38100" dir="2700000" algn="tl">
                    <a:srgbClr val="000000">
                      <a:alpha val="43137"/>
                    </a:srgbClr>
                  </a:outerShdw>
                </a:effectLst>
                <a:cs typeface="Times New Roman" pitchFamily="18" charset="0"/>
              </a:rPr>
              <a:t>–26)</a:t>
            </a:r>
            <a:endParaRPr lang="en-US" sz="3200" dirty="0">
              <a:effectLst>
                <a:outerShdw blurRad="38100" dist="38100" dir="2700000" algn="tl">
                  <a:srgbClr val="000000">
                    <a:alpha val="43137"/>
                  </a:srgbClr>
                </a:outerShdw>
              </a:effectLst>
            </a:endParaRP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rPr>
              <a:t>Storage and reading instructions (27:2-3; 31:9, 24, 26)</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rPr>
              <a:t>Witnesses (32:1)</a:t>
            </a:r>
          </a:p>
          <a:p>
            <a:pPr marL="457200" indent="-457200">
              <a:lnSpc>
                <a:spcPct val="100000"/>
              </a:lnSpc>
              <a:spcBef>
                <a:spcPts val="0"/>
              </a:spcBef>
              <a:spcAft>
                <a:spcPts val="1800"/>
              </a:spcAft>
              <a:buClr>
                <a:srgbClr val="00FFFF"/>
              </a:buClr>
            </a:pPr>
            <a:r>
              <a:rPr lang="en-US" sz="3200" b="1" i="1" u="sng" dirty="0">
                <a:solidFill>
                  <a:srgbClr val="FFFFCC"/>
                </a:solidFill>
                <a:effectLst>
                  <a:outerShdw blurRad="38100" dist="38100" dir="2700000" algn="tl">
                    <a:srgbClr val="000000">
                      <a:alpha val="43137"/>
                    </a:srgbClr>
                  </a:outerShdw>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149167" y="2199490"/>
            <a:ext cx="2656417" cy="2729697"/>
          </a:xfrm>
          <a:prstGeom prst="rect">
            <a:avLst/>
          </a:prstGeom>
          <a:noFill/>
          <a:ln w="9525">
            <a:noFill/>
            <a:miter lim="800000"/>
            <a:headEnd/>
            <a:tailEnd/>
          </a:ln>
        </p:spPr>
      </p:pic>
    </p:spTree>
    <p:extLst>
      <p:ext uri="{BB962C8B-B14F-4D97-AF65-F5344CB8AC3E}">
        <p14:creationId xmlns:p14="http://schemas.microsoft.com/office/powerpoint/2010/main" val="42710398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1524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2019301"/>
            <a:ext cx="8229600" cy="2819399"/>
          </a:xfrm>
        </p:spPr>
        <p:txBody>
          <a:bodyPr/>
          <a:lstStyle/>
          <a:p>
            <a:pPr marL="457200" indent="-457200">
              <a:spcBef>
                <a:spcPts val="0"/>
              </a:spcBef>
              <a:spcAft>
                <a:spcPts val="2400"/>
              </a:spcAft>
              <a:buClr>
                <a:srgbClr val="00FFFF"/>
              </a:buClr>
              <a:defRPr/>
            </a:pPr>
            <a:r>
              <a:rPr lang="en-US" sz="3000"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buClr>
                <a:srgbClr val="00FFFF"/>
              </a:buClr>
              <a:defRPr/>
            </a:pPr>
            <a:r>
              <a:rPr lang="en-US" sz="3000"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buClr>
                <a:srgbClr val="00FFFF"/>
              </a:buClr>
              <a:defRPr/>
            </a:pPr>
            <a:r>
              <a:rPr lang="en-US" sz="3000"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buClr>
                <a:srgbClr val="00FFFF"/>
              </a:buClr>
              <a:defRPr/>
            </a:pPr>
            <a:r>
              <a:rPr lang="en-US" sz="3000" dirty="0">
                <a:effectLst>
                  <a:outerShdw blurRad="38100" dist="38100" dir="2700000" algn="tl">
                    <a:srgbClr val="000000">
                      <a:alpha val="43137"/>
                    </a:srgbClr>
                  </a:outerShdw>
                </a:effectLst>
              </a:rPr>
              <a:t>Rome </a:t>
            </a:r>
            <a:r>
              <a:rPr lang="en-US" sz="3000" i="1" dirty="0">
                <a:effectLst>
                  <a:outerShdw blurRad="38100" dist="38100" dir="2700000" algn="tl">
                    <a:srgbClr val="000000">
                      <a:alpha val="43137"/>
                    </a:srgbClr>
                  </a:outerShdw>
                </a:effectLst>
              </a:rPr>
              <a:t>Diaspora</a:t>
            </a:r>
            <a:r>
              <a:rPr lang="en-US" sz="3000" dirty="0">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589962" y="1981200"/>
            <a:ext cx="2992438" cy="3074988"/>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4D8F79-5C53-81A3-C8CF-3C68E7FD709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8B0AF5F-C8E9-AFA4-1AA6-488D9F034CFA}"/>
              </a:ext>
            </a:extLst>
          </p:cNvPr>
          <p:cNvSpPr>
            <a:spLocks noGrp="1" noChangeArrowheads="1"/>
          </p:cNvSpPr>
          <p:nvPr>
            <p:ph type="body" idx="1"/>
          </p:nvPr>
        </p:nvSpPr>
        <p:spPr>
          <a:xfrm>
            <a:off x="662515" y="2000250"/>
            <a:ext cx="7863840" cy="2857501"/>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God chose Gentile salvation (7)</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Spirit authenticated Gentile salvation (8-9)</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challenge (10)</a:t>
            </a:r>
          </a:p>
          <a:p>
            <a:pPr marL="457200" lvl="3" indent="-457200">
              <a:lnSpc>
                <a:spcPct val="100000"/>
              </a:lnSpc>
              <a:spcBef>
                <a:spcPts val="0"/>
              </a:spcBef>
              <a:spcAft>
                <a:spcPts val="18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conclusion (11)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97F1CE2-D016-FFBE-B778-CF44406BAD8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F7E01E2-C0B4-C30F-AD9B-0551CBCAE39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15:7-11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Address</a:t>
            </a:r>
          </a:p>
        </p:txBody>
      </p:sp>
    </p:spTree>
    <p:extLst>
      <p:ext uri="{BB962C8B-B14F-4D97-AF65-F5344CB8AC3E}">
        <p14:creationId xmlns:p14="http://schemas.microsoft.com/office/powerpoint/2010/main" val="1945417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A656E-E70C-4F1B-F802-2C187A64A86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2:38</a:t>
            </a:r>
          </a:p>
          <a:p>
            <a:pPr algn="just">
              <a:spcBef>
                <a:spcPts val="0"/>
              </a:spcBef>
              <a:spcAft>
                <a:spcPts val="0"/>
              </a:spcAft>
            </a:pPr>
            <a:r>
              <a:rPr lang="en-US" altLang="en-US" sz="3600" dirty="0"/>
              <a:t>“</a:t>
            </a:r>
            <a:r>
              <a:rPr lang="en-US" sz="3600" dirty="0"/>
              <a:t>Peter </a:t>
            </a:r>
            <a:r>
              <a:rPr lang="en-US" sz="3600" i="1" dirty="0">
                <a:effectLst>
                  <a:outerShdw blurRad="38100" dist="38100" dir="2700000" algn="tl">
                    <a:srgbClr val="000000">
                      <a:alpha val="43137"/>
                    </a:srgbClr>
                  </a:outerShdw>
                </a:effectLst>
              </a:rPr>
              <a:t>said</a:t>
            </a:r>
            <a:r>
              <a:rPr lang="en-US" sz="3600" dirty="0"/>
              <a:t> to them,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dirty="0"/>
              <a:t>, and each of you be baptized in the name of Jesus Christ for (</a:t>
            </a:r>
            <a:r>
              <a:rPr lang="en-US" sz="3600" dirty="0" err="1"/>
              <a:t>eis</a:t>
            </a:r>
            <a:r>
              <a:rPr lang="en-US" sz="3600" dirty="0"/>
              <a:t>) the forgiveness of your sins; and you will receive the gift of the Holy Spirit.</a:t>
            </a:r>
            <a:r>
              <a:rPr lang="en-US" altLang="en-US" sz="3600" kern="0" dirty="0"/>
              <a:t>”</a:t>
            </a:r>
          </a:p>
        </p:txBody>
      </p:sp>
      <p:pic>
        <p:nvPicPr>
          <p:cNvPr id="3" name="Picture 2">
            <a:extLst>
              <a:ext uri="{FF2B5EF4-FFF2-40B4-BE49-F238E27FC236}">
                <a16:creationId xmlns:a16="http://schemas.microsoft.com/office/drawing/2014/main" id="{ABC82386-E4C6-36F0-179A-ACBF5FF7AAFA}"/>
              </a:ext>
            </a:extLst>
          </p:cNvPr>
          <p:cNvPicPr>
            <a:picLocks noChangeAspect="1"/>
          </p:cNvPicPr>
          <p:nvPr/>
        </p:nvPicPr>
        <p:blipFill>
          <a:blip r:embed="rId3"/>
          <a:stretch>
            <a:fillRect/>
          </a:stretch>
        </p:blipFill>
        <p:spPr>
          <a:xfrm>
            <a:off x="3261360" y="3109501"/>
            <a:ext cx="5669280" cy="1691099"/>
          </a:xfrm>
          <a:prstGeom prst="rect">
            <a:avLst/>
          </a:prstGeom>
        </p:spPr>
      </p:pic>
    </p:spTree>
    <p:extLst>
      <p:ext uri="{BB962C8B-B14F-4D97-AF65-F5344CB8AC3E}">
        <p14:creationId xmlns:p14="http://schemas.microsoft.com/office/powerpoint/2010/main" val="51345559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3F832-9AB5-28D8-5336-2BB83AA8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2:38</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‘Repent, and each of you be baptized in the name of Jesus Christ </a:t>
            </a:r>
            <a:r>
              <a:rPr lang="en-US" sz="3600" b="1" u="sng" dirty="0">
                <a:solidFill>
                  <a:srgbClr val="FFFFCC"/>
                </a:solidFill>
                <a:effectLst>
                  <a:outerShdw blurRad="38100" dist="38100" dir="2700000" algn="tl">
                    <a:srgbClr val="000000">
                      <a:alpha val="43137"/>
                    </a:srgbClr>
                  </a:outerShdw>
                </a:effectLst>
              </a:rPr>
              <a:t>for</a:t>
            </a:r>
            <a:r>
              <a:rPr lang="en-US" sz="3600" b="1" dirty="0">
                <a:solidFill>
                  <a:srgbClr val="FFFFCC"/>
                </a:solidFill>
                <a:effectLst>
                  <a:outerShdw blurRad="38100" dist="38100" dir="2700000" algn="tl">
                    <a:srgbClr val="000000">
                      <a:alpha val="43137"/>
                    </a:srgbClr>
                  </a:outerShdw>
                </a:effectLst>
              </a:rPr>
              <a:t> (</a:t>
            </a:r>
            <a:r>
              <a:rPr lang="en-US" sz="3600" b="1" i="1" dirty="0" err="1">
                <a:solidFill>
                  <a:srgbClr val="FFFFCC"/>
                </a:solidFill>
                <a:effectLst>
                  <a:outerShdw blurRad="38100" dist="38100" dir="2700000" algn="tl">
                    <a:srgbClr val="000000">
                      <a:alpha val="43137"/>
                    </a:srgbClr>
                  </a:outerShdw>
                </a:effectLst>
              </a:rPr>
              <a:t>eis</a:t>
            </a:r>
            <a:r>
              <a:rPr lang="en-US" sz="3600" b="1"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7ECFC110-604D-844C-71DF-73FE4E9C2897}"/>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165162395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0A863B-80C4-2421-7C6F-04E09E5297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a:spAutoFit/>
          </a:bodyPr>
          <a:lstStyle/>
          <a:p>
            <a:pPr algn="ctr">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Matthew 12:41</a:t>
            </a:r>
          </a:p>
          <a:p>
            <a:pPr algn="just">
              <a:spcBef>
                <a:spcPts val="0"/>
              </a:spcBef>
              <a:spcAft>
                <a:spcPts val="0"/>
              </a:spcAft>
            </a:pPr>
            <a:r>
              <a:rPr lang="en-US" altLang="en-US" sz="3600" dirty="0"/>
              <a:t>“</a:t>
            </a:r>
            <a:r>
              <a:rPr lang="en-US" sz="3600" dirty="0"/>
              <a:t>The men of Nineveh will stand up with this generation at the judgment and will condemn it because they repented  </a:t>
            </a:r>
            <a:r>
              <a:rPr lang="en-US" sz="3600" b="1" u="sng" dirty="0">
                <a:solidFill>
                  <a:srgbClr val="FFFFCC"/>
                </a:solidFill>
              </a:rPr>
              <a:t>at</a:t>
            </a:r>
            <a:r>
              <a:rPr lang="en-US" sz="3600" b="1" dirty="0">
                <a:solidFill>
                  <a:srgbClr val="FFFFCC"/>
                </a:solidFill>
              </a:rPr>
              <a:t> [in the face of/because of] (</a:t>
            </a:r>
            <a:r>
              <a:rPr lang="en-US" sz="3600" b="1" i="1" dirty="0" err="1">
                <a:solidFill>
                  <a:srgbClr val="FFFFCC"/>
                </a:solidFill>
              </a:rPr>
              <a:t>eis</a:t>
            </a:r>
            <a:r>
              <a:rPr lang="en-US" sz="3600" b="1" dirty="0">
                <a:solidFill>
                  <a:srgbClr val="FFFFCC"/>
                </a:solidFill>
              </a:rPr>
              <a:t>)</a:t>
            </a:r>
            <a:r>
              <a:rPr lang="en-US" sz="3600" dirty="0"/>
              <a:t> the preaching of Jonah; and behold, something greater than Jonah is here.</a:t>
            </a:r>
            <a:r>
              <a:rPr lang="en-US" altLang="en-US" sz="3600" dirty="0"/>
              <a:t>”</a:t>
            </a:r>
          </a:p>
        </p:txBody>
      </p:sp>
    </p:spTree>
    <p:extLst>
      <p:ext uri="{BB962C8B-B14F-4D97-AF65-F5344CB8AC3E}">
        <p14:creationId xmlns:p14="http://schemas.microsoft.com/office/powerpoint/2010/main" val="280695703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A6DC746-6015-4D8E-70A2-AC8BCB9731E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FA0228-661C-28CE-558E-EAB92D096D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65E922-77F9-E254-1031-FC5B343069B6}"/>
              </a:ext>
            </a:extLst>
          </p:cNvPr>
          <p:cNvSpPr/>
          <p:nvPr/>
        </p:nvSpPr>
        <p:spPr>
          <a:xfrm>
            <a:off x="609600" y="0"/>
            <a:ext cx="10972800" cy="3631763"/>
          </a:xfrm>
          <a:prstGeom prst="rect">
            <a:avLst/>
          </a:prstGeom>
        </p:spPr>
        <p:txBody>
          <a:bodyPr wrap="square">
            <a:spAutoFit/>
          </a:bodyPr>
          <a:lstStyle/>
          <a:p>
            <a:pPr algn="ctr">
              <a:spcAft>
                <a:spcPts val="900"/>
              </a:spcAft>
              <a:buClr>
                <a:srgbClr val="00FFFF"/>
              </a:buClr>
              <a:buSzPct val="75000"/>
              <a:defRPr/>
            </a:pPr>
            <a:r>
              <a:rPr lang="en-US" sz="4000" kern="0" dirty="0">
                <a:solidFill>
                  <a:srgbClr val="00FFFF"/>
                </a:solidFill>
                <a:effectLst>
                  <a:outerShdw blurRad="38100" dist="38100" dir="2700000" algn="tl">
                    <a:srgbClr val="000000"/>
                  </a:outerShdw>
                </a:effectLst>
                <a:ea typeface="+mj-ea"/>
                <a:cs typeface="+mj-cs"/>
              </a:rPr>
              <a:t>Acts 11:15-16</a:t>
            </a:r>
            <a:endParaRPr lang="en-US" altLang="en-US" sz="4000" kern="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And as I began to speak, the Holy Spirit fell upon them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just as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He did</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 upon us at the beginning</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And I remembered the word of the Lord, how He used to say, ‘John baptized with water, but you will be baptized with the Holy Spirit.’”</a:t>
            </a:r>
          </a:p>
        </p:txBody>
      </p:sp>
      <p:pic>
        <p:nvPicPr>
          <p:cNvPr id="4" name="Picture 3">
            <a:extLst>
              <a:ext uri="{FF2B5EF4-FFF2-40B4-BE49-F238E27FC236}">
                <a16:creationId xmlns:a16="http://schemas.microsoft.com/office/drawing/2014/main" id="{9E46B995-3B02-7AC9-A40F-CD1F6034807F}"/>
              </a:ext>
            </a:extLst>
          </p:cNvPr>
          <p:cNvPicPr>
            <a:picLocks noChangeAspect="1"/>
          </p:cNvPicPr>
          <p:nvPr/>
        </p:nvPicPr>
        <p:blipFill>
          <a:blip r:embed="rId3"/>
          <a:stretch>
            <a:fillRect/>
          </a:stretch>
        </p:blipFill>
        <p:spPr>
          <a:xfrm>
            <a:off x="4673015" y="3048000"/>
            <a:ext cx="2845971" cy="1828800"/>
          </a:xfrm>
          <a:prstGeom prst="rect">
            <a:avLst/>
          </a:prstGeom>
        </p:spPr>
      </p:pic>
    </p:spTree>
    <p:extLst>
      <p:ext uri="{BB962C8B-B14F-4D97-AF65-F5344CB8AC3E}">
        <p14:creationId xmlns:p14="http://schemas.microsoft.com/office/powerpoint/2010/main" val="33255813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6767B97-D5C6-74A0-0AD0-845BF6D6038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79177AB-2FB7-2059-8A30-91A9FB18119C}"/>
              </a:ext>
            </a:extLst>
          </p:cNvPr>
          <p:cNvSpPr>
            <a:spLocks noGrp="1" noChangeArrowheads="1"/>
          </p:cNvSpPr>
          <p:nvPr>
            <p:ph type="body" idx="1"/>
          </p:nvPr>
        </p:nvSpPr>
        <p:spPr>
          <a:xfrm>
            <a:off x="609600" y="1943100"/>
            <a:ext cx="6781800" cy="2971800"/>
          </a:xfrm>
        </p:spPr>
        <p:txBody>
          <a:bodyPr/>
          <a:lstStyle/>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Meeting convened (6)</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address (7-11)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&amp; Paul’s testimony (12)</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James’ address (13-21)</a:t>
            </a:r>
          </a:p>
        </p:txBody>
      </p:sp>
      <p:sp>
        <p:nvSpPr>
          <p:cNvPr id="3" name="Rectangle 2">
            <a:extLst>
              <a:ext uri="{FF2B5EF4-FFF2-40B4-BE49-F238E27FC236}">
                <a16:creationId xmlns:a16="http://schemas.microsoft.com/office/drawing/2014/main" id="{5CBB4026-69F1-4AB7-84F2-8FA5F3712587}"/>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Declarations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15:6-21</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175E5446-FBC9-EF4E-6115-B19DE81149B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79913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E6223D9-4FD5-7F26-D1DD-7D36DBECD26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BAAD559-BFF9-7AD5-6316-2E3DADA4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7644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48711FF-C03C-AC4B-1139-4853804BF00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071860A-9F5A-1C11-82E7-3C244ECB8E8B}"/>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4177A192-9A38-795A-5DB7-DD2759D8FEAA}"/>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632F12B6-05F5-D99E-121A-1BC5F6635216}"/>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17357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0972800"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“The apostles did many signs and wonders. In fact, the only ones who performed miracles in the book of Acts were the apostles or their delegates, such as Stephen (Acts 6:8). These apostolic delegates were appointed by the laying on of hands by the apostles. Signs and wonders were not performed by the believers at large.”</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83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324796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rPr>
              <a:t>built on the foundation </a:t>
            </a:r>
            <a:r>
              <a:rPr lang="en-US" sz="3600" dirty="0">
                <a:effectLst>
                  <a:outerShdw blurRad="38100" dist="38100" dir="2700000" algn="tl">
                    <a:srgbClr val="000000">
                      <a:alpha val="43137"/>
                    </a:srgbClr>
                  </a:outerShdw>
                </a:effectLst>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rPr>
              <a:t>apostles</a:t>
            </a:r>
            <a:r>
              <a:rPr lang="en-US" sz="3600" dirty="0">
                <a:effectLst>
                  <a:outerShdw blurRad="38100" dist="38100" dir="2700000" algn="tl">
                    <a:srgbClr val="000000">
                      <a:alpha val="43137"/>
                    </a:srgbClr>
                  </a:outerShdw>
                </a:effectLst>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prophets</a:t>
            </a:r>
            <a:r>
              <a:rPr lang="en-US" sz="3600" dirty="0">
                <a:effectLst>
                  <a:outerShdw blurRad="38100" dist="38100" dir="2700000" algn="tl">
                    <a:srgbClr val="000000">
                      <a:alpha val="43137"/>
                    </a:srgbClr>
                  </a:outerShdw>
                </a:effectLst>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cs typeface="Calibri" panose="020F0502020204030204" pitchFamily="34" charset="0"/>
              </a:rPr>
              <a:t>stone</a:t>
            </a:r>
            <a:r>
              <a:rPr lang="en-US" sz="3600" dirty="0">
                <a:effectLst>
                  <a:outerShdw blurRad="38100" dist="38100" dir="2700000" algn="tl">
                    <a:srgbClr val="000000">
                      <a:alpha val="43137"/>
                    </a:srgbClr>
                  </a:outerShdw>
                </a:effectLst>
                <a:cs typeface="Calibri" panose="020F0502020204030204" pitchFamily="34" charset="0"/>
              </a:rPr>
              <a:t>.”</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146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177079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EC1D7F-74B1-3CDB-F3AC-4248CFD194E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1234858-34BB-0F15-F430-056DB3D9E948}"/>
              </a:ext>
            </a:extLst>
          </p:cNvPr>
          <p:cNvSpPr>
            <a:spLocks noGrp="1" noChangeArrowheads="1"/>
          </p:cNvSpPr>
          <p:nvPr>
            <p:ph type="body" idx="1"/>
          </p:nvPr>
        </p:nvSpPr>
        <p:spPr>
          <a:xfrm>
            <a:off x="609600" y="1943100"/>
            <a:ext cx="6781800" cy="2971800"/>
          </a:xfrm>
        </p:spPr>
        <p:txBody>
          <a:bodyPr/>
          <a:lstStyle/>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Meeting convened (6)</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address (7-11)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&amp; Paul’s testimony (12)</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James’ address (13-21)</a:t>
            </a:r>
          </a:p>
        </p:txBody>
      </p:sp>
      <p:sp>
        <p:nvSpPr>
          <p:cNvPr id="3" name="Rectangle 2">
            <a:extLst>
              <a:ext uri="{FF2B5EF4-FFF2-40B4-BE49-F238E27FC236}">
                <a16:creationId xmlns:a16="http://schemas.microsoft.com/office/drawing/2014/main" id="{669B4AAD-153C-11D7-3441-3889E48C694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Declarations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15:6-21</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C4D5B269-0928-DA6A-5F2D-1897125D905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082315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18182807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D694484-DE5F-8D7F-2B38-A177806D585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CEE6D9B-D954-D9DF-C302-6883238A8303}"/>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6B1927E-8337-B5A7-A28F-8B0900A4873B}"/>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37167A3-E213-E8A9-40F5-864EAB6B36B2}"/>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4237535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3F3543E-0E8D-8E6F-A9A4-BC3BB1CF6794}"/>
              </a:ext>
            </a:extLst>
          </p:cNvPr>
          <p:cNvSpPr>
            <a:spLocks noGrp="1" noChangeArrowheads="1"/>
          </p:cNvSpPr>
          <p:nvPr>
            <p:ph type="title"/>
          </p:nvPr>
        </p:nvSpPr>
        <p:spPr>
          <a:xfrm>
            <a:off x="914400" y="198120"/>
            <a:ext cx="10363200" cy="109728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OF THE NEW TESTAMENT </a:t>
            </a:r>
          </a:p>
        </p:txBody>
      </p:sp>
      <p:sp>
        <p:nvSpPr>
          <p:cNvPr id="4099" name="Rectangle 3">
            <a:extLst>
              <a:ext uri="{FF2B5EF4-FFF2-40B4-BE49-F238E27FC236}">
                <a16:creationId xmlns:a16="http://schemas.microsoft.com/office/drawing/2014/main" id="{5526B77C-E461-702B-2EC4-DE5C86821B6B}"/>
              </a:ext>
            </a:extLst>
          </p:cNvPr>
          <p:cNvSpPr>
            <a:spLocks noGrp="1" noChangeArrowheads="1"/>
          </p:cNvSpPr>
          <p:nvPr>
            <p:ph type="body" idx="1"/>
          </p:nvPr>
        </p:nvSpPr>
        <p:spPr>
          <a:xfrm>
            <a:off x="2418292" y="1946275"/>
            <a:ext cx="7355416" cy="3159125"/>
          </a:xfrm>
        </p:spPr>
        <p:txBody>
          <a:bodyPr/>
          <a:lstStyle/>
          <a:p>
            <a:pPr marL="457200" indent="-457200" eaLnBrk="1" hangingPunct="1">
              <a:spcBef>
                <a:spcPts val="0"/>
              </a:spcBef>
              <a:spcAft>
                <a:spcPts val="2400"/>
              </a:spcAft>
              <a:buClr>
                <a:srgbClr val="00FFFF"/>
              </a:buClr>
              <a:defRPr/>
            </a:pPr>
            <a:r>
              <a:rPr lang="en-US" sz="3200" dirty="0">
                <a:effectLst>
                  <a:outerShdw blurRad="38100" dist="38100" dir="2700000" algn="tl">
                    <a:srgbClr val="000000">
                      <a:alpha val="43137"/>
                    </a:srgbClr>
                  </a:outerShdw>
                </a:effectLst>
              </a:rPr>
              <a:t>Father of Judas (not Iscariot)</a:t>
            </a:r>
          </a:p>
          <a:p>
            <a:pPr marL="457200" indent="-457200" eaLnBrk="1" hangingPunct="1">
              <a:spcBef>
                <a:spcPts val="0"/>
              </a:spcBef>
              <a:spcAft>
                <a:spcPts val="2400"/>
              </a:spcAft>
              <a:buClr>
                <a:srgbClr val="00FFFF"/>
              </a:buClr>
              <a:defRPr/>
            </a:pPr>
            <a:r>
              <a:rPr lang="en-US" sz="3200" dirty="0">
                <a:effectLst>
                  <a:outerShdw blurRad="38100" dist="38100" dir="2700000" algn="tl">
                    <a:srgbClr val="000000">
                      <a:alpha val="43137"/>
                    </a:srgbClr>
                  </a:outerShdw>
                </a:effectLst>
              </a:rPr>
              <a:t>The son of Alphaeus</a:t>
            </a:r>
          </a:p>
          <a:p>
            <a:pPr marL="457200" indent="-457200" eaLnBrk="1" hangingPunct="1">
              <a:spcBef>
                <a:spcPts val="0"/>
              </a:spcBef>
              <a:spcAft>
                <a:spcPts val="2400"/>
              </a:spcAft>
              <a:buClr>
                <a:srgbClr val="00FFFF"/>
              </a:buClr>
              <a:defRPr/>
            </a:pPr>
            <a:r>
              <a:rPr lang="en-US" sz="3200" dirty="0">
                <a:effectLst>
                  <a:outerShdw blurRad="38100" dist="38100" dir="2700000" algn="tl">
                    <a:srgbClr val="000000">
                      <a:alpha val="43137"/>
                    </a:srgbClr>
                  </a:outerShdw>
                </a:effectLst>
              </a:rPr>
              <a:t>The son of Zebedee and brother of John</a:t>
            </a:r>
          </a:p>
          <a:p>
            <a:pPr marL="457200" indent="-457200" eaLnBrk="1" hangingPunct="1">
              <a:spcBef>
                <a:spcPts val="0"/>
              </a:spcBef>
              <a:spcAft>
                <a:spcPts val="2400"/>
              </a:spcAft>
              <a:buClr>
                <a:srgbClr val="00FFFF"/>
              </a:buClr>
              <a:defRPr/>
            </a:pPr>
            <a:r>
              <a:rPr lang="en-US" sz="3200" dirty="0">
                <a:effectLst>
                  <a:outerShdw blurRad="38100" dist="38100" dir="2700000" algn="tl">
                    <a:srgbClr val="000000">
                      <a:alpha val="43137"/>
                    </a:srgbClr>
                  </a:outerShdw>
                </a:effectLst>
              </a:rPr>
              <a:t>The half brother of Christ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C05CDC9-424D-F0AA-73B5-C4A81F2F65E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E47E9A3-5097-8311-0C18-7513A6276005}"/>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64BAA02-496C-77A3-8EF6-843392A2076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E13E860-3058-3943-2DD2-E04CBA62DFE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16719180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DC0C16-C02A-A394-72D7-92FDF543548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EFC3447-C768-EF2D-C08A-422C76E8BBC7}"/>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4538C29B-9734-B2A5-1563-E5B276BFCBA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F9272C7-EB5B-29F0-559B-EE7F3E42057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30230581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52C0528-6BE6-4E22-8E4B-0970CC74E6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24579" name="Rectangle 3">
            <a:extLst>
              <a:ext uri="{FF2B5EF4-FFF2-40B4-BE49-F238E27FC236}">
                <a16:creationId xmlns:a16="http://schemas.microsoft.com/office/drawing/2014/main" id="{8493CFF8-1834-4B74-AA5F-E2659CE44985}"/>
              </a:ext>
            </a:extLst>
          </p:cNvPr>
          <p:cNvSpPr>
            <a:spLocks noGrp="1"/>
          </p:cNvSpPr>
          <p:nvPr>
            <p:ph type="body" idx="4294967295"/>
          </p:nvPr>
        </p:nvSpPr>
        <p:spPr>
          <a:xfrm>
            <a:off x="609600" y="0"/>
            <a:ext cx="10972800" cy="2133600"/>
          </a:xfrm>
        </p:spPr>
        <p:txBody>
          <a:bodyPr/>
          <a:lstStyle/>
          <a:p>
            <a:pPr marL="0" indent="0" algn="ctr" defTabSz="457200" eaLnBrk="0" hangingPunct="0">
              <a:lnSpc>
                <a:spcPct val="100000"/>
              </a:lnSpc>
              <a:spcBef>
                <a:spcPct val="0"/>
              </a:spcBef>
              <a:spcAft>
                <a:spcPts val="9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15:14</a:t>
            </a:r>
          </a:p>
          <a:p>
            <a:pPr marL="0" indent="0" algn="just">
              <a:spcBef>
                <a:spcPts val="0"/>
              </a:spcBef>
              <a:buNone/>
              <a:defRPr/>
            </a:pPr>
            <a:r>
              <a:rPr lang="en-US" sz="3400" dirty="0">
                <a:effectLst>
                  <a:outerShdw blurRad="38100" dist="38100" dir="2700000" algn="tl">
                    <a:srgbClr val="000000">
                      <a:alpha val="43137"/>
                    </a:srgbClr>
                  </a:outerShdw>
                </a:effectLst>
                <a:cs typeface="Calibri" panose="020F0502020204030204" pitchFamily="34" charset="0"/>
              </a:rPr>
              <a:t>“</a:t>
            </a:r>
            <a:r>
              <a:rPr lang="en-US" sz="3400" dirty="0">
                <a:effectLst>
                  <a:outerShdw blurRad="38100" dist="38100" dir="2700000" algn="tl">
                    <a:srgbClr val="000000">
                      <a:alpha val="43137"/>
                    </a:srgbClr>
                  </a:outerShdw>
                </a:effectLst>
              </a:rPr>
              <a:t>Simeon has related how God first concerned Himself about </a:t>
            </a:r>
            <a:r>
              <a:rPr lang="en-US" sz="3400" b="1" u="sng" dirty="0">
                <a:solidFill>
                  <a:srgbClr val="FFFFCC"/>
                </a:solidFill>
                <a:effectLst>
                  <a:outerShdw blurRad="38100" dist="38100" dir="2700000" algn="tl">
                    <a:srgbClr val="000000">
                      <a:alpha val="43137"/>
                    </a:srgbClr>
                  </a:outerShdw>
                </a:effectLst>
              </a:rPr>
              <a:t>taking from among the Gentiles a people for His name</a:t>
            </a:r>
            <a:r>
              <a:rPr lang="en-US" sz="3400" dirty="0">
                <a:effectLst>
                  <a:outerShdw blurRad="38100" dist="38100" dir="2700000" algn="tl">
                    <a:srgbClr val="000000">
                      <a:alpha val="43137"/>
                    </a:srgbClr>
                  </a:outerShdw>
                </a:effectLst>
                <a:cs typeface="Calibri" panose="020F0502020204030204" pitchFamily="34" charset="0"/>
              </a:rPr>
              <a:t>.”</a:t>
            </a:r>
          </a:p>
        </p:txBody>
      </p:sp>
      <p:pic>
        <p:nvPicPr>
          <p:cNvPr id="2" name="Picture 1">
            <a:extLst>
              <a:ext uri="{FF2B5EF4-FFF2-40B4-BE49-F238E27FC236}">
                <a16:creationId xmlns:a16="http://schemas.microsoft.com/office/drawing/2014/main" id="{88B346EE-E990-E401-EC24-E4556817968B}"/>
              </a:ext>
            </a:extLst>
          </p:cNvPr>
          <p:cNvPicPr>
            <a:picLocks noChangeAspect="1"/>
          </p:cNvPicPr>
          <p:nvPr/>
        </p:nvPicPr>
        <p:blipFill>
          <a:blip r:embed="rId3"/>
          <a:stretch>
            <a:fillRect/>
          </a:stretch>
        </p:blipFill>
        <p:spPr>
          <a:xfrm>
            <a:off x="4054929" y="2514600"/>
            <a:ext cx="4082143"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34174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900"/>
              </a:spcAft>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25</a:t>
            </a:r>
            <a:r>
              <a:rPr lang="en-US" b="1"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26</a:t>
            </a:r>
            <a:r>
              <a:rPr lang="en-US" b="1"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7CC528A-A536-F20A-6BBB-CC114512FBB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51A2DE-43E2-7D5B-1A56-C985B3B7764C}"/>
              </a:ext>
            </a:extLst>
          </p:cNvPr>
          <p:cNvSpPr>
            <a:spLocks noGrp="1" noChangeArrowheads="1"/>
          </p:cNvSpPr>
          <p:nvPr>
            <p:ph type="body" idx="1"/>
          </p:nvPr>
        </p:nvSpPr>
        <p:spPr>
          <a:xfrm>
            <a:off x="609600" y="1943100"/>
            <a:ext cx="8458200" cy="29718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Issue: Gentile circumcision (1)</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Antioch’s decision (2)</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Jerusalem (3)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Arrival in Jerusalem (4-5)</a:t>
            </a:r>
          </a:p>
        </p:txBody>
      </p:sp>
      <p:sp>
        <p:nvSpPr>
          <p:cNvPr id="3" name="Rectangle 2">
            <a:extLst>
              <a:ext uri="{FF2B5EF4-FFF2-40B4-BE49-F238E27FC236}">
                <a16:creationId xmlns:a16="http://schemas.microsoft.com/office/drawing/2014/main" id="{A90B5313-1E97-956E-B687-42CC966B986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Occasion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15:1-5</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E0A8185-0007-662E-8938-D1F79F6C96C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896693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2BD10B7-DF8D-4BAD-37B4-75BC7DCC1AA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040E483-41E9-B782-6F29-4DDFAE1BF507}"/>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15304FD1-8645-789E-C3AC-235A028914B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19B7502-2194-7648-59B8-13D84263C12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28342172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Introduction (15)</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Amos 9:11-12 (16-18)</a:t>
            </a: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15:15-18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Old Testament Citation</a:t>
            </a:r>
          </a:p>
        </p:txBody>
      </p:sp>
    </p:spTree>
    <p:extLst>
      <p:ext uri="{BB962C8B-B14F-4D97-AF65-F5344CB8AC3E}">
        <p14:creationId xmlns:p14="http://schemas.microsoft.com/office/powerpoint/2010/main" val="39333697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(15)</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Amos 9:11-12 (16-18)</a:t>
            </a: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15:15-18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Old Testament Citation</a:t>
            </a:r>
          </a:p>
        </p:txBody>
      </p:sp>
    </p:spTree>
    <p:extLst>
      <p:ext uri="{BB962C8B-B14F-4D97-AF65-F5344CB8AC3E}">
        <p14:creationId xmlns:p14="http://schemas.microsoft.com/office/powerpoint/2010/main" val="16623505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5930EF-B6B8-815D-2710-3049AEDBF20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81CF99A-8445-927A-B250-10F697701C1D}"/>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Introduction (15)</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Amos 9:11-12 (16-18)</a:t>
            </a:r>
          </a:p>
        </p:txBody>
      </p:sp>
      <p:pic>
        <p:nvPicPr>
          <p:cNvPr id="3" name="Picture 2">
            <a:extLst>
              <a:ext uri="{FF2B5EF4-FFF2-40B4-BE49-F238E27FC236}">
                <a16:creationId xmlns:a16="http://schemas.microsoft.com/office/drawing/2014/main" id="{5D4B8A32-AB88-CFFF-27ED-6C5390F42B2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96D19B2E-BA94-F990-C765-3E9D176D385C}"/>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15:15-18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Old Testament Citation</a:t>
            </a:r>
          </a:p>
        </p:txBody>
      </p:sp>
    </p:spTree>
    <p:extLst>
      <p:ext uri="{BB962C8B-B14F-4D97-AF65-F5344CB8AC3E}">
        <p14:creationId xmlns:p14="http://schemas.microsoft.com/office/powerpoint/2010/main" val="12328577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3EC8893-9800-22A5-DC81-53A79F9343D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461B334-16C0-2A4F-210A-EA81BC5A1BE0}"/>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9BFDA7A1-67EC-79C5-15C4-13952FF351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8ADE424-AB8C-02B6-53B9-8F0A3CE429AF}"/>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9768279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Moses (21)</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42230191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9851172-95C7-1F38-14DC-140D87CE40E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A52DC8-7D69-C493-B014-D6DF0E6D363F}"/>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Moses (21)</a:t>
            </a:r>
          </a:p>
        </p:txBody>
      </p:sp>
      <p:pic>
        <p:nvPicPr>
          <p:cNvPr id="3" name="Picture 2">
            <a:extLst>
              <a:ext uri="{FF2B5EF4-FFF2-40B4-BE49-F238E27FC236}">
                <a16:creationId xmlns:a16="http://schemas.microsoft.com/office/drawing/2014/main" id="{FD3F1E7D-1708-86C5-3A09-CC33FBA2B6A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A165684F-6320-C332-C2CA-472E55C7801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37893261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D030A7-8800-500E-F145-5D7ED12170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3FEEE8A-5D26-8E14-C52C-3B3332B2344B}"/>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Abstentions to avoid offence (20)</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E738C16C-7667-DCC8-0D3E-B0A65C359F8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BA2F311B-F727-F85B-91AF-259C23BD2DD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22737332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20D1A9C-4A3F-736E-3C07-52F6E025236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DDF7A40-F01E-EC0F-F9D1-CC514791EC97}"/>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Abstentions to avoid offence (20)</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CE197B9A-A15B-22E4-4200-A17C5B09FC6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A13B20DB-209D-8DC8-0453-7A58E872628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1947474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2EAA137-A007-2525-FCA5-CFC2E78BD0A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9371525-8258-D16E-002B-BE22AA0DC9AF}"/>
              </a:ext>
            </a:extLst>
          </p:cNvPr>
          <p:cNvSpPr>
            <a:spLocks noGrp="1" noChangeArrowheads="1"/>
          </p:cNvSpPr>
          <p:nvPr>
            <p:ph type="body" idx="1"/>
          </p:nvPr>
        </p:nvSpPr>
        <p:spPr>
          <a:xfrm>
            <a:off x="609600" y="1943100"/>
            <a:ext cx="8458200" cy="29718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Issue: Gentile circumcision (1)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Antioch’s decision (2)</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Jerusalem (3)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Arrival in Jerusalem (4-5)</a:t>
            </a:r>
          </a:p>
        </p:txBody>
      </p:sp>
      <p:sp>
        <p:nvSpPr>
          <p:cNvPr id="3" name="Rectangle 2">
            <a:extLst>
              <a:ext uri="{FF2B5EF4-FFF2-40B4-BE49-F238E27FC236}">
                <a16:creationId xmlns:a16="http://schemas.microsoft.com/office/drawing/2014/main" id="{489C743A-263B-1195-34FA-142B73F27531}"/>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Occasion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15:1-5</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D2B3FD6A-F1D7-9BC3-B19B-B687B947D2E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100999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7ED626F-992D-AB3A-49D1-37029AC302C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511D39C-707B-DB55-4E80-6987B8041CD5}"/>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Abstentions to avoid offence (20)</a:t>
            </a:r>
          </a:p>
        </p:txBody>
      </p:sp>
      <p:pic>
        <p:nvPicPr>
          <p:cNvPr id="3" name="Picture 2">
            <a:extLst>
              <a:ext uri="{FF2B5EF4-FFF2-40B4-BE49-F238E27FC236}">
                <a16:creationId xmlns:a16="http://schemas.microsoft.com/office/drawing/2014/main" id="{DB9E7687-2DB5-5E64-2D05-4B376011FED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EA82A444-4886-A755-7263-FA38A719C1C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35927969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38D2055-59BF-1E1D-07BC-4CBD5452C8B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71EC32D-1D8A-6474-8F05-FDCDC1CFB143}"/>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6194856-6C03-65FF-AD2A-419144751AA5}"/>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903579C-3BD0-759F-D8A4-79407874269B}"/>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32479901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8A0F89-6C68-9003-0E86-253005DBC0F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0BF2F4B-82F4-0627-1A97-376BC66E34B0}"/>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4486DA2-BE57-A314-2577-358B251DBDD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C8188B3-649A-BEC6-B9A8-0F88C239434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10871463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ADD189-FB27-A754-4053-FB43252E8C8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7CD33C7-2979-616C-7DF0-DEB6A2BD6CE4}"/>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05BB75C-48EF-12EB-F02F-3DC660BE9F3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70E46FF-C978-10B2-3D90-599571C3C18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21579323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76D2A3-2265-F193-1BD0-4F3C3934428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AB9DF4C-4D1D-3B86-C734-EEF57B3E5BCD}"/>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7F82BA7-6318-B595-C588-EEB34C4CC1F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C774C47-1500-B316-9C8C-C368AEE8982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7580665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EF232AA-BE26-E2D4-52A5-3FDD187C533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5F03989-1A8D-A793-A1AC-BC461FE3BD8A}"/>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E23E0D6-6D50-C155-98B2-DB0F848137BB}"/>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E89827F-0980-3A64-8A6F-E5379D4D513B}"/>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9747684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4E483D-3698-8586-07AB-4C10F7F47E4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2194917-AC2A-98A1-25C9-A191CDA06037}"/>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Concerning Moses (21)</a:t>
            </a:r>
          </a:p>
        </p:txBody>
      </p:sp>
      <p:pic>
        <p:nvPicPr>
          <p:cNvPr id="3" name="Picture 2">
            <a:extLst>
              <a:ext uri="{FF2B5EF4-FFF2-40B4-BE49-F238E27FC236}">
                <a16:creationId xmlns:a16="http://schemas.microsoft.com/office/drawing/2014/main" id="{2226B8F8-0228-EBDD-0484-6B5CD652D3C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60DB576B-1596-F3CF-05B7-F77EAD22524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41580281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40FA19-C0A8-25EA-A08D-F4E37625A65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1C8B3AD-3AC8-B7F0-0B13-50DACA41F3F5}"/>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E2D7781E-8682-5CD0-1930-9892B863649B}"/>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78B78818-0EFF-2706-6C23-98D3069CA2E3}"/>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823993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7CC528A-A536-F20A-6BBB-CC114512FBB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51A2DE-43E2-7D5B-1A56-C985B3B7764C}"/>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(22-23)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A90B5313-1E97-956E-B687-42CC966B986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E0A8185-0007-662E-8938-D1F79F6C96C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655136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552406C-CA58-EE60-DD55-E4E15D1562D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29AB4AC-BA58-211F-4217-2D1D1C1194D1}"/>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(22-23)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E9632902-205D-433E-83DF-CEF332EA5DF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9C836BC-1133-34C1-02AA-B67A0026DA4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13018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E6223D9-4FD5-7F26-D1DD-7D36DBECD26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BAAD559-BFF9-7AD5-6316-2E3DADA4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C4E5D075-82CC-7FA1-4390-B040DD05A5D1}"/>
              </a:ext>
            </a:extLst>
          </p:cNvPr>
          <p:cNvSpPr>
            <a:spLocks noChangeArrowheads="1"/>
          </p:cNvSpPr>
          <p:nvPr/>
        </p:nvSpPr>
        <p:spPr bwMode="auto">
          <a:xfrm>
            <a:off x="8839200" y="2743200"/>
            <a:ext cx="762000" cy="30505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7401341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rPr>
              <a:t>built on the foundation </a:t>
            </a:r>
            <a:r>
              <a:rPr lang="en-US" sz="3600" dirty="0">
                <a:effectLst>
                  <a:outerShdw blurRad="38100" dist="38100" dir="2700000" algn="tl">
                    <a:srgbClr val="000000">
                      <a:alpha val="43137"/>
                    </a:srgbClr>
                  </a:outerShdw>
                </a:effectLst>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rPr>
              <a:t>apostles</a:t>
            </a:r>
            <a:r>
              <a:rPr lang="en-US" sz="3600" dirty="0">
                <a:effectLst>
                  <a:outerShdw blurRad="38100" dist="38100" dir="2700000" algn="tl">
                    <a:srgbClr val="000000">
                      <a:alpha val="43137"/>
                    </a:srgbClr>
                  </a:outerShdw>
                </a:effectLst>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prophets</a:t>
            </a:r>
            <a:r>
              <a:rPr lang="en-US" sz="3600" dirty="0">
                <a:effectLst>
                  <a:outerShdw blurRad="38100" dist="38100" dir="2700000" algn="tl">
                    <a:srgbClr val="000000">
                      <a:alpha val="43137"/>
                    </a:srgbClr>
                  </a:outerShdw>
                </a:effectLst>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cs typeface="Calibri" panose="020F0502020204030204" pitchFamily="34" charset="0"/>
              </a:rPr>
              <a:t>stone</a:t>
            </a:r>
            <a:r>
              <a:rPr lang="en-US" sz="3600" dirty="0">
                <a:effectLst>
                  <a:outerShdw blurRad="38100" dist="38100" dir="2700000" algn="tl">
                    <a:srgbClr val="000000">
                      <a:alpha val="43137"/>
                    </a:srgbClr>
                  </a:outerShdw>
                </a:effectLst>
                <a:cs typeface="Calibri" panose="020F0502020204030204" pitchFamily="34" charset="0"/>
              </a:rPr>
              <a:t>.”</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146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433412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3FBC87A-DB89-46FE-0A22-859285C5ED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7A0C522-D28D-5C25-B28E-829CF106907F}"/>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Addressees (22-23)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5A9D1EE5-B945-BF6A-F5BB-212BE95C76A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5B7F282-1101-E212-CCDA-9654EA6C124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216881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32254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06C4532-0D4A-5405-643A-07F8EFABB0C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C0226B0-FCE0-710C-132A-3A22D3FC6083}"/>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(22-23)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921B9B99-AF0B-2AFD-988A-0BDD660EF2C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66DFE667-3BF3-3AE1-AC18-7DB7D9FB207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542699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057365-085B-77A5-B5DC-B6F599EA3C9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D11F77A-9C32-4BDA-39B9-2D4CE797C265}"/>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(22-23)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0C410ECD-77A9-2CFB-19A8-7B4CC57AF78D}"/>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639EE227-920B-3510-DCD9-49F2BCBC5DB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103329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E6223D9-4FD5-7F26-D1DD-7D36DBECD26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BAAD559-BFF9-7AD5-6316-2E3DADA4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70077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EB060C4-16EF-5ECE-D214-7909010DFB0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40755BD-89B3-2955-8743-A1ACB7D1438B}"/>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(22-23)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D1AF98E5-4E3A-43A6-BEB0-D05E89ACCDB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D2ED86F3-EF2E-0D5D-3FCE-599F7D045BD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924764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627278-8BCF-303C-A93F-CB375D626ED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2FD2F8-146F-DF8E-C0E5-F563811CA2A4}"/>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(22-23)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C9ECD1D5-92B8-C443-4CDE-CA53A870752C}"/>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81A99C0C-4D63-B2FC-F14B-64320086AB0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967106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C4A62C8-C898-64C7-9FC6-3FF9372E161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8450C30-03F3-0BE8-8669-4F62064382F5}"/>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(22-23)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B77ACFBB-89A5-B7D1-B67F-013DD8A72B4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871FE42F-1E23-1D45-7C43-DFEC06CEA6D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656188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180CDD6-325F-A4E7-E4EC-30B56BCC126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0C0765D-B142-8AC4-89C1-9DAD0F3284E2}"/>
              </a:ext>
            </a:extLst>
          </p:cNvPr>
          <p:cNvSpPr>
            <a:spLocks noGrp="1" noChangeArrowheads="1"/>
          </p:cNvSpPr>
          <p:nvPr>
            <p:ph type="body" idx="1"/>
          </p:nvPr>
        </p:nvSpPr>
        <p:spPr>
          <a:xfrm>
            <a:off x="662516" y="2057400"/>
            <a:ext cx="7734723" cy="27813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(29a)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Blood (29b)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Things strangled (29c)</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Fornication (29d)</a:t>
            </a:r>
          </a:p>
        </p:txBody>
      </p:sp>
      <p:pic>
        <p:nvPicPr>
          <p:cNvPr id="2" name="Picture 1">
            <a:extLst>
              <a:ext uri="{FF2B5EF4-FFF2-40B4-BE49-F238E27FC236}">
                <a16:creationId xmlns:a16="http://schemas.microsoft.com/office/drawing/2014/main" id="{4293398C-015E-1164-40AB-C62C2CD986B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566507CE-4DD4-33D5-649F-2C65D5CCC32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15:29a-d</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1612859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C29F9B6E-841B-73A9-691A-B6DA8ED6A114}"/>
              </a:ext>
            </a:extLst>
          </p:cNvPr>
          <p:cNvSpPr>
            <a:spLocks noChangeArrowheads="1"/>
          </p:cNvSpPr>
          <p:nvPr/>
        </p:nvSpPr>
        <p:spPr bwMode="auto">
          <a:xfrm>
            <a:off x="9652000" y="2836332"/>
            <a:ext cx="867832" cy="43391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5" name="Oval 7">
            <a:extLst>
              <a:ext uri="{FF2B5EF4-FFF2-40B4-BE49-F238E27FC236}">
                <a16:creationId xmlns:a16="http://schemas.microsoft.com/office/drawing/2014/main" id="{43F736D9-8D8D-8EF0-AE55-15F4EB0EA4C4}"/>
              </a:ext>
            </a:extLst>
          </p:cNvPr>
          <p:cNvSpPr>
            <a:spLocks noChangeArrowheads="1"/>
          </p:cNvSpPr>
          <p:nvPr/>
        </p:nvSpPr>
        <p:spPr bwMode="auto">
          <a:xfrm>
            <a:off x="9165167" y="4646082"/>
            <a:ext cx="1005416" cy="43391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7313009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B75613-1544-9B6E-CD89-7E0767E1A85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ACFB168-D59A-319B-E1D6-236FD4DF895D}"/>
              </a:ext>
            </a:extLst>
          </p:cNvPr>
          <p:cNvSpPr>
            <a:spLocks noGrp="1" noChangeArrowheads="1"/>
          </p:cNvSpPr>
          <p:nvPr>
            <p:ph type="body" idx="1"/>
          </p:nvPr>
        </p:nvSpPr>
        <p:spPr>
          <a:xfrm>
            <a:off x="662516" y="2057400"/>
            <a:ext cx="7734723" cy="27813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Food sacrificed to idols (29a)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Blood (29b)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Things strangled (29c)</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Fornication (29d)</a:t>
            </a:r>
          </a:p>
        </p:txBody>
      </p:sp>
      <p:pic>
        <p:nvPicPr>
          <p:cNvPr id="2" name="Picture 1">
            <a:extLst>
              <a:ext uri="{FF2B5EF4-FFF2-40B4-BE49-F238E27FC236}">
                <a16:creationId xmlns:a16="http://schemas.microsoft.com/office/drawing/2014/main" id="{80C7A59A-383B-86EF-DD5D-E2BC5A775A6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190E451-C293-692C-CCF5-F6D6AD25791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15:29a-d</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27166966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B14B622-2374-1983-BC1B-C60D053AF1F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B04A1F1-6EAD-9197-8A26-8D2D2A191163}"/>
              </a:ext>
            </a:extLst>
          </p:cNvPr>
          <p:cNvSpPr>
            <a:spLocks noGrp="1" noChangeArrowheads="1"/>
          </p:cNvSpPr>
          <p:nvPr>
            <p:ph type="body" idx="1"/>
          </p:nvPr>
        </p:nvSpPr>
        <p:spPr>
          <a:xfrm>
            <a:off x="662516" y="2057400"/>
            <a:ext cx="7734723" cy="27813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(29a)</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Blood (29b)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Things strangled (29c)</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Fornication (29d)</a:t>
            </a:r>
          </a:p>
        </p:txBody>
      </p:sp>
      <p:pic>
        <p:nvPicPr>
          <p:cNvPr id="2" name="Picture 1">
            <a:extLst>
              <a:ext uri="{FF2B5EF4-FFF2-40B4-BE49-F238E27FC236}">
                <a16:creationId xmlns:a16="http://schemas.microsoft.com/office/drawing/2014/main" id="{F7F34724-0C47-487D-5B4F-7C2CDDF507B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9B20B21-B9FE-C0AB-F4D5-837DDC48340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15:29a-d</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15360077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066330B-5211-A61A-20F5-B1636CE040E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E921774-589C-6BC6-5F81-B37477AE3B32}"/>
              </a:ext>
            </a:extLst>
          </p:cNvPr>
          <p:cNvSpPr>
            <a:spLocks noGrp="1" noChangeArrowheads="1"/>
          </p:cNvSpPr>
          <p:nvPr>
            <p:ph type="body" idx="1"/>
          </p:nvPr>
        </p:nvSpPr>
        <p:spPr>
          <a:xfrm>
            <a:off x="662516" y="2057400"/>
            <a:ext cx="7734723" cy="27813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(29a)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Blood (29b)</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Things strangled (29c)</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Fornication (29d)</a:t>
            </a:r>
          </a:p>
        </p:txBody>
      </p:sp>
      <p:pic>
        <p:nvPicPr>
          <p:cNvPr id="2" name="Picture 1">
            <a:extLst>
              <a:ext uri="{FF2B5EF4-FFF2-40B4-BE49-F238E27FC236}">
                <a16:creationId xmlns:a16="http://schemas.microsoft.com/office/drawing/2014/main" id="{EE971FB3-D51D-DEFE-0431-EF100EF3A0A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E0CD9C3-B65C-7E05-7A0E-ECEABF343D9C}"/>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15:29a-d</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5366107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EA86343-C0F8-74B5-F66A-9A90078B118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1D0621D-00D7-DC20-8F95-4C3332B791C9}"/>
              </a:ext>
            </a:extLst>
          </p:cNvPr>
          <p:cNvSpPr>
            <a:spLocks noGrp="1" noChangeArrowheads="1"/>
          </p:cNvSpPr>
          <p:nvPr>
            <p:ph type="body" idx="1"/>
          </p:nvPr>
        </p:nvSpPr>
        <p:spPr>
          <a:xfrm>
            <a:off x="662516" y="2057400"/>
            <a:ext cx="7734723" cy="27813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(29a)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Blood (29b)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Things strangled (29c)</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Fornication (29d)</a:t>
            </a:r>
          </a:p>
        </p:txBody>
      </p:sp>
      <p:pic>
        <p:nvPicPr>
          <p:cNvPr id="2" name="Picture 1">
            <a:extLst>
              <a:ext uri="{FF2B5EF4-FFF2-40B4-BE49-F238E27FC236}">
                <a16:creationId xmlns:a16="http://schemas.microsoft.com/office/drawing/2014/main" id="{BAAA277C-E77E-F881-D737-C94E3C5BFF7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AAEF96A-B104-2ADB-979B-F49ED95D068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15:29a-d</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33999446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4F951C-A34C-4F1E-7B44-7DE28CEDFD8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DA92DB9-F4F3-AD15-74CF-16AD93C85B62}"/>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(22-23)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DBFFFC15-9784-A73C-7A32-E6FD830C734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1E5D4811-1748-1CBD-3BAF-313BD870DD9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982917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F6CF6F-FF21-C1F2-AA7E-7F5312BC8D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C776F68-E94E-3867-3B4A-B1562EEEEA69}"/>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3BBD0AF9-9488-FA38-D0BA-65ECEF625B1D}"/>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5B09D1DB-F6BF-A530-0EE4-08C48F4C4BDC}"/>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915288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5BB93E1-6170-CFBE-1A8B-791E81B15DD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3579287-6636-A294-29F3-15C5032CAB0D}"/>
              </a:ext>
            </a:extLst>
          </p:cNvPr>
          <p:cNvSpPr>
            <a:spLocks noGrp="1" noChangeArrowheads="1"/>
          </p:cNvSpPr>
          <p:nvPr>
            <p:ph type="body" idx="1"/>
          </p:nvPr>
        </p:nvSpPr>
        <p:spPr>
          <a:xfrm>
            <a:off x="609600" y="1600200"/>
            <a:ext cx="9266767" cy="3810000"/>
          </a:xfrm>
          <a:ln w="3175"/>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delivery to Antioch (30)</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result (31)</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ministry (32)</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departure (33)</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Silas remains at Antioch (34)</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continuing ministry (35)</a:t>
            </a:r>
          </a:p>
          <a:p>
            <a:pPr marL="0" lvl="1" indent="0" eaLnBrk="1" hangingPunct="1">
              <a:lnSpc>
                <a:spcPct val="100000"/>
              </a:lnSpc>
              <a:spcBef>
                <a:spcPts val="0"/>
              </a:spcBef>
              <a:spcAft>
                <a:spcPts val="18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54A3D18-A15C-8F32-7E87-25C01D5C64D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Delivery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15:30-35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25C528F1-77F0-35C0-2429-AB86AEF3185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875185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CB6CA4F-873A-2104-6AF2-A706F2C1E58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A28EFD6-6588-717F-D012-CC5896B535D3}"/>
              </a:ext>
            </a:extLst>
          </p:cNvPr>
          <p:cNvSpPr>
            <a:spLocks noGrp="1" noChangeArrowheads="1"/>
          </p:cNvSpPr>
          <p:nvPr>
            <p:ph type="body" idx="1"/>
          </p:nvPr>
        </p:nvSpPr>
        <p:spPr>
          <a:xfrm>
            <a:off x="609600" y="1600200"/>
            <a:ext cx="9266767" cy="3810000"/>
          </a:xfrm>
          <a:ln w="3175"/>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Letter’s delivery to Antioch (30)</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result (31)</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ministry (32)</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departure (33)</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Silas remains at Antioch (34)</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continuing ministry (35)</a:t>
            </a:r>
          </a:p>
          <a:p>
            <a:pPr marL="0" lvl="1" indent="0" eaLnBrk="1" hangingPunct="1">
              <a:lnSpc>
                <a:spcPct val="100000"/>
              </a:lnSpc>
              <a:spcBef>
                <a:spcPts val="0"/>
              </a:spcBef>
              <a:spcAft>
                <a:spcPts val="18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624A0AA3-0FE8-9BD4-C7CE-409AB4FD03F0}"/>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Delivery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15:30-35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203026F2-769F-27E8-D930-EFD332BE847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941658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3264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F0EE540-217C-5B7A-F1D2-1D53A3EBC30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A10DCA7-8344-FEB5-B887-C2CC988ED66D}"/>
              </a:ext>
            </a:extLst>
          </p:cNvPr>
          <p:cNvSpPr>
            <a:spLocks noGrp="1" noChangeArrowheads="1"/>
          </p:cNvSpPr>
          <p:nvPr>
            <p:ph type="body" idx="1"/>
          </p:nvPr>
        </p:nvSpPr>
        <p:spPr>
          <a:xfrm>
            <a:off x="609600" y="1600200"/>
            <a:ext cx="9266767" cy="3810000"/>
          </a:xfrm>
          <a:ln w="3175"/>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delivery to Antioch (30)</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Letter’s result (31)</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ministry (32)</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departure (33)</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Silas remains at Antioch (34)</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continuing ministry (35)</a:t>
            </a:r>
          </a:p>
          <a:p>
            <a:pPr marL="0" lvl="1" indent="0" eaLnBrk="1" hangingPunct="1">
              <a:lnSpc>
                <a:spcPct val="100000"/>
              </a:lnSpc>
              <a:spcBef>
                <a:spcPts val="0"/>
              </a:spcBef>
              <a:spcAft>
                <a:spcPts val="18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E40ACBC8-5A18-778D-335C-99AE6F46B740}"/>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Delivery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15:30-35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5282284E-F442-F06F-9F98-5811DCBF0E4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206648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86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11914</TotalTime>
  <Words>4766</Words>
  <Application>Microsoft Office PowerPoint</Application>
  <PresentationFormat>Widescreen</PresentationFormat>
  <Paragraphs>696</Paragraphs>
  <Slides>129</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129</vt:i4>
      </vt:variant>
    </vt:vector>
  </HeadingPairs>
  <TitlesOfParts>
    <vt:vector size="138" baseType="lpstr">
      <vt:lpstr>Arial</vt:lpstr>
      <vt:lpstr>Calibri</vt:lpstr>
      <vt:lpstr>Calibri Light</vt:lpstr>
      <vt:lpstr>Corbel</vt:lpstr>
      <vt:lpstr>system-ui</vt:lpstr>
      <vt:lpstr>Times New Roman</vt:lpstr>
      <vt:lpstr>Wingdings</vt:lpstr>
      <vt:lpstr>Office Theme</vt:lpstr>
      <vt:lpstr>1_Office Theme</vt:lpstr>
      <vt:lpstr>PowerPoint Presentation</vt:lpstr>
      <vt:lpstr>PowerPoint Presentation</vt:lpstr>
      <vt:lpstr>Structure (Acts 1:8)</vt:lpstr>
      <vt:lpstr>Acts 15:1-35 Jerusalem Council</vt:lpstr>
      <vt:lpstr>Acts 15:1-35 Jerusalem Council</vt:lpstr>
      <vt:lpstr>PowerPoint Presentation</vt:lpstr>
      <vt:lpstr>PowerPoint Presentation</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Missionary Journey</vt:lpstr>
      <vt:lpstr>PowerPoint Presentation</vt:lpstr>
      <vt:lpstr>PowerPoint Presentation</vt:lpstr>
      <vt:lpstr>Acts 15:1-35 Jerusalem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Lewis Sperry Chafer, vol. 7, Systematic Theology  (Grand Rapids, MI: Kregel Publications, 1993), 265-66.</vt:lpstr>
      <vt:lpstr>PowerPoint Presentation</vt:lpstr>
      <vt:lpstr>PowerPoint Presentation</vt:lpstr>
      <vt:lpstr>PowerPoint Presentation</vt:lpstr>
      <vt:lpstr>PowerPoint Presentation</vt:lpstr>
      <vt:lpstr>PowerPoint Presentation</vt:lpstr>
      <vt:lpstr>Six Parts of a Suzerain-Vassal Treaty in Deuteronomy</vt:lpstr>
      <vt:lpstr>ISRAEL'S JUDGMENTS</vt:lpstr>
      <vt:lpstr>PowerPoint Presentation</vt:lpstr>
      <vt:lpstr>PowerPoint Presentation</vt:lpstr>
      <vt:lpstr>PowerPoint Presentation</vt:lpstr>
      <vt:lpstr>PowerPoint Presentation</vt:lpstr>
      <vt:lpstr>PowerPoint Presentation</vt:lpstr>
      <vt:lpstr>PowerPoint Presentation</vt:lpstr>
      <vt:lpstr>First Missionary Journey</vt:lpstr>
      <vt:lpstr>PowerPoint Presentation</vt:lpstr>
      <vt:lpstr>PowerPoint Presentation</vt:lpstr>
      <vt:lpstr>PowerPoint Presentation</vt:lpstr>
      <vt:lpstr>PowerPoint Presentation</vt:lpstr>
      <vt:lpstr>PowerPoint Presentation</vt:lpstr>
      <vt:lpstr>JAMES OF THE NEW TESTAMENT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15:1-35 Jerusalem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15:1-35 Jerusalem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Structure (Acts 1:8)</vt:lpstr>
      <vt:lpstr>Second Missionary Journey</vt:lpstr>
      <vt:lpstr>Acts 15:36‒18:22 2nd Missionary Journey</vt:lpstr>
      <vt:lpstr>Acts 15:36‒18:22 2nd Missionary Journey</vt:lpstr>
      <vt:lpstr>PowerPoint Presentation</vt:lpstr>
      <vt:lpstr>PowerPoint Presentation</vt:lpstr>
      <vt:lpstr>Second Missionary Journey</vt:lpstr>
      <vt:lpstr>PowerPoint Presentation</vt:lpstr>
      <vt:lpstr>PowerPoint Presentation</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Acts 15:1-35 Jerusalem Council</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084 Acts 15v1-41</dc:title>
  <dc:subject>ACTS</dc:subject>
  <dc:creator>A. Woods</dc:creator>
  <cp:lastModifiedBy>Jim McGowan</cp:lastModifiedBy>
  <cp:revision>1516</cp:revision>
  <cp:lastPrinted>2025-05-13T14:12:47Z</cp:lastPrinted>
  <dcterms:created xsi:type="dcterms:W3CDTF">2009-01-10T23:45:31Z</dcterms:created>
  <dcterms:modified xsi:type="dcterms:W3CDTF">2025-10-22T11:45:33Z</dcterms:modified>
</cp:coreProperties>
</file>