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0" r:id="rId2"/>
  </p:sldMasterIdLst>
  <p:notesMasterIdLst>
    <p:notesMasterId r:id="rId29"/>
  </p:notesMasterIdLst>
  <p:handoutMasterIdLst>
    <p:handoutMasterId r:id="rId30"/>
  </p:handoutMasterIdLst>
  <p:sldIdLst>
    <p:sldId id="2018" r:id="rId3"/>
    <p:sldId id="2158" r:id="rId4"/>
    <p:sldId id="28018" r:id="rId5"/>
    <p:sldId id="28271" r:id="rId6"/>
    <p:sldId id="28226" r:id="rId7"/>
    <p:sldId id="28272" r:id="rId8"/>
    <p:sldId id="28273" r:id="rId9"/>
    <p:sldId id="28275" r:id="rId10"/>
    <p:sldId id="28276" r:id="rId11"/>
    <p:sldId id="27578" r:id="rId12"/>
    <p:sldId id="28277" r:id="rId13"/>
    <p:sldId id="28194" r:id="rId14"/>
    <p:sldId id="28199" r:id="rId15"/>
    <p:sldId id="28200" r:id="rId16"/>
    <p:sldId id="1219" r:id="rId17"/>
    <p:sldId id="28274" r:id="rId18"/>
    <p:sldId id="28228" r:id="rId19"/>
    <p:sldId id="28307" r:id="rId20"/>
    <p:sldId id="28118" r:id="rId21"/>
    <p:sldId id="28308" r:id="rId22"/>
    <p:sldId id="2901" r:id="rId23"/>
    <p:sldId id="2929" r:id="rId24"/>
    <p:sldId id="28309" r:id="rId25"/>
    <p:sldId id="28174" r:id="rId26"/>
    <p:sldId id="28251" r:id="rId27"/>
    <p:sldId id="27632" r:id="rId28"/>
  </p:sldIdLst>
  <p:sldSz cx="12192000" cy="6858000"/>
  <p:notesSz cx="7315200" cy="96012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66"/>
    <a:srgbClr val="008000"/>
    <a:srgbClr val="33CC33"/>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7" autoAdjust="0"/>
    <p:restoredTop sz="95974" autoAdjust="0"/>
  </p:normalViewPr>
  <p:slideViewPr>
    <p:cSldViewPr>
      <p:cViewPr>
        <p:scale>
          <a:sx n="70" d="100"/>
          <a:sy n="70" d="100"/>
        </p:scale>
        <p:origin x="288" y="18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964" y="1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C25796A-7B39-4A71-8A01-5B1771AE4BD7}"/>
    <pc:docChg chg="undo custSel addSld delSld modSld sldOrd modHandout">
      <pc:chgData name="Jim McGowan" userId="e2c7446dd3aca506" providerId="LiveId" clId="{9C25796A-7B39-4A71-8A01-5B1771AE4BD7}" dt="2025-10-12T01:23:55.222" v="394" actId="6549"/>
      <pc:docMkLst>
        <pc:docMk/>
      </pc:docMkLst>
      <pc:sldChg chg="addSp delSp modSp add del mod">
        <pc:chgData name="Jim McGowan" userId="e2c7446dd3aca506" providerId="LiveId" clId="{9C25796A-7B39-4A71-8A01-5B1771AE4BD7}" dt="2025-10-12T01:14:26.197" v="344"/>
        <pc:sldMkLst>
          <pc:docMk/>
          <pc:sldMk cId="3915842696" sldId="2901"/>
        </pc:sldMkLst>
      </pc:sldChg>
      <pc:sldChg chg="addSp delSp modSp mod">
        <pc:chgData name="Jim McGowan" userId="e2c7446dd3aca506" providerId="LiveId" clId="{9C25796A-7B39-4A71-8A01-5B1771AE4BD7}" dt="2025-09-27T17:34:19.229" v="119"/>
        <pc:sldMkLst>
          <pc:docMk/>
          <pc:sldMk cId="1726672148" sldId="28251"/>
        </pc:sldMkLst>
        <pc:spChg chg="mod">
          <ac:chgData name="Jim McGowan" userId="e2c7446dd3aca506" providerId="LiveId" clId="{9C25796A-7B39-4A71-8A01-5B1771AE4BD7}" dt="2025-09-27T17:34:16.518" v="117" actId="255"/>
          <ac:spMkLst>
            <pc:docMk/>
            <pc:sldMk cId="1726672148" sldId="28251"/>
            <ac:spMk id="161795" creationId="{FC6BFD7D-EF74-0A5E-28C5-560464D21C83}"/>
          </ac:spMkLst>
        </pc:spChg>
        <pc:picChg chg="add mod">
          <ac:chgData name="Jim McGowan" userId="e2c7446dd3aca506" providerId="LiveId" clId="{9C25796A-7B39-4A71-8A01-5B1771AE4BD7}" dt="2025-09-27T17:34:19.229" v="119"/>
          <ac:picMkLst>
            <pc:docMk/>
            <pc:sldMk cId="1726672148" sldId="28251"/>
            <ac:picMk id="2" creationId="{8CBA2779-EBBA-A953-9336-002F43DAF1B9}"/>
          </ac:picMkLst>
        </pc:picChg>
      </pc:sldChg>
      <pc:sldChg chg="addSp delSp modSp mod">
        <pc:chgData name="Jim McGowan" userId="e2c7446dd3aca506" providerId="LiveId" clId="{9C25796A-7B39-4A71-8A01-5B1771AE4BD7}" dt="2025-09-27T17:34:00.808" v="116" actId="255"/>
        <pc:sldMkLst>
          <pc:docMk/>
          <pc:sldMk cId="24862145" sldId="28271"/>
        </pc:sldMkLst>
        <pc:spChg chg="mod">
          <ac:chgData name="Jim McGowan" userId="e2c7446dd3aca506" providerId="LiveId" clId="{9C25796A-7B39-4A71-8A01-5B1771AE4BD7}" dt="2025-09-27T17:34:00.808" v="116" actId="255"/>
          <ac:spMkLst>
            <pc:docMk/>
            <pc:sldMk cId="24862145" sldId="28271"/>
            <ac:spMk id="161795" creationId="{FC6BFD7D-EF74-0A5E-28C5-560464D21C83}"/>
          </ac:spMkLst>
        </pc:spChg>
        <pc:picChg chg="add mod">
          <ac:chgData name="Jim McGowan" userId="e2c7446dd3aca506" providerId="LiveId" clId="{9C25796A-7B39-4A71-8A01-5B1771AE4BD7}" dt="2025-09-27T17:33:56.281" v="115"/>
          <ac:picMkLst>
            <pc:docMk/>
            <pc:sldMk cId="24862145" sldId="28271"/>
            <ac:picMk id="2" creationId="{4B0FA216-6E5F-140E-03D2-C8036ECEB3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cs typeface="Arial" panose="020B0604020202020204" pitchFamily="34" charset="0"/>
              </a:defRPr>
            </a:lvl1pPr>
          </a:lstStyle>
          <a:p>
            <a:pPr>
              <a:defRPr/>
            </a:pPr>
            <a:fld id="{B431BCF1-9F7D-49CF-B1E8-9146FE8C498C}" type="slidenum">
              <a:rPr lang="en-US" altLang="en-US">
                <a:latin typeface="+mn-lt"/>
              </a:rPr>
              <a:pPr>
                <a:defRPr/>
              </a:pPr>
              <a:t>‹#›</a:t>
            </a:fld>
            <a:endParaRPr lang="en-US" altLang="en-US" dirty="0">
              <a:latin typeface="+mn-lt"/>
            </a:endParaRPr>
          </a:p>
        </p:txBody>
      </p:sp>
      <p:sp>
        <p:nvSpPr>
          <p:cNvPr id="2" name="Header Placeholder 1">
            <a:extLst>
              <a:ext uri="{FF2B5EF4-FFF2-40B4-BE49-F238E27FC236}">
                <a16:creationId xmlns:a16="http://schemas.microsoft.com/office/drawing/2014/main" id="{A9493A41-A676-1A46-D196-EAAD0D01BE19}"/>
              </a:ext>
            </a:extLst>
          </p:cNvPr>
          <p:cNvSpPr>
            <a:spLocks noGrp="1"/>
          </p:cNvSpPr>
          <p:nvPr>
            <p:ph type="hdr" sz="quarter"/>
          </p:nvPr>
        </p:nvSpPr>
        <p:spPr>
          <a:xfrm>
            <a:off x="1714404" y="124354"/>
            <a:ext cx="4347077" cy="820028"/>
          </a:xfrm>
          <a:prstGeom prst="rect">
            <a:avLst/>
          </a:prstGeom>
        </p:spPr>
        <p:txBody>
          <a:bodyPr vert="horz" lIns="123621" tIns="61810" rIns="123621" bIns="61810"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019 Exodus 6v14-27</a:t>
            </a:r>
          </a:p>
          <a:p>
            <a:pPr>
              <a:defRPr/>
            </a:pPr>
            <a:r>
              <a:rPr lang="en-US" sz="1500" dirty="0"/>
              <a:t>10-12-2025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02FA301A-137B-41F1-AC35-29D932AF757D}" type="datetimeFigureOut">
              <a:rPr lang="en-US" smtClean="0"/>
              <a:pPr>
                <a:defRPr/>
              </a:pPr>
              <a:t>10/18/25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Arial" panose="020B0604020202020204" pitchFamily="34" charset="0"/>
              </a:defRPr>
            </a:lvl1pPr>
          </a:lstStyle>
          <a:p>
            <a:pPr>
              <a:defRPr/>
            </a:pPr>
            <a:fld id="{0A6B008D-698A-4CC7-B9FE-2543C3C2129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584200" y="744538"/>
            <a:ext cx="6607175" cy="3716337"/>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97EE958F-01F3-48FD-B92D-72ACD68E3CD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E25677D-DC1A-49C2-8C51-DBC8FA5D763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DB4AC889-DEB0-4DE5-B56C-FF30962D3DE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7A8FE1F4-FA06-4431-8F43-6A41B71C9600}" type="slidenum">
              <a:rPr lang="en-US" altLang="en-US"/>
              <a:pPr>
                <a:defRPr/>
              </a:pPr>
              <a:t>‹#›</a:t>
            </a:fld>
            <a:endParaRPr lang="en-US" altLang="en-US"/>
          </a:p>
        </p:txBody>
      </p:sp>
    </p:spTree>
    <p:extLst>
      <p:ext uri="{BB962C8B-B14F-4D97-AF65-F5344CB8AC3E}">
        <p14:creationId xmlns:p14="http://schemas.microsoft.com/office/powerpoint/2010/main" val="27520022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34118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771392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010811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482434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9401585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321028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2097768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8934059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488786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9483165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24411249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36491480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79136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10/18/25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1940580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17560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504D9705-E3F2-4168-AF1A-5EC943AB6EC2}"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9" r:id="rId14"/>
    <p:sldLayoutId id="214748369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9771887"/>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130F-2481-615E-D2DC-ABC909AF630F}"/>
              </a:ext>
            </a:extLst>
          </p:cNvPr>
          <p:cNvPicPr>
            <a:picLocks noChangeAspect="1"/>
          </p:cNvPicPr>
          <p:nvPr/>
        </p:nvPicPr>
        <p:blipFill>
          <a:blip r:embed="rId2"/>
          <a:stretch>
            <a:fillRect/>
          </a:stretch>
        </p:blipFill>
        <p:spPr>
          <a:xfrm>
            <a:off x="609600" y="609600"/>
            <a:ext cx="10972800" cy="4413470"/>
          </a:xfrm>
          <a:prstGeom prst="rect">
            <a:avLst/>
          </a:prstGeom>
        </p:spPr>
      </p:pic>
      <p:pic>
        <p:nvPicPr>
          <p:cNvPr id="3" name="Picture 2">
            <a:extLst>
              <a:ext uri="{FF2B5EF4-FFF2-40B4-BE49-F238E27FC236}">
                <a16:creationId xmlns:a16="http://schemas.microsoft.com/office/drawing/2014/main" id="{31E891EE-EBB0-015B-F1A7-3900B5B80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209800" y="990600"/>
            <a:ext cx="7772400" cy="5410200"/>
          </a:xfrm>
        </p:spPr>
        <p:txBody>
          <a:bodyPr/>
          <a:lstStyle/>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Power</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Relational</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Olam</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21:33</a:t>
            </a:r>
            <a:r>
              <a:rPr lang="en-US" sz="3200" dirty="0">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Reverenced</a:t>
            </a:r>
          </a:p>
          <a:p>
            <a:pPr marL="457200" indent="-457200" algn="just" eaLnBrk="1" hangingPunct="1">
              <a:spcBef>
                <a:spcPts val="0"/>
              </a:spcBef>
              <a:spcAft>
                <a:spcPts val="2400"/>
              </a:spcAft>
              <a:buClr>
                <a:srgbClr val="00FFFF"/>
              </a:buClr>
              <a:buSzPct val="100000"/>
              <a:buFont typeface="+mj-lt"/>
              <a:buAutoNum type="arabicPeriod"/>
              <a:defRPr/>
            </a:pPr>
            <a:r>
              <a:rPr lang="en-US" sz="3200" dirty="0">
                <a:effectLst>
                  <a:outerShdw blurRad="38100" dist="38100" dir="2700000" algn="tl">
                    <a:srgbClr val="000000">
                      <a:alpha val="43137"/>
                    </a:srgbClr>
                  </a:outerShdw>
                </a:effectLst>
                <a:cs typeface="Calibri" panose="020F0502020204030204" pitchFamily="34" charset="0"/>
              </a:rPr>
              <a:t>God, the God of Israel (33:20)</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National</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5084067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77AE-4306-73E7-96DB-385A92B901D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5E0F235-841A-8AD1-87D2-A7959C86934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6</a:t>
            </a:r>
            <a:r>
              <a:rPr lang="en-US" sz="3600" dirty="0">
                <a:effectLst>
                  <a:outerShdw blurRad="38100" dist="38100" dir="2700000" algn="tl">
                    <a:srgbClr val="000000">
                      <a:alpha val="43137"/>
                    </a:srgbClr>
                  </a:outerShdw>
                </a:effectLst>
                <a:cs typeface="Calibri" panose="020F0502020204030204" pitchFamily="34" charset="0"/>
              </a:rPr>
              <a:t>:29</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Command</a:t>
            </a:r>
          </a:p>
        </p:txBody>
      </p:sp>
      <p:sp>
        <p:nvSpPr>
          <p:cNvPr id="161795" name="Rectangle 3">
            <a:extLst>
              <a:ext uri="{FF2B5EF4-FFF2-40B4-BE49-F238E27FC236}">
                <a16:creationId xmlns:a16="http://schemas.microsoft.com/office/drawing/2014/main" id="{2EC3819C-E66B-9D1A-FD1C-0B8F1D555746}"/>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self identification (29a)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Command given (29b)</a:t>
            </a: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D25F0B00-852D-63D5-857A-7434525EBC89}"/>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940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A7123-D78C-B023-5C52-A48E19138B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68C2384-93D3-7AA3-BC40-F12DAF6730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DB8D616E-8938-C041-DCA6-5FA8CEC91641}"/>
              </a:ext>
            </a:extLst>
          </p:cNvPr>
          <p:cNvSpPr>
            <a:spLocks noGrp="1"/>
          </p:cNvSpPr>
          <p:nvPr>
            <p:ph idx="1"/>
          </p:nvPr>
        </p:nvSpPr>
        <p:spPr>
          <a:xfrm>
            <a:off x="609600" y="0"/>
            <a:ext cx="10972798" cy="2819400"/>
          </a:xfrm>
        </p:spPr>
        <p:txBody>
          <a:bodyPr/>
          <a:lstStyle/>
          <a:p>
            <a:pPr marL="0" indent="0" algn="ctr">
              <a:spcBef>
                <a:spcPts val="0"/>
              </a:spcBef>
              <a:spcAft>
                <a:spcPts val="900"/>
              </a:spcAft>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All</a:t>
            </a:r>
            <a:r>
              <a:rPr lang="en-US" sz="3600" dirty="0">
                <a:effectLst>
                  <a:outerShdw blurRad="38100" dist="38100" dir="2700000" algn="tl">
                    <a:srgbClr val="000000">
                      <a:alpha val="43137"/>
                    </a:srgbClr>
                  </a:outerShdw>
                </a:effectLst>
              </a:rPr>
              <a:t> Scripture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err="1">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sz="3600" dirty="0">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1A844903-0985-AD33-8B1B-BE871438A073}"/>
              </a:ext>
            </a:extLst>
          </p:cNvPr>
          <p:cNvPicPr>
            <a:picLocks noChangeAspect="1"/>
          </p:cNvPicPr>
          <p:nvPr/>
        </p:nvPicPr>
        <p:blipFill>
          <a:blip r:embed="rId3"/>
          <a:srcRect l="7501" t="17778" r="16250" b="37778"/>
          <a:stretch/>
        </p:blipFill>
        <p:spPr>
          <a:xfrm>
            <a:off x="3585972" y="3154680"/>
            <a:ext cx="5020056" cy="1645920"/>
          </a:xfrm>
          <a:prstGeom prst="rect">
            <a:avLst/>
          </a:prstGeom>
        </p:spPr>
      </p:pic>
    </p:spTree>
    <p:extLst>
      <p:ext uri="{BB962C8B-B14F-4D97-AF65-F5344CB8AC3E}">
        <p14:creationId xmlns:p14="http://schemas.microsoft.com/office/powerpoint/2010/main" val="2925546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31506-3B67-4FC0-AF1E-7E3662BBC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nchor="t">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667000"/>
            <a:ext cx="2286000" cy="2286000"/>
          </a:xfrm>
          <a:prstGeom prst="ellipse">
            <a:avLst/>
          </a:prstGeom>
          <a:ln>
            <a:noFill/>
          </a:ln>
          <a:effectLst>
            <a:softEdge rad="112500"/>
          </a:effectLst>
        </p:spPr>
      </p:pic>
    </p:spTree>
    <p:extLst>
      <p:ext uri="{BB962C8B-B14F-4D97-AF65-F5344CB8AC3E}">
        <p14:creationId xmlns:p14="http://schemas.microsoft.com/office/powerpoint/2010/main" val="232577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CB8BC-DCC1-40FA-B41A-0EC92A137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194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Acts 20:26-27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26 </a:t>
            </a:r>
            <a:r>
              <a:rPr lang="en-US" sz="3600" dirty="0">
                <a:effectLst>
                  <a:outerShdw blurRad="38100" dist="38100" dir="2700000" algn="tl">
                    <a:srgbClr val="000000">
                      <a:alpha val="43137"/>
                    </a:srgbClr>
                  </a:outerShdw>
                </a:effectLst>
              </a:rPr>
              <a:t>Therefore, I testify to you this day that I am innocent of the blood of all men. </a:t>
            </a:r>
            <a:r>
              <a:rPr lang="en-US" sz="3600" baseline="30000" dirty="0">
                <a:effectLst/>
              </a:rPr>
              <a:t>27</a:t>
            </a:r>
            <a:r>
              <a:rPr lang="en-US" sz="3600" dirty="0">
                <a:effectLst>
                  <a:outerShdw blurRad="38100" dist="38100" dir="2700000" algn="tl">
                    <a:srgbClr val="000000">
                      <a:alpha val="43137"/>
                    </a:srgbClr>
                  </a:outerShdw>
                </a:effectLst>
              </a:rPr>
              <a:t> For I did not shrink from declaring to you </a:t>
            </a:r>
            <a:r>
              <a:rPr lang="en-US" sz="3600" b="1" u="sng" dirty="0">
                <a:solidFill>
                  <a:srgbClr val="FFFFCC"/>
                </a:solidFill>
                <a:effectLst>
                  <a:outerShdw blurRad="38100" dist="38100" dir="2700000" algn="tl">
                    <a:srgbClr val="000000">
                      <a:alpha val="43137"/>
                    </a:srgbClr>
                  </a:outerShdw>
                </a:effectLst>
              </a:rPr>
              <a:t>the whole purpose of God</a:t>
            </a:r>
            <a:r>
              <a:rPr lang="en-US" sz="3600" dirty="0">
                <a:effectLst>
                  <a:outerShdw blurRad="38100" dist="38100" dir="2700000" algn="tl">
                    <a:srgbClr val="000000">
                      <a:alpha val="43137"/>
                    </a:srgbClr>
                  </a:outerShdw>
                </a:effectLst>
              </a:rPr>
              <a:t>.”</a:t>
            </a:r>
          </a:p>
        </p:txBody>
      </p:sp>
      <p:pic>
        <p:nvPicPr>
          <p:cNvPr id="8" name="Picture 7">
            <a:extLst>
              <a:ext uri="{FF2B5EF4-FFF2-40B4-BE49-F238E27FC236}">
                <a16:creationId xmlns:a16="http://schemas.microsoft.com/office/drawing/2014/main" id="{621F2846-F286-4BE8-B1D7-743F089DF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224458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162300" y="228600"/>
            <a:ext cx="5867400" cy="762000"/>
          </a:xfrm>
        </p:spPr>
        <p:txBody>
          <a:bodyPr/>
          <a:lstStyle/>
          <a:p>
            <a:pPr algn="ctr"/>
            <a:r>
              <a:rPr lang="en-US" altLang="en-US" sz="3600" dirty="0">
                <a:effectLst>
                  <a:outerShdw blurRad="38100" dist="38100" dir="2700000" algn="tl">
                    <a:srgbClr val="000000">
                      <a:alpha val="43137"/>
                    </a:srgbClr>
                  </a:outerShdw>
                </a:effectLst>
              </a:rPr>
              <a:t>Maslow’s Hierarchy of Needs</a:t>
            </a:r>
          </a:p>
        </p:txBody>
      </p:sp>
      <p:pic>
        <p:nvPicPr>
          <p:cNvPr id="43011"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32114" y="990601"/>
            <a:ext cx="6327775"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8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Timing (28)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Command (29)</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excuses (30)</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6:28-30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Conversation Continued</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713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a:t>
            </a:r>
            <a:r>
              <a:rPr lang="en-US" sz="3600" dirty="0">
                <a:effectLst>
                  <a:outerShdw blurRad="38100" dist="38100" dir="2700000" algn="tl">
                    <a:srgbClr val="000000">
                      <a:alpha val="43137"/>
                    </a:srgbClr>
                  </a:outerShdw>
                </a:effectLst>
                <a:cs typeface="Calibri" panose="020F0502020204030204" pitchFamily="34" charset="0"/>
              </a:rPr>
              <a:t>5:30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Excuses</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Lack of eloquence (30a</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 will not listen (30b)</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590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a:t>
            </a:r>
            <a:r>
              <a:rPr lang="en-US" sz="3600" dirty="0">
                <a:effectLst>
                  <a:outerShdw blurRad="38100" dist="38100" dir="2700000" algn="tl">
                    <a:srgbClr val="000000">
                      <a:alpha val="43137"/>
                    </a:srgbClr>
                  </a:outerShdw>
                </a:effectLst>
                <a:cs typeface="Calibri" panose="020F0502020204030204" pitchFamily="34" charset="0"/>
              </a:rPr>
              <a:t>5:30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Excuses</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Lack of eloquence (30a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 will not listen (30b)</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83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812B8-E42D-2C4B-54B3-C67929E60723}"/>
            </a:ext>
          </a:extLst>
        </p:cNvPr>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9725AAB5-0CFB-234A-1CB1-CD34A6E8A06C}"/>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2D34425E-7A20-A1AE-E418-95E4717095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BA56F8B6-3545-35EC-723B-79D3E6CBFCB1}"/>
              </a:ext>
            </a:extLst>
          </p:cNvPr>
          <p:cNvSpPr>
            <a:spLocks noChangeArrowheads="1"/>
          </p:cNvSpPr>
          <p:nvPr/>
        </p:nvSpPr>
        <p:spPr bwMode="auto">
          <a:xfrm>
            <a:off x="6132443" y="35814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5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91CB-A72E-9231-5689-1A3135308442}"/>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F5256F6A-7B19-3DC2-FEBD-4BD09942055F}"/>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7C6FA43D-FD39-45EF-C247-3B31B14FAA8F}"/>
              </a:ext>
            </a:extLst>
          </p:cNvPr>
          <p:cNvSpPr>
            <a:spLocks noGrp="1" noChangeArrowheads="1"/>
          </p:cNvSpPr>
          <p:nvPr>
            <p:ph type="body" idx="1"/>
          </p:nvPr>
        </p:nvSpPr>
        <p:spPr>
          <a:xfrm>
            <a:off x="609600" y="1371600"/>
            <a:ext cx="8839200" cy="4673600"/>
          </a:xfrm>
        </p:spPr>
        <p:txBody>
          <a:bodyPr/>
          <a:lstStyle/>
          <a:p>
            <a:pPr algn="just">
              <a:spcBef>
                <a:spcPts val="0"/>
              </a:spcBef>
              <a:spcAft>
                <a:spcPts val="900"/>
              </a:spcAft>
              <a:defRPr/>
            </a:pPr>
            <a:r>
              <a:rPr lang="en-US" altLang="en-US" b="1"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9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0A2AD9E3-E57E-5E04-B9F8-969E630603A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558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a:t>
            </a:r>
            <a:r>
              <a:rPr lang="en-US" sz="3600" dirty="0">
                <a:effectLst>
                  <a:outerShdw blurRad="38100" dist="38100" dir="2700000" algn="tl">
                    <a:srgbClr val="000000">
                      <a:alpha val="43137"/>
                    </a:srgbClr>
                  </a:outerShdw>
                </a:effectLst>
                <a:cs typeface="Calibri" panose="020F0502020204030204" pitchFamily="34" charset="0"/>
              </a:rPr>
              <a:t>5:30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Excuses</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Lack of eloquence (30a</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 will not listen (30b)</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675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52800" y="1447800"/>
            <a:ext cx="8238565"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a:r>
            <a:r>
              <a:rPr lang="en-US" b="1" u="sng" dirty="0">
                <a:solidFill>
                  <a:srgbClr val="FFFFCC"/>
                </a:solidFill>
                <a:effectLst>
                  <a:outerShdw blurRad="38100" dist="38100" dir="2700000" algn="tl">
                    <a:srgbClr val="000000">
                      <a:alpha val="43137"/>
                    </a:srgbClr>
                  </a:outerShdw>
                </a:effectLst>
              </a:rPr>
              <a:t>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7" name="Picture 6">
            <a:extLst>
              <a:ext uri="{FF2B5EF4-FFF2-40B4-BE49-F238E27FC236}">
                <a16:creationId xmlns:a16="http://schemas.microsoft.com/office/drawing/2014/main" id="{2AE0A5B4-998D-40CB-A55D-86C9B5FDC5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2" name="Picture 1">
            <a:extLst>
              <a:ext uri="{FF2B5EF4-FFF2-40B4-BE49-F238E27FC236}">
                <a16:creationId xmlns:a16="http://schemas.microsoft.com/office/drawing/2014/main" id="{85FBF7BA-A456-A8E5-9E77-C6D6387EE35D}"/>
              </a:ext>
            </a:extLst>
          </p:cNvPr>
          <p:cNvPicPr>
            <a:picLocks noChangeAspect="1"/>
          </p:cNvPicPr>
          <p:nvPr/>
        </p:nvPicPr>
        <p:blipFill>
          <a:blip r:embed="rId3"/>
          <a:stretch>
            <a:fillRect/>
          </a:stretch>
        </p:blipFill>
        <p:spPr>
          <a:xfrm>
            <a:off x="600635" y="1600200"/>
            <a:ext cx="2348614"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58426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3890" y="228600"/>
            <a:ext cx="8264223" cy="6400800"/>
          </a:xfrm>
          <a:prstGeom prst="rect">
            <a:avLst/>
          </a:prstGeom>
          <a:ln>
            <a:solidFill>
              <a:schemeClr val="tx1"/>
            </a:solidFill>
          </a:ln>
        </p:spPr>
      </p:pic>
    </p:spTree>
    <p:extLst>
      <p:ext uri="{BB962C8B-B14F-4D97-AF65-F5344CB8AC3E}">
        <p14:creationId xmlns:p14="http://schemas.microsoft.com/office/powerpoint/2010/main" val="3629281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CB8BC-DCC1-40FA-B41A-0EC92A137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194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Acts 20:26-27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26 </a:t>
            </a:r>
            <a:r>
              <a:rPr lang="en-US" sz="3600" dirty="0">
                <a:effectLst>
                  <a:outerShdw blurRad="38100" dist="38100" dir="2700000" algn="tl">
                    <a:srgbClr val="000000">
                      <a:alpha val="43137"/>
                    </a:srgbClr>
                  </a:outerShdw>
                </a:effectLst>
              </a:rPr>
              <a:t>Therefore, I testify to you this day that </a:t>
            </a:r>
            <a:r>
              <a:rPr lang="en-US" sz="3600" b="1" u="sng" dirty="0">
                <a:solidFill>
                  <a:srgbClr val="FFFFCC"/>
                </a:solidFill>
                <a:effectLst>
                  <a:outerShdw blurRad="38100" dist="38100" dir="2700000" algn="tl">
                    <a:srgbClr val="000000">
                      <a:alpha val="43137"/>
                    </a:srgbClr>
                  </a:outerShdw>
                </a:effectLst>
              </a:rPr>
              <a:t>I am innocent of the blood of all men</a:t>
            </a:r>
            <a:r>
              <a:rPr lang="en-US" sz="3600" dirty="0">
                <a:effectLst>
                  <a:outerShdw blurRad="38100" dist="38100" dir="2700000" algn="tl">
                    <a:srgbClr val="000000">
                      <a:alpha val="43137"/>
                    </a:srgbClr>
                  </a:outerShdw>
                </a:effectLst>
              </a:rPr>
              <a:t>. </a:t>
            </a:r>
            <a:r>
              <a:rPr lang="en-US" sz="3600" baseline="30000" dirty="0">
                <a:effectLst/>
              </a:rPr>
              <a:t>27</a:t>
            </a:r>
            <a:r>
              <a:rPr lang="en-US" sz="3600" dirty="0">
                <a:effectLst>
                  <a:outerShdw blurRad="38100" dist="38100" dir="2700000" algn="tl">
                    <a:srgbClr val="000000">
                      <a:alpha val="43137"/>
                    </a:srgbClr>
                  </a:outerShdw>
                </a:effectLst>
              </a:rPr>
              <a:t> For I did not shrink from declaring to you the whole purpose of God.”</a:t>
            </a:r>
          </a:p>
        </p:txBody>
      </p:sp>
      <p:pic>
        <p:nvPicPr>
          <p:cNvPr id="8" name="Picture 7">
            <a:extLst>
              <a:ext uri="{FF2B5EF4-FFF2-40B4-BE49-F238E27FC236}">
                <a16:creationId xmlns:a16="http://schemas.microsoft.com/office/drawing/2014/main" id="{621F2846-F286-4BE8-B1D7-743F089DF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854980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91783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GOD REASSURES MOSES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6</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:1-30</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2057399"/>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Divine Reassurance (1-8)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Divine Command (9-13)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Moses’ &amp; Aaron’s Levitical Heritage (14-27)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Conversation continued (28-30)</a:t>
            </a:r>
          </a:p>
        </p:txBody>
      </p:sp>
      <p:pic>
        <p:nvPicPr>
          <p:cNvPr id="2" name="Picture 1">
            <a:extLst>
              <a:ext uri="{FF2B5EF4-FFF2-40B4-BE49-F238E27FC236}">
                <a16:creationId xmlns:a16="http://schemas.microsoft.com/office/drawing/2014/main" id="{8CBA2779-EBBA-A953-9336-002F43DAF1B9}"/>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667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24</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994-6E9E-4E35-A475-F8AF7D515921}"/>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B26335D7-BC12-3B0B-AA98-B9D3140CC707}"/>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REDEMPTION</a:t>
            </a:r>
            <a:br>
              <a:rPr lang="en-US" altLang="en-US" sz="3600" kern="1200" dirty="0">
                <a:effectLst>
                  <a:outerShdw blurRad="38100" dist="38100" dir="2700000" algn="tl">
                    <a:srgbClr val="000000">
                      <a:alpha val="43137"/>
                    </a:srgbClr>
                  </a:outerShdw>
                </a:effectLst>
                <a:latin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(1:1–12:30)</a:t>
            </a:r>
          </a:p>
        </p:txBody>
      </p:sp>
      <p:sp>
        <p:nvSpPr>
          <p:cNvPr id="11267" name="Rectangle 3">
            <a:extLst>
              <a:ext uri="{FF2B5EF4-FFF2-40B4-BE49-F238E27FC236}">
                <a16:creationId xmlns:a16="http://schemas.microsoft.com/office/drawing/2014/main" id="{6CA513BF-6252-7953-2162-D768BB724901}"/>
              </a:ext>
            </a:extLst>
          </p:cNvPr>
          <p:cNvSpPr>
            <a:spLocks noGrp="1" noChangeArrowheads="1"/>
          </p:cNvSpPr>
          <p:nvPr>
            <p:ph type="body" idx="1"/>
          </p:nvPr>
        </p:nvSpPr>
        <p:spPr>
          <a:xfrm>
            <a:off x="609599" y="1371600"/>
            <a:ext cx="7637741" cy="4689475"/>
          </a:xfrm>
        </p:spPr>
        <p:txBody>
          <a:bodyPr/>
          <a:lstStyle/>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Why redemption is necessary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1)</a:t>
            </a:r>
          </a:p>
          <a:p>
            <a:pPr>
              <a:spcBef>
                <a:spcPts val="0"/>
              </a:spcBef>
              <a:spcAft>
                <a:spcPts val="1200"/>
              </a:spcAft>
              <a:defRPr/>
            </a:pPr>
            <a:r>
              <a:rPr lang="en-US" altLang="en-US" dirty="0">
                <a:latin typeface="Calibri" panose="020F0502020204030204" pitchFamily="34" charset="0"/>
                <a:cs typeface="Calibri" panose="020F0502020204030204" pitchFamily="34" charset="0"/>
              </a:rPr>
              <a:t>Development of the deliverer (</a:t>
            </a:r>
            <a:r>
              <a:rPr lang="en-US" altLang="en-US" dirty="0" err="1">
                <a:latin typeface="Calibri" panose="020F0502020204030204" pitchFamily="34" charset="0"/>
                <a:cs typeface="Calibri" panose="020F0502020204030204" pitchFamily="34" charset="0"/>
              </a:rPr>
              <a:t>Exod</a:t>
            </a:r>
            <a:r>
              <a:rPr lang="en-US" altLang="en-US" dirty="0">
                <a:latin typeface="Calibri" panose="020F0502020204030204" pitchFamily="34" charset="0"/>
                <a:cs typeface="Calibri" panose="020F0502020204030204" pitchFamily="34" charset="0"/>
              </a:rPr>
              <a:t> 2–4)</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First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5) </a:t>
            </a:r>
          </a:p>
          <a:p>
            <a:pPr>
              <a:spcBef>
                <a:spcPts val="0"/>
              </a:spcBef>
              <a:spcAft>
                <a:spcPts val="12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God reassures Moses (</a:t>
            </a:r>
            <a:r>
              <a:rPr lang="en-US" altLang="en-US" b="1" u="sng" dirty="0" err="1">
                <a:solidFill>
                  <a:srgbClr val="FFFFCC"/>
                </a:solidFill>
                <a:latin typeface="Calibri" panose="020F0502020204030204" pitchFamily="34" charset="0"/>
                <a:ea typeface="Calibri" panose="020F0502020204030204" pitchFamily="34" charset="0"/>
                <a:cs typeface="Calibri" panose="020F0502020204030204" pitchFamily="34" charset="0"/>
              </a:rPr>
              <a:t>Exod</a:t>
            </a: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 6:1–7:7)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Second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a:latin typeface="Calibri" panose="020F0502020204030204" pitchFamily="34" charset="0"/>
                <a:ea typeface="Calibri" panose="020F0502020204030204" pitchFamily="34" charset="0"/>
                <a:cs typeface="Calibri" panose="020F0502020204030204" pitchFamily="34" charset="0"/>
              </a:rPr>
              <a:t> 7:8-13</a:t>
            </a:r>
            <a:r>
              <a:rPr lang="en-US" altLang="en-US" dirty="0">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Plagues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7:14–12:30) </a:t>
            </a:r>
          </a:p>
        </p:txBody>
      </p:sp>
      <p:pic>
        <p:nvPicPr>
          <p:cNvPr id="3" name="Picture 2">
            <a:extLst>
              <a:ext uri="{FF2B5EF4-FFF2-40B4-BE49-F238E27FC236}">
                <a16:creationId xmlns:a16="http://schemas.microsoft.com/office/drawing/2014/main" id="{7D0227E0-D731-B9A9-31E2-60AB6837733B}"/>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87409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GOD REASSURES MOSES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6</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:1-30</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2057399"/>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Divine Reassurance (1-8)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Divine Command (9-13)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Moses’ &amp; Aaron’s Levitical Heritage (14-27)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cs typeface="Calibri" panose="020F0502020204030204" pitchFamily="34" charset="0"/>
              </a:rPr>
              <a:t>Conversation continued (28-30)</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6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Timing (28)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Command (29)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excuses (30)</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6:28-30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Conversation Continued</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431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Timing (28)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Command (29)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excuses (30)</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6:28-30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Conversation Continued</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9456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Timing (28)</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Command (29)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excuses (30)</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6:28-30</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Conversation Continued</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708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77AE-4306-73E7-96DB-385A92B901D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5E0F235-841A-8AD1-87D2-A7959C86934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6</a:t>
            </a:r>
            <a:r>
              <a:rPr lang="en-US" sz="3600" dirty="0">
                <a:effectLst>
                  <a:outerShdw blurRad="38100" dist="38100" dir="2700000" algn="tl">
                    <a:srgbClr val="000000">
                      <a:alpha val="43137"/>
                    </a:srgbClr>
                  </a:outerShdw>
                </a:effectLst>
                <a:cs typeface="Calibri" panose="020F0502020204030204" pitchFamily="34" charset="0"/>
              </a:rPr>
              <a:t>:29</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Command</a:t>
            </a:r>
          </a:p>
        </p:txBody>
      </p:sp>
      <p:sp>
        <p:nvSpPr>
          <p:cNvPr id="161795" name="Rectangle 3">
            <a:extLst>
              <a:ext uri="{FF2B5EF4-FFF2-40B4-BE49-F238E27FC236}">
                <a16:creationId xmlns:a16="http://schemas.microsoft.com/office/drawing/2014/main" id="{2EC3819C-E66B-9D1A-FD1C-0B8F1D555746}"/>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self identification (29a)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Command given (29b)</a:t>
            </a: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D25F0B00-852D-63D5-857A-7434525EBC89}"/>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548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77AE-4306-73E7-96DB-385A92B901D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5E0F235-841A-8AD1-87D2-A7959C86934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6</a:t>
            </a:r>
            <a:r>
              <a:rPr lang="en-US" sz="3600" dirty="0">
                <a:effectLst>
                  <a:outerShdw blurRad="38100" dist="38100" dir="2700000" algn="tl">
                    <a:srgbClr val="000000">
                      <a:alpha val="43137"/>
                    </a:srgbClr>
                  </a:outerShdw>
                </a:effectLst>
                <a:cs typeface="Calibri" panose="020F0502020204030204" pitchFamily="34" charset="0"/>
              </a:rPr>
              <a:t>:29</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Command</a:t>
            </a:r>
          </a:p>
        </p:txBody>
      </p:sp>
      <p:sp>
        <p:nvSpPr>
          <p:cNvPr id="161795" name="Rectangle 3">
            <a:extLst>
              <a:ext uri="{FF2B5EF4-FFF2-40B4-BE49-F238E27FC236}">
                <a16:creationId xmlns:a16="http://schemas.microsoft.com/office/drawing/2014/main" id="{2EC3819C-E66B-9D1A-FD1C-0B8F1D555746}"/>
              </a:ext>
            </a:extLst>
          </p:cNvPr>
          <p:cNvSpPr>
            <a:spLocks noGrp="1" noChangeArrowheads="1"/>
          </p:cNvSpPr>
          <p:nvPr>
            <p:ph type="body" idx="1"/>
          </p:nvPr>
        </p:nvSpPr>
        <p:spPr>
          <a:xfrm>
            <a:off x="992716" y="2057399"/>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self identification (29a)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Command given (29b)</a:t>
            </a: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D25F0B00-852D-63D5-857A-7434525EBC89}"/>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571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833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13326</TotalTime>
  <Words>1483</Words>
  <Application>Microsoft Office PowerPoint</Application>
  <PresentationFormat>Widescreen</PresentationFormat>
  <Paragraphs>236</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Azure</vt:lpstr>
      <vt:lpstr>1_Azure</vt:lpstr>
      <vt:lpstr>PowerPoint Presentation</vt:lpstr>
      <vt:lpstr>EXODUS STRUCTURE/OUTLINE</vt:lpstr>
      <vt:lpstr>REDEMPTION (1:1–12:30)</vt:lpstr>
      <vt:lpstr>GOD REASSURES MOSES Exodus 6:1-30</vt:lpstr>
      <vt:lpstr>IV. Exodus 6:28-30 Conversation Continued</vt:lpstr>
      <vt:lpstr>IV. Exodus 6:28-30 Conversation Continued</vt:lpstr>
      <vt:lpstr>IV. Exodus 6:28-30 Conversation Continued</vt:lpstr>
      <vt:lpstr>Exodus 6:29 Command</vt:lpstr>
      <vt:lpstr>Exodus 6:29 Command</vt:lpstr>
      <vt:lpstr>Names for God in Genesis</vt:lpstr>
      <vt:lpstr>Exodus 6:29 Command</vt:lpstr>
      <vt:lpstr>PowerPoint Presentation</vt:lpstr>
      <vt:lpstr>PowerPoint Presentation</vt:lpstr>
      <vt:lpstr>PowerPoint Presentation</vt:lpstr>
      <vt:lpstr>Maslow’s Hierarchy of Needs</vt:lpstr>
      <vt:lpstr>IV. Exodus 6:28-30 Conversation Continued</vt:lpstr>
      <vt:lpstr>Exodus 5:30 Moses’ Excuses</vt:lpstr>
      <vt:lpstr>Exodus 5:30 Moses’ Excuses</vt:lpstr>
      <vt:lpstr>PowerPoint Presentation</vt:lpstr>
      <vt:lpstr>Exodus 5:30 Moses’ Excuses</vt:lpstr>
      <vt:lpstr>PowerPoint Presentation</vt:lpstr>
      <vt:lpstr>PowerPoint Presentation</vt:lpstr>
      <vt:lpstr>PowerPoint Presentation</vt:lpstr>
      <vt:lpstr>Conclusion</vt:lpstr>
      <vt:lpstr>GOD REASSURES MOSES Exodus 6:1-30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Exodus 6v28-30</dc:title>
  <dc:subject>Exodus</dc:subject>
  <dc:creator>A. Woods</dc:creator>
  <dc:description>Modified by Jim McGowan</dc:description>
  <cp:lastModifiedBy>Andy Woods</cp:lastModifiedBy>
  <cp:revision>1392</cp:revision>
  <cp:lastPrinted>2025-09-19T14:23:09Z</cp:lastPrinted>
  <dcterms:created xsi:type="dcterms:W3CDTF">2009-03-17T12:21:13Z</dcterms:created>
  <dcterms:modified xsi:type="dcterms:W3CDTF">2025-10-18T17:51:26Z</dcterms:modified>
</cp:coreProperties>
</file>