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120" r:id="rId2"/>
    <p:sldId id="2129" r:id="rId3"/>
    <p:sldId id="2127" r:id="rId4"/>
    <p:sldId id="6816" r:id="rId5"/>
    <p:sldId id="6817" r:id="rId6"/>
    <p:sldId id="6818" r:id="rId7"/>
    <p:sldId id="6819" r:id="rId8"/>
    <p:sldId id="6820" r:id="rId9"/>
    <p:sldId id="6821" r:id="rId10"/>
    <p:sldId id="6822" r:id="rId11"/>
    <p:sldId id="6823" r:id="rId12"/>
    <p:sldId id="6824" r:id="rId13"/>
    <p:sldId id="6825" r:id="rId14"/>
    <p:sldId id="6899" r:id="rId15"/>
    <p:sldId id="6900" r:id="rId16"/>
    <p:sldId id="6908" r:id="rId17"/>
    <p:sldId id="6939" r:id="rId18"/>
    <p:sldId id="6963" r:id="rId19"/>
    <p:sldId id="6940" r:id="rId20"/>
    <p:sldId id="6941" r:id="rId21"/>
    <p:sldId id="6960" r:id="rId22"/>
    <p:sldId id="6942" r:id="rId23"/>
    <p:sldId id="6944" r:id="rId24"/>
    <p:sldId id="6945" r:id="rId25"/>
    <p:sldId id="5540" r:id="rId26"/>
    <p:sldId id="6946" r:id="rId27"/>
    <p:sldId id="5591" r:id="rId28"/>
    <p:sldId id="5592" r:id="rId29"/>
    <p:sldId id="6959" r:id="rId30"/>
    <p:sldId id="6936" r:id="rId31"/>
    <p:sldId id="6937" r:id="rId32"/>
    <p:sldId id="2885" r:id="rId33"/>
    <p:sldId id="6965" r:id="rId34"/>
    <p:sldId id="504" r:id="rId35"/>
    <p:sldId id="6961" r:id="rId36"/>
    <p:sldId id="6962" r:id="rId37"/>
    <p:sldId id="1232" r:id="rId38"/>
    <p:sldId id="6948" r:id="rId39"/>
    <p:sldId id="6949" r:id="rId40"/>
    <p:sldId id="6950" r:id="rId41"/>
    <p:sldId id="6951" r:id="rId42"/>
    <p:sldId id="6952" r:id="rId43"/>
    <p:sldId id="6953" r:id="rId44"/>
    <p:sldId id="2033" r:id="rId45"/>
    <p:sldId id="6947" r:id="rId46"/>
    <p:sldId id="6964" r:id="rId47"/>
    <p:sldId id="6956" r:id="rId4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A50021"/>
    <a:srgbClr val="FFFFCC"/>
    <a:srgbClr val="FFFF99"/>
    <a:srgbClr val="0000FF"/>
    <a:srgbClr val="0099FF"/>
    <a:srgbClr val="FFFF00"/>
    <a:srgbClr val="CCECFF"/>
    <a:srgbClr val="E1C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5B4BF-FC5E-4A2C-9DE8-56602965B576}" v="2" dt="2020-11-08T18:32:34.825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3" autoAdjust="0"/>
    <p:restoredTop sz="96778" autoAdjust="0"/>
  </p:normalViewPr>
  <p:slideViewPr>
    <p:cSldViewPr>
      <p:cViewPr varScale="1">
        <p:scale>
          <a:sx n="118" d="100"/>
          <a:sy n="118" d="100"/>
        </p:scale>
        <p:origin x="14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8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37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517280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Genesis 013 - 3v8-13 </a:t>
            </a:r>
          </a:p>
          <a:p>
            <a:pPr>
              <a:defRPr/>
            </a:pPr>
            <a:r>
              <a:rPr lang="en-US" sz="1500" dirty="0"/>
              <a:t>11-08-2020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10/17/2025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9329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95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4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34" r:id="rId13"/>
    <p:sldLayoutId id="2147488936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3</a:t>
            </a:r>
          </a:p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 Caída del Hombre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7" y="1371600"/>
            <a:ext cx="7315200" cy="41148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133A89A-43F1-98A3-1B2F-799DC9E35CE5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AF8FB-BF49-8C5B-5CDF-C0CE53780664}"/>
              </a:ext>
            </a:extLst>
          </p:cNvPr>
          <p:cNvSpPr txBox="1"/>
          <p:nvPr/>
        </p:nvSpPr>
        <p:spPr>
          <a:xfrm>
            <a:off x="997343" y="4993967"/>
            <a:ext cx="7313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el libro de los orígenes         |   por  dr. andy woods</a:t>
            </a:r>
            <a:endParaRPr lang="es-CO" sz="22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lowchart: Data 2">
            <a:extLst>
              <a:ext uri="{FF2B5EF4-FFF2-40B4-BE49-F238E27FC236}">
                <a16:creationId xmlns:a16="http://schemas.microsoft.com/office/drawing/2014/main" id="{5BB26294-E3FF-1C77-7B4C-3A0CDE113BBF}"/>
              </a:ext>
            </a:extLst>
          </p:cNvPr>
          <p:cNvSpPr/>
          <p:nvPr/>
        </p:nvSpPr>
        <p:spPr bwMode="auto">
          <a:xfrm rot="1831805">
            <a:off x="2575285" y="2828099"/>
            <a:ext cx="144962" cy="278487"/>
          </a:xfrm>
          <a:prstGeom prst="flowChartInputOutpu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295900" cy="1143000"/>
          </a:xfrm>
        </p:spPr>
        <p:txBody>
          <a:bodyPr/>
          <a:lstStyle/>
          <a:p>
            <a:pPr algn="ctr" eaLnBrk="1" hangingPunct="1"/>
            <a:r>
              <a:rPr lang="es-CO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Errores de Adán y Eva </a:t>
            </a:r>
            <a:br>
              <a:rPr lang="es-CO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(Efe 6:10-20)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3048000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Restaron de la Palabra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(3:2; 2:16)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Añadieron a la Palabra de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(3:3; 2:17)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Dudaron de la bondad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(3:2-3;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Ruptura inicial en el liderazgo masculino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(2:4-7, 16-17, 18-25)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7DD81B-9D68-463F-85A4-9A003AAFC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74" y="5154040"/>
            <a:ext cx="2895851" cy="1475360"/>
          </a:xfrm>
          <a:prstGeom prst="rect">
            <a:avLst/>
          </a:prstGeom>
        </p:spPr>
      </p:pic>
      <p:pic>
        <p:nvPicPr>
          <p:cNvPr id="7" name="Picture 6" descr="C:\Users\awoods\Pictures\Microsoft Clip Organizer\j0364212.wmf">
            <a:extLst>
              <a:ext uri="{FF2B5EF4-FFF2-40B4-BE49-F238E27FC236}">
                <a16:creationId xmlns:a16="http://schemas.microsoft.com/office/drawing/2014/main" id="{30B4AC83-34C9-4CCE-AB83-647D2AA7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BA6685-6321-50CF-B601-43AF5F525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98" y="1"/>
            <a:ext cx="1707701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10C0A-30C8-BEEA-1CC7-AACD53C30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7A7DEB60-93A5-B0B2-DCA3-D45E18955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E0A94F0D-586F-C065-029A-5CC33478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395CBB5-A3D9-9856-FF91-CB15927D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3B2C3808-D0A9-DA37-7628-586E28A7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C2F2E7-6E49-EAE3-F3B6-79EE21381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219700" cy="94488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Pecado de Adán y Eva (3:6)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6087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Tres vías de tentación (1 Juan 2:16)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Lujuria de la carne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Lujuria del ojo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Orgullo de vida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Ruptura en el liderazgo masculino (1 Tim 2:13; Gen 2:23)</a:t>
            </a:r>
          </a:p>
        </p:txBody>
      </p:sp>
      <p:pic>
        <p:nvPicPr>
          <p:cNvPr id="15364" name="Picture 7" descr="C:\Users\awoods\AppData\Local\Microsoft\Windows\Temporary Internet Files\Content.IE5\1123P2W0\MCj0128950000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:\Users\awoods\Pictures\Microsoft Clip Organizer\j0364212.wmf">
            <a:extLst>
              <a:ext uri="{FF2B5EF4-FFF2-40B4-BE49-F238E27FC236}">
                <a16:creationId xmlns:a16="http://schemas.microsoft.com/office/drawing/2014/main" id="{E56C2D07-2126-4D7E-9181-5906B1489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70836-21B9-9D74-B562-A1B946618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14300"/>
            <a:ext cx="1591194" cy="11339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AF9E3-0AF2-1759-EB9D-1EA5CE5B1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FDAE74C0-683D-5C57-722A-A6D8F2AF8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2209B33C-8426-7429-D621-109E17B6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40CAB56-4B32-9EB1-0111-F7372664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3A64211B-4333-AFE5-E198-9E445B59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4C50CC-6553-0B9B-3843-DD534EB96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0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A2CF7-F625-565D-43DE-1AAE4A911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CAF7CEF-4033-6534-6E53-52ECC714F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4876E8C-159E-4998-00EA-4502971FD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93912A3A-9BF6-2AE4-BD05-C9403817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09E163BC-BD6E-2194-2924-22D13C9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303C31-1A0B-2907-867B-7E85070BF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AF9E3-0AF2-1759-EB9D-1EA5CE5B1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FDAE74C0-683D-5C57-722A-A6D8F2AF8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2209B33C-8426-7429-D621-109E17B6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40CAB56-4B32-9EB1-0111-F7372664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3A64211B-4333-AFE5-E198-9E445B59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4C50CC-6553-0B9B-3843-DD534EB96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1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804E70-490A-592E-5A9E-9F4886BF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382F5-61D8-6C29-33D3-65A6D37B8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6CD3C-7BE0-D4E0-2744-A1167FC9C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76"/>
            <a:ext cx="9144000" cy="61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2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71D19-C9CD-408C-9DEE-197D1602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4981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Apocalipsis 21:4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 enjugará toda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lágrima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sus ojos, y ya no habrá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muerte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habrá más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duelo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clamor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dolor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porque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 primeras cosas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han pasado»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5A2E-5CBD-4BD6-B8D1-1237D22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32" y="3143250"/>
            <a:ext cx="185653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ED1D1-516F-BBEB-B228-FDC981B9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6072F87-3AE5-3747-5273-B210F6037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2FDE858-6088-17CE-1636-1554DE34C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7E445C0D-1988-C1F1-B41B-4D048077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1FBC5E-E3D3-9A02-8E8F-EEA6D37C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Orígen de la raza humana (Gén. 1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‒11)</a:t>
            </a:r>
            <a:endParaRPr lang="en-US" b="1" u="sng" dirty="0">
              <a:solidFill>
                <a:srgbClr val="FFFFCC"/>
              </a:solidFill>
            </a:endParaRP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Orígen de la raza hebrea (Gén. 12</a:t>
            </a:r>
            <a:r>
              <a:rPr lang="en-US" dirty="0">
                <a:cs typeface="Calibri" panose="020F0502020204030204" pitchFamily="34" charset="0"/>
              </a:rPr>
              <a:t>‒50)</a:t>
            </a:r>
            <a:endParaRPr lang="en-US" dirty="0"/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E86B3BC-9844-40CD-A11F-6CE77408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785" y="4191000"/>
            <a:ext cx="34324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7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5B120-3589-9E01-49AD-3471239DC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D1877EEF-3FEB-6463-3B0E-18C00A45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E5B0BC80-E58A-6353-0243-34F7DF65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CA5764D-1494-3D8E-E433-30A1EFE7C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18254173-6A1C-DE9B-AEF3-38C807D4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7FC332-86A1-2A15-1026-C708D7F69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0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4870B4-42DD-648E-FB86-34D1ED5C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4870B4-42DD-648E-FB86-34D1ED5C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34ACE-9CFF-47C7-3CFB-B6331116C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22652-EA9E-A65C-D452-CB211987CF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5A4675C0-F3DA-F3A6-6F2B-ECA9339D9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3:19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»Con el sudor de tu rostro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Comerás el pan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que vuelvas a la tierra,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polvo eres,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al polvo volverás»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B7782-0FB2-42DD-38AD-433718492E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46728"/>
            <a:ext cx="260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EF7E8-AECF-468C-8527-37122A6624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9144000" cy="4171950"/>
          </a:xfrm>
          <a:noFill/>
          <a:ln w="28575">
            <a:noFill/>
          </a:ln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dirty="0">
                <a:solidFill>
                  <a:srgbClr val="00FFFF"/>
                </a:solidFill>
                <a:ea typeface="+mj-ea"/>
                <a:cs typeface="+mj-cs"/>
              </a:rPr>
              <a:t>Hechos 17:26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solo hombre creó todas las naciones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toda la tierra. De antemano decidió cuándo se levantarían y cuándo caerían, y determinó los límites de cada una,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(Italicas añadidas) (NTV)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AC8E0D-33C1-4372-9C9B-8A2EB9038E3D}"/>
              </a:ext>
            </a:extLst>
          </p:cNvPr>
          <p:cNvSpPr txBox="1">
            <a:spLocks/>
          </p:cNvSpPr>
          <p:nvPr/>
        </p:nvSpPr>
        <p:spPr>
          <a:xfrm>
            <a:off x="8229600" y="6248400"/>
            <a:ext cx="685800" cy="457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B3C3A6CF-E9D9-4FB9-8425-0D4364AA3ACE}" type="slidenum">
              <a:rPr lang="en-US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24</a:t>
            </a:fld>
            <a:endParaRPr lang="en-US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27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4E021-20BD-465A-8801-C2D74E8685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1" y="2"/>
            <a:ext cx="91440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514350">
              <a:spcAft>
                <a:spcPts val="1200"/>
              </a:spcAft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Mateo 24:21-22</a:t>
            </a:r>
          </a:p>
          <a:p>
            <a:pPr algn="just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habrá entonces una gran tribulación, tal como no ha acontecido desde el principio del mundo hasta ahora, ni acontecerá jamás. 22 Y si aquellos días no fueran acortados, nadie[i]se salvaría; pero por causa de los escogidos[j], aquellos días serán acortados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2" descr="The Olivet Discourse - The End Times According to Jesus">
            <a:extLst>
              <a:ext uri="{FF2B5EF4-FFF2-40B4-BE49-F238E27FC236}">
                <a16:creationId xmlns:a16="http://schemas.microsoft.com/office/drawing/2014/main" id="{E45076B8-C2CA-4763-8290-D7EA7C82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081" y="3230880"/>
            <a:ext cx="329183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2283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34BC-2352-0C90-E5A4-84399F462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6E997EC-3C4F-9F78-A08A-EA20B2D47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F559AA-F608-4558-FBCC-8F59893B5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68022C8B-7183-D921-C319-70A360E4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B203A0-32C1-1228-6171-FCB784E0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16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1:29-30</a:t>
            </a:r>
          </a:p>
          <a:p>
            <a:pPr algn="just">
              <a:spcAft>
                <a:spcPts val="10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También les dijo Dios: «Miren, Yo les he dado a ustedes toda </a:t>
            </a:r>
            <a:r>
              <a:rPr lang="es-CO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planta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que da semilla que hay en la superficie de toda la tierra, y todo </a:t>
            </a:r>
            <a:r>
              <a:rPr lang="es-CO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árbol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que tiene </a:t>
            </a:r>
            <a:r>
              <a:rPr lang="es-CO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fruto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que da semilla; esto les servirá de alimento. 30 Y a todo animal de la tierra, a toda ave de los cielos y a todo lo que se mueve sobre la tierra, y que tiene vida, les he dado toda </a:t>
            </a:r>
            <a:r>
              <a:rPr lang="es-CO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planta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verde para alimento». Y así fue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AE24F-CD9F-4D80-A0C7-0A93DD72C0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100" y="3505200"/>
            <a:ext cx="1955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9:3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Todo lo que se mueve y tiene vida les será para alimento. Todo lo doy a ustedes como les di la hierba verde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0EA1E-D217-4101-BD8F-0931646E2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134" y="3048000"/>
            <a:ext cx="260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ABA20-0BE6-2862-E6AE-5B52EE8B7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CE4D0-7A65-CBE8-139D-A3FE7CC4EF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E3434B73-34C5-6499-FFE3-C69A92C97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2:16-17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el Señor Dios le advirtió: «Puedes comer libremente del fruto de cualquier árbol del huerto, 17 excepto del árbol del conocimiento del bien y del mal. Si comes de su fruto, sin duda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morirás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muwth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 (NTV)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40699-E835-F18F-F88A-B66F42CA3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48000"/>
            <a:ext cx="2846925" cy="18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22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6B279D7-E07E-42EE-BC3D-7CC92B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7E2A6228-CB3B-4F20-9370-1D1ADE661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Corintios 15:21-22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Porque ya que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muerte entró por un hombre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también por un hombre vino la resurrección de los muertos. 22 Porque así como en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Adán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todos mueren, también en Cristo todos serán vivificados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F5B3B9-C260-48F7-92A7-5895634FD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20040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2091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5:12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 tanto, tal como el pecado entró en el mundo por medio de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 hombre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 por medio del pecado la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muerte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así también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muerte se extendió a todos los hombres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porque todos pecaron.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—.”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AE24F-CD9F-4D80-A0C7-0A93DD72C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573" y="3124200"/>
            <a:ext cx="2424853" cy="17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230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96892-D1F8-B004-420B-FCEE7957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6075"/>
            <a:ext cx="6489519" cy="63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8942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09D000-17E1-A1FB-22DA-7411B640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536458" cy="57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841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23A7C9-11C9-4773-8F11-B49D03A8ED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B27E81D-1B82-457F-965B-90B38BFEB2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-16933" y="228600"/>
            <a:ext cx="9144000" cy="2990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Filipenses 3:9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altLang="en-US" sz="3600" kern="0" dirty="0">
                <a:latin typeface="Calibri" panose="020F0502020204030204" pitchFamily="34" charset="0"/>
              </a:rPr>
              <a:t>“</a:t>
            </a:r>
            <a:r>
              <a:rPr lang="es-CO" sz="3600" dirty="0">
                <a:latin typeface="Calibri" panose="020F0502020204030204" pitchFamily="34" charset="0"/>
              </a:rPr>
              <a:t>y ser hallado en Él, no teniendo mi propia justicia derivada de la ley, sino la que es por la fe en Cristo[g], la justicia que procede de Dios sobre la base de la fe</a:t>
            </a:r>
            <a:r>
              <a:rPr lang="en-US" sz="36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5206371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A2CF7-F625-565D-43DE-1AAE4A911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CAF7CEF-4033-6534-6E53-52ECC714F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4876E8C-159E-4998-00EA-4502971FD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93912A3A-9BF6-2AE4-BD05-C9403817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09E163BC-BD6E-2194-2924-22D13C9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303C31-1A0B-2907-867B-7E85070BF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37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4870B4-42DD-648E-FB86-34D1ED5C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480752-8CC5-76DB-A997-390E57AE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36" y="131219"/>
            <a:ext cx="6507327" cy="65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80371-596F-CB69-34C9-80DB8AE72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CCFDC-99EA-89B5-97D3-A1F4848E3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6735C401-5A81-F48B-DC52-2B188701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«Hagamos al hombre a Nuestra imagen, conforme a Nuestra semejanza</a:t>
            </a:r>
            <a:r>
              <a:rPr lang="es-CO" sz="2800" dirty="0">
                <a:latin typeface="Calibri" panose="020F0502020204030204" pitchFamily="34" charset="0"/>
              </a:rPr>
              <a:t>; y ejerza dominio sobre los peces del mar, sobre las aves del cielo, sobre los ganados, sobre toda la tierra, y sobre todo reptil que se arrastra sobre la tierra». 27 Dios creó al hombre a imagen Suya, a imagen de Dios lo creó; varón y hembra los creó. 28 Dios los bendijo y les dijo: «Sean fecundos y multiplíquense. Llenen la tierra y sométanla. Ejerzan dominio sobre los peces del mar, sobre las aves del cielo y sobre todo ser viviente que se mueve[r] sobre la tierra»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796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73125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Trinitarismo en Génesis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69" y="1849438"/>
            <a:ext cx="2614831" cy="3159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1:26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3:22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11:7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 6:8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105CE-CD76-72C9-BD0D-C2F17FC5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4987019" cy="33674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0E860-FC4B-64F2-2F71-9125F10B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41ADF20-DCB7-0384-1E97-4B8BE9C8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¿Relato Contradictorio de la Creación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D24DED0-AEC0-479D-677F-FD9021CB8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205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1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Resumen general de toda la creación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Detalles sobre la creación del jardín, el primer hombre y sus actividades en el día 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D487B-3E84-8A66-A007-1664450C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19" y="3841207"/>
            <a:ext cx="4007962" cy="28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99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092228" cy="85725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Instituciones Divinas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71650"/>
            <a:ext cx="8001000" cy="3714750"/>
          </a:xfrm>
        </p:spPr>
        <p:txBody>
          <a:bodyPr/>
          <a:lstStyle/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(Gén. 3:22)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Matrimonio y familia(Gén. 1:26-28; 2:18-25)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(Gén. 2:15; 3:19)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(Gén. 9:6)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Nacionalismo (Gén. 11:1-9)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DFD5B-8FD4-43B8-BC86-4E352B490EB1}" type="slidenum">
              <a:rPr lang="en-US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40</a:t>
            </a:fld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5501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D558E-0142-D014-0DA3-8338ECCD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F4FC-0086-4E73-562E-BB89933F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092228" cy="85725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Instituciones Divinas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E250-2DCE-D048-4C67-B9B336A5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71650"/>
            <a:ext cx="8153400" cy="3714750"/>
          </a:xfrm>
        </p:spPr>
        <p:txBody>
          <a:bodyPr/>
          <a:lstStyle/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(Gén. 3:22)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Matrimonio y familia (Gén. 1:26-28; 2:18-25)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(Gén. 2:15; 3:19)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(Gén. 9:6)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Nacionalismo (Gén. 11:1-9)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315E3-76A8-6EDC-3204-A3295FCC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DFD5B-8FD4-43B8-BC86-4E352B490EB1}" type="slidenum">
              <a:rPr lang="en-US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41</a:t>
            </a:fld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82437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81D2B-B2B9-21D7-8DC0-B902FA7E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D48215-4D5C-8F58-3849-611073902C3B}"/>
              </a:ext>
            </a:extLst>
          </p:cNvPr>
          <p:cNvSpPr txBox="1"/>
          <p:nvPr/>
        </p:nvSpPr>
        <p:spPr>
          <a:xfrm>
            <a:off x="990600" y="609600"/>
            <a:ext cx="6400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DISPENSACIONES</a:t>
            </a:r>
          </a:p>
          <a:p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INOCENCIA📖 Génesis 1–3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CONCIENCIA📖 Génesis 4–8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GOBIERNO HUMANO📖 Génesis 9–11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PROMESA📖 Génesis 12 – Éxodo 19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LEY📖 Éxodo 19 – Hechos 2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IGLESIA📖 Hechos 2 – Apocalipsis 3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TRIBULACIÓN📖 Apocalipsis 6–19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REINO (MILENIO)📖 Apocalipsis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382BB-A50A-8B22-35EE-5E0A13D3190A}"/>
              </a:ext>
            </a:extLst>
          </p:cNvPr>
          <p:cNvSpPr txBox="1"/>
          <p:nvPr/>
        </p:nvSpPr>
        <p:spPr>
          <a:xfrm>
            <a:off x="1066800" y="762000"/>
            <a:ext cx="1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28567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FB4B34-629D-B320-0D18-A48124FE286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685800"/>
          <a:ext cx="8458200" cy="5638799"/>
        </p:xfrm>
        <a:graphic>
          <a:graphicData uri="http://schemas.openxmlformats.org/drawingml/2006/table">
            <a:tbl>
              <a:tblPr firstRow="1" firstCol="1" bandRow="1">
                <a:solidFill>
                  <a:schemeClr val="tx1"/>
                </a:solidFill>
                <a:tableStyleId>{5940675A-B579-460E-94D1-54222C63F5DA}</a:tableStyleId>
              </a:tblPr>
              <a:tblGrid>
                <a:gridCol w="2114098">
                  <a:extLst>
                    <a:ext uri="{9D8B030D-6E8A-4147-A177-3AD203B41FA5}">
                      <a16:colId xmlns:a16="http://schemas.microsoft.com/office/drawing/2014/main" val="50146849"/>
                    </a:ext>
                  </a:extLst>
                </a:gridCol>
                <a:gridCol w="2114098">
                  <a:extLst>
                    <a:ext uri="{9D8B030D-6E8A-4147-A177-3AD203B41FA5}">
                      <a16:colId xmlns:a16="http://schemas.microsoft.com/office/drawing/2014/main" val="3004736109"/>
                    </a:ext>
                  </a:extLst>
                </a:gridCol>
                <a:gridCol w="2115002">
                  <a:extLst>
                    <a:ext uri="{9D8B030D-6E8A-4147-A177-3AD203B41FA5}">
                      <a16:colId xmlns:a16="http://schemas.microsoft.com/office/drawing/2014/main" val="87871618"/>
                    </a:ext>
                  </a:extLst>
                </a:gridCol>
                <a:gridCol w="2115002">
                  <a:extLst>
                    <a:ext uri="{9D8B030D-6E8A-4147-A177-3AD203B41FA5}">
                      <a16:colId xmlns:a16="http://schemas.microsoft.com/office/drawing/2014/main" val="2448062921"/>
                    </a:ext>
                  </a:extLst>
                </a:gridCol>
              </a:tblGrid>
              <a:tr h="199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Nombre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Escrituras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Responsabilidades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Juicios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16874"/>
                  </a:ext>
                </a:extLst>
              </a:tr>
              <a:tr h="1684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Inocencia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1:3-3:6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Obedecer a Dios y no comer del árbol prohibido,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Llenar y sojuzgar la tierra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Tener comunión con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Maldiciones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 física y espiritual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44149"/>
                  </a:ext>
                </a:extLst>
              </a:tr>
              <a:tr h="199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Consciencia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3:7-8:14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Haz el bien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Diluvio universal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94657"/>
                  </a:ext>
                </a:extLst>
              </a:tr>
              <a:tr h="615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Gobierno Civil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8:15–11:9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Llenar la tierra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Pena capital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Dispersión forzada por la confusión de las lenguas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487737"/>
                  </a:ext>
                </a:extLst>
              </a:tr>
              <a:tr h="941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Regla Patriarcal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11:10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Éxodo 18:27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Permanecer en la Tierra Prometida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y obedecer a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Cautiverio en Egipto y peregrinación en el desierto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1712"/>
                  </a:ext>
                </a:extLst>
              </a:tr>
              <a:tr h="531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Ley Mosaica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Éxodo 19:1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Juan 14:30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Guardar la Ley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Caminar con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Cautiverios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83939"/>
                  </a:ext>
                </a:extLst>
              </a:tr>
              <a:tr h="733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Gracia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Hechos 2:1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Apocalipsis 19:21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en Cristo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Vivir con Cristo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Pérdida de recompensas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6629"/>
                  </a:ext>
                </a:extLst>
              </a:tr>
              <a:tr h="733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Milenio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Apocalipsis 20:1–15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y obedecer a Cristo y Su gobierno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Juicio del Gran Trono Blanco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113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438887-08A3-30E2-1DD0-CADF9ABAD52C}"/>
              </a:ext>
            </a:extLst>
          </p:cNvPr>
          <p:cNvSpPr txBox="1"/>
          <p:nvPr/>
        </p:nvSpPr>
        <p:spPr>
          <a:xfrm>
            <a:off x="1983849" y="60947"/>
            <a:ext cx="494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Ryrie, Dispensacionalismo, 1995, p.44</a:t>
            </a:r>
          </a:p>
        </p:txBody>
      </p:sp>
    </p:spTree>
    <p:extLst>
      <p:ext uri="{BB962C8B-B14F-4D97-AF65-F5344CB8AC3E}">
        <p14:creationId xmlns:p14="http://schemas.microsoft.com/office/powerpoint/2010/main" val="425407719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25526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317F5-7975-C96F-7EF5-CC2F01A8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CBB277E-AF4F-BFC7-9288-6D1C86C16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188AEE1-C1AD-C199-131B-9F0B51231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594A0F75-6764-6643-4AA4-30547C48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88F570-D200-9A8E-E763-D9C6AF67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22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D68FC-AFF5-DF4A-D79A-0058BC44B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3B37D04-25B1-E3F4-7068-267C4494E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B406213-E8F2-0AFF-0D9D-68C7AE574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D1BCE493-DC5B-C936-F983-ECEF94DC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3B6AB-9587-0339-A110-DAA593EBD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27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60969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te bendiga y te guarde;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sobre ti,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tenga de ti misericordia;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alce sobre ti Su rostro,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 dé paz”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2140-1BBB-0ECD-3452-AF44C8DA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4942FA9-4652-1E9E-D8B7-DF2004EE1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24F72A46-1322-E173-7DB3-D9807623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C45D1130-7353-36DF-255F-D655CB009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  <p:extLst>
      <p:ext uri="{BB962C8B-B14F-4D97-AF65-F5344CB8AC3E}">
        <p14:creationId xmlns:p14="http://schemas.microsoft.com/office/powerpoint/2010/main" val="378702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FFFF"/>
                </a:solidFill>
              </a:rPr>
              <a:t>GÉNESIS 3: LA CAIDA DEL HOMBRE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410200"/>
            <a:ext cx="9144000" cy="1066800"/>
          </a:xfrm>
        </p:spPr>
        <p:txBody>
          <a:bodyPr lIns="92075" tIns="46038" rIns="92075" bIns="46038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“</a:t>
            </a:r>
            <a:r>
              <a:rPr lang="es-CO" sz="2800" dirty="0">
                <a:solidFill>
                  <a:srgbClr val="FFFFFF"/>
                </a:solidFill>
              </a:rPr>
              <a:t>Este capítulo es </a:t>
            </a:r>
            <a:r>
              <a:rPr lang="es-CO" sz="2800" b="1" u="sng" dirty="0">
                <a:solidFill>
                  <a:srgbClr val="FFFFCC"/>
                </a:solidFill>
              </a:rPr>
              <a:t>el eje</a:t>
            </a:r>
            <a:r>
              <a:rPr lang="es-CO" sz="2800" dirty="0">
                <a:solidFill>
                  <a:srgbClr val="FFFFFF"/>
                </a:solidFill>
              </a:rPr>
              <a:t> sobre el que gira toda la Biblia</a:t>
            </a:r>
            <a:r>
              <a:rPr lang="en-US" sz="2800" dirty="0">
                <a:solidFill>
                  <a:srgbClr val="FFFFFF"/>
                </a:solidFill>
              </a:rPr>
              <a:t>”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-W. H. Griffith Thomas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4452" name="Picture 5" descr="C:\Users\awoods\Pictures\Microsoft Clip Organizer\pe076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715" y="1695450"/>
            <a:ext cx="20605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6E6AF98-5870-45FC-9EE4-B91CBFDE8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1D2D26C7-DA93-424F-8E2A-46B2B7F1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DA4A1-87A7-1F3F-0C9D-8816EE5A6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B1441-0C1E-5150-FF06-C1256E2BA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968C9804-0B5D-F9D9-6E57-1BB0BD296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31D6D03C-2929-32C0-0275-B6BE88EC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CA1AE6F-42BB-11EB-CCD7-C59E8D58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95B7103D-8339-017C-763E-989967766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C33E03-D0BA-E56A-6F6B-944195C89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409" y="25355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Tácticas de Satanás (2 Cor 2:11)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35138"/>
            <a:ext cx="7848600" cy="33877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Añade a la Palabra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Desafía la bondad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Resta de la Palabra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(3:4; 2:17)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Ofrece sabiduría sin sumisión a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(3:5; Prov 1:7)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F3537948-464C-4C38-A7ED-0AD65150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2A86EE-F2D0-771A-4435-3EC46B12D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03" y="33996"/>
            <a:ext cx="1591194" cy="1133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11525</TotalTime>
  <Words>1764</Words>
  <Application>Microsoft Office PowerPoint</Application>
  <PresentationFormat>On-screen Show (4:3)</PresentationFormat>
  <Paragraphs>237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Century Gothic</vt:lpstr>
      <vt:lpstr>Times New Roman</vt:lpstr>
      <vt:lpstr>Wingdings</vt:lpstr>
      <vt:lpstr>Azure</vt:lpstr>
      <vt:lpstr>PowerPoint Presentation</vt:lpstr>
      <vt:lpstr>ESTRUCTURA DE GÉNESIS</vt:lpstr>
      <vt:lpstr>ESTRUCTURA DE GÉNESIS</vt:lpstr>
      <vt:lpstr>¿Relato Contradictorio de la Creación?</vt:lpstr>
      <vt:lpstr>ESTRUCTURA DE GÉNESIS</vt:lpstr>
      <vt:lpstr>GÉNESIS 3: LA CAIDA DEL HOMBRE</vt:lpstr>
      <vt:lpstr>PowerPoint Presentation</vt:lpstr>
      <vt:lpstr>PowerPoint Presentation</vt:lpstr>
      <vt:lpstr>Las Tácticas de Satanás (2 Cor 2:11)</vt:lpstr>
      <vt:lpstr>Los Errores de Adán y Eva  (Efe 6:10-20)</vt:lpstr>
      <vt:lpstr>PowerPoint Presentation</vt:lpstr>
      <vt:lpstr>El Pecado de Adán y Eva (3:6)</vt:lpstr>
      <vt:lpstr>PowerPoint Presentation</vt:lpstr>
      <vt:lpstr>Resultados del Pecado (3:7-13)</vt:lpstr>
      <vt:lpstr>PowerPoint Presentation</vt:lpstr>
      <vt:lpstr>Juicios Divinos (3:14-19)</vt:lpstr>
      <vt:lpstr>PowerPoint Presentation</vt:lpstr>
      <vt:lpstr>PowerPoint Presentation</vt:lpstr>
      <vt:lpstr>Juicios Divinos (3:14-19)</vt:lpstr>
      <vt:lpstr>PowerPoint Presentation</vt:lpstr>
      <vt:lpstr>La Provisión de Dios (3:20-24)</vt:lpstr>
      <vt:lpstr>La Provisión de Dios (3:20-24)</vt:lpstr>
      <vt:lpstr>PowerPoint Presentation</vt:lpstr>
      <vt:lpstr>PowerPoint Presentation</vt:lpstr>
      <vt:lpstr>PowerPoint Presentation</vt:lpstr>
      <vt:lpstr>La Provisión de Dios (3:20-24)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Resultados del Pecado (3:7-13)</vt:lpstr>
      <vt:lpstr>La Provisión de Dios (3:20-24)</vt:lpstr>
      <vt:lpstr>PowerPoint Presentation</vt:lpstr>
      <vt:lpstr>PowerPoint Presentation</vt:lpstr>
      <vt:lpstr>El Trinitarismo en Génesis</vt:lpstr>
      <vt:lpstr>Las Instituciones Divinas</vt:lpstr>
      <vt:lpstr>Las Instituciones Divinas</vt:lpstr>
      <vt:lpstr>PowerPoint Presentation</vt:lpstr>
      <vt:lpstr>PowerPoint Presentation</vt:lpstr>
      <vt:lpstr>Conclusión</vt:lpstr>
      <vt:lpstr>La Provisión de Dios (3:20-24)</vt:lpstr>
      <vt:lpstr>La Provisión de Dios (3:20-24)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015 - 3v20-24 - WORKING COPY FOR ANDY</dc:title>
  <dc:subject>Genesis 3</dc:subject>
  <dc:creator>A. Woods</dc:creator>
  <dc:description>Modified by Jim McGowan</dc:description>
  <cp:lastModifiedBy>Claudia Mora</cp:lastModifiedBy>
  <cp:revision>1185</cp:revision>
  <cp:lastPrinted>2020-11-08T04:14:45Z</cp:lastPrinted>
  <dcterms:created xsi:type="dcterms:W3CDTF">2009-03-17T12:21:13Z</dcterms:created>
  <dcterms:modified xsi:type="dcterms:W3CDTF">2025-10-18T01:35:02Z</dcterms:modified>
</cp:coreProperties>
</file>