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 id="2147483723" r:id="rId3"/>
  </p:sldMasterIdLst>
  <p:notesMasterIdLst>
    <p:notesMasterId r:id="rId52"/>
  </p:notesMasterIdLst>
  <p:handoutMasterIdLst>
    <p:handoutMasterId r:id="rId53"/>
  </p:handoutMasterIdLst>
  <p:sldIdLst>
    <p:sldId id="28120" r:id="rId4"/>
    <p:sldId id="3862" r:id="rId5"/>
    <p:sldId id="27847" r:id="rId6"/>
    <p:sldId id="27795" r:id="rId7"/>
    <p:sldId id="28123" r:id="rId8"/>
    <p:sldId id="28037" r:id="rId9"/>
    <p:sldId id="28051" r:id="rId10"/>
    <p:sldId id="28094" r:id="rId11"/>
    <p:sldId id="28118" r:id="rId12"/>
    <p:sldId id="28121" r:id="rId13"/>
    <p:sldId id="28095" r:id="rId14"/>
    <p:sldId id="2082" r:id="rId15"/>
    <p:sldId id="28132" r:id="rId16"/>
    <p:sldId id="28122" r:id="rId17"/>
    <p:sldId id="3011" r:id="rId18"/>
    <p:sldId id="3015" r:id="rId19"/>
    <p:sldId id="12309" r:id="rId20"/>
    <p:sldId id="28124" r:id="rId21"/>
    <p:sldId id="322" r:id="rId22"/>
    <p:sldId id="3010" r:id="rId23"/>
    <p:sldId id="4879" r:id="rId24"/>
    <p:sldId id="28125" r:id="rId25"/>
    <p:sldId id="3018" r:id="rId26"/>
    <p:sldId id="28126" r:id="rId27"/>
    <p:sldId id="1049" r:id="rId28"/>
    <p:sldId id="2987" r:id="rId29"/>
    <p:sldId id="3008" r:id="rId30"/>
    <p:sldId id="3009" r:id="rId31"/>
    <p:sldId id="28129" r:id="rId32"/>
    <p:sldId id="4431" r:id="rId33"/>
    <p:sldId id="28127" r:id="rId34"/>
    <p:sldId id="276" r:id="rId35"/>
    <p:sldId id="3012" r:id="rId36"/>
    <p:sldId id="666" r:id="rId37"/>
    <p:sldId id="5958" r:id="rId38"/>
    <p:sldId id="2998" r:id="rId39"/>
    <p:sldId id="2999" r:id="rId40"/>
    <p:sldId id="1007" r:id="rId41"/>
    <p:sldId id="28128" r:id="rId42"/>
    <p:sldId id="3014" r:id="rId43"/>
    <p:sldId id="328" r:id="rId44"/>
    <p:sldId id="28218" r:id="rId45"/>
    <p:sldId id="28133" r:id="rId46"/>
    <p:sldId id="3013" r:id="rId47"/>
    <p:sldId id="28131" r:id="rId48"/>
    <p:sldId id="28130" r:id="rId49"/>
    <p:sldId id="12493" r:id="rId50"/>
    <p:sldId id="27842" r:id="rId51"/>
  </p:sldIdLst>
  <p:sldSz cx="12192000" cy="6858000"/>
  <p:notesSz cx="7315200" cy="9601200"/>
  <p:custDataLst>
    <p:tags r:id="rId54"/>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0066"/>
    <a:srgbClr val="0000CC"/>
    <a:srgbClr val="0000FF"/>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46ED17-F602-4F48-92A4-AB056DE3D7EC}" v="9" dt="2025-10-15T02:25:36.837"/>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3243" autoAdjust="0"/>
  </p:normalViewPr>
  <p:slideViewPr>
    <p:cSldViewPr>
      <p:cViewPr varScale="1">
        <p:scale>
          <a:sx n="104" d="100"/>
          <a:sy n="104" d="100"/>
        </p:scale>
        <p:origin x="901" y="3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4" d="100"/>
          <a:sy n="114" d="100"/>
        </p:scale>
        <p:origin x="4936"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C25796A-7B39-4A71-8A01-5B1771AE4BD7}"/>
    <pc:docChg chg="undo redo custSel modSld">
      <pc:chgData name="Jim McGowan" userId="e2c7446dd3aca506" providerId="LiveId" clId="{9C25796A-7B39-4A71-8A01-5B1771AE4BD7}" dt="2025-10-15T02:25:36.837" v="12" actId="1037"/>
      <pc:docMkLst>
        <pc:docMk/>
      </pc:docMkLst>
      <pc:sldChg chg="modSp mod">
        <pc:chgData name="Jim McGowan" userId="e2c7446dd3aca506" providerId="LiveId" clId="{9C25796A-7B39-4A71-8A01-5B1771AE4BD7}" dt="2025-10-15T02:25:36.837" v="12" actId="1037"/>
        <pc:sldMkLst>
          <pc:docMk/>
          <pc:sldMk cId="858972325" sldId="2998"/>
        </pc:sldMkLst>
        <pc:spChg chg="mod">
          <ac:chgData name="Jim McGowan" userId="e2c7446dd3aca506" providerId="LiveId" clId="{9C25796A-7B39-4A71-8A01-5B1771AE4BD7}" dt="2025-10-15T02:25:27.101" v="7" actId="1038"/>
          <ac:spMkLst>
            <pc:docMk/>
            <pc:sldMk cId="858972325" sldId="2998"/>
            <ac:spMk id="2" creationId="{065E9EBD-3367-CE44-9B22-57D9AF87E595}"/>
          </ac:spMkLst>
        </pc:spChg>
        <pc:spChg chg="mod">
          <ac:chgData name="Jim McGowan" userId="e2c7446dd3aca506" providerId="LiveId" clId="{9C25796A-7B39-4A71-8A01-5B1771AE4BD7}" dt="2025-10-15T02:25:36.837" v="12" actId="1037"/>
          <ac:spMkLst>
            <pc:docMk/>
            <pc:sldMk cId="858972325" sldId="2998"/>
            <ac:spMk id="4" creationId="{D59317B2-169B-7F4B-988F-8DC2BB3DFDDB}"/>
          </ac:spMkLst>
        </pc:spChg>
        <pc:picChg chg="mod">
          <ac:chgData name="Jim McGowan" userId="e2c7446dd3aca506" providerId="LiveId" clId="{9C25796A-7B39-4A71-8A01-5B1771AE4BD7}" dt="2025-10-15T02:25:21.808" v="3" actId="12789"/>
          <ac:picMkLst>
            <pc:docMk/>
            <pc:sldMk cId="858972325" sldId="2998"/>
            <ac:picMk id="88067" creationId="{18C6265D-EB20-461E-AAB3-6BF18CC4705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083 Acts 14v27-28 </a:t>
            </a:r>
          </a:p>
          <a:p>
            <a:pPr>
              <a:defRPr/>
            </a:pPr>
            <a:r>
              <a:rPr lang="en-US" sz="1400" dirty="0"/>
              <a:t>10-15-2025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10/14/2025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a:t>
            </a:fld>
            <a:endParaRPr lang="en-US"/>
          </a:p>
        </p:txBody>
      </p:sp>
    </p:spTree>
    <p:extLst>
      <p:ext uri="{BB962C8B-B14F-4D97-AF65-F5344CB8AC3E}">
        <p14:creationId xmlns:p14="http://schemas.microsoft.com/office/powerpoint/2010/main" val="1148189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64821-7081-BC65-04F0-D8D2C4954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2B59D-E6DB-C4A8-DD94-D32ECAD63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E6BD0-19A1-255F-11F3-6F2E7F34B6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BDA2F4-9F57-C94F-E568-9036E3E46774}"/>
              </a:ext>
            </a:extLst>
          </p:cNvPr>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926772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C716D-595B-B9A6-031F-321580BC1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D36AC-487D-1513-30F0-A562F2FC8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B0A9A-BB45-A98D-AB06-99EC47A13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BE3ADC-EC1C-7A54-3BE5-B2FE8C8904F6}"/>
              </a:ext>
            </a:extLst>
          </p:cNvPr>
          <p:cNvSpPr>
            <a:spLocks noGrp="1"/>
          </p:cNvSpPr>
          <p:nvPr>
            <p:ph type="sldNum" sz="quarter" idx="10"/>
          </p:nvPr>
        </p:nvSpPr>
        <p:spPr/>
        <p:txBody>
          <a:bodyPr/>
          <a:lstStyle/>
          <a:p>
            <a:fld id="{600E5424-D4B9-4AFD-9B49-AB165923F980}" type="slidenum">
              <a:rPr lang="en-US" altLang="en-US" smtClean="0"/>
              <a:pPr/>
              <a:t>17</a:t>
            </a:fld>
            <a:endParaRPr lang="en-US" altLang="en-US"/>
          </a:p>
        </p:txBody>
      </p:sp>
      <p:sp>
        <p:nvSpPr>
          <p:cNvPr id="5" name="Date Placeholder 4">
            <a:extLst>
              <a:ext uri="{FF2B5EF4-FFF2-40B4-BE49-F238E27FC236}">
                <a16:creationId xmlns:a16="http://schemas.microsoft.com/office/drawing/2014/main" id="{042602CF-0F6E-0548-2F16-E92F87120EB7}"/>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F798727B-306D-01A0-2400-9FD46F48B74D}"/>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391D24C5-5023-E05E-0DFA-5A6F3181522A}"/>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469939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5C2B7-7310-DF85-6CD8-5C74504BC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0CC01-150F-2C61-F2AC-76F8CE4A4A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B565A-9E6D-174A-08E6-41BD72CFEF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69E09B-9931-6CCD-F357-9E1C30B06A34}"/>
              </a:ext>
            </a:extLst>
          </p:cNvPr>
          <p:cNvSpPr>
            <a:spLocks noGrp="1"/>
          </p:cNvSpPr>
          <p:nvPr>
            <p:ph type="sldNum" sz="quarter" idx="5"/>
          </p:nvPr>
        </p:nvSpPr>
        <p:spPr/>
        <p:txBody>
          <a:bodyPr/>
          <a:lstStyle/>
          <a:p>
            <a:fld id="{F8C071F8-0110-44CB-B1AD-32F308DA789F}" type="slidenum">
              <a:rPr lang="en-US" smtClean="0"/>
              <a:t>48</a:t>
            </a:fld>
            <a:endParaRPr lang="en-US"/>
          </a:p>
        </p:txBody>
      </p:sp>
    </p:spTree>
    <p:extLst>
      <p:ext uri="{BB962C8B-B14F-4D97-AF65-F5344CB8AC3E}">
        <p14:creationId xmlns:p14="http://schemas.microsoft.com/office/powerpoint/2010/main" val="2394811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035723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567786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3324622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239288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3794338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1869499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219778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2084325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3264936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741012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2087448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8326683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052947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05071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327669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379263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3473750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599568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743363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1894773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5761076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31895778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781874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4004119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3913397744"/>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3509486077"/>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609600" y="1600200"/>
            <a:ext cx="10972800" cy="4114800"/>
          </a:xfrm>
        </p:spPr>
        <p:txBody>
          <a:bodyPr/>
          <a:lstStyle/>
          <a:p>
            <a:pPr marL="0" indent="0" algn="just" eaLnBrk="1" hangingPunct="1">
              <a:lnSpc>
                <a:spcPct val="100000"/>
              </a:lnSpc>
              <a:buNone/>
              <a:defRPr/>
            </a:pPr>
            <a:r>
              <a:rPr lang="en-US" sz="3200" dirty="0">
                <a:effectLst>
                  <a:outerShdw blurRad="38100" dist="38100" dir="2700000" algn="tl">
                    <a:srgbClr val="000000">
                      <a:alpha val="43137"/>
                    </a:srgbClr>
                  </a:outerShdw>
                </a:effectLst>
              </a:rPr>
              <a:t>“This vital newness of mind is a part of believing, after all, and therefore it may be and is used as a synonym for believing at times (cf. Acts 17:30; 20:21; 26:20; Rom. 2:4; 2Tim. 2:25; 2 Pet. 3:9). Repentance nevertheless cannot be added to believing as a condition of salvation, because </a:t>
            </a:r>
            <a:r>
              <a:rPr lang="en-US" sz="3200" b="1" u="sng" dirty="0">
                <a:solidFill>
                  <a:srgbClr val="FFFFCC"/>
                </a:solidFill>
                <a:effectLst>
                  <a:outerShdw blurRad="38100" dist="38100" dir="2700000" algn="tl">
                    <a:srgbClr val="000000">
                      <a:alpha val="43137"/>
                    </a:srgbClr>
                  </a:outerShdw>
                </a:effectLst>
              </a:rPr>
              <a:t>upwards of 150 passages of Scripture condition salvation upon believing only (cf. John 3:16; Acts 16:31)</a:t>
            </a:r>
            <a:r>
              <a:rPr lang="en-US" sz="3200" dirty="0">
                <a:effectLst>
                  <a:outerShdw blurRad="38100" dist="38100" dir="2700000" algn="tl">
                    <a:srgbClr val="000000">
                      <a:alpha val="43137"/>
                    </a:srgbClr>
                  </a:outerShdw>
                </a:effectLst>
              </a:rPr>
              <a:t>.” </a:t>
            </a:r>
          </a:p>
        </p:txBody>
      </p:sp>
      <p:pic>
        <p:nvPicPr>
          <p:cNvPr id="58372" name="Picture 6"/>
          <p:cNvPicPr>
            <a:picLocks noChangeAspect="1" noChangeArrowheads="1"/>
          </p:cNvPicPr>
          <p:nvPr/>
        </p:nvPicPr>
        <p:blipFill>
          <a:blip r:embed="rId2" cstate="print"/>
          <a:srcRect/>
          <a:stretch>
            <a:fillRect/>
          </a:stretch>
        </p:blipFill>
        <p:spPr bwMode="auto">
          <a:xfrm>
            <a:off x="609600" y="76200"/>
            <a:ext cx="79408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BEF4499A-F2F2-5EF3-8554-E8C195A87744}"/>
              </a:ext>
            </a:extLst>
          </p:cNvPr>
          <p:cNvSpPr txBox="1"/>
          <p:nvPr/>
        </p:nvSpPr>
        <p:spPr>
          <a:xfrm>
            <a:off x="2209800" y="219670"/>
            <a:ext cx="7772400" cy="1000274"/>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r>
              <a:rPr lang="en-US" dirty="0"/>
              <a:t>vol. 7, </a:t>
            </a:r>
            <a:r>
              <a:rPr lang="en-US" i="1" dirty="0"/>
              <a:t>Systematic Theology </a:t>
            </a:r>
            <a:r>
              <a:rPr lang="en-US" dirty="0"/>
              <a:t>(Grand Rapids, MI: Kregel Publications, 1993), 265-66.</a:t>
            </a:r>
          </a:p>
        </p:txBody>
      </p:sp>
    </p:spTree>
    <p:extLst>
      <p:ext uri="{BB962C8B-B14F-4D97-AF65-F5344CB8AC3E}">
        <p14:creationId xmlns:p14="http://schemas.microsoft.com/office/powerpoint/2010/main" val="1972568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D1C-D2C5-A45E-3017-772C7D9FA58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55CE5BF-3CAC-C925-21E0-1285AC331BF9}"/>
              </a:ext>
            </a:extLst>
          </p:cNvPr>
          <p:cNvSpPr>
            <a:spLocks noGrp="1" noChangeArrowheads="1"/>
          </p:cNvSpPr>
          <p:nvPr>
            <p:ph type="body" idx="1"/>
          </p:nvPr>
        </p:nvSpPr>
        <p:spPr>
          <a:xfrm>
            <a:off x="662517" y="2286000"/>
            <a:ext cx="7162800" cy="2286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Missionary report (27)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Transitional statement (28)</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3110998-DC47-1E5E-0BC7-FD2D2BC09F7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D84B8E9-5CF1-7360-878E-8101E42C5924}"/>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Report to the Antioch Church</a:t>
            </a:r>
          </a:p>
        </p:txBody>
      </p:sp>
    </p:spTree>
    <p:extLst>
      <p:ext uri="{BB962C8B-B14F-4D97-AF65-F5344CB8AC3E}">
        <p14:creationId xmlns:p14="http://schemas.microsoft.com/office/powerpoint/2010/main" val="3971440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3F12C72-64E3-D4CA-D0A1-85893328C05B}"/>
              </a:ext>
            </a:extLst>
          </p:cNvPr>
          <p:cNvGraphicFramePr>
            <a:graphicFrameLocks noGrp="1"/>
          </p:cNvGraphicFramePr>
          <p:nvPr>
            <p:extLst>
              <p:ext uri="{D42A27DB-BD31-4B8C-83A1-F6EECF244321}">
                <p14:modId xmlns:p14="http://schemas.microsoft.com/office/powerpoint/2010/main" val="1279290441"/>
              </p:ext>
            </p:extLst>
          </p:nvPr>
        </p:nvGraphicFramePr>
        <p:xfrm>
          <a:off x="609600" y="137160"/>
          <a:ext cx="10972800" cy="6583680"/>
        </p:xfrm>
        <a:graphic>
          <a:graphicData uri="http://schemas.openxmlformats.org/drawingml/2006/table">
            <a:tbl>
              <a:tblPr firstRow="1" bandRow="1">
                <a:tableStyleId>{073A0DAA-6AF3-43AB-8588-CEC1D06C72B9}</a:tableStyleId>
              </a:tblPr>
              <a:tblGrid>
                <a:gridCol w="1752600">
                  <a:extLst>
                    <a:ext uri="{9D8B030D-6E8A-4147-A177-3AD203B41FA5}">
                      <a16:colId xmlns:a16="http://schemas.microsoft.com/office/drawing/2014/main" val="3919174713"/>
                    </a:ext>
                  </a:extLst>
                </a:gridCol>
                <a:gridCol w="2681925">
                  <a:extLst>
                    <a:ext uri="{9D8B030D-6E8A-4147-A177-3AD203B41FA5}">
                      <a16:colId xmlns:a16="http://schemas.microsoft.com/office/drawing/2014/main" val="302585815"/>
                    </a:ext>
                  </a:extLst>
                </a:gridCol>
                <a:gridCol w="2179425">
                  <a:extLst>
                    <a:ext uri="{9D8B030D-6E8A-4147-A177-3AD203B41FA5}">
                      <a16:colId xmlns:a16="http://schemas.microsoft.com/office/drawing/2014/main" val="3965908190"/>
                    </a:ext>
                  </a:extLst>
                </a:gridCol>
                <a:gridCol w="1558894">
                  <a:extLst>
                    <a:ext uri="{9D8B030D-6E8A-4147-A177-3AD203B41FA5}">
                      <a16:colId xmlns:a16="http://schemas.microsoft.com/office/drawing/2014/main" val="3402539353"/>
                    </a:ext>
                  </a:extLst>
                </a:gridCol>
                <a:gridCol w="2799956">
                  <a:extLst>
                    <a:ext uri="{9D8B030D-6E8A-4147-A177-3AD203B41FA5}">
                      <a16:colId xmlns:a16="http://schemas.microsoft.com/office/drawing/2014/main" val="3848284455"/>
                    </a:ext>
                  </a:extLst>
                </a:gridCol>
              </a:tblGrid>
              <a:tr h="822960">
                <a:tc gridSpan="5">
                  <a:txBody>
                    <a:bodyPr/>
                    <a:lstStyle/>
                    <a:p>
                      <a:pPr algn="ctr"/>
                      <a:r>
                        <a:rPr lang="en-US" altLang="en-US" sz="3600" b="0" dirty="0">
                          <a:solidFill>
                            <a:srgbClr val="00FFFF"/>
                          </a:solidFill>
                          <a:latin typeface="Calibri" panose="020F0502020204030204" pitchFamily="34" charset="0"/>
                          <a:ea typeface="+mj-ea"/>
                          <a:cs typeface="+mj-cs"/>
                        </a:rPr>
                        <a:t>Paul’s Ministry Chronology</a:t>
                      </a:r>
                      <a:endParaRPr lang="en-US" sz="3600" b="0" dirty="0">
                        <a:solidFill>
                          <a:srgbClr val="00FFFF"/>
                        </a:solidFill>
                        <a:latin typeface="Calibri" panose="020F0502020204030204" pitchFamily="34" charset="0"/>
                        <a:ea typeface="+mj-ea"/>
                        <a:cs typeface="+mj-cs"/>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98958660"/>
                  </a:ext>
                </a:extLst>
              </a:tr>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 OF 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JOURNEY</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ACTS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DATE</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959388438"/>
                  </a:ext>
                </a:extLst>
              </a:tr>
              <a:tr h="822960">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13–14</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48–49</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Gal</a:t>
                      </a:r>
                    </a:p>
                  </a:txBody>
                  <a:tcPr anchor="ctr"/>
                </a:tc>
                <a:extLst>
                  <a:ext uri="{0D108BD9-81ED-4DB2-BD59-A6C34878D82A}">
                    <a16:rowId xmlns:a16="http://schemas.microsoft.com/office/drawing/2014/main" val="2444807742"/>
                  </a:ext>
                </a:extLst>
              </a:tr>
              <a:tr h="822960">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15:36–18:22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50–52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Thess</a:t>
                      </a:r>
                      <a:endPar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772050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18:23–21:17</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53–57</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Cor, Rom</a:t>
                      </a:r>
                    </a:p>
                  </a:txBody>
                  <a:tcPr anchor="ctr"/>
                </a:tc>
                <a:extLst>
                  <a:ext uri="{0D108BD9-81ED-4DB2-BD59-A6C34878D82A}">
                    <a16:rowId xmlns:a16="http://schemas.microsoft.com/office/drawing/2014/main" val="78349911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28:16-31</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60–62</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Eph, Col,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Phlm</a:t>
                      </a: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Phlp</a:t>
                      </a:r>
                      <a:endPar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47564618"/>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Between Imprisonments</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Post Acts</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62–66	</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 Tim, Titus</a:t>
                      </a:r>
                    </a:p>
                  </a:txBody>
                  <a:tcPr anchor="ctr"/>
                </a:tc>
                <a:extLst>
                  <a:ext uri="{0D108BD9-81ED-4DB2-BD59-A6C34878D82A}">
                    <a16:rowId xmlns:a16="http://schemas.microsoft.com/office/drawing/2014/main" val="3298715807"/>
                  </a:ext>
                </a:extLst>
              </a:tr>
              <a:tr h="822960">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r>
                        <a:rPr lang="en-US" sz="2400" b="1" kern="1200" baseline="30000" dirty="0">
                          <a:solidFill>
                            <a:schemeClr val="dk1"/>
                          </a:solidFill>
                          <a:latin typeface="Calibri" panose="020F0502020204030204" pitchFamily="34" charset="0"/>
                          <a:ea typeface="Calibri" panose="020F0502020204030204" pitchFamily="34" charset="0"/>
                          <a:cs typeface="Calibri" panose="020F0502020204030204" pitchFamily="34" charset="0"/>
                        </a:rPr>
                        <a:t>nd</a:t>
                      </a: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Imprisonment</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Post Acts	</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67</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Tim</a:t>
                      </a:r>
                    </a:p>
                  </a:txBody>
                  <a:tcPr anchor="ctr"/>
                </a:tc>
                <a:extLst>
                  <a:ext uri="{0D108BD9-81ED-4DB2-BD59-A6C34878D82A}">
                    <a16:rowId xmlns:a16="http://schemas.microsoft.com/office/drawing/2014/main" val="3008704383"/>
                  </a:ext>
                </a:extLst>
              </a:tr>
            </a:tbl>
          </a:graphicData>
        </a:graphic>
      </p:graphicFrame>
    </p:spTree>
    <p:extLst>
      <p:ext uri="{BB962C8B-B14F-4D97-AF65-F5344CB8AC3E}">
        <p14:creationId xmlns:p14="http://schemas.microsoft.com/office/powerpoint/2010/main" val="297228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A186A-6E63-9734-E892-5162109E6A2D}"/>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46022FD-8811-EB0D-4031-6D9EE229C5F7}"/>
              </a:ext>
            </a:extLst>
          </p:cNvPr>
          <p:cNvGraphicFramePr>
            <a:graphicFrameLocks noGrp="1"/>
          </p:cNvGraphicFramePr>
          <p:nvPr>
            <p:extLst>
              <p:ext uri="{D42A27DB-BD31-4B8C-83A1-F6EECF244321}">
                <p14:modId xmlns:p14="http://schemas.microsoft.com/office/powerpoint/2010/main" val="1486039854"/>
              </p:ext>
            </p:extLst>
          </p:nvPr>
        </p:nvGraphicFramePr>
        <p:xfrm>
          <a:off x="609600" y="137160"/>
          <a:ext cx="10972800" cy="6583680"/>
        </p:xfrm>
        <a:graphic>
          <a:graphicData uri="http://schemas.openxmlformats.org/drawingml/2006/table">
            <a:tbl>
              <a:tblPr firstRow="1" bandRow="1">
                <a:tableStyleId>{073A0DAA-6AF3-43AB-8588-CEC1D06C72B9}</a:tableStyleId>
              </a:tblPr>
              <a:tblGrid>
                <a:gridCol w="1752600">
                  <a:extLst>
                    <a:ext uri="{9D8B030D-6E8A-4147-A177-3AD203B41FA5}">
                      <a16:colId xmlns:a16="http://schemas.microsoft.com/office/drawing/2014/main" val="3919174713"/>
                    </a:ext>
                  </a:extLst>
                </a:gridCol>
                <a:gridCol w="2681925">
                  <a:extLst>
                    <a:ext uri="{9D8B030D-6E8A-4147-A177-3AD203B41FA5}">
                      <a16:colId xmlns:a16="http://schemas.microsoft.com/office/drawing/2014/main" val="302585815"/>
                    </a:ext>
                  </a:extLst>
                </a:gridCol>
                <a:gridCol w="2179425">
                  <a:extLst>
                    <a:ext uri="{9D8B030D-6E8A-4147-A177-3AD203B41FA5}">
                      <a16:colId xmlns:a16="http://schemas.microsoft.com/office/drawing/2014/main" val="3965908190"/>
                    </a:ext>
                  </a:extLst>
                </a:gridCol>
                <a:gridCol w="1558894">
                  <a:extLst>
                    <a:ext uri="{9D8B030D-6E8A-4147-A177-3AD203B41FA5}">
                      <a16:colId xmlns:a16="http://schemas.microsoft.com/office/drawing/2014/main" val="3402539353"/>
                    </a:ext>
                  </a:extLst>
                </a:gridCol>
                <a:gridCol w="2799956">
                  <a:extLst>
                    <a:ext uri="{9D8B030D-6E8A-4147-A177-3AD203B41FA5}">
                      <a16:colId xmlns:a16="http://schemas.microsoft.com/office/drawing/2014/main" val="3848284455"/>
                    </a:ext>
                  </a:extLst>
                </a:gridCol>
              </a:tblGrid>
              <a:tr h="822960">
                <a:tc gridSpan="5">
                  <a:txBody>
                    <a:bodyPr/>
                    <a:lstStyle/>
                    <a:p>
                      <a:pPr algn="ctr"/>
                      <a:r>
                        <a:rPr lang="en-US" altLang="en-US" sz="3600" b="0" dirty="0">
                          <a:solidFill>
                            <a:srgbClr val="00FFFF"/>
                          </a:solidFill>
                          <a:latin typeface="Calibri" panose="020F0502020204030204" pitchFamily="34" charset="0"/>
                          <a:ea typeface="+mj-ea"/>
                          <a:cs typeface="+mj-cs"/>
                        </a:rPr>
                        <a:t>Paul’s Ministry Chronology</a:t>
                      </a:r>
                      <a:endParaRPr lang="en-US" sz="3600" b="0" dirty="0">
                        <a:solidFill>
                          <a:srgbClr val="00FFFF"/>
                        </a:solidFill>
                        <a:latin typeface="Calibri" panose="020F0502020204030204" pitchFamily="34" charset="0"/>
                        <a:ea typeface="+mj-ea"/>
                        <a:cs typeface="+mj-cs"/>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98958660"/>
                  </a:ext>
                </a:extLst>
              </a:tr>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 OF 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JOURNEY</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ACTS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DATE</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959388438"/>
                  </a:ext>
                </a:extLst>
              </a:tr>
              <a:tr h="822960">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a:t>
                      </a:r>
                    </a:p>
                  </a:txBody>
                  <a:tcPr anchor="ctr">
                    <a:solidFill>
                      <a:srgbClr val="FFFFCC"/>
                    </a:solidFill>
                  </a:tcP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a:t>
                      </a:r>
                    </a:p>
                  </a:txBody>
                  <a:tcPr anchor="ctr">
                    <a:solidFill>
                      <a:srgbClr val="FFFFCC"/>
                    </a:solidFill>
                  </a:tcP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13–14</a:t>
                      </a:r>
                    </a:p>
                  </a:txBody>
                  <a:tcPr anchor="ctr">
                    <a:solidFill>
                      <a:srgbClr val="FFFFCC"/>
                    </a:solidFill>
                  </a:tcP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48–49</a:t>
                      </a:r>
                    </a:p>
                  </a:txBody>
                  <a:tcPr anchor="ctr">
                    <a:solidFill>
                      <a:srgbClr val="FFFFCC"/>
                    </a:solidFill>
                  </a:tcP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Gal</a:t>
                      </a:r>
                    </a:p>
                  </a:txBody>
                  <a:tcPr anchor="ctr">
                    <a:solidFill>
                      <a:srgbClr val="FFFFCC"/>
                    </a:solidFill>
                  </a:tcPr>
                </a:tc>
                <a:extLst>
                  <a:ext uri="{0D108BD9-81ED-4DB2-BD59-A6C34878D82A}">
                    <a16:rowId xmlns:a16="http://schemas.microsoft.com/office/drawing/2014/main" val="2444807742"/>
                  </a:ext>
                </a:extLst>
              </a:tr>
              <a:tr h="822960">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15:36–18:22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50–52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Thess</a:t>
                      </a:r>
                      <a:endPar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772050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18:23–21:17</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53–57</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Cor, Rom</a:t>
                      </a:r>
                    </a:p>
                  </a:txBody>
                  <a:tcPr anchor="ctr"/>
                </a:tc>
                <a:extLst>
                  <a:ext uri="{0D108BD9-81ED-4DB2-BD59-A6C34878D82A}">
                    <a16:rowId xmlns:a16="http://schemas.microsoft.com/office/drawing/2014/main" val="78349911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28:16-31</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60–62</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Eph, Col,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Phlm</a:t>
                      </a: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Phlp</a:t>
                      </a:r>
                      <a:endPar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47564618"/>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Between Imprisonments</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Post Acts</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62–66	</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 Tim, Titus</a:t>
                      </a:r>
                    </a:p>
                  </a:txBody>
                  <a:tcPr anchor="ctr"/>
                </a:tc>
                <a:extLst>
                  <a:ext uri="{0D108BD9-81ED-4DB2-BD59-A6C34878D82A}">
                    <a16:rowId xmlns:a16="http://schemas.microsoft.com/office/drawing/2014/main" val="3298715807"/>
                  </a:ext>
                </a:extLst>
              </a:tr>
              <a:tr h="822960">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r>
                        <a:rPr lang="en-US" sz="2400" b="1" kern="1200" baseline="30000" dirty="0">
                          <a:solidFill>
                            <a:schemeClr val="dk1"/>
                          </a:solidFill>
                          <a:latin typeface="Calibri" panose="020F0502020204030204" pitchFamily="34" charset="0"/>
                          <a:ea typeface="Calibri" panose="020F0502020204030204" pitchFamily="34" charset="0"/>
                          <a:cs typeface="Calibri" panose="020F0502020204030204" pitchFamily="34" charset="0"/>
                        </a:rPr>
                        <a:t>nd</a:t>
                      </a: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Imprisonment</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Post Acts	</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67</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Tim</a:t>
                      </a:r>
                    </a:p>
                  </a:txBody>
                  <a:tcPr anchor="ctr"/>
                </a:tc>
                <a:extLst>
                  <a:ext uri="{0D108BD9-81ED-4DB2-BD59-A6C34878D82A}">
                    <a16:rowId xmlns:a16="http://schemas.microsoft.com/office/drawing/2014/main" val="3008704383"/>
                  </a:ext>
                </a:extLst>
              </a:tr>
            </a:tbl>
          </a:graphicData>
        </a:graphic>
      </p:graphicFrame>
    </p:spTree>
    <p:extLst>
      <p:ext uri="{BB962C8B-B14F-4D97-AF65-F5344CB8AC3E}">
        <p14:creationId xmlns:p14="http://schemas.microsoft.com/office/powerpoint/2010/main" val="1191283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13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8678333" y="2667000"/>
            <a:ext cx="814917" cy="4445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A0118F13-6E43-E242-E781-A44A66357110}"/>
              </a:ext>
            </a:extLst>
          </p:cNvPr>
          <p:cNvSpPr>
            <a:spLocks noChangeArrowheads="1"/>
          </p:cNvSpPr>
          <p:nvPr/>
        </p:nvSpPr>
        <p:spPr bwMode="auto">
          <a:xfrm flipH="1" flipV="1">
            <a:off x="4497915" y="666750"/>
            <a:ext cx="2624667" cy="207645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684578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CAC-087C-4390-A516-0CD8CB4B56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8363" y="228600"/>
            <a:ext cx="8675275" cy="6400800"/>
          </a:xfrm>
          <a:prstGeom prst="rect">
            <a:avLst/>
          </a:prstGeom>
          <a:ln w="57150">
            <a:solidFill>
              <a:schemeClr val="tx1"/>
            </a:solidFill>
          </a:ln>
        </p:spPr>
      </p:pic>
      <p:sp>
        <p:nvSpPr>
          <p:cNvPr id="2" name="Oval 7">
            <a:extLst>
              <a:ext uri="{FF2B5EF4-FFF2-40B4-BE49-F238E27FC236}">
                <a16:creationId xmlns:a16="http://schemas.microsoft.com/office/drawing/2014/main" id="{46BAA388-CA99-6945-A834-84ADCF5CB31A}"/>
              </a:ext>
            </a:extLst>
          </p:cNvPr>
          <p:cNvSpPr>
            <a:spLocks noChangeArrowheads="1"/>
          </p:cNvSpPr>
          <p:nvPr/>
        </p:nvSpPr>
        <p:spPr bwMode="auto">
          <a:xfrm>
            <a:off x="7736417" y="2868083"/>
            <a:ext cx="2063749" cy="108161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D61A90F7-FA68-2B46-9D2E-63DF2A9B3FEE}"/>
              </a:ext>
            </a:extLst>
          </p:cNvPr>
          <p:cNvSpPr>
            <a:spLocks noChangeArrowheads="1"/>
          </p:cNvSpPr>
          <p:nvPr/>
        </p:nvSpPr>
        <p:spPr bwMode="auto">
          <a:xfrm>
            <a:off x="9133416" y="3949700"/>
            <a:ext cx="1143000" cy="4572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766047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3FBF99-657B-427A-A0AE-07E7AF6785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1066800" y="0"/>
            <a:ext cx="10058400" cy="2046714"/>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Galatians 3:3</a:t>
            </a:r>
          </a:p>
          <a:p>
            <a:pPr algn="just" eaLnBrk="1" fontAlgn="auto" hangingPunct="1">
              <a:spcBef>
                <a:spcPts val="600"/>
              </a:spcBef>
              <a:spcAft>
                <a:spcPts val="600"/>
              </a:spcAft>
              <a:defRPr/>
            </a:pPr>
            <a:r>
              <a:rPr lang="en-US" altLang="en-US" sz="3600" kern="0" dirty="0">
                <a:latin typeface="Calibri" panose="020F0502020204030204" pitchFamily="34" charset="0"/>
                <a:cs typeface="+mn-cs"/>
              </a:rPr>
              <a:t>“</a:t>
            </a:r>
            <a:r>
              <a:rPr lang="en-US" sz="3600" dirty="0">
                <a:latin typeface="Calibri" panose="020F0502020204030204" pitchFamily="34" charset="0"/>
              </a:rPr>
              <a:t>Are you so foolish? Having begun by the Spirit, are you now being </a:t>
            </a:r>
            <a:r>
              <a:rPr lang="en-US" sz="3600" b="1" u="sng" dirty="0">
                <a:solidFill>
                  <a:srgbClr val="FFFFCC"/>
                </a:solidFill>
                <a:effectLst>
                  <a:outerShdw blurRad="38100" dist="38100" dir="2700000" algn="tl">
                    <a:srgbClr val="000000"/>
                  </a:outerShdw>
                </a:effectLst>
                <a:latin typeface="Calibri" panose="020F0502020204030204" pitchFamily="34" charset="0"/>
                <a:cs typeface="+mn-cs"/>
              </a:rPr>
              <a:t>perfected by the flesh</a:t>
            </a:r>
            <a:r>
              <a:rPr lang="en-US" sz="3600" dirty="0">
                <a:latin typeface="Calibri" panose="020F0502020204030204" pitchFamily="34" charset="0"/>
              </a:rPr>
              <a:t>?</a:t>
            </a:r>
            <a:r>
              <a:rPr lang="en-US" sz="3600" dirty="0">
                <a:latin typeface="Calibri" panose="020F0502020204030204" pitchFamily="34" charset="0"/>
                <a:cs typeface="+mn-cs"/>
              </a:rPr>
              <a:t>”</a:t>
            </a:r>
            <a:endParaRPr lang="en-US" altLang="en-US" sz="3600" kern="0" dirty="0">
              <a:latin typeface="Calibri" panose="020F0502020204030204" pitchFamily="34" charset="0"/>
              <a:cs typeface="+mn-cs"/>
            </a:endParaRPr>
          </a:p>
        </p:txBody>
      </p:sp>
      <p:pic>
        <p:nvPicPr>
          <p:cNvPr id="2" name="Picture 1">
            <a:extLst>
              <a:ext uri="{FF2B5EF4-FFF2-40B4-BE49-F238E27FC236}">
                <a16:creationId xmlns:a16="http://schemas.microsoft.com/office/drawing/2014/main" id="{5599160C-9520-4FC6-B558-05CADB8F2BC6}"/>
              </a:ext>
            </a:extLst>
          </p:cNvPr>
          <p:cNvPicPr>
            <a:picLocks noChangeAspect="1"/>
          </p:cNvPicPr>
          <p:nvPr/>
        </p:nvPicPr>
        <p:blipFill>
          <a:blip r:embed="rId3"/>
          <a:stretch>
            <a:fillRect/>
          </a:stretch>
        </p:blipFill>
        <p:spPr>
          <a:xfrm>
            <a:off x="4572000" y="2514600"/>
            <a:ext cx="3048000" cy="2286000"/>
          </a:xfrm>
          <a:prstGeom prst="rect">
            <a:avLst/>
          </a:prstGeom>
        </p:spPr>
      </p:pic>
    </p:spTree>
    <p:extLst>
      <p:ext uri="{BB962C8B-B14F-4D97-AF65-F5344CB8AC3E}">
        <p14:creationId xmlns:p14="http://schemas.microsoft.com/office/powerpoint/2010/main" val="333570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8766D-0916-1EA4-7154-60BDC853DAEC}"/>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D88B2FC-2017-5ABB-7D46-20CB878FF098}"/>
              </a:ext>
            </a:extLst>
          </p:cNvPr>
          <p:cNvGraphicFramePr>
            <a:graphicFrameLocks noGrp="1"/>
          </p:cNvGraphicFramePr>
          <p:nvPr>
            <p:ph idx="4294967295"/>
          </p:nvPr>
        </p:nvGraphicFramePr>
        <p:xfrm>
          <a:off x="2895600" y="228600"/>
          <a:ext cx="6400800" cy="4023360"/>
        </p:xfrm>
        <a:graphic>
          <a:graphicData uri="http://schemas.openxmlformats.org/drawingml/2006/table">
            <a:tbl>
              <a:tblPr>
                <a:tableStyleId>{16D9F66E-5EB9-4882-86FB-DCBF35E3C3E4}</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73152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chemeClr val="dk1"/>
                          </a:solidFill>
                          <a:latin typeface="Calibri" pitchFamily="34" charset="0"/>
                          <a:ea typeface="+mn-ea"/>
                          <a:cs typeface="Calibri" pitchFamily="34" charset="0"/>
                        </a:rPr>
                        <a:t>TYPES OF PHARISEES</a:t>
                      </a:r>
                    </a:p>
                  </a:txBody>
                  <a:tcPr anchor="ctr" horzOverflow="overflow">
                    <a:solidFill>
                      <a:schemeClr val="tx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horzOverflow="overflow">
                    <a:solidFill>
                      <a:schemeClr val="tx1"/>
                    </a:solidFill>
                  </a:tcPr>
                </a:tc>
                <a:extLst>
                  <a:ext uri="{0D108BD9-81ED-4DB2-BD59-A6C34878D82A}">
                    <a16:rowId xmlns:a16="http://schemas.microsoft.com/office/drawing/2014/main" val="882688053"/>
                  </a:ext>
                </a:extLst>
              </a:tr>
              <a:tr h="82296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TYPE</a:t>
                      </a:r>
                    </a:p>
                  </a:txBody>
                  <a:tcPr anchor="ctr" horzOverflow="overflow">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OVERTHROWN</a:t>
                      </a:r>
                    </a:p>
                  </a:txBody>
                  <a:tcPr anchor="ctr" horzOverflow="overflow">
                    <a:solidFill>
                      <a:schemeClr val="tx1"/>
                    </a:solidFill>
                  </a:tcPr>
                </a:tc>
                <a:extLst>
                  <a:ext uri="{0D108BD9-81ED-4DB2-BD59-A6C34878D82A}">
                    <a16:rowId xmlns:a16="http://schemas.microsoft.com/office/drawing/2014/main" val="10000"/>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Justification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Matthew 5:20</a:t>
                      </a:r>
                    </a:p>
                  </a:txBody>
                  <a:tcPr anchor="ctr" horzOverflow="overflow">
                    <a:solidFill>
                      <a:schemeClr val="tx1"/>
                    </a:solidFill>
                  </a:tcPr>
                </a:tc>
                <a:extLst>
                  <a:ext uri="{0D108BD9-81ED-4DB2-BD59-A6C34878D82A}">
                    <a16:rowId xmlns:a16="http://schemas.microsoft.com/office/drawing/2014/main" val="10001"/>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Sanctification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Galatians 3:3</a:t>
                      </a:r>
                    </a:p>
                  </a:txBody>
                  <a:tcPr anchor="ctr" horzOverflow="overflow">
                    <a:solidFill>
                      <a:schemeClr val="tx1"/>
                    </a:solidFill>
                  </a:tcPr>
                </a:tc>
                <a:extLst>
                  <a:ext uri="{0D108BD9-81ED-4DB2-BD59-A6C34878D82A}">
                    <a16:rowId xmlns:a16="http://schemas.microsoft.com/office/drawing/2014/main" val="10002"/>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Ecclesiology</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Acts 15</a:t>
                      </a:r>
                    </a:p>
                  </a:txBody>
                  <a:tcPr anchor="ctr" horzOverflow="overflow">
                    <a:solidFill>
                      <a:schemeClr val="tx1"/>
                    </a:solidFill>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AF560892-E440-DFCD-FF8E-D28F072174BF}"/>
              </a:ext>
            </a:extLst>
          </p:cNvPr>
          <p:cNvPicPr>
            <a:picLocks noChangeAspect="1"/>
          </p:cNvPicPr>
          <p:nvPr/>
        </p:nvPicPr>
        <p:blipFill>
          <a:blip r:embed="rId3"/>
          <a:stretch>
            <a:fillRect/>
          </a:stretch>
        </p:blipFill>
        <p:spPr>
          <a:xfrm>
            <a:off x="3430975" y="4419600"/>
            <a:ext cx="5330051" cy="2286000"/>
          </a:xfrm>
          <a:prstGeom prst="rect">
            <a:avLst/>
          </a:prstGeom>
          <a:ln>
            <a:solidFill>
              <a:schemeClr val="tx1"/>
            </a:solidFill>
          </a:ln>
        </p:spPr>
      </p:pic>
    </p:spTree>
    <p:extLst>
      <p:ext uri="{BB962C8B-B14F-4D97-AF65-F5344CB8AC3E}">
        <p14:creationId xmlns:p14="http://schemas.microsoft.com/office/powerpoint/2010/main" val="2683738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3F12C72-64E3-D4CA-D0A1-85893328C05B}"/>
              </a:ext>
            </a:extLst>
          </p:cNvPr>
          <p:cNvGraphicFramePr>
            <a:graphicFrameLocks noGrp="1"/>
          </p:cNvGraphicFramePr>
          <p:nvPr>
            <p:extLst>
              <p:ext uri="{D42A27DB-BD31-4B8C-83A1-F6EECF244321}">
                <p14:modId xmlns:p14="http://schemas.microsoft.com/office/powerpoint/2010/main" val="2068788089"/>
              </p:ext>
            </p:extLst>
          </p:nvPr>
        </p:nvGraphicFramePr>
        <p:xfrm>
          <a:off x="609600" y="137160"/>
          <a:ext cx="10972800" cy="6583680"/>
        </p:xfrm>
        <a:graphic>
          <a:graphicData uri="http://schemas.openxmlformats.org/drawingml/2006/table">
            <a:tbl>
              <a:tblPr firstRow="1" bandRow="1">
                <a:tableStyleId>{073A0DAA-6AF3-43AB-8588-CEC1D06C72B9}</a:tableStyleId>
              </a:tblPr>
              <a:tblGrid>
                <a:gridCol w="1752600">
                  <a:extLst>
                    <a:ext uri="{9D8B030D-6E8A-4147-A177-3AD203B41FA5}">
                      <a16:colId xmlns:a16="http://schemas.microsoft.com/office/drawing/2014/main" val="3919174713"/>
                    </a:ext>
                  </a:extLst>
                </a:gridCol>
                <a:gridCol w="2681925">
                  <a:extLst>
                    <a:ext uri="{9D8B030D-6E8A-4147-A177-3AD203B41FA5}">
                      <a16:colId xmlns:a16="http://schemas.microsoft.com/office/drawing/2014/main" val="302585815"/>
                    </a:ext>
                  </a:extLst>
                </a:gridCol>
                <a:gridCol w="2179425">
                  <a:extLst>
                    <a:ext uri="{9D8B030D-6E8A-4147-A177-3AD203B41FA5}">
                      <a16:colId xmlns:a16="http://schemas.microsoft.com/office/drawing/2014/main" val="3965908190"/>
                    </a:ext>
                  </a:extLst>
                </a:gridCol>
                <a:gridCol w="1558894">
                  <a:extLst>
                    <a:ext uri="{9D8B030D-6E8A-4147-A177-3AD203B41FA5}">
                      <a16:colId xmlns:a16="http://schemas.microsoft.com/office/drawing/2014/main" val="3402539353"/>
                    </a:ext>
                  </a:extLst>
                </a:gridCol>
                <a:gridCol w="2799956">
                  <a:extLst>
                    <a:ext uri="{9D8B030D-6E8A-4147-A177-3AD203B41FA5}">
                      <a16:colId xmlns:a16="http://schemas.microsoft.com/office/drawing/2014/main" val="3848284455"/>
                    </a:ext>
                  </a:extLst>
                </a:gridCol>
              </a:tblGrid>
              <a:tr h="822960">
                <a:tc gridSpan="5">
                  <a:txBody>
                    <a:bodyPr/>
                    <a:lstStyle/>
                    <a:p>
                      <a:pPr algn="ctr"/>
                      <a:r>
                        <a:rPr lang="en-US" altLang="en-US" sz="3600" b="0" dirty="0">
                          <a:solidFill>
                            <a:srgbClr val="00FFFF"/>
                          </a:solidFill>
                          <a:latin typeface="Calibri" panose="020F0502020204030204" pitchFamily="34" charset="0"/>
                          <a:ea typeface="+mj-ea"/>
                          <a:cs typeface="+mj-cs"/>
                        </a:rPr>
                        <a:t>Paul’s Ministry Chronology</a:t>
                      </a:r>
                      <a:endParaRPr lang="en-US" sz="3600" b="0" dirty="0">
                        <a:solidFill>
                          <a:srgbClr val="00FFFF"/>
                        </a:solidFill>
                        <a:latin typeface="Calibri" panose="020F0502020204030204" pitchFamily="34" charset="0"/>
                        <a:ea typeface="+mj-ea"/>
                        <a:cs typeface="+mj-cs"/>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98958660"/>
                  </a:ext>
                </a:extLst>
              </a:tr>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 OF 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JOURNEY</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ACTS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DATE</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959388438"/>
                  </a:ext>
                </a:extLst>
              </a:tr>
              <a:tr h="822960">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13–14</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48–49</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Gal</a:t>
                      </a:r>
                    </a:p>
                  </a:txBody>
                  <a:tcPr anchor="ctr"/>
                </a:tc>
                <a:extLst>
                  <a:ext uri="{0D108BD9-81ED-4DB2-BD59-A6C34878D82A}">
                    <a16:rowId xmlns:a16="http://schemas.microsoft.com/office/drawing/2014/main" val="2444807742"/>
                  </a:ext>
                </a:extLst>
              </a:tr>
              <a:tr h="822960">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solidFill>
                      <a:srgbClr val="FFFFCC"/>
                    </a:solidFill>
                  </a:tcP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solidFill>
                      <a:srgbClr val="FFFFCC"/>
                    </a:solidFill>
                  </a:tcP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15:36–18:22</a:t>
                      </a:r>
                    </a:p>
                  </a:txBody>
                  <a:tcPr anchor="ctr">
                    <a:solidFill>
                      <a:srgbClr val="FFFFCC"/>
                    </a:solidFill>
                  </a:tcP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50–52</a:t>
                      </a:r>
                    </a:p>
                  </a:txBody>
                  <a:tcPr anchor="ctr">
                    <a:solidFill>
                      <a:srgbClr val="FFFFCC"/>
                    </a:solidFill>
                  </a:tcP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Thess</a:t>
                      </a:r>
                      <a:endPar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solidFill>
                      <a:srgbClr val="FFFFCC"/>
                    </a:solidFill>
                  </a:tcPr>
                </a:tc>
                <a:extLst>
                  <a:ext uri="{0D108BD9-81ED-4DB2-BD59-A6C34878D82A}">
                    <a16:rowId xmlns:a16="http://schemas.microsoft.com/office/drawing/2014/main" val="32772050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18:23–21:17</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53–57</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Cor, Rom</a:t>
                      </a:r>
                    </a:p>
                  </a:txBody>
                  <a:tcPr anchor="ctr"/>
                </a:tc>
                <a:extLst>
                  <a:ext uri="{0D108BD9-81ED-4DB2-BD59-A6C34878D82A}">
                    <a16:rowId xmlns:a16="http://schemas.microsoft.com/office/drawing/2014/main" val="78349911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28:16-31</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60–62</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Eph, Col,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Phlm</a:t>
                      </a: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Phlp</a:t>
                      </a:r>
                      <a:endPar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47564618"/>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Between Imprisonments</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Post Acts</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62–66	</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 Tim, Titus</a:t>
                      </a:r>
                    </a:p>
                  </a:txBody>
                  <a:tcPr anchor="ctr"/>
                </a:tc>
                <a:extLst>
                  <a:ext uri="{0D108BD9-81ED-4DB2-BD59-A6C34878D82A}">
                    <a16:rowId xmlns:a16="http://schemas.microsoft.com/office/drawing/2014/main" val="3298715807"/>
                  </a:ext>
                </a:extLst>
              </a:tr>
              <a:tr h="822960">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r>
                        <a:rPr lang="en-US" sz="2400" b="1" kern="1200" baseline="30000" dirty="0">
                          <a:solidFill>
                            <a:schemeClr val="dk1"/>
                          </a:solidFill>
                          <a:latin typeface="Calibri" panose="020F0502020204030204" pitchFamily="34" charset="0"/>
                          <a:ea typeface="Calibri" panose="020F0502020204030204" pitchFamily="34" charset="0"/>
                          <a:cs typeface="Calibri" panose="020F0502020204030204" pitchFamily="34" charset="0"/>
                        </a:rPr>
                        <a:t>nd</a:t>
                      </a: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Imprisonment</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Post Acts	</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67</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Tim</a:t>
                      </a:r>
                    </a:p>
                  </a:txBody>
                  <a:tcPr anchor="ctr"/>
                </a:tc>
                <a:extLst>
                  <a:ext uri="{0D108BD9-81ED-4DB2-BD59-A6C34878D82A}">
                    <a16:rowId xmlns:a16="http://schemas.microsoft.com/office/drawing/2014/main" val="3008704383"/>
                  </a:ext>
                </a:extLst>
              </a:tr>
            </a:tbl>
          </a:graphicData>
        </a:graphic>
      </p:graphicFrame>
    </p:spTree>
    <p:extLst>
      <p:ext uri="{BB962C8B-B14F-4D97-AF65-F5344CB8AC3E}">
        <p14:creationId xmlns:p14="http://schemas.microsoft.com/office/powerpoint/2010/main" val="1206253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291618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4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400" dirty="0">
                <a:effectLst>
                  <a:outerShdw blurRad="38100" dist="38100" dir="2700000" algn="tl">
                    <a:srgbClr val="000000">
                      <a:alpha val="43137"/>
                    </a:srgbClr>
                  </a:outerShdw>
                </a:effectLst>
                <a:cs typeface="Calibri" panose="020F0502020204030204" pitchFamily="34" charset="0"/>
              </a:rPr>
              <a:t>, and in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400" dirty="0">
                <a:effectLst>
                  <a:outerShdw blurRad="38100" dist="38100" dir="2700000" algn="tl">
                    <a:srgbClr val="000000">
                      <a:alpha val="43137"/>
                    </a:srgbClr>
                  </a:outerShdw>
                </a:effectLst>
                <a:cs typeface="Calibri" panose="020F0502020204030204" pitchFamily="34" charset="0"/>
              </a:rPr>
              <a:t>, and even to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4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8242" y="2819400"/>
            <a:ext cx="2275517" cy="2286000"/>
          </a:xfrm>
          <a:prstGeom prst="ellipse">
            <a:avLst/>
          </a:prstGeom>
        </p:spPr>
      </p:pic>
    </p:spTree>
    <p:extLst>
      <p:ext uri="{BB962C8B-B14F-4D97-AF65-F5344CB8AC3E}">
        <p14:creationId xmlns:p14="http://schemas.microsoft.com/office/powerpoint/2010/main" val="3364622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CAC-087C-4390-A516-0CD8CB4B56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8363" y="228600"/>
            <a:ext cx="8675275" cy="6400800"/>
          </a:xfrm>
          <a:prstGeom prst="rect">
            <a:avLst/>
          </a:prstGeom>
          <a:ln w="57150">
            <a:solidFill>
              <a:schemeClr val="tx1"/>
            </a:solidFill>
          </a:ln>
        </p:spPr>
      </p:pic>
      <p:sp>
        <p:nvSpPr>
          <p:cNvPr id="2" name="Oval 7">
            <a:extLst>
              <a:ext uri="{FF2B5EF4-FFF2-40B4-BE49-F238E27FC236}">
                <a16:creationId xmlns:a16="http://schemas.microsoft.com/office/drawing/2014/main" id="{D772B755-49A9-B648-A6B1-D2C3E2CDD79E}"/>
              </a:ext>
            </a:extLst>
          </p:cNvPr>
          <p:cNvSpPr>
            <a:spLocks noChangeArrowheads="1"/>
          </p:cNvSpPr>
          <p:nvPr/>
        </p:nvSpPr>
        <p:spPr bwMode="auto">
          <a:xfrm>
            <a:off x="4667250" y="3577166"/>
            <a:ext cx="1047750" cy="349251"/>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1C6349AF-FDB7-124C-BE6F-221F6A1B6BED}"/>
              </a:ext>
            </a:extLst>
          </p:cNvPr>
          <p:cNvSpPr>
            <a:spLocks noChangeArrowheads="1"/>
          </p:cNvSpPr>
          <p:nvPr/>
        </p:nvSpPr>
        <p:spPr bwMode="auto">
          <a:xfrm>
            <a:off x="4402666" y="2605617"/>
            <a:ext cx="1143000" cy="4572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30339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F3925-5DAE-2967-630C-EB83868FF64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35C2740-1D77-5A9F-82C0-8F03746A28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a:extLst>
              <a:ext uri="{FF2B5EF4-FFF2-40B4-BE49-F238E27FC236}">
                <a16:creationId xmlns:a16="http://schemas.microsoft.com/office/drawing/2014/main" id="{1DD8DDAA-38A9-0A3F-44ED-55B40135CDE5}"/>
              </a:ext>
            </a:extLst>
          </p:cNvPr>
          <p:cNvSpPr>
            <a:spLocks noGrp="1"/>
          </p:cNvSpPr>
          <p:nvPr>
            <p:ph type="body" sz="half" idx="2"/>
          </p:nvPr>
        </p:nvSpPr>
        <p:spPr>
          <a:xfrm>
            <a:off x="609600" y="0"/>
            <a:ext cx="10972800" cy="5105400"/>
          </a:xfrm>
        </p:spPr>
        <p:txBody>
          <a:bodyPr/>
          <a:lstStyle/>
          <a:p>
            <a:pPr marL="0" indent="0" algn="ctr">
              <a:lnSpc>
                <a:spcPct val="100000"/>
              </a:lnSpc>
              <a:spcBef>
                <a:spcPts val="0"/>
              </a:spcBef>
              <a:spcAft>
                <a:spcPts val="9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lnSpc>
                <a:spcPct val="100000"/>
              </a:lnSpc>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 .</a:t>
            </a:r>
          </a:p>
        </p:txBody>
      </p:sp>
    </p:spTree>
    <p:extLst>
      <p:ext uri="{BB962C8B-B14F-4D97-AF65-F5344CB8AC3E}">
        <p14:creationId xmlns:p14="http://schemas.microsoft.com/office/powerpoint/2010/main" val="2015795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0DEEA-FA54-6B1A-7702-43AE7876AA9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8B242D8-5E1F-028A-A742-BB486691B4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a:extLst>
              <a:ext uri="{FF2B5EF4-FFF2-40B4-BE49-F238E27FC236}">
                <a16:creationId xmlns:a16="http://schemas.microsoft.com/office/drawing/2014/main" id="{5E69C027-AD93-3777-4BB1-2DB41A631160}"/>
              </a:ext>
            </a:extLst>
          </p:cNvPr>
          <p:cNvSpPr>
            <a:spLocks noGrp="1"/>
          </p:cNvSpPr>
          <p:nvPr>
            <p:ph type="body" sz="half" idx="2"/>
          </p:nvPr>
        </p:nvSpPr>
        <p:spPr>
          <a:xfrm>
            <a:off x="609600" y="0"/>
            <a:ext cx="10972800" cy="5105400"/>
          </a:xfrm>
        </p:spPr>
        <p:txBody>
          <a:bodyPr/>
          <a:lstStyle/>
          <a:p>
            <a:pPr marL="0" indent="0" algn="ctr">
              <a:lnSpc>
                <a:spcPct val="100000"/>
              </a:lnSpc>
              <a:spcBef>
                <a:spcPts val="0"/>
              </a:spcBef>
              <a:spcAft>
                <a:spcPts val="9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lnSpc>
                <a:spcPct val="100000"/>
              </a:lnSpc>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those who have fallen asleep.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descend from heaven with a shout, with the voice of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caught up together with them in the clouds to meet the Lord in the air, and so we shall always be with the Lord.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2622243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52525"/>
            <a:ext cx="8991600" cy="4552950"/>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Problem (2:1-2)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Prerequisites for the Day of the Lord (2:3-12)</a:t>
            </a:r>
          </a:p>
          <a:p>
            <a:pPr marL="914400" lvl="1" indent="-457200" eaLnBrk="1" hangingPunct="1">
              <a:lnSpc>
                <a:spcPct val="100000"/>
              </a:lnSpc>
              <a:spcBef>
                <a:spcPts val="0"/>
              </a:spcBef>
              <a:spcAft>
                <a:spcPts val="1200"/>
              </a:spcAft>
              <a:buClr>
                <a:srgbClr val="FF00FF"/>
              </a:buClr>
              <a:defRPr/>
            </a:pPr>
            <a:r>
              <a:rPr lang="en-US" sz="3200" dirty="0"/>
              <a:t>The apostasy (2:3a)</a:t>
            </a:r>
          </a:p>
          <a:p>
            <a:pPr marL="914400" lvl="1" indent="-457200" eaLnBrk="1" hangingPunct="1">
              <a:lnSpc>
                <a:spcPct val="100000"/>
              </a:lnSpc>
              <a:spcBef>
                <a:spcPts val="0"/>
              </a:spcBef>
              <a:spcAft>
                <a:spcPts val="1200"/>
              </a:spcAft>
              <a:buClr>
                <a:srgbClr val="FF00FF"/>
              </a:buClr>
              <a:defRPr/>
            </a:pPr>
            <a:r>
              <a:rPr lang="en-US" sz="3200" dirty="0"/>
              <a:t>Advent of the lawless one (2:3b-4)</a:t>
            </a:r>
          </a:p>
          <a:p>
            <a:pPr marL="914400" lvl="1" indent="-457200" eaLnBrk="1" hangingPunct="1">
              <a:lnSpc>
                <a:spcPct val="100000"/>
              </a:lnSpc>
              <a:spcBef>
                <a:spcPts val="0"/>
              </a:spcBef>
              <a:spcAft>
                <a:spcPts val="1200"/>
              </a:spcAft>
              <a:buClr>
                <a:srgbClr val="FF00FF"/>
              </a:buClr>
              <a:defRPr/>
            </a:pPr>
            <a:r>
              <a:rPr lang="en-US" sz="3200" dirty="0"/>
              <a:t>Removal of the restrainer (2:5-7)</a:t>
            </a:r>
          </a:p>
          <a:p>
            <a:pPr marL="914400" lvl="1" indent="-457200" eaLnBrk="1" hangingPunct="1">
              <a:lnSpc>
                <a:spcPct val="100000"/>
              </a:lnSpc>
              <a:spcBef>
                <a:spcPts val="0"/>
              </a:spcBef>
              <a:spcAft>
                <a:spcPts val="1200"/>
              </a:spcAft>
              <a:buClr>
                <a:srgbClr val="FF00FF"/>
              </a:buClr>
              <a:defRPr/>
            </a:pPr>
            <a:r>
              <a:rPr lang="en-US" sz="3200" dirty="0"/>
              <a:t>Destruction of the lawless one (2:8-9)</a:t>
            </a:r>
          </a:p>
          <a:p>
            <a:pPr marL="914400" lvl="1" indent="-457200" eaLnBrk="1" hangingPunct="1">
              <a:lnSpc>
                <a:spcPct val="100000"/>
              </a:lnSpc>
              <a:spcBef>
                <a:spcPts val="0"/>
              </a:spcBef>
              <a:spcAft>
                <a:spcPts val="1200"/>
              </a:spcAft>
              <a:buClr>
                <a:srgbClr val="FF00FF"/>
              </a:buClr>
              <a:defRPr/>
            </a:pPr>
            <a:r>
              <a:rPr lang="en-US" sz="3200" dirty="0"/>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3999" y="2971799"/>
            <a:ext cx="2438401" cy="18026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FBF51E9-F2FA-4E47-A4C6-25C0E0303D7B}"/>
              </a:ext>
            </a:extLst>
          </p:cNvPr>
          <p:cNvSpPr>
            <a:spLocks noGrp="1" noChangeArrowheads="1"/>
          </p:cNvSpPr>
          <p:nvPr>
            <p:ph type="title"/>
          </p:nvPr>
        </p:nvSpPr>
        <p:spPr>
          <a:xfrm>
            <a:off x="3390900" y="228600"/>
            <a:ext cx="5410200" cy="76200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Thessalonians 2:1-12</a:t>
            </a:r>
          </a:p>
        </p:txBody>
      </p:sp>
    </p:spTree>
    <p:extLst>
      <p:ext uri="{BB962C8B-B14F-4D97-AF65-F5344CB8AC3E}">
        <p14:creationId xmlns:p14="http://schemas.microsoft.com/office/powerpoint/2010/main" val="871474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3F12C72-64E3-D4CA-D0A1-85893328C05B}"/>
              </a:ext>
            </a:extLst>
          </p:cNvPr>
          <p:cNvGraphicFramePr>
            <a:graphicFrameLocks noGrp="1"/>
          </p:cNvGraphicFramePr>
          <p:nvPr/>
        </p:nvGraphicFramePr>
        <p:xfrm>
          <a:off x="609600" y="137160"/>
          <a:ext cx="10972800" cy="6583680"/>
        </p:xfrm>
        <a:graphic>
          <a:graphicData uri="http://schemas.openxmlformats.org/drawingml/2006/table">
            <a:tbl>
              <a:tblPr firstRow="1" bandRow="1">
                <a:tableStyleId>{073A0DAA-6AF3-43AB-8588-CEC1D06C72B9}</a:tableStyleId>
              </a:tblPr>
              <a:tblGrid>
                <a:gridCol w="1752600">
                  <a:extLst>
                    <a:ext uri="{9D8B030D-6E8A-4147-A177-3AD203B41FA5}">
                      <a16:colId xmlns:a16="http://schemas.microsoft.com/office/drawing/2014/main" val="3919174713"/>
                    </a:ext>
                  </a:extLst>
                </a:gridCol>
                <a:gridCol w="2681925">
                  <a:extLst>
                    <a:ext uri="{9D8B030D-6E8A-4147-A177-3AD203B41FA5}">
                      <a16:colId xmlns:a16="http://schemas.microsoft.com/office/drawing/2014/main" val="302585815"/>
                    </a:ext>
                  </a:extLst>
                </a:gridCol>
                <a:gridCol w="2179425">
                  <a:extLst>
                    <a:ext uri="{9D8B030D-6E8A-4147-A177-3AD203B41FA5}">
                      <a16:colId xmlns:a16="http://schemas.microsoft.com/office/drawing/2014/main" val="3965908190"/>
                    </a:ext>
                  </a:extLst>
                </a:gridCol>
                <a:gridCol w="1558894">
                  <a:extLst>
                    <a:ext uri="{9D8B030D-6E8A-4147-A177-3AD203B41FA5}">
                      <a16:colId xmlns:a16="http://schemas.microsoft.com/office/drawing/2014/main" val="3402539353"/>
                    </a:ext>
                  </a:extLst>
                </a:gridCol>
                <a:gridCol w="2799956">
                  <a:extLst>
                    <a:ext uri="{9D8B030D-6E8A-4147-A177-3AD203B41FA5}">
                      <a16:colId xmlns:a16="http://schemas.microsoft.com/office/drawing/2014/main" val="3848284455"/>
                    </a:ext>
                  </a:extLst>
                </a:gridCol>
              </a:tblGrid>
              <a:tr h="822960">
                <a:tc gridSpan="5">
                  <a:txBody>
                    <a:bodyPr/>
                    <a:lstStyle/>
                    <a:p>
                      <a:pPr algn="ctr"/>
                      <a:r>
                        <a:rPr lang="en-US" altLang="en-US" sz="3600" b="0" dirty="0">
                          <a:solidFill>
                            <a:srgbClr val="00FFFF"/>
                          </a:solidFill>
                          <a:latin typeface="Calibri" panose="020F0502020204030204" pitchFamily="34" charset="0"/>
                          <a:ea typeface="+mj-ea"/>
                          <a:cs typeface="+mj-cs"/>
                        </a:rPr>
                        <a:t>Paul’s Ministry Chronology</a:t>
                      </a:r>
                      <a:endParaRPr lang="en-US" sz="3600" b="0" dirty="0">
                        <a:solidFill>
                          <a:srgbClr val="00FFFF"/>
                        </a:solidFill>
                        <a:latin typeface="Calibri" panose="020F0502020204030204" pitchFamily="34" charset="0"/>
                        <a:ea typeface="+mj-ea"/>
                        <a:cs typeface="+mj-cs"/>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98958660"/>
                  </a:ext>
                </a:extLst>
              </a:tr>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 OF 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JOURNEY</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ACTS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DATE</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959388438"/>
                  </a:ext>
                </a:extLst>
              </a:tr>
              <a:tr h="822960">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13–14</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48–49</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Gal</a:t>
                      </a:r>
                    </a:p>
                  </a:txBody>
                  <a:tcPr anchor="ctr"/>
                </a:tc>
                <a:extLst>
                  <a:ext uri="{0D108BD9-81ED-4DB2-BD59-A6C34878D82A}">
                    <a16:rowId xmlns:a16="http://schemas.microsoft.com/office/drawing/2014/main" val="2444807742"/>
                  </a:ext>
                </a:extLst>
              </a:tr>
              <a:tr h="822960">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15:36–18:22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50–52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Thess</a:t>
                      </a:r>
                      <a:endPar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772050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solidFill>
                      <a:srgbClr val="FFFFCC"/>
                    </a:solidFill>
                  </a:tcP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solidFill>
                      <a:srgbClr val="FFFFCC"/>
                    </a:solidFill>
                  </a:tcP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18:23–21:17</a:t>
                      </a:r>
                    </a:p>
                  </a:txBody>
                  <a:tcPr anchor="ctr">
                    <a:solidFill>
                      <a:srgbClr val="FFFFCC"/>
                    </a:solidFill>
                  </a:tcP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53–57</a:t>
                      </a:r>
                    </a:p>
                  </a:txBody>
                  <a:tcPr anchor="ctr">
                    <a:solidFill>
                      <a:srgbClr val="FFFFCC"/>
                    </a:solidFill>
                  </a:tcP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Cor, Rom</a:t>
                      </a:r>
                    </a:p>
                  </a:txBody>
                  <a:tcPr anchor="ctr">
                    <a:solidFill>
                      <a:srgbClr val="FFFFCC"/>
                    </a:solidFill>
                  </a:tcPr>
                </a:tc>
                <a:extLst>
                  <a:ext uri="{0D108BD9-81ED-4DB2-BD59-A6C34878D82A}">
                    <a16:rowId xmlns:a16="http://schemas.microsoft.com/office/drawing/2014/main" val="78349911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28:16-31</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60–62</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Eph, Col,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Phlm</a:t>
                      </a: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Phlp</a:t>
                      </a:r>
                      <a:endPar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47564618"/>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Between Imprisonments</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Post Acts</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62–66	</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 Tim, Titus</a:t>
                      </a:r>
                    </a:p>
                  </a:txBody>
                  <a:tcPr anchor="ctr"/>
                </a:tc>
                <a:extLst>
                  <a:ext uri="{0D108BD9-81ED-4DB2-BD59-A6C34878D82A}">
                    <a16:rowId xmlns:a16="http://schemas.microsoft.com/office/drawing/2014/main" val="3298715807"/>
                  </a:ext>
                </a:extLst>
              </a:tr>
              <a:tr h="822960">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r>
                        <a:rPr lang="en-US" sz="2400" b="1" kern="1200" baseline="30000" dirty="0">
                          <a:solidFill>
                            <a:schemeClr val="dk1"/>
                          </a:solidFill>
                          <a:latin typeface="Calibri" panose="020F0502020204030204" pitchFamily="34" charset="0"/>
                          <a:ea typeface="Calibri" panose="020F0502020204030204" pitchFamily="34" charset="0"/>
                          <a:cs typeface="Calibri" panose="020F0502020204030204" pitchFamily="34" charset="0"/>
                        </a:rPr>
                        <a:t>nd</a:t>
                      </a: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Imprisonment</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Post Acts	</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67</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Tim</a:t>
                      </a:r>
                    </a:p>
                  </a:txBody>
                  <a:tcPr anchor="ctr"/>
                </a:tc>
                <a:extLst>
                  <a:ext uri="{0D108BD9-81ED-4DB2-BD59-A6C34878D82A}">
                    <a16:rowId xmlns:a16="http://schemas.microsoft.com/office/drawing/2014/main" val="3008704383"/>
                  </a:ext>
                </a:extLst>
              </a:tr>
            </a:tbl>
          </a:graphicData>
        </a:graphic>
      </p:graphicFrame>
    </p:spTree>
    <p:extLst>
      <p:ext uri="{BB962C8B-B14F-4D97-AF65-F5344CB8AC3E}">
        <p14:creationId xmlns:p14="http://schemas.microsoft.com/office/powerpoint/2010/main" val="3264489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9FE3310C-C88F-4F9D-B996-FFF951B584B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CAC-087C-4390-A516-0CD8CB4B56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8363" y="228600"/>
            <a:ext cx="8675275" cy="6400800"/>
          </a:xfrm>
          <a:prstGeom prst="rect">
            <a:avLst/>
          </a:prstGeom>
          <a:ln w="57150">
            <a:solidFill>
              <a:schemeClr val="tx1"/>
            </a:solidFill>
          </a:ln>
        </p:spPr>
      </p:pic>
      <p:sp>
        <p:nvSpPr>
          <p:cNvPr id="2" name="Oval 7">
            <a:extLst>
              <a:ext uri="{FF2B5EF4-FFF2-40B4-BE49-F238E27FC236}">
                <a16:creationId xmlns:a16="http://schemas.microsoft.com/office/drawing/2014/main" id="{16170C95-B6DC-5D41-A08C-3C4520351E15}"/>
              </a:ext>
            </a:extLst>
          </p:cNvPr>
          <p:cNvSpPr>
            <a:spLocks noChangeArrowheads="1"/>
          </p:cNvSpPr>
          <p:nvPr/>
        </p:nvSpPr>
        <p:spPr bwMode="auto">
          <a:xfrm>
            <a:off x="6096000" y="3515783"/>
            <a:ext cx="1143000" cy="4572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5953EE08-60DF-3346-BF38-D7745451236F}"/>
              </a:ext>
            </a:extLst>
          </p:cNvPr>
          <p:cNvSpPr>
            <a:spLocks noChangeArrowheads="1"/>
          </p:cNvSpPr>
          <p:nvPr/>
        </p:nvSpPr>
        <p:spPr bwMode="auto">
          <a:xfrm>
            <a:off x="4508500" y="3515783"/>
            <a:ext cx="1143000" cy="4572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621868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CAC-087C-4390-A516-0CD8CB4B56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8363" y="228600"/>
            <a:ext cx="8675275" cy="6400800"/>
          </a:xfrm>
          <a:prstGeom prst="rect">
            <a:avLst/>
          </a:prstGeom>
          <a:ln w="57150">
            <a:solidFill>
              <a:schemeClr val="tx1"/>
            </a:solidFill>
          </a:ln>
        </p:spPr>
      </p:pic>
      <p:sp>
        <p:nvSpPr>
          <p:cNvPr id="2" name="Oval 7">
            <a:extLst>
              <a:ext uri="{FF2B5EF4-FFF2-40B4-BE49-F238E27FC236}">
                <a16:creationId xmlns:a16="http://schemas.microsoft.com/office/drawing/2014/main" id="{77CDFE7B-32FE-D742-A13A-3F8F11F00191}"/>
              </a:ext>
            </a:extLst>
          </p:cNvPr>
          <p:cNvSpPr>
            <a:spLocks noChangeArrowheads="1"/>
          </p:cNvSpPr>
          <p:nvPr/>
        </p:nvSpPr>
        <p:spPr bwMode="auto">
          <a:xfrm>
            <a:off x="4267200" y="1905000"/>
            <a:ext cx="1852083" cy="111125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A76B20C8-0BB2-DC45-9EF8-CE9E7E9D8DBE}"/>
              </a:ext>
            </a:extLst>
          </p:cNvPr>
          <p:cNvSpPr>
            <a:spLocks noChangeArrowheads="1"/>
          </p:cNvSpPr>
          <p:nvPr/>
        </p:nvSpPr>
        <p:spPr bwMode="auto">
          <a:xfrm>
            <a:off x="4724400" y="3575050"/>
            <a:ext cx="951795" cy="38735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421913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CAC-087C-4390-A516-0CD8CB4B56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8363" y="228600"/>
            <a:ext cx="8675275" cy="6400800"/>
          </a:xfrm>
          <a:prstGeom prst="rect">
            <a:avLst/>
          </a:prstGeom>
          <a:ln w="57150">
            <a:solidFill>
              <a:schemeClr val="tx1"/>
            </a:solidFill>
          </a:ln>
        </p:spPr>
      </p:pic>
      <p:sp>
        <p:nvSpPr>
          <p:cNvPr id="4" name="Oval 7">
            <a:extLst>
              <a:ext uri="{FF2B5EF4-FFF2-40B4-BE49-F238E27FC236}">
                <a16:creationId xmlns:a16="http://schemas.microsoft.com/office/drawing/2014/main" id="{A326BDFC-7FD2-3343-BEF1-5F8BD810C02D}"/>
              </a:ext>
            </a:extLst>
          </p:cNvPr>
          <p:cNvSpPr>
            <a:spLocks noChangeArrowheads="1"/>
          </p:cNvSpPr>
          <p:nvPr/>
        </p:nvSpPr>
        <p:spPr bwMode="auto">
          <a:xfrm>
            <a:off x="1841500" y="2351617"/>
            <a:ext cx="1143000" cy="4572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3" name="Oval 7">
            <a:extLst>
              <a:ext uri="{FF2B5EF4-FFF2-40B4-BE49-F238E27FC236}">
                <a16:creationId xmlns:a16="http://schemas.microsoft.com/office/drawing/2014/main" id="{36E63F07-2251-DB5B-AC47-4A143333496A}"/>
              </a:ext>
            </a:extLst>
          </p:cNvPr>
          <p:cNvSpPr>
            <a:spLocks noChangeArrowheads="1"/>
          </p:cNvSpPr>
          <p:nvPr/>
        </p:nvSpPr>
        <p:spPr bwMode="auto">
          <a:xfrm>
            <a:off x="4724400" y="3575050"/>
            <a:ext cx="951795" cy="38735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295514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3924473B-5AEC-CF80-A6D5-23DA2E3622BD}"/>
              </a:ext>
            </a:extLst>
          </p:cNvPr>
          <p:cNvSpPr>
            <a:spLocks noChangeArrowheads="1"/>
          </p:cNvSpPr>
          <p:nvPr/>
        </p:nvSpPr>
        <p:spPr bwMode="auto">
          <a:xfrm flipH="1" flipV="1">
            <a:off x="2815166" y="1513419"/>
            <a:ext cx="613834" cy="486833"/>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7" name="Oval 7">
            <a:extLst>
              <a:ext uri="{FF2B5EF4-FFF2-40B4-BE49-F238E27FC236}">
                <a16:creationId xmlns:a16="http://schemas.microsoft.com/office/drawing/2014/main" id="{DB6B3CCE-2E9C-EFDC-B4CF-249F10981388}"/>
              </a:ext>
            </a:extLst>
          </p:cNvPr>
          <p:cNvSpPr>
            <a:spLocks noChangeArrowheads="1"/>
          </p:cNvSpPr>
          <p:nvPr/>
        </p:nvSpPr>
        <p:spPr bwMode="auto">
          <a:xfrm flipV="1">
            <a:off x="1981200" y="3122084"/>
            <a:ext cx="833966" cy="306916"/>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4279324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1524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b="1" u="sng" dirty="0">
                <a:solidFill>
                  <a:srgbClr val="FFFFCC"/>
                </a:solidFill>
              </a:rPr>
              <a:t>1</a:t>
            </a:r>
            <a:r>
              <a:rPr lang="en-US" altLang="en-US" sz="3200" b="1" u="sng" baseline="30000" dirty="0">
                <a:solidFill>
                  <a:srgbClr val="FFFFCC"/>
                </a:solidFill>
              </a:rPr>
              <a:t>st</a:t>
            </a:r>
            <a:r>
              <a:rPr lang="en-US" altLang="en-US" sz="3200" b="1" u="sng" dirty="0">
                <a:solidFill>
                  <a:srgbClr val="FFFFCC"/>
                </a:solidFill>
              </a:rPr>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dirty="0"/>
              <a:t>2</a:t>
            </a:r>
            <a:r>
              <a:rPr lang="en-US" altLang="en-US" sz="3200" baseline="30000" dirty="0"/>
              <a:t>nd</a:t>
            </a:r>
            <a:r>
              <a:rPr lang="en-US" altLang="en-US" sz="3200" dirty="0"/>
              <a:t>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C5931ECC-E48B-4994-3CF8-6C181087D71C}"/>
              </a:ext>
            </a:extLst>
          </p:cNvPr>
          <p:cNvPicPr>
            <a:picLocks noChangeAspect="1"/>
          </p:cNvPicPr>
          <p:nvPr/>
        </p:nvPicPr>
        <p:blipFill>
          <a:blip r:embed="rId2"/>
          <a:stretch>
            <a:fillRect/>
          </a:stretch>
        </p:blipFill>
        <p:spPr>
          <a:xfrm>
            <a:off x="8915400" y="2057400"/>
            <a:ext cx="2677732" cy="2743200"/>
          </a:xfrm>
          <a:prstGeom prst="rect">
            <a:avLst/>
          </a:prstGeom>
        </p:spPr>
      </p:pic>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4000" dirty="0">
                <a:solidFill>
                  <a:srgbClr val="00FFFF"/>
                </a:solidFill>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5949947" cy="5105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Salutation (1:1-17)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Sin (1:18–3:20)</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Salvation (3:21–5:21)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Sanctification (6–8)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Sovereignty (9–11)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Service (12:1–15:13)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a:ln>
            <a:solidFill>
              <a:schemeClr val="tx1"/>
            </a:solidFill>
          </a:ln>
        </p:spPr>
      </p:pic>
    </p:spTree>
    <p:extLst>
      <p:ext uri="{BB962C8B-B14F-4D97-AF65-F5344CB8AC3E}">
        <p14:creationId xmlns:p14="http://schemas.microsoft.com/office/powerpoint/2010/main" val="425244132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3F12C72-64E3-D4CA-D0A1-85893328C05B}"/>
              </a:ext>
            </a:extLst>
          </p:cNvPr>
          <p:cNvGraphicFramePr>
            <a:graphicFrameLocks noGrp="1"/>
          </p:cNvGraphicFramePr>
          <p:nvPr/>
        </p:nvGraphicFramePr>
        <p:xfrm>
          <a:off x="609600" y="137160"/>
          <a:ext cx="10972800" cy="6583680"/>
        </p:xfrm>
        <a:graphic>
          <a:graphicData uri="http://schemas.openxmlformats.org/drawingml/2006/table">
            <a:tbl>
              <a:tblPr firstRow="1" bandRow="1">
                <a:tableStyleId>{073A0DAA-6AF3-43AB-8588-CEC1D06C72B9}</a:tableStyleId>
              </a:tblPr>
              <a:tblGrid>
                <a:gridCol w="1752600">
                  <a:extLst>
                    <a:ext uri="{9D8B030D-6E8A-4147-A177-3AD203B41FA5}">
                      <a16:colId xmlns:a16="http://schemas.microsoft.com/office/drawing/2014/main" val="3919174713"/>
                    </a:ext>
                  </a:extLst>
                </a:gridCol>
                <a:gridCol w="2681925">
                  <a:extLst>
                    <a:ext uri="{9D8B030D-6E8A-4147-A177-3AD203B41FA5}">
                      <a16:colId xmlns:a16="http://schemas.microsoft.com/office/drawing/2014/main" val="302585815"/>
                    </a:ext>
                  </a:extLst>
                </a:gridCol>
                <a:gridCol w="2179425">
                  <a:extLst>
                    <a:ext uri="{9D8B030D-6E8A-4147-A177-3AD203B41FA5}">
                      <a16:colId xmlns:a16="http://schemas.microsoft.com/office/drawing/2014/main" val="3965908190"/>
                    </a:ext>
                  </a:extLst>
                </a:gridCol>
                <a:gridCol w="1558894">
                  <a:extLst>
                    <a:ext uri="{9D8B030D-6E8A-4147-A177-3AD203B41FA5}">
                      <a16:colId xmlns:a16="http://schemas.microsoft.com/office/drawing/2014/main" val="3402539353"/>
                    </a:ext>
                  </a:extLst>
                </a:gridCol>
                <a:gridCol w="2799956">
                  <a:extLst>
                    <a:ext uri="{9D8B030D-6E8A-4147-A177-3AD203B41FA5}">
                      <a16:colId xmlns:a16="http://schemas.microsoft.com/office/drawing/2014/main" val="3848284455"/>
                    </a:ext>
                  </a:extLst>
                </a:gridCol>
              </a:tblGrid>
              <a:tr h="822960">
                <a:tc gridSpan="5">
                  <a:txBody>
                    <a:bodyPr/>
                    <a:lstStyle/>
                    <a:p>
                      <a:pPr algn="ctr"/>
                      <a:r>
                        <a:rPr lang="en-US" altLang="en-US" sz="3600" b="0" dirty="0">
                          <a:solidFill>
                            <a:srgbClr val="00FFFF"/>
                          </a:solidFill>
                          <a:latin typeface="Calibri" panose="020F0502020204030204" pitchFamily="34" charset="0"/>
                          <a:ea typeface="+mj-ea"/>
                          <a:cs typeface="+mj-cs"/>
                        </a:rPr>
                        <a:t>Paul’s Ministry Chronology</a:t>
                      </a:r>
                      <a:endParaRPr lang="en-US" sz="3600" b="0" dirty="0">
                        <a:solidFill>
                          <a:srgbClr val="00FFFF"/>
                        </a:solidFill>
                        <a:latin typeface="Calibri" panose="020F0502020204030204" pitchFamily="34" charset="0"/>
                        <a:ea typeface="+mj-ea"/>
                        <a:cs typeface="+mj-cs"/>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98958660"/>
                  </a:ext>
                </a:extLst>
              </a:tr>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 OF 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JOURNEY</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ACTS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DATE</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959388438"/>
                  </a:ext>
                </a:extLst>
              </a:tr>
              <a:tr h="822960">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13–14</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48–49</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Gal</a:t>
                      </a:r>
                    </a:p>
                  </a:txBody>
                  <a:tcPr anchor="ctr"/>
                </a:tc>
                <a:extLst>
                  <a:ext uri="{0D108BD9-81ED-4DB2-BD59-A6C34878D82A}">
                    <a16:rowId xmlns:a16="http://schemas.microsoft.com/office/drawing/2014/main" val="2444807742"/>
                  </a:ext>
                </a:extLst>
              </a:tr>
              <a:tr h="822960">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15:36–18:22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50–52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Thess</a:t>
                      </a:r>
                      <a:endPar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772050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18:23–21:17</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53–57</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Cor, Rom</a:t>
                      </a:r>
                    </a:p>
                  </a:txBody>
                  <a:tcPr anchor="ctr"/>
                </a:tc>
                <a:extLst>
                  <a:ext uri="{0D108BD9-81ED-4DB2-BD59-A6C34878D82A}">
                    <a16:rowId xmlns:a16="http://schemas.microsoft.com/office/drawing/2014/main" val="78349911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solidFill>
                      <a:srgbClr val="FFFFCC"/>
                    </a:solidFill>
                  </a:tcP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solidFill>
                      <a:srgbClr val="FFFFCC"/>
                    </a:solidFill>
                  </a:tcP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28:16-31</a:t>
                      </a:r>
                    </a:p>
                  </a:txBody>
                  <a:tcPr anchor="ctr">
                    <a:solidFill>
                      <a:srgbClr val="FFFFCC"/>
                    </a:solidFill>
                  </a:tcP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60–62</a:t>
                      </a:r>
                    </a:p>
                  </a:txBody>
                  <a:tcPr anchor="ctr">
                    <a:solidFill>
                      <a:srgbClr val="FFFFCC"/>
                    </a:solidFill>
                  </a:tcP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Eph, Col,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Phlm</a:t>
                      </a: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Phlp</a:t>
                      </a:r>
                      <a:endPar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solidFill>
                      <a:srgbClr val="FFFFCC"/>
                    </a:solidFill>
                  </a:tcPr>
                </a:tc>
                <a:extLst>
                  <a:ext uri="{0D108BD9-81ED-4DB2-BD59-A6C34878D82A}">
                    <a16:rowId xmlns:a16="http://schemas.microsoft.com/office/drawing/2014/main" val="147564618"/>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Between Imprisonments</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Post Acts</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62–66	</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 Tim, Titus</a:t>
                      </a:r>
                    </a:p>
                  </a:txBody>
                  <a:tcPr anchor="ctr"/>
                </a:tc>
                <a:extLst>
                  <a:ext uri="{0D108BD9-81ED-4DB2-BD59-A6C34878D82A}">
                    <a16:rowId xmlns:a16="http://schemas.microsoft.com/office/drawing/2014/main" val="3298715807"/>
                  </a:ext>
                </a:extLst>
              </a:tr>
              <a:tr h="822960">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r>
                        <a:rPr lang="en-US" sz="2400" b="1" kern="1200" baseline="30000" dirty="0">
                          <a:solidFill>
                            <a:schemeClr val="dk1"/>
                          </a:solidFill>
                          <a:latin typeface="Calibri" panose="020F0502020204030204" pitchFamily="34" charset="0"/>
                          <a:ea typeface="Calibri" panose="020F0502020204030204" pitchFamily="34" charset="0"/>
                          <a:cs typeface="Calibri" panose="020F0502020204030204" pitchFamily="34" charset="0"/>
                        </a:rPr>
                        <a:t>nd</a:t>
                      </a: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Imprisonment</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Post Acts	</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67</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Tim</a:t>
                      </a:r>
                    </a:p>
                  </a:txBody>
                  <a:tcPr anchor="ctr"/>
                </a:tc>
                <a:extLst>
                  <a:ext uri="{0D108BD9-81ED-4DB2-BD59-A6C34878D82A}">
                    <a16:rowId xmlns:a16="http://schemas.microsoft.com/office/drawing/2014/main" val="3008704383"/>
                  </a:ext>
                </a:extLst>
              </a:tr>
            </a:tbl>
          </a:graphicData>
        </a:graphic>
      </p:graphicFrame>
    </p:spTree>
    <p:extLst>
      <p:ext uri="{BB962C8B-B14F-4D97-AF65-F5344CB8AC3E}">
        <p14:creationId xmlns:p14="http://schemas.microsoft.com/office/powerpoint/2010/main" val="3410263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EE2455A0-32D0-0B4A-67C8-BA22E52CF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CAC-087C-4390-A516-0CD8CB4B56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8363" y="228600"/>
            <a:ext cx="8675275" cy="6400800"/>
          </a:xfrm>
          <a:prstGeom prst="rect">
            <a:avLst/>
          </a:prstGeom>
          <a:ln w="57150">
            <a:solidFill>
              <a:schemeClr val="tx1"/>
            </a:solidFill>
          </a:ln>
        </p:spPr>
      </p:pic>
      <p:sp>
        <p:nvSpPr>
          <p:cNvPr id="2" name="Oval 7">
            <a:extLst>
              <a:ext uri="{FF2B5EF4-FFF2-40B4-BE49-F238E27FC236}">
                <a16:creationId xmlns:a16="http://schemas.microsoft.com/office/drawing/2014/main" id="{55B4C31B-E2D5-6444-871F-993E22A5B02A}"/>
              </a:ext>
            </a:extLst>
          </p:cNvPr>
          <p:cNvSpPr>
            <a:spLocks noChangeArrowheads="1"/>
          </p:cNvSpPr>
          <p:nvPr/>
        </p:nvSpPr>
        <p:spPr bwMode="auto">
          <a:xfrm>
            <a:off x="1830917" y="2300816"/>
            <a:ext cx="1143000" cy="518584"/>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304EC676-C22B-514F-956A-5FC6FCC5C4AA}"/>
              </a:ext>
            </a:extLst>
          </p:cNvPr>
          <p:cNvSpPr>
            <a:spLocks noChangeArrowheads="1"/>
          </p:cNvSpPr>
          <p:nvPr/>
        </p:nvSpPr>
        <p:spPr bwMode="auto">
          <a:xfrm>
            <a:off x="6019800" y="3561647"/>
            <a:ext cx="1016000" cy="324553"/>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559991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C:\Users\awoods\AppData\Local\Microsoft\Windows\Temporary Internet Files\Content.IE5\MH5K0DD1\MCj02336410000[1].wmf">
            <a:extLst>
              <a:ext uri="{FF2B5EF4-FFF2-40B4-BE49-F238E27FC236}">
                <a16:creationId xmlns:a16="http://schemas.microsoft.com/office/drawing/2014/main" id="{CAA0BC2D-0F06-4499-AFC1-381BA915E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7556" y="3657600"/>
            <a:ext cx="30368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FFD96E3-9FC7-44D4-89C2-DE25C560CB9C}"/>
              </a:ext>
            </a:extLst>
          </p:cNvPr>
          <p:cNvSpPr/>
          <p:nvPr/>
        </p:nvSpPr>
        <p:spPr>
          <a:xfrm>
            <a:off x="1907660" y="3737164"/>
            <a:ext cx="1826141" cy="156966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n-US" sz="9600" b="1" cap="all" dirty="0">
                <a:ln w="0"/>
                <a:effectLst>
                  <a:reflection blurRad="12700" stA="50000" endPos="50000" dist="5000" dir="5400000" sy="-100000" rotWithShape="0"/>
                </a:effectLst>
                <a:cs typeface="Arial" charset="0"/>
              </a:rPr>
              <a:t>1-3</a:t>
            </a:r>
          </a:p>
        </p:txBody>
      </p:sp>
      <p:sp>
        <p:nvSpPr>
          <p:cNvPr id="6" name="Rectangle 5">
            <a:extLst>
              <a:ext uri="{FF2B5EF4-FFF2-40B4-BE49-F238E27FC236}">
                <a16:creationId xmlns:a16="http://schemas.microsoft.com/office/drawing/2014/main" id="{1D6B87E2-75F7-4C5E-A8A8-E9AEB0E07297}"/>
              </a:ext>
            </a:extLst>
          </p:cNvPr>
          <p:cNvSpPr/>
          <p:nvPr/>
        </p:nvSpPr>
        <p:spPr>
          <a:xfrm>
            <a:off x="8229600" y="3764340"/>
            <a:ext cx="2057400" cy="1569660"/>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n-US" sz="9600" b="1" cap="all" dirty="0">
                <a:ln w="0"/>
                <a:effectLst>
                  <a:reflection blurRad="12700" stA="50000" endPos="50000" dist="5000" dir="5400000" sy="-100000" rotWithShape="0"/>
                </a:effectLst>
                <a:cs typeface="Arial" charset="0"/>
              </a:rPr>
              <a:t>4-6</a:t>
            </a:r>
          </a:p>
        </p:txBody>
      </p:sp>
      <p:sp>
        <p:nvSpPr>
          <p:cNvPr id="7" name="Rectangle 6">
            <a:extLst>
              <a:ext uri="{FF2B5EF4-FFF2-40B4-BE49-F238E27FC236}">
                <a16:creationId xmlns:a16="http://schemas.microsoft.com/office/drawing/2014/main" id="{F251DC5C-EEEB-414E-ADB8-00A84F1F02E2}"/>
              </a:ext>
            </a:extLst>
          </p:cNvPr>
          <p:cNvSpPr/>
          <p:nvPr/>
        </p:nvSpPr>
        <p:spPr>
          <a:xfrm>
            <a:off x="4351260" y="2057400"/>
            <a:ext cx="3489480" cy="923330"/>
          </a:xfrm>
          <a:prstGeom prst="rect">
            <a:avLst/>
          </a:prstGeom>
          <a:noFill/>
        </p:spPr>
        <p:txBody>
          <a:bodyPr wrap="none">
            <a:spAutoFit/>
          </a:bodyPr>
          <a:lstStyle/>
          <a:p>
            <a:pPr algn="ctr" eaLnBrk="1" hangingPunct="1">
              <a:defRPr/>
            </a:pPr>
            <a:r>
              <a:rPr lang="en-US" sz="5400" b="1" dirty="0">
                <a:ln w="10541" cmpd="sng">
                  <a:solidFill>
                    <a:schemeClr val="accent1">
                      <a:shade val="88000"/>
                      <a:satMod val="110000"/>
                    </a:schemeClr>
                  </a:solidFill>
                  <a:prstDash val="solid"/>
                </a:ln>
                <a:cs typeface="Arial" charset="0"/>
              </a:rPr>
              <a:t>Therefore…</a:t>
            </a:r>
          </a:p>
        </p:txBody>
      </p:sp>
      <p:sp>
        <p:nvSpPr>
          <p:cNvPr id="44038" name="Title 7">
            <a:extLst>
              <a:ext uri="{FF2B5EF4-FFF2-40B4-BE49-F238E27FC236}">
                <a16:creationId xmlns:a16="http://schemas.microsoft.com/office/drawing/2014/main" id="{F0C41D44-DACA-434B-BFFD-BB1686E585EF}"/>
              </a:ext>
            </a:extLst>
          </p:cNvPr>
          <p:cNvSpPr>
            <a:spLocks noGrp="1" noChangeArrowheads="1"/>
          </p:cNvSpPr>
          <p:nvPr>
            <p:ph type="ctrTitle" sz="quarter" idx="4294967295"/>
          </p:nvPr>
        </p:nvSpPr>
        <p:spPr>
          <a:xfrm>
            <a:off x="2209800" y="228600"/>
            <a:ext cx="7772400" cy="1143000"/>
          </a:xfrm>
        </p:spPr>
        <p:txBody>
          <a:bodyPr/>
          <a:lstStyle/>
          <a:p>
            <a:pPr algn="ctr" eaLnBrk="1" hangingPunct="1"/>
            <a:r>
              <a:rPr lang="en-US" altLang="en-US" sz="4800" b="1" dirty="0">
                <a:solidFill>
                  <a:srgbClr val="00FFFF"/>
                </a:solidFill>
              </a:rPr>
              <a:t>Ephesians 4:1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nvPr>
        </p:nvGraphicFramePr>
        <p:xfrm>
          <a:off x="1638300" y="228600"/>
          <a:ext cx="8915400" cy="6400800"/>
        </p:xfrm>
        <a:graphic>
          <a:graphicData uri="http://schemas.openxmlformats.org/drawingml/2006/table">
            <a:tbl>
              <a:tblPr firstRow="1" bandRow="1">
                <a:tableStyleId>{073A0DAA-6AF3-43AB-8588-CEC1D06C72B9}</a:tableStyleId>
              </a:tblPr>
              <a:tblGrid>
                <a:gridCol w="4114800">
                  <a:extLst>
                    <a:ext uri="{9D8B030D-6E8A-4147-A177-3AD203B41FA5}">
                      <a16:colId xmlns:a16="http://schemas.microsoft.com/office/drawing/2014/main" val="1397627422"/>
                    </a:ext>
                  </a:extLst>
                </a:gridCol>
                <a:gridCol w="4800600">
                  <a:extLst>
                    <a:ext uri="{9D8B030D-6E8A-4147-A177-3AD203B41FA5}">
                      <a16:colId xmlns:a16="http://schemas.microsoft.com/office/drawing/2014/main" val="3861418638"/>
                    </a:ext>
                  </a:extLst>
                </a:gridCol>
              </a:tblGrid>
              <a:tr h="914400">
                <a:tc gridSpan="2">
                  <a:txBody>
                    <a:bodyPr/>
                    <a:lstStyle/>
                    <a:p>
                      <a:pPr algn="ct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EPHESIANS: WHAT IS INSIDE?</a:t>
                      </a:r>
                      <a:endParaRPr lang="en-US" sz="3600" dirty="0"/>
                    </a:p>
                  </a:txBody>
                  <a:tcPr anchor="ctr" horzOverflow="overflow"/>
                </a:tc>
                <a:tc hMerge="1">
                  <a:txBody>
                    <a:bodyPr/>
                    <a:lstStyle/>
                    <a:p>
                      <a:endParaRPr lang="en-US" dirty="0"/>
                    </a:p>
                  </a:txBody>
                  <a:tcPr anchor="ctr" horzOverflow="overflow"/>
                </a:tc>
                <a:extLst>
                  <a:ext uri="{0D108BD9-81ED-4DB2-BD59-A6C34878D82A}">
                    <a16:rowId xmlns:a16="http://schemas.microsoft.com/office/drawing/2014/main" val="4285402584"/>
                  </a:ext>
                </a:extLst>
              </a:tr>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1–3</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4–6</a:t>
                      </a:r>
                    </a:p>
                  </a:txBody>
                  <a:tcPr horzOverflow="overflow"/>
                </a:tc>
                <a:extLst>
                  <a:ext uri="{0D108BD9-81ED-4DB2-BD59-A6C34878D82A}">
                    <a16:rowId xmlns:a16="http://schemas.microsoft.com/office/drawing/2014/main" val="1624996199"/>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Relationship</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Responsibility</a:t>
                      </a:r>
                    </a:p>
                  </a:txBody>
                  <a:tcPr horzOverflow="overflow"/>
                </a:tc>
                <a:extLst>
                  <a:ext uri="{0D108BD9-81ED-4DB2-BD59-A6C34878D82A}">
                    <a16:rowId xmlns:a16="http://schemas.microsoft.com/office/drawing/2014/main" val="3636852434"/>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Doctrine</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Deed</a:t>
                      </a:r>
                    </a:p>
                  </a:txBody>
                  <a:tcPr horzOverflow="overflow"/>
                </a:tc>
                <a:extLst>
                  <a:ext uri="{0D108BD9-81ED-4DB2-BD59-A6C34878D82A}">
                    <a16:rowId xmlns:a16="http://schemas.microsoft.com/office/drawing/2014/main" val="3808086373"/>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Orthodoxy</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Orthopraxy</a:t>
                      </a:r>
                    </a:p>
                  </a:txBody>
                  <a:tcPr horzOverflow="overflow"/>
                </a:tc>
                <a:extLst>
                  <a:ext uri="{0D108BD9-81ED-4DB2-BD59-A6C34878D82A}">
                    <a16:rowId xmlns:a16="http://schemas.microsoft.com/office/drawing/2014/main" val="4167479987"/>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Knowledge</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Wisdom</a:t>
                      </a:r>
                    </a:p>
                  </a:txBody>
                  <a:tcPr horzOverflow="overflow"/>
                </a:tc>
                <a:extLst>
                  <a:ext uri="{0D108BD9-81ED-4DB2-BD59-A6C34878D82A}">
                    <a16:rowId xmlns:a16="http://schemas.microsoft.com/office/drawing/2014/main" val="4253275423"/>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Belief</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Behavior</a:t>
                      </a:r>
                    </a:p>
                  </a:txBody>
                  <a:tcPr horzOverflow="overflow"/>
                </a:tc>
                <a:extLst>
                  <a:ext uri="{0D108BD9-81ED-4DB2-BD59-A6C34878D82A}">
                    <a16:rowId xmlns:a16="http://schemas.microsoft.com/office/drawing/2014/main" val="291597912"/>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Position</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Practice</a:t>
                      </a:r>
                    </a:p>
                  </a:txBody>
                  <a:tcPr horzOverflow="overflow"/>
                </a:tc>
                <a:extLst>
                  <a:ext uri="{0D108BD9-81ED-4DB2-BD59-A6C34878D82A}">
                    <a16:rowId xmlns:a16="http://schemas.microsoft.com/office/drawing/2014/main" val="3909349111"/>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Privileges</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Responsibility</a:t>
                      </a:r>
                    </a:p>
                  </a:txBody>
                  <a:tcPr horzOverflow="overflow"/>
                </a:tc>
                <a:extLst>
                  <a:ext uri="{0D108BD9-81ED-4DB2-BD59-A6C34878D82A}">
                    <a16:rowId xmlns:a16="http://schemas.microsoft.com/office/drawing/2014/main" val="2917054551"/>
                  </a:ext>
                </a:extLst>
              </a:tr>
            </a:tbl>
          </a:graphicData>
        </a:graphic>
      </p:graphicFrame>
    </p:spTree>
    <p:extLst>
      <p:ext uri="{BB962C8B-B14F-4D97-AF65-F5344CB8AC3E}">
        <p14:creationId xmlns:p14="http://schemas.microsoft.com/office/powerpoint/2010/main" val="3375071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065E9EBD-3367-CE44-9B22-57D9AF87E595}"/>
              </a:ext>
            </a:extLst>
          </p:cNvPr>
          <p:cNvSpPr>
            <a:spLocks noChangeArrowheads="1"/>
          </p:cNvSpPr>
          <p:nvPr/>
        </p:nvSpPr>
        <p:spPr bwMode="auto">
          <a:xfrm>
            <a:off x="2743200" y="1566334"/>
            <a:ext cx="1143000" cy="719666"/>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D59317B2-169B-7F4B-988F-8DC2BB3DFDDB}"/>
              </a:ext>
            </a:extLst>
          </p:cNvPr>
          <p:cNvSpPr>
            <a:spLocks noChangeArrowheads="1"/>
          </p:cNvSpPr>
          <p:nvPr/>
        </p:nvSpPr>
        <p:spPr bwMode="auto">
          <a:xfrm flipH="1">
            <a:off x="7162800" y="3052233"/>
            <a:ext cx="984250" cy="52916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858972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CAC-087C-4390-A516-0CD8CB4B56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8363" y="228600"/>
            <a:ext cx="8675275" cy="6400800"/>
          </a:xfrm>
          <a:prstGeom prst="rect">
            <a:avLst/>
          </a:prstGeom>
          <a:ln w="57150">
            <a:solidFill>
              <a:schemeClr val="tx1"/>
            </a:solidFill>
          </a:ln>
        </p:spPr>
      </p:pic>
      <p:sp>
        <p:nvSpPr>
          <p:cNvPr id="2" name="Oval 7">
            <a:extLst>
              <a:ext uri="{FF2B5EF4-FFF2-40B4-BE49-F238E27FC236}">
                <a16:creationId xmlns:a16="http://schemas.microsoft.com/office/drawing/2014/main" id="{55B4C31B-E2D5-6444-871F-993E22A5B02A}"/>
              </a:ext>
            </a:extLst>
          </p:cNvPr>
          <p:cNvSpPr>
            <a:spLocks noChangeArrowheads="1"/>
          </p:cNvSpPr>
          <p:nvPr/>
        </p:nvSpPr>
        <p:spPr bwMode="auto">
          <a:xfrm>
            <a:off x="1830917" y="2308223"/>
            <a:ext cx="1143000" cy="518584"/>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304EC676-C22B-514F-956A-5FC6FCC5C4AA}"/>
              </a:ext>
            </a:extLst>
          </p:cNvPr>
          <p:cNvSpPr>
            <a:spLocks noChangeArrowheads="1"/>
          </p:cNvSpPr>
          <p:nvPr/>
        </p:nvSpPr>
        <p:spPr bwMode="auto">
          <a:xfrm>
            <a:off x="5257800" y="2514600"/>
            <a:ext cx="1143000" cy="4572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7472229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609600" y="1173480"/>
            <a:ext cx="10972800" cy="5303520"/>
          </a:xfrm>
        </p:spPr>
        <p:txBody>
          <a:bodyPr/>
          <a:lstStyle/>
          <a:p>
            <a:pPr marL="0" indent="0">
              <a:spcBef>
                <a:spcPts val="0"/>
              </a:spcBef>
              <a:spcAft>
                <a:spcPts val="900"/>
              </a:spcAft>
              <a:buSzPct val="100000"/>
              <a:buNone/>
              <a:defRPr/>
            </a:pPr>
            <a:r>
              <a:rPr lang="en-US" sz="3200" b="1" kern="1200" dirty="0">
                <a:solidFill>
                  <a:srgbClr val="00FFFF"/>
                </a:solidFill>
                <a:effectLst>
                  <a:outerShdw blurRad="38100" dist="38100" dir="2700000" algn="tl">
                    <a:srgbClr val="000000">
                      <a:alpha val="43137"/>
                    </a:srgbClr>
                  </a:outerShdw>
                </a:effectLst>
                <a:ea typeface="+mj-ea"/>
                <a:cs typeface="+mj-cs"/>
              </a:rPr>
              <a:t>CHAPTER</a:t>
            </a:r>
            <a:r>
              <a:rPr lang="en-US" sz="3200" kern="1200" dirty="0">
                <a:solidFill>
                  <a:srgbClr val="00FFFF"/>
                </a:solidFill>
                <a:effectLst>
                  <a:outerShdw blurRad="38100" dist="38100" dir="2700000" algn="tl">
                    <a:srgbClr val="000000">
                      <a:alpha val="43137"/>
                    </a:srgbClr>
                  </a:outerShdw>
                </a:effectLst>
                <a:ea typeface="+mj-ea"/>
                <a:cs typeface="+mj-cs"/>
              </a:rPr>
              <a:t> </a:t>
            </a:r>
            <a:r>
              <a:rPr lang="en-US" sz="3200" b="1" kern="1200" dirty="0">
                <a:solidFill>
                  <a:srgbClr val="FFFFCC"/>
                </a:solidFill>
                <a:effectLst>
                  <a:outerShdw blurRad="38100" dist="38100" dir="2700000" algn="tl">
                    <a:srgbClr val="000000">
                      <a:alpha val="43137"/>
                    </a:srgbClr>
                  </a:outerShdw>
                </a:effectLst>
                <a:ea typeface="+mj-ea"/>
                <a:cs typeface="+mj-cs"/>
              </a:rPr>
              <a:t>1</a:t>
            </a:r>
            <a:r>
              <a:rPr lang="en-US" sz="3200" dirty="0">
                <a:cs typeface="Calibri" panose="020F0502020204030204" pitchFamily="34" charset="0"/>
              </a:rPr>
              <a:t> </a:t>
            </a:r>
          </a:p>
          <a:p>
            <a:pPr lvl="1">
              <a:spcBef>
                <a:spcPts val="0"/>
              </a:spcBef>
              <a:spcAft>
                <a:spcPts val="900"/>
              </a:spcAft>
              <a:buSzPct val="100000"/>
              <a:buFont typeface="Calibri" panose="020F0502020204030204" pitchFamily="34" charset="0"/>
              <a:buChar char="̶"/>
              <a:defRPr/>
            </a:pPr>
            <a:r>
              <a:rPr lang="en-US" sz="3200" dirty="0">
                <a:cs typeface="Calibri" panose="020F0502020204030204" pitchFamily="34" charset="0"/>
              </a:rPr>
              <a:t>God can use negative circumstances to bring about positive results</a:t>
            </a:r>
          </a:p>
          <a:p>
            <a:pPr marL="0" indent="0">
              <a:spcBef>
                <a:spcPts val="0"/>
              </a:spcBef>
              <a:spcAft>
                <a:spcPts val="900"/>
              </a:spcAft>
              <a:buSzPct val="100000"/>
              <a:buNone/>
              <a:defRPr/>
            </a:pPr>
            <a:r>
              <a:rPr lang="en-US" sz="3200" b="1" kern="1200" dirty="0">
                <a:solidFill>
                  <a:srgbClr val="00FFFF"/>
                </a:solidFill>
                <a:effectLst>
                  <a:outerShdw blurRad="38100" dist="38100" dir="2700000" algn="tl">
                    <a:srgbClr val="000000">
                      <a:alpha val="43137"/>
                    </a:srgbClr>
                  </a:outerShdw>
                </a:effectLst>
                <a:ea typeface="+mj-ea"/>
                <a:cs typeface="+mj-cs"/>
              </a:rPr>
              <a:t>CHAPTER</a:t>
            </a:r>
            <a:r>
              <a:rPr lang="en-US" sz="3200" kern="1200" dirty="0">
                <a:solidFill>
                  <a:srgbClr val="00FFFF"/>
                </a:solidFill>
                <a:effectLst>
                  <a:outerShdw blurRad="38100" dist="38100" dir="2700000" algn="tl">
                    <a:srgbClr val="000000">
                      <a:alpha val="43137"/>
                    </a:srgbClr>
                  </a:outerShdw>
                </a:effectLst>
                <a:ea typeface="+mj-ea"/>
                <a:cs typeface="+mj-cs"/>
              </a:rPr>
              <a:t> </a:t>
            </a:r>
            <a:r>
              <a:rPr lang="en-US" sz="3200" b="1" kern="1200" dirty="0">
                <a:solidFill>
                  <a:srgbClr val="FFFFCC"/>
                </a:solidFill>
                <a:effectLst>
                  <a:outerShdw blurRad="38100" dist="38100" dir="2700000" algn="tl">
                    <a:srgbClr val="000000">
                      <a:alpha val="43137"/>
                    </a:srgbClr>
                  </a:outerShdw>
                </a:effectLst>
                <a:ea typeface="+mj-ea"/>
                <a:cs typeface="+mj-cs"/>
              </a:rPr>
              <a:t>2</a:t>
            </a:r>
            <a:r>
              <a:rPr lang="en-US" sz="3200" dirty="0">
                <a:cs typeface="Calibri" panose="020F0502020204030204" pitchFamily="34" charset="0"/>
              </a:rPr>
              <a:t> </a:t>
            </a:r>
          </a:p>
          <a:p>
            <a:pPr lvl="1">
              <a:spcBef>
                <a:spcPts val="0"/>
              </a:spcBef>
              <a:spcAft>
                <a:spcPts val="900"/>
              </a:spcAft>
              <a:buSzPct val="100000"/>
              <a:buFont typeface="Calibri" panose="020F0502020204030204" pitchFamily="34" charset="0"/>
              <a:buChar char="̶"/>
              <a:defRPr/>
            </a:pPr>
            <a:r>
              <a:rPr lang="en-US" sz="3200" dirty="0">
                <a:cs typeface="Calibri" panose="020F0502020204030204" pitchFamily="34" charset="0"/>
              </a:rPr>
              <a:t>Christ’s example of servanthood</a:t>
            </a:r>
          </a:p>
          <a:p>
            <a:pPr marL="0" indent="0">
              <a:spcBef>
                <a:spcPts val="0"/>
              </a:spcBef>
              <a:spcAft>
                <a:spcPts val="900"/>
              </a:spcAft>
              <a:buSzPct val="100000"/>
              <a:buNone/>
              <a:defRPr/>
            </a:pPr>
            <a:r>
              <a:rPr lang="en-US" sz="3200" b="1" kern="1200" dirty="0">
                <a:solidFill>
                  <a:srgbClr val="00FFFF"/>
                </a:solidFill>
                <a:effectLst>
                  <a:outerShdw blurRad="38100" dist="38100" dir="2700000" algn="tl">
                    <a:srgbClr val="000000">
                      <a:alpha val="43137"/>
                    </a:srgbClr>
                  </a:outerShdw>
                </a:effectLst>
                <a:ea typeface="+mj-ea"/>
                <a:cs typeface="+mj-cs"/>
              </a:rPr>
              <a:t>CHAPTER</a:t>
            </a:r>
            <a:r>
              <a:rPr lang="en-US" sz="3200" kern="1200" dirty="0">
                <a:solidFill>
                  <a:srgbClr val="00FFFF"/>
                </a:solidFill>
                <a:effectLst>
                  <a:outerShdw blurRad="38100" dist="38100" dir="2700000" algn="tl">
                    <a:srgbClr val="000000">
                      <a:alpha val="43137"/>
                    </a:srgbClr>
                  </a:outerShdw>
                </a:effectLst>
                <a:ea typeface="+mj-ea"/>
                <a:cs typeface="+mj-cs"/>
              </a:rPr>
              <a:t> </a:t>
            </a:r>
            <a:r>
              <a:rPr lang="en-US" sz="3200" b="1" kern="1200" dirty="0">
                <a:solidFill>
                  <a:srgbClr val="FFFFCC"/>
                </a:solidFill>
                <a:effectLst>
                  <a:outerShdw blurRad="38100" dist="38100" dir="2700000" algn="tl">
                    <a:srgbClr val="000000">
                      <a:alpha val="43137"/>
                    </a:srgbClr>
                  </a:outerShdw>
                </a:effectLst>
                <a:ea typeface="+mj-ea"/>
                <a:cs typeface="+mj-cs"/>
              </a:rPr>
              <a:t>3</a:t>
            </a:r>
          </a:p>
          <a:p>
            <a:pPr lvl="1">
              <a:spcBef>
                <a:spcPts val="0"/>
              </a:spcBef>
              <a:spcAft>
                <a:spcPts val="900"/>
              </a:spcAft>
              <a:buSzPct val="100000"/>
              <a:buFont typeface="Calibri" panose="020F0502020204030204" pitchFamily="34" charset="0"/>
              <a:buChar char="̶"/>
              <a:defRPr/>
            </a:pPr>
            <a:r>
              <a:rPr lang="en-US" sz="3200" dirty="0">
                <a:cs typeface="Calibri" panose="020F0502020204030204" pitchFamily="34" charset="0"/>
              </a:rPr>
              <a:t>Avoiding legalism</a:t>
            </a:r>
          </a:p>
          <a:p>
            <a:pPr marL="0" indent="0">
              <a:spcBef>
                <a:spcPts val="0"/>
              </a:spcBef>
              <a:spcAft>
                <a:spcPts val="900"/>
              </a:spcAft>
              <a:buSzPct val="100000"/>
              <a:buNone/>
              <a:defRPr/>
            </a:pPr>
            <a:r>
              <a:rPr lang="en-US" sz="3200" b="1" kern="1200" dirty="0">
                <a:solidFill>
                  <a:srgbClr val="00FFFF"/>
                </a:solidFill>
                <a:effectLst>
                  <a:outerShdw blurRad="38100" dist="38100" dir="2700000" algn="tl">
                    <a:srgbClr val="000000">
                      <a:alpha val="43137"/>
                    </a:srgbClr>
                  </a:outerShdw>
                </a:effectLst>
                <a:ea typeface="+mj-ea"/>
                <a:cs typeface="+mj-cs"/>
              </a:rPr>
              <a:t>CHAPTER</a:t>
            </a:r>
            <a:r>
              <a:rPr lang="en-US" sz="3200" kern="1200" dirty="0">
                <a:solidFill>
                  <a:srgbClr val="00FFFF"/>
                </a:solidFill>
                <a:effectLst>
                  <a:outerShdw blurRad="38100" dist="38100" dir="2700000" algn="tl">
                    <a:srgbClr val="000000">
                      <a:alpha val="43137"/>
                    </a:srgbClr>
                  </a:outerShdw>
                </a:effectLst>
                <a:ea typeface="+mj-ea"/>
                <a:cs typeface="+mj-cs"/>
              </a:rPr>
              <a:t> </a:t>
            </a:r>
            <a:r>
              <a:rPr lang="en-US" sz="3200" b="1" kern="1200" dirty="0">
                <a:solidFill>
                  <a:srgbClr val="FFFFCC"/>
                </a:solidFill>
                <a:effectLst>
                  <a:outerShdw blurRad="38100" dist="38100" dir="2700000" algn="tl">
                    <a:srgbClr val="000000">
                      <a:alpha val="43137"/>
                    </a:srgbClr>
                  </a:outerShdw>
                </a:effectLst>
                <a:ea typeface="+mj-ea"/>
                <a:cs typeface="+mj-cs"/>
              </a:rPr>
              <a:t>4</a:t>
            </a:r>
          </a:p>
          <a:p>
            <a:pPr lvl="1">
              <a:spcBef>
                <a:spcPts val="0"/>
              </a:spcBef>
              <a:spcAft>
                <a:spcPts val="900"/>
              </a:spcAft>
              <a:buSzPct val="100000"/>
              <a:buFont typeface="Calibri" panose="020F0502020204030204" pitchFamily="34" charset="0"/>
              <a:buChar char="̶"/>
              <a:defRPr/>
            </a:pPr>
            <a:r>
              <a:rPr lang="en-US" sz="3200" dirty="0">
                <a:cs typeface="Calibri" panose="020F0502020204030204" pitchFamily="34" charset="0"/>
              </a:rPr>
              <a:t>Reliance upon Christ’s strength for daily life</a:t>
            </a:r>
          </a:p>
        </p:txBody>
      </p:sp>
      <p:sp>
        <p:nvSpPr>
          <p:cNvPr id="4" name="Rectangle 2">
            <a:extLst>
              <a:ext uri="{FF2B5EF4-FFF2-40B4-BE49-F238E27FC236}">
                <a16:creationId xmlns:a16="http://schemas.microsoft.com/office/drawing/2014/main" id="{5013BA2E-4A2A-4DA2-9CC8-9277BF79C3BB}"/>
              </a:ext>
            </a:extLst>
          </p:cNvPr>
          <p:cNvSpPr txBox="1">
            <a:spLocks noChangeArrowheads="1"/>
          </p:cNvSpPr>
          <p:nvPr/>
        </p:nvSpPr>
        <p:spPr bwMode="auto">
          <a:xfrm>
            <a:off x="2209800" y="228600"/>
            <a:ext cx="7772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dirty="0">
                <a:solidFill>
                  <a:srgbClr val="00FFFF"/>
                </a:solidFill>
                <a:effectLst>
                  <a:outerShdw blurRad="38100" dist="38100" dir="2700000" algn="tl">
                    <a:srgbClr val="000000">
                      <a:alpha val="43137"/>
                    </a:srgbClr>
                  </a:outerShdw>
                </a:effectLst>
              </a:rPr>
              <a:t>Philippians Outline</a:t>
            </a:r>
            <a:endParaRPr lang="en-US" altLang="en-US" sz="4000" kern="1200" dirty="0">
              <a:solidFill>
                <a:srgbClr val="00FFFF"/>
              </a:solidFill>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914E5B94-3658-924B-1A94-D858CB3E42FA}"/>
              </a:ext>
            </a:extLst>
          </p:cNvPr>
          <p:cNvPicPr>
            <a:picLocks noChangeAspect="1"/>
          </p:cNvPicPr>
          <p:nvPr/>
        </p:nvPicPr>
        <p:blipFill>
          <a:blip r:embed="rId2"/>
          <a:stretch>
            <a:fillRect/>
          </a:stretch>
        </p:blipFill>
        <p:spPr>
          <a:xfrm>
            <a:off x="8283063" y="2743201"/>
            <a:ext cx="3200400" cy="2294047"/>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07849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3F12C72-64E3-D4CA-D0A1-85893328C05B}"/>
              </a:ext>
            </a:extLst>
          </p:cNvPr>
          <p:cNvGraphicFramePr>
            <a:graphicFrameLocks noGrp="1"/>
          </p:cNvGraphicFramePr>
          <p:nvPr/>
        </p:nvGraphicFramePr>
        <p:xfrm>
          <a:off x="609600" y="137160"/>
          <a:ext cx="10972800" cy="6583680"/>
        </p:xfrm>
        <a:graphic>
          <a:graphicData uri="http://schemas.openxmlformats.org/drawingml/2006/table">
            <a:tbl>
              <a:tblPr firstRow="1" bandRow="1">
                <a:tableStyleId>{073A0DAA-6AF3-43AB-8588-CEC1D06C72B9}</a:tableStyleId>
              </a:tblPr>
              <a:tblGrid>
                <a:gridCol w="1752600">
                  <a:extLst>
                    <a:ext uri="{9D8B030D-6E8A-4147-A177-3AD203B41FA5}">
                      <a16:colId xmlns:a16="http://schemas.microsoft.com/office/drawing/2014/main" val="3919174713"/>
                    </a:ext>
                  </a:extLst>
                </a:gridCol>
                <a:gridCol w="2681925">
                  <a:extLst>
                    <a:ext uri="{9D8B030D-6E8A-4147-A177-3AD203B41FA5}">
                      <a16:colId xmlns:a16="http://schemas.microsoft.com/office/drawing/2014/main" val="302585815"/>
                    </a:ext>
                  </a:extLst>
                </a:gridCol>
                <a:gridCol w="2179425">
                  <a:extLst>
                    <a:ext uri="{9D8B030D-6E8A-4147-A177-3AD203B41FA5}">
                      <a16:colId xmlns:a16="http://schemas.microsoft.com/office/drawing/2014/main" val="3965908190"/>
                    </a:ext>
                  </a:extLst>
                </a:gridCol>
                <a:gridCol w="1558894">
                  <a:extLst>
                    <a:ext uri="{9D8B030D-6E8A-4147-A177-3AD203B41FA5}">
                      <a16:colId xmlns:a16="http://schemas.microsoft.com/office/drawing/2014/main" val="3402539353"/>
                    </a:ext>
                  </a:extLst>
                </a:gridCol>
                <a:gridCol w="2799956">
                  <a:extLst>
                    <a:ext uri="{9D8B030D-6E8A-4147-A177-3AD203B41FA5}">
                      <a16:colId xmlns:a16="http://schemas.microsoft.com/office/drawing/2014/main" val="3848284455"/>
                    </a:ext>
                  </a:extLst>
                </a:gridCol>
              </a:tblGrid>
              <a:tr h="822960">
                <a:tc gridSpan="5">
                  <a:txBody>
                    <a:bodyPr/>
                    <a:lstStyle/>
                    <a:p>
                      <a:pPr algn="ctr"/>
                      <a:r>
                        <a:rPr lang="en-US" altLang="en-US" sz="3600" b="0" dirty="0">
                          <a:solidFill>
                            <a:srgbClr val="00FFFF"/>
                          </a:solidFill>
                          <a:latin typeface="Calibri" panose="020F0502020204030204" pitchFamily="34" charset="0"/>
                          <a:ea typeface="+mj-ea"/>
                          <a:cs typeface="+mj-cs"/>
                        </a:rPr>
                        <a:t>Paul’s Ministry Chronology</a:t>
                      </a:r>
                      <a:endParaRPr lang="en-US" sz="3600" b="0" dirty="0">
                        <a:solidFill>
                          <a:srgbClr val="00FFFF"/>
                        </a:solidFill>
                        <a:latin typeface="Calibri" panose="020F0502020204030204" pitchFamily="34" charset="0"/>
                        <a:ea typeface="+mj-ea"/>
                        <a:cs typeface="+mj-cs"/>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98958660"/>
                  </a:ext>
                </a:extLst>
              </a:tr>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 OF 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JOURNEY</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ACTS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DATE</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959388438"/>
                  </a:ext>
                </a:extLst>
              </a:tr>
              <a:tr h="822960">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13–14</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48–49</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Gal</a:t>
                      </a:r>
                    </a:p>
                  </a:txBody>
                  <a:tcPr anchor="ctr"/>
                </a:tc>
                <a:extLst>
                  <a:ext uri="{0D108BD9-81ED-4DB2-BD59-A6C34878D82A}">
                    <a16:rowId xmlns:a16="http://schemas.microsoft.com/office/drawing/2014/main" val="2444807742"/>
                  </a:ext>
                </a:extLst>
              </a:tr>
              <a:tr h="822960">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15:36–18:22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50–52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Thess</a:t>
                      </a:r>
                      <a:endPar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772050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18:23–21:17</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53–57</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Cor, Rom</a:t>
                      </a:r>
                    </a:p>
                  </a:txBody>
                  <a:tcPr anchor="ctr"/>
                </a:tc>
                <a:extLst>
                  <a:ext uri="{0D108BD9-81ED-4DB2-BD59-A6C34878D82A}">
                    <a16:rowId xmlns:a16="http://schemas.microsoft.com/office/drawing/2014/main" val="78349911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28:16-31</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60–62</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Eph, Col,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Phlm</a:t>
                      </a: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Phlp</a:t>
                      </a:r>
                      <a:endPar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47564618"/>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Between Imprisonments</a:t>
                      </a:r>
                    </a:p>
                  </a:txBody>
                  <a:tcPr anchor="ctr">
                    <a:solidFill>
                      <a:srgbClr val="FFFFCC"/>
                    </a:solidFill>
                  </a:tcP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Post Acts</a:t>
                      </a:r>
                    </a:p>
                  </a:txBody>
                  <a:tcPr anchor="ctr">
                    <a:solidFill>
                      <a:srgbClr val="FFFFCC"/>
                    </a:solidFill>
                  </a:tcP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62–66	</a:t>
                      </a:r>
                    </a:p>
                  </a:txBody>
                  <a:tcPr anchor="ctr">
                    <a:solidFill>
                      <a:srgbClr val="FFFFCC"/>
                    </a:solidFill>
                  </a:tcP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 Tim, Titus</a:t>
                      </a:r>
                    </a:p>
                  </a:txBody>
                  <a:tcPr anchor="ctr">
                    <a:solidFill>
                      <a:srgbClr val="FFFFCC"/>
                    </a:solidFill>
                  </a:tcPr>
                </a:tc>
                <a:extLst>
                  <a:ext uri="{0D108BD9-81ED-4DB2-BD59-A6C34878D82A}">
                    <a16:rowId xmlns:a16="http://schemas.microsoft.com/office/drawing/2014/main" val="3298715807"/>
                  </a:ext>
                </a:extLst>
              </a:tr>
              <a:tr h="822960">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r>
                        <a:rPr lang="en-US" sz="2400" b="1" kern="1200" baseline="30000" dirty="0">
                          <a:solidFill>
                            <a:schemeClr val="dk1"/>
                          </a:solidFill>
                          <a:latin typeface="Calibri" panose="020F0502020204030204" pitchFamily="34" charset="0"/>
                          <a:ea typeface="Calibri" panose="020F0502020204030204" pitchFamily="34" charset="0"/>
                          <a:cs typeface="Calibri" panose="020F0502020204030204" pitchFamily="34" charset="0"/>
                        </a:rPr>
                        <a:t>nd</a:t>
                      </a: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Imprisonment</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Post Acts	</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67</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Tim</a:t>
                      </a:r>
                    </a:p>
                  </a:txBody>
                  <a:tcPr anchor="ctr"/>
                </a:tc>
                <a:extLst>
                  <a:ext uri="{0D108BD9-81ED-4DB2-BD59-A6C34878D82A}">
                    <a16:rowId xmlns:a16="http://schemas.microsoft.com/office/drawing/2014/main" val="3008704383"/>
                  </a:ext>
                </a:extLst>
              </a:tr>
            </a:tbl>
          </a:graphicData>
        </a:graphic>
      </p:graphicFrame>
    </p:spTree>
    <p:extLst>
      <p:ext uri="{BB962C8B-B14F-4D97-AF65-F5344CB8AC3E}">
        <p14:creationId xmlns:p14="http://schemas.microsoft.com/office/powerpoint/2010/main" val="1870385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D37C7-12F9-6C95-8261-AA64F53019A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12DE4C8-A317-CFE2-1482-B9827CA7318A}"/>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D774A5ED-66BE-82CF-134C-34B7239F8267}"/>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6F23E4C9-B44B-EEAC-F55F-30631936B218}"/>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9741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CAC-087C-4390-A516-0CD8CB4B56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8363" y="228600"/>
            <a:ext cx="8675275" cy="6400800"/>
          </a:xfrm>
          <a:prstGeom prst="rect">
            <a:avLst/>
          </a:prstGeom>
          <a:ln w="57150">
            <a:solidFill>
              <a:schemeClr val="tx1"/>
            </a:solidFill>
          </a:ln>
        </p:spPr>
      </p:pic>
      <p:sp>
        <p:nvSpPr>
          <p:cNvPr id="2" name="Oval 7">
            <a:extLst>
              <a:ext uri="{FF2B5EF4-FFF2-40B4-BE49-F238E27FC236}">
                <a16:creationId xmlns:a16="http://schemas.microsoft.com/office/drawing/2014/main" id="{55B4C31B-E2D5-6444-871F-993E22A5B02A}"/>
              </a:ext>
            </a:extLst>
          </p:cNvPr>
          <p:cNvSpPr>
            <a:spLocks noChangeArrowheads="1"/>
          </p:cNvSpPr>
          <p:nvPr/>
        </p:nvSpPr>
        <p:spPr bwMode="auto">
          <a:xfrm>
            <a:off x="4114800" y="1905000"/>
            <a:ext cx="2006078" cy="910166"/>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304EC676-C22B-514F-956A-5FC6FCC5C4AA}"/>
              </a:ext>
            </a:extLst>
          </p:cNvPr>
          <p:cNvSpPr>
            <a:spLocks noChangeArrowheads="1"/>
          </p:cNvSpPr>
          <p:nvPr/>
        </p:nvSpPr>
        <p:spPr bwMode="auto">
          <a:xfrm>
            <a:off x="6019800" y="3581400"/>
            <a:ext cx="1016000" cy="324553"/>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067076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1D77030B-F54C-344C-9624-5280A95C8E18}"/>
              </a:ext>
            </a:extLst>
          </p:cNvPr>
          <p:cNvSpPr>
            <a:spLocks noChangeArrowheads="1"/>
          </p:cNvSpPr>
          <p:nvPr/>
        </p:nvSpPr>
        <p:spPr bwMode="auto">
          <a:xfrm>
            <a:off x="5860360" y="3693583"/>
            <a:ext cx="1516224" cy="68791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6" name="Oval 7">
            <a:extLst>
              <a:ext uri="{FF2B5EF4-FFF2-40B4-BE49-F238E27FC236}">
                <a16:creationId xmlns:a16="http://schemas.microsoft.com/office/drawing/2014/main" id="{16B3D7AF-CD3F-BB4D-B28A-0599EBCEFD6C}"/>
              </a:ext>
            </a:extLst>
          </p:cNvPr>
          <p:cNvSpPr>
            <a:spLocks noChangeArrowheads="1"/>
          </p:cNvSpPr>
          <p:nvPr/>
        </p:nvSpPr>
        <p:spPr bwMode="auto">
          <a:xfrm>
            <a:off x="5194479" y="2514600"/>
            <a:ext cx="901521" cy="43391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9A1EC-825F-2FFB-4A6D-FBD7D8940B9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CAE247E-C2E9-94BD-1845-2239CA724F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857"/>
            <a:ext cx="12188952" cy="6856286"/>
          </a:xfrm>
          <a:prstGeom prst="rect">
            <a:avLst/>
          </a:prstGeom>
        </p:spPr>
      </p:pic>
      <p:sp>
        <p:nvSpPr>
          <p:cNvPr id="7" name="TextBox 6">
            <a:extLst>
              <a:ext uri="{FF2B5EF4-FFF2-40B4-BE49-F238E27FC236}">
                <a16:creationId xmlns:a16="http://schemas.microsoft.com/office/drawing/2014/main" id="{0B98E645-97B8-B7D4-2FAE-83FB5A80C440}"/>
              </a:ext>
            </a:extLst>
          </p:cNvPr>
          <p:cNvSpPr txBox="1"/>
          <p:nvPr/>
        </p:nvSpPr>
        <p:spPr>
          <a:xfrm>
            <a:off x="609600" y="0"/>
            <a:ext cx="10972800" cy="1969770"/>
          </a:xfrm>
          <a:prstGeom prst="rect">
            <a:avLst/>
          </a:prstGeom>
          <a:noFill/>
        </p:spPr>
        <p:txBody>
          <a:bodyPr wrap="square">
            <a:spAutoFit/>
          </a:bodyPr>
          <a:lstStyle/>
          <a:p>
            <a:pPr marL="342900" marR="0" lvl="0" indent="-342900" algn="ctr" defTabSz="685800" rtl="0" eaLnBrk="0" fontAlgn="base" latinLnBrk="0" hangingPunct="0">
              <a:lnSpc>
                <a:spcPct val="100000"/>
              </a:lnSpc>
              <a:spcBef>
                <a:spcPts val="0"/>
              </a:spcBef>
              <a:spcAft>
                <a:spcPts val="900"/>
              </a:spcAft>
              <a:buClr>
                <a:srgbClr val="FFFFFF"/>
              </a:buClr>
              <a:buSzPct val="75000"/>
              <a:buFontTx/>
              <a:buNone/>
              <a:tabLst/>
              <a:defRPr/>
            </a:pPr>
            <a:r>
              <a:rPr kumimoji="0" lang="en-US" sz="4000" b="0" i="0" u="none" strike="noStrike" kern="1200" cap="none" spc="0" normalizeH="0" baseline="0" noProof="0" dirty="0">
                <a:ln>
                  <a:noFill/>
                </a:ln>
                <a:solidFill>
                  <a:srgbClr val="00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Titus 2:13</a:t>
            </a:r>
          </a:p>
          <a:p>
            <a:pPr marL="0" marR="0" lvl="0" indent="0" algn="just" defTabSz="914400" rtl="0" eaLnBrk="0" fontAlgn="base" latinLnBrk="0" hangingPunct="0">
              <a:lnSpc>
                <a:spcPct val="100000"/>
              </a:lnSpc>
              <a:spcBef>
                <a:spcPts val="0"/>
              </a:spcBef>
              <a:spcAft>
                <a:spcPts val="1000"/>
              </a:spcAft>
              <a:buClrTx/>
              <a:buSzTx/>
              <a:buFontTx/>
              <a:buNone/>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rPr>
              <a:t>“Looking for </a:t>
            </a:r>
            <a:r>
              <a:rPr kumimoji="0" lang="en-US" sz="3600" b="1" i="0" u="sng"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rPr>
              <a:t>the blessed hope</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rPr>
              <a:t> and the appearing of the glory of our great God and Savior, Christ Jesus.” </a:t>
            </a:r>
          </a:p>
        </p:txBody>
      </p:sp>
      <p:pic>
        <p:nvPicPr>
          <p:cNvPr id="8" name="Picture 7">
            <a:extLst>
              <a:ext uri="{FF2B5EF4-FFF2-40B4-BE49-F238E27FC236}">
                <a16:creationId xmlns:a16="http://schemas.microsoft.com/office/drawing/2014/main" id="{978CB394-CE2B-D5F2-E6DE-8762EB2C26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5814" y="2514600"/>
            <a:ext cx="3000375" cy="2286000"/>
          </a:xfrm>
          <a:prstGeom prst="rect">
            <a:avLst/>
          </a:prstGeom>
        </p:spPr>
      </p:pic>
      <p:pic>
        <p:nvPicPr>
          <p:cNvPr id="9" name="Picture 2" descr="Serve Wenatchee Valley">
            <a:extLst>
              <a:ext uri="{FF2B5EF4-FFF2-40B4-BE49-F238E27FC236}">
                <a16:creationId xmlns:a16="http://schemas.microsoft.com/office/drawing/2014/main" id="{476E007D-39DE-F066-BB1E-9FFA3C0F991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1998305" y="2929918"/>
            <a:ext cx="2040755"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 Wenatchee Valley">
            <a:extLst>
              <a:ext uri="{FF2B5EF4-FFF2-40B4-BE49-F238E27FC236}">
                <a16:creationId xmlns:a16="http://schemas.microsoft.com/office/drawing/2014/main" id="{F760277F-94AD-7516-9AED-DE5175AB672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082188" y="3810001"/>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rve Wenatchee Valley">
            <a:extLst>
              <a:ext uri="{FF2B5EF4-FFF2-40B4-BE49-F238E27FC236}">
                <a16:creationId xmlns:a16="http://schemas.microsoft.com/office/drawing/2014/main" id="{4D757731-D3C7-BA34-1FE8-9556AD22205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2163694" y="3810000"/>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erve Wenatchee Valley">
            <a:extLst>
              <a:ext uri="{FF2B5EF4-FFF2-40B4-BE49-F238E27FC236}">
                <a16:creationId xmlns:a16="http://schemas.microsoft.com/office/drawing/2014/main" id="{CB557814-7CB8-161F-B1FE-B5E6E89E220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251079" y="2925396"/>
            <a:ext cx="2041773" cy="9144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84CA9BA0-38D7-5076-A3AA-97CB488C3344}"/>
              </a:ext>
            </a:extLst>
          </p:cNvPr>
          <p:cNvSpPr txBox="1">
            <a:spLocks/>
          </p:cNvSpPr>
          <p:nvPr/>
        </p:nvSpPr>
        <p:spPr>
          <a:xfrm>
            <a:off x="9448800" y="6248400"/>
            <a:ext cx="2133600" cy="457200"/>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66F440-5D10-45D9-8CEF-05FCBC835039}" type="slidenum">
              <a:rPr kumimoji="0" lang="en-US" altLang="en-US" sz="20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88806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BC22A-F38E-7274-6AA1-D18EC18FB477}"/>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B74372A-E6EF-D1C6-1241-ED0346E4ED00}"/>
              </a:ext>
            </a:extLst>
          </p:cNvPr>
          <p:cNvGraphicFramePr>
            <a:graphicFrameLocks noGrp="1"/>
          </p:cNvGraphicFramePr>
          <p:nvPr>
            <p:extLst>
              <p:ext uri="{D42A27DB-BD31-4B8C-83A1-F6EECF244321}">
                <p14:modId xmlns:p14="http://schemas.microsoft.com/office/powerpoint/2010/main" val="610263168"/>
              </p:ext>
            </p:extLst>
          </p:nvPr>
        </p:nvGraphicFramePr>
        <p:xfrm>
          <a:off x="609600" y="137160"/>
          <a:ext cx="10972800" cy="6583680"/>
        </p:xfrm>
        <a:graphic>
          <a:graphicData uri="http://schemas.openxmlformats.org/drawingml/2006/table">
            <a:tbl>
              <a:tblPr firstRow="1" bandRow="1">
                <a:tableStyleId>{073A0DAA-6AF3-43AB-8588-CEC1D06C72B9}</a:tableStyleId>
              </a:tblPr>
              <a:tblGrid>
                <a:gridCol w="1752600">
                  <a:extLst>
                    <a:ext uri="{9D8B030D-6E8A-4147-A177-3AD203B41FA5}">
                      <a16:colId xmlns:a16="http://schemas.microsoft.com/office/drawing/2014/main" val="3919174713"/>
                    </a:ext>
                  </a:extLst>
                </a:gridCol>
                <a:gridCol w="2681925">
                  <a:extLst>
                    <a:ext uri="{9D8B030D-6E8A-4147-A177-3AD203B41FA5}">
                      <a16:colId xmlns:a16="http://schemas.microsoft.com/office/drawing/2014/main" val="302585815"/>
                    </a:ext>
                  </a:extLst>
                </a:gridCol>
                <a:gridCol w="2179425">
                  <a:extLst>
                    <a:ext uri="{9D8B030D-6E8A-4147-A177-3AD203B41FA5}">
                      <a16:colId xmlns:a16="http://schemas.microsoft.com/office/drawing/2014/main" val="3965908190"/>
                    </a:ext>
                  </a:extLst>
                </a:gridCol>
                <a:gridCol w="1558894">
                  <a:extLst>
                    <a:ext uri="{9D8B030D-6E8A-4147-A177-3AD203B41FA5}">
                      <a16:colId xmlns:a16="http://schemas.microsoft.com/office/drawing/2014/main" val="3402539353"/>
                    </a:ext>
                  </a:extLst>
                </a:gridCol>
                <a:gridCol w="2799956">
                  <a:extLst>
                    <a:ext uri="{9D8B030D-6E8A-4147-A177-3AD203B41FA5}">
                      <a16:colId xmlns:a16="http://schemas.microsoft.com/office/drawing/2014/main" val="3848284455"/>
                    </a:ext>
                  </a:extLst>
                </a:gridCol>
              </a:tblGrid>
              <a:tr h="822960">
                <a:tc gridSpan="5">
                  <a:txBody>
                    <a:bodyPr/>
                    <a:lstStyle/>
                    <a:p>
                      <a:pPr algn="ctr"/>
                      <a:r>
                        <a:rPr lang="en-US" altLang="en-US" sz="3600" b="0" dirty="0">
                          <a:solidFill>
                            <a:srgbClr val="00FFFF"/>
                          </a:solidFill>
                          <a:latin typeface="Calibri" panose="020F0502020204030204" pitchFamily="34" charset="0"/>
                          <a:ea typeface="+mj-ea"/>
                          <a:cs typeface="+mj-cs"/>
                        </a:rPr>
                        <a:t>Paul’s Ministry Chronology</a:t>
                      </a:r>
                      <a:endParaRPr lang="en-US" sz="3600" b="0" dirty="0">
                        <a:solidFill>
                          <a:srgbClr val="00FFFF"/>
                        </a:solidFill>
                        <a:latin typeface="Calibri" panose="020F0502020204030204" pitchFamily="34" charset="0"/>
                        <a:ea typeface="+mj-ea"/>
                        <a:cs typeface="+mj-cs"/>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98958660"/>
                  </a:ext>
                </a:extLst>
              </a:tr>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 OF 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JOURNEY</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ACTS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DATE</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959388438"/>
                  </a:ext>
                </a:extLst>
              </a:tr>
              <a:tr h="822960">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13–14</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48–49</a:t>
                      </a:r>
                    </a:p>
                  </a:txBody>
                  <a:tcPr anchor="ct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Gal</a:t>
                      </a:r>
                    </a:p>
                  </a:txBody>
                  <a:tcPr anchor="ctr"/>
                </a:tc>
                <a:extLst>
                  <a:ext uri="{0D108BD9-81ED-4DB2-BD59-A6C34878D82A}">
                    <a16:rowId xmlns:a16="http://schemas.microsoft.com/office/drawing/2014/main" val="2444807742"/>
                  </a:ext>
                </a:extLst>
              </a:tr>
              <a:tr h="822960">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15:36–18:22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50–52</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Thess</a:t>
                      </a:r>
                      <a:endPar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772050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18:23–21:17</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53–57</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Cor, Rom</a:t>
                      </a:r>
                    </a:p>
                  </a:txBody>
                  <a:tcPr anchor="ctr"/>
                </a:tc>
                <a:extLst>
                  <a:ext uri="{0D108BD9-81ED-4DB2-BD59-A6C34878D82A}">
                    <a16:rowId xmlns:a16="http://schemas.microsoft.com/office/drawing/2014/main" val="78349911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28:16-31</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60–62</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Eph, Col,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Phlm</a:t>
                      </a: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4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Phlp</a:t>
                      </a:r>
                      <a:endPar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47564618"/>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Between Imprisonments</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Post Acts</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62–66	</a:t>
                      </a:r>
                    </a:p>
                  </a:txBody>
                  <a:tcPr anchor="ct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 Tim, Titus</a:t>
                      </a:r>
                    </a:p>
                  </a:txBody>
                  <a:tcPr anchor="ctr"/>
                </a:tc>
                <a:extLst>
                  <a:ext uri="{0D108BD9-81ED-4DB2-BD59-A6C34878D82A}">
                    <a16:rowId xmlns:a16="http://schemas.microsoft.com/office/drawing/2014/main" val="3298715807"/>
                  </a:ext>
                </a:extLst>
              </a:tr>
              <a:tr h="822960">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1</a:t>
                      </a:r>
                    </a:p>
                  </a:txBody>
                  <a:tcPr anchor="ctr">
                    <a:solidFill>
                      <a:srgbClr val="FFFFCC"/>
                    </a:solidFill>
                  </a:tcP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r>
                        <a:rPr lang="en-US" sz="2400" b="1" kern="1200" baseline="30000" dirty="0">
                          <a:solidFill>
                            <a:schemeClr val="dk1"/>
                          </a:solidFill>
                          <a:latin typeface="Calibri" panose="020F0502020204030204" pitchFamily="34" charset="0"/>
                          <a:ea typeface="Calibri" panose="020F0502020204030204" pitchFamily="34" charset="0"/>
                          <a:cs typeface="Calibri" panose="020F0502020204030204" pitchFamily="34" charset="0"/>
                        </a:rPr>
                        <a:t>nd</a:t>
                      </a:r>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Imprisonment</a:t>
                      </a:r>
                    </a:p>
                  </a:txBody>
                  <a:tcPr anchor="ctr">
                    <a:solidFill>
                      <a:srgbClr val="FFFFCC"/>
                    </a:solidFill>
                  </a:tcP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Post Acts	</a:t>
                      </a:r>
                    </a:p>
                  </a:txBody>
                  <a:tcPr anchor="ctr">
                    <a:solidFill>
                      <a:srgbClr val="FFFFCC"/>
                    </a:solidFill>
                  </a:tcP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67</a:t>
                      </a:r>
                    </a:p>
                  </a:txBody>
                  <a:tcPr anchor="ctr">
                    <a:solidFill>
                      <a:srgbClr val="FFFFCC"/>
                    </a:solidFill>
                  </a:tcPr>
                </a:tc>
                <a:tc>
                  <a:txBody>
                    <a:bodyPr/>
                    <a:lstStyle/>
                    <a:p>
                      <a:pPr marL="0" algn="ctr" defTabSz="914400" rtl="0" eaLnBrk="1" latinLnBrk="0" hangingPunct="1"/>
                      <a:r>
                        <a:rPr lang="en-US" sz="2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Tim</a:t>
                      </a:r>
                    </a:p>
                  </a:txBody>
                  <a:tcPr anchor="ctr">
                    <a:solidFill>
                      <a:srgbClr val="FFFFCC"/>
                    </a:solidFill>
                  </a:tcPr>
                </a:tc>
                <a:extLst>
                  <a:ext uri="{0D108BD9-81ED-4DB2-BD59-A6C34878D82A}">
                    <a16:rowId xmlns:a16="http://schemas.microsoft.com/office/drawing/2014/main" val="3008704383"/>
                  </a:ext>
                </a:extLst>
              </a:tr>
            </a:tbl>
          </a:graphicData>
        </a:graphic>
      </p:graphicFrame>
    </p:spTree>
    <p:extLst>
      <p:ext uri="{BB962C8B-B14F-4D97-AF65-F5344CB8AC3E}">
        <p14:creationId xmlns:p14="http://schemas.microsoft.com/office/powerpoint/2010/main" val="4274707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D807A5-2067-5CF4-97B7-253452E86BA2}"/>
              </a:ext>
            </a:extLst>
          </p:cNvPr>
          <p:cNvPicPr>
            <a:picLocks noChangeAspect="1"/>
          </p:cNvPicPr>
          <p:nvPr/>
        </p:nvPicPr>
        <p:blipFill>
          <a:blip r:embed="rId2"/>
          <a:stretch>
            <a:fillRect/>
          </a:stretch>
        </p:blipFill>
        <p:spPr>
          <a:xfrm>
            <a:off x="1697355" y="167357"/>
            <a:ext cx="8797290" cy="6523285"/>
          </a:xfrm>
          <a:prstGeom prst="rect">
            <a:avLst/>
          </a:prstGeom>
        </p:spPr>
      </p:pic>
    </p:spTree>
    <p:extLst>
      <p:ext uri="{BB962C8B-B14F-4D97-AF65-F5344CB8AC3E}">
        <p14:creationId xmlns:p14="http://schemas.microsoft.com/office/powerpoint/2010/main" val="31159978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833C5-2434-8912-85E4-03E881C9389A}"/>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BB63998-E1E1-CFAC-44F8-2713B2A4CD68}"/>
              </a:ext>
            </a:extLst>
          </p:cNvPr>
          <p:cNvGraphicFramePr>
            <a:graphicFrameLocks noGrp="1"/>
          </p:cNvGraphicFramePr>
          <p:nvPr>
            <p:extLst>
              <p:ext uri="{D42A27DB-BD31-4B8C-83A1-F6EECF244321}">
                <p14:modId xmlns:p14="http://schemas.microsoft.com/office/powerpoint/2010/main" val="4154484589"/>
              </p:ext>
            </p:extLst>
          </p:nvPr>
        </p:nvGraphicFramePr>
        <p:xfrm>
          <a:off x="609600" y="137160"/>
          <a:ext cx="10972800" cy="630936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919174713"/>
                    </a:ext>
                  </a:extLst>
                </a:gridCol>
                <a:gridCol w="5486400">
                  <a:extLst>
                    <a:ext uri="{9D8B030D-6E8A-4147-A177-3AD203B41FA5}">
                      <a16:colId xmlns:a16="http://schemas.microsoft.com/office/drawing/2014/main" val="302585815"/>
                    </a:ext>
                  </a:extLst>
                </a:gridCol>
              </a:tblGrid>
              <a:tr h="1097280">
                <a:tc gridSpan="2">
                  <a:txBody>
                    <a:bodyPr/>
                    <a:lstStyle/>
                    <a:p>
                      <a:pPr algn="ctr"/>
                      <a:r>
                        <a:rPr lang="en-US" altLang="en-US" sz="3600" b="0" dirty="0">
                          <a:solidFill>
                            <a:srgbClr val="00FFFF"/>
                          </a:solidFill>
                          <a:latin typeface="Calibri" panose="020F0502020204030204" pitchFamily="34" charset="0"/>
                          <a:ea typeface="+mj-ea"/>
                          <a:cs typeface="+mj-cs"/>
                        </a:rPr>
                        <a:t>Paul’s Two Roman Imprisonments Contrasted</a:t>
                      </a:r>
                    </a:p>
                  </a:txBody>
                  <a:tcPr anchor="ctr"/>
                </a:tc>
                <a:tc hMerge="1">
                  <a:txBody>
                    <a:bodyPr/>
                    <a:lstStyle/>
                    <a:p>
                      <a:endParaRPr lang="en-US" dirty="0"/>
                    </a:p>
                  </a:txBody>
                  <a:tcPr/>
                </a:tc>
                <a:extLst>
                  <a:ext uri="{0D108BD9-81ED-4DB2-BD59-A6C34878D82A}">
                    <a16:rowId xmlns:a16="http://schemas.microsoft.com/office/drawing/2014/main" val="998958660"/>
                  </a:ext>
                </a:extLst>
              </a:tr>
              <a:tr h="822960">
                <a:tc>
                  <a:txBody>
                    <a:bodyPr/>
                    <a:lstStyle/>
                    <a:p>
                      <a:pPr algn="ctr">
                        <a:lnSpc>
                          <a:spcPct val="90000"/>
                        </a:lnSpc>
                        <a:defRPr/>
                      </a:pPr>
                      <a:r>
                        <a:rPr lang="en-US" sz="24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First Imprisonment </a:t>
                      </a:r>
                    </a:p>
                    <a:p>
                      <a:pPr algn="ctr">
                        <a:lnSpc>
                          <a:spcPct val="90000"/>
                        </a:lnSpc>
                        <a:defRPr/>
                      </a:pPr>
                      <a:r>
                        <a:rPr lang="en-US" sz="24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(Acts 28:16-31)</a:t>
                      </a:r>
                    </a:p>
                  </a:txBody>
                  <a:tcPr anchor="ctr"/>
                </a:tc>
                <a:tc>
                  <a:txBody>
                    <a:bodyPr/>
                    <a:lstStyle/>
                    <a:p>
                      <a:pPr algn="ctr">
                        <a:lnSpc>
                          <a:spcPct val="90000"/>
                        </a:lnSpc>
                        <a:defRPr/>
                      </a:pPr>
                      <a:r>
                        <a:rPr lang="en-US" sz="2400" b="1" dirty="0"/>
                        <a:t>Second Imprisonment </a:t>
                      </a:r>
                    </a:p>
                    <a:p>
                      <a:pPr algn="ctr">
                        <a:lnSpc>
                          <a:spcPct val="90000"/>
                        </a:lnSpc>
                        <a:defRPr/>
                      </a:pPr>
                      <a:r>
                        <a:rPr lang="en-US" sz="2400" b="1" dirty="0"/>
                        <a:t>(2 Tim)</a:t>
                      </a:r>
                      <a:endParaRPr lang="en-US" sz="2400" dirty="0">
                        <a:latin typeface="Calibri" panose="020F0502020204030204" pitchFamily="34" charset="0"/>
                      </a:endParaRPr>
                    </a:p>
                  </a:txBody>
                  <a:tcPr marL="68580" marR="68580" anchor="ctr"/>
                </a:tc>
                <a:extLst>
                  <a:ext uri="{0D108BD9-81ED-4DB2-BD59-A6C34878D82A}">
                    <a16:rowId xmlns:a16="http://schemas.microsoft.com/office/drawing/2014/main" val="959388438"/>
                  </a:ext>
                </a:extLst>
              </a:tr>
              <a:tr h="548640">
                <a:tc>
                  <a:txBody>
                    <a:bodyPr/>
                    <a:lstStyle/>
                    <a:p>
                      <a:pPr>
                        <a:lnSpc>
                          <a:spcPct val="90000"/>
                        </a:lnSpc>
                        <a:defRPr/>
                      </a:pPr>
                      <a:r>
                        <a:rPr lang="en-US" sz="2400" dirty="0"/>
                        <a:t>Wrote prison epistles</a:t>
                      </a:r>
                      <a:endParaRPr lang="en-US" sz="2400" dirty="0">
                        <a:latin typeface="Calibri" panose="020F0502020204030204" pitchFamily="34" charset="0"/>
                      </a:endParaRPr>
                    </a:p>
                  </a:txBody>
                  <a:tcPr marL="68580" marR="68580" anchor="ctr"/>
                </a:tc>
                <a:tc>
                  <a:txBody>
                    <a:bodyPr/>
                    <a:lstStyle/>
                    <a:p>
                      <a:pPr>
                        <a:lnSpc>
                          <a:spcPct val="90000"/>
                        </a:lnSpc>
                        <a:defRPr/>
                      </a:pPr>
                      <a:r>
                        <a:rPr lang="en-US" sz="2400" dirty="0"/>
                        <a:t>Wrote 2 Timothy</a:t>
                      </a:r>
                      <a:endParaRPr lang="en-US" sz="2400" dirty="0">
                        <a:latin typeface="Calibri" panose="020F0502020204030204" pitchFamily="34" charset="0"/>
                      </a:endParaRPr>
                    </a:p>
                  </a:txBody>
                  <a:tcPr marL="68580" marR="68580" anchor="ctr"/>
                </a:tc>
                <a:extLst>
                  <a:ext uri="{0D108BD9-81ED-4DB2-BD59-A6C34878D82A}">
                    <a16:rowId xmlns:a16="http://schemas.microsoft.com/office/drawing/2014/main" val="2444807742"/>
                  </a:ext>
                </a:extLst>
              </a:tr>
              <a:tr h="548640">
                <a:tc>
                  <a:txBody>
                    <a:bodyPr/>
                    <a:lstStyle/>
                    <a:p>
                      <a:pPr>
                        <a:lnSpc>
                          <a:spcPct val="90000"/>
                        </a:lnSpc>
                        <a:defRPr/>
                      </a:pPr>
                      <a:r>
                        <a:rPr lang="en-US" sz="2400" dirty="0"/>
                        <a:t>Religious charges</a:t>
                      </a:r>
                      <a:endParaRPr lang="en-US" sz="2400" dirty="0">
                        <a:latin typeface="Calibri" panose="020F0502020204030204" pitchFamily="34" charset="0"/>
                      </a:endParaRPr>
                    </a:p>
                  </a:txBody>
                  <a:tcPr marL="68580" marR="68580" anchor="ctr"/>
                </a:tc>
                <a:tc>
                  <a:txBody>
                    <a:bodyPr/>
                    <a:lstStyle/>
                    <a:p>
                      <a:pPr>
                        <a:lnSpc>
                          <a:spcPct val="90000"/>
                        </a:lnSpc>
                        <a:defRPr/>
                      </a:pPr>
                      <a:r>
                        <a:rPr lang="en-US" sz="2400" dirty="0"/>
                        <a:t>Political charges</a:t>
                      </a:r>
                      <a:endParaRPr lang="en-US" sz="2400" dirty="0">
                        <a:latin typeface="Calibri" panose="020F0502020204030204" pitchFamily="34" charset="0"/>
                      </a:endParaRPr>
                    </a:p>
                  </a:txBody>
                  <a:tcPr marL="68580" marR="68580" anchor="ctr"/>
                </a:tc>
                <a:extLst>
                  <a:ext uri="{0D108BD9-81ED-4DB2-BD59-A6C34878D82A}">
                    <a16:rowId xmlns:a16="http://schemas.microsoft.com/office/drawing/2014/main" val="327720504"/>
                  </a:ext>
                </a:extLst>
              </a:tr>
              <a:tr h="548640">
                <a:tc>
                  <a:txBody>
                    <a:bodyPr/>
                    <a:lstStyle/>
                    <a:p>
                      <a:pPr>
                        <a:lnSpc>
                          <a:spcPct val="90000"/>
                        </a:lnSpc>
                        <a:defRPr/>
                      </a:pPr>
                      <a:r>
                        <a:rPr lang="en-US" sz="2400" dirty="0"/>
                        <a:t>Local and sporadic persecutions (AD 60-63)</a:t>
                      </a:r>
                      <a:endParaRPr lang="en-US" sz="2400" dirty="0">
                        <a:latin typeface="Calibri" panose="020F0502020204030204" pitchFamily="34" charset="0"/>
                      </a:endParaRPr>
                    </a:p>
                  </a:txBody>
                  <a:tcPr marL="68580" marR="68580" anchor="ctr"/>
                </a:tc>
                <a:tc>
                  <a:txBody>
                    <a:bodyPr/>
                    <a:lstStyle/>
                    <a:p>
                      <a:pPr>
                        <a:lnSpc>
                          <a:spcPct val="90000"/>
                        </a:lnSpc>
                        <a:defRPr/>
                      </a:pPr>
                      <a:r>
                        <a:rPr lang="en-US" sz="2400" dirty="0" err="1"/>
                        <a:t>Neronian</a:t>
                      </a:r>
                      <a:r>
                        <a:rPr lang="en-US" sz="2400" dirty="0"/>
                        <a:t> persecution (AD 64-68)</a:t>
                      </a:r>
                      <a:endParaRPr lang="en-US" sz="2400" dirty="0">
                        <a:latin typeface="Calibri" panose="020F0502020204030204" pitchFamily="34" charset="0"/>
                      </a:endParaRPr>
                    </a:p>
                  </a:txBody>
                  <a:tcPr marL="68580" marR="68580" anchor="ctr"/>
                </a:tc>
                <a:extLst>
                  <a:ext uri="{0D108BD9-81ED-4DB2-BD59-A6C34878D82A}">
                    <a16:rowId xmlns:a16="http://schemas.microsoft.com/office/drawing/2014/main" val="783499114"/>
                  </a:ext>
                </a:extLst>
              </a:tr>
              <a:tr h="548640">
                <a:tc>
                  <a:txBody>
                    <a:bodyPr/>
                    <a:lstStyle/>
                    <a:p>
                      <a:pPr>
                        <a:lnSpc>
                          <a:spcPct val="90000"/>
                        </a:lnSpc>
                        <a:defRPr/>
                      </a:pPr>
                      <a:r>
                        <a:rPr lang="en-US" sz="2400" dirty="0"/>
                        <a:t>Decent conditions (house)</a:t>
                      </a:r>
                      <a:endParaRPr lang="en-US" sz="2400" dirty="0">
                        <a:latin typeface="Calibri" panose="020F0502020204030204" pitchFamily="34" charset="0"/>
                      </a:endParaRPr>
                    </a:p>
                  </a:txBody>
                  <a:tcPr marL="68580" marR="68580" anchor="ctr"/>
                </a:tc>
                <a:tc>
                  <a:txBody>
                    <a:bodyPr/>
                    <a:lstStyle/>
                    <a:p>
                      <a:pPr>
                        <a:lnSpc>
                          <a:spcPct val="90000"/>
                        </a:lnSpc>
                        <a:defRPr/>
                      </a:pPr>
                      <a:r>
                        <a:rPr lang="en-US" sz="2400" dirty="0"/>
                        <a:t>Poor conditions (dungeon)</a:t>
                      </a:r>
                      <a:endParaRPr lang="en-US" sz="2400" dirty="0">
                        <a:latin typeface="Calibri" panose="020F0502020204030204" pitchFamily="34" charset="0"/>
                      </a:endParaRPr>
                    </a:p>
                  </a:txBody>
                  <a:tcPr marL="68580" marR="68580" anchor="ctr"/>
                </a:tc>
                <a:extLst>
                  <a:ext uri="{0D108BD9-81ED-4DB2-BD59-A6C34878D82A}">
                    <a16:rowId xmlns:a16="http://schemas.microsoft.com/office/drawing/2014/main" val="147564618"/>
                  </a:ext>
                </a:extLst>
              </a:tr>
              <a:tr h="548640">
                <a:tc>
                  <a:txBody>
                    <a:bodyPr/>
                    <a:lstStyle/>
                    <a:p>
                      <a:pPr>
                        <a:lnSpc>
                          <a:spcPct val="90000"/>
                        </a:lnSpc>
                        <a:defRPr/>
                      </a:pPr>
                      <a:r>
                        <a:rPr lang="en-US" sz="2400" dirty="0"/>
                        <a:t>Many friends</a:t>
                      </a:r>
                      <a:endParaRPr lang="en-US" sz="2400" dirty="0">
                        <a:latin typeface="Calibri" panose="020F0502020204030204" pitchFamily="34" charset="0"/>
                      </a:endParaRPr>
                    </a:p>
                  </a:txBody>
                  <a:tcPr marL="68580" marR="68580" anchor="ctr"/>
                </a:tc>
                <a:tc>
                  <a:txBody>
                    <a:bodyPr/>
                    <a:lstStyle/>
                    <a:p>
                      <a:pPr>
                        <a:lnSpc>
                          <a:spcPct val="90000"/>
                        </a:lnSpc>
                        <a:defRPr/>
                      </a:pPr>
                      <a:r>
                        <a:rPr lang="en-US" sz="2400" dirty="0"/>
                        <a:t>Virtually alone</a:t>
                      </a:r>
                      <a:endParaRPr lang="en-US" sz="2400" dirty="0">
                        <a:latin typeface="Calibri" panose="020F0502020204030204" pitchFamily="34" charset="0"/>
                      </a:endParaRPr>
                    </a:p>
                  </a:txBody>
                  <a:tcPr marL="68580" marR="68580" anchor="ctr"/>
                </a:tc>
                <a:extLst>
                  <a:ext uri="{0D108BD9-81ED-4DB2-BD59-A6C34878D82A}">
                    <a16:rowId xmlns:a16="http://schemas.microsoft.com/office/drawing/2014/main" val="3298715807"/>
                  </a:ext>
                </a:extLst>
              </a:tr>
              <a:tr h="548640">
                <a:tc>
                  <a:txBody>
                    <a:bodyPr/>
                    <a:lstStyle/>
                    <a:p>
                      <a:pPr>
                        <a:lnSpc>
                          <a:spcPct val="90000"/>
                        </a:lnSpc>
                        <a:defRPr/>
                      </a:pPr>
                      <a:r>
                        <a:rPr lang="en-US" sz="2400" dirty="0"/>
                        <a:t>Evangelistic opportunities</a:t>
                      </a:r>
                      <a:endParaRPr lang="en-US" sz="2400" dirty="0">
                        <a:latin typeface="Calibri" panose="020F0502020204030204" pitchFamily="34" charset="0"/>
                      </a:endParaRPr>
                    </a:p>
                  </a:txBody>
                  <a:tcPr marL="68580" marR="68580" anchor="ctr"/>
                </a:tc>
                <a:tc>
                  <a:txBody>
                    <a:bodyPr/>
                    <a:lstStyle/>
                    <a:p>
                      <a:pPr>
                        <a:lnSpc>
                          <a:spcPct val="90000"/>
                        </a:lnSpc>
                        <a:defRPr/>
                      </a:pPr>
                      <a:r>
                        <a:rPr lang="en-US" sz="2400" dirty="0"/>
                        <a:t>Opportunities restricted</a:t>
                      </a:r>
                      <a:endParaRPr lang="en-US" sz="2400" dirty="0">
                        <a:latin typeface="Calibri" panose="020F0502020204030204" pitchFamily="34" charset="0"/>
                      </a:endParaRPr>
                    </a:p>
                  </a:txBody>
                  <a:tcPr marL="68580" marR="68580" anchor="ctr"/>
                </a:tc>
                <a:extLst>
                  <a:ext uri="{0D108BD9-81ED-4DB2-BD59-A6C34878D82A}">
                    <a16:rowId xmlns:a16="http://schemas.microsoft.com/office/drawing/2014/main" val="3008704383"/>
                  </a:ext>
                </a:extLst>
              </a:tr>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Optimistic for release (Phil 1:24-26)</a:t>
                      </a:r>
                      <a:endParaRPr lang="en-US" sz="2400" dirty="0">
                        <a:latin typeface="Calibri" panose="020F0502020204030204" pitchFamily="34" charset="0"/>
                      </a:endParaRPr>
                    </a:p>
                  </a:txBody>
                  <a:tcPr marL="68580" marR="6858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2400" dirty="0"/>
                        <a:t>Execution anticipated (2 Tim 4:6)</a:t>
                      </a:r>
                      <a:endParaRPr lang="en-US" sz="2400" dirty="0">
                        <a:latin typeface="Calibri" panose="020F0502020204030204" pitchFamily="34" charset="0"/>
                      </a:endParaRPr>
                    </a:p>
                  </a:txBody>
                  <a:tcPr marL="68580" marR="68580" anchor="ctr"/>
                </a:tc>
                <a:extLst>
                  <a:ext uri="{0D108BD9-81ED-4DB2-BD59-A6C34878D82A}">
                    <a16:rowId xmlns:a16="http://schemas.microsoft.com/office/drawing/2014/main" val="2639286035"/>
                  </a:ext>
                </a:extLst>
              </a:tr>
              <a:tr h="5486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800" dirty="0"/>
                        <a:t>Adapted from Nelson's Complete Book of Charts and Maps, 433. </a:t>
                      </a:r>
                      <a:endParaRPr lang="en-US" altLang="en-US" sz="1800" dirty="0">
                        <a:latin typeface="Calibri" panose="020F0502020204030204" pitchFamily="34" charset="0"/>
                      </a:endParaRPr>
                    </a:p>
                  </a:txBody>
                  <a:tcPr marL="68580" marR="68580" anchor="ctr"/>
                </a:tc>
                <a:tc hMerge="1">
                  <a:txBody>
                    <a:bodyPr/>
                    <a:lstStyle/>
                    <a:p>
                      <a:pPr>
                        <a:lnSpc>
                          <a:spcPct val="90000"/>
                        </a:lnSpc>
                        <a:defRPr/>
                      </a:pPr>
                      <a:endParaRPr lang="en-US" sz="2400" dirty="0">
                        <a:latin typeface="Calibri" panose="020F0502020204030204" pitchFamily="34" charset="0"/>
                      </a:endParaRPr>
                    </a:p>
                  </a:txBody>
                  <a:tcPr marL="68580" marR="68580" anchor="ctr"/>
                </a:tc>
                <a:extLst>
                  <a:ext uri="{0D108BD9-81ED-4DB2-BD59-A6C34878D82A}">
                    <a16:rowId xmlns:a16="http://schemas.microsoft.com/office/drawing/2014/main" val="3689689244"/>
                  </a:ext>
                </a:extLst>
              </a:tr>
            </a:tbl>
          </a:graphicData>
        </a:graphic>
      </p:graphicFrame>
    </p:spTree>
    <p:extLst>
      <p:ext uri="{BB962C8B-B14F-4D97-AF65-F5344CB8AC3E}">
        <p14:creationId xmlns:p14="http://schemas.microsoft.com/office/powerpoint/2010/main" val="4273550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0D3F9BD-A28B-056F-4231-7142779EAF3B}"/>
              </a:ext>
            </a:extLst>
          </p:cNvPr>
          <p:cNvGraphicFramePr>
            <a:graphicFrameLocks noGrp="1"/>
          </p:cNvGraphicFramePr>
          <p:nvPr>
            <p:ph idx="1"/>
          </p:nvPr>
        </p:nvGraphicFramePr>
        <p:xfrm>
          <a:off x="609600" y="121920"/>
          <a:ext cx="10972802" cy="6614160"/>
        </p:xfrm>
        <a:graphic>
          <a:graphicData uri="http://schemas.openxmlformats.org/drawingml/2006/table">
            <a:tbl>
              <a:tblPr firstRow="1" bandRow="1">
                <a:tableStyleId>{073A0DAA-6AF3-43AB-8588-CEC1D06C72B9}</a:tableStyleId>
              </a:tblPr>
              <a:tblGrid>
                <a:gridCol w="826280">
                  <a:extLst>
                    <a:ext uri="{9D8B030D-6E8A-4147-A177-3AD203B41FA5}">
                      <a16:colId xmlns:a16="http://schemas.microsoft.com/office/drawing/2014/main" val="1125192940"/>
                    </a:ext>
                  </a:extLst>
                </a:gridCol>
                <a:gridCol w="5073261">
                  <a:extLst>
                    <a:ext uri="{9D8B030D-6E8A-4147-A177-3AD203B41FA5}">
                      <a16:colId xmlns:a16="http://schemas.microsoft.com/office/drawing/2014/main" val="2994611670"/>
                    </a:ext>
                  </a:extLst>
                </a:gridCol>
                <a:gridCol w="5073261">
                  <a:extLst>
                    <a:ext uri="{9D8B030D-6E8A-4147-A177-3AD203B41FA5}">
                      <a16:colId xmlns:a16="http://schemas.microsoft.com/office/drawing/2014/main" val="4044358399"/>
                    </a:ext>
                  </a:extLst>
                </a:gridCol>
              </a:tblGrid>
              <a:tr h="1280160">
                <a:tc gridSpan="3">
                  <a:txBody>
                    <a:bodyPr/>
                    <a:lstStyle/>
                    <a:p>
                      <a:pPr algn="ctr">
                        <a:spcBef>
                          <a:spcPts val="600"/>
                        </a:spcBef>
                        <a:spcAft>
                          <a:spcPts val="600"/>
                        </a:spcAft>
                      </a:pPr>
                      <a:r>
                        <a:rPr lang="en-US" alt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ORDER OF PAUL’S LETTERS</a:t>
                      </a:r>
                      <a:endParaRPr 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tc>
                <a:tc hMerge="1">
                  <a:txBody>
                    <a:bodyPr/>
                    <a:lstStyle/>
                    <a:p>
                      <a:pPr algn="ctr"/>
                      <a:r>
                        <a:rPr lang="en-US" alt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ORDER OF PAUL’S LETTERS</a:t>
                      </a: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tc>
                <a:tc hMerge="1">
                  <a:txBody>
                    <a:bodyPr/>
                    <a:lstStyle/>
                    <a:p>
                      <a:endParaRPr lang="en-US" sz="3600" dirty="0">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19171758"/>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marL="230188" indent="0">
                        <a:spcBef>
                          <a:spcPts val="600"/>
                        </a:spcBef>
                        <a:spcAft>
                          <a:spcPts val="600"/>
                        </a:spcAft>
                        <a:buSzPct val="100000"/>
                        <a:buFont typeface="Wingdings" panose="05000000000000000000" pitchFamily="2" charset="2"/>
                        <a:buNone/>
                        <a:defRPr/>
                      </a:pPr>
                      <a:r>
                        <a:rPr lang="en-US" sz="2800" b="1" dirty="0">
                          <a:effectLst/>
                          <a:latin typeface="Calibri" panose="020F0502020204030204" pitchFamily="34" charset="0"/>
                          <a:ea typeface="Calibri" panose="020F0502020204030204" pitchFamily="34" charset="0"/>
                          <a:cs typeface="Calibri" panose="020F0502020204030204" pitchFamily="34" charset="0"/>
                        </a:rPr>
                        <a:t>Galatians </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49</a:t>
                      </a:r>
                    </a:p>
                  </a:txBody>
                  <a:tcPr anchor="ctr"/>
                </a:tc>
                <a:extLst>
                  <a:ext uri="{0D108BD9-81ED-4DB2-BD59-A6C34878D82A}">
                    <a16:rowId xmlns:a16="http://schemas.microsoft.com/office/drawing/2014/main" val="3933957730"/>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1‒2 Thessalonians </a:t>
                      </a:r>
                    </a:p>
                  </a:txBody>
                  <a:tcPr anchor="ctr"/>
                </a:tc>
                <a:tc>
                  <a:txBody>
                    <a:bodyPr/>
                    <a:lstStyle/>
                    <a:p>
                      <a:pPr marL="0" marR="0" lvl="0" indent="0" algn="ctr" defTabSz="914377" rtl="0" eaLnBrk="1" fontAlgn="auto" latinLnBrk="0" hangingPunct="1">
                        <a:lnSpc>
                          <a:spcPct val="100000"/>
                        </a:lnSpc>
                        <a:spcBef>
                          <a:spcPts val="600"/>
                        </a:spcBef>
                        <a:spcAft>
                          <a:spcPts val="600"/>
                        </a:spcAft>
                        <a:buClrTx/>
                        <a:buSzTx/>
                        <a:buFontTx/>
                        <a:buNone/>
                        <a:tabLst/>
                        <a:defRPr/>
                      </a:pPr>
                      <a:r>
                        <a:rPr lang="en-US" sz="2800" b="1" dirty="0">
                          <a:effectLst/>
                          <a:latin typeface="Calibri" panose="020F0502020204030204" pitchFamily="34" charset="0"/>
                          <a:ea typeface="Calibri" panose="020F0502020204030204" pitchFamily="34" charset="0"/>
                          <a:cs typeface="Calibri" panose="020F0502020204030204" pitchFamily="34" charset="0"/>
                        </a:rPr>
                        <a:t>A.D. 51</a:t>
                      </a:r>
                    </a:p>
                  </a:txBody>
                  <a:tcPr anchor="ctr"/>
                </a:tc>
                <a:extLst>
                  <a:ext uri="{0D108BD9-81ED-4DB2-BD59-A6C34878D82A}">
                    <a16:rowId xmlns:a16="http://schemas.microsoft.com/office/drawing/2014/main" val="3481378009"/>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1‒2 Corinthians</a:t>
                      </a:r>
                    </a:p>
                  </a:txBody>
                  <a:tcPr anchor="ctr"/>
                </a:tc>
                <a:tc>
                  <a:txBody>
                    <a:bodyPr/>
                    <a:lstStyle/>
                    <a:p>
                      <a:pPr algn="ctr">
                        <a:spcBef>
                          <a:spcPts val="600"/>
                        </a:spcBef>
                        <a:spcAft>
                          <a:spcPts val="600"/>
                        </a:spcAft>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A.D. 56</a:t>
                      </a:r>
                    </a:p>
                  </a:txBody>
                  <a:tcPr anchor="ctr"/>
                </a:tc>
                <a:extLst>
                  <a:ext uri="{0D108BD9-81ED-4DB2-BD59-A6C34878D82A}">
                    <a16:rowId xmlns:a16="http://schemas.microsoft.com/office/drawing/2014/main" val="2871666161"/>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Romans</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57</a:t>
                      </a:r>
                    </a:p>
                  </a:txBody>
                  <a:tcPr anchor="ctr"/>
                </a:tc>
                <a:extLst>
                  <a:ext uri="{0D108BD9-81ED-4DB2-BD59-A6C34878D82A}">
                    <a16:rowId xmlns:a16="http://schemas.microsoft.com/office/drawing/2014/main" val="1751404557"/>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5.</a:t>
                      </a:r>
                    </a:p>
                  </a:txBody>
                  <a:tcPr anchor="ct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Ephesians, Colossians, Philemon, Philippians</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60‒62</a:t>
                      </a:r>
                    </a:p>
                  </a:txBody>
                  <a:tcPr anchor="ctr"/>
                </a:tc>
                <a:extLst>
                  <a:ext uri="{0D108BD9-81ED-4DB2-BD59-A6C34878D82A}">
                    <a16:rowId xmlns:a16="http://schemas.microsoft.com/office/drawing/2014/main" val="4033721172"/>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6.</a:t>
                      </a:r>
                    </a:p>
                  </a:txBody>
                  <a:tcPr anchor="ct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 Timothy, Titus</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62‒66</a:t>
                      </a:r>
                    </a:p>
                  </a:txBody>
                  <a:tcPr anchor="ctr"/>
                </a:tc>
                <a:extLst>
                  <a:ext uri="{0D108BD9-81ED-4DB2-BD59-A6C34878D82A}">
                    <a16:rowId xmlns:a16="http://schemas.microsoft.com/office/drawing/2014/main" val="2528383815"/>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7.</a:t>
                      </a:r>
                    </a:p>
                  </a:txBody>
                  <a:tcPr anchor="ct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2 Timothy</a:t>
                      </a:r>
                    </a:p>
                  </a:txBody>
                  <a:tcPr anchor="ct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67</a:t>
                      </a:r>
                    </a:p>
                  </a:txBody>
                  <a:tcPr anchor="ctr"/>
                </a:tc>
                <a:extLst>
                  <a:ext uri="{0D108BD9-81ED-4DB2-BD59-A6C34878D82A}">
                    <a16:rowId xmlns:a16="http://schemas.microsoft.com/office/drawing/2014/main" val="2686082368"/>
                  </a:ext>
                </a:extLst>
              </a:tr>
            </a:tbl>
          </a:graphicData>
        </a:graphic>
      </p:graphicFrame>
      <p:pic>
        <p:nvPicPr>
          <p:cNvPr id="5" name="Picture 4" descr="j0193970">
            <a:extLst>
              <a:ext uri="{FF2B5EF4-FFF2-40B4-BE49-F238E27FC236}">
                <a16:creationId xmlns:a16="http://schemas.microsoft.com/office/drawing/2014/main" id="{B2FE497A-09B4-EAD7-B1DE-CB82FEA870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591800" y="198120"/>
            <a:ext cx="851097"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6832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1CB13-4BB4-FFF0-3949-B6A79399596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C4131CE-5370-ADD9-CCA5-7D9EA2CDCAD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414AF997-9B17-52B1-6E78-A5A30BC77409}"/>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34FAB6CE-AB98-6208-31F0-3FA24B921E85}"/>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073724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8839200" y="2743200"/>
            <a:ext cx="762000" cy="30505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863242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7D9EE-375D-DBED-152B-22F28651DE5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ABBB92-F220-72D3-539A-04F0A421C33C}"/>
              </a:ext>
            </a:extLst>
          </p:cNvPr>
          <p:cNvSpPr>
            <a:spLocks noGrp="1" noChangeArrowheads="1"/>
          </p:cNvSpPr>
          <p:nvPr>
            <p:ph type="body" idx="1"/>
          </p:nvPr>
        </p:nvSpPr>
        <p:spPr>
          <a:xfrm>
            <a:off x="762000" y="1905000"/>
            <a:ext cx="8458200" cy="3048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route (21b)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Ministries in revisited cities (22-23)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Route to Antioch (24-26)</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Report to Antioch Church (27-28)</a:t>
            </a:r>
          </a:p>
        </p:txBody>
      </p:sp>
      <p:sp>
        <p:nvSpPr>
          <p:cNvPr id="3" name="Rectangle 2">
            <a:extLst>
              <a:ext uri="{FF2B5EF4-FFF2-40B4-BE49-F238E27FC236}">
                <a16:creationId xmlns:a16="http://schemas.microsoft.com/office/drawing/2014/main" id="{C4F622D4-53F7-2049-CF41-3BABCE996A4A}"/>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Return to Syrian Antioch</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14:21b-28</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24079C59-4814-77C8-5D75-6545082C657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21371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A81A5-324A-8F0B-1BDA-A7EBC67853C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761AE33-7E1D-9680-3AD1-064AB8762E93}"/>
              </a:ext>
            </a:extLst>
          </p:cNvPr>
          <p:cNvSpPr>
            <a:spLocks noGrp="1" noChangeArrowheads="1"/>
          </p:cNvSpPr>
          <p:nvPr>
            <p:ph type="body" idx="1"/>
          </p:nvPr>
        </p:nvSpPr>
        <p:spPr>
          <a:xfrm>
            <a:off x="662517" y="2286000"/>
            <a:ext cx="7162800" cy="2286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Missionary report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Transitional statement (28)</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2105AB87-DF66-C00A-FE4C-C223C5203D2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41CFE40F-7D3C-2B30-D8E9-6E53E4FB546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Report to the Antioch Church</a:t>
            </a:r>
          </a:p>
        </p:txBody>
      </p:sp>
    </p:spTree>
    <p:extLst>
      <p:ext uri="{BB962C8B-B14F-4D97-AF65-F5344CB8AC3E}">
        <p14:creationId xmlns:p14="http://schemas.microsoft.com/office/powerpoint/2010/main" val="1786077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C6953-D30C-C0C7-BE87-6C2EBAA529E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253E21A-2563-152A-738B-360B746411D8}"/>
              </a:ext>
            </a:extLst>
          </p:cNvPr>
          <p:cNvSpPr>
            <a:spLocks noGrp="1" noChangeArrowheads="1"/>
          </p:cNvSpPr>
          <p:nvPr>
            <p:ph type="body" idx="1"/>
          </p:nvPr>
        </p:nvSpPr>
        <p:spPr>
          <a:xfrm>
            <a:off x="662517" y="2286000"/>
            <a:ext cx="7162800" cy="2286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Missionary report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Transitional statement (28)</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5959B388-1307-07CE-5A3E-C8A7788485B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A451D5B-D0C2-D910-0B62-E3DADF96D3E4}"/>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Report to the Antioch Church</a:t>
            </a:r>
          </a:p>
        </p:txBody>
      </p:sp>
    </p:spTree>
    <p:extLst>
      <p:ext uri="{BB962C8B-B14F-4D97-AF65-F5344CB8AC3E}">
        <p14:creationId xmlns:p14="http://schemas.microsoft.com/office/powerpoint/2010/main" val="625201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812B8-E42D-2C4B-54B3-C67929E60723}"/>
            </a:ext>
          </a:extLst>
        </p:cNvPr>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9725AAB5-0CFB-234A-1CB1-CD34A6E8A06C}"/>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2D34425E-7A20-A1AE-E418-95E4717095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BA56F8B6-3545-35EC-723B-79D3E6CBFCB1}"/>
              </a:ext>
            </a:extLst>
          </p:cNvPr>
          <p:cNvSpPr>
            <a:spLocks noChangeArrowheads="1"/>
          </p:cNvSpPr>
          <p:nvPr/>
        </p:nvSpPr>
        <p:spPr bwMode="auto">
          <a:xfrm>
            <a:off x="6132443" y="35814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15653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301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12024</TotalTime>
  <Words>1405</Words>
  <Application>Microsoft Office PowerPoint</Application>
  <PresentationFormat>Widescreen</PresentationFormat>
  <Paragraphs>413</Paragraphs>
  <Slides>48</Slides>
  <Notes>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48</vt:i4>
      </vt:variant>
    </vt:vector>
  </HeadingPairs>
  <TitlesOfParts>
    <vt:vector size="56" baseType="lpstr">
      <vt:lpstr>Arial</vt:lpstr>
      <vt:lpstr>Calibri</vt:lpstr>
      <vt:lpstr>Calibri Light</vt:lpstr>
      <vt:lpstr>Corbel</vt:lpstr>
      <vt:lpstr>Wingdings</vt:lpstr>
      <vt:lpstr>Office Theme</vt:lpstr>
      <vt:lpstr>1_Office Theme</vt:lpstr>
      <vt:lpstr>2_Office Theme</vt:lpstr>
      <vt:lpstr>PowerPoint Presentation</vt:lpstr>
      <vt:lpstr>PowerPoint Presentation</vt:lpstr>
      <vt:lpstr>Structure (Acts 1:8)</vt:lpstr>
      <vt:lpstr>Acts 13‒14 1st Missionary Journey</vt:lpstr>
      <vt:lpstr>First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Missionary Journey</vt:lpstr>
      <vt:lpstr>PowerPoint Presentation</vt:lpstr>
      <vt:lpstr>PowerPoint Presentation</vt:lpstr>
      <vt:lpstr>PowerPoint Presentation</vt:lpstr>
      <vt:lpstr>PowerPoint Presentation</vt:lpstr>
      <vt:lpstr>Second Missionary Journey</vt:lpstr>
      <vt:lpstr>PowerPoint Presentation</vt:lpstr>
      <vt:lpstr>PowerPoint Presentation</vt:lpstr>
      <vt:lpstr>PowerPoint Presentation</vt:lpstr>
      <vt:lpstr>2 Thessalonians 2:1-12</vt:lpstr>
      <vt:lpstr>PowerPoint Presentation</vt:lpstr>
      <vt:lpstr>PowerPoint Presentation</vt:lpstr>
      <vt:lpstr>PowerPoint Presentation</vt:lpstr>
      <vt:lpstr>PowerPoint Presentation</vt:lpstr>
      <vt:lpstr>PowerPoint Presentation</vt:lpstr>
      <vt:lpstr>PowerPoint Presentation</vt:lpstr>
      <vt:lpstr>Romans Outline</vt:lpstr>
      <vt:lpstr>PowerPoint Presentation</vt:lpstr>
      <vt:lpstr>PowerPoint Presentation</vt:lpstr>
      <vt:lpstr>PowerPoint Presentation</vt:lpstr>
      <vt:lpstr>Ephesians 4:1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Acts 13‒14 1st Missionary Journey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083 Acts 14v27-28</dc:title>
  <dc:subject>ACTS</dc:subject>
  <dc:creator>A. Woods</dc:creator>
  <cp:lastModifiedBy>Jim McGowan</cp:lastModifiedBy>
  <cp:revision>1523</cp:revision>
  <cp:lastPrinted>2025-10-14T18:37:45Z</cp:lastPrinted>
  <dcterms:created xsi:type="dcterms:W3CDTF">2009-01-10T23:45:31Z</dcterms:created>
  <dcterms:modified xsi:type="dcterms:W3CDTF">2025-10-15T02:25:43Z</dcterms:modified>
</cp:coreProperties>
</file>