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0" r:id="rId2"/>
    <p:sldMasterId id="2147483723" r:id="rId3"/>
  </p:sldMasterIdLst>
  <p:notesMasterIdLst>
    <p:notesMasterId r:id="rId48"/>
  </p:notesMasterIdLst>
  <p:handoutMasterIdLst>
    <p:handoutMasterId r:id="rId49"/>
  </p:handoutMasterIdLst>
  <p:sldIdLst>
    <p:sldId id="28120" r:id="rId4"/>
    <p:sldId id="3862" r:id="rId5"/>
    <p:sldId id="27847" r:id="rId6"/>
    <p:sldId id="27794" r:id="rId7"/>
    <p:sldId id="28034" r:id="rId8"/>
    <p:sldId id="28082" r:id="rId9"/>
    <p:sldId id="28111" r:id="rId10"/>
    <p:sldId id="28083" r:id="rId11"/>
    <p:sldId id="27795" r:id="rId12"/>
    <p:sldId id="28037" r:id="rId13"/>
    <p:sldId id="28084" r:id="rId14"/>
    <p:sldId id="28112" r:id="rId15"/>
    <p:sldId id="28085" r:id="rId16"/>
    <p:sldId id="28042" r:id="rId17"/>
    <p:sldId id="28087" r:id="rId18"/>
    <p:sldId id="3822" r:id="rId19"/>
    <p:sldId id="3823" r:id="rId20"/>
    <p:sldId id="3824" r:id="rId21"/>
    <p:sldId id="28088" r:id="rId22"/>
    <p:sldId id="28086" r:id="rId23"/>
    <p:sldId id="269" r:id="rId24"/>
    <p:sldId id="1116" r:id="rId25"/>
    <p:sldId id="28089" r:id="rId26"/>
    <p:sldId id="28046" r:id="rId27"/>
    <p:sldId id="28090" r:id="rId28"/>
    <p:sldId id="28113" r:id="rId29"/>
    <p:sldId id="28091" r:id="rId30"/>
    <p:sldId id="28114" r:id="rId31"/>
    <p:sldId id="28092" r:id="rId32"/>
    <p:sldId id="28115" r:id="rId33"/>
    <p:sldId id="28116" r:id="rId34"/>
    <p:sldId id="263" r:id="rId35"/>
    <p:sldId id="28093" r:id="rId36"/>
    <p:sldId id="28117" r:id="rId37"/>
    <p:sldId id="28041" r:id="rId38"/>
    <p:sldId id="28051" r:id="rId39"/>
    <p:sldId id="28094" r:id="rId40"/>
    <p:sldId id="28118" r:id="rId41"/>
    <p:sldId id="28121" r:id="rId42"/>
    <p:sldId id="28095" r:id="rId43"/>
    <p:sldId id="2082" r:id="rId44"/>
    <p:sldId id="9673" r:id="rId45"/>
    <p:sldId id="12493" r:id="rId46"/>
    <p:sldId id="27842" r:id="rId47"/>
  </p:sldIdLst>
  <p:sldSz cx="12192000" cy="6858000"/>
  <p:notesSz cx="7315200" cy="9601200"/>
  <p:custDataLst>
    <p:tags r:id="rId5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FF"/>
    <a:srgbClr val="000066"/>
    <a:srgbClr val="0000CC"/>
    <a:srgbClr val="0000FF"/>
    <a:srgbClr val="FF99FF"/>
    <a:srgbClr val="66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6" autoAdjust="0"/>
    <p:restoredTop sz="93243" autoAdjust="0"/>
  </p:normalViewPr>
  <p:slideViewPr>
    <p:cSldViewPr>
      <p:cViewPr>
        <p:scale>
          <a:sx n="120" d="100"/>
          <a:sy n="120" d="100"/>
        </p:scale>
        <p:origin x="940" y="6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4184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3C7B8-CFA8-7C74-D408-B761A71CF1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400" dirty="0"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C0A85-0045-973A-1372-9B8D07A2C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BB543A-226D-4735-B5FB-55EF450615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B40553C3-D951-0223-F091-11FC5151E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20355" y="126427"/>
            <a:ext cx="4362172" cy="833695"/>
          </a:xfrm>
          <a:prstGeom prst="rect">
            <a:avLst/>
          </a:prstGeom>
        </p:spPr>
        <p:txBody>
          <a:bodyPr vert="horz" lIns="124976" tIns="62488" rIns="124976" bIns="62488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082 Acts 14v20a-28 </a:t>
            </a:r>
          </a:p>
          <a:p>
            <a:pPr>
              <a:defRPr/>
            </a:pPr>
            <a:r>
              <a:rPr lang="en-US" sz="1400" dirty="0"/>
              <a:t>10-08-2025</a:t>
            </a:r>
          </a:p>
        </p:txBody>
      </p:sp>
    </p:spTree>
    <p:extLst>
      <p:ext uri="{BB962C8B-B14F-4D97-AF65-F5344CB8AC3E}">
        <p14:creationId xmlns:p14="http://schemas.microsoft.com/office/powerpoint/2010/main" val="163871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34231C-5117-451E-899C-BAA7F6E7430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C071F8-0110-44CB-B1AD-32F308DA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7D0F8-087E-57DA-DDED-81C68DE8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0F4F7-BCD3-BD29-C545-545E6DFEC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69CEA-95E3-149A-8EA5-BDD6FDB6B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37F4-396D-EF5B-44AA-7E3E749A8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64821-7081-BC65-04F0-D8D2C4954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2B59D-E6DB-C4A8-DD94-D32ECAD63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E6BD0-19A1-255F-11F3-6F2E7F34B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DA2F4-9F57-C94F-E568-9036E3E46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5C2B7-7310-DF85-6CD8-5C74504BC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0CC01-150F-2C61-F2AC-76F8CE4A4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EB565A-9E6D-174A-08E6-41BD72CFE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9E09B-9931-6CCD-F357-9E1C30B06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1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1B3E-96BD-1C43-E96E-8F77630D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9B67-4BFC-6568-A611-45FEA46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65F6-8044-5C51-F87C-FCD9CA1E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4B0C-46FD-48BD-86E1-7E407442E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0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ADBA-CB43-072F-5C60-602458B0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473-EDE4-9E83-4080-8BEBDDE1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C1A0-F2B3-ED74-7067-F72E3FC2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24E1-F073-4587-B725-BB8B4004F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14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BE40-7EB2-F07E-20D3-D062021D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6EDD-6C0A-C278-C2C6-0EDB0A15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E3EDA-3923-A261-05F8-E2713A3E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ECDA-9C3B-4099-8167-C413E88EE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9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389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EAC00-4E29-3E16-0E0E-2ECF2469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36E99-AC8E-BC43-6DB2-100B9A44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A8083-236D-7E1B-7FF5-92BA3E09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BFC0-E162-4884-8955-BCD1CEC2D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5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DC12-C0CD-48A1-9416-D7DC90E8C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10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1B3E-96BD-1C43-E96E-8F77630D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9B67-4BFC-6568-A611-45FEA46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65F6-8044-5C51-F87C-FCD9CA1E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4B0C-46FD-48BD-86E1-7E407442E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72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9A63-639B-1EDF-7BBA-03379795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4A37-E8B7-B951-CB58-86CC2899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3BCA-7D72-AEC3-1A0B-32B55903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517E-2914-4F13-A969-DFDB0AEA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78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4F48-0356-A835-16FE-5AABBA7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AE19-BEF6-B955-4F7D-7C974B1B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152F-ABFF-1A2C-42BA-A93A2576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674C-3F21-470C-97D2-7B889E1A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2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4EE3-F952-BF17-8AA1-6EC8397D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14F25-4CC7-A933-CB88-1D065F96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5F71F-BFEE-14C5-84D6-3B4E0889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B622-779F-42AB-AEA6-5A6816936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288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DD3F6-1703-589C-3D15-2FEE051F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3A054-08A4-2E66-0257-9A130C9F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664B9-1567-58AD-AB68-F4CC9A4A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48B6-DD57-4E22-8518-DC2FCFE80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33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9A63-639B-1EDF-7BBA-03379795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4A37-E8B7-B951-CB58-86CC2899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3BCA-7D72-AEC3-1A0B-32B55903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517E-2914-4F13-A969-DFDB0AEA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07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45A7B-A48F-8408-51A9-3FA2A73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EC14-C94A-9C72-F342-B8F0A68C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48BCE-82BC-E985-29A0-71C6C849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1E6-6B79-486D-9159-3394E04A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499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1BEED-F7D9-C03F-077B-A506AC7D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D869A-E201-2E27-755F-70772CA4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470A-9264-45DB-5BDA-CFF4A3F2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A3CC-14CF-4D94-8C77-967E77604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77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A105-CCD7-68AC-77F0-226F3B80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EF770-1CE5-67AD-DCDB-0EA3D757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8757-81F5-7E39-405F-F2AEC208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79E8-E004-4965-9EFD-BA2A5F935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2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02B48-40C0-4B35-E209-180FDB8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F8BC-4E51-0981-F40D-9CD8D336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6BBD-BA80-4C52-0E6D-0BC478E2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12D0-3286-40D7-B56A-99802C527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936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ADBA-CB43-072F-5C60-602458B0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473-EDE4-9E83-4080-8BEBDDE1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C1A0-F2B3-ED74-7067-F72E3FC2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24E1-F073-4587-B725-BB8B4004F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012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BE40-7EB2-F07E-20D3-D062021D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6EDD-6C0A-C278-C2C6-0EDB0A15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E3EDA-3923-A261-05F8-E2713A3E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ECDA-9C3B-4099-8167-C413E88EE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44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668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1B3E-96BD-1C43-E96E-8F77630D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9B67-4BFC-6568-A611-45FEA46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65F6-8044-5C51-F87C-FCD9CA1E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4B0C-46FD-48BD-86E1-7E407442E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947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9A63-639B-1EDF-7BBA-03379795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4A37-E8B7-B951-CB58-86CC2899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3BCA-7D72-AEC3-1A0B-32B55903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517E-2914-4F13-A969-DFDB0AEA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71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4F48-0356-A835-16FE-5AABBA7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AE19-BEF6-B955-4F7D-7C974B1B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152F-ABFF-1A2C-42BA-A93A2576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674C-3F21-470C-97D2-7B889E1A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66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4F48-0356-A835-16FE-5AABBA7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AE19-BEF6-B955-4F7D-7C974B1B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152F-ABFF-1A2C-42BA-A93A2576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674C-3F21-470C-97D2-7B889E1A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491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4EE3-F952-BF17-8AA1-6EC8397D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14F25-4CC7-A933-CB88-1D065F96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5F71F-BFEE-14C5-84D6-3B4E0889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B622-779F-42AB-AEA6-5A6816936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263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DD3F6-1703-589C-3D15-2FEE051F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3A054-08A4-2E66-0257-9A130C9F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664B9-1567-58AD-AB68-F4CC9A4A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48B6-DD57-4E22-8518-DC2FCFE80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50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45A7B-A48F-8408-51A9-3FA2A73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EC14-C94A-9C72-F342-B8F0A68C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48BCE-82BC-E985-29A0-71C6C849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1E6-6B79-486D-9159-3394E04A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568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1BEED-F7D9-C03F-077B-A506AC7D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D869A-E201-2E27-755F-70772CA4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470A-9264-45DB-5BDA-CFF4A3F2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A3CC-14CF-4D94-8C77-967E77604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63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A105-CCD7-68AC-77F0-226F3B80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EF770-1CE5-67AD-DCDB-0EA3D757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8757-81F5-7E39-405F-F2AEC208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79E8-E004-4965-9EFD-BA2A5F935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773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02B48-40C0-4B35-E209-180FDB8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F8BC-4E51-0981-F40D-9CD8D336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6BBD-BA80-4C52-0E6D-0BC478E2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12D0-3286-40D7-B56A-99802C527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107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ADBA-CB43-072F-5C60-602458B0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473-EDE4-9E83-4080-8BEBDDE1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C1A0-F2B3-ED74-7067-F72E3FC2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24E1-F073-4587-B725-BB8B4004F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77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BE40-7EB2-F07E-20D3-D062021D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6EDD-6C0A-C278-C2C6-0EDB0A15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E3EDA-3923-A261-05F8-E2713A3E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ECDA-9C3B-4099-8167-C413E88EE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874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411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4EE3-F952-BF17-8AA1-6EC8397D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14F25-4CC7-A933-CB88-1D065F96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5F71F-BFEE-14C5-84D6-3B4E0889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B622-779F-42AB-AEA6-5A6816936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7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DD3F6-1703-589C-3D15-2FEE051F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3A054-08A4-2E66-0257-9A130C9F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664B9-1567-58AD-AB68-F4CC9A4A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48B6-DD57-4E22-8518-DC2FCFE80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42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45A7B-A48F-8408-51A9-3FA2A73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EC14-C94A-9C72-F342-B8F0A68C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48BCE-82BC-E985-29A0-71C6C849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1E6-6B79-486D-9159-3394E04A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57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1BEED-F7D9-C03F-077B-A506AC7D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D869A-E201-2E27-755F-70772CA4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470A-9264-45DB-5BDA-CFF4A3F2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A3CC-14CF-4D94-8C77-967E77604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5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A105-CCD7-68AC-77F0-226F3B80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EF770-1CE5-67AD-DCDB-0EA3D757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8757-81F5-7E39-405F-F2AEC208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79E8-E004-4965-9EFD-BA2A5F935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02B48-40C0-4B35-E209-180FDB8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F8BC-4E51-0981-F40D-9CD8D336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6BBD-BA80-4C52-0E6D-0BC478E2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12D0-3286-40D7-B56A-99802C527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82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84243B-42A7-6D14-007C-A6DDD7D6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44FD62-D291-7BF3-DDC4-3CAC8DEAD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89EA-493F-6C44-20FF-B178DF4D9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8E94-0A4D-3902-0E3C-F5D9392C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6B75-BC41-5C0C-3D4C-A3E75387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22158-50D8-4B77-ADCA-79B530C41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84243B-42A7-6D14-007C-A6DDD7D6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44FD62-D291-7BF3-DDC4-3CAC8DEAD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89EA-493F-6C44-20FF-B178DF4D9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8E94-0A4D-3902-0E3C-F5D9392C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6B75-BC41-5C0C-3D4C-A3E75387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22158-50D8-4B77-ADCA-79B530C41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397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84243B-42A7-6D14-007C-A6DDD7D6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44FD62-D291-7BF3-DDC4-3CAC8DEAD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89EA-493F-6C44-20FF-B178DF4D9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8E94-0A4D-3902-0E3C-F5D9392C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6B75-BC41-5C0C-3D4C-A3E75387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22158-50D8-4B77-ADCA-79B530C41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486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3C6EE-A469-2D17-2340-D00F22FD2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DCDF2B8-5470-227C-31DD-24831E24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4" y="609600"/>
            <a:ext cx="651743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D9EE-375D-DBED-152B-22F28651D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70ABBB92-F220-72D3-539A-04F0A421C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458200" cy="3048000"/>
          </a:xfrm>
        </p:spPr>
        <p:txBody>
          <a:bodyPr/>
          <a:lstStyle/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Return route (21b)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Ministries in revisited cities (22-23)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Route to Antioch (24-26)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Report to Antioch Church (27-28)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622D4-53F7-2049-CF41-3BABCE99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04" y="152400"/>
            <a:ext cx="69463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VII. Return to Syrian Antioch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Acts 14:21b-28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79C59-4814-77C8-5D75-6545082C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7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29F2C-4BA6-7622-9201-B8BB5774D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660A174F-45A7-8F2D-705A-46F0E8489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458200" cy="3048000"/>
          </a:xfrm>
        </p:spPr>
        <p:txBody>
          <a:bodyPr/>
          <a:lstStyle/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Return route (21b)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Ministries in revisited cities (22-23)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Route to Antioch (24-26)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Report to Antioch Church (27-28)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D1A09-4AEB-9E30-76FE-8FB7417D4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04" y="152400"/>
            <a:ext cx="69463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VII. Return to Syrian Antioch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Acts 14:21b-28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465695-BB27-AF77-F980-BE2D4D827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1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6ADB-1B31-F0B4-51E2-BED28E48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52F1E3A-1903-B19A-A9AB-DA14FD18E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772400" cy="1143000"/>
          </a:xfrm>
        </p:spPr>
        <p:txBody>
          <a:bodyPr/>
          <a:lstStyle/>
          <a:p>
            <a:r>
              <a:rPr lang="en-US" altLang="en-US"/>
              <a:t>First Missionary Journey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2AC6E2DE-CC12-9DDF-15FB-BE7071AC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7">
            <a:extLst>
              <a:ext uri="{FF2B5EF4-FFF2-40B4-BE49-F238E27FC236}">
                <a16:creationId xmlns:a16="http://schemas.microsoft.com/office/drawing/2014/main" id="{B13CDE77-E6D3-8A2E-456E-A225377B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702359"/>
            <a:ext cx="457200" cy="24409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27418520-7719-2FA5-BF9F-B12C652AC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363" y="1824408"/>
            <a:ext cx="762000" cy="53779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C3B68-3B72-1AF1-1079-95058A6A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258" y="744994"/>
            <a:ext cx="657942" cy="373646"/>
          </a:xfrm>
          <a:prstGeom prst="rect">
            <a:avLst/>
          </a:prstGeom>
        </p:spPr>
      </p:pic>
      <p:sp>
        <p:nvSpPr>
          <p:cNvPr id="5" name="Oval 7">
            <a:extLst>
              <a:ext uri="{FF2B5EF4-FFF2-40B4-BE49-F238E27FC236}">
                <a16:creationId xmlns:a16="http://schemas.microsoft.com/office/drawing/2014/main" id="{E94EFD0A-4F0B-A987-1697-6AD532598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87678"/>
            <a:ext cx="609600" cy="24409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3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BA050-06DA-06CD-630D-EE7BA100C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6AC95C34-064E-1C08-393C-57ABEB05D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458200" cy="3048000"/>
          </a:xfrm>
        </p:spPr>
        <p:txBody>
          <a:bodyPr/>
          <a:lstStyle/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Return route (21b)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Ministries in revisited cities (22-23)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Route to Antioch (24-26)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Report to Antioch Church (27-28)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3D53F-4A18-94C9-988A-B69371A2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04" y="152400"/>
            <a:ext cx="69463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VII. Return to Syrian Antioch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Acts 14:21b-28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A2E15-A2BD-33EA-BAB3-C30A5B90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7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6CAED-DB86-A865-5ED1-599A691A4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72F6F3F-8C62-AD14-3F55-CBA051B3D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2286000"/>
            <a:ext cx="7162800" cy="2286001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Confirmation (22a)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Exhortation (22b)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Appointment of elders (23)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442F0E-B4E1-E1A6-495A-3C4DA380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A2F63C0-4591-1F6B-C067-225518A31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14:22-23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Ministries in revisited cities</a:t>
            </a:r>
          </a:p>
        </p:txBody>
      </p:sp>
    </p:spTree>
    <p:extLst>
      <p:ext uri="{BB962C8B-B14F-4D97-AF65-F5344CB8AC3E}">
        <p14:creationId xmlns:p14="http://schemas.microsoft.com/office/powerpoint/2010/main" val="324352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07166-85D4-0B09-2E81-A60999A9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95192755-C2C6-BA1F-6B70-1B4571EAA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2286000"/>
            <a:ext cx="7162800" cy="2286001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Confirmation (22a)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Exhortation (22b)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Appointment of elders (23)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5E635-5EE6-C79F-A6B0-CC1F51BB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21D0C8F-E21D-5EE3-82D9-5961169B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14:22-23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Ministries in revisited cities</a:t>
            </a:r>
          </a:p>
        </p:txBody>
      </p:sp>
    </p:spTree>
    <p:extLst>
      <p:ext uri="{BB962C8B-B14F-4D97-AF65-F5344CB8AC3E}">
        <p14:creationId xmlns:p14="http://schemas.microsoft.com/office/powerpoint/2010/main" val="125421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He gave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pastors and teachers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equipping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of service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 the body of Christ;”</a:t>
            </a:r>
          </a:p>
        </p:txBody>
      </p:sp>
    </p:spTree>
    <p:extLst>
      <p:ext uri="{BB962C8B-B14F-4D97-AF65-F5344CB8AC3E}">
        <p14:creationId xmlns:p14="http://schemas.microsoft.com/office/powerpoint/2010/main" val="280912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12117917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until we all attain to 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faith, and of the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knowledge of the Son of God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a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mature man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measure of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stature which belongs to the fullness of Christ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 a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we are no longer to be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tossed here and there by waves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carried about by every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doctrine, by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trickery of men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by craftiness in deceitful scheming;”</a:t>
            </a:r>
          </a:p>
        </p:txBody>
      </p:sp>
    </p:spTree>
    <p:extLst>
      <p:ext uri="{BB962C8B-B14F-4D97-AF65-F5344CB8AC3E}">
        <p14:creationId xmlns:p14="http://schemas.microsoft.com/office/powerpoint/2010/main" val="353485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 in love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we are to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 up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into Him who is the head, even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whom the whole body, being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fitted and held together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by what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joint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according to the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proper working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individual part, causes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body 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 of itself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6403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CAA78-10E7-4408-1171-7F09E470D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03637A0A-D0E5-7FB9-8868-14895C24C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2286000"/>
            <a:ext cx="7162800" cy="2286001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Confirmation (22a)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Exhortation (22b)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Appointment of elders (23)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47319-2D48-15E5-D98B-A32537AE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60C4445-369D-0ECA-F450-CE775944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14:22-23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Ministries in revisited cities</a:t>
            </a:r>
          </a:p>
        </p:txBody>
      </p:sp>
    </p:spTree>
    <p:extLst>
      <p:ext uri="{BB962C8B-B14F-4D97-AF65-F5344CB8AC3E}">
        <p14:creationId xmlns:p14="http://schemas.microsoft.com/office/powerpoint/2010/main" val="140219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91618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Calibri" panose="020F0502020204030204" pitchFamily="34" charset="0"/>
              </a:rPr>
              <a:t>Acts 1:8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“but you will receive power when the Holy Spirit has come upon you; and you shall be My witnesses both 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all Judea and Samaria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even to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remotest part of the earth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993D9-EDDA-4CE1-A960-FCC92CE6D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242" y="2819400"/>
            <a:ext cx="2275517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46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CB1F3-5E22-5D77-3A7A-D4F1B4F07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5EAECDB1-7875-73BF-82B0-ECA75E729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2286000"/>
            <a:ext cx="7162800" cy="2286001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Confirmation (22a)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Exhortation (22b)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Appointment of elders (23)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986DFD-BFF3-C65C-4EF1-122162C59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2297499-231B-DFDD-AF9B-78C713D55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14:22-23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Ministries in revisited cities</a:t>
            </a:r>
          </a:p>
        </p:txBody>
      </p:sp>
    </p:spTree>
    <p:extLst>
      <p:ext uri="{BB962C8B-B14F-4D97-AF65-F5344CB8AC3E}">
        <p14:creationId xmlns:p14="http://schemas.microsoft.com/office/powerpoint/2010/main" val="221345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Local Church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3960" y="1447800"/>
            <a:ext cx="9784080" cy="259079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sz="3200" dirty="0"/>
              <a:t>Episcopalian / bishop rule – Acts 15:2, 6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sz="3200" dirty="0"/>
              <a:t>Congregational rule – Acts 6:1-7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sz="3200" dirty="0"/>
              <a:t>Presbyterian / elder rule – Acts 20:28; 1 Tim 5:17; 4:14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0D460-CC0D-C4A1-0469-DBA2EBBE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23" y="3907320"/>
            <a:ext cx="6931753" cy="249348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148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vital newness of mind is a part of believing, after all, and therefore it may be and is used as a synonym for believing at times (cf. Acts 17:30; 20:21; 26:20; Rom. 2:4; 2Tim. 2:25; 2 Pet. 3:9). Repentance nevertheless cannot be added to believing as a condition of salvation, because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upwards of 150 passages of Scripture condition salvation upon believing only (cf. John 3:16; Acts 16:31)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794084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4499A-F2F2-5EF3-8554-E8C195A87744}"/>
              </a:ext>
            </a:extLst>
          </p:cNvPr>
          <p:cNvSpPr txBox="1"/>
          <p:nvPr/>
        </p:nvSpPr>
        <p:spPr>
          <a:xfrm>
            <a:off x="2209800" y="219670"/>
            <a:ext cx="77724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Lewis Sperry Chafer</a:t>
            </a:r>
          </a:p>
          <a:p>
            <a:r>
              <a:rPr lang="en-US" dirty="0"/>
              <a:t>vol. 7, </a:t>
            </a:r>
            <a:r>
              <a:rPr lang="en-US" i="1" dirty="0"/>
              <a:t>Systematic Theology </a:t>
            </a:r>
            <a:r>
              <a:rPr lang="en-US" dirty="0"/>
              <a:t>(Grand Rapids, MI: Kregel Publications, 1993), 265-66.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23AA4-E75F-EA42-4EE5-75848EF6B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3AB36DBE-C1AA-235D-7D9C-1766E6109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458200" cy="3048000"/>
          </a:xfrm>
        </p:spPr>
        <p:txBody>
          <a:bodyPr/>
          <a:lstStyle/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Return route (21b)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Ministries in revisited cities (22-23)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Route to Antioch (24-26)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Report to Antioch Church (27-28)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797514-FD66-D264-0D31-260C4637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04" y="152400"/>
            <a:ext cx="69463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VII. Return to Syrian Antioch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Acts 14:21b-28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84361E-CA8B-6923-8A9C-29D17BE2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18A40-7DE9-DFEA-2F4C-99DEDBF1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2C0C50BF-14B6-C0D7-AA33-80653118E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1885950"/>
            <a:ext cx="7162800" cy="3086101"/>
          </a:xfrm>
        </p:spPr>
        <p:txBody>
          <a:bodyPr/>
          <a:lstStyle/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Through Pisidia to Pamphylia (24)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Speaking the Word in Perga (25a)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Attalia (25b)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Antioch via boat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7067F-1F78-8063-7361-62127283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ABDDA3D-26A3-6C52-F2DD-C836E439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14:24-26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Route to Antioch</a:t>
            </a:r>
          </a:p>
        </p:txBody>
      </p:sp>
    </p:spTree>
    <p:extLst>
      <p:ext uri="{BB962C8B-B14F-4D97-AF65-F5344CB8AC3E}">
        <p14:creationId xmlns:p14="http://schemas.microsoft.com/office/powerpoint/2010/main" val="321657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7300D-44FB-19D2-CD3B-9044361DC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FA46BEC-A3A9-BC74-E426-7E8F52410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1885950"/>
            <a:ext cx="7162800" cy="3086101"/>
          </a:xfrm>
        </p:spPr>
        <p:txBody>
          <a:bodyPr/>
          <a:lstStyle/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Through Pisidia to Pamphylia (24)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Speaking the Word in Perga (25a)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Attalia (25b)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Antioch via boat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5B8B0-14AC-9747-5D1E-75E4CC09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A67E159-DBD6-2379-D965-8575491A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14:24-26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Route to Antioch</a:t>
            </a:r>
          </a:p>
        </p:txBody>
      </p:sp>
    </p:spTree>
    <p:extLst>
      <p:ext uri="{BB962C8B-B14F-4D97-AF65-F5344CB8AC3E}">
        <p14:creationId xmlns:p14="http://schemas.microsoft.com/office/powerpoint/2010/main" val="375436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6ADB-1B31-F0B4-51E2-BED28E48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52F1E3A-1903-B19A-A9AB-DA14FD18E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772400" cy="1143000"/>
          </a:xfrm>
        </p:spPr>
        <p:txBody>
          <a:bodyPr/>
          <a:lstStyle/>
          <a:p>
            <a:r>
              <a:rPr lang="en-US" altLang="en-US"/>
              <a:t>First Missionary Journey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2AC6E2DE-CC12-9DDF-15FB-BE7071AC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7">
            <a:extLst>
              <a:ext uri="{FF2B5EF4-FFF2-40B4-BE49-F238E27FC236}">
                <a16:creationId xmlns:a16="http://schemas.microsoft.com/office/drawing/2014/main" id="{B13CDE77-E6D3-8A2E-456E-A225377B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371600"/>
            <a:ext cx="1524000" cy="34608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27418520-7719-2FA5-BF9F-B12C652AC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17688"/>
            <a:ext cx="1752600" cy="125411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6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313F0-788D-F9D7-968B-3F5DAB537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F612345-76F2-A5E4-6F0E-3F41AF7C0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1885950"/>
            <a:ext cx="7162800" cy="3086101"/>
          </a:xfrm>
        </p:spPr>
        <p:txBody>
          <a:bodyPr/>
          <a:lstStyle/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Through Pisidia to Pamphylia (24)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Speaking the Word in Perga (25a)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Attalia (25b)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Antioch via boat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6CDA8D-4EA3-36D9-6634-A7E291B1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EA7CE1A-D728-306B-3DF1-46EA7D386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14:24-26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Route to Antioch</a:t>
            </a:r>
          </a:p>
        </p:txBody>
      </p:sp>
    </p:spTree>
    <p:extLst>
      <p:ext uri="{BB962C8B-B14F-4D97-AF65-F5344CB8AC3E}">
        <p14:creationId xmlns:p14="http://schemas.microsoft.com/office/powerpoint/2010/main" val="888160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6ADB-1B31-F0B4-51E2-BED28E48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52F1E3A-1903-B19A-A9AB-DA14FD18E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772400" cy="1143000"/>
          </a:xfrm>
        </p:spPr>
        <p:txBody>
          <a:bodyPr/>
          <a:lstStyle/>
          <a:p>
            <a:r>
              <a:rPr lang="en-US" altLang="en-US"/>
              <a:t>First Missionary Journey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2AC6E2DE-CC12-9DDF-15FB-BE7071AC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7">
            <a:extLst>
              <a:ext uri="{FF2B5EF4-FFF2-40B4-BE49-F238E27FC236}">
                <a16:creationId xmlns:a16="http://schemas.microsoft.com/office/drawing/2014/main" id="{B13CDE77-E6D3-8A2E-456E-A225377B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09800"/>
            <a:ext cx="609600" cy="43901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67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529D5-39AA-F638-60D9-F40C7F2D4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85BC5756-3EB8-249C-B23D-74250F5C8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1885950"/>
            <a:ext cx="7162800" cy="3086101"/>
          </a:xfrm>
        </p:spPr>
        <p:txBody>
          <a:bodyPr/>
          <a:lstStyle/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Through Pisidia to Pamphylia (24)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Speaking the Word in Perga (25a)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Attalia (25b)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Antioch via boat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746311-3406-0C09-61CE-6DDDCFCB6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B189CDE-5FA3-7431-D310-AA01CC9CA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14:24-26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Route to Antioch</a:t>
            </a:r>
          </a:p>
        </p:txBody>
      </p:sp>
    </p:spTree>
    <p:extLst>
      <p:ext uri="{BB962C8B-B14F-4D97-AF65-F5344CB8AC3E}">
        <p14:creationId xmlns:p14="http://schemas.microsoft.com/office/powerpoint/2010/main" val="38335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835C6B1-F559-8B8A-3DEF-37AF46BEF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Structure (Acts 1:8)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A5DC6F5-8510-436D-E8B0-6070C4A60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43001"/>
            <a:ext cx="8305800" cy="5033962"/>
          </a:xfrm>
        </p:spPr>
        <p:txBody>
          <a:bodyPr/>
          <a:lstStyle/>
          <a:p>
            <a:pPr marL="457200" lvl="1" indent="-45720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(Acts 1–7)</a:t>
            </a:r>
          </a:p>
          <a:p>
            <a:pPr marL="457200" lvl="1" indent="-45720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Judea and Samaria (Acts 8–12)</a:t>
            </a:r>
          </a:p>
          <a:p>
            <a:pPr marL="457200" lvl="1" indent="-45720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Remotest part of the earth (Acts 13–28)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</a:pPr>
            <a:r>
              <a:rPr lang="en-US" altLang="en-US" sz="3200" b="1" u="sng" dirty="0">
                <a:solidFill>
                  <a:srgbClr val="FFFFCC"/>
                </a:solidFill>
              </a:rPr>
              <a:t>1</a:t>
            </a:r>
            <a:r>
              <a:rPr lang="en-US" altLang="en-US" sz="3200" b="1" u="sng" baseline="30000" dirty="0">
                <a:solidFill>
                  <a:srgbClr val="FFFFCC"/>
                </a:solidFill>
              </a:rPr>
              <a:t>st</a:t>
            </a:r>
            <a:r>
              <a:rPr lang="en-US" altLang="en-US" sz="3200" b="1" u="sng" dirty="0">
                <a:solidFill>
                  <a:srgbClr val="FFFFCC"/>
                </a:solidFill>
              </a:rPr>
              <a:t> missionary journey (Acts 13–14)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</a:pPr>
            <a:r>
              <a:rPr lang="en-US" altLang="en-US" sz="3200" dirty="0"/>
              <a:t>Jerusalem council (Acts 15:1-35)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</a:pPr>
            <a:r>
              <a:rPr lang="en-US" altLang="en-US" sz="3200" dirty="0"/>
              <a:t>2</a:t>
            </a:r>
            <a:r>
              <a:rPr lang="en-US" altLang="en-US" sz="3200" baseline="30000" dirty="0"/>
              <a:t>nd</a:t>
            </a:r>
            <a:r>
              <a:rPr lang="en-US" altLang="en-US" sz="3200" dirty="0"/>
              <a:t> missionary journey (Acts 15:36 –18:22)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</a:pPr>
            <a:r>
              <a:rPr lang="en-US" altLang="en-US" sz="3200" dirty="0"/>
              <a:t>3</a:t>
            </a:r>
            <a:r>
              <a:rPr lang="en-US" altLang="en-US" sz="3200" baseline="30000" dirty="0"/>
              <a:t>rd</a:t>
            </a:r>
            <a:r>
              <a:rPr lang="en-US" altLang="en-US" sz="3200" dirty="0"/>
              <a:t> missionary journey (Acts 18:23–21:17)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</a:pPr>
            <a:r>
              <a:rPr lang="en-US" altLang="en-US" sz="3200" dirty="0"/>
              <a:t>Trip to Rome (Acts 21:18–28:31)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31ECC-E48B-4994-3CF8-6C181087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057400"/>
            <a:ext cx="2677732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F9151-7963-0E5E-3CEB-6818D5CF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145" y="76200"/>
            <a:ext cx="1565455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56DF2-FB26-16C8-42C0-9340A8D5D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BE58C01-87F6-C548-97EC-D702CD091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772400" cy="1143000"/>
          </a:xfrm>
        </p:spPr>
        <p:txBody>
          <a:bodyPr/>
          <a:lstStyle/>
          <a:p>
            <a:r>
              <a:rPr lang="en-US" altLang="en-US"/>
              <a:t>First Missionary Journey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D2774966-A60C-1E47-6E72-296F643B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7">
            <a:extLst>
              <a:ext uri="{FF2B5EF4-FFF2-40B4-BE49-F238E27FC236}">
                <a16:creationId xmlns:a16="http://schemas.microsoft.com/office/drawing/2014/main" id="{800C5C81-DA39-3845-1393-489996321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57400"/>
            <a:ext cx="609600" cy="3810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5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620A6-34CC-1F12-3ED9-61B583F47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44C31E-54EE-F415-6841-6FD4028A2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B0F912A-121E-C061-779C-30C43A1F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9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Calibri" panose="020F0502020204030204" pitchFamily="34" charset="0"/>
              </a:rPr>
              <a:t>Acts 1:8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“but you will receive power when the Holy Spirit has come upon you; and you shall be My witnesses both in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in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all Judea and Samaria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even to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remotest part of the earth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F8FCF4-07AD-2B26-D838-8C6581BC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66" y="2971800"/>
            <a:ext cx="2329668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B5EDC6-3683-A1A0-8B78-87B27DE88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315200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Acts Message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D7D2624-E011-6FB4-38A6-F6F6A21365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7408" y="1600200"/>
            <a:ext cx="10756392" cy="4351338"/>
          </a:xfrm>
        </p:spPr>
        <p:txBody>
          <a:bodyPr/>
          <a:lstStyle/>
          <a:p>
            <a:pPr marL="457200" lvl="1" indent="-457200" ea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and growth of the church numerically, geographically, ethnically.</a:t>
            </a:r>
          </a:p>
          <a:p>
            <a:pPr marL="457200" lvl="1" indent="-457200" ea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FF"/>
              </a:buClr>
            </a:pPr>
            <a:r>
              <a:rPr lang="en-US" altLang="en-US" sz="3200" dirty="0"/>
              <a:t>Numerically (progress reports)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FF"/>
              </a:buClr>
            </a:pPr>
            <a:r>
              <a:rPr lang="en-US" altLang="en-US" sz="3200" b="1" u="sng" dirty="0">
                <a:solidFill>
                  <a:srgbClr val="FFFFCC"/>
                </a:solidFill>
              </a:rPr>
              <a:t>Geographically (From Jerusalem to Rome)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FF"/>
              </a:buClr>
            </a:pPr>
            <a:r>
              <a:rPr lang="en-US" altLang="en-US" sz="3200" dirty="0"/>
              <a:t>Ethnically (From Judaism to Gentile domination)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7A79A-7613-14C2-BA31-83415FB7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2667000"/>
            <a:ext cx="2145792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C5926-A2F7-109F-8A98-D6E86ECBB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145" y="76200"/>
            <a:ext cx="1565455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228A-DD0D-9C96-B682-272CF2F41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C7C2CD2E-4A56-6554-72A5-59CC8DC7A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1885950"/>
            <a:ext cx="7162800" cy="3086101"/>
          </a:xfrm>
        </p:spPr>
        <p:txBody>
          <a:bodyPr/>
          <a:lstStyle/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Through Pisidia to Pamphylia (24)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Speaking the Word in Perga (25a)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Attalia (25b)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Antioch via boat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5D4246-30ED-EF6D-1959-AC41D30E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7AE1E36-B11F-8991-62CC-83FEA445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14:24-26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Route to Antioch</a:t>
            </a:r>
          </a:p>
        </p:txBody>
      </p:sp>
    </p:spTree>
    <p:extLst>
      <p:ext uri="{BB962C8B-B14F-4D97-AF65-F5344CB8AC3E}">
        <p14:creationId xmlns:p14="http://schemas.microsoft.com/office/powerpoint/2010/main" val="611824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6ADB-1B31-F0B4-51E2-BED28E48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52F1E3A-1903-B19A-A9AB-DA14FD18E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772400" cy="1143000"/>
          </a:xfrm>
        </p:spPr>
        <p:txBody>
          <a:bodyPr/>
          <a:lstStyle/>
          <a:p>
            <a:r>
              <a:rPr lang="en-US" altLang="en-US"/>
              <a:t>First Missionary Journey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2AC6E2DE-CC12-9DDF-15FB-BE7071AC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7">
            <a:extLst>
              <a:ext uri="{FF2B5EF4-FFF2-40B4-BE49-F238E27FC236}">
                <a16:creationId xmlns:a16="http://schemas.microsoft.com/office/drawing/2014/main" id="{B13CDE77-E6D3-8A2E-456E-A225377B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743200"/>
            <a:ext cx="762000" cy="30505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64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E72E4-BAAB-AEE9-A6F3-79D4E1017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5B86CA81-1645-67C4-1C59-39E1BB90C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6838"/>
            <a:ext cx="8458200" cy="2705100"/>
          </a:xfrm>
        </p:spPr>
        <p:txBody>
          <a:bodyPr/>
          <a:lstStyle/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Return route (21b)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Ministries in revisited cities (22-23)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Route to Antioch (24-26)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Report to Antioch Church (27-28)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3334D1-5C7C-AF7D-5DEF-E0043CF72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04" y="152400"/>
            <a:ext cx="69463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VII. Return to Syrian Antioch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Acts 14:21b-28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02F63-FBF6-9331-7978-E68E2A1C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88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A81A5-324A-8F0B-1BDA-A7EBC6785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9761AE33-7E1D-9680-3AD1-064AB8762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2286000"/>
            <a:ext cx="7162800" cy="22860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Missionary report (27)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Transitional statement (28)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5AB87-DF66-C00A-FE4C-C223C520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1CFE40F-7D3C-2B30-D8E9-6E53E4FB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14:27-28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Report to the Antioch Church</a:t>
            </a:r>
          </a:p>
        </p:txBody>
      </p:sp>
    </p:spTree>
    <p:extLst>
      <p:ext uri="{BB962C8B-B14F-4D97-AF65-F5344CB8AC3E}">
        <p14:creationId xmlns:p14="http://schemas.microsoft.com/office/powerpoint/2010/main" val="1786077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6953-D30C-C0C7-BE87-6C2EBAA5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9253E21A-2563-152A-738B-360B74641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2286000"/>
            <a:ext cx="7162800" cy="22860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Missionary report (27)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Transitional statement (28)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9B388-1307-07CE-5A3E-C8A77884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A451D5B-D0C2-D910-0B62-E3DADF96D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14:27-28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Report to the Antioch Church</a:t>
            </a:r>
          </a:p>
        </p:txBody>
      </p:sp>
    </p:spTree>
    <p:extLst>
      <p:ext uri="{BB962C8B-B14F-4D97-AF65-F5344CB8AC3E}">
        <p14:creationId xmlns:p14="http://schemas.microsoft.com/office/powerpoint/2010/main" val="625201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812B8-E42D-2C4B-54B3-C67929E60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9725AAB5-0CFB-234A-1CB1-CD34A6E8A0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1" y="1143001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2D34425E-7A20-A1AE-E418-95E47170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BA56F8B6-3545-35EC-723B-79D3E6CB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443" y="3581400"/>
            <a:ext cx="1219200" cy="609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65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148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vital newness of mind is a part of believing, after all, and therefore it may be and is used as a synonym for believing at times (cf. Acts 17:30; 20:21; 26:20; Rom. 2:4; 2Tim. 2:25; 2 Pet. 3:9). Repentance nevertheless cannot be added to believing as a condition of salvation, because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upwards of 150 passages of Scripture condition salvation upon believing only (cf. John 3:16; Acts 16:31)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794084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4499A-F2F2-5EF3-8554-E8C195A87744}"/>
              </a:ext>
            </a:extLst>
          </p:cNvPr>
          <p:cNvSpPr txBox="1"/>
          <p:nvPr/>
        </p:nvSpPr>
        <p:spPr>
          <a:xfrm>
            <a:off x="2209800" y="219670"/>
            <a:ext cx="77724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Lewis Sperry Chafer</a:t>
            </a:r>
          </a:p>
          <a:p>
            <a:r>
              <a:rPr lang="en-US" dirty="0"/>
              <a:t>vol. 7, </a:t>
            </a:r>
            <a:r>
              <a:rPr lang="en-US" i="1" dirty="0"/>
              <a:t>Systematic Theology </a:t>
            </a:r>
            <a:r>
              <a:rPr lang="en-US" dirty="0"/>
              <a:t>(Grand Rapids, MI: Kregel Publications, 1993), 265-66.</a:t>
            </a:r>
          </a:p>
        </p:txBody>
      </p:sp>
    </p:spTree>
    <p:extLst>
      <p:ext uri="{BB962C8B-B14F-4D97-AF65-F5344CB8AC3E}">
        <p14:creationId xmlns:p14="http://schemas.microsoft.com/office/powerpoint/2010/main" val="19725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1D10F-8BF7-0F18-041B-DF5780B14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AED678F-4EF8-3768-3FF7-17342C36C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1524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Acts 13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‒14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1st Missionary Journey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B39A9A5-AA78-5DBD-21EF-F94B022F6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228600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&amp; Barnabas’ appointment (13:1-3)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 ministry (13:4-12)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Pisidian Antioch ministry (13:13-52)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Iconium ministry (14:1-7)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Lystra ministry (14:8-20a)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Derbe ministry (14:20b-21a)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Antioch (14:21b-28)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D291A-67BB-E821-4C45-2494532F8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48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59D1C-D2C5-A45E-3017-772C7D9FA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55CE5BF-3CAC-C925-21E0-1285AC331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517" y="2286000"/>
            <a:ext cx="7162800" cy="22860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Missionary report (27)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Transitional statement (28)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0998-DC47-1E5E-0BC7-FD2D2BC0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D84B8E9-5CF1-7360-878E-8101E42C5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52400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742950" indent="-742950" algn="ctr" defTabSz="914400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14:27-28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Report to the Antioch Church</a:t>
            </a:r>
          </a:p>
        </p:txBody>
      </p:sp>
    </p:spTree>
    <p:extLst>
      <p:ext uri="{BB962C8B-B14F-4D97-AF65-F5344CB8AC3E}">
        <p14:creationId xmlns:p14="http://schemas.microsoft.com/office/powerpoint/2010/main" val="3971440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F12C72-64E3-D4CA-D0A1-85893328C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18162"/>
              </p:ext>
            </p:extLst>
          </p:nvPr>
        </p:nvGraphicFramePr>
        <p:xfrm>
          <a:off x="609600" y="137160"/>
          <a:ext cx="10972800" cy="658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919174713"/>
                    </a:ext>
                  </a:extLst>
                </a:gridCol>
                <a:gridCol w="2681925">
                  <a:extLst>
                    <a:ext uri="{9D8B030D-6E8A-4147-A177-3AD203B41FA5}">
                      <a16:colId xmlns:a16="http://schemas.microsoft.com/office/drawing/2014/main" val="302585815"/>
                    </a:ext>
                  </a:extLst>
                </a:gridCol>
                <a:gridCol w="2179425">
                  <a:extLst>
                    <a:ext uri="{9D8B030D-6E8A-4147-A177-3AD203B41FA5}">
                      <a16:colId xmlns:a16="http://schemas.microsoft.com/office/drawing/2014/main" val="3965908190"/>
                    </a:ext>
                  </a:extLst>
                </a:gridCol>
                <a:gridCol w="1558894">
                  <a:extLst>
                    <a:ext uri="{9D8B030D-6E8A-4147-A177-3AD203B41FA5}">
                      <a16:colId xmlns:a16="http://schemas.microsoft.com/office/drawing/2014/main" val="3402539353"/>
                    </a:ext>
                  </a:extLst>
                </a:gridCol>
                <a:gridCol w="2799956">
                  <a:extLst>
                    <a:ext uri="{9D8B030D-6E8A-4147-A177-3AD203B41FA5}">
                      <a16:colId xmlns:a16="http://schemas.microsoft.com/office/drawing/2014/main" val="3848284455"/>
                    </a:ext>
                  </a:extLst>
                </a:gridCol>
              </a:tblGrid>
              <a:tr h="822960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en-US" sz="3600" b="0" dirty="0">
                          <a:solidFill>
                            <a:srgbClr val="00FFFF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Paul’s Ministry Chronology</a:t>
                      </a:r>
                      <a:endParaRPr lang="en-US" sz="3600" b="0" dirty="0">
                        <a:solidFill>
                          <a:srgbClr val="00FFFF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95866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BOOKS</a:t>
                      </a:r>
                      <a:endParaRPr lang="en-US" sz="24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JOURNEY</a:t>
                      </a:r>
                      <a:endParaRPr lang="en-US" sz="24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ACTS</a:t>
                      </a:r>
                      <a:endParaRPr lang="en-US" sz="24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24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BOOKS</a:t>
                      </a:r>
                      <a:endParaRPr lang="en-US" sz="24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38843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13–14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48–49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480774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15:36–18:22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50–52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1–2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205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18:23–21:17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53–57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1–2 Cor, Rom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49911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28:16-31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60–62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Eph, Col,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Phlm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Phlp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6461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Between Imprisonments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 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62–66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Tim, Titus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71580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b="1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Imprisonment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Post Acts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870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28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D3F9BD-A28B-056F-4231-7142779EA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834646"/>
              </p:ext>
            </p:extLst>
          </p:nvPr>
        </p:nvGraphicFramePr>
        <p:xfrm>
          <a:off x="609600" y="121920"/>
          <a:ext cx="10972802" cy="661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280">
                  <a:extLst>
                    <a:ext uri="{9D8B030D-6E8A-4147-A177-3AD203B41FA5}">
                      <a16:colId xmlns:a16="http://schemas.microsoft.com/office/drawing/2014/main" val="1125192940"/>
                    </a:ext>
                  </a:extLst>
                </a:gridCol>
                <a:gridCol w="5073261">
                  <a:extLst>
                    <a:ext uri="{9D8B030D-6E8A-4147-A177-3AD203B41FA5}">
                      <a16:colId xmlns:a16="http://schemas.microsoft.com/office/drawing/2014/main" val="2994611670"/>
                    </a:ext>
                  </a:extLst>
                </a:gridCol>
                <a:gridCol w="5073261">
                  <a:extLst>
                    <a:ext uri="{9D8B030D-6E8A-4147-A177-3AD203B41FA5}">
                      <a16:colId xmlns:a16="http://schemas.microsoft.com/office/drawing/2014/main" val="4044358399"/>
                    </a:ext>
                  </a:extLst>
                </a:gridCol>
              </a:tblGrid>
              <a:tr h="128016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en-US" sz="3600" b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ORDER OF PAUL’S LETTERS</a:t>
                      </a:r>
                      <a:endParaRPr lang="en-US" sz="3600" b="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en-US" sz="36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ORDER OF PAUL’S LETTERS</a:t>
                      </a:r>
                      <a:endParaRPr lang="en-US" sz="36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17175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Galatians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A.D. 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395773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1‒2 Thessalonians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A.D. 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37800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1‒2 Corinthians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A.D. 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6616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A.D. 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40455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Ephesians, Colossians, Philemon, Philippians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A.D. 60‒62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72117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1800"/>
                        </a:spcAft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Timothy, Titus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A.D. 62‒66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838381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Timothy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A.D. 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082368"/>
                  </a:ext>
                </a:extLst>
              </a:tr>
            </a:tbl>
          </a:graphicData>
        </a:graphic>
      </p:graphicFrame>
      <p:pic>
        <p:nvPicPr>
          <p:cNvPr id="5" name="Picture 4" descr="j0193970">
            <a:extLst>
              <a:ext uri="{FF2B5EF4-FFF2-40B4-BE49-F238E27FC236}">
                <a16:creationId xmlns:a16="http://schemas.microsoft.com/office/drawing/2014/main" id="{B2FE497A-09B4-EAD7-B1DE-CB82FEA8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1800" y="198120"/>
            <a:ext cx="85109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20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01356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1CB13-4BB4-FFF0-3949-B6A79399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C4131CE-5370-ADD9-CCA5-7D9EA2CDC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1524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Acts 13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‒14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1st Missionary Journey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14AF997-9B17-52B1-6E78-A5A30BC77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228600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&amp; Barnabas’ appointment (13:1-3)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 ministry (13:4-12)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Pisidian Antioch ministry (13:13-52)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Iconium ministry (14:1-7)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Lystra ministry (14:8-20a)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Derbe ministry (14:20b-21a)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Antioch (14:21b-28)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AB6CE-AB98-6208-31F0-3FA24B921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C10B9-1643-975E-295E-801AF5854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9960BFA6-7523-36BB-E8B6-F4BFB440B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635240" cy="1715938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Journey to Derbe (20b)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Ministry in Derbe (21a)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A15C01-F186-1C86-78B1-F59E528A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04" y="152400"/>
            <a:ext cx="69463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VI. Derbe Ministry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Acts 14:20b-21a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2E7E1-16B0-DDE9-05DC-FE8E73A7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62F31-CDFC-30BE-056A-62ACB793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64E2CDA8-ECD3-BF25-0BC9-DDAB5FAA1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635240" cy="1715938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Journey to Derbe (20b)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Ministry in Derbe (21a)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AAE10-F553-3B92-03AE-72BCCDA21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04" y="152400"/>
            <a:ext cx="69463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VI. Derbe Ministry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Acts 14:20b-21a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54FDA-28DA-03E0-08F8-EDD5440C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6ADB-1B31-F0B4-51E2-BED28E48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52F1E3A-1903-B19A-A9AB-DA14FD18E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772400" cy="1143000"/>
          </a:xfrm>
        </p:spPr>
        <p:txBody>
          <a:bodyPr/>
          <a:lstStyle/>
          <a:p>
            <a:r>
              <a:rPr lang="en-US" altLang="en-US"/>
              <a:t>First Missionary Journey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2AC6E2DE-CC12-9DDF-15FB-BE7071AC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7">
            <a:extLst>
              <a:ext uri="{FF2B5EF4-FFF2-40B4-BE49-F238E27FC236}">
                <a16:creationId xmlns:a16="http://schemas.microsoft.com/office/drawing/2014/main" id="{B13CDE77-E6D3-8A2E-456E-A225377B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615440"/>
            <a:ext cx="533400" cy="38125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27418520-7719-2FA5-BF9F-B12C652AC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363" y="1824408"/>
            <a:ext cx="762000" cy="53779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5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645A3-9D98-43B0-B11A-1936FEC0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4866FF28-8190-0BA2-4E07-4ADE83B0F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635240" cy="1715938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Journey to Derbe (20b)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Ministry in Derbe (21a)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6E0EF9-D91E-D2A9-5411-30E36FCD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04" y="152400"/>
            <a:ext cx="69463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VI. Derbe Ministry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Acts 14:20b-21a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1C9FA-4070-8E15-E93E-AE7085A1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D37C7-12F9-6C95-8261-AA64F5301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12DE4C8-A317-CFE2-1482-B9827CA73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1524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Acts 13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‒14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1st Missionary Journey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774A5ED-66BE-82CF-134C-34B7239F8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228600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&amp; Barnabas’ appointment (13:1-3)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 ministry (13:4-12)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Pisidian Antioch ministry (13:13-52)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Iconium ministry (14:1-7)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Lystra ministry (14:8-20a)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Derbe ministry (14:20b-21a)</a:t>
            </a:r>
          </a:p>
          <a:p>
            <a:pPr marL="574675" lvl="1" indent="-5746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Antioch (14:21b-28)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3E4C9-B44B-EEAC-F55F-30631936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40" y="2286000"/>
            <a:ext cx="3261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1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784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11914</TotalTime>
  <Words>1246</Words>
  <Application>Microsoft Office PowerPoint</Application>
  <PresentationFormat>Widescreen</PresentationFormat>
  <Paragraphs>206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1_Office Theme</vt:lpstr>
      <vt:lpstr>2_Office Theme</vt:lpstr>
      <vt:lpstr>PowerPoint Presentation</vt:lpstr>
      <vt:lpstr>PowerPoint Presentation</vt:lpstr>
      <vt:lpstr>Structure (Acts 1:8)</vt:lpstr>
      <vt:lpstr>Acts 13‒14 1st Missionary Journey</vt:lpstr>
      <vt:lpstr>PowerPoint Presentation</vt:lpstr>
      <vt:lpstr>PowerPoint Presentation</vt:lpstr>
      <vt:lpstr>First Missionary Journey</vt:lpstr>
      <vt:lpstr>PowerPoint Presentation</vt:lpstr>
      <vt:lpstr>Acts 13‒14 1st Missionary Journey</vt:lpstr>
      <vt:lpstr>PowerPoint Presentation</vt:lpstr>
      <vt:lpstr>PowerPoint Presentation</vt:lpstr>
      <vt:lpstr>First Missionary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Church Government</vt:lpstr>
      <vt:lpstr>PowerPoint Presentation</vt:lpstr>
      <vt:lpstr>PowerPoint Presentation</vt:lpstr>
      <vt:lpstr>PowerPoint Presentation</vt:lpstr>
      <vt:lpstr>PowerPoint Presentation</vt:lpstr>
      <vt:lpstr>First Missionary Journey</vt:lpstr>
      <vt:lpstr>PowerPoint Presentation</vt:lpstr>
      <vt:lpstr>First Missionary Journey</vt:lpstr>
      <vt:lpstr>PowerPoint Presentation</vt:lpstr>
      <vt:lpstr>First Missionary Journey</vt:lpstr>
      <vt:lpstr>PowerPoint Presentation</vt:lpstr>
      <vt:lpstr>Acts Message</vt:lpstr>
      <vt:lpstr>PowerPoint Presentation</vt:lpstr>
      <vt:lpstr>First Missionary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Acts 13‒14 1st Missionary Journey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082 Acts 14v20b-28</dc:title>
  <dc:subject>ACTS</dc:subject>
  <dc:creator>A. Woods</dc:creator>
  <cp:lastModifiedBy>Andy Woods</cp:lastModifiedBy>
  <cp:revision>1507</cp:revision>
  <cp:lastPrinted>2025-10-01T12:43:26Z</cp:lastPrinted>
  <dcterms:created xsi:type="dcterms:W3CDTF">2009-01-10T23:45:31Z</dcterms:created>
  <dcterms:modified xsi:type="dcterms:W3CDTF">2025-10-08T13:27:35Z</dcterms:modified>
</cp:coreProperties>
</file>