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8922" r:id="rId2"/>
  </p:sldMasterIdLst>
  <p:notesMasterIdLst>
    <p:notesMasterId r:id="rId88"/>
  </p:notesMasterIdLst>
  <p:handoutMasterIdLst>
    <p:handoutMasterId r:id="rId89"/>
  </p:handoutMasterIdLst>
  <p:sldIdLst>
    <p:sldId id="2120" r:id="rId3"/>
    <p:sldId id="2129" r:id="rId4"/>
    <p:sldId id="2127" r:id="rId5"/>
    <p:sldId id="6816" r:id="rId6"/>
    <p:sldId id="6817" r:id="rId7"/>
    <p:sldId id="6818" r:id="rId8"/>
    <p:sldId id="6819" r:id="rId9"/>
    <p:sldId id="6820" r:id="rId10"/>
    <p:sldId id="6821" r:id="rId11"/>
    <p:sldId id="6822" r:id="rId12"/>
    <p:sldId id="2302" r:id="rId13"/>
    <p:sldId id="6953" r:id="rId14"/>
    <p:sldId id="6954" r:id="rId15"/>
    <p:sldId id="6885" r:id="rId16"/>
    <p:sldId id="6886" r:id="rId17"/>
    <p:sldId id="6887" r:id="rId18"/>
    <p:sldId id="6888" r:id="rId19"/>
    <p:sldId id="6889" r:id="rId20"/>
    <p:sldId id="6890" r:id="rId21"/>
    <p:sldId id="6891" r:id="rId22"/>
    <p:sldId id="6892" r:id="rId23"/>
    <p:sldId id="6893" r:id="rId24"/>
    <p:sldId id="6894" r:id="rId25"/>
    <p:sldId id="6895" r:id="rId26"/>
    <p:sldId id="6896" r:id="rId27"/>
    <p:sldId id="6897" r:id="rId28"/>
    <p:sldId id="6899" r:id="rId29"/>
    <p:sldId id="6898" r:id="rId30"/>
    <p:sldId id="6636" r:id="rId31"/>
    <p:sldId id="6900" r:id="rId32"/>
    <p:sldId id="6901" r:id="rId33"/>
    <p:sldId id="6902" r:id="rId34"/>
    <p:sldId id="6903" r:id="rId35"/>
    <p:sldId id="6904" r:id="rId36"/>
    <p:sldId id="6905" r:id="rId37"/>
    <p:sldId id="6906" r:id="rId38"/>
    <p:sldId id="6907" r:id="rId39"/>
    <p:sldId id="6908" r:id="rId40"/>
    <p:sldId id="6909" r:id="rId41"/>
    <p:sldId id="6910" r:id="rId42"/>
    <p:sldId id="6911" r:id="rId43"/>
    <p:sldId id="6912" r:id="rId44"/>
    <p:sldId id="6913" r:id="rId45"/>
    <p:sldId id="6914" r:id="rId46"/>
    <p:sldId id="6915" r:id="rId47"/>
    <p:sldId id="6916" r:id="rId48"/>
    <p:sldId id="6917" r:id="rId49"/>
    <p:sldId id="6918" r:id="rId50"/>
    <p:sldId id="6675" r:id="rId51"/>
    <p:sldId id="6919" r:id="rId52"/>
    <p:sldId id="6920" r:id="rId53"/>
    <p:sldId id="6921" r:id="rId54"/>
    <p:sldId id="6922" r:id="rId55"/>
    <p:sldId id="6873" r:id="rId56"/>
    <p:sldId id="6923" r:id="rId57"/>
    <p:sldId id="6924" r:id="rId58"/>
    <p:sldId id="6925" r:id="rId59"/>
    <p:sldId id="6926" r:id="rId60"/>
    <p:sldId id="6927" r:id="rId61"/>
    <p:sldId id="6928" r:id="rId62"/>
    <p:sldId id="6929" r:id="rId63"/>
    <p:sldId id="6930" r:id="rId64"/>
    <p:sldId id="6931" r:id="rId65"/>
    <p:sldId id="6932" r:id="rId66"/>
    <p:sldId id="6933" r:id="rId67"/>
    <p:sldId id="6934" r:id="rId68"/>
    <p:sldId id="6935" r:id="rId69"/>
    <p:sldId id="6936" r:id="rId70"/>
    <p:sldId id="6937" r:id="rId71"/>
    <p:sldId id="6938" r:id="rId72"/>
    <p:sldId id="6939" r:id="rId73"/>
    <p:sldId id="6940" r:id="rId74"/>
    <p:sldId id="6941" r:id="rId75"/>
    <p:sldId id="6942" r:id="rId76"/>
    <p:sldId id="6943" r:id="rId77"/>
    <p:sldId id="6944" r:id="rId78"/>
    <p:sldId id="6945" r:id="rId79"/>
    <p:sldId id="6946" r:id="rId80"/>
    <p:sldId id="6947" r:id="rId81"/>
    <p:sldId id="6948" r:id="rId82"/>
    <p:sldId id="6949" r:id="rId83"/>
    <p:sldId id="6950" r:id="rId84"/>
    <p:sldId id="2033" r:id="rId85"/>
    <p:sldId id="6951" r:id="rId86"/>
    <p:sldId id="6952" r:id="rId8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0000FF"/>
    <a:srgbClr val="0099FF"/>
    <a:srgbClr val="FFFF00"/>
    <a:srgbClr val="A50021"/>
    <a:srgbClr val="CCECFF"/>
    <a:srgbClr val="E1C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F31CC-600C-46F6-B84B-31EB86D27069}" v="15" dt="2020-10-25T17:30:07.026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3" autoAdjust="0"/>
    <p:restoredTop sz="96778" autoAdjust="0"/>
  </p:normalViewPr>
  <p:slideViewPr>
    <p:cSldViewPr>
      <p:cViewPr varScale="1">
        <p:scale>
          <a:sx n="118" d="100"/>
          <a:sy n="118" d="100"/>
        </p:scale>
        <p:origin x="14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9/27/2025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85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9329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FF02-BF86-43D4-A9E4-C34925D97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95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4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32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21" r:id="rId13"/>
    <p:sldLayoutId id="2147488934" r:id="rId14"/>
    <p:sldLayoutId id="2147488936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6912B-AC69-41FE-A101-09E856C32C5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23" r:id="rId1"/>
    <p:sldLayoutId id="2147488924" r:id="rId2"/>
    <p:sldLayoutId id="2147488925" r:id="rId3"/>
    <p:sldLayoutId id="2147488926" r:id="rId4"/>
    <p:sldLayoutId id="2147488927" r:id="rId5"/>
    <p:sldLayoutId id="2147488928" r:id="rId6"/>
    <p:sldLayoutId id="2147488929" r:id="rId7"/>
    <p:sldLayoutId id="2147488930" r:id="rId8"/>
    <p:sldLayoutId id="2147488931" r:id="rId9"/>
    <p:sldLayoutId id="2147488932" r:id="rId10"/>
    <p:sldLayoutId id="2147488933" r:id="rId11"/>
    <p:sldLayoutId id="2147488935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3</a:t>
            </a:r>
          </a:p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 Caída del Hombre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7" y="1371600"/>
            <a:ext cx="7315200" cy="41148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133A89A-43F1-98A3-1B2F-799DC9E35CE5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AF8FB-BF49-8C5B-5CDF-C0CE53780664}"/>
              </a:ext>
            </a:extLst>
          </p:cNvPr>
          <p:cNvSpPr txBox="1"/>
          <p:nvPr/>
        </p:nvSpPr>
        <p:spPr>
          <a:xfrm>
            <a:off x="997343" y="4993967"/>
            <a:ext cx="7313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el libro de los orígenes         |   por  dr. andy woods</a:t>
            </a:r>
            <a:endParaRPr lang="es-CO" sz="22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lowchart: Data 2">
            <a:extLst>
              <a:ext uri="{FF2B5EF4-FFF2-40B4-BE49-F238E27FC236}">
                <a16:creationId xmlns:a16="http://schemas.microsoft.com/office/drawing/2014/main" id="{5BB26294-E3FF-1C77-7B4C-3A0CDE113BBF}"/>
              </a:ext>
            </a:extLst>
          </p:cNvPr>
          <p:cNvSpPr/>
          <p:nvPr/>
        </p:nvSpPr>
        <p:spPr bwMode="auto">
          <a:xfrm rot="1831805">
            <a:off x="2575285" y="2828099"/>
            <a:ext cx="144962" cy="278487"/>
          </a:xfrm>
          <a:prstGeom prst="flowChartInputOutpu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295900" cy="1143000"/>
          </a:xfrm>
        </p:spPr>
        <p:txBody>
          <a:bodyPr/>
          <a:lstStyle/>
          <a:p>
            <a:pPr algn="ctr" eaLnBrk="1" hangingPunct="1"/>
            <a:r>
              <a:rPr lang="es-CO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Errores de Adán y Eva </a:t>
            </a:r>
            <a:br>
              <a:rPr lang="es-CO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(Efe 6:10-20)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3048000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Restaron de la Palabra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(3:2; 2:16)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Añadieron a la Palabra de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(3:3; 2:17)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Dudaron de la bondad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(3:2-3;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Ruptura inicial en el liderazgo masculino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(2:4-7, 16-17, 18-25)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7DD81B-9D68-463F-85A4-9A003AAFC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74" y="5154040"/>
            <a:ext cx="2895851" cy="1475360"/>
          </a:xfrm>
          <a:prstGeom prst="rect">
            <a:avLst/>
          </a:prstGeom>
        </p:spPr>
      </p:pic>
      <p:pic>
        <p:nvPicPr>
          <p:cNvPr id="7" name="Picture 6" descr="C:\Users\awoods\Pictures\Microsoft Clip Organizer\j0364212.wmf">
            <a:extLst>
              <a:ext uri="{FF2B5EF4-FFF2-40B4-BE49-F238E27FC236}">
                <a16:creationId xmlns:a16="http://schemas.microsoft.com/office/drawing/2014/main" id="{30B4AC83-34C9-4CCE-AB83-647D2AA7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BA6685-6321-50CF-B601-43AF5F525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98" y="1"/>
            <a:ext cx="1707701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5600700" cy="94488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Pecado de Adán y Eva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(3:6)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6087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Tres vías de tentación (1 Juan 2:16)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lujuria de la carne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Lujuria del ojo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Orgullo de vida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Ruptura en el liderazgo masculino (1 Tim 2:13; Gen 2:23)</a:t>
            </a:r>
          </a:p>
        </p:txBody>
      </p:sp>
      <p:pic>
        <p:nvPicPr>
          <p:cNvPr id="15364" name="Picture 7" descr="C:\Users\awoods\AppData\Local\Microsoft\Windows\Temporary Internet Files\Content.IE5\1123P2W0\MCj0128950000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EC9871D4-9EC0-402E-A743-8F9DE63E3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3C02F1-C163-168C-5456-435242FB7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89" y="85246"/>
            <a:ext cx="1591194" cy="11339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84686-4D84-948C-8323-11EDF0D0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BFA530D-7ADD-397A-7A26-0A5780E31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5600700" cy="94488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Pecado de Adán y Eva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(3:6)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9A3D0F3-A17E-8FF3-2222-E8FDA7FFE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6087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Tres vías de tentación (1 Juan 2:16)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lujuria de la carne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Lujuria del ojo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Orgullo de vida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Ruptura en la liderazgo masculino (1 Tim 2:13; Gen 2:23)</a:t>
            </a:r>
          </a:p>
        </p:txBody>
      </p:sp>
      <p:pic>
        <p:nvPicPr>
          <p:cNvPr id="15364" name="Picture 7" descr="C:\Users\awoods\AppData\Local\Microsoft\Windows\Temporary Internet Files\Content.IE5\1123P2W0\MCj01289500000[1].wmf">
            <a:extLst>
              <a:ext uri="{FF2B5EF4-FFF2-40B4-BE49-F238E27FC236}">
                <a16:creationId xmlns:a16="http://schemas.microsoft.com/office/drawing/2014/main" id="{61020772-B0F2-5CE5-6573-77FA5CC4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726C0B42-B02C-2B8C-3DAA-4FA5EDD5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13EE96-E7FA-9E2D-B79C-F290C6E4B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89" y="85246"/>
            <a:ext cx="159119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3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ADD02-E966-60C0-A0F6-C5B380D33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61176E8-1775-0995-1EF9-F8396C474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5600700" cy="94488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Pecado de Adán y Eva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(3:6)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BA8E4E-94D3-8144-0E68-157973248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6087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Tres vías de tentación (1 Juan 2:16)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lujuria de la carne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Lujuria del ojo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Orgullo de vida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Ruptura del liderazgo masculino (1 Tim 2:13; Gen 2:23)</a:t>
            </a:r>
          </a:p>
        </p:txBody>
      </p:sp>
      <p:pic>
        <p:nvPicPr>
          <p:cNvPr id="15364" name="Picture 7" descr="C:\Users\awoods\AppData\Local\Microsoft\Windows\Temporary Internet Files\Content.IE5\1123P2W0\MCj01289500000[1].wmf">
            <a:extLst>
              <a:ext uri="{FF2B5EF4-FFF2-40B4-BE49-F238E27FC236}">
                <a16:creationId xmlns:a16="http://schemas.microsoft.com/office/drawing/2014/main" id="{95FBF1D3-94CF-03C0-7240-F8DB39127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188CFBF7-68C0-7EA3-4495-48FEC054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C6BB2-A4C9-CEC9-6203-BE6A32BA0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89" y="85246"/>
            <a:ext cx="159119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8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4457700" cy="914400"/>
          </a:xfrm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Feminismo Evangélico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1"/>
            <a:ext cx="6096000" cy="2438400"/>
          </a:xfrm>
          <a:noFill/>
        </p:spPr>
        <p:txBody>
          <a:bodyPr/>
          <a:lstStyle/>
          <a:p>
            <a:pPr marL="0" indent="0" algn="just" eaLnBrk="1" hangingPunct="1">
              <a:buNone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movimiento teológico dentro de la iglesia evangélica que busca abolir todas las distinciones de roles de género dentro del matrimonio y la iglesia.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4200" y="2001193"/>
            <a:ext cx="1902049" cy="2855614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</p:pic>
      <p:pic>
        <p:nvPicPr>
          <p:cNvPr id="5" name="Picture 4" descr="C:\Users\awoods\Pictures\Microsoft Clip Organizer\j0364212.wmf">
            <a:extLst>
              <a:ext uri="{FF2B5EF4-FFF2-40B4-BE49-F238E27FC236}">
                <a16:creationId xmlns:a16="http://schemas.microsoft.com/office/drawing/2014/main" id="{2A2A521B-A854-41B0-A46F-EB6F3A87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235AFA-B86A-398B-9EDD-BCA5C054A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84" y="10887"/>
            <a:ext cx="1905916" cy="13607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060"/>
            <a:ext cx="6477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Liderazgo Masculino antes de la Caída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2438400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Adán creado primero– Gén. 2:4-7, 18-25; 1 Tim 2:13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Adán nombró a Eva– Gén. 1:10; 2:19-20, 23; 3:20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Dios responsabilizó a Adán – Gén. 3:9; Rom. 5:12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98F74-209A-683C-E44E-C2025DBA5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5575"/>
            <a:ext cx="1591194" cy="11339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611A48-7E20-0EFD-2458-7E0647B5A80F}"/>
              </a:ext>
            </a:extLst>
          </p:cNvPr>
          <p:cNvSpPr/>
          <p:nvPr/>
        </p:nvSpPr>
        <p:spPr>
          <a:xfrm>
            <a:off x="1600200" y="4886235"/>
            <a:ext cx="64953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CO" sz="3600" b="1" cap="none" spc="0" dirty="0">
                <a:ln/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¿Realmente a alguien le importa </a:t>
            </a:r>
          </a:p>
          <a:p>
            <a:pPr algn="ctr"/>
            <a:r>
              <a:rPr lang="es-CO" sz="3600" b="1" cap="none" spc="0" dirty="0">
                <a:ln/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liderazgo bíblico?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B67E-AA25-0FB4-3287-9235BF598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DC83-DC77-7A1A-4C66-4F0CB9AE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060"/>
            <a:ext cx="6477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Liderazgo Masculino antes de la Caída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2AB45-C5D0-975E-8AFB-9D5CFE5B1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2438400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Adán creado primero– Gén. 2:4-7, 18-25; 1 Tim 2:13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Adán nombró a Eva– Gén. 1:10; 2:19-20, 23; 3:20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Dios responsabilizó a Adán – Gén. 3:9; Rom. 5:12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2733C-D78E-9CCE-9A5A-BA7747731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5575"/>
            <a:ext cx="1591194" cy="11339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ED3BA1-BDE7-0BF9-0759-6D68D4042F5B}"/>
              </a:ext>
            </a:extLst>
          </p:cNvPr>
          <p:cNvSpPr/>
          <p:nvPr/>
        </p:nvSpPr>
        <p:spPr>
          <a:xfrm>
            <a:off x="1600200" y="4886235"/>
            <a:ext cx="64953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CO" sz="3600" b="1" cap="none" spc="0" dirty="0">
                <a:ln/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¿Realmente a alguien le importa </a:t>
            </a:r>
          </a:p>
          <a:p>
            <a:pPr algn="ctr"/>
            <a:r>
              <a:rPr lang="es-CO" sz="3600" b="1" cap="none" spc="0" dirty="0">
                <a:ln/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liderazgo bíblico?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813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2C87F-B551-BBEE-FEEF-ECF7E7DE9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5EB0-B622-136A-12E1-4FE39AFB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060"/>
            <a:ext cx="6477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Liderazgo Masculino antes de la Caída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22E8F-D78E-8BA2-673F-127B2378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2438400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Adán creado primero– Gén. 2:4-7, 18-25; 1 Tim 2:13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Adán nombró a Eva– Gén. 1:10; 2:19-20, 23; 3:20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Dios responsabilizó a Adán – Gén. 3:9; Rom. 5:12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D02E0-4E2E-7014-F4A3-2B859C00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5575"/>
            <a:ext cx="1591194" cy="11339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C51199-9182-9FC7-5028-2CC65E0934F9}"/>
              </a:ext>
            </a:extLst>
          </p:cNvPr>
          <p:cNvSpPr/>
          <p:nvPr/>
        </p:nvSpPr>
        <p:spPr>
          <a:xfrm>
            <a:off x="1600200" y="4886235"/>
            <a:ext cx="64953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CO" sz="3600" b="1" cap="none" spc="0" dirty="0">
                <a:ln/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¿Realmente a alguien le importa </a:t>
            </a:r>
          </a:p>
          <a:p>
            <a:pPr algn="ctr"/>
            <a:r>
              <a:rPr lang="es-CO" sz="3600" b="1" cap="none" spc="0" dirty="0">
                <a:ln/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liderazgo bíblico?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791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58974" cy="685800"/>
          </a:xfrm>
        </p:spPr>
        <p:txBody>
          <a:bodyPr/>
          <a:lstStyle/>
          <a:p>
            <a:pPr algn="ctr" eaLnBrk="1" hangingPunct="1"/>
            <a:r>
              <a:rPr lang="es-CO" sz="3600" dirty="0"/>
              <a:t>Significado Bíblico de Nombrar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7313" y="1676400"/>
            <a:ext cx="3729487" cy="38862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Génesis 1:8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Números 32:37-38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2 Reyes 23:24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2 Reyes 24:17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Daniel 1:6-7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960361" y="6412468"/>
            <a:ext cx="333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anose="020F0502020204030204" pitchFamily="34" charset="0"/>
              </a:rPr>
              <a:t>Fruchtenbaum, </a:t>
            </a:r>
            <a:r>
              <a:rPr lang="en-US" sz="1800" i="1" dirty="0">
                <a:latin typeface="Calibri" panose="020F0502020204030204" pitchFamily="34" charset="0"/>
              </a:rPr>
              <a:t>Genesis</a:t>
            </a:r>
            <a:r>
              <a:rPr lang="en-US" sz="1800" dirty="0">
                <a:latin typeface="Calibri" panose="020F0502020204030204" pitchFamily="34" charset="0"/>
              </a:rPr>
              <a:t>, 84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59B39-3FD3-4278-B862-07C65A4D5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1" b="5555"/>
          <a:stretch/>
        </p:blipFill>
        <p:spPr>
          <a:xfrm>
            <a:off x="364489" y="1066800"/>
            <a:ext cx="39027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59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C80A4-4975-09D6-CD60-AA7932DE2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5167-9B66-EF94-8CF5-3EE548DF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060"/>
            <a:ext cx="6477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Liderazgo Masculino antes de la Caída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AA0A-C881-0935-859C-D87586FA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2438400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Adán creado primero– Gén. 2:4-7, 18-25; 1 Tim 2:13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Adán nombró a Eva– Gén. 1:10; 2:19-20, 23; 3:20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Dios responsabilizó a Adán – Gén. 3:9; Rom. 5:12</a:t>
            </a:r>
            <a:endParaRPr lang="en-US" sz="3000" b="1" u="sng" dirty="0">
              <a:solidFill>
                <a:srgbClr val="FFFF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DFE04-4B7A-97DB-66E3-B891E637B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5575"/>
            <a:ext cx="1591194" cy="11339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1F484D-45F7-F049-8708-D7A699E628C0}"/>
              </a:ext>
            </a:extLst>
          </p:cNvPr>
          <p:cNvSpPr/>
          <p:nvPr/>
        </p:nvSpPr>
        <p:spPr>
          <a:xfrm>
            <a:off x="1600200" y="4886235"/>
            <a:ext cx="64953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CO" sz="3600" b="1" cap="none" spc="0" dirty="0">
                <a:ln/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¿Realmente a alguien le importa </a:t>
            </a:r>
          </a:p>
          <a:p>
            <a:pPr algn="ctr"/>
            <a:r>
              <a:rPr lang="es-CO" sz="3600" b="1" cap="none" spc="0" dirty="0">
                <a:ln/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liderazgo bíblico?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189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Orígen de la raza humana (Gén. 1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‒11)</a:t>
            </a:r>
            <a:endParaRPr lang="en-US" b="1" u="sng" dirty="0">
              <a:solidFill>
                <a:srgbClr val="FFFFCC"/>
              </a:solidFill>
            </a:endParaRP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Orígen de la raza hebrea (Gén. 12</a:t>
            </a:r>
            <a:r>
              <a:rPr lang="en-US" dirty="0">
                <a:cs typeface="Calibri" panose="020F0502020204030204" pitchFamily="34" charset="0"/>
              </a:rPr>
              <a:t>‒50)</a:t>
            </a:r>
            <a:endParaRPr lang="en-US" dirty="0"/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E86B3BC-9844-40CD-A11F-6CE77408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785" y="4191000"/>
            <a:ext cx="34324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7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5:12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 tanto, tal como el pecado entró en el mundo por medio de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 hombre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 por medio del pecado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muerte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así también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muerte se extendió a todos los hombres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porque todos pecaron.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AE24F-CD9F-4D80-A0C7-0A93DD72C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47" y="3100054"/>
            <a:ext cx="2424853" cy="17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159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31216-EDCA-50DD-8FC5-623499675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886AB-F704-1FF0-4331-A164520038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1498D7F8-87B2-F146-F90A-1F73F2546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«Hagamos al hombre a Nuestra imagen, conforme a Nuestra semejanza;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ejerza dominio sobre los peces del mar, sobre las aves del cielo, sobre los ganados, sobre toda la tierra, y sobre todo reptil que se arrastra sobre la tierra</a:t>
            </a:r>
            <a:r>
              <a:rPr lang="es-CO" sz="2800" dirty="0">
                <a:latin typeface="Calibri" panose="020F0502020204030204" pitchFamily="34" charset="0"/>
              </a:rPr>
              <a:t>». 27 Dios creó al hombre a imagen Suya, a imagen de Dios lo creó; varón y hembra los creó. 28 Dios los bendijo y les dijo: «Sean fecundos y multiplíquense. Llenen la tierra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sométanla. Ejerzan dominio sobre los peces del mar, sobre las aves del cielo y sobre todo ser viviente que se mueve[r] sobre la tierra</a:t>
            </a:r>
            <a:r>
              <a:rPr lang="es-CO" sz="2800" dirty="0">
                <a:latin typeface="Calibri" panose="020F0502020204030204" pitchFamily="34" charset="0"/>
              </a:rPr>
              <a:t>»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270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mujer creada del costado del hombre… </a:t>
            </a:r>
            <a:b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de su pie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143000"/>
            <a:ext cx="8305800" cy="4918075"/>
          </a:xfrm>
        </p:spPr>
        <p:txBody>
          <a:bodyPr/>
          <a:lstStyle/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Para completar lo que le falta al hombre</a:t>
            </a:r>
          </a:p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Ayuda y no esclava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2:18)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Ayuda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(ezer)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también usada para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(Exod 18:4; Deut 33:7; 1 Sam 7:12)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misma esencia que Adán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(2:24)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conservan la imagen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1:27-28)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son co-gobernantes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1:26-28)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Analogía trinitaria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feminismo ni machismo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05B6B-D357-6326-4A66-3166B1608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8" y="5562600"/>
            <a:ext cx="1762920" cy="12586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34A74-3D06-4B23-8EE8-8EDB103A0E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1088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Pedro 3:7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Ustedes, maridos, igualmente,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convivan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manera comprensiva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con sus mujeres, como con un vaso más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frágil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puesto que es mujer, dándole honor por ser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heredera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como ustedes de la gracia de la vida, para que sus oraciones no sean estorbadas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725222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ECC753-D37D-4074-C20B-CD776CB60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5" y="685800"/>
            <a:ext cx="8101175" cy="54702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46956-1036-711C-4C11-A2668970E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498080" cy="66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6476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5C096-7C0F-FA5D-0387-DFF3F85DF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71061C72-4673-E000-B4B8-FA59D3793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C4D524B2-D16B-A000-FDAA-0066C27B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3B3D9F9-969E-C8DB-C167-206F35D98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0954B068-F5AC-D83A-D628-E4C06D22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D1EFCB-A421-DA6E-9BE2-ED1B8838D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77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A2CF7-F625-565D-43DE-1AAE4A911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CAF7CEF-4033-6534-6E53-52ECC714F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4876E8C-159E-4998-00EA-4502971FD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93912A3A-9BF6-2AE4-BD05-C9403817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09E163BC-BD6E-2194-2924-22D13C9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303C31-1A0B-2907-867B-7E85070BF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7CD17892-3BCF-45D1-AAE4-D1AC2447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64E0DA-3269-6CB4-5D2A-DA7DEDA29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C4F661-B85E-B5EE-56DD-095BF5B0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4" y="0"/>
            <a:ext cx="9144000" cy="67944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3654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6B279D7-E07E-42EE-BC3D-7CC92B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7E2A6228-CB3B-4F20-9370-1D1ADE661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8DC32-A2DF-2557-4A38-3A486E342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C60A4AC-AEAA-F0DF-11E3-F7395CB45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3FA6EB4-02C0-2C3B-193E-B950D2CB8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A329E61C-A3B9-53C3-7626-B02178A7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14E719F8-48E0-6BD2-4622-10E67F98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9D3DB3-FA41-158F-37D2-60AD60E19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88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AECC8-D7A7-279A-3F0A-59FF2B69F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F73027C-4A81-CA22-EE61-4D7ECEF3B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C939B39-F5C4-C784-9CFA-AC2D89A66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8823B7A5-B6C2-2565-8EBF-1B6748DB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FC1D0605-3751-8B55-9CA8-419BAA93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BC83B7-996E-86CA-1F95-3A28121A4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80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E166-E930-5632-CCEF-2C1BC4620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80A4C72-0342-7AD2-0F79-9D08EAEDB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53AD9B6-A5EC-480B-B6B5-D06560025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BFB7672B-77E6-D5DE-0F07-690BC404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923FA14C-959C-1F4F-0E61-FCA01F0ED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C1790-6327-93E0-F57C-153E8A4F8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07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2CF71-6B6A-C8FA-600B-2E2F2D41E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072890-A5DE-A193-1E85-5DE46D0A0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3CB35DB3-5127-A8C0-07A1-DB57D8572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«Hagamos al hombre a Nuestra imagen, conforme a Nuestra semejanza;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ejerza dominio sobre los peces del mar, sobre las aves del cielo, sobre los ganados, sobre toda la tierra, y sobre todo reptil que se arrastra sobre la tierra</a:t>
            </a:r>
            <a:r>
              <a:rPr lang="es-CO" sz="2800" dirty="0">
                <a:latin typeface="Calibri" panose="020F0502020204030204" pitchFamily="34" charset="0"/>
              </a:rPr>
              <a:t>». 27 Dios creó al hombre a imagen Suya, a imagen de Dios lo creó; varón y hembra los creó. 28 Dios los bendijo y les dijo: «Sean fecundos y multiplíquense. Llenen la tierra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sométanla. Ejerzan dominio sobre los peces del mar, sobre las aves del cielo y sobre todo ser viviente que se mueve[r] sobre la tierra</a:t>
            </a:r>
            <a:r>
              <a:rPr lang="es-CO" sz="2800" dirty="0">
                <a:latin typeface="Calibri" panose="020F0502020204030204" pitchFamily="34" charset="0"/>
              </a:rPr>
              <a:t>»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04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A81FA6-70E8-F235-DC11-3FFE170C3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3" y="46884"/>
            <a:ext cx="7672817" cy="68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91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1D3BC-77B5-CA75-710A-CE82C3167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76"/>
            <a:ext cx="9144000" cy="61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4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71827-9218-8417-0F9B-DE5A15348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0858C322-06C9-3A7B-50FB-5B031FEAA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25D63B7A-C109-E003-1935-C11C4F488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A27F31E-059D-4430-6325-BB9C7F96F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4F89B9E6-0D21-FC74-0A76-ACBC4038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A0DF88-5E8C-85E3-AB68-F9F7F05EF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09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804E70-490A-592E-5A9E-9F4886BF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05CE0-2FC2-0EC3-F955-A84B0A4FF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C94B90D-3C7C-1315-14C0-18070EE56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B737CD4-3A14-678F-0445-969B8A102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0DBD0237-EC8E-B64F-0543-0BD27FF2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11036D-88D3-9FB4-E5A1-7DAC23FE2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25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7400" y="1828800"/>
            <a:ext cx="3075810" cy="3200400"/>
          </a:xfrm>
          <a:prstGeom prst="ellipse">
            <a:avLst/>
          </a:prstGeom>
        </p:spPr>
      </p:pic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19812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Serpiente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(3:14-15)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611438"/>
            <a:ext cx="5562600" cy="1635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Cuerpo de la serpiente (3:14)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Protoevangelio (3:15)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CA4420D1-F13E-4BF9-90A6-FA17D012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EA25C0-FFB7-0002-3640-8F3FABFEF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79235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0E860-FC4B-64F2-2F71-9125F10B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41ADF20-DCB7-0384-1E97-4B8BE9C8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¿Relato Contradictorio de la Creación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D24DED0-AEC0-479D-677F-FD9021CB8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205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1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Resumen general de toda la creación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Detalles sobre la creación del jardín, el primer hombre y sus actividades en el día 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D487B-3E84-8A66-A007-1664450C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19" y="3841207"/>
            <a:ext cx="4007962" cy="28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99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1200" y="1828800"/>
            <a:ext cx="3075810" cy="3200400"/>
          </a:xfrm>
          <a:prstGeom prst="ellipse">
            <a:avLst/>
          </a:prstGeom>
        </p:spPr>
      </p:pic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19812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Serpiente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(3:14-15)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611438"/>
            <a:ext cx="4953000" cy="1635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Cuerpo de la serpiente (3:14)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Protoevangelio (3:15)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CA4420D1-F13E-4BF9-90A6-FA17D012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E28909-8C66-74B4-BD49-3DF59AEDE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82" y="108905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5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5EAD3-F585-423E-BD6B-568AB9DD8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552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sz="2025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8:19-22</a:t>
            </a:r>
          </a:p>
          <a:p>
            <a:pPr algn="just">
              <a:defRPr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Porque el anhelo profundo de la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creación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 aguardar ansiosamente la revelación de los hijos de Dios. 20 Porque la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creación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fue sometida a vanidad, no de su propia voluntad, sino por causa de Aquel que la sometió, en la esperanza 21 de que la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creación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misma será también liberada de la esclavitud de la corrupción a la libertad de la gloria de los hijos de Dios. 22 Pues sabemos que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creación entera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gime y sufre hasta ahora dolores de parto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54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878C07-8405-96E3-3BA5-90326BE6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1" y="101507"/>
            <a:ext cx="7545377" cy="66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85EAC-484E-57B3-506B-7623CA7E4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F266D7D6-E54E-7379-9793-5E7EB352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7400" y="1828800"/>
            <a:ext cx="3075810" cy="3200400"/>
          </a:xfrm>
          <a:prstGeom prst="ellipse">
            <a:avLst/>
          </a:prstGeom>
        </p:spPr>
      </p:pic>
      <p:sp>
        <p:nvSpPr>
          <p:cNvPr id="24579" name="Rectangle 1026">
            <a:extLst>
              <a:ext uri="{FF2B5EF4-FFF2-40B4-BE49-F238E27FC236}">
                <a16:creationId xmlns:a16="http://schemas.microsoft.com/office/drawing/2014/main" id="{D7B6B792-818E-7120-AF2B-770AC7EFD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19812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Serpiente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(3:14-15)</a:t>
            </a:r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BE3BA9E2-F632-EDEA-B790-9C72D7BC8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11438"/>
            <a:ext cx="5562600" cy="1635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Cuerpo de la serpiente (3:14)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Protoevangelio (3:15)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B2478E5B-A7A7-74F9-BB02-FE82CF1C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F09F9C-ED29-AE60-1FBC-027DD309E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79235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54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55003" y="228600"/>
            <a:ext cx="6664997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Derrota Progresiva de Sátanas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029200"/>
          </a:xfrm>
        </p:spPr>
        <p:txBody>
          <a:bodyPr/>
          <a:lstStyle/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Desalojo inicial del Cielo (Isa 14:12-15; Eze 28:12-17)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Edén (Gen 3:15)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Mundo antes del diluvio (1 Pedro 3:19-20)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Cruz (Juan 12:31; 16:11; Col 2:15; Heb 2:14; 1 Juan 3:8)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Punto medio de la Tribulación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(Apc 12:9)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 comienzo del Milenio (Apc 20:2-3)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 final del Milenio (Apc 20:10)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738312" cy="218999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FA67D-FE30-4C24-80F8-D8C12EE6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00" y="45720"/>
            <a:ext cx="878803" cy="91440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D614B2-3132-38AA-E30C-104637A98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23" y="47294"/>
            <a:ext cx="1788677" cy="12770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124700" cy="9144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Intentos Satánicos para detener al Mesías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105400" cy="446087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Cain; Gén. 4, 1 Jn. 3:12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Faraón; Ex. 1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Atalía; 2 Crón. 22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Hamán; Ester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Herodes; Mt.2; Apc 12:4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Mat 4:5-7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lum bright="-20000" contrast="20000"/>
            <a:grayscl/>
          </a:blip>
          <a:srcRect/>
          <a:stretch>
            <a:fillRect/>
          </a:stretch>
        </p:blipFill>
        <p:spPr>
          <a:xfrm>
            <a:off x="5029200" y="1752600"/>
            <a:ext cx="3810000" cy="4114800"/>
          </a:xfrm>
          <a:noFill/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5A9127AA-8D0C-46C8-8E73-7DECA10E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6D0FBB-C3EE-456A-6379-6E177AE89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43" y="75526"/>
            <a:ext cx="1280776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953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B2914-4921-A886-9703-B01E6495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44" y="76201"/>
            <a:ext cx="18144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99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438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(3:16)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5486400" cy="2057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Dolor en el parto (3:16a)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Conflicto relacional (3:16b)</a:t>
            </a:r>
          </a:p>
        </p:txBody>
      </p:sp>
      <p:pic>
        <p:nvPicPr>
          <p:cNvPr id="28676" name="Picture 8" descr="C:\Users\awoods\AppData\Local\Microsoft\Windows\Temporary Internet Files\Content.IE5\77FPK2XC\MCBD20125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04" y="3810000"/>
            <a:ext cx="49307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3F0A6D-C049-DDD2-6285-0173243ED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79136"/>
            <a:ext cx="1816765" cy="129246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5260D-94C3-5898-12DE-6F399A577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D4AE298-BB81-042A-610D-AACE1C734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438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(3:16)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A73BACB-3208-18B1-C93F-EC99B997D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5486400" cy="2057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Dolor en el parto (3:16a)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Conflicto relacional (3:16b)</a:t>
            </a:r>
          </a:p>
        </p:txBody>
      </p:sp>
      <p:pic>
        <p:nvPicPr>
          <p:cNvPr id="28676" name="Picture 8" descr="C:\Users\awoods\AppData\Local\Microsoft\Windows\Temporary Internet Files\Content.IE5\77FPK2XC\MCBD20125_0000[1].wmf">
            <a:extLst>
              <a:ext uri="{FF2B5EF4-FFF2-40B4-BE49-F238E27FC236}">
                <a16:creationId xmlns:a16="http://schemas.microsoft.com/office/drawing/2014/main" id="{47AC494D-6FC0-750F-5B09-14F75F31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04" y="3810000"/>
            <a:ext cx="49307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199159-0FD3-B9C3-5E17-EBDBD10C2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867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60268-F382-4999-988E-7120E0B06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937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Hagamos al hombre a nuestra imagen, conforme a nuestra semejanza; y ejerza dominio sobre los peces del mar, sobre las aves del cielo, sobre los ganados, sobre toda la tierra, y sobre todo reptil que se arrastra sobre la tierra. 27 Creó, pues, Dios al hombre a imagen suya, a imagen de Dios lo creó; varón y hembra los creó. 28 Y los bendijo Dios y les dijo: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Sed fecundos y multiplicaos</a:t>
            </a:r>
            <a:r>
              <a:rPr lang="es-CO" sz="2800" dirty="0">
                <a:latin typeface="Calibri" panose="020F0502020204030204" pitchFamily="34" charset="0"/>
              </a:rPr>
              <a:t>, y llenad la tierra y sojuzgadla; ejerced dominio sobre los peces del mar, sobre las aves del cielo y sobre todo ser viviente que se mueve[t] sobre la tierra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949442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2140-1BBB-0ECD-3452-AF44C8DA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4942FA9-4652-1E9E-D8B7-DF2004EE1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24F72A46-1322-E173-7DB3-D9807623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C45D1130-7353-36DF-255F-D655CB009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  <p:extLst>
      <p:ext uri="{BB962C8B-B14F-4D97-AF65-F5344CB8AC3E}">
        <p14:creationId xmlns:p14="http://schemas.microsoft.com/office/powerpoint/2010/main" val="37870228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888FD-A2F5-0652-F6B5-A70FCE85E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FDB1C3B-CD89-716D-1AE5-6B28FF34F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438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(3:16)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D2AA25F-95DE-A1F8-3412-1D386B183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5486400" cy="2057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Dolor en el parto (3:16a)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Conflicto relacional (3:16b)</a:t>
            </a:r>
          </a:p>
        </p:txBody>
      </p:sp>
      <p:pic>
        <p:nvPicPr>
          <p:cNvPr id="28676" name="Picture 8" descr="C:\Users\awoods\AppData\Local\Microsoft\Windows\Temporary Internet Files\Content.IE5\77FPK2XC\MCBD20125_0000[1].wmf">
            <a:extLst>
              <a:ext uri="{FF2B5EF4-FFF2-40B4-BE49-F238E27FC236}">
                <a16:creationId xmlns:a16="http://schemas.microsoft.com/office/drawing/2014/main" id="{B1A9E4CC-25CA-92DC-4F2C-D3F73896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04" y="3810000"/>
            <a:ext cx="49307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926F38-4102-02BB-8BB2-8C6A31C0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899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B0CCA2-08B1-46BD-B340-BC5FDB6A06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Génesis 3:16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la mujer dijo: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«En gran manera multiplicaré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 dolor en el parto,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 dolor darás a luz los hijos.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 todo,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 deseo [TESHUQAH] será para tu marido, Y él tendrá dominio sobre ti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D05A9-EA23-439D-8F04-A35D75AC3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14400"/>
            <a:ext cx="2857143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86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99BEBD-1F65-45AD-B1D4-475C3D4E2A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0928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Cantares 7:10</a:t>
            </a:r>
          </a:p>
          <a:p>
            <a:pPr algn="just"/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4000" dirty="0">
                <a:latin typeface="Calibri" panose="020F0502020204030204" pitchFamily="34" charset="0"/>
                <a:cs typeface="Calibri" panose="020F0502020204030204" pitchFamily="34" charset="0"/>
              </a:rPr>
              <a:t>»Yo soy de mi amado,</a:t>
            </a:r>
          </a:p>
          <a:p>
            <a:pPr algn="just"/>
            <a:r>
              <a:rPr lang="es-CO" sz="4000" dirty="0">
                <a:latin typeface="Calibri" panose="020F0502020204030204" pitchFamily="34" charset="0"/>
                <a:cs typeface="Calibri" panose="020F0502020204030204" pitchFamily="34" charset="0"/>
              </a:rPr>
              <a:t>Y para mí es todo su deseo </a:t>
            </a:r>
            <a:r>
              <a:rPr lang="es-CO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[TESHUQAH]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BA066-46E6-4A64-9297-1C797AB08A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438400"/>
            <a:ext cx="3200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5943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838200"/>
          </a:xfrm>
        </p:spPr>
        <p:txBody>
          <a:bodyPr/>
          <a:lstStyle/>
          <a:p>
            <a:pPr algn="ctr" eaLnBrk="1" hangingPunct="1"/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Paralelo entre Génesis 3:16 &amp; 4:7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953000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3:16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>
                <a:effectLst/>
              </a:rPr>
              <a:t>“</a:t>
            </a:r>
            <a:r>
              <a:rPr lang="es-CO" dirty="0">
                <a:effectLst/>
              </a:rPr>
              <a:t>Con todo, tu </a:t>
            </a:r>
            <a:r>
              <a:rPr lang="es-CO" b="1" u="sng" dirty="0">
                <a:solidFill>
                  <a:srgbClr val="FFFFCC"/>
                </a:solidFill>
                <a:effectLst/>
              </a:rPr>
              <a:t>deseo</a:t>
            </a:r>
            <a:r>
              <a:rPr lang="es-CO" dirty="0">
                <a:effectLst/>
              </a:rPr>
              <a:t> [TESHUQAH]  será para tu marido,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s-CO" dirty="0">
                <a:effectLst/>
              </a:rPr>
              <a:t>Y él tendrá dominio sobre ti</a:t>
            </a:r>
            <a:r>
              <a:rPr lang="en-US" dirty="0">
                <a:effectLst/>
              </a:rPr>
              <a:t>.”</a:t>
            </a:r>
            <a:r>
              <a:rPr lang="en-US" dirty="0"/>
              <a:t> </a:t>
            </a:r>
          </a:p>
          <a:p>
            <a:pPr marL="0" indent="0" algn="ctr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4:7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>
                <a:effectLst/>
              </a:rPr>
              <a:t>“</a:t>
            </a:r>
            <a:r>
              <a:rPr lang="es-CO" dirty="0">
                <a:effectLst/>
              </a:rPr>
              <a:t>el pecado yace a la puerta y te </a:t>
            </a:r>
            <a:r>
              <a:rPr lang="es-CO" b="1" u="sng" dirty="0">
                <a:solidFill>
                  <a:srgbClr val="FFFFCC"/>
                </a:solidFill>
                <a:effectLst/>
              </a:rPr>
              <a:t>codicia</a:t>
            </a:r>
            <a:r>
              <a:rPr lang="es-CO" dirty="0">
                <a:effectLst/>
              </a:rPr>
              <a:t> [TESHUQAH] pero tú debes dominarlo</a:t>
            </a:r>
            <a:r>
              <a:rPr lang="en-US" dirty="0">
                <a:effectLst/>
              </a:rPr>
              <a:t>.”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38583-F3FE-4278-85FD-11E47189DAD2}"/>
              </a:ext>
            </a:extLst>
          </p:cNvPr>
          <p:cNvSpPr txBox="1"/>
          <p:nvPr/>
        </p:nvSpPr>
        <p:spPr>
          <a:xfrm>
            <a:off x="1638300" y="6242447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Susan T. Foh, “What is the Woman’s Desire?”,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 Westminster Theological Journal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 37 (1974-75), 376-83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4695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B7BC9-2BA7-D907-10A6-95EADD416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" y="74454"/>
            <a:ext cx="8951871" cy="6709091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Corintios 7:28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si te casas, no has pecado; y si una virgen se casa, no ha pecado. Sin embargo, ellos tendrán problemas en esta vida, y yo quiero evitárselos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2B4BE5-2301-4EFA-8353-7A906622F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075" y="2971800"/>
            <a:ext cx="12438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155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9A097-DCC4-4775-82D4-237AB339DD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Proverbios 21:9, 19; 25:24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 mejor vivir solo en un rincón de la azotea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que en una casa preciosa con una esposa que busca pleitos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 mejor vivir solo en el desierto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que con una esposa que se queja y busca pleitos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Mejor vivir solo en un rincón de la azotea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que en una casa preciosa con una esposa que busca pleitos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3382323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E0765-7FB1-D3D9-7904-FC59E4B82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C0A14BE-545C-85D0-851E-6C032035C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00539ED-3E4A-52EE-DCA6-9D3AF9566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4DE7CCAE-CA06-46EB-379D-19AC6266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0A8F94-9CC3-0E2B-884D-E2F1D5A9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25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228600"/>
            <a:ext cx="17145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(3:17-19)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1394" y="1600201"/>
            <a:ext cx="5358606" cy="1600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Trabajo doloroso (3:17-19a)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Muerte (3:19b)</a:t>
            </a:r>
          </a:p>
        </p:txBody>
      </p:sp>
      <p:pic>
        <p:nvPicPr>
          <p:cNvPr id="30724" name="Picture 4" descr="C:\Users\awoods\AppData\Local\Microsoft\Windows\Temporary Internet Files\Content.IE5\5C7NAJFS\MCj028998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615" y="3657600"/>
            <a:ext cx="27421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71EB6C-7A6A-637B-6B7A-DD844738C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70" y="79136"/>
            <a:ext cx="1816765" cy="129246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A0EF2-E9A3-9DD1-15E1-36B02B65B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1220FEE-115A-E0E6-2651-D1DAF3903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1900" y="228600"/>
            <a:ext cx="17145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(3:17-19)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B8D8C72-0413-47D7-87F4-28135E8A4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1394" y="1600201"/>
            <a:ext cx="5358606" cy="1600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Trabajo doloroso (3:17-19a)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Muerte (3:19b)</a:t>
            </a:r>
          </a:p>
        </p:txBody>
      </p:sp>
      <p:pic>
        <p:nvPicPr>
          <p:cNvPr id="30724" name="Picture 4" descr="C:\Users\awoods\AppData\Local\Microsoft\Windows\Temporary Internet Files\Content.IE5\5C7NAJFS\MCj02899890000[1].wmf">
            <a:extLst>
              <a:ext uri="{FF2B5EF4-FFF2-40B4-BE49-F238E27FC236}">
                <a16:creationId xmlns:a16="http://schemas.microsoft.com/office/drawing/2014/main" id="{EC1F46D6-B886-E0D5-B90B-1C6EF7E0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615" y="3657600"/>
            <a:ext cx="27421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030A3C-4DD7-8F7D-DE7B-9BAE1967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7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5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FFFF"/>
                </a:solidFill>
              </a:rPr>
              <a:t>GÉNESIS 3: LA CAIDA DEL HOMBRE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410200"/>
            <a:ext cx="9144000" cy="1066800"/>
          </a:xfrm>
        </p:spPr>
        <p:txBody>
          <a:bodyPr lIns="92075" tIns="46038" rIns="92075" bIns="46038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“</a:t>
            </a:r>
            <a:r>
              <a:rPr lang="es-CO" sz="2800" dirty="0">
                <a:solidFill>
                  <a:srgbClr val="FFFFFF"/>
                </a:solidFill>
              </a:rPr>
              <a:t>Este capítulo es </a:t>
            </a:r>
            <a:r>
              <a:rPr lang="es-CO" sz="2800" b="1" u="sng" dirty="0">
                <a:solidFill>
                  <a:srgbClr val="FFFFCC"/>
                </a:solidFill>
              </a:rPr>
              <a:t>el eje</a:t>
            </a:r>
            <a:r>
              <a:rPr lang="es-CO" sz="2800" dirty="0">
                <a:solidFill>
                  <a:srgbClr val="FFFFFF"/>
                </a:solidFill>
              </a:rPr>
              <a:t> sobre el que gira toda la Biblia</a:t>
            </a:r>
            <a:r>
              <a:rPr lang="en-US" sz="2800" dirty="0">
                <a:solidFill>
                  <a:srgbClr val="FFFFFF"/>
                </a:solidFill>
              </a:rPr>
              <a:t>”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-W. H. Griffith Thomas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4452" name="Picture 5" descr="C:\Users\awoods\Pictures\Microsoft Clip Organizer\pe076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715" y="1695450"/>
            <a:ext cx="20605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37AAC-9601-462B-A46E-9F3FDBAC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090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sz="2025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7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Génesis 3:17-19</a:t>
            </a:r>
          </a:p>
          <a:p>
            <a:pPr algn="just">
              <a:defRPr/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Entonces el Señor dijo a Adán: «Por cuanto has escuchado la voz de tu mujer y has comido del árbol del cual te ordené, diciendo: “No comerás de él”,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Maldita será la tierra por tu causa; con trabajo comerás de ella todos los días de tu vida.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18 -»Espinos y cardos te producirá, Y comerás de las plantas del campo. 19 -»Con el sudor de tu rostro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Comerás el pan hasta que vuelvas a la tierra,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 Pues polvo eres</a:t>
            </a:r>
            <a:r>
              <a:rPr lang="es-CO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...”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75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3:19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»Con el sudor de tu rostro</a:t>
            </a:r>
          </a:p>
          <a:p>
            <a:pPr algn="just">
              <a:spcAft>
                <a:spcPts val="0"/>
              </a:spcAft>
            </a:pP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Comerás el pan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que vuelvas a la tierra,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polvo eres,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al polvo volverás»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8C54C-0E5F-45B3-B075-362C986E6F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46728"/>
            <a:ext cx="260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E22BE-6A23-E05D-B118-EE6E10018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8BD2C0B-E032-FE43-B722-8B9128F0D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1900" y="228600"/>
            <a:ext cx="17145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(3:17-19)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33FDEA9-6E0C-059C-321E-8BD26C9D1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1394" y="1600201"/>
            <a:ext cx="5358606" cy="1600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Trabajo doloroso (3:17-19a)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Muerte (3:19b)</a:t>
            </a:r>
          </a:p>
        </p:txBody>
      </p:sp>
      <p:pic>
        <p:nvPicPr>
          <p:cNvPr id="30724" name="Picture 4" descr="C:\Users\awoods\AppData\Local\Microsoft\Windows\Temporary Internet Files\Content.IE5\5C7NAJFS\MCj02899890000[1].wmf">
            <a:extLst>
              <a:ext uri="{FF2B5EF4-FFF2-40B4-BE49-F238E27FC236}">
                <a16:creationId xmlns:a16="http://schemas.microsoft.com/office/drawing/2014/main" id="{78E216A4-C068-BC3A-EA2C-43CD88AB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615" y="3657600"/>
            <a:ext cx="27421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6426C4-0827-718D-37A6-6852EB650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7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451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7EF3-F980-A78B-9656-EC2C1039A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CA027-6595-D769-4360-8D807D9168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F40CFA36-E765-6DAE-FE37-E53B8463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3:19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»Con el sudor de tu rostro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Comerás el pan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que vuelvas a la tierra,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polvo eres,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al polvo volverás»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CB6E3-5571-A9E1-B2B8-DC4F6C4088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46728"/>
            <a:ext cx="260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ABA20-0BE6-2862-E6AE-5B52EE8B7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CE4D0-7A65-CBE8-139D-A3FE7CC4EF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E3434B73-34C5-6499-FFE3-C69A92C97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2:16-17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el Señor Dios le advirtió: «Puedes comer libremente del fruto de cualquier árbol del huerto, 17 excepto del árbol del conocimiento del bien y del mal. Si comes de su fruto, sin duda morirás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muwth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 (NTV)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40699-E835-F18F-F88A-B66F42CA3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48000"/>
            <a:ext cx="2846925" cy="18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87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Corintios 15:21-22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Porque ya que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muerte entró por un hombre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también por un hombre vino la resurrección de los muertos. 22 Porque así como en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Adán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todos mueren, también en Cristo todos serán vivificados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F5B3B9-C260-48F7-92A7-5895634FD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20040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2091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5:12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 tanto, tal como el pecado entró en el mundo por medio de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 hombre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 por medio del pecado la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muerte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así también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muerte se extendió a todos los hombres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porque todos pecaron.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—.”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AE24F-CD9F-4D80-A0C7-0A93DD72C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573" y="3124200"/>
            <a:ext cx="2424853" cy="17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230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075D55-7921-4408-BCEF-8BC77DC4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03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900"/>
              </a:spcAft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Cor. 4:16</a:t>
            </a:r>
            <a:endParaRPr lang="en-US" alt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 tanto no desfallecemos, antes bien, aunque nuestro hombre exterior va decayendo, sin embargo nuestro hombre interior se renueva de día en día.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185EF-4D20-49A6-9761-B9C3940D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90800"/>
            <a:ext cx="203695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410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382F5-61D8-6C29-33D3-65A6D37B8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6CD3C-7BE0-D4E0-2744-A1167FC9C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76"/>
            <a:ext cx="9144000" cy="61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236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71D19-C9CD-408C-9DEE-197D1602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4981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Apocalipsis 21:4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 enjugará toda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lágrima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sus ojos, y ya no habrá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muerte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habrá más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duelo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clamor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dolor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porque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 primeras cosas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han pasado»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5A2E-5CBD-4BD6-B8D1-1237D22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32" y="3143250"/>
            <a:ext cx="185653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6E6AF98-5870-45FC-9EE4-B91CBFDE8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1D2D26C7-DA93-424F-8E2A-46B2B7F1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DA4A1-87A7-1F3F-0C9D-8816EE5A6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5B120-3589-9E01-49AD-3471239DC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D1877EEF-3FEB-6463-3B0E-18C00A45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E5B0BC80-E58A-6353-0243-34F7DF65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CA5764D-1494-3D8E-E433-30A1EFE7C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18254173-6A1C-DE9B-AEF3-38C807D4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7FC332-86A1-2A15-1026-C708D7F69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04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4870B4-42DD-648E-FB86-34D1ED5C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25D3E-7D7D-2452-21EB-F56AD0265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44911F5-BD42-A226-AA07-C1C60666A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05D6C03-FD4E-F225-2688-77DAC7C19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0F88D0B5-B5A3-D5B4-8937-4073FD1DF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765BC2-9367-1D59-E058-4DC2A3C48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45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34ACE-9CFF-47C7-3CFB-B6331116C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22652-EA9E-A65C-D452-CB211987CF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5A4675C0-F3DA-F3A6-6F2B-ECA9339D9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3:19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»Con el sudor de tu rostro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Comerás el pan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que vuelvas a la tierra,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polvo eres,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al polvo volverás»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B7782-0FB2-42DD-38AD-433718492E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46728"/>
            <a:ext cx="260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EF7E8-AECF-468C-8527-37122A6624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9144000" cy="4171950"/>
          </a:xfrm>
          <a:noFill/>
          <a:ln w="28575">
            <a:noFill/>
          </a:ln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dirty="0">
                <a:solidFill>
                  <a:srgbClr val="00FFFF"/>
                </a:solidFill>
                <a:ea typeface="+mj-ea"/>
                <a:cs typeface="+mj-cs"/>
              </a:rPr>
              <a:t>Hechos 17:26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solo hombre creó todas las naciones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toda la tierra. De antemano decidió cuándo se levantarían y cuándo caerían, y determinó los límites de cada una,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(Italicas añadidas) (NTV)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AC8E0D-33C1-4372-9C9B-8A2EB9038E3D}"/>
              </a:ext>
            </a:extLst>
          </p:cNvPr>
          <p:cNvSpPr txBox="1">
            <a:spLocks/>
          </p:cNvSpPr>
          <p:nvPr/>
        </p:nvSpPr>
        <p:spPr>
          <a:xfrm>
            <a:off x="8229600" y="6248400"/>
            <a:ext cx="685800" cy="457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B3C3A6CF-E9D9-4FB9-8425-0D4364AA3ACE}" type="slidenum">
              <a:rPr lang="en-US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74</a:t>
            </a:fld>
            <a:endParaRPr lang="en-US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272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34BC-2352-0C90-E5A4-84399F462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6E997EC-3C4F-9F78-A08A-EA20B2D47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F559AA-F608-4558-FBCC-8F59893B5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68022C8B-7183-D921-C319-70A360E4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B203A0-32C1-1228-6171-FCB784E0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160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317F5-7975-C96F-7EF5-CC2F01A8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CBB277E-AF4F-BFC7-9288-6D1C86C16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188AEE1-C1AD-C199-131B-9F0B51231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594A0F75-6764-6643-4AA4-30547C48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88F570-D200-9A8E-E763-D9C6AF67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225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80371-596F-CB69-34C9-80DB8AE72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CCFDC-99EA-89B5-97D3-A1F4848E3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6735C401-5A81-F48B-DC52-2B188701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«Hagamos al hombre a Nuestra imagen, conforme a Nuestra semejanza</a:t>
            </a:r>
            <a:r>
              <a:rPr lang="es-CO" sz="2800" dirty="0">
                <a:latin typeface="Calibri" panose="020F0502020204030204" pitchFamily="34" charset="0"/>
              </a:rPr>
              <a:t>; y ejerza dominio sobre los peces del mar, sobre las aves del cielo, sobre los ganados, sobre toda la tierra, y sobre todo reptil que se arrastra sobre la tierra». 27 Dios creó al hombre a imagen Suya, a imagen de Dios lo creó; varón y hembra los creó. 28 Dios los bendijo y les dijo: «Sean fecundos y multiplíquense. Llenen la tierra y sométanla. Ejerzan dominio sobre los peces del mar, sobre las aves del cielo y sobre todo ser viviente que se mueve[r] sobre la tierra»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796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73125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Trinitarismo en Génesis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69" y="1849438"/>
            <a:ext cx="2614831" cy="3159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1:26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3:22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11:7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 6:8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105CE-CD76-72C9-BD0D-C2F17FC5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4987019" cy="3367419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092228" cy="85725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Instituciones Divinas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71650"/>
            <a:ext cx="8001000" cy="3714750"/>
          </a:xfrm>
        </p:spPr>
        <p:txBody>
          <a:bodyPr/>
          <a:lstStyle/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(Gén. 3:22)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Matrimonio y familia(Gén. 1:26-28; 2:18-25)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(Gén. 2:15; 3:19)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(Gén. 9:6)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Nacionalismo (Gén. 11:1-9)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DFD5B-8FD4-43B8-BC86-4E352B490EB1}" type="slidenum">
              <a:rPr lang="en-US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79</a:t>
            </a:fld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550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B1441-0C1E-5150-FF06-C1256E2BA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968C9804-0B5D-F9D9-6E57-1BB0BD296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31D6D03C-2929-32C0-0275-B6BE88EC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CA1AE6F-42BB-11EB-CCD7-C59E8D58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95B7103D-8339-017C-763E-989967766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C33E03-D0BA-E56A-6F6B-944195C89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52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D558E-0142-D014-0DA3-8338ECCD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F4FC-0086-4E73-562E-BB89933F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092228" cy="85725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Instituciones Divinas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E250-2DCE-D048-4C67-B9B336A5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71650"/>
            <a:ext cx="8153400" cy="3714750"/>
          </a:xfrm>
        </p:spPr>
        <p:txBody>
          <a:bodyPr/>
          <a:lstStyle/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(Gén. 3:22)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Matrimonio y familia (Gén. 1:26-28; 2:18-25)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(Gén. 2:15; 3:19)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(Gén. 9:6)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Nacionalismo (Gén. 11:1-9)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315E3-76A8-6EDC-3204-A3295FCC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DFD5B-8FD4-43B8-BC86-4E352B490EB1}" type="slidenum">
              <a:rPr lang="en-US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80</a:t>
            </a:fld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824374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81D2B-B2B9-21D7-8DC0-B902FA7E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D48215-4D5C-8F58-3849-611073902C3B}"/>
              </a:ext>
            </a:extLst>
          </p:cNvPr>
          <p:cNvSpPr txBox="1"/>
          <p:nvPr/>
        </p:nvSpPr>
        <p:spPr>
          <a:xfrm>
            <a:off x="990600" y="609600"/>
            <a:ext cx="6400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DISPENSACIONES</a:t>
            </a:r>
          </a:p>
          <a:p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INOCENCIA📖 Génesis 1–3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CONCIENCIA📖 Génesis 4–8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GOBIERNO HUMANO📖 Génesis 9–11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PROMESA📖 Génesis 12 – Éxodo 19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LEY📖 Éxodo 19 – Hechos 2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IGLESIA📖 Hechos 2 – Apocalipsis 3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TRIBULACIÓN📖 Apocalipsis 6–19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REINO (MILENIO)📖 Apocalipsis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382BB-A50A-8B22-35EE-5E0A13D3190A}"/>
              </a:ext>
            </a:extLst>
          </p:cNvPr>
          <p:cNvSpPr txBox="1"/>
          <p:nvPr/>
        </p:nvSpPr>
        <p:spPr>
          <a:xfrm>
            <a:off x="1066800" y="762000"/>
            <a:ext cx="1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285676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FB4B34-629D-B320-0D18-A48124FE286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685800"/>
          <a:ext cx="8458200" cy="5638799"/>
        </p:xfrm>
        <a:graphic>
          <a:graphicData uri="http://schemas.openxmlformats.org/drawingml/2006/table">
            <a:tbl>
              <a:tblPr firstRow="1" firstCol="1" bandRow="1">
                <a:solidFill>
                  <a:schemeClr val="tx1"/>
                </a:solidFill>
                <a:tableStyleId>{5940675A-B579-460E-94D1-54222C63F5DA}</a:tableStyleId>
              </a:tblPr>
              <a:tblGrid>
                <a:gridCol w="2114098">
                  <a:extLst>
                    <a:ext uri="{9D8B030D-6E8A-4147-A177-3AD203B41FA5}">
                      <a16:colId xmlns:a16="http://schemas.microsoft.com/office/drawing/2014/main" val="50146849"/>
                    </a:ext>
                  </a:extLst>
                </a:gridCol>
                <a:gridCol w="2114098">
                  <a:extLst>
                    <a:ext uri="{9D8B030D-6E8A-4147-A177-3AD203B41FA5}">
                      <a16:colId xmlns:a16="http://schemas.microsoft.com/office/drawing/2014/main" val="3004736109"/>
                    </a:ext>
                  </a:extLst>
                </a:gridCol>
                <a:gridCol w="2115002">
                  <a:extLst>
                    <a:ext uri="{9D8B030D-6E8A-4147-A177-3AD203B41FA5}">
                      <a16:colId xmlns:a16="http://schemas.microsoft.com/office/drawing/2014/main" val="87871618"/>
                    </a:ext>
                  </a:extLst>
                </a:gridCol>
                <a:gridCol w="2115002">
                  <a:extLst>
                    <a:ext uri="{9D8B030D-6E8A-4147-A177-3AD203B41FA5}">
                      <a16:colId xmlns:a16="http://schemas.microsoft.com/office/drawing/2014/main" val="2448062921"/>
                    </a:ext>
                  </a:extLst>
                </a:gridCol>
              </a:tblGrid>
              <a:tr h="199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Nombre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Escrituras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Responsabilidades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Juicios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16874"/>
                  </a:ext>
                </a:extLst>
              </a:tr>
              <a:tr h="1684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Inocencia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1:3-3:6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Obedecer a Dios y no comer del árbol prohibido,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Llenar y sojuzgar la tierra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Tener comunión con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Maldiciones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 física y espiritual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44149"/>
                  </a:ext>
                </a:extLst>
              </a:tr>
              <a:tr h="199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Consciencia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3:7-8:14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Haz el bien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Diluvio universal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94657"/>
                  </a:ext>
                </a:extLst>
              </a:tr>
              <a:tr h="615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Gobierno Civil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8:15–11:9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Llenar la tierra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Pena capital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Dispersión forzada por la confusión de las lenguas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487737"/>
                  </a:ext>
                </a:extLst>
              </a:tr>
              <a:tr h="941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Regla Patriarcal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11:10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Éxodo 18:27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Permanecer en la Tierra Prometida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y obedecer a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Cautiverio en Egipto y peregrinación en el desierto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1712"/>
                  </a:ext>
                </a:extLst>
              </a:tr>
              <a:tr h="531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Ley Mosaica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Éxodo 19:1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Juan 14:30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Guardar la Ley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Caminar con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Cautiverios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83939"/>
                  </a:ext>
                </a:extLst>
              </a:tr>
              <a:tr h="733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Gracia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Hechos 2:1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Apocalipsis 19:21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en Cristo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Vivir con Cristo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Pérdida de recompensas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6629"/>
                  </a:ext>
                </a:extLst>
              </a:tr>
              <a:tr h="733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Milenio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Apocalipsis 20:1–15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y obedecer a Cristo y Su gobierno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Juicio del Gran Trono Blanco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113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438887-08A3-30E2-1DD0-CADF9ABAD52C}"/>
              </a:ext>
            </a:extLst>
          </p:cNvPr>
          <p:cNvSpPr txBox="1"/>
          <p:nvPr/>
        </p:nvSpPr>
        <p:spPr>
          <a:xfrm>
            <a:off x="1983849" y="60947"/>
            <a:ext cx="494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Ryrie, Dispensacionalismo, 1995, p.44</a:t>
            </a:r>
          </a:p>
        </p:txBody>
      </p:sp>
    </p:spTree>
    <p:extLst>
      <p:ext uri="{BB962C8B-B14F-4D97-AF65-F5344CB8AC3E}">
        <p14:creationId xmlns:p14="http://schemas.microsoft.com/office/powerpoint/2010/main" val="425407719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25526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D8252-0353-2EAD-360F-D8D5D82C6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BAA37403-8466-2B66-B3A6-F7BD72ED6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7DCFF4-B8F7-6617-CF25-769554BC2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 - Resumen</a:t>
            </a:r>
          </a:p>
        </p:txBody>
      </p:sp>
    </p:spTree>
    <p:extLst>
      <p:ext uri="{BB962C8B-B14F-4D97-AF65-F5344CB8AC3E}">
        <p14:creationId xmlns:p14="http://schemas.microsoft.com/office/powerpoint/2010/main" val="28530622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60969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te bendiga y te guarde;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sobre ti,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tenga de ti misericordia;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alce sobre ti Su rostro,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 dé paz”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409" y="25355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Tácticas de Satanás (2 Cor 2:11)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35138"/>
            <a:ext cx="7848600" cy="33877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Añade a la Palabra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Desafía la bondad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Resta de la Palabra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(3:4; 2:17)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Ofrece sabiduría sin sumisión a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(3:5; Prov 1:7)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F3537948-464C-4C38-A7ED-0AD65150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2A86EE-F2D0-771A-4435-3EC46B12D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03" y="33996"/>
            <a:ext cx="1591194" cy="1133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11212</TotalTime>
  <Words>3354</Words>
  <Application>Microsoft Office PowerPoint</Application>
  <PresentationFormat>On-screen Show (4:3)</PresentationFormat>
  <Paragraphs>399</Paragraphs>
  <Slides>85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Calibri</vt:lpstr>
      <vt:lpstr>Century Gothic</vt:lpstr>
      <vt:lpstr>Times New Roman</vt:lpstr>
      <vt:lpstr>Wingdings</vt:lpstr>
      <vt:lpstr>Azure</vt:lpstr>
      <vt:lpstr>Azure</vt:lpstr>
      <vt:lpstr>PowerPoint Presentation</vt:lpstr>
      <vt:lpstr>ESTRUCTURA DE GÉNESIS</vt:lpstr>
      <vt:lpstr>ESTRUCTURA DE GÉNESIS</vt:lpstr>
      <vt:lpstr>¿Relato Contradictorio de la Creación?</vt:lpstr>
      <vt:lpstr>ESTRUCTURA DE GÉNESIS</vt:lpstr>
      <vt:lpstr>GÉNESIS 3: LA CAIDA DEL HOMBRE</vt:lpstr>
      <vt:lpstr>PowerPoint Presentation</vt:lpstr>
      <vt:lpstr>PowerPoint Presentation</vt:lpstr>
      <vt:lpstr>Las Tácticas de Satanás (2 Cor 2:11)</vt:lpstr>
      <vt:lpstr>Los Errores de Adán y Eva  (Efe 6:10-20)</vt:lpstr>
      <vt:lpstr>El Pecado de Adán y Eva (3:6)</vt:lpstr>
      <vt:lpstr>El Pecado de Adán y Eva (3:6)</vt:lpstr>
      <vt:lpstr>El Pecado de Adán y Eva (3:6)</vt:lpstr>
      <vt:lpstr>Feminismo Evangélico</vt:lpstr>
      <vt:lpstr>El Liderazgo Masculino antes de la Caída</vt:lpstr>
      <vt:lpstr>El Liderazgo Masculino antes de la Caída</vt:lpstr>
      <vt:lpstr>El Liderazgo Masculino antes de la Caída</vt:lpstr>
      <vt:lpstr>Significado Bíblico de Nombrar</vt:lpstr>
      <vt:lpstr>El Liderazgo Masculino antes de la Caída</vt:lpstr>
      <vt:lpstr>PowerPoint Presentation</vt:lpstr>
      <vt:lpstr>PowerPoint Presentation</vt:lpstr>
      <vt:lpstr>La mujer creada del costado del hombre…  no de su pie</vt:lpstr>
      <vt:lpstr>PowerPoint Presentation</vt:lpstr>
      <vt:lpstr>PowerPoint Presentation</vt:lpstr>
      <vt:lpstr>PowerPoint Presentation</vt:lpstr>
      <vt:lpstr>PowerPoint Presentation</vt:lpstr>
      <vt:lpstr>Resultados del Pecado (3:7-13)</vt:lpstr>
      <vt:lpstr>Resultados del Pecado (3:7-13)</vt:lpstr>
      <vt:lpstr>PowerPoint Presentation</vt:lpstr>
      <vt:lpstr>Resultados del Pecado (3:7-13)</vt:lpstr>
      <vt:lpstr>Resultados del Pecado (3:7-13)</vt:lpstr>
      <vt:lpstr>Resultados del Pecado (3:7-13)</vt:lpstr>
      <vt:lpstr>PowerPoint Presentation</vt:lpstr>
      <vt:lpstr>PowerPoint Presentation</vt:lpstr>
      <vt:lpstr>PowerPoint Presentation</vt:lpstr>
      <vt:lpstr>PowerPoint Presentation</vt:lpstr>
      <vt:lpstr>Juicios Divinos (3:14-19)</vt:lpstr>
      <vt:lpstr>Juicios Divinos (3:14-19)</vt:lpstr>
      <vt:lpstr>Serpiente  (3:14-15)</vt:lpstr>
      <vt:lpstr>Serpiente  (3:14-15)</vt:lpstr>
      <vt:lpstr>PowerPoint Presentation</vt:lpstr>
      <vt:lpstr>PowerPoint Presentation</vt:lpstr>
      <vt:lpstr>Serpiente  (3:14-15)</vt:lpstr>
      <vt:lpstr>Derrota Progresiva de Sátanas</vt:lpstr>
      <vt:lpstr>Intentos Satánicos para detener al Mesías</vt:lpstr>
      <vt:lpstr>Juicios Divinos (3:14-19)</vt:lpstr>
      <vt:lpstr>Mujer  (3:16)</vt:lpstr>
      <vt:lpstr>Mujer  (3:16)</vt:lpstr>
      <vt:lpstr>PowerPoint Presentation</vt:lpstr>
      <vt:lpstr>Mujer  (3:16)</vt:lpstr>
      <vt:lpstr>PowerPoint Presentation</vt:lpstr>
      <vt:lpstr>PowerPoint Presentation</vt:lpstr>
      <vt:lpstr>Paralelo entre Génesis 3:16 &amp; 4:7</vt:lpstr>
      <vt:lpstr>PowerPoint Presentation</vt:lpstr>
      <vt:lpstr>PowerPoint Presentation</vt:lpstr>
      <vt:lpstr>PowerPoint Presentation</vt:lpstr>
      <vt:lpstr>Juicios Divinos (3:14-19)</vt:lpstr>
      <vt:lpstr>Hombre  (3:17-19)</vt:lpstr>
      <vt:lpstr>Hombre  (3:17-19)</vt:lpstr>
      <vt:lpstr>PowerPoint Presentation</vt:lpstr>
      <vt:lpstr>PowerPoint Presentation</vt:lpstr>
      <vt:lpstr>Hombre  (3:17-19)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Provisión de Dios (3:20-24)</vt:lpstr>
      <vt:lpstr>La Provisión de Dios (3:20-24)</vt:lpstr>
      <vt:lpstr>PowerPoint Presentation</vt:lpstr>
      <vt:lpstr>PowerPoint Presentation</vt:lpstr>
      <vt:lpstr>La Provisión de Dios (3:20-24)</vt:lpstr>
      <vt:lpstr>La Provisión de Dios (3:20-24)</vt:lpstr>
      <vt:lpstr>PowerPoint Presentation</vt:lpstr>
      <vt:lpstr>El Trinitarismo en Génesis</vt:lpstr>
      <vt:lpstr>Las Instituciones Divinas</vt:lpstr>
      <vt:lpstr>Las Instituciones Divinas</vt:lpstr>
      <vt:lpstr>PowerPoint Presentation</vt:lpstr>
      <vt:lpstr>PowerPoint Presentation</vt:lpstr>
      <vt:lpstr>Conclusión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012 - 3v1-24</dc:title>
  <dc:subject>Genesis 3</dc:subject>
  <dc:creator>A. Woods</dc:creator>
  <dc:description>Modified by Jim McGowan</dc:description>
  <cp:lastModifiedBy>Claudia Mora</cp:lastModifiedBy>
  <cp:revision>1155</cp:revision>
  <cp:lastPrinted>2011-06-25T18:12:52Z</cp:lastPrinted>
  <dcterms:created xsi:type="dcterms:W3CDTF">2009-03-17T12:21:13Z</dcterms:created>
  <dcterms:modified xsi:type="dcterms:W3CDTF">2025-09-27T14:15:14Z</dcterms:modified>
</cp:coreProperties>
</file>