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0" r:id="rId2"/>
    <p:sldMasterId id="2147483723" r:id="rId3"/>
  </p:sldMasterIdLst>
  <p:notesMasterIdLst>
    <p:notesMasterId r:id="rId101"/>
  </p:notesMasterIdLst>
  <p:handoutMasterIdLst>
    <p:handoutMasterId r:id="rId102"/>
  </p:handoutMasterIdLst>
  <p:sldIdLst>
    <p:sldId id="28120" r:id="rId4"/>
    <p:sldId id="3862" r:id="rId5"/>
    <p:sldId id="27847" r:id="rId6"/>
    <p:sldId id="27793" r:id="rId7"/>
    <p:sldId id="28100" r:id="rId8"/>
    <p:sldId id="28000" r:id="rId9"/>
    <p:sldId id="28057" r:id="rId10"/>
    <p:sldId id="28007" r:id="rId11"/>
    <p:sldId id="28059" r:id="rId12"/>
    <p:sldId id="28125" r:id="rId13"/>
    <p:sldId id="28060" r:id="rId14"/>
    <p:sldId id="28101" r:id="rId15"/>
    <p:sldId id="28061" r:id="rId16"/>
    <p:sldId id="28126" r:id="rId17"/>
    <p:sldId id="28058" r:id="rId18"/>
    <p:sldId id="28011" r:id="rId19"/>
    <p:sldId id="28062" r:id="rId20"/>
    <p:sldId id="28127" r:id="rId21"/>
    <p:sldId id="28063" r:id="rId22"/>
    <p:sldId id="27839" r:id="rId23"/>
    <p:sldId id="28103" r:id="rId24"/>
    <p:sldId id="28064" r:id="rId25"/>
    <p:sldId id="28104" r:id="rId26"/>
    <p:sldId id="28065" r:id="rId27"/>
    <p:sldId id="28015" r:id="rId28"/>
    <p:sldId id="28066" r:id="rId29"/>
    <p:sldId id="28067" r:id="rId30"/>
    <p:sldId id="28068" r:id="rId31"/>
    <p:sldId id="28023" r:id="rId32"/>
    <p:sldId id="28070" r:id="rId33"/>
    <p:sldId id="28071" r:id="rId34"/>
    <p:sldId id="9675" r:id="rId35"/>
    <p:sldId id="6543" r:id="rId36"/>
    <p:sldId id="28072" r:id="rId37"/>
    <p:sldId id="28106" r:id="rId38"/>
    <p:sldId id="4972" r:id="rId39"/>
    <p:sldId id="1116" r:id="rId40"/>
    <p:sldId id="28073" r:id="rId41"/>
    <p:sldId id="28028" r:id="rId42"/>
    <p:sldId id="28074" r:id="rId43"/>
    <p:sldId id="28107" r:id="rId44"/>
    <p:sldId id="5571" r:id="rId45"/>
    <p:sldId id="28075" r:id="rId46"/>
    <p:sldId id="6555" r:id="rId47"/>
    <p:sldId id="6556" r:id="rId48"/>
    <p:sldId id="28108" r:id="rId49"/>
    <p:sldId id="1777" r:id="rId50"/>
    <p:sldId id="28076" r:id="rId51"/>
    <p:sldId id="6903" r:id="rId52"/>
    <p:sldId id="6542" r:id="rId53"/>
    <p:sldId id="28077" r:id="rId54"/>
    <p:sldId id="28109" r:id="rId55"/>
    <p:sldId id="28078" r:id="rId56"/>
    <p:sldId id="28069" r:id="rId57"/>
    <p:sldId id="28018" r:id="rId58"/>
    <p:sldId id="28079" r:id="rId59"/>
    <p:sldId id="28080" r:id="rId60"/>
    <p:sldId id="28110" r:id="rId61"/>
    <p:sldId id="28081" r:id="rId62"/>
    <p:sldId id="5687" r:id="rId63"/>
    <p:sldId id="282" r:id="rId64"/>
    <p:sldId id="27794" r:id="rId65"/>
    <p:sldId id="28034" r:id="rId66"/>
    <p:sldId id="28082" r:id="rId67"/>
    <p:sldId id="28111" r:id="rId68"/>
    <p:sldId id="28083" r:id="rId69"/>
    <p:sldId id="27795" r:id="rId70"/>
    <p:sldId id="28037" r:id="rId71"/>
    <p:sldId id="28084" r:id="rId72"/>
    <p:sldId id="28112" r:id="rId73"/>
    <p:sldId id="28085" r:id="rId74"/>
    <p:sldId id="28042" r:id="rId75"/>
    <p:sldId id="28087" r:id="rId76"/>
    <p:sldId id="28088" r:id="rId77"/>
    <p:sldId id="28086" r:id="rId78"/>
    <p:sldId id="269" r:id="rId79"/>
    <p:sldId id="28089" r:id="rId80"/>
    <p:sldId id="28046" r:id="rId81"/>
    <p:sldId id="28090" r:id="rId82"/>
    <p:sldId id="28113" r:id="rId83"/>
    <p:sldId id="28091" r:id="rId84"/>
    <p:sldId id="28114" r:id="rId85"/>
    <p:sldId id="28092" r:id="rId86"/>
    <p:sldId id="28115" r:id="rId87"/>
    <p:sldId id="28116" r:id="rId88"/>
    <p:sldId id="263" r:id="rId89"/>
    <p:sldId id="28093" r:id="rId90"/>
    <p:sldId id="28117" r:id="rId91"/>
    <p:sldId id="28041" r:id="rId92"/>
    <p:sldId id="28051" r:id="rId93"/>
    <p:sldId id="28094" r:id="rId94"/>
    <p:sldId id="28118" r:id="rId95"/>
    <p:sldId id="28095" r:id="rId96"/>
    <p:sldId id="2082" r:id="rId97"/>
    <p:sldId id="9673" r:id="rId98"/>
    <p:sldId id="12493" r:id="rId99"/>
    <p:sldId id="27842" r:id="rId100"/>
  </p:sldIdLst>
  <p:sldSz cx="12192000" cy="6858000"/>
  <p:notesSz cx="7315200" cy="9601200"/>
  <p:custDataLst>
    <p:tags r:id="rId103"/>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66"/>
    <a:srgbClr val="00FFFF"/>
    <a:srgbClr val="0000CC"/>
    <a:srgbClr val="0000FF"/>
    <a:srgbClr val="FF99FF"/>
    <a:srgbClr val="6600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6" autoAdjust="0"/>
    <p:restoredTop sz="93243" autoAdjust="0"/>
  </p:normalViewPr>
  <p:slideViewPr>
    <p:cSldViewPr>
      <p:cViewPr>
        <p:scale>
          <a:sx n="100" d="100"/>
          <a:sy n="100" d="100"/>
        </p:scale>
        <p:origin x="1688" y="10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184" y="8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tableStyles" Target="tableStyle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handoutMaster" Target="handoutMasters/handoutMaster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tags" Target="tags/tag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080 Acts 14v8-20a </a:t>
            </a:r>
          </a:p>
          <a:p>
            <a:pPr>
              <a:defRPr/>
            </a:pPr>
            <a:r>
              <a:rPr lang="en-US" sz="1400" dirty="0"/>
              <a:t>09-24-2025</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9/23/2025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23613-A428-F03F-6621-F05BF94212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76D957-5F23-4F1D-2607-2B53E73492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1C8EFC-D5B8-4B70-5994-A60BF4B0AF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2AB191-7533-39E9-DDDB-972650F91BE5}"/>
              </a:ext>
            </a:extLst>
          </p:cNvPr>
          <p:cNvSpPr>
            <a:spLocks noGrp="1"/>
          </p:cNvSpPr>
          <p:nvPr>
            <p:ph type="sldNum" sz="quarter" idx="5"/>
          </p:nvPr>
        </p:nvSpPr>
        <p:spPr/>
        <p:txBody>
          <a:bodyPr/>
          <a:lstStyle/>
          <a:p>
            <a:fld id="{F8C071F8-0110-44CB-B1AD-32F308DA789F}" type="slidenum">
              <a:rPr lang="en-US" smtClean="0"/>
              <a:t>4</a:t>
            </a:fld>
            <a:endParaRPr lang="en-US"/>
          </a:p>
        </p:txBody>
      </p:sp>
    </p:spTree>
    <p:extLst>
      <p:ext uri="{BB962C8B-B14F-4D97-AF65-F5344CB8AC3E}">
        <p14:creationId xmlns:p14="http://schemas.microsoft.com/office/powerpoint/2010/main" val="2172021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7A130-7641-5B65-7354-F85E0A1BF9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2D6A0-5BB9-F436-BE5A-8B7F5D02247B}"/>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FA71A4CD-9CD3-6FF0-F6C0-7E64400C01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260205-E2D6-CD7C-33D1-E93EE485C2A6}"/>
              </a:ext>
            </a:extLst>
          </p:cNvPr>
          <p:cNvSpPr>
            <a:spLocks noGrp="1"/>
          </p:cNvSpPr>
          <p:nvPr>
            <p:ph type="sldNum" sz="quarter" idx="5"/>
          </p:nvPr>
        </p:nvSpPr>
        <p:spPr/>
        <p:txBody>
          <a:bodyPr/>
          <a:lstStyle/>
          <a:p>
            <a:fld id="{3D084339-C7C3-4022-975D-A91B6BCBB8E5}" type="slidenum">
              <a:rPr lang="en-US" altLang="en-US" smtClean="0"/>
              <a:pPr/>
              <a:t>21</a:t>
            </a:fld>
            <a:endParaRPr lang="en-US" altLang="en-US" dirty="0"/>
          </a:p>
        </p:txBody>
      </p:sp>
    </p:spTree>
    <p:extLst>
      <p:ext uri="{BB962C8B-B14F-4D97-AF65-F5344CB8AC3E}">
        <p14:creationId xmlns:p14="http://schemas.microsoft.com/office/powerpoint/2010/main" val="2936609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7A130-7641-5B65-7354-F85E0A1BF9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2D6A0-5BB9-F436-BE5A-8B7F5D02247B}"/>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FA71A4CD-9CD3-6FF0-F6C0-7E64400C01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260205-E2D6-CD7C-33D1-E93EE485C2A6}"/>
              </a:ext>
            </a:extLst>
          </p:cNvPr>
          <p:cNvSpPr>
            <a:spLocks noGrp="1"/>
          </p:cNvSpPr>
          <p:nvPr>
            <p:ph type="sldNum" sz="quarter" idx="5"/>
          </p:nvPr>
        </p:nvSpPr>
        <p:spPr/>
        <p:txBody>
          <a:bodyPr/>
          <a:lstStyle/>
          <a:p>
            <a:fld id="{3D084339-C7C3-4022-975D-A91B6BCBB8E5}" type="slidenum">
              <a:rPr lang="en-US" altLang="en-US" smtClean="0"/>
              <a:pPr/>
              <a:t>23</a:t>
            </a:fld>
            <a:endParaRPr lang="en-US" altLang="en-US" dirty="0"/>
          </a:p>
        </p:txBody>
      </p:sp>
    </p:spTree>
    <p:extLst>
      <p:ext uri="{BB962C8B-B14F-4D97-AF65-F5344CB8AC3E}">
        <p14:creationId xmlns:p14="http://schemas.microsoft.com/office/powerpoint/2010/main" val="2936609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endParaRPr lang="en-US" dirty="0"/>
          </a:p>
        </p:txBody>
      </p:sp>
      <p:sp>
        <p:nvSpPr>
          <p:cNvPr id="5" name="Date Placeholder 4"/>
          <p:cNvSpPr>
            <a:spLocks noGrp="1"/>
          </p:cNvSpPr>
          <p:nvPr>
            <p:ph type="dt" idx="11"/>
          </p:nvPr>
        </p:nvSpPr>
        <p:spPr/>
        <p:txBody>
          <a:bodyPr/>
          <a:lstStyle/>
          <a:p>
            <a:pPr>
              <a:defRPr/>
            </a:pPr>
            <a:fld id="{2670D747-AD32-4E7D-84B4-F5484BFD0D39}" type="datetime1">
              <a:rPr lang="en-US" smtClean="0"/>
              <a:t>9/23/2025</a:t>
            </a:fld>
            <a:endParaRPr lang="en-US" dirty="0"/>
          </a:p>
        </p:txBody>
      </p:sp>
      <p:sp>
        <p:nvSpPr>
          <p:cNvPr id="6" name="Footer Placeholder 5"/>
          <p:cNvSpPr>
            <a:spLocks noGrp="1"/>
          </p:cNvSpPr>
          <p:nvPr>
            <p:ph type="ftr" sz="quarter" idx="12"/>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13"/>
          </p:nvPr>
        </p:nvSpPr>
        <p:spPr/>
        <p:txBody>
          <a:bodyPr/>
          <a:lstStyle/>
          <a:p>
            <a:pPr>
              <a:defRPr/>
            </a:pPr>
            <a:fld id="{F3584848-F49B-4589-80F1-8AC4D2C6A1D1}" type="slidenum">
              <a:rPr lang="en-US" altLang="en-US" smtClean="0"/>
              <a:pPr>
                <a:defRPr/>
              </a:pPr>
              <a:t>42</a:t>
            </a:fld>
            <a:endParaRPr lang="en-US" altLang="en-US" dirty="0"/>
          </a:p>
        </p:txBody>
      </p:sp>
    </p:spTree>
    <p:extLst>
      <p:ext uri="{BB962C8B-B14F-4D97-AF65-F5344CB8AC3E}">
        <p14:creationId xmlns:p14="http://schemas.microsoft.com/office/powerpoint/2010/main" val="2541231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7D0F8-087E-57DA-DDED-81C68DE88E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0F4F7-BCD3-BD29-C545-545E6DFECA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769CEA-95E3-149A-8EA5-BDD6FDB6B4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0737F4-396D-EF5B-44AA-7E3E749A8A34}"/>
              </a:ext>
            </a:extLst>
          </p:cNvPr>
          <p:cNvSpPr>
            <a:spLocks noGrp="1"/>
          </p:cNvSpPr>
          <p:nvPr>
            <p:ph type="sldNum" sz="quarter" idx="5"/>
          </p:nvPr>
        </p:nvSpPr>
        <p:spPr/>
        <p:txBody>
          <a:bodyPr/>
          <a:lstStyle/>
          <a:p>
            <a:fld id="{F8C071F8-0110-44CB-B1AD-32F308DA789F}" type="slidenum">
              <a:rPr lang="en-US" smtClean="0"/>
              <a:t>62</a:t>
            </a:fld>
            <a:endParaRPr lang="en-US"/>
          </a:p>
        </p:txBody>
      </p:sp>
    </p:spTree>
    <p:extLst>
      <p:ext uri="{BB962C8B-B14F-4D97-AF65-F5344CB8AC3E}">
        <p14:creationId xmlns:p14="http://schemas.microsoft.com/office/powerpoint/2010/main" val="593194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64821-7081-BC65-04F0-D8D2C49544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2B59D-E6DB-C4A8-DD94-D32ECAD63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5E6BD0-19A1-255F-11F3-6F2E7F34B6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BDA2F4-9F57-C94F-E568-9036E3E46774}"/>
              </a:ext>
            </a:extLst>
          </p:cNvPr>
          <p:cNvSpPr>
            <a:spLocks noGrp="1"/>
          </p:cNvSpPr>
          <p:nvPr>
            <p:ph type="sldNum" sz="quarter" idx="5"/>
          </p:nvPr>
        </p:nvSpPr>
        <p:spPr/>
        <p:txBody>
          <a:bodyPr/>
          <a:lstStyle/>
          <a:p>
            <a:fld id="{F8C071F8-0110-44CB-B1AD-32F308DA789F}" type="slidenum">
              <a:rPr lang="en-US" smtClean="0"/>
              <a:t>67</a:t>
            </a:fld>
            <a:endParaRPr lang="en-US"/>
          </a:p>
        </p:txBody>
      </p:sp>
    </p:spTree>
    <p:extLst>
      <p:ext uri="{BB962C8B-B14F-4D97-AF65-F5344CB8AC3E}">
        <p14:creationId xmlns:p14="http://schemas.microsoft.com/office/powerpoint/2010/main" val="926772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5C2B7-7310-DF85-6CD8-5C74504BC8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0CC01-150F-2C61-F2AC-76F8CE4A4A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EB565A-9E6D-174A-08E6-41BD72CFEF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69E09B-9931-6CCD-F357-9E1C30B06A34}"/>
              </a:ext>
            </a:extLst>
          </p:cNvPr>
          <p:cNvSpPr>
            <a:spLocks noGrp="1"/>
          </p:cNvSpPr>
          <p:nvPr>
            <p:ph type="sldNum" sz="quarter" idx="5"/>
          </p:nvPr>
        </p:nvSpPr>
        <p:spPr/>
        <p:txBody>
          <a:bodyPr/>
          <a:lstStyle/>
          <a:p>
            <a:fld id="{F8C071F8-0110-44CB-B1AD-32F308DA789F}" type="slidenum">
              <a:rPr lang="en-US" smtClean="0"/>
              <a:t>97</a:t>
            </a:fld>
            <a:endParaRPr lang="en-US"/>
          </a:p>
        </p:txBody>
      </p:sp>
    </p:spTree>
    <p:extLst>
      <p:ext uri="{BB962C8B-B14F-4D97-AF65-F5344CB8AC3E}">
        <p14:creationId xmlns:p14="http://schemas.microsoft.com/office/powerpoint/2010/main" val="2394811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71965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1539102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035723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567786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3324622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239288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3794338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1869499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219778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2084325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3264936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7410128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2087448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8326683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40529477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05071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327669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3792632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34737502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599568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7433632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1894773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5761076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31895778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781874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04004119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3913397744"/>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3509486077"/>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rgbClr val="0000CC"/>
                          </a:solidFill>
                          <a:effectLst/>
                          <a:latin typeface="+mn-lt"/>
                        </a:rPr>
                        <a:t>Peter</a:t>
                      </a:r>
                      <a:endParaRPr kumimoji="0" lang="en-US" altLang="en-US" sz="28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chemeClr val="bg1"/>
                          </a:solidFill>
                          <a:effectLst/>
                          <a:latin typeface="+mn-lt"/>
                        </a:rPr>
                        <a:t>Paul</a:t>
                      </a:r>
                      <a:endParaRPr kumimoji="0" lang="en-US" altLang="en-US" sz="28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0"/>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a man lame from birth (3:1-11)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a man lame from birth (14:8-18)</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852068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by </a:t>
                      </a:r>
                      <a:r>
                        <a:rPr kumimoji="0" lang="en-US" altLang="en-US" sz="2400" b="1" u="none" strike="noStrike" kern="1200" cap="none" normalizeH="0" baseline="0">
                          <a:ln>
                            <a:noFill/>
                          </a:ln>
                          <a:solidFill>
                            <a:srgbClr val="0000CC"/>
                          </a:solidFill>
                          <a:effectLst/>
                          <a:latin typeface="+mn-lt"/>
                        </a:rPr>
                        <a:t>shadow (5:15-16</a:t>
                      </a:r>
                      <a:r>
                        <a:rPr kumimoji="0" lang="en-US" altLang="en-US" sz="2400" b="1" u="none" strike="noStrike" kern="1200" cap="none" normalizeH="0" baseline="0" dirty="0">
                          <a:ln>
                            <a:noFill/>
                          </a:ln>
                          <a:solidFill>
                            <a:srgbClr val="0000CC"/>
                          </a:solidFill>
                          <a:effectLst/>
                          <a:latin typeface="+mn-lt"/>
                        </a:rPr>
                        <a:t>)</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by handkerchief (19:11-12)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135070679"/>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Success is a cause of jealousy (5:17)</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Success is a cause of jealousy (13:45)</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Confronts a sorcerer (8:9-24)</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Confronts a sorcerer (13:6-11)</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Raises Dorcas (9:36-41)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Raises Eutychus (20:9-12)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3036090237"/>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Jailed and miraculously freed (12:3-19)</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Jailed and miraculously freed (16:25-34)</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2574615815"/>
                  </a:ext>
                </a:extLst>
              </a:tr>
            </a:tbl>
          </a:graphicData>
        </a:graphic>
      </p:graphicFrame>
    </p:spTree>
    <p:extLst>
      <p:ext uri="{BB962C8B-B14F-4D97-AF65-F5344CB8AC3E}">
        <p14:creationId xmlns:p14="http://schemas.microsoft.com/office/powerpoint/2010/main" val="3644872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520C2-4496-751F-5AA4-F3D2E8CE967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E76E71C-4915-BD0D-5260-AFB2736D2BED}"/>
              </a:ext>
            </a:extLst>
          </p:cNvPr>
          <p:cNvSpPr>
            <a:spLocks noGrp="1" noChangeArrowheads="1"/>
          </p:cNvSpPr>
          <p:nvPr>
            <p:ph type="body" idx="1"/>
          </p:nvPr>
        </p:nvSpPr>
        <p:spPr>
          <a:xfrm>
            <a:off x="662517" y="2286000"/>
            <a:ext cx="7162800" cy="22860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Candidate (8)</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Circumstances (9)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Healing (10)</a:t>
            </a:r>
          </a:p>
        </p:txBody>
      </p:sp>
      <p:pic>
        <p:nvPicPr>
          <p:cNvPr id="2" name="Picture 1">
            <a:extLst>
              <a:ext uri="{FF2B5EF4-FFF2-40B4-BE49-F238E27FC236}">
                <a16:creationId xmlns:a16="http://schemas.microsoft.com/office/drawing/2014/main" id="{5C167A65-6F77-11E8-D687-C69062ADB2B1}"/>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980EBA65-5890-1E49-421D-73B344E4E7BA}"/>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14:8-10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Healing</a:t>
            </a:r>
          </a:p>
        </p:txBody>
      </p:sp>
    </p:spTree>
    <p:extLst>
      <p:ext uri="{BB962C8B-B14F-4D97-AF65-F5344CB8AC3E}">
        <p14:creationId xmlns:p14="http://schemas.microsoft.com/office/powerpoint/2010/main" val="2013912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B7CC9D-9CE9-44DC-BA01-EF2D6312E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rPr>
              <a:t>built on the foundation</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rPr>
              <a:t>apostles</a:t>
            </a:r>
            <a:r>
              <a:rPr lang="en-US" sz="3600" dirty="0">
                <a:effectLst>
                  <a:outerShdw blurRad="38100" dist="38100" dir="2700000" algn="tl">
                    <a:srgbClr val="000000">
                      <a:alpha val="43137"/>
                    </a:srgbClr>
                  </a:outerShdw>
                </a:effectLst>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prophets</a:t>
            </a:r>
            <a:r>
              <a:rPr lang="en-US" sz="3600" dirty="0">
                <a:effectLst>
                  <a:outerShdw blurRad="38100" dist="38100" dir="2700000" algn="tl">
                    <a:srgbClr val="000000">
                      <a:alpha val="43137"/>
                    </a:srgbClr>
                  </a:outerShdw>
                </a:effectLst>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cs typeface="Calibri" panose="020F0502020204030204" pitchFamily="34" charset="0"/>
              </a:rPr>
              <a:t>stone</a:t>
            </a:r>
            <a:r>
              <a:rPr lang="en-US" sz="3600" dirty="0">
                <a:effectLst>
                  <a:outerShdw blurRad="38100" dist="38100" dir="2700000" algn="tl">
                    <a:srgbClr val="000000">
                      <a:alpha val="43137"/>
                    </a:srgbClr>
                  </a:outerShdw>
                </a:effectLst>
                <a:cs typeface="Calibri" panose="020F0502020204030204" pitchFamily="34" charset="0"/>
              </a:rPr>
              <a:t>.”</a:t>
            </a:r>
            <a:endParaRPr lang="en-US" altLang="en-US" sz="3600" kern="0" dirty="0">
              <a:effectLst>
                <a:outerShdw blurRad="38100" dist="38100" dir="2700000" algn="tl">
                  <a:srgbClr val="000000">
                    <a:alpha val="43137"/>
                  </a:srgbClr>
                </a:outerShdw>
              </a:effectLst>
              <a:cs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514600"/>
            <a:ext cx="4572000"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5675910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10A85-6716-DF9A-AA40-1BD28FD0A40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1865F05-1363-4217-E28A-387266DCCF29}"/>
              </a:ext>
            </a:extLst>
          </p:cNvPr>
          <p:cNvSpPr>
            <a:spLocks noGrp="1" noChangeArrowheads="1"/>
          </p:cNvSpPr>
          <p:nvPr>
            <p:ph type="body" idx="1"/>
          </p:nvPr>
        </p:nvSpPr>
        <p:spPr>
          <a:xfrm>
            <a:off x="662517" y="2286000"/>
            <a:ext cx="7162800" cy="22860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Candidate (8)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Circumstances (9)</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Healing (10)</a:t>
            </a:r>
          </a:p>
        </p:txBody>
      </p:sp>
      <p:pic>
        <p:nvPicPr>
          <p:cNvPr id="2" name="Picture 1">
            <a:extLst>
              <a:ext uri="{FF2B5EF4-FFF2-40B4-BE49-F238E27FC236}">
                <a16:creationId xmlns:a16="http://schemas.microsoft.com/office/drawing/2014/main" id="{13C69B00-3CA4-0FC2-6C6B-69EE5DC42C9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B885C336-E548-B6D7-704B-40D98EEE5CD6}"/>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14:8-10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Healing</a:t>
            </a:r>
          </a:p>
        </p:txBody>
      </p:sp>
    </p:spTree>
    <p:extLst>
      <p:ext uri="{BB962C8B-B14F-4D97-AF65-F5344CB8AC3E}">
        <p14:creationId xmlns:p14="http://schemas.microsoft.com/office/powerpoint/2010/main" val="2649598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AA1EA-B5D4-4083-2D9A-4BD5D986757C}"/>
            </a:ext>
          </a:extLst>
        </p:cNvPr>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E6470FA5-8A46-638A-E21D-A18C5CAA2A71}"/>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rgbClr val="0000CC"/>
                          </a:solidFill>
                          <a:effectLst/>
                          <a:latin typeface="+mn-lt"/>
                        </a:rPr>
                        <a:t>Peter</a:t>
                      </a:r>
                      <a:endParaRPr kumimoji="0" lang="en-US" altLang="en-US" sz="28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chemeClr val="bg1"/>
                          </a:solidFill>
                          <a:effectLst/>
                          <a:latin typeface="+mn-lt"/>
                        </a:rPr>
                        <a:t>Paul</a:t>
                      </a:r>
                      <a:endParaRPr kumimoji="0" lang="en-US" altLang="en-US" sz="28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0"/>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a man lame from birth (3:1-11)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a man lame from birth (14:8-18)</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852068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by </a:t>
                      </a:r>
                      <a:r>
                        <a:rPr kumimoji="0" lang="en-US" altLang="en-US" sz="2400" b="1" u="none" strike="noStrike" kern="1200" cap="none" normalizeH="0" baseline="0">
                          <a:ln>
                            <a:noFill/>
                          </a:ln>
                          <a:solidFill>
                            <a:srgbClr val="0000CC"/>
                          </a:solidFill>
                          <a:effectLst/>
                          <a:latin typeface="+mn-lt"/>
                        </a:rPr>
                        <a:t>shadow (5:15-16</a:t>
                      </a:r>
                      <a:r>
                        <a:rPr kumimoji="0" lang="en-US" altLang="en-US" sz="2400" b="1" u="none" strike="noStrike" kern="1200" cap="none" normalizeH="0" baseline="0" dirty="0">
                          <a:ln>
                            <a:noFill/>
                          </a:ln>
                          <a:solidFill>
                            <a:srgbClr val="0000CC"/>
                          </a:solidFill>
                          <a:effectLst/>
                          <a:latin typeface="+mn-lt"/>
                        </a:rPr>
                        <a:t>)</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by handkerchief (19:11-12)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135070679"/>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Success is a cause of jealousy (5:17)</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Success is a cause of jealousy (13:45)</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Confronts a sorcerer (8:9-24)</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Confronts a sorcerer (13:6-11)</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Raises Dorcas (9:36-41)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Raises Eutychus (20:9-12)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3036090237"/>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Jailed and miraculously freed (12:3-19)</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Jailed and miraculously freed (16:25-34)</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2574615815"/>
                  </a:ext>
                </a:extLst>
              </a:tr>
            </a:tbl>
          </a:graphicData>
        </a:graphic>
      </p:graphicFrame>
    </p:spTree>
    <p:extLst>
      <p:ext uri="{BB962C8B-B14F-4D97-AF65-F5344CB8AC3E}">
        <p14:creationId xmlns:p14="http://schemas.microsoft.com/office/powerpoint/2010/main" val="2896934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EB0C6-16D0-B2B6-6CF4-B38AD27ADC5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E77FF96-87F2-6FFB-3A1C-0C148DE52E70}"/>
              </a:ext>
            </a:extLst>
          </p:cNvPr>
          <p:cNvSpPr>
            <a:spLocks noGrp="1" noChangeArrowheads="1"/>
          </p:cNvSpPr>
          <p:nvPr>
            <p:ph type="body" idx="1"/>
          </p:nvPr>
        </p:nvSpPr>
        <p:spPr>
          <a:xfrm>
            <a:off x="762000" y="1657350"/>
            <a:ext cx="8458200" cy="35433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Healing (8-10)</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Misidentification (11-13)</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reaction (14)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message (15-17)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Reaction to the message (18-20a)</a:t>
            </a:r>
          </a:p>
        </p:txBody>
      </p:sp>
      <p:sp>
        <p:nvSpPr>
          <p:cNvPr id="3" name="Rectangle 2">
            <a:extLst>
              <a:ext uri="{FF2B5EF4-FFF2-40B4-BE49-F238E27FC236}">
                <a16:creationId xmlns:a16="http://schemas.microsoft.com/office/drawing/2014/main" id="{69DC2824-A895-A374-8739-BFFFE5EB64CF}"/>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Lystra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14:8-20a</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0489CC25-D798-D015-EA3C-2DFD99B43F4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161554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05876-FC41-0BB2-5AC8-A04E423AA16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C1922FB-0455-9587-14C8-C64C4AA228D8}"/>
              </a:ext>
            </a:extLst>
          </p:cNvPr>
          <p:cNvSpPr>
            <a:spLocks noGrp="1" noChangeArrowheads="1"/>
          </p:cNvSpPr>
          <p:nvPr>
            <p:ph type="body" idx="1"/>
          </p:nvPr>
        </p:nvSpPr>
        <p:spPr>
          <a:xfrm>
            <a:off x="662517" y="2286000"/>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General (11)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Specific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Sacrificial response (13)</a:t>
            </a:r>
          </a:p>
        </p:txBody>
      </p:sp>
      <p:pic>
        <p:nvPicPr>
          <p:cNvPr id="2" name="Picture 1">
            <a:extLst>
              <a:ext uri="{FF2B5EF4-FFF2-40B4-BE49-F238E27FC236}">
                <a16:creationId xmlns:a16="http://schemas.microsoft.com/office/drawing/2014/main" id="{46077BBE-851E-98D9-D714-956DE3DCA79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95340E80-CCBC-329D-440A-35E2EF9CD570}"/>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14:11-13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Misidentification</a:t>
            </a:r>
          </a:p>
        </p:txBody>
      </p:sp>
    </p:spTree>
    <p:extLst>
      <p:ext uri="{BB962C8B-B14F-4D97-AF65-F5344CB8AC3E}">
        <p14:creationId xmlns:p14="http://schemas.microsoft.com/office/powerpoint/2010/main" val="713053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3F9F7-50E8-82D8-57E4-5C0390B5529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23960CB-0060-817B-CCDF-1E672640D2E1}"/>
              </a:ext>
            </a:extLst>
          </p:cNvPr>
          <p:cNvSpPr>
            <a:spLocks noGrp="1" noChangeArrowheads="1"/>
          </p:cNvSpPr>
          <p:nvPr>
            <p:ph type="body" idx="1"/>
          </p:nvPr>
        </p:nvSpPr>
        <p:spPr>
          <a:xfrm>
            <a:off x="662517" y="2286000"/>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General (11)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Specific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Sacrificial response (13)</a:t>
            </a:r>
          </a:p>
        </p:txBody>
      </p:sp>
      <p:pic>
        <p:nvPicPr>
          <p:cNvPr id="2" name="Picture 1">
            <a:extLst>
              <a:ext uri="{FF2B5EF4-FFF2-40B4-BE49-F238E27FC236}">
                <a16:creationId xmlns:a16="http://schemas.microsoft.com/office/drawing/2014/main" id="{A0949243-C316-F1E5-2C23-6D11EDF91483}"/>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342757D-0CE3-5950-A156-1EEE860CA33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14:11-13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Misidentification</a:t>
            </a:r>
          </a:p>
        </p:txBody>
      </p:sp>
    </p:spTree>
    <p:extLst>
      <p:ext uri="{BB962C8B-B14F-4D97-AF65-F5344CB8AC3E}">
        <p14:creationId xmlns:p14="http://schemas.microsoft.com/office/powerpoint/2010/main" val="1458470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66ADB-1B31-F0B4-51E2-BED28E483DA5}"/>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452F1E3A-1903-B19A-A9AB-DA14FD18EE3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2AC6E2DE-CC12-9DDF-15FB-BE7071ACC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B13CDE77-E6D3-8A2E-456E-A225377BD5A1}"/>
              </a:ext>
            </a:extLst>
          </p:cNvPr>
          <p:cNvSpPr>
            <a:spLocks noChangeArrowheads="1"/>
          </p:cNvSpPr>
          <p:nvPr/>
        </p:nvSpPr>
        <p:spPr bwMode="auto">
          <a:xfrm>
            <a:off x="5943600" y="1676400"/>
            <a:ext cx="457200" cy="320298"/>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076582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762A8-BF56-FEA8-A0AC-FC09FD30AC3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43B8D01-6377-B96C-E23D-457A78AF1007}"/>
              </a:ext>
            </a:extLst>
          </p:cNvPr>
          <p:cNvSpPr>
            <a:spLocks noGrp="1" noChangeArrowheads="1"/>
          </p:cNvSpPr>
          <p:nvPr>
            <p:ph type="body" idx="1"/>
          </p:nvPr>
        </p:nvSpPr>
        <p:spPr>
          <a:xfrm>
            <a:off x="662517" y="2286000"/>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General (11)</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Specific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Sacrificial response (13)</a:t>
            </a:r>
          </a:p>
        </p:txBody>
      </p:sp>
      <p:pic>
        <p:nvPicPr>
          <p:cNvPr id="2" name="Picture 1">
            <a:extLst>
              <a:ext uri="{FF2B5EF4-FFF2-40B4-BE49-F238E27FC236}">
                <a16:creationId xmlns:a16="http://schemas.microsoft.com/office/drawing/2014/main" id="{9539973F-562F-4825-30F7-8CEF6A86723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DB615E8-A80A-803B-EDB1-E49B8F7F71A5}"/>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14:11-13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Misidentification</a:t>
            </a:r>
          </a:p>
        </p:txBody>
      </p:sp>
    </p:spTree>
    <p:extLst>
      <p:ext uri="{BB962C8B-B14F-4D97-AF65-F5344CB8AC3E}">
        <p14:creationId xmlns:p14="http://schemas.microsoft.com/office/powerpoint/2010/main" val="3374565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2916183"/>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4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400" dirty="0">
                <a:effectLst>
                  <a:outerShdw blurRad="38100" dist="38100" dir="2700000" algn="tl">
                    <a:srgbClr val="000000">
                      <a:alpha val="43137"/>
                    </a:srgbClr>
                  </a:outerShdw>
                </a:effectLst>
                <a:cs typeface="Calibri" panose="020F0502020204030204" pitchFamily="34" charset="0"/>
              </a:rPr>
              <a:t>, and in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400" dirty="0">
                <a:effectLst>
                  <a:outerShdw blurRad="38100" dist="38100" dir="2700000" algn="tl">
                    <a:srgbClr val="000000">
                      <a:alpha val="43137"/>
                    </a:srgbClr>
                  </a:outerShdw>
                </a:effectLst>
                <a:cs typeface="Calibri" panose="020F0502020204030204" pitchFamily="34" charset="0"/>
              </a:rPr>
              <a:t>, and even to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4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8242" y="2819400"/>
            <a:ext cx="2275517" cy="2286000"/>
          </a:xfrm>
          <a:prstGeom prst="ellipse">
            <a:avLst/>
          </a:prstGeom>
        </p:spPr>
      </p:pic>
    </p:spTree>
    <p:extLst>
      <p:ext uri="{BB962C8B-B14F-4D97-AF65-F5344CB8AC3E}">
        <p14:creationId xmlns:p14="http://schemas.microsoft.com/office/powerpoint/2010/main" val="3364622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54E43-72AD-00B2-F2B5-6E9F8DA89EF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7FBA945-DB6B-8791-C7DA-4203F288AB94}"/>
              </a:ext>
            </a:extLst>
          </p:cNvPr>
          <p:cNvPicPr>
            <a:picLocks noChangeAspect="1"/>
          </p:cNvPicPr>
          <p:nvPr/>
        </p:nvPicPr>
        <p:blipFill>
          <a:blip r:embed="rId2"/>
          <a:srcRect l="1758" t="1167" r="8337" b="2331"/>
          <a:stretch>
            <a:fillRect/>
          </a:stretch>
        </p:blipFill>
        <p:spPr>
          <a:xfrm>
            <a:off x="4469911" y="137160"/>
            <a:ext cx="3252179"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77636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76311-114C-3007-8150-EEF767287759}"/>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18EFBAF3-50AF-9766-382D-B525A622F053}"/>
              </a:ext>
            </a:extLst>
          </p:cNvPr>
          <p:cNvSpPr>
            <a:spLocks noGrp="1" noChangeArrowheads="1"/>
          </p:cNvSpPr>
          <p:nvPr>
            <p:ph type="body" idx="1"/>
          </p:nvPr>
        </p:nvSpPr>
        <p:spPr>
          <a:xfrm>
            <a:off x="609600" y="1371600"/>
            <a:ext cx="10972800" cy="3657600"/>
          </a:xfrm>
        </p:spPr>
        <p:txBody>
          <a:bodyPr/>
          <a:lstStyle/>
          <a:p>
            <a:pPr marL="0" indent="0" algn="just">
              <a:lnSpc>
                <a:spcPct val="100000"/>
              </a:lnSpc>
              <a:spcBef>
                <a:spcPts val="0"/>
              </a:spcBef>
              <a:spcAft>
                <a:spcPts val="0"/>
              </a:spcAft>
              <a:buNone/>
            </a:pPr>
            <a:r>
              <a:rPr lang="en-US" sz="2900" dirty="0">
                <a:effectLst>
                  <a:outerShdw blurRad="38100" dist="38100" dir="2700000" algn="tl">
                    <a:srgbClr val="000000">
                      <a:alpha val="43137"/>
                    </a:srgbClr>
                  </a:outerShdw>
                </a:effectLst>
                <a:latin typeface="Calibri" panose="020F0502020204030204" pitchFamily="34" charset="0"/>
              </a:rPr>
              <a:t>“</a:t>
            </a:r>
            <a:r>
              <a:rPr lang="en-US" sz="2900" b="0" i="0" u="none" strike="noStrike" dirty="0">
                <a:effectLst>
                  <a:outerShdw blurRad="38100" dist="38100" dir="2700000" algn="tl">
                    <a:srgbClr val="000000">
                      <a:alpha val="43137"/>
                    </a:srgbClr>
                  </a:outerShdw>
                </a:effectLst>
                <a:latin typeface="Calibri" panose="020F0502020204030204" pitchFamily="34" charset="0"/>
              </a:rPr>
              <a:t>It is interesting to note that archaeologists have uncovered records of dedications to both gods by men with </a:t>
            </a:r>
            <a:r>
              <a:rPr lang="en-US" sz="2900" b="0" i="0" u="none" strike="noStrike" dirty="0" err="1">
                <a:effectLst>
                  <a:outerShdw blurRad="38100" dist="38100" dir="2700000" algn="tl">
                    <a:srgbClr val="000000">
                      <a:alpha val="43137"/>
                    </a:srgbClr>
                  </a:outerShdw>
                </a:effectLst>
                <a:latin typeface="Calibri" panose="020F0502020204030204" pitchFamily="34" charset="0"/>
              </a:rPr>
              <a:t>Lycaonian</a:t>
            </a:r>
            <a:r>
              <a:rPr lang="en-US" sz="2900" b="0" i="0" u="none" strike="noStrike" dirty="0">
                <a:effectLst>
                  <a:outerShdw blurRad="38100" dist="38100" dir="2700000" algn="tl">
                    <a:srgbClr val="000000">
                      <a:alpha val="43137"/>
                    </a:srgbClr>
                  </a:outerShdw>
                </a:effectLst>
                <a:latin typeface="Calibri" panose="020F0502020204030204" pitchFamily="34" charset="0"/>
              </a:rPr>
              <a:t> names. Bruce explains: ‘Of two inscriptions of </a:t>
            </a:r>
            <a:r>
              <a:rPr lang="en-US" sz="2900" b="0" i="0" u="none" strike="noStrike" dirty="0" err="1">
                <a:effectLst>
                  <a:outerShdw blurRad="38100" dist="38100" dir="2700000" algn="tl">
                    <a:srgbClr val="000000">
                      <a:alpha val="43137"/>
                    </a:srgbClr>
                  </a:outerShdw>
                </a:effectLst>
                <a:latin typeface="Calibri" panose="020F0502020204030204" pitchFamily="34" charset="0"/>
              </a:rPr>
              <a:t>Sedasa</a:t>
            </a:r>
            <a:r>
              <a:rPr lang="en-US" sz="2900" b="0" i="0" u="none" strike="noStrike" dirty="0">
                <a:effectLst>
                  <a:outerShdw blurRad="38100" dist="38100" dir="2700000" algn="tl">
                    <a:srgbClr val="000000">
                      <a:alpha val="43137"/>
                    </a:srgbClr>
                  </a:outerShdw>
                </a:effectLst>
                <a:latin typeface="Calibri" panose="020F0502020204030204" pitchFamily="34" charset="0"/>
              </a:rPr>
              <a:t>, near </a:t>
            </a:r>
            <a:r>
              <a:rPr lang="en-US" sz="2900" b="0" i="0" u="none" strike="noStrike" dirty="0" err="1">
                <a:effectLst>
                  <a:outerShdw blurRad="38100" dist="38100" dir="2700000" algn="tl">
                    <a:srgbClr val="000000">
                      <a:alpha val="43137"/>
                    </a:srgbClr>
                  </a:outerShdw>
                </a:effectLst>
                <a:latin typeface="Calibri" panose="020F0502020204030204" pitchFamily="34" charset="0"/>
              </a:rPr>
              <a:t>Lystra</a:t>
            </a:r>
            <a:r>
              <a:rPr lang="en-US" sz="2900" b="0" i="0" u="none" strike="noStrike" dirty="0">
                <a:effectLst>
                  <a:outerShdw blurRad="38100" dist="38100" dir="2700000" algn="tl">
                    <a:srgbClr val="000000">
                      <a:alpha val="43137"/>
                    </a:srgbClr>
                  </a:outerShdw>
                </a:effectLst>
                <a:latin typeface="Calibri" panose="020F0502020204030204" pitchFamily="34" charset="0"/>
              </a:rPr>
              <a:t>, dating from c. A.D. 250…one records the dedication to Zeus of a statue of Hermes along with a sundial, by men with </a:t>
            </a:r>
            <a:r>
              <a:rPr lang="en-US" sz="2900" b="0" i="0" u="none" strike="noStrike" dirty="0" err="1">
                <a:effectLst>
                  <a:outerShdw blurRad="38100" dist="38100" dir="2700000" algn="tl">
                    <a:srgbClr val="000000">
                      <a:alpha val="43137"/>
                    </a:srgbClr>
                  </a:outerShdw>
                </a:effectLst>
                <a:latin typeface="Calibri" panose="020F0502020204030204" pitchFamily="34" charset="0"/>
              </a:rPr>
              <a:t>Lycaonian</a:t>
            </a:r>
            <a:r>
              <a:rPr lang="en-US" sz="2900" b="0" i="0" u="none" strike="noStrike" dirty="0">
                <a:effectLst>
                  <a:outerShdw blurRad="38100" dist="38100" dir="2700000" algn="tl">
                    <a:srgbClr val="000000">
                      <a:alpha val="43137"/>
                    </a:srgbClr>
                  </a:outerShdw>
                </a:effectLst>
                <a:latin typeface="Calibri" panose="020F0502020204030204" pitchFamily="34" charset="0"/>
              </a:rPr>
              <a:t> names, the other mentions “priests of Zeus”…A further indication of the joint worship of Zeus and Hermes in these parts is probably to be found in a stone altar discovered near </a:t>
            </a:r>
            <a:r>
              <a:rPr lang="en-US" sz="2900" b="0" i="0" u="none" strike="noStrike" dirty="0" err="1">
                <a:effectLst>
                  <a:outerShdw blurRad="38100" dist="38100" dir="2700000" algn="tl">
                    <a:srgbClr val="000000">
                      <a:alpha val="43137"/>
                    </a:srgbClr>
                  </a:outerShdw>
                </a:effectLst>
                <a:latin typeface="Calibri" panose="020F0502020204030204" pitchFamily="34" charset="0"/>
              </a:rPr>
              <a:t>Lystra</a:t>
            </a:r>
            <a:r>
              <a:rPr lang="en-US" sz="2900" b="0" i="0" u="none" strike="noStrike" dirty="0">
                <a:effectLst>
                  <a:outerShdw blurRad="38100" dist="38100" dir="2700000" algn="tl">
                    <a:srgbClr val="000000">
                      <a:alpha val="43137"/>
                    </a:srgbClr>
                  </a:outerShdw>
                </a:effectLst>
                <a:latin typeface="Calibri" panose="020F0502020204030204" pitchFamily="34" charset="0"/>
              </a:rPr>
              <a:t>…in 1926, dedicated to the “Hearer of Prayers” (presumably Zeus) and Hermes.’ These archeological findings prove historically what Luke recorded, namely, that Jupiter and Mercury were the two gods jointly worshipped by the people of </a:t>
            </a:r>
            <a:r>
              <a:rPr lang="en-US" sz="2900" b="0" i="0" u="none" strike="noStrike" dirty="0" err="1">
                <a:effectLst>
                  <a:outerShdw blurRad="38100" dist="38100" dir="2700000" algn="tl">
                    <a:srgbClr val="000000">
                      <a:alpha val="43137"/>
                    </a:srgbClr>
                  </a:outerShdw>
                </a:effectLst>
                <a:latin typeface="Calibri" panose="020F0502020204030204" pitchFamily="34" charset="0"/>
              </a:rPr>
              <a:t>Lystra</a:t>
            </a:r>
            <a:r>
              <a:rPr lang="en-US" sz="2900" dirty="0">
                <a:effectLst>
                  <a:outerShdw blurRad="38100" dist="38100" dir="2700000" algn="tl">
                    <a:srgbClr val="000000">
                      <a:alpha val="43137"/>
                    </a:srgbClr>
                  </a:outerShdw>
                </a:effectLst>
                <a:latin typeface="Calibri" panose="020F0502020204030204" pitchFamily="34" charset="0"/>
              </a:rPr>
              <a:t>.”</a:t>
            </a:r>
          </a:p>
        </p:txBody>
      </p:sp>
      <p:sp>
        <p:nvSpPr>
          <p:cNvPr id="4" name="Text Box 5">
            <a:extLst>
              <a:ext uri="{FF2B5EF4-FFF2-40B4-BE49-F238E27FC236}">
                <a16:creationId xmlns:a16="http://schemas.microsoft.com/office/drawing/2014/main" id="{EE25C90C-AD15-D6B8-68CE-FBFA89335F61}"/>
              </a:ext>
            </a:extLst>
          </p:cNvPr>
          <p:cNvSpPr txBox="1">
            <a:spLocks noChangeArrowheads="1"/>
          </p:cNvSpPr>
          <p:nvPr/>
        </p:nvSpPr>
        <p:spPr bwMode="auto">
          <a:xfrm>
            <a:off x="3381375" y="1524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306</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EF3909BA-2CAF-045A-084A-9943F6A050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688516DD-5700-B630-8E02-02DC424D4F8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920247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D4F4B-C5BB-0691-D634-58429C6A5BC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DAE23F7-6921-11D8-12E6-29578778ADE4}"/>
              </a:ext>
            </a:extLst>
          </p:cNvPr>
          <p:cNvSpPr>
            <a:spLocks noGrp="1" noChangeArrowheads="1"/>
          </p:cNvSpPr>
          <p:nvPr>
            <p:ph type="body" idx="1"/>
          </p:nvPr>
        </p:nvSpPr>
        <p:spPr>
          <a:xfrm>
            <a:off x="662517" y="2286000"/>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General (11)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Specific (12)</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Sacrificial response (13)</a:t>
            </a:r>
          </a:p>
        </p:txBody>
      </p:sp>
      <p:pic>
        <p:nvPicPr>
          <p:cNvPr id="2" name="Picture 1">
            <a:extLst>
              <a:ext uri="{FF2B5EF4-FFF2-40B4-BE49-F238E27FC236}">
                <a16:creationId xmlns:a16="http://schemas.microsoft.com/office/drawing/2014/main" id="{81B25CF3-0CB6-B044-3744-A4E3D402DF29}"/>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68D8F74-AA39-14FC-96DA-07A43563605E}"/>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14:11-13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Misidentification</a:t>
            </a:r>
          </a:p>
        </p:txBody>
      </p:sp>
    </p:spTree>
    <p:extLst>
      <p:ext uri="{BB962C8B-B14F-4D97-AF65-F5344CB8AC3E}">
        <p14:creationId xmlns:p14="http://schemas.microsoft.com/office/powerpoint/2010/main" val="2146826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76311-114C-3007-8150-EEF767287759}"/>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18EFBAF3-50AF-9766-382D-B525A622F053}"/>
              </a:ext>
            </a:extLst>
          </p:cNvPr>
          <p:cNvSpPr>
            <a:spLocks noGrp="1" noChangeArrowheads="1"/>
          </p:cNvSpPr>
          <p:nvPr>
            <p:ph type="body" idx="1"/>
          </p:nvPr>
        </p:nvSpPr>
        <p:spPr>
          <a:xfrm>
            <a:off x="609600" y="1173480"/>
            <a:ext cx="10972800" cy="5227320"/>
          </a:xfrm>
        </p:spPr>
        <p:txBody>
          <a:bodyPr/>
          <a:lstStyle/>
          <a:p>
            <a:pPr marL="0" indent="0" algn="just">
              <a:lnSpc>
                <a:spcPct val="100000"/>
              </a:lnSpc>
              <a:spcBef>
                <a:spcPts val="0"/>
              </a:spcBef>
              <a:spcAft>
                <a:spcPts val="0"/>
              </a:spcAft>
              <a:buNone/>
            </a:pPr>
            <a:r>
              <a:rPr lang="en-US" sz="2850" dirty="0">
                <a:effectLst>
                  <a:outerShdw blurRad="38100" dist="38100" dir="2700000" algn="tl">
                    <a:srgbClr val="000000">
                      <a:alpha val="43137"/>
                    </a:srgbClr>
                  </a:outerShdw>
                </a:effectLst>
                <a:latin typeface="Calibri" panose="020F0502020204030204" pitchFamily="34" charset="0"/>
              </a:rPr>
              <a:t>“The sudden urge to sacrifice to two human beings who were mistakenly identified as the gods Jupiter and Mercury can be understood from the background of the legend of </a:t>
            </a:r>
            <a:r>
              <a:rPr lang="en-US" sz="2850" dirty="0" err="1">
                <a:effectLst>
                  <a:outerShdw blurRad="38100" dist="38100" dir="2700000" algn="tl">
                    <a:srgbClr val="000000">
                      <a:alpha val="43137"/>
                    </a:srgbClr>
                  </a:outerShdw>
                </a:effectLst>
                <a:latin typeface="Calibri" panose="020F0502020204030204" pitchFamily="34" charset="0"/>
              </a:rPr>
              <a:t>Baucis</a:t>
            </a:r>
            <a:r>
              <a:rPr lang="en-US" sz="2850" dirty="0">
                <a:effectLst>
                  <a:outerShdw blurRad="38100" dist="38100" dir="2700000" algn="tl">
                    <a:srgbClr val="000000">
                      <a:alpha val="43137"/>
                    </a:srgbClr>
                  </a:outerShdw>
                </a:effectLst>
                <a:latin typeface="Calibri" panose="020F0502020204030204" pitchFamily="34" charset="0"/>
              </a:rPr>
              <a:t> and Philemon. This legend was recorded by the Roman historian Ovid. It claims that Jupiter and Mercury, disguised as men, came down into the Phrygian hill country, but no one in that area was willing to provide hospitality to them, except one elderly couple named </a:t>
            </a:r>
            <a:r>
              <a:rPr lang="en-US" sz="2850" dirty="0" err="1">
                <a:effectLst>
                  <a:outerShdw blurRad="38100" dist="38100" dir="2700000" algn="tl">
                    <a:srgbClr val="000000">
                      <a:alpha val="43137"/>
                    </a:srgbClr>
                  </a:outerShdw>
                </a:effectLst>
                <a:latin typeface="Calibri" panose="020F0502020204030204" pitchFamily="34" charset="0"/>
              </a:rPr>
              <a:t>Baucis</a:t>
            </a:r>
            <a:r>
              <a:rPr lang="en-US" sz="2850" dirty="0">
                <a:effectLst>
                  <a:outerShdw blurRad="38100" dist="38100" dir="2700000" algn="tl">
                    <a:srgbClr val="000000">
                      <a:alpha val="43137"/>
                    </a:srgbClr>
                  </a:outerShdw>
                </a:effectLst>
                <a:latin typeface="Calibri" panose="020F0502020204030204" pitchFamily="34" charset="0"/>
              </a:rPr>
              <a:t> and Philemon. The two gods destroyed the local population for its lack of hospitality, before rewarding Baucis and Philemon by making them the priest and priestess of the temple of Jupiter. This legend was prevalent in Lystra, and because the people had just seen a miracle, they felt that the two gods had come again. Not wanting to be destroyed, they were ready to offer sacrifices.”</a:t>
            </a:r>
          </a:p>
        </p:txBody>
      </p:sp>
      <p:sp>
        <p:nvSpPr>
          <p:cNvPr id="4" name="Text Box 5">
            <a:extLst>
              <a:ext uri="{FF2B5EF4-FFF2-40B4-BE49-F238E27FC236}">
                <a16:creationId xmlns:a16="http://schemas.microsoft.com/office/drawing/2014/main" id="{EE25C90C-AD15-D6B8-68CE-FBFA89335F61}"/>
              </a:ext>
            </a:extLst>
          </p:cNvPr>
          <p:cNvSpPr txBox="1">
            <a:spLocks noChangeArrowheads="1"/>
          </p:cNvSpPr>
          <p:nvPr/>
        </p:nvSpPr>
        <p:spPr bwMode="auto">
          <a:xfrm>
            <a:off x="3381375" y="1524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307</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EF3909BA-2CAF-045A-084A-9943F6A050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688516DD-5700-B630-8E02-02DC424D4F8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773919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E5C57-A589-21D4-3944-B2B31E6B18E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446215D-35D7-229C-3110-A074B0BBB948}"/>
              </a:ext>
            </a:extLst>
          </p:cNvPr>
          <p:cNvSpPr>
            <a:spLocks noGrp="1" noChangeArrowheads="1"/>
          </p:cNvSpPr>
          <p:nvPr>
            <p:ph type="body" idx="1"/>
          </p:nvPr>
        </p:nvSpPr>
        <p:spPr>
          <a:xfrm>
            <a:off x="762000" y="1657350"/>
            <a:ext cx="8458200" cy="35433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Healing (8-10)</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Misidentification (11-13)</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Apostolic reaction (14)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message (15-17)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Reaction to the message (18-20a)</a:t>
            </a:r>
          </a:p>
        </p:txBody>
      </p:sp>
      <p:sp>
        <p:nvSpPr>
          <p:cNvPr id="3" name="Rectangle 2">
            <a:extLst>
              <a:ext uri="{FF2B5EF4-FFF2-40B4-BE49-F238E27FC236}">
                <a16:creationId xmlns:a16="http://schemas.microsoft.com/office/drawing/2014/main" id="{586FE3CD-B2DC-73D9-FA0C-1D1EB9EB043E}"/>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Lystra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14:8-20a</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02386A63-4A42-8CAA-B340-6328BDBEC78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946455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58D74-9182-6C56-B7E7-86FA7385BF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8025E7D-D4F1-B9CA-B764-C51458DD4992}"/>
              </a:ext>
            </a:extLst>
          </p:cNvPr>
          <p:cNvSpPr>
            <a:spLocks noGrp="1" noChangeArrowheads="1"/>
          </p:cNvSpPr>
          <p:nvPr>
            <p:ph type="body" idx="1"/>
          </p:nvPr>
        </p:nvSpPr>
        <p:spPr>
          <a:xfrm>
            <a:off x="662517" y="2286000"/>
            <a:ext cx="7162800" cy="22860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Greek communication (14a)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Rending of garments (14b)</a:t>
            </a:r>
          </a:p>
        </p:txBody>
      </p:sp>
      <p:pic>
        <p:nvPicPr>
          <p:cNvPr id="2" name="Picture 1">
            <a:extLst>
              <a:ext uri="{FF2B5EF4-FFF2-40B4-BE49-F238E27FC236}">
                <a16:creationId xmlns:a16="http://schemas.microsoft.com/office/drawing/2014/main" id="{74793D04-5C16-936B-A852-9C123B5EE8D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CD270BFC-B345-17DB-BA54-03CFDE66109A}"/>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Reaction</a:t>
            </a:r>
          </a:p>
        </p:txBody>
      </p:sp>
    </p:spTree>
    <p:extLst>
      <p:ext uri="{BB962C8B-B14F-4D97-AF65-F5344CB8AC3E}">
        <p14:creationId xmlns:p14="http://schemas.microsoft.com/office/powerpoint/2010/main" val="33527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C30BF-2675-F6B0-702B-365A390AA92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8141F7E-C882-A0F9-92B9-4F9099D6708E}"/>
              </a:ext>
            </a:extLst>
          </p:cNvPr>
          <p:cNvSpPr>
            <a:spLocks noGrp="1" noChangeArrowheads="1"/>
          </p:cNvSpPr>
          <p:nvPr>
            <p:ph type="body" idx="1"/>
          </p:nvPr>
        </p:nvSpPr>
        <p:spPr>
          <a:xfrm>
            <a:off x="662517" y="2286000"/>
            <a:ext cx="7162800" cy="22860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Greek communication (14a)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Rending of garments (14b)</a:t>
            </a:r>
          </a:p>
        </p:txBody>
      </p:sp>
      <p:pic>
        <p:nvPicPr>
          <p:cNvPr id="2" name="Picture 1">
            <a:extLst>
              <a:ext uri="{FF2B5EF4-FFF2-40B4-BE49-F238E27FC236}">
                <a16:creationId xmlns:a16="http://schemas.microsoft.com/office/drawing/2014/main" id="{DCE2ECA7-0829-CC31-063B-A3E96760E6B4}"/>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E419116D-EDC5-8BCF-FD75-1CA2399559E8}"/>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Reaction</a:t>
            </a:r>
          </a:p>
        </p:txBody>
      </p:sp>
    </p:spTree>
    <p:extLst>
      <p:ext uri="{BB962C8B-B14F-4D97-AF65-F5344CB8AC3E}">
        <p14:creationId xmlns:p14="http://schemas.microsoft.com/office/powerpoint/2010/main" val="3983555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2CA6E-8778-2BCB-6292-75C46347EE6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FF4BCAA-6D51-CE04-8DDB-6EFF6B525EF2}"/>
              </a:ext>
            </a:extLst>
          </p:cNvPr>
          <p:cNvSpPr>
            <a:spLocks noGrp="1" noChangeArrowheads="1"/>
          </p:cNvSpPr>
          <p:nvPr>
            <p:ph type="body" idx="1"/>
          </p:nvPr>
        </p:nvSpPr>
        <p:spPr>
          <a:xfrm>
            <a:off x="662517" y="2286000"/>
            <a:ext cx="7162800" cy="22860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Greek communication (14a)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Rending of garments (14b)</a:t>
            </a:r>
          </a:p>
        </p:txBody>
      </p:sp>
      <p:pic>
        <p:nvPicPr>
          <p:cNvPr id="2" name="Picture 1">
            <a:extLst>
              <a:ext uri="{FF2B5EF4-FFF2-40B4-BE49-F238E27FC236}">
                <a16:creationId xmlns:a16="http://schemas.microsoft.com/office/drawing/2014/main" id="{3029806A-B397-C805-C4DF-EE39CB16680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DAD7E120-E246-3654-E7CA-5A1C644A485F}"/>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Reaction</a:t>
            </a:r>
          </a:p>
        </p:txBody>
      </p:sp>
    </p:spTree>
    <p:extLst>
      <p:ext uri="{BB962C8B-B14F-4D97-AF65-F5344CB8AC3E}">
        <p14:creationId xmlns:p14="http://schemas.microsoft.com/office/powerpoint/2010/main" val="2894566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7989D-4821-EACE-5AB9-0C0C1C75682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A91C8F2-6203-6306-AA0A-CE2238BFB523}"/>
              </a:ext>
            </a:extLst>
          </p:cNvPr>
          <p:cNvSpPr>
            <a:spLocks noGrp="1" noChangeArrowheads="1"/>
          </p:cNvSpPr>
          <p:nvPr>
            <p:ph type="body" idx="1"/>
          </p:nvPr>
        </p:nvSpPr>
        <p:spPr>
          <a:xfrm>
            <a:off x="762000" y="1657350"/>
            <a:ext cx="8458200" cy="35433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Healing (8-10)</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Misidentification (11-13)</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reaction (14)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Apostolic message (15-17)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Reaction to the message (18-20a)</a:t>
            </a:r>
          </a:p>
        </p:txBody>
      </p:sp>
      <p:sp>
        <p:nvSpPr>
          <p:cNvPr id="3" name="Rectangle 2">
            <a:extLst>
              <a:ext uri="{FF2B5EF4-FFF2-40B4-BE49-F238E27FC236}">
                <a16:creationId xmlns:a16="http://schemas.microsoft.com/office/drawing/2014/main" id="{648233B5-F495-5301-1398-5EE390017739}"/>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Lystra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14:8-20a</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6A425682-2716-809B-6997-BA2C4C8588E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67624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AE77B-FAE4-335B-95B9-D2E32A9AA20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E200BF9-E286-9FEC-5601-FF3244FCD925}"/>
              </a:ext>
            </a:extLst>
          </p:cNvPr>
          <p:cNvSpPr>
            <a:spLocks noGrp="1" noChangeArrowheads="1"/>
          </p:cNvSpPr>
          <p:nvPr>
            <p:ph type="body" idx="1"/>
          </p:nvPr>
        </p:nvSpPr>
        <p:spPr>
          <a:xfrm>
            <a:off x="662517" y="1885950"/>
            <a:ext cx="7162800" cy="30861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Question of deniability (15a)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Mere men &amp; servants (15b)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Call to repentance (15c)</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God’s attributes (15d-17)</a:t>
            </a:r>
          </a:p>
        </p:txBody>
      </p:sp>
      <p:pic>
        <p:nvPicPr>
          <p:cNvPr id="2" name="Picture 1">
            <a:extLst>
              <a:ext uri="{FF2B5EF4-FFF2-40B4-BE49-F238E27FC236}">
                <a16:creationId xmlns:a16="http://schemas.microsoft.com/office/drawing/2014/main" id="{12ACA069-9B05-BE28-17AA-A6B97BFF80B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55C0BF7-7176-AE43-C7D4-52380BBF2EE3}"/>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14:15-17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Reaction</a:t>
            </a:r>
          </a:p>
        </p:txBody>
      </p:sp>
    </p:spTree>
    <p:extLst>
      <p:ext uri="{BB962C8B-B14F-4D97-AF65-F5344CB8AC3E}">
        <p14:creationId xmlns:p14="http://schemas.microsoft.com/office/powerpoint/2010/main" val="773749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35C6B1-F559-8B8A-3DEF-37AF46BEFA7B}"/>
              </a:ext>
            </a:extLst>
          </p:cNvPr>
          <p:cNvSpPr>
            <a:spLocks noGrp="1" noChangeArrowheads="1"/>
          </p:cNvSpPr>
          <p:nvPr>
            <p:ph type="title"/>
          </p:nvPr>
        </p:nvSpPr>
        <p:spPr>
          <a:xfrm>
            <a:off x="838200" y="1524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3A5DC6F5-8510-436D-E8B0-6070C4A606E1}"/>
              </a:ext>
            </a:extLst>
          </p:cNvPr>
          <p:cNvSpPr>
            <a:spLocks noGrp="1" noChangeArrowheads="1"/>
          </p:cNvSpPr>
          <p:nvPr>
            <p:ph idx="1"/>
          </p:nvPr>
        </p:nvSpPr>
        <p:spPr>
          <a:xfrm>
            <a:off x="609600" y="1143001"/>
            <a:ext cx="83058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b="1" u="sng" dirty="0">
                <a:solidFill>
                  <a:srgbClr val="FFFFCC"/>
                </a:solidFill>
              </a:rPr>
              <a:t>1</a:t>
            </a:r>
            <a:r>
              <a:rPr lang="en-US" altLang="en-US" sz="3200" b="1" u="sng" baseline="30000" dirty="0">
                <a:solidFill>
                  <a:srgbClr val="FFFFCC"/>
                </a:solidFill>
              </a:rPr>
              <a:t>st</a:t>
            </a:r>
            <a:r>
              <a:rPr lang="en-US" altLang="en-US" sz="3200" b="1" u="sng" dirty="0">
                <a:solidFill>
                  <a:srgbClr val="FFFFCC"/>
                </a:solidFill>
              </a:rPr>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dirty="0"/>
              <a:t>2</a:t>
            </a:r>
            <a:r>
              <a:rPr lang="en-US" altLang="en-US" sz="3200" baseline="30000" dirty="0"/>
              <a:t>nd</a:t>
            </a:r>
            <a:r>
              <a:rPr lang="en-US" altLang="en-US" sz="3200" dirty="0"/>
              <a:t>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C5931ECC-E48B-4994-3CF8-6C181087D71C}"/>
              </a:ext>
            </a:extLst>
          </p:cNvPr>
          <p:cNvPicPr>
            <a:picLocks noChangeAspect="1"/>
          </p:cNvPicPr>
          <p:nvPr/>
        </p:nvPicPr>
        <p:blipFill>
          <a:blip r:embed="rId2"/>
          <a:stretch>
            <a:fillRect/>
          </a:stretch>
        </p:blipFill>
        <p:spPr>
          <a:xfrm>
            <a:off x="8915400" y="2057400"/>
            <a:ext cx="2677732" cy="2743200"/>
          </a:xfrm>
          <a:prstGeom prst="rect">
            <a:avLst/>
          </a:prstGeom>
        </p:spPr>
      </p:pic>
      <p:pic>
        <p:nvPicPr>
          <p:cNvPr id="4" name="Picture 3">
            <a:extLst>
              <a:ext uri="{FF2B5EF4-FFF2-40B4-BE49-F238E27FC236}">
                <a16:creationId xmlns:a16="http://schemas.microsoft.com/office/drawing/2014/main" id="{9EFF9151-7963-0E5E-3CEB-6818D5CFD8B6}"/>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A3A5F-1F53-90FD-2B22-B1BC7CD2FCB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6BED015-FF8F-8CC8-1C65-944F254DAF7E}"/>
              </a:ext>
            </a:extLst>
          </p:cNvPr>
          <p:cNvSpPr>
            <a:spLocks noGrp="1" noChangeArrowheads="1"/>
          </p:cNvSpPr>
          <p:nvPr>
            <p:ph type="body" idx="1"/>
          </p:nvPr>
        </p:nvSpPr>
        <p:spPr>
          <a:xfrm>
            <a:off x="662517" y="1885950"/>
            <a:ext cx="7162800" cy="30861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Question of deniability (15a)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Mere men &amp; servants (15b)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Call to repentance (15c)</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God’s attributes (15d-17)</a:t>
            </a:r>
          </a:p>
        </p:txBody>
      </p:sp>
      <p:pic>
        <p:nvPicPr>
          <p:cNvPr id="2" name="Picture 1">
            <a:extLst>
              <a:ext uri="{FF2B5EF4-FFF2-40B4-BE49-F238E27FC236}">
                <a16:creationId xmlns:a16="http://schemas.microsoft.com/office/drawing/2014/main" id="{4ADF7C0A-2E40-B656-C600-5414B41AA79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D043ED0B-8482-BA78-26C8-5A6AF9D0B6EB}"/>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14:15-17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Reaction</a:t>
            </a:r>
          </a:p>
        </p:txBody>
      </p:sp>
    </p:spTree>
    <p:extLst>
      <p:ext uri="{BB962C8B-B14F-4D97-AF65-F5344CB8AC3E}">
        <p14:creationId xmlns:p14="http://schemas.microsoft.com/office/powerpoint/2010/main" val="18029554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4471B-1CCC-BA37-577E-D02A6C96355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4F95B6E-27AF-DAFD-2EED-E4C7ADD06ABD}"/>
              </a:ext>
            </a:extLst>
          </p:cNvPr>
          <p:cNvSpPr>
            <a:spLocks noGrp="1" noChangeArrowheads="1"/>
          </p:cNvSpPr>
          <p:nvPr>
            <p:ph type="body" idx="1"/>
          </p:nvPr>
        </p:nvSpPr>
        <p:spPr>
          <a:xfrm>
            <a:off x="662517" y="1885950"/>
            <a:ext cx="7162800" cy="30861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Question of deniability (15a)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Mere men &amp; servants (15b)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Call to repentance (15c)</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God’s attributes (15d-17)</a:t>
            </a:r>
          </a:p>
        </p:txBody>
      </p:sp>
      <p:pic>
        <p:nvPicPr>
          <p:cNvPr id="2" name="Picture 1">
            <a:extLst>
              <a:ext uri="{FF2B5EF4-FFF2-40B4-BE49-F238E27FC236}">
                <a16:creationId xmlns:a16="http://schemas.microsoft.com/office/drawing/2014/main" id="{B4604C5E-5BCF-D8D3-95A4-C33541DAA70A}"/>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2A4D225E-C068-44EA-D784-C8DFCAAE63EB}"/>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14:15-17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Reaction</a:t>
            </a:r>
          </a:p>
        </p:txBody>
      </p:sp>
    </p:spTree>
    <p:extLst>
      <p:ext uri="{BB962C8B-B14F-4D97-AF65-F5344CB8AC3E}">
        <p14:creationId xmlns:p14="http://schemas.microsoft.com/office/powerpoint/2010/main" val="2350811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167683-4DF2-488F-AB2D-2778918CDCC5}"/>
              </a:ext>
            </a:extLst>
          </p:cNvPr>
          <p:cNvSpPr>
            <a:spLocks noGrp="1"/>
          </p:cNvSpPr>
          <p:nvPr>
            <p:ph idx="1"/>
          </p:nvPr>
        </p:nvSpPr>
        <p:spPr>
          <a:xfrm>
            <a:off x="632460" y="1187307"/>
            <a:ext cx="8778240" cy="4483386"/>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rPr>
              <a:t>From the Father</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rPr>
              <a:t>to Christ the Son</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rPr>
              <a:t>to an angel</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rPr>
              <a:t>to John  </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rPr>
              <a:t>to a book </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rPr>
              <a:t> to a reader or preacher </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rPr>
              <a:t>to a listener or the seven churches</a:t>
            </a:r>
          </a:p>
        </p:txBody>
      </p:sp>
      <p:sp>
        <p:nvSpPr>
          <p:cNvPr id="4" name="Title 1">
            <a:extLst>
              <a:ext uri="{FF2B5EF4-FFF2-40B4-BE49-F238E27FC236}">
                <a16:creationId xmlns:a16="http://schemas.microsoft.com/office/drawing/2014/main" id="{7FB62F4C-289E-46B5-ABC8-FCEE7E2004FE}"/>
              </a:ext>
            </a:extLst>
          </p:cNvPr>
          <p:cNvSpPr txBox="1">
            <a:spLocks/>
          </p:cNvSpPr>
          <p:nvPr/>
        </p:nvSpPr>
        <p:spPr bwMode="auto">
          <a:xfrm>
            <a:off x="2209800" y="152400"/>
            <a:ext cx="7772400" cy="926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a:solidFill>
                  <a:srgbClr val="00FFFF"/>
                </a:solidFill>
                <a:effectLst>
                  <a:outerShdw blurRad="38100" dist="38100" dir="2700000" algn="tl">
                    <a:srgbClr val="000000">
                      <a:alpha val="43137"/>
                    </a:srgbClr>
                  </a:outerShdw>
                </a:effectLst>
                <a:cs typeface="Calibri" panose="020F0502020204030204" pitchFamily="34" charset="0"/>
              </a:rPr>
              <a:t>Revelation’s Method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of Communication</a:t>
            </a:r>
          </a:p>
        </p:txBody>
      </p:sp>
      <p:pic>
        <p:nvPicPr>
          <p:cNvPr id="2" name="Picture 1">
            <a:extLst>
              <a:ext uri="{FF2B5EF4-FFF2-40B4-BE49-F238E27FC236}">
                <a16:creationId xmlns:a16="http://schemas.microsoft.com/office/drawing/2014/main" id="{C0503526-4EC6-BA83-4B2C-85D94022D897}"/>
              </a:ext>
            </a:extLst>
          </p:cNvPr>
          <p:cNvPicPr>
            <a:picLocks noChangeAspect="1"/>
          </p:cNvPicPr>
          <p:nvPr/>
        </p:nvPicPr>
        <p:blipFill>
          <a:blip r:embed="rId2"/>
          <a:stretch>
            <a:fillRect/>
          </a:stretch>
        </p:blipFill>
        <p:spPr>
          <a:xfrm>
            <a:off x="8511540" y="1856729"/>
            <a:ext cx="3048000" cy="3144543"/>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3985119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9F22CC-9A8E-2114-8F2A-C60F579EE26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 y="0"/>
            <a:ext cx="12188952" cy="6858000"/>
          </a:xfrm>
          <a:prstGeom prst="rect">
            <a:avLst/>
          </a:prstGeom>
        </p:spPr>
      </p:pic>
      <p:sp>
        <p:nvSpPr>
          <p:cNvPr id="134147" name="Rectangle 1"/>
          <p:cNvSpPr>
            <a:spLocks noChangeArrowheads="1"/>
          </p:cNvSpPr>
          <p:nvPr/>
        </p:nvSpPr>
        <p:spPr bwMode="auto">
          <a:xfrm>
            <a:off x="609600" y="1"/>
            <a:ext cx="10972800" cy="2916183"/>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Revelation 19:10</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fell at his feet to worship him. But he said to me, ‘Do not do that; I am a fellow servant of yours and your brethren who hold the testimony of Jesus; worship God. For the testimony of Jesus is the spirit of prophecy.’”</a:t>
            </a:r>
          </a:p>
        </p:txBody>
      </p:sp>
      <p:pic>
        <p:nvPicPr>
          <p:cNvPr id="3" name="Picture 2">
            <a:extLst>
              <a:ext uri="{FF2B5EF4-FFF2-40B4-BE49-F238E27FC236}">
                <a16:creationId xmlns:a16="http://schemas.microsoft.com/office/drawing/2014/main" id="{6A300C0A-07F8-BE81-5D20-5E25ED7A689C}"/>
              </a:ext>
            </a:extLst>
          </p:cNvPr>
          <p:cNvPicPr>
            <a:picLocks noChangeAspect="1"/>
          </p:cNvPicPr>
          <p:nvPr/>
        </p:nvPicPr>
        <p:blipFill>
          <a:blip r:embed="rId3"/>
          <a:stretch>
            <a:fillRect/>
          </a:stretch>
        </p:blipFill>
        <p:spPr>
          <a:xfrm>
            <a:off x="4778949" y="3048000"/>
            <a:ext cx="2634102"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9219058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B7EB9-C30D-7A20-EBFF-5D5646CBB9E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A0463FF-FC9F-DFC1-1875-0A92B53353E7}"/>
              </a:ext>
            </a:extLst>
          </p:cNvPr>
          <p:cNvSpPr>
            <a:spLocks noGrp="1" noChangeArrowheads="1"/>
          </p:cNvSpPr>
          <p:nvPr>
            <p:ph type="body" idx="1"/>
          </p:nvPr>
        </p:nvSpPr>
        <p:spPr>
          <a:xfrm>
            <a:off x="662517" y="1885950"/>
            <a:ext cx="7162800" cy="30861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Question of deniability (15a)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Mere men &amp; servants (15b)</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Call to repentance (15c)</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God’s attributes (15d-17)</a:t>
            </a:r>
          </a:p>
        </p:txBody>
      </p:sp>
      <p:pic>
        <p:nvPicPr>
          <p:cNvPr id="2" name="Picture 1">
            <a:extLst>
              <a:ext uri="{FF2B5EF4-FFF2-40B4-BE49-F238E27FC236}">
                <a16:creationId xmlns:a16="http://schemas.microsoft.com/office/drawing/2014/main" id="{77EB2CC9-C880-4837-CB33-FF27620485F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E119F6E-868B-D243-8BEA-751E6E163713}"/>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14:15-17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Reaction</a:t>
            </a:r>
          </a:p>
        </p:txBody>
      </p:sp>
    </p:spTree>
    <p:extLst>
      <p:ext uri="{BB962C8B-B14F-4D97-AF65-F5344CB8AC3E}">
        <p14:creationId xmlns:p14="http://schemas.microsoft.com/office/powerpoint/2010/main" val="7027254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9F22CC-9A8E-2114-8F2A-C60F579EE26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 y="0"/>
            <a:ext cx="12188952" cy="6858000"/>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1 Thessalonians 1:9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0" i="0" u="none" strike="noStrike" dirty="0">
                <a:effectLst/>
                <a:latin typeface="system-ui"/>
              </a:rPr>
              <a:t>For they themselves report about us what kind of a reception we had with you, and how you turned to God from idols to serve a living and true God</a:t>
            </a:r>
            <a:r>
              <a:rPr lang="en-US" sz="3600" b="0" i="0" u="none" strike="noStrike"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43157DA9-0108-BBA7-C861-3FB3768537CF}"/>
              </a:ext>
            </a:extLst>
          </p:cNvPr>
          <p:cNvPicPr>
            <a:picLocks noChangeAspect="1"/>
          </p:cNvPicPr>
          <p:nvPr/>
        </p:nvPicPr>
        <p:blipFill>
          <a:blip r:embed="rId3"/>
          <a:srcRect t="12782"/>
          <a:stretch>
            <a:fillRect/>
          </a:stretch>
        </p:blipFill>
        <p:spPr>
          <a:xfrm>
            <a:off x="4040965" y="2788920"/>
            <a:ext cx="4110071" cy="2011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4525203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53C69A-636A-4C6D-AD58-6A04BCDA9D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 name="Rectangle 3"/>
          <p:cNvSpPr txBox="1">
            <a:spLocks/>
          </p:cNvSpPr>
          <p:nvPr/>
        </p:nvSpPr>
        <p:spPr bwMode="auto">
          <a:xfrm>
            <a:off x="609600" y="0"/>
            <a:ext cx="109728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a:spcBef>
                <a:spcPct val="0"/>
              </a:spcBef>
              <a:spcAft>
                <a:spcPts val="900"/>
              </a:spcAft>
              <a:buClr>
                <a:srgbClr val="00FFFF"/>
              </a:buClr>
              <a:buNone/>
              <a:defRPr/>
            </a:pPr>
            <a:r>
              <a:rPr lang="en-US" altLang="en-US" sz="4000" dirty="0">
                <a:solidFill>
                  <a:srgbClr val="00FFFF"/>
                </a:solidFill>
                <a:ea typeface="+mj-ea"/>
                <a:cs typeface="Calibri" panose="020F0502020204030204" pitchFamily="34" charset="0"/>
              </a:rPr>
              <a:t>Revelation 9:20-21</a:t>
            </a:r>
          </a:p>
          <a:p>
            <a:pPr marL="0" indent="0" algn="just">
              <a:spcBef>
                <a:spcPct val="0"/>
              </a:spcBef>
              <a:buClrTx/>
              <a:buSzTx/>
              <a:buNone/>
            </a:pPr>
            <a:r>
              <a:rPr lang="en-US" altLang="en-US" sz="3600" dirty="0">
                <a:solidFill>
                  <a:srgbClr val="FFFFCC"/>
                </a:solidFill>
                <a:effectLst>
                  <a:outerShdw blurRad="38100" dist="38100" dir="2700000" algn="tl">
                    <a:srgbClr val="000000">
                      <a:alpha val="43137"/>
                    </a:srgbClr>
                  </a:outerShdw>
                </a:effectLst>
                <a:cs typeface="Arial" panose="020B0604020202020204" pitchFamily="34" charset="0"/>
              </a:rPr>
              <a:t>“</a:t>
            </a:r>
            <a:r>
              <a:rPr lang="en-US" sz="3600" dirty="0">
                <a:effectLst>
                  <a:outerShdw blurRad="38100" dist="38100" dir="2700000" algn="tl">
                    <a:srgbClr val="000000">
                      <a:alpha val="43137"/>
                    </a:srgbClr>
                  </a:outerShdw>
                </a:effectLst>
              </a:rPr>
              <a:t>The rest of mankind, who were not killed by these plagues, did not repent of the works of their hands, so as not to worship demons, and the </a:t>
            </a:r>
            <a:r>
              <a:rPr lang="en-US" sz="3600" b="1" u="sng" dirty="0">
                <a:solidFill>
                  <a:srgbClr val="FFFFCC"/>
                </a:solidFill>
                <a:effectLst>
                  <a:outerShdw blurRad="38100" dist="38100" dir="2700000" algn="tl">
                    <a:srgbClr val="000000">
                      <a:alpha val="43137"/>
                    </a:srgbClr>
                  </a:outerShdw>
                </a:effectLst>
              </a:rPr>
              <a:t>idols</a:t>
            </a:r>
            <a:r>
              <a:rPr lang="en-US" sz="3600" dirty="0">
                <a:effectLst>
                  <a:outerShdw blurRad="38100" dist="38100" dir="2700000" algn="tl">
                    <a:srgbClr val="000000">
                      <a:alpha val="43137"/>
                    </a:srgbClr>
                  </a:outerShdw>
                </a:effectLst>
              </a:rPr>
              <a:t> of gold and of silver and of brass and of stone and of wood, </a:t>
            </a:r>
            <a:r>
              <a:rPr lang="en-US" sz="3600" b="1" u="sng" dirty="0">
                <a:solidFill>
                  <a:srgbClr val="FFFFCC"/>
                </a:solidFill>
                <a:effectLst>
                  <a:outerShdw blurRad="38100" dist="38100" dir="2700000" algn="tl">
                    <a:srgbClr val="000000">
                      <a:alpha val="43137"/>
                    </a:srgbClr>
                  </a:outerShdw>
                </a:effectLst>
              </a:rPr>
              <a:t>which can neither see nor hear nor walk</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21 </a:t>
            </a:r>
            <a:r>
              <a:rPr lang="en-US" sz="3600" dirty="0">
                <a:effectLst>
                  <a:outerShdw blurRad="38100" dist="38100" dir="2700000" algn="tl">
                    <a:srgbClr val="000000">
                      <a:alpha val="43137"/>
                    </a:srgbClr>
                  </a:outerShdw>
                </a:effectLst>
              </a:rPr>
              <a:t>and they did not repent of their murders nor of their sorceries (</a:t>
            </a:r>
            <a:r>
              <a:rPr lang="en-US" sz="3600" i="1" dirty="0" err="1">
                <a:effectLst>
                  <a:outerShdw blurRad="38100" dist="38100" dir="2700000" algn="tl">
                    <a:srgbClr val="000000">
                      <a:alpha val="43137"/>
                    </a:srgbClr>
                  </a:outerShdw>
                </a:effectLst>
              </a:rPr>
              <a:t>pharmakov</a:t>
            </a:r>
            <a:r>
              <a:rPr lang="en-US" sz="3600" dirty="0">
                <a:effectLst>
                  <a:outerShdw blurRad="38100" dist="38100" dir="2700000" algn="tl">
                    <a:srgbClr val="000000">
                      <a:alpha val="43137"/>
                    </a:srgbClr>
                  </a:outerShdw>
                </a:effectLst>
              </a:rPr>
              <a:t>) nor of their immorality nor of their thefts.</a:t>
            </a:r>
            <a:r>
              <a:rPr lang="en-US" altLang="en-US" sz="3600" dirty="0">
                <a:solidFill>
                  <a:srgbClr val="FFFFCC"/>
                </a:solidFill>
                <a:effectLst>
                  <a:outerShdw blurRad="38100" dist="38100" dir="2700000" algn="tl">
                    <a:srgbClr val="000000">
                      <a:alpha val="43137"/>
                    </a:srgbClr>
                  </a:outerShdw>
                </a:effectLst>
                <a:cs typeface="Arial" panose="020B0604020202020204" pitchFamily="34" charset="0"/>
              </a:rPr>
              <a:t>”</a:t>
            </a:r>
          </a:p>
        </p:txBody>
      </p:sp>
    </p:spTree>
    <p:extLst>
      <p:ext uri="{BB962C8B-B14F-4D97-AF65-F5344CB8AC3E}">
        <p14:creationId xmlns:p14="http://schemas.microsoft.com/office/powerpoint/2010/main" val="277332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609600" y="1600200"/>
            <a:ext cx="10972800" cy="4114800"/>
          </a:xfrm>
        </p:spPr>
        <p:txBody>
          <a:bodyPr/>
          <a:lstStyle/>
          <a:p>
            <a:pPr marL="0" indent="0" algn="just" eaLnBrk="1" hangingPunct="1">
              <a:lnSpc>
                <a:spcPct val="100000"/>
              </a:lnSpc>
              <a:buNone/>
              <a:defRPr/>
            </a:pPr>
            <a:r>
              <a:rPr lang="en-US" sz="3200" dirty="0">
                <a:effectLst>
                  <a:outerShdw blurRad="38100" dist="38100" dir="2700000" algn="tl">
                    <a:srgbClr val="000000">
                      <a:alpha val="43137"/>
                    </a:srgbClr>
                  </a:outerShdw>
                </a:effectLst>
              </a:rPr>
              <a:t>“This vital newness of mind is a part of believing, after all, and therefore it may be and is used as a </a:t>
            </a:r>
            <a:r>
              <a:rPr lang="en-US" sz="3200" b="1" i="1" u="sng" dirty="0">
                <a:solidFill>
                  <a:srgbClr val="FFFFCC"/>
                </a:solidFill>
                <a:effectLst>
                  <a:outerShdw blurRad="38100" dist="38100" dir="2700000" algn="tl">
                    <a:srgbClr val="000000">
                      <a:alpha val="43137"/>
                    </a:srgbClr>
                  </a:outerShdw>
                </a:effectLst>
              </a:rPr>
              <a:t>synonym</a:t>
            </a:r>
            <a:r>
              <a:rPr lang="en-US" sz="3200" dirty="0">
                <a:effectLst>
                  <a:outerShdw blurRad="38100" dist="38100" dir="2700000" algn="tl">
                    <a:srgbClr val="000000">
                      <a:alpha val="43137"/>
                    </a:srgbClr>
                  </a:outerShdw>
                </a:effectLst>
              </a:rPr>
              <a:t> for believing at times (cf. Acts 17:30; 20:21; 26:20; Rom. 2:4; 2Tim. 2:25; 2 Pet. 3:9). Repentance nevertheless cannot be added to believing as a condition of salvation, because upwards of 150 passages of Scripture condition salvation upon believing only (cf. John 3:16; Acts 16:31).” </a:t>
            </a:r>
          </a:p>
        </p:txBody>
      </p:sp>
      <p:pic>
        <p:nvPicPr>
          <p:cNvPr id="58372" name="Picture 6"/>
          <p:cNvPicPr>
            <a:picLocks noChangeAspect="1" noChangeArrowheads="1"/>
          </p:cNvPicPr>
          <p:nvPr/>
        </p:nvPicPr>
        <p:blipFill>
          <a:blip r:embed="rId2" cstate="print"/>
          <a:srcRect/>
          <a:stretch>
            <a:fillRect/>
          </a:stretch>
        </p:blipFill>
        <p:spPr bwMode="auto">
          <a:xfrm>
            <a:off x="609600" y="76200"/>
            <a:ext cx="79408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BEF4499A-F2F2-5EF3-8554-E8C195A87744}"/>
              </a:ext>
            </a:extLst>
          </p:cNvPr>
          <p:cNvSpPr txBox="1"/>
          <p:nvPr/>
        </p:nvSpPr>
        <p:spPr>
          <a:xfrm>
            <a:off x="2209800" y="219670"/>
            <a:ext cx="7772400" cy="1000274"/>
          </a:xfrm>
          <a:prstGeom prst="rect">
            <a:avLst/>
          </a:prstGeom>
          <a:noFill/>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Lewis Sperry Chafer</a:t>
            </a:r>
          </a:p>
          <a:p>
            <a:r>
              <a:rPr lang="en-US" dirty="0"/>
              <a:t>vol. 7, </a:t>
            </a:r>
            <a:r>
              <a:rPr lang="en-US" i="1" dirty="0"/>
              <a:t>Systematic Theology </a:t>
            </a:r>
            <a:r>
              <a:rPr lang="en-US" dirty="0"/>
              <a:t>(Grand Rapids, MI: Kregel Publications, 1993), 265-66.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39050-EA74-DFC1-2317-E06CA9827B9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16B16D5-99FF-B485-A0E0-5FBAA0D9D861}"/>
              </a:ext>
            </a:extLst>
          </p:cNvPr>
          <p:cNvSpPr>
            <a:spLocks noGrp="1" noChangeArrowheads="1"/>
          </p:cNvSpPr>
          <p:nvPr>
            <p:ph type="body" idx="1"/>
          </p:nvPr>
        </p:nvSpPr>
        <p:spPr>
          <a:xfrm>
            <a:off x="662517" y="1885950"/>
            <a:ext cx="7162800" cy="30861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Question of deniability (15a)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Mere men &amp; servants (15b)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Call to repentance (15c)</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God’s attributes (15d-17)</a:t>
            </a:r>
          </a:p>
        </p:txBody>
      </p:sp>
      <p:pic>
        <p:nvPicPr>
          <p:cNvPr id="2" name="Picture 1">
            <a:extLst>
              <a:ext uri="{FF2B5EF4-FFF2-40B4-BE49-F238E27FC236}">
                <a16:creationId xmlns:a16="http://schemas.microsoft.com/office/drawing/2014/main" id="{3E93AA8C-895E-836E-FF95-F7D7F80513C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8DB2B39-DCAD-6BBE-1C0B-DDCB6B97179E}"/>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14:15-17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Reaction</a:t>
            </a:r>
          </a:p>
        </p:txBody>
      </p:sp>
    </p:spTree>
    <p:extLst>
      <p:ext uri="{BB962C8B-B14F-4D97-AF65-F5344CB8AC3E}">
        <p14:creationId xmlns:p14="http://schemas.microsoft.com/office/powerpoint/2010/main" val="5402952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E2694-C1DD-98A0-C5FA-47E4E92A185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A26CB80-A97E-0D17-CAAF-A1721FF1D71E}"/>
              </a:ext>
            </a:extLst>
          </p:cNvPr>
          <p:cNvSpPr>
            <a:spLocks noGrp="1" noChangeArrowheads="1"/>
          </p:cNvSpPr>
          <p:nvPr>
            <p:ph type="body" idx="1"/>
          </p:nvPr>
        </p:nvSpPr>
        <p:spPr>
          <a:xfrm>
            <a:off x="762000" y="1676400"/>
            <a:ext cx="8128000" cy="35052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Living (15d)</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Creator (15e)</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Patient (16)</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Revealer (17a)</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Good (17b)</a:t>
            </a:r>
          </a:p>
          <a:p>
            <a:pPr marL="0" indent="0">
              <a:lnSpc>
                <a:spcPct val="100000"/>
              </a:lnSpc>
              <a:spcBef>
                <a:spcPts val="0"/>
              </a:spcBef>
              <a:spcAft>
                <a:spcPts val="18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17C6C225-6B55-0ECB-B8EF-2EAFCD49BFCE}"/>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2F03D6F9-6662-03A2-456C-E4D8B6844F81}"/>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13:15d-17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God’s Attributes</a:t>
            </a:r>
          </a:p>
        </p:txBody>
      </p:sp>
    </p:spTree>
    <p:extLst>
      <p:ext uri="{BB962C8B-B14F-4D97-AF65-F5344CB8AC3E}">
        <p14:creationId xmlns:p14="http://schemas.microsoft.com/office/powerpoint/2010/main" val="3921068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EEC10-6103-464C-4866-303313D5DA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47BE1DE-2E68-30F0-5081-27CFAB8D534C}"/>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D1B1AF08-2198-6593-74A5-776562B249B3}"/>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DE8B59FE-AA38-207A-D1BF-B27C6C42B31F}"/>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8972420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2E473-5016-2C33-9C35-517A1BE357F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A71DC51-1386-B4FE-65AE-9B7BEA6EF4D1}"/>
              </a:ext>
            </a:extLst>
          </p:cNvPr>
          <p:cNvSpPr>
            <a:spLocks noGrp="1" noChangeArrowheads="1"/>
          </p:cNvSpPr>
          <p:nvPr>
            <p:ph type="body" idx="1"/>
          </p:nvPr>
        </p:nvSpPr>
        <p:spPr>
          <a:xfrm>
            <a:off x="762000" y="1676400"/>
            <a:ext cx="8128000" cy="35052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Living (15d)</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Creator (15e)</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Patient (16)</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Revealer (17a)</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Good (17b)</a:t>
            </a:r>
          </a:p>
          <a:p>
            <a:pPr marL="0" indent="0">
              <a:lnSpc>
                <a:spcPct val="100000"/>
              </a:lnSpc>
              <a:spcBef>
                <a:spcPts val="0"/>
              </a:spcBef>
              <a:spcAft>
                <a:spcPts val="18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541A8947-313E-8E3F-A4C0-315D110680B5}"/>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D5FAE72A-FBB3-9969-605F-E0F4933CD342}"/>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13:15d-17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God’s Attributes</a:t>
            </a:r>
          </a:p>
        </p:txBody>
      </p:sp>
    </p:spTree>
    <p:extLst>
      <p:ext uri="{BB962C8B-B14F-4D97-AF65-F5344CB8AC3E}">
        <p14:creationId xmlns:p14="http://schemas.microsoft.com/office/powerpoint/2010/main" val="12136188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9F22CC-9A8E-2114-8F2A-C60F579EE26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 y="0"/>
            <a:ext cx="12188952" cy="6858000"/>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1 Thessalonians 1:9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0" i="0" u="none" strike="noStrike" dirty="0">
                <a:effectLst/>
                <a:latin typeface="system-ui"/>
              </a:rPr>
              <a:t>For they themselves report about us what kind of a reception we had with you, and how you turned to God from idols to serve a </a:t>
            </a:r>
            <a:r>
              <a:rPr lang="en-US" sz="3600" b="1" i="0" u="sng" strike="noStrike" dirty="0">
                <a:solidFill>
                  <a:srgbClr val="FFFFCC"/>
                </a:solidFill>
                <a:effectLst/>
                <a:latin typeface="system-ui"/>
              </a:rPr>
              <a:t>living and true God</a:t>
            </a:r>
            <a:r>
              <a:rPr lang="en-US" sz="3600" b="0" i="0" u="none" strike="noStrike"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C45D44F5-1775-6BB5-20E7-71656DB8D46B}"/>
              </a:ext>
            </a:extLst>
          </p:cNvPr>
          <p:cNvPicPr>
            <a:picLocks noChangeAspect="1"/>
          </p:cNvPicPr>
          <p:nvPr/>
        </p:nvPicPr>
        <p:blipFill>
          <a:blip r:embed="rId3"/>
          <a:srcRect t="12782"/>
          <a:stretch>
            <a:fillRect/>
          </a:stretch>
        </p:blipFill>
        <p:spPr>
          <a:xfrm>
            <a:off x="4040965" y="2788920"/>
            <a:ext cx="4110071" cy="2011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173214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34180495-1E9D-4486-90C9-116898435EBC}"/>
              </a:ext>
            </a:extLst>
          </p:cNvPr>
          <p:cNvSpPr>
            <a:spLocks noGrp="1"/>
          </p:cNvSpPr>
          <p:nvPr>
            <p:ph type="title"/>
          </p:nvPr>
        </p:nvSpPr>
        <p:spPr>
          <a:xfrm>
            <a:off x="609600" y="152400"/>
            <a:ext cx="10972800" cy="914400"/>
          </a:xfrm>
        </p:spPr>
        <p:txBody>
          <a:bodyPr/>
          <a:lstStyle/>
          <a:p>
            <a:pPr algn="ctr" eaLnBrk="1" hangingPunct="1">
              <a:lnSpc>
                <a:spcPct val="100000"/>
              </a:lnSpc>
            </a:pPr>
            <a:r>
              <a:rPr lang="en-US" altLang="en-US" sz="3200" b="1" kern="1200" dirty="0">
                <a:solidFill>
                  <a:srgbClr val="00FFFF"/>
                </a:solidFill>
                <a:effectLst>
                  <a:outerShdw blurRad="38100" dist="38100" dir="2700000" algn="tl">
                    <a:srgbClr val="000000">
                      <a:alpha val="43137"/>
                    </a:srgbClr>
                  </a:outerShdw>
                </a:effectLst>
                <a:cs typeface="Calibri" panose="020F0502020204030204" pitchFamily="34" charset="0"/>
              </a:rPr>
              <a:t>CHRIST’S HIGH PRIESTLY ACTIVITIES IN HIS PRESENT SESSION </a:t>
            </a:r>
          </a:p>
        </p:txBody>
      </p:sp>
      <p:sp>
        <p:nvSpPr>
          <p:cNvPr id="60419" name="Content Placeholder 2">
            <a:extLst>
              <a:ext uri="{FF2B5EF4-FFF2-40B4-BE49-F238E27FC236}">
                <a16:creationId xmlns:a16="http://schemas.microsoft.com/office/drawing/2014/main" id="{EBF073F9-147E-494D-918E-CE19EA0D03F9}"/>
              </a:ext>
            </a:extLst>
          </p:cNvPr>
          <p:cNvSpPr>
            <a:spLocks noGrp="1"/>
          </p:cNvSpPr>
          <p:nvPr>
            <p:ph idx="1"/>
          </p:nvPr>
        </p:nvSpPr>
        <p:spPr>
          <a:xfrm>
            <a:off x="2209800" y="990600"/>
            <a:ext cx="7772400" cy="5486400"/>
          </a:xfrm>
        </p:spPr>
        <p:txBody>
          <a:bodyPr/>
          <a:lstStyle/>
          <a:p>
            <a:pPr marL="514350" indent="-514350" eaLnBrk="1" hangingPunct="1">
              <a:lnSpc>
                <a:spcPct val="100000"/>
              </a:lnSpc>
              <a:spcBef>
                <a:spcPts val="0"/>
              </a:spcBef>
              <a:spcAft>
                <a:spcPts val="600"/>
              </a:spcAft>
              <a:buClr>
                <a:srgbClr val="00FFFF"/>
              </a:buClr>
              <a:buSzPct val="100000"/>
              <a:buFont typeface="+mj-lt"/>
              <a:buAutoNum type="arabicPeriod"/>
              <a:defRPr/>
            </a:pPr>
            <a:r>
              <a:rPr lang="en-US" dirty="0">
                <a:effectLst>
                  <a:outerShdw blurRad="38100" dist="38100" dir="2700000" algn="tl">
                    <a:srgbClr val="000000">
                      <a:alpha val="43137"/>
                    </a:srgbClr>
                  </a:outerShdw>
                </a:effectLst>
              </a:rPr>
              <a:t>Sustains creation (Col. 1:16-17)</a:t>
            </a:r>
          </a:p>
          <a:p>
            <a:pPr marL="514350" indent="-514350" eaLnBrk="1" hangingPunct="1">
              <a:lnSpc>
                <a:spcPct val="100000"/>
              </a:lnSpc>
              <a:spcBef>
                <a:spcPts val="0"/>
              </a:spcBef>
              <a:spcAft>
                <a:spcPts val="600"/>
              </a:spcAft>
              <a:buClr>
                <a:srgbClr val="00FFFF"/>
              </a:buClr>
              <a:buSzPct val="100000"/>
              <a:buFont typeface="+mj-lt"/>
              <a:buAutoNum type="arabicPeriod"/>
              <a:defRPr/>
            </a:pPr>
            <a:r>
              <a:rPr lang="en-US" dirty="0">
                <a:effectLst>
                  <a:outerShdw blurRad="38100" dist="38100" dir="2700000" algn="tl">
                    <a:srgbClr val="000000">
                      <a:alpha val="43137"/>
                    </a:srgbClr>
                  </a:outerShdw>
                </a:effectLst>
              </a:rPr>
              <a:t>Head over the Church (Eph. 1:22-23)</a:t>
            </a:r>
          </a:p>
          <a:p>
            <a:pPr marL="514350" indent="-514350" eaLnBrk="1" hangingPunct="1">
              <a:lnSpc>
                <a:spcPct val="100000"/>
              </a:lnSpc>
              <a:spcBef>
                <a:spcPts val="0"/>
              </a:spcBef>
              <a:spcAft>
                <a:spcPts val="600"/>
              </a:spcAft>
              <a:buClr>
                <a:srgbClr val="00FFFF"/>
              </a:buClr>
              <a:buSzPct val="100000"/>
              <a:buFont typeface="+mj-lt"/>
              <a:buAutoNum type="arabicPeriod"/>
              <a:defRPr/>
            </a:pPr>
            <a:r>
              <a:rPr lang="en-US" dirty="0">
                <a:effectLst>
                  <a:outerShdw blurRad="38100" dist="38100" dir="2700000" algn="tl">
                    <a:srgbClr val="000000">
                      <a:alpha val="43137"/>
                    </a:srgbClr>
                  </a:outerShdw>
                </a:effectLst>
              </a:rPr>
              <a:t>Groom of the Church (Eph. 5:22-33)</a:t>
            </a:r>
          </a:p>
          <a:p>
            <a:pPr marL="514350" indent="-514350" eaLnBrk="1" hangingPunct="1">
              <a:lnSpc>
                <a:spcPct val="100000"/>
              </a:lnSpc>
              <a:spcBef>
                <a:spcPts val="0"/>
              </a:spcBef>
              <a:spcAft>
                <a:spcPts val="600"/>
              </a:spcAft>
              <a:buClr>
                <a:srgbClr val="00FFFF"/>
              </a:buClr>
              <a:buSzPct val="100000"/>
              <a:buFont typeface="+mj-lt"/>
              <a:buAutoNum type="arabicPeriod"/>
              <a:defRPr/>
            </a:pPr>
            <a:r>
              <a:rPr lang="en-US" dirty="0">
                <a:effectLst>
                  <a:outerShdw blurRad="38100" dist="38100" dir="2700000" algn="tl">
                    <a:srgbClr val="000000">
                      <a:alpha val="43137"/>
                    </a:srgbClr>
                  </a:outerShdw>
                </a:effectLst>
              </a:rPr>
              <a:t>Building the Church (Matt. 16:18; Acts 2:41; 4:4) </a:t>
            </a:r>
          </a:p>
          <a:p>
            <a:pPr marL="514350" indent="-514350" eaLnBrk="1" hangingPunct="1">
              <a:lnSpc>
                <a:spcPct val="100000"/>
              </a:lnSpc>
              <a:spcBef>
                <a:spcPts val="0"/>
              </a:spcBef>
              <a:spcAft>
                <a:spcPts val="600"/>
              </a:spcAft>
              <a:buClr>
                <a:srgbClr val="00FFFF"/>
              </a:buClr>
              <a:buSzPct val="100000"/>
              <a:buFont typeface="+mj-lt"/>
              <a:buAutoNum type="arabicPeriod"/>
              <a:defRPr/>
            </a:pPr>
            <a:r>
              <a:rPr lang="en-US" dirty="0">
                <a:effectLst>
                  <a:outerShdw blurRad="38100" dist="38100" dir="2700000" algn="tl">
                    <a:srgbClr val="000000">
                      <a:alpha val="43137"/>
                    </a:srgbClr>
                  </a:outerShdw>
                </a:effectLst>
              </a:rPr>
              <a:t>Bestowal of Spiritual Gifts (Eph. 4:7-12)</a:t>
            </a:r>
          </a:p>
          <a:p>
            <a:pPr marL="514350" indent="-514350" eaLnBrk="1" hangingPunct="1">
              <a:lnSpc>
                <a:spcPct val="100000"/>
              </a:lnSpc>
              <a:spcBef>
                <a:spcPts val="0"/>
              </a:spcBef>
              <a:spcAft>
                <a:spcPts val="600"/>
              </a:spcAft>
              <a:buClr>
                <a:srgbClr val="00FFFF"/>
              </a:buClr>
              <a:buSzPct val="100000"/>
              <a:buFont typeface="+mj-lt"/>
              <a:buAutoNum type="arabicPeriod"/>
              <a:defRPr/>
            </a:pPr>
            <a:r>
              <a:rPr lang="en-US" dirty="0">
                <a:effectLst>
                  <a:outerShdw blurRad="38100" dist="38100" dir="2700000" algn="tl">
                    <a:srgbClr val="000000">
                      <a:alpha val="43137"/>
                    </a:srgbClr>
                  </a:outerShdw>
                </a:effectLst>
              </a:rPr>
              <a:t>Melchizedekian High Priestly role (Heb. 6:20)</a:t>
            </a:r>
          </a:p>
          <a:p>
            <a:pPr marL="514350" indent="-514350" eaLnBrk="1" hangingPunct="1">
              <a:lnSpc>
                <a:spcPct val="100000"/>
              </a:lnSpc>
              <a:spcBef>
                <a:spcPts val="0"/>
              </a:spcBef>
              <a:spcAft>
                <a:spcPts val="600"/>
              </a:spcAft>
              <a:buClr>
                <a:srgbClr val="00FFFF"/>
              </a:buClr>
              <a:buSzPct val="100000"/>
              <a:buFont typeface="+mj-lt"/>
              <a:buAutoNum type="arabicPeriod"/>
              <a:defRPr/>
            </a:pPr>
            <a:r>
              <a:rPr lang="en-US" dirty="0">
                <a:effectLst>
                  <a:outerShdw blurRad="38100" dist="38100" dir="2700000" algn="tl">
                    <a:srgbClr val="000000">
                      <a:alpha val="43137"/>
                    </a:srgbClr>
                  </a:outerShdw>
                </a:effectLst>
              </a:rPr>
              <a:t>Keeps the Saints (John 10:27-29; 1 Pet. 1:5)</a:t>
            </a:r>
          </a:p>
          <a:p>
            <a:pPr marL="514350" indent="-514350" eaLnBrk="1" hangingPunct="1">
              <a:lnSpc>
                <a:spcPct val="100000"/>
              </a:lnSpc>
              <a:spcBef>
                <a:spcPts val="0"/>
              </a:spcBef>
              <a:spcAft>
                <a:spcPts val="600"/>
              </a:spcAft>
              <a:buClr>
                <a:srgbClr val="00FFFF"/>
              </a:buClr>
              <a:buSzPct val="100000"/>
              <a:buFont typeface="+mj-lt"/>
              <a:buAutoNum type="arabicPeriod"/>
              <a:defRPr/>
            </a:pPr>
            <a:r>
              <a:rPr lang="en-US" dirty="0">
                <a:effectLst>
                  <a:outerShdw blurRad="38100" dist="38100" dir="2700000" algn="tl">
                    <a:srgbClr val="000000">
                      <a:alpha val="43137"/>
                    </a:srgbClr>
                  </a:outerShdw>
                </a:effectLst>
              </a:rPr>
              <a:t>Intercedes for the Saints (Rom. 8:34; Heb. 7:25)</a:t>
            </a:r>
          </a:p>
          <a:p>
            <a:pPr marL="514350" indent="-514350" eaLnBrk="1" hangingPunct="1">
              <a:lnSpc>
                <a:spcPct val="100000"/>
              </a:lnSpc>
              <a:spcBef>
                <a:spcPts val="0"/>
              </a:spcBef>
              <a:spcAft>
                <a:spcPts val="600"/>
              </a:spcAft>
              <a:buClr>
                <a:srgbClr val="00FFFF"/>
              </a:buClr>
              <a:buSzPct val="100000"/>
              <a:buFont typeface="+mj-lt"/>
              <a:buAutoNum type="arabicPeriod"/>
              <a:defRPr/>
            </a:pPr>
            <a:r>
              <a:rPr lang="en-US" dirty="0">
                <a:effectLst>
                  <a:outerShdw blurRad="38100" dist="38100" dir="2700000" algn="tl">
                    <a:srgbClr val="000000">
                      <a:alpha val="43137"/>
                    </a:srgbClr>
                  </a:outerShdw>
                </a:effectLst>
              </a:rPr>
              <a:t>Advocate for the Saints (Heb. 9:24; 1 John 2:1)</a:t>
            </a:r>
          </a:p>
          <a:p>
            <a:pPr marL="514350" indent="-514350" eaLnBrk="1" hangingPunct="1">
              <a:lnSpc>
                <a:spcPct val="100000"/>
              </a:lnSpc>
              <a:spcBef>
                <a:spcPts val="0"/>
              </a:spcBef>
              <a:spcAft>
                <a:spcPts val="600"/>
              </a:spcAft>
              <a:buClr>
                <a:srgbClr val="00FFFF"/>
              </a:buClr>
              <a:buSzPct val="100000"/>
              <a:buFont typeface="+mj-lt"/>
              <a:buAutoNum type="arabicPeriod"/>
              <a:defRPr/>
            </a:pPr>
            <a:r>
              <a:rPr lang="en-US" dirty="0">
                <a:effectLst>
                  <a:outerShdw blurRad="38100" dist="38100" dir="2700000" algn="tl">
                    <a:srgbClr val="000000">
                      <a:alpha val="43137"/>
                    </a:srgbClr>
                  </a:outerShdw>
                </a:effectLst>
              </a:rPr>
              <a:t>Restores broken fellowship (1 John 1:9)</a:t>
            </a:r>
          </a:p>
          <a:p>
            <a:pPr marL="514350" indent="-514350" eaLnBrk="1" hangingPunct="1">
              <a:lnSpc>
                <a:spcPct val="100000"/>
              </a:lnSpc>
              <a:spcBef>
                <a:spcPts val="0"/>
              </a:spcBef>
              <a:spcAft>
                <a:spcPts val="600"/>
              </a:spcAft>
              <a:buClr>
                <a:srgbClr val="00FFFF"/>
              </a:buClr>
              <a:buSzPct val="100000"/>
              <a:buFont typeface="+mj-lt"/>
              <a:buAutoNum type="arabicPeriod"/>
              <a:defRPr/>
            </a:pPr>
            <a:r>
              <a:rPr lang="en-US" dirty="0">
                <a:effectLst>
                  <a:outerShdw blurRad="38100" dist="38100" dir="2700000" algn="tl">
                    <a:srgbClr val="000000">
                      <a:alpha val="43137"/>
                    </a:srgbClr>
                  </a:outerShdw>
                </a:effectLst>
              </a:rPr>
              <a:t>Disciplines His children (Heb. 12:5-13)</a:t>
            </a:r>
          </a:p>
        </p:txBody>
      </p:sp>
    </p:spTree>
    <p:extLst>
      <p:ext uri="{BB962C8B-B14F-4D97-AF65-F5344CB8AC3E}">
        <p14:creationId xmlns:p14="http://schemas.microsoft.com/office/powerpoint/2010/main" val="3492160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773A9-D471-69FD-8CCF-17104BDFB0C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E8169D6-0C94-92C8-1A32-0D25016F336A}"/>
              </a:ext>
            </a:extLst>
          </p:cNvPr>
          <p:cNvSpPr>
            <a:spLocks noGrp="1" noChangeArrowheads="1"/>
          </p:cNvSpPr>
          <p:nvPr>
            <p:ph type="body" idx="1"/>
          </p:nvPr>
        </p:nvSpPr>
        <p:spPr>
          <a:xfrm>
            <a:off x="762000" y="1676400"/>
            <a:ext cx="8128000" cy="35052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Living (15d)</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Creator (15e)</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Patient (16)</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Revealer (17a)</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Good (17b)</a:t>
            </a:r>
          </a:p>
          <a:p>
            <a:pPr marL="0" indent="0">
              <a:lnSpc>
                <a:spcPct val="100000"/>
              </a:lnSpc>
              <a:spcBef>
                <a:spcPts val="0"/>
              </a:spcBef>
              <a:spcAft>
                <a:spcPts val="18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E5E6A8CD-DE83-9206-577B-41C31ABC467E}"/>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F833CD92-BFAE-FD8C-FD31-CD694779DBF7}"/>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13:15d-17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God’s Attributes</a:t>
            </a:r>
          </a:p>
        </p:txBody>
      </p:sp>
    </p:spTree>
    <p:extLst>
      <p:ext uri="{BB962C8B-B14F-4D97-AF65-F5344CB8AC3E}">
        <p14:creationId xmlns:p14="http://schemas.microsoft.com/office/powerpoint/2010/main" val="40135539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3FE7E1-CCCC-E24D-FC50-2DAD365370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7" name="TextBox 6">
            <a:extLst>
              <a:ext uri="{FF2B5EF4-FFF2-40B4-BE49-F238E27FC236}">
                <a16:creationId xmlns:a16="http://schemas.microsoft.com/office/drawing/2014/main" id="{E3978E51-EB57-3FF4-F049-B832C0AE3016}"/>
              </a:ext>
            </a:extLst>
          </p:cNvPr>
          <p:cNvSpPr txBox="1"/>
          <p:nvPr/>
        </p:nvSpPr>
        <p:spPr>
          <a:xfrm>
            <a:off x="609600" y="0"/>
            <a:ext cx="10972800" cy="4801314"/>
          </a:xfrm>
          <a:prstGeom prst="rect">
            <a:avLst/>
          </a:prstGeom>
          <a:noFill/>
        </p:spPr>
        <p:txBody>
          <a:bodyPr wrap="square">
            <a:spAutoFit/>
          </a:bodyPr>
          <a:lstStyle/>
          <a:p>
            <a:pPr marL="342900" indent="-342900" algn="ctr">
              <a:spcAft>
                <a:spcPts val="900"/>
              </a:spcAft>
              <a:buClr>
                <a:srgbClr val="00FFFF"/>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Exodus 20:8-11</a:t>
            </a:r>
          </a:p>
          <a:p>
            <a:pPr algn="just"/>
            <a:r>
              <a:rPr lang="en-US" sz="32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8</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“Remember the sabbath day, to keep it holy. </a:t>
            </a:r>
            <a:r>
              <a:rPr lang="en-US" sz="32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9</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Six days you shall labor and do all your work, </a:t>
            </a:r>
            <a:r>
              <a:rPr lang="en-US" sz="32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10</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but the seventh day is a sabbath of the Lord your God; in it you shall not do any work, you or your son or your daughter, your male or your female servant or your cattle or your sojourner who stays with you. </a:t>
            </a:r>
            <a:r>
              <a:rPr lang="en-US" sz="32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11</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in six days the Lord made the heavens and the earth, the sea and all that is in them, and rested on the seventh day; therefore the Lord blessed the sabbath day and made it holy.”</a:t>
            </a:r>
          </a:p>
        </p:txBody>
      </p:sp>
    </p:spTree>
    <p:extLst>
      <p:ext uri="{BB962C8B-B14F-4D97-AF65-F5344CB8AC3E}">
        <p14:creationId xmlns:p14="http://schemas.microsoft.com/office/powerpoint/2010/main" val="41425357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0D3B99-9B5C-5D1B-1876-7193B83CAB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0483" name="Rectangle 3"/>
          <p:cNvSpPr>
            <a:spLocks noGrp="1" noChangeArrowheads="1"/>
          </p:cNvSpPr>
          <p:nvPr>
            <p:ph idx="1"/>
          </p:nvPr>
        </p:nvSpPr>
        <p:spPr>
          <a:xfrm>
            <a:off x="609600" y="0"/>
            <a:ext cx="10972800" cy="4114800"/>
          </a:xfrm>
        </p:spPr>
        <p:txBody>
          <a:bodyPr/>
          <a:lstStyle/>
          <a:p>
            <a:pPr marL="342900" indent="-342900" algn="ctr" defTabSz="457200" eaLnBrk="0" hangingPunct="0">
              <a:lnSpc>
                <a:spcPct val="100000"/>
              </a:lnSpc>
              <a:spcBef>
                <a:spcPct val="0"/>
              </a:spcBef>
              <a:spcAft>
                <a:spcPts val="900"/>
              </a:spcAft>
              <a:buClr>
                <a:srgbClr val="00FFFF"/>
              </a:buClr>
              <a:buSzPct val="75000"/>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Exodus 31:15-17</a:t>
            </a:r>
          </a:p>
          <a:p>
            <a:pPr marL="0" indent="0" algn="just">
              <a:lnSpc>
                <a:spcPct val="100000"/>
              </a:lnSpc>
              <a:spcBef>
                <a:spcPts val="0"/>
              </a:spcBef>
              <a:buNone/>
            </a:pPr>
            <a:r>
              <a:rPr lang="en-US" sz="3200" baseline="30000" dirty="0">
                <a:effectLst/>
              </a:rPr>
              <a:t>15</a:t>
            </a:r>
            <a:r>
              <a:rPr lang="en-US" sz="3200" dirty="0">
                <a:effectLst/>
              </a:rPr>
              <a:t> ‘For six days work may be done, but on the seventh day there is a sabbath of complete rest, holy to the </a:t>
            </a:r>
            <a:r>
              <a:rPr lang="en-US" sz="3200" cap="small" dirty="0">
                <a:effectLst/>
              </a:rPr>
              <a:t>Lord</a:t>
            </a:r>
            <a:r>
              <a:rPr lang="en-US" sz="3200" dirty="0">
                <a:effectLst/>
              </a:rPr>
              <a:t>; whoever does any work on the sabbath day shall surely be put to death. </a:t>
            </a:r>
            <a:r>
              <a:rPr lang="en-US" sz="3200" baseline="30000" dirty="0">
                <a:effectLst/>
              </a:rPr>
              <a:t>16</a:t>
            </a:r>
            <a:r>
              <a:rPr lang="en-US" sz="3200" dirty="0">
                <a:effectLst/>
              </a:rPr>
              <a:t> ‘So the sons of Israel shall observe the sabbath, to celebrate the sabbath throughout their generations as a perpetual covenant.’ </a:t>
            </a:r>
            <a:r>
              <a:rPr lang="en-US" sz="3200" baseline="30000" dirty="0">
                <a:effectLst/>
              </a:rPr>
              <a:t>17</a:t>
            </a:r>
            <a:r>
              <a:rPr lang="en-US" sz="3200" dirty="0">
                <a:effectLst/>
              </a:rPr>
              <a:t> “It is a sign between Me and the sons of Israel forever; for in six days the </a:t>
            </a:r>
            <a:r>
              <a:rPr lang="en-US" sz="3200" cap="small" dirty="0">
                <a:effectLst/>
              </a:rPr>
              <a:t>Lord</a:t>
            </a:r>
            <a:r>
              <a:rPr lang="en-US" sz="3200" dirty="0">
                <a:effectLst/>
              </a:rPr>
              <a:t> made heaven and earth, but on the seventh day He ceased </a:t>
            </a:r>
            <a:r>
              <a:rPr lang="en-US" sz="3200" i="1" dirty="0">
                <a:effectLst/>
              </a:rPr>
              <a:t>from labor,</a:t>
            </a:r>
            <a:r>
              <a:rPr lang="en-US" sz="3200" dirty="0">
                <a:effectLst/>
              </a:rPr>
              <a:t> and was refreshed.” </a:t>
            </a:r>
          </a:p>
        </p:txBody>
      </p:sp>
    </p:spTree>
    <p:extLst>
      <p:ext uri="{BB962C8B-B14F-4D97-AF65-F5344CB8AC3E}">
        <p14:creationId xmlns:p14="http://schemas.microsoft.com/office/powerpoint/2010/main" val="38461868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DC9A7-FE60-EF07-A0A9-87C8E35D19F3}"/>
            </a:ext>
          </a:extLst>
        </p:cNvPr>
        <p:cNvGrpSpPr/>
        <p:nvPr/>
      </p:nvGrpSpPr>
      <p:grpSpPr>
        <a:xfrm>
          <a:off x="0" y="0"/>
          <a:ext cx="0" cy="0"/>
          <a:chOff x="0" y="0"/>
          <a:chExt cx="0" cy="0"/>
        </a:xfrm>
      </p:grpSpPr>
      <p:sp>
        <p:nvSpPr>
          <p:cNvPr id="70658" name="Rectangle 2">
            <a:extLst>
              <a:ext uri="{FF2B5EF4-FFF2-40B4-BE49-F238E27FC236}">
                <a16:creationId xmlns:a16="http://schemas.microsoft.com/office/drawing/2014/main" id="{AA82B283-AA85-BD4D-943E-7394C4F4A1DE}"/>
              </a:ext>
            </a:extLst>
          </p:cNvPr>
          <p:cNvSpPr>
            <a:spLocks noGrp="1" noChangeArrowheads="1"/>
          </p:cNvSpPr>
          <p:nvPr>
            <p:ph type="title"/>
          </p:nvPr>
        </p:nvSpPr>
        <p:spPr>
          <a:xfrm>
            <a:off x="2209800" y="228600"/>
            <a:ext cx="7772400" cy="685800"/>
          </a:xfrm>
        </p:spPr>
        <p:txBody>
          <a:bodyPr/>
          <a:lstStyle/>
          <a:p>
            <a:pPr algn="ctr" eaLnBrk="1" hangingPunct="1"/>
            <a:r>
              <a:rPr lang="en-US" sz="3600" b="1" dirty="0">
                <a:solidFill>
                  <a:srgbClr val="00FFFF"/>
                </a:solidFill>
                <a:effectLst>
                  <a:outerShdw blurRad="38100" dist="38100" dir="2700000" algn="tl">
                    <a:srgbClr val="000000">
                      <a:alpha val="43137"/>
                    </a:srgbClr>
                  </a:outerShdw>
                </a:effectLst>
              </a:rPr>
              <a:t>Shaping and Populating (Gen 1:1)</a:t>
            </a:r>
          </a:p>
        </p:txBody>
      </p:sp>
      <p:graphicFrame>
        <p:nvGraphicFramePr>
          <p:cNvPr id="2" name="Table 2">
            <a:extLst>
              <a:ext uri="{FF2B5EF4-FFF2-40B4-BE49-F238E27FC236}">
                <a16:creationId xmlns:a16="http://schemas.microsoft.com/office/drawing/2014/main" id="{083E4AD5-9431-29CC-BBF5-86C968DA4B8A}"/>
              </a:ext>
            </a:extLst>
          </p:cNvPr>
          <p:cNvGraphicFramePr>
            <a:graphicFrameLocks noGrp="1"/>
          </p:cNvGraphicFramePr>
          <p:nvPr/>
        </p:nvGraphicFramePr>
        <p:xfrm>
          <a:off x="2057400" y="990600"/>
          <a:ext cx="8153400" cy="2743200"/>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3937399128"/>
                    </a:ext>
                  </a:extLst>
                </a:gridCol>
                <a:gridCol w="2362200">
                  <a:extLst>
                    <a:ext uri="{9D8B030D-6E8A-4147-A177-3AD203B41FA5}">
                      <a16:colId xmlns:a16="http://schemas.microsoft.com/office/drawing/2014/main" val="3378488866"/>
                    </a:ext>
                  </a:extLst>
                </a:gridCol>
                <a:gridCol w="1143000">
                  <a:extLst>
                    <a:ext uri="{9D8B030D-6E8A-4147-A177-3AD203B41FA5}">
                      <a16:colId xmlns:a16="http://schemas.microsoft.com/office/drawing/2014/main" val="3580775410"/>
                    </a:ext>
                  </a:extLst>
                </a:gridCol>
                <a:gridCol w="3429000">
                  <a:extLst>
                    <a:ext uri="{9D8B030D-6E8A-4147-A177-3AD203B41FA5}">
                      <a16:colId xmlns:a16="http://schemas.microsoft.com/office/drawing/2014/main" val="2862036682"/>
                    </a:ext>
                  </a:extLst>
                </a:gridCol>
              </a:tblGrid>
              <a:tr h="914400">
                <a:tc>
                  <a:txBody>
                    <a:bodyPr/>
                    <a:lstStyle/>
                    <a:p>
                      <a:pPr marL="0" indent="0">
                        <a:buClr>
                          <a:schemeClr val="tx2"/>
                        </a:buClr>
                        <a:buFont typeface="Wingdings" panose="05000000000000000000" pitchFamily="2" charset="2"/>
                        <a:buNone/>
                      </a:pPr>
                      <a:r>
                        <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rPr>
                        <a:t>Day 1:</a:t>
                      </a:r>
                    </a:p>
                  </a:txBody>
                  <a:tcPr anchor="ctr">
                    <a:solidFill>
                      <a:schemeClr val="bg1"/>
                    </a:solidFill>
                  </a:tcPr>
                </a:tc>
                <a:tc>
                  <a:txBody>
                    <a:bodyPr/>
                    <a:lstStyle/>
                    <a:p>
                      <a:pPr marL="0" indent="0" algn="ctr">
                        <a:buClr>
                          <a:schemeClr val="tx2"/>
                        </a:buClr>
                        <a:buFont typeface="Wingdings" panose="05000000000000000000" pitchFamily="2" charset="2"/>
                        <a:buNone/>
                      </a:pPr>
                      <a:r>
                        <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rPr>
                        <a:t>Light </a:t>
                      </a:r>
                    </a:p>
                  </a:txBody>
                  <a:tcPr anchor="ctr">
                    <a:solidFill>
                      <a:schemeClr val="bg1"/>
                    </a:solidFill>
                  </a:tcP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4:</a:t>
                      </a:r>
                    </a:p>
                  </a:txBody>
                  <a:tcPr anchor="ctr">
                    <a:solidFill>
                      <a:schemeClr val="bg1"/>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Luminaries</a:t>
                      </a:r>
                    </a:p>
                  </a:txBody>
                  <a:tcPr anchor="ctr">
                    <a:solidFill>
                      <a:schemeClr val="bg1"/>
                    </a:solidFill>
                  </a:tcPr>
                </a:tc>
                <a:extLst>
                  <a:ext uri="{0D108BD9-81ED-4DB2-BD59-A6C34878D82A}">
                    <a16:rowId xmlns:a16="http://schemas.microsoft.com/office/drawing/2014/main" val="351636776"/>
                  </a:ext>
                </a:extLst>
              </a:tr>
              <a:tr h="914400">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2:</a:t>
                      </a:r>
                    </a:p>
                  </a:txBody>
                  <a:tcPr anchor="ctr">
                    <a:solidFill>
                      <a:schemeClr val="bg1"/>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Water, sky </a:t>
                      </a:r>
                    </a:p>
                  </a:txBody>
                  <a:tcPr anchor="ctr">
                    <a:solidFill>
                      <a:schemeClr val="bg1"/>
                    </a:solidFill>
                  </a:tcP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5:</a:t>
                      </a:r>
                    </a:p>
                  </a:txBody>
                  <a:tcPr anchor="ctr">
                    <a:solidFill>
                      <a:schemeClr val="bg1"/>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Sea animals, birds</a:t>
                      </a:r>
                    </a:p>
                  </a:txBody>
                  <a:tcPr anchor="ctr">
                    <a:solidFill>
                      <a:schemeClr val="bg1"/>
                    </a:solidFill>
                  </a:tcPr>
                </a:tc>
                <a:extLst>
                  <a:ext uri="{0D108BD9-81ED-4DB2-BD59-A6C34878D82A}">
                    <a16:rowId xmlns:a16="http://schemas.microsoft.com/office/drawing/2014/main" val="1206115199"/>
                  </a:ext>
                </a:extLst>
              </a:tr>
              <a:tr h="914400">
                <a:tc>
                  <a:txBody>
                    <a:bodyPr/>
                    <a:lstStyle/>
                    <a:p>
                      <a:pPr marL="0" indent="0" algn="l" defTabSz="914400" rtl="0" eaLnBrk="1" latinLnBrk="0" hangingPunct="1">
                        <a:buClr>
                          <a:schemeClr val="tx2"/>
                        </a:buClr>
                        <a:buFont typeface="Wingdings" panose="05000000000000000000" pitchFamily="2" charset="2"/>
                        <a:buNone/>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Day 3:</a:t>
                      </a: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1"/>
                    </a:solidFill>
                  </a:tcPr>
                </a:tc>
                <a:tc>
                  <a:txBody>
                    <a:bodyPr/>
                    <a:lstStyle/>
                    <a:p>
                      <a:pPr marL="0" indent="0" algn="ctr" defTabSz="914400" rtl="0" eaLnBrk="1" latinLnBrk="0" hangingPunct="1">
                        <a:buClr>
                          <a:schemeClr val="tx2"/>
                        </a:buClr>
                        <a:buFont typeface="Wingdings" panose="05000000000000000000" pitchFamily="2" charset="2"/>
                        <a:buNone/>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Land, vegetation </a:t>
                      </a: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1"/>
                    </a:solidFill>
                  </a:tcP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6:</a:t>
                      </a:r>
                    </a:p>
                  </a:txBody>
                  <a:tcPr anchor="ctr">
                    <a:solidFill>
                      <a:schemeClr val="bg1"/>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Land animals, man</a:t>
                      </a:r>
                    </a:p>
                  </a:txBody>
                  <a:tcPr anchor="ctr">
                    <a:solidFill>
                      <a:schemeClr val="bg1"/>
                    </a:solidFill>
                  </a:tcPr>
                </a:tc>
                <a:extLst>
                  <a:ext uri="{0D108BD9-81ED-4DB2-BD59-A6C34878D82A}">
                    <a16:rowId xmlns:a16="http://schemas.microsoft.com/office/drawing/2014/main" val="2074151327"/>
                  </a:ext>
                </a:extLst>
              </a:tr>
            </a:tbl>
          </a:graphicData>
        </a:graphic>
      </p:graphicFrame>
      <p:pic>
        <p:nvPicPr>
          <p:cNvPr id="3" name="Picture 2">
            <a:extLst>
              <a:ext uri="{FF2B5EF4-FFF2-40B4-BE49-F238E27FC236}">
                <a16:creationId xmlns:a16="http://schemas.microsoft.com/office/drawing/2014/main" id="{66214DE6-7FEE-D6AA-47A8-B1C8ACCC33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79603" y="3962400"/>
            <a:ext cx="6032797" cy="27432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20993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7" name="Group 3"/>
          <p:cNvGraphicFramePr>
            <a:graphicFrameLocks noGrp="1"/>
          </p:cNvGraphicFramePr>
          <p:nvPr>
            <p:ph type="tbl" idx="4294967295"/>
            <p:extLst>
              <p:ext uri="{D42A27DB-BD31-4B8C-83A1-F6EECF244321}">
                <p14:modId xmlns:p14="http://schemas.microsoft.com/office/powerpoint/2010/main" val="2544074672"/>
              </p:ext>
            </p:extLst>
          </p:nvPr>
        </p:nvGraphicFramePr>
        <p:xfrm>
          <a:off x="609600" y="280416"/>
          <a:ext cx="10972800" cy="6309360"/>
        </p:xfrm>
        <a:graphic>
          <a:graphicData uri="http://schemas.openxmlformats.org/drawingml/2006/table">
            <a:tbl>
              <a:tblPr/>
              <a:tblGrid>
                <a:gridCol w="28194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914400">
                <a:tc gridSpan="3">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360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General vs. Special Revelation</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extLst>
                  <a:ext uri="{0D108BD9-81ED-4DB2-BD59-A6C34878D82A}">
                    <a16:rowId xmlns:a16="http://schemas.microsoft.com/office/drawing/2014/main" val="1823463867"/>
                  </a:ext>
                </a:extLst>
              </a:tr>
              <a:tr h="73152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endParaRPr kumimoji="0" lang="en-US" sz="2800" b="0"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General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Special</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0"/>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Examples</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Nature, conscience </a:t>
                      </a:r>
                    </a:p>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(Rom 1–2)</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Incarnation, Scripture, miracles</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1"/>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Availability</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All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Some</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2"/>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Accomplishment</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Accountability </a:t>
                      </a:r>
                    </a:p>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(Rom 1)</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Salvation (Acts 4:12; 2 Tim 3:15)</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3"/>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Form</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Non-written or non-verbal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Written</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4"/>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Quality</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Natural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Supernatural, miraculous</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4DA44-369C-FAE9-025C-686F4227274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36CD832-48ED-C504-76F1-B72D00AE77A2}"/>
              </a:ext>
            </a:extLst>
          </p:cNvPr>
          <p:cNvSpPr>
            <a:spLocks noGrp="1" noChangeArrowheads="1"/>
          </p:cNvSpPr>
          <p:nvPr>
            <p:ph type="body" idx="1"/>
          </p:nvPr>
        </p:nvSpPr>
        <p:spPr>
          <a:xfrm>
            <a:off x="762000" y="1676400"/>
            <a:ext cx="8128000" cy="35052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Living (15d)</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Creator (15e)</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Patient (16)</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Revealer (17a)</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Good (17b)</a:t>
            </a:r>
          </a:p>
          <a:p>
            <a:pPr marL="0" indent="0">
              <a:lnSpc>
                <a:spcPct val="100000"/>
              </a:lnSpc>
              <a:spcBef>
                <a:spcPts val="0"/>
              </a:spcBef>
              <a:spcAft>
                <a:spcPts val="18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67E3FCBD-B63D-8CA4-CAAA-F4D204772364}"/>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C2FEB7F0-173B-FE5B-DB73-68157B3693F4}"/>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13:15d-17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God’s Attributes</a:t>
            </a:r>
          </a:p>
        </p:txBody>
      </p:sp>
    </p:spTree>
    <p:extLst>
      <p:ext uri="{BB962C8B-B14F-4D97-AF65-F5344CB8AC3E}">
        <p14:creationId xmlns:p14="http://schemas.microsoft.com/office/powerpoint/2010/main" val="41125561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876800"/>
          </a:xfrm>
        </p:spPr>
        <p:txBody>
          <a:bodyPr/>
          <a:lstStyle/>
          <a:p>
            <a:pPr marL="342900" indent="-342900" algn="ctr" defTabSz="457200" eaLnBrk="0" hangingPunct="0">
              <a:lnSpc>
                <a:spcPct val="100000"/>
              </a:lnSpc>
              <a:spcBef>
                <a:spcPct val="0"/>
              </a:spcBef>
              <a:spcAft>
                <a:spcPts val="900"/>
              </a:spcAft>
              <a:buClr>
                <a:srgbClr val="00FFFF"/>
              </a:buClr>
              <a:buSzPct val="75000"/>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6:1-4</a:t>
            </a:r>
          </a:p>
          <a:p>
            <a:pPr marL="0" indent="0" algn="just">
              <a:lnSpc>
                <a:spcPct val="100000"/>
              </a:lnSpc>
              <a:spcBef>
                <a:spcPts val="0"/>
              </a:spcBef>
              <a:buNone/>
            </a:pPr>
            <a:r>
              <a:rPr lang="en-US" sz="2900" dirty="0">
                <a:effectLst>
                  <a:outerShdw blurRad="38100" dist="38100" dir="2700000" algn="tl">
                    <a:srgbClr val="000000">
                      <a:alpha val="43137"/>
                    </a:srgbClr>
                  </a:outerShdw>
                </a:effectLst>
              </a:rPr>
              <a:t>“</a:t>
            </a:r>
            <a:r>
              <a:rPr lang="en-US" sz="2900" baseline="30000" dirty="0">
                <a:effectLst>
                  <a:outerShdw blurRad="38100" dist="38100" dir="2700000" algn="tl">
                    <a:srgbClr val="000000">
                      <a:alpha val="43137"/>
                    </a:srgbClr>
                  </a:outerShdw>
                </a:effectLst>
              </a:rPr>
              <a:t>1 </a:t>
            </a:r>
            <a:r>
              <a:rPr lang="en-US" sz="2900" dirty="0">
                <a:effectLst>
                  <a:outerShdw blurRad="38100" dist="38100" dir="2700000" algn="tl">
                    <a:srgbClr val="000000">
                      <a:alpha val="43137"/>
                    </a:srgbClr>
                  </a:outerShdw>
                </a:effectLst>
              </a:rPr>
              <a:t>Now it came about, when men began to multiply on the face of the land, and daughters were born to them, </a:t>
            </a:r>
            <a:r>
              <a:rPr lang="en-US" sz="2900" baseline="30000" dirty="0">
                <a:effectLst>
                  <a:outerShdw blurRad="38100" dist="38100" dir="2700000" algn="tl">
                    <a:srgbClr val="000000">
                      <a:alpha val="43137"/>
                    </a:srgbClr>
                  </a:outerShdw>
                </a:effectLst>
              </a:rPr>
              <a:t>2 </a:t>
            </a:r>
            <a:r>
              <a:rPr lang="en-US" sz="29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2900" baseline="30000" dirty="0">
                <a:effectLst>
                  <a:outerShdw blurRad="38100" dist="38100" dir="2700000" algn="tl">
                    <a:srgbClr val="000000">
                      <a:alpha val="43137"/>
                    </a:srgbClr>
                  </a:outerShdw>
                </a:effectLst>
              </a:rPr>
              <a:t>3</a:t>
            </a:r>
            <a:r>
              <a:rPr lang="en-US" sz="2900" dirty="0">
                <a:effectLst>
                  <a:outerShdw blurRad="38100" dist="38100" dir="2700000" algn="tl">
                    <a:srgbClr val="000000">
                      <a:alpha val="43137"/>
                    </a:srgbClr>
                  </a:outerShdw>
                </a:effectLst>
              </a:rPr>
              <a:t> </a:t>
            </a:r>
            <a:r>
              <a:rPr lang="en-US" sz="2900" b="1" u="sng" dirty="0">
                <a:solidFill>
                  <a:srgbClr val="FFFFCC"/>
                </a:solidFill>
                <a:effectLst>
                  <a:outerShdw blurRad="38100" dist="38100" dir="2700000" algn="tl">
                    <a:srgbClr val="000000">
                      <a:alpha val="43137"/>
                    </a:srgbClr>
                  </a:outerShdw>
                </a:effectLst>
              </a:rPr>
              <a:t>Then the Lord said, ‘My Spirit shall not strive with man forever, because he also is flesh; nevertheless his days shall be one hundred and twenty years.’</a:t>
            </a:r>
            <a:r>
              <a:rPr lang="en-US" sz="2900" dirty="0">
                <a:effectLst>
                  <a:outerShdw blurRad="38100" dist="38100" dir="2700000" algn="tl">
                    <a:srgbClr val="000000">
                      <a:alpha val="43137"/>
                    </a:srgbClr>
                  </a:outerShdw>
                </a:effectLst>
              </a:rPr>
              <a:t> </a:t>
            </a:r>
            <a:r>
              <a:rPr lang="en-US" sz="2900" baseline="30000" dirty="0">
                <a:effectLst>
                  <a:outerShdw blurRad="38100" dist="38100" dir="2700000" algn="tl">
                    <a:srgbClr val="000000">
                      <a:alpha val="43137"/>
                    </a:srgbClr>
                  </a:outerShdw>
                </a:effectLst>
              </a:rPr>
              <a:t>4</a:t>
            </a:r>
            <a:r>
              <a:rPr lang="en-US" sz="2900" dirty="0">
                <a:effectLst>
                  <a:outerShdw blurRad="38100" dist="38100" dir="2700000" algn="tl">
                    <a:srgbClr val="000000">
                      <a:alpha val="43137"/>
                    </a:srgbClr>
                  </a:outerShdw>
                </a:effectLst>
              </a:rPr>
              <a:t> The Nephilim were on the earth in those days, and also afterward, when the sons of God came in to the daughters of men, and they bore children to them. Those were the mighty men who were of old, men of renown.”</a:t>
            </a:r>
          </a:p>
        </p:txBody>
      </p:sp>
    </p:spTree>
    <p:extLst>
      <p:ext uri="{BB962C8B-B14F-4D97-AF65-F5344CB8AC3E}">
        <p14:creationId xmlns:p14="http://schemas.microsoft.com/office/powerpoint/2010/main" val="2341257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66ADB-1B31-F0B4-51E2-BED28E483DA5}"/>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452F1E3A-1903-B19A-A9AB-DA14FD18EE3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2AC6E2DE-CC12-9DDF-15FB-BE7071ACC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B13CDE77-E6D3-8A2E-456E-A225377BD5A1}"/>
              </a:ext>
            </a:extLst>
          </p:cNvPr>
          <p:cNvSpPr>
            <a:spLocks noChangeArrowheads="1"/>
          </p:cNvSpPr>
          <p:nvPr/>
        </p:nvSpPr>
        <p:spPr bwMode="auto">
          <a:xfrm>
            <a:off x="5943600" y="1676400"/>
            <a:ext cx="457200" cy="320298"/>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8587394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repentance.”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549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1E126-E3C9-D9C0-F466-6345624FC99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9222635-4326-CD27-1340-23C604000E11}"/>
              </a:ext>
            </a:extLst>
          </p:cNvPr>
          <p:cNvSpPr>
            <a:spLocks noGrp="1" noChangeArrowheads="1"/>
          </p:cNvSpPr>
          <p:nvPr>
            <p:ph type="body" idx="1"/>
          </p:nvPr>
        </p:nvSpPr>
        <p:spPr>
          <a:xfrm>
            <a:off x="762000" y="1676400"/>
            <a:ext cx="8128000" cy="35052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Living (15d)</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Creator (15e)</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Patient (16)</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Revealer (17a)</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Good (17b)</a:t>
            </a:r>
          </a:p>
          <a:p>
            <a:pPr marL="0" indent="0">
              <a:lnSpc>
                <a:spcPct val="100000"/>
              </a:lnSpc>
              <a:spcBef>
                <a:spcPts val="0"/>
              </a:spcBef>
              <a:spcAft>
                <a:spcPts val="18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9257D080-A9FB-7274-E038-80F33E8E5510}"/>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4DE82743-2E2E-6FAD-F593-147BAAE0C5FE}"/>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13:15d-17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God’s Attributes</a:t>
            </a:r>
          </a:p>
        </p:txBody>
      </p:sp>
    </p:spTree>
    <p:extLst>
      <p:ext uri="{BB962C8B-B14F-4D97-AF65-F5344CB8AC3E}">
        <p14:creationId xmlns:p14="http://schemas.microsoft.com/office/powerpoint/2010/main" val="18152419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7" name="Group 3"/>
          <p:cNvGraphicFramePr>
            <a:graphicFrameLocks noGrp="1"/>
          </p:cNvGraphicFramePr>
          <p:nvPr>
            <p:ph type="tbl" idx="4294967295"/>
            <p:extLst>
              <p:ext uri="{D42A27DB-BD31-4B8C-83A1-F6EECF244321}">
                <p14:modId xmlns:p14="http://schemas.microsoft.com/office/powerpoint/2010/main" val="2598590904"/>
              </p:ext>
            </p:extLst>
          </p:nvPr>
        </p:nvGraphicFramePr>
        <p:xfrm>
          <a:off x="609600" y="280416"/>
          <a:ext cx="10972800" cy="6309360"/>
        </p:xfrm>
        <a:graphic>
          <a:graphicData uri="http://schemas.openxmlformats.org/drawingml/2006/table">
            <a:tbl>
              <a:tblPr/>
              <a:tblGrid>
                <a:gridCol w="28194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914400">
                <a:tc gridSpan="3">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360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General vs. Special Revelation</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extLst>
                  <a:ext uri="{0D108BD9-81ED-4DB2-BD59-A6C34878D82A}">
                    <a16:rowId xmlns:a16="http://schemas.microsoft.com/office/drawing/2014/main" val="1823463867"/>
                  </a:ext>
                </a:extLst>
              </a:tr>
              <a:tr h="73152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endParaRPr kumimoji="0" lang="en-US" sz="2800" b="0"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General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Special</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0"/>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Examples</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Nature, conscience </a:t>
                      </a:r>
                    </a:p>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(Rom 1–2)</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Incarnation, Scripture, miracles</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1"/>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Availability</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All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Some</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2"/>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Accomplishment</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Accountability </a:t>
                      </a:r>
                    </a:p>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(Rom 1)</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Salvation (Acts 4:12; 2 Tim 3:15)</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3"/>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Form</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Non-written or non-verbal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Written</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4"/>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Quality</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Natural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Supernatural, miraculous</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3659506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C1641-D9DA-7696-48E3-55C31558899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9612E2F-A584-06FD-47E7-6F789569710F}"/>
              </a:ext>
            </a:extLst>
          </p:cNvPr>
          <p:cNvSpPr>
            <a:spLocks noGrp="1" noChangeArrowheads="1"/>
          </p:cNvSpPr>
          <p:nvPr>
            <p:ph type="body" idx="1"/>
          </p:nvPr>
        </p:nvSpPr>
        <p:spPr>
          <a:xfrm>
            <a:off x="762000" y="1676400"/>
            <a:ext cx="8128000" cy="35052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Living (15d)</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Creator (15e)</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Patient (16)</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Revealer (17a)</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Good (17b)</a:t>
            </a:r>
          </a:p>
          <a:p>
            <a:pPr marL="0" indent="0">
              <a:lnSpc>
                <a:spcPct val="100000"/>
              </a:lnSpc>
              <a:spcBef>
                <a:spcPts val="0"/>
              </a:spcBef>
              <a:spcAft>
                <a:spcPts val="18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950A0127-B63A-36A6-5869-F873F61FC5CA}"/>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2CE3B17E-3492-B96D-E66C-13C4A26F906E}"/>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13:15d-17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God’s Attributes</a:t>
            </a:r>
          </a:p>
        </p:txBody>
      </p:sp>
    </p:spTree>
    <p:extLst>
      <p:ext uri="{BB962C8B-B14F-4D97-AF65-F5344CB8AC3E}">
        <p14:creationId xmlns:p14="http://schemas.microsoft.com/office/powerpoint/2010/main" val="12097887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0EDA8-2C28-C681-168A-D8E3BD8A517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FB4C80C-39AF-7918-B6BA-20032C04F03B}"/>
              </a:ext>
            </a:extLst>
          </p:cNvPr>
          <p:cNvSpPr>
            <a:spLocks noGrp="1" noChangeArrowheads="1"/>
          </p:cNvSpPr>
          <p:nvPr>
            <p:ph type="body" idx="1"/>
          </p:nvPr>
        </p:nvSpPr>
        <p:spPr>
          <a:xfrm>
            <a:off x="762000" y="1657350"/>
            <a:ext cx="8458200" cy="35433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Healing (8-10)</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Misidentification (11-13)</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reaction (14)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message (15-17)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Reaction to the message (18-20a)</a:t>
            </a:r>
          </a:p>
        </p:txBody>
      </p:sp>
      <p:sp>
        <p:nvSpPr>
          <p:cNvPr id="3" name="Rectangle 2">
            <a:extLst>
              <a:ext uri="{FF2B5EF4-FFF2-40B4-BE49-F238E27FC236}">
                <a16:creationId xmlns:a16="http://schemas.microsoft.com/office/drawing/2014/main" id="{90B15C4E-5B74-EBBC-74F7-0C4F98A22C7B}"/>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Lystra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14:8-20a</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3D6D9BE-D45C-355C-E7F1-E2AE1976027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301810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42F88-5BAE-2DCE-E6B7-687036449D2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D6F4376-8359-BBEE-E81B-98AE5014C24B}"/>
              </a:ext>
            </a:extLst>
          </p:cNvPr>
          <p:cNvSpPr>
            <a:spLocks noGrp="1" noChangeArrowheads="1"/>
          </p:cNvSpPr>
          <p:nvPr>
            <p:ph type="body" idx="1"/>
          </p:nvPr>
        </p:nvSpPr>
        <p:spPr>
          <a:xfrm>
            <a:off x="662517" y="2286000"/>
            <a:ext cx="7162800" cy="22860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Apostolic restraining (18)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Jewish opposition (19)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Miraculous recovery (20a)</a:t>
            </a:r>
          </a:p>
        </p:txBody>
      </p:sp>
      <p:pic>
        <p:nvPicPr>
          <p:cNvPr id="2" name="Picture 1">
            <a:extLst>
              <a:ext uri="{FF2B5EF4-FFF2-40B4-BE49-F238E27FC236}">
                <a16:creationId xmlns:a16="http://schemas.microsoft.com/office/drawing/2014/main" id="{A7EAC27E-B198-FF0C-66FC-565D9DBA4990}"/>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8DC4AD0D-827F-4993-E289-DC1757C62024}"/>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14:18-20a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Reaction to the Message</a:t>
            </a:r>
          </a:p>
        </p:txBody>
      </p:sp>
    </p:spTree>
    <p:extLst>
      <p:ext uri="{BB962C8B-B14F-4D97-AF65-F5344CB8AC3E}">
        <p14:creationId xmlns:p14="http://schemas.microsoft.com/office/powerpoint/2010/main" val="37546610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63D1A-88D8-0F50-0A87-75D1099228E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F2672F8-286F-396E-B64F-BEE4796FF207}"/>
              </a:ext>
            </a:extLst>
          </p:cNvPr>
          <p:cNvSpPr>
            <a:spLocks noGrp="1" noChangeArrowheads="1"/>
          </p:cNvSpPr>
          <p:nvPr>
            <p:ph type="body" idx="1"/>
          </p:nvPr>
        </p:nvSpPr>
        <p:spPr>
          <a:xfrm>
            <a:off x="662517" y="2286000"/>
            <a:ext cx="7162800" cy="22860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Apostolic restraining (18)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Jewish opposition (19)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Miraculous recovery (20a)</a:t>
            </a:r>
          </a:p>
        </p:txBody>
      </p:sp>
      <p:pic>
        <p:nvPicPr>
          <p:cNvPr id="2" name="Picture 1">
            <a:extLst>
              <a:ext uri="{FF2B5EF4-FFF2-40B4-BE49-F238E27FC236}">
                <a16:creationId xmlns:a16="http://schemas.microsoft.com/office/drawing/2014/main" id="{092FB65B-6E1F-8290-7CA8-B700845AB18A}"/>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E2643BD8-B3AE-17DC-4E1F-D6ECF1F71F97}"/>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14:18-20a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Reaction to the Message</a:t>
            </a:r>
          </a:p>
        </p:txBody>
      </p:sp>
    </p:spTree>
    <p:extLst>
      <p:ext uri="{BB962C8B-B14F-4D97-AF65-F5344CB8AC3E}">
        <p14:creationId xmlns:p14="http://schemas.microsoft.com/office/powerpoint/2010/main" val="4870836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B4E9F-5D97-093D-B005-14C9D6B414C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57F87BD-EAB4-5481-6A14-996C45A29125}"/>
              </a:ext>
            </a:extLst>
          </p:cNvPr>
          <p:cNvSpPr>
            <a:spLocks noGrp="1" noChangeArrowheads="1"/>
          </p:cNvSpPr>
          <p:nvPr>
            <p:ph type="body" idx="1"/>
          </p:nvPr>
        </p:nvSpPr>
        <p:spPr>
          <a:xfrm>
            <a:off x="662517" y="2286000"/>
            <a:ext cx="7162800" cy="22860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Apostolic restraining (18)</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Jewish opposition (19)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Miraculous recovery (20a)</a:t>
            </a:r>
          </a:p>
        </p:txBody>
      </p:sp>
      <p:pic>
        <p:nvPicPr>
          <p:cNvPr id="2" name="Picture 1">
            <a:extLst>
              <a:ext uri="{FF2B5EF4-FFF2-40B4-BE49-F238E27FC236}">
                <a16:creationId xmlns:a16="http://schemas.microsoft.com/office/drawing/2014/main" id="{CED71219-D6AD-E044-0E1C-789CF4C2A3B1}"/>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E7892CF3-3E5D-0247-056A-165873F93E9A}"/>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14:18-20a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Reaction to the Message</a:t>
            </a:r>
          </a:p>
        </p:txBody>
      </p:sp>
    </p:spTree>
    <p:extLst>
      <p:ext uri="{BB962C8B-B14F-4D97-AF65-F5344CB8AC3E}">
        <p14:creationId xmlns:p14="http://schemas.microsoft.com/office/powerpoint/2010/main" val="42493578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BADA6-8E11-C801-92A3-AE2E9F9908C0}"/>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211AD782-3E18-B6AE-880A-171C2899606D}"/>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85655F3F-32BD-0770-A7E0-6CBAA9E3C3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207E7180-7A01-9500-E5C1-58EAFA466A31}"/>
              </a:ext>
            </a:extLst>
          </p:cNvPr>
          <p:cNvSpPr>
            <a:spLocks noChangeArrowheads="1"/>
          </p:cNvSpPr>
          <p:nvPr/>
        </p:nvSpPr>
        <p:spPr bwMode="auto">
          <a:xfrm>
            <a:off x="6218582" y="1463040"/>
            <a:ext cx="715618" cy="28956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F78B3344-750D-5E4E-099D-AD0954523F77}"/>
              </a:ext>
            </a:extLst>
          </p:cNvPr>
          <p:cNvSpPr>
            <a:spLocks noChangeArrowheads="1"/>
          </p:cNvSpPr>
          <p:nvPr/>
        </p:nvSpPr>
        <p:spPr bwMode="auto">
          <a:xfrm>
            <a:off x="5410200" y="762000"/>
            <a:ext cx="808383"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42943357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10A9D-D8C8-1375-E81E-DF4886A49C4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D394CCE-463E-6563-4C69-BCAA1A0A1438}"/>
              </a:ext>
            </a:extLst>
          </p:cNvPr>
          <p:cNvSpPr>
            <a:spLocks noGrp="1" noChangeArrowheads="1"/>
          </p:cNvSpPr>
          <p:nvPr>
            <p:ph type="body" idx="1"/>
          </p:nvPr>
        </p:nvSpPr>
        <p:spPr>
          <a:xfrm>
            <a:off x="662517" y="2286000"/>
            <a:ext cx="7162800" cy="22860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Apostolic restraining (18)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Jewish opposition (19)</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Miraculous recovery (20a)</a:t>
            </a:r>
          </a:p>
        </p:txBody>
      </p:sp>
      <p:pic>
        <p:nvPicPr>
          <p:cNvPr id="2" name="Picture 1">
            <a:extLst>
              <a:ext uri="{FF2B5EF4-FFF2-40B4-BE49-F238E27FC236}">
                <a16:creationId xmlns:a16="http://schemas.microsoft.com/office/drawing/2014/main" id="{D8F000D1-32B5-3477-71E5-D7A9062783B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45F449A7-155C-D887-AA38-0435FB452206}"/>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14:18-20a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Reaction to the Message</a:t>
            </a:r>
          </a:p>
        </p:txBody>
      </p:sp>
    </p:spTree>
    <p:extLst>
      <p:ext uri="{BB962C8B-B14F-4D97-AF65-F5344CB8AC3E}">
        <p14:creationId xmlns:p14="http://schemas.microsoft.com/office/powerpoint/2010/main" val="3666133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2DCAC-3E2E-D6D1-2136-71B70591996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F0FF0EB-7B16-A393-4AD7-E11D6DC97715}"/>
              </a:ext>
            </a:extLst>
          </p:cNvPr>
          <p:cNvSpPr>
            <a:spLocks noGrp="1" noChangeArrowheads="1"/>
          </p:cNvSpPr>
          <p:nvPr>
            <p:ph type="body" idx="1"/>
          </p:nvPr>
        </p:nvSpPr>
        <p:spPr>
          <a:xfrm>
            <a:off x="762000" y="1657350"/>
            <a:ext cx="8458200" cy="35433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Healing (8-10)</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Misidentification (11-13)</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reaction (14)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message (15-17)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Reaction to the message (18-20a)</a:t>
            </a:r>
          </a:p>
        </p:txBody>
      </p:sp>
      <p:sp>
        <p:nvSpPr>
          <p:cNvPr id="3" name="Rectangle 2">
            <a:extLst>
              <a:ext uri="{FF2B5EF4-FFF2-40B4-BE49-F238E27FC236}">
                <a16:creationId xmlns:a16="http://schemas.microsoft.com/office/drawing/2014/main" id="{75B2604A-A09F-5630-2E82-9327F54524C1}"/>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Lystra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14:8-20a</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43D8FA32-0C7B-6ED7-D72E-DD716E6B573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9563386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CA2DCA-A0C6-7EAF-E3C9-EBEB8F770C91}"/>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72F1D0A4-B466-40F2-9DC5-B2CC8E1FF1BA}"/>
              </a:ext>
            </a:extLst>
          </p:cNvPr>
          <p:cNvSpPr>
            <a:spLocks noChangeArrowheads="1"/>
          </p:cNvSpPr>
          <p:nvPr/>
        </p:nvSpPr>
        <p:spPr bwMode="auto">
          <a:xfrm>
            <a:off x="609600" y="1"/>
            <a:ext cx="10972800" cy="3939540"/>
          </a:xfrm>
          <a:prstGeom prst="rect">
            <a:avLst/>
          </a:prstGeom>
          <a:noFill/>
          <a:ln>
            <a:noFill/>
          </a:ln>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a:spcAft>
                <a:spcPts val="9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1:5-7</a:t>
            </a:r>
          </a:p>
          <a:p>
            <a:pPr algn="just">
              <a:spcBef>
                <a:spcPts val="0"/>
              </a:spcBef>
              <a:spcAft>
                <a:spcPts val="0"/>
              </a:spcAft>
            </a:pPr>
            <a:r>
              <a:rPr lang="en-US" sz="3400" baseline="30000" dirty="0">
                <a:effectLst>
                  <a:outerShdw blurRad="38100" dist="38100" dir="2700000" algn="tl">
                    <a:srgbClr val="000000">
                      <a:alpha val="43137"/>
                    </a:srgbClr>
                  </a:outerShdw>
                </a:effectLst>
                <a:latin typeface="Calibri" panose="020F0502020204030204" pitchFamily="34" charset="0"/>
              </a:rPr>
              <a:t>5</a:t>
            </a:r>
            <a:r>
              <a:rPr lang="en-US" sz="3400" dirty="0">
                <a:effectLst>
                  <a:outerShdw blurRad="38100" dist="38100" dir="2700000" algn="tl">
                    <a:srgbClr val="000000">
                      <a:alpha val="43137"/>
                    </a:srgbClr>
                  </a:outerShdw>
                </a:effectLst>
                <a:latin typeface="Calibri" panose="020F0502020204030204" pitchFamily="34" charset="0"/>
              </a:rPr>
              <a:t> “Now for this very reason also, applying all diligence, in your faith supply moral excellence,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moral excellence, knowledge, </a:t>
            </a:r>
            <a:r>
              <a:rPr lang="en-US" sz="3400" baseline="30000" dirty="0">
                <a:effectLst>
                  <a:outerShdw blurRad="38100" dist="38100" dir="2700000" algn="tl">
                    <a:srgbClr val="000000">
                      <a:alpha val="43137"/>
                    </a:srgbClr>
                  </a:outerShdw>
                </a:effectLst>
                <a:latin typeface="Calibri" panose="020F0502020204030204" pitchFamily="34" charset="0"/>
              </a:rPr>
              <a:t>6</a:t>
            </a:r>
            <a:r>
              <a:rPr lang="en-US" sz="3400" dirty="0">
                <a:effectLst>
                  <a:outerShdw blurRad="38100" dist="38100" dir="2700000" algn="tl">
                    <a:srgbClr val="000000">
                      <a:alpha val="43137"/>
                    </a:srgbClr>
                  </a:outerShdw>
                </a:effectLst>
                <a:latin typeface="Calibri" panose="020F0502020204030204" pitchFamily="34" charset="0"/>
              </a:rPr>
              <a:t>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knowledge, self-control,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self-control,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perseverance</a:t>
            </a:r>
            <a:r>
              <a:rPr lang="en-US" sz="3400" dirty="0">
                <a:effectLst>
                  <a:outerShdw blurRad="38100" dist="38100" dir="2700000" algn="tl">
                    <a:srgbClr val="000000">
                      <a:alpha val="43137"/>
                    </a:srgbClr>
                  </a:outerShdw>
                </a:effectLst>
                <a:latin typeface="Calibri" panose="020F0502020204030204" pitchFamily="34" charset="0"/>
              </a:rPr>
              <a:t>,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perseverance</a:t>
            </a:r>
            <a:r>
              <a:rPr lang="en-US" sz="3400" dirty="0">
                <a:effectLst>
                  <a:outerShdw blurRad="38100" dist="38100" dir="2700000" algn="tl">
                    <a:srgbClr val="000000">
                      <a:alpha val="43137"/>
                    </a:srgbClr>
                  </a:outerShdw>
                </a:effectLst>
                <a:latin typeface="Calibri" panose="020F0502020204030204" pitchFamily="34" charset="0"/>
              </a:rPr>
              <a:t>, godliness, </a:t>
            </a:r>
            <a:r>
              <a:rPr lang="en-US" sz="3400" baseline="30000" dirty="0">
                <a:effectLst>
                  <a:outerShdw blurRad="38100" dist="38100" dir="2700000" algn="tl">
                    <a:srgbClr val="000000">
                      <a:alpha val="43137"/>
                    </a:srgbClr>
                  </a:outerShdw>
                </a:effectLst>
                <a:latin typeface="Calibri" panose="020F0502020204030204" pitchFamily="34" charset="0"/>
              </a:rPr>
              <a:t>7</a:t>
            </a:r>
            <a:r>
              <a:rPr lang="en-US" sz="3400" dirty="0">
                <a:effectLst>
                  <a:outerShdw blurRad="38100" dist="38100" dir="2700000" algn="tl">
                    <a:srgbClr val="000000">
                      <a:alpha val="43137"/>
                    </a:srgbClr>
                  </a:outerShdw>
                </a:effectLst>
                <a:latin typeface="Calibri" panose="020F0502020204030204" pitchFamily="34" charset="0"/>
              </a:rPr>
              <a:t>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godliness, brotherly kindness,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brotherly kindness, love.”</a:t>
            </a:r>
          </a:p>
        </p:txBody>
      </p:sp>
    </p:spTree>
    <p:extLst>
      <p:ext uri="{BB962C8B-B14F-4D97-AF65-F5344CB8AC3E}">
        <p14:creationId xmlns:p14="http://schemas.microsoft.com/office/powerpoint/2010/main" val="377250900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Rectangle 21">
            <a:extLst>
              <a:ext uri="{FF2B5EF4-FFF2-40B4-BE49-F238E27FC236}">
                <a16:creationId xmlns:a16="http://schemas.microsoft.com/office/drawing/2014/main" id="{F7F091DB-B027-4638-B327-FFDA9CF3359C}"/>
              </a:ext>
            </a:extLst>
          </p:cNvPr>
          <p:cNvSpPr>
            <a:spLocks noGrp="1" noChangeArrowheads="1"/>
          </p:cNvSpPr>
          <p:nvPr>
            <p:ph type="title" idx="4294967295"/>
          </p:nvPr>
        </p:nvSpPr>
        <p:spPr>
          <a:xfrm>
            <a:off x="2209800" y="228600"/>
            <a:ext cx="7772400" cy="1143000"/>
          </a:xfrm>
        </p:spPr>
        <p:txBody>
          <a:bodyPr/>
          <a:lstStyle/>
          <a:p>
            <a:pPr algn="ctr">
              <a:defRPr/>
            </a:pPr>
            <a:r>
              <a:rPr lang="en-US" altLang="en-US" sz="3600" b="1" dirty="0">
                <a:solidFill>
                  <a:srgbClr val="00FFFF"/>
                </a:solidFill>
                <a:effectLst>
                  <a:outerShdw blurRad="38100" dist="38100" dir="2700000" algn="tl">
                    <a:srgbClr val="000000">
                      <a:alpha val="43137"/>
                    </a:srgbClr>
                  </a:outerShdw>
                </a:effectLst>
              </a:rPr>
              <a:t>PORTRAIT OF GROWTH</a:t>
            </a:r>
            <a:br>
              <a:rPr lang="en-US" altLang="en-US" sz="3600" dirty="0">
                <a:effectLst>
                  <a:outerShdw blurRad="38100" dist="38100" dir="2700000" algn="tl">
                    <a:srgbClr val="000000">
                      <a:alpha val="43137"/>
                    </a:srgbClr>
                  </a:outerShdw>
                </a:effectLst>
              </a:rPr>
            </a:br>
            <a:r>
              <a:rPr lang="en-US" altLang="en-US" sz="2800" kern="1200" dirty="0">
                <a:solidFill>
                  <a:srgbClr val="FFFFCC"/>
                </a:solidFill>
                <a:effectLst>
                  <a:outerShdw blurRad="38100" dist="38100" dir="2700000" algn="tl">
                    <a:srgbClr val="000000">
                      <a:alpha val="43137"/>
                    </a:srgbClr>
                  </a:outerShdw>
                </a:effectLst>
              </a:rPr>
              <a:t>1:5-7</a:t>
            </a:r>
            <a:r>
              <a:rPr lang="en-US" altLang="en-US" sz="2800" kern="1200" dirty="0">
                <a:solidFill>
                  <a:schemeClr val="tx1"/>
                </a:solidFill>
                <a:effectLst>
                  <a:outerShdw blurRad="38100" dist="38100" dir="2700000" algn="tl">
                    <a:srgbClr val="000000">
                      <a:alpha val="43137"/>
                    </a:srgbClr>
                  </a:outerShdw>
                </a:effectLst>
              </a:rPr>
              <a:t> </a:t>
            </a:r>
          </a:p>
        </p:txBody>
      </p:sp>
      <p:pic>
        <p:nvPicPr>
          <p:cNvPr id="2" name="Picture 1">
            <a:extLst>
              <a:ext uri="{FF2B5EF4-FFF2-40B4-BE49-F238E27FC236}">
                <a16:creationId xmlns:a16="http://schemas.microsoft.com/office/drawing/2014/main" id="{5240861B-CE2D-4FC8-9428-4CE5AD9F31E6}"/>
              </a:ext>
            </a:extLst>
          </p:cNvPr>
          <p:cNvPicPr>
            <a:picLocks noChangeAspect="1"/>
          </p:cNvPicPr>
          <p:nvPr/>
        </p:nvPicPr>
        <p:blipFill>
          <a:blip r:embed="rId2"/>
          <a:stretch>
            <a:fillRect/>
          </a:stretch>
        </p:blipFill>
        <p:spPr>
          <a:xfrm>
            <a:off x="1748412" y="914399"/>
            <a:ext cx="8695176" cy="54864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1D10F-8BF7-0F18-041B-DF5780B1483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AED678F-4EF8-3768-3FF7-17342C36C7A8}"/>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EB39A9A5-AA78-5DBD-21EF-F94B022F646A}"/>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731D291A-67BB-E821-4C45-2494532F80F7}"/>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5276488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C10B9-1643-975E-295E-801AF585457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960BFA6-7523-36BB-E8B6-F4BFB440B456}"/>
              </a:ext>
            </a:extLst>
          </p:cNvPr>
          <p:cNvSpPr>
            <a:spLocks noGrp="1" noChangeArrowheads="1"/>
          </p:cNvSpPr>
          <p:nvPr>
            <p:ph type="body" idx="1"/>
          </p:nvPr>
        </p:nvSpPr>
        <p:spPr>
          <a:xfrm>
            <a:off x="762000" y="2286000"/>
            <a:ext cx="7635240" cy="1715938"/>
          </a:xfrm>
        </p:spPr>
        <p:txBody>
          <a:bodyPr/>
          <a:lstStyle/>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Journey to Derbe (20b)</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Ministry in Derbe (20a)</a:t>
            </a:r>
          </a:p>
        </p:txBody>
      </p:sp>
      <p:sp>
        <p:nvSpPr>
          <p:cNvPr id="3" name="Rectangle 2">
            <a:extLst>
              <a:ext uri="{FF2B5EF4-FFF2-40B4-BE49-F238E27FC236}">
                <a16:creationId xmlns:a16="http://schemas.microsoft.com/office/drawing/2014/main" id="{36A15C01-F186-1C86-78B1-F59E528A831B}"/>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Derbe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14:20b-21a</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0D52E7E1-16B0-DDE9-05DC-FE8E73A79AF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3986730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62F31-CDFC-30BE-056A-62ACB793206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4E2CDA8-ECD3-BF25-0BC9-DDAB5FAA1A2D}"/>
              </a:ext>
            </a:extLst>
          </p:cNvPr>
          <p:cNvSpPr>
            <a:spLocks noGrp="1" noChangeArrowheads="1"/>
          </p:cNvSpPr>
          <p:nvPr>
            <p:ph type="body" idx="1"/>
          </p:nvPr>
        </p:nvSpPr>
        <p:spPr>
          <a:xfrm>
            <a:off x="762000" y="2286000"/>
            <a:ext cx="7635240" cy="1715938"/>
          </a:xfrm>
        </p:spPr>
        <p:txBody>
          <a:bodyPr/>
          <a:lstStyle/>
          <a:p>
            <a:pPr marL="457200" lvl="1" indent="-457200">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Journey to Derbe (20b)</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Ministry in Derbe (20a)</a:t>
            </a:r>
          </a:p>
        </p:txBody>
      </p:sp>
      <p:sp>
        <p:nvSpPr>
          <p:cNvPr id="3" name="Rectangle 2">
            <a:extLst>
              <a:ext uri="{FF2B5EF4-FFF2-40B4-BE49-F238E27FC236}">
                <a16:creationId xmlns:a16="http://schemas.microsoft.com/office/drawing/2014/main" id="{5E2AAE10-F553-3B92-03AE-72BCCDA21FE9}"/>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Derbe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14:20b-21a</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E3754FDA-28DA-03E0-08F8-EDD5440CD84F}"/>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4436701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66ADB-1B31-F0B4-51E2-BED28E483DA5}"/>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452F1E3A-1903-B19A-A9AB-DA14FD18EE3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2AC6E2DE-CC12-9DDF-15FB-BE7071ACC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B13CDE77-E6D3-8A2E-456E-A225377BD5A1}"/>
              </a:ext>
            </a:extLst>
          </p:cNvPr>
          <p:cNvSpPr>
            <a:spLocks noChangeArrowheads="1"/>
          </p:cNvSpPr>
          <p:nvPr/>
        </p:nvSpPr>
        <p:spPr bwMode="auto">
          <a:xfrm>
            <a:off x="5943600" y="1615440"/>
            <a:ext cx="533400" cy="381258"/>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3" name="Oval 7">
            <a:extLst>
              <a:ext uri="{FF2B5EF4-FFF2-40B4-BE49-F238E27FC236}">
                <a16:creationId xmlns:a16="http://schemas.microsoft.com/office/drawing/2014/main" id="{27418520-7719-2FA5-BF9F-B12C652AC6CD}"/>
              </a:ext>
            </a:extLst>
          </p:cNvPr>
          <p:cNvSpPr>
            <a:spLocks noChangeArrowheads="1"/>
          </p:cNvSpPr>
          <p:nvPr/>
        </p:nvSpPr>
        <p:spPr bwMode="auto">
          <a:xfrm>
            <a:off x="6589363" y="1824408"/>
            <a:ext cx="762000" cy="537792"/>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3735540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645A3-9D98-43B0-B11A-1936FEC09A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866FF28-8190-0BA2-4E07-4ADE83B0F380}"/>
              </a:ext>
            </a:extLst>
          </p:cNvPr>
          <p:cNvSpPr>
            <a:spLocks noGrp="1" noChangeArrowheads="1"/>
          </p:cNvSpPr>
          <p:nvPr>
            <p:ph type="body" idx="1"/>
          </p:nvPr>
        </p:nvSpPr>
        <p:spPr>
          <a:xfrm>
            <a:off x="762000" y="2286000"/>
            <a:ext cx="7635240" cy="1715938"/>
          </a:xfrm>
        </p:spPr>
        <p:txBody>
          <a:bodyPr/>
          <a:lstStyle/>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Journey to Derbe (20b)</a:t>
            </a:r>
          </a:p>
          <a:p>
            <a:pPr marL="457200" lvl="1" indent="-457200">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Ministry in Derbe (20a)</a:t>
            </a:r>
          </a:p>
        </p:txBody>
      </p:sp>
      <p:sp>
        <p:nvSpPr>
          <p:cNvPr id="3" name="Rectangle 2">
            <a:extLst>
              <a:ext uri="{FF2B5EF4-FFF2-40B4-BE49-F238E27FC236}">
                <a16:creationId xmlns:a16="http://schemas.microsoft.com/office/drawing/2014/main" id="{A36E0EF9-D91E-D2A9-5411-30E36FCD9789}"/>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Derbe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14:20b-21a</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7931C9FA-4070-8E15-E93E-AE7085A1175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1042107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D37C7-12F9-6C95-8261-AA64F53019A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12DE4C8-A317-CFE2-1482-B9827CA7318A}"/>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D774A5ED-66BE-82CF-134C-34B7239F8267}"/>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6F23E4C9-B44B-EEAC-F55F-30631936B218}"/>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97419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7D9EE-375D-DBED-152B-22F28651DE5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ABBB92-F220-72D3-539A-04F0A421C33C}"/>
              </a:ext>
            </a:extLst>
          </p:cNvPr>
          <p:cNvSpPr>
            <a:spLocks noGrp="1" noChangeArrowheads="1"/>
          </p:cNvSpPr>
          <p:nvPr>
            <p:ph type="body" idx="1"/>
          </p:nvPr>
        </p:nvSpPr>
        <p:spPr>
          <a:xfrm>
            <a:off x="762000" y="1905000"/>
            <a:ext cx="8458200" cy="3048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Return route (21b)</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Ministries in revisited cities (22-23)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Route to Antioch (24-26)</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Report to Antioch Church (27-28)</a:t>
            </a:r>
          </a:p>
        </p:txBody>
      </p:sp>
      <p:sp>
        <p:nvSpPr>
          <p:cNvPr id="3" name="Rectangle 2">
            <a:extLst>
              <a:ext uri="{FF2B5EF4-FFF2-40B4-BE49-F238E27FC236}">
                <a16:creationId xmlns:a16="http://schemas.microsoft.com/office/drawing/2014/main" id="{C4F622D4-53F7-2049-CF41-3BABCE996A4A}"/>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Return to Syrian Antioch</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14:21b-28</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24079C59-4814-77C8-5D75-6545082C657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213710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29F2C-4BA6-7622-9201-B8BB5774DFB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60A174F-45A7-8F2D-705A-46F0E8489F0B}"/>
              </a:ext>
            </a:extLst>
          </p:cNvPr>
          <p:cNvSpPr>
            <a:spLocks noGrp="1" noChangeArrowheads="1"/>
          </p:cNvSpPr>
          <p:nvPr>
            <p:ph type="body" idx="1"/>
          </p:nvPr>
        </p:nvSpPr>
        <p:spPr>
          <a:xfrm>
            <a:off x="762000" y="1905000"/>
            <a:ext cx="8458200" cy="3048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Return route (21b)</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Ministries in revisited cities (22-23)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Route to Antioch (24-26)</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Report to Antioch Church (27-28)</a:t>
            </a:r>
          </a:p>
        </p:txBody>
      </p:sp>
      <p:sp>
        <p:nvSpPr>
          <p:cNvPr id="3" name="Rectangle 2">
            <a:extLst>
              <a:ext uri="{FF2B5EF4-FFF2-40B4-BE49-F238E27FC236}">
                <a16:creationId xmlns:a16="http://schemas.microsoft.com/office/drawing/2014/main" id="{0ABD1A09-4AEB-9E30-76FE-8FB7417D4D8E}"/>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Return to Syrian Antioch</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14:21b-28</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28465695-BB27-AF77-F980-BE2D4D82724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929018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7DF7F-8210-A2FE-E7F8-210C42B4E0F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B1B516F-8C25-BE5A-3A2E-DE9CE607A70C}"/>
              </a:ext>
            </a:extLst>
          </p:cNvPr>
          <p:cNvSpPr>
            <a:spLocks noGrp="1" noChangeArrowheads="1"/>
          </p:cNvSpPr>
          <p:nvPr>
            <p:ph type="body" idx="1"/>
          </p:nvPr>
        </p:nvSpPr>
        <p:spPr>
          <a:xfrm>
            <a:off x="762000" y="1657350"/>
            <a:ext cx="8458200" cy="35433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Healing (8-10)</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Misidentification (11-13)</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reaction (14)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message (15-17)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Reaction to the message (18-20a)</a:t>
            </a:r>
          </a:p>
        </p:txBody>
      </p:sp>
      <p:sp>
        <p:nvSpPr>
          <p:cNvPr id="3" name="Rectangle 2">
            <a:extLst>
              <a:ext uri="{FF2B5EF4-FFF2-40B4-BE49-F238E27FC236}">
                <a16:creationId xmlns:a16="http://schemas.microsoft.com/office/drawing/2014/main" id="{55DF6434-7242-DE74-283C-C557268D2B22}"/>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Lystra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14:8-20a</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6D607E42-0FF4-8911-DFAA-4A184EBB25F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255495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66ADB-1B31-F0B4-51E2-BED28E483DA5}"/>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452F1E3A-1903-B19A-A9AB-DA14FD18EE3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2AC6E2DE-CC12-9DDF-15FB-BE7071ACC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B13CDE77-E6D3-8A2E-456E-A225377BD5A1}"/>
              </a:ext>
            </a:extLst>
          </p:cNvPr>
          <p:cNvSpPr>
            <a:spLocks noChangeArrowheads="1"/>
          </p:cNvSpPr>
          <p:nvPr/>
        </p:nvSpPr>
        <p:spPr bwMode="auto">
          <a:xfrm>
            <a:off x="6019800" y="1702359"/>
            <a:ext cx="457200" cy="244098"/>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3" name="Oval 7">
            <a:extLst>
              <a:ext uri="{FF2B5EF4-FFF2-40B4-BE49-F238E27FC236}">
                <a16:creationId xmlns:a16="http://schemas.microsoft.com/office/drawing/2014/main" id="{27418520-7719-2FA5-BF9F-B12C652AC6CD}"/>
              </a:ext>
            </a:extLst>
          </p:cNvPr>
          <p:cNvSpPr>
            <a:spLocks noChangeArrowheads="1"/>
          </p:cNvSpPr>
          <p:nvPr/>
        </p:nvSpPr>
        <p:spPr bwMode="auto">
          <a:xfrm>
            <a:off x="6589363" y="1824408"/>
            <a:ext cx="762000" cy="537792"/>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pic>
        <p:nvPicPr>
          <p:cNvPr id="4" name="Picture 3">
            <a:extLst>
              <a:ext uri="{FF2B5EF4-FFF2-40B4-BE49-F238E27FC236}">
                <a16:creationId xmlns:a16="http://schemas.microsoft.com/office/drawing/2014/main" id="{C73C3B68-3B72-1AF1-1079-95058A6A7C1E}"/>
              </a:ext>
            </a:extLst>
          </p:cNvPr>
          <p:cNvPicPr>
            <a:picLocks noChangeAspect="1"/>
          </p:cNvPicPr>
          <p:nvPr/>
        </p:nvPicPr>
        <p:blipFill>
          <a:blip r:embed="rId3"/>
          <a:stretch>
            <a:fillRect/>
          </a:stretch>
        </p:blipFill>
        <p:spPr>
          <a:xfrm>
            <a:off x="5514258" y="744994"/>
            <a:ext cx="657942" cy="373646"/>
          </a:xfrm>
          <a:prstGeom prst="rect">
            <a:avLst/>
          </a:prstGeom>
        </p:spPr>
      </p:pic>
      <p:sp>
        <p:nvSpPr>
          <p:cNvPr id="5" name="Oval 7">
            <a:extLst>
              <a:ext uri="{FF2B5EF4-FFF2-40B4-BE49-F238E27FC236}">
                <a16:creationId xmlns:a16="http://schemas.microsoft.com/office/drawing/2014/main" id="{E94EFD0A-4F0B-A987-1697-6AD532598D02}"/>
              </a:ext>
            </a:extLst>
          </p:cNvPr>
          <p:cNvSpPr>
            <a:spLocks noChangeArrowheads="1"/>
          </p:cNvSpPr>
          <p:nvPr/>
        </p:nvSpPr>
        <p:spPr bwMode="auto">
          <a:xfrm>
            <a:off x="6248400" y="1487678"/>
            <a:ext cx="609600" cy="244098"/>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9812307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BA050-06DA-06CD-630D-EE7BA100CBD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AC95C34-064E-1C08-393C-57ABEB05D321}"/>
              </a:ext>
            </a:extLst>
          </p:cNvPr>
          <p:cNvSpPr>
            <a:spLocks noGrp="1" noChangeArrowheads="1"/>
          </p:cNvSpPr>
          <p:nvPr>
            <p:ph type="body" idx="1"/>
          </p:nvPr>
        </p:nvSpPr>
        <p:spPr>
          <a:xfrm>
            <a:off x="762000" y="1905000"/>
            <a:ext cx="8458200" cy="3048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Return route (21b)</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Ministries in revisited cities (22-23)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Route to Antioch (24-26)</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Report to Antioch Church (27-28)</a:t>
            </a:r>
          </a:p>
        </p:txBody>
      </p:sp>
      <p:sp>
        <p:nvSpPr>
          <p:cNvPr id="3" name="Rectangle 2">
            <a:extLst>
              <a:ext uri="{FF2B5EF4-FFF2-40B4-BE49-F238E27FC236}">
                <a16:creationId xmlns:a16="http://schemas.microsoft.com/office/drawing/2014/main" id="{AB93D53F-4A18-94C9-988A-B69371A208E3}"/>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Return to Syrian Antioch</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14:21b-28</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8B1A2E15-A2BD-33EA-BAB3-C30A5B901AF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603767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6CAED-DB86-A865-5ED1-599A691A4B2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72F6F3F-8C62-AD14-3F55-CBA051B3D8A6}"/>
              </a:ext>
            </a:extLst>
          </p:cNvPr>
          <p:cNvSpPr>
            <a:spLocks noGrp="1" noChangeArrowheads="1"/>
          </p:cNvSpPr>
          <p:nvPr>
            <p:ph type="body" idx="1"/>
          </p:nvPr>
        </p:nvSpPr>
        <p:spPr>
          <a:xfrm>
            <a:off x="662517" y="2286000"/>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Confirmation (22a)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Exhortation (22b)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Appointment of elders (23)</a:t>
            </a:r>
          </a:p>
        </p:txBody>
      </p:sp>
      <p:pic>
        <p:nvPicPr>
          <p:cNvPr id="2" name="Picture 1">
            <a:extLst>
              <a:ext uri="{FF2B5EF4-FFF2-40B4-BE49-F238E27FC236}">
                <a16:creationId xmlns:a16="http://schemas.microsoft.com/office/drawing/2014/main" id="{64442F0E-B4E1-E1A6-495A-3C4DA380D2E9}"/>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DA2F63C0-4591-1F6B-C067-225518A3152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14:22-23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Ministries in revisited cities</a:t>
            </a:r>
          </a:p>
        </p:txBody>
      </p:sp>
    </p:spTree>
    <p:extLst>
      <p:ext uri="{BB962C8B-B14F-4D97-AF65-F5344CB8AC3E}">
        <p14:creationId xmlns:p14="http://schemas.microsoft.com/office/powerpoint/2010/main" val="32435203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07166-85D4-0B09-2E81-A60999A9219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5192755-C2C6-BA1F-6B70-1B4571EAABE3}"/>
              </a:ext>
            </a:extLst>
          </p:cNvPr>
          <p:cNvSpPr>
            <a:spLocks noGrp="1" noChangeArrowheads="1"/>
          </p:cNvSpPr>
          <p:nvPr>
            <p:ph type="body" idx="1"/>
          </p:nvPr>
        </p:nvSpPr>
        <p:spPr>
          <a:xfrm>
            <a:off x="662517" y="2286000"/>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Confirmation (22a)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Exhortation (22b)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Appointment of elders (23)</a:t>
            </a:r>
          </a:p>
        </p:txBody>
      </p:sp>
      <p:pic>
        <p:nvPicPr>
          <p:cNvPr id="2" name="Picture 1">
            <a:extLst>
              <a:ext uri="{FF2B5EF4-FFF2-40B4-BE49-F238E27FC236}">
                <a16:creationId xmlns:a16="http://schemas.microsoft.com/office/drawing/2014/main" id="{0E35E635-5EE6-C79F-A6B0-CC1F51BB6FE9}"/>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621D0C8F-E21D-5EE3-82D9-5961169BCFF6}"/>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14:22-23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Ministries in revisited cities</a:t>
            </a:r>
          </a:p>
        </p:txBody>
      </p:sp>
    </p:spTree>
    <p:extLst>
      <p:ext uri="{BB962C8B-B14F-4D97-AF65-F5344CB8AC3E}">
        <p14:creationId xmlns:p14="http://schemas.microsoft.com/office/powerpoint/2010/main" val="12542177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CAA78-10E7-4408-1171-7F09E470DE6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3637A0A-D0E5-7FB9-8868-14895C24CC3F}"/>
              </a:ext>
            </a:extLst>
          </p:cNvPr>
          <p:cNvSpPr>
            <a:spLocks noGrp="1" noChangeArrowheads="1"/>
          </p:cNvSpPr>
          <p:nvPr>
            <p:ph type="body" idx="1"/>
          </p:nvPr>
        </p:nvSpPr>
        <p:spPr>
          <a:xfrm>
            <a:off x="662517" y="2286000"/>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Confirmation (22a)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Exhortation (22b)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Appointment of elders (23)</a:t>
            </a:r>
          </a:p>
        </p:txBody>
      </p:sp>
      <p:pic>
        <p:nvPicPr>
          <p:cNvPr id="2" name="Picture 1">
            <a:extLst>
              <a:ext uri="{FF2B5EF4-FFF2-40B4-BE49-F238E27FC236}">
                <a16:creationId xmlns:a16="http://schemas.microsoft.com/office/drawing/2014/main" id="{64647319-2D48-15E5-D98B-A32537AEAFAF}"/>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D60C4445-369D-0ECA-F450-CE775944430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14:22-23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Ministries in revisited cities</a:t>
            </a:r>
          </a:p>
        </p:txBody>
      </p:sp>
    </p:spTree>
    <p:extLst>
      <p:ext uri="{BB962C8B-B14F-4D97-AF65-F5344CB8AC3E}">
        <p14:creationId xmlns:p14="http://schemas.microsoft.com/office/powerpoint/2010/main" val="14021960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CB1F3-5E22-5D77-3A7A-D4F1B4F0751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EAECDB1-7875-73BF-82B0-ECA75E729B8F}"/>
              </a:ext>
            </a:extLst>
          </p:cNvPr>
          <p:cNvSpPr>
            <a:spLocks noGrp="1" noChangeArrowheads="1"/>
          </p:cNvSpPr>
          <p:nvPr>
            <p:ph type="body" idx="1"/>
          </p:nvPr>
        </p:nvSpPr>
        <p:spPr>
          <a:xfrm>
            <a:off x="662517" y="2286000"/>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Confirmation (22a)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Exhortation (22b)</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Appointment of elders (23)</a:t>
            </a:r>
          </a:p>
        </p:txBody>
      </p:sp>
      <p:pic>
        <p:nvPicPr>
          <p:cNvPr id="2" name="Picture 1">
            <a:extLst>
              <a:ext uri="{FF2B5EF4-FFF2-40B4-BE49-F238E27FC236}">
                <a16:creationId xmlns:a16="http://schemas.microsoft.com/office/drawing/2014/main" id="{EC986DFD-BFF3-C65C-4EF1-122162C598C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42297499-231B-DFDD-AF9B-78C713D5550A}"/>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14:22-23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Ministries in revisited cities</a:t>
            </a:r>
          </a:p>
        </p:txBody>
      </p:sp>
    </p:spTree>
    <p:extLst>
      <p:ext uri="{BB962C8B-B14F-4D97-AF65-F5344CB8AC3E}">
        <p14:creationId xmlns:p14="http://schemas.microsoft.com/office/powerpoint/2010/main" val="22134515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209800" y="152400"/>
            <a:ext cx="77724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Local Church Government</a:t>
            </a:r>
          </a:p>
        </p:txBody>
      </p:sp>
      <p:sp>
        <p:nvSpPr>
          <p:cNvPr id="16387" name="Rectangle 3"/>
          <p:cNvSpPr>
            <a:spLocks noGrp="1" noChangeArrowheads="1"/>
          </p:cNvSpPr>
          <p:nvPr>
            <p:ph type="body" idx="1"/>
          </p:nvPr>
        </p:nvSpPr>
        <p:spPr>
          <a:xfrm>
            <a:off x="1203960" y="1447800"/>
            <a:ext cx="9784080" cy="2590799"/>
          </a:xfrm>
        </p:spPr>
        <p:txBody>
          <a:bodyPr/>
          <a:lstStyle/>
          <a:p>
            <a:pPr marL="514350" indent="-514350">
              <a:lnSpc>
                <a:spcPct val="100000"/>
              </a:lnSpc>
              <a:spcBef>
                <a:spcPts val="0"/>
              </a:spcBef>
              <a:spcAft>
                <a:spcPts val="2400"/>
              </a:spcAft>
              <a:buClr>
                <a:srgbClr val="00FFFF"/>
              </a:buClr>
              <a:buFont typeface="+mj-lt"/>
              <a:buAutoNum type="arabicPeriod"/>
              <a:defRPr/>
            </a:pPr>
            <a:r>
              <a:rPr lang="en-US" sz="3200" dirty="0"/>
              <a:t>Episcopalian / bishop rule – Acts 15:2, 6</a:t>
            </a:r>
          </a:p>
          <a:p>
            <a:pPr marL="514350" indent="-514350">
              <a:lnSpc>
                <a:spcPct val="100000"/>
              </a:lnSpc>
              <a:spcBef>
                <a:spcPts val="0"/>
              </a:spcBef>
              <a:spcAft>
                <a:spcPts val="2400"/>
              </a:spcAft>
              <a:buClr>
                <a:srgbClr val="00FFFF"/>
              </a:buClr>
              <a:buFont typeface="+mj-lt"/>
              <a:buAutoNum type="arabicPeriod"/>
              <a:defRPr/>
            </a:pPr>
            <a:r>
              <a:rPr lang="en-US" sz="3200" dirty="0"/>
              <a:t>Congregational rule – Acts 6:1-7</a:t>
            </a:r>
          </a:p>
          <a:p>
            <a:pPr marL="514350" indent="-514350">
              <a:lnSpc>
                <a:spcPct val="100000"/>
              </a:lnSpc>
              <a:spcBef>
                <a:spcPts val="0"/>
              </a:spcBef>
              <a:spcAft>
                <a:spcPts val="2400"/>
              </a:spcAft>
              <a:buClr>
                <a:srgbClr val="00FFFF"/>
              </a:buClr>
              <a:buFont typeface="+mj-lt"/>
              <a:buAutoNum type="arabicPeriod"/>
              <a:defRPr/>
            </a:pPr>
            <a:r>
              <a:rPr lang="en-US" sz="3200" dirty="0"/>
              <a:t>Presbyterian / elder rule – Acts 20:28; 1 Tim 5:17; 4:14</a:t>
            </a:r>
          </a:p>
        </p:txBody>
      </p:sp>
      <p:pic>
        <p:nvPicPr>
          <p:cNvPr id="3" name="Picture 2">
            <a:extLst>
              <a:ext uri="{FF2B5EF4-FFF2-40B4-BE49-F238E27FC236}">
                <a16:creationId xmlns:a16="http://schemas.microsoft.com/office/drawing/2014/main" id="{8020D460-CC0D-C4A1-0469-DBA2EBBED345}"/>
              </a:ext>
            </a:extLst>
          </p:cNvPr>
          <p:cNvPicPr>
            <a:picLocks noChangeAspect="1"/>
          </p:cNvPicPr>
          <p:nvPr/>
        </p:nvPicPr>
        <p:blipFill>
          <a:blip r:embed="rId2"/>
          <a:stretch>
            <a:fillRect/>
          </a:stretch>
        </p:blipFill>
        <p:spPr>
          <a:xfrm>
            <a:off x="2630123" y="3907320"/>
            <a:ext cx="6931753" cy="2493480"/>
          </a:xfrm>
          <a:prstGeom prst="rect">
            <a:avLst/>
          </a:prstGeom>
          <a:solidFill>
            <a:schemeClr val="accent1"/>
          </a:solidFill>
          <a:ln w="28575">
            <a:solidFill>
              <a:srgbClr val="FF0000"/>
            </a:solidFill>
          </a:ln>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23AA4-E75F-EA42-4EE5-75848EF6B25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AB36DBE-C1AA-235D-7D9C-1766E6109120}"/>
              </a:ext>
            </a:extLst>
          </p:cNvPr>
          <p:cNvSpPr>
            <a:spLocks noGrp="1" noChangeArrowheads="1"/>
          </p:cNvSpPr>
          <p:nvPr>
            <p:ph type="body" idx="1"/>
          </p:nvPr>
        </p:nvSpPr>
        <p:spPr>
          <a:xfrm>
            <a:off x="762000" y="1905000"/>
            <a:ext cx="8458200" cy="3048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Return route (21b)</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Ministries in revisited cities (22-23)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Route to Antioch (24-26)</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Report to Antioch Church (27-28)</a:t>
            </a:r>
          </a:p>
        </p:txBody>
      </p:sp>
      <p:sp>
        <p:nvSpPr>
          <p:cNvPr id="3" name="Rectangle 2">
            <a:extLst>
              <a:ext uri="{FF2B5EF4-FFF2-40B4-BE49-F238E27FC236}">
                <a16:creationId xmlns:a16="http://schemas.microsoft.com/office/drawing/2014/main" id="{9B797514-FD66-D264-0D31-260C4637B4D1}"/>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Return to Syrian Antioch</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14:21b-28</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5384361E-CA8B-6923-8A9C-29D17BE2412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876458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18A40-7DE9-DFEA-2F4C-99DEDBF1435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C0C50BF-14B6-C0D7-AA33-80653118E4BB}"/>
              </a:ext>
            </a:extLst>
          </p:cNvPr>
          <p:cNvSpPr>
            <a:spLocks noGrp="1" noChangeArrowheads="1"/>
          </p:cNvSpPr>
          <p:nvPr>
            <p:ph type="body" idx="1"/>
          </p:nvPr>
        </p:nvSpPr>
        <p:spPr>
          <a:xfrm>
            <a:off x="662517" y="1885950"/>
            <a:ext cx="7162800" cy="30861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Through Pisidia to Pamphylia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Speaking the Word in Perga (25a)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To Attalia (25b)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To Antioch via boat (26)</a:t>
            </a:r>
          </a:p>
        </p:txBody>
      </p:sp>
      <p:pic>
        <p:nvPicPr>
          <p:cNvPr id="2" name="Picture 1">
            <a:extLst>
              <a:ext uri="{FF2B5EF4-FFF2-40B4-BE49-F238E27FC236}">
                <a16:creationId xmlns:a16="http://schemas.microsoft.com/office/drawing/2014/main" id="{86C7067F-1F78-8063-7361-621272831635}"/>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ABDDA3D-26A3-6C52-F2DD-C836E4391206}"/>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14:24-26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Route to Antioch</a:t>
            </a:r>
          </a:p>
        </p:txBody>
      </p:sp>
    </p:spTree>
    <p:extLst>
      <p:ext uri="{BB962C8B-B14F-4D97-AF65-F5344CB8AC3E}">
        <p14:creationId xmlns:p14="http://schemas.microsoft.com/office/powerpoint/2010/main" val="32165750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7300D-44FB-19D2-CD3B-9044361DCE9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FA46BEC-A3A9-BC74-E426-7E8F52410234}"/>
              </a:ext>
            </a:extLst>
          </p:cNvPr>
          <p:cNvSpPr>
            <a:spLocks noGrp="1" noChangeArrowheads="1"/>
          </p:cNvSpPr>
          <p:nvPr>
            <p:ph type="body" idx="1"/>
          </p:nvPr>
        </p:nvSpPr>
        <p:spPr>
          <a:xfrm>
            <a:off x="662517" y="1885950"/>
            <a:ext cx="7162800" cy="30861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Through Pisidia to Pamphylia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Speaking the Word in Perga (25a)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To Attalia (25b)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To Antioch via boat (26)</a:t>
            </a:r>
          </a:p>
        </p:txBody>
      </p:sp>
      <p:pic>
        <p:nvPicPr>
          <p:cNvPr id="2" name="Picture 1">
            <a:extLst>
              <a:ext uri="{FF2B5EF4-FFF2-40B4-BE49-F238E27FC236}">
                <a16:creationId xmlns:a16="http://schemas.microsoft.com/office/drawing/2014/main" id="{D6A5B8B0-14AC-9747-5D1E-75E4CC09D19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9A67E159-DBD6-2379-D965-8575491A5747}"/>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14:24-26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Route to Antioch</a:t>
            </a:r>
          </a:p>
        </p:txBody>
      </p:sp>
    </p:spTree>
    <p:extLst>
      <p:ext uri="{BB962C8B-B14F-4D97-AF65-F5344CB8AC3E}">
        <p14:creationId xmlns:p14="http://schemas.microsoft.com/office/powerpoint/2010/main" val="3754368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B355-57CE-A9F1-25F9-8BE7C4949A6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EC302FD-EF55-053A-4BF5-24B078D40C4D}"/>
              </a:ext>
            </a:extLst>
          </p:cNvPr>
          <p:cNvSpPr>
            <a:spLocks noGrp="1" noChangeArrowheads="1"/>
          </p:cNvSpPr>
          <p:nvPr>
            <p:ph type="body" idx="1"/>
          </p:nvPr>
        </p:nvSpPr>
        <p:spPr>
          <a:xfrm>
            <a:off x="662517" y="2286000"/>
            <a:ext cx="7162800" cy="22860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Candidate (8)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Circumstances (9)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Healing (10)</a:t>
            </a:r>
          </a:p>
        </p:txBody>
      </p:sp>
      <p:pic>
        <p:nvPicPr>
          <p:cNvPr id="2" name="Picture 1">
            <a:extLst>
              <a:ext uri="{FF2B5EF4-FFF2-40B4-BE49-F238E27FC236}">
                <a16:creationId xmlns:a16="http://schemas.microsoft.com/office/drawing/2014/main" id="{C0149EE0-F36D-8647-3328-608B6669BC0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CF9DDD5-B1DB-152F-C79B-2A6702D8D6F3}"/>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14:8-10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Healing</a:t>
            </a:r>
          </a:p>
        </p:txBody>
      </p:sp>
    </p:spTree>
    <p:extLst>
      <p:ext uri="{BB962C8B-B14F-4D97-AF65-F5344CB8AC3E}">
        <p14:creationId xmlns:p14="http://schemas.microsoft.com/office/powerpoint/2010/main" val="774049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66ADB-1B31-F0B4-51E2-BED28E483DA5}"/>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452F1E3A-1903-B19A-A9AB-DA14FD18EE3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2AC6E2DE-CC12-9DDF-15FB-BE7071ACC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B13CDE77-E6D3-8A2E-456E-A225377BD5A1}"/>
              </a:ext>
            </a:extLst>
          </p:cNvPr>
          <p:cNvSpPr>
            <a:spLocks noChangeArrowheads="1"/>
          </p:cNvSpPr>
          <p:nvPr/>
        </p:nvSpPr>
        <p:spPr bwMode="auto">
          <a:xfrm>
            <a:off x="4495800" y="1371600"/>
            <a:ext cx="1524000" cy="346088"/>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3" name="Oval 7">
            <a:extLst>
              <a:ext uri="{FF2B5EF4-FFF2-40B4-BE49-F238E27FC236}">
                <a16:creationId xmlns:a16="http://schemas.microsoft.com/office/drawing/2014/main" id="{27418520-7719-2FA5-BF9F-B12C652AC6CD}"/>
              </a:ext>
            </a:extLst>
          </p:cNvPr>
          <p:cNvSpPr>
            <a:spLocks noChangeArrowheads="1"/>
          </p:cNvSpPr>
          <p:nvPr/>
        </p:nvSpPr>
        <p:spPr bwMode="auto">
          <a:xfrm>
            <a:off x="4648200" y="1717688"/>
            <a:ext cx="1752600" cy="1254112"/>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8445561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313F0-788D-F9D7-968B-3F5DAB5375C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F612345-76F2-A5E4-6F0E-3F41AF7C0005}"/>
              </a:ext>
            </a:extLst>
          </p:cNvPr>
          <p:cNvSpPr>
            <a:spLocks noGrp="1" noChangeArrowheads="1"/>
          </p:cNvSpPr>
          <p:nvPr>
            <p:ph type="body" idx="1"/>
          </p:nvPr>
        </p:nvSpPr>
        <p:spPr>
          <a:xfrm>
            <a:off x="662517" y="1885950"/>
            <a:ext cx="7162800" cy="30861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Through Pisidia to Pamphylia (24)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Speaking the Word in Perga (25a)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To Attalia (25b)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To Antioch via boat (26)</a:t>
            </a:r>
          </a:p>
        </p:txBody>
      </p:sp>
      <p:pic>
        <p:nvPicPr>
          <p:cNvPr id="2" name="Picture 1">
            <a:extLst>
              <a:ext uri="{FF2B5EF4-FFF2-40B4-BE49-F238E27FC236}">
                <a16:creationId xmlns:a16="http://schemas.microsoft.com/office/drawing/2014/main" id="{C86CDA8D-4EA3-36D9-6634-A7E291B1BA6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3EA7CE1A-D728-306B-3DF1-46EA7D3862C9}"/>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14:24-26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Route to Antioch</a:t>
            </a:r>
          </a:p>
        </p:txBody>
      </p:sp>
    </p:spTree>
    <p:extLst>
      <p:ext uri="{BB962C8B-B14F-4D97-AF65-F5344CB8AC3E}">
        <p14:creationId xmlns:p14="http://schemas.microsoft.com/office/powerpoint/2010/main" val="8881603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66ADB-1B31-F0B4-51E2-BED28E483DA5}"/>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452F1E3A-1903-B19A-A9AB-DA14FD18EE3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2AC6E2DE-CC12-9DDF-15FB-BE7071ACC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B13CDE77-E6D3-8A2E-456E-A225377BD5A1}"/>
              </a:ext>
            </a:extLst>
          </p:cNvPr>
          <p:cNvSpPr>
            <a:spLocks noChangeArrowheads="1"/>
          </p:cNvSpPr>
          <p:nvPr/>
        </p:nvSpPr>
        <p:spPr bwMode="auto">
          <a:xfrm>
            <a:off x="5334000" y="2209800"/>
            <a:ext cx="609600" cy="43901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9435674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529D5-39AA-F638-60D9-F40C7F2D448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5BC5756-3EB8-249C-B23D-74250F5C8B67}"/>
              </a:ext>
            </a:extLst>
          </p:cNvPr>
          <p:cNvSpPr>
            <a:spLocks noGrp="1" noChangeArrowheads="1"/>
          </p:cNvSpPr>
          <p:nvPr>
            <p:ph type="body" idx="1"/>
          </p:nvPr>
        </p:nvSpPr>
        <p:spPr>
          <a:xfrm>
            <a:off x="662517" y="1885950"/>
            <a:ext cx="7162800" cy="30861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Through Pisidia to Pamphylia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Speaking the Word in Perga (25a)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To Attalia (25b)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To Antioch via boat (26)</a:t>
            </a:r>
          </a:p>
        </p:txBody>
      </p:sp>
      <p:pic>
        <p:nvPicPr>
          <p:cNvPr id="2" name="Picture 1">
            <a:extLst>
              <a:ext uri="{FF2B5EF4-FFF2-40B4-BE49-F238E27FC236}">
                <a16:creationId xmlns:a16="http://schemas.microsoft.com/office/drawing/2014/main" id="{97746311-3406-0C09-61CE-6DDDCFCB6373}"/>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CB189CDE-5FA3-7431-D310-AA01CC9CA1A9}"/>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14:24-26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Route to Antioch</a:t>
            </a:r>
          </a:p>
        </p:txBody>
      </p:sp>
    </p:spTree>
    <p:extLst>
      <p:ext uri="{BB962C8B-B14F-4D97-AF65-F5344CB8AC3E}">
        <p14:creationId xmlns:p14="http://schemas.microsoft.com/office/powerpoint/2010/main" val="3833590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56DF2-FB26-16C8-42C0-9340A8D5DF11}"/>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DBE58C01-87F6-C548-97EC-D702CD091388}"/>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D2774966-A60C-1E47-6E72-296F643B43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800C5C81-DA39-3845-1393-489996321448}"/>
              </a:ext>
            </a:extLst>
          </p:cNvPr>
          <p:cNvSpPr>
            <a:spLocks noChangeArrowheads="1"/>
          </p:cNvSpPr>
          <p:nvPr/>
        </p:nvSpPr>
        <p:spPr bwMode="auto">
          <a:xfrm>
            <a:off x="4800600" y="2057400"/>
            <a:ext cx="609600"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7686458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620A6-34CC-1F12-3ED9-61B583F4701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544C31E-54EE-F415-6841-6FD4028A275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B0F912A-121E-C061-779C-30C43A1F0DB0}"/>
              </a:ext>
            </a:extLst>
          </p:cNvPr>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2" name="Picture 2">
            <a:extLst>
              <a:ext uri="{FF2B5EF4-FFF2-40B4-BE49-F238E27FC236}">
                <a16:creationId xmlns:a16="http://schemas.microsoft.com/office/drawing/2014/main" id="{ABF8FCF4-07AD-2B26-D838-8C6581BC5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1166" y="2971800"/>
            <a:ext cx="2329668" cy="210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449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2438400" y="152400"/>
            <a:ext cx="73152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Acts 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600200"/>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b="1" u="sng" dirty="0">
                <a:solidFill>
                  <a:srgbClr val="FFFFCC"/>
                </a:solidFill>
              </a:rPr>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9448800" y="2667000"/>
            <a:ext cx="2145792" cy="1828800"/>
          </a:xfrm>
          <a:prstGeom prst="rect">
            <a:avLst/>
          </a:prstGeom>
          <a:ln w="38100">
            <a:solidFill>
              <a:schemeClr val="tx1"/>
            </a:solidFill>
          </a:ln>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4228A-DD0D-9C96-B682-272CF2F4155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7C2CD2E-4A56-6554-72A5-59CC8DC7AC3F}"/>
              </a:ext>
            </a:extLst>
          </p:cNvPr>
          <p:cNvSpPr>
            <a:spLocks noGrp="1" noChangeArrowheads="1"/>
          </p:cNvSpPr>
          <p:nvPr>
            <p:ph type="body" idx="1"/>
          </p:nvPr>
        </p:nvSpPr>
        <p:spPr>
          <a:xfrm>
            <a:off x="662517" y="1885950"/>
            <a:ext cx="7162800" cy="30861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Through Pisidia to Pamphylia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Speaking the Word in Perga (25a)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To Attalia (25b)</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To Antioch via boat (26)</a:t>
            </a:r>
          </a:p>
        </p:txBody>
      </p:sp>
      <p:pic>
        <p:nvPicPr>
          <p:cNvPr id="2" name="Picture 1">
            <a:extLst>
              <a:ext uri="{FF2B5EF4-FFF2-40B4-BE49-F238E27FC236}">
                <a16:creationId xmlns:a16="http://schemas.microsoft.com/office/drawing/2014/main" id="{015D4246-30ED-EF6D-1959-AC41D30E3BE5}"/>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7AE1E36-B11F-8991-62CC-83FEA445D693}"/>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14:24-26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Route to Antioch</a:t>
            </a:r>
          </a:p>
        </p:txBody>
      </p:sp>
    </p:spTree>
    <p:extLst>
      <p:ext uri="{BB962C8B-B14F-4D97-AF65-F5344CB8AC3E}">
        <p14:creationId xmlns:p14="http://schemas.microsoft.com/office/powerpoint/2010/main" val="6118246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66ADB-1B31-F0B4-51E2-BED28E483DA5}"/>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452F1E3A-1903-B19A-A9AB-DA14FD18EE3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2AC6E2DE-CC12-9DDF-15FB-BE7071ACC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B13CDE77-E6D3-8A2E-456E-A225377BD5A1}"/>
              </a:ext>
            </a:extLst>
          </p:cNvPr>
          <p:cNvSpPr>
            <a:spLocks noChangeArrowheads="1"/>
          </p:cNvSpPr>
          <p:nvPr/>
        </p:nvSpPr>
        <p:spPr bwMode="auto">
          <a:xfrm>
            <a:off x="8839200" y="2743200"/>
            <a:ext cx="762000" cy="305058"/>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4432646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E72E4-BAAB-AEE9-A6F3-79D4E1017DA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B86CA81-1645-67C4-1C59-39E1BB90C46B}"/>
              </a:ext>
            </a:extLst>
          </p:cNvPr>
          <p:cNvSpPr>
            <a:spLocks noGrp="1" noChangeArrowheads="1"/>
          </p:cNvSpPr>
          <p:nvPr>
            <p:ph type="body" idx="1"/>
          </p:nvPr>
        </p:nvSpPr>
        <p:spPr>
          <a:xfrm>
            <a:off x="762000" y="1296838"/>
            <a:ext cx="8458200" cy="27051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endParaRPr lang="en-US" sz="3200"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Return route (21b)</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Ministries in revisited cities (22-23)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Route to Antioch (24-26)</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Report to Antioch Church (27-28)</a:t>
            </a:r>
          </a:p>
        </p:txBody>
      </p:sp>
      <p:sp>
        <p:nvSpPr>
          <p:cNvPr id="3" name="Rectangle 2">
            <a:extLst>
              <a:ext uri="{FF2B5EF4-FFF2-40B4-BE49-F238E27FC236}">
                <a16:creationId xmlns:a16="http://schemas.microsoft.com/office/drawing/2014/main" id="{A03334D1-5C7C-AF7D-5DEF-E0043CF7201E}"/>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Return to Syrian Antioch</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14:21b-28</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A1202F63-FBF6-9331-7978-E68E2A1C002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664788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AD981-EDCC-DB01-0DF0-4B61F198BE8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2994EB6-D63C-A59E-02D4-99677792ACB3}"/>
              </a:ext>
            </a:extLst>
          </p:cNvPr>
          <p:cNvSpPr>
            <a:spLocks noGrp="1" noChangeArrowheads="1"/>
          </p:cNvSpPr>
          <p:nvPr>
            <p:ph type="body" idx="1"/>
          </p:nvPr>
        </p:nvSpPr>
        <p:spPr>
          <a:xfrm>
            <a:off x="662517" y="2286000"/>
            <a:ext cx="7162800" cy="22860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Candidate (8)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Circumstances (9)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Healing (10)</a:t>
            </a:r>
          </a:p>
        </p:txBody>
      </p:sp>
      <p:pic>
        <p:nvPicPr>
          <p:cNvPr id="2" name="Picture 1">
            <a:extLst>
              <a:ext uri="{FF2B5EF4-FFF2-40B4-BE49-F238E27FC236}">
                <a16:creationId xmlns:a16="http://schemas.microsoft.com/office/drawing/2014/main" id="{6EB5CAE0-260F-90CB-BE8C-7A0645DA0F84}"/>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294CA10D-E402-9B6B-C86D-F1B5C11FA3D9}"/>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14:8-10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Healing</a:t>
            </a:r>
          </a:p>
        </p:txBody>
      </p:sp>
    </p:spTree>
    <p:extLst>
      <p:ext uri="{BB962C8B-B14F-4D97-AF65-F5344CB8AC3E}">
        <p14:creationId xmlns:p14="http://schemas.microsoft.com/office/powerpoint/2010/main" val="33003694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A81A5-324A-8F0B-1BDA-A7EBC67853C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761AE33-7E1D-9680-3AD1-064AB8762E93}"/>
              </a:ext>
            </a:extLst>
          </p:cNvPr>
          <p:cNvSpPr>
            <a:spLocks noGrp="1" noChangeArrowheads="1"/>
          </p:cNvSpPr>
          <p:nvPr>
            <p:ph type="body" idx="1"/>
          </p:nvPr>
        </p:nvSpPr>
        <p:spPr>
          <a:xfrm>
            <a:off x="662517" y="2286000"/>
            <a:ext cx="7162800" cy="2286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Missionary report (27)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Transitional statement (28)</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2105AB87-DF66-C00A-FE4C-C223C5203D20}"/>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41CFE40F-7D3C-2B30-D8E9-6E53E4FB546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14:27-28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Report to the Antioch Church</a:t>
            </a:r>
          </a:p>
        </p:txBody>
      </p:sp>
    </p:spTree>
    <p:extLst>
      <p:ext uri="{BB962C8B-B14F-4D97-AF65-F5344CB8AC3E}">
        <p14:creationId xmlns:p14="http://schemas.microsoft.com/office/powerpoint/2010/main" val="17860779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C6953-D30C-C0C7-BE87-6C2EBAA529E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253E21A-2563-152A-738B-360B746411D8}"/>
              </a:ext>
            </a:extLst>
          </p:cNvPr>
          <p:cNvSpPr>
            <a:spLocks noGrp="1" noChangeArrowheads="1"/>
          </p:cNvSpPr>
          <p:nvPr>
            <p:ph type="body" idx="1"/>
          </p:nvPr>
        </p:nvSpPr>
        <p:spPr>
          <a:xfrm>
            <a:off x="662517" y="2286000"/>
            <a:ext cx="7162800" cy="2286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Missionary report (27)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Transitional statement (28)</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5959B388-1307-07CE-5A3E-C8A7788485B0}"/>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A451D5B-D0C2-D910-0B62-E3DADF96D3E4}"/>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14:27-28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Report to the Antioch Church</a:t>
            </a:r>
          </a:p>
        </p:txBody>
      </p:sp>
    </p:spTree>
    <p:extLst>
      <p:ext uri="{BB962C8B-B14F-4D97-AF65-F5344CB8AC3E}">
        <p14:creationId xmlns:p14="http://schemas.microsoft.com/office/powerpoint/2010/main" val="6252015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812B8-E42D-2C4B-54B3-C67929E60723}"/>
            </a:ext>
          </a:extLst>
        </p:cNvPr>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9725AAB5-0CFB-234A-1CB1-CD34A6E8A06C}"/>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2D34425E-7A20-A1AE-E418-95E4717095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BA56F8B6-3545-35EC-723B-79D3E6CBFCB1}"/>
              </a:ext>
            </a:extLst>
          </p:cNvPr>
          <p:cNvSpPr>
            <a:spLocks noChangeArrowheads="1"/>
          </p:cNvSpPr>
          <p:nvPr/>
        </p:nvSpPr>
        <p:spPr bwMode="auto">
          <a:xfrm>
            <a:off x="6132443" y="35814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15653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9D1C-D2C5-A45E-3017-772C7D9FA58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55CE5BF-3CAC-C925-21E0-1285AC331BF9}"/>
              </a:ext>
            </a:extLst>
          </p:cNvPr>
          <p:cNvSpPr>
            <a:spLocks noGrp="1" noChangeArrowheads="1"/>
          </p:cNvSpPr>
          <p:nvPr>
            <p:ph type="body" idx="1"/>
          </p:nvPr>
        </p:nvSpPr>
        <p:spPr>
          <a:xfrm>
            <a:off x="662517" y="2286000"/>
            <a:ext cx="7162800" cy="2286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Missionary report (27)</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Transitional statement (28)</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3110998-DC47-1E5E-0BC7-FD2D2BC09F7A}"/>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6D84B8E9-5CF1-7360-878E-8101E42C5924}"/>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14:27-28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Report to the Antioch Church</a:t>
            </a:r>
          </a:p>
        </p:txBody>
      </p:sp>
    </p:spTree>
    <p:extLst>
      <p:ext uri="{BB962C8B-B14F-4D97-AF65-F5344CB8AC3E}">
        <p14:creationId xmlns:p14="http://schemas.microsoft.com/office/powerpoint/2010/main" val="39714402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3F12C72-64E3-D4CA-D0A1-85893328C05B}"/>
              </a:ext>
            </a:extLst>
          </p:cNvPr>
          <p:cNvGraphicFramePr>
            <a:graphicFrameLocks noGrp="1"/>
          </p:cNvGraphicFramePr>
          <p:nvPr>
            <p:extLst>
              <p:ext uri="{D42A27DB-BD31-4B8C-83A1-F6EECF244321}">
                <p14:modId xmlns:p14="http://schemas.microsoft.com/office/powerpoint/2010/main" val="3716397517"/>
              </p:ext>
            </p:extLst>
          </p:nvPr>
        </p:nvGraphicFramePr>
        <p:xfrm>
          <a:off x="609600" y="137160"/>
          <a:ext cx="10972800" cy="6583680"/>
        </p:xfrm>
        <a:graphic>
          <a:graphicData uri="http://schemas.openxmlformats.org/drawingml/2006/table">
            <a:tbl>
              <a:tblPr firstRow="1" bandRow="1">
                <a:tableStyleId>{073A0DAA-6AF3-43AB-8588-CEC1D06C72B9}</a:tableStyleId>
              </a:tblPr>
              <a:tblGrid>
                <a:gridCol w="1752600">
                  <a:extLst>
                    <a:ext uri="{9D8B030D-6E8A-4147-A177-3AD203B41FA5}">
                      <a16:colId xmlns:a16="http://schemas.microsoft.com/office/drawing/2014/main" val="3919174713"/>
                    </a:ext>
                  </a:extLst>
                </a:gridCol>
                <a:gridCol w="2681925">
                  <a:extLst>
                    <a:ext uri="{9D8B030D-6E8A-4147-A177-3AD203B41FA5}">
                      <a16:colId xmlns:a16="http://schemas.microsoft.com/office/drawing/2014/main" val="302585815"/>
                    </a:ext>
                  </a:extLst>
                </a:gridCol>
                <a:gridCol w="2179425">
                  <a:extLst>
                    <a:ext uri="{9D8B030D-6E8A-4147-A177-3AD203B41FA5}">
                      <a16:colId xmlns:a16="http://schemas.microsoft.com/office/drawing/2014/main" val="3965908190"/>
                    </a:ext>
                  </a:extLst>
                </a:gridCol>
                <a:gridCol w="1558894">
                  <a:extLst>
                    <a:ext uri="{9D8B030D-6E8A-4147-A177-3AD203B41FA5}">
                      <a16:colId xmlns:a16="http://schemas.microsoft.com/office/drawing/2014/main" val="3402539353"/>
                    </a:ext>
                  </a:extLst>
                </a:gridCol>
                <a:gridCol w="2799956">
                  <a:extLst>
                    <a:ext uri="{9D8B030D-6E8A-4147-A177-3AD203B41FA5}">
                      <a16:colId xmlns:a16="http://schemas.microsoft.com/office/drawing/2014/main" val="3848284455"/>
                    </a:ext>
                  </a:extLst>
                </a:gridCol>
              </a:tblGrid>
              <a:tr h="822960">
                <a:tc gridSpan="5">
                  <a:txBody>
                    <a:bodyPr/>
                    <a:lstStyle/>
                    <a:p>
                      <a:pPr algn="ctr"/>
                      <a:r>
                        <a:rPr lang="en-US" altLang="en-US" sz="3600" b="0" dirty="0">
                          <a:solidFill>
                            <a:srgbClr val="00FFFF"/>
                          </a:solidFill>
                          <a:latin typeface="Calibri" panose="020F0502020204030204" pitchFamily="34" charset="0"/>
                          <a:ea typeface="+mj-ea"/>
                          <a:cs typeface="+mj-cs"/>
                        </a:rPr>
                        <a:t>Paul’s Ministry Chronology</a:t>
                      </a:r>
                      <a:endParaRPr lang="en-US" sz="3600" b="0" dirty="0">
                        <a:solidFill>
                          <a:srgbClr val="00FFFF"/>
                        </a:solidFill>
                        <a:latin typeface="Calibri" panose="020F0502020204030204" pitchFamily="34" charset="0"/>
                        <a:ea typeface="+mj-ea"/>
                        <a:cs typeface="+mj-cs"/>
                      </a:endParaRP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998958660"/>
                  </a:ext>
                </a:extLst>
              </a:tr>
              <a:tr h="822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 OF BOOKS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JOURNEY</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ACTS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DATE</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BOOKS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959388438"/>
                  </a:ext>
                </a:extLst>
              </a:tr>
              <a:tr h="822960">
                <a:tc>
                  <a:txBody>
                    <a:bodyPr/>
                    <a:lstStyle/>
                    <a:p>
                      <a:pPr algn="ctr"/>
                      <a:r>
                        <a:rPr lang="en-US" sz="2400" b="0" dirty="0">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algn="ctr"/>
                      <a:r>
                        <a:rPr lang="en-US" sz="2400" b="0" dirty="0">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algn="ctr"/>
                      <a:r>
                        <a:rPr lang="en-US" sz="2400" b="0" dirty="0">
                          <a:latin typeface="Calibri" panose="020F0502020204030204" pitchFamily="34" charset="0"/>
                          <a:ea typeface="Calibri" panose="020F0502020204030204" pitchFamily="34" charset="0"/>
                          <a:cs typeface="Calibri" panose="020F0502020204030204" pitchFamily="34" charset="0"/>
                        </a:rPr>
                        <a:t>13–14</a:t>
                      </a:r>
                    </a:p>
                  </a:txBody>
                  <a:tcPr anchor="ctr"/>
                </a:tc>
                <a:tc>
                  <a:txBody>
                    <a:bodyPr/>
                    <a:lstStyle/>
                    <a:p>
                      <a:pPr algn="ctr"/>
                      <a:r>
                        <a:rPr lang="en-US" sz="2400" b="0" dirty="0">
                          <a:latin typeface="Calibri" panose="020F0502020204030204" pitchFamily="34" charset="0"/>
                          <a:ea typeface="Calibri" panose="020F0502020204030204" pitchFamily="34" charset="0"/>
                          <a:cs typeface="Calibri" panose="020F0502020204030204" pitchFamily="34" charset="0"/>
                        </a:rPr>
                        <a:t>48–49</a:t>
                      </a:r>
                    </a:p>
                  </a:txBody>
                  <a:tcPr anchor="ctr"/>
                </a:tc>
                <a:tc>
                  <a:txBody>
                    <a:bodyPr/>
                    <a:lstStyle/>
                    <a:p>
                      <a:pPr algn="ctr"/>
                      <a:r>
                        <a:rPr lang="en-US" sz="2400" b="0" dirty="0">
                          <a:latin typeface="Calibri" panose="020F0502020204030204" pitchFamily="34" charset="0"/>
                          <a:ea typeface="Calibri" panose="020F0502020204030204" pitchFamily="34" charset="0"/>
                          <a:cs typeface="Calibri" panose="020F0502020204030204" pitchFamily="34" charset="0"/>
                        </a:rPr>
                        <a:t>Gal</a:t>
                      </a:r>
                    </a:p>
                  </a:txBody>
                  <a:tcPr anchor="ctr"/>
                </a:tc>
                <a:extLst>
                  <a:ext uri="{0D108BD9-81ED-4DB2-BD59-A6C34878D82A}">
                    <a16:rowId xmlns:a16="http://schemas.microsoft.com/office/drawing/2014/main" val="2444807742"/>
                  </a:ext>
                </a:extLst>
              </a:tr>
              <a:tr h="822960">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15:36–18:22</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50–52</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1–2 </a:t>
                      </a:r>
                      <a:r>
                        <a:rPr lang="en-US" sz="2400" b="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Thess</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27720504"/>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3</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3</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18:23–21:17</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53–57</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1–2 Cor, Rom</a:t>
                      </a:r>
                    </a:p>
                  </a:txBody>
                  <a:tcPr anchor="ctr"/>
                </a:tc>
                <a:extLst>
                  <a:ext uri="{0D108BD9-81ED-4DB2-BD59-A6C34878D82A}">
                    <a16:rowId xmlns:a16="http://schemas.microsoft.com/office/drawing/2014/main" val="783499114"/>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28:16-31</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60–62</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Eph, Col, </a:t>
                      </a:r>
                      <a:r>
                        <a:rPr lang="en-US" sz="2400" b="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Phlm</a:t>
                      </a: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400" b="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Phlp</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47564618"/>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Between Imprisonments</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Post Acts</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62–66	</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1 Tim, Titus</a:t>
                      </a:r>
                    </a:p>
                  </a:txBody>
                  <a:tcPr anchor="ctr"/>
                </a:tc>
                <a:extLst>
                  <a:ext uri="{0D108BD9-81ED-4DB2-BD59-A6C34878D82A}">
                    <a16:rowId xmlns:a16="http://schemas.microsoft.com/office/drawing/2014/main" val="3298715807"/>
                  </a:ext>
                </a:extLst>
              </a:tr>
              <a:tr h="822960">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r>
                        <a:rPr lang="en-US" sz="2400" b="0" kern="1200" baseline="30000" dirty="0">
                          <a:solidFill>
                            <a:schemeClr val="dk1"/>
                          </a:solidFill>
                          <a:latin typeface="Calibri" panose="020F0502020204030204" pitchFamily="34" charset="0"/>
                          <a:ea typeface="Calibri" panose="020F0502020204030204" pitchFamily="34" charset="0"/>
                          <a:cs typeface="Calibri" panose="020F0502020204030204" pitchFamily="34" charset="0"/>
                        </a:rPr>
                        <a:t>nd</a:t>
                      </a: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 Imprisonment	</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     Post Acts	</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67</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2 Tim</a:t>
                      </a:r>
                    </a:p>
                  </a:txBody>
                  <a:tcPr anchor="ctr"/>
                </a:tc>
                <a:extLst>
                  <a:ext uri="{0D108BD9-81ED-4DB2-BD59-A6C34878D82A}">
                    <a16:rowId xmlns:a16="http://schemas.microsoft.com/office/drawing/2014/main" val="3008704383"/>
                  </a:ext>
                </a:extLst>
              </a:tr>
            </a:tbl>
          </a:graphicData>
        </a:graphic>
      </p:graphicFrame>
    </p:spTree>
    <p:extLst>
      <p:ext uri="{BB962C8B-B14F-4D97-AF65-F5344CB8AC3E}">
        <p14:creationId xmlns:p14="http://schemas.microsoft.com/office/powerpoint/2010/main" val="2972286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0D3F9BD-A28B-056F-4231-7142779EAF3B}"/>
              </a:ext>
            </a:extLst>
          </p:cNvPr>
          <p:cNvGraphicFramePr>
            <a:graphicFrameLocks noGrp="1"/>
          </p:cNvGraphicFramePr>
          <p:nvPr>
            <p:ph idx="1"/>
            <p:extLst>
              <p:ext uri="{D42A27DB-BD31-4B8C-83A1-F6EECF244321}">
                <p14:modId xmlns:p14="http://schemas.microsoft.com/office/powerpoint/2010/main" val="3231074403"/>
              </p:ext>
            </p:extLst>
          </p:nvPr>
        </p:nvGraphicFramePr>
        <p:xfrm>
          <a:off x="609600" y="304800"/>
          <a:ext cx="10972800" cy="6065520"/>
        </p:xfrm>
        <a:graphic>
          <a:graphicData uri="http://schemas.openxmlformats.org/drawingml/2006/table">
            <a:tbl>
              <a:tblPr firstRow="1" bandRow="1">
                <a:tableStyleId>{073A0DAA-6AF3-43AB-8588-CEC1D06C72B9}</a:tableStyleId>
              </a:tblPr>
              <a:tblGrid>
                <a:gridCol w="659876">
                  <a:extLst>
                    <a:ext uri="{9D8B030D-6E8A-4147-A177-3AD203B41FA5}">
                      <a16:colId xmlns:a16="http://schemas.microsoft.com/office/drawing/2014/main" val="1125192940"/>
                    </a:ext>
                  </a:extLst>
                </a:gridCol>
                <a:gridCol w="4619133">
                  <a:extLst>
                    <a:ext uri="{9D8B030D-6E8A-4147-A177-3AD203B41FA5}">
                      <a16:colId xmlns:a16="http://schemas.microsoft.com/office/drawing/2014/main" val="2994611670"/>
                    </a:ext>
                  </a:extLst>
                </a:gridCol>
                <a:gridCol w="5693791">
                  <a:extLst>
                    <a:ext uri="{9D8B030D-6E8A-4147-A177-3AD203B41FA5}">
                      <a16:colId xmlns:a16="http://schemas.microsoft.com/office/drawing/2014/main" val="4044358399"/>
                    </a:ext>
                  </a:extLst>
                </a:gridCol>
              </a:tblGrid>
              <a:tr h="731520">
                <a:tc gridSpan="3">
                  <a:txBody>
                    <a:bodyPr/>
                    <a:lstStyle/>
                    <a:p>
                      <a:pPr algn="ctr">
                        <a:spcBef>
                          <a:spcPts val="600"/>
                        </a:spcBef>
                        <a:spcAft>
                          <a:spcPts val="600"/>
                        </a:spcAft>
                      </a:pPr>
                      <a:r>
                        <a:rPr lang="en-US" altLang="en-US" sz="3600" b="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ORDER OF PAUL’S LETTERS</a:t>
                      </a:r>
                      <a:endParaRPr lang="en-US" sz="3600" b="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tc>
                <a:tc hMerge="1">
                  <a:txBody>
                    <a:bodyPr/>
                    <a:lstStyle/>
                    <a:p>
                      <a:pPr algn="ctr"/>
                      <a:r>
                        <a:rPr lang="en-US" alt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ORDER OF PAUL’S LETTERS</a:t>
                      </a:r>
                      <a:endPar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tc>
                <a:tc hMerge="1">
                  <a:txBody>
                    <a:bodyPr/>
                    <a:lstStyle/>
                    <a:p>
                      <a:endParaRPr lang="en-US" sz="3600" dirty="0">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19171758"/>
                  </a:ext>
                </a:extLst>
              </a:tr>
              <a:tr h="731520">
                <a:tc>
                  <a:txBody>
                    <a:bodyPr/>
                    <a:lstStyle/>
                    <a:p>
                      <a:pPr marL="0" indent="0" algn="ctr">
                        <a:spcBef>
                          <a:spcPts val="0"/>
                        </a:spcBef>
                        <a:spcAft>
                          <a:spcPts val="1800"/>
                        </a:spcAft>
                        <a:buSzPct val="100000"/>
                        <a:buFont typeface="Wingdings" panose="05000000000000000000" pitchFamily="2" charset="2"/>
                        <a:buNone/>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pPr marL="230188" indent="0">
                        <a:spcBef>
                          <a:spcPts val="600"/>
                        </a:spcBef>
                        <a:spcAft>
                          <a:spcPts val="600"/>
                        </a:spcAft>
                        <a:buSzPct val="100000"/>
                        <a:buFont typeface="Wingdings" panose="05000000000000000000" pitchFamily="2" charset="2"/>
                        <a:buNone/>
                        <a:defRPr/>
                      </a:pPr>
                      <a:r>
                        <a:rPr lang="en-US" sz="2800" b="1" dirty="0">
                          <a:effectLst/>
                          <a:latin typeface="Calibri" panose="020F0502020204030204" pitchFamily="34" charset="0"/>
                          <a:ea typeface="Calibri" panose="020F0502020204030204" pitchFamily="34" charset="0"/>
                          <a:cs typeface="Calibri" panose="020F0502020204030204" pitchFamily="34" charset="0"/>
                        </a:rPr>
                        <a:t>Galatians </a:t>
                      </a:r>
                    </a:p>
                  </a:txBody>
                  <a:tcP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49</a:t>
                      </a:r>
                    </a:p>
                  </a:txBody>
                  <a:tcPr anchor="ctr"/>
                </a:tc>
                <a:extLst>
                  <a:ext uri="{0D108BD9-81ED-4DB2-BD59-A6C34878D82A}">
                    <a16:rowId xmlns:a16="http://schemas.microsoft.com/office/drawing/2014/main" val="3933957730"/>
                  </a:ext>
                </a:extLst>
              </a:tr>
              <a:tr h="73152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2.</a:t>
                      </a:r>
                    </a:p>
                  </a:txBody>
                  <a:tcPr/>
                </a:tc>
                <a:tc>
                  <a:txBody>
                    <a:bodyPr/>
                    <a:lstStyle/>
                    <a:p>
                      <a:pPr marL="230188" marR="0" lvl="0" indent="0" algn="l" defTabSz="914400" rtl="0" eaLnBrk="1" fontAlgn="auto" latinLnBrk="0" hangingPunct="1">
                        <a:lnSpc>
                          <a:spcPct val="100000"/>
                        </a:lnSpc>
                        <a:spcBef>
                          <a:spcPts val="600"/>
                        </a:spcBef>
                        <a:spcAft>
                          <a:spcPts val="600"/>
                        </a:spcAft>
                        <a:buClrTx/>
                        <a:buSzPct val="100000"/>
                        <a:buFont typeface="Wingdings" panose="05000000000000000000" pitchFamily="2" charset="2"/>
                        <a:buNone/>
                        <a:tabLst/>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1‒2 Thessalonians </a:t>
                      </a:r>
                    </a:p>
                  </a:txBody>
                  <a:tcPr/>
                </a:tc>
                <a:tc>
                  <a:txBody>
                    <a:bodyPr/>
                    <a:lstStyle/>
                    <a:p>
                      <a:pPr marL="0" marR="0" lvl="0" indent="0" algn="ctr" defTabSz="914377" rtl="0" eaLnBrk="1" fontAlgn="auto" latinLnBrk="0" hangingPunct="1">
                        <a:lnSpc>
                          <a:spcPct val="100000"/>
                        </a:lnSpc>
                        <a:spcBef>
                          <a:spcPts val="600"/>
                        </a:spcBef>
                        <a:spcAft>
                          <a:spcPts val="600"/>
                        </a:spcAft>
                        <a:buClrTx/>
                        <a:buSzTx/>
                        <a:buFontTx/>
                        <a:buNone/>
                        <a:tabLst/>
                        <a:defRPr/>
                      </a:pPr>
                      <a:r>
                        <a:rPr lang="en-US" sz="2800" b="1" dirty="0">
                          <a:effectLst/>
                          <a:latin typeface="Calibri" panose="020F0502020204030204" pitchFamily="34" charset="0"/>
                          <a:ea typeface="Calibri" panose="020F0502020204030204" pitchFamily="34" charset="0"/>
                          <a:cs typeface="Calibri" panose="020F0502020204030204" pitchFamily="34" charset="0"/>
                        </a:rPr>
                        <a:t>A.D. 51</a:t>
                      </a:r>
                    </a:p>
                  </a:txBody>
                  <a:tcPr anchor="ctr"/>
                </a:tc>
                <a:extLst>
                  <a:ext uri="{0D108BD9-81ED-4DB2-BD59-A6C34878D82A}">
                    <a16:rowId xmlns:a16="http://schemas.microsoft.com/office/drawing/2014/main" val="3481378009"/>
                  </a:ext>
                </a:extLst>
              </a:tr>
              <a:tr h="73152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3.</a:t>
                      </a:r>
                    </a:p>
                  </a:txBody>
                  <a:tcPr/>
                </a:tc>
                <a:tc>
                  <a:txBody>
                    <a:bodyPr/>
                    <a:lstStyle/>
                    <a:p>
                      <a:pPr marL="230188" marR="0" lvl="0" indent="0" algn="l" defTabSz="914400" rtl="0" eaLnBrk="1" fontAlgn="auto" latinLnBrk="0" hangingPunct="1">
                        <a:lnSpc>
                          <a:spcPct val="100000"/>
                        </a:lnSpc>
                        <a:spcBef>
                          <a:spcPts val="600"/>
                        </a:spcBef>
                        <a:spcAft>
                          <a:spcPts val="600"/>
                        </a:spcAft>
                        <a:buClrTx/>
                        <a:buSzPct val="100000"/>
                        <a:buFont typeface="Wingdings" panose="05000000000000000000" pitchFamily="2" charset="2"/>
                        <a:buNone/>
                        <a:tabLst/>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1‒2 Corinthians</a:t>
                      </a:r>
                    </a:p>
                  </a:txBody>
                  <a:tcPr/>
                </a:tc>
                <a:tc>
                  <a:txBody>
                    <a:bodyPr/>
                    <a:lstStyle/>
                    <a:p>
                      <a:pPr algn="ctr">
                        <a:spcBef>
                          <a:spcPts val="600"/>
                        </a:spcBef>
                        <a:spcAft>
                          <a:spcPts val="600"/>
                        </a:spcAft>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A.D. 56</a:t>
                      </a:r>
                    </a:p>
                  </a:txBody>
                  <a:tcPr anchor="ctr"/>
                </a:tc>
                <a:extLst>
                  <a:ext uri="{0D108BD9-81ED-4DB2-BD59-A6C34878D82A}">
                    <a16:rowId xmlns:a16="http://schemas.microsoft.com/office/drawing/2014/main" val="2871666161"/>
                  </a:ext>
                </a:extLst>
              </a:tr>
              <a:tr h="731520">
                <a:tc>
                  <a:txBody>
                    <a:bodyPr/>
                    <a:lstStyle/>
                    <a:p>
                      <a:pPr marL="0" indent="0" algn="ctr">
                        <a:spcBef>
                          <a:spcPts val="0"/>
                        </a:spcBef>
                        <a:spcAft>
                          <a:spcPts val="1800"/>
                        </a:spcAft>
                        <a:buSzPct val="100000"/>
                        <a:buFont typeface="Wingdings" panose="05000000000000000000" pitchFamily="2" charset="2"/>
                        <a:buNone/>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4.</a:t>
                      </a:r>
                    </a:p>
                  </a:txBody>
                  <a:tcPr/>
                </a:tc>
                <a:tc>
                  <a:txBody>
                    <a:bodyPr/>
                    <a:lstStyle/>
                    <a:p>
                      <a:pPr marL="230188" indent="0" algn="l" defTabSz="914400" rtl="0" eaLnBrk="1" latinLnBrk="0" hangingPunct="1">
                        <a:spcBef>
                          <a:spcPts val="600"/>
                        </a:spcBef>
                        <a:spcAft>
                          <a:spcPts val="600"/>
                        </a:spcAft>
                        <a:buSzPct val="100000"/>
                        <a:buFont typeface="Wingdings" panose="05000000000000000000" pitchFamily="2" charset="2"/>
                        <a:buNone/>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Romans</a:t>
                      </a:r>
                    </a:p>
                  </a:txBody>
                  <a:tcP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57</a:t>
                      </a:r>
                    </a:p>
                  </a:txBody>
                  <a:tcPr anchor="ctr"/>
                </a:tc>
                <a:extLst>
                  <a:ext uri="{0D108BD9-81ED-4DB2-BD59-A6C34878D82A}">
                    <a16:rowId xmlns:a16="http://schemas.microsoft.com/office/drawing/2014/main" val="1751404557"/>
                  </a:ext>
                </a:extLst>
              </a:tr>
              <a:tr h="731520">
                <a:tc>
                  <a:txBody>
                    <a:bodyPr/>
                    <a:lstStyle/>
                    <a:p>
                      <a:pPr marL="0" indent="0" algn="ctr">
                        <a:spcBef>
                          <a:spcPts val="0"/>
                        </a:spcBef>
                        <a:spcAft>
                          <a:spcPts val="1800"/>
                        </a:spcAft>
                        <a:buSzPct val="100000"/>
                        <a:buFont typeface="Wingdings" panose="05000000000000000000" pitchFamily="2" charset="2"/>
                        <a:buNone/>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5.</a:t>
                      </a:r>
                    </a:p>
                  </a:txBody>
                  <a:tcPr/>
                </a:tc>
                <a:tc>
                  <a:txBody>
                    <a:bodyPr/>
                    <a:lstStyle/>
                    <a:p>
                      <a:pPr marL="230188" indent="0" algn="l" defTabSz="914400" rtl="0" eaLnBrk="1" latinLnBrk="0" hangingPunct="1">
                        <a:spcBef>
                          <a:spcPts val="600"/>
                        </a:spcBef>
                        <a:spcAft>
                          <a:spcPts val="600"/>
                        </a:spcAft>
                        <a:buSzPct val="100000"/>
                        <a:buFont typeface="Wingdings" panose="05000000000000000000" pitchFamily="2" charset="2"/>
                        <a:buNone/>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Ephesians, Colossians, Philemon, Philippians</a:t>
                      </a:r>
                    </a:p>
                  </a:txBody>
                  <a:tcP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60‒62</a:t>
                      </a:r>
                    </a:p>
                  </a:txBody>
                  <a:tcPr anchor="ctr"/>
                </a:tc>
                <a:extLst>
                  <a:ext uri="{0D108BD9-81ED-4DB2-BD59-A6C34878D82A}">
                    <a16:rowId xmlns:a16="http://schemas.microsoft.com/office/drawing/2014/main" val="4033721172"/>
                  </a:ext>
                </a:extLst>
              </a:tr>
              <a:tr h="731520">
                <a:tc>
                  <a:txBody>
                    <a:bodyPr/>
                    <a:lstStyle/>
                    <a:p>
                      <a:pPr marL="0" indent="0" algn="ctr">
                        <a:spcBef>
                          <a:spcPts val="0"/>
                        </a:spcBef>
                        <a:spcAft>
                          <a:spcPts val="1800"/>
                        </a:spcAft>
                        <a:buSzPct val="100000"/>
                        <a:buFont typeface="Wingdings" panose="05000000000000000000" pitchFamily="2" charset="2"/>
                        <a:buNone/>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6.</a:t>
                      </a:r>
                    </a:p>
                  </a:txBody>
                  <a:tcPr/>
                </a:tc>
                <a:tc>
                  <a:txBody>
                    <a:bodyPr/>
                    <a:lstStyle/>
                    <a:p>
                      <a:pPr marL="230188" indent="0" algn="l" defTabSz="914400" rtl="0" eaLnBrk="1" latinLnBrk="0" hangingPunct="1">
                        <a:spcBef>
                          <a:spcPts val="600"/>
                        </a:spcBef>
                        <a:spcAft>
                          <a:spcPts val="600"/>
                        </a:spcAft>
                        <a:buSzPct val="100000"/>
                        <a:buFont typeface="Wingdings" panose="05000000000000000000" pitchFamily="2" charset="2"/>
                        <a:buNone/>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1 Timothy, Titus</a:t>
                      </a:r>
                    </a:p>
                  </a:txBody>
                  <a:tcP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62‒66</a:t>
                      </a:r>
                    </a:p>
                  </a:txBody>
                  <a:tcPr anchor="ctr"/>
                </a:tc>
                <a:extLst>
                  <a:ext uri="{0D108BD9-81ED-4DB2-BD59-A6C34878D82A}">
                    <a16:rowId xmlns:a16="http://schemas.microsoft.com/office/drawing/2014/main" val="2528383815"/>
                  </a:ext>
                </a:extLst>
              </a:tr>
              <a:tr h="73152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7.</a:t>
                      </a:r>
                    </a:p>
                  </a:txBody>
                  <a:tcPr/>
                </a:tc>
                <a:tc>
                  <a:txBody>
                    <a:bodyPr/>
                    <a:lstStyle/>
                    <a:p>
                      <a:pPr marL="230188" marR="0" lvl="0" indent="0" algn="l" defTabSz="914400" rtl="0" eaLnBrk="1" fontAlgn="auto" latinLnBrk="0" hangingPunct="1">
                        <a:lnSpc>
                          <a:spcPct val="100000"/>
                        </a:lnSpc>
                        <a:spcBef>
                          <a:spcPts val="600"/>
                        </a:spcBef>
                        <a:spcAft>
                          <a:spcPts val="600"/>
                        </a:spcAft>
                        <a:buClrTx/>
                        <a:buSzPct val="100000"/>
                        <a:buFont typeface="Wingdings" panose="05000000000000000000" pitchFamily="2" charset="2"/>
                        <a:buNone/>
                        <a:tabLst/>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2 Timothy</a:t>
                      </a:r>
                    </a:p>
                  </a:txBody>
                  <a:tcP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67</a:t>
                      </a:r>
                    </a:p>
                  </a:txBody>
                  <a:tcPr anchor="ctr"/>
                </a:tc>
                <a:extLst>
                  <a:ext uri="{0D108BD9-81ED-4DB2-BD59-A6C34878D82A}">
                    <a16:rowId xmlns:a16="http://schemas.microsoft.com/office/drawing/2014/main" val="2686082368"/>
                  </a:ext>
                </a:extLst>
              </a:tr>
            </a:tbl>
          </a:graphicData>
        </a:graphic>
      </p:graphicFrame>
      <p:pic>
        <p:nvPicPr>
          <p:cNvPr id="5" name="Picture 4" descr="j0193970">
            <a:extLst>
              <a:ext uri="{FF2B5EF4-FFF2-40B4-BE49-F238E27FC236}">
                <a16:creationId xmlns:a16="http://schemas.microsoft.com/office/drawing/2014/main" id="{B2FE497A-09B4-EAD7-B1DE-CB82FEA870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45415" y="1600200"/>
            <a:ext cx="283698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5208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0013569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1CB13-4BB4-FFF0-3949-B6A79399596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C4131CE-5370-ADD9-CCA5-7D9EA2CDCADB}"/>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414AF997-9B17-52B1-6E78-A5A30BC77409}"/>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34FAB6CE-AB98-6208-31F0-3FA24B921E85}"/>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0737241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12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11764</TotalTime>
  <Words>3476</Words>
  <Application>Microsoft Office PowerPoint</Application>
  <PresentationFormat>Widescreen</PresentationFormat>
  <Paragraphs>505</Paragraphs>
  <Slides>97</Slides>
  <Notes>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97</vt:i4>
      </vt:variant>
    </vt:vector>
  </HeadingPairs>
  <TitlesOfParts>
    <vt:vector size="106" baseType="lpstr">
      <vt:lpstr>Arial</vt:lpstr>
      <vt:lpstr>Calibri</vt:lpstr>
      <vt:lpstr>Calibri Light</vt:lpstr>
      <vt:lpstr>Corbel</vt:lpstr>
      <vt:lpstr>system-ui</vt:lpstr>
      <vt:lpstr>Wingdings</vt:lpstr>
      <vt:lpstr>Office Theme</vt:lpstr>
      <vt:lpstr>1_Office Theme</vt:lpstr>
      <vt:lpstr>2_Office Theme</vt:lpstr>
      <vt:lpstr>PowerPoint Presentation</vt:lpstr>
      <vt:lpstr>PowerPoint Presentation</vt:lpstr>
      <vt:lpstr>Structure (Acts 1:8)</vt:lpstr>
      <vt:lpstr>Acts 13‒14 1st Missionary Journey</vt:lpstr>
      <vt:lpstr>First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CHRIST’S HIGH PRIESTLY ACTIVITIES IN HIS PRESENT SESSION </vt:lpstr>
      <vt:lpstr>PowerPoint Presentation</vt:lpstr>
      <vt:lpstr>PowerPoint Presentation</vt:lpstr>
      <vt:lpstr>PowerPoint Presentation</vt:lpstr>
      <vt:lpstr>Shaping and Populating (Gen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Missionary Journey</vt:lpstr>
      <vt:lpstr>PowerPoint Presentation</vt:lpstr>
      <vt:lpstr>PowerPoint Presentation</vt:lpstr>
      <vt:lpstr>PORTRAIT OF GROWTH 1:5-7 </vt:lpstr>
      <vt:lpstr>Acts 13‒14 1st Missionary Journey</vt:lpstr>
      <vt:lpstr>PowerPoint Presentation</vt:lpstr>
      <vt:lpstr>PowerPoint Presentation</vt:lpstr>
      <vt:lpstr>First Missionary Journey</vt:lpstr>
      <vt:lpstr>PowerPoint Presentation</vt:lpstr>
      <vt:lpstr>Acts 13‒14 1st Missionary Journey</vt:lpstr>
      <vt:lpstr>PowerPoint Presentation</vt:lpstr>
      <vt:lpstr>PowerPoint Presentation</vt:lpstr>
      <vt:lpstr>First Missionary Journey</vt:lpstr>
      <vt:lpstr>PowerPoint Presentation</vt:lpstr>
      <vt:lpstr>PowerPoint Presentation</vt:lpstr>
      <vt:lpstr>PowerPoint Presentation</vt:lpstr>
      <vt:lpstr>PowerPoint Presentation</vt:lpstr>
      <vt:lpstr>PowerPoint Presentation</vt:lpstr>
      <vt:lpstr>Local Church Government</vt:lpstr>
      <vt:lpstr>PowerPoint Presentation</vt:lpstr>
      <vt:lpstr>PowerPoint Presentation</vt:lpstr>
      <vt:lpstr>PowerPoint Presentation</vt:lpstr>
      <vt:lpstr>First Missionary Journey</vt:lpstr>
      <vt:lpstr>PowerPoint Presentation</vt:lpstr>
      <vt:lpstr>First Missionary Journey</vt:lpstr>
      <vt:lpstr>PowerPoint Presentation</vt:lpstr>
      <vt:lpstr>First Missionary Journey</vt:lpstr>
      <vt:lpstr>PowerPoint Presentation</vt:lpstr>
      <vt:lpstr>Acts Message</vt:lpstr>
      <vt:lpstr>PowerPoint Presentation</vt:lpstr>
      <vt:lpstr>First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Acts 13‒14 1st Missionary Journey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080 Acts 14v8-20a</dc:title>
  <dc:subject>ACTS</dc:subject>
  <dc:creator>A. Woods</dc:creator>
  <cp:lastModifiedBy>Jim McGowan</cp:lastModifiedBy>
  <cp:revision>1479</cp:revision>
  <cp:lastPrinted>2025-05-13T14:12:47Z</cp:lastPrinted>
  <dcterms:created xsi:type="dcterms:W3CDTF">2009-01-10T23:45:31Z</dcterms:created>
  <dcterms:modified xsi:type="dcterms:W3CDTF">2025-09-23T13:59:32Z</dcterms:modified>
</cp:coreProperties>
</file>