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134"/>
  </p:notesMasterIdLst>
  <p:handoutMasterIdLst>
    <p:handoutMasterId r:id="rId135"/>
  </p:handoutMasterIdLst>
  <p:sldIdLst>
    <p:sldId id="11071" r:id="rId4"/>
    <p:sldId id="28008" r:id="rId5"/>
    <p:sldId id="27970" r:id="rId6"/>
    <p:sldId id="28009" r:id="rId7"/>
    <p:sldId id="28032" r:id="rId8"/>
    <p:sldId id="28033" r:id="rId9"/>
    <p:sldId id="28010" r:id="rId10"/>
    <p:sldId id="5475" r:id="rId11"/>
    <p:sldId id="28011" r:id="rId12"/>
    <p:sldId id="28014" r:id="rId13"/>
    <p:sldId id="28049" r:id="rId14"/>
    <p:sldId id="1006" r:id="rId15"/>
    <p:sldId id="1013" r:id="rId16"/>
    <p:sldId id="28019" r:id="rId17"/>
    <p:sldId id="922" r:id="rId18"/>
    <p:sldId id="28020" r:id="rId19"/>
    <p:sldId id="28066" r:id="rId20"/>
    <p:sldId id="1014" r:id="rId21"/>
    <p:sldId id="1019" r:id="rId22"/>
    <p:sldId id="28067" r:id="rId23"/>
    <p:sldId id="28068" r:id="rId24"/>
    <p:sldId id="28021" r:id="rId25"/>
    <p:sldId id="28022" r:id="rId26"/>
    <p:sldId id="1033" r:id="rId27"/>
    <p:sldId id="28023" r:id="rId28"/>
    <p:sldId id="1036" r:id="rId29"/>
    <p:sldId id="28024" r:id="rId30"/>
    <p:sldId id="28050" r:id="rId31"/>
    <p:sldId id="2643" r:id="rId32"/>
    <p:sldId id="2645" r:id="rId33"/>
    <p:sldId id="2664" r:id="rId34"/>
    <p:sldId id="5793" r:id="rId35"/>
    <p:sldId id="5794" r:id="rId36"/>
    <p:sldId id="2667" r:id="rId37"/>
    <p:sldId id="579" r:id="rId38"/>
    <p:sldId id="8866" r:id="rId39"/>
    <p:sldId id="8867" r:id="rId40"/>
    <p:sldId id="6510" r:id="rId41"/>
    <p:sldId id="749" r:id="rId42"/>
    <p:sldId id="28069" r:id="rId43"/>
    <p:sldId id="28070" r:id="rId44"/>
    <p:sldId id="28052" r:id="rId45"/>
    <p:sldId id="5497" r:id="rId46"/>
    <p:sldId id="28051" r:id="rId47"/>
    <p:sldId id="5552" r:id="rId48"/>
    <p:sldId id="28039" r:id="rId49"/>
    <p:sldId id="28055" r:id="rId50"/>
    <p:sldId id="28056" r:id="rId51"/>
    <p:sldId id="28057" r:id="rId52"/>
    <p:sldId id="28058" r:id="rId53"/>
    <p:sldId id="28059" r:id="rId54"/>
    <p:sldId id="28060" r:id="rId55"/>
    <p:sldId id="28061" r:id="rId56"/>
    <p:sldId id="28062" r:id="rId57"/>
    <p:sldId id="28053" r:id="rId58"/>
    <p:sldId id="28064" r:id="rId59"/>
    <p:sldId id="28063" r:id="rId60"/>
    <p:sldId id="5553" r:id="rId61"/>
    <p:sldId id="28015" r:id="rId62"/>
    <p:sldId id="6512" r:id="rId63"/>
    <p:sldId id="5525" r:id="rId64"/>
    <p:sldId id="5526" r:id="rId65"/>
    <p:sldId id="28016" r:id="rId66"/>
    <p:sldId id="28017" r:id="rId67"/>
    <p:sldId id="28018" r:id="rId68"/>
    <p:sldId id="5527" r:id="rId69"/>
    <p:sldId id="28025" r:id="rId70"/>
    <p:sldId id="5528" r:id="rId71"/>
    <p:sldId id="5803" r:id="rId72"/>
    <p:sldId id="5532" r:id="rId73"/>
    <p:sldId id="744" r:id="rId74"/>
    <p:sldId id="312" r:id="rId75"/>
    <p:sldId id="748" r:id="rId76"/>
    <p:sldId id="5542" r:id="rId77"/>
    <p:sldId id="28026" r:id="rId78"/>
    <p:sldId id="455" r:id="rId79"/>
    <p:sldId id="5533" r:id="rId80"/>
    <p:sldId id="774" r:id="rId81"/>
    <p:sldId id="5541" r:id="rId82"/>
    <p:sldId id="747" r:id="rId83"/>
    <p:sldId id="5534" r:id="rId84"/>
    <p:sldId id="5535" r:id="rId85"/>
    <p:sldId id="6524" r:id="rId86"/>
    <p:sldId id="775" r:id="rId87"/>
    <p:sldId id="5536" r:id="rId88"/>
    <p:sldId id="5874" r:id="rId89"/>
    <p:sldId id="6525" r:id="rId90"/>
    <p:sldId id="6526" r:id="rId91"/>
    <p:sldId id="6527" r:id="rId92"/>
    <p:sldId id="6528" r:id="rId93"/>
    <p:sldId id="6529" r:id="rId94"/>
    <p:sldId id="764" r:id="rId95"/>
    <p:sldId id="28027" r:id="rId96"/>
    <p:sldId id="2663" r:id="rId97"/>
    <p:sldId id="5537" r:id="rId98"/>
    <p:sldId id="6016" r:id="rId99"/>
    <p:sldId id="5540" r:id="rId100"/>
    <p:sldId id="7569" r:id="rId101"/>
    <p:sldId id="7570" r:id="rId102"/>
    <p:sldId id="5538" r:id="rId103"/>
    <p:sldId id="456" r:id="rId104"/>
    <p:sldId id="813" r:id="rId105"/>
    <p:sldId id="5543" r:id="rId106"/>
    <p:sldId id="5544" r:id="rId107"/>
    <p:sldId id="5566" r:id="rId108"/>
    <p:sldId id="6518" r:id="rId109"/>
    <p:sldId id="6519" r:id="rId110"/>
    <p:sldId id="1598" r:id="rId111"/>
    <p:sldId id="5806" r:id="rId112"/>
    <p:sldId id="1015" r:id="rId113"/>
    <p:sldId id="6516" r:id="rId114"/>
    <p:sldId id="5807" r:id="rId115"/>
    <p:sldId id="1020" r:id="rId116"/>
    <p:sldId id="5808" r:id="rId117"/>
    <p:sldId id="5809" r:id="rId118"/>
    <p:sldId id="1021" r:id="rId119"/>
    <p:sldId id="5810" r:id="rId120"/>
    <p:sldId id="5811" r:id="rId121"/>
    <p:sldId id="5812" r:id="rId122"/>
    <p:sldId id="5813" r:id="rId123"/>
    <p:sldId id="1018" r:id="rId124"/>
    <p:sldId id="5814" r:id="rId125"/>
    <p:sldId id="5815" r:id="rId126"/>
    <p:sldId id="1030" r:id="rId127"/>
    <p:sldId id="5816" r:id="rId128"/>
    <p:sldId id="1022" r:id="rId129"/>
    <p:sldId id="5817" r:id="rId130"/>
    <p:sldId id="5631" r:id="rId131"/>
    <p:sldId id="8868" r:id="rId132"/>
    <p:sldId id="6521" r:id="rId133"/>
  </p:sldIdLst>
  <p:sldSz cx="12192000" cy="6858000"/>
  <p:notesSz cx="7315200" cy="9601200"/>
  <p:custDataLst>
    <p:tags r:id="rId136"/>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000066"/>
    <a:srgbClr val="FF00FF"/>
    <a:srgbClr val="FFFF99"/>
    <a:srgbClr val="66FF66"/>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5252F2-F358-4613-ACB3-3DCE6653A622}" v="2" dt="2025-09-13T14:46:50.881"/>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5" autoAdjust="0"/>
    <p:restoredTop sz="95370" autoAdjust="0"/>
  </p:normalViewPr>
  <p:slideViewPr>
    <p:cSldViewPr>
      <p:cViewPr varScale="1">
        <p:scale>
          <a:sx n="142" d="100"/>
          <a:sy n="142" d="100"/>
        </p:scale>
        <p:origin x="236" y="3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184" y="9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viewProps" Target="viewProp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139"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handoutMaster" Target="handoutMasters/handoutMaster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microsoft.com/office/2016/11/relationships/changesInfo" Target="changesInfos/changesInfo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tags" Target="tags/tag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microsoft.com/office/2015/10/relationships/revisionInfo" Target="revisionInfo.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undo custSel modSld modHandout">
      <pc:chgData name="Jim McGowan" userId="e2c7446dd3aca506" providerId="LiveId" clId="{9C25796A-7B39-4A71-8A01-5B1771AE4BD7}" dt="2025-09-13T14:53:59.055" v="83" actId="6549"/>
      <pc:docMkLst>
        <pc:docMk/>
      </pc:docMkLst>
      <pc:sldChg chg="modSp mod">
        <pc:chgData name="Jim McGowan" userId="e2c7446dd3aca506" providerId="LiveId" clId="{9C25796A-7B39-4A71-8A01-5B1771AE4BD7}" dt="2025-09-13T14:53:29.410" v="77" actId="255"/>
        <pc:sldMkLst>
          <pc:docMk/>
          <pc:sldMk cId="2175313287" sldId="1018"/>
        </pc:sldMkLst>
        <pc:spChg chg="mod">
          <ac:chgData name="Jim McGowan" userId="e2c7446dd3aca506" providerId="LiveId" clId="{9C25796A-7B39-4A71-8A01-5B1771AE4BD7}" dt="2025-09-13T14:53:29.410" v="77" actId="255"/>
          <ac:spMkLst>
            <pc:docMk/>
            <pc:sldMk cId="2175313287" sldId="1018"/>
            <ac:spMk id="134147" creationId="{00000000-0000-0000-0000-000000000000}"/>
          </ac:spMkLst>
        </pc:spChg>
      </pc:sldChg>
      <pc:sldChg chg="modSp mod">
        <pc:chgData name="Jim McGowan" userId="e2c7446dd3aca506" providerId="LiveId" clId="{9C25796A-7B39-4A71-8A01-5B1771AE4BD7}" dt="2025-09-13T14:51:09.993" v="75" actId="404"/>
        <pc:sldMkLst>
          <pc:docMk/>
          <pc:sldMk cId="1659070091" sldId="5534"/>
        </pc:sldMkLst>
        <pc:spChg chg="mod">
          <ac:chgData name="Jim McGowan" userId="e2c7446dd3aca506" providerId="LiveId" clId="{9C25796A-7B39-4A71-8A01-5B1771AE4BD7}" dt="2025-09-13T14:51:09.993" v="75" actId="404"/>
          <ac:spMkLst>
            <pc:docMk/>
            <pc:sldMk cId="1659070091" sldId="5534"/>
            <ac:spMk id="15363" creationId="{00000000-0000-0000-0000-000000000000}"/>
          </ac:spMkLst>
        </pc:spChg>
      </pc:sldChg>
      <pc:sldChg chg="modSp mod">
        <pc:chgData name="Jim McGowan" userId="e2c7446dd3aca506" providerId="LiveId" clId="{9C25796A-7B39-4A71-8A01-5B1771AE4BD7}" dt="2025-09-13T14:48:02.766" v="74" actId="403"/>
        <pc:sldMkLst>
          <pc:docMk/>
          <pc:sldMk cId="72977370" sldId="5545"/>
        </pc:sldMkLst>
        <pc:spChg chg="mod">
          <ac:chgData name="Jim McGowan" userId="e2c7446dd3aca506" providerId="LiveId" clId="{9C25796A-7B39-4A71-8A01-5B1771AE4BD7}" dt="2025-09-13T14:48:02.766" v="74" actId="403"/>
          <ac:spMkLst>
            <pc:docMk/>
            <pc:sldMk cId="72977370" sldId="5545"/>
            <ac:spMk id="134147" creationId="{00000000-0000-0000-0000-000000000000}"/>
          </ac:spMkLst>
        </pc:spChg>
      </pc:sldChg>
      <pc:sldChg chg="addSp modSp mod">
        <pc:chgData name="Jim McGowan" userId="e2c7446dd3aca506" providerId="LiveId" clId="{9C25796A-7B39-4A71-8A01-5B1771AE4BD7}" dt="2025-09-13T14:44:51.870" v="48" actId="1035"/>
        <pc:sldMkLst>
          <pc:docMk/>
          <pc:sldMk cId="3320574397" sldId="5606"/>
        </pc:sldMkLst>
        <pc:picChg chg="add mod modCrop">
          <ac:chgData name="Jim McGowan" userId="e2c7446dd3aca506" providerId="LiveId" clId="{9C25796A-7B39-4A71-8A01-5B1771AE4BD7}" dt="2025-09-13T14:44:51.870" v="48" actId="1035"/>
          <ac:picMkLst>
            <pc:docMk/>
            <pc:sldMk cId="3320574397" sldId="5606"/>
            <ac:picMk id="2" creationId="{894FC482-B795-AACB-E925-181806BDF475}"/>
          </ac:picMkLst>
        </pc:picChg>
      </pc:sldChg>
      <pc:sldChg chg="delSp modSp mod">
        <pc:chgData name="Jim McGowan" userId="e2c7446dd3aca506" providerId="LiveId" clId="{9C25796A-7B39-4A71-8A01-5B1771AE4BD7}" dt="2025-09-13T14:40:11.008" v="2" actId="948"/>
        <pc:sldMkLst>
          <pc:docMk/>
          <pc:sldMk cId="1409347697" sldId="28045"/>
        </pc:sldMkLst>
        <pc:spChg chg="del">
          <ac:chgData name="Jim McGowan" userId="e2c7446dd3aca506" providerId="LiveId" clId="{9C25796A-7B39-4A71-8A01-5B1771AE4BD7}" dt="2025-09-13T14:39:52.358" v="0" actId="478"/>
          <ac:spMkLst>
            <pc:docMk/>
            <pc:sldMk cId="1409347697" sldId="28045"/>
            <ac:spMk id="3" creationId="{3A7105AD-0170-35B1-3591-EB2C86D856E3}"/>
          </ac:spMkLst>
        </pc:spChg>
        <pc:spChg chg="mod">
          <ac:chgData name="Jim McGowan" userId="e2c7446dd3aca506" providerId="LiveId" clId="{9C25796A-7B39-4A71-8A01-5B1771AE4BD7}" dt="2025-09-13T14:40:11.008" v="2" actId="948"/>
          <ac:spMkLst>
            <pc:docMk/>
            <pc:sldMk cId="1409347697" sldId="28045"/>
            <ac:spMk id="38914" creationId="{00000000-0000-0000-0000-000000000000}"/>
          </ac:spMkLst>
        </pc:spChg>
      </pc:sldChg>
      <pc:sldChg chg="addSp modSp mod">
        <pc:chgData name="Jim McGowan" userId="e2c7446dd3aca506" providerId="LiveId" clId="{9C25796A-7B39-4A71-8A01-5B1771AE4BD7}" dt="2025-09-13T14:47:45.994" v="73" actId="1035"/>
        <pc:sldMkLst>
          <pc:docMk/>
          <pc:sldMk cId="3997097756" sldId="28065"/>
        </pc:sldMkLst>
        <pc:picChg chg="add mod modCrop">
          <ac:chgData name="Jim McGowan" userId="e2c7446dd3aca506" providerId="LiveId" clId="{9C25796A-7B39-4A71-8A01-5B1771AE4BD7}" dt="2025-09-13T14:47:45.994" v="73" actId="1035"/>
          <ac:picMkLst>
            <pc:docMk/>
            <pc:sldMk cId="3997097756" sldId="28065"/>
            <ac:picMk id="2" creationId="{1040FF35-F36C-5364-7DD4-75BAE27933A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- 043</a:t>
            </a:r>
          </a:p>
          <a:p>
            <a:pPr>
              <a:defRPr/>
            </a:pPr>
            <a:r>
              <a:rPr lang="en-US" sz="1500" dirty="0"/>
              <a:t>09-21-2025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15446 14542 8064,'-16'-23'3680,"16"21"-2912,3-5-960,-3 7 576,0 0-352,0 0-160,0 0 96,0 0 0,-3 4 32,-2-1 0,0 4 0,0-1 0,1 0 0,-1 0 0,0 2 0,5-2 512,-3-3-384,3-3 32,0 4-96,0-4 32,0 0-64,0 0 64,0 0-64,0 0-32,0 0 32,0 0-128,0 0 64,0 0 480,0 0-352,0 0 128,0 0-160,0 0 256,0-4-256,0 8-128,-5-8 64,5 4 96,0-3-96,0 3-64,0-4 32,0 2 32,0-2 0,0 4 64,0 0-32,0 0 64,0 0-64,0 0-32,0 0 32,0 0-32,0 0 0,0 0 0,0-4 0,0 4-96,0-2 64,0 2 128,0-4-96,0 4 0,0-3 32,0 3-128,0 0 64,0 0 192,0 0-128,0 0 0,0 0 0,0 0 128,0 0-128,0 0-160,0 0 96,0 0 0,0 0 32,0 0 0,0 0 0,0 0-96,0 0 64,5 7 32,-5-7 0,0 0 64,0 0-32,0 0-32,0 0 32,0 0 32,0 0-32,0 0-32,0 0 32,0 0-32,0 0 0,0 0 0,0 0 0,0 0 64,0 0-32,3 6-32,-3-6 32,0 0-224,0 0 160,0 0 96,0 0-64,0 0 192,0 0-160,0 0-160,0 0 96,0 6 0,0-6 32,0 0-96,0 0 64,0 0 128,0 0-96,0 0 96,0 0-64,0 0-32,0 0 32,0 0-224,0 0 160,0 0 192,0 0-160,0 0-128,0 0 96,5 0 192,0 0-160,-5 0 32,4 0 0,-4 0-224,5-2 160,-5 2 192,0-4-160,0 4 32,0 0 0,0 0-32,0 0 0,0 0 64,0 0-32,0 0-192,0 0 128,0 0-1152,0 0 896,0 0-5056,5 4 4128,-5-4-3712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9/19/2025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43</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8073B-61E0-9464-5CAF-22603965C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4972E-CEDA-213D-E292-27885CCA7CC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9E4DCAD-4108-DD16-FE55-B630702AC60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3AB1B68-02F5-E8A6-36D7-43B18B43528D}"/>
              </a:ext>
            </a:extLst>
          </p:cNvPr>
          <p:cNvSpPr>
            <a:spLocks noGrp="1"/>
          </p:cNvSpPr>
          <p:nvPr>
            <p:ph type="hdr" sz="quarter" idx="10"/>
          </p:nvPr>
        </p:nvSpPr>
        <p:spPr/>
        <p:txBody>
          <a:bodyPr/>
          <a:lstStyle/>
          <a:p>
            <a:pPr>
              <a:defRPr/>
            </a:pPr>
            <a:r>
              <a:rPr lang="en-US"/>
              <a:t>Dr. Andy Woods - Soteriology</a:t>
            </a:r>
          </a:p>
        </p:txBody>
      </p:sp>
      <p:sp>
        <p:nvSpPr>
          <p:cNvPr id="5" name="Footer Placeholder 4">
            <a:extLst>
              <a:ext uri="{FF2B5EF4-FFF2-40B4-BE49-F238E27FC236}">
                <a16:creationId xmlns:a16="http://schemas.microsoft.com/office/drawing/2014/main" id="{D7F8993F-E25B-2E04-437F-200EF43D8FFF}"/>
              </a:ext>
            </a:extLst>
          </p:cNvPr>
          <p:cNvSpPr>
            <a:spLocks noGrp="1"/>
          </p:cNvSpPr>
          <p:nvPr>
            <p:ph type="ftr" sz="quarter" idx="11"/>
          </p:nvPr>
        </p:nvSpPr>
        <p:spPr/>
        <p:txBody>
          <a:bodyPr/>
          <a:lstStyle/>
          <a:p>
            <a:pPr>
              <a:defRPr/>
            </a:pPr>
            <a:r>
              <a:rPr lang="en-US"/>
              <a:t>Sugar Land Bible Church</a:t>
            </a:r>
          </a:p>
        </p:txBody>
      </p:sp>
      <p:sp>
        <p:nvSpPr>
          <p:cNvPr id="6" name="Slide Number Placeholder 5">
            <a:extLst>
              <a:ext uri="{FF2B5EF4-FFF2-40B4-BE49-F238E27FC236}">
                <a16:creationId xmlns:a16="http://schemas.microsoft.com/office/drawing/2014/main" id="{A2A99BE0-24FB-196E-7956-3327BB59A090}"/>
              </a:ext>
            </a:extLst>
          </p:cNvPr>
          <p:cNvSpPr>
            <a:spLocks noGrp="1"/>
          </p:cNvSpPr>
          <p:nvPr>
            <p:ph type="sldNum" sz="quarter" idx="12"/>
          </p:nvPr>
        </p:nvSpPr>
        <p:spPr/>
        <p:txBody>
          <a:bodyPr/>
          <a:lstStyle/>
          <a:p>
            <a:pPr>
              <a:defRPr/>
            </a:pPr>
            <a:fld id="{B198B154-0582-43CF-B21D-D32FA3CBB6ED}" type="slidenum">
              <a:rPr lang="en-US" altLang="en-US" smtClean="0"/>
              <a:pPr>
                <a:defRPr/>
              </a:pPr>
              <a:t>48</a:t>
            </a:fld>
            <a:endParaRPr lang="en-US" altLang="en-US"/>
          </a:p>
        </p:txBody>
      </p:sp>
    </p:spTree>
    <p:extLst>
      <p:ext uri="{BB962C8B-B14F-4D97-AF65-F5344CB8AC3E}">
        <p14:creationId xmlns:p14="http://schemas.microsoft.com/office/powerpoint/2010/main" val="268924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84</a:t>
            </a:fld>
            <a:endParaRPr lang="en-US"/>
          </a:p>
        </p:txBody>
      </p:sp>
    </p:spTree>
    <p:extLst>
      <p:ext uri="{BB962C8B-B14F-4D97-AF65-F5344CB8AC3E}">
        <p14:creationId xmlns:p14="http://schemas.microsoft.com/office/powerpoint/2010/main" val="332011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101</a:t>
            </a:fld>
            <a:endParaRPr lang="en-US"/>
          </a:p>
        </p:txBody>
      </p:sp>
    </p:spTree>
    <p:extLst>
      <p:ext uri="{BB962C8B-B14F-4D97-AF65-F5344CB8AC3E}">
        <p14:creationId xmlns:p14="http://schemas.microsoft.com/office/powerpoint/2010/main" val="401418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9/19/2025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9/19/2025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9/19/2025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1.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B97D3-68F4-B07B-E80E-89A79EC304B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AA205BD-5087-A567-17BD-83C714463AA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EB620D2-531D-8071-3896-E2D40DDA9AB8}"/>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Support only found in out of context verses (Luke 4:9-12)</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6A857600-DA41-0947-EF5F-2A55CCEDF8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05824"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620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276600" y="2108960"/>
            <a:ext cx="8305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Saving faith is no simple thing. It has many dimensions. ‘Believe on the Lord Jesus’ is a massive command. It contains a hundred other things. Unless we see this, the array of conditions for salvation in the New Testament will be utterly perplexing.”</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305663"/>
            <a:ext cx="2060566" cy="2799737"/>
          </a:xfrm>
          <a:prstGeom prst="rect">
            <a:avLst/>
          </a:prstGeom>
          <a:noFill/>
          <a:ln w="38100">
            <a:solidFill>
              <a:schemeClr val="tx1"/>
            </a:solidFill>
            <a:miter lim="800000"/>
            <a:headEnd/>
            <a:tailEnd/>
          </a:ln>
        </p:spPr>
      </p:pic>
      <p:sp>
        <p:nvSpPr>
          <p:cNvPr id="2" name="Rectangle 1"/>
          <p:cNvSpPr/>
          <p:nvPr/>
        </p:nvSpPr>
        <p:spPr>
          <a:xfrm>
            <a:off x="1526404" y="239217"/>
            <a:ext cx="9139192" cy="1315745"/>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a:p>
            <a:pPr algn="ctr">
              <a:defRPr/>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Desiring God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(Sisters, OR: Multnomah, 1986), 65. This quote also appeared verbatim in the 1996 reprinting of Desiring God, but it was rephrased in the 2003 and 2011 editions.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7" y="1676400"/>
            <a:ext cx="10976344"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“During the first message presented at Ligonier’s Conference in Orlando last June, Dr. R. C. Sproul indicated that Dr. James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scheduled speaker at the conference, was dying in faith that very night.  Then at the end of the message he asked all 5,000 of us present to pray that Jim dies in faith.  This struck me as sad.  Here was a great pastor, theologian, teacher, and author.  Yet Sproul was not sure that he was regenerate.  (In Reformed thought, if a person fails to die in faith, he proved he was never saved in the first place.)  I was reminded of R.T. Kendall’s remark that nearly to a man the Puritan divines [men who were Calvinistic and taught perseverance] died doubting whether they were saved and fearing they were going to hell.  Dr.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died that very night, June 15th.”</a:t>
            </a:r>
          </a:p>
        </p:txBody>
      </p:sp>
      <p:sp>
        <p:nvSpPr>
          <p:cNvPr id="6" name="Rectangle 2"/>
          <p:cNvSpPr>
            <a:spLocks noChangeArrowheads="1"/>
          </p:cNvSpPr>
          <p:nvPr/>
        </p:nvSpPr>
        <p:spPr bwMode="auto">
          <a:xfrm>
            <a:off x="152401" y="248096"/>
            <a:ext cx="11811000" cy="124046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 Bob Wilkin as quoted in:</a:t>
            </a:r>
          </a:p>
          <a:p>
            <a:pPr algn="ctr">
              <a:spcAft>
                <a:spcPts val="1200"/>
              </a:spcAft>
              <a:defRPr/>
            </a:pPr>
            <a:r>
              <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Wilkin, “Ligonier National Conference” (The Grace Report, July 2000); http://www.gracebiblestudies.org/Resources/Web/www.duluthbible.org/g_f_j/EternalSecurity12.htm</a:t>
            </a: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71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152400"/>
            <a:ext cx="4267200" cy="762000"/>
          </a:xfrm>
        </p:spPr>
        <p:txBody>
          <a:bodyPr/>
          <a:lstStyle/>
          <a:p>
            <a:pPr>
              <a:defRPr/>
            </a:pPr>
            <a:r>
              <a:rPr lang="en-US" altLang="en-US" sz="3600" dirty="0">
                <a:solidFill>
                  <a:srgbClr val="00FFFF"/>
                </a:solidFill>
                <a:effectLst>
                  <a:outerShdw blurRad="38100" dist="38100" dir="2700000" algn="tl">
                    <a:srgbClr val="000000">
                      <a:alpha val="43137"/>
                    </a:srgbClr>
                  </a:outerShdw>
                </a:effectLst>
              </a:rPr>
              <a:t>“Believe” Defined</a:t>
            </a:r>
          </a:p>
        </p:txBody>
      </p:sp>
      <p:sp>
        <p:nvSpPr>
          <p:cNvPr id="108547" name="Content Placeholder 2"/>
          <p:cNvSpPr>
            <a:spLocks noGrp="1"/>
          </p:cNvSpPr>
          <p:nvPr>
            <p:ph idx="1"/>
          </p:nvPr>
        </p:nvSpPr>
        <p:spPr>
          <a:xfrm>
            <a:off x="609600" y="1143000"/>
            <a:ext cx="10972800" cy="3352800"/>
          </a:xfrm>
        </p:spPr>
        <p:txBody>
          <a:bodyPr/>
          <a:lstStyle/>
          <a:p>
            <a:pPr marL="0" indent="0" algn="just">
              <a:buNone/>
            </a:pPr>
            <a:r>
              <a:rPr lang="en-US" altLang="en-US" dirty="0"/>
              <a:t>“</a:t>
            </a:r>
            <a:r>
              <a:rPr lang="en-US" altLang="en-US" i="1" dirty="0" err="1"/>
              <a:t>pisteuō</a:t>
            </a:r>
            <a:r>
              <a:rPr lang="en-US" altLang="en-US" dirty="0"/>
              <a:t>…’to believe,’ also ‘to be </a:t>
            </a:r>
            <a:r>
              <a:rPr lang="en-US" altLang="en-US" b="1" u="sng" dirty="0">
                <a:solidFill>
                  <a:srgbClr val="FFFFCC"/>
                </a:solidFill>
              </a:rPr>
              <a:t>persuaded</a:t>
            </a:r>
            <a:r>
              <a:rPr lang="en-US" altLang="en-US" dirty="0"/>
              <a:t> of,’ and hence, ‘to place </a:t>
            </a:r>
            <a:r>
              <a:rPr lang="en-US" altLang="en-US" b="1" u="sng" dirty="0">
                <a:solidFill>
                  <a:srgbClr val="FFFFCC"/>
                </a:solidFill>
              </a:rPr>
              <a:t>confidence</a:t>
            </a:r>
            <a:r>
              <a:rPr lang="en-US" altLang="en-US" dirty="0"/>
              <a:t> in, to </a:t>
            </a:r>
            <a:r>
              <a:rPr lang="en-US" altLang="en-US" b="1" u="sng" dirty="0">
                <a:solidFill>
                  <a:srgbClr val="FFFFCC"/>
                </a:solidFill>
              </a:rPr>
              <a:t>trust</a:t>
            </a:r>
            <a:r>
              <a:rPr lang="en-US" altLang="en-US" dirty="0"/>
              <a:t>,’ signifies, in this sense of the word, </a:t>
            </a:r>
            <a:r>
              <a:rPr lang="en-US" altLang="en-US" b="1" u="sng" dirty="0">
                <a:solidFill>
                  <a:srgbClr val="FFFFCC"/>
                </a:solidFill>
              </a:rPr>
              <a:t>reliance</a:t>
            </a:r>
            <a:r>
              <a:rPr lang="en-US" altLang="en-US" dirty="0"/>
              <a:t> upon, not mere credence. It is most frequent in the writings of the apostle John, especially the Gospel. He does not use the noun…Of the writers of the Gospels…uses of the verb…John </a:t>
            </a:r>
            <a:r>
              <a:rPr lang="en-US" altLang="en-US" b="1" u="sng" dirty="0">
                <a:solidFill>
                  <a:srgbClr val="FFFFCC"/>
                </a:solidFill>
              </a:rPr>
              <a:t>ninety-nine</a:t>
            </a:r>
            <a:r>
              <a:rPr lang="en-US" altLang="en-US" dirty="0"/>
              <a:t>.”</a:t>
            </a:r>
          </a:p>
        </p:txBody>
      </p:sp>
      <p:sp>
        <p:nvSpPr>
          <p:cNvPr id="108548" name="TextBox 3"/>
          <p:cNvSpPr txBox="1">
            <a:spLocks noChangeArrowheads="1"/>
          </p:cNvSpPr>
          <p:nvPr/>
        </p:nvSpPr>
        <p:spPr bwMode="auto">
          <a:xfrm>
            <a:off x="2324100" y="6172200"/>
            <a:ext cx="7543800" cy="646331"/>
          </a:xfrm>
          <a:prstGeom prst="rect">
            <a:avLst/>
          </a:prstGeom>
          <a:noFill/>
          <a:ln w="9525">
            <a:noFill/>
            <a:miter lim="800000"/>
            <a:headEnd/>
            <a:tailEnd/>
          </a:ln>
        </p:spPr>
        <p:txBody>
          <a:bodyPr>
            <a:spAutoFit/>
          </a:body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61.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950600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4800"/>
            <a:ext cx="11353800" cy="11430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on</a:t>
            </a:r>
            <a:br>
              <a:rPr lang="en-US" sz="3600" dirty="0">
                <a:solidFill>
                  <a:srgbClr val="00FFFF"/>
                </a:solidFill>
                <a:effectLst>
                  <a:outerShdw blurRad="38100" dist="38100" dir="2700000" algn="tl">
                    <a:srgbClr val="000000">
                      <a:alpha val="43137"/>
                    </a:srgbClr>
                  </a:outerShdw>
                </a:effectLst>
              </a:rPr>
            </a:b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752600"/>
            <a:ext cx="10058400" cy="3962400"/>
          </a:xfrm>
        </p:spPr>
        <p:txBody>
          <a:bodyPr/>
          <a:lstStyle/>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Hebrews 11:6</a:t>
            </a:r>
          </a:p>
        </p:txBody>
      </p:sp>
      <p:pic>
        <p:nvPicPr>
          <p:cNvPr id="5" name="Picture 2" descr="http://4.bp.blogspot.com/-JXH-bqfBcWE/TgJAJNX1UjI/AAAAAAAAAVA/qgy871X7QgQ/s1600/ABE.gif">
            <a:extLst>
              <a:ext uri="{FF2B5EF4-FFF2-40B4-BE49-F238E27FC236}">
                <a16:creationId xmlns:a16="http://schemas.microsoft.com/office/drawing/2014/main" id="{8C9E3E84-FA5F-0751-FD25-070541C5FB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90805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the one who does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work, but 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Him who justifies the ungodly, his faith is credited as righteousness.”</a:t>
            </a: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65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00685"/>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3:14-15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Moses lifted up the serpent in the wilderness, even so must the Son of Man be lifted up;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 that whoever believes will in Him have eternal life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CD4F2C5-EDEF-148B-E3E1-7F2D38FD68C1}"/>
              </a:ext>
            </a:extLst>
          </p:cNvPr>
          <p:cNvPicPr>
            <a:picLocks noChangeAspect="1"/>
          </p:cNvPicPr>
          <p:nvPr/>
        </p:nvPicPr>
        <p:blipFill>
          <a:blip r:embed="rId3"/>
          <a:stretch>
            <a:fillRect/>
          </a:stretch>
        </p:blipFill>
        <p:spPr>
          <a:xfrm>
            <a:off x="4614257" y="2590800"/>
            <a:ext cx="29634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568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21:8-9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the Lord said to Moses, ‘Make a fiery serpent, and set it on a standard; and it shall come about, that everyone who is bitten,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it, he will live.’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Moses made a bronze serpent and set it on the standard; and it came about, that if a serpent bit any man,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to the bronze serpent, he lived</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665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3039294"/>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2" descr="How to pronounce Aiōnios in Biblical Greek - (αἰώνιος / eternal)">
            <a:extLst>
              <a:ext uri="{FF2B5EF4-FFF2-40B4-BE49-F238E27FC236}">
                <a16:creationId xmlns:a16="http://schemas.microsoft.com/office/drawing/2014/main" id="{8E48D9F1-EEDA-2828-B58C-9E6BC3B39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4223985" y="2971800"/>
            <a:ext cx="3744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8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600" dirty="0">
                <a:cs typeface="Calibri" panose="020F0502020204030204" pitchFamily="34" charset="0"/>
              </a:rPr>
              <a:t>“Therefore many other signs Jesus also performed in the presence of the disciples, which are not written in this book; but these have been written so that you may </a:t>
            </a:r>
            <a:r>
              <a:rPr lang="en-US" sz="3600" b="1" u="sng" dirty="0">
                <a:solidFill>
                  <a:srgbClr val="FFFFCC"/>
                </a:solidFill>
                <a:cs typeface="Calibri" panose="020F0502020204030204" pitchFamily="34" charset="0"/>
              </a:rPr>
              <a:t>believe</a:t>
            </a:r>
            <a:r>
              <a:rPr lang="en-US" sz="3600" dirty="0">
                <a:cs typeface="Calibri" panose="020F0502020204030204" pitchFamily="34" charset="0"/>
              </a:rPr>
              <a:t> that Jesus is the Christ, the Son of God; and that </a:t>
            </a:r>
            <a:r>
              <a:rPr lang="en-US" sz="3600" b="1" u="sng" dirty="0">
                <a:solidFill>
                  <a:srgbClr val="FFFFCC"/>
                </a:solidFill>
                <a:cs typeface="Calibri" panose="020F0502020204030204" pitchFamily="34" charset="0"/>
              </a:rPr>
              <a:t>believing</a:t>
            </a:r>
            <a:r>
              <a:rPr lang="en-US" sz="3600" b="1" dirty="0">
                <a:cs typeface="Calibri" panose="020F0502020204030204" pitchFamily="34" charset="0"/>
              </a:rPr>
              <a:t> </a:t>
            </a:r>
            <a:r>
              <a:rPr lang="en-US" sz="36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E282E-C0A6-BE09-7B67-BD22346FE6A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2EAC0F6-2D79-AF31-A91E-169C277D2A51}"/>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38A28896-1165-8F23-AA91-A16535F7491F}"/>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E19E05AE-3E38-11C5-1C67-1BA9292D11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23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9728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6" name="Picture 2" descr="http://forum.remonstranten-berlin.de/uploads/2010/02/aminius_achterkant.jpg">
            <a:extLst>
              <a:ext uri="{FF2B5EF4-FFF2-40B4-BE49-F238E27FC236}">
                <a16:creationId xmlns:a16="http://schemas.microsoft.com/office/drawing/2014/main" id="{7022EBFB-7719-48E8-BDE4-A3311FB9B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71895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6680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Other verb forms also used to describe belief (John 8:30-31)</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20352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8863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365937" y="228600"/>
            <a:ext cx="7460127" cy="1184051"/>
          </a:xfrm>
        </p:spPr>
        <p:txBody>
          <a:bodyPr/>
          <a:lstStyle/>
          <a:p>
            <a:pPr algn="ctr"/>
            <a:r>
              <a:rPr lang="en-US" sz="3600" dirty="0">
                <a:solidFill>
                  <a:srgbClr val="00FFFF"/>
                </a:solidFill>
                <a:effectLst>
                  <a:outerShdw blurRad="38100" dist="38100" dir="2700000" algn="tl">
                    <a:srgbClr val="000000">
                      <a:alpha val="43137"/>
                    </a:srgbClr>
                  </a:outerShdw>
                </a:effectLst>
              </a:rPr>
              <a:t>Believing Forever? – No!</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Take Off Your Theological Lenses!</a:t>
            </a:r>
          </a:p>
        </p:txBody>
      </p:sp>
      <p:sp>
        <p:nvSpPr>
          <p:cNvPr id="47107" name="Rectangle 3"/>
          <p:cNvSpPr>
            <a:spLocks noGrp="1" noChangeArrowheads="1"/>
          </p:cNvSpPr>
          <p:nvPr>
            <p:ph type="body" idx="4294967295"/>
          </p:nvPr>
        </p:nvSpPr>
        <p:spPr>
          <a:xfrm>
            <a:off x="609600" y="1875990"/>
            <a:ext cx="10972800" cy="3153210"/>
          </a:xfrm>
        </p:spPr>
        <p:txBody>
          <a:bodyPr/>
          <a:lstStyle/>
          <a:p>
            <a:pPr marL="0" indent="0" algn="just">
              <a:buNone/>
              <a:defRPr/>
            </a:pPr>
            <a:r>
              <a:rPr lang="en-US" dirty="0"/>
              <a:t>“The aspectual force of the present </a:t>
            </a:r>
            <a:r>
              <a:rPr lang="en-US" i="1" dirty="0"/>
              <a:t>ho </a:t>
            </a:r>
            <a:r>
              <a:rPr lang="en-US" i="1" dirty="0" err="1"/>
              <a:t>pisteuōn</a:t>
            </a:r>
            <a:r>
              <a:rPr lang="en-US" dirty="0"/>
              <a:t> seems to be in contrast with </a:t>
            </a:r>
            <a:r>
              <a:rPr lang="en-US" i="1" dirty="0"/>
              <a:t>ho </a:t>
            </a:r>
            <a:r>
              <a:rPr lang="en-US" i="1" dirty="0" err="1"/>
              <a:t>pisteusas</a:t>
            </a:r>
            <a:r>
              <a:rPr lang="en-US" dirty="0"/>
              <a:t>…The present was the tense of choice most likely because the NT writers by and large saw </a:t>
            </a:r>
            <a:r>
              <a:rPr lang="en-US" b="1" i="1" u="sng" dirty="0">
                <a:solidFill>
                  <a:srgbClr val="FFFFCC"/>
                </a:solidFill>
              </a:rPr>
              <a:t>continual</a:t>
            </a:r>
            <a:r>
              <a:rPr lang="en-US" b="1" u="sng" dirty="0">
                <a:solidFill>
                  <a:srgbClr val="FFFFCC"/>
                </a:solidFill>
              </a:rPr>
              <a:t> belief as a necessary condition of salvation</a:t>
            </a:r>
            <a:r>
              <a:rPr lang="en-US" dirty="0"/>
              <a:t>. Along these lines, it seems significant that the promise of salvation is almost always given to </a:t>
            </a:r>
            <a:r>
              <a:rPr lang="en-US" i="1" dirty="0"/>
              <a:t>ho </a:t>
            </a:r>
            <a:r>
              <a:rPr lang="en-US" i="1" dirty="0" err="1"/>
              <a:t>pisteuōn</a:t>
            </a:r>
            <a:r>
              <a:rPr lang="en-US" dirty="0"/>
              <a:t>, almost never to </a:t>
            </a:r>
            <a:r>
              <a:rPr lang="en-US" i="1" dirty="0"/>
              <a:t>ho </a:t>
            </a:r>
            <a:r>
              <a:rPr lang="en-US" i="1" dirty="0" err="1"/>
              <a:t>pisteusas</a:t>
            </a:r>
            <a:r>
              <a:rPr lang="en-US" dirty="0"/>
              <a:t>…”</a:t>
            </a:r>
            <a:endParaRPr lang="en-US" dirty="0">
              <a:effectLst/>
            </a:endParaRPr>
          </a:p>
        </p:txBody>
      </p:sp>
      <p:sp>
        <p:nvSpPr>
          <p:cNvPr id="54276" name="TextBox 4"/>
          <p:cNvSpPr txBox="1">
            <a:spLocks noChangeArrowheads="1"/>
          </p:cNvSpPr>
          <p:nvPr/>
        </p:nvSpPr>
        <p:spPr bwMode="auto">
          <a:xfrm>
            <a:off x="1740816" y="6178956"/>
            <a:ext cx="8710368" cy="584775"/>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B. Wallace,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Zondervan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1996), 621, n. 22.</a:t>
            </a:r>
          </a:p>
        </p:txBody>
      </p:sp>
      <p:pic>
        <p:nvPicPr>
          <p:cNvPr id="5427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0550" y="228600"/>
            <a:ext cx="974725" cy="1295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30963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7871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091186E-E0A6-457C-BE40-6EE193560C9F}"/>
              </a:ext>
            </a:extLst>
          </p:cNvPr>
          <p:cNvGraphicFramePr>
            <a:graphicFrameLocks noGrp="1"/>
          </p:cNvGraphicFramePr>
          <p:nvPr>
            <p:extLst>
              <p:ext uri="{D42A27DB-BD31-4B8C-83A1-F6EECF244321}">
                <p14:modId xmlns:p14="http://schemas.microsoft.com/office/powerpoint/2010/main" val="1261468553"/>
              </p:ext>
            </p:extLst>
          </p:nvPr>
        </p:nvGraphicFramePr>
        <p:xfrm>
          <a:off x="609600" y="1600200"/>
          <a:ext cx="11582400" cy="47244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934775899"/>
                    </a:ext>
                  </a:extLst>
                </a:gridCol>
                <a:gridCol w="4445000">
                  <a:extLst>
                    <a:ext uri="{9D8B030D-6E8A-4147-A177-3AD203B41FA5}">
                      <a16:colId xmlns:a16="http://schemas.microsoft.com/office/drawing/2014/main" val="238956437"/>
                    </a:ext>
                  </a:extLst>
                </a:gridCol>
                <a:gridCol w="3276600">
                  <a:extLst>
                    <a:ext uri="{9D8B030D-6E8A-4147-A177-3AD203B41FA5}">
                      <a16:colId xmlns:a16="http://schemas.microsoft.com/office/drawing/2014/main" val="2954145050"/>
                    </a:ext>
                  </a:extLst>
                </a:gridCol>
              </a:tblGrid>
              <a:tr h="4724400">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4:13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4:26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4:36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5:24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6:14</a:t>
                      </a:r>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11:26-27</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14:20</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Luke 16:18</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Gal. 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678769"/>
                  </a:ext>
                </a:extLst>
              </a:tr>
            </a:tbl>
          </a:graphicData>
        </a:graphic>
      </p:graphicFrame>
      <p:sp>
        <p:nvSpPr>
          <p:cNvPr id="56322" name="Title 1"/>
          <p:cNvSpPr>
            <a:spLocks noGrp="1"/>
          </p:cNvSpPr>
          <p:nvPr>
            <p:ph type="title"/>
          </p:nvPr>
        </p:nvSpPr>
        <p:spPr>
          <a:xfrm>
            <a:off x="609600" y="237243"/>
            <a:ext cx="10972800" cy="905757"/>
          </a:xfrm>
        </p:spPr>
        <p:txBody>
          <a:bodyPr/>
          <a:lstStyle/>
          <a:p>
            <a:pPr algn="ctr"/>
            <a:r>
              <a:rPr lang="en-US" sz="3600" dirty="0">
                <a:solidFill>
                  <a:srgbClr val="00FFFF"/>
                </a:solidFill>
                <a:effectLst>
                  <a:outerShdw blurRad="38100" dist="38100" dir="2700000" algn="tl">
                    <a:srgbClr val="000000">
                      <a:alpha val="43137"/>
                    </a:srgbClr>
                  </a:outerShdw>
                </a:effectLst>
              </a:rPr>
              <a:t>Present Tense Participle </a:t>
            </a:r>
            <a:r>
              <a:rPr lang="en-US" sz="3600" b="1" u="sng" dirty="0">
                <a:solidFill>
                  <a:srgbClr val="FFFFCC"/>
                </a:solidFill>
                <a:effectLst>
                  <a:outerShdw blurRad="38100" dist="38100" dir="2700000" algn="tl">
                    <a:srgbClr val="000000">
                      <a:alpha val="43137"/>
                    </a:srgbClr>
                  </a:outerShdw>
                </a:effectLst>
                <a:ea typeface="+mn-ea"/>
                <a:cs typeface="+mn-cs"/>
              </a:rPr>
              <a:t>Does Not</a:t>
            </a:r>
            <a:r>
              <a:rPr lang="en-US" sz="3600" u="sng" dirty="0">
                <a:solidFill>
                  <a:srgbClr val="FFFFCC"/>
                </a:solidFill>
                <a:effectLst>
                  <a:outerShdw blurRad="38100" dist="38100" dir="2700000" algn="tl">
                    <a:srgbClr val="000000">
                      <a:alpha val="43137"/>
                    </a:srgbClr>
                  </a:outerShdw>
                </a:effectLst>
                <a:ea typeface="+mn-ea"/>
                <a:cs typeface="+mn-cs"/>
              </a:rPr>
              <a:t> </a:t>
            </a:r>
            <a:r>
              <a:rPr lang="en-US" sz="3600" dirty="0">
                <a:solidFill>
                  <a:srgbClr val="00FFFF"/>
                </a:solidFill>
                <a:effectLst>
                  <a:outerShdw blurRad="38100" dist="38100" dir="2700000" algn="tl">
                    <a:srgbClr val="000000">
                      <a:alpha val="43137"/>
                    </a:srgbClr>
                  </a:outerShdw>
                </a:effectLst>
              </a:rPr>
              <a:t>Always Mean Forever</a:t>
            </a:r>
          </a:p>
        </p:txBody>
      </p:sp>
      <p:pic>
        <p:nvPicPr>
          <p:cNvPr id="4" name="Picture 6" descr="http://www.maggiesnotebook.com/wp-content/uploads/2011/08/Apostle_John_35.jpg"/>
          <p:cNvPicPr>
            <a:picLocks noChangeAspect="1" noChangeArrowheads="1"/>
          </p:cNvPicPr>
          <p:nvPr/>
        </p:nvPicPr>
        <p:blipFill>
          <a:blip r:embed="rId2" cstate="print"/>
          <a:srcRect/>
          <a:stretch>
            <a:fillRect/>
          </a:stretch>
        </p:blipFill>
        <p:spPr bwMode="auto">
          <a:xfrm>
            <a:off x="4559583" y="1676400"/>
            <a:ext cx="3072834" cy="372427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325" name="TextBox 4"/>
          <p:cNvSpPr txBox="1">
            <a:spLocks noChangeArrowheads="1"/>
          </p:cNvSpPr>
          <p:nvPr/>
        </p:nvSpPr>
        <p:spPr bwMode="auto">
          <a:xfrm>
            <a:off x="2209800" y="6197600"/>
            <a:ext cx="77724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cs typeface="Calibri" panose="020F0502020204030204" pitchFamily="34" charset="0"/>
              </a:rPr>
              <a:t>Bob Wilkin, “The One Who Believes: Is Continuous Faith Required to be Born Again?,” online: http://www.faithalone.org/magazine/y2006/06jf1.html, accessed 06 May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318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b="1" u="sng" dirty="0">
                <a:solidFill>
                  <a:srgbClr val="FFFFCC"/>
                </a:solidFill>
              </a:rPr>
              <a:t>How many times doe you have to MURDER before you are a MURDERER?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8281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a:t>
            </a:r>
            <a:r>
              <a:rPr lang="en-US" altLang="en-US" sz="2800" dirty="0">
                <a:ea typeface="+mn-ea"/>
                <a:cs typeface="+mn-cs"/>
              </a:rPr>
              <a:t>(John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012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081538-2E98-44F9-8B53-E641F5F68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15:6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does not abide in Me, he is thrown away 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branch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dries up; and they gather them, and cast them into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burned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ACD88E76-92B1-4459-8F53-6924F84206B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2173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15234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EE4E0-5244-44B6-A39E-15419071B0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8:30-31</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He spoke these things, many came to </a:t>
            </a:r>
            <a:r>
              <a:rPr lang="en-US" sz="36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Him. So Jesus was saying to those Jews who had </a:t>
            </a:r>
            <a:r>
              <a:rPr lang="en-US" sz="3600" b="1" baseline="30000"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“If you continue in My word,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truly disciples of Mine.”</a:t>
            </a:r>
          </a:p>
        </p:txBody>
      </p:sp>
      <p:sp>
        <p:nvSpPr>
          <p:cNvPr id="2" name="Rectangle 1"/>
          <p:cNvSpPr/>
          <p:nvPr/>
        </p:nvSpPr>
        <p:spPr>
          <a:xfrm>
            <a:off x="4153611" y="3200400"/>
            <a:ext cx="3951723" cy="954107"/>
          </a:xfrm>
          <a:prstGeom prst="rect">
            <a:avLst/>
          </a:prstGeom>
        </p:spPr>
        <p:txBody>
          <a:bodyPr wrap="none">
            <a:spAutoFit/>
          </a:bodyPr>
          <a:lstStyle/>
          <a:p>
            <a:r>
              <a:rPr lang="en-US" sz="28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aorist active indicative</a:t>
            </a:r>
          </a:p>
          <a:p>
            <a:r>
              <a:rPr lang="en-US" sz="3600" b="1" baseline="30000" dirty="0">
                <a:solidFill>
                  <a:srgbClr val="66FFFF"/>
                </a:solidFill>
                <a:latin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perfect active participle</a:t>
            </a:r>
          </a:p>
        </p:txBody>
      </p:sp>
    </p:spTree>
    <p:extLst>
      <p:ext uri="{BB962C8B-B14F-4D97-AF65-F5344CB8AC3E}">
        <p14:creationId xmlns:p14="http://schemas.microsoft.com/office/powerpoint/2010/main" val="217531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525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endParaRPr lang="en-US" altLang="en-US" sz="2800" dirty="0">
              <a:solidFill>
                <a:schemeClr val="bg1"/>
              </a:solidFill>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61849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B91A8-DABE-42C5-ACC9-C209C9DC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1631230" y="0"/>
            <a:ext cx="8929541"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faithless</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faith],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remains faithful, for He cannot deny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Himself</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E916ECB3-5EB8-4445-B3C0-836D3374F9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3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21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6ABF4-3480-43A8-91CB-7D7D9BCDB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1:5-8</a:t>
            </a:r>
          </a:p>
          <a:p>
            <a:pPr algn="just">
              <a:spcBef>
                <a:spcPts val="0"/>
              </a:spcBef>
              <a:spcAft>
                <a:spcPts val="0"/>
              </a:spcAft>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any of you lacks wisdom, let him ask of God, who gives to all generously and without reproach, and it will be given to him.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must ask in faith without any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like the surf of the sea, driven and tossed by the wind.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ought not to expect that he will receive anything from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double-minded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unstable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all his ways.”</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3225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600200"/>
            <a:ext cx="8228753" cy="4724400"/>
          </a:xfrm>
        </p:spPr>
        <p:txBody>
          <a:bodyPr/>
          <a:lstStyle/>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TULIP Through the Grid of Scripture</a:t>
            </a:r>
          </a:p>
          <a:p>
            <a:pPr marL="801688" indent="-801688">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Conclusion</a:t>
            </a: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8353" y="1676400"/>
            <a:ext cx="266784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8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8</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See to it that no one takes you captive through </a:t>
            </a:r>
            <a:r>
              <a:rPr lang="en-US" sz="3400" b="1" u="sng" dirty="0">
                <a:solidFill>
                  <a:srgbClr val="FFFFCC"/>
                </a:solidFill>
                <a:effectLst>
                  <a:outerShdw blurRad="38100" dist="38100" dir="2700000" algn="tl">
                    <a:srgbClr val="000000">
                      <a:alpha val="43137"/>
                    </a:srgbClr>
                  </a:outerShdw>
                </a:effectLst>
              </a:rPr>
              <a:t>philosophy</a:t>
            </a:r>
            <a:r>
              <a:rPr lang="en-US" sz="3400" dirty="0">
                <a:effectLst>
                  <a:outerShdw blurRad="38100" dist="38100" dir="2700000" algn="tl">
                    <a:srgbClr val="000000">
                      <a:alpha val="43137"/>
                    </a:srgbClr>
                  </a:outerShdw>
                </a:effectLst>
              </a:rPr>
              <a:t> and empty deception, according to the tradition of men, according to the elementary principles of the world, rather than according to Christ</a:t>
            </a:r>
            <a:r>
              <a:rPr lang="en-US" sz="34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06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6"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34251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914400"/>
          </a:xfrm>
        </p:spPr>
        <p:txBody>
          <a:bodyPr/>
          <a:lstStyle/>
          <a:p>
            <a:pPr algn="ctr"/>
            <a:r>
              <a:rPr lang="en-US" sz="3600" dirty="0">
                <a:effectLst>
                  <a:outerShdw blurRad="38100" dist="38100" dir="2700000" algn="tl">
                    <a:srgbClr val="000000">
                      <a:alpha val="43137"/>
                    </a:srgbClr>
                  </a:outerShdw>
                </a:effectLst>
              </a:rPr>
              <a:t>Calvinism is an </a:t>
            </a:r>
            <a:r>
              <a:rPr lang="en-US" sz="3600" u="sng" dirty="0">
                <a:effectLst>
                  <a:outerShdw blurRad="38100" dist="38100" dir="2700000" algn="tl">
                    <a:srgbClr val="000000">
                      <a:alpha val="43137"/>
                    </a:srgbClr>
                  </a:outerShdw>
                </a:effectLst>
              </a:rPr>
              <a:t>Imposed</a:t>
            </a:r>
            <a:r>
              <a:rPr lang="en-US" sz="3600" dirty="0">
                <a:effectLst>
                  <a:outerShdw blurRad="38100" dist="38100" dir="2700000" algn="tl">
                    <a:srgbClr val="000000">
                      <a:alpha val="43137"/>
                    </a:srgbClr>
                  </a:outerShdw>
                </a:effectLst>
              </a:rPr>
              <a:t> Philosophy Upon Scripture</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2209800"/>
          </a:xfrm>
        </p:spPr>
        <p:txBody>
          <a:bodyPr/>
          <a:lstStyle/>
          <a:p>
            <a:pPr marL="0" indent="0" algn="just">
              <a:buNone/>
            </a:pPr>
            <a:r>
              <a:rPr lang="en-US" dirty="0">
                <a:effectLst>
                  <a:outerShdw blurRad="38100" dist="38100" dir="2700000" algn="tl">
                    <a:srgbClr val="000000">
                      <a:alpha val="43137"/>
                    </a:srgbClr>
                  </a:outerShdw>
                </a:effectLst>
              </a:rPr>
              <a:t>“Likewise, John Calvin…latched onto little more than a single word (predestinate) and ran with it. Then, rather than carefully looking to the whole of Scripture to verify his precepts and conclusions, he looked to the writings of Augustine to verify his thinking. The result is that, as with Catholicism, we now have ‘another gospel’ that is not solely based on Scripture but on the confused thinking and misconstrued assumptions of a mere man. With Calvin, rather than changing his views to fit Scripture, he changed the meaning of words in Scripture to fit his now distorted view of God and salvation.”</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135469"/>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97.</a:t>
            </a:r>
          </a:p>
        </p:txBody>
      </p:sp>
    </p:spTree>
    <p:extLst>
      <p:ext uri="{BB962C8B-B14F-4D97-AF65-F5344CB8AC3E}">
        <p14:creationId xmlns:p14="http://schemas.microsoft.com/office/powerpoint/2010/main" val="259626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A28E2-AF25-1819-6747-859DC2513E68}"/>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CD10CC79-99F3-0466-0FB5-21EFAC505872}"/>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BD681E20-5CE0-45E9-40C8-2D188FB37D0E}"/>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b="1" u="sng" dirty="0">
                <a:solidFill>
                  <a:srgbClr val="FFFFCC"/>
                </a:solidFill>
              </a:rPr>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32E14D31-14BD-C9D9-01D1-7BA5BFCCF6B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3730963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E3D21B-E244-4AE6-2885-25723B2BBE9A}"/>
              </a:ext>
            </a:extLst>
          </p:cNvPr>
          <p:cNvSpPr>
            <a:spLocks noGrp="1" noChangeArrowheads="1"/>
          </p:cNvSpPr>
          <p:nvPr>
            <p:ph type="title" idx="4294967295"/>
          </p:nvPr>
        </p:nvSpPr>
        <p:spPr>
          <a:xfrm>
            <a:off x="1981200" y="274638"/>
            <a:ext cx="8229600" cy="639762"/>
          </a:xfrm>
        </p:spPr>
        <p:txBody>
          <a:bodyPr/>
          <a:lstStyle/>
          <a:p>
            <a:pPr algn="ctr"/>
            <a:r>
              <a:rPr lang="en-US" altLang="en-US" sz="4000" dirty="0">
                <a:latin typeface="Calibri" panose="020F0502020204030204" pitchFamily="34" charset="0"/>
                <a:cs typeface="Calibri" panose="020F0502020204030204" pitchFamily="34" charset="0"/>
              </a:rPr>
              <a:t>OUTLINE OF JOHN</a:t>
            </a:r>
          </a:p>
        </p:txBody>
      </p:sp>
      <p:graphicFrame>
        <p:nvGraphicFramePr>
          <p:cNvPr id="45097" name="Group 41">
            <a:extLst>
              <a:ext uri="{FF2B5EF4-FFF2-40B4-BE49-F238E27FC236}">
                <a16:creationId xmlns:a16="http://schemas.microsoft.com/office/drawing/2014/main" id="{A332EAD3-7868-CF22-4846-5D05FC410252}"/>
              </a:ext>
            </a:extLst>
          </p:cNvPr>
          <p:cNvGraphicFramePr>
            <a:graphicFrameLocks noGrp="1"/>
          </p:cNvGraphicFramePr>
          <p:nvPr/>
        </p:nvGraphicFramePr>
        <p:xfrm>
          <a:off x="609600" y="1066801"/>
          <a:ext cx="10972800" cy="5413377"/>
        </p:xfrm>
        <a:graphic>
          <a:graphicData uri="http://schemas.openxmlformats.org/drawingml/2006/table">
            <a:tbl>
              <a:tblPr/>
              <a:tblGrid>
                <a:gridCol w="2094810">
                  <a:extLst>
                    <a:ext uri="{9D8B030D-6E8A-4147-A177-3AD203B41FA5}">
                      <a16:colId xmlns:a16="http://schemas.microsoft.com/office/drawing/2014/main" val="20000"/>
                    </a:ext>
                  </a:extLst>
                </a:gridCol>
                <a:gridCol w="8877990">
                  <a:extLst>
                    <a:ext uri="{9D8B030D-6E8A-4147-A177-3AD203B41FA5}">
                      <a16:colId xmlns:a16="http://schemas.microsoft.com/office/drawing/2014/main" val="20001"/>
                    </a:ext>
                  </a:extLst>
                </a:gridCol>
              </a:tblGrid>
              <a:tr h="11223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1:1-18</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HEAVENLY GENEALOGY (Explains who Jesus is)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extLst>
                  <a:ext uri="{0D108BD9-81ED-4DB2-BD59-A6C34878D82A}">
                    <a16:rowId xmlns:a16="http://schemas.microsoft.com/office/drawing/2014/main" val="10000"/>
                  </a:ext>
                </a:extLst>
              </a:tr>
              <a:tr h="11223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1:19-11:57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FB1"/>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PUBLIC MINISTRY ( 7 signs &amp; discourses)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FB1"/>
                    </a:solidFill>
                  </a:tcPr>
                </a:tc>
                <a:extLst>
                  <a:ext uri="{0D108BD9-81ED-4DB2-BD59-A6C34878D82A}">
                    <a16:rowId xmlns:a16="http://schemas.microsoft.com/office/drawing/2014/main" val="10001"/>
                  </a:ext>
                </a:extLst>
              </a:tr>
              <a:tr h="11223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12:1-50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TRIUMPHAL ENTRY (public national rejection of Christ-12:37)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FFFF"/>
                    </a:solidFill>
                  </a:tcPr>
                </a:tc>
                <a:extLst>
                  <a:ext uri="{0D108BD9-81ED-4DB2-BD59-A6C34878D82A}">
                    <a16:rowId xmlns:a16="http://schemas.microsoft.com/office/drawing/2014/main" val="10002"/>
                  </a:ext>
                </a:extLst>
              </a:tr>
              <a:tr h="110013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13-17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7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UPPER ROOM DISCOURSE (new dispensation)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7F"/>
                    </a:solidFill>
                  </a:tcPr>
                </a:tc>
                <a:extLst>
                  <a:ext uri="{0D108BD9-81ED-4DB2-BD59-A6C34878D82A}">
                    <a16:rowId xmlns:a16="http://schemas.microsoft.com/office/drawing/2014/main" val="10003"/>
                  </a:ext>
                </a:extLst>
              </a:tr>
              <a:tr h="94615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18-21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E36D"/>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7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Calibri" panose="020F0502020204030204" pitchFamily="34" charset="0"/>
                        </a:rPr>
                        <a:t>PASSION NARRATIVES  (crucifixion to resurrection)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E36D"/>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8742-8DBD-8BE6-6492-D6153E19CDD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0E58A01A-47C2-30BE-ED3E-8E17A78B8F81}"/>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50AC11E7-A75F-9ECB-4A72-93D0DE39761A}"/>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b="1" u="sng" dirty="0">
                <a:solidFill>
                  <a:srgbClr val="FFFFCC"/>
                </a:solidFill>
              </a:rPr>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4F379830-BED2-713D-1FFF-754061092D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1060679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8742-8DBD-8BE6-6492-D6153E19CDD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0E58A01A-47C2-30BE-ED3E-8E17A78B8F81}"/>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50AC11E7-A75F-9ECB-4A72-93D0DE39761A}"/>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b="1" dirty="0">
                <a:solidFill>
                  <a:srgbClr val="FFFFCC"/>
                </a:solidFill>
              </a:rPr>
              <a:t>Saved audience</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a:t>
            </a:r>
            <a:r>
              <a:rPr lang="en-US" altLang="en-US" sz="2800" b="1" u="sng" dirty="0">
                <a:solidFill>
                  <a:srgbClr val="FFFFCC"/>
                </a:solidFill>
              </a:rPr>
              <a:t>In me”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4F379830-BED2-713D-1FFF-754061092D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876892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55181" y="304800"/>
            <a:ext cx="8281638" cy="624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8742-8DBD-8BE6-6492-D6153E19CDD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0E58A01A-47C2-30BE-ED3E-8E17A78B8F81}"/>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50AC11E7-A75F-9ECB-4A72-93D0DE39761A}"/>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b="1" dirty="0">
                <a:solidFill>
                  <a:srgbClr val="FFFFCC"/>
                </a:solidFill>
              </a:rPr>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a:t>
            </a:r>
            <a:r>
              <a:rPr lang="en-US" altLang="en-US" sz="2800" b="1" u="sng" dirty="0">
                <a:solidFill>
                  <a:srgbClr val="FFFFCC"/>
                </a:solidFill>
              </a:rPr>
              <a:t>Clean” (John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4F379830-BED2-713D-1FFF-754061092D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1108185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8742-8DBD-8BE6-6492-D6153E19CDD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0E58A01A-47C2-30BE-ED3E-8E17A78B8F81}"/>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50AC11E7-A75F-9ECB-4A72-93D0DE39761A}"/>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b="1" dirty="0">
                <a:solidFill>
                  <a:srgbClr val="FFFFCC"/>
                </a:solidFill>
              </a:rPr>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u="sng" dirty="0">
                <a:solidFill>
                  <a:srgbClr val="FFFFCC"/>
                </a:solidFill>
              </a:rPr>
              <a:t>Judas’ departure (John 13:29-31, 27; 6:64, 71)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4F379830-BED2-713D-1FFF-754061092D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92766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2C227-3598-01E7-1532-514B016D526F}"/>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D90B30DD-E93F-8AD6-EA32-51C7633D3EBA}"/>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C5F3A38E-AE18-334A-4D97-ACC1AEA6A4C8}"/>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0F81750C-DC78-22EC-CA82-0F5CA6EC66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1127667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ABA99-5D75-1E93-89A9-4E2F2C03877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E1592508-6E5D-E678-6AAC-9C48DD82E3BF}"/>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ED6FD7F4-AA7F-B838-F5C1-9C34D2635D83}"/>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DFFFAF64-E675-1456-52BE-AE91920546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85123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EBDC87-147B-4D2B-8EC3-C777E53BE7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15:6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does not abide in Me, he is thrown away as a branch and dries up;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gather them, and cast them into the fire and they are burned.”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B5F52D3F-A643-43E4-A058-7D82FA27D3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571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C949-9640-BD63-D5BE-22BF80010CA0}"/>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EFAFA275-59EC-2512-970D-85425CE09346}"/>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42603195-C708-FA0F-2E0B-CDB2142ABF73}"/>
              </a:ext>
            </a:extLst>
          </p:cNvPr>
          <p:cNvSpPr>
            <a:spLocks noGrp="1"/>
          </p:cNvSpPr>
          <p:nvPr>
            <p:ph idx="1"/>
          </p:nvPr>
        </p:nvSpPr>
        <p:spPr>
          <a:xfrm>
            <a:off x="609600" y="969736"/>
            <a:ext cx="1142365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dirty="0">
                <a:solidFill>
                  <a:srgbClr val="FFFFCC"/>
                </a:solidFill>
              </a:rPr>
              <a:t>“</a:t>
            </a:r>
            <a:r>
              <a:rPr lang="en-US" altLang="en-US" sz="2800" b="1" u="sng" dirty="0">
                <a:solidFill>
                  <a:srgbClr val="FFFFCC"/>
                </a:solidFill>
              </a:rPr>
              <a:t>Fire” (Matt. 25:41)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23942055-8E31-A7A3-C165-D8D9CFD7D0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767093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8B05AA-7FE8-43C4-98FA-A31EB33BE7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1738938"/>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algn="just">
              <a:spcBef>
                <a:spcPts val="600"/>
              </a:spcBef>
              <a:spcAft>
                <a:spcPts val="600"/>
              </a:spcAft>
            </a:pP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is burned up, he will suffer loss; but he himself will be saved, yet so as through </a:t>
            </a:r>
            <a:r>
              <a:rPr lang="en-US" altLang="en-US" sz="2800" b="1" u="sng"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fire</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4" name="Rectangle 1"/>
          <p:cNvSpPr>
            <a:spLocks noChangeArrowheads="1"/>
          </p:cNvSpPr>
          <p:nvPr/>
        </p:nvSpPr>
        <p:spPr bwMode="auto">
          <a:xfrm>
            <a:off x="609600" y="1618119"/>
            <a:ext cx="10972800" cy="1677382"/>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6:8</a:t>
            </a:r>
          </a:p>
          <a:p>
            <a:pPr algn="just">
              <a:spcBef>
                <a:spcPts val="600"/>
              </a:spcBef>
              <a:spcAft>
                <a:spcPts val="600"/>
              </a:spcAft>
            </a:pP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it yields thorns and thistles, it is worthless and close to being cursed, and it ends up being </a:t>
            </a:r>
            <a:r>
              <a:rPr lang="en-US" altLang="en-US" sz="2800" b="1" u="sng"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burned</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Rectangle 1"/>
          <p:cNvSpPr>
            <a:spLocks noChangeArrowheads="1"/>
          </p:cNvSpPr>
          <p:nvPr/>
        </p:nvSpPr>
        <p:spPr bwMode="auto">
          <a:xfrm>
            <a:off x="609600" y="3094004"/>
            <a:ext cx="10972800" cy="2108269"/>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1:6–7</a:t>
            </a:r>
          </a:p>
          <a:p>
            <a:pPr algn="just">
              <a:spcBef>
                <a:spcPts val="600"/>
              </a:spcBef>
              <a:spcAft>
                <a:spcPts val="600"/>
              </a:spcAft>
            </a:pPr>
            <a:r>
              <a:rPr lang="en-US" altLang="en-US" sz="2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have been distressed by various trials, </a:t>
            </a:r>
            <a:r>
              <a:rPr lang="en-US" altLang="en-US" sz="2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…tested by </a:t>
            </a:r>
            <a:r>
              <a:rPr lang="en-US" altLang="en-US" sz="2800" b="1" u="sng"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fire</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found to result in praise and glory and honor at the revelation of Jesus Christ.</a:t>
            </a:r>
          </a:p>
        </p:txBody>
      </p:sp>
    </p:spTree>
    <p:extLst>
      <p:ext uri="{BB962C8B-B14F-4D97-AF65-F5344CB8AC3E}">
        <p14:creationId xmlns:p14="http://schemas.microsoft.com/office/powerpoint/2010/main" val="625636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239DE-579D-D915-3F89-5038EE77F9BA}"/>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2366A9E4-A716-E392-F129-5C6589C4DE60}"/>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2C5B721F-2AF4-4561-83AA-6FB5D287D2B2}"/>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Pruning to bear more fruit (John 15:2; Heb. 12:5-11)</a:t>
            </a:r>
          </a:p>
        </p:txBody>
      </p:sp>
      <p:pic>
        <p:nvPicPr>
          <p:cNvPr id="2" name="Picture 2" descr="http://forum.remonstranten-berlin.de/uploads/2010/02/aminius_achterkant.jpg">
            <a:extLst>
              <a:ext uri="{FF2B5EF4-FFF2-40B4-BE49-F238E27FC236}">
                <a16:creationId xmlns:a16="http://schemas.microsoft.com/office/drawing/2014/main" id="{8ECBEA8E-BC87-CBEB-54C7-B6D71B2652F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228111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4203C-584C-7232-F000-71F00F446C6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1F0FF28-9F5F-26A2-216E-1EB3F0041C77}"/>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50B3116-E82F-D594-4F1A-31F3F96849A9}"/>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205B7347-B336-F86E-EA26-A3B84D213C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118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3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FontTx/>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13:5</a:t>
            </a:r>
          </a:p>
          <a:p>
            <a:pPr algn="just">
              <a:spcBef>
                <a:spcPct val="0"/>
              </a:spcBef>
              <a:buClrTx/>
              <a:buSzTx/>
              <a:buFontTx/>
              <a:buNone/>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 yourselves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see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you are in the faith; examine yourselves! Or do you not recognize this about yourselves, that Jesus Christ is in you—unless indeed you fail the test?”</a:t>
            </a:r>
          </a:p>
        </p:txBody>
      </p:sp>
      <p:pic>
        <p:nvPicPr>
          <p:cNvPr id="2" name="Picture 1">
            <a:extLst>
              <a:ext uri="{FF2B5EF4-FFF2-40B4-BE49-F238E27FC236}">
                <a16:creationId xmlns:a16="http://schemas.microsoft.com/office/drawing/2014/main" id="{7AEC4D0A-F9E4-E1CE-BD0A-C457E33E7F54}"/>
              </a:ext>
            </a:extLst>
          </p:cNvPr>
          <p:cNvPicPr>
            <a:picLocks noChangeAspect="1"/>
          </p:cNvPicPr>
          <p:nvPr/>
        </p:nvPicPr>
        <p:blipFill>
          <a:blip r:embed="rId3"/>
          <a:stretch>
            <a:fillRect/>
          </a:stretch>
        </p:blipFill>
        <p:spPr>
          <a:xfrm>
            <a:off x="4874295" y="2819400"/>
            <a:ext cx="2443410" cy="2011680"/>
          </a:xfrm>
          <a:prstGeom prst="rect">
            <a:avLst/>
          </a:prstGeom>
          <a:ln w="38100">
            <a:solidFill>
              <a:srgbClr val="C00000"/>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D4B21E60-AC74-41CA-8F55-A40970853169}"/>
              </a:ext>
            </a:extLst>
          </p:cNvPr>
          <p:cNvSpPr>
            <a:spLocks noChangeArrowheads="1"/>
          </p:cNvSpPr>
          <p:nvPr/>
        </p:nvSpPr>
        <p:spPr bwMode="auto">
          <a:xfrm>
            <a:off x="609600" y="1744682"/>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“Doubts about one’s salvation are not wrong...Scripture encourages self-examination...In 2 Corinthians 13:5, Paul wrote, ‘Test yourselves to see if you are in the faith; examine yourselves! Or do you not recognize this about yourselves, that Jesus Christ is in you—unless indeed you fail the test?’ That admonition is largely ignored—and often explained away—in the contemporary church.”</a:t>
            </a:r>
          </a:p>
        </p:txBody>
      </p:sp>
      <p:sp>
        <p:nvSpPr>
          <p:cNvPr id="2" name="Rectangle 2">
            <a:extLst>
              <a:ext uri="{FF2B5EF4-FFF2-40B4-BE49-F238E27FC236}">
                <a16:creationId xmlns:a16="http://schemas.microsoft.com/office/drawing/2014/main" id="{FE16074A-5660-8790-77DC-B887FF5FE867}"/>
              </a:ext>
            </a:extLst>
          </p:cNvPr>
          <p:cNvSpPr>
            <a:spLocks noChangeArrowheads="1"/>
          </p:cNvSpPr>
          <p:nvPr/>
        </p:nvSpPr>
        <p:spPr bwMode="auto">
          <a:xfrm>
            <a:off x="2164080" y="152400"/>
            <a:ext cx="7863840" cy="1315038"/>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 (Grand Rapids: Zondervan, 1988), 190.</a:t>
            </a:r>
          </a:p>
        </p:txBody>
      </p:sp>
      <p:pic>
        <p:nvPicPr>
          <p:cNvPr id="3" name="Picture 2">
            <a:extLst>
              <a:ext uri="{FF2B5EF4-FFF2-40B4-BE49-F238E27FC236}">
                <a16:creationId xmlns:a16="http://schemas.microsoft.com/office/drawing/2014/main" id="{DDE18425-1DB4-2C21-D0C5-8A49942FFC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86" y="76200"/>
            <a:ext cx="1434856" cy="837555"/>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FDF52326-1A80-41A3-843B-4FC0BBEB852F}"/>
              </a:ext>
            </a:extLst>
          </p:cNvPr>
          <p:cNvSpPr>
            <a:spLocks noChangeArrowheads="1"/>
          </p:cNvSpPr>
          <p:nvPr/>
        </p:nvSpPr>
        <p:spPr bwMode="auto">
          <a:xfrm>
            <a:off x="2895600" y="1759327"/>
            <a:ext cx="8686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tabLst>
                <a:tab pos="1146175" algn="l"/>
              </a:tabLst>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tabLst>
                <a:tab pos="1146175" algn="l"/>
              </a:tabLst>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tabLst>
                <a:tab pos="1146175" algn="l"/>
              </a:tabLs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tabLst>
                <a:tab pos="1146175" algn="l"/>
              </a:tabLst>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tabLst>
                <a:tab pos="1146175" algn="l"/>
              </a:tabLst>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“Paul’s words help clarify the doctrine of assurance of faith. Paul asks the Corinthians to examine their own lives for evidence of salvation. Such evidence would include trust in Christ (Heb. 3:6), obedience to God (Matt. 7:21), growth in holiness (Heb. 12:14; 1 John 3:3), the fruit of the Spirit (Gal. 5:22, 23), love for other Christians (1 John 3:14), positive influence on others (Matt. 5:16), adhering to the apostolic teaching (1 John 4:2), and the testimony of the Holy Spirit within them (Rom. 8:15, 16).”</a:t>
            </a:r>
          </a:p>
        </p:txBody>
      </p:sp>
      <p:sp>
        <p:nvSpPr>
          <p:cNvPr id="24579" name="TextBox 2">
            <a:extLst>
              <a:ext uri="{FF2B5EF4-FFF2-40B4-BE49-F238E27FC236}">
                <a16:creationId xmlns:a16="http://schemas.microsoft.com/office/drawing/2014/main" id="{94692E4A-8DED-40B7-B14C-D06FB3F6F7DD}"/>
              </a:ext>
            </a:extLst>
          </p:cNvPr>
          <p:cNvSpPr txBox="1">
            <a:spLocks noChangeArrowheads="1"/>
          </p:cNvSpPr>
          <p:nvPr/>
        </p:nvSpPr>
        <p:spPr bwMode="auto">
          <a:xfrm>
            <a:off x="1386840" y="161925"/>
            <a:ext cx="94183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New Geneva Study Bible</a:t>
            </a:r>
          </a:p>
          <a:p>
            <a:pPr algn="ctr">
              <a:spcBef>
                <a:spcPct val="0"/>
              </a:spcBef>
              <a:buClrTx/>
              <a:buSzTx/>
              <a:buFontTx/>
              <a:buNone/>
            </a:pPr>
            <a:r>
              <a:rPr lang="en-US" alt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Luder</a:t>
            </a:r>
            <a:r>
              <a:rPr lang="en-US" alt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Whitlock and Bruce Waltke R.C. Sproul, Moises Silva, et al, eds., </a:t>
            </a:r>
            <a:r>
              <a:rPr lang="en-US" alt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New Geneva Study Bible: Bringing the Light of the Reformation to Scripture</a:t>
            </a:r>
            <a:r>
              <a:rPr lang="en-US" alt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(Nashville, TN: Thomas Nelson, 1995), 1844.</a:t>
            </a:r>
          </a:p>
        </p:txBody>
      </p:sp>
      <p:pic>
        <p:nvPicPr>
          <p:cNvPr id="2" name="Picture 1">
            <a:extLst>
              <a:ext uri="{FF2B5EF4-FFF2-40B4-BE49-F238E27FC236}">
                <a16:creationId xmlns:a16="http://schemas.microsoft.com/office/drawing/2014/main" id="{B0B03CA0-8921-2AAF-9D77-204768F4F396}"/>
              </a:ext>
            </a:extLst>
          </p:cNvPr>
          <p:cNvPicPr>
            <a:picLocks noChangeAspect="1"/>
          </p:cNvPicPr>
          <p:nvPr/>
        </p:nvPicPr>
        <p:blipFill>
          <a:blip r:embed="rId2"/>
          <a:stretch>
            <a:fillRect/>
          </a:stretch>
        </p:blipFill>
        <p:spPr>
          <a:xfrm>
            <a:off x="650748" y="1905000"/>
            <a:ext cx="201625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1:2</a:t>
            </a:r>
          </a:p>
          <a:p>
            <a:pPr marL="0" indent="0" algn="just">
              <a:spcBef>
                <a:spcPts val="0"/>
              </a:spcBef>
              <a:buNone/>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God that is in Corinth, to those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sanctified in Christ Jesus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called to be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all those who in every place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call upon the name of our Lord Jesus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both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their Lord and ours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a:extLst>
              <a:ext uri="{FF2B5EF4-FFF2-40B4-BE49-F238E27FC236}">
                <a16:creationId xmlns:a16="http://schemas.microsoft.com/office/drawing/2014/main" id="{3ABA3659-463D-FFE7-9582-30BCBE7033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17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193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1:1</a:t>
            </a:r>
          </a:p>
          <a:p>
            <a:pPr lvl="0" algn="just" eaLnBrk="0" hangingPunct="0">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"To the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of God</a:t>
            </a:r>
            <a:r>
              <a:rPr lang="en-US" sz="3600" b="1" u="sng"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that is at Corinth, with all the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who are in the whole of Achaia."</a:t>
            </a:r>
            <a:endPar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76F79900-E6C3-4F0B-B950-E9985F096A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278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A09CB8F-54A8-4BF2-9555-0F6D029B5C1C}"/>
              </a:ext>
            </a:extLst>
          </p:cNvPr>
          <p:cNvSpPr>
            <a:spLocks noGrp="1"/>
          </p:cNvSpPr>
          <p:nvPr>
            <p:ph type="title"/>
          </p:nvPr>
        </p:nvSpPr>
        <p:spPr>
          <a:xfrm>
            <a:off x="914400" y="228600"/>
            <a:ext cx="10363200" cy="914400"/>
          </a:xfrm>
        </p:spPr>
        <p:txBody>
          <a:bodyPr/>
          <a:lstStyle/>
          <a:p>
            <a:pPr algn="ctr"/>
            <a:r>
              <a:rPr lang="en-US" altLang="en-US" sz="3600" dirty="0"/>
              <a:t>THE CORINTHIANS' ASSUMED BELIEVING STATUS</a:t>
            </a:r>
          </a:p>
        </p:txBody>
      </p:sp>
      <p:sp>
        <p:nvSpPr>
          <p:cNvPr id="3" name="Content Placeholder 2">
            <a:extLst>
              <a:ext uri="{FF2B5EF4-FFF2-40B4-BE49-F238E27FC236}">
                <a16:creationId xmlns:a16="http://schemas.microsoft.com/office/drawing/2014/main" id="{03D22796-0D69-4C51-A35F-52C5FCBDB01C}"/>
              </a:ext>
            </a:extLst>
          </p:cNvPr>
          <p:cNvSpPr>
            <a:spLocks noGrp="1"/>
          </p:cNvSpPr>
          <p:nvPr>
            <p:ph idx="1"/>
          </p:nvPr>
        </p:nvSpPr>
        <p:spPr>
          <a:xfrm>
            <a:off x="1066800" y="1600201"/>
            <a:ext cx="10058400" cy="1905000"/>
          </a:xfrm>
        </p:spPr>
        <p:txBody>
          <a:bodyPr/>
          <a:lstStyle/>
          <a:p>
            <a:pPr marL="457200" indent="-457200">
              <a:spcBef>
                <a:spcPts val="0"/>
              </a:spcBef>
              <a:spcAft>
                <a:spcPts val="3600"/>
              </a:spcAft>
              <a:defRPr/>
            </a:pPr>
            <a:r>
              <a:rPr lang="en-US" b="1" u="sng" kern="1200" dirty="0">
                <a:solidFill>
                  <a:srgbClr val="FFFFCC"/>
                </a:solidFill>
                <a:cs typeface="Calibri" panose="020F0502020204030204" pitchFamily="34" charset="0"/>
              </a:rPr>
              <a:t>1 Corinthians</a:t>
            </a:r>
            <a:r>
              <a:rPr lang="en-US" b="1" dirty="0"/>
              <a:t> – </a:t>
            </a:r>
            <a:r>
              <a:rPr lang="en-US" dirty="0"/>
              <a:t>1:2; 3:1, 5, 6:11, 19-20</a:t>
            </a:r>
          </a:p>
          <a:p>
            <a:pPr marL="457200" indent="-457200">
              <a:spcBef>
                <a:spcPts val="0"/>
              </a:spcBef>
              <a:spcAft>
                <a:spcPts val="3600"/>
              </a:spcAft>
              <a:defRPr/>
            </a:pPr>
            <a:r>
              <a:rPr lang="en-US" b="1" u="sng" kern="1200" dirty="0">
                <a:solidFill>
                  <a:srgbClr val="FFFFCC"/>
                </a:solidFill>
                <a:cs typeface="Calibri" panose="020F0502020204030204" pitchFamily="34" charset="0"/>
              </a:rPr>
              <a:t>2 Corinthians</a:t>
            </a:r>
            <a:r>
              <a:rPr lang="en-US" dirty="0"/>
              <a:t> </a:t>
            </a:r>
            <a:r>
              <a:rPr lang="en-US" b="1" dirty="0"/>
              <a:t>– </a:t>
            </a:r>
            <a:r>
              <a:rPr lang="en-US" dirty="0"/>
              <a:t>1:1, 21-22, 24; 3:2-3; 6:14-16; 8:9; 10:15</a:t>
            </a:r>
          </a:p>
        </p:txBody>
      </p:sp>
      <p:pic>
        <p:nvPicPr>
          <p:cNvPr id="4" name="Picture 3">
            <a:extLst>
              <a:ext uri="{FF2B5EF4-FFF2-40B4-BE49-F238E27FC236}">
                <a16:creationId xmlns:a16="http://schemas.microsoft.com/office/drawing/2014/main" id="{7ECAFDB5-1F24-44C3-9F71-41BF91951A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5552" y="3810000"/>
            <a:ext cx="4320896"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66240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solidFill>
                      <a:srgbClr val="FFFFCC"/>
                    </a:solidFill>
                  </a:tcP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64937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solidFill>
                      <a:srgbClr val="FFFFCC"/>
                    </a:solidFill>
                  </a:tcP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467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359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5:8-9</a:t>
            </a:r>
          </a:p>
          <a:p>
            <a:pPr algn="just">
              <a:spcBef>
                <a:spcPct val="0"/>
              </a:spcBef>
              <a:buClrTx/>
              <a:buSzTx/>
              <a:buFontTx/>
              <a:buNone/>
            </a:pPr>
            <a:r>
              <a:rPr lang="en-US" sz="3600" baseline="30000" dirty="0">
                <a:effectLst>
                  <a:outerShdw blurRad="38100" dist="38100" dir="2700000" algn="tl">
                    <a:srgbClr val="000000">
                      <a:alpha val="43137"/>
                    </a:srgbClr>
                  </a:outerShdw>
                </a:effectLst>
                <a:latin typeface="Calibri" panose="020F0502020204030204" pitchFamily="34" charset="0"/>
                <a:cs typeface="+mn-cs"/>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 of sober spirit, be on the alert. Your adversary,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devil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prowls around like a roaring lion, seeking someone to devour. </a:t>
            </a:r>
            <a:r>
              <a:rPr lang="en-US" sz="3600" baseline="30000" dirty="0">
                <a:effectLst>
                  <a:outerShdw blurRad="38100" dist="38100" dir="2700000" algn="tl">
                    <a:srgbClr val="000000">
                      <a:alpha val="43137"/>
                    </a:srgbClr>
                  </a:outerShdw>
                </a:effectLst>
                <a:latin typeface="Calibri" panose="020F0502020204030204" pitchFamily="34" charset="0"/>
                <a:cs typeface="+mn-cs"/>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resist him, firm in your faith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knowing that the same experiences of suffering are being accomplished by your brethren who are in the world.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38385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3391786" y="1835527"/>
            <a:ext cx="8162565" cy="4031873"/>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sp>
        <p:nvSpPr>
          <p:cNvPr id="56323" name="TextBox 4"/>
          <p:cNvSpPr txBox="1">
            <a:spLocks noChangeArrowheads="1"/>
          </p:cNvSpPr>
          <p:nvPr/>
        </p:nvSpPr>
        <p:spPr bwMode="auto">
          <a:xfrm>
            <a:off x="3505200" y="227814"/>
            <a:ext cx="5181600" cy="1846659"/>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Joseph Dillow,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Final Destiny: The Future Reign of the Servant Kings</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(Monument, CO: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Panyim</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2012), 454.</a:t>
            </a:r>
          </a:p>
          <a:p>
            <a:pPr algn="ctr">
              <a:spcAft>
                <a:spcPts val="600"/>
              </a:spcAft>
              <a:defRPr/>
            </a:pP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3986" y="2057400"/>
            <a:ext cx="2185414"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6" descr="http://www.maggiesnotebook.com/wp-content/uploads/2011/08/Apostle_John_35.jpg">
            <a:extLst>
              <a:ext uri="{FF2B5EF4-FFF2-40B4-BE49-F238E27FC236}">
                <a16:creationId xmlns:a16="http://schemas.microsoft.com/office/drawing/2014/main" id="{33F19815-3CA3-5157-FFEE-EF20E505C6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1648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4094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698A9-35E5-E574-EFD1-FA725E99397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353BAA3-5A1E-DB1D-64C8-3EE38DEE8842}"/>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BD458BC-6DE6-D22E-74B0-AC2635DEDEDE}"/>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2480E860-38C2-BF7B-73E7-2696FEB2BA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47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680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7CA09-3642-B655-9695-56EC6C0A789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859E6BA-1DA9-F75C-6DF1-F45624D7D5A0}"/>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4A90CA6-D9F9-DE0F-F15E-CEAFCA5D1A11}"/>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E72845C3-80C8-6C31-6386-861E24D60C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164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12:14 (NKJV)</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“Pursue peace with all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holiness, without which no one will see the Lord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Bef>
                <a:spcPts val="0"/>
              </a:spcBef>
              <a:spcAft>
                <a:spcPts val="0"/>
              </a:spcAft>
            </a:pP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D40A1EF-875C-3101-5F4C-E89C0D67580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1715" b="7333"/>
          <a:stretch>
            <a:fillRect/>
          </a:stretch>
        </p:blipFill>
        <p:spPr>
          <a:xfrm>
            <a:off x="3595688" y="2438400"/>
            <a:ext cx="500062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092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15011460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6BBE1-ED95-A34B-0EF1-DB958CE95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4FE2B-9D05-F3A6-4A95-7DCC40563756}"/>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FC247AFD-310F-9431-67B0-8CB0B6046FE2}"/>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814460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D98B-C473-6B5B-34BC-7E7D1EFAF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E6CAB-EADD-B4E2-5346-E4C63CFA8AD8}"/>
              </a:ext>
            </a:extLst>
          </p:cNvPr>
          <p:cNvSpPr>
            <a:spLocks noGrp="1"/>
          </p:cNvSpPr>
          <p:nvPr>
            <p:ph type="title"/>
          </p:nvPr>
        </p:nvSpPr>
        <p:spPr>
          <a:xfrm>
            <a:off x="3176049" y="274638"/>
            <a:ext cx="5839905" cy="1143000"/>
          </a:xfrm>
        </p:spPr>
        <p:txBody>
          <a:bodyPr/>
          <a:lstStyle/>
          <a:p>
            <a:pPr algn="ctr">
              <a:defRPr/>
            </a:pPr>
            <a:r>
              <a:rPr lang="en-US" sz="3600" dirty="0">
                <a:solidFill>
                  <a:srgbClr val="00FFFF"/>
                </a:solidFill>
              </a:rPr>
              <a:t>Without Personal Holiness No One Will See the Lord</a:t>
            </a:r>
          </a:p>
        </p:txBody>
      </p:sp>
      <p:sp>
        <p:nvSpPr>
          <p:cNvPr id="3" name="Content Placeholder 2">
            <a:extLst>
              <a:ext uri="{FF2B5EF4-FFF2-40B4-BE49-F238E27FC236}">
                <a16:creationId xmlns:a16="http://schemas.microsoft.com/office/drawing/2014/main" id="{A2B7DFA9-8C2D-27C2-6928-32D1C33EC8B6}"/>
              </a:ext>
            </a:extLst>
          </p:cNvPr>
          <p:cNvSpPr>
            <a:spLocks noGrp="1"/>
          </p:cNvSpPr>
          <p:nvPr>
            <p:ph idx="1"/>
          </p:nvPr>
        </p:nvSpPr>
        <p:spPr>
          <a:xfrm>
            <a:off x="609601" y="1600201"/>
            <a:ext cx="10972799" cy="3886200"/>
          </a:xfrm>
        </p:spPr>
        <p:txBody>
          <a:bodyPr/>
          <a:lstStyle/>
          <a:p>
            <a:pPr marL="0" indent="0" algn="just">
              <a:buNone/>
              <a:defRPr/>
            </a:pPr>
            <a:r>
              <a:rPr lang="en-US" dirty="0"/>
              <a:t>“The New Testament lays before us a vast array of </a:t>
            </a:r>
            <a:r>
              <a:rPr lang="en-US" b="1" u="sng" dirty="0">
                <a:solidFill>
                  <a:srgbClr val="FFFFCC"/>
                </a:solidFill>
              </a:rPr>
              <a:t>conditions for final salvation</a:t>
            </a:r>
            <a:r>
              <a:rPr lang="en-US" dirty="0"/>
              <a:t>. </a:t>
            </a:r>
            <a:r>
              <a:rPr lang="en-US" b="1" u="sng" dirty="0">
                <a:solidFill>
                  <a:srgbClr val="FFFFCC"/>
                </a:solidFill>
              </a:rPr>
              <a:t>Not only</a:t>
            </a:r>
            <a:r>
              <a:rPr lang="en-US" dirty="0"/>
              <a:t> initial repentance and </a:t>
            </a:r>
            <a:r>
              <a:rPr lang="en-US" b="1" u="sng" dirty="0">
                <a:solidFill>
                  <a:srgbClr val="FFFFCC"/>
                </a:solidFill>
              </a:rPr>
              <a:t>faith</a:t>
            </a:r>
            <a:r>
              <a:rPr lang="en-US" dirty="0"/>
              <a:t>, </a:t>
            </a:r>
            <a:r>
              <a:rPr lang="en-US" b="1" u="sng" dirty="0">
                <a:solidFill>
                  <a:srgbClr val="FFFFCC"/>
                </a:solidFill>
              </a:rPr>
              <a:t>but perseverance</a:t>
            </a:r>
            <a:r>
              <a:rPr lang="en-US" dirty="0"/>
              <a:t> in both, demonstrated in love toward God and neighbor, are part of that holiness without which no one will see the lord (Hebrews 12:14)."</a:t>
            </a:r>
          </a:p>
        </p:txBody>
      </p:sp>
      <p:sp>
        <p:nvSpPr>
          <p:cNvPr id="10244" name="TextBox 3">
            <a:extLst>
              <a:ext uri="{FF2B5EF4-FFF2-40B4-BE49-F238E27FC236}">
                <a16:creationId xmlns:a16="http://schemas.microsoft.com/office/drawing/2014/main" id="{43417719-B232-2A93-AACD-9A04F4A4893A}"/>
              </a:ext>
            </a:extLst>
          </p:cNvPr>
          <p:cNvSpPr txBox="1">
            <a:spLocks noChangeArrowheads="1"/>
          </p:cNvSpPr>
          <p:nvPr/>
        </p:nvSpPr>
        <p:spPr bwMode="auto">
          <a:xfrm>
            <a:off x="2183932" y="6400800"/>
            <a:ext cx="78241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600" dirty="0">
                <a:latin typeface="Calibri" panose="020F0502020204030204" pitchFamily="34" charset="0"/>
              </a:rPr>
              <a:t>Horton, Michael. (2006). </a:t>
            </a:r>
            <a:r>
              <a:rPr lang="en-US" sz="1600" i="1" dirty="0">
                <a:latin typeface="Calibri" panose="020F0502020204030204" pitchFamily="34" charset="0"/>
              </a:rPr>
              <a:t>Introducing Covenant Theology</a:t>
            </a:r>
            <a:r>
              <a:rPr lang="en-US" sz="1600" dirty="0">
                <a:latin typeface="Calibri" panose="020F0502020204030204" pitchFamily="34" charset="0"/>
              </a:rPr>
              <a:t> (p. 182). Grand Rapids: Baker.</a:t>
            </a:r>
            <a:endParaRPr lang="en-US" altLang="en-US" sz="1600" dirty="0">
              <a:latin typeface="Calibri" panose="020F0502020204030204" pitchFamily="34" charset="0"/>
            </a:endParaRPr>
          </a:p>
        </p:txBody>
      </p:sp>
      <p:pic>
        <p:nvPicPr>
          <p:cNvPr id="5" name="Picture 4">
            <a:extLst>
              <a:ext uri="{FF2B5EF4-FFF2-40B4-BE49-F238E27FC236}">
                <a16:creationId xmlns:a16="http://schemas.microsoft.com/office/drawing/2014/main" id="{B4D8F967-CE03-F65F-13C2-CC0639FD1E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150" y="4236720"/>
            <a:ext cx="293370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2783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352800" y="2057400"/>
            <a:ext cx="822960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Essential to the Christian life and necessary for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salvation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the killing of sin (Romans 8:13) and the pursuit of holiness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Hebrews 12:14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026920" y="239217"/>
            <a:ext cx="8138160" cy="1415772"/>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John Piper</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Does God Really Save Us by Faith Alone?</a:t>
            </a:r>
          </a:p>
          <a:p>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https://www.desiringgod.org/articles/does-god-really-save-us-by-faith-alone</a:t>
            </a:r>
          </a:p>
        </p:txBody>
      </p:sp>
      <p:pic>
        <p:nvPicPr>
          <p:cNvPr id="3" name="Picture 2" descr="http://larrydixon.files.wordpress.com/2011/05/john-piper.jpg">
            <a:extLst>
              <a:ext uri="{FF2B5EF4-FFF2-40B4-BE49-F238E27FC236}">
                <a16:creationId xmlns:a16="http://schemas.microsoft.com/office/drawing/2014/main" id="{7F66222A-8420-062E-DE9F-A6387E9C033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6352" y="2209800"/>
            <a:ext cx="2355448" cy="32004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1778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inheritance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1" baseline="30000" dirty="0">
                <a:effectLst>
                  <a:outerShdw blurRad="38100" dist="38100" dir="2700000" algn="tl">
                    <a:srgbClr val="000000">
                      <a:alpha val="43137"/>
                    </a:srgbClr>
                  </a:outerShdw>
                </a:effectLst>
              </a:rPr>
              <a:t>5 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82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2DF90-0FEC-E954-E37A-0051367C6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0B18D-D479-668E-E34E-FF05B330573E}"/>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D2B215B8-D115-ED43-66CA-03381168BEB6}"/>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1026631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52FDB-7DC4-DDD4-DB43-67A3A8C36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F7623-A3B9-4E52-78D0-DC5C453EFACC}"/>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7F153453-D5D7-F2E5-F215-88B342FEDC1D}"/>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2380365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3BE23-B103-418F-821F-C738120B9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9F49A-8564-3CD8-E2D7-981C6D4A1012}"/>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63AEB707-7E64-3CCC-D112-115A2AEADF78}"/>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18825741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836B1-A3DD-E510-C844-6FE2C9DD00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3CDA313-00E8-69FB-AA43-D40B102731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a:extLst>
              <a:ext uri="{FF2B5EF4-FFF2-40B4-BE49-F238E27FC236}">
                <a16:creationId xmlns:a16="http://schemas.microsoft.com/office/drawing/2014/main" id="{9E049A21-6474-8827-299D-38850AACF0F8}"/>
              </a:ext>
            </a:extLst>
          </p:cNvPr>
          <p:cNvSpPr>
            <a:spLocks noChangeArrowheads="1"/>
          </p:cNvSpPr>
          <p:nvPr/>
        </p:nvSpPr>
        <p:spPr bwMode="auto">
          <a:xfrm>
            <a:off x="609600" y="0"/>
            <a:ext cx="10972798"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12:14 (NKJV)</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“Pursue peace with all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holiness, without which no one will see the Lord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Bef>
                <a:spcPts val="0"/>
              </a:spcBef>
              <a:spcAft>
                <a:spcPts val="0"/>
              </a:spcAft>
            </a:pP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D491E91-7C25-E7F2-7212-E6E5283996E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1715" b="7333"/>
          <a:stretch>
            <a:fillRect/>
          </a:stretch>
        </p:blipFill>
        <p:spPr>
          <a:xfrm>
            <a:off x="3595688" y="2438400"/>
            <a:ext cx="500062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0036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EC98-9680-B9EF-FE9C-3DDE1B0CE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D4DC81-EBD4-96ED-7537-333697AC1E8D}"/>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51A215D5-5598-72E9-0883-D78DF9474F6B}"/>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Not requiring faith + holy life to get to heaven</a:t>
            </a:r>
          </a:p>
        </p:txBody>
      </p:sp>
    </p:spTree>
    <p:extLst>
      <p:ext uri="{BB962C8B-B14F-4D97-AF65-F5344CB8AC3E}">
        <p14:creationId xmlns:p14="http://schemas.microsoft.com/office/powerpoint/2010/main" val="24517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755A0-D9E0-F411-1232-6D731B707E11}"/>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CC6D45-78B8-0A47-A903-F5C8273DDD87}"/>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B2B6FAC-E5C2-6E36-89C9-E128440EEB65}"/>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A572A0BF-1121-F83A-DF83-3E7DF1C2B9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558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3039294"/>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13:10</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is destined for captivity, to captivity he goes; if anyone kills with the sword, with the sword he must be killed. 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and the faith of the saints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1F566F77-2C34-4466-84C6-58E26ADADF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131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8A234-ADA1-0082-B782-4B7A9F1CC6F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846AE75-F066-3940-48E5-F4A409CBA165}"/>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835885A-9E12-4C0F-05F6-6AE208693223}"/>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b="1" u="sng" dirty="0">
                <a:solidFill>
                  <a:srgbClr val="FFFFCC"/>
                </a:solidFill>
                <a:cs typeface="Calibri" pitchFamily="34" charset="0"/>
              </a:rPr>
              <a:t>Revelation 14:12</a:t>
            </a: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0F8B4810-E3D7-42BF-8F1E-2EFC5C4864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26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14:12</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of the 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keep the commandments of God and their faith in Jesus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F31BF3B1-CB54-4EDC-80FE-5180BF66BD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90800"/>
            <a:ext cx="1886139"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5870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0333-3B04-23CF-1312-0708557099D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09AB6FC-DF9B-F23B-4AF4-C500ECD10995}"/>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03393CC-C084-BFF6-9622-242913D2B51B}"/>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970BB9EC-F5F1-4A84-FE20-4037B9A7DF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08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4861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34909" y="23622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629" y="2514600"/>
            <a:ext cx="2355448" cy="3200400"/>
          </a:xfrm>
          <a:prstGeom prst="rect">
            <a:avLst/>
          </a:prstGeom>
          <a:noFill/>
          <a:ln w="38100">
            <a:solidFill>
              <a:schemeClr val="tx1"/>
            </a:solidFill>
            <a:miter lim="800000"/>
            <a:headEnd/>
            <a:tailEnd/>
          </a:ln>
        </p:spPr>
      </p:pic>
      <p:sp>
        <p:nvSpPr>
          <p:cNvPr id="2" name="Rectangle 1"/>
          <p:cNvSpPr/>
          <p:nvPr/>
        </p:nvSpPr>
        <p:spPr>
          <a:xfrm>
            <a:off x="1072117" y="232938"/>
            <a:ext cx="10047767" cy="1908215"/>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0304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5" name="Picture 6" descr="http://www.maggiesnotebook.com/wp-content/uploads/2011/08/Apostle_John_35.jpg">
            <a:extLst>
              <a:ext uri="{FF2B5EF4-FFF2-40B4-BE49-F238E27FC236}">
                <a16:creationId xmlns:a16="http://schemas.microsoft.com/office/drawing/2014/main" id="{EE5C092B-A066-4A34-B7C7-AFBE165A4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33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gave Himself for us to redeem us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lawless deed, and to purify for Himself a people for His own possession, zealous for good deeds.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3C887BF1-BBB3-4A01-87A6-DF15425BA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76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847F-F17F-9B59-B9E0-D083A617F01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1970EFD-3A00-023F-D831-7F38032DFD31}"/>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145D0F1C-4BB6-A0E6-CDD0-6CFF5F21D385}"/>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3CF987E2-4347-B6E5-986E-6256C35EDC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5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E4176-FBA5-656A-0C2D-53A8F9C22E3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824D3E4-BEE9-9425-31FC-070458898137}"/>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D5C24DA-0277-5A22-11C8-5688AB0EFFB6}"/>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B3A1C9AA-F8E2-A71A-D741-5D09AD1F16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1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522D-F38D-C94F-C672-35DA43CE55C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C691F1C-B5C9-463A-4914-C35DEBBB606D}"/>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70A9687-4536-F179-F4BA-B4B5FC826832}"/>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74FF2226-9E9C-EC62-8D1F-8FF3D7B839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7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extLst>
              <p:ext uri="{D42A27DB-BD31-4B8C-83A1-F6EECF244321}">
                <p14:modId xmlns:p14="http://schemas.microsoft.com/office/powerpoint/2010/main" val="774196390"/>
              </p:ext>
            </p:extLst>
          </p:nvPr>
        </p:nvGraphicFramePr>
        <p:xfrm>
          <a:off x="609600" y="128024"/>
          <a:ext cx="10972800" cy="6553192"/>
        </p:xfrm>
        <a:graphic>
          <a:graphicData uri="http://schemas.openxmlformats.org/drawingml/2006/table">
            <a:tbl>
              <a:tblPr>
                <a:tableStyleId>{5940675A-B579-460E-94D1-54222C63F5DA}</a:tableStyleId>
              </a:tblPr>
              <a:tblGrid>
                <a:gridCol w="3657600">
                  <a:extLst>
                    <a:ext uri="{9D8B030D-6E8A-4147-A177-3AD203B41FA5}">
                      <a16:colId xmlns:a16="http://schemas.microsoft.com/office/drawing/2014/main" val="20000"/>
                    </a:ext>
                  </a:extLst>
                </a:gridCol>
                <a:gridCol w="3383280">
                  <a:extLst>
                    <a:ext uri="{9D8B030D-6E8A-4147-A177-3AD203B41FA5}">
                      <a16:colId xmlns:a16="http://schemas.microsoft.com/office/drawing/2014/main" val="20001"/>
                    </a:ext>
                  </a:extLst>
                </a:gridCol>
                <a:gridCol w="3931920">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(1 Cor 3:15; 9:27; 1 John 2:28; 2 John 8; Rev 3:11)</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9338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9440-54F7-4186-3820-97BFF17B3AE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BFEB90B-8F48-5BD0-E46E-E165EF8FCB1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4E3F77A-D8F2-47C4-04DA-74BDB4752851}"/>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Destroys the assurance of salvation</a:t>
            </a:r>
          </a:p>
        </p:txBody>
      </p:sp>
      <p:pic>
        <p:nvPicPr>
          <p:cNvPr id="4" name="Picture 2">
            <a:extLst>
              <a:ext uri="{FF2B5EF4-FFF2-40B4-BE49-F238E27FC236}">
                <a16:creationId xmlns:a16="http://schemas.microsoft.com/office/drawing/2014/main" id="{E4B0A220-8C1B-D527-9C62-3208271ECB5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3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742950" indent="-742950" algn="ctr">
              <a:spcBef>
                <a:spcPts val="0"/>
              </a:spcBef>
              <a:spcAft>
                <a:spcPts val="1800"/>
              </a:spcAft>
              <a:buClr>
                <a:srgbClr val="FFC000"/>
              </a:buClr>
              <a:buSzPct val="100000"/>
              <a:buFont typeface="+mj-lt"/>
              <a:buAutoNum type="alphaLcParenR" startAt="8"/>
              <a:defRPr/>
            </a:pPr>
            <a:r>
              <a:rPr lang="en-US" sz="3600" dirty="0"/>
              <a:t>Destroys the Assurance of Salvation</a:t>
            </a:r>
          </a:p>
        </p:txBody>
      </p:sp>
      <p:sp>
        <p:nvSpPr>
          <p:cNvPr id="3" name="Content Placeholder 2"/>
          <p:cNvSpPr>
            <a:spLocks noGrp="1"/>
          </p:cNvSpPr>
          <p:nvPr>
            <p:ph idx="1"/>
          </p:nvPr>
        </p:nvSpPr>
        <p:spPr>
          <a:xfrm>
            <a:off x="609600" y="1600200"/>
            <a:ext cx="886968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120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DD6A548-59DE-8C9E-60E3-2A5A7305EE05}"/>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75657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6" descr="http://www.maggiesnotebook.com/wp-content/uploads/2011/08/Apostle_John_35.jpg">
            <a:extLst>
              <a:ext uri="{FF2B5EF4-FFF2-40B4-BE49-F238E27FC236}">
                <a16:creationId xmlns:a16="http://schemas.microsoft.com/office/drawing/2014/main" id="{33F19815-3CA3-5157-FFEE-EF20E505C6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8917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981200" y="152400"/>
            <a:ext cx="8229600" cy="1143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DTS Doctrinal Statement</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Article XI—Assurance</a:t>
            </a:r>
          </a:p>
        </p:txBody>
      </p:sp>
      <p:sp>
        <p:nvSpPr>
          <p:cNvPr id="11267" name="Content Placeholder 2"/>
          <p:cNvSpPr>
            <a:spLocks noGrp="1"/>
          </p:cNvSpPr>
          <p:nvPr>
            <p:ph idx="1"/>
          </p:nvPr>
        </p:nvSpPr>
        <p:spPr>
          <a:xfrm>
            <a:off x="606056" y="1600200"/>
            <a:ext cx="10972800" cy="4648200"/>
          </a:xfrm>
        </p:spPr>
        <p:txBody>
          <a:bodyPr>
            <a:normAutofit/>
          </a:bodyPr>
          <a:lstStyle/>
          <a:p>
            <a:pPr marL="0" indent="0" algn="just" fontAlgn="auto">
              <a:lnSpc>
                <a:spcPct val="120000"/>
              </a:lnSpc>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“We believe it is the privilege, not only of some, but of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dirty="0">
                <a:effectLst>
                  <a:outerShdw blurRad="38100" dist="38100" dir="2700000" algn="tl">
                    <a:srgbClr val="000000">
                      <a:alpha val="43137"/>
                    </a:srgbClr>
                  </a:outerShdw>
                </a:effectLst>
                <a:cs typeface="Calibri" panose="020F0502020204030204" pitchFamily="34" charset="0"/>
              </a:rPr>
              <a:t> by the Spirit through faith who are born again in Christ as revealed in the Scriptures, to be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assured</a:t>
            </a:r>
            <a:r>
              <a:rPr lang="en-US" dirty="0">
                <a:effectLst>
                  <a:outerShdw blurRad="38100" dist="38100" dir="2700000" algn="tl">
                    <a:srgbClr val="000000">
                      <a:alpha val="43137"/>
                    </a:srgbClr>
                  </a:outerShdw>
                </a:effectLst>
                <a:cs typeface="Calibri" panose="020F0502020204030204" pitchFamily="34" charset="0"/>
              </a:rPr>
              <a:t> of their salvation from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very day </a:t>
            </a:r>
            <a:r>
              <a:rPr lang="en-US" dirty="0">
                <a:effectLst>
                  <a:outerShdw blurRad="38100" dist="38100" dir="2700000" algn="tl">
                    <a:srgbClr val="000000">
                      <a:alpha val="43137"/>
                    </a:srgbClr>
                  </a:outerShdw>
                </a:effectLst>
                <a:cs typeface="Calibri" panose="020F0502020204030204" pitchFamily="34" charset="0"/>
              </a:rPr>
              <a:t>they take Him to be their Savior and that this assurance 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not</a:t>
            </a:r>
            <a:r>
              <a:rPr lang="en-US" dirty="0">
                <a:effectLst>
                  <a:outerShdw blurRad="38100" dist="38100" dir="2700000" algn="tl">
                    <a:srgbClr val="000000">
                      <a:alpha val="43137"/>
                    </a:srgbClr>
                  </a:outerShdw>
                </a:effectLst>
                <a:cs typeface="Calibri" panose="020F0502020204030204" pitchFamily="34" charset="0"/>
              </a:rPr>
              <a:t> founded upon any fancied discovery of their own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worthiness</a:t>
            </a:r>
            <a:r>
              <a:rPr lang="en-US" dirty="0">
                <a:effectLst>
                  <a:outerShdw blurRad="38100" dist="38100" dir="2700000" algn="tl">
                    <a:srgbClr val="000000">
                      <a:alpha val="43137"/>
                    </a:srgbClr>
                  </a:outerShdw>
                </a:effectLst>
                <a:cs typeface="Calibri" panose="020F0502020204030204" pitchFamily="34" charset="0"/>
              </a:rPr>
              <a:t> or fitness, but wholly upon the testimony of God in His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written Word</a:t>
            </a:r>
            <a:r>
              <a:rPr lang="en-US" dirty="0">
                <a:effectLst>
                  <a:outerShdw blurRad="38100" dist="38100" dir="2700000" algn="tl">
                    <a:srgbClr val="000000">
                      <a:alpha val="43137"/>
                    </a:srgbClr>
                  </a:outerShdw>
                </a:effectLst>
                <a:cs typeface="Calibri" panose="020F0502020204030204" pitchFamily="34" charset="0"/>
              </a:rPr>
              <a:t>, exciting within His children filial love...”</a:t>
            </a:r>
          </a:p>
        </p:txBody>
      </p:sp>
    </p:spTree>
    <p:extLst>
      <p:ext uri="{BB962C8B-B14F-4D97-AF65-F5344CB8AC3E}">
        <p14:creationId xmlns:p14="http://schemas.microsoft.com/office/powerpoint/2010/main" val="1389746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621464" y="5957741"/>
            <a:ext cx="4949072" cy="739923"/>
          </a:xfrm>
        </p:spPr>
        <p:txBody>
          <a:bodyPr/>
          <a:lstStyle/>
          <a:p>
            <a:pPr algn="ctr" eaLnBrk="1" hangingPunct="1">
              <a:defRPr/>
            </a:pPr>
            <a:r>
              <a:rPr lang="en-US" altLang="en-US" sz="1600" dirty="0">
                <a:solidFill>
                  <a:schemeClr val="tx1"/>
                </a:solidFill>
                <a:effectLst>
                  <a:outerShdw blurRad="38100" dist="38100" dir="2700000" algn="tl">
                    <a:srgbClr val="000000">
                      <a:alpha val="43137"/>
                    </a:srgbClr>
                  </a:outerShdw>
                </a:effectLst>
              </a:rPr>
              <a:t>Lewis Sperry Chafer, </a:t>
            </a:r>
            <a:r>
              <a:rPr lang="en-US" altLang="en-US" sz="1600" i="1" dirty="0">
                <a:solidFill>
                  <a:schemeClr val="tx1"/>
                </a:solidFill>
                <a:effectLst>
                  <a:outerShdw blurRad="38100" dist="38100" dir="2700000" algn="tl">
                    <a:srgbClr val="000000">
                      <a:alpha val="43137"/>
                    </a:srgbClr>
                  </a:outerShdw>
                </a:effectLst>
              </a:rPr>
              <a:t>Salvation: A Clear Doctrinal Analysis</a:t>
            </a:r>
            <a:r>
              <a:rPr lang="en-US" altLang="en-US" sz="1600" dirty="0">
                <a:solidFill>
                  <a:schemeClr val="tx1"/>
                </a:solidFill>
                <a:effectLst>
                  <a:outerShdw blurRad="38100" dist="38100" dir="2700000" algn="tl">
                    <a:srgbClr val="000000">
                      <a:alpha val="43137"/>
                    </a:srgbClr>
                  </a:outerShdw>
                </a:effectLst>
              </a:rPr>
              <a:t> </a:t>
            </a:r>
            <a:br>
              <a:rPr lang="en-US" altLang="en-US" sz="1600" dirty="0">
                <a:solidFill>
                  <a:schemeClr val="tx1"/>
                </a:solidFill>
                <a:effectLst>
                  <a:outerShdw blurRad="38100" dist="38100" dir="2700000" algn="tl">
                    <a:srgbClr val="000000">
                      <a:alpha val="43137"/>
                    </a:srgbClr>
                  </a:outerShdw>
                </a:effectLst>
              </a:rPr>
            </a:br>
            <a:r>
              <a:rPr lang="en-US" altLang="en-US" sz="1600" dirty="0">
                <a:solidFill>
                  <a:schemeClr val="tx1"/>
                </a:solidFill>
                <a:effectLst>
                  <a:outerShdw blurRad="38100" dist="38100" dir="2700000" algn="tl">
                    <a:srgbClr val="000000">
                      <a:alpha val="43137"/>
                    </a:srgbClr>
                  </a:outerShdw>
                </a:effectLst>
              </a:rPr>
              <a:t>(Grand Rapids: Zondervan, 1977), 60. Italics added</a:t>
            </a:r>
          </a:p>
        </p:txBody>
      </p:sp>
      <p:pic>
        <p:nvPicPr>
          <p:cNvPr id="4" name="Picture 2" descr="http://t1.gstatic.com/images?q=tbn:ANd9GcQxv3vyi4YqgamHAJTIgWkNJkLqWWIuAG2pkecTpX67vjz6XE96Kw"/>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2869" y="1332267"/>
            <a:ext cx="2278931" cy="32121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1"/>
          <p:cNvSpPr>
            <a:spLocks noGrp="1"/>
          </p:cNvSpPr>
          <p:nvPr>
            <p:ph idx="1"/>
          </p:nvPr>
        </p:nvSpPr>
        <p:spPr>
          <a:xfrm>
            <a:off x="3352800" y="1150071"/>
            <a:ext cx="8229599" cy="4279768"/>
          </a:xfrm>
        </p:spPr>
        <p:txBody>
          <a:bodyPr/>
          <a:lstStyle/>
          <a:p>
            <a:pPr marL="0" indent="0" algn="just" eaLnBrk="1" hangingPunct="1">
              <a:buNone/>
              <a:defRPr/>
            </a:pPr>
            <a:r>
              <a:rPr lang="en-US" altLang="en-US"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b="1" i="1" u="sng" dirty="0">
                <a:solidFill>
                  <a:srgbClr val="FFFFCC"/>
                </a:solidFill>
                <a:effectLst>
                  <a:outerShdw blurRad="38100" dist="38100" dir="2700000" algn="tl">
                    <a:srgbClr val="000000">
                      <a:alpha val="43137"/>
                    </a:srgbClr>
                  </a:outerShdw>
                </a:effectLst>
              </a:rPr>
              <a:t>all such experiences are but  secondary evidences</a:t>
            </a:r>
            <a:r>
              <a:rPr lang="en-US" altLang="en-US"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5" name="Rectangle 4"/>
          <p:cNvSpPr/>
          <p:nvPr/>
        </p:nvSpPr>
        <p:spPr>
          <a:xfrm>
            <a:off x="4160086" y="252993"/>
            <a:ext cx="3871829"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3391786" y="1137507"/>
            <a:ext cx="8162565" cy="3785652"/>
          </a:xfrm>
          <a:prstGeom prst="rect">
            <a:avLst/>
          </a:prstGeom>
          <a:noFill/>
          <a:ln w="9525">
            <a:noFill/>
            <a:miter lim="800000"/>
            <a:headEnd/>
            <a:tailEnd/>
          </a:ln>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sp>
        <p:nvSpPr>
          <p:cNvPr id="56323" name="TextBox 4"/>
          <p:cNvSpPr txBox="1">
            <a:spLocks noChangeArrowheads="1"/>
          </p:cNvSpPr>
          <p:nvPr/>
        </p:nvSpPr>
        <p:spPr bwMode="auto">
          <a:xfrm>
            <a:off x="3505200" y="227814"/>
            <a:ext cx="5181600" cy="646331"/>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p:txBody>
      </p:sp>
      <p:sp>
        <p:nvSpPr>
          <p:cNvPr id="4" name="TextBox 4"/>
          <p:cNvSpPr txBox="1">
            <a:spLocks noChangeArrowheads="1"/>
          </p:cNvSpPr>
          <p:nvPr/>
        </p:nvSpPr>
        <p:spPr bwMode="auto">
          <a:xfrm>
            <a:off x="3505200" y="6130918"/>
            <a:ext cx="5181600" cy="584775"/>
          </a:xfrm>
          <a:prstGeom prst="rect">
            <a:avLst/>
          </a:prstGeom>
          <a:noFill/>
          <a:ln w="9525">
            <a:noFill/>
            <a:miter lim="800000"/>
            <a:headEnd/>
            <a:tailEnd/>
          </a:ln>
        </p:spPr>
        <p:txBody>
          <a:bodyPr>
            <a:spAutoFit/>
          </a:bodyPr>
          <a:lstStyle/>
          <a:p>
            <a:pPr algn="ctr">
              <a:spcAft>
                <a:spcPts val="600"/>
              </a:spcAft>
              <a:defRPr/>
            </a:pPr>
            <a:r>
              <a:rPr lang="en-US" sz="16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Destiny: The Future Reign of the Servant Kings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(Monument, CO: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Panyim</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2012), 454.</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7649" y="1371600"/>
            <a:ext cx="2622497"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086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6682A60B-9990-4D5F-C54B-62630D6BD1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479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762000"/>
          </a:xfrm>
        </p:spPr>
        <p:txBody>
          <a:bodyPr/>
          <a:lstStyle/>
          <a:p>
            <a:pPr algn="ctr"/>
            <a:r>
              <a:rPr lang="en-US" sz="3600" dirty="0">
                <a:solidFill>
                  <a:srgbClr val="00FFFF"/>
                </a:solidFill>
                <a:effectLst>
                  <a:outerShdw blurRad="38100" dist="38100" dir="2700000" algn="tl">
                    <a:srgbClr val="000000">
                      <a:alpha val="43137"/>
                    </a:srgbClr>
                  </a:outerShdw>
                </a:effectLst>
              </a:rPr>
              <a:t>Assurance of Salvation in Calvinism?</a:t>
            </a: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36500" y="5153384"/>
              <a:ext cx="19440" cy="19080"/>
            </p14:xfrm>
          </p:contentPart>
        </mc:Choice>
        <mc:Fallback xmlns="">
          <p:pic>
            <p:nvPicPr>
              <p:cNvPr id="6" name="Ink 5"/>
              <p:cNvPicPr/>
              <p:nvPr/>
            </p:nvPicPr>
            <p:blipFill>
              <a:blip r:embed="rId3"/>
              <a:stretch>
                <a:fillRect/>
              </a:stretch>
            </p:blipFill>
            <p:spPr>
              <a:xfrm>
                <a:off x="5924620" y="5141724"/>
                <a:ext cx="43200" cy="42400"/>
              </a:xfrm>
              <a:prstGeom prst="rect">
                <a:avLst/>
              </a:prstGeom>
            </p:spPr>
          </p:pic>
        </mc:Fallback>
      </mc:AlternateContent>
      <p:pic>
        <p:nvPicPr>
          <p:cNvPr id="5" name="Picture 4"/>
          <p:cNvPicPr>
            <a:picLocks noChangeAspect="1"/>
          </p:cNvPicPr>
          <p:nvPr/>
        </p:nvPicPr>
        <p:blipFill>
          <a:blip r:embed="rId4"/>
          <a:stretch>
            <a:fillRect/>
          </a:stretch>
        </p:blipFill>
        <p:spPr>
          <a:xfrm>
            <a:off x="3323492" y="1265448"/>
            <a:ext cx="5545016"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576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1143000"/>
          </a:xfrm>
        </p:spPr>
        <p:txBody>
          <a:bodyPr/>
          <a:lstStyle/>
          <a:p>
            <a:pPr algn="ctr"/>
            <a:r>
              <a:rPr lang="en-US" sz="3600" dirty="0"/>
              <a:t>Calvinism and the Assurance of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905000"/>
            <a:ext cx="10896600" cy="2209800"/>
          </a:xfrm>
        </p:spPr>
        <p:txBody>
          <a:bodyPr/>
          <a:lstStyle/>
          <a:p>
            <a:pPr marL="0" indent="0" algn="just">
              <a:buNone/>
            </a:pPr>
            <a:r>
              <a:rPr lang="en-US" dirty="0">
                <a:effectLst>
                  <a:outerShdw blurRad="38100" dist="38100" dir="2700000" algn="tl">
                    <a:srgbClr val="000000">
                      <a:alpha val="43137"/>
                    </a:srgbClr>
                  </a:outerShdw>
                </a:effectLst>
              </a:rPr>
              <a:t>“Once fully indoctrinated into Calvinism, the Calvinist is left wondering for the rest of his life if he is one of the elect. This is not a walk of faith but of doubt, and it is totally unscriptural. Scripture says that we can walk in assurance of eternal life.”</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102.</a:t>
            </a:r>
          </a:p>
        </p:txBody>
      </p:sp>
    </p:spTree>
    <p:extLst>
      <p:ext uri="{BB962C8B-B14F-4D97-AF65-F5344CB8AC3E}">
        <p14:creationId xmlns:p14="http://schemas.microsoft.com/office/powerpoint/2010/main" val="2611313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524000" y="1524000"/>
            <a:ext cx="9144000" cy="1600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 am elect, is first perceived from sanctification begun in me, that is, by my hating of sin and my loving of righteousness.”</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095500" y="152400"/>
            <a:ext cx="8001000" cy="100584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Theodore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Beza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a:p>
            <a:pPr algn="ctr">
              <a:defRPr/>
            </a:pP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(1519‒1605)</a:t>
            </a:r>
          </a:p>
          <a:p>
            <a:pPr algn="ctr">
              <a:defRPr/>
            </a:pP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Little Book of Christian Questions and Responses</a:t>
            </a: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96-97</a:t>
            </a:r>
          </a:p>
        </p:txBody>
      </p:sp>
      <p:pic>
        <p:nvPicPr>
          <p:cNvPr id="1030" name="Picture 6" descr="http://www.presbyteriansofthepast.com/wp-content/uploads/2015/10/Cover-Image-Beza-for-his-Bio-of-Calvin-10-12-20151-221x300.jpg"/>
          <p:cNvPicPr>
            <a:picLocks noChangeAspect="1" noChangeArrowheads="1"/>
          </p:cNvPicPr>
          <p:nvPr/>
        </p:nvPicPr>
        <p:blipFill>
          <a:blip r:embed="rId2" cstate="print"/>
          <a:srcRect/>
          <a:stretch>
            <a:fillRect/>
          </a:stretch>
        </p:blipFill>
        <p:spPr bwMode="auto">
          <a:xfrm>
            <a:off x="4917186" y="3352800"/>
            <a:ext cx="2357628" cy="3200400"/>
          </a:xfrm>
          <a:prstGeom prst="rect">
            <a:avLst/>
          </a:prstGeom>
          <a:noFill/>
        </p:spPr>
      </p:pic>
    </p:spTree>
    <p:extLst>
      <p:ext uri="{BB962C8B-B14F-4D97-AF65-F5344CB8AC3E}">
        <p14:creationId xmlns:p14="http://schemas.microsoft.com/office/powerpoint/2010/main" val="131983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66900" y="2057399"/>
            <a:ext cx="8458200" cy="1657771"/>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“Genuine assurance comes from seeing the Holy Spirit’s transforming work in one’s life.”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217565" y="208962"/>
            <a:ext cx="3756870" cy="14034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p. 23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7871" y="4026679"/>
            <a:ext cx="3916258" cy="2286000"/>
          </a:xfrm>
          <a:prstGeom prst="rect">
            <a:avLst/>
          </a:prstGeom>
          <a:ln w="38100">
            <a:solidFill>
              <a:schemeClr val="tx1"/>
            </a:solidFill>
          </a:ln>
        </p:spPr>
      </p:pic>
    </p:spTree>
    <p:extLst>
      <p:ext uri="{BB962C8B-B14F-4D97-AF65-F5344CB8AC3E}">
        <p14:creationId xmlns:p14="http://schemas.microsoft.com/office/powerpoint/2010/main" val="139449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pic>
        <p:nvPicPr>
          <p:cNvPr id="3" name="Picture 2">
            <a:extLst>
              <a:ext uri="{FF2B5EF4-FFF2-40B4-BE49-F238E27FC236}">
                <a16:creationId xmlns:a16="http://schemas.microsoft.com/office/drawing/2014/main" id="{D54956CA-C6E1-54DB-CB03-12F204399A08}"/>
              </a:ext>
            </a:extLst>
          </p:cNvPr>
          <p:cNvPicPr>
            <a:picLocks noChangeAspect="1"/>
          </p:cNvPicPr>
          <p:nvPr/>
        </p:nvPicPr>
        <p:blipFill>
          <a:blip r:embed="rId3"/>
          <a:srcRect t="25129" r="36006" b="6477"/>
          <a:stretch>
            <a:fillRect/>
          </a:stretch>
        </p:blipFill>
        <p:spPr>
          <a:xfrm>
            <a:off x="4038600" y="3773895"/>
            <a:ext cx="4114800" cy="2474505"/>
          </a:xfrm>
          <a:prstGeom prst="rect">
            <a:avLst/>
          </a:prstGeom>
          <a:ln w="38100">
            <a:solidFill>
              <a:srgbClr val="FF0000"/>
            </a:solidFill>
          </a:ln>
        </p:spPr>
      </p:pic>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246304"/>
            <a:ext cx="9144000" cy="1470586"/>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Westminster Confession Chapter XVII, Article III</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 Of the Assurance of Grace and Salvation</a:t>
            </a:r>
          </a:p>
        </p:txBody>
      </p:sp>
      <p:sp>
        <p:nvSpPr>
          <p:cNvPr id="11267" name="Content Placeholder 2"/>
          <p:cNvSpPr>
            <a:spLocks noGrp="1"/>
          </p:cNvSpPr>
          <p:nvPr>
            <p:ph idx="1"/>
          </p:nvPr>
        </p:nvSpPr>
        <p:spPr>
          <a:xfrm>
            <a:off x="4051005" y="2055042"/>
            <a:ext cx="7081283" cy="4185502"/>
          </a:xfrm>
        </p:spPr>
        <p:txBody>
          <a:bodyPr>
            <a:normAutofit/>
          </a:bodyPr>
          <a:lstStyle/>
          <a:p>
            <a:pPr marL="0" indent="0" algn="just" fontAlgn="auto">
              <a:spcBef>
                <a:spcPts val="0"/>
              </a:spcBef>
              <a:spcAft>
                <a:spcPts val="2400"/>
              </a:spcAft>
              <a:buNone/>
              <a:defRPr/>
            </a:pPr>
            <a:r>
              <a:rPr lang="en-US" sz="3600" dirty="0">
                <a:effectLst>
                  <a:outerShdw blurRad="38100" dist="38100" dir="2700000" algn="tl">
                    <a:srgbClr val="000000">
                      <a:alpha val="43137"/>
                    </a:srgbClr>
                  </a:outerShdw>
                </a:effectLst>
                <a:cs typeface="Calibri" panose="020F0502020204030204" pitchFamily="34" charset="0"/>
              </a:rPr>
              <a:t>“This infallible assurance doth not so belong to the essence of faith, but that a true believer will wait long, and conflict with many difficulties before he be a partaker of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573" y="2021388"/>
            <a:ext cx="2752627" cy="4252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3657600"/>
          </a:xfrm>
        </p:spPr>
        <p:txBody>
          <a:bodyPr anchor="t"/>
          <a:lstStyle/>
          <a:p>
            <a:pPr algn="just"/>
            <a:r>
              <a:rPr lang="en-US" sz="3200" dirty="0">
                <a:solidFill>
                  <a:schemeClr val="tx1"/>
                </a:solidFill>
                <a:effectLst>
                  <a:outerShdw blurRad="38100" dist="38100" dir="2700000" algn="tl">
                    <a:srgbClr val="000000">
                      <a:alpha val="43137"/>
                    </a:srgbClr>
                  </a:outerShdw>
                </a:effectLst>
              </a:rPr>
              <a:t>Even John Calvin himself did not possess assurance of salvation. Writing in his will shortly before his death in 1564, he declared: “I testify also and profess that I humbly seek from God, </a:t>
            </a:r>
            <a:r>
              <a:rPr lang="en-US" sz="3200" i="1" dirty="0">
                <a:solidFill>
                  <a:schemeClr val="tx1"/>
                </a:solidFill>
                <a:effectLst>
                  <a:outerShdw blurRad="38100" dist="38100" dir="2700000" algn="tl">
                    <a:srgbClr val="000000">
                      <a:alpha val="43137"/>
                    </a:srgbClr>
                  </a:outerShdw>
                </a:effectLst>
              </a:rPr>
              <a:t>that He may so will me</a:t>
            </a:r>
            <a:r>
              <a:rPr lang="en-US" sz="3200" dirty="0">
                <a:solidFill>
                  <a:schemeClr val="tx1"/>
                </a:solidFill>
                <a:effectLst>
                  <a:outerShdw blurRad="38100" dist="38100" dir="2700000" algn="tl">
                    <a:srgbClr val="000000">
                      <a:alpha val="43137"/>
                    </a:srgbClr>
                  </a:outerShdw>
                </a:effectLst>
              </a:rPr>
              <a:t> to be washed and purified by the great Redeemer’s blood, shed for the sins of the human race, that it </a:t>
            </a:r>
            <a:r>
              <a:rPr lang="en-US" sz="3200" i="1" dirty="0">
                <a:solidFill>
                  <a:schemeClr val="tx1"/>
                </a:solidFill>
                <a:effectLst>
                  <a:outerShdw blurRad="38100" dist="38100" dir="2700000" algn="tl">
                    <a:srgbClr val="000000">
                      <a:alpha val="43137"/>
                    </a:srgbClr>
                  </a:outerShdw>
                </a:effectLst>
              </a:rPr>
              <a:t>may be permitted me</a:t>
            </a:r>
            <a:r>
              <a:rPr lang="en-US" sz="3200" dirty="0">
                <a:solidFill>
                  <a:schemeClr val="tx1"/>
                </a:solidFill>
                <a:effectLst>
                  <a:outerShdw blurRad="38100" dist="38100" dir="2700000" algn="tl">
                    <a:srgbClr val="000000">
                      <a:alpha val="43137"/>
                    </a:srgbClr>
                  </a:outerShdw>
                </a:effectLst>
              </a:rPr>
              <a:t> to stand before His tribunal under the covert of the Redeemer Himself” (italics added). </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400300" y="152400"/>
            <a:ext cx="7391400" cy="1524000"/>
          </a:xfrm>
        </p:spPr>
        <p:txBody>
          <a:bodyPr/>
          <a:lstStyle/>
          <a:p>
            <a:pPr marL="0" indent="0" algn="ctr" eaLnBrk="1" hangingPunct="1">
              <a:buNone/>
              <a:defRPr/>
            </a:pPr>
            <a:r>
              <a:rPr lang="en-US" sz="36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Norman F. </a:t>
            </a:r>
            <a:r>
              <a:rPr lang="en-US" sz="1600" dirty="0" err="1">
                <a:effectLst>
                  <a:outerShdw blurRad="38100" dist="38100" dir="2700000" algn="tl">
                    <a:srgbClr val="000000">
                      <a:alpha val="43137"/>
                    </a:srgbClr>
                  </a:outerShdw>
                </a:effectLst>
              </a:rPr>
              <a:t>Douty</a:t>
            </a:r>
            <a:r>
              <a:rPr lang="en-US" sz="1600" dirty="0">
                <a:effectLst>
                  <a:outerShdw blurRad="38100" dist="38100" dir="2700000" algn="tl">
                    <a:srgbClr val="000000">
                      <a:alpha val="43137"/>
                    </a:srgbClr>
                  </a:outerShdw>
                </a:effectLst>
              </a:rPr>
              <a:t>, </a:t>
            </a:r>
            <a:r>
              <a:rPr lang="en-US" sz="1600" i="1" dirty="0">
                <a:effectLst>
                  <a:outerShdw blurRad="38100" dist="38100" dir="2700000" algn="tl">
                    <a:srgbClr val="000000">
                      <a:alpha val="43137"/>
                    </a:srgbClr>
                  </a:outerShdw>
                </a:effectLst>
              </a:rPr>
              <a:t>The Death of Christ</a:t>
            </a:r>
            <a:r>
              <a:rPr lang="en-US" sz="1600" dirty="0">
                <a:effectLst>
                  <a:outerShdw blurRad="38100" dist="38100" dir="2700000" algn="tl">
                    <a:srgbClr val="000000">
                      <a:alpha val="43137"/>
                    </a:srgbClr>
                  </a:outerShdw>
                </a:effectLst>
              </a:rPr>
              <a:t> (Irving, TX: Williams &amp; Watrous Pub. Co., Revised and Enlarged Edition, 1978), p. 176, citing John Calvin from F. F. Bruce’s “Answers and Questions,” Questions 1331, in The Harvester (Exeter) January 1966.</a:t>
            </a:r>
          </a:p>
          <a:p>
            <a:pPr marL="0" indent="0" algn="ctr" eaLnBrk="1" hangingPunct="1">
              <a:buNone/>
              <a:defRPr/>
            </a:pPr>
            <a:br>
              <a:rPr lang="en-US" sz="1600" i="1" dirty="0">
                <a:effectLst>
                  <a:outerShdw blurRad="38100" dist="38100" dir="2700000" algn="tl">
                    <a:srgbClr val="000000">
                      <a:alpha val="43137"/>
                    </a:srgbClr>
                  </a:outerShdw>
                </a:effectLst>
              </a:rPr>
            </a:br>
            <a:endParaRPr lang="en-US" sz="1600" i="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96883"/>
            <a:ext cx="766735" cy="1097280"/>
          </a:xfrm>
          <a:prstGeom prst="rect">
            <a:avLst/>
          </a:prstGeom>
          <a:ln>
            <a:solidFill>
              <a:schemeClr val="tx1"/>
            </a:solidFill>
          </a:ln>
        </p:spPr>
      </p:pic>
    </p:spTree>
    <p:extLst>
      <p:ext uri="{BB962C8B-B14F-4D97-AF65-F5344CB8AC3E}">
        <p14:creationId xmlns:p14="http://schemas.microsoft.com/office/powerpoint/2010/main" val="1659070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2098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
        <p:nvSpPr>
          <p:cNvPr id="2" name="Rectangle 1"/>
          <p:cNvSpPr/>
          <p:nvPr/>
        </p:nvSpPr>
        <p:spPr>
          <a:xfrm>
            <a:off x="609600" y="152400"/>
            <a:ext cx="10972799" cy="1477328"/>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133600"/>
            <a:ext cx="8077199" cy="255454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causes me to be anxious is the possibility that I may not be a Christian—that I might be fake / that everything I’ve ever done might be a farce—those are horrible, horrible thoughts; right?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609600" y="152400"/>
            <a:ext cx="10972799" cy="184665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Piper’s Interview on Family Life Radio April 14, 2020 </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https://www.familylife.com/podcast/familylife-today/strategies-for-standing-firm-through-coronavirus/</a:t>
            </a:r>
          </a:p>
          <a:p>
            <a:pPr algn="ctr">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larrydixon.files.wordpress.com/2011/05/john-piper.jpg">
            <a:extLst>
              <a:ext uri="{FF2B5EF4-FFF2-40B4-BE49-F238E27FC236}">
                <a16:creationId xmlns:a16="http://schemas.microsoft.com/office/drawing/2014/main" id="{FFFAE344-D17F-5ECE-7112-23C106D7B5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807184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6" y="1371601"/>
            <a:ext cx="10976344" cy="5029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73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while back I had one of those moments… Suddenly the question hit me: ‘R.C. what if you are not one of the redeemed? What if your destiny is not heaven after all, but hell?’ Let me tell you that I was flooded in my body with the chill that went from my head to the bottom of my spine. I was terrified. I begin to take stock of my life, and I looked at my performance. My sins came pouring into my mind, and the more I looked at myself the worst I felt. I thought, ‘maybe it’s really true. Maybe I’m not saved after all.’...Then I remembered John 6:68. Jesus had been giving out hard teaching, and many of His former followers had left Him. When He asked Peter if he was also going to leave, Peter said, ‘where else can we go? Only you have the words of eternal life.’ In other words, Peter was also uncomfortable, but he realized that being uncomfortable with Jesus was better than any other option.”</a:t>
            </a:r>
          </a:p>
        </p:txBody>
      </p:sp>
      <p:sp>
        <p:nvSpPr>
          <p:cNvPr id="6" name="Rectangle 2"/>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B90A40FA-29D4-453F-8CA9-61CFAC0105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4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39798" y="5197509"/>
            <a:ext cx="8512404" cy="1401257"/>
          </a:xfrm>
          <a:prstGeom prst="rect">
            <a:avLst/>
          </a:prstGeom>
          <a:noFill/>
          <a:ln w="9525">
            <a:noFill/>
            <a:miter lim="800000"/>
            <a:headEnd/>
            <a:tailEnd/>
          </a:ln>
          <a:effectLst/>
        </p:spPr>
        <p:txBody>
          <a:bodyPr/>
          <a:lstStyle/>
          <a:p>
            <a:pPr algn="ctr">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326434"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284835"/>
            <a:ext cx="5062118" cy="3657600"/>
          </a:xfrm>
          <a:prstGeom prst="rect">
            <a:avLst/>
          </a:prstGeom>
        </p:spPr>
      </p:pic>
    </p:spTree>
    <p:extLst>
      <p:ext uri="{BB962C8B-B14F-4D97-AF65-F5344CB8AC3E}">
        <p14:creationId xmlns:p14="http://schemas.microsoft.com/office/powerpoint/2010/main" val="1130800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7400"/>
            <a:ext cx="10972800" cy="353943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Interestingly, it has been recorded that “nearly all of the Puritan ‘divines’ [men who were Calvinistic and taught perseverance] went through great dread and despair on their deathbeds as they realized their lives did not give perfect evidence that they were elect</a:t>
            </a: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p:cNvSpPr/>
          <p:nvPr/>
        </p:nvSpPr>
        <p:spPr>
          <a:xfrm>
            <a:off x="609600" y="232938"/>
            <a:ext cx="109728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 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Calvin and English Calvinism to 1649</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(Oxford: Oxford University Press, 1979), 2.</a:t>
            </a:r>
          </a:p>
        </p:txBody>
      </p:sp>
      <p:pic>
        <p:nvPicPr>
          <p:cNvPr id="1026" name="Picture 2" descr="Image result for rt kendall&quot;">
            <a:extLst>
              <a:ext uri="{FF2B5EF4-FFF2-40B4-BE49-F238E27FC236}">
                <a16:creationId xmlns:a16="http://schemas.microsoft.com/office/drawing/2014/main" id="{6DFA03F6-7457-47F1-9560-31FFA7C70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5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2697"/>
            <a:ext cx="10972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went to Oxford in 1973 to study John Owen’s doctrine of the priestly work of Christ. It turned out that my thesis took a different direction, but it plunged me deep indeed into the Puritans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525AD4CE-B3D5-7116-A372-E7698FBB7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591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7283"/>
            <a:ext cx="11125200" cy="424731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one could claim to be saved if they did not keep the works of the Law. Not that you could lose your salvation; it only meant you were not really converted in the first place if there was not a careful keeping of the Ten Commandments. After all, one dare not look directly to Christ for assurance—that would be presumptuous; one looked to his own faithfulness in keeping the Law first, and then—and only then—did one have the warrant to look to Christ for salvation. I kept telling myself that what these Puritans wrote surely was not what they appeared to be saying. I kept reading”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E9D6A9B7-FF1F-72CB-44A9-97CD879655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3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the Puritans that I read can be described in this scenario: How do you know you are saved? By your sanctification. How do you know you have sanctification? By good works. How do you know what good works are? By the Ten Commandments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F01EAC0E-9223-87BD-8224-345739C407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24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4" name="Picture 2">
            <a:extLst>
              <a:ext uri="{FF2B5EF4-FFF2-40B4-BE49-F238E27FC236}">
                <a16:creationId xmlns:a16="http://schemas.microsoft.com/office/drawing/2014/main" id="{454A7D58-B5E3-67AD-6ACF-F43BB8408A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that they believed you are saved by good works; it was merely that you could not know you are saved unless you kept the Ten Commandments. Martin Luther’s discovery that we are justified by faith alone had sadly passed behind a cloud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A2A8153C-090A-1E4B-6934-5E2840F2E6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183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2640"/>
            <a:ext cx="10972800" cy="40233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also surprised to learn how so many of the Puritans died. William Perkins (1558-1602), the architectural mind for what became the tradition that led to the historic Westminster Confession of Faith, died ‘in the conflict of a troubled conscience.’ His immediate successor Paul Baynes (d. 1617) ‘went out of this world, with far less comfort than many weaker Christians enjoy.’ Sadly, this kind of dying testimony was not uncommon (p. 4).” </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43EA06BF-2644-943B-83DF-42F34F1EFA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0885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429000" y="1828800"/>
            <a:ext cx="8153400" cy="3581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teaching is that I don't know, at any given moment, what my eternal future will be… I can hope, pray, do my very best – but I still don't know. Pope John II doesn't absolutely know that he will go to heaven, nor does mother Theresa of Calcutta, unless either has had a special divine revelation.”</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7932" y="228600"/>
            <a:ext cx="7656136" cy="13716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Cardinal John O’Connor of NY</a:t>
            </a:r>
          </a:p>
          <a:p>
            <a:pPr algn="ctr">
              <a:defRPr/>
            </a:pPr>
            <a:r>
              <a:rPr lang="en-US" sz="20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quoted in Samuel Howe </a:t>
            </a:r>
            <a:r>
              <a:rPr lang="en-US" sz="20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Verhovek</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Cardinal Defends a Jailed Bishop Who Warned Cuomo on Abortion,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York Times, February 1, 1990.</a:t>
            </a:r>
          </a:p>
        </p:txBody>
      </p:sp>
      <p:pic>
        <p:nvPicPr>
          <p:cNvPr id="57346" name="Picture 2" descr="http://www.catholic-pages.com/images/cardinals/o%27connor.jpg"/>
          <p:cNvPicPr>
            <a:picLocks noChangeAspect="1" noChangeArrowheads="1"/>
          </p:cNvPicPr>
          <p:nvPr/>
        </p:nvPicPr>
        <p:blipFill>
          <a:blip r:embed="rId2" cstate="print"/>
          <a:srcRect/>
          <a:stretch>
            <a:fillRect/>
          </a:stretch>
        </p:blipFill>
        <p:spPr bwMode="auto">
          <a:xfrm>
            <a:off x="708803" y="1981200"/>
            <a:ext cx="2415397"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121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AC3D-0D0B-4397-5B8A-75B08E97D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8BD83-D099-3978-59A1-E58CDF4C6F92}"/>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Calvinism’s “Two Kinds of Faith” Doctrine damages the Assurance of Salvation</a:t>
            </a:r>
          </a:p>
        </p:txBody>
      </p:sp>
      <p:pic>
        <p:nvPicPr>
          <p:cNvPr id="5" name="Picture 2">
            <a:extLst>
              <a:ext uri="{FF2B5EF4-FFF2-40B4-BE49-F238E27FC236}">
                <a16:creationId xmlns:a16="http://schemas.microsoft.com/office/drawing/2014/main" id="{1F5DB834-6586-D13A-FE2F-6E8C0AD6F0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F5BCF11-94F4-F52B-722B-75A3E7D02FB7}"/>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3496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2093655"/>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7651" name="Picture 2" descr="https://encrypted-tbn1.gstatic.com/images?q=tbn:ANd9GcQileAyv1EM7poIp7ESaXAcXrR3g8wmSEi8qEez1LEfoNRgER0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2" y="76200"/>
            <a:ext cx="935184"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799696" y="228600"/>
            <a:ext cx="8592608" cy="1277273"/>
          </a:xfrm>
          <a:prstGeom prst="rect">
            <a:avLst/>
          </a:prstGeom>
        </p:spPr>
        <p:txBody>
          <a:bodyPr wrap="square">
            <a:spAutoFit/>
          </a:bodyPr>
          <a:lstStyle/>
          <a:p>
            <a:pPr algn="ctr">
              <a:spcAft>
                <a:spcPts val="6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William Hendriksen,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 Commentary on the Gospel of John, 3d ed. (London: Banner of Truth Trust, 1964), p. 127.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(1978). Bibliotheca Sacra, 135.  (1978).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Bibliotheca Sacra</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135</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 divine gift, faith is neither transient nor impotent. It has an abiding quality that guarantees its endurance to the end.”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4768" y="3352800"/>
            <a:ext cx="3002464" cy="17526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1104900" y="5867400"/>
            <a:ext cx="99822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1988), 173.</a:t>
            </a:r>
          </a:p>
        </p:txBody>
      </p:sp>
    </p:spTree>
    <p:extLst>
      <p:ext uri="{BB962C8B-B14F-4D97-AF65-F5344CB8AC3E}">
        <p14:creationId xmlns:p14="http://schemas.microsoft.com/office/powerpoint/2010/main" val="329096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324100" y="2072324"/>
            <a:ext cx="7543800" cy="747076"/>
          </a:xfrm>
          <a:prstGeom prst="rect">
            <a:avLst/>
          </a:prstGeom>
          <a:noFill/>
          <a:ln w="9525">
            <a:noFill/>
            <a:miter lim="800000"/>
            <a:headEnd/>
            <a:tailEnd/>
          </a:ln>
          <a:effectLst/>
        </p:spPr>
        <p:txBody>
          <a:bodyPr anchor="ct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 God gives can never evaporate.”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6245" y="3429000"/>
            <a:ext cx="4699510" cy="2743200"/>
          </a:xfrm>
          <a:prstGeom prst="rect">
            <a:avLst/>
          </a:prstGeom>
          <a:ln>
            <a:solidFill>
              <a:schemeClr val="tx1"/>
            </a:solidFill>
          </a:ln>
        </p:spPr>
      </p:pic>
      <p:sp>
        <p:nvSpPr>
          <p:cNvPr id="2" name="Rectangle 2">
            <a:extLst>
              <a:ext uri="{FF2B5EF4-FFF2-40B4-BE49-F238E27FC236}">
                <a16:creationId xmlns:a16="http://schemas.microsoft.com/office/drawing/2014/main" id="{BAA904C4-0368-87C4-987E-1F47A23EF8DF}"/>
              </a:ext>
            </a:extLst>
          </p:cNvPr>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spTree>
    <p:extLst>
      <p:ext uri="{BB962C8B-B14F-4D97-AF65-F5344CB8AC3E}">
        <p14:creationId xmlns:p14="http://schemas.microsoft.com/office/powerpoint/2010/main" val="3825178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3632" y="1538924"/>
            <a:ext cx="10985224"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 person fails to love and obey the Lord through the trials of life, then there is no evidence that he possesses saving faith. How many people do you know who came to church for a while, had a little trouble in their lives, and left? Although they may have made a profession of faith in Christ, they cannot be identified as those who love Him because their lives are not characterized by enduring obedience.”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019305" y="228600"/>
            <a:ext cx="41533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Without A Doubt</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177</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1366" y="5132459"/>
            <a:ext cx="2349755" cy="1371600"/>
          </a:xfrm>
          <a:prstGeom prst="rect">
            <a:avLst/>
          </a:prstGeom>
          <a:ln>
            <a:solidFill>
              <a:schemeClr val="tx1"/>
            </a:solidFill>
          </a:ln>
        </p:spPr>
      </p:pic>
    </p:spTree>
    <p:extLst>
      <p:ext uri="{BB962C8B-B14F-4D97-AF65-F5344CB8AC3E}">
        <p14:creationId xmlns:p14="http://schemas.microsoft.com/office/powerpoint/2010/main" val="183305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124200" y="1600200"/>
            <a:ext cx="8409213" cy="46482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do some stumble and fall while others persevere? Is it that some are better, stronger, than others? No. The reason lies in the difference between having saving faith and a faith that is not divine in origin or nature. Many are those who make professions not based upon regeneration, and the ‘faith’ that is theirs will not last…These are those who have false, human faith that does not last. But those with true faith produce fruit and remain.”</a:t>
            </a:r>
          </a:p>
        </p:txBody>
      </p:sp>
      <p:sp>
        <p:nvSpPr>
          <p:cNvPr id="6" name="Rectangle 2"/>
          <p:cNvSpPr>
            <a:spLocks noChangeArrowheads="1"/>
          </p:cNvSpPr>
          <p:nvPr/>
        </p:nvSpPr>
        <p:spPr bwMode="auto">
          <a:xfrm>
            <a:off x="2798406" y="228600"/>
            <a:ext cx="6595188"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James R. White, The Potter’s Freedom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(Amityville, NY: Calvary Press Publishing, 2000), 293. </a:t>
            </a:r>
          </a:p>
        </p:txBody>
      </p:sp>
      <p:pic>
        <p:nvPicPr>
          <p:cNvPr id="2" name="Picture 1">
            <a:extLst>
              <a:ext uri="{FF2B5EF4-FFF2-40B4-BE49-F238E27FC236}">
                <a16:creationId xmlns:a16="http://schemas.microsoft.com/office/drawing/2014/main" id="{B17E4A6D-44E4-13E5-6A19-C1A381E7ABE5}"/>
              </a:ext>
            </a:extLst>
          </p:cNvPr>
          <p:cNvPicPr>
            <a:picLocks noChangeAspect="1"/>
          </p:cNvPicPr>
          <p:nvPr/>
        </p:nvPicPr>
        <p:blipFill>
          <a:blip r:embed="rId2"/>
          <a:srcRect l="25000" r="20000"/>
          <a:stretch>
            <a:fillRect/>
          </a:stretch>
        </p:blipFill>
        <p:spPr>
          <a:xfrm>
            <a:off x="658585" y="1752600"/>
            <a:ext cx="2237015"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32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AB4DD6-DBCB-DA1D-0FA7-5A3340C40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465" y="152400"/>
            <a:ext cx="475107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90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071"/>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17636</TotalTime>
  <Words>8525</Words>
  <Application>Microsoft Office PowerPoint</Application>
  <PresentationFormat>Widescreen</PresentationFormat>
  <Paragraphs>707</Paragraphs>
  <Slides>130</Slides>
  <Notes>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130</vt:i4>
      </vt:variant>
    </vt:vector>
  </HeadingPairs>
  <TitlesOfParts>
    <vt:vector size="138" baseType="lpstr">
      <vt:lpstr>Arial</vt:lpstr>
      <vt:lpstr>Calibri</vt:lpstr>
      <vt:lpstr>Calibri Light</vt:lpstr>
      <vt:lpstr>Times New Roman</vt:lpstr>
      <vt:lpstr>Wingdings</vt:lpstr>
      <vt:lpstr>1_Azure</vt:lpstr>
      <vt:lpstr>2_Azure</vt:lpstr>
      <vt:lpstr>Office Theme</vt:lpstr>
      <vt:lpstr>PowerPoint Presentation</vt:lpstr>
      <vt:lpstr>Neo-Calvinism vs. The Bible</vt:lpstr>
      <vt:lpstr>V. Running TULIP Through the Grid of Scripture</vt:lpstr>
      <vt:lpstr>Perseverance of the Saints</vt:lpstr>
      <vt:lpstr>PowerPoint Presentation</vt:lpstr>
      <vt:lpstr>Perseverance of the Saints = Perseverance in Good Works to the End of One’s Life to Prove that He is One of the Elect</vt:lpstr>
      <vt:lpstr>Perseverance of the Saints</vt:lpstr>
      <vt:lpstr>PowerPoint Presentation</vt:lpstr>
      <vt:lpstr>Perseverance of the Saints</vt:lpstr>
      <vt:lpstr>Problems with the Calvinistic Perseverance Definition</vt:lpstr>
      <vt:lpstr>Out of Context Verses Used to Support the Perseverance of the Saints</vt:lpstr>
      <vt:lpstr>PowerPoint Presentation</vt:lpstr>
      <vt:lpstr>Context of John 15:5-6, 8</vt:lpstr>
      <vt:lpstr>Context of John 15:5-6, 8</vt:lpstr>
      <vt:lpstr>OUTLINE OF JOHN</vt:lpstr>
      <vt:lpstr>Context of John 15:5-6, 8</vt:lpstr>
      <vt:lpstr>Context of John 15:5-6, 8</vt:lpstr>
      <vt:lpstr>PowerPoint Presentation</vt:lpstr>
      <vt:lpstr>PowerPoint Presentation</vt:lpstr>
      <vt:lpstr>Context of John 15:5-6, 8</vt:lpstr>
      <vt:lpstr>Context of John 15:5-6, 8</vt:lpstr>
      <vt:lpstr>Context of John 15:5-6, 8</vt:lpstr>
      <vt:lpstr>Context of John 15:5-6, 8</vt:lpstr>
      <vt:lpstr>PowerPoint Presentation</vt:lpstr>
      <vt:lpstr>Context of John 15:5-6, 8</vt:lpstr>
      <vt:lpstr>PowerPoint Presentation</vt:lpstr>
      <vt:lpstr>Context of John 15:5-6, 8</vt:lpstr>
      <vt:lpstr>Out of Context Verses Used to Support the Perseverance of the Saints</vt:lpstr>
      <vt:lpstr>PowerPoint Presentation</vt:lpstr>
      <vt:lpstr>PowerPoint Presentation</vt:lpstr>
      <vt:lpstr>PowerPoint Presentation</vt:lpstr>
      <vt:lpstr>PowerPoint Presentation</vt:lpstr>
      <vt:lpstr>PowerPoint Presentation</vt:lpstr>
      <vt:lpstr>THE CORINTHIANS' ASSUMED BELIEVING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 of Context Verses Used to Support the Perseverance of the Saints</vt:lpstr>
      <vt:lpstr>PowerPoint Presentation</vt:lpstr>
      <vt:lpstr>Out of Context Verses Used to Support the Perseverance of the Saints</vt:lpstr>
      <vt:lpstr>PowerPoint Presentation</vt:lpstr>
      <vt:lpstr>Hebrews 12:14</vt:lpstr>
      <vt:lpstr>Hebrews 12:14</vt:lpstr>
      <vt:lpstr>Without Personal Holiness No One Will See the Lord</vt:lpstr>
      <vt:lpstr>PowerPoint Presentation</vt:lpstr>
      <vt:lpstr>Hebrews 12:14</vt:lpstr>
      <vt:lpstr>Hebrews 12:14</vt:lpstr>
      <vt:lpstr>Hebrews 12:14</vt:lpstr>
      <vt:lpstr>PowerPoint Presentation</vt:lpstr>
      <vt:lpstr>Hebrews 12:14</vt:lpstr>
      <vt:lpstr>Out of Context Verses Used to Support the Perseverance of the Saints</vt:lpstr>
      <vt:lpstr>PowerPoint Presentation</vt:lpstr>
      <vt:lpstr>Out of Context Verses Used to Support the Perseverance of the Saints</vt:lpstr>
      <vt:lpstr>PowerPoint Presentation</vt:lpstr>
      <vt:lpstr>Problems with the Calvinistic Perseverance Definition</vt:lpstr>
      <vt:lpstr>PowerPoint Presentation</vt:lpstr>
      <vt:lpstr>PowerPoint Presentation</vt:lpstr>
      <vt:lpstr>PowerPoint Presentation</vt:lpstr>
      <vt:lpstr>Problems with the Calvinistic Perseverance Definition</vt:lpstr>
      <vt:lpstr>Problems with the Calvinistic Perseverance Definition</vt:lpstr>
      <vt:lpstr>Problems with the Calvinistic Perseverance Definition</vt:lpstr>
      <vt:lpstr>PowerPoint Presentation</vt:lpstr>
      <vt:lpstr>Problems with the Calvinistic Perseverance Definition</vt:lpstr>
      <vt:lpstr>Destroys the Assurance of Salvation</vt:lpstr>
      <vt:lpstr>PowerPoint Presentation</vt:lpstr>
      <vt:lpstr>PowerPoint Presentation</vt:lpstr>
      <vt:lpstr>PowerPoint Presentation</vt:lpstr>
      <vt:lpstr>DTS Doctrinal Statement Article XI—Assurance</vt:lpstr>
      <vt:lpstr>Lewis Sperry Chafer, Salvation: A Clear Doctrinal Analysis  (Grand Rapids: Zondervan, 1977), 60. Italics added</vt:lpstr>
      <vt:lpstr>PowerPoint Presentation</vt:lpstr>
      <vt:lpstr>PowerPoint Presentation</vt:lpstr>
      <vt:lpstr>Assurance of Salvation in Calvinism?</vt:lpstr>
      <vt:lpstr>Calvinism and the Assurance of Salvation</vt:lpstr>
      <vt:lpstr>PowerPoint Presentation</vt:lpstr>
      <vt:lpstr>PowerPoint Presentation</vt:lpstr>
      <vt:lpstr>Westminster Confession Chapter XVII, Article III – Of the Assurance of Grace and Salvation</vt:lpstr>
      <vt:lpstr>Even John Calvin himself did not possess assurance of salvation. Writing in his will shortly before his death in 1564, he declared: “I testify also and profess that I humbly seek from God, that He may so will me to be washed and purified by the great Redeemer’s blood, shed for the sins of the human race, that it may be permitted me to stand before His tribunal under the covert of the Redeemer Himself” (italics added).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“Believe” Defined</vt:lpstr>
      <vt:lpstr>PowerPoint Presentation</vt:lpstr>
      <vt:lpstr>Passage Conditioning Salvation on Faith Alone (Sola Fide)</vt:lpstr>
      <vt:lpstr>PowerPoint Presentation</vt:lpstr>
      <vt:lpstr>PowerPoint Presentation</vt:lpstr>
      <vt:lpstr>PowerPoint Presentation</vt:lpstr>
      <vt:lpstr>PowerPoint Presentation</vt:lpstr>
      <vt:lpstr>PowerPoint Presentation</vt:lpstr>
      <vt:lpstr>John 20:30-31?</vt:lpstr>
      <vt:lpstr>John 20:30-31?</vt:lpstr>
      <vt:lpstr>John 20:30-31?</vt:lpstr>
      <vt:lpstr>Believing Forever? – No! Take Off Your Theological Lenses!</vt:lpstr>
      <vt:lpstr>John 20:30-31?</vt:lpstr>
      <vt:lpstr>John 20:30-31?</vt:lpstr>
      <vt:lpstr>Present Tense Participle Does Not Always Mean Forever</vt:lpstr>
      <vt:lpstr>John 20:30-31?</vt:lpstr>
      <vt:lpstr>John 20:30-31?</vt:lpstr>
      <vt:lpstr>John 20:30-31?</vt:lpstr>
      <vt:lpstr>John 20:30-31?</vt:lpstr>
      <vt:lpstr>PowerPoint Presentation</vt:lpstr>
      <vt:lpstr>John 20:30-31?</vt:lpstr>
      <vt:lpstr>John 20:30-31?</vt:lpstr>
      <vt:lpstr>PowerPoint Presentation</vt:lpstr>
      <vt:lpstr>John 20:30-31?</vt:lpstr>
      <vt:lpstr>PowerPoint Presentation</vt:lpstr>
      <vt:lpstr>John 20:30-31?</vt:lpstr>
      <vt:lpstr>Neo-Calvinism vs. The Bible</vt:lpstr>
      <vt:lpstr>PowerPoint Presentation</vt:lpstr>
      <vt:lpstr>Calvinism is an Imposed Philosophy Upon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- 043</dc:title>
  <dc:subject>Neo Calvinism vs the Bible</dc:subject>
  <dc:creator>A. Woods</dc:creator>
  <dc:description>Modified by Jim McGowan</dc:description>
  <cp:lastModifiedBy>Jim McGowan</cp:lastModifiedBy>
  <cp:revision>2082</cp:revision>
  <cp:lastPrinted>2025-09-19T13:00:48Z</cp:lastPrinted>
  <dcterms:created xsi:type="dcterms:W3CDTF">2009-03-17T12:21:13Z</dcterms:created>
  <dcterms:modified xsi:type="dcterms:W3CDTF">2025-09-19T14:13:31Z</dcterms:modified>
</cp:coreProperties>
</file>