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8922" r:id="rId2"/>
  </p:sldMasterIdLst>
  <p:notesMasterIdLst>
    <p:notesMasterId r:id="rId116"/>
  </p:notesMasterIdLst>
  <p:handoutMasterIdLst>
    <p:handoutMasterId r:id="rId117"/>
  </p:handoutMasterIdLst>
  <p:sldIdLst>
    <p:sldId id="2120" r:id="rId3"/>
    <p:sldId id="2129" r:id="rId4"/>
    <p:sldId id="2127" r:id="rId5"/>
    <p:sldId id="6816" r:id="rId6"/>
    <p:sldId id="6817" r:id="rId7"/>
    <p:sldId id="2322" r:id="rId8"/>
    <p:sldId id="2294" r:id="rId9"/>
    <p:sldId id="6818" r:id="rId10"/>
    <p:sldId id="2296" r:id="rId11"/>
    <p:sldId id="6819" r:id="rId12"/>
    <p:sldId id="6820" r:id="rId13"/>
    <p:sldId id="6821" r:id="rId14"/>
    <p:sldId id="6822" r:id="rId15"/>
    <p:sldId id="6853" r:id="rId16"/>
    <p:sldId id="6852" r:id="rId17"/>
    <p:sldId id="6854" r:id="rId18"/>
    <p:sldId id="2255" r:id="rId19"/>
    <p:sldId id="2299" r:id="rId20"/>
    <p:sldId id="3154" r:id="rId21"/>
    <p:sldId id="6855" r:id="rId22"/>
    <p:sldId id="6835" r:id="rId23"/>
    <p:sldId id="6856" r:id="rId24"/>
    <p:sldId id="6599" r:id="rId25"/>
    <p:sldId id="2300" r:id="rId26"/>
    <p:sldId id="6857" r:id="rId27"/>
    <p:sldId id="6858" r:id="rId28"/>
    <p:sldId id="6859" r:id="rId29"/>
    <p:sldId id="6860" r:id="rId30"/>
    <p:sldId id="6861" r:id="rId31"/>
    <p:sldId id="6862" r:id="rId32"/>
    <p:sldId id="6863" r:id="rId33"/>
    <p:sldId id="6864" r:id="rId34"/>
    <p:sldId id="6865" r:id="rId35"/>
    <p:sldId id="1839" r:id="rId36"/>
    <p:sldId id="269" r:id="rId37"/>
    <p:sldId id="6866" r:id="rId38"/>
    <p:sldId id="1830" r:id="rId39"/>
    <p:sldId id="263" r:id="rId40"/>
    <p:sldId id="5157" r:id="rId41"/>
    <p:sldId id="6867" r:id="rId42"/>
    <p:sldId id="6868" r:id="rId43"/>
    <p:sldId id="6870" r:id="rId44"/>
    <p:sldId id="6584" r:id="rId45"/>
    <p:sldId id="6885" r:id="rId46"/>
    <p:sldId id="2323" r:id="rId47"/>
    <p:sldId id="6886" r:id="rId48"/>
    <p:sldId id="6887" r:id="rId49"/>
    <p:sldId id="6889" r:id="rId50"/>
    <p:sldId id="6888" r:id="rId51"/>
    <p:sldId id="6624" r:id="rId52"/>
    <p:sldId id="6891" r:id="rId53"/>
    <p:sldId id="6892" r:id="rId54"/>
    <p:sldId id="2340" r:id="rId55"/>
    <p:sldId id="2304" r:id="rId56"/>
    <p:sldId id="6566" r:id="rId57"/>
    <p:sldId id="6893" r:id="rId58"/>
    <p:sldId id="2306" r:id="rId59"/>
    <p:sldId id="6894" r:id="rId60"/>
    <p:sldId id="6895" r:id="rId61"/>
    <p:sldId id="6896" r:id="rId62"/>
    <p:sldId id="6890" r:id="rId63"/>
    <p:sldId id="2332" r:id="rId64"/>
    <p:sldId id="6479" r:id="rId65"/>
    <p:sldId id="6897" r:id="rId66"/>
    <p:sldId id="2309" r:id="rId67"/>
    <p:sldId id="6898" r:id="rId68"/>
    <p:sldId id="2311" r:id="rId69"/>
    <p:sldId id="6607" r:id="rId70"/>
    <p:sldId id="624" r:id="rId71"/>
    <p:sldId id="625" r:id="rId72"/>
    <p:sldId id="6899" r:id="rId73"/>
    <p:sldId id="6900" r:id="rId74"/>
    <p:sldId id="2312" r:id="rId75"/>
    <p:sldId id="2336" r:id="rId76"/>
    <p:sldId id="2315" r:id="rId77"/>
    <p:sldId id="6901" r:id="rId78"/>
    <p:sldId id="6675" r:id="rId79"/>
    <p:sldId id="6902" r:id="rId80"/>
    <p:sldId id="6626" r:id="rId81"/>
    <p:sldId id="6627" r:id="rId82"/>
    <p:sldId id="6628" r:id="rId83"/>
    <p:sldId id="6873" r:id="rId84"/>
    <p:sldId id="6625" r:id="rId85"/>
    <p:sldId id="2341" r:id="rId86"/>
    <p:sldId id="6903" r:id="rId87"/>
    <p:sldId id="2317" r:id="rId88"/>
    <p:sldId id="6904" r:id="rId89"/>
    <p:sldId id="623" r:id="rId90"/>
    <p:sldId id="6629" r:id="rId91"/>
    <p:sldId id="6905" r:id="rId92"/>
    <p:sldId id="6906" r:id="rId93"/>
    <p:sldId id="6907" r:id="rId94"/>
    <p:sldId id="5550" r:id="rId95"/>
    <p:sldId id="5551" r:id="rId96"/>
    <p:sldId id="3193" r:id="rId97"/>
    <p:sldId id="6908" r:id="rId98"/>
    <p:sldId id="630" r:id="rId99"/>
    <p:sldId id="6909" r:id="rId100"/>
    <p:sldId id="2319" r:id="rId101"/>
    <p:sldId id="6910" r:id="rId102"/>
    <p:sldId id="6911" r:id="rId103"/>
    <p:sldId id="6572" r:id="rId104"/>
    <p:sldId id="6912" r:id="rId105"/>
    <p:sldId id="6913" r:id="rId106"/>
    <p:sldId id="6914" r:id="rId107"/>
    <p:sldId id="2320" r:id="rId108"/>
    <p:sldId id="5178" r:id="rId109"/>
    <p:sldId id="6915" r:id="rId110"/>
    <p:sldId id="6916" r:id="rId111"/>
    <p:sldId id="6917" r:id="rId112"/>
    <p:sldId id="2033" r:id="rId113"/>
    <p:sldId id="6918" r:id="rId114"/>
    <p:sldId id="6919" r:id="rId115"/>
  </p:sldIdLst>
  <p:sldSz cx="9144000" cy="6858000" type="screen4x3"/>
  <p:notesSz cx="6881813" cy="92964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FFFF99"/>
    <a:srgbClr val="0000FF"/>
    <a:srgbClr val="0099FF"/>
    <a:srgbClr val="FFFF00"/>
    <a:srgbClr val="A50021"/>
    <a:srgbClr val="CCECFF"/>
    <a:srgbClr val="E1C5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73" autoAdjust="0"/>
    <p:restoredTop sz="96778" autoAdjust="0"/>
  </p:normalViewPr>
  <p:slideViewPr>
    <p:cSldViewPr>
      <p:cViewPr varScale="1">
        <p:scale>
          <a:sx n="118" d="100"/>
          <a:sy n="118" d="100"/>
        </p:scale>
        <p:origin x="142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handoutMaster" Target="handoutMasters/handoutMaster1.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presProps" Target="presProp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viewProps" Target="viewProps.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tableStyles" Target="tableStyles.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82913"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dirty="0">
              <a:latin typeface="Calibri" panose="020F0502020204030204" pitchFamily="34" charset="0"/>
            </a:endParaRPr>
          </a:p>
        </p:txBody>
      </p:sp>
      <p:sp>
        <p:nvSpPr>
          <p:cNvPr id="36867" name="Rectangle 3"/>
          <p:cNvSpPr>
            <a:spLocks noGrp="1" noChangeArrowheads="1"/>
          </p:cNvSpPr>
          <p:nvPr>
            <p:ph type="dt" sz="quarter" idx="1"/>
          </p:nvPr>
        </p:nvSpPr>
        <p:spPr bwMode="auto">
          <a:xfrm>
            <a:off x="3898900" y="0"/>
            <a:ext cx="2982913"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algn="r" defTabSz="880805" eaLnBrk="1" hangingPunct="1">
              <a:defRPr sz="1300">
                <a:latin typeface="Times New Roman" pitchFamily="18" charset="0"/>
                <a:cs typeface="Arial" charset="0"/>
              </a:defRPr>
            </a:lvl1pPr>
          </a:lstStyle>
          <a:p>
            <a:pPr>
              <a:defRPr/>
            </a:pPr>
            <a:endParaRPr lang="en-US" dirty="0">
              <a:latin typeface="Calibri" panose="020F0502020204030204" pitchFamily="34" charset="0"/>
            </a:endParaRPr>
          </a:p>
        </p:txBody>
      </p:sp>
      <p:sp>
        <p:nvSpPr>
          <p:cNvPr id="36868" name="Rectangle 4"/>
          <p:cNvSpPr>
            <a:spLocks noGrp="1" noChangeArrowheads="1"/>
          </p:cNvSpPr>
          <p:nvPr>
            <p:ph type="ftr" sz="quarter" idx="2"/>
          </p:nvPr>
        </p:nvSpPr>
        <p:spPr bwMode="auto">
          <a:xfrm>
            <a:off x="0" y="8832850"/>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dirty="0">
              <a:latin typeface="Calibri" panose="020F0502020204030204" pitchFamily="34" charset="0"/>
            </a:endParaRPr>
          </a:p>
        </p:txBody>
      </p:sp>
      <p:sp>
        <p:nvSpPr>
          <p:cNvPr id="36869" name="Rectangle 5"/>
          <p:cNvSpPr>
            <a:spLocks noGrp="1" noChangeArrowheads="1"/>
          </p:cNvSpPr>
          <p:nvPr>
            <p:ph type="sldNum" sz="quarter" idx="3"/>
          </p:nvPr>
        </p:nvSpPr>
        <p:spPr bwMode="auto">
          <a:xfrm>
            <a:off x="3898900" y="8832850"/>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a:defRPr sz="13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82913"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defTabSz="880805" eaLnBrk="1" hangingPunct="1">
              <a:defRPr sz="13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3897313" y="0"/>
            <a:ext cx="2982912"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algn="r" defTabSz="880805" eaLnBrk="1" hangingPunct="1">
              <a:defRPr sz="1300">
                <a:latin typeface="Calibri" panose="020F0502020204030204" pitchFamily="34" charset="0"/>
                <a:cs typeface="Arial" charset="0"/>
              </a:defRPr>
            </a:lvl1pPr>
          </a:lstStyle>
          <a:p>
            <a:pPr>
              <a:defRPr/>
            </a:pPr>
            <a:fld id="{5800389A-3474-4B41-9CB2-F1B2DAE08F62}" type="datetimeFigureOut">
              <a:rPr lang="en-US" smtClean="0"/>
              <a:pPr>
                <a:defRPr/>
              </a:pPr>
              <a:t>9/18/2025</a:t>
            </a:fld>
            <a:endParaRPr lang="en-US" dirty="0"/>
          </a:p>
        </p:txBody>
      </p:sp>
      <p:sp>
        <p:nvSpPr>
          <p:cNvPr id="4" name="Slide Image Placeholder 3"/>
          <p:cNvSpPr>
            <a:spLocks noGrp="1" noRot="1" noChangeAspect="1"/>
          </p:cNvSpPr>
          <p:nvPr>
            <p:ph type="sldImg" idx="2"/>
          </p:nvPr>
        </p:nvSpPr>
        <p:spPr>
          <a:xfrm>
            <a:off x="1117600" y="698500"/>
            <a:ext cx="4646613" cy="3486150"/>
          </a:xfrm>
          <a:prstGeom prst="rect">
            <a:avLst/>
          </a:prstGeom>
          <a:noFill/>
          <a:ln w="12700">
            <a:solidFill>
              <a:prstClr val="black"/>
            </a:solidFill>
          </a:ln>
        </p:spPr>
        <p:txBody>
          <a:bodyPr vert="horz" lIns="96632" tIns="48316" rIns="96632" bIns="48316" rtlCol="0" anchor="ctr"/>
          <a:lstStyle/>
          <a:p>
            <a:pPr lvl="0"/>
            <a:endParaRPr lang="en-US" noProof="0" dirty="0"/>
          </a:p>
        </p:txBody>
      </p:sp>
      <p:sp>
        <p:nvSpPr>
          <p:cNvPr id="5" name="Notes Placeholder 4"/>
          <p:cNvSpPr>
            <a:spLocks noGrp="1"/>
          </p:cNvSpPr>
          <p:nvPr>
            <p:ph type="body" sz="quarter" idx="3"/>
          </p:nvPr>
        </p:nvSpPr>
        <p:spPr bwMode="auto">
          <a:xfrm>
            <a:off x="688975" y="4416425"/>
            <a:ext cx="5503863" cy="4181475"/>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31263"/>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3897313" y="8831263"/>
            <a:ext cx="2982912"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a:defRPr sz="13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dirty="0"/>
              <a:t>Dr. Andy Woods</a:t>
            </a:r>
          </a:p>
        </p:txBody>
      </p:sp>
      <p:sp>
        <p:nvSpPr>
          <p:cNvPr id="5" name="Date Placeholder 4"/>
          <p:cNvSpPr>
            <a:spLocks noGrp="1"/>
          </p:cNvSpPr>
          <p:nvPr>
            <p:ph type="dt" idx="1"/>
          </p:nvPr>
        </p:nvSpPr>
        <p:spPr/>
        <p:txBody>
          <a:bodyPr/>
          <a:lstStyle/>
          <a:p>
            <a:pPr>
              <a:defRPr/>
            </a:pPr>
            <a:r>
              <a:rPr lang="en-US" dirty="0"/>
              <a:t>9/11/2016</a:t>
            </a:r>
          </a:p>
        </p:txBody>
      </p:sp>
      <p:sp>
        <p:nvSpPr>
          <p:cNvPr id="6" name="Footer Placeholder 5"/>
          <p:cNvSpPr>
            <a:spLocks noGrp="1"/>
          </p:cNvSpPr>
          <p:nvPr>
            <p:ph type="ftr" sz="quarter" idx="4"/>
          </p:nvPr>
        </p:nvSpPr>
        <p:spPr/>
        <p:txBody>
          <a:bodyPr/>
          <a:lstStyle/>
          <a:p>
            <a:pPr>
              <a:defRPr/>
            </a:pPr>
            <a:r>
              <a:rPr lang="en-US" dirty="0"/>
              <a:t>Sugar Land Bible Church</a:t>
            </a:r>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113</a:t>
            </a:fld>
            <a:endParaRPr lang="en-US" altLang="en-US" dirty="0"/>
          </a:p>
        </p:txBody>
      </p:sp>
    </p:spTree>
    <p:extLst>
      <p:ext uri="{BB962C8B-B14F-4D97-AF65-F5344CB8AC3E}">
        <p14:creationId xmlns:p14="http://schemas.microsoft.com/office/powerpoint/2010/main" val="3935855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dirty="0"/>
          </a:p>
        </p:txBody>
      </p:sp>
      <p:sp>
        <p:nvSpPr>
          <p:cNvPr id="5" name="Rectangle 36"/>
          <p:cNvSpPr>
            <a:spLocks noGrp="1" noChangeArrowheads="1"/>
          </p:cNvSpPr>
          <p:nvPr>
            <p:ph type="ftr" sz="quarter" idx="11"/>
          </p:nvPr>
        </p:nvSpPr>
        <p:spPr/>
        <p:txBody>
          <a:bodyPr/>
          <a:lstStyle>
            <a:lvl1pPr>
              <a:defRPr/>
            </a:lvl1pPr>
          </a:lstStyle>
          <a:p>
            <a:pPr>
              <a:defRPr/>
            </a:pPr>
            <a:endParaRPr lang="en-US" dirty="0"/>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dirty="0"/>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dirty="0"/>
          </a:p>
        </p:txBody>
      </p:sp>
      <p:sp>
        <p:nvSpPr>
          <p:cNvPr id="3" name="Rectangle 36"/>
          <p:cNvSpPr>
            <a:spLocks noGrp="1" noChangeArrowheads="1"/>
          </p:cNvSpPr>
          <p:nvPr>
            <p:ph type="ftr" sz="quarter" idx="11"/>
          </p:nvPr>
        </p:nvSpPr>
        <p:spPr/>
        <p:txBody>
          <a:bodyPr/>
          <a:lstStyle>
            <a:lvl1pPr>
              <a:defRPr/>
            </a:lvl1pPr>
          </a:lstStyle>
          <a:p>
            <a:pPr>
              <a:defRPr/>
            </a:pPr>
            <a:endParaRPr lang="en-US" dirty="0"/>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dirty="0"/>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4"/>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dirty="0"/>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dirty="0"/>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fld id="{F434306A-9547-419F-A264-AAB67C05F398}" type="slidenum">
              <a:rPr lang="en-US" altLang="en-US"/>
              <a:pPr/>
              <a:t>‹#›</a:t>
            </a:fld>
            <a:endParaRPr lang="en-US" altLang="en-US" dirty="0"/>
          </a:p>
        </p:txBody>
      </p:sp>
    </p:spTree>
    <p:extLst>
      <p:ext uri="{BB962C8B-B14F-4D97-AF65-F5344CB8AC3E}">
        <p14:creationId xmlns:p14="http://schemas.microsoft.com/office/powerpoint/2010/main" val="295793296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32388" y="1946275"/>
            <a:ext cx="3810000" cy="4114800"/>
          </a:xfrm>
        </p:spPr>
        <p:txBody>
          <a:bodyPr/>
          <a:lstStyle/>
          <a:p>
            <a:pPr lvl="0"/>
            <a:endParaRPr lang="en-US" noProof="0" dirty="0"/>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9951FF02-BF86-43D4-A9E4-C34925D97052}"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9/18/2025</a:t>
            </a:fld>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dirty="0"/>
          </a:p>
        </p:txBody>
      </p:sp>
    </p:spTree>
    <p:extLst>
      <p:ext uri="{BB962C8B-B14F-4D97-AF65-F5344CB8AC3E}">
        <p14:creationId xmlns:p14="http://schemas.microsoft.com/office/powerpoint/2010/main" val="17849577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0B256E90-1540-4BDD-BE46-BC5C8B961EE5}" type="slidenum">
              <a:rPr lang="en-US"/>
              <a:pPr>
                <a:defRPr/>
              </a:pPr>
              <a:t>‹#›</a:t>
            </a:fld>
            <a:endParaRPr lang="en-US" dirty="0"/>
          </a:p>
        </p:txBody>
      </p:sp>
    </p:spTree>
    <p:extLst>
      <p:ext uri="{BB962C8B-B14F-4D97-AF65-F5344CB8AC3E}">
        <p14:creationId xmlns:p14="http://schemas.microsoft.com/office/powerpoint/2010/main" val="2727546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p>
        </p:txBody>
      </p:sp>
    </p:spTree>
    <p:extLst>
      <p:ext uri="{BB962C8B-B14F-4D97-AF65-F5344CB8AC3E}">
        <p14:creationId xmlns:p14="http://schemas.microsoft.com/office/powerpoint/2010/main" val="385923334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p>
        </p:txBody>
      </p:sp>
    </p:spTree>
    <p:extLst>
      <p:ext uri="{BB962C8B-B14F-4D97-AF65-F5344CB8AC3E}">
        <p14:creationId xmlns:p14="http://schemas.microsoft.com/office/powerpoint/2010/main" val="422777750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p>
        </p:txBody>
      </p:sp>
    </p:spTree>
    <p:extLst>
      <p:ext uri="{BB962C8B-B14F-4D97-AF65-F5344CB8AC3E}">
        <p14:creationId xmlns:p14="http://schemas.microsoft.com/office/powerpoint/2010/main" val="426670155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p>
        </p:txBody>
      </p:sp>
    </p:spTree>
    <p:extLst>
      <p:ext uri="{BB962C8B-B14F-4D97-AF65-F5344CB8AC3E}">
        <p14:creationId xmlns:p14="http://schemas.microsoft.com/office/powerpoint/2010/main" val="393262438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p>
        </p:txBody>
      </p:sp>
    </p:spTree>
    <p:extLst>
      <p:ext uri="{BB962C8B-B14F-4D97-AF65-F5344CB8AC3E}">
        <p14:creationId xmlns:p14="http://schemas.microsoft.com/office/powerpoint/2010/main" val="33268773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p>
        </p:txBody>
      </p:sp>
    </p:spTree>
    <p:extLst>
      <p:ext uri="{BB962C8B-B14F-4D97-AF65-F5344CB8AC3E}">
        <p14:creationId xmlns:p14="http://schemas.microsoft.com/office/powerpoint/2010/main" val="116711780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p>
        </p:txBody>
      </p:sp>
    </p:spTree>
    <p:extLst>
      <p:ext uri="{BB962C8B-B14F-4D97-AF65-F5344CB8AC3E}">
        <p14:creationId xmlns:p14="http://schemas.microsoft.com/office/powerpoint/2010/main" val="212460103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p>
        </p:txBody>
      </p:sp>
    </p:spTree>
    <p:extLst>
      <p:ext uri="{BB962C8B-B14F-4D97-AF65-F5344CB8AC3E}">
        <p14:creationId xmlns:p14="http://schemas.microsoft.com/office/powerpoint/2010/main" val="219592177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dirty="0"/>
          </a:p>
        </p:txBody>
      </p:sp>
      <p:sp>
        <p:nvSpPr>
          <p:cNvPr id="5" name="Rectangle 36"/>
          <p:cNvSpPr>
            <a:spLocks noGrp="1" noChangeArrowheads="1"/>
          </p:cNvSpPr>
          <p:nvPr>
            <p:ph type="ftr" sz="quarter" idx="11"/>
          </p:nvPr>
        </p:nvSpPr>
        <p:spPr/>
        <p:txBody>
          <a:bodyPr/>
          <a:lstStyle>
            <a:lvl1pPr>
              <a:defRPr/>
            </a:lvl1pPr>
          </a:lstStyle>
          <a:p>
            <a:pPr>
              <a:defRPr/>
            </a:pPr>
            <a:endParaRPr lang="en-US" dirty="0"/>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dirty="0"/>
          </a:p>
        </p:txBody>
      </p:sp>
    </p:spTree>
    <p:extLst>
      <p:ext uri="{BB962C8B-B14F-4D97-AF65-F5344CB8AC3E}">
        <p14:creationId xmlns:p14="http://schemas.microsoft.com/office/powerpoint/2010/main" val="310711618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dirty="0"/>
          </a:p>
        </p:txBody>
      </p:sp>
      <p:sp>
        <p:nvSpPr>
          <p:cNvPr id="3" name="Rectangle 36"/>
          <p:cNvSpPr>
            <a:spLocks noGrp="1" noChangeArrowheads="1"/>
          </p:cNvSpPr>
          <p:nvPr>
            <p:ph type="ftr" sz="quarter" idx="11"/>
          </p:nvPr>
        </p:nvSpPr>
        <p:spPr/>
        <p:txBody>
          <a:bodyPr/>
          <a:lstStyle>
            <a:lvl1pPr>
              <a:defRPr/>
            </a:lvl1pPr>
          </a:lstStyle>
          <a:p>
            <a:pPr>
              <a:defRPr/>
            </a:pPr>
            <a:endParaRPr lang="en-US" dirty="0"/>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dirty="0"/>
          </a:p>
        </p:txBody>
      </p:sp>
    </p:spTree>
    <p:extLst>
      <p:ext uri="{BB962C8B-B14F-4D97-AF65-F5344CB8AC3E}">
        <p14:creationId xmlns:p14="http://schemas.microsoft.com/office/powerpoint/2010/main" val="98651927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9/18/2025</a:t>
            </a:fld>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dirty="0"/>
          </a:p>
        </p:txBody>
      </p:sp>
    </p:spTree>
    <p:extLst>
      <p:ext uri="{BB962C8B-B14F-4D97-AF65-F5344CB8AC3E}">
        <p14:creationId xmlns:p14="http://schemas.microsoft.com/office/powerpoint/2010/main" val="360326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7" r:id="rId12"/>
    <p:sldLayoutId id="2147488921" r:id="rId13"/>
    <p:sldLayoutId id="2147488934" r:id="rId14"/>
    <p:sldLayoutId id="2147488936"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Times New Roman" pitchFamily="18"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vl1pPr>
          </a:lstStyle>
          <a:p>
            <a:fld id="{3776912B-AC69-41FE-A101-09E856C32C50}" type="slidenum">
              <a:rPr lang="en-US" altLang="en-US"/>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8923" r:id="rId1"/>
    <p:sldLayoutId id="2147488924" r:id="rId2"/>
    <p:sldLayoutId id="2147488925" r:id="rId3"/>
    <p:sldLayoutId id="2147488926" r:id="rId4"/>
    <p:sldLayoutId id="2147488927" r:id="rId5"/>
    <p:sldLayoutId id="2147488928" r:id="rId6"/>
    <p:sldLayoutId id="2147488929" r:id="rId7"/>
    <p:sldLayoutId id="2147488930" r:id="rId8"/>
    <p:sldLayoutId id="2147488931" r:id="rId9"/>
    <p:sldLayoutId id="2147488932" r:id="rId10"/>
    <p:sldLayoutId id="2147488933" r:id="rId11"/>
    <p:sldLayoutId id="2147488935" r:id="rId12"/>
  </p:sldLayoutIdLst>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wmf"/><Relationship Id="rId1" Type="http://schemas.openxmlformats.org/officeDocument/2006/relationships/slideLayout" Target="../slideLayouts/slideLayout10.xml"/></Relationships>
</file>

<file path=ppt/slides/_rels/slide10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5.xml"/></Relationships>
</file>

<file path=ppt/slides/_rels/slide10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wmf"/><Relationship Id="rId1" Type="http://schemas.openxmlformats.org/officeDocument/2006/relationships/slideLayout" Target="../slideLayouts/slideLayout10.xml"/></Relationships>
</file>

<file path=ppt/slides/_rels/slide10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wmf"/><Relationship Id="rId1" Type="http://schemas.openxmlformats.org/officeDocument/2006/relationships/slideLayout" Target="../slideLayouts/slideLayout10.xml"/></Relationships>
</file>

<file path=ppt/slides/_rels/slide10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wmf"/><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wmf"/><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wmf"/><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19.png"/><Relationship Id="rId1" Type="http://schemas.openxmlformats.org/officeDocument/2006/relationships/slideLayout" Target="../slideLayouts/slideLayout10.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19.png"/><Relationship Id="rId1" Type="http://schemas.openxmlformats.org/officeDocument/2006/relationships/slideLayout" Target="../slideLayouts/slideLayout10.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19.png"/><Relationship Id="rId1" Type="http://schemas.openxmlformats.org/officeDocument/2006/relationships/slideLayout" Target="../slideLayouts/slideLayout10.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19.png"/><Relationship Id="rId1" Type="http://schemas.openxmlformats.org/officeDocument/2006/relationships/slideLayout" Target="../slideLayouts/slideLayout10.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19.png"/><Relationship Id="rId1" Type="http://schemas.openxmlformats.org/officeDocument/2006/relationships/slideLayout" Target="../slideLayouts/slideLayout10.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wmf"/><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wmf"/><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wmf"/><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28.wmf"/><Relationship Id="rId1" Type="http://schemas.openxmlformats.org/officeDocument/2006/relationships/slideLayout" Target="../slideLayouts/slideLayout10.xml"/><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28.wmf"/><Relationship Id="rId1" Type="http://schemas.openxmlformats.org/officeDocument/2006/relationships/slideLayout" Target="../slideLayouts/slideLayout10.xml"/><Relationship Id="rId4" Type="http://schemas.openxmlformats.org/officeDocument/2006/relationships/image" Target="../media/image29.png"/></Relationships>
</file>

<file path=ppt/slides/_rels/slide4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30.jpeg"/><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5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36.wmf"/><Relationship Id="rId1" Type="http://schemas.openxmlformats.org/officeDocument/2006/relationships/slideLayout" Target="../slideLayouts/slideLayout10.xml"/><Relationship Id="rId4" Type="http://schemas.openxmlformats.org/officeDocument/2006/relationships/image" Target="../media/image37.png"/></Relationships>
</file>

<file path=ppt/slides/_rels/slide5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36.wmf"/><Relationship Id="rId1" Type="http://schemas.openxmlformats.org/officeDocument/2006/relationships/slideLayout" Target="../slideLayouts/slideLayout10.xml"/><Relationship Id="rId4" Type="http://schemas.openxmlformats.org/officeDocument/2006/relationships/image" Target="../media/image37.png"/></Relationships>
</file>

<file path=ppt/slides/_rels/slide5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36.wmf"/><Relationship Id="rId1" Type="http://schemas.openxmlformats.org/officeDocument/2006/relationships/slideLayout" Target="../slideLayouts/slideLayout10.xml"/><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36.wmf"/><Relationship Id="rId1" Type="http://schemas.openxmlformats.org/officeDocument/2006/relationships/slideLayout" Target="../slideLayouts/slideLayout10.xml"/><Relationship Id="rId4" Type="http://schemas.openxmlformats.org/officeDocument/2006/relationships/image" Target="../media/image37.png"/></Relationships>
</file>

<file path=ppt/slides/_rels/slide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7.xml"/></Relationships>
</file>

<file path=ppt/slides/_rels/slide6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6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wmf"/><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wmf"/><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39.png"/><Relationship Id="rId1" Type="http://schemas.openxmlformats.org/officeDocument/2006/relationships/slideLayout" Target="../slideLayouts/slideLayout10.xml"/><Relationship Id="rId4" Type="http://schemas.openxmlformats.org/officeDocument/2006/relationships/image" Target="../media/image40.png"/></Relationships>
</file>

<file path=ppt/slides/_rels/slide6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39.png"/><Relationship Id="rId1" Type="http://schemas.openxmlformats.org/officeDocument/2006/relationships/slideLayout" Target="../slideLayouts/slideLayout10.xml"/><Relationship Id="rId4" Type="http://schemas.openxmlformats.org/officeDocument/2006/relationships/image" Target="../media/image41.png"/></Relationships>
</file>

<file path=ppt/slides/_rels/slide6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39.png"/><Relationship Id="rId1" Type="http://schemas.openxmlformats.org/officeDocument/2006/relationships/slideLayout" Target="../slideLayouts/slideLayout10.xml"/><Relationship Id="rId4" Type="http://schemas.openxmlformats.org/officeDocument/2006/relationships/image" Target="../media/image40.png"/></Relationships>
</file>

<file path=ppt/slides/_rels/slide7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7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45.png"/><Relationship Id="rId1" Type="http://schemas.openxmlformats.org/officeDocument/2006/relationships/slideLayout" Target="../slideLayouts/slideLayout13.xml"/><Relationship Id="rId4" Type="http://schemas.openxmlformats.org/officeDocument/2006/relationships/image" Target="../media/image46.png"/></Relationships>
</file>

<file path=ppt/slides/_rels/slide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6.wmf"/><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wmf"/><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wmf"/><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wmf"/><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8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wmf"/><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wmf"/><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wmf"/><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wmf"/><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9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wmf"/><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E1458CD8-D940-42DA-B266-2FCD81C4F388}"/>
              </a:ext>
            </a:extLst>
          </p:cNvPr>
          <p:cNvSpPr txBox="1">
            <a:spLocks noChangeArrowheads="1"/>
          </p:cNvSpPr>
          <p:nvPr/>
        </p:nvSpPr>
        <p:spPr bwMode="auto">
          <a:xfrm>
            <a:off x="0" y="228600"/>
            <a:ext cx="914400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spcBef>
                <a:spcPts val="0"/>
              </a:spcBef>
              <a:buFont typeface="Wingdings" panose="05000000000000000000" pitchFamily="2" charset="2"/>
              <a:buNone/>
            </a:pPr>
            <a:r>
              <a:rPr lang="es-CO" altLang="en-US" sz="3600" dirty="0">
                <a:solidFill>
                  <a:schemeClr val="tx2"/>
                </a:solidFill>
                <a:effectLst>
                  <a:outerShdw blurRad="38100" dist="38100" dir="2700000" algn="tl">
                    <a:srgbClr val="000000">
                      <a:alpha val="43137"/>
                    </a:srgbClr>
                  </a:outerShdw>
                </a:effectLst>
                <a:ea typeface="+mj-ea"/>
                <a:cs typeface="+mj-cs"/>
              </a:rPr>
              <a:t>Génesis 3</a:t>
            </a:r>
          </a:p>
          <a:p>
            <a:pPr marL="0" indent="0" algn="ctr" eaLnBrk="1" hangingPunct="1">
              <a:spcBef>
                <a:spcPts val="0"/>
              </a:spcBef>
              <a:buFont typeface="Wingdings" panose="05000000000000000000" pitchFamily="2" charset="2"/>
              <a:buNone/>
            </a:pPr>
            <a:r>
              <a:rPr lang="es-CO" altLang="en-US" sz="3600" dirty="0">
                <a:solidFill>
                  <a:schemeClr val="tx2"/>
                </a:solidFill>
                <a:effectLst>
                  <a:outerShdw blurRad="38100" dist="38100" dir="2700000" algn="tl">
                    <a:srgbClr val="000000">
                      <a:alpha val="43137"/>
                    </a:srgbClr>
                  </a:outerShdw>
                </a:effectLst>
                <a:ea typeface="+mj-ea"/>
                <a:cs typeface="+mj-cs"/>
              </a:rPr>
              <a:t>La Caída del Hombre</a:t>
            </a:r>
          </a:p>
        </p:txBody>
      </p:sp>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3437" y="1371600"/>
            <a:ext cx="7315200" cy="4114800"/>
          </a:xfrm>
          <a:prstGeom prst="rect">
            <a:avLst/>
          </a:prstGeom>
        </p:spPr>
      </p:pic>
      <p:sp>
        <p:nvSpPr>
          <p:cNvPr id="8" name="Subtitle 2">
            <a:extLst>
              <a:ext uri="{FF2B5EF4-FFF2-40B4-BE49-F238E27FC236}">
                <a16:creationId xmlns:a16="http://schemas.microsoft.com/office/drawing/2014/main" id="{2133A89A-43F1-98A3-1B2F-799DC9E35CE5}"/>
              </a:ext>
            </a:extLst>
          </p:cNvPr>
          <p:cNvSpPr txBox="1">
            <a:spLocks/>
          </p:cNvSpPr>
          <p:nvPr/>
        </p:nvSpPr>
        <p:spPr bwMode="auto">
          <a:xfrm>
            <a:off x="995362" y="5424854"/>
            <a:ext cx="7153275" cy="1295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Clr>
                <a:srgbClr val="00FFFF"/>
              </a:buClr>
              <a:buFont typeface="Wingdings" panose="05000000000000000000" pitchFamily="2" charset="2"/>
              <a:buNone/>
              <a:defRPr/>
            </a:pPr>
            <a:r>
              <a:rPr lang="en-US" altLang="en-US" sz="2800" dirty="0">
                <a:solidFill>
                  <a:srgbClr val="00FFFF"/>
                </a:solidFill>
                <a:effectLst>
                  <a:outerShdw blurRad="38100" dist="38100" dir="2700000" algn="tl">
                    <a:srgbClr val="000000">
                      <a:alpha val="43137"/>
                    </a:srgbClr>
                  </a:outerShdw>
                </a:effectLst>
                <a:latin typeface="Calibri" panose="020F0502020204030204" pitchFamily="34" charset="0"/>
              </a:rPr>
              <a:t>Dr. Andy Woods</a:t>
            </a:r>
          </a:p>
          <a:p>
            <a:pPr marL="0" indent="0" algn="ctr" eaLnBrk="1" hangingPunct="1">
              <a:buClr>
                <a:srgbClr val="00FFFF"/>
              </a:buClr>
              <a:buFont typeface="Wingdings" panose="05000000000000000000" pitchFamily="2" charset="2"/>
              <a:buNone/>
              <a:defRPr/>
            </a:pPr>
            <a:r>
              <a:rPr lang="en-US" altLang="en-US" sz="2000" dirty="0">
                <a:effectLst>
                  <a:outerShdw blurRad="38100" dist="38100" dir="2700000" algn="tl">
                    <a:srgbClr val="000000">
                      <a:alpha val="43137"/>
                    </a:srgbClr>
                  </a:outerShdw>
                </a:effectLst>
                <a:latin typeface="Calibri" panose="020F0502020204030204" pitchFamily="34" charset="0"/>
              </a:rPr>
              <a:t>Pastor Principal – Sugar Land Bible Church</a:t>
            </a:r>
          </a:p>
          <a:p>
            <a:pPr marL="0" indent="0" algn="ctr" eaLnBrk="1" hangingPunct="1">
              <a:buClr>
                <a:srgbClr val="00FFFF"/>
              </a:buClr>
              <a:buFont typeface="Wingdings" panose="05000000000000000000" pitchFamily="2" charset="2"/>
              <a:buNone/>
              <a:defRPr/>
            </a:pPr>
            <a:r>
              <a:rPr lang="en-US" altLang="en-US" sz="2000" dirty="0">
                <a:effectLst>
                  <a:outerShdw blurRad="38100" dist="38100" dir="2700000" algn="tl">
                    <a:srgbClr val="000000">
                      <a:alpha val="43137"/>
                    </a:srgbClr>
                  </a:outerShdw>
                </a:effectLst>
                <a:latin typeface="Calibri" panose="020F0502020204030204" pitchFamily="34" charset="0"/>
              </a:rPr>
              <a:t>Presidente – Seminario Teológico Chafer</a:t>
            </a:r>
          </a:p>
        </p:txBody>
      </p:sp>
      <p:sp>
        <p:nvSpPr>
          <p:cNvPr id="2" name="TextBox 1">
            <a:extLst>
              <a:ext uri="{FF2B5EF4-FFF2-40B4-BE49-F238E27FC236}">
                <a16:creationId xmlns:a16="http://schemas.microsoft.com/office/drawing/2014/main" id="{C42AF8FB-BF49-8C5B-5CDF-C0CE53780664}"/>
              </a:ext>
            </a:extLst>
          </p:cNvPr>
          <p:cNvSpPr txBox="1"/>
          <p:nvPr/>
        </p:nvSpPr>
        <p:spPr>
          <a:xfrm>
            <a:off x="997343" y="4993967"/>
            <a:ext cx="7313220" cy="430887"/>
          </a:xfrm>
          <a:prstGeom prst="rect">
            <a:avLst/>
          </a:prstGeom>
          <a:noFill/>
        </p:spPr>
        <p:txBody>
          <a:bodyPr wrap="none" rtlCol="0">
            <a:spAutoFit/>
          </a:bodyPr>
          <a:lstStyle/>
          <a:p>
            <a:r>
              <a:rPr lang="en-US" sz="2200" dirty="0">
                <a:solidFill>
                  <a:schemeClr val="tx1">
                    <a:lumMod val="75000"/>
                  </a:schemeClr>
                </a:solidFill>
                <a:latin typeface="Century Gothic" panose="020B0502020202020204" pitchFamily="34" charset="0"/>
              </a:rPr>
              <a:t>el libro de los orígenes         |   por  dr. andy woods</a:t>
            </a:r>
            <a:endParaRPr lang="es-CO" sz="2200" dirty="0">
              <a:solidFill>
                <a:schemeClr val="tx1">
                  <a:lumMod val="75000"/>
                </a:schemeClr>
              </a:solidFill>
              <a:latin typeface="Century Gothic" panose="020B0502020202020204" pitchFamily="34" charset="0"/>
            </a:endParaRPr>
          </a:p>
        </p:txBody>
      </p:sp>
      <p:sp>
        <p:nvSpPr>
          <p:cNvPr id="3" name="Flowchart: Data 2">
            <a:extLst>
              <a:ext uri="{FF2B5EF4-FFF2-40B4-BE49-F238E27FC236}">
                <a16:creationId xmlns:a16="http://schemas.microsoft.com/office/drawing/2014/main" id="{5BB26294-E3FF-1C77-7B4C-3A0CDE113BBF}"/>
              </a:ext>
            </a:extLst>
          </p:cNvPr>
          <p:cNvSpPr/>
          <p:nvPr/>
        </p:nvSpPr>
        <p:spPr bwMode="auto">
          <a:xfrm rot="1831805">
            <a:off x="2575285" y="2828099"/>
            <a:ext cx="144962" cy="278487"/>
          </a:xfrm>
          <a:prstGeom prst="flowChartInputOutput">
            <a:avLst/>
          </a:prstGeom>
          <a:solidFill>
            <a:schemeClr val="tx1">
              <a:lumMod val="85000"/>
            </a:schemeClr>
          </a:solidFill>
          <a:ln w="9525" cap="flat" cmpd="sng" algn="ctr">
            <a:solidFill>
              <a:schemeClr val="tx1">
                <a:lumMod val="8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CO" sz="24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15980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F0D93-F4C6-FA2C-1D07-1A59D605A554}"/>
            </a:ext>
          </a:extLst>
        </p:cNvPr>
        <p:cNvGrpSpPr/>
        <p:nvPr/>
      </p:nvGrpSpPr>
      <p:grpSpPr>
        <a:xfrm>
          <a:off x="0" y="0"/>
          <a:ext cx="0" cy="0"/>
          <a:chOff x="0" y="0"/>
          <a:chExt cx="0" cy="0"/>
        </a:xfrm>
      </p:grpSpPr>
      <p:sp>
        <p:nvSpPr>
          <p:cNvPr id="29699" name="Rectangle 3">
            <a:extLst>
              <a:ext uri="{FF2B5EF4-FFF2-40B4-BE49-F238E27FC236}">
                <a16:creationId xmlns:a16="http://schemas.microsoft.com/office/drawing/2014/main" id="{4AF2FA91-C813-08D7-6DAE-1D22C8A76AFB}"/>
              </a:ext>
            </a:extLst>
          </p:cNvPr>
          <p:cNvSpPr>
            <a:spLocks noGrp="1" noChangeArrowheads="1"/>
          </p:cNvSpPr>
          <p:nvPr>
            <p:ph type="body" idx="1"/>
          </p:nvPr>
        </p:nvSpPr>
        <p:spPr>
          <a:xfrm>
            <a:off x="228600" y="1946275"/>
            <a:ext cx="4648200" cy="41148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¿La identidad de la serpiente? (Apc 12:9; 20:2)</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¿Astuta?</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s-CO" dirty="0">
                <a:effectLst>
                  <a:outerShdw blurRad="38100" dist="38100" dir="2700000" algn="tl">
                    <a:srgbClr val="000000">
                      <a:alpha val="43137"/>
                    </a:srgbClr>
                  </a:outerShdw>
                </a:effectLst>
                <a:ea typeface="+mn-ea"/>
                <a:cs typeface="+mn-cs"/>
              </a:rPr>
              <a:t>¿Por qué Satanás tomó la forma de una serpiente?</a:t>
            </a:r>
            <a:endParaRPr lang="en-US" dirty="0">
              <a:effectLst>
                <a:outerShdw blurRad="38100" dist="38100" dir="2700000" algn="tl">
                  <a:srgbClr val="000000">
                    <a:alpha val="43137"/>
                  </a:srgbClr>
                </a:outerShdw>
              </a:effectLst>
              <a:ea typeface="+mn-ea"/>
              <a:cs typeface="+mn-cs"/>
            </a:endParaRPr>
          </a:p>
        </p:txBody>
      </p:sp>
      <p:sp>
        <p:nvSpPr>
          <p:cNvPr id="5" name="Rectangle 2">
            <a:extLst>
              <a:ext uri="{FF2B5EF4-FFF2-40B4-BE49-F238E27FC236}">
                <a16:creationId xmlns:a16="http://schemas.microsoft.com/office/drawing/2014/main" id="{F71B4379-F89C-23A2-AA09-3EFF1E8CBF7E}"/>
              </a:ext>
            </a:extLst>
          </p:cNvPr>
          <p:cNvSpPr txBox="1">
            <a:spLocks noChangeArrowheads="1"/>
          </p:cNvSpPr>
          <p:nvPr/>
        </p:nvSpPr>
        <p:spPr bwMode="auto">
          <a:xfrm>
            <a:off x="2819400" y="228600"/>
            <a:ext cx="350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Génesis 3:1-5</a:t>
            </a:r>
          </a:p>
        </p:txBody>
      </p:sp>
      <p:pic>
        <p:nvPicPr>
          <p:cNvPr id="4" name="Picture 3">
            <a:extLst>
              <a:ext uri="{FF2B5EF4-FFF2-40B4-BE49-F238E27FC236}">
                <a16:creationId xmlns:a16="http://schemas.microsoft.com/office/drawing/2014/main" id="{D36B7D81-4E62-D9B0-8ADB-C59419690AD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29942" y="1972551"/>
            <a:ext cx="3233058" cy="4114800"/>
          </a:xfrm>
          <a:prstGeom prst="rect">
            <a:avLst/>
          </a:prstGeom>
        </p:spPr>
      </p:pic>
      <p:pic>
        <p:nvPicPr>
          <p:cNvPr id="10" name="Picture 9" descr="C:\Users\awoods\Pictures\Microsoft Clip Organizer\j0364212.wmf">
            <a:extLst>
              <a:ext uri="{FF2B5EF4-FFF2-40B4-BE49-F238E27FC236}">
                <a16:creationId xmlns:a16="http://schemas.microsoft.com/office/drawing/2014/main" id="{0B0DDA56-1D05-D9F9-46A4-AB991DA8BBB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spTree>
    <p:extLst>
      <p:ext uri="{BB962C8B-B14F-4D97-AF65-F5344CB8AC3E}">
        <p14:creationId xmlns:p14="http://schemas.microsoft.com/office/powerpoint/2010/main" val="125172770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25D3E-7D7D-2452-21EB-F56AD026519E}"/>
            </a:ext>
          </a:extLst>
        </p:cNvPr>
        <p:cNvGrpSpPr/>
        <p:nvPr/>
      </p:nvGrpSpPr>
      <p:grpSpPr>
        <a:xfrm>
          <a:off x="0" y="0"/>
          <a:ext cx="0" cy="0"/>
          <a:chOff x="0" y="0"/>
          <a:chExt cx="0" cy="0"/>
        </a:xfrm>
      </p:grpSpPr>
      <p:sp>
        <p:nvSpPr>
          <p:cNvPr id="32770" name="Rectangle 2">
            <a:extLst>
              <a:ext uri="{FF2B5EF4-FFF2-40B4-BE49-F238E27FC236}">
                <a16:creationId xmlns:a16="http://schemas.microsoft.com/office/drawing/2014/main" id="{844911F5-BD42-A226-AA07-C1C60666A587}"/>
              </a:ext>
            </a:extLst>
          </p:cNvPr>
          <p:cNvSpPr>
            <a:spLocks noGrp="1" noChangeArrowheads="1"/>
          </p:cNvSpPr>
          <p:nvPr>
            <p:ph type="title"/>
          </p:nvPr>
        </p:nvSpPr>
        <p:spPr>
          <a:xfrm>
            <a:off x="685800" y="228600"/>
            <a:ext cx="7772400" cy="944880"/>
          </a:xfrm>
        </p:spPr>
        <p:txBody>
          <a:bodyPr/>
          <a:lstStyle/>
          <a:p>
            <a:pPr algn="ctr" eaLnBrk="1" hangingPunct="1"/>
            <a:r>
              <a:rPr lang="en-US" sz="3600" dirty="0">
                <a:effectLst>
                  <a:outerShdw blurRad="38100" dist="38100" dir="2700000" algn="tl">
                    <a:srgbClr val="000000">
                      <a:alpha val="43137"/>
                    </a:srgbClr>
                  </a:outerShdw>
                </a:effectLst>
              </a:rPr>
              <a:t>La Provisión de Dios</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(3:20-24)</a:t>
            </a:r>
          </a:p>
        </p:txBody>
      </p:sp>
      <p:sp>
        <p:nvSpPr>
          <p:cNvPr id="39939" name="Rectangle 3">
            <a:extLst>
              <a:ext uri="{FF2B5EF4-FFF2-40B4-BE49-F238E27FC236}">
                <a16:creationId xmlns:a16="http://schemas.microsoft.com/office/drawing/2014/main" id="{905D6C03-FD4E-F225-2688-77DAC7C195D1}"/>
              </a:ext>
            </a:extLst>
          </p:cNvPr>
          <p:cNvSpPr>
            <a:spLocks noGrp="1" noChangeArrowheads="1"/>
          </p:cNvSpPr>
          <p:nvPr>
            <p:ph type="body" idx="1"/>
          </p:nvPr>
        </p:nvSpPr>
        <p:spPr>
          <a:xfrm>
            <a:off x="305461" y="1600201"/>
            <a:ext cx="8533079" cy="27432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Continuación de la raza humana (3:20)</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Perdón (3:21, 7)</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s-CO" dirty="0">
                <a:effectLst>
                  <a:outerShdw blurRad="38100" dist="38100" dir="2700000" algn="tl">
                    <a:srgbClr val="000000">
                      <a:alpha val="43137"/>
                    </a:srgbClr>
                  </a:outerShdw>
                </a:effectLst>
                <a:ea typeface="+mn-ea"/>
                <a:cs typeface="+mn-cs"/>
              </a:rPr>
              <a:t>Expulsión de Adán y Eva del Edén</a:t>
            </a:r>
            <a:r>
              <a:rPr lang="en-US" dirty="0">
                <a:effectLst>
                  <a:outerShdw blurRad="38100" dist="38100" dir="2700000" algn="tl">
                    <a:srgbClr val="000000">
                      <a:alpha val="43137"/>
                    </a:srgbClr>
                  </a:outerShdw>
                </a:effectLst>
                <a:ea typeface="+mn-ea"/>
                <a:cs typeface="+mn-cs"/>
              </a:rPr>
              <a:t> (3:22-24)</a:t>
            </a:r>
          </a:p>
        </p:txBody>
      </p:sp>
      <p:pic>
        <p:nvPicPr>
          <p:cNvPr id="32772" name="Picture 5" descr="C:\Users\awoods\Pictures\Microsoft Clip Organizer\j0353629.wmf">
            <a:extLst>
              <a:ext uri="{FF2B5EF4-FFF2-40B4-BE49-F238E27FC236}">
                <a16:creationId xmlns:a16="http://schemas.microsoft.com/office/drawing/2014/main" id="{0F88D0B5-B5A3-D5B4-8937-4073FD1DF28A}"/>
              </a:ext>
            </a:extLst>
          </p:cNvPr>
          <p:cNvPicPr>
            <a:picLocks noChangeAspect="1" noChangeArrowheads="1"/>
          </p:cNvPicPr>
          <p:nvPr/>
        </p:nvPicPr>
        <p:blipFill>
          <a:blip r:embed="rId2" cstate="print"/>
          <a:srcRect/>
          <a:stretch>
            <a:fillRect/>
          </a:stretch>
        </p:blipFill>
        <p:spPr bwMode="auto">
          <a:xfrm>
            <a:off x="2970479" y="3886200"/>
            <a:ext cx="3203042" cy="2743200"/>
          </a:xfrm>
          <a:prstGeom prst="rect">
            <a:avLst/>
          </a:prstGeom>
          <a:noFill/>
          <a:ln w="9525">
            <a:noFill/>
            <a:miter lim="800000"/>
            <a:headEnd/>
            <a:tailEnd/>
          </a:ln>
        </p:spPr>
      </p:pic>
      <p:pic>
        <p:nvPicPr>
          <p:cNvPr id="2" name="Picture 1">
            <a:extLst>
              <a:ext uri="{FF2B5EF4-FFF2-40B4-BE49-F238E27FC236}">
                <a16:creationId xmlns:a16="http://schemas.microsoft.com/office/drawing/2014/main" id="{55765BC2-9367-1D59-E058-4DC2A3C48876}"/>
              </a:ext>
            </a:extLst>
          </p:cNvPr>
          <p:cNvPicPr>
            <a:picLocks noChangeAspect="1"/>
          </p:cNvPicPr>
          <p:nvPr/>
        </p:nvPicPr>
        <p:blipFill>
          <a:blip r:embed="rId3"/>
          <a:stretch>
            <a:fillRect/>
          </a:stretch>
        </p:blipFill>
        <p:spPr>
          <a:xfrm>
            <a:off x="7315200" y="76146"/>
            <a:ext cx="1743607" cy="1249788"/>
          </a:xfrm>
          <a:prstGeom prst="rect">
            <a:avLst/>
          </a:prstGeom>
        </p:spPr>
      </p:pic>
    </p:spTree>
    <p:extLst>
      <p:ext uri="{BB962C8B-B14F-4D97-AF65-F5344CB8AC3E}">
        <p14:creationId xmlns:p14="http://schemas.microsoft.com/office/powerpoint/2010/main" val="398976454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34ACE-9CFF-47C7-3CFB-B6331116C16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E422652-EA9E-A65C-D452-CB211987CF2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a:extLst>
              <a:ext uri="{FF2B5EF4-FFF2-40B4-BE49-F238E27FC236}">
                <a16:creationId xmlns:a16="http://schemas.microsoft.com/office/drawing/2014/main" id="{5A4675C0-F3DA-F3A6-6F2B-ECA9339D9400}"/>
              </a:ext>
            </a:extLst>
          </p:cNvPr>
          <p:cNvSpPr>
            <a:spLocks noChangeArrowheads="1"/>
          </p:cNvSpPr>
          <p:nvPr/>
        </p:nvSpPr>
        <p:spPr bwMode="auto">
          <a:xfrm>
            <a:off x="0" y="0"/>
            <a:ext cx="914400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Génesis 3:19</a:t>
            </a:r>
          </a:p>
          <a:p>
            <a:pPr algn="just">
              <a:spcAft>
                <a:spcPts val="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CO"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 el sudor de tu rostro</a:t>
            </a:r>
          </a:p>
          <a:p>
            <a:pPr algn="just">
              <a:spcAft>
                <a:spcPts val="0"/>
              </a:spcAft>
            </a:pPr>
            <a:r>
              <a:rPr lang="es-CO"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Comerás el pan</a:t>
            </a:r>
          </a:p>
          <a:p>
            <a:pPr algn="just">
              <a:spcAft>
                <a:spcPts val="0"/>
              </a:spcAft>
            </a:pPr>
            <a:r>
              <a:rPr lang="es-CO"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Hasta que vuelvas a la tierra,</a:t>
            </a:r>
          </a:p>
          <a:p>
            <a:pPr algn="just">
              <a:spcAft>
                <a:spcPts val="0"/>
              </a:spcAft>
            </a:pPr>
            <a:r>
              <a:rPr lang="es-CO"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Porque de ella fuiste tomado;</a:t>
            </a:r>
          </a:p>
          <a:p>
            <a:pPr algn="just">
              <a:spcAft>
                <a:spcPts val="0"/>
              </a:spcAft>
            </a:pPr>
            <a:r>
              <a:rPr lang="es-CO"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Pues polvo eres,</a:t>
            </a:r>
          </a:p>
          <a:p>
            <a:pPr algn="just">
              <a:spcAft>
                <a:spcPts val="0"/>
              </a:spcAft>
            </a:pPr>
            <a:r>
              <a:rPr lang="es-CO"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 al polvo volverás»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C5AB7782-0FB2-42DD-38AD-433718492E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19800" y="1646728"/>
            <a:ext cx="2607733" cy="1828800"/>
          </a:xfrm>
          <a:prstGeom prst="rect">
            <a:avLst/>
          </a:prstGeom>
        </p:spPr>
      </p:pic>
    </p:spTree>
    <p:extLst>
      <p:ext uri="{BB962C8B-B14F-4D97-AF65-F5344CB8AC3E}">
        <p14:creationId xmlns:p14="http://schemas.microsoft.com/office/powerpoint/2010/main" val="2212306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7EF7E8-AECF-468C-8527-37122A66248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 name="Rectangle 3"/>
          <p:cNvSpPr>
            <a:spLocks noGrp="1" noChangeArrowheads="1"/>
          </p:cNvSpPr>
          <p:nvPr>
            <p:ph sz="half" idx="2"/>
          </p:nvPr>
        </p:nvSpPr>
        <p:spPr>
          <a:xfrm>
            <a:off x="0" y="0"/>
            <a:ext cx="9144000" cy="4171950"/>
          </a:xfrm>
          <a:noFill/>
          <a:ln w="28575">
            <a:noFill/>
          </a:ln>
        </p:spPr>
        <p:txBody>
          <a:bodyPr/>
          <a:lstStyle/>
          <a:p>
            <a:pPr marL="0" indent="0" algn="ctr" eaLnBrk="1" hangingPunct="1">
              <a:spcBef>
                <a:spcPts val="0"/>
              </a:spcBef>
              <a:spcAft>
                <a:spcPts val="1200"/>
              </a:spcAft>
              <a:buNone/>
              <a:defRPr/>
            </a:pPr>
            <a:r>
              <a:rPr lang="en-US" sz="4000" dirty="0">
                <a:solidFill>
                  <a:srgbClr val="00FFFF"/>
                </a:solidFill>
                <a:ea typeface="+mj-ea"/>
                <a:cs typeface="+mj-cs"/>
              </a:rPr>
              <a:t>Hechos 17:26</a:t>
            </a:r>
          </a:p>
          <a:p>
            <a:pPr marL="0" indent="0" algn="just" eaLnBrk="1" hangingPunct="1">
              <a:spcBef>
                <a:spcPts val="0"/>
              </a:spcBef>
              <a:buNone/>
              <a:defRPr/>
            </a:pPr>
            <a:r>
              <a:rPr lang="en-US" sz="3600" dirty="0">
                <a:effectLst>
                  <a:outerShdw blurRad="38100" dist="38100" dir="2700000" algn="tl">
                    <a:srgbClr val="000000">
                      <a:alpha val="43137"/>
                    </a:srgbClr>
                  </a:outerShdw>
                </a:effectLst>
              </a:rPr>
              <a:t>“</a:t>
            </a:r>
            <a:r>
              <a:rPr lang="es-CO" sz="3600" dirty="0">
                <a:effectLst>
                  <a:outerShdw blurRad="38100" dist="38100" dir="2700000" algn="tl">
                    <a:srgbClr val="000000">
                      <a:alpha val="43137"/>
                    </a:srgbClr>
                  </a:outerShdw>
                </a:effectLst>
              </a:rPr>
              <a:t>» </a:t>
            </a:r>
            <a:r>
              <a:rPr lang="es-CO" sz="3600" b="1" u="sng" dirty="0">
                <a:solidFill>
                  <a:srgbClr val="FFFFCC"/>
                </a:solidFill>
                <a:effectLst>
                  <a:outerShdw blurRad="38100" dist="38100" dir="2700000" algn="tl">
                    <a:srgbClr val="000000">
                      <a:alpha val="43137"/>
                    </a:srgbClr>
                  </a:outerShdw>
                </a:effectLst>
              </a:rPr>
              <a:t>De un solo hombre creó todas las naciones</a:t>
            </a:r>
            <a:r>
              <a:rPr lang="es-CO" sz="3600" dirty="0">
                <a:effectLst>
                  <a:outerShdw blurRad="38100" dist="38100" dir="2700000" algn="tl">
                    <a:srgbClr val="000000">
                      <a:alpha val="43137"/>
                    </a:srgbClr>
                  </a:outerShdw>
                </a:effectLst>
              </a:rPr>
              <a:t> de toda la tierra. De antemano decidió cuándo se levantarían y cuándo caerían, y determinó los límites de cada una,</a:t>
            </a:r>
            <a:r>
              <a:rPr lang="en-US" sz="3600" dirty="0">
                <a:effectLst>
                  <a:outerShdw blurRad="38100" dist="38100" dir="2700000" algn="tl">
                    <a:srgbClr val="000000">
                      <a:alpha val="43137"/>
                    </a:srgbClr>
                  </a:outerShdw>
                </a:effectLst>
              </a:rPr>
              <a:t>” (Italicas añadidas) (NTV)</a:t>
            </a:r>
          </a:p>
        </p:txBody>
      </p:sp>
      <p:sp>
        <p:nvSpPr>
          <p:cNvPr id="2" name="Slide Number Placeholder 1">
            <a:extLst>
              <a:ext uri="{FF2B5EF4-FFF2-40B4-BE49-F238E27FC236}">
                <a16:creationId xmlns:a16="http://schemas.microsoft.com/office/drawing/2014/main" id="{ABAC8E0D-33C1-4372-9C9B-8A2EB9038E3D}"/>
              </a:ext>
            </a:extLst>
          </p:cNvPr>
          <p:cNvSpPr txBox="1">
            <a:spLocks/>
          </p:cNvSpPr>
          <p:nvPr/>
        </p:nvSpPr>
        <p:spPr>
          <a:xfrm>
            <a:off x="8229600" y="6248400"/>
            <a:ext cx="685800" cy="457200"/>
          </a:xfrm>
          <a:prstGeom prst="rect">
            <a:avLst/>
          </a:prstGeom>
        </p:spPr>
        <p:txBody>
          <a:bodyPr anchor="ct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r">
              <a:defRPr/>
            </a:pPr>
            <a:fld id="{B3C3A6CF-E9D9-4FB9-8425-0D4364AA3ACE}" type="slidenum">
              <a:rPr lang="en-US" altLang="en-US" sz="1600" b="1">
                <a:latin typeface="Calibri" panose="020F0502020204030204" pitchFamily="34" charset="0"/>
                <a:cs typeface="Calibri" panose="020F0502020204030204" pitchFamily="34" charset="0"/>
              </a:rPr>
              <a:pPr algn="r">
                <a:defRPr/>
              </a:pPr>
              <a:t>102</a:t>
            </a:fld>
            <a:endParaRPr lang="en-US" altLang="en-US" sz="1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6456878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034BC-2352-0C90-E5A4-84399F462D3D}"/>
            </a:ext>
          </a:extLst>
        </p:cNvPr>
        <p:cNvGrpSpPr/>
        <p:nvPr/>
      </p:nvGrpSpPr>
      <p:grpSpPr>
        <a:xfrm>
          <a:off x="0" y="0"/>
          <a:ext cx="0" cy="0"/>
          <a:chOff x="0" y="0"/>
          <a:chExt cx="0" cy="0"/>
        </a:xfrm>
      </p:grpSpPr>
      <p:sp>
        <p:nvSpPr>
          <p:cNvPr id="32770" name="Rectangle 2">
            <a:extLst>
              <a:ext uri="{FF2B5EF4-FFF2-40B4-BE49-F238E27FC236}">
                <a16:creationId xmlns:a16="http://schemas.microsoft.com/office/drawing/2014/main" id="{36E997EC-3C4F-9F78-A08A-EA20B2D47FFF}"/>
              </a:ext>
            </a:extLst>
          </p:cNvPr>
          <p:cNvSpPr>
            <a:spLocks noGrp="1" noChangeArrowheads="1"/>
          </p:cNvSpPr>
          <p:nvPr>
            <p:ph type="title"/>
          </p:nvPr>
        </p:nvSpPr>
        <p:spPr>
          <a:xfrm>
            <a:off x="685800" y="228600"/>
            <a:ext cx="7772400" cy="944880"/>
          </a:xfrm>
        </p:spPr>
        <p:txBody>
          <a:bodyPr/>
          <a:lstStyle/>
          <a:p>
            <a:pPr algn="ctr" eaLnBrk="1" hangingPunct="1"/>
            <a:r>
              <a:rPr lang="en-US" sz="3600" dirty="0">
                <a:effectLst>
                  <a:outerShdw blurRad="38100" dist="38100" dir="2700000" algn="tl">
                    <a:srgbClr val="000000">
                      <a:alpha val="43137"/>
                    </a:srgbClr>
                  </a:outerShdw>
                </a:effectLst>
              </a:rPr>
              <a:t>La Provisión de Dios</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(3:20-24)</a:t>
            </a:r>
          </a:p>
        </p:txBody>
      </p:sp>
      <p:sp>
        <p:nvSpPr>
          <p:cNvPr id="39939" name="Rectangle 3">
            <a:extLst>
              <a:ext uri="{FF2B5EF4-FFF2-40B4-BE49-F238E27FC236}">
                <a16:creationId xmlns:a16="http://schemas.microsoft.com/office/drawing/2014/main" id="{6EF559AA-F608-4558-FBCC-8F59893B5261}"/>
              </a:ext>
            </a:extLst>
          </p:cNvPr>
          <p:cNvSpPr>
            <a:spLocks noGrp="1" noChangeArrowheads="1"/>
          </p:cNvSpPr>
          <p:nvPr>
            <p:ph type="body" idx="1"/>
          </p:nvPr>
        </p:nvSpPr>
        <p:spPr>
          <a:xfrm>
            <a:off x="305461" y="1600201"/>
            <a:ext cx="8533079" cy="27432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Continuación de la raza humana (3:20)</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Perdón (3:21, 7)</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s-CO" dirty="0">
                <a:effectLst>
                  <a:outerShdw blurRad="38100" dist="38100" dir="2700000" algn="tl">
                    <a:srgbClr val="000000">
                      <a:alpha val="43137"/>
                    </a:srgbClr>
                  </a:outerShdw>
                </a:effectLst>
                <a:ea typeface="+mn-ea"/>
                <a:cs typeface="+mn-cs"/>
              </a:rPr>
              <a:t>Expulsión de Adán y Eva del Edén</a:t>
            </a:r>
            <a:r>
              <a:rPr lang="en-US" dirty="0">
                <a:effectLst>
                  <a:outerShdw blurRad="38100" dist="38100" dir="2700000" algn="tl">
                    <a:srgbClr val="000000">
                      <a:alpha val="43137"/>
                    </a:srgbClr>
                  </a:outerShdw>
                </a:effectLst>
                <a:ea typeface="+mn-ea"/>
                <a:cs typeface="+mn-cs"/>
              </a:rPr>
              <a:t> (3:22-24)</a:t>
            </a:r>
          </a:p>
        </p:txBody>
      </p:sp>
      <p:pic>
        <p:nvPicPr>
          <p:cNvPr id="32772" name="Picture 5" descr="C:\Users\awoods\Pictures\Microsoft Clip Organizer\j0353629.wmf">
            <a:extLst>
              <a:ext uri="{FF2B5EF4-FFF2-40B4-BE49-F238E27FC236}">
                <a16:creationId xmlns:a16="http://schemas.microsoft.com/office/drawing/2014/main" id="{68022C8B-7183-D921-C319-70A360E4B2E4}"/>
              </a:ext>
            </a:extLst>
          </p:cNvPr>
          <p:cNvPicPr>
            <a:picLocks noChangeAspect="1" noChangeArrowheads="1"/>
          </p:cNvPicPr>
          <p:nvPr/>
        </p:nvPicPr>
        <p:blipFill>
          <a:blip r:embed="rId2" cstate="print"/>
          <a:srcRect/>
          <a:stretch>
            <a:fillRect/>
          </a:stretch>
        </p:blipFill>
        <p:spPr bwMode="auto">
          <a:xfrm>
            <a:off x="2970479" y="3886200"/>
            <a:ext cx="3203042" cy="2743200"/>
          </a:xfrm>
          <a:prstGeom prst="rect">
            <a:avLst/>
          </a:prstGeom>
          <a:noFill/>
          <a:ln w="9525">
            <a:noFill/>
            <a:miter lim="800000"/>
            <a:headEnd/>
            <a:tailEnd/>
          </a:ln>
        </p:spPr>
      </p:pic>
      <p:pic>
        <p:nvPicPr>
          <p:cNvPr id="2" name="Picture 1">
            <a:extLst>
              <a:ext uri="{FF2B5EF4-FFF2-40B4-BE49-F238E27FC236}">
                <a16:creationId xmlns:a16="http://schemas.microsoft.com/office/drawing/2014/main" id="{7BB203A0-32C1-1228-6171-FCB784E0B93A}"/>
              </a:ext>
            </a:extLst>
          </p:cNvPr>
          <p:cNvPicPr>
            <a:picLocks noChangeAspect="1"/>
          </p:cNvPicPr>
          <p:nvPr/>
        </p:nvPicPr>
        <p:blipFill>
          <a:blip r:embed="rId3"/>
          <a:stretch>
            <a:fillRect/>
          </a:stretch>
        </p:blipFill>
        <p:spPr>
          <a:xfrm>
            <a:off x="7315200" y="76146"/>
            <a:ext cx="1743607" cy="1249788"/>
          </a:xfrm>
          <a:prstGeom prst="rect">
            <a:avLst/>
          </a:prstGeom>
        </p:spPr>
      </p:pic>
    </p:spTree>
    <p:extLst>
      <p:ext uri="{BB962C8B-B14F-4D97-AF65-F5344CB8AC3E}">
        <p14:creationId xmlns:p14="http://schemas.microsoft.com/office/powerpoint/2010/main" val="352541604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317F5-7975-C96F-7EF5-CC2F01A8E423}"/>
            </a:ext>
          </a:extLst>
        </p:cNvPr>
        <p:cNvGrpSpPr/>
        <p:nvPr/>
      </p:nvGrpSpPr>
      <p:grpSpPr>
        <a:xfrm>
          <a:off x="0" y="0"/>
          <a:ext cx="0" cy="0"/>
          <a:chOff x="0" y="0"/>
          <a:chExt cx="0" cy="0"/>
        </a:xfrm>
      </p:grpSpPr>
      <p:sp>
        <p:nvSpPr>
          <p:cNvPr id="32770" name="Rectangle 2">
            <a:extLst>
              <a:ext uri="{FF2B5EF4-FFF2-40B4-BE49-F238E27FC236}">
                <a16:creationId xmlns:a16="http://schemas.microsoft.com/office/drawing/2014/main" id="{ACBB277E-AF4F-BFC7-9288-6D1C86C1684D}"/>
              </a:ext>
            </a:extLst>
          </p:cNvPr>
          <p:cNvSpPr>
            <a:spLocks noGrp="1" noChangeArrowheads="1"/>
          </p:cNvSpPr>
          <p:nvPr>
            <p:ph type="title"/>
          </p:nvPr>
        </p:nvSpPr>
        <p:spPr>
          <a:xfrm>
            <a:off x="685800" y="228600"/>
            <a:ext cx="7772400" cy="944880"/>
          </a:xfrm>
        </p:spPr>
        <p:txBody>
          <a:bodyPr/>
          <a:lstStyle/>
          <a:p>
            <a:pPr algn="ctr" eaLnBrk="1" hangingPunct="1"/>
            <a:r>
              <a:rPr lang="en-US" sz="3600" dirty="0">
                <a:effectLst>
                  <a:outerShdw blurRad="38100" dist="38100" dir="2700000" algn="tl">
                    <a:srgbClr val="000000">
                      <a:alpha val="43137"/>
                    </a:srgbClr>
                  </a:outerShdw>
                </a:effectLst>
              </a:rPr>
              <a:t>La Provisión de Dios</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(3:20-24)</a:t>
            </a:r>
          </a:p>
        </p:txBody>
      </p:sp>
      <p:sp>
        <p:nvSpPr>
          <p:cNvPr id="39939" name="Rectangle 3">
            <a:extLst>
              <a:ext uri="{FF2B5EF4-FFF2-40B4-BE49-F238E27FC236}">
                <a16:creationId xmlns:a16="http://schemas.microsoft.com/office/drawing/2014/main" id="{0188AEE1-C1AD-C199-131B-9F0B51231D15}"/>
              </a:ext>
            </a:extLst>
          </p:cNvPr>
          <p:cNvSpPr>
            <a:spLocks noGrp="1" noChangeArrowheads="1"/>
          </p:cNvSpPr>
          <p:nvPr>
            <p:ph type="body" idx="1"/>
          </p:nvPr>
        </p:nvSpPr>
        <p:spPr>
          <a:xfrm>
            <a:off x="305461" y="1600201"/>
            <a:ext cx="8533079" cy="27432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Continuación de la raza humana (3:20)</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Perdón (3:21, 7)</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s-CO" b="1" u="sng" dirty="0">
                <a:solidFill>
                  <a:srgbClr val="FFFFCC"/>
                </a:solidFill>
                <a:effectLst>
                  <a:outerShdw blurRad="38100" dist="38100" dir="2700000" algn="tl">
                    <a:srgbClr val="000000">
                      <a:alpha val="43137"/>
                    </a:srgbClr>
                  </a:outerShdw>
                </a:effectLst>
                <a:ea typeface="+mn-ea"/>
                <a:cs typeface="+mn-cs"/>
              </a:rPr>
              <a:t>Expulsión de Adán y Eva del Edén</a:t>
            </a:r>
            <a:r>
              <a:rPr lang="en-US" b="1" u="sng" dirty="0">
                <a:solidFill>
                  <a:srgbClr val="FFFFCC"/>
                </a:solidFill>
                <a:effectLst>
                  <a:outerShdw blurRad="38100" dist="38100" dir="2700000" algn="tl">
                    <a:srgbClr val="000000">
                      <a:alpha val="43137"/>
                    </a:srgbClr>
                  </a:outerShdw>
                </a:effectLst>
                <a:ea typeface="+mn-ea"/>
                <a:cs typeface="+mn-cs"/>
              </a:rPr>
              <a:t> (3:22-24)</a:t>
            </a:r>
          </a:p>
        </p:txBody>
      </p:sp>
      <p:pic>
        <p:nvPicPr>
          <p:cNvPr id="32772" name="Picture 5" descr="C:\Users\awoods\Pictures\Microsoft Clip Organizer\j0353629.wmf">
            <a:extLst>
              <a:ext uri="{FF2B5EF4-FFF2-40B4-BE49-F238E27FC236}">
                <a16:creationId xmlns:a16="http://schemas.microsoft.com/office/drawing/2014/main" id="{594A0F75-6764-6643-4AA4-30547C488E62}"/>
              </a:ext>
            </a:extLst>
          </p:cNvPr>
          <p:cNvPicPr>
            <a:picLocks noChangeAspect="1" noChangeArrowheads="1"/>
          </p:cNvPicPr>
          <p:nvPr/>
        </p:nvPicPr>
        <p:blipFill>
          <a:blip r:embed="rId2" cstate="print"/>
          <a:srcRect/>
          <a:stretch>
            <a:fillRect/>
          </a:stretch>
        </p:blipFill>
        <p:spPr bwMode="auto">
          <a:xfrm>
            <a:off x="2970479" y="3886200"/>
            <a:ext cx="3203042" cy="2743200"/>
          </a:xfrm>
          <a:prstGeom prst="rect">
            <a:avLst/>
          </a:prstGeom>
          <a:noFill/>
          <a:ln w="9525">
            <a:noFill/>
            <a:miter lim="800000"/>
            <a:headEnd/>
            <a:tailEnd/>
          </a:ln>
        </p:spPr>
      </p:pic>
      <p:pic>
        <p:nvPicPr>
          <p:cNvPr id="2" name="Picture 1">
            <a:extLst>
              <a:ext uri="{FF2B5EF4-FFF2-40B4-BE49-F238E27FC236}">
                <a16:creationId xmlns:a16="http://schemas.microsoft.com/office/drawing/2014/main" id="{5988F570-D200-9A8E-E763-D9C6AF671EED}"/>
              </a:ext>
            </a:extLst>
          </p:cNvPr>
          <p:cNvPicPr>
            <a:picLocks noChangeAspect="1"/>
          </p:cNvPicPr>
          <p:nvPr/>
        </p:nvPicPr>
        <p:blipFill>
          <a:blip r:embed="rId3"/>
          <a:stretch>
            <a:fillRect/>
          </a:stretch>
        </p:blipFill>
        <p:spPr>
          <a:xfrm>
            <a:off x="7315200" y="76146"/>
            <a:ext cx="1743607" cy="1249788"/>
          </a:xfrm>
          <a:prstGeom prst="rect">
            <a:avLst/>
          </a:prstGeom>
        </p:spPr>
      </p:pic>
    </p:spTree>
    <p:extLst>
      <p:ext uri="{BB962C8B-B14F-4D97-AF65-F5344CB8AC3E}">
        <p14:creationId xmlns:p14="http://schemas.microsoft.com/office/powerpoint/2010/main" val="113562251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80371-596F-CB69-34C9-80DB8AE72DC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75CCFDC-99EA-89B5-97D3-A1F4848E324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a:extLst>
              <a:ext uri="{FF2B5EF4-FFF2-40B4-BE49-F238E27FC236}">
                <a16:creationId xmlns:a16="http://schemas.microsoft.com/office/drawing/2014/main" id="{6735C401-5A81-F48B-DC52-2B188701CCFE}"/>
              </a:ext>
            </a:extLst>
          </p:cNvPr>
          <p:cNvSpPr>
            <a:spLocks noChangeArrowheads="1"/>
          </p:cNvSpPr>
          <p:nvPr/>
        </p:nvSpPr>
        <p:spPr bwMode="auto">
          <a:xfrm>
            <a:off x="0" y="0"/>
            <a:ext cx="9144000" cy="5170646"/>
          </a:xfrm>
          <a:prstGeom prst="rect">
            <a:avLst/>
          </a:prstGeom>
          <a:noFill/>
          <a:ln w="28575">
            <a:noFill/>
            <a:miter lim="800000"/>
            <a:headEnd/>
            <a:tailEnd/>
          </a:ln>
        </p:spPr>
        <p:txBody>
          <a:bodyPr wrap="square">
            <a:spAutoFit/>
          </a:bodyPr>
          <a:lstStyle/>
          <a:p>
            <a:pPr algn="ctr">
              <a:spcAft>
                <a:spcPts val="1200"/>
              </a:spcAft>
            </a:pPr>
            <a:r>
              <a:rPr lang="en-US" sz="2700" baseline="30000" dirty="0">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Génesis 1:26-28</a:t>
            </a:r>
          </a:p>
          <a:p>
            <a:pPr algn="just"/>
            <a:r>
              <a:rPr lang="en-US" sz="2800" baseline="30000" dirty="0">
                <a:latin typeface="Calibri" panose="020F0502020204030204" pitchFamily="34" charset="0"/>
              </a:rPr>
              <a:t>26 </a:t>
            </a:r>
            <a:r>
              <a:rPr lang="es-CO" sz="2800" dirty="0">
                <a:latin typeface="Calibri" panose="020F0502020204030204" pitchFamily="34" charset="0"/>
              </a:rPr>
              <a:t>Y dijo Dios: </a:t>
            </a:r>
            <a:r>
              <a:rPr lang="es-CO" sz="2800" b="1" u="sng" dirty="0">
                <a:solidFill>
                  <a:srgbClr val="FFFFCC"/>
                </a:solidFill>
                <a:latin typeface="Calibri" panose="020F0502020204030204" pitchFamily="34" charset="0"/>
              </a:rPr>
              <a:t>«Hagamos al hombre a Nuestra imagen, conforme a Nuestra semejanza</a:t>
            </a:r>
            <a:r>
              <a:rPr lang="es-CO" sz="2800" dirty="0">
                <a:latin typeface="Calibri" panose="020F0502020204030204" pitchFamily="34" charset="0"/>
              </a:rPr>
              <a:t>; y ejerza dominio sobre los peces del mar, sobre las aves del cielo, sobre los ganados, sobre toda la tierra, y sobre todo reptil que se arrastra sobre la tierra». 27 Dios creó al hombre a imagen Suya, a imagen de Dios lo creó; varón y hembra los creó. 28 Dios los bendijo y les dijo: «Sean fecundos y multiplíquense. Llenen la tierra y sométanla. Ejerzan dominio sobre los peces del mar, sobre las aves del cielo y sobre todo ser viviente que se mueve[r] sobre la tierra»</a:t>
            </a:r>
            <a:r>
              <a:rPr lang="en-US" sz="2800" dirty="0">
                <a:latin typeface="Calibri" panose="020F0502020204030204" pitchFamily="34" charset="0"/>
              </a:rPr>
              <a:t>.”</a:t>
            </a:r>
          </a:p>
        </p:txBody>
      </p:sp>
    </p:spTree>
    <p:extLst>
      <p:ext uri="{BB962C8B-B14F-4D97-AF65-F5344CB8AC3E}">
        <p14:creationId xmlns:p14="http://schemas.microsoft.com/office/powerpoint/2010/main" val="30796859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228600"/>
            <a:ext cx="7772400" cy="873125"/>
          </a:xfrm>
        </p:spPr>
        <p:txBody>
          <a:bodyPr/>
          <a:lstStyle/>
          <a:p>
            <a:pPr algn="ctr" eaLnBrk="1" hangingPunct="1"/>
            <a:r>
              <a:rPr lang="en-US" sz="3600" dirty="0">
                <a:effectLst>
                  <a:outerShdw blurRad="38100" dist="38100" dir="2700000" algn="tl">
                    <a:srgbClr val="000000">
                      <a:alpha val="43137"/>
                    </a:srgbClr>
                  </a:outerShdw>
                </a:effectLst>
              </a:rPr>
              <a:t>El Trinitarismo en Génesis</a:t>
            </a:r>
          </a:p>
        </p:txBody>
      </p:sp>
      <p:sp>
        <p:nvSpPr>
          <p:cNvPr id="40963" name="Rectangle 3"/>
          <p:cNvSpPr>
            <a:spLocks noGrp="1" noChangeArrowheads="1"/>
          </p:cNvSpPr>
          <p:nvPr>
            <p:ph type="body" idx="1"/>
          </p:nvPr>
        </p:nvSpPr>
        <p:spPr>
          <a:xfrm>
            <a:off x="280769" y="1849438"/>
            <a:ext cx="2614831" cy="3159125"/>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Gén 1:26</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Gén 3:22</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Gén 11:7</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Isa 6:8</a:t>
            </a:r>
          </a:p>
        </p:txBody>
      </p:sp>
      <p:pic>
        <p:nvPicPr>
          <p:cNvPr id="4" name="Picture 3">
            <a:extLst>
              <a:ext uri="{FF2B5EF4-FFF2-40B4-BE49-F238E27FC236}">
                <a16:creationId xmlns:a16="http://schemas.microsoft.com/office/drawing/2014/main" id="{A85105CE-CD76-72C9-BD0D-C2F17FC5E1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1600200"/>
            <a:ext cx="4987019" cy="3367419"/>
          </a:xfrm>
          <a:prstGeom prst="rect">
            <a:avLst/>
          </a:prstGeom>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6092228" cy="857250"/>
          </a:xfrm>
        </p:spPr>
        <p:txBody>
          <a:bodyPr/>
          <a:lstStyle/>
          <a:p>
            <a:r>
              <a:rPr lang="en-US" dirty="0">
                <a:effectLst>
                  <a:outerShdw blurRad="38100" dist="38100" dir="2700000" algn="tl">
                    <a:srgbClr val="000000">
                      <a:alpha val="43137"/>
                    </a:srgbClr>
                  </a:outerShdw>
                </a:effectLst>
              </a:rPr>
              <a:t>Las Instituciones Divinas</a:t>
            </a:r>
            <a:endParaRPr lang="en-US" b="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2000" y="1771650"/>
            <a:ext cx="8001000" cy="3714750"/>
          </a:xfrm>
        </p:spPr>
        <p:txBody>
          <a:bodyPr/>
          <a:lstStyle/>
          <a:p>
            <a:pPr marL="429816" indent="-429816" eaLnBrk="1" hangingPunct="1">
              <a:spcBef>
                <a:spcPts val="0"/>
              </a:spcBef>
              <a:spcAft>
                <a:spcPts val="2700"/>
              </a:spcAft>
              <a:buClr>
                <a:srgbClr val="66FFFF"/>
              </a:buClr>
            </a:pPr>
            <a:r>
              <a:rPr lang="en-US" dirty="0">
                <a:effectLst>
                  <a:outerShdw blurRad="38100" dist="38100" dir="2700000" algn="tl">
                    <a:srgbClr val="000000">
                      <a:alpha val="43137"/>
                    </a:srgbClr>
                  </a:outerShdw>
                </a:effectLst>
              </a:rPr>
              <a:t>Conciencia (Gén. 3:22)</a:t>
            </a:r>
          </a:p>
          <a:p>
            <a:pPr marL="429816" indent="-429816" eaLnBrk="1" hangingPunct="1">
              <a:spcBef>
                <a:spcPts val="0"/>
              </a:spcBef>
              <a:spcAft>
                <a:spcPts val="2700"/>
              </a:spcAft>
              <a:buClr>
                <a:srgbClr val="66FFFF"/>
              </a:buClr>
            </a:pPr>
            <a:r>
              <a:rPr lang="en-US" dirty="0">
                <a:effectLst>
                  <a:outerShdw blurRad="38100" dist="38100" dir="2700000" algn="tl">
                    <a:srgbClr val="000000">
                      <a:alpha val="43137"/>
                    </a:srgbClr>
                  </a:outerShdw>
                </a:effectLst>
              </a:rPr>
              <a:t>Matrimonio y familia(Gén. 1:26-28; 2:18-25)</a:t>
            </a:r>
          </a:p>
          <a:p>
            <a:pPr marL="429816" indent="-429816" eaLnBrk="1" hangingPunct="1">
              <a:spcBef>
                <a:spcPts val="0"/>
              </a:spcBef>
              <a:spcAft>
                <a:spcPts val="2700"/>
              </a:spcAft>
              <a:buClr>
                <a:srgbClr val="66FFFF"/>
              </a:buClr>
            </a:pPr>
            <a:r>
              <a:rPr lang="en-US" dirty="0">
                <a:effectLst>
                  <a:outerShdw blurRad="38100" dist="38100" dir="2700000" algn="tl">
                    <a:srgbClr val="000000">
                      <a:alpha val="43137"/>
                    </a:srgbClr>
                  </a:outerShdw>
                </a:effectLst>
              </a:rPr>
              <a:t>Trabajo (Gén. 2:15; 3:19)</a:t>
            </a:r>
          </a:p>
          <a:p>
            <a:pPr marL="429816" indent="-429816" eaLnBrk="1" hangingPunct="1">
              <a:spcBef>
                <a:spcPts val="0"/>
              </a:spcBef>
              <a:spcAft>
                <a:spcPts val="2700"/>
              </a:spcAft>
              <a:buClr>
                <a:srgbClr val="66FFFF"/>
              </a:buClr>
            </a:pPr>
            <a:r>
              <a:rPr lang="en-US" dirty="0">
                <a:effectLst>
                  <a:outerShdw blurRad="38100" dist="38100" dir="2700000" algn="tl">
                    <a:srgbClr val="000000">
                      <a:alpha val="43137"/>
                    </a:srgbClr>
                  </a:outerShdw>
                </a:effectLst>
              </a:rPr>
              <a:t>Gobierno (Gén. 9:6)</a:t>
            </a:r>
          </a:p>
          <a:p>
            <a:pPr marL="429816" indent="-429816" eaLnBrk="1" hangingPunct="1">
              <a:spcBef>
                <a:spcPts val="0"/>
              </a:spcBef>
              <a:spcAft>
                <a:spcPts val="2700"/>
              </a:spcAft>
              <a:buClr>
                <a:srgbClr val="66FFFF"/>
              </a:buClr>
            </a:pPr>
            <a:r>
              <a:rPr lang="en-US" dirty="0">
                <a:effectLst>
                  <a:outerShdw blurRad="38100" dist="38100" dir="2700000" algn="tl">
                    <a:srgbClr val="000000">
                      <a:alpha val="43137"/>
                    </a:srgbClr>
                  </a:outerShdw>
                </a:effectLst>
              </a:rPr>
              <a:t>Nacionalismo (Gén. 11:1-9)</a:t>
            </a:r>
          </a:p>
        </p:txBody>
      </p:sp>
      <p:sp>
        <p:nvSpPr>
          <p:cNvPr id="4" name="Slide Number Placeholder 3"/>
          <p:cNvSpPr>
            <a:spLocks noGrp="1"/>
          </p:cNvSpPr>
          <p:nvPr>
            <p:ph type="sldNum" sz="quarter" idx="12"/>
          </p:nvPr>
        </p:nvSpPr>
        <p:spPr/>
        <p:txBody>
          <a:bodyPr/>
          <a:lstStyle/>
          <a:p>
            <a:pPr>
              <a:defRPr/>
            </a:pPr>
            <a:fld id="{C02DFD5B-8FD4-43B8-BC86-4E352B490EB1}" type="slidenum">
              <a:rPr lang="en-US" altLang="en-US" smtClean="0">
                <a:effectLst>
                  <a:outerShdw blurRad="38100" dist="38100" dir="2700000" algn="tl">
                    <a:srgbClr val="000000">
                      <a:alpha val="43137"/>
                    </a:srgbClr>
                  </a:outerShdw>
                </a:effectLst>
              </a:rPr>
              <a:pPr>
                <a:defRPr/>
              </a:pPr>
              <a:t>107</a:t>
            </a:fld>
            <a:endParaRPr lang="en-US"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20369417"/>
      </p:ext>
    </p:extLst>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ED558E-0142-D014-0DA3-8338ECCD42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5EF4FC-0086-4E73-562E-BB89933F6E78}"/>
              </a:ext>
            </a:extLst>
          </p:cNvPr>
          <p:cNvSpPr>
            <a:spLocks noGrp="1"/>
          </p:cNvSpPr>
          <p:nvPr>
            <p:ph type="title"/>
          </p:nvPr>
        </p:nvSpPr>
        <p:spPr>
          <a:xfrm>
            <a:off x="1219200" y="152400"/>
            <a:ext cx="6092228" cy="857250"/>
          </a:xfrm>
        </p:spPr>
        <p:txBody>
          <a:bodyPr/>
          <a:lstStyle/>
          <a:p>
            <a:r>
              <a:rPr lang="en-US" dirty="0">
                <a:effectLst>
                  <a:outerShdw blurRad="38100" dist="38100" dir="2700000" algn="tl">
                    <a:srgbClr val="000000">
                      <a:alpha val="43137"/>
                    </a:srgbClr>
                  </a:outerShdw>
                </a:effectLst>
              </a:rPr>
              <a:t>Las Instituciones Divinas</a:t>
            </a:r>
            <a:endParaRPr lang="en-US" b="0"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8CC9E250-2DCE-D048-4C67-B9B336A595DE}"/>
              </a:ext>
            </a:extLst>
          </p:cNvPr>
          <p:cNvSpPr>
            <a:spLocks noGrp="1"/>
          </p:cNvSpPr>
          <p:nvPr>
            <p:ph idx="1"/>
          </p:nvPr>
        </p:nvSpPr>
        <p:spPr>
          <a:xfrm>
            <a:off x="762000" y="1771650"/>
            <a:ext cx="8153400" cy="3714750"/>
          </a:xfrm>
        </p:spPr>
        <p:txBody>
          <a:bodyPr/>
          <a:lstStyle/>
          <a:p>
            <a:pPr marL="429816" indent="-429816" eaLnBrk="1" hangingPunct="1">
              <a:spcBef>
                <a:spcPts val="0"/>
              </a:spcBef>
              <a:spcAft>
                <a:spcPts val="2700"/>
              </a:spcAft>
              <a:buClr>
                <a:srgbClr val="66FFFF"/>
              </a:buClr>
            </a:pPr>
            <a:r>
              <a:rPr lang="en-US" b="1" u="sng" dirty="0">
                <a:solidFill>
                  <a:srgbClr val="FFFFCC"/>
                </a:solidFill>
                <a:effectLst>
                  <a:outerShdw blurRad="38100" dist="38100" dir="2700000" algn="tl">
                    <a:srgbClr val="000000">
                      <a:alpha val="43137"/>
                    </a:srgbClr>
                  </a:outerShdw>
                </a:effectLst>
              </a:rPr>
              <a:t>Conciencia (Gén. 3:22)</a:t>
            </a:r>
          </a:p>
          <a:p>
            <a:pPr marL="429816" indent="-429816" eaLnBrk="1" hangingPunct="1">
              <a:spcBef>
                <a:spcPts val="0"/>
              </a:spcBef>
              <a:spcAft>
                <a:spcPts val="2700"/>
              </a:spcAft>
              <a:buClr>
                <a:srgbClr val="66FFFF"/>
              </a:buClr>
            </a:pPr>
            <a:r>
              <a:rPr lang="en-US" dirty="0">
                <a:effectLst>
                  <a:outerShdw blurRad="38100" dist="38100" dir="2700000" algn="tl">
                    <a:srgbClr val="000000">
                      <a:alpha val="43137"/>
                    </a:srgbClr>
                  </a:outerShdw>
                </a:effectLst>
              </a:rPr>
              <a:t>Matrimonio y familia (Gén. 1:26-28; 2:18-25)</a:t>
            </a:r>
          </a:p>
          <a:p>
            <a:pPr marL="429816" indent="-429816" eaLnBrk="1" hangingPunct="1">
              <a:spcBef>
                <a:spcPts val="0"/>
              </a:spcBef>
              <a:spcAft>
                <a:spcPts val="2700"/>
              </a:spcAft>
              <a:buClr>
                <a:srgbClr val="66FFFF"/>
              </a:buClr>
            </a:pPr>
            <a:r>
              <a:rPr lang="en-US" dirty="0">
                <a:effectLst>
                  <a:outerShdw blurRad="38100" dist="38100" dir="2700000" algn="tl">
                    <a:srgbClr val="000000">
                      <a:alpha val="43137"/>
                    </a:srgbClr>
                  </a:outerShdw>
                </a:effectLst>
              </a:rPr>
              <a:t>Trabajo (Gén. 2:15; 3:19)</a:t>
            </a:r>
          </a:p>
          <a:p>
            <a:pPr marL="429816" indent="-429816" eaLnBrk="1" hangingPunct="1">
              <a:spcBef>
                <a:spcPts val="0"/>
              </a:spcBef>
              <a:spcAft>
                <a:spcPts val="2700"/>
              </a:spcAft>
              <a:buClr>
                <a:srgbClr val="66FFFF"/>
              </a:buClr>
            </a:pPr>
            <a:r>
              <a:rPr lang="en-US" dirty="0">
                <a:effectLst>
                  <a:outerShdw blurRad="38100" dist="38100" dir="2700000" algn="tl">
                    <a:srgbClr val="000000">
                      <a:alpha val="43137"/>
                    </a:srgbClr>
                  </a:outerShdw>
                </a:effectLst>
              </a:rPr>
              <a:t>Gobierno (Gén. 9:6)</a:t>
            </a:r>
          </a:p>
          <a:p>
            <a:pPr marL="429816" indent="-429816" eaLnBrk="1" hangingPunct="1">
              <a:spcBef>
                <a:spcPts val="0"/>
              </a:spcBef>
              <a:spcAft>
                <a:spcPts val="2700"/>
              </a:spcAft>
              <a:buClr>
                <a:srgbClr val="66FFFF"/>
              </a:buClr>
            </a:pPr>
            <a:r>
              <a:rPr lang="en-US" dirty="0">
                <a:effectLst>
                  <a:outerShdw blurRad="38100" dist="38100" dir="2700000" algn="tl">
                    <a:srgbClr val="000000">
                      <a:alpha val="43137"/>
                    </a:srgbClr>
                  </a:outerShdw>
                </a:effectLst>
              </a:rPr>
              <a:t>Nacionalismo (Gén. 11:1-9)</a:t>
            </a:r>
          </a:p>
        </p:txBody>
      </p:sp>
      <p:sp>
        <p:nvSpPr>
          <p:cNvPr id="4" name="Slide Number Placeholder 3">
            <a:extLst>
              <a:ext uri="{FF2B5EF4-FFF2-40B4-BE49-F238E27FC236}">
                <a16:creationId xmlns:a16="http://schemas.microsoft.com/office/drawing/2014/main" id="{EB7315E3-76A8-6EDC-3204-A3295FCCF268}"/>
              </a:ext>
            </a:extLst>
          </p:cNvPr>
          <p:cNvSpPr>
            <a:spLocks noGrp="1"/>
          </p:cNvSpPr>
          <p:nvPr>
            <p:ph type="sldNum" sz="quarter" idx="12"/>
          </p:nvPr>
        </p:nvSpPr>
        <p:spPr/>
        <p:txBody>
          <a:bodyPr/>
          <a:lstStyle/>
          <a:p>
            <a:pPr>
              <a:defRPr/>
            </a:pPr>
            <a:fld id="{C02DFD5B-8FD4-43B8-BC86-4E352B490EB1}" type="slidenum">
              <a:rPr lang="en-US" altLang="en-US" smtClean="0">
                <a:effectLst>
                  <a:outerShdw blurRad="38100" dist="38100" dir="2700000" algn="tl">
                    <a:srgbClr val="000000">
                      <a:alpha val="43137"/>
                    </a:srgbClr>
                  </a:outerShdw>
                </a:effectLst>
              </a:rPr>
              <a:pPr>
                <a:defRPr/>
              </a:pPr>
              <a:t>108</a:t>
            </a:fld>
            <a:endParaRPr lang="en-US"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23824374"/>
      </p:ext>
    </p:extLst>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81D2B-B2B9-21D7-8DC0-B902FA7ED4A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BD48215-4D5C-8F58-3849-611073902C3B}"/>
              </a:ext>
            </a:extLst>
          </p:cNvPr>
          <p:cNvSpPr txBox="1"/>
          <p:nvPr/>
        </p:nvSpPr>
        <p:spPr>
          <a:xfrm>
            <a:off x="990600" y="609600"/>
            <a:ext cx="6400800" cy="4401205"/>
          </a:xfrm>
          <a:prstGeom prst="rect">
            <a:avLst/>
          </a:prstGeom>
          <a:noFill/>
        </p:spPr>
        <p:txBody>
          <a:bodyPr wrap="square">
            <a:spAutoFit/>
          </a:bodyPr>
          <a:lstStyle/>
          <a:p>
            <a:r>
              <a:rPr lang="es-CO" sz="2800" dirty="0">
                <a:solidFill>
                  <a:srgbClr val="FF0000"/>
                </a:solidFill>
                <a:latin typeface="Calibri" panose="020F0502020204030204" pitchFamily="34" charset="0"/>
                <a:ea typeface="Calibri" panose="020F0502020204030204" pitchFamily="34" charset="0"/>
                <a:cs typeface="Calibri" panose="020F0502020204030204" pitchFamily="34" charset="0"/>
              </a:rPr>
              <a:t>LAS DISPENSACIONES</a:t>
            </a:r>
          </a:p>
          <a:p>
            <a:endParaRPr lang="es-CO" sz="2800" dirty="0">
              <a:latin typeface="Calibri" panose="020F0502020204030204" pitchFamily="34" charset="0"/>
              <a:ea typeface="Calibri" panose="020F0502020204030204" pitchFamily="34" charset="0"/>
              <a:cs typeface="Calibri" panose="020F0502020204030204" pitchFamily="34" charset="0"/>
            </a:endParaRPr>
          </a:p>
          <a:p>
            <a:r>
              <a:rPr lang="es-CO" sz="2800" dirty="0">
                <a:solidFill>
                  <a:srgbClr val="FF0000"/>
                </a:solidFill>
                <a:latin typeface="Calibri" panose="020F0502020204030204" pitchFamily="34" charset="0"/>
                <a:ea typeface="Calibri" panose="020F0502020204030204" pitchFamily="34" charset="0"/>
                <a:cs typeface="Calibri" panose="020F0502020204030204" pitchFamily="34" charset="0"/>
              </a:rPr>
              <a:t>1. </a:t>
            </a:r>
            <a:r>
              <a:rPr lang="es-CO" sz="2800" dirty="0">
                <a:latin typeface="Calibri" panose="020F0502020204030204" pitchFamily="34" charset="0"/>
                <a:ea typeface="Calibri" panose="020F0502020204030204" pitchFamily="34" charset="0"/>
                <a:cs typeface="Calibri" panose="020F0502020204030204" pitchFamily="34" charset="0"/>
              </a:rPr>
              <a:t>INOCENCIA📖 Génesis 1–3</a:t>
            </a:r>
          </a:p>
          <a:p>
            <a:r>
              <a:rPr lang="es-CO" sz="2800" dirty="0">
                <a:solidFill>
                  <a:srgbClr val="FF0000"/>
                </a:solidFill>
                <a:latin typeface="Calibri" panose="020F0502020204030204" pitchFamily="34" charset="0"/>
                <a:ea typeface="Calibri" panose="020F0502020204030204" pitchFamily="34" charset="0"/>
                <a:cs typeface="Calibri" panose="020F0502020204030204" pitchFamily="34" charset="0"/>
              </a:rPr>
              <a:t>2. </a:t>
            </a:r>
            <a:r>
              <a:rPr lang="es-CO" sz="2800" dirty="0">
                <a:latin typeface="Calibri" panose="020F0502020204030204" pitchFamily="34" charset="0"/>
                <a:ea typeface="Calibri" panose="020F0502020204030204" pitchFamily="34" charset="0"/>
                <a:cs typeface="Calibri" panose="020F0502020204030204" pitchFamily="34" charset="0"/>
              </a:rPr>
              <a:t>CONCIENCIA📖 Génesis 4–8</a:t>
            </a:r>
          </a:p>
          <a:p>
            <a:r>
              <a:rPr lang="es-CO" sz="2800" dirty="0">
                <a:solidFill>
                  <a:srgbClr val="FF0000"/>
                </a:solidFill>
                <a:latin typeface="Calibri" panose="020F0502020204030204" pitchFamily="34" charset="0"/>
                <a:ea typeface="Calibri" panose="020F0502020204030204" pitchFamily="34" charset="0"/>
                <a:cs typeface="Calibri" panose="020F0502020204030204" pitchFamily="34" charset="0"/>
              </a:rPr>
              <a:t>3. </a:t>
            </a:r>
            <a:r>
              <a:rPr lang="es-CO" sz="2800" dirty="0">
                <a:latin typeface="Calibri" panose="020F0502020204030204" pitchFamily="34" charset="0"/>
                <a:ea typeface="Calibri" panose="020F0502020204030204" pitchFamily="34" charset="0"/>
                <a:cs typeface="Calibri" panose="020F0502020204030204" pitchFamily="34" charset="0"/>
              </a:rPr>
              <a:t>GOBIERNO HUMANO📖 Génesis 9–11</a:t>
            </a:r>
          </a:p>
          <a:p>
            <a:r>
              <a:rPr lang="es-CO" sz="2800" dirty="0">
                <a:solidFill>
                  <a:srgbClr val="FF0000"/>
                </a:solidFill>
                <a:latin typeface="Calibri" panose="020F0502020204030204" pitchFamily="34" charset="0"/>
                <a:ea typeface="Calibri" panose="020F0502020204030204" pitchFamily="34" charset="0"/>
                <a:cs typeface="Calibri" panose="020F0502020204030204" pitchFamily="34" charset="0"/>
              </a:rPr>
              <a:t>4. </a:t>
            </a:r>
            <a:r>
              <a:rPr lang="es-CO" sz="2800" dirty="0">
                <a:latin typeface="Calibri" panose="020F0502020204030204" pitchFamily="34" charset="0"/>
                <a:ea typeface="Calibri" panose="020F0502020204030204" pitchFamily="34" charset="0"/>
                <a:cs typeface="Calibri" panose="020F0502020204030204" pitchFamily="34" charset="0"/>
              </a:rPr>
              <a:t>PROMESA📖 Génesis 12 – Éxodo 19</a:t>
            </a:r>
          </a:p>
          <a:p>
            <a:r>
              <a:rPr lang="es-CO" sz="2800" dirty="0">
                <a:solidFill>
                  <a:srgbClr val="FF0000"/>
                </a:solidFill>
                <a:latin typeface="Calibri" panose="020F0502020204030204" pitchFamily="34" charset="0"/>
                <a:ea typeface="Calibri" panose="020F0502020204030204" pitchFamily="34" charset="0"/>
                <a:cs typeface="Calibri" panose="020F0502020204030204" pitchFamily="34" charset="0"/>
              </a:rPr>
              <a:t>5. </a:t>
            </a:r>
            <a:r>
              <a:rPr lang="es-CO" sz="2800" dirty="0">
                <a:latin typeface="Calibri" panose="020F0502020204030204" pitchFamily="34" charset="0"/>
                <a:ea typeface="Calibri" panose="020F0502020204030204" pitchFamily="34" charset="0"/>
                <a:cs typeface="Calibri" panose="020F0502020204030204" pitchFamily="34" charset="0"/>
              </a:rPr>
              <a:t>LEY📖 Éxodo 19 – Hechos 2</a:t>
            </a:r>
          </a:p>
          <a:p>
            <a:r>
              <a:rPr lang="es-CO" sz="2800" dirty="0">
                <a:solidFill>
                  <a:srgbClr val="FF0000"/>
                </a:solidFill>
                <a:latin typeface="Calibri" panose="020F0502020204030204" pitchFamily="34" charset="0"/>
                <a:ea typeface="Calibri" panose="020F0502020204030204" pitchFamily="34" charset="0"/>
                <a:cs typeface="Calibri" panose="020F0502020204030204" pitchFamily="34" charset="0"/>
              </a:rPr>
              <a:t>6. </a:t>
            </a:r>
            <a:r>
              <a:rPr lang="es-CO" sz="2800" dirty="0">
                <a:latin typeface="Calibri" panose="020F0502020204030204" pitchFamily="34" charset="0"/>
                <a:ea typeface="Calibri" panose="020F0502020204030204" pitchFamily="34" charset="0"/>
                <a:cs typeface="Calibri" panose="020F0502020204030204" pitchFamily="34" charset="0"/>
              </a:rPr>
              <a:t>IGLESIA📖 Hechos 2 – Apocalipsis 3</a:t>
            </a:r>
          </a:p>
          <a:p>
            <a:r>
              <a:rPr lang="es-CO" sz="2800" dirty="0">
                <a:solidFill>
                  <a:srgbClr val="FF0000"/>
                </a:solidFill>
                <a:latin typeface="Calibri" panose="020F0502020204030204" pitchFamily="34" charset="0"/>
                <a:ea typeface="Calibri" panose="020F0502020204030204" pitchFamily="34" charset="0"/>
                <a:cs typeface="Calibri" panose="020F0502020204030204" pitchFamily="34" charset="0"/>
              </a:rPr>
              <a:t>7. </a:t>
            </a:r>
            <a:r>
              <a:rPr lang="es-CO" sz="2800" dirty="0">
                <a:latin typeface="Calibri" panose="020F0502020204030204" pitchFamily="34" charset="0"/>
                <a:ea typeface="Calibri" panose="020F0502020204030204" pitchFamily="34" charset="0"/>
                <a:cs typeface="Calibri" panose="020F0502020204030204" pitchFamily="34" charset="0"/>
              </a:rPr>
              <a:t>TRIBULACIÓN📖 Apocalipsis 6–19</a:t>
            </a:r>
          </a:p>
          <a:p>
            <a:r>
              <a:rPr lang="es-CO" sz="2800" dirty="0">
                <a:solidFill>
                  <a:srgbClr val="FF0000"/>
                </a:solidFill>
                <a:latin typeface="Calibri" panose="020F0502020204030204" pitchFamily="34" charset="0"/>
                <a:ea typeface="Calibri" panose="020F0502020204030204" pitchFamily="34" charset="0"/>
                <a:cs typeface="Calibri" panose="020F0502020204030204" pitchFamily="34" charset="0"/>
              </a:rPr>
              <a:t>8. </a:t>
            </a:r>
            <a:r>
              <a:rPr lang="es-CO" sz="2800" dirty="0">
                <a:latin typeface="Calibri" panose="020F0502020204030204" pitchFamily="34" charset="0"/>
                <a:ea typeface="Calibri" panose="020F0502020204030204" pitchFamily="34" charset="0"/>
                <a:cs typeface="Calibri" panose="020F0502020204030204" pitchFamily="34" charset="0"/>
              </a:rPr>
              <a:t>REINO (MILENIO)📖 Apocalipsis 20</a:t>
            </a:r>
          </a:p>
        </p:txBody>
      </p:sp>
      <p:sp>
        <p:nvSpPr>
          <p:cNvPr id="4" name="TextBox 3">
            <a:extLst>
              <a:ext uri="{FF2B5EF4-FFF2-40B4-BE49-F238E27FC236}">
                <a16:creationId xmlns:a16="http://schemas.microsoft.com/office/drawing/2014/main" id="{7F6382BB-A50A-8B22-35EE-5E0A13D3190A}"/>
              </a:ext>
            </a:extLst>
          </p:cNvPr>
          <p:cNvSpPr txBox="1"/>
          <p:nvPr/>
        </p:nvSpPr>
        <p:spPr>
          <a:xfrm>
            <a:off x="1066800" y="762000"/>
            <a:ext cx="184731" cy="461665"/>
          </a:xfrm>
          <a:prstGeom prst="rect">
            <a:avLst/>
          </a:prstGeom>
          <a:noFill/>
        </p:spPr>
        <p:txBody>
          <a:bodyPr wrap="square" rtlCol="0">
            <a:spAutoFit/>
          </a:bodyPr>
          <a:lstStyle/>
          <a:p>
            <a:endParaRPr lang="es-CO" dirty="0"/>
          </a:p>
        </p:txBody>
      </p:sp>
    </p:spTree>
    <p:extLst>
      <p:ext uri="{BB962C8B-B14F-4D97-AF65-F5344CB8AC3E}">
        <p14:creationId xmlns:p14="http://schemas.microsoft.com/office/powerpoint/2010/main" val="418285676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7B3AE-B163-A7F2-00F0-CAB55AF23D39}"/>
            </a:ext>
          </a:extLst>
        </p:cNvPr>
        <p:cNvGrpSpPr/>
        <p:nvPr/>
      </p:nvGrpSpPr>
      <p:grpSpPr>
        <a:xfrm>
          <a:off x="0" y="0"/>
          <a:ext cx="0" cy="0"/>
          <a:chOff x="0" y="0"/>
          <a:chExt cx="0" cy="0"/>
        </a:xfrm>
      </p:grpSpPr>
      <p:sp>
        <p:nvSpPr>
          <p:cNvPr id="29699" name="Rectangle 3">
            <a:extLst>
              <a:ext uri="{FF2B5EF4-FFF2-40B4-BE49-F238E27FC236}">
                <a16:creationId xmlns:a16="http://schemas.microsoft.com/office/drawing/2014/main" id="{20889B00-7150-4804-7DA3-A1E757BD8B36}"/>
              </a:ext>
            </a:extLst>
          </p:cNvPr>
          <p:cNvSpPr>
            <a:spLocks noGrp="1" noChangeArrowheads="1"/>
          </p:cNvSpPr>
          <p:nvPr>
            <p:ph type="body" idx="1"/>
          </p:nvPr>
        </p:nvSpPr>
        <p:spPr>
          <a:xfrm>
            <a:off x="228600" y="1946275"/>
            <a:ext cx="4648200" cy="41148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¿La identidad de la serpiente? (Apc 12:9; 20:2)</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¿Astuta?</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s-CO" dirty="0">
                <a:effectLst>
                  <a:outerShdw blurRad="38100" dist="38100" dir="2700000" algn="tl">
                    <a:srgbClr val="000000">
                      <a:alpha val="43137"/>
                    </a:srgbClr>
                  </a:outerShdw>
                </a:effectLst>
                <a:ea typeface="+mn-ea"/>
                <a:cs typeface="+mn-cs"/>
              </a:rPr>
              <a:t>¿Por qué Satanás tomó la forma de una serpiente?</a:t>
            </a:r>
            <a:endParaRPr lang="en-US" dirty="0">
              <a:effectLst>
                <a:outerShdw blurRad="38100" dist="38100" dir="2700000" algn="tl">
                  <a:srgbClr val="000000">
                    <a:alpha val="43137"/>
                  </a:srgbClr>
                </a:outerShdw>
              </a:effectLst>
              <a:ea typeface="+mn-ea"/>
              <a:cs typeface="+mn-cs"/>
            </a:endParaRPr>
          </a:p>
        </p:txBody>
      </p:sp>
      <p:sp>
        <p:nvSpPr>
          <p:cNvPr id="5" name="Rectangle 2">
            <a:extLst>
              <a:ext uri="{FF2B5EF4-FFF2-40B4-BE49-F238E27FC236}">
                <a16:creationId xmlns:a16="http://schemas.microsoft.com/office/drawing/2014/main" id="{9527141E-BF5A-4FCF-DA2E-339A34CC2268}"/>
              </a:ext>
            </a:extLst>
          </p:cNvPr>
          <p:cNvSpPr txBox="1">
            <a:spLocks noChangeArrowheads="1"/>
          </p:cNvSpPr>
          <p:nvPr/>
        </p:nvSpPr>
        <p:spPr bwMode="auto">
          <a:xfrm>
            <a:off x="2819400" y="228600"/>
            <a:ext cx="350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Génesis 3:1-5</a:t>
            </a:r>
          </a:p>
        </p:txBody>
      </p:sp>
      <p:pic>
        <p:nvPicPr>
          <p:cNvPr id="4" name="Picture 3">
            <a:extLst>
              <a:ext uri="{FF2B5EF4-FFF2-40B4-BE49-F238E27FC236}">
                <a16:creationId xmlns:a16="http://schemas.microsoft.com/office/drawing/2014/main" id="{8A1DDA58-7EEB-2031-DEC2-2417DA4AB3F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29942" y="1972551"/>
            <a:ext cx="3233058" cy="4114800"/>
          </a:xfrm>
          <a:prstGeom prst="rect">
            <a:avLst/>
          </a:prstGeom>
        </p:spPr>
      </p:pic>
      <p:pic>
        <p:nvPicPr>
          <p:cNvPr id="10" name="Picture 9" descr="C:\Users\awoods\Pictures\Microsoft Clip Organizer\j0364212.wmf">
            <a:extLst>
              <a:ext uri="{FF2B5EF4-FFF2-40B4-BE49-F238E27FC236}">
                <a16:creationId xmlns:a16="http://schemas.microsoft.com/office/drawing/2014/main" id="{27DEB010-8499-4BA0-25A8-27E32EBEB07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spTree>
    <p:extLst>
      <p:ext uri="{BB962C8B-B14F-4D97-AF65-F5344CB8AC3E}">
        <p14:creationId xmlns:p14="http://schemas.microsoft.com/office/powerpoint/2010/main" val="48596163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EFB4B34-629D-B320-0D18-A48124FE286D}"/>
              </a:ext>
            </a:extLst>
          </p:cNvPr>
          <p:cNvGraphicFramePr>
            <a:graphicFrameLocks noGrp="1"/>
          </p:cNvGraphicFramePr>
          <p:nvPr>
            <p:extLst>
              <p:ext uri="{D42A27DB-BD31-4B8C-83A1-F6EECF244321}">
                <p14:modId xmlns:p14="http://schemas.microsoft.com/office/powerpoint/2010/main" val="3223805728"/>
              </p:ext>
            </p:extLst>
          </p:nvPr>
        </p:nvGraphicFramePr>
        <p:xfrm>
          <a:off x="228600" y="685800"/>
          <a:ext cx="8458200" cy="5638799"/>
        </p:xfrm>
        <a:graphic>
          <a:graphicData uri="http://schemas.openxmlformats.org/drawingml/2006/table">
            <a:tbl>
              <a:tblPr firstRow="1" firstCol="1" bandRow="1">
                <a:solidFill>
                  <a:schemeClr val="tx1"/>
                </a:solidFill>
                <a:tableStyleId>{5940675A-B579-460E-94D1-54222C63F5DA}</a:tableStyleId>
              </a:tblPr>
              <a:tblGrid>
                <a:gridCol w="2114098">
                  <a:extLst>
                    <a:ext uri="{9D8B030D-6E8A-4147-A177-3AD203B41FA5}">
                      <a16:colId xmlns:a16="http://schemas.microsoft.com/office/drawing/2014/main" val="50146849"/>
                    </a:ext>
                  </a:extLst>
                </a:gridCol>
                <a:gridCol w="2114098">
                  <a:extLst>
                    <a:ext uri="{9D8B030D-6E8A-4147-A177-3AD203B41FA5}">
                      <a16:colId xmlns:a16="http://schemas.microsoft.com/office/drawing/2014/main" val="3004736109"/>
                    </a:ext>
                  </a:extLst>
                </a:gridCol>
                <a:gridCol w="2115002">
                  <a:extLst>
                    <a:ext uri="{9D8B030D-6E8A-4147-A177-3AD203B41FA5}">
                      <a16:colId xmlns:a16="http://schemas.microsoft.com/office/drawing/2014/main" val="87871618"/>
                    </a:ext>
                  </a:extLst>
                </a:gridCol>
                <a:gridCol w="2115002">
                  <a:extLst>
                    <a:ext uri="{9D8B030D-6E8A-4147-A177-3AD203B41FA5}">
                      <a16:colId xmlns:a16="http://schemas.microsoft.com/office/drawing/2014/main" val="2448062921"/>
                    </a:ext>
                  </a:extLst>
                </a:gridCol>
              </a:tblGrid>
              <a:tr h="199074">
                <a:tc>
                  <a:txBody>
                    <a:bodyPr/>
                    <a:lstStyle/>
                    <a:p>
                      <a:pPr marL="0" marR="0" algn="ctr">
                        <a:lnSpc>
                          <a:spcPct val="107000"/>
                        </a:lnSpc>
                        <a:spcAft>
                          <a:spcPts val="800"/>
                        </a:spcAft>
                        <a:buNone/>
                      </a:pPr>
                      <a:r>
                        <a:rPr lang="es-CO" sz="1200" dirty="0">
                          <a:solidFill>
                            <a:schemeClr val="bg2"/>
                          </a:solidFill>
                          <a:effectLst/>
                        </a:rPr>
                        <a:t>Nombre</a:t>
                      </a:r>
                      <a:endParaRPr lang="es-CO" sz="12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58167" marR="58167"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a:txBody>
                    <a:bodyPr/>
                    <a:lstStyle/>
                    <a:p>
                      <a:pPr marL="0" marR="0" algn="ctr">
                        <a:lnSpc>
                          <a:spcPct val="107000"/>
                        </a:lnSpc>
                        <a:spcAft>
                          <a:spcPts val="800"/>
                        </a:spcAft>
                        <a:buNone/>
                      </a:pPr>
                      <a:r>
                        <a:rPr lang="es-CO" sz="1200" dirty="0">
                          <a:solidFill>
                            <a:schemeClr val="bg2"/>
                          </a:solidFill>
                          <a:effectLst/>
                        </a:rPr>
                        <a:t>Escrituras</a:t>
                      </a:r>
                      <a:endParaRPr lang="es-CO" sz="12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58167" marR="58167"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a:txBody>
                    <a:bodyPr/>
                    <a:lstStyle/>
                    <a:p>
                      <a:pPr marL="0" marR="0" algn="ctr">
                        <a:lnSpc>
                          <a:spcPct val="107000"/>
                        </a:lnSpc>
                        <a:spcAft>
                          <a:spcPts val="800"/>
                        </a:spcAft>
                        <a:buNone/>
                      </a:pPr>
                      <a:r>
                        <a:rPr lang="es-CO" sz="1200" dirty="0">
                          <a:solidFill>
                            <a:schemeClr val="bg2"/>
                          </a:solidFill>
                          <a:effectLst/>
                        </a:rPr>
                        <a:t>Responsabilidades</a:t>
                      </a:r>
                      <a:endParaRPr lang="es-CO" sz="12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58167" marR="58167"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a:txBody>
                    <a:bodyPr/>
                    <a:lstStyle/>
                    <a:p>
                      <a:pPr marL="0" marR="0" algn="ctr">
                        <a:lnSpc>
                          <a:spcPct val="107000"/>
                        </a:lnSpc>
                        <a:spcAft>
                          <a:spcPts val="800"/>
                        </a:spcAft>
                        <a:buNone/>
                      </a:pPr>
                      <a:r>
                        <a:rPr lang="es-CO" sz="1200" dirty="0">
                          <a:solidFill>
                            <a:schemeClr val="bg2"/>
                          </a:solidFill>
                          <a:effectLst/>
                        </a:rPr>
                        <a:t>Juicios</a:t>
                      </a:r>
                      <a:endParaRPr lang="es-CO" sz="12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58167" marR="58167"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extLst>
                  <a:ext uri="{0D108BD9-81ED-4DB2-BD59-A6C34878D82A}">
                    <a16:rowId xmlns:a16="http://schemas.microsoft.com/office/drawing/2014/main" val="901416874"/>
                  </a:ext>
                </a:extLst>
              </a:tr>
              <a:tr h="1684764">
                <a:tc>
                  <a:txBody>
                    <a:bodyPr/>
                    <a:lstStyle/>
                    <a:p>
                      <a:pPr marL="0" marR="0">
                        <a:lnSpc>
                          <a:spcPct val="107000"/>
                        </a:lnSpc>
                        <a:spcAft>
                          <a:spcPts val="800"/>
                        </a:spcAft>
                        <a:buNone/>
                      </a:pPr>
                      <a:r>
                        <a:rPr lang="es-CO" sz="1200" dirty="0">
                          <a:solidFill>
                            <a:schemeClr val="bg2"/>
                          </a:solidFill>
                          <a:effectLst/>
                        </a:rPr>
                        <a:t>Inocencia</a:t>
                      </a:r>
                    </a:p>
                    <a:p>
                      <a:pPr marL="0" marR="0">
                        <a:lnSpc>
                          <a:spcPct val="107000"/>
                        </a:lnSpc>
                        <a:spcAft>
                          <a:spcPts val="800"/>
                        </a:spcAft>
                        <a:buNone/>
                      </a:pPr>
                      <a:r>
                        <a:rPr lang="es-CO" sz="1200" dirty="0">
                          <a:solidFill>
                            <a:schemeClr val="bg2"/>
                          </a:solidFill>
                          <a:effectLst/>
                        </a:rPr>
                        <a:t> </a:t>
                      </a:r>
                    </a:p>
                    <a:p>
                      <a:pPr marL="0" marR="0">
                        <a:lnSpc>
                          <a:spcPct val="107000"/>
                        </a:lnSpc>
                        <a:spcAft>
                          <a:spcPts val="800"/>
                        </a:spcAft>
                        <a:buNone/>
                      </a:pPr>
                      <a:r>
                        <a:rPr lang="es-CO" sz="1200" dirty="0">
                          <a:solidFill>
                            <a:schemeClr val="bg2"/>
                          </a:solidFill>
                          <a:effectLst/>
                        </a:rPr>
                        <a:t> </a:t>
                      </a:r>
                    </a:p>
                    <a:p>
                      <a:pPr marL="0" marR="0">
                        <a:lnSpc>
                          <a:spcPct val="107000"/>
                        </a:lnSpc>
                        <a:spcAft>
                          <a:spcPts val="800"/>
                        </a:spcAft>
                        <a:buNone/>
                      </a:pPr>
                      <a:r>
                        <a:rPr lang="es-CO" sz="1200" dirty="0">
                          <a:solidFill>
                            <a:schemeClr val="bg2"/>
                          </a:solidFill>
                          <a:effectLst/>
                        </a:rPr>
                        <a:t> </a:t>
                      </a:r>
                    </a:p>
                    <a:p>
                      <a:pPr marL="0" marR="0">
                        <a:lnSpc>
                          <a:spcPct val="107000"/>
                        </a:lnSpc>
                        <a:spcAft>
                          <a:spcPts val="800"/>
                        </a:spcAft>
                        <a:buNone/>
                      </a:pPr>
                      <a:r>
                        <a:rPr lang="es-CO" sz="1200" dirty="0">
                          <a:solidFill>
                            <a:schemeClr val="bg2"/>
                          </a:solidFill>
                          <a:effectLst/>
                        </a:rPr>
                        <a:t> </a:t>
                      </a:r>
                      <a:endParaRPr lang="es-CO" sz="12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58167" marR="58167"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a:txBody>
                    <a:bodyPr/>
                    <a:lstStyle/>
                    <a:p>
                      <a:pPr marL="0" marR="0">
                        <a:lnSpc>
                          <a:spcPct val="107000"/>
                        </a:lnSpc>
                        <a:spcAft>
                          <a:spcPts val="800"/>
                        </a:spcAft>
                        <a:buNone/>
                      </a:pPr>
                      <a:r>
                        <a:rPr lang="es-CO" sz="1200" dirty="0">
                          <a:solidFill>
                            <a:schemeClr val="bg2"/>
                          </a:solidFill>
                          <a:effectLst/>
                        </a:rPr>
                        <a:t>Génesis 1:3-3:6</a:t>
                      </a:r>
                      <a:endParaRPr lang="es-CO" sz="12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58167" marR="58167"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a:txBody>
                    <a:bodyPr/>
                    <a:lstStyle/>
                    <a:p>
                      <a:pPr marL="0" marR="0">
                        <a:lnSpc>
                          <a:spcPct val="107000"/>
                        </a:lnSpc>
                        <a:spcAft>
                          <a:spcPts val="800"/>
                        </a:spcAft>
                        <a:buNone/>
                      </a:pPr>
                      <a:r>
                        <a:rPr lang="es-CO" sz="1200" dirty="0">
                          <a:solidFill>
                            <a:schemeClr val="bg2"/>
                          </a:solidFill>
                          <a:effectLst/>
                        </a:rPr>
                        <a:t>Obedecer a Dios y no comer del árbol prohibido, </a:t>
                      </a:r>
                    </a:p>
                    <a:p>
                      <a:pPr marL="0" marR="0">
                        <a:lnSpc>
                          <a:spcPct val="107000"/>
                        </a:lnSpc>
                        <a:spcAft>
                          <a:spcPts val="800"/>
                        </a:spcAft>
                        <a:buNone/>
                      </a:pPr>
                      <a:r>
                        <a:rPr lang="es-CO" sz="1200" dirty="0">
                          <a:solidFill>
                            <a:schemeClr val="bg2"/>
                          </a:solidFill>
                          <a:effectLst/>
                        </a:rPr>
                        <a:t>Llenar y sojuzgar la tierra</a:t>
                      </a:r>
                    </a:p>
                    <a:p>
                      <a:pPr marL="0" marR="0">
                        <a:lnSpc>
                          <a:spcPct val="107000"/>
                        </a:lnSpc>
                        <a:spcAft>
                          <a:spcPts val="800"/>
                        </a:spcAft>
                        <a:buNone/>
                      </a:pPr>
                      <a:r>
                        <a:rPr lang="es-CO" sz="1200" dirty="0">
                          <a:solidFill>
                            <a:schemeClr val="bg2"/>
                          </a:solidFill>
                          <a:effectLst/>
                        </a:rPr>
                        <a:t>Tener comunión con Dios</a:t>
                      </a:r>
                      <a:endParaRPr lang="es-CO" sz="12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58167" marR="58167"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a:txBody>
                    <a:bodyPr/>
                    <a:lstStyle/>
                    <a:p>
                      <a:pPr marL="0" marR="0">
                        <a:lnSpc>
                          <a:spcPct val="107000"/>
                        </a:lnSpc>
                        <a:spcAft>
                          <a:spcPts val="800"/>
                        </a:spcAft>
                        <a:buNone/>
                      </a:pPr>
                      <a:r>
                        <a:rPr lang="es-CO" sz="1200" dirty="0">
                          <a:solidFill>
                            <a:schemeClr val="bg2"/>
                          </a:solidFill>
                          <a:effectLst/>
                        </a:rPr>
                        <a:t>Maldiciones</a:t>
                      </a:r>
                    </a:p>
                    <a:p>
                      <a:pPr marL="0" marR="0">
                        <a:lnSpc>
                          <a:spcPct val="107000"/>
                        </a:lnSpc>
                        <a:spcAft>
                          <a:spcPts val="800"/>
                        </a:spcAft>
                        <a:buNone/>
                      </a:pPr>
                      <a:r>
                        <a:rPr lang="es-CO" sz="1200" dirty="0">
                          <a:solidFill>
                            <a:schemeClr val="bg2"/>
                          </a:solidFill>
                          <a:effectLst/>
                        </a:rPr>
                        <a:t>Muerte física y espiritual</a:t>
                      </a:r>
                      <a:endParaRPr lang="es-CO" sz="12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58167" marR="58167"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extLst>
                  <a:ext uri="{0D108BD9-81ED-4DB2-BD59-A6C34878D82A}">
                    <a16:rowId xmlns:a16="http://schemas.microsoft.com/office/drawing/2014/main" val="1059744149"/>
                  </a:ext>
                </a:extLst>
              </a:tr>
              <a:tr h="199074">
                <a:tc>
                  <a:txBody>
                    <a:bodyPr/>
                    <a:lstStyle/>
                    <a:p>
                      <a:pPr marL="0" marR="0">
                        <a:lnSpc>
                          <a:spcPct val="107000"/>
                        </a:lnSpc>
                        <a:spcAft>
                          <a:spcPts val="800"/>
                        </a:spcAft>
                        <a:buNone/>
                      </a:pPr>
                      <a:r>
                        <a:rPr lang="es-CO" sz="1200" dirty="0">
                          <a:solidFill>
                            <a:schemeClr val="bg2"/>
                          </a:solidFill>
                          <a:effectLst/>
                        </a:rPr>
                        <a:t>Consciencia</a:t>
                      </a:r>
                      <a:endParaRPr lang="es-CO" sz="12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58167" marR="58167"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a:txBody>
                    <a:bodyPr/>
                    <a:lstStyle/>
                    <a:p>
                      <a:pPr marL="0" marR="0">
                        <a:lnSpc>
                          <a:spcPct val="107000"/>
                        </a:lnSpc>
                        <a:spcAft>
                          <a:spcPts val="800"/>
                        </a:spcAft>
                        <a:buNone/>
                      </a:pPr>
                      <a:r>
                        <a:rPr lang="es-CO" sz="1200" dirty="0">
                          <a:solidFill>
                            <a:schemeClr val="bg2"/>
                          </a:solidFill>
                          <a:effectLst/>
                        </a:rPr>
                        <a:t>Génesis 3:7-8:14</a:t>
                      </a:r>
                      <a:endParaRPr lang="es-CO" sz="12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58167" marR="58167"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a:txBody>
                    <a:bodyPr/>
                    <a:lstStyle/>
                    <a:p>
                      <a:pPr marL="0" marR="0">
                        <a:lnSpc>
                          <a:spcPct val="107000"/>
                        </a:lnSpc>
                        <a:spcAft>
                          <a:spcPts val="800"/>
                        </a:spcAft>
                        <a:buNone/>
                      </a:pPr>
                      <a:r>
                        <a:rPr lang="es-CO" sz="1200" dirty="0">
                          <a:solidFill>
                            <a:schemeClr val="bg2"/>
                          </a:solidFill>
                          <a:effectLst/>
                        </a:rPr>
                        <a:t>Haz el bien</a:t>
                      </a:r>
                      <a:endParaRPr lang="es-CO" sz="12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58167" marR="58167"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a:txBody>
                    <a:bodyPr/>
                    <a:lstStyle/>
                    <a:p>
                      <a:pPr marL="0" marR="0">
                        <a:lnSpc>
                          <a:spcPct val="107000"/>
                        </a:lnSpc>
                        <a:spcAft>
                          <a:spcPts val="800"/>
                        </a:spcAft>
                        <a:buNone/>
                      </a:pPr>
                      <a:r>
                        <a:rPr lang="es-CO" sz="1200" dirty="0">
                          <a:solidFill>
                            <a:schemeClr val="bg2"/>
                          </a:solidFill>
                          <a:effectLst/>
                        </a:rPr>
                        <a:t>Diluvio universal</a:t>
                      </a:r>
                      <a:endParaRPr lang="es-CO" sz="12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58167" marR="58167"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extLst>
                  <a:ext uri="{0D108BD9-81ED-4DB2-BD59-A6C34878D82A}">
                    <a16:rowId xmlns:a16="http://schemas.microsoft.com/office/drawing/2014/main" val="3603994657"/>
                  </a:ext>
                </a:extLst>
              </a:tr>
              <a:tr h="615658">
                <a:tc>
                  <a:txBody>
                    <a:bodyPr/>
                    <a:lstStyle/>
                    <a:p>
                      <a:pPr marL="0" marR="0">
                        <a:lnSpc>
                          <a:spcPct val="107000"/>
                        </a:lnSpc>
                        <a:spcAft>
                          <a:spcPts val="800"/>
                        </a:spcAft>
                        <a:buNone/>
                      </a:pPr>
                      <a:r>
                        <a:rPr lang="es-CO" sz="1200" dirty="0">
                          <a:solidFill>
                            <a:schemeClr val="bg2"/>
                          </a:solidFill>
                          <a:effectLst/>
                        </a:rPr>
                        <a:t>Gobierno Civil</a:t>
                      </a:r>
                      <a:endParaRPr lang="es-CO" sz="12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58167" marR="58167"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a:txBody>
                    <a:bodyPr/>
                    <a:lstStyle/>
                    <a:p>
                      <a:pPr marL="0" marR="0">
                        <a:lnSpc>
                          <a:spcPct val="107000"/>
                        </a:lnSpc>
                        <a:spcAft>
                          <a:spcPts val="800"/>
                        </a:spcAft>
                        <a:buNone/>
                      </a:pPr>
                      <a:r>
                        <a:rPr lang="es-CO" sz="1200" dirty="0">
                          <a:solidFill>
                            <a:schemeClr val="bg2"/>
                          </a:solidFill>
                          <a:effectLst/>
                        </a:rPr>
                        <a:t>Génesis 8:15–11:9</a:t>
                      </a:r>
                      <a:endParaRPr lang="es-CO" sz="12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58167" marR="58167"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a:txBody>
                    <a:bodyPr/>
                    <a:lstStyle/>
                    <a:p>
                      <a:pPr marL="0" marR="0">
                        <a:lnSpc>
                          <a:spcPct val="107000"/>
                        </a:lnSpc>
                        <a:spcAft>
                          <a:spcPts val="800"/>
                        </a:spcAft>
                        <a:buNone/>
                      </a:pPr>
                      <a:r>
                        <a:rPr lang="es-CO" sz="1200" dirty="0">
                          <a:solidFill>
                            <a:schemeClr val="bg2"/>
                          </a:solidFill>
                          <a:effectLst/>
                        </a:rPr>
                        <a:t>Llenar la tierra</a:t>
                      </a:r>
                    </a:p>
                    <a:p>
                      <a:pPr marL="0" marR="0">
                        <a:lnSpc>
                          <a:spcPct val="107000"/>
                        </a:lnSpc>
                        <a:spcAft>
                          <a:spcPts val="800"/>
                        </a:spcAft>
                        <a:buNone/>
                      </a:pPr>
                      <a:r>
                        <a:rPr lang="es-CO" sz="1200" dirty="0">
                          <a:solidFill>
                            <a:schemeClr val="bg2"/>
                          </a:solidFill>
                          <a:effectLst/>
                        </a:rPr>
                        <a:t>Pena capital</a:t>
                      </a:r>
                      <a:endParaRPr lang="es-CO" sz="12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58167" marR="58167"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a:txBody>
                    <a:bodyPr/>
                    <a:lstStyle/>
                    <a:p>
                      <a:pPr marL="0" marR="0">
                        <a:lnSpc>
                          <a:spcPct val="107000"/>
                        </a:lnSpc>
                        <a:spcAft>
                          <a:spcPts val="800"/>
                        </a:spcAft>
                        <a:buNone/>
                      </a:pPr>
                      <a:r>
                        <a:rPr lang="es-CO" sz="1200" dirty="0">
                          <a:solidFill>
                            <a:schemeClr val="bg2"/>
                          </a:solidFill>
                          <a:effectLst/>
                        </a:rPr>
                        <a:t>Dispersión forzada por la confusión de las lenguas</a:t>
                      </a:r>
                      <a:endParaRPr lang="es-CO" sz="12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58167" marR="58167"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extLst>
                  <a:ext uri="{0D108BD9-81ED-4DB2-BD59-A6C34878D82A}">
                    <a16:rowId xmlns:a16="http://schemas.microsoft.com/office/drawing/2014/main" val="3185487737"/>
                  </a:ext>
                </a:extLst>
              </a:tr>
              <a:tr h="941919">
                <a:tc>
                  <a:txBody>
                    <a:bodyPr/>
                    <a:lstStyle/>
                    <a:p>
                      <a:pPr marL="0" marR="0">
                        <a:lnSpc>
                          <a:spcPct val="107000"/>
                        </a:lnSpc>
                        <a:spcAft>
                          <a:spcPts val="800"/>
                        </a:spcAft>
                        <a:buNone/>
                      </a:pPr>
                      <a:r>
                        <a:rPr lang="es-CO" sz="1200" dirty="0">
                          <a:solidFill>
                            <a:schemeClr val="bg2"/>
                          </a:solidFill>
                          <a:effectLst/>
                        </a:rPr>
                        <a:t>Regla Patriarcal</a:t>
                      </a:r>
                      <a:endParaRPr lang="es-CO" sz="12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58167" marR="58167"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a:txBody>
                    <a:bodyPr/>
                    <a:lstStyle/>
                    <a:p>
                      <a:pPr marL="0" marR="0">
                        <a:lnSpc>
                          <a:spcPct val="107000"/>
                        </a:lnSpc>
                        <a:spcAft>
                          <a:spcPts val="800"/>
                        </a:spcAft>
                        <a:buNone/>
                      </a:pPr>
                      <a:r>
                        <a:rPr lang="es-CO" sz="1200" dirty="0">
                          <a:solidFill>
                            <a:schemeClr val="bg2"/>
                          </a:solidFill>
                          <a:effectLst/>
                        </a:rPr>
                        <a:t>Génesis 11:10</a:t>
                      </a:r>
                    </a:p>
                    <a:p>
                      <a:pPr marL="0" marR="0">
                        <a:lnSpc>
                          <a:spcPct val="107000"/>
                        </a:lnSpc>
                        <a:spcAft>
                          <a:spcPts val="800"/>
                        </a:spcAft>
                        <a:buNone/>
                      </a:pPr>
                      <a:r>
                        <a:rPr lang="es-CO" sz="1200" dirty="0">
                          <a:solidFill>
                            <a:schemeClr val="bg2"/>
                          </a:solidFill>
                          <a:effectLst/>
                        </a:rPr>
                        <a:t>Éxodo 18:27</a:t>
                      </a:r>
                      <a:endParaRPr lang="es-CO" sz="12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58167" marR="58167"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a:txBody>
                    <a:bodyPr/>
                    <a:lstStyle/>
                    <a:p>
                      <a:pPr marL="0" marR="0">
                        <a:lnSpc>
                          <a:spcPct val="107000"/>
                        </a:lnSpc>
                        <a:spcAft>
                          <a:spcPts val="800"/>
                        </a:spcAft>
                        <a:buNone/>
                      </a:pPr>
                      <a:r>
                        <a:rPr lang="es-CO" sz="1200" dirty="0">
                          <a:solidFill>
                            <a:schemeClr val="bg2"/>
                          </a:solidFill>
                          <a:effectLst/>
                        </a:rPr>
                        <a:t>Permanecer en la Tierra Prometida</a:t>
                      </a:r>
                    </a:p>
                    <a:p>
                      <a:pPr marL="0" marR="0">
                        <a:lnSpc>
                          <a:spcPct val="107000"/>
                        </a:lnSpc>
                        <a:spcAft>
                          <a:spcPts val="800"/>
                        </a:spcAft>
                        <a:buNone/>
                      </a:pPr>
                      <a:r>
                        <a:rPr lang="es-CO" sz="1200" dirty="0">
                          <a:solidFill>
                            <a:schemeClr val="bg2"/>
                          </a:solidFill>
                          <a:effectLst/>
                        </a:rPr>
                        <a:t>Creer y obedecer a Dios</a:t>
                      </a:r>
                      <a:endParaRPr lang="es-CO" sz="12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58167" marR="58167"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a:txBody>
                    <a:bodyPr/>
                    <a:lstStyle/>
                    <a:p>
                      <a:pPr marL="0" marR="0">
                        <a:lnSpc>
                          <a:spcPct val="107000"/>
                        </a:lnSpc>
                        <a:spcAft>
                          <a:spcPts val="800"/>
                        </a:spcAft>
                        <a:buNone/>
                      </a:pPr>
                      <a:r>
                        <a:rPr lang="es-CO" sz="1200" dirty="0">
                          <a:solidFill>
                            <a:schemeClr val="bg2"/>
                          </a:solidFill>
                          <a:effectLst/>
                        </a:rPr>
                        <a:t>Cautiverio en Egipto y peregrinación en el desierto</a:t>
                      </a:r>
                      <a:endParaRPr lang="es-CO" sz="12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58167" marR="58167"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extLst>
                  <a:ext uri="{0D108BD9-81ED-4DB2-BD59-A6C34878D82A}">
                    <a16:rowId xmlns:a16="http://schemas.microsoft.com/office/drawing/2014/main" val="172221712"/>
                  </a:ext>
                </a:extLst>
              </a:tr>
              <a:tr h="531058">
                <a:tc>
                  <a:txBody>
                    <a:bodyPr/>
                    <a:lstStyle/>
                    <a:p>
                      <a:pPr marL="0" marR="0">
                        <a:lnSpc>
                          <a:spcPct val="107000"/>
                        </a:lnSpc>
                        <a:spcAft>
                          <a:spcPts val="800"/>
                        </a:spcAft>
                        <a:buNone/>
                      </a:pPr>
                      <a:r>
                        <a:rPr lang="es-CO" sz="1200" dirty="0">
                          <a:solidFill>
                            <a:schemeClr val="bg2"/>
                          </a:solidFill>
                          <a:effectLst/>
                        </a:rPr>
                        <a:t>Ley Mosaica</a:t>
                      </a:r>
                      <a:endParaRPr lang="es-CO" sz="12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58167" marR="58167"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a:txBody>
                    <a:bodyPr/>
                    <a:lstStyle/>
                    <a:p>
                      <a:pPr marL="0" marR="0">
                        <a:lnSpc>
                          <a:spcPct val="107000"/>
                        </a:lnSpc>
                        <a:spcAft>
                          <a:spcPts val="800"/>
                        </a:spcAft>
                        <a:buNone/>
                      </a:pPr>
                      <a:r>
                        <a:rPr lang="es-CO" sz="1200" dirty="0">
                          <a:solidFill>
                            <a:schemeClr val="bg2"/>
                          </a:solidFill>
                          <a:effectLst/>
                        </a:rPr>
                        <a:t>Éxodo 19:1</a:t>
                      </a:r>
                    </a:p>
                    <a:p>
                      <a:pPr marL="0" marR="0">
                        <a:lnSpc>
                          <a:spcPct val="107000"/>
                        </a:lnSpc>
                        <a:spcAft>
                          <a:spcPts val="800"/>
                        </a:spcAft>
                        <a:buNone/>
                      </a:pPr>
                      <a:r>
                        <a:rPr lang="es-CO" sz="1200" dirty="0">
                          <a:solidFill>
                            <a:schemeClr val="bg2"/>
                          </a:solidFill>
                          <a:effectLst/>
                        </a:rPr>
                        <a:t>Juan 14:30</a:t>
                      </a:r>
                      <a:endParaRPr lang="es-CO" sz="12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58167" marR="58167"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a:txBody>
                    <a:bodyPr/>
                    <a:lstStyle/>
                    <a:p>
                      <a:pPr marL="0" marR="0">
                        <a:lnSpc>
                          <a:spcPct val="107000"/>
                        </a:lnSpc>
                        <a:spcAft>
                          <a:spcPts val="800"/>
                        </a:spcAft>
                        <a:buNone/>
                      </a:pPr>
                      <a:r>
                        <a:rPr lang="es-CO" sz="1200" dirty="0">
                          <a:solidFill>
                            <a:schemeClr val="bg2"/>
                          </a:solidFill>
                          <a:effectLst/>
                        </a:rPr>
                        <a:t>Guardar la Ley</a:t>
                      </a:r>
                    </a:p>
                    <a:p>
                      <a:pPr marL="0" marR="0">
                        <a:lnSpc>
                          <a:spcPct val="107000"/>
                        </a:lnSpc>
                        <a:spcAft>
                          <a:spcPts val="800"/>
                        </a:spcAft>
                        <a:buNone/>
                      </a:pPr>
                      <a:r>
                        <a:rPr lang="es-CO" sz="1200" dirty="0">
                          <a:solidFill>
                            <a:schemeClr val="bg2"/>
                          </a:solidFill>
                          <a:effectLst/>
                        </a:rPr>
                        <a:t>Caminar con Dios</a:t>
                      </a:r>
                      <a:endParaRPr lang="es-CO" sz="12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58167" marR="58167"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a:txBody>
                    <a:bodyPr/>
                    <a:lstStyle/>
                    <a:p>
                      <a:pPr marL="0" marR="0">
                        <a:lnSpc>
                          <a:spcPct val="107000"/>
                        </a:lnSpc>
                        <a:spcAft>
                          <a:spcPts val="800"/>
                        </a:spcAft>
                        <a:buNone/>
                      </a:pPr>
                      <a:r>
                        <a:rPr lang="es-CO" sz="1200" dirty="0">
                          <a:solidFill>
                            <a:schemeClr val="bg2"/>
                          </a:solidFill>
                          <a:effectLst/>
                        </a:rPr>
                        <a:t>Cautiverios</a:t>
                      </a:r>
                      <a:endParaRPr lang="es-CO" sz="12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58167" marR="58167"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extLst>
                  <a:ext uri="{0D108BD9-81ED-4DB2-BD59-A6C34878D82A}">
                    <a16:rowId xmlns:a16="http://schemas.microsoft.com/office/drawing/2014/main" val="3888483939"/>
                  </a:ext>
                </a:extLst>
              </a:tr>
              <a:tr h="733626">
                <a:tc>
                  <a:txBody>
                    <a:bodyPr/>
                    <a:lstStyle/>
                    <a:p>
                      <a:pPr marL="0" marR="0">
                        <a:lnSpc>
                          <a:spcPct val="107000"/>
                        </a:lnSpc>
                        <a:spcAft>
                          <a:spcPts val="800"/>
                        </a:spcAft>
                        <a:buNone/>
                      </a:pPr>
                      <a:r>
                        <a:rPr lang="es-CO" sz="1200" dirty="0">
                          <a:solidFill>
                            <a:schemeClr val="bg2"/>
                          </a:solidFill>
                          <a:effectLst/>
                        </a:rPr>
                        <a:t>Gracia</a:t>
                      </a:r>
                      <a:endParaRPr lang="es-CO" sz="12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58167" marR="58167"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a:txBody>
                    <a:bodyPr/>
                    <a:lstStyle/>
                    <a:p>
                      <a:pPr marL="0" marR="0">
                        <a:lnSpc>
                          <a:spcPct val="107000"/>
                        </a:lnSpc>
                        <a:spcAft>
                          <a:spcPts val="800"/>
                        </a:spcAft>
                        <a:buNone/>
                      </a:pPr>
                      <a:r>
                        <a:rPr lang="es-CO" sz="1200" dirty="0">
                          <a:solidFill>
                            <a:schemeClr val="bg2"/>
                          </a:solidFill>
                          <a:effectLst/>
                        </a:rPr>
                        <a:t>Hechos 2:1</a:t>
                      </a:r>
                    </a:p>
                    <a:p>
                      <a:pPr marL="0" marR="0">
                        <a:lnSpc>
                          <a:spcPct val="107000"/>
                        </a:lnSpc>
                        <a:spcAft>
                          <a:spcPts val="800"/>
                        </a:spcAft>
                        <a:buNone/>
                      </a:pPr>
                      <a:r>
                        <a:rPr lang="es-CO" sz="1200" dirty="0">
                          <a:solidFill>
                            <a:schemeClr val="bg2"/>
                          </a:solidFill>
                          <a:effectLst/>
                        </a:rPr>
                        <a:t>Apocalipsis 19:21</a:t>
                      </a:r>
                      <a:endParaRPr lang="es-CO" sz="12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58167" marR="58167"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a:txBody>
                    <a:bodyPr/>
                    <a:lstStyle/>
                    <a:p>
                      <a:pPr marL="0" marR="0">
                        <a:lnSpc>
                          <a:spcPct val="107000"/>
                        </a:lnSpc>
                        <a:spcAft>
                          <a:spcPts val="800"/>
                        </a:spcAft>
                        <a:buNone/>
                      </a:pPr>
                      <a:r>
                        <a:rPr lang="es-CO" sz="1200" dirty="0">
                          <a:solidFill>
                            <a:schemeClr val="bg2"/>
                          </a:solidFill>
                          <a:effectLst/>
                        </a:rPr>
                        <a:t>Creer en Cristo</a:t>
                      </a:r>
                    </a:p>
                    <a:p>
                      <a:pPr marL="0" marR="0">
                        <a:lnSpc>
                          <a:spcPct val="107000"/>
                        </a:lnSpc>
                        <a:spcAft>
                          <a:spcPts val="800"/>
                        </a:spcAft>
                        <a:buNone/>
                      </a:pPr>
                      <a:r>
                        <a:rPr lang="es-CO" sz="1200" dirty="0">
                          <a:solidFill>
                            <a:schemeClr val="bg2"/>
                          </a:solidFill>
                          <a:effectLst/>
                        </a:rPr>
                        <a:t>Vivir con Cristo</a:t>
                      </a:r>
                      <a:endParaRPr lang="es-CO" sz="12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58167" marR="58167"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a:txBody>
                    <a:bodyPr/>
                    <a:lstStyle/>
                    <a:p>
                      <a:pPr marL="0" marR="0">
                        <a:lnSpc>
                          <a:spcPct val="107000"/>
                        </a:lnSpc>
                        <a:spcAft>
                          <a:spcPts val="800"/>
                        </a:spcAft>
                        <a:buNone/>
                      </a:pPr>
                      <a:r>
                        <a:rPr lang="es-CO" sz="1200" dirty="0">
                          <a:solidFill>
                            <a:schemeClr val="bg2"/>
                          </a:solidFill>
                          <a:effectLst/>
                        </a:rPr>
                        <a:t>Muerte, </a:t>
                      </a:r>
                    </a:p>
                    <a:p>
                      <a:pPr marL="0" marR="0">
                        <a:lnSpc>
                          <a:spcPct val="107000"/>
                        </a:lnSpc>
                        <a:spcAft>
                          <a:spcPts val="800"/>
                        </a:spcAft>
                        <a:buNone/>
                      </a:pPr>
                      <a:r>
                        <a:rPr lang="es-CO" sz="1200" dirty="0">
                          <a:solidFill>
                            <a:schemeClr val="bg2"/>
                          </a:solidFill>
                          <a:effectLst/>
                        </a:rPr>
                        <a:t>Pérdida de recompensas</a:t>
                      </a:r>
                      <a:endParaRPr lang="es-CO" sz="12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58167" marR="58167"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extLst>
                  <a:ext uri="{0D108BD9-81ED-4DB2-BD59-A6C34878D82A}">
                    <a16:rowId xmlns:a16="http://schemas.microsoft.com/office/drawing/2014/main" val="3996196629"/>
                  </a:ext>
                </a:extLst>
              </a:tr>
              <a:tr h="733626">
                <a:tc>
                  <a:txBody>
                    <a:bodyPr/>
                    <a:lstStyle/>
                    <a:p>
                      <a:pPr marL="0" marR="0">
                        <a:lnSpc>
                          <a:spcPct val="107000"/>
                        </a:lnSpc>
                        <a:spcAft>
                          <a:spcPts val="800"/>
                        </a:spcAft>
                        <a:buNone/>
                      </a:pPr>
                      <a:r>
                        <a:rPr lang="es-CO" sz="1200" dirty="0">
                          <a:solidFill>
                            <a:schemeClr val="bg2"/>
                          </a:solidFill>
                          <a:effectLst/>
                        </a:rPr>
                        <a:t>Milenio</a:t>
                      </a:r>
                      <a:endParaRPr lang="es-CO" sz="12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58167" marR="58167"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a:txBody>
                    <a:bodyPr/>
                    <a:lstStyle/>
                    <a:p>
                      <a:pPr marL="0" marR="0">
                        <a:lnSpc>
                          <a:spcPct val="107000"/>
                        </a:lnSpc>
                        <a:spcAft>
                          <a:spcPts val="800"/>
                        </a:spcAft>
                        <a:buNone/>
                      </a:pPr>
                      <a:r>
                        <a:rPr lang="es-CO" sz="1200" dirty="0">
                          <a:solidFill>
                            <a:schemeClr val="bg2"/>
                          </a:solidFill>
                          <a:effectLst/>
                        </a:rPr>
                        <a:t>Apocalipsis 20:1–15</a:t>
                      </a:r>
                      <a:endParaRPr lang="es-CO" sz="12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58167" marR="58167"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a:txBody>
                    <a:bodyPr/>
                    <a:lstStyle/>
                    <a:p>
                      <a:pPr marL="0" marR="0">
                        <a:lnSpc>
                          <a:spcPct val="107000"/>
                        </a:lnSpc>
                        <a:spcAft>
                          <a:spcPts val="800"/>
                        </a:spcAft>
                        <a:buNone/>
                      </a:pPr>
                      <a:r>
                        <a:rPr lang="es-CO" sz="1200" dirty="0">
                          <a:solidFill>
                            <a:schemeClr val="bg2"/>
                          </a:solidFill>
                          <a:effectLst/>
                        </a:rPr>
                        <a:t>Creer y obedecer a Cristo y Su gobierno</a:t>
                      </a:r>
                      <a:endParaRPr lang="es-CO" sz="12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58167" marR="58167"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a:txBody>
                    <a:bodyPr/>
                    <a:lstStyle/>
                    <a:p>
                      <a:pPr marL="0" marR="0">
                        <a:lnSpc>
                          <a:spcPct val="107000"/>
                        </a:lnSpc>
                        <a:spcAft>
                          <a:spcPts val="800"/>
                        </a:spcAft>
                        <a:buNone/>
                      </a:pPr>
                      <a:r>
                        <a:rPr lang="es-CO" sz="1200" dirty="0">
                          <a:solidFill>
                            <a:schemeClr val="bg2"/>
                          </a:solidFill>
                          <a:effectLst/>
                        </a:rPr>
                        <a:t>Muerte, </a:t>
                      </a:r>
                    </a:p>
                    <a:p>
                      <a:pPr marL="0" marR="0">
                        <a:lnSpc>
                          <a:spcPct val="107000"/>
                        </a:lnSpc>
                        <a:spcAft>
                          <a:spcPts val="800"/>
                        </a:spcAft>
                        <a:buNone/>
                      </a:pPr>
                      <a:r>
                        <a:rPr lang="es-CO" sz="1200" dirty="0">
                          <a:solidFill>
                            <a:schemeClr val="bg2"/>
                          </a:solidFill>
                          <a:effectLst/>
                        </a:rPr>
                        <a:t>Juicio del Gran Trono Blanco</a:t>
                      </a:r>
                      <a:endParaRPr lang="es-CO" sz="12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58167" marR="58167"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extLst>
                  <a:ext uri="{0D108BD9-81ED-4DB2-BD59-A6C34878D82A}">
                    <a16:rowId xmlns:a16="http://schemas.microsoft.com/office/drawing/2014/main" val="846711385"/>
                  </a:ext>
                </a:extLst>
              </a:tr>
            </a:tbl>
          </a:graphicData>
        </a:graphic>
      </p:graphicFrame>
      <p:sp>
        <p:nvSpPr>
          <p:cNvPr id="5" name="TextBox 4">
            <a:extLst>
              <a:ext uri="{FF2B5EF4-FFF2-40B4-BE49-F238E27FC236}">
                <a16:creationId xmlns:a16="http://schemas.microsoft.com/office/drawing/2014/main" id="{80438887-08A3-30E2-1DD0-CADF9ABAD52C}"/>
              </a:ext>
            </a:extLst>
          </p:cNvPr>
          <p:cNvSpPr txBox="1"/>
          <p:nvPr/>
        </p:nvSpPr>
        <p:spPr>
          <a:xfrm>
            <a:off x="1983849" y="60947"/>
            <a:ext cx="4947701" cy="461665"/>
          </a:xfrm>
          <a:prstGeom prst="rect">
            <a:avLst/>
          </a:prstGeom>
          <a:noFill/>
        </p:spPr>
        <p:txBody>
          <a:bodyPr wrap="none" rtlCol="0">
            <a:spAutoFit/>
          </a:bodyPr>
          <a:lstStyle/>
          <a:p>
            <a:r>
              <a:rPr lang="es-CO" dirty="0"/>
              <a:t>Ryrie, Dispensacionalismo, 1995, p.44</a:t>
            </a:r>
          </a:p>
        </p:txBody>
      </p:sp>
    </p:spTree>
    <p:extLst>
      <p:ext uri="{BB962C8B-B14F-4D97-AF65-F5344CB8AC3E}">
        <p14:creationId xmlns:p14="http://schemas.microsoft.com/office/powerpoint/2010/main" val="4254077192"/>
      </p:ext>
    </p:extLst>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dirty="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2552648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DD8252-0353-2EAD-360F-D8D5D82C6741}"/>
            </a:ext>
          </a:extLst>
        </p:cNvPr>
        <p:cNvGrpSpPr/>
        <p:nvPr/>
      </p:nvGrpSpPr>
      <p:grpSpPr>
        <a:xfrm>
          <a:off x="0" y="0"/>
          <a:ext cx="0" cy="0"/>
          <a:chOff x="0" y="0"/>
          <a:chExt cx="0" cy="0"/>
        </a:xfrm>
      </p:grpSpPr>
      <p:sp>
        <p:nvSpPr>
          <p:cNvPr id="28675" name="Rectangle 3">
            <a:extLst>
              <a:ext uri="{FF2B5EF4-FFF2-40B4-BE49-F238E27FC236}">
                <a16:creationId xmlns:a16="http://schemas.microsoft.com/office/drawing/2014/main" id="{BAA37403-8466-2B66-B3A6-F7BD72ED655A}"/>
              </a:ext>
            </a:extLst>
          </p:cNvPr>
          <p:cNvSpPr>
            <a:spLocks noGrp="1" noChangeArrowheads="1"/>
          </p:cNvSpPr>
          <p:nvPr>
            <p:ph type="body" idx="1"/>
          </p:nvPr>
        </p:nvSpPr>
        <p:spPr>
          <a:xfrm>
            <a:off x="1433512" y="1371600"/>
            <a:ext cx="7710488" cy="38862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3:1-5 Tentación por la serpiente</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3:6 </a:t>
            </a:r>
            <a:r>
              <a:rPr lang="es-CO" dirty="0">
                <a:effectLst>
                  <a:outerShdw blurRad="38100" dist="38100" dir="2700000" algn="tl">
                    <a:srgbClr val="000000">
                      <a:alpha val="43137"/>
                    </a:srgbClr>
                  </a:outerShdw>
                </a:effectLst>
                <a:ea typeface="+mn-ea"/>
                <a:cs typeface="+mn-cs"/>
              </a:rPr>
              <a:t>Pecado de Adán y Eva</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3:7-13 Resultados del pecado</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3:14-19 Imposición de juicios divinos</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3:20-24 </a:t>
            </a:r>
            <a:r>
              <a:rPr lang="es-CO" dirty="0">
                <a:effectLst>
                  <a:outerShdw blurRad="38100" dist="38100" dir="2700000" algn="tl">
                    <a:srgbClr val="000000">
                      <a:alpha val="43137"/>
                    </a:srgbClr>
                  </a:outerShdw>
                </a:effectLst>
                <a:ea typeface="+mn-ea"/>
                <a:cs typeface="+mn-cs"/>
              </a:rPr>
              <a:t>La provisión de Dios a pesar del pecado</a:t>
            </a:r>
            <a:endParaRPr lang="en-US" dirty="0">
              <a:effectLst>
                <a:outerShdw blurRad="38100" dist="38100" dir="2700000" algn="tl">
                  <a:srgbClr val="000000">
                    <a:alpha val="43137"/>
                  </a:srgbClr>
                </a:outerShdw>
              </a:effectLst>
              <a:ea typeface="+mn-ea"/>
              <a:cs typeface="+mn-cs"/>
            </a:endParaRPr>
          </a:p>
        </p:txBody>
      </p:sp>
      <p:sp>
        <p:nvSpPr>
          <p:cNvPr id="6" name="Rectangle 2">
            <a:extLst>
              <a:ext uri="{FF2B5EF4-FFF2-40B4-BE49-F238E27FC236}">
                <a16:creationId xmlns:a16="http://schemas.microsoft.com/office/drawing/2014/main" id="{EA7DCFF4-B8F7-6617-CF25-769554BC2960}"/>
              </a:ext>
            </a:extLst>
          </p:cNvPr>
          <p:cNvSpPr txBox="1">
            <a:spLocks noChangeArrowheads="1"/>
          </p:cNvSpPr>
          <p:nvPr/>
        </p:nvSpPr>
        <p:spPr bwMode="auto">
          <a:xfrm>
            <a:off x="2133600" y="228600"/>
            <a:ext cx="4648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Estructura del Génesis - Resumen</a:t>
            </a:r>
          </a:p>
        </p:txBody>
      </p:sp>
    </p:spTree>
    <p:extLst>
      <p:ext uri="{BB962C8B-B14F-4D97-AF65-F5344CB8AC3E}">
        <p14:creationId xmlns:p14="http://schemas.microsoft.com/office/powerpoint/2010/main" val="285306221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260969"/>
            <a:ext cx="8839200" cy="2862322"/>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 Señor te bendiga y te guarde;</a:t>
            </a:r>
          </a:p>
          <a:p>
            <a:pPr algn="just">
              <a:defRPr/>
            </a:pP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 Señor haga resplandecer Su rostro sobre ti,</a:t>
            </a:r>
          </a:p>
          <a:p>
            <a:pPr algn="just">
              <a:defRPr/>
            </a:pP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 tenga de ti misericordia;</a:t>
            </a:r>
          </a:p>
          <a:p>
            <a:pPr algn="just">
              <a:defRPr/>
            </a:pP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 Señor alce sobre ti Su rostro,</a:t>
            </a:r>
          </a:p>
          <a:p>
            <a:pPr algn="just">
              <a:defRPr/>
            </a:pP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 te dé paz”</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454931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EF67C-AA06-FA0A-35AB-C085208E9B9C}"/>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2B30E88-2F24-0310-78F6-C0272EFFC4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a:extLst>
              <a:ext uri="{FF2B5EF4-FFF2-40B4-BE49-F238E27FC236}">
                <a16:creationId xmlns:a16="http://schemas.microsoft.com/office/drawing/2014/main" id="{D92CC1FF-EB2E-59EC-CA85-ECC5BD06803E}"/>
              </a:ext>
            </a:extLst>
          </p:cNvPr>
          <p:cNvSpPr>
            <a:spLocks noChangeArrowheads="1"/>
          </p:cNvSpPr>
          <p:nvPr/>
        </p:nvSpPr>
        <p:spPr bwMode="auto">
          <a:xfrm>
            <a:off x="0" y="0"/>
            <a:ext cx="9144000" cy="5078313"/>
          </a:xfrm>
          <a:prstGeom prst="rect">
            <a:avLst/>
          </a:prstGeom>
          <a:noFill/>
          <a:ln w="28575">
            <a:noFill/>
            <a:miter lim="800000"/>
            <a:headEnd/>
            <a:tailEnd/>
          </a:ln>
        </p:spPr>
        <p:txBody>
          <a:bodyPr wrap="square">
            <a:spAutoFit/>
          </a:bodyPr>
          <a:lstStyle/>
          <a:p>
            <a:pPr algn="ctr">
              <a:spcAft>
                <a:spcPts val="1200"/>
              </a:spcAft>
            </a:pPr>
            <a:r>
              <a:rPr lang="en-US" sz="2700" baseline="30000" dirty="0">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 Ezequiel 28:14, 16</a:t>
            </a:r>
          </a:p>
          <a:p>
            <a:pPr algn="just"/>
            <a:r>
              <a:rPr lang="en-US" sz="3200" baseline="30000" dirty="0">
                <a:latin typeface="Calibri" panose="020F0502020204030204" pitchFamily="34" charset="0"/>
              </a:rPr>
              <a:t>14 </a:t>
            </a:r>
            <a:r>
              <a:rPr lang="en-US" sz="3200" i="0" u="none" strike="noStrike" dirty="0">
                <a:effectLst/>
                <a:latin typeface="system-ui"/>
              </a:rPr>
              <a:t>“</a:t>
            </a:r>
            <a:r>
              <a:rPr lang="es-CO" sz="3000" i="0" u="none" strike="noStrike" dirty="0">
                <a:effectLst/>
                <a:latin typeface="system-ui"/>
              </a:rPr>
              <a:t>Tú, </a:t>
            </a:r>
            <a:r>
              <a:rPr lang="es-CO" sz="3000" b="1" i="0" u="sng" strike="noStrike" dirty="0">
                <a:solidFill>
                  <a:srgbClr val="FFFFCC"/>
                </a:solidFill>
                <a:effectLst/>
                <a:latin typeface="system-ui"/>
              </a:rPr>
              <a:t>querubín</a:t>
            </a:r>
            <a:r>
              <a:rPr lang="es-CO" sz="3000" i="0" u="none" strike="noStrike" dirty="0">
                <a:effectLst/>
                <a:latin typeface="system-ui"/>
              </a:rPr>
              <a:t> protector de alas desplegadas,</a:t>
            </a:r>
          </a:p>
          <a:p>
            <a:pPr algn="just"/>
            <a:r>
              <a:rPr lang="es-CO" sz="3000" i="0" u="none" strike="noStrike" dirty="0">
                <a:effectLst/>
                <a:latin typeface="system-ui"/>
              </a:rPr>
              <a:t>Yo te puse allí. Estabas en el santo monte de Dios,</a:t>
            </a:r>
          </a:p>
          <a:p>
            <a:pPr algn="just"/>
            <a:r>
              <a:rPr lang="es-CO" sz="3000" i="0" u="none" strike="noStrike" dirty="0">
                <a:effectLst/>
                <a:latin typeface="system-ui"/>
              </a:rPr>
              <a:t>Andabas en medio de las piedras de fuego</a:t>
            </a:r>
            <a:r>
              <a:rPr lang="en-US" sz="3000" i="0" u="none" strike="noStrike" dirty="0">
                <a:effectLst/>
                <a:latin typeface="system-ui"/>
              </a:rPr>
              <a:t>...</a:t>
            </a:r>
            <a:r>
              <a:rPr lang="en-US" sz="3000" baseline="30000" dirty="0">
                <a:latin typeface="Calibri" panose="020F0502020204030204" pitchFamily="34" charset="0"/>
              </a:rPr>
              <a:t> </a:t>
            </a:r>
          </a:p>
          <a:p>
            <a:pPr algn="just"/>
            <a:r>
              <a:rPr lang="en-US" sz="3000" baseline="30000" dirty="0">
                <a:latin typeface="Calibri" panose="020F0502020204030204" pitchFamily="34" charset="0"/>
              </a:rPr>
              <a:t>16 </a:t>
            </a:r>
            <a:r>
              <a:rPr lang="es-CO" sz="3000" i="0" u="none" strike="noStrike" dirty="0">
                <a:effectLst/>
                <a:latin typeface="system-ui"/>
              </a:rPr>
              <a:t>’A causa de la abundancia de tu comercio</a:t>
            </a:r>
          </a:p>
          <a:p>
            <a:pPr algn="just"/>
            <a:r>
              <a:rPr lang="es-CO" sz="3000" i="0" u="none" strike="noStrike" dirty="0">
                <a:effectLst/>
                <a:latin typeface="system-ui"/>
              </a:rPr>
              <a:t>Te llenaste de violencia, Y pecaste;</a:t>
            </a:r>
          </a:p>
          <a:p>
            <a:pPr algn="just"/>
            <a:r>
              <a:rPr lang="es-CO" sz="3000" i="0" u="none" strike="noStrike" dirty="0">
                <a:effectLst/>
                <a:latin typeface="system-ui"/>
              </a:rPr>
              <a:t>Yo, pues, te he expulsado por profano</a:t>
            </a:r>
          </a:p>
          <a:p>
            <a:pPr algn="just"/>
            <a:r>
              <a:rPr lang="es-CO" sz="3000" i="0" u="none" strike="noStrike" dirty="0">
                <a:effectLst/>
                <a:latin typeface="system-ui"/>
              </a:rPr>
              <a:t>Del monte de Dios,</a:t>
            </a:r>
          </a:p>
          <a:p>
            <a:pPr algn="just"/>
            <a:r>
              <a:rPr lang="es-CO" sz="3000" i="0" u="none" strike="noStrike" dirty="0">
                <a:effectLst/>
                <a:latin typeface="system-ui"/>
              </a:rPr>
              <a:t>Y te he eliminado, </a:t>
            </a:r>
            <a:r>
              <a:rPr lang="es-CO" sz="3000" b="1" i="0" u="sng" strike="noStrike" dirty="0">
                <a:solidFill>
                  <a:srgbClr val="FFFFCC"/>
                </a:solidFill>
                <a:effectLst/>
                <a:latin typeface="system-ui"/>
              </a:rPr>
              <a:t>querubín</a:t>
            </a:r>
            <a:r>
              <a:rPr lang="es-CO" sz="3000" i="0" u="none" strike="noStrike" dirty="0">
                <a:effectLst/>
                <a:latin typeface="system-ui"/>
              </a:rPr>
              <a:t> protector,</a:t>
            </a:r>
          </a:p>
          <a:p>
            <a:pPr algn="just"/>
            <a:r>
              <a:rPr lang="es-CO" sz="3000" i="0" u="none" strike="noStrike" dirty="0">
                <a:effectLst/>
                <a:latin typeface="system-ui"/>
              </a:rPr>
              <a:t>De en medio de las piedras de fuego</a:t>
            </a:r>
            <a:r>
              <a:rPr lang="en-US" sz="3200" i="0" u="none" strike="noStrike" dirty="0">
                <a:effectLst/>
                <a:latin typeface="system-ui"/>
              </a:rPr>
              <a:t>.”</a:t>
            </a:r>
          </a:p>
        </p:txBody>
      </p:sp>
    </p:spTree>
    <p:extLst>
      <p:ext uri="{BB962C8B-B14F-4D97-AF65-F5344CB8AC3E}">
        <p14:creationId xmlns:p14="http://schemas.microsoft.com/office/powerpoint/2010/main" val="415371120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4EE31-D785-ABF3-F3A4-FCDCE6F24A09}"/>
            </a:ext>
          </a:extLst>
        </p:cNvPr>
        <p:cNvGrpSpPr/>
        <p:nvPr/>
      </p:nvGrpSpPr>
      <p:grpSpPr>
        <a:xfrm>
          <a:off x="0" y="0"/>
          <a:ext cx="0" cy="0"/>
          <a:chOff x="0" y="0"/>
          <a:chExt cx="0" cy="0"/>
        </a:xfrm>
      </p:grpSpPr>
      <p:sp>
        <p:nvSpPr>
          <p:cNvPr id="29699" name="Rectangle 3">
            <a:extLst>
              <a:ext uri="{FF2B5EF4-FFF2-40B4-BE49-F238E27FC236}">
                <a16:creationId xmlns:a16="http://schemas.microsoft.com/office/drawing/2014/main" id="{4DF3CD19-6BAC-E19F-4D62-6C16FAB07E58}"/>
              </a:ext>
            </a:extLst>
          </p:cNvPr>
          <p:cNvSpPr>
            <a:spLocks noGrp="1" noChangeArrowheads="1"/>
          </p:cNvSpPr>
          <p:nvPr>
            <p:ph type="body" idx="1"/>
          </p:nvPr>
        </p:nvSpPr>
        <p:spPr>
          <a:xfrm>
            <a:off x="228600" y="1946275"/>
            <a:ext cx="4648200" cy="41148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¿La identidad de la serpiente? (Apc 12:9; 20:2)</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¿Astuta?</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s-CO" b="1" u="sng" dirty="0">
                <a:solidFill>
                  <a:srgbClr val="FFFFCC"/>
                </a:solidFill>
                <a:effectLst>
                  <a:outerShdw blurRad="38100" dist="38100" dir="2700000" algn="tl">
                    <a:srgbClr val="000000">
                      <a:alpha val="43137"/>
                    </a:srgbClr>
                  </a:outerShdw>
                </a:effectLst>
                <a:ea typeface="+mn-ea"/>
                <a:cs typeface="+mn-cs"/>
              </a:rPr>
              <a:t>¿Por qué Satanás tomó la forma de una serpiente?</a:t>
            </a:r>
            <a:endParaRPr lang="en-US" b="1" u="sng" dirty="0">
              <a:solidFill>
                <a:srgbClr val="FFFFCC"/>
              </a:solidFill>
              <a:effectLst>
                <a:outerShdw blurRad="38100" dist="38100" dir="2700000" algn="tl">
                  <a:srgbClr val="000000">
                    <a:alpha val="43137"/>
                  </a:srgbClr>
                </a:outerShdw>
              </a:effectLst>
              <a:ea typeface="+mn-ea"/>
              <a:cs typeface="+mn-cs"/>
            </a:endParaRPr>
          </a:p>
        </p:txBody>
      </p:sp>
      <p:sp>
        <p:nvSpPr>
          <p:cNvPr id="5" name="Rectangle 2">
            <a:extLst>
              <a:ext uri="{FF2B5EF4-FFF2-40B4-BE49-F238E27FC236}">
                <a16:creationId xmlns:a16="http://schemas.microsoft.com/office/drawing/2014/main" id="{E836E19E-7458-88D3-D85F-41374BE44A42}"/>
              </a:ext>
            </a:extLst>
          </p:cNvPr>
          <p:cNvSpPr txBox="1">
            <a:spLocks noChangeArrowheads="1"/>
          </p:cNvSpPr>
          <p:nvPr/>
        </p:nvSpPr>
        <p:spPr bwMode="auto">
          <a:xfrm>
            <a:off x="2819400" y="228600"/>
            <a:ext cx="350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Génesis 3:1-5</a:t>
            </a:r>
          </a:p>
        </p:txBody>
      </p:sp>
      <p:pic>
        <p:nvPicPr>
          <p:cNvPr id="4" name="Picture 3">
            <a:extLst>
              <a:ext uri="{FF2B5EF4-FFF2-40B4-BE49-F238E27FC236}">
                <a16:creationId xmlns:a16="http://schemas.microsoft.com/office/drawing/2014/main" id="{28F1DD7B-571A-C604-776D-A816E1603E5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29942" y="1972551"/>
            <a:ext cx="3233058" cy="4114800"/>
          </a:xfrm>
          <a:prstGeom prst="rect">
            <a:avLst/>
          </a:prstGeom>
        </p:spPr>
      </p:pic>
      <p:pic>
        <p:nvPicPr>
          <p:cNvPr id="10" name="Picture 9" descr="C:\Users\awoods\Pictures\Microsoft Clip Organizer\j0364212.wmf">
            <a:extLst>
              <a:ext uri="{FF2B5EF4-FFF2-40B4-BE49-F238E27FC236}">
                <a16:creationId xmlns:a16="http://schemas.microsoft.com/office/drawing/2014/main" id="{2F220C80-C6DC-1BAB-C31E-14298623629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spTree>
    <p:extLst>
      <p:ext uri="{BB962C8B-B14F-4D97-AF65-F5344CB8AC3E}">
        <p14:creationId xmlns:p14="http://schemas.microsoft.com/office/powerpoint/2010/main" val="3500279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89D1C6-D37D-4CD3-B500-6B518BB5F1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170646"/>
          </a:xfrm>
          <a:prstGeom prst="rect">
            <a:avLst/>
          </a:prstGeom>
          <a:noFill/>
          <a:ln w="28575">
            <a:noFill/>
            <a:miter lim="800000"/>
            <a:headEnd/>
            <a:tailEnd/>
          </a:ln>
        </p:spPr>
        <p:txBody>
          <a:bodyPr wrap="square">
            <a:spAutoFit/>
          </a:bodyPr>
          <a:lstStyle/>
          <a:p>
            <a:pPr algn="ctr">
              <a:spcAft>
                <a:spcPts val="1200"/>
              </a:spcAft>
            </a:pPr>
            <a:r>
              <a:rPr lang="en-US" sz="2700" baseline="30000" dirty="0">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Génesis 1:26-28</a:t>
            </a:r>
          </a:p>
          <a:p>
            <a:pPr algn="just"/>
            <a:r>
              <a:rPr lang="en-US" sz="2800" baseline="30000" dirty="0">
                <a:latin typeface="Calibri" panose="020F0502020204030204" pitchFamily="34" charset="0"/>
              </a:rPr>
              <a:t>26 </a:t>
            </a:r>
            <a:r>
              <a:rPr lang="es-CO" sz="2800" dirty="0">
                <a:latin typeface="Calibri" panose="020F0502020204030204" pitchFamily="34" charset="0"/>
              </a:rPr>
              <a:t>Y dijo Dios: «Hagamos al hombre a Nuestra imagen, conforme a Nuestra semejanza; y </a:t>
            </a:r>
            <a:r>
              <a:rPr lang="es-CO" sz="2800" b="1" u="sng" dirty="0">
                <a:solidFill>
                  <a:srgbClr val="FFFFCC"/>
                </a:solidFill>
                <a:latin typeface="Calibri" panose="020F0502020204030204" pitchFamily="34" charset="0"/>
              </a:rPr>
              <a:t>ejerza dominio sobre los peces del mar, sobre las aves del cielo, sobre los ganados, sobre toda la tierra, y sobre todo reptil que se arrastra sobre la tierra</a:t>
            </a:r>
            <a:r>
              <a:rPr lang="es-CO" sz="2800" dirty="0">
                <a:latin typeface="Calibri" panose="020F0502020204030204" pitchFamily="34" charset="0"/>
              </a:rPr>
              <a:t>». 27 Dios creó al hombre a imagen Suya, a imagen de Dios lo creó; varón y hembra los creó. 28 Dios los bendijo y les dijo: «Sean fecundos y multiplíquense. Llenen la tierra y </a:t>
            </a:r>
            <a:r>
              <a:rPr lang="es-CO" sz="2800" b="1" u="sng" dirty="0">
                <a:solidFill>
                  <a:srgbClr val="FFFFCC"/>
                </a:solidFill>
                <a:latin typeface="Calibri" panose="020F0502020204030204" pitchFamily="34" charset="0"/>
              </a:rPr>
              <a:t>sométanla. Ejerzan dominio sobre los peces del mar, sobre las aves del cielo y sobre todo ser viviente que se mueve[r] sobre la tierra</a:t>
            </a:r>
            <a:r>
              <a:rPr lang="es-CO" sz="2800" dirty="0">
                <a:latin typeface="Calibri" panose="020F0502020204030204" pitchFamily="34" charset="0"/>
              </a:rPr>
              <a:t>»</a:t>
            </a:r>
            <a:r>
              <a:rPr lang="en-US" sz="2800" dirty="0">
                <a:latin typeface="Calibri" panose="020F0502020204030204" pitchFamily="34" charset="0"/>
              </a:rPr>
              <a:t>.”</a:t>
            </a:r>
          </a:p>
        </p:txBody>
      </p:sp>
    </p:spTree>
    <p:extLst>
      <p:ext uri="{BB962C8B-B14F-4D97-AF65-F5344CB8AC3E}">
        <p14:creationId xmlns:p14="http://schemas.microsoft.com/office/powerpoint/2010/main" val="938319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DB92B4-919F-0992-3C4A-7B62B3340B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691" y="57264"/>
            <a:ext cx="7596617" cy="674347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381000" y="228600"/>
            <a:ext cx="8153400" cy="1447800"/>
          </a:xfrm>
        </p:spPr>
        <p:txBody>
          <a:bodyPr/>
          <a:lstStyle/>
          <a:p>
            <a:pPr algn="ctr" eaLnBrk="1" hangingPunct="1"/>
            <a:r>
              <a:rPr lang="es-ES" sz="3200" dirty="0"/>
              <a:t>Nombres y Títulos que Demuestran la Autoridad Terrenal de Satanás después de la Caída</a:t>
            </a:r>
            <a:br>
              <a:rPr lang="en-US" sz="2800" dirty="0"/>
            </a:br>
            <a:r>
              <a:rPr lang="en-US" sz="2400" dirty="0">
                <a:solidFill>
                  <a:schemeClr val="tx1"/>
                </a:solidFill>
              </a:rPr>
              <a:t>(Job 1:7; 2:2; Lucas 4:5-8; Rom. 8:19-22)</a:t>
            </a:r>
            <a:endParaRPr lang="en-US" sz="2800" dirty="0">
              <a:solidFill>
                <a:schemeClr val="tx1"/>
              </a:solidFill>
            </a:endParaRPr>
          </a:p>
        </p:txBody>
      </p:sp>
      <p:sp>
        <p:nvSpPr>
          <p:cNvPr id="6147" name="Rectangle 3"/>
          <p:cNvSpPr>
            <a:spLocks noGrp="1" noChangeArrowheads="1"/>
          </p:cNvSpPr>
          <p:nvPr>
            <p:ph type="body" idx="1"/>
          </p:nvPr>
        </p:nvSpPr>
        <p:spPr>
          <a:xfrm>
            <a:off x="1447800" y="2057399"/>
            <a:ext cx="8001000" cy="4114801"/>
          </a:xfrm>
        </p:spPr>
        <p:txBody>
          <a:bodyPr/>
          <a:lstStyle/>
          <a:p>
            <a:pPr marL="461963" indent="-461963">
              <a:spcBef>
                <a:spcPts val="0"/>
              </a:spcBef>
              <a:spcAft>
                <a:spcPts val="2400"/>
              </a:spcAft>
              <a:defRPr/>
            </a:pPr>
            <a:r>
              <a:rPr lang="en-US" sz="2800" dirty="0">
                <a:effectLst/>
              </a:rPr>
              <a:t>Príncipe de este mundo </a:t>
            </a:r>
            <a:r>
              <a:rPr lang="en-US" sz="2700" dirty="0">
                <a:effectLst/>
              </a:rPr>
              <a:t>(Juan 12:31; 14:30; 16:11)</a:t>
            </a:r>
          </a:p>
          <a:p>
            <a:pPr marL="461963" indent="-461963">
              <a:spcBef>
                <a:spcPts val="0"/>
              </a:spcBef>
              <a:spcAft>
                <a:spcPts val="2400"/>
              </a:spcAft>
              <a:defRPr/>
            </a:pPr>
            <a:r>
              <a:rPr lang="en-US" sz="2800" dirty="0">
                <a:effectLst/>
              </a:rPr>
              <a:t>Dios de esta era (2 Cor. 4:4)</a:t>
            </a:r>
          </a:p>
          <a:p>
            <a:pPr marL="461963" indent="-461963">
              <a:spcBef>
                <a:spcPts val="0"/>
              </a:spcBef>
              <a:spcAft>
                <a:spcPts val="2400"/>
              </a:spcAft>
              <a:defRPr/>
            </a:pPr>
            <a:r>
              <a:rPr lang="en-US" sz="2800" dirty="0">
                <a:effectLst/>
              </a:rPr>
              <a:t>Príncipe y potestad del aire (Efes. 2:2)</a:t>
            </a:r>
          </a:p>
          <a:p>
            <a:pPr marL="461963" indent="-461963">
              <a:spcBef>
                <a:spcPts val="0"/>
              </a:spcBef>
              <a:spcAft>
                <a:spcPts val="2400"/>
              </a:spcAft>
              <a:defRPr/>
            </a:pPr>
            <a:r>
              <a:rPr lang="es-ES" sz="2800" dirty="0">
                <a:effectLst/>
              </a:rPr>
              <a:t>Con quién el creyente lucha </a:t>
            </a:r>
            <a:r>
              <a:rPr lang="en-US" sz="2800" dirty="0">
                <a:effectLst/>
              </a:rPr>
              <a:t>(Efes. 6:12)</a:t>
            </a:r>
          </a:p>
          <a:p>
            <a:pPr marL="461963" indent="-461963">
              <a:spcBef>
                <a:spcPts val="0"/>
              </a:spcBef>
              <a:spcAft>
                <a:spcPts val="2400"/>
              </a:spcAft>
              <a:defRPr/>
            </a:pPr>
            <a:r>
              <a:rPr lang="en-US" sz="2800" dirty="0">
                <a:effectLst/>
              </a:rPr>
              <a:t>León rugiente (1 Pedro. 5:8)</a:t>
            </a:r>
          </a:p>
          <a:p>
            <a:pPr marL="461963" indent="-461963">
              <a:spcBef>
                <a:spcPts val="0"/>
              </a:spcBef>
              <a:spcAft>
                <a:spcPts val="2400"/>
              </a:spcAft>
              <a:defRPr/>
            </a:pPr>
            <a:r>
              <a:rPr lang="es-ES" sz="2800" dirty="0">
                <a:effectLst/>
              </a:rPr>
              <a:t>El mundo entero está en su poder </a:t>
            </a:r>
            <a:r>
              <a:rPr lang="en-US" sz="2800" dirty="0">
                <a:effectLst/>
              </a:rPr>
              <a:t>(1 Juan 5:19)</a:t>
            </a:r>
            <a:endParaRPr lang="en-US" sz="2800" dirty="0"/>
          </a:p>
        </p:txBody>
      </p:sp>
      <p:pic>
        <p:nvPicPr>
          <p:cNvPr id="66564" name="Picture 2" descr="https://encrypted-tbn2.gstatic.com/images?q=tbn:ANd9GcSBMfbzscRtRxzhQdk5QNPtl4JEhIIZ2ki1w7Rw4zlT093wbKcls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9874" y="2133601"/>
            <a:ext cx="1307926" cy="1905000"/>
          </a:xfrm>
          <a:prstGeom prst="rect">
            <a:avLst/>
          </a:prstGeom>
          <a:noFill/>
          <a:ln w="9525">
            <a:noFill/>
            <a:miter lim="800000"/>
            <a:headEnd/>
            <a:tailEnd/>
          </a:ln>
        </p:spPr>
      </p:pic>
    </p:spTree>
    <p:extLst>
      <p:ext uri="{BB962C8B-B14F-4D97-AF65-F5344CB8AC3E}">
        <p14:creationId xmlns:p14="http://schemas.microsoft.com/office/powerpoint/2010/main" val="371250576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0" y="1523999"/>
            <a:ext cx="9144000" cy="5130463"/>
          </a:xfrm>
        </p:spPr>
        <p:txBody>
          <a:bodyPr/>
          <a:lstStyle/>
          <a:p>
            <a:pPr marL="0" indent="0" algn="just" eaLnBrk="1" hangingPunct="1">
              <a:buFontTx/>
              <a:buNone/>
              <a:defRPr/>
            </a:pPr>
            <a:r>
              <a:rPr lang="en-US" sz="3000" dirty="0"/>
              <a:t>“</a:t>
            </a:r>
            <a:r>
              <a:rPr lang="es-CO" sz="3000" dirty="0"/>
              <a:t>¿Por qué es necesario un reino terrenal? ¿Acaso no recibió Su herencia cuando fue resucitado y exaltado en el cielo? ¿No es Su gobierno actual, Su herencia? ¿Por qué debe haber un reino en la tierra? Porque Él debe triunfar en el mismo escenario donde aparentemente fue derrotado. Su rechazo por parte de los gobernantes de este mundo ocurrió en esta tierra (1 Corintios 2:8). Su exaltación también debe tener lugar en esta tierra. Y así será cuando Él regrese para gobernar al mundo con justicia. Ha esperado mucho tiempo por Su herencia; pronto la recibirá</a:t>
            </a:r>
            <a:r>
              <a:rPr lang="en-US" sz="3000" dirty="0"/>
              <a:t>.”</a:t>
            </a:r>
          </a:p>
        </p:txBody>
      </p:sp>
      <p:pic>
        <p:nvPicPr>
          <p:cNvPr id="65540" name="Picture 4"/>
          <p:cNvPicPr>
            <a:picLocks noChangeAspect="1" noChangeArrowheads="1"/>
          </p:cNvPicPr>
          <p:nvPr/>
        </p:nvPicPr>
        <p:blipFill>
          <a:blip r:embed="rId2" cstate="print"/>
          <a:srcRect/>
          <a:stretch>
            <a:fillRect/>
          </a:stretch>
        </p:blipFill>
        <p:spPr bwMode="auto">
          <a:xfrm>
            <a:off x="83820" y="45720"/>
            <a:ext cx="906780"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1">
            <a:extLst>
              <a:ext uri="{FF2B5EF4-FFF2-40B4-BE49-F238E27FC236}">
                <a16:creationId xmlns:a16="http://schemas.microsoft.com/office/drawing/2014/main" id="{917C18D2-7C06-43DF-AEA1-0D4E1FD6C76E}"/>
              </a:ext>
            </a:extLst>
          </p:cNvPr>
          <p:cNvSpPr/>
          <p:nvPr/>
        </p:nvSpPr>
        <p:spPr>
          <a:xfrm>
            <a:off x="2286000" y="203537"/>
            <a:ext cx="4572000" cy="1015663"/>
          </a:xfrm>
          <a:prstGeom prst="rect">
            <a:avLst/>
          </a:prstGeom>
        </p:spPr>
        <p:txBody>
          <a:bodyPr>
            <a:spAutoFit/>
          </a:bodyPr>
          <a:lstStyle/>
          <a:p>
            <a:pPr algn="ct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Charles Ryrie</a:t>
            </a:r>
          </a:p>
          <a:p>
            <a:pPr algn="ctr"/>
            <a:r>
              <a:rPr lang="en-US" sz="2000" i="1" dirty="0">
                <a:effectLst>
                  <a:outerShdw blurRad="38100" dist="38100" dir="2700000" algn="tl">
                    <a:srgbClr val="000000"/>
                  </a:outerShdw>
                </a:effectLst>
                <a:latin typeface="Calibri" panose="020F0502020204030204" pitchFamily="34" charset="0"/>
                <a:cs typeface="+mn-cs"/>
              </a:rPr>
              <a:t>Basic Theology</a:t>
            </a:r>
            <a:r>
              <a:rPr lang="en-US" dirty="0"/>
              <a:t>. </a:t>
            </a:r>
            <a:r>
              <a:rPr lang="en-US" sz="2000" dirty="0">
                <a:effectLst>
                  <a:outerShdw blurRad="38100" dist="38100" dir="2700000" algn="tl">
                    <a:srgbClr val="000000"/>
                  </a:outerShdw>
                </a:effectLst>
                <a:latin typeface="Calibri" panose="020F0502020204030204" pitchFamily="34" charset="0"/>
                <a:cs typeface="+mn-cs"/>
              </a:rPr>
              <a:t>Page 511</a:t>
            </a:r>
          </a:p>
        </p:txBody>
      </p:sp>
      <p:pic>
        <p:nvPicPr>
          <p:cNvPr id="4" name="Picture 3">
            <a:extLst>
              <a:ext uri="{FF2B5EF4-FFF2-40B4-BE49-F238E27FC236}">
                <a16:creationId xmlns:a16="http://schemas.microsoft.com/office/drawing/2014/main" id="{13804552-E30F-BC9C-6BD4-7AE02BC287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0" y="45721"/>
            <a:ext cx="1592580" cy="113701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20409" y="253550"/>
            <a:ext cx="7772400" cy="914400"/>
          </a:xfrm>
        </p:spPr>
        <p:txBody>
          <a:bodyPr/>
          <a:lstStyle/>
          <a:p>
            <a:pPr algn="ctr" eaLnBrk="1" hangingPunct="1"/>
            <a:r>
              <a:rPr lang="en-US" sz="3600" kern="1200" dirty="0">
                <a:effectLst>
                  <a:outerShdw blurRad="38100" dist="38100" dir="2700000" algn="tl">
                    <a:srgbClr val="000000">
                      <a:alpha val="43137"/>
                    </a:srgbClr>
                  </a:outerShdw>
                </a:effectLst>
              </a:rPr>
              <a:t>Las Tácticas de Satanás (2 Cor 2:11)</a:t>
            </a:r>
          </a:p>
        </p:txBody>
      </p:sp>
      <p:sp>
        <p:nvSpPr>
          <p:cNvPr id="30723" name="Rectangle 3"/>
          <p:cNvSpPr>
            <a:spLocks noGrp="1" noChangeArrowheads="1"/>
          </p:cNvSpPr>
          <p:nvPr>
            <p:ph type="body" idx="1"/>
          </p:nvPr>
        </p:nvSpPr>
        <p:spPr>
          <a:xfrm>
            <a:off x="838200" y="1735138"/>
            <a:ext cx="7848600" cy="3387725"/>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s-CO" dirty="0">
                <a:effectLst>
                  <a:outerShdw blurRad="38100" dist="38100" dir="2700000" algn="tl">
                    <a:srgbClr val="000000">
                      <a:alpha val="43137"/>
                    </a:srgbClr>
                  </a:outerShdw>
                </a:effectLst>
                <a:ea typeface="+mn-ea"/>
                <a:cs typeface="+mn-cs"/>
              </a:rPr>
              <a:t>Añade a la Palabra de Dios </a:t>
            </a:r>
            <a:r>
              <a:rPr lang="en-US" dirty="0">
                <a:effectLst>
                  <a:outerShdw blurRad="38100" dist="38100" dir="2700000" algn="tl">
                    <a:srgbClr val="000000">
                      <a:alpha val="43137"/>
                    </a:srgbClr>
                  </a:outerShdw>
                </a:effectLst>
                <a:ea typeface="+mn-ea"/>
                <a:cs typeface="+mn-cs"/>
              </a:rPr>
              <a:t>(3:1; 2:16-17)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s-CO" dirty="0">
                <a:effectLst>
                  <a:outerShdw blurRad="38100" dist="38100" dir="2700000" algn="tl">
                    <a:srgbClr val="000000">
                      <a:alpha val="43137"/>
                    </a:srgbClr>
                  </a:outerShdw>
                </a:effectLst>
                <a:ea typeface="+mn-ea"/>
                <a:cs typeface="+mn-cs"/>
              </a:rPr>
              <a:t>Desafía la bondad de Dios </a:t>
            </a:r>
            <a:r>
              <a:rPr lang="en-US" dirty="0">
                <a:effectLst>
                  <a:outerShdw blurRad="38100" dist="38100" dir="2700000" algn="tl">
                    <a:srgbClr val="000000">
                      <a:alpha val="43137"/>
                    </a:srgbClr>
                  </a:outerShdw>
                </a:effectLst>
                <a:ea typeface="+mn-ea"/>
                <a:cs typeface="+mn-cs"/>
              </a:rPr>
              <a:t>(3:1; 2:16-17)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s-CO" dirty="0">
                <a:effectLst>
                  <a:outerShdw blurRad="38100" dist="38100" dir="2700000" algn="tl">
                    <a:srgbClr val="000000">
                      <a:alpha val="43137"/>
                    </a:srgbClr>
                  </a:outerShdw>
                </a:effectLst>
                <a:ea typeface="+mn-ea"/>
                <a:cs typeface="+mn-cs"/>
              </a:rPr>
              <a:t>Resta de la Palabra de Dios </a:t>
            </a:r>
            <a:r>
              <a:rPr lang="en-US" dirty="0">
                <a:effectLst>
                  <a:outerShdw blurRad="38100" dist="38100" dir="2700000" algn="tl">
                    <a:srgbClr val="000000">
                      <a:alpha val="43137"/>
                    </a:srgbClr>
                  </a:outerShdw>
                </a:effectLst>
                <a:ea typeface="+mn-ea"/>
                <a:cs typeface="+mn-cs"/>
              </a:rPr>
              <a:t>(3:4; 2:17)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s-CO" dirty="0">
                <a:effectLst>
                  <a:outerShdw blurRad="38100" dist="38100" dir="2700000" algn="tl">
                    <a:srgbClr val="000000">
                      <a:alpha val="43137"/>
                    </a:srgbClr>
                  </a:outerShdw>
                </a:effectLst>
                <a:ea typeface="+mn-ea"/>
                <a:cs typeface="+mn-cs"/>
              </a:rPr>
              <a:t>Ofrece sabiduría sin sumisión a Dios</a:t>
            </a:r>
            <a:r>
              <a:rPr lang="en-US" dirty="0">
                <a:effectLst>
                  <a:outerShdw blurRad="38100" dist="38100" dir="2700000" algn="tl">
                    <a:srgbClr val="000000">
                      <a:alpha val="43137"/>
                    </a:srgbClr>
                  </a:outerShdw>
                </a:effectLst>
                <a:ea typeface="+mn-ea"/>
                <a:cs typeface="+mn-cs"/>
              </a:rPr>
              <a:t> (3:5; Prov 1:7)</a:t>
            </a:r>
          </a:p>
        </p:txBody>
      </p:sp>
      <p:pic>
        <p:nvPicPr>
          <p:cNvPr id="6" name="Picture 5" descr="C:\Users\awoods\Pictures\Microsoft Clip Organizer\j0364212.wmf">
            <a:extLst>
              <a:ext uri="{FF2B5EF4-FFF2-40B4-BE49-F238E27FC236}">
                <a16:creationId xmlns:a16="http://schemas.microsoft.com/office/drawing/2014/main" id="{F3537948-464C-4C38-A7ED-0AD65150C67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pic>
        <p:nvPicPr>
          <p:cNvPr id="2" name="Picture 1">
            <a:extLst>
              <a:ext uri="{FF2B5EF4-FFF2-40B4-BE49-F238E27FC236}">
                <a16:creationId xmlns:a16="http://schemas.microsoft.com/office/drawing/2014/main" id="{6C2A86EE-F2D0-771A-4435-3EC46B12DDD5}"/>
              </a:ext>
            </a:extLst>
          </p:cNvPr>
          <p:cNvPicPr>
            <a:picLocks noChangeAspect="1"/>
          </p:cNvPicPr>
          <p:nvPr/>
        </p:nvPicPr>
        <p:blipFill>
          <a:blip r:embed="rId3"/>
          <a:stretch>
            <a:fillRect/>
          </a:stretch>
        </p:blipFill>
        <p:spPr>
          <a:xfrm>
            <a:off x="7510203" y="33996"/>
            <a:ext cx="1591194" cy="113395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D532C1-1BDD-4E92-B2DF-4513CDCC65C7}"/>
              </a:ext>
            </a:extLst>
          </p:cNvPr>
          <p:cNvPicPr>
            <a:picLocks noChangeAspect="1"/>
          </p:cNvPicPr>
          <p:nvPr/>
        </p:nvPicPr>
        <p:blipFill>
          <a:blip r:embed="rId2"/>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0" y="0"/>
            <a:ext cx="9144000" cy="2000250"/>
          </a:xfrm>
        </p:spPr>
        <p:txBody>
          <a:bodyPr/>
          <a:lstStyle/>
          <a:p>
            <a:pPr marL="0" indent="0" algn="ctr" defTabSz="685800" eaLnBrk="1" hangingPunct="1">
              <a:spcBef>
                <a:spcPct val="0"/>
              </a:spcBef>
              <a:spcAft>
                <a:spcPts val="1200"/>
              </a:spcAft>
              <a:buNone/>
              <a:defRPr/>
            </a:pPr>
            <a:r>
              <a:rPr lang="en-US" altLang="en-US" sz="4000" kern="1200" dirty="0">
                <a:solidFill>
                  <a:schemeClr val="tx2"/>
                </a:solidFill>
                <a:ea typeface="+mj-ea"/>
                <a:cs typeface="Calibri" panose="020F0502020204030204" pitchFamily="34" charset="0"/>
              </a:rPr>
              <a:t>Eclesiastés 1:9</a:t>
            </a:r>
            <a:endParaRPr lang="en-US" sz="4000" kern="1200" dirty="0">
              <a:solidFill>
                <a:schemeClr val="tx2"/>
              </a:solidFill>
              <a:ea typeface="+mj-ea"/>
              <a:cs typeface="Calibri" panose="020F0502020204030204" pitchFamily="34" charset="0"/>
            </a:endParaRPr>
          </a:p>
          <a:p>
            <a:pPr marL="0" indent="0" algn="just">
              <a:spcBef>
                <a:spcPts val="0"/>
              </a:spcBef>
              <a:buNone/>
              <a:defRPr/>
            </a:pPr>
            <a:r>
              <a:rPr lang="en-US" sz="3600" dirty="0">
                <a:effectLst>
                  <a:outerShdw blurRad="38100" dist="38100" dir="2700000" algn="tl">
                    <a:srgbClr val="000000">
                      <a:alpha val="43137"/>
                    </a:srgbClr>
                  </a:outerShdw>
                </a:effectLst>
              </a:rPr>
              <a:t>“</a:t>
            </a:r>
            <a:r>
              <a:rPr lang="es-CO" sz="3600" dirty="0">
                <a:effectLst>
                  <a:outerShdw blurRad="38100" dist="38100" dir="2700000" algn="tl">
                    <a:srgbClr val="000000">
                      <a:alpha val="43137"/>
                    </a:srgbClr>
                  </a:outerShdw>
                </a:effectLst>
              </a:rPr>
              <a:t>Lo que fue, eso será,</a:t>
            </a:r>
          </a:p>
          <a:p>
            <a:pPr marL="0" indent="0" algn="just">
              <a:spcBef>
                <a:spcPts val="0"/>
              </a:spcBef>
              <a:buNone/>
              <a:defRPr/>
            </a:pPr>
            <a:r>
              <a:rPr lang="es-CO" sz="3600" dirty="0">
                <a:effectLst>
                  <a:outerShdw blurRad="38100" dist="38100" dir="2700000" algn="tl">
                    <a:srgbClr val="000000">
                      <a:alpha val="43137"/>
                    </a:srgbClr>
                  </a:outerShdw>
                </a:effectLst>
              </a:rPr>
              <a:t>Y lo que se hizo, eso se hará;</a:t>
            </a:r>
          </a:p>
          <a:p>
            <a:pPr marL="0" indent="0" algn="just">
              <a:spcBef>
                <a:spcPts val="0"/>
              </a:spcBef>
              <a:buNone/>
              <a:defRPr/>
            </a:pPr>
            <a:r>
              <a:rPr lang="es-CO" sz="3600" dirty="0">
                <a:effectLst>
                  <a:outerShdw blurRad="38100" dist="38100" dir="2700000" algn="tl">
                    <a:srgbClr val="000000">
                      <a:alpha val="43137"/>
                    </a:srgbClr>
                  </a:outerShdw>
                </a:effectLst>
              </a:rPr>
              <a:t>No hay nada nuevo bajo el sol</a:t>
            </a:r>
            <a:r>
              <a:rPr lang="en-US" sz="3600" dirty="0">
                <a:effectLst>
                  <a:outerShdw blurRad="38100" dist="38100" dir="2700000" algn="tl">
                    <a:srgbClr val="000000">
                      <a:alpha val="43137"/>
                    </a:srgbClr>
                  </a:outerShdw>
                </a:effectLst>
              </a:rPr>
              <a:t>.” (NTV)</a:t>
            </a:r>
          </a:p>
        </p:txBody>
      </p:sp>
      <p:pic>
        <p:nvPicPr>
          <p:cNvPr id="6" name="Picture 6" descr="http://www.maggiesnotebook.com/wp-content/uploads/2011/08/Apostle_John_35.jpg">
            <a:extLst>
              <a:ext uri="{FF2B5EF4-FFF2-40B4-BE49-F238E27FC236}">
                <a16:creationId xmlns:a16="http://schemas.microsoft.com/office/drawing/2014/main" id="{E1B00B5E-018D-4AD1-AF2D-DED784D4E65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64701" y="2743200"/>
            <a:ext cx="1414600" cy="1714500"/>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785603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t>ESTRUCTURA DE GÉNESIS</a:t>
            </a:r>
          </a:p>
        </p:txBody>
      </p:sp>
      <p:sp>
        <p:nvSpPr>
          <p:cNvPr id="92163" name="Rectangle 2051"/>
          <p:cNvSpPr>
            <a:spLocks noGrp="1" noChangeArrowheads="1"/>
          </p:cNvSpPr>
          <p:nvPr>
            <p:ph type="body" idx="1"/>
          </p:nvPr>
        </p:nvSpPr>
        <p:spPr>
          <a:xfrm>
            <a:off x="9906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rPr>
              <a:t>Orígen de la raza humana (Gén. 1</a:t>
            </a:r>
            <a:r>
              <a:rPr lang="en-US" b="1" u="sng" dirty="0">
                <a:solidFill>
                  <a:srgbClr val="FFFFCC"/>
                </a:solidFill>
                <a:cs typeface="Calibri" panose="020F0502020204030204" pitchFamily="34" charset="0"/>
              </a:rPr>
              <a:t>‒11)</a:t>
            </a:r>
            <a:endParaRPr lang="en-US" b="1" u="sng" dirty="0">
              <a:solidFill>
                <a:srgbClr val="FFFFCC"/>
              </a:solidFill>
            </a:endParaRP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Orígen de la raza hebrea (Gén. 12</a:t>
            </a:r>
            <a:r>
              <a:rPr lang="en-US" dirty="0">
                <a:cs typeface="Calibri" panose="020F0502020204030204" pitchFamily="34" charset="0"/>
              </a:rPr>
              <a:t>‒50)</a:t>
            </a:r>
            <a:endParaRPr lang="en-US" dirty="0"/>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55785"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670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159AFD-16E1-2C49-C011-B9F0C943DDCA}"/>
            </a:ext>
          </a:extLst>
        </p:cNvPr>
        <p:cNvGrpSpPr/>
        <p:nvPr/>
      </p:nvGrpSpPr>
      <p:grpSpPr>
        <a:xfrm>
          <a:off x="0" y="0"/>
          <a:ext cx="0" cy="0"/>
          <a:chOff x="0" y="0"/>
          <a:chExt cx="0" cy="0"/>
        </a:xfrm>
      </p:grpSpPr>
      <p:sp>
        <p:nvSpPr>
          <p:cNvPr id="12290" name="Rectangle 2">
            <a:extLst>
              <a:ext uri="{FF2B5EF4-FFF2-40B4-BE49-F238E27FC236}">
                <a16:creationId xmlns:a16="http://schemas.microsoft.com/office/drawing/2014/main" id="{0F2123C9-AF56-4D64-65F3-55AB2A9F0786}"/>
              </a:ext>
            </a:extLst>
          </p:cNvPr>
          <p:cNvSpPr>
            <a:spLocks noGrp="1" noChangeArrowheads="1"/>
          </p:cNvSpPr>
          <p:nvPr>
            <p:ph type="title"/>
          </p:nvPr>
        </p:nvSpPr>
        <p:spPr>
          <a:xfrm>
            <a:off x="320409" y="253550"/>
            <a:ext cx="7772400" cy="914400"/>
          </a:xfrm>
        </p:spPr>
        <p:txBody>
          <a:bodyPr/>
          <a:lstStyle/>
          <a:p>
            <a:pPr algn="ctr" eaLnBrk="1" hangingPunct="1"/>
            <a:r>
              <a:rPr lang="en-US" sz="3600" kern="1200" dirty="0">
                <a:effectLst>
                  <a:outerShdw blurRad="38100" dist="38100" dir="2700000" algn="tl">
                    <a:srgbClr val="000000">
                      <a:alpha val="43137"/>
                    </a:srgbClr>
                  </a:outerShdw>
                </a:effectLst>
              </a:rPr>
              <a:t>Las Tácticas de Satanás (2 Cor 2:11)</a:t>
            </a:r>
          </a:p>
        </p:txBody>
      </p:sp>
      <p:sp>
        <p:nvSpPr>
          <p:cNvPr id="30723" name="Rectangle 3">
            <a:extLst>
              <a:ext uri="{FF2B5EF4-FFF2-40B4-BE49-F238E27FC236}">
                <a16:creationId xmlns:a16="http://schemas.microsoft.com/office/drawing/2014/main" id="{DC395EEC-2CB4-DF2A-FBEE-E0D72F4E0CEA}"/>
              </a:ext>
            </a:extLst>
          </p:cNvPr>
          <p:cNvSpPr>
            <a:spLocks noGrp="1" noChangeArrowheads="1"/>
          </p:cNvSpPr>
          <p:nvPr>
            <p:ph type="body" idx="1"/>
          </p:nvPr>
        </p:nvSpPr>
        <p:spPr>
          <a:xfrm>
            <a:off x="838200" y="1735138"/>
            <a:ext cx="7848600" cy="3387725"/>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s-CO" b="1" u="sng" dirty="0">
                <a:solidFill>
                  <a:srgbClr val="FFFFCC"/>
                </a:solidFill>
                <a:effectLst>
                  <a:outerShdw blurRad="38100" dist="38100" dir="2700000" algn="tl">
                    <a:srgbClr val="000000">
                      <a:alpha val="43137"/>
                    </a:srgbClr>
                  </a:outerShdw>
                </a:effectLst>
                <a:ea typeface="+mn-ea"/>
                <a:cs typeface="+mn-cs"/>
              </a:rPr>
              <a:t>Añade a la Palabra de Dios </a:t>
            </a:r>
            <a:r>
              <a:rPr lang="en-US" b="1" u="sng" dirty="0">
                <a:solidFill>
                  <a:srgbClr val="FFFFCC"/>
                </a:solidFill>
                <a:effectLst>
                  <a:outerShdw blurRad="38100" dist="38100" dir="2700000" algn="tl">
                    <a:srgbClr val="000000">
                      <a:alpha val="43137"/>
                    </a:srgbClr>
                  </a:outerShdw>
                </a:effectLst>
                <a:ea typeface="+mn-ea"/>
                <a:cs typeface="+mn-cs"/>
              </a:rPr>
              <a:t>(3:1; 2:16-17)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s-CO" dirty="0">
                <a:effectLst>
                  <a:outerShdw blurRad="38100" dist="38100" dir="2700000" algn="tl">
                    <a:srgbClr val="000000">
                      <a:alpha val="43137"/>
                    </a:srgbClr>
                  </a:outerShdw>
                </a:effectLst>
                <a:ea typeface="+mn-ea"/>
                <a:cs typeface="+mn-cs"/>
              </a:rPr>
              <a:t>Desafía la bondad de Dios </a:t>
            </a:r>
            <a:r>
              <a:rPr lang="en-US" dirty="0">
                <a:effectLst>
                  <a:outerShdw blurRad="38100" dist="38100" dir="2700000" algn="tl">
                    <a:srgbClr val="000000">
                      <a:alpha val="43137"/>
                    </a:srgbClr>
                  </a:outerShdw>
                </a:effectLst>
                <a:ea typeface="+mn-ea"/>
                <a:cs typeface="+mn-cs"/>
              </a:rPr>
              <a:t>(3:1; 2:16-17)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s-CO" dirty="0">
                <a:effectLst>
                  <a:outerShdw blurRad="38100" dist="38100" dir="2700000" algn="tl">
                    <a:srgbClr val="000000">
                      <a:alpha val="43137"/>
                    </a:srgbClr>
                  </a:outerShdw>
                </a:effectLst>
                <a:ea typeface="+mn-ea"/>
                <a:cs typeface="+mn-cs"/>
              </a:rPr>
              <a:t>Resta de la Palabra de Dios </a:t>
            </a:r>
            <a:r>
              <a:rPr lang="en-US" dirty="0">
                <a:effectLst>
                  <a:outerShdw blurRad="38100" dist="38100" dir="2700000" algn="tl">
                    <a:srgbClr val="000000">
                      <a:alpha val="43137"/>
                    </a:srgbClr>
                  </a:outerShdw>
                </a:effectLst>
                <a:ea typeface="+mn-ea"/>
                <a:cs typeface="+mn-cs"/>
              </a:rPr>
              <a:t>(3:4; 2:17)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s-CO" dirty="0">
                <a:effectLst>
                  <a:outerShdw blurRad="38100" dist="38100" dir="2700000" algn="tl">
                    <a:srgbClr val="000000">
                      <a:alpha val="43137"/>
                    </a:srgbClr>
                  </a:outerShdw>
                </a:effectLst>
                <a:ea typeface="+mn-ea"/>
                <a:cs typeface="+mn-cs"/>
              </a:rPr>
              <a:t>Ofrece sabiduría sin sumisión a Dios</a:t>
            </a:r>
            <a:r>
              <a:rPr lang="en-US" dirty="0">
                <a:effectLst>
                  <a:outerShdw blurRad="38100" dist="38100" dir="2700000" algn="tl">
                    <a:srgbClr val="000000">
                      <a:alpha val="43137"/>
                    </a:srgbClr>
                  </a:outerShdw>
                </a:effectLst>
                <a:ea typeface="+mn-ea"/>
                <a:cs typeface="+mn-cs"/>
              </a:rPr>
              <a:t> (3:5; Prov 1:7)</a:t>
            </a:r>
          </a:p>
        </p:txBody>
      </p:sp>
      <p:pic>
        <p:nvPicPr>
          <p:cNvPr id="6" name="Picture 5" descr="C:\Users\awoods\Pictures\Microsoft Clip Organizer\j0364212.wmf">
            <a:extLst>
              <a:ext uri="{FF2B5EF4-FFF2-40B4-BE49-F238E27FC236}">
                <a16:creationId xmlns:a16="http://schemas.microsoft.com/office/drawing/2014/main" id="{F5F9874E-A7E7-1009-BCD8-FFC09BD9C87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pic>
        <p:nvPicPr>
          <p:cNvPr id="2" name="Picture 1">
            <a:extLst>
              <a:ext uri="{FF2B5EF4-FFF2-40B4-BE49-F238E27FC236}">
                <a16:creationId xmlns:a16="http://schemas.microsoft.com/office/drawing/2014/main" id="{13482E48-BE91-B7C9-BEC1-69DC5E1E10D8}"/>
              </a:ext>
            </a:extLst>
          </p:cNvPr>
          <p:cNvPicPr>
            <a:picLocks noChangeAspect="1"/>
          </p:cNvPicPr>
          <p:nvPr/>
        </p:nvPicPr>
        <p:blipFill>
          <a:blip r:embed="rId3"/>
          <a:stretch>
            <a:fillRect/>
          </a:stretch>
        </p:blipFill>
        <p:spPr>
          <a:xfrm>
            <a:off x="7510203" y="33996"/>
            <a:ext cx="1591194" cy="1133954"/>
          </a:xfrm>
          <a:prstGeom prst="rect">
            <a:avLst/>
          </a:prstGeom>
        </p:spPr>
      </p:pic>
    </p:spTree>
    <p:extLst>
      <p:ext uri="{BB962C8B-B14F-4D97-AF65-F5344CB8AC3E}">
        <p14:creationId xmlns:p14="http://schemas.microsoft.com/office/powerpoint/2010/main" val="4067838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Génesis 2:16-17</a:t>
            </a:r>
          </a:p>
          <a:p>
            <a:pPr algn="just">
              <a:spcAft>
                <a:spcPts val="10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CO"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pero el Señor Dios le advirtió: «Puedes comer libremente del fruto de cualquier árbol del huerto, 17 excepto del árbol del conocimiento del bien y del mal. Si comes de su fruto, sin duda morirás</a:t>
            </a:r>
            <a:r>
              <a:rPr lang="en-US" sz="3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muwth</a:t>
            </a:r>
            <a:r>
              <a:rPr lang="en-US" sz="3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(NTV)</a:t>
            </a:r>
          </a:p>
        </p:txBody>
      </p:sp>
      <p:pic>
        <p:nvPicPr>
          <p:cNvPr id="5" name="Picture 4">
            <a:extLst>
              <a:ext uri="{FF2B5EF4-FFF2-40B4-BE49-F238E27FC236}">
                <a16:creationId xmlns:a16="http://schemas.microsoft.com/office/drawing/2014/main" id="{B1FD0EC8-4BF8-B102-2B7F-E8BBBCAEB4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3048000"/>
            <a:ext cx="2846925" cy="1833734"/>
          </a:xfrm>
          <a:prstGeom prst="rect">
            <a:avLst/>
          </a:prstGeom>
        </p:spPr>
      </p:pic>
    </p:spTree>
    <p:extLst>
      <p:ext uri="{BB962C8B-B14F-4D97-AF65-F5344CB8AC3E}">
        <p14:creationId xmlns:p14="http://schemas.microsoft.com/office/powerpoint/2010/main" val="381487584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7A24A-187A-9ADB-1A76-A4891BF0741D}"/>
            </a:ext>
          </a:extLst>
        </p:cNvPr>
        <p:cNvGrpSpPr/>
        <p:nvPr/>
      </p:nvGrpSpPr>
      <p:grpSpPr>
        <a:xfrm>
          <a:off x="0" y="0"/>
          <a:ext cx="0" cy="0"/>
          <a:chOff x="0" y="0"/>
          <a:chExt cx="0" cy="0"/>
        </a:xfrm>
      </p:grpSpPr>
      <p:sp>
        <p:nvSpPr>
          <p:cNvPr id="12290" name="Rectangle 2">
            <a:extLst>
              <a:ext uri="{FF2B5EF4-FFF2-40B4-BE49-F238E27FC236}">
                <a16:creationId xmlns:a16="http://schemas.microsoft.com/office/drawing/2014/main" id="{DD6DCBC5-4279-652E-4E3F-2E9F62626EC0}"/>
              </a:ext>
            </a:extLst>
          </p:cNvPr>
          <p:cNvSpPr>
            <a:spLocks noGrp="1" noChangeArrowheads="1"/>
          </p:cNvSpPr>
          <p:nvPr>
            <p:ph type="title"/>
          </p:nvPr>
        </p:nvSpPr>
        <p:spPr>
          <a:xfrm>
            <a:off x="320409" y="253550"/>
            <a:ext cx="7772400" cy="914400"/>
          </a:xfrm>
        </p:spPr>
        <p:txBody>
          <a:bodyPr/>
          <a:lstStyle/>
          <a:p>
            <a:pPr algn="ctr" eaLnBrk="1" hangingPunct="1"/>
            <a:r>
              <a:rPr lang="en-US" sz="3600" kern="1200" dirty="0">
                <a:effectLst>
                  <a:outerShdw blurRad="38100" dist="38100" dir="2700000" algn="tl">
                    <a:srgbClr val="000000">
                      <a:alpha val="43137"/>
                    </a:srgbClr>
                  </a:outerShdw>
                </a:effectLst>
              </a:rPr>
              <a:t>Las Tácticas de Satanás </a:t>
            </a:r>
            <a:br>
              <a:rPr lang="en-US" sz="3600" kern="1200" dirty="0">
                <a:effectLst>
                  <a:outerShdw blurRad="38100" dist="38100" dir="2700000" algn="tl">
                    <a:srgbClr val="000000">
                      <a:alpha val="43137"/>
                    </a:srgbClr>
                  </a:outerShdw>
                </a:effectLst>
              </a:rPr>
            </a:br>
            <a:r>
              <a:rPr lang="en-US" sz="3600" kern="1200" dirty="0">
                <a:effectLst>
                  <a:outerShdw blurRad="38100" dist="38100" dir="2700000" algn="tl">
                    <a:srgbClr val="000000">
                      <a:alpha val="43137"/>
                    </a:srgbClr>
                  </a:outerShdw>
                </a:effectLst>
              </a:rPr>
              <a:t>(2 Cor 2:11)</a:t>
            </a:r>
          </a:p>
        </p:txBody>
      </p:sp>
      <p:sp>
        <p:nvSpPr>
          <p:cNvPr id="30723" name="Rectangle 3">
            <a:extLst>
              <a:ext uri="{FF2B5EF4-FFF2-40B4-BE49-F238E27FC236}">
                <a16:creationId xmlns:a16="http://schemas.microsoft.com/office/drawing/2014/main" id="{46807B9C-6AFF-2A28-EF55-F6481529A6B4}"/>
              </a:ext>
            </a:extLst>
          </p:cNvPr>
          <p:cNvSpPr>
            <a:spLocks noGrp="1" noChangeArrowheads="1"/>
          </p:cNvSpPr>
          <p:nvPr>
            <p:ph type="body" idx="1"/>
          </p:nvPr>
        </p:nvSpPr>
        <p:spPr>
          <a:xfrm>
            <a:off x="838200" y="1735138"/>
            <a:ext cx="7848600" cy="3387725"/>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s-CO" dirty="0">
                <a:effectLst>
                  <a:outerShdw blurRad="38100" dist="38100" dir="2700000" algn="tl">
                    <a:srgbClr val="000000">
                      <a:alpha val="43137"/>
                    </a:srgbClr>
                  </a:outerShdw>
                </a:effectLst>
                <a:ea typeface="+mn-ea"/>
                <a:cs typeface="+mn-cs"/>
              </a:rPr>
              <a:t>Añade a la Palabra de Dios </a:t>
            </a:r>
            <a:r>
              <a:rPr lang="en-US" dirty="0">
                <a:effectLst>
                  <a:outerShdw blurRad="38100" dist="38100" dir="2700000" algn="tl">
                    <a:srgbClr val="000000">
                      <a:alpha val="43137"/>
                    </a:srgbClr>
                  </a:outerShdw>
                </a:effectLst>
                <a:ea typeface="+mn-ea"/>
                <a:cs typeface="+mn-cs"/>
              </a:rPr>
              <a:t>(3:1; 2:16-17)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s-CO" b="1" u="sng" dirty="0">
                <a:solidFill>
                  <a:srgbClr val="FFFFCC"/>
                </a:solidFill>
                <a:effectLst>
                  <a:outerShdw blurRad="38100" dist="38100" dir="2700000" algn="tl">
                    <a:srgbClr val="000000">
                      <a:alpha val="43137"/>
                    </a:srgbClr>
                  </a:outerShdw>
                </a:effectLst>
                <a:ea typeface="+mn-ea"/>
                <a:cs typeface="+mn-cs"/>
              </a:rPr>
              <a:t>Desafía la bondad de Dios </a:t>
            </a:r>
            <a:r>
              <a:rPr lang="en-US" b="1" u="sng" dirty="0">
                <a:solidFill>
                  <a:srgbClr val="FFFFCC"/>
                </a:solidFill>
                <a:effectLst>
                  <a:outerShdw blurRad="38100" dist="38100" dir="2700000" algn="tl">
                    <a:srgbClr val="000000">
                      <a:alpha val="43137"/>
                    </a:srgbClr>
                  </a:outerShdw>
                </a:effectLst>
                <a:ea typeface="+mn-ea"/>
                <a:cs typeface="+mn-cs"/>
              </a:rPr>
              <a:t>(3:1; 2:16-17)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s-CO" dirty="0">
                <a:effectLst>
                  <a:outerShdw blurRad="38100" dist="38100" dir="2700000" algn="tl">
                    <a:srgbClr val="000000">
                      <a:alpha val="43137"/>
                    </a:srgbClr>
                  </a:outerShdw>
                </a:effectLst>
                <a:ea typeface="+mn-ea"/>
                <a:cs typeface="+mn-cs"/>
              </a:rPr>
              <a:t>Resta de la Palabra de Dios </a:t>
            </a:r>
            <a:r>
              <a:rPr lang="en-US" dirty="0">
                <a:effectLst>
                  <a:outerShdw blurRad="38100" dist="38100" dir="2700000" algn="tl">
                    <a:srgbClr val="000000">
                      <a:alpha val="43137"/>
                    </a:srgbClr>
                  </a:outerShdw>
                </a:effectLst>
                <a:ea typeface="+mn-ea"/>
                <a:cs typeface="+mn-cs"/>
              </a:rPr>
              <a:t>(3:4; 2:17)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s-CO" dirty="0">
                <a:effectLst>
                  <a:outerShdw blurRad="38100" dist="38100" dir="2700000" algn="tl">
                    <a:srgbClr val="000000">
                      <a:alpha val="43137"/>
                    </a:srgbClr>
                  </a:outerShdw>
                </a:effectLst>
                <a:ea typeface="+mn-ea"/>
                <a:cs typeface="+mn-cs"/>
              </a:rPr>
              <a:t>Ofrece sabiduría sin sumisión a Dios</a:t>
            </a:r>
            <a:r>
              <a:rPr lang="en-US" dirty="0">
                <a:effectLst>
                  <a:outerShdw blurRad="38100" dist="38100" dir="2700000" algn="tl">
                    <a:srgbClr val="000000">
                      <a:alpha val="43137"/>
                    </a:srgbClr>
                  </a:outerShdw>
                </a:effectLst>
                <a:ea typeface="+mn-ea"/>
                <a:cs typeface="+mn-cs"/>
              </a:rPr>
              <a:t> (3:5; Prov 1:7)</a:t>
            </a:r>
          </a:p>
        </p:txBody>
      </p:sp>
      <p:pic>
        <p:nvPicPr>
          <p:cNvPr id="6" name="Picture 5" descr="C:\Users\awoods\Pictures\Microsoft Clip Organizer\j0364212.wmf">
            <a:extLst>
              <a:ext uri="{FF2B5EF4-FFF2-40B4-BE49-F238E27FC236}">
                <a16:creationId xmlns:a16="http://schemas.microsoft.com/office/drawing/2014/main" id="{9FCF7F4A-D073-3420-4D85-938563C90A1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pic>
        <p:nvPicPr>
          <p:cNvPr id="2" name="Picture 1">
            <a:extLst>
              <a:ext uri="{FF2B5EF4-FFF2-40B4-BE49-F238E27FC236}">
                <a16:creationId xmlns:a16="http://schemas.microsoft.com/office/drawing/2014/main" id="{7CA45D2B-346C-79C8-1AE0-1EA6C12B3B51}"/>
              </a:ext>
            </a:extLst>
          </p:cNvPr>
          <p:cNvPicPr>
            <a:picLocks noChangeAspect="1"/>
          </p:cNvPicPr>
          <p:nvPr/>
        </p:nvPicPr>
        <p:blipFill>
          <a:blip r:embed="rId3"/>
          <a:stretch>
            <a:fillRect/>
          </a:stretch>
        </p:blipFill>
        <p:spPr>
          <a:xfrm>
            <a:off x="7510203" y="33996"/>
            <a:ext cx="1591194" cy="1133954"/>
          </a:xfrm>
          <a:prstGeom prst="rect">
            <a:avLst/>
          </a:prstGeom>
        </p:spPr>
      </p:pic>
    </p:spTree>
    <p:extLst>
      <p:ext uri="{BB962C8B-B14F-4D97-AF65-F5344CB8AC3E}">
        <p14:creationId xmlns:p14="http://schemas.microsoft.com/office/powerpoint/2010/main" val="3199554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Génesis 2:16-17</a:t>
            </a:r>
          </a:p>
          <a:p>
            <a:pPr algn="just">
              <a:spcAft>
                <a:spcPts val="10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CO"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pero el Señor Dios le advirtió: «Puedes comer libremente del fruto de cualquier árbol del huerto, 17 excepto del árbol del conocimiento del bien y del mal. Si comes de su fruto, sin duda morirás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muwth</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1C016ECA-A9AE-466C-94D2-0F5849CBCF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94100" y="3505200"/>
            <a:ext cx="1955800" cy="1371600"/>
          </a:xfrm>
          <a:prstGeom prst="rect">
            <a:avLst/>
          </a:prstGeom>
        </p:spPr>
      </p:pic>
    </p:spTree>
    <p:extLst>
      <p:ext uri="{BB962C8B-B14F-4D97-AF65-F5344CB8AC3E}">
        <p14:creationId xmlns:p14="http://schemas.microsoft.com/office/powerpoint/2010/main" val="3495044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752600" y="228600"/>
            <a:ext cx="5295900" cy="1143000"/>
          </a:xfrm>
        </p:spPr>
        <p:txBody>
          <a:bodyPr/>
          <a:lstStyle/>
          <a:p>
            <a:pPr algn="ctr" eaLnBrk="1" hangingPunct="1"/>
            <a:r>
              <a:rPr lang="es-CO" sz="3600" kern="1200" dirty="0">
                <a:effectLst>
                  <a:outerShdw blurRad="38100" dist="38100" dir="2700000" algn="tl">
                    <a:srgbClr val="000000">
                      <a:alpha val="43137"/>
                    </a:srgbClr>
                  </a:outerShdw>
                </a:effectLst>
              </a:rPr>
              <a:t>Los Errores de Adán y Eva </a:t>
            </a:r>
            <a:br>
              <a:rPr lang="es-CO" sz="3600" kern="12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(Efe 6:10-20)</a:t>
            </a:r>
          </a:p>
        </p:txBody>
      </p:sp>
      <p:sp>
        <p:nvSpPr>
          <p:cNvPr id="31747" name="Rectangle 3"/>
          <p:cNvSpPr>
            <a:spLocks noGrp="1" noChangeArrowheads="1"/>
          </p:cNvSpPr>
          <p:nvPr>
            <p:ph type="body" idx="1"/>
          </p:nvPr>
        </p:nvSpPr>
        <p:spPr>
          <a:xfrm>
            <a:off x="152400" y="1600200"/>
            <a:ext cx="8839200" cy="30480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s-CO" sz="2800" dirty="0">
                <a:effectLst>
                  <a:outerShdw blurRad="38100" dist="38100" dir="2700000" algn="tl">
                    <a:srgbClr val="000000">
                      <a:alpha val="43137"/>
                    </a:srgbClr>
                  </a:outerShdw>
                </a:effectLst>
                <a:ea typeface="+mn-ea"/>
                <a:cs typeface="+mn-cs"/>
              </a:rPr>
              <a:t>Restaron de la Palabra de Dios </a:t>
            </a:r>
            <a:r>
              <a:rPr lang="en-US" sz="2800" dirty="0">
                <a:effectLst>
                  <a:outerShdw blurRad="38100" dist="38100" dir="2700000" algn="tl">
                    <a:srgbClr val="000000">
                      <a:alpha val="43137"/>
                    </a:srgbClr>
                  </a:outerShdw>
                </a:effectLst>
                <a:ea typeface="+mn-ea"/>
                <a:cs typeface="+mn-cs"/>
              </a:rPr>
              <a:t>(3:2; 2:16)</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s-CO" sz="2800" dirty="0">
                <a:effectLst>
                  <a:outerShdw blurRad="38100" dist="38100" dir="2700000" algn="tl">
                    <a:srgbClr val="000000">
                      <a:alpha val="43137"/>
                    </a:srgbClr>
                  </a:outerShdw>
                </a:effectLst>
                <a:ea typeface="+mn-ea"/>
                <a:cs typeface="+mn-cs"/>
              </a:rPr>
              <a:t>Añadieron a la Palabra de Dios</a:t>
            </a:r>
            <a:r>
              <a:rPr lang="en-US" sz="2800" dirty="0">
                <a:effectLst>
                  <a:outerShdw blurRad="38100" dist="38100" dir="2700000" algn="tl">
                    <a:srgbClr val="000000">
                      <a:alpha val="43137"/>
                    </a:srgbClr>
                  </a:outerShdw>
                </a:effectLst>
                <a:ea typeface="+mn-ea"/>
                <a:cs typeface="+mn-cs"/>
              </a:rPr>
              <a:t> (3:3; 2:17)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s-CO" sz="2800" dirty="0">
                <a:effectLst>
                  <a:outerShdw blurRad="38100" dist="38100" dir="2700000" algn="tl">
                    <a:srgbClr val="000000">
                      <a:alpha val="43137"/>
                    </a:srgbClr>
                  </a:outerShdw>
                </a:effectLst>
                <a:ea typeface="+mn-ea"/>
                <a:cs typeface="+mn-cs"/>
              </a:rPr>
              <a:t>Dudaron de la bondad de Dios </a:t>
            </a:r>
            <a:r>
              <a:rPr lang="en-US" sz="2800" dirty="0">
                <a:effectLst>
                  <a:outerShdw blurRad="38100" dist="38100" dir="2700000" algn="tl">
                    <a:srgbClr val="000000">
                      <a:alpha val="43137"/>
                    </a:srgbClr>
                  </a:outerShdw>
                </a:effectLst>
                <a:ea typeface="+mn-ea"/>
                <a:cs typeface="+mn-cs"/>
              </a:rPr>
              <a:t>(3:2-3; 2:16-17)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s-CO" sz="2800" dirty="0">
                <a:effectLst>
                  <a:outerShdw blurRad="38100" dist="38100" dir="2700000" algn="tl">
                    <a:srgbClr val="000000">
                      <a:alpha val="43137"/>
                    </a:srgbClr>
                  </a:outerShdw>
                </a:effectLst>
                <a:ea typeface="+mn-ea"/>
                <a:cs typeface="+mn-cs"/>
              </a:rPr>
              <a:t>Ruptura inicial en el liderazgo masculino </a:t>
            </a:r>
            <a:r>
              <a:rPr lang="en-US" sz="2800" dirty="0">
                <a:effectLst>
                  <a:outerShdw blurRad="38100" dist="38100" dir="2700000" algn="tl">
                    <a:srgbClr val="000000">
                      <a:alpha val="43137"/>
                    </a:srgbClr>
                  </a:outerShdw>
                </a:effectLst>
                <a:ea typeface="+mn-ea"/>
                <a:cs typeface="+mn-cs"/>
              </a:rPr>
              <a:t>(2:4-7, 16-17, 18-25)</a:t>
            </a:r>
          </a:p>
        </p:txBody>
      </p:sp>
      <p:pic>
        <p:nvPicPr>
          <p:cNvPr id="2" name="Picture 1">
            <a:extLst>
              <a:ext uri="{FF2B5EF4-FFF2-40B4-BE49-F238E27FC236}">
                <a16:creationId xmlns:a16="http://schemas.microsoft.com/office/drawing/2014/main" id="{9E7DD81B-9D68-463F-85A4-9A003AAFC76E}"/>
              </a:ext>
            </a:extLst>
          </p:cNvPr>
          <p:cNvPicPr>
            <a:picLocks noChangeAspect="1"/>
          </p:cNvPicPr>
          <p:nvPr/>
        </p:nvPicPr>
        <p:blipFill>
          <a:blip r:embed="rId2"/>
          <a:stretch>
            <a:fillRect/>
          </a:stretch>
        </p:blipFill>
        <p:spPr>
          <a:xfrm>
            <a:off x="3124074" y="5154040"/>
            <a:ext cx="2895851" cy="1475360"/>
          </a:xfrm>
          <a:prstGeom prst="rect">
            <a:avLst/>
          </a:prstGeom>
        </p:spPr>
      </p:pic>
      <p:pic>
        <p:nvPicPr>
          <p:cNvPr id="7" name="Picture 6" descr="C:\Users\awoods\Pictures\Microsoft Clip Organizer\j0364212.wmf">
            <a:extLst>
              <a:ext uri="{FF2B5EF4-FFF2-40B4-BE49-F238E27FC236}">
                <a16:creationId xmlns:a16="http://schemas.microsoft.com/office/drawing/2014/main" id="{30B4AC83-34C9-4CCE-AB83-647D2AA746B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pic>
        <p:nvPicPr>
          <p:cNvPr id="4" name="Picture 3">
            <a:extLst>
              <a:ext uri="{FF2B5EF4-FFF2-40B4-BE49-F238E27FC236}">
                <a16:creationId xmlns:a16="http://schemas.microsoft.com/office/drawing/2014/main" id="{9BBA6685-6321-50CF-B601-43AF5F5256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6298" y="1"/>
            <a:ext cx="1707701" cy="12192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25771-06E5-AA49-268B-77A1B8C158EB}"/>
            </a:ext>
          </a:extLst>
        </p:cNvPr>
        <p:cNvGrpSpPr/>
        <p:nvPr/>
      </p:nvGrpSpPr>
      <p:grpSpPr>
        <a:xfrm>
          <a:off x="0" y="0"/>
          <a:ext cx="0" cy="0"/>
          <a:chOff x="0" y="0"/>
          <a:chExt cx="0" cy="0"/>
        </a:xfrm>
      </p:grpSpPr>
      <p:sp>
        <p:nvSpPr>
          <p:cNvPr id="13315" name="Rectangle 2">
            <a:extLst>
              <a:ext uri="{FF2B5EF4-FFF2-40B4-BE49-F238E27FC236}">
                <a16:creationId xmlns:a16="http://schemas.microsoft.com/office/drawing/2014/main" id="{0313FCB3-3CDE-63D0-69C9-53E528A08BC3}"/>
              </a:ext>
            </a:extLst>
          </p:cNvPr>
          <p:cNvSpPr>
            <a:spLocks noGrp="1" noChangeArrowheads="1"/>
          </p:cNvSpPr>
          <p:nvPr>
            <p:ph type="title"/>
          </p:nvPr>
        </p:nvSpPr>
        <p:spPr>
          <a:xfrm>
            <a:off x="1752600" y="228600"/>
            <a:ext cx="5295900" cy="1143000"/>
          </a:xfrm>
        </p:spPr>
        <p:txBody>
          <a:bodyPr/>
          <a:lstStyle/>
          <a:p>
            <a:pPr algn="ctr" eaLnBrk="1" hangingPunct="1"/>
            <a:r>
              <a:rPr lang="es-CO" sz="3600" kern="1200" dirty="0">
                <a:effectLst>
                  <a:outerShdw blurRad="38100" dist="38100" dir="2700000" algn="tl">
                    <a:srgbClr val="000000">
                      <a:alpha val="43137"/>
                    </a:srgbClr>
                  </a:outerShdw>
                </a:effectLst>
              </a:rPr>
              <a:t>Los Errores de Adán y Eva </a:t>
            </a:r>
            <a:br>
              <a:rPr lang="es-CO" sz="3600" kern="12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(Efe 6:10-20)</a:t>
            </a:r>
          </a:p>
        </p:txBody>
      </p:sp>
      <p:sp>
        <p:nvSpPr>
          <p:cNvPr id="31747" name="Rectangle 3">
            <a:extLst>
              <a:ext uri="{FF2B5EF4-FFF2-40B4-BE49-F238E27FC236}">
                <a16:creationId xmlns:a16="http://schemas.microsoft.com/office/drawing/2014/main" id="{BE918847-FCC7-269A-5A7E-DD2CE8FE70DD}"/>
              </a:ext>
            </a:extLst>
          </p:cNvPr>
          <p:cNvSpPr>
            <a:spLocks noGrp="1" noChangeArrowheads="1"/>
          </p:cNvSpPr>
          <p:nvPr>
            <p:ph type="body" idx="1"/>
          </p:nvPr>
        </p:nvSpPr>
        <p:spPr>
          <a:xfrm>
            <a:off x="152400" y="1600200"/>
            <a:ext cx="8839200" cy="30480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s-CO" sz="2800" b="1" u="sng" dirty="0">
                <a:solidFill>
                  <a:srgbClr val="FFFFCC"/>
                </a:solidFill>
                <a:effectLst>
                  <a:outerShdw blurRad="38100" dist="38100" dir="2700000" algn="tl">
                    <a:srgbClr val="000000">
                      <a:alpha val="43137"/>
                    </a:srgbClr>
                  </a:outerShdw>
                </a:effectLst>
                <a:ea typeface="+mn-ea"/>
                <a:cs typeface="+mn-cs"/>
              </a:rPr>
              <a:t>Restaron de la Palabra de Dios </a:t>
            </a:r>
            <a:r>
              <a:rPr lang="en-US" sz="2800" b="1" u="sng" dirty="0">
                <a:solidFill>
                  <a:srgbClr val="FFFFCC"/>
                </a:solidFill>
                <a:effectLst>
                  <a:outerShdw blurRad="38100" dist="38100" dir="2700000" algn="tl">
                    <a:srgbClr val="000000">
                      <a:alpha val="43137"/>
                    </a:srgbClr>
                  </a:outerShdw>
                </a:effectLst>
                <a:ea typeface="+mn-ea"/>
                <a:cs typeface="+mn-cs"/>
              </a:rPr>
              <a:t>(3:2; 2:16)</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s-CO" sz="2800" dirty="0">
                <a:effectLst>
                  <a:outerShdw blurRad="38100" dist="38100" dir="2700000" algn="tl">
                    <a:srgbClr val="000000">
                      <a:alpha val="43137"/>
                    </a:srgbClr>
                  </a:outerShdw>
                </a:effectLst>
                <a:ea typeface="+mn-ea"/>
                <a:cs typeface="+mn-cs"/>
              </a:rPr>
              <a:t>Añadieron a la Palabra de Dios</a:t>
            </a:r>
            <a:r>
              <a:rPr lang="en-US" sz="2800" dirty="0">
                <a:effectLst>
                  <a:outerShdw blurRad="38100" dist="38100" dir="2700000" algn="tl">
                    <a:srgbClr val="000000">
                      <a:alpha val="43137"/>
                    </a:srgbClr>
                  </a:outerShdw>
                </a:effectLst>
                <a:ea typeface="+mn-ea"/>
                <a:cs typeface="+mn-cs"/>
              </a:rPr>
              <a:t> (3:3; 2:17)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s-CO" sz="2800" dirty="0">
                <a:effectLst>
                  <a:outerShdw blurRad="38100" dist="38100" dir="2700000" algn="tl">
                    <a:srgbClr val="000000">
                      <a:alpha val="43137"/>
                    </a:srgbClr>
                  </a:outerShdw>
                </a:effectLst>
                <a:ea typeface="+mn-ea"/>
                <a:cs typeface="+mn-cs"/>
              </a:rPr>
              <a:t>Dudaron de la bondad de Dios </a:t>
            </a:r>
            <a:r>
              <a:rPr lang="en-US" sz="2800" dirty="0">
                <a:effectLst>
                  <a:outerShdw blurRad="38100" dist="38100" dir="2700000" algn="tl">
                    <a:srgbClr val="000000">
                      <a:alpha val="43137"/>
                    </a:srgbClr>
                  </a:outerShdw>
                </a:effectLst>
                <a:ea typeface="+mn-ea"/>
                <a:cs typeface="+mn-cs"/>
              </a:rPr>
              <a:t>(3:2-3; 2:16-17)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s-CO" sz="2800" dirty="0">
                <a:effectLst>
                  <a:outerShdw blurRad="38100" dist="38100" dir="2700000" algn="tl">
                    <a:srgbClr val="000000">
                      <a:alpha val="43137"/>
                    </a:srgbClr>
                  </a:outerShdw>
                </a:effectLst>
                <a:ea typeface="+mn-ea"/>
                <a:cs typeface="+mn-cs"/>
              </a:rPr>
              <a:t>Ruptura inicial en el liderazgo masculino </a:t>
            </a:r>
            <a:r>
              <a:rPr lang="en-US" sz="2800" dirty="0">
                <a:effectLst>
                  <a:outerShdw blurRad="38100" dist="38100" dir="2700000" algn="tl">
                    <a:srgbClr val="000000">
                      <a:alpha val="43137"/>
                    </a:srgbClr>
                  </a:outerShdw>
                </a:effectLst>
                <a:ea typeface="+mn-ea"/>
                <a:cs typeface="+mn-cs"/>
              </a:rPr>
              <a:t>(2:4-7, 16-17, 18-25)</a:t>
            </a:r>
          </a:p>
        </p:txBody>
      </p:sp>
      <p:pic>
        <p:nvPicPr>
          <p:cNvPr id="2" name="Picture 1">
            <a:extLst>
              <a:ext uri="{FF2B5EF4-FFF2-40B4-BE49-F238E27FC236}">
                <a16:creationId xmlns:a16="http://schemas.microsoft.com/office/drawing/2014/main" id="{AF78D4C4-1B5E-06F8-E7B8-F320D4AEFCA0}"/>
              </a:ext>
            </a:extLst>
          </p:cNvPr>
          <p:cNvPicPr>
            <a:picLocks noChangeAspect="1"/>
          </p:cNvPicPr>
          <p:nvPr/>
        </p:nvPicPr>
        <p:blipFill>
          <a:blip r:embed="rId2"/>
          <a:stretch>
            <a:fillRect/>
          </a:stretch>
        </p:blipFill>
        <p:spPr>
          <a:xfrm>
            <a:off x="3124074" y="5154040"/>
            <a:ext cx="2895851" cy="1475360"/>
          </a:xfrm>
          <a:prstGeom prst="rect">
            <a:avLst/>
          </a:prstGeom>
        </p:spPr>
      </p:pic>
      <p:pic>
        <p:nvPicPr>
          <p:cNvPr id="7" name="Picture 6" descr="C:\Users\awoods\Pictures\Microsoft Clip Organizer\j0364212.wmf">
            <a:extLst>
              <a:ext uri="{FF2B5EF4-FFF2-40B4-BE49-F238E27FC236}">
                <a16:creationId xmlns:a16="http://schemas.microsoft.com/office/drawing/2014/main" id="{2FDDCF58-C9C7-F5E0-0460-0CF808A88BE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pic>
        <p:nvPicPr>
          <p:cNvPr id="4" name="Picture 3">
            <a:extLst>
              <a:ext uri="{FF2B5EF4-FFF2-40B4-BE49-F238E27FC236}">
                <a16:creationId xmlns:a16="http://schemas.microsoft.com/office/drawing/2014/main" id="{690DC5F8-6D64-D994-6599-3AD111C043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6298" y="1"/>
            <a:ext cx="1707701" cy="1219200"/>
          </a:xfrm>
          <a:prstGeom prst="rect">
            <a:avLst/>
          </a:prstGeom>
        </p:spPr>
      </p:pic>
    </p:spTree>
    <p:extLst>
      <p:ext uri="{BB962C8B-B14F-4D97-AF65-F5344CB8AC3E}">
        <p14:creationId xmlns:p14="http://schemas.microsoft.com/office/powerpoint/2010/main" val="2107542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3B9F5-4F49-00FA-8431-E74905F3FB8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4249D47-B669-F288-A061-1F518FC36A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a:extLst>
              <a:ext uri="{FF2B5EF4-FFF2-40B4-BE49-F238E27FC236}">
                <a16:creationId xmlns:a16="http://schemas.microsoft.com/office/drawing/2014/main" id="{AB209FA4-79F6-B068-1553-70D113F142A1}"/>
              </a:ext>
            </a:extLst>
          </p:cNvPr>
          <p:cNvSpPr>
            <a:spLocks noChangeArrowheads="1"/>
          </p:cNvSpPr>
          <p:nvPr/>
        </p:nvSpPr>
        <p:spPr bwMode="auto">
          <a:xfrm>
            <a:off x="0" y="0"/>
            <a:ext cx="91440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Génesis 2:16-17</a:t>
            </a:r>
          </a:p>
          <a:p>
            <a:pPr algn="just">
              <a:spcAft>
                <a:spcPts val="10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CO"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pero el Señor Dios le advirtió: «Puedes comer </a:t>
            </a:r>
            <a:r>
              <a:rPr lang="es-CO"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libremente</a:t>
            </a:r>
            <a:r>
              <a:rPr lang="es-CO"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del fruto de </a:t>
            </a:r>
            <a:r>
              <a:rPr lang="es-CO"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cualquier</a:t>
            </a:r>
            <a:r>
              <a:rPr lang="es-CO"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árbol del huerto, 17 excepto del árbol del conocimiento del bien y del mal. Si comes de su fruto, sin duda morirás</a:t>
            </a:r>
            <a:r>
              <a:rPr lang="en-US" sz="3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muwth</a:t>
            </a:r>
            <a:r>
              <a:rPr lang="en-US" sz="3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(NTV)</a:t>
            </a:r>
          </a:p>
        </p:txBody>
      </p:sp>
      <p:pic>
        <p:nvPicPr>
          <p:cNvPr id="5" name="Picture 4">
            <a:extLst>
              <a:ext uri="{FF2B5EF4-FFF2-40B4-BE49-F238E27FC236}">
                <a16:creationId xmlns:a16="http://schemas.microsoft.com/office/drawing/2014/main" id="{30DF8A1F-0C1A-3888-F9C2-BFCC98D44F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3048000"/>
            <a:ext cx="2846925" cy="1833734"/>
          </a:xfrm>
          <a:prstGeom prst="rect">
            <a:avLst/>
          </a:prstGeom>
        </p:spPr>
      </p:pic>
    </p:spTree>
    <p:extLst>
      <p:ext uri="{BB962C8B-B14F-4D97-AF65-F5344CB8AC3E}">
        <p14:creationId xmlns:p14="http://schemas.microsoft.com/office/powerpoint/2010/main" val="7439542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33BA5-BF55-E2D4-BDD0-710584E3F0E4}"/>
            </a:ext>
          </a:extLst>
        </p:cNvPr>
        <p:cNvGrpSpPr/>
        <p:nvPr/>
      </p:nvGrpSpPr>
      <p:grpSpPr>
        <a:xfrm>
          <a:off x="0" y="0"/>
          <a:ext cx="0" cy="0"/>
          <a:chOff x="0" y="0"/>
          <a:chExt cx="0" cy="0"/>
        </a:xfrm>
      </p:grpSpPr>
      <p:sp>
        <p:nvSpPr>
          <p:cNvPr id="13315" name="Rectangle 2">
            <a:extLst>
              <a:ext uri="{FF2B5EF4-FFF2-40B4-BE49-F238E27FC236}">
                <a16:creationId xmlns:a16="http://schemas.microsoft.com/office/drawing/2014/main" id="{DA4ADDC0-E00F-7735-6EF0-7CBC7EF63456}"/>
              </a:ext>
            </a:extLst>
          </p:cNvPr>
          <p:cNvSpPr>
            <a:spLocks noGrp="1" noChangeArrowheads="1"/>
          </p:cNvSpPr>
          <p:nvPr>
            <p:ph type="title"/>
          </p:nvPr>
        </p:nvSpPr>
        <p:spPr>
          <a:xfrm>
            <a:off x="1752600" y="228600"/>
            <a:ext cx="5295900" cy="1143000"/>
          </a:xfrm>
        </p:spPr>
        <p:txBody>
          <a:bodyPr/>
          <a:lstStyle/>
          <a:p>
            <a:pPr algn="ctr" eaLnBrk="1" hangingPunct="1"/>
            <a:r>
              <a:rPr lang="es-CO" sz="3600" kern="1200" dirty="0">
                <a:effectLst>
                  <a:outerShdw blurRad="38100" dist="38100" dir="2700000" algn="tl">
                    <a:srgbClr val="000000">
                      <a:alpha val="43137"/>
                    </a:srgbClr>
                  </a:outerShdw>
                </a:effectLst>
              </a:rPr>
              <a:t>Los Errores de Adán y Eva </a:t>
            </a:r>
            <a:br>
              <a:rPr lang="es-CO" sz="3600" kern="12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(Efe 6:10-20)</a:t>
            </a:r>
          </a:p>
        </p:txBody>
      </p:sp>
      <p:sp>
        <p:nvSpPr>
          <p:cNvPr id="31747" name="Rectangle 3">
            <a:extLst>
              <a:ext uri="{FF2B5EF4-FFF2-40B4-BE49-F238E27FC236}">
                <a16:creationId xmlns:a16="http://schemas.microsoft.com/office/drawing/2014/main" id="{BF5E31A2-B091-1537-05E8-66352F56DD76}"/>
              </a:ext>
            </a:extLst>
          </p:cNvPr>
          <p:cNvSpPr>
            <a:spLocks noGrp="1" noChangeArrowheads="1"/>
          </p:cNvSpPr>
          <p:nvPr>
            <p:ph type="body" idx="1"/>
          </p:nvPr>
        </p:nvSpPr>
        <p:spPr>
          <a:xfrm>
            <a:off x="152400" y="1600200"/>
            <a:ext cx="8839200" cy="30480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s-CO" sz="2800" dirty="0">
                <a:effectLst>
                  <a:outerShdw blurRad="38100" dist="38100" dir="2700000" algn="tl">
                    <a:srgbClr val="000000">
                      <a:alpha val="43137"/>
                    </a:srgbClr>
                  </a:outerShdw>
                </a:effectLst>
                <a:ea typeface="+mn-ea"/>
                <a:cs typeface="+mn-cs"/>
              </a:rPr>
              <a:t>Restaron de la Palabra de Dios </a:t>
            </a:r>
            <a:r>
              <a:rPr lang="en-US" sz="2800" dirty="0">
                <a:effectLst>
                  <a:outerShdw blurRad="38100" dist="38100" dir="2700000" algn="tl">
                    <a:srgbClr val="000000">
                      <a:alpha val="43137"/>
                    </a:srgbClr>
                  </a:outerShdw>
                </a:effectLst>
                <a:ea typeface="+mn-ea"/>
                <a:cs typeface="+mn-cs"/>
              </a:rPr>
              <a:t>(3:2; 2:16)</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s-CO" sz="2800" b="1" u="sng" dirty="0">
                <a:solidFill>
                  <a:srgbClr val="FFFFCC"/>
                </a:solidFill>
                <a:effectLst>
                  <a:outerShdw blurRad="38100" dist="38100" dir="2700000" algn="tl">
                    <a:srgbClr val="000000">
                      <a:alpha val="43137"/>
                    </a:srgbClr>
                  </a:outerShdw>
                </a:effectLst>
                <a:ea typeface="+mn-ea"/>
                <a:cs typeface="+mn-cs"/>
              </a:rPr>
              <a:t>Añadieron a la Palabra de Dios</a:t>
            </a:r>
            <a:r>
              <a:rPr lang="en-US" sz="2800" b="1" u="sng" dirty="0">
                <a:solidFill>
                  <a:srgbClr val="FFFFCC"/>
                </a:solidFill>
                <a:effectLst>
                  <a:outerShdw blurRad="38100" dist="38100" dir="2700000" algn="tl">
                    <a:srgbClr val="000000">
                      <a:alpha val="43137"/>
                    </a:srgbClr>
                  </a:outerShdw>
                </a:effectLst>
                <a:ea typeface="+mn-ea"/>
                <a:cs typeface="+mn-cs"/>
              </a:rPr>
              <a:t> (3:3; 2:17)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s-CO" sz="2800" dirty="0">
                <a:effectLst>
                  <a:outerShdw blurRad="38100" dist="38100" dir="2700000" algn="tl">
                    <a:srgbClr val="000000">
                      <a:alpha val="43137"/>
                    </a:srgbClr>
                  </a:outerShdw>
                </a:effectLst>
                <a:ea typeface="+mn-ea"/>
                <a:cs typeface="+mn-cs"/>
              </a:rPr>
              <a:t>Dudaron de la bondad de Dios </a:t>
            </a:r>
            <a:r>
              <a:rPr lang="en-US" sz="2800" dirty="0">
                <a:effectLst>
                  <a:outerShdw blurRad="38100" dist="38100" dir="2700000" algn="tl">
                    <a:srgbClr val="000000">
                      <a:alpha val="43137"/>
                    </a:srgbClr>
                  </a:outerShdw>
                </a:effectLst>
                <a:ea typeface="+mn-ea"/>
                <a:cs typeface="+mn-cs"/>
              </a:rPr>
              <a:t>(3:2-3; 2:16-17)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s-CO" sz="2800" dirty="0">
                <a:effectLst>
                  <a:outerShdw blurRad="38100" dist="38100" dir="2700000" algn="tl">
                    <a:srgbClr val="000000">
                      <a:alpha val="43137"/>
                    </a:srgbClr>
                  </a:outerShdw>
                </a:effectLst>
                <a:ea typeface="+mn-ea"/>
                <a:cs typeface="+mn-cs"/>
              </a:rPr>
              <a:t>Ruptura inicial en el liderazgo masculino </a:t>
            </a:r>
            <a:r>
              <a:rPr lang="en-US" sz="2800" dirty="0">
                <a:effectLst>
                  <a:outerShdw blurRad="38100" dist="38100" dir="2700000" algn="tl">
                    <a:srgbClr val="000000">
                      <a:alpha val="43137"/>
                    </a:srgbClr>
                  </a:outerShdw>
                </a:effectLst>
                <a:ea typeface="+mn-ea"/>
                <a:cs typeface="+mn-cs"/>
              </a:rPr>
              <a:t>(2:4-7, 16-17, 18-25)</a:t>
            </a:r>
          </a:p>
        </p:txBody>
      </p:sp>
      <p:pic>
        <p:nvPicPr>
          <p:cNvPr id="2" name="Picture 1">
            <a:extLst>
              <a:ext uri="{FF2B5EF4-FFF2-40B4-BE49-F238E27FC236}">
                <a16:creationId xmlns:a16="http://schemas.microsoft.com/office/drawing/2014/main" id="{79B0C87C-B7A0-7EFC-C769-ADC3021AE854}"/>
              </a:ext>
            </a:extLst>
          </p:cNvPr>
          <p:cNvPicPr>
            <a:picLocks noChangeAspect="1"/>
          </p:cNvPicPr>
          <p:nvPr/>
        </p:nvPicPr>
        <p:blipFill>
          <a:blip r:embed="rId2"/>
          <a:stretch>
            <a:fillRect/>
          </a:stretch>
        </p:blipFill>
        <p:spPr>
          <a:xfrm>
            <a:off x="3124074" y="5154040"/>
            <a:ext cx="2895851" cy="1475360"/>
          </a:xfrm>
          <a:prstGeom prst="rect">
            <a:avLst/>
          </a:prstGeom>
        </p:spPr>
      </p:pic>
      <p:pic>
        <p:nvPicPr>
          <p:cNvPr id="7" name="Picture 6" descr="C:\Users\awoods\Pictures\Microsoft Clip Organizer\j0364212.wmf">
            <a:extLst>
              <a:ext uri="{FF2B5EF4-FFF2-40B4-BE49-F238E27FC236}">
                <a16:creationId xmlns:a16="http://schemas.microsoft.com/office/drawing/2014/main" id="{33ECD436-B7A9-3612-5677-53CDD606752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pic>
        <p:nvPicPr>
          <p:cNvPr id="4" name="Picture 3">
            <a:extLst>
              <a:ext uri="{FF2B5EF4-FFF2-40B4-BE49-F238E27FC236}">
                <a16:creationId xmlns:a16="http://schemas.microsoft.com/office/drawing/2014/main" id="{53DAE8A5-17D9-C916-1C14-C77686912C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6298" y="1"/>
            <a:ext cx="1707701" cy="1219200"/>
          </a:xfrm>
          <a:prstGeom prst="rect">
            <a:avLst/>
          </a:prstGeom>
        </p:spPr>
      </p:pic>
    </p:spTree>
    <p:extLst>
      <p:ext uri="{BB962C8B-B14F-4D97-AF65-F5344CB8AC3E}">
        <p14:creationId xmlns:p14="http://schemas.microsoft.com/office/powerpoint/2010/main" val="42084220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7A07B-B750-34A9-1E47-93577512D37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CE4FC2A-CDF0-5D0A-E020-FF2FC8F745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a:extLst>
              <a:ext uri="{FF2B5EF4-FFF2-40B4-BE49-F238E27FC236}">
                <a16:creationId xmlns:a16="http://schemas.microsoft.com/office/drawing/2014/main" id="{C805B504-0646-4630-CC23-4CF93D1EE3C0}"/>
              </a:ext>
            </a:extLst>
          </p:cNvPr>
          <p:cNvSpPr>
            <a:spLocks noChangeArrowheads="1"/>
          </p:cNvSpPr>
          <p:nvPr/>
        </p:nvSpPr>
        <p:spPr bwMode="auto">
          <a:xfrm>
            <a:off x="0" y="0"/>
            <a:ext cx="9144000"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Génesis 2:16-17</a:t>
            </a:r>
          </a:p>
          <a:p>
            <a:pPr algn="just">
              <a:spcAft>
                <a:spcPts val="10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CO"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pero el Señor Dios le advirtió: «Puedes comer libremente del fruto de cualquier árbol del huerto, 17 excepto del árbol del conocimiento del bien y del mal. Si comes de su fruto, sin duda morirás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muwth</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E2665C17-F690-F28E-189C-58C88E2DDF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94100" y="3505200"/>
            <a:ext cx="1955800" cy="1371600"/>
          </a:xfrm>
          <a:prstGeom prst="rect">
            <a:avLst/>
          </a:prstGeom>
        </p:spPr>
      </p:pic>
    </p:spTree>
    <p:extLst>
      <p:ext uri="{BB962C8B-B14F-4D97-AF65-F5344CB8AC3E}">
        <p14:creationId xmlns:p14="http://schemas.microsoft.com/office/powerpoint/2010/main" val="2717927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77F44-3413-1AF1-FD4E-78A08B80815B}"/>
            </a:ext>
          </a:extLst>
        </p:cNvPr>
        <p:cNvGrpSpPr/>
        <p:nvPr/>
      </p:nvGrpSpPr>
      <p:grpSpPr>
        <a:xfrm>
          <a:off x="0" y="0"/>
          <a:ext cx="0" cy="0"/>
          <a:chOff x="0" y="0"/>
          <a:chExt cx="0" cy="0"/>
        </a:xfrm>
      </p:grpSpPr>
      <p:sp>
        <p:nvSpPr>
          <p:cNvPr id="13315" name="Rectangle 2">
            <a:extLst>
              <a:ext uri="{FF2B5EF4-FFF2-40B4-BE49-F238E27FC236}">
                <a16:creationId xmlns:a16="http://schemas.microsoft.com/office/drawing/2014/main" id="{30828D55-D899-7CB9-CBFD-FE0B181B3DD3}"/>
              </a:ext>
            </a:extLst>
          </p:cNvPr>
          <p:cNvSpPr>
            <a:spLocks noGrp="1" noChangeArrowheads="1"/>
          </p:cNvSpPr>
          <p:nvPr>
            <p:ph type="title"/>
          </p:nvPr>
        </p:nvSpPr>
        <p:spPr>
          <a:xfrm>
            <a:off x="1752600" y="228600"/>
            <a:ext cx="5295900" cy="1143000"/>
          </a:xfrm>
        </p:spPr>
        <p:txBody>
          <a:bodyPr/>
          <a:lstStyle/>
          <a:p>
            <a:pPr algn="ctr" eaLnBrk="1" hangingPunct="1"/>
            <a:r>
              <a:rPr lang="es-CO" sz="3600" kern="1200" dirty="0">
                <a:effectLst>
                  <a:outerShdw blurRad="38100" dist="38100" dir="2700000" algn="tl">
                    <a:srgbClr val="000000">
                      <a:alpha val="43137"/>
                    </a:srgbClr>
                  </a:outerShdw>
                </a:effectLst>
              </a:rPr>
              <a:t>Los Errores de Adán y Eva </a:t>
            </a:r>
            <a:br>
              <a:rPr lang="es-CO" sz="3600" kern="12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(Efe 6:10-20)</a:t>
            </a:r>
          </a:p>
        </p:txBody>
      </p:sp>
      <p:sp>
        <p:nvSpPr>
          <p:cNvPr id="31747" name="Rectangle 3">
            <a:extLst>
              <a:ext uri="{FF2B5EF4-FFF2-40B4-BE49-F238E27FC236}">
                <a16:creationId xmlns:a16="http://schemas.microsoft.com/office/drawing/2014/main" id="{F9BA158B-45BE-C749-580D-EDEB6BF7A4D1}"/>
              </a:ext>
            </a:extLst>
          </p:cNvPr>
          <p:cNvSpPr>
            <a:spLocks noGrp="1" noChangeArrowheads="1"/>
          </p:cNvSpPr>
          <p:nvPr>
            <p:ph type="body" idx="1"/>
          </p:nvPr>
        </p:nvSpPr>
        <p:spPr>
          <a:xfrm>
            <a:off x="152400" y="1600200"/>
            <a:ext cx="8839200" cy="30480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s-CO" sz="2800" dirty="0">
                <a:effectLst>
                  <a:outerShdw blurRad="38100" dist="38100" dir="2700000" algn="tl">
                    <a:srgbClr val="000000">
                      <a:alpha val="43137"/>
                    </a:srgbClr>
                  </a:outerShdw>
                </a:effectLst>
                <a:ea typeface="+mn-ea"/>
                <a:cs typeface="+mn-cs"/>
              </a:rPr>
              <a:t>Restaron de la Palabra de Dios </a:t>
            </a:r>
            <a:r>
              <a:rPr lang="en-US" sz="2800" dirty="0">
                <a:effectLst>
                  <a:outerShdw blurRad="38100" dist="38100" dir="2700000" algn="tl">
                    <a:srgbClr val="000000">
                      <a:alpha val="43137"/>
                    </a:srgbClr>
                  </a:outerShdw>
                </a:effectLst>
                <a:ea typeface="+mn-ea"/>
                <a:cs typeface="+mn-cs"/>
              </a:rPr>
              <a:t>(3:2; 2:16)</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s-CO" sz="2800" dirty="0">
                <a:effectLst>
                  <a:outerShdw blurRad="38100" dist="38100" dir="2700000" algn="tl">
                    <a:srgbClr val="000000">
                      <a:alpha val="43137"/>
                    </a:srgbClr>
                  </a:outerShdw>
                </a:effectLst>
                <a:ea typeface="+mn-ea"/>
                <a:cs typeface="+mn-cs"/>
              </a:rPr>
              <a:t>Añadieron a la Palabra de Dios</a:t>
            </a:r>
            <a:r>
              <a:rPr lang="en-US" sz="2800" dirty="0">
                <a:effectLst>
                  <a:outerShdw blurRad="38100" dist="38100" dir="2700000" algn="tl">
                    <a:srgbClr val="000000">
                      <a:alpha val="43137"/>
                    </a:srgbClr>
                  </a:outerShdw>
                </a:effectLst>
                <a:ea typeface="+mn-ea"/>
                <a:cs typeface="+mn-cs"/>
              </a:rPr>
              <a:t> (3:3; 2:17)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s-CO" sz="2800" b="1" u="sng" dirty="0">
                <a:solidFill>
                  <a:srgbClr val="FFFFCC"/>
                </a:solidFill>
                <a:effectLst>
                  <a:outerShdw blurRad="38100" dist="38100" dir="2700000" algn="tl">
                    <a:srgbClr val="000000">
                      <a:alpha val="43137"/>
                    </a:srgbClr>
                  </a:outerShdw>
                </a:effectLst>
                <a:ea typeface="+mn-ea"/>
                <a:cs typeface="+mn-cs"/>
              </a:rPr>
              <a:t>Dudaron de la bondad de Dios </a:t>
            </a:r>
            <a:r>
              <a:rPr lang="en-US" sz="2800" b="1" u="sng" dirty="0">
                <a:solidFill>
                  <a:srgbClr val="FFFFCC"/>
                </a:solidFill>
                <a:effectLst>
                  <a:outerShdw blurRad="38100" dist="38100" dir="2700000" algn="tl">
                    <a:srgbClr val="000000">
                      <a:alpha val="43137"/>
                    </a:srgbClr>
                  </a:outerShdw>
                </a:effectLst>
                <a:ea typeface="+mn-ea"/>
                <a:cs typeface="+mn-cs"/>
              </a:rPr>
              <a:t>(3:2-3; 2:16-17)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s-CO" sz="2800" dirty="0">
                <a:effectLst>
                  <a:outerShdw blurRad="38100" dist="38100" dir="2700000" algn="tl">
                    <a:srgbClr val="000000">
                      <a:alpha val="43137"/>
                    </a:srgbClr>
                  </a:outerShdw>
                </a:effectLst>
                <a:ea typeface="+mn-ea"/>
                <a:cs typeface="+mn-cs"/>
              </a:rPr>
              <a:t>Ruptura inicial en el liderazgo masculino </a:t>
            </a:r>
            <a:r>
              <a:rPr lang="en-US" sz="2800" dirty="0">
                <a:effectLst>
                  <a:outerShdw blurRad="38100" dist="38100" dir="2700000" algn="tl">
                    <a:srgbClr val="000000">
                      <a:alpha val="43137"/>
                    </a:srgbClr>
                  </a:outerShdw>
                </a:effectLst>
                <a:ea typeface="+mn-ea"/>
                <a:cs typeface="+mn-cs"/>
              </a:rPr>
              <a:t>(2:4-7, 16-17, 18-25)</a:t>
            </a:r>
          </a:p>
        </p:txBody>
      </p:sp>
      <p:pic>
        <p:nvPicPr>
          <p:cNvPr id="2" name="Picture 1">
            <a:extLst>
              <a:ext uri="{FF2B5EF4-FFF2-40B4-BE49-F238E27FC236}">
                <a16:creationId xmlns:a16="http://schemas.microsoft.com/office/drawing/2014/main" id="{94A69D59-43DB-B545-406F-C7FB5D842032}"/>
              </a:ext>
            </a:extLst>
          </p:cNvPr>
          <p:cNvPicPr>
            <a:picLocks noChangeAspect="1"/>
          </p:cNvPicPr>
          <p:nvPr/>
        </p:nvPicPr>
        <p:blipFill>
          <a:blip r:embed="rId2"/>
          <a:stretch>
            <a:fillRect/>
          </a:stretch>
        </p:blipFill>
        <p:spPr>
          <a:xfrm>
            <a:off x="3124074" y="5154040"/>
            <a:ext cx="2895851" cy="1475360"/>
          </a:xfrm>
          <a:prstGeom prst="rect">
            <a:avLst/>
          </a:prstGeom>
        </p:spPr>
      </p:pic>
      <p:pic>
        <p:nvPicPr>
          <p:cNvPr id="7" name="Picture 6" descr="C:\Users\awoods\Pictures\Microsoft Clip Organizer\j0364212.wmf">
            <a:extLst>
              <a:ext uri="{FF2B5EF4-FFF2-40B4-BE49-F238E27FC236}">
                <a16:creationId xmlns:a16="http://schemas.microsoft.com/office/drawing/2014/main" id="{39A48650-A880-6641-FBE3-4686A9F71A2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pic>
        <p:nvPicPr>
          <p:cNvPr id="4" name="Picture 3">
            <a:extLst>
              <a:ext uri="{FF2B5EF4-FFF2-40B4-BE49-F238E27FC236}">
                <a16:creationId xmlns:a16="http://schemas.microsoft.com/office/drawing/2014/main" id="{C6A9CAB2-1896-AB1B-DCFA-F4066A3B3A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6298" y="1"/>
            <a:ext cx="1707701" cy="1219200"/>
          </a:xfrm>
          <a:prstGeom prst="rect">
            <a:avLst/>
          </a:prstGeom>
        </p:spPr>
      </p:pic>
    </p:spTree>
    <p:extLst>
      <p:ext uri="{BB962C8B-B14F-4D97-AF65-F5344CB8AC3E}">
        <p14:creationId xmlns:p14="http://schemas.microsoft.com/office/powerpoint/2010/main" val="820608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rPr>
              <a:t>Génesis 1-11 (cuatro eventos)</a:t>
            </a:r>
          </a:p>
          <a:p>
            <a:pPr marL="914400" lvl="1" indent="-457200" eaLnBrk="1" hangingPunct="1">
              <a:spcBef>
                <a:spcPts val="0"/>
              </a:spcBef>
              <a:spcAft>
                <a:spcPts val="3000"/>
              </a:spcAft>
              <a:buSzPct val="100000"/>
              <a:buFont typeface="+mj-lt"/>
              <a:buAutoNum type="alphaUcPeriod"/>
              <a:defRPr/>
            </a:pPr>
            <a:r>
              <a:rPr lang="en-US" b="1" u="sng" dirty="0">
                <a:solidFill>
                  <a:srgbClr val="FFFFCC"/>
                </a:solidFill>
              </a:rPr>
              <a:t>Creación (1-2)</a:t>
            </a:r>
          </a:p>
          <a:p>
            <a:pPr marL="914400" lvl="1" indent="-457200" eaLnBrk="1" hangingPunct="1">
              <a:spcBef>
                <a:spcPts val="0"/>
              </a:spcBef>
              <a:spcAft>
                <a:spcPts val="3000"/>
              </a:spcAft>
              <a:buSzPct val="100000"/>
              <a:buFont typeface="+mj-lt"/>
              <a:buAutoNum type="alphaUcPeriod"/>
              <a:defRPr/>
            </a:pPr>
            <a:r>
              <a:rPr lang="en-US" dirty="0"/>
              <a:t>Caída (3-5)</a:t>
            </a:r>
          </a:p>
          <a:p>
            <a:pPr marL="914400" lvl="1" indent="-457200" eaLnBrk="1" hangingPunct="1">
              <a:spcBef>
                <a:spcPts val="0"/>
              </a:spcBef>
              <a:spcAft>
                <a:spcPts val="3000"/>
              </a:spcAft>
              <a:buSzPct val="100000"/>
              <a:buFont typeface="+mj-lt"/>
              <a:buAutoNum type="alphaUcPeriod"/>
              <a:defRPr/>
            </a:pPr>
            <a:r>
              <a:rPr lang="en-US" dirty="0"/>
              <a:t>Diluvio (6-9)</a:t>
            </a:r>
          </a:p>
          <a:p>
            <a:pPr marL="914400" lvl="1" indent="-457200" eaLnBrk="1" hangingPunct="1">
              <a:spcBef>
                <a:spcPts val="0"/>
              </a:spcBef>
              <a:spcAft>
                <a:spcPts val="3000"/>
              </a:spcAft>
              <a:buSzPct val="100000"/>
              <a:buFont typeface="+mj-lt"/>
              <a:buAutoNum type="alphaUcPeriod"/>
              <a:defRPr/>
            </a:pPr>
            <a:r>
              <a:rPr lang="en-US" dirty="0"/>
              <a:t>Dispersión nacional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2400300" y="228600"/>
            <a:ext cx="4991100" cy="914400"/>
          </a:xfrm>
        </p:spPr>
        <p:txBody>
          <a:bodyPr/>
          <a:lstStyle/>
          <a:p>
            <a:pPr algn="ctr" eaLnBrk="1" hangingPunct="1"/>
            <a:r>
              <a:rPr lang="en-US" sz="3600" dirty="0"/>
              <a:t>ESTRUCTURA DE GÉNESIS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F6B66-3CB2-A35A-FC60-EB1A827CF1B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92978A9-0726-879C-D7FE-3FA8D78C33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a:extLst>
              <a:ext uri="{FF2B5EF4-FFF2-40B4-BE49-F238E27FC236}">
                <a16:creationId xmlns:a16="http://schemas.microsoft.com/office/drawing/2014/main" id="{2F2AB5D4-FCBD-41E2-8646-A5E78CDEFDDA}"/>
              </a:ext>
            </a:extLst>
          </p:cNvPr>
          <p:cNvSpPr>
            <a:spLocks noChangeArrowheads="1"/>
          </p:cNvSpPr>
          <p:nvPr/>
        </p:nvSpPr>
        <p:spPr bwMode="auto">
          <a:xfrm>
            <a:off x="0" y="0"/>
            <a:ext cx="9144000"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Génesis 2:16-17</a:t>
            </a:r>
          </a:p>
          <a:p>
            <a:pPr algn="just">
              <a:spcAft>
                <a:spcPts val="10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CO"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pero el Señor Dios le advirtió: «Puedes comer </a:t>
            </a:r>
            <a:r>
              <a:rPr lang="es-CO"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libremente</a:t>
            </a:r>
            <a:r>
              <a:rPr lang="es-CO"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del fruto de </a:t>
            </a:r>
            <a:r>
              <a:rPr lang="es-CO"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cualquier</a:t>
            </a:r>
            <a:r>
              <a:rPr lang="es-CO"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árbol del huerto, 17 excepto del árbol del conocimiento del bien y del mal. Si comes de su fruto, sin duda morirás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muwth</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C34CA8EF-EC07-A194-5145-D6CD967171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94100" y="3505200"/>
            <a:ext cx="1955800" cy="1371600"/>
          </a:xfrm>
          <a:prstGeom prst="rect">
            <a:avLst/>
          </a:prstGeom>
        </p:spPr>
      </p:pic>
    </p:spTree>
    <p:extLst>
      <p:ext uri="{BB962C8B-B14F-4D97-AF65-F5344CB8AC3E}">
        <p14:creationId xmlns:p14="http://schemas.microsoft.com/office/powerpoint/2010/main" val="42672603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EC5FC-0D76-E8D8-C179-6CA46DB9B572}"/>
            </a:ext>
          </a:extLst>
        </p:cNvPr>
        <p:cNvGrpSpPr/>
        <p:nvPr/>
      </p:nvGrpSpPr>
      <p:grpSpPr>
        <a:xfrm>
          <a:off x="0" y="0"/>
          <a:ext cx="0" cy="0"/>
          <a:chOff x="0" y="0"/>
          <a:chExt cx="0" cy="0"/>
        </a:xfrm>
      </p:grpSpPr>
      <p:sp>
        <p:nvSpPr>
          <p:cNvPr id="13315" name="Rectangle 2">
            <a:extLst>
              <a:ext uri="{FF2B5EF4-FFF2-40B4-BE49-F238E27FC236}">
                <a16:creationId xmlns:a16="http://schemas.microsoft.com/office/drawing/2014/main" id="{A3295968-94E5-C7F6-7E98-DA1F37A6E2D2}"/>
              </a:ext>
            </a:extLst>
          </p:cNvPr>
          <p:cNvSpPr>
            <a:spLocks noGrp="1" noChangeArrowheads="1"/>
          </p:cNvSpPr>
          <p:nvPr>
            <p:ph type="title"/>
          </p:nvPr>
        </p:nvSpPr>
        <p:spPr>
          <a:xfrm>
            <a:off x="1752600" y="228600"/>
            <a:ext cx="5295900" cy="1143000"/>
          </a:xfrm>
        </p:spPr>
        <p:txBody>
          <a:bodyPr/>
          <a:lstStyle/>
          <a:p>
            <a:pPr algn="ctr" eaLnBrk="1" hangingPunct="1"/>
            <a:r>
              <a:rPr lang="es-CO" sz="3600" kern="1200" dirty="0">
                <a:effectLst>
                  <a:outerShdw blurRad="38100" dist="38100" dir="2700000" algn="tl">
                    <a:srgbClr val="000000">
                      <a:alpha val="43137"/>
                    </a:srgbClr>
                  </a:outerShdw>
                </a:effectLst>
              </a:rPr>
              <a:t>Los Errores de Adán y Eva </a:t>
            </a:r>
            <a:br>
              <a:rPr lang="es-CO" sz="3600" kern="12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(Efe 6:10-20)</a:t>
            </a:r>
          </a:p>
        </p:txBody>
      </p:sp>
      <p:sp>
        <p:nvSpPr>
          <p:cNvPr id="31747" name="Rectangle 3">
            <a:extLst>
              <a:ext uri="{FF2B5EF4-FFF2-40B4-BE49-F238E27FC236}">
                <a16:creationId xmlns:a16="http://schemas.microsoft.com/office/drawing/2014/main" id="{E6B22518-773B-7D0E-C26A-488BBCCA181C}"/>
              </a:ext>
            </a:extLst>
          </p:cNvPr>
          <p:cNvSpPr>
            <a:spLocks noGrp="1" noChangeArrowheads="1"/>
          </p:cNvSpPr>
          <p:nvPr>
            <p:ph type="body" idx="1"/>
          </p:nvPr>
        </p:nvSpPr>
        <p:spPr>
          <a:xfrm>
            <a:off x="152400" y="1600200"/>
            <a:ext cx="8839200" cy="30480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s-CO" sz="2800" dirty="0">
                <a:effectLst>
                  <a:outerShdw blurRad="38100" dist="38100" dir="2700000" algn="tl">
                    <a:srgbClr val="000000">
                      <a:alpha val="43137"/>
                    </a:srgbClr>
                  </a:outerShdw>
                </a:effectLst>
                <a:ea typeface="+mn-ea"/>
                <a:cs typeface="+mn-cs"/>
              </a:rPr>
              <a:t>Restaron de la Palabra de Dios </a:t>
            </a:r>
            <a:r>
              <a:rPr lang="en-US" sz="2800" dirty="0">
                <a:effectLst>
                  <a:outerShdw blurRad="38100" dist="38100" dir="2700000" algn="tl">
                    <a:srgbClr val="000000">
                      <a:alpha val="43137"/>
                    </a:srgbClr>
                  </a:outerShdw>
                </a:effectLst>
                <a:ea typeface="+mn-ea"/>
                <a:cs typeface="+mn-cs"/>
              </a:rPr>
              <a:t>(3:2; 2:16)</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s-CO" sz="2800" dirty="0">
                <a:effectLst>
                  <a:outerShdw blurRad="38100" dist="38100" dir="2700000" algn="tl">
                    <a:srgbClr val="000000">
                      <a:alpha val="43137"/>
                    </a:srgbClr>
                  </a:outerShdw>
                </a:effectLst>
                <a:ea typeface="+mn-ea"/>
                <a:cs typeface="+mn-cs"/>
              </a:rPr>
              <a:t>Añadieron a la Palabra de Dios</a:t>
            </a:r>
            <a:r>
              <a:rPr lang="en-US" sz="2800" dirty="0">
                <a:effectLst>
                  <a:outerShdw blurRad="38100" dist="38100" dir="2700000" algn="tl">
                    <a:srgbClr val="000000">
                      <a:alpha val="43137"/>
                    </a:srgbClr>
                  </a:outerShdw>
                </a:effectLst>
                <a:ea typeface="+mn-ea"/>
                <a:cs typeface="+mn-cs"/>
              </a:rPr>
              <a:t> (3:3; 2:17)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s-CO" sz="2800" dirty="0">
                <a:effectLst>
                  <a:outerShdw blurRad="38100" dist="38100" dir="2700000" algn="tl">
                    <a:srgbClr val="000000">
                      <a:alpha val="43137"/>
                    </a:srgbClr>
                  </a:outerShdw>
                </a:effectLst>
                <a:ea typeface="+mn-ea"/>
                <a:cs typeface="+mn-cs"/>
              </a:rPr>
              <a:t>Dudaron de la bondad de Dios </a:t>
            </a:r>
            <a:r>
              <a:rPr lang="en-US" sz="2800" dirty="0">
                <a:effectLst>
                  <a:outerShdw blurRad="38100" dist="38100" dir="2700000" algn="tl">
                    <a:srgbClr val="000000">
                      <a:alpha val="43137"/>
                    </a:srgbClr>
                  </a:outerShdw>
                </a:effectLst>
                <a:ea typeface="+mn-ea"/>
                <a:cs typeface="+mn-cs"/>
              </a:rPr>
              <a:t>(3:2-3; 2:16-17)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s-CO" sz="2800" b="1" u="sng" dirty="0">
                <a:solidFill>
                  <a:srgbClr val="FFFFCC"/>
                </a:solidFill>
                <a:effectLst>
                  <a:outerShdw blurRad="38100" dist="38100" dir="2700000" algn="tl">
                    <a:srgbClr val="000000">
                      <a:alpha val="43137"/>
                    </a:srgbClr>
                  </a:outerShdw>
                </a:effectLst>
                <a:ea typeface="+mn-ea"/>
                <a:cs typeface="+mn-cs"/>
              </a:rPr>
              <a:t>Ruptura inicial en el liderazgo masculino </a:t>
            </a:r>
            <a:r>
              <a:rPr lang="en-US" sz="2800" b="1" u="sng" dirty="0">
                <a:solidFill>
                  <a:srgbClr val="FFFFCC"/>
                </a:solidFill>
                <a:effectLst>
                  <a:outerShdw blurRad="38100" dist="38100" dir="2700000" algn="tl">
                    <a:srgbClr val="000000">
                      <a:alpha val="43137"/>
                    </a:srgbClr>
                  </a:outerShdw>
                </a:effectLst>
                <a:ea typeface="+mn-ea"/>
                <a:cs typeface="+mn-cs"/>
              </a:rPr>
              <a:t>(2:4-7, 16-17, 18-25)</a:t>
            </a:r>
          </a:p>
        </p:txBody>
      </p:sp>
      <p:pic>
        <p:nvPicPr>
          <p:cNvPr id="2" name="Picture 1">
            <a:extLst>
              <a:ext uri="{FF2B5EF4-FFF2-40B4-BE49-F238E27FC236}">
                <a16:creationId xmlns:a16="http://schemas.microsoft.com/office/drawing/2014/main" id="{26D18B5B-FEC0-4E2D-74B3-3BC02C964364}"/>
              </a:ext>
            </a:extLst>
          </p:cNvPr>
          <p:cNvPicPr>
            <a:picLocks noChangeAspect="1"/>
          </p:cNvPicPr>
          <p:nvPr/>
        </p:nvPicPr>
        <p:blipFill>
          <a:blip r:embed="rId2"/>
          <a:stretch>
            <a:fillRect/>
          </a:stretch>
        </p:blipFill>
        <p:spPr>
          <a:xfrm>
            <a:off x="3124074" y="5154040"/>
            <a:ext cx="2895851" cy="1475360"/>
          </a:xfrm>
          <a:prstGeom prst="rect">
            <a:avLst/>
          </a:prstGeom>
        </p:spPr>
      </p:pic>
      <p:pic>
        <p:nvPicPr>
          <p:cNvPr id="7" name="Picture 6" descr="C:\Users\awoods\Pictures\Microsoft Clip Organizer\j0364212.wmf">
            <a:extLst>
              <a:ext uri="{FF2B5EF4-FFF2-40B4-BE49-F238E27FC236}">
                <a16:creationId xmlns:a16="http://schemas.microsoft.com/office/drawing/2014/main" id="{986E55F4-B3CE-601D-320D-7327A5878DA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pic>
        <p:nvPicPr>
          <p:cNvPr id="4" name="Picture 3">
            <a:extLst>
              <a:ext uri="{FF2B5EF4-FFF2-40B4-BE49-F238E27FC236}">
                <a16:creationId xmlns:a16="http://schemas.microsoft.com/office/drawing/2014/main" id="{C68734F0-B8F5-0730-AE0B-12138AD808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6298" y="1"/>
            <a:ext cx="1707701" cy="1219200"/>
          </a:xfrm>
          <a:prstGeom prst="rect">
            <a:avLst/>
          </a:prstGeom>
        </p:spPr>
      </p:pic>
    </p:spTree>
    <p:extLst>
      <p:ext uri="{BB962C8B-B14F-4D97-AF65-F5344CB8AC3E}">
        <p14:creationId xmlns:p14="http://schemas.microsoft.com/office/powerpoint/2010/main" val="2663941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FE479-DB1D-BFB3-6FCC-7CA014AA4AAE}"/>
            </a:ext>
          </a:extLst>
        </p:cNvPr>
        <p:cNvGrpSpPr/>
        <p:nvPr/>
      </p:nvGrpSpPr>
      <p:grpSpPr>
        <a:xfrm>
          <a:off x="0" y="0"/>
          <a:ext cx="0" cy="0"/>
          <a:chOff x="0" y="0"/>
          <a:chExt cx="0" cy="0"/>
        </a:xfrm>
      </p:grpSpPr>
      <p:sp>
        <p:nvSpPr>
          <p:cNvPr id="12290" name="Rectangle 2">
            <a:extLst>
              <a:ext uri="{FF2B5EF4-FFF2-40B4-BE49-F238E27FC236}">
                <a16:creationId xmlns:a16="http://schemas.microsoft.com/office/drawing/2014/main" id="{DE5CC26B-8D66-1F53-9ADA-0D38749C8183}"/>
              </a:ext>
            </a:extLst>
          </p:cNvPr>
          <p:cNvSpPr>
            <a:spLocks noGrp="1" noChangeArrowheads="1"/>
          </p:cNvSpPr>
          <p:nvPr>
            <p:ph type="title"/>
          </p:nvPr>
        </p:nvSpPr>
        <p:spPr>
          <a:xfrm>
            <a:off x="320409" y="253550"/>
            <a:ext cx="7772400" cy="914400"/>
          </a:xfrm>
        </p:spPr>
        <p:txBody>
          <a:bodyPr/>
          <a:lstStyle/>
          <a:p>
            <a:pPr algn="ctr" eaLnBrk="1" hangingPunct="1"/>
            <a:r>
              <a:rPr lang="en-US" sz="3600" kern="1200" dirty="0">
                <a:effectLst>
                  <a:outerShdw blurRad="38100" dist="38100" dir="2700000" algn="tl">
                    <a:srgbClr val="000000">
                      <a:alpha val="43137"/>
                    </a:srgbClr>
                  </a:outerShdw>
                </a:effectLst>
              </a:rPr>
              <a:t>Las Tácticas de Satanás </a:t>
            </a:r>
            <a:br>
              <a:rPr lang="en-US" sz="3600" kern="1200" dirty="0">
                <a:effectLst>
                  <a:outerShdw blurRad="38100" dist="38100" dir="2700000" algn="tl">
                    <a:srgbClr val="000000">
                      <a:alpha val="43137"/>
                    </a:srgbClr>
                  </a:outerShdw>
                </a:effectLst>
              </a:rPr>
            </a:br>
            <a:r>
              <a:rPr lang="en-US" sz="3600" kern="1200" dirty="0">
                <a:effectLst>
                  <a:outerShdw blurRad="38100" dist="38100" dir="2700000" algn="tl">
                    <a:srgbClr val="000000">
                      <a:alpha val="43137"/>
                    </a:srgbClr>
                  </a:outerShdw>
                </a:effectLst>
              </a:rPr>
              <a:t>(2 Cor 2:11)</a:t>
            </a:r>
          </a:p>
        </p:txBody>
      </p:sp>
      <p:sp>
        <p:nvSpPr>
          <p:cNvPr id="30723" name="Rectangle 3">
            <a:extLst>
              <a:ext uri="{FF2B5EF4-FFF2-40B4-BE49-F238E27FC236}">
                <a16:creationId xmlns:a16="http://schemas.microsoft.com/office/drawing/2014/main" id="{B8CCFD14-61F7-5BD0-210E-45096C4FBDB1}"/>
              </a:ext>
            </a:extLst>
          </p:cNvPr>
          <p:cNvSpPr>
            <a:spLocks noGrp="1" noChangeArrowheads="1"/>
          </p:cNvSpPr>
          <p:nvPr>
            <p:ph type="body" idx="1"/>
          </p:nvPr>
        </p:nvSpPr>
        <p:spPr>
          <a:xfrm>
            <a:off x="838200" y="1735138"/>
            <a:ext cx="7848600" cy="3387725"/>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s-CO" dirty="0">
                <a:effectLst>
                  <a:outerShdw blurRad="38100" dist="38100" dir="2700000" algn="tl">
                    <a:srgbClr val="000000">
                      <a:alpha val="43137"/>
                    </a:srgbClr>
                  </a:outerShdw>
                </a:effectLst>
                <a:ea typeface="+mn-ea"/>
                <a:cs typeface="+mn-cs"/>
              </a:rPr>
              <a:t>Añade a la Palabra de Dios </a:t>
            </a:r>
            <a:r>
              <a:rPr lang="en-US" dirty="0">
                <a:effectLst>
                  <a:outerShdw blurRad="38100" dist="38100" dir="2700000" algn="tl">
                    <a:srgbClr val="000000">
                      <a:alpha val="43137"/>
                    </a:srgbClr>
                  </a:outerShdw>
                </a:effectLst>
                <a:ea typeface="+mn-ea"/>
                <a:cs typeface="+mn-cs"/>
              </a:rPr>
              <a:t>(3:1; 2:16-17)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s-CO" dirty="0">
                <a:effectLst>
                  <a:outerShdw blurRad="38100" dist="38100" dir="2700000" algn="tl">
                    <a:srgbClr val="000000">
                      <a:alpha val="43137"/>
                    </a:srgbClr>
                  </a:outerShdw>
                </a:effectLst>
                <a:ea typeface="+mn-ea"/>
                <a:cs typeface="+mn-cs"/>
              </a:rPr>
              <a:t>Desafía la bondad de Dios </a:t>
            </a:r>
            <a:r>
              <a:rPr lang="en-US" dirty="0">
                <a:effectLst>
                  <a:outerShdw blurRad="38100" dist="38100" dir="2700000" algn="tl">
                    <a:srgbClr val="000000">
                      <a:alpha val="43137"/>
                    </a:srgbClr>
                  </a:outerShdw>
                </a:effectLst>
                <a:ea typeface="+mn-ea"/>
                <a:cs typeface="+mn-cs"/>
              </a:rPr>
              <a:t>(3:1; 2:16-17)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s-CO" b="1" u="sng" dirty="0">
                <a:solidFill>
                  <a:srgbClr val="FFFFCC"/>
                </a:solidFill>
                <a:effectLst>
                  <a:outerShdw blurRad="38100" dist="38100" dir="2700000" algn="tl">
                    <a:srgbClr val="000000">
                      <a:alpha val="43137"/>
                    </a:srgbClr>
                  </a:outerShdw>
                </a:effectLst>
                <a:ea typeface="+mn-ea"/>
                <a:cs typeface="+mn-cs"/>
              </a:rPr>
              <a:t>Resta de la Palabra de Dios </a:t>
            </a:r>
            <a:r>
              <a:rPr lang="en-US" b="1" u="sng" dirty="0">
                <a:solidFill>
                  <a:srgbClr val="FFFFCC"/>
                </a:solidFill>
                <a:effectLst>
                  <a:outerShdw blurRad="38100" dist="38100" dir="2700000" algn="tl">
                    <a:srgbClr val="000000">
                      <a:alpha val="43137"/>
                    </a:srgbClr>
                  </a:outerShdw>
                </a:effectLst>
                <a:ea typeface="+mn-ea"/>
                <a:cs typeface="+mn-cs"/>
              </a:rPr>
              <a:t>(3:4; 2:17)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s-CO" dirty="0">
                <a:effectLst>
                  <a:outerShdw blurRad="38100" dist="38100" dir="2700000" algn="tl">
                    <a:srgbClr val="000000">
                      <a:alpha val="43137"/>
                    </a:srgbClr>
                  </a:outerShdw>
                </a:effectLst>
                <a:ea typeface="+mn-ea"/>
                <a:cs typeface="+mn-cs"/>
              </a:rPr>
              <a:t>Ofrece sabiduría sin sumisión a Dios</a:t>
            </a:r>
            <a:r>
              <a:rPr lang="en-US" dirty="0">
                <a:effectLst>
                  <a:outerShdw blurRad="38100" dist="38100" dir="2700000" algn="tl">
                    <a:srgbClr val="000000">
                      <a:alpha val="43137"/>
                    </a:srgbClr>
                  </a:outerShdw>
                </a:effectLst>
                <a:ea typeface="+mn-ea"/>
                <a:cs typeface="+mn-cs"/>
              </a:rPr>
              <a:t> (3:5; Prov 1:7)</a:t>
            </a:r>
          </a:p>
        </p:txBody>
      </p:sp>
      <p:pic>
        <p:nvPicPr>
          <p:cNvPr id="6" name="Picture 5" descr="C:\Users\awoods\Pictures\Microsoft Clip Organizer\j0364212.wmf">
            <a:extLst>
              <a:ext uri="{FF2B5EF4-FFF2-40B4-BE49-F238E27FC236}">
                <a16:creationId xmlns:a16="http://schemas.microsoft.com/office/drawing/2014/main" id="{39DB9C30-2F03-2567-5B8A-6EA2835256F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pic>
        <p:nvPicPr>
          <p:cNvPr id="2" name="Picture 1">
            <a:extLst>
              <a:ext uri="{FF2B5EF4-FFF2-40B4-BE49-F238E27FC236}">
                <a16:creationId xmlns:a16="http://schemas.microsoft.com/office/drawing/2014/main" id="{45810391-93BC-451A-98D2-0590C672626E}"/>
              </a:ext>
            </a:extLst>
          </p:cNvPr>
          <p:cNvPicPr>
            <a:picLocks noChangeAspect="1"/>
          </p:cNvPicPr>
          <p:nvPr/>
        </p:nvPicPr>
        <p:blipFill>
          <a:blip r:embed="rId3"/>
          <a:stretch>
            <a:fillRect/>
          </a:stretch>
        </p:blipFill>
        <p:spPr>
          <a:xfrm>
            <a:off x="7510203" y="33996"/>
            <a:ext cx="1591194" cy="1133954"/>
          </a:xfrm>
          <a:prstGeom prst="rect">
            <a:avLst/>
          </a:prstGeom>
        </p:spPr>
      </p:pic>
    </p:spTree>
    <p:extLst>
      <p:ext uri="{BB962C8B-B14F-4D97-AF65-F5344CB8AC3E}">
        <p14:creationId xmlns:p14="http://schemas.microsoft.com/office/powerpoint/2010/main" val="11779790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7AD77-5D06-377C-30BE-56C780D67C6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55663E7-E533-0C4D-E761-E2102F40729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a:extLst>
              <a:ext uri="{FF2B5EF4-FFF2-40B4-BE49-F238E27FC236}">
                <a16:creationId xmlns:a16="http://schemas.microsoft.com/office/drawing/2014/main" id="{40AE5199-BBCB-A85F-93FB-31CB2737D43D}"/>
              </a:ext>
            </a:extLst>
          </p:cNvPr>
          <p:cNvSpPr>
            <a:spLocks noChangeArrowheads="1"/>
          </p:cNvSpPr>
          <p:nvPr/>
        </p:nvSpPr>
        <p:spPr bwMode="auto">
          <a:xfrm>
            <a:off x="0" y="0"/>
            <a:ext cx="9144000"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Génesis 2:16-17</a:t>
            </a:r>
          </a:p>
          <a:p>
            <a:pPr algn="just">
              <a:spcAft>
                <a:spcPts val="10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CO"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pero el Señor Dios le advirtió: «Puedes comer libremente del fruto de cualquier árbol del huerto, 17 excepto del árbol del conocimiento del bien y del mal. Si comes de su fruto, </a:t>
            </a:r>
            <a:r>
              <a:rPr lang="es-CO"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sin duda morirás</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muwth</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BC8DDF9B-1BDA-7AC0-6B31-21B2F0DD75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94100" y="3505200"/>
            <a:ext cx="1955800" cy="1371600"/>
          </a:xfrm>
          <a:prstGeom prst="rect">
            <a:avLst/>
          </a:prstGeom>
        </p:spPr>
      </p:pic>
    </p:spTree>
    <p:extLst>
      <p:ext uri="{BB962C8B-B14F-4D97-AF65-F5344CB8AC3E}">
        <p14:creationId xmlns:p14="http://schemas.microsoft.com/office/powerpoint/2010/main" val="41200255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idx="4294967295"/>
          </p:nvPr>
        </p:nvSpPr>
        <p:spPr>
          <a:xfrm>
            <a:off x="0" y="228600"/>
            <a:ext cx="9144000" cy="823913"/>
          </a:xfrm>
        </p:spPr>
        <p:txBody>
          <a:bodyPr/>
          <a:lstStyle/>
          <a:p>
            <a:pPr algn="ctr"/>
            <a:r>
              <a:rPr lang="es-CO" sz="3600" kern="1200" dirty="0">
                <a:effectLst>
                  <a:outerShdw blurRad="38100" dist="38100" dir="2700000" algn="tl">
                    <a:srgbClr val="000000">
                      <a:alpha val="43137"/>
                    </a:srgbClr>
                  </a:outerShdw>
                </a:effectLst>
                <a:latin typeface="Calibri" pitchFamily="34" charset="0"/>
                <a:ea typeface="+mn-ea"/>
                <a:cs typeface="Calibri" pitchFamily="34" charset="0"/>
              </a:rPr>
              <a:t>Ley del Viejo Engañador Satanás: Massachusetts, 1642</a:t>
            </a:r>
            <a:endParaRPr lang="en-US" sz="3600" kern="1200" dirty="0">
              <a:effectLst>
                <a:outerShdw blurRad="38100" dist="38100" dir="2700000" algn="tl">
                  <a:srgbClr val="000000">
                    <a:alpha val="43137"/>
                  </a:srgbClr>
                </a:outerShdw>
              </a:effectLst>
              <a:latin typeface="Calibri" pitchFamily="34" charset="0"/>
              <a:ea typeface="+mn-ea"/>
              <a:cs typeface="Calibri" pitchFamily="34" charset="0"/>
            </a:endParaRPr>
          </a:p>
        </p:txBody>
      </p:sp>
      <p:sp>
        <p:nvSpPr>
          <p:cNvPr id="3" name="Content Placeholder 2"/>
          <p:cNvSpPr>
            <a:spLocks noGrp="1"/>
          </p:cNvSpPr>
          <p:nvPr>
            <p:ph idx="4294967295"/>
          </p:nvPr>
        </p:nvSpPr>
        <p:spPr>
          <a:xfrm>
            <a:off x="0" y="1174433"/>
            <a:ext cx="9144000" cy="2940367"/>
          </a:xfrm>
        </p:spPr>
        <p:txBody>
          <a:bodyPr/>
          <a:lstStyle/>
          <a:p>
            <a:pPr marL="0" indent="0" algn="just">
              <a:buNone/>
              <a:defRPr/>
            </a:pPr>
            <a:r>
              <a:rPr lang="en-US" sz="3000" dirty="0">
                <a:effectLst>
                  <a:outerShdw blurRad="38100" dist="38100" dir="2700000" algn="tl">
                    <a:srgbClr val="000000">
                      <a:alpha val="43137"/>
                    </a:srgbClr>
                  </a:outerShdw>
                </a:effectLst>
                <a:latin typeface="Calibri" pitchFamily="34" charset="0"/>
                <a:cs typeface="Calibri" pitchFamily="34" charset="0"/>
              </a:rPr>
              <a:t>“</a:t>
            </a:r>
            <a:r>
              <a:rPr lang="es-CO" sz="3000" dirty="0">
                <a:effectLst>
                  <a:outerShdw blurRad="38100" dist="38100" dir="2700000" algn="tl">
                    <a:srgbClr val="000000">
                      <a:alpha val="43137"/>
                    </a:srgbClr>
                  </a:outerShdw>
                </a:effectLst>
                <a:latin typeface="Calibri" pitchFamily="34" charset="0"/>
                <a:cs typeface="Calibri" pitchFamily="34" charset="0"/>
              </a:rPr>
              <a:t>Siendo uno de los principales proyectos de </a:t>
            </a:r>
            <a:r>
              <a:rPr lang="es-CO" sz="3000" b="1" u="sng" dirty="0">
                <a:solidFill>
                  <a:srgbClr val="FFFFCC"/>
                </a:solidFill>
                <a:effectLst>
                  <a:outerShdw blurRad="38100" dist="38100" dir="2700000" algn="tl">
                    <a:srgbClr val="000000">
                      <a:alpha val="43137"/>
                    </a:srgbClr>
                  </a:outerShdw>
                </a:effectLst>
                <a:latin typeface="Calibri" pitchFamily="34" charset="0"/>
                <a:cs typeface="Calibri" pitchFamily="34" charset="0"/>
              </a:rPr>
              <a:t>aquel viejo engañador, Satanás</a:t>
            </a:r>
            <a:r>
              <a:rPr lang="es-CO" sz="3000" dirty="0">
                <a:effectLst>
                  <a:outerShdw blurRad="38100" dist="38100" dir="2700000" algn="tl">
                    <a:srgbClr val="000000">
                      <a:alpha val="43137"/>
                    </a:srgbClr>
                  </a:outerShdw>
                </a:effectLst>
                <a:latin typeface="Calibri" pitchFamily="34" charset="0"/>
                <a:cs typeface="Calibri" pitchFamily="34" charset="0"/>
              </a:rPr>
              <a:t>, </a:t>
            </a:r>
            <a:r>
              <a:rPr lang="es-CO" sz="3000" b="1" u="sng" dirty="0">
                <a:solidFill>
                  <a:srgbClr val="FFFFCC"/>
                </a:solidFill>
                <a:effectLst>
                  <a:outerShdw blurRad="38100" dist="38100" dir="2700000" algn="tl">
                    <a:srgbClr val="000000">
                      <a:alpha val="43137"/>
                    </a:srgbClr>
                  </a:outerShdw>
                </a:effectLst>
                <a:latin typeface="Calibri" pitchFamily="34" charset="0"/>
                <a:cs typeface="Calibri" pitchFamily="34" charset="0"/>
              </a:rPr>
              <a:t>mantener a los hombres alejados del conocimiento de las Escrituras como en tiempos pasados</a:t>
            </a:r>
            <a:r>
              <a:rPr lang="en-US" sz="3000" dirty="0">
                <a:effectLst>
                  <a:outerShdw blurRad="38100" dist="38100" dir="2700000" algn="tl">
                    <a:srgbClr val="000000">
                      <a:alpha val="43137"/>
                    </a:srgbClr>
                  </a:outerShdw>
                </a:effectLst>
                <a:latin typeface="Calibri" pitchFamily="34" charset="0"/>
                <a:cs typeface="Calibri" pitchFamily="34" charset="0"/>
              </a:rPr>
              <a:t>…</a:t>
            </a:r>
            <a:r>
              <a:rPr lang="es-CO" sz="3000" dirty="0">
                <a:effectLst>
                  <a:outerShdw blurRad="38100" dist="38100" dir="2700000" algn="tl">
                    <a:srgbClr val="000000">
                      <a:alpha val="43137"/>
                    </a:srgbClr>
                  </a:outerShdw>
                </a:effectLst>
                <a:cs typeface="Calibri" pitchFamily="34" charset="0"/>
              </a:rPr>
              <a:t>Por lo tanto, se ordena... que después de que el Señor haya aumentado el asentamiento... deberán... designar uno dentro de su ciudad, para enseñar a todos los niños a leer... Establecerán una escuela de gramática para instruir a los jóvenes</a:t>
            </a:r>
            <a:r>
              <a:rPr lang="en-US" sz="3000" dirty="0">
                <a:effectLst>
                  <a:outerShdw blurRad="38100" dist="38100" dir="2700000" algn="tl">
                    <a:srgbClr val="000000">
                      <a:alpha val="43137"/>
                    </a:srgbClr>
                  </a:outerShdw>
                </a:effectLst>
                <a:latin typeface="Calibri" pitchFamily="34" charset="0"/>
                <a:cs typeface="Calibri" pitchFamily="34" charset="0"/>
              </a:rPr>
              <a:t>…” </a:t>
            </a:r>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4866685"/>
            <a:ext cx="3297419" cy="1764064"/>
          </a:xfrm>
          <a:prstGeom prst="rect">
            <a:avLst/>
          </a:prstGeom>
          <a:ln w="28575" cap="sq">
            <a:solidFill>
              <a:schemeClr val="tx1"/>
            </a:solidFill>
            <a:prstDash val="solid"/>
            <a:miter lim="800000"/>
          </a:ln>
          <a:effectLst>
            <a:outerShdw blurRad="50800" dist="38100" dir="2700000" algn="tl" rotWithShape="0">
              <a:srgbClr val="000000">
                <a:alpha val="43000"/>
              </a:srgbClr>
            </a:outerShdw>
          </a:effectLst>
        </p:spPr>
      </p:pic>
      <p:pic>
        <p:nvPicPr>
          <p:cNvPr id="36869"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061636" y="4677727"/>
            <a:ext cx="3766775" cy="2011680"/>
          </a:xfrm>
          <a:prstGeom prst="rect">
            <a:avLst/>
          </a:prstGeom>
          <a:noFill/>
          <a:ln w="28575">
            <a:solidFill>
              <a:schemeClr val="tx1"/>
            </a:solidFill>
            <a:miter lim="800000"/>
            <a:headEnd/>
            <a:tailEnd/>
          </a:ln>
        </p:spPr>
      </p:pic>
      <p:sp>
        <p:nvSpPr>
          <p:cNvPr id="2" name="Rectangle 1"/>
          <p:cNvSpPr/>
          <p:nvPr/>
        </p:nvSpPr>
        <p:spPr>
          <a:xfrm>
            <a:off x="1409700" y="6324600"/>
            <a:ext cx="6324600" cy="400110"/>
          </a:xfrm>
          <a:prstGeom prst="rect">
            <a:avLst/>
          </a:prstGeom>
        </p:spPr>
        <p:txBody>
          <a:bodyPr wrap="square">
            <a:spAutoFit/>
          </a:bodyPr>
          <a:lstStyle/>
          <a:p>
            <a:pPr lvl="0" algn="ctr" eaLnBrk="0" hangingPunct="0">
              <a:spcBef>
                <a:spcPct val="20000"/>
              </a:spcBef>
              <a:buClr>
                <a:srgbClr val="00FFFF"/>
              </a:buClr>
              <a:buSzPct val="75000"/>
              <a:defRPr/>
            </a:pPr>
            <a:r>
              <a:rPr lang="en-US" sz="2000" i="1" kern="0" dirty="0">
                <a:solidFill>
                  <a:srgbClr val="FFFFFF"/>
                </a:solidFill>
                <a:effectLst>
                  <a:outerShdw blurRad="38100" dist="38100" dir="2700000" algn="tl">
                    <a:srgbClr val="000000">
                      <a:alpha val="43137"/>
                    </a:srgbClr>
                  </a:outerShdw>
                </a:effectLst>
                <a:latin typeface="Calibri" pitchFamily="34" charset="0"/>
                <a:cs typeface="Calibri" pitchFamily="34" charset="0"/>
              </a:rPr>
              <a:t>Church of the Holy Trinity v. U.S</a:t>
            </a:r>
            <a:r>
              <a:rPr lang="en-US" sz="2000" kern="0" dirty="0">
                <a:solidFill>
                  <a:srgbClr val="FFFFFF"/>
                </a:solidFill>
                <a:effectLst>
                  <a:outerShdw blurRad="38100" dist="38100" dir="2700000" algn="tl">
                    <a:srgbClr val="000000">
                      <a:alpha val="43137"/>
                    </a:srgbClr>
                  </a:outerShdw>
                </a:effectLst>
                <a:latin typeface="Calibri" pitchFamily="34" charset="0"/>
                <a:cs typeface="Calibri" pitchFamily="34" charset="0"/>
              </a:rPr>
              <a:t>., 143 U.S. 457, 467 (1892)</a:t>
            </a:r>
          </a:p>
        </p:txBody>
      </p:sp>
    </p:spTree>
    <p:extLst>
      <p:ext uri="{BB962C8B-B14F-4D97-AF65-F5344CB8AC3E}">
        <p14:creationId xmlns:p14="http://schemas.microsoft.com/office/powerpoint/2010/main" val="4027600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EF24DC29-B81A-4FE1-8FF9-B08593BB585C}"/>
              </a:ext>
            </a:extLst>
          </p:cNvPr>
          <p:cNvSpPr>
            <a:spLocks noGrp="1" noChangeArrowheads="1"/>
          </p:cNvSpPr>
          <p:nvPr>
            <p:ph type="body" idx="1"/>
          </p:nvPr>
        </p:nvSpPr>
        <p:spPr>
          <a:xfrm>
            <a:off x="304800" y="1325563"/>
            <a:ext cx="8637588" cy="4735512"/>
          </a:xfrm>
        </p:spPr>
        <p:txBody>
          <a:bodyPr/>
          <a:lstStyle/>
          <a:p>
            <a:pPr marL="457200" lvl="1" indent="-457200" algn="just" eaLnBrk="1" hangingPunct="1">
              <a:spcBef>
                <a:spcPts val="0"/>
              </a:spcBef>
              <a:spcAft>
                <a:spcPts val="1200"/>
              </a:spcAft>
              <a:defRPr/>
            </a:pPr>
            <a:r>
              <a:rPr lang="es-CO" sz="2800" b="1" u="sng" dirty="0">
                <a:solidFill>
                  <a:srgbClr val="FFFFCC"/>
                </a:solidFill>
                <a:effectLst>
                  <a:outerShdw blurRad="38100" dist="38100" dir="2700000" algn="tl">
                    <a:srgbClr val="000000">
                      <a:alpha val="43137"/>
                    </a:srgbClr>
                  </a:outerShdw>
                </a:effectLst>
              </a:rPr>
              <a:t>Arrebata la Palabra de Dios</a:t>
            </a:r>
            <a:r>
              <a:rPr lang="en-US" sz="2800" b="1" u="sng" dirty="0">
                <a:solidFill>
                  <a:srgbClr val="FFFFCC"/>
                </a:solidFill>
                <a:effectLst>
                  <a:outerShdw blurRad="38100" dist="38100" dir="2700000" algn="tl">
                    <a:srgbClr val="000000">
                      <a:alpha val="43137"/>
                    </a:srgbClr>
                  </a:outerShdw>
                </a:effectLst>
              </a:rPr>
              <a:t> (Lucas 8:12)</a:t>
            </a:r>
          </a:p>
          <a:p>
            <a:pPr marL="457200" lvl="1" indent="-457200" algn="just" eaLnBrk="1" hangingPunct="1">
              <a:spcBef>
                <a:spcPts val="0"/>
              </a:spcBef>
              <a:spcAft>
                <a:spcPts val="1200"/>
              </a:spcAft>
              <a:defRPr/>
            </a:pPr>
            <a:r>
              <a:rPr lang="en-US" sz="2800" dirty="0">
                <a:effectLst>
                  <a:outerShdw blurRad="38100" dist="38100" dir="2700000" algn="tl">
                    <a:srgbClr val="000000">
                      <a:alpha val="43137"/>
                    </a:srgbClr>
                  </a:outerShdw>
                </a:effectLst>
              </a:rPr>
              <a:t>Gobierna al mundo (1 Juan 5:19)</a:t>
            </a:r>
          </a:p>
          <a:p>
            <a:pPr marL="457200" lvl="1" indent="-457200" algn="just" eaLnBrk="1" hangingPunct="1">
              <a:spcBef>
                <a:spcPts val="0"/>
              </a:spcBef>
              <a:spcAft>
                <a:spcPts val="1200"/>
              </a:spcAft>
              <a:defRPr/>
            </a:pPr>
            <a:r>
              <a:rPr lang="en-US" sz="2800" dirty="0">
                <a:effectLst>
                  <a:outerShdw blurRad="38100" dist="38100" dir="2700000" algn="tl">
                    <a:srgbClr val="000000">
                      <a:alpha val="43137"/>
                    </a:srgbClr>
                  </a:outerShdw>
                </a:effectLst>
              </a:rPr>
              <a:t>Ciega la mente (2 Cor 4:4)</a:t>
            </a:r>
          </a:p>
          <a:p>
            <a:pPr marL="457200" lvl="1" indent="-457200" algn="just" eaLnBrk="1" hangingPunct="1">
              <a:spcBef>
                <a:spcPts val="0"/>
              </a:spcBef>
              <a:spcAft>
                <a:spcPts val="1200"/>
              </a:spcAft>
              <a:defRPr/>
            </a:pPr>
            <a:r>
              <a:rPr lang="en-US" sz="2800" dirty="0">
                <a:effectLst>
                  <a:outerShdw blurRad="38100" dist="38100" dir="2700000" algn="tl">
                    <a:srgbClr val="000000">
                      <a:alpha val="43137"/>
                    </a:srgbClr>
                  </a:outerShdw>
                </a:effectLst>
              </a:rPr>
              <a:t>Envía falsos ministros (2 Cor 11:14-15)</a:t>
            </a:r>
          </a:p>
          <a:p>
            <a:pPr marL="457200" lvl="1" indent="-457200" algn="just" eaLnBrk="1" hangingPunct="1">
              <a:spcBef>
                <a:spcPts val="0"/>
              </a:spcBef>
              <a:spcAft>
                <a:spcPts val="1200"/>
              </a:spcAft>
              <a:defRPr/>
            </a:pPr>
            <a:r>
              <a:rPr lang="en-US" sz="2800" dirty="0">
                <a:effectLst>
                  <a:outerShdw blurRad="38100" dist="38100" dir="2700000" algn="tl">
                    <a:srgbClr val="000000">
                      <a:alpha val="43137"/>
                    </a:srgbClr>
                  </a:outerShdw>
                </a:effectLst>
              </a:rPr>
              <a:t>Envía evangelios falsos (2 Cor 11:3-4)</a:t>
            </a:r>
          </a:p>
          <a:p>
            <a:pPr marL="457200" lvl="1" indent="-457200" algn="just" eaLnBrk="1" hangingPunct="1">
              <a:spcBef>
                <a:spcPts val="0"/>
              </a:spcBef>
              <a:spcAft>
                <a:spcPts val="1200"/>
              </a:spcAft>
              <a:defRPr/>
            </a:pPr>
            <a:r>
              <a:rPr lang="es-CO" sz="2800" dirty="0">
                <a:effectLst>
                  <a:outerShdw blurRad="38100" dist="38100" dir="2700000" algn="tl">
                    <a:srgbClr val="000000">
                      <a:alpha val="43137"/>
                    </a:srgbClr>
                  </a:outerShdw>
                </a:effectLst>
              </a:rPr>
              <a:t>Siembra incrédulos entre los creyentes </a:t>
            </a:r>
            <a:r>
              <a:rPr lang="en-US" sz="2800" dirty="0">
                <a:effectLst>
                  <a:outerShdw blurRad="38100" dist="38100" dir="2700000" algn="tl">
                    <a:srgbClr val="000000">
                      <a:alpha val="43137"/>
                    </a:srgbClr>
                  </a:outerShdw>
                </a:effectLst>
              </a:rPr>
              <a:t>(Mat 13:38-39)</a:t>
            </a:r>
          </a:p>
          <a:p>
            <a:pPr marL="457200" lvl="1" indent="-457200" algn="just" eaLnBrk="1" hangingPunct="1">
              <a:spcBef>
                <a:spcPts val="0"/>
              </a:spcBef>
              <a:spcAft>
                <a:spcPts val="1200"/>
              </a:spcAft>
              <a:defRPr/>
            </a:pPr>
            <a:r>
              <a:rPr lang="en-US" sz="2800" dirty="0">
                <a:effectLst>
                  <a:outerShdw blurRad="38100" dist="38100" dir="2700000" algn="tl">
                    <a:srgbClr val="000000">
                      <a:alpha val="43137"/>
                    </a:srgbClr>
                  </a:outerShdw>
                </a:effectLst>
              </a:rPr>
              <a:t>Hace Milagros (2 Tes 2:9)</a:t>
            </a:r>
          </a:p>
          <a:p>
            <a:pPr marL="457200" lvl="1" indent="-457200" algn="just" eaLnBrk="1" hangingPunct="1">
              <a:spcBef>
                <a:spcPts val="0"/>
              </a:spcBef>
              <a:spcAft>
                <a:spcPts val="1200"/>
              </a:spcAft>
              <a:defRPr/>
            </a:pPr>
            <a:r>
              <a:rPr lang="en-US" sz="2800" dirty="0">
                <a:effectLst>
                  <a:outerShdw blurRad="38100" dist="38100" dir="2700000" algn="tl">
                    <a:srgbClr val="000000">
                      <a:alpha val="43137"/>
                    </a:srgbClr>
                  </a:outerShdw>
                </a:effectLst>
              </a:rPr>
              <a:t>Promueve la inmoralidad (Efe 2:1-3)</a:t>
            </a:r>
          </a:p>
          <a:p>
            <a:pPr marL="457200" lvl="1" indent="-457200" algn="just" eaLnBrk="1" hangingPunct="1">
              <a:spcBef>
                <a:spcPts val="0"/>
              </a:spcBef>
              <a:spcAft>
                <a:spcPts val="1200"/>
              </a:spcAft>
              <a:defRPr/>
            </a:pPr>
            <a:r>
              <a:rPr lang="es-CO" sz="2800" dirty="0">
                <a:effectLst>
                  <a:outerShdw blurRad="38100" dist="38100" dir="2700000" algn="tl">
                    <a:srgbClr val="000000">
                      <a:alpha val="43137"/>
                    </a:srgbClr>
                  </a:outerShdw>
                </a:effectLst>
              </a:rPr>
              <a:t>Se opone al pueblo de Dios </a:t>
            </a:r>
            <a:r>
              <a:rPr lang="en-US" sz="2800" dirty="0">
                <a:effectLst>
                  <a:outerShdw blurRad="38100" dist="38100" dir="2700000" algn="tl">
                    <a:srgbClr val="000000">
                      <a:alpha val="43137"/>
                    </a:srgbClr>
                  </a:outerShdw>
                </a:effectLst>
              </a:rPr>
              <a:t>(Efe 6:11-12)</a:t>
            </a:r>
          </a:p>
        </p:txBody>
      </p:sp>
      <p:pic>
        <p:nvPicPr>
          <p:cNvPr id="43011" name="Picture 4">
            <a:extLst>
              <a:ext uri="{FF2B5EF4-FFF2-40B4-BE49-F238E27FC236}">
                <a16:creationId xmlns:a16="http://schemas.microsoft.com/office/drawing/2014/main" id="{B8BD797A-1277-423F-94AC-3A564239BE2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713" y="122238"/>
            <a:ext cx="877887"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5">
            <a:extLst>
              <a:ext uri="{FF2B5EF4-FFF2-40B4-BE49-F238E27FC236}">
                <a16:creationId xmlns:a16="http://schemas.microsoft.com/office/drawing/2014/main" id="{A789D316-B334-47EC-AC5B-96042F1C816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3400" y="122238"/>
            <a:ext cx="877888"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4D19DDAA-6093-49AC-81F3-4B69F12195BF}"/>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4000" kern="0" dirty="0">
                <a:effectLst>
                  <a:outerShdw blurRad="38100" dist="38100" dir="2700000" algn="tl">
                    <a:srgbClr val="000000">
                      <a:alpha val="43137"/>
                    </a:srgbClr>
                  </a:outerShdw>
                </a:effectLst>
              </a:rPr>
              <a:t>Obras – </a:t>
            </a:r>
            <a:r>
              <a:rPr lang="en-US" altLang="en-US" sz="4000" b="1" dirty="0">
                <a:solidFill>
                  <a:srgbClr val="FFFFCC"/>
                </a:solidFill>
                <a:effectLst>
                  <a:outerShdw blurRad="38100" dist="38100" dir="2700000" algn="tl">
                    <a:srgbClr val="000000">
                      <a:alpha val="43137"/>
                    </a:srgbClr>
                  </a:outerShdw>
                </a:effectLst>
                <a:ea typeface="+mn-ea"/>
                <a:cs typeface="+mn-cs"/>
              </a:rPr>
              <a:t>Presente</a:t>
            </a:r>
            <a:endParaRPr lang="en-US" altLang="en-US" sz="4000" kern="0" dirty="0">
              <a:effectLst>
                <a:outerShdw blurRad="38100" dist="38100" dir="2700000" algn="tl">
                  <a:srgbClr val="000000">
                    <a:alpha val="43137"/>
                  </a:srgbClr>
                </a:outerShdw>
              </a:effectLs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567B8-441B-0AB6-319C-95E3FAD82FB5}"/>
            </a:ext>
          </a:extLst>
        </p:cNvPr>
        <p:cNvGrpSpPr/>
        <p:nvPr/>
      </p:nvGrpSpPr>
      <p:grpSpPr>
        <a:xfrm>
          <a:off x="0" y="0"/>
          <a:ext cx="0" cy="0"/>
          <a:chOff x="0" y="0"/>
          <a:chExt cx="0" cy="0"/>
        </a:xfrm>
      </p:grpSpPr>
      <p:sp>
        <p:nvSpPr>
          <p:cNvPr id="12290" name="Rectangle 2">
            <a:extLst>
              <a:ext uri="{FF2B5EF4-FFF2-40B4-BE49-F238E27FC236}">
                <a16:creationId xmlns:a16="http://schemas.microsoft.com/office/drawing/2014/main" id="{980098F9-208D-6AAA-0F21-BD3203877897}"/>
              </a:ext>
            </a:extLst>
          </p:cNvPr>
          <p:cNvSpPr>
            <a:spLocks noGrp="1" noChangeArrowheads="1"/>
          </p:cNvSpPr>
          <p:nvPr>
            <p:ph type="title"/>
          </p:nvPr>
        </p:nvSpPr>
        <p:spPr>
          <a:xfrm>
            <a:off x="320409" y="253550"/>
            <a:ext cx="7772400" cy="914400"/>
          </a:xfrm>
        </p:spPr>
        <p:txBody>
          <a:bodyPr/>
          <a:lstStyle/>
          <a:p>
            <a:pPr algn="ctr" eaLnBrk="1" hangingPunct="1"/>
            <a:r>
              <a:rPr lang="en-US" sz="3600" kern="1200" dirty="0">
                <a:effectLst>
                  <a:outerShdw blurRad="38100" dist="38100" dir="2700000" algn="tl">
                    <a:srgbClr val="000000">
                      <a:alpha val="43137"/>
                    </a:srgbClr>
                  </a:outerShdw>
                </a:effectLst>
              </a:rPr>
              <a:t>Las Tácticas de Satanás (2 Cor 2:11)</a:t>
            </a:r>
          </a:p>
        </p:txBody>
      </p:sp>
      <p:sp>
        <p:nvSpPr>
          <p:cNvPr id="30723" name="Rectangle 3">
            <a:extLst>
              <a:ext uri="{FF2B5EF4-FFF2-40B4-BE49-F238E27FC236}">
                <a16:creationId xmlns:a16="http://schemas.microsoft.com/office/drawing/2014/main" id="{9D54485F-10C9-0B2A-7DEC-0B919D01984C}"/>
              </a:ext>
            </a:extLst>
          </p:cNvPr>
          <p:cNvSpPr>
            <a:spLocks noGrp="1" noChangeArrowheads="1"/>
          </p:cNvSpPr>
          <p:nvPr>
            <p:ph type="body" idx="1"/>
          </p:nvPr>
        </p:nvSpPr>
        <p:spPr>
          <a:xfrm>
            <a:off x="838200" y="1735138"/>
            <a:ext cx="7848600" cy="3387725"/>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s-CO" dirty="0">
                <a:effectLst>
                  <a:outerShdw blurRad="38100" dist="38100" dir="2700000" algn="tl">
                    <a:srgbClr val="000000">
                      <a:alpha val="43137"/>
                    </a:srgbClr>
                  </a:outerShdw>
                </a:effectLst>
                <a:ea typeface="+mn-ea"/>
                <a:cs typeface="+mn-cs"/>
              </a:rPr>
              <a:t>Añade a la Palabra de Dios </a:t>
            </a:r>
            <a:r>
              <a:rPr lang="en-US" dirty="0">
                <a:effectLst>
                  <a:outerShdw blurRad="38100" dist="38100" dir="2700000" algn="tl">
                    <a:srgbClr val="000000">
                      <a:alpha val="43137"/>
                    </a:srgbClr>
                  </a:outerShdw>
                </a:effectLst>
                <a:ea typeface="+mn-ea"/>
                <a:cs typeface="+mn-cs"/>
              </a:rPr>
              <a:t>(3:1; 2:16-17)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s-CO" dirty="0">
                <a:effectLst>
                  <a:outerShdw blurRad="38100" dist="38100" dir="2700000" algn="tl">
                    <a:srgbClr val="000000">
                      <a:alpha val="43137"/>
                    </a:srgbClr>
                  </a:outerShdw>
                </a:effectLst>
                <a:ea typeface="+mn-ea"/>
                <a:cs typeface="+mn-cs"/>
              </a:rPr>
              <a:t>Desafía la bondad de Dios </a:t>
            </a:r>
            <a:r>
              <a:rPr lang="en-US" dirty="0">
                <a:effectLst>
                  <a:outerShdw blurRad="38100" dist="38100" dir="2700000" algn="tl">
                    <a:srgbClr val="000000">
                      <a:alpha val="43137"/>
                    </a:srgbClr>
                  </a:outerShdw>
                </a:effectLst>
                <a:ea typeface="+mn-ea"/>
                <a:cs typeface="+mn-cs"/>
              </a:rPr>
              <a:t>(3:1; 2:16-17)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s-CO" dirty="0">
                <a:effectLst>
                  <a:outerShdw blurRad="38100" dist="38100" dir="2700000" algn="tl">
                    <a:srgbClr val="000000">
                      <a:alpha val="43137"/>
                    </a:srgbClr>
                  </a:outerShdw>
                </a:effectLst>
                <a:ea typeface="+mn-ea"/>
                <a:cs typeface="+mn-cs"/>
              </a:rPr>
              <a:t>Resta de la Palabra de Dios </a:t>
            </a:r>
            <a:r>
              <a:rPr lang="en-US" dirty="0">
                <a:effectLst>
                  <a:outerShdw blurRad="38100" dist="38100" dir="2700000" algn="tl">
                    <a:srgbClr val="000000">
                      <a:alpha val="43137"/>
                    </a:srgbClr>
                  </a:outerShdw>
                </a:effectLst>
                <a:ea typeface="+mn-ea"/>
                <a:cs typeface="+mn-cs"/>
              </a:rPr>
              <a:t>(3:4; 2:17)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s-CO" b="1" u="sng" dirty="0">
                <a:solidFill>
                  <a:srgbClr val="FFFFCC"/>
                </a:solidFill>
                <a:effectLst>
                  <a:outerShdw blurRad="38100" dist="38100" dir="2700000" algn="tl">
                    <a:srgbClr val="000000">
                      <a:alpha val="43137"/>
                    </a:srgbClr>
                  </a:outerShdw>
                </a:effectLst>
                <a:ea typeface="+mn-ea"/>
                <a:cs typeface="+mn-cs"/>
              </a:rPr>
              <a:t>Ofrece sabiduría sin sumisión a Dios</a:t>
            </a:r>
            <a:r>
              <a:rPr lang="en-US" b="1" u="sng" dirty="0">
                <a:solidFill>
                  <a:srgbClr val="FFFFCC"/>
                </a:solidFill>
                <a:effectLst>
                  <a:outerShdw blurRad="38100" dist="38100" dir="2700000" algn="tl">
                    <a:srgbClr val="000000">
                      <a:alpha val="43137"/>
                    </a:srgbClr>
                  </a:outerShdw>
                </a:effectLst>
                <a:ea typeface="+mn-ea"/>
                <a:cs typeface="+mn-cs"/>
              </a:rPr>
              <a:t> (3:5; Prov 1:7)</a:t>
            </a:r>
          </a:p>
        </p:txBody>
      </p:sp>
      <p:pic>
        <p:nvPicPr>
          <p:cNvPr id="6" name="Picture 5" descr="C:\Users\awoods\Pictures\Microsoft Clip Organizer\j0364212.wmf">
            <a:extLst>
              <a:ext uri="{FF2B5EF4-FFF2-40B4-BE49-F238E27FC236}">
                <a16:creationId xmlns:a16="http://schemas.microsoft.com/office/drawing/2014/main" id="{FD82253B-7E06-5770-07F8-D92AD8C2EE2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pic>
        <p:nvPicPr>
          <p:cNvPr id="2" name="Picture 1">
            <a:extLst>
              <a:ext uri="{FF2B5EF4-FFF2-40B4-BE49-F238E27FC236}">
                <a16:creationId xmlns:a16="http://schemas.microsoft.com/office/drawing/2014/main" id="{BF1E1831-BBE5-312D-462A-F07F8FF02E76}"/>
              </a:ext>
            </a:extLst>
          </p:cNvPr>
          <p:cNvPicPr>
            <a:picLocks noChangeAspect="1"/>
          </p:cNvPicPr>
          <p:nvPr/>
        </p:nvPicPr>
        <p:blipFill>
          <a:blip r:embed="rId3"/>
          <a:stretch>
            <a:fillRect/>
          </a:stretch>
        </p:blipFill>
        <p:spPr>
          <a:xfrm>
            <a:off x="7510203" y="33996"/>
            <a:ext cx="1591194" cy="1133954"/>
          </a:xfrm>
          <a:prstGeom prst="rect">
            <a:avLst/>
          </a:prstGeom>
        </p:spPr>
      </p:pic>
    </p:spTree>
    <p:extLst>
      <p:ext uri="{BB962C8B-B14F-4D97-AF65-F5344CB8AC3E}">
        <p14:creationId xmlns:p14="http://schemas.microsoft.com/office/powerpoint/2010/main" val="20091429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5334000" y="6019800"/>
            <a:ext cx="2914650" cy="300082"/>
          </a:xfrm>
          <a:prstGeom prst="rect">
            <a:avLst/>
          </a:prstGeom>
          <a:noFill/>
          <a:ln w="9525">
            <a:noFill/>
            <a:miter lim="800000"/>
            <a:headEnd/>
            <a:tailEnd/>
          </a:ln>
        </p:spPr>
        <p:txBody>
          <a:bodyPr wrap="square">
            <a:spAutoFit/>
          </a:bodyPr>
          <a:lstStyle/>
          <a:p>
            <a:pPr algn="ctr"/>
            <a:r>
              <a:rPr lang="en-US" sz="1350" dirty="0">
                <a:latin typeface="Calibri" pitchFamily="34" charset="0"/>
              </a:rPr>
              <a:t>David Barton, </a:t>
            </a:r>
            <a:r>
              <a:rPr lang="en-US" sz="1350" i="1" dirty="0">
                <a:latin typeface="Calibri" pitchFamily="34" charset="0"/>
              </a:rPr>
              <a:t>Original Intent</a:t>
            </a:r>
            <a:r>
              <a:rPr lang="en-US" sz="1350" dirty="0">
                <a:latin typeface="Calibri" pitchFamily="34" charset="0"/>
              </a:rPr>
              <a:t>, p. 245</a:t>
            </a:r>
          </a:p>
        </p:txBody>
      </p:sp>
      <p:pic>
        <p:nvPicPr>
          <p:cNvPr id="5" name="Content Placeholder 4" descr="SAT-scores-631x1024.jpg"/>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3400" y="971550"/>
            <a:ext cx="4114800" cy="4956232"/>
          </a:xfr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971550"/>
            <a:ext cx="3429000" cy="4956232"/>
          </a:xfrm>
          <a:prstGeom prst="rect">
            <a:avLst/>
          </a:prstGeom>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13B21D06-147F-41B8-AEAB-DB4D4E872D32}"/>
              </a:ext>
            </a:extLst>
          </p:cNvPr>
          <p:cNvSpPr>
            <a:spLocks noGrp="1" noChangeArrowheads="1"/>
          </p:cNvSpPr>
          <p:nvPr>
            <p:ph type="body" idx="1"/>
          </p:nvPr>
        </p:nvSpPr>
        <p:spPr>
          <a:xfrm>
            <a:off x="304800" y="1371600"/>
            <a:ext cx="8153400" cy="4689475"/>
          </a:xfrm>
        </p:spPr>
        <p:txBody>
          <a:bodyPr/>
          <a:lstStyle/>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rPr>
              <a:t>Isaias 14:12-15</a:t>
            </a:r>
          </a:p>
          <a:p>
            <a:pPr marL="914400" lvl="1" indent="-452438" eaLnBrk="1" hangingPunct="1">
              <a:spcBef>
                <a:spcPts val="0"/>
              </a:spcBef>
              <a:spcAft>
                <a:spcPts val="900"/>
              </a:spcAft>
              <a:defRPr/>
            </a:pPr>
            <a:r>
              <a:rPr lang="en-US" b="1" u="sng" dirty="0">
                <a:solidFill>
                  <a:srgbClr val="FFFFCC"/>
                </a:solidFill>
                <a:effectLst>
                  <a:outerShdw blurRad="38100" dist="38100" dir="2700000" algn="tl">
                    <a:srgbClr val="000000">
                      <a:alpha val="43137"/>
                    </a:srgbClr>
                  </a:outerShdw>
                </a:effectLst>
              </a:rPr>
              <a:t>5 “YO” (declaraciones)</a:t>
            </a:r>
          </a:p>
          <a:p>
            <a:pPr marL="1371600" lvl="2" indent="-457200" eaLnBrk="1" hangingPunct="1">
              <a:spcBef>
                <a:spcPts val="0"/>
              </a:spcBef>
              <a:spcAft>
                <a:spcPts val="600"/>
              </a:spcAft>
              <a:buClr>
                <a:srgbClr val="00CC00"/>
              </a:buClr>
              <a:buSzPct val="100000"/>
              <a:buFont typeface="Calibri" panose="020F0502020204030204" pitchFamily="34" charset="0"/>
              <a:buChar char="̶"/>
              <a:defRPr/>
            </a:pPr>
            <a:r>
              <a:rPr lang="en-US" sz="3000" dirty="0">
                <a:effectLst>
                  <a:outerShdw blurRad="38100" dist="38100" dir="2700000" algn="tl">
                    <a:srgbClr val="000000">
                      <a:alpha val="43137"/>
                    </a:srgbClr>
                  </a:outerShdw>
                </a:effectLst>
              </a:rPr>
              <a:t>Subiré al Cielo (13)</a:t>
            </a:r>
          </a:p>
          <a:p>
            <a:pPr marL="1371600" lvl="2" indent="-457200" eaLnBrk="1" hangingPunct="1">
              <a:spcBef>
                <a:spcPts val="0"/>
              </a:spcBef>
              <a:spcAft>
                <a:spcPts val="600"/>
              </a:spcAft>
              <a:buClr>
                <a:srgbClr val="00CC00"/>
              </a:buClr>
              <a:buSzPct val="100000"/>
              <a:buFont typeface="Calibri" panose="020F0502020204030204" pitchFamily="34" charset="0"/>
              <a:buChar char="̶"/>
              <a:defRPr/>
            </a:pPr>
            <a:r>
              <a:rPr lang="en-US" sz="3000" dirty="0">
                <a:effectLst>
                  <a:outerShdw blurRad="38100" dist="38100" dir="2700000" algn="tl">
                    <a:srgbClr val="000000">
                      <a:alpha val="43137"/>
                    </a:srgbClr>
                  </a:outerShdw>
                </a:effectLst>
              </a:rPr>
              <a:t>Levantaré mi trono hasta las estrellas de Dios (13)</a:t>
            </a:r>
          </a:p>
          <a:p>
            <a:pPr marL="1371600" lvl="2" indent="-457200" eaLnBrk="1" hangingPunct="1">
              <a:spcBef>
                <a:spcPts val="0"/>
              </a:spcBef>
              <a:spcAft>
                <a:spcPts val="600"/>
              </a:spcAft>
              <a:buClr>
                <a:srgbClr val="00CC00"/>
              </a:buClr>
              <a:buSzPct val="100000"/>
              <a:buFont typeface="Calibri" panose="020F0502020204030204" pitchFamily="34" charset="0"/>
              <a:buChar char="̶"/>
              <a:defRPr/>
            </a:pPr>
            <a:r>
              <a:rPr lang="en-US" sz="3000" dirty="0">
                <a:effectLst>
                  <a:outerShdw blurRad="38100" dist="38100" dir="2700000" algn="tl">
                    <a:srgbClr val="000000">
                      <a:alpha val="43137"/>
                    </a:srgbClr>
                  </a:outerShdw>
                </a:effectLst>
              </a:rPr>
              <a:t>Me sentaré en el Mt. de la asamblea (13)</a:t>
            </a:r>
          </a:p>
          <a:p>
            <a:pPr marL="1371600" lvl="2" indent="-457200" eaLnBrk="1" hangingPunct="1">
              <a:spcBef>
                <a:spcPts val="0"/>
              </a:spcBef>
              <a:spcAft>
                <a:spcPts val="600"/>
              </a:spcAft>
              <a:buClr>
                <a:srgbClr val="00CC00"/>
              </a:buClr>
              <a:buSzPct val="100000"/>
              <a:buFont typeface="Calibri" panose="020F0502020204030204" pitchFamily="34" charset="0"/>
              <a:buChar char="̶"/>
              <a:defRPr/>
            </a:pPr>
            <a:r>
              <a:rPr lang="en-US" sz="3000" dirty="0">
                <a:effectLst>
                  <a:outerShdw blurRad="38100" dist="38100" dir="2700000" algn="tl">
                    <a:srgbClr val="000000">
                      <a:alpha val="43137"/>
                    </a:srgbClr>
                  </a:outerShdw>
                </a:effectLst>
              </a:rPr>
              <a:t>Subiré sobre las alturas de las nubes (14)</a:t>
            </a:r>
          </a:p>
          <a:p>
            <a:pPr marL="1371600" lvl="2" indent="-457200" eaLnBrk="1" hangingPunct="1">
              <a:spcBef>
                <a:spcPts val="0"/>
              </a:spcBef>
              <a:spcAft>
                <a:spcPts val="600"/>
              </a:spcAft>
              <a:buClr>
                <a:srgbClr val="00CC00"/>
              </a:buClr>
              <a:buSzPct val="100000"/>
              <a:buFont typeface="Calibri" panose="020F0502020204030204" pitchFamily="34" charset="0"/>
              <a:buChar char="̶"/>
              <a:defRPr/>
            </a:pPr>
            <a:r>
              <a:rPr lang="en-US" sz="3000" b="1" u="sng" dirty="0">
                <a:solidFill>
                  <a:srgbClr val="FFFFCC"/>
                </a:solidFill>
                <a:effectLst>
                  <a:outerShdw blurRad="38100" dist="38100" dir="2700000" algn="tl">
                    <a:srgbClr val="000000">
                      <a:alpha val="43137"/>
                    </a:srgbClr>
                  </a:outerShdw>
                </a:effectLst>
              </a:rPr>
              <a:t>Seré semejante al Altísimo (14)</a:t>
            </a:r>
          </a:p>
        </p:txBody>
      </p:sp>
      <p:sp>
        <p:nvSpPr>
          <p:cNvPr id="5" name="Rectangle 2">
            <a:extLst>
              <a:ext uri="{FF2B5EF4-FFF2-40B4-BE49-F238E27FC236}">
                <a16:creationId xmlns:a16="http://schemas.microsoft.com/office/drawing/2014/main" id="{4CBD6FB3-4B33-4A0C-838E-A80E074BE9E7}"/>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Estado Original y Primer Pecado (cont’)</a:t>
            </a:r>
          </a:p>
        </p:txBody>
      </p:sp>
      <p:pic>
        <p:nvPicPr>
          <p:cNvPr id="28676" name="Picture 5">
            <a:extLst>
              <a:ext uri="{FF2B5EF4-FFF2-40B4-BE49-F238E27FC236}">
                <a16:creationId xmlns:a16="http://schemas.microsoft.com/office/drawing/2014/main" id="{7BFDEFCC-AD7B-4766-83AF-A8D09F334A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4525" y="1143000"/>
            <a:ext cx="14636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EAB6D8-A106-4742-972B-D404026E6087}"/>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1931298"/>
          </a:xfrm>
          <a:prstGeom prst="rect">
            <a:avLst/>
          </a:prstGeom>
          <a:noFill/>
          <a:ln w="28575">
            <a:noFill/>
            <a:miter lim="800000"/>
            <a:headEnd/>
            <a:tailEnd/>
          </a:ln>
        </p:spPr>
        <p:txBody>
          <a:bodyPr wrap="square">
            <a:spAutoFit/>
          </a:bodyPr>
          <a:lstStyle/>
          <a:p>
            <a:pPr marL="0" marR="0" lvl="0" indent="0" algn="ctr" defTabSz="685800" rtl="0" eaLnBrk="1" fontAlgn="base" latinLnBrk="0" hangingPunct="1">
              <a:lnSpc>
                <a:spcPct val="100000"/>
              </a:lnSpc>
              <a:spcBef>
                <a:spcPts val="0"/>
              </a:spcBef>
              <a:spcAft>
                <a:spcPts val="900"/>
              </a:spcAft>
              <a:buClr>
                <a:srgbClr val="FFFFFF"/>
              </a:buClr>
              <a:buSzTx/>
              <a:buFontTx/>
              <a:buNone/>
              <a:tabLst/>
              <a:defRPr/>
            </a:pPr>
            <a:r>
              <a:rPr kumimoji="0" lang="en-US" altLang="en-US" sz="4000" b="0" i="0" u="none" strike="noStrike" kern="1200" cap="none" spc="0" normalizeH="0" baseline="0" noProof="0" dirty="0">
                <a:ln>
                  <a:noFill/>
                </a:ln>
                <a:solidFill>
                  <a:srgbClr val="00FFFF"/>
                </a:solidFill>
                <a:effectLst>
                  <a:outerShdw blurRad="38100" dist="38100" dir="2700000" algn="tl">
                    <a:srgbClr val="000000"/>
                  </a:outerShdw>
                </a:effectLst>
                <a:uLnTx/>
                <a:uFillTx/>
                <a:latin typeface="Calibri" panose="020F0502020204030204" pitchFamily="34" charset="0"/>
                <a:ea typeface="+mn-ea"/>
                <a:cs typeface="Arial" panose="020B0604020202020204" pitchFamily="34" charset="0"/>
              </a:rPr>
              <a:t>Isaías 14:14</a:t>
            </a:r>
          </a:p>
          <a:p>
            <a:pPr marL="0" marR="0" lvl="0" indent="0" algn="just" defTabSz="685800" rtl="0" eaLnBrk="0" fontAlgn="base" latinLnBrk="0" hangingPunct="0">
              <a:lnSpc>
                <a:spcPct val="100000"/>
              </a:lnSpc>
              <a:spcBef>
                <a:spcPts val="0"/>
              </a:spcBef>
              <a:spcAft>
                <a:spcPts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a:t>
            </a:r>
            <a:r>
              <a:rPr kumimoji="0" lang="es-CO"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Subiré sobre las alturas de las nubes,</a:t>
            </a:r>
          </a:p>
          <a:p>
            <a:pPr marL="0" marR="0" lvl="0" indent="0" algn="just" defTabSz="685800" rtl="0" eaLnBrk="0" fontAlgn="base" latinLnBrk="0" hangingPunct="0">
              <a:lnSpc>
                <a:spcPct val="100000"/>
              </a:lnSpc>
              <a:spcBef>
                <a:spcPts val="0"/>
              </a:spcBef>
              <a:spcAft>
                <a:spcPts val="0"/>
              </a:spcAft>
              <a:buClrTx/>
              <a:buSzTx/>
              <a:buFontTx/>
              <a:buNone/>
              <a:tabLst/>
              <a:defRPr/>
            </a:pPr>
            <a:r>
              <a:rPr kumimoji="0" lang="es-CO" sz="3600" b="1" i="0" u="sng"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Me haré semejante al Altísimo</a:t>
            </a:r>
            <a:r>
              <a:rPr kumimoji="0" 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a:t>
            </a:r>
          </a:p>
        </p:txBody>
      </p:sp>
      <p:pic>
        <p:nvPicPr>
          <p:cNvPr id="3" name="Picture 2">
            <a:extLst>
              <a:ext uri="{FF2B5EF4-FFF2-40B4-BE49-F238E27FC236}">
                <a16:creationId xmlns:a16="http://schemas.microsoft.com/office/drawing/2014/main" id="{BFA49BC1-D7F7-46EE-B392-1FC14A10FAF3}"/>
              </a:ext>
            </a:extLst>
          </p:cNvPr>
          <p:cNvPicPr>
            <a:picLocks noChangeAspect="1"/>
          </p:cNvPicPr>
          <p:nvPr/>
        </p:nvPicPr>
        <p:blipFill>
          <a:blip r:embed="rId3"/>
          <a:stretch>
            <a:fillRect/>
          </a:stretch>
        </p:blipFill>
        <p:spPr>
          <a:xfrm>
            <a:off x="3773246" y="2400300"/>
            <a:ext cx="1597510" cy="2057400"/>
          </a:xfrm>
          <a:prstGeom prst="rect">
            <a:avLst/>
          </a:prstGeom>
        </p:spPr>
      </p:pic>
    </p:spTree>
    <p:extLst>
      <p:ext uri="{BB962C8B-B14F-4D97-AF65-F5344CB8AC3E}">
        <p14:creationId xmlns:p14="http://schemas.microsoft.com/office/powerpoint/2010/main" val="109659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0E860-FC4B-64F2-2F71-9125F10BA65F}"/>
            </a:ext>
          </a:extLst>
        </p:cNvPr>
        <p:cNvGrpSpPr/>
        <p:nvPr/>
      </p:nvGrpSpPr>
      <p:grpSpPr>
        <a:xfrm>
          <a:off x="0" y="0"/>
          <a:ext cx="0" cy="0"/>
          <a:chOff x="0" y="0"/>
          <a:chExt cx="0" cy="0"/>
        </a:xfrm>
      </p:grpSpPr>
      <p:sp>
        <p:nvSpPr>
          <p:cNvPr id="86018" name="Rectangle 2">
            <a:extLst>
              <a:ext uri="{FF2B5EF4-FFF2-40B4-BE49-F238E27FC236}">
                <a16:creationId xmlns:a16="http://schemas.microsoft.com/office/drawing/2014/main" id="{241ADF20-DCB7-0384-1E97-4B8BE9C8C62F}"/>
              </a:ext>
            </a:extLst>
          </p:cNvPr>
          <p:cNvSpPr>
            <a:spLocks noGrp="1" noChangeArrowheads="1"/>
          </p:cNvSpPr>
          <p:nvPr>
            <p:ph type="title"/>
          </p:nvPr>
        </p:nvSpPr>
        <p:spPr>
          <a:xfrm>
            <a:off x="685800" y="228600"/>
            <a:ext cx="7772400" cy="914400"/>
          </a:xfrm>
        </p:spPr>
        <p:txBody>
          <a:bodyPr/>
          <a:lstStyle/>
          <a:p>
            <a:pPr algn="ctr" eaLnBrk="1" hangingPunct="1"/>
            <a:r>
              <a:rPr lang="es-CO" sz="3600" dirty="0">
                <a:effectLst>
                  <a:outerShdw blurRad="38100" dist="38100" dir="2700000" algn="tl">
                    <a:srgbClr val="000000">
                      <a:alpha val="43137"/>
                    </a:srgbClr>
                  </a:outerShdw>
                </a:effectLst>
                <a:latin typeface="Calibri" panose="020F0502020204030204" pitchFamily="34" charset="0"/>
              </a:rPr>
              <a:t>¿Relato Contradictorio de la Creación</a:t>
            </a:r>
            <a:r>
              <a:rPr lang="en-US" sz="3600" dirty="0">
                <a:effectLst>
                  <a:outerShdw blurRad="38100" dist="38100" dir="2700000" algn="tl">
                    <a:srgbClr val="000000">
                      <a:alpha val="43137"/>
                    </a:srgbClr>
                  </a:outerShdw>
                </a:effectLst>
                <a:latin typeface="Calibri" panose="020F0502020204030204" pitchFamily="34" charset="0"/>
              </a:rPr>
              <a:t>?</a:t>
            </a:r>
          </a:p>
        </p:txBody>
      </p:sp>
      <p:sp>
        <p:nvSpPr>
          <p:cNvPr id="21507" name="Rectangle 3">
            <a:extLst>
              <a:ext uri="{FF2B5EF4-FFF2-40B4-BE49-F238E27FC236}">
                <a16:creationId xmlns:a16="http://schemas.microsoft.com/office/drawing/2014/main" id="{FD24DED0-AEC0-479D-677F-FD9021CB80C8}"/>
              </a:ext>
            </a:extLst>
          </p:cNvPr>
          <p:cNvSpPr>
            <a:spLocks noGrp="1" noChangeArrowheads="1"/>
          </p:cNvSpPr>
          <p:nvPr>
            <p:ph type="body" idx="1"/>
          </p:nvPr>
        </p:nvSpPr>
        <p:spPr>
          <a:xfrm>
            <a:off x="76200" y="1600200"/>
            <a:ext cx="9067800" cy="2057400"/>
          </a:xfrm>
        </p:spPr>
        <p:txBody>
          <a:bodyPr/>
          <a:lstStyle/>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Génesis 1 – </a:t>
            </a:r>
            <a:r>
              <a:rPr lang="es-CO" dirty="0">
                <a:effectLst>
                  <a:outerShdw blurRad="38100" dist="38100" dir="2700000" algn="tl">
                    <a:srgbClr val="000000">
                      <a:alpha val="43137"/>
                    </a:srgbClr>
                  </a:outerShdw>
                </a:effectLst>
                <a:latin typeface="Calibri" panose="020F0502020204030204" pitchFamily="34" charset="0"/>
              </a:rPr>
              <a:t> Resumen general de toda la creación</a:t>
            </a:r>
          </a:p>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Génesis 2 – </a:t>
            </a:r>
            <a:r>
              <a:rPr lang="es-CO" dirty="0">
                <a:effectLst>
                  <a:outerShdw blurRad="38100" dist="38100" dir="2700000" algn="tl">
                    <a:srgbClr val="000000">
                      <a:alpha val="43137"/>
                    </a:srgbClr>
                  </a:outerShdw>
                </a:effectLst>
                <a:latin typeface="Calibri" panose="020F0502020204030204" pitchFamily="34" charset="0"/>
              </a:rPr>
              <a:t>Detalles sobre la creación del jardín, el primer hombre y sus actividades en el día 6</a:t>
            </a:r>
            <a:r>
              <a:rPr lang="en-US" dirty="0">
                <a:effectLst>
                  <a:outerShdw blurRad="38100" dist="38100" dir="2700000" algn="tl">
                    <a:srgbClr val="000000">
                      <a:alpha val="43137"/>
                    </a:srgbClr>
                  </a:outerShdw>
                </a:effectLst>
                <a:latin typeface="Calibri" panose="020F0502020204030204" pitchFamily="34" charset="0"/>
              </a:rPr>
              <a:t>. </a:t>
            </a:r>
          </a:p>
        </p:txBody>
      </p:sp>
      <p:pic>
        <p:nvPicPr>
          <p:cNvPr id="8" name="Picture 7">
            <a:extLst>
              <a:ext uri="{FF2B5EF4-FFF2-40B4-BE49-F238E27FC236}">
                <a16:creationId xmlns:a16="http://schemas.microsoft.com/office/drawing/2014/main" id="{0E7D487B-3E84-8A66-A007-1664450CE326}"/>
              </a:ext>
            </a:extLst>
          </p:cNvPr>
          <p:cNvPicPr>
            <a:picLocks noChangeAspect="1"/>
          </p:cNvPicPr>
          <p:nvPr/>
        </p:nvPicPr>
        <p:blipFill>
          <a:blip r:embed="rId2"/>
          <a:stretch>
            <a:fillRect/>
          </a:stretch>
        </p:blipFill>
        <p:spPr>
          <a:xfrm>
            <a:off x="2568019" y="3841207"/>
            <a:ext cx="4007962" cy="2848426"/>
          </a:xfrm>
          <a:prstGeom prst="rect">
            <a:avLst/>
          </a:prstGeom>
        </p:spPr>
      </p:pic>
    </p:spTree>
    <p:extLst>
      <p:ext uri="{BB962C8B-B14F-4D97-AF65-F5344CB8AC3E}">
        <p14:creationId xmlns:p14="http://schemas.microsoft.com/office/powerpoint/2010/main" val="28138995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532BD-E9D3-F043-951E-2A0A2A0C54E1}"/>
            </a:ext>
          </a:extLst>
        </p:cNvPr>
        <p:cNvGrpSpPr/>
        <p:nvPr/>
      </p:nvGrpSpPr>
      <p:grpSpPr>
        <a:xfrm>
          <a:off x="0" y="0"/>
          <a:ext cx="0" cy="0"/>
          <a:chOff x="0" y="0"/>
          <a:chExt cx="0" cy="0"/>
        </a:xfrm>
      </p:grpSpPr>
      <p:sp>
        <p:nvSpPr>
          <p:cNvPr id="12290" name="Rectangle 2">
            <a:extLst>
              <a:ext uri="{FF2B5EF4-FFF2-40B4-BE49-F238E27FC236}">
                <a16:creationId xmlns:a16="http://schemas.microsoft.com/office/drawing/2014/main" id="{6949D089-760E-C975-5FA9-BD7A876EB68A}"/>
              </a:ext>
            </a:extLst>
          </p:cNvPr>
          <p:cNvSpPr>
            <a:spLocks noGrp="1" noChangeArrowheads="1"/>
          </p:cNvSpPr>
          <p:nvPr>
            <p:ph type="title"/>
          </p:nvPr>
        </p:nvSpPr>
        <p:spPr>
          <a:xfrm>
            <a:off x="320409" y="253550"/>
            <a:ext cx="7772400" cy="914400"/>
          </a:xfrm>
        </p:spPr>
        <p:txBody>
          <a:bodyPr/>
          <a:lstStyle/>
          <a:p>
            <a:pPr algn="ctr" eaLnBrk="1" hangingPunct="1"/>
            <a:r>
              <a:rPr lang="en-US" sz="3600" kern="1200" dirty="0">
                <a:effectLst>
                  <a:outerShdw blurRad="38100" dist="38100" dir="2700000" algn="tl">
                    <a:srgbClr val="000000">
                      <a:alpha val="43137"/>
                    </a:srgbClr>
                  </a:outerShdw>
                </a:effectLst>
              </a:rPr>
              <a:t>Las Tácticas de Satanás (2 Cor 2:11)</a:t>
            </a:r>
          </a:p>
        </p:txBody>
      </p:sp>
      <p:sp>
        <p:nvSpPr>
          <p:cNvPr id="30723" name="Rectangle 3">
            <a:extLst>
              <a:ext uri="{FF2B5EF4-FFF2-40B4-BE49-F238E27FC236}">
                <a16:creationId xmlns:a16="http://schemas.microsoft.com/office/drawing/2014/main" id="{FECE0656-9152-7BAA-7A97-43374ABBA473}"/>
              </a:ext>
            </a:extLst>
          </p:cNvPr>
          <p:cNvSpPr>
            <a:spLocks noGrp="1" noChangeArrowheads="1"/>
          </p:cNvSpPr>
          <p:nvPr>
            <p:ph type="body" idx="1"/>
          </p:nvPr>
        </p:nvSpPr>
        <p:spPr>
          <a:xfrm>
            <a:off x="838200" y="1735138"/>
            <a:ext cx="7848600" cy="3387725"/>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s-CO" dirty="0">
                <a:effectLst>
                  <a:outerShdw blurRad="38100" dist="38100" dir="2700000" algn="tl">
                    <a:srgbClr val="000000">
                      <a:alpha val="43137"/>
                    </a:srgbClr>
                  </a:outerShdw>
                </a:effectLst>
                <a:ea typeface="+mn-ea"/>
                <a:cs typeface="+mn-cs"/>
              </a:rPr>
              <a:t>Añade a la Palabra de Dios </a:t>
            </a:r>
            <a:r>
              <a:rPr lang="en-US" dirty="0">
                <a:effectLst>
                  <a:outerShdw blurRad="38100" dist="38100" dir="2700000" algn="tl">
                    <a:srgbClr val="000000">
                      <a:alpha val="43137"/>
                    </a:srgbClr>
                  </a:outerShdw>
                </a:effectLst>
                <a:ea typeface="+mn-ea"/>
                <a:cs typeface="+mn-cs"/>
              </a:rPr>
              <a:t>(3:1; 2:16-17)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s-CO" b="1" u="sng" dirty="0">
                <a:solidFill>
                  <a:srgbClr val="FFFFCC"/>
                </a:solidFill>
                <a:effectLst>
                  <a:outerShdw blurRad="38100" dist="38100" dir="2700000" algn="tl">
                    <a:srgbClr val="000000">
                      <a:alpha val="43137"/>
                    </a:srgbClr>
                  </a:outerShdw>
                </a:effectLst>
                <a:ea typeface="+mn-ea"/>
                <a:cs typeface="+mn-cs"/>
              </a:rPr>
              <a:t>Desafía la bondad de Dios </a:t>
            </a:r>
            <a:r>
              <a:rPr lang="en-US" b="1" u="sng" dirty="0">
                <a:solidFill>
                  <a:srgbClr val="FFFFCC"/>
                </a:solidFill>
                <a:effectLst>
                  <a:outerShdw blurRad="38100" dist="38100" dir="2700000" algn="tl">
                    <a:srgbClr val="000000">
                      <a:alpha val="43137"/>
                    </a:srgbClr>
                  </a:outerShdw>
                </a:effectLst>
                <a:ea typeface="+mn-ea"/>
                <a:cs typeface="+mn-cs"/>
              </a:rPr>
              <a:t>(3:1; 2:16-17)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s-CO" dirty="0">
                <a:effectLst>
                  <a:outerShdw blurRad="38100" dist="38100" dir="2700000" algn="tl">
                    <a:srgbClr val="000000">
                      <a:alpha val="43137"/>
                    </a:srgbClr>
                  </a:outerShdw>
                </a:effectLst>
                <a:ea typeface="+mn-ea"/>
                <a:cs typeface="+mn-cs"/>
              </a:rPr>
              <a:t>Resta de la Palabra de Dios </a:t>
            </a:r>
            <a:r>
              <a:rPr lang="en-US" dirty="0">
                <a:effectLst>
                  <a:outerShdw blurRad="38100" dist="38100" dir="2700000" algn="tl">
                    <a:srgbClr val="000000">
                      <a:alpha val="43137"/>
                    </a:srgbClr>
                  </a:outerShdw>
                </a:effectLst>
                <a:ea typeface="+mn-ea"/>
                <a:cs typeface="+mn-cs"/>
              </a:rPr>
              <a:t>(3:4; 2:17)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s-CO" dirty="0">
                <a:effectLst>
                  <a:outerShdw blurRad="38100" dist="38100" dir="2700000" algn="tl">
                    <a:srgbClr val="000000">
                      <a:alpha val="43137"/>
                    </a:srgbClr>
                  </a:outerShdw>
                </a:effectLst>
                <a:ea typeface="+mn-ea"/>
                <a:cs typeface="+mn-cs"/>
              </a:rPr>
              <a:t>Ofrece sabiduría sin sumisión a Dios</a:t>
            </a:r>
            <a:r>
              <a:rPr lang="en-US" dirty="0">
                <a:effectLst>
                  <a:outerShdw blurRad="38100" dist="38100" dir="2700000" algn="tl">
                    <a:srgbClr val="000000">
                      <a:alpha val="43137"/>
                    </a:srgbClr>
                  </a:outerShdw>
                </a:effectLst>
                <a:ea typeface="+mn-ea"/>
                <a:cs typeface="+mn-cs"/>
              </a:rPr>
              <a:t> (3:5; Prov 1:7)</a:t>
            </a:r>
          </a:p>
        </p:txBody>
      </p:sp>
      <p:pic>
        <p:nvPicPr>
          <p:cNvPr id="6" name="Picture 5" descr="C:\Users\awoods\Pictures\Microsoft Clip Organizer\j0364212.wmf">
            <a:extLst>
              <a:ext uri="{FF2B5EF4-FFF2-40B4-BE49-F238E27FC236}">
                <a16:creationId xmlns:a16="http://schemas.microsoft.com/office/drawing/2014/main" id="{2F9A4B60-63C6-51AA-07D8-FFEE5C7C7E0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pic>
        <p:nvPicPr>
          <p:cNvPr id="2" name="Picture 1">
            <a:extLst>
              <a:ext uri="{FF2B5EF4-FFF2-40B4-BE49-F238E27FC236}">
                <a16:creationId xmlns:a16="http://schemas.microsoft.com/office/drawing/2014/main" id="{1573B909-332C-4CDD-702A-42DB77502879}"/>
              </a:ext>
            </a:extLst>
          </p:cNvPr>
          <p:cNvPicPr>
            <a:picLocks noChangeAspect="1"/>
          </p:cNvPicPr>
          <p:nvPr/>
        </p:nvPicPr>
        <p:blipFill>
          <a:blip r:embed="rId3"/>
          <a:stretch>
            <a:fillRect/>
          </a:stretch>
        </p:blipFill>
        <p:spPr>
          <a:xfrm>
            <a:off x="7510203" y="33996"/>
            <a:ext cx="1591194" cy="1133954"/>
          </a:xfrm>
          <a:prstGeom prst="rect">
            <a:avLst/>
          </a:prstGeom>
        </p:spPr>
      </p:pic>
    </p:spTree>
    <p:extLst>
      <p:ext uri="{BB962C8B-B14F-4D97-AF65-F5344CB8AC3E}">
        <p14:creationId xmlns:p14="http://schemas.microsoft.com/office/powerpoint/2010/main" val="17745388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4BA75-EB19-387A-0B8E-952C85D56F8E}"/>
            </a:ext>
          </a:extLst>
        </p:cNvPr>
        <p:cNvGrpSpPr/>
        <p:nvPr/>
      </p:nvGrpSpPr>
      <p:grpSpPr>
        <a:xfrm>
          <a:off x="0" y="0"/>
          <a:ext cx="0" cy="0"/>
          <a:chOff x="0" y="0"/>
          <a:chExt cx="0" cy="0"/>
        </a:xfrm>
      </p:grpSpPr>
      <p:sp>
        <p:nvSpPr>
          <p:cNvPr id="28675" name="Rectangle 3">
            <a:extLst>
              <a:ext uri="{FF2B5EF4-FFF2-40B4-BE49-F238E27FC236}">
                <a16:creationId xmlns:a16="http://schemas.microsoft.com/office/drawing/2014/main" id="{4BD64FA2-8E14-8139-180C-CE196DD4775C}"/>
              </a:ext>
            </a:extLst>
          </p:cNvPr>
          <p:cNvSpPr>
            <a:spLocks noGrp="1" noChangeArrowheads="1"/>
          </p:cNvSpPr>
          <p:nvPr>
            <p:ph type="body" idx="1"/>
          </p:nvPr>
        </p:nvSpPr>
        <p:spPr>
          <a:xfrm>
            <a:off x="1433512" y="1371600"/>
            <a:ext cx="7710488" cy="38862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3:1-5 Tentación por la serpiente</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3:6 </a:t>
            </a:r>
            <a:r>
              <a:rPr lang="es-CO" b="1" u="sng" dirty="0">
                <a:solidFill>
                  <a:srgbClr val="FFFFCC"/>
                </a:solidFill>
                <a:effectLst>
                  <a:outerShdw blurRad="38100" dist="38100" dir="2700000" algn="tl">
                    <a:srgbClr val="000000">
                      <a:alpha val="43137"/>
                    </a:srgbClr>
                  </a:outerShdw>
                </a:effectLst>
                <a:ea typeface="+mn-ea"/>
                <a:cs typeface="+mn-cs"/>
              </a:rPr>
              <a:t>Pecado de Adán y Eva</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3:7-13 Resultados del pecado</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3:14-19 Imposición de juicios divinos</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3:20-24 </a:t>
            </a:r>
            <a:r>
              <a:rPr lang="es-CO" dirty="0">
                <a:effectLst>
                  <a:outerShdw blurRad="38100" dist="38100" dir="2700000" algn="tl">
                    <a:srgbClr val="000000">
                      <a:alpha val="43137"/>
                    </a:srgbClr>
                  </a:outerShdw>
                </a:effectLst>
                <a:ea typeface="+mn-ea"/>
                <a:cs typeface="+mn-cs"/>
              </a:rPr>
              <a:t>La provisión de Dios a pesar del pecado</a:t>
            </a:r>
            <a:endParaRPr lang="en-US" dirty="0">
              <a:effectLst>
                <a:outerShdw blurRad="38100" dist="38100" dir="2700000" algn="tl">
                  <a:srgbClr val="000000">
                    <a:alpha val="43137"/>
                  </a:srgbClr>
                </a:outerShdw>
              </a:effectLst>
              <a:ea typeface="+mn-ea"/>
              <a:cs typeface="+mn-cs"/>
            </a:endParaRPr>
          </a:p>
        </p:txBody>
      </p:sp>
      <p:pic>
        <p:nvPicPr>
          <p:cNvPr id="7172" name="Picture 5" descr="C:\Users\awoods\Pictures\Microsoft Clip Organizer\pe07654_.wmf">
            <a:extLst>
              <a:ext uri="{FF2B5EF4-FFF2-40B4-BE49-F238E27FC236}">
                <a16:creationId xmlns:a16="http://schemas.microsoft.com/office/drawing/2014/main" id="{B8FBA454-E202-7E29-BBE1-83082DC0A2B2}"/>
              </a:ext>
            </a:extLst>
          </p:cNvPr>
          <p:cNvPicPr>
            <a:picLocks noChangeAspect="1" noChangeArrowheads="1"/>
          </p:cNvPicPr>
          <p:nvPr/>
        </p:nvPicPr>
        <p:blipFill>
          <a:blip r:embed="rId2" cstate="print"/>
          <a:srcRect/>
          <a:stretch>
            <a:fillRect/>
          </a:stretch>
        </p:blipFill>
        <p:spPr bwMode="auto">
          <a:xfrm>
            <a:off x="76200" y="2286000"/>
            <a:ext cx="1357312" cy="2286000"/>
          </a:xfrm>
          <a:prstGeom prst="rect">
            <a:avLst/>
          </a:prstGeom>
          <a:noFill/>
          <a:ln w="9525">
            <a:noFill/>
            <a:miter lim="800000"/>
            <a:headEnd/>
            <a:tailEnd/>
          </a:ln>
        </p:spPr>
      </p:pic>
      <p:sp>
        <p:nvSpPr>
          <p:cNvPr id="6" name="Rectangle 2">
            <a:extLst>
              <a:ext uri="{FF2B5EF4-FFF2-40B4-BE49-F238E27FC236}">
                <a16:creationId xmlns:a16="http://schemas.microsoft.com/office/drawing/2014/main" id="{46039FCB-94A7-C06D-E840-48C8680A22DA}"/>
              </a:ext>
            </a:extLst>
          </p:cNvPr>
          <p:cNvSpPr txBox="1">
            <a:spLocks noChangeArrowheads="1"/>
          </p:cNvSpPr>
          <p:nvPr/>
        </p:nvSpPr>
        <p:spPr bwMode="auto">
          <a:xfrm>
            <a:off x="2133600" y="228600"/>
            <a:ext cx="4648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Estructura del Génesis</a:t>
            </a:r>
          </a:p>
        </p:txBody>
      </p:sp>
      <p:pic>
        <p:nvPicPr>
          <p:cNvPr id="8" name="Picture 7" descr="C:\Users\awoods\Pictures\Microsoft Clip Organizer\j0364212.wmf">
            <a:extLst>
              <a:ext uri="{FF2B5EF4-FFF2-40B4-BE49-F238E27FC236}">
                <a16:creationId xmlns:a16="http://schemas.microsoft.com/office/drawing/2014/main" id="{E6BDFB3A-DCF8-AF86-4FFA-5F8C4244BD9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pic>
        <p:nvPicPr>
          <p:cNvPr id="3" name="Picture 2">
            <a:extLst>
              <a:ext uri="{FF2B5EF4-FFF2-40B4-BE49-F238E27FC236}">
                <a16:creationId xmlns:a16="http://schemas.microsoft.com/office/drawing/2014/main" id="{03D1F6F3-1797-70B8-53AF-232CD0396B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3849" y="63219"/>
            <a:ext cx="1744066" cy="1245162"/>
          </a:xfrm>
          <a:prstGeom prst="rect">
            <a:avLst/>
          </a:prstGeom>
        </p:spPr>
      </p:pic>
    </p:spTree>
    <p:extLst>
      <p:ext uri="{BB962C8B-B14F-4D97-AF65-F5344CB8AC3E}">
        <p14:creationId xmlns:p14="http://schemas.microsoft.com/office/powerpoint/2010/main" val="14409918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FD1C7-3804-C40F-698B-EBA159AC2636}"/>
            </a:ext>
          </a:extLst>
        </p:cNvPr>
        <p:cNvGrpSpPr/>
        <p:nvPr/>
      </p:nvGrpSpPr>
      <p:grpSpPr>
        <a:xfrm>
          <a:off x="0" y="0"/>
          <a:ext cx="0" cy="0"/>
          <a:chOff x="0" y="0"/>
          <a:chExt cx="0" cy="0"/>
        </a:xfrm>
      </p:grpSpPr>
      <p:sp>
        <p:nvSpPr>
          <p:cNvPr id="15362" name="Rectangle 2">
            <a:extLst>
              <a:ext uri="{FF2B5EF4-FFF2-40B4-BE49-F238E27FC236}">
                <a16:creationId xmlns:a16="http://schemas.microsoft.com/office/drawing/2014/main" id="{EFA473EE-3EB5-5F54-B7D4-3D11897BFCE7}"/>
              </a:ext>
            </a:extLst>
          </p:cNvPr>
          <p:cNvSpPr>
            <a:spLocks noGrp="1" noChangeArrowheads="1"/>
          </p:cNvSpPr>
          <p:nvPr>
            <p:ph type="title"/>
          </p:nvPr>
        </p:nvSpPr>
        <p:spPr>
          <a:xfrm>
            <a:off x="1600200" y="228600"/>
            <a:ext cx="5448300" cy="944880"/>
          </a:xfrm>
        </p:spPr>
        <p:txBody>
          <a:bodyPr/>
          <a:lstStyle/>
          <a:p>
            <a:pPr algn="ctr" eaLnBrk="1" hangingPunct="1"/>
            <a:r>
              <a:rPr lang="es-CO" sz="3600" dirty="0">
                <a:effectLst>
                  <a:outerShdw blurRad="38100" dist="38100" dir="2700000" algn="tl">
                    <a:srgbClr val="000000">
                      <a:alpha val="43137"/>
                    </a:srgbClr>
                  </a:outerShdw>
                </a:effectLst>
              </a:rPr>
              <a:t>Pecado de Adán y Eva </a:t>
            </a:r>
            <a:r>
              <a:rPr lang="en-US" sz="3600" dirty="0">
                <a:effectLst>
                  <a:outerShdw blurRad="38100" dist="38100" dir="2700000" algn="tl">
                    <a:srgbClr val="000000">
                      <a:alpha val="43137"/>
                    </a:srgbClr>
                  </a:outerShdw>
                </a:effectLst>
              </a:rPr>
              <a:t>(3:6)</a:t>
            </a:r>
          </a:p>
        </p:txBody>
      </p:sp>
      <p:sp>
        <p:nvSpPr>
          <p:cNvPr id="32771" name="Rectangle 3">
            <a:extLst>
              <a:ext uri="{FF2B5EF4-FFF2-40B4-BE49-F238E27FC236}">
                <a16:creationId xmlns:a16="http://schemas.microsoft.com/office/drawing/2014/main" id="{A291CA38-56C6-667E-29F6-C25B51D74338}"/>
              </a:ext>
            </a:extLst>
          </p:cNvPr>
          <p:cNvSpPr>
            <a:spLocks noGrp="1" noChangeArrowheads="1"/>
          </p:cNvSpPr>
          <p:nvPr>
            <p:ph type="body" idx="1"/>
          </p:nvPr>
        </p:nvSpPr>
        <p:spPr>
          <a:xfrm>
            <a:off x="685800" y="1600200"/>
            <a:ext cx="7772400" cy="4460875"/>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s-CO" b="1" u="sng" dirty="0">
                <a:solidFill>
                  <a:srgbClr val="FFFFCC"/>
                </a:solidFill>
                <a:effectLst>
                  <a:outerShdw blurRad="38100" dist="38100" dir="2700000" algn="tl">
                    <a:srgbClr val="000000">
                      <a:alpha val="43137"/>
                    </a:srgbClr>
                  </a:outerShdw>
                </a:effectLst>
                <a:ea typeface="+mn-ea"/>
                <a:cs typeface="+mn-cs"/>
              </a:rPr>
              <a:t>Tres fuentes de tentación (1 Juan 2:16)</a:t>
            </a:r>
          </a:p>
          <a:p>
            <a:pPr marL="914400" lvl="1" indent="-457200" eaLnBrk="1" hangingPunct="1">
              <a:spcBef>
                <a:spcPts val="0"/>
              </a:spcBef>
              <a:spcAft>
                <a:spcPts val="2400"/>
              </a:spcAft>
              <a:defRPr/>
            </a:pPr>
            <a:r>
              <a:rPr lang="es-CO" dirty="0">
                <a:effectLst>
                  <a:outerShdw blurRad="38100" dist="38100" dir="2700000" algn="tl">
                    <a:srgbClr val="000000">
                      <a:alpha val="43137"/>
                    </a:srgbClr>
                  </a:outerShdw>
                </a:effectLst>
                <a:cs typeface="Calibri" panose="020F0502020204030204" pitchFamily="34" charset="0"/>
              </a:rPr>
              <a:t>La pasión de la carne</a:t>
            </a:r>
          </a:p>
          <a:p>
            <a:pPr marL="914400" lvl="1" indent="-457200" eaLnBrk="1" hangingPunct="1">
              <a:spcBef>
                <a:spcPts val="0"/>
              </a:spcBef>
              <a:spcAft>
                <a:spcPts val="2400"/>
              </a:spcAft>
              <a:defRPr/>
            </a:pPr>
            <a:r>
              <a:rPr lang="es-CO" dirty="0">
                <a:effectLst>
                  <a:outerShdw blurRad="38100" dist="38100" dir="2700000" algn="tl">
                    <a:srgbClr val="000000">
                      <a:alpha val="43137"/>
                    </a:srgbClr>
                  </a:outerShdw>
                </a:effectLst>
                <a:cs typeface="Calibri" panose="020F0502020204030204" pitchFamily="34" charset="0"/>
              </a:rPr>
              <a:t>La pasión de los ojos</a:t>
            </a:r>
          </a:p>
          <a:p>
            <a:pPr marL="914400" lvl="1" indent="-457200" eaLnBrk="1" hangingPunct="1">
              <a:spcBef>
                <a:spcPts val="0"/>
              </a:spcBef>
              <a:spcAft>
                <a:spcPts val="2400"/>
              </a:spcAft>
              <a:defRPr/>
            </a:pPr>
            <a:r>
              <a:rPr lang="es-CO" dirty="0">
                <a:effectLst>
                  <a:outerShdw blurRad="38100" dist="38100" dir="2700000" algn="tl">
                    <a:srgbClr val="000000">
                      <a:alpha val="43137"/>
                    </a:srgbClr>
                  </a:outerShdw>
                </a:effectLst>
                <a:cs typeface="Calibri" panose="020F0502020204030204" pitchFamily="34" charset="0"/>
              </a:rPr>
              <a:t>La arrogancia de la vida</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s-CO" dirty="0">
                <a:effectLst>
                  <a:outerShdw blurRad="38100" dist="38100" dir="2700000" algn="tl">
                    <a:srgbClr val="000000">
                      <a:alpha val="43137"/>
                    </a:srgbClr>
                  </a:outerShdw>
                </a:effectLst>
                <a:ea typeface="+mn-ea"/>
                <a:cs typeface="+mn-cs"/>
              </a:rPr>
              <a:t>Colapso del rol de liderazgo del hombre (1 Tim 2:13; Gén 2:23)</a:t>
            </a:r>
          </a:p>
        </p:txBody>
      </p:sp>
      <p:pic>
        <p:nvPicPr>
          <p:cNvPr id="15364" name="Picture 7" descr="C:\Users\awoods\AppData\Local\Microsoft\Windows\Temporary Internet Files\Content.IE5\1123P2W0\MCj01289500000[1].wmf">
            <a:extLst>
              <a:ext uri="{FF2B5EF4-FFF2-40B4-BE49-F238E27FC236}">
                <a16:creationId xmlns:a16="http://schemas.microsoft.com/office/drawing/2014/main" id="{2DB8713B-6569-2505-67DD-95DC7CBB5FF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715000" y="2362200"/>
            <a:ext cx="2667000" cy="2381250"/>
          </a:xfrm>
          <a:prstGeom prst="rect">
            <a:avLst/>
          </a:prstGeom>
          <a:noFill/>
          <a:ln w="9525">
            <a:noFill/>
            <a:miter lim="800000"/>
            <a:headEnd/>
            <a:tailEnd/>
          </a:ln>
        </p:spPr>
      </p:pic>
      <p:pic>
        <p:nvPicPr>
          <p:cNvPr id="6" name="Picture 5" descr="C:\Users\awoods\Pictures\Microsoft Clip Organizer\j0364212.wmf">
            <a:extLst>
              <a:ext uri="{FF2B5EF4-FFF2-40B4-BE49-F238E27FC236}">
                <a16:creationId xmlns:a16="http://schemas.microsoft.com/office/drawing/2014/main" id="{5267D7A4-8A1E-3E86-0E4A-54C8F2A5AEB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pic>
        <p:nvPicPr>
          <p:cNvPr id="2" name="Picture 1">
            <a:extLst>
              <a:ext uri="{FF2B5EF4-FFF2-40B4-BE49-F238E27FC236}">
                <a16:creationId xmlns:a16="http://schemas.microsoft.com/office/drawing/2014/main" id="{7BE0221B-BB91-CF64-5CD0-C0E1DF82A952}"/>
              </a:ext>
            </a:extLst>
          </p:cNvPr>
          <p:cNvPicPr>
            <a:picLocks noChangeAspect="1"/>
          </p:cNvPicPr>
          <p:nvPr/>
        </p:nvPicPr>
        <p:blipFill>
          <a:blip r:embed="rId4"/>
          <a:stretch>
            <a:fillRect/>
          </a:stretch>
        </p:blipFill>
        <p:spPr>
          <a:xfrm>
            <a:off x="7476606" y="85246"/>
            <a:ext cx="1591194" cy="1133954"/>
          </a:xfrm>
          <a:prstGeom prst="rect">
            <a:avLst/>
          </a:prstGeom>
        </p:spPr>
      </p:pic>
    </p:spTree>
    <p:extLst>
      <p:ext uri="{BB962C8B-B14F-4D97-AF65-F5344CB8AC3E}">
        <p14:creationId xmlns:p14="http://schemas.microsoft.com/office/powerpoint/2010/main" val="39713975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447800" y="228600"/>
            <a:ext cx="5600700" cy="944880"/>
          </a:xfrm>
        </p:spPr>
        <p:txBody>
          <a:bodyPr/>
          <a:lstStyle/>
          <a:p>
            <a:pPr algn="ctr" eaLnBrk="1" hangingPunct="1"/>
            <a:r>
              <a:rPr lang="es-CO" sz="3600" dirty="0">
                <a:effectLst>
                  <a:outerShdw blurRad="38100" dist="38100" dir="2700000" algn="tl">
                    <a:srgbClr val="000000">
                      <a:alpha val="43137"/>
                    </a:srgbClr>
                  </a:outerShdw>
                </a:effectLst>
              </a:rPr>
              <a:t>Pecado de Adán y Eva </a:t>
            </a:r>
            <a:r>
              <a:rPr lang="en-US" sz="3600" dirty="0">
                <a:effectLst>
                  <a:outerShdw blurRad="38100" dist="38100" dir="2700000" algn="tl">
                    <a:srgbClr val="000000">
                      <a:alpha val="43137"/>
                    </a:srgbClr>
                  </a:outerShdw>
                </a:effectLst>
              </a:rPr>
              <a:t>(3:6)</a:t>
            </a:r>
          </a:p>
        </p:txBody>
      </p:sp>
      <p:sp>
        <p:nvSpPr>
          <p:cNvPr id="32771" name="Rectangle 3"/>
          <p:cNvSpPr>
            <a:spLocks noGrp="1" noChangeArrowheads="1"/>
          </p:cNvSpPr>
          <p:nvPr>
            <p:ph type="body" idx="1"/>
          </p:nvPr>
        </p:nvSpPr>
        <p:spPr>
          <a:xfrm>
            <a:off x="685800" y="1600200"/>
            <a:ext cx="7772400" cy="4460875"/>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s-CO" dirty="0">
                <a:effectLst>
                  <a:outerShdw blurRad="38100" dist="38100" dir="2700000" algn="tl">
                    <a:srgbClr val="000000">
                      <a:alpha val="43137"/>
                    </a:srgbClr>
                  </a:outerShdw>
                </a:effectLst>
                <a:ea typeface="+mn-ea"/>
                <a:cs typeface="+mn-cs"/>
              </a:rPr>
              <a:t>Tres fuentes de tentación (1 Juan 2:16)</a:t>
            </a:r>
          </a:p>
          <a:p>
            <a:pPr marL="914400" lvl="1" indent="-457200" eaLnBrk="1" hangingPunct="1">
              <a:spcBef>
                <a:spcPts val="0"/>
              </a:spcBef>
              <a:spcAft>
                <a:spcPts val="2400"/>
              </a:spcAft>
              <a:defRPr/>
            </a:pPr>
            <a:r>
              <a:rPr lang="es-CO" dirty="0">
                <a:effectLst>
                  <a:outerShdw blurRad="38100" dist="38100" dir="2700000" algn="tl">
                    <a:srgbClr val="000000">
                      <a:alpha val="43137"/>
                    </a:srgbClr>
                  </a:outerShdw>
                </a:effectLst>
                <a:cs typeface="Calibri" panose="020F0502020204030204" pitchFamily="34" charset="0"/>
              </a:rPr>
              <a:t>La pasión de la carne</a:t>
            </a:r>
          </a:p>
          <a:p>
            <a:pPr marL="914400" lvl="1" indent="-457200" eaLnBrk="1" hangingPunct="1">
              <a:spcBef>
                <a:spcPts val="0"/>
              </a:spcBef>
              <a:spcAft>
                <a:spcPts val="2400"/>
              </a:spcAft>
              <a:defRPr/>
            </a:pPr>
            <a:r>
              <a:rPr lang="es-CO" dirty="0">
                <a:effectLst>
                  <a:outerShdw blurRad="38100" dist="38100" dir="2700000" algn="tl">
                    <a:srgbClr val="000000">
                      <a:alpha val="43137"/>
                    </a:srgbClr>
                  </a:outerShdw>
                </a:effectLst>
                <a:cs typeface="Calibri" panose="020F0502020204030204" pitchFamily="34" charset="0"/>
              </a:rPr>
              <a:t>La pasión de los ojos</a:t>
            </a:r>
          </a:p>
          <a:p>
            <a:pPr marL="914400" lvl="1" indent="-457200" eaLnBrk="1" hangingPunct="1">
              <a:spcBef>
                <a:spcPts val="0"/>
              </a:spcBef>
              <a:spcAft>
                <a:spcPts val="2400"/>
              </a:spcAft>
              <a:defRPr/>
            </a:pPr>
            <a:r>
              <a:rPr lang="es-CO" dirty="0">
                <a:effectLst>
                  <a:outerShdw blurRad="38100" dist="38100" dir="2700000" algn="tl">
                    <a:srgbClr val="000000">
                      <a:alpha val="43137"/>
                    </a:srgbClr>
                  </a:outerShdw>
                </a:effectLst>
                <a:cs typeface="Calibri" panose="020F0502020204030204" pitchFamily="34" charset="0"/>
              </a:rPr>
              <a:t>La arrogancia de la vida</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s-CO" b="1" u="sng" dirty="0">
                <a:solidFill>
                  <a:srgbClr val="FFFFCC"/>
                </a:solidFill>
                <a:effectLst>
                  <a:outerShdw blurRad="38100" dist="38100" dir="2700000" algn="tl">
                    <a:srgbClr val="000000">
                      <a:alpha val="43137"/>
                    </a:srgbClr>
                  </a:outerShdw>
                </a:effectLst>
                <a:ea typeface="+mn-ea"/>
                <a:cs typeface="+mn-cs"/>
              </a:rPr>
              <a:t>Colapso del rol de liderazgo del hombre (1 Tim 2:13; Gén 2:23)</a:t>
            </a:r>
          </a:p>
        </p:txBody>
      </p:sp>
      <p:pic>
        <p:nvPicPr>
          <p:cNvPr id="15364" name="Picture 7" descr="C:\Users\awoods\AppData\Local\Microsoft\Windows\Temporary Internet Files\Content.IE5\1123P2W0\MCj01289500000[1].wmf"/>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715000" y="2362200"/>
            <a:ext cx="2667000" cy="2381250"/>
          </a:xfrm>
          <a:prstGeom prst="rect">
            <a:avLst/>
          </a:prstGeom>
          <a:noFill/>
          <a:ln w="9525">
            <a:noFill/>
            <a:miter lim="800000"/>
            <a:headEnd/>
            <a:tailEnd/>
          </a:ln>
        </p:spPr>
      </p:pic>
      <p:pic>
        <p:nvPicPr>
          <p:cNvPr id="6" name="Picture 5" descr="C:\Users\awoods\Pictures\Microsoft Clip Organizer\j0364212.wmf">
            <a:extLst>
              <a:ext uri="{FF2B5EF4-FFF2-40B4-BE49-F238E27FC236}">
                <a16:creationId xmlns:a16="http://schemas.microsoft.com/office/drawing/2014/main" id="{EC9871D4-9EC0-402E-A743-8F9DE63E3D0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pic>
        <p:nvPicPr>
          <p:cNvPr id="2" name="Picture 1">
            <a:extLst>
              <a:ext uri="{FF2B5EF4-FFF2-40B4-BE49-F238E27FC236}">
                <a16:creationId xmlns:a16="http://schemas.microsoft.com/office/drawing/2014/main" id="{A917FCF2-D84A-F319-875D-6FFE60E7D660}"/>
              </a:ext>
            </a:extLst>
          </p:cNvPr>
          <p:cNvPicPr>
            <a:picLocks noChangeAspect="1"/>
          </p:cNvPicPr>
          <p:nvPr/>
        </p:nvPicPr>
        <p:blipFill>
          <a:blip r:embed="rId4"/>
          <a:stretch>
            <a:fillRect/>
          </a:stretch>
        </p:blipFill>
        <p:spPr>
          <a:xfrm>
            <a:off x="7486047" y="58407"/>
            <a:ext cx="1591194" cy="1133954"/>
          </a:xfrm>
          <a:prstGeom prst="rect">
            <a:avLst/>
          </a:prstGeom>
        </p:spPr>
      </p:pic>
    </p:spTree>
    <p:extLst>
      <p:ext uri="{BB962C8B-B14F-4D97-AF65-F5344CB8AC3E}">
        <p14:creationId xmlns:p14="http://schemas.microsoft.com/office/powerpoint/2010/main" val="4946197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2" name="Rectangle 4"/>
          <p:cNvSpPr>
            <a:spLocks noGrp="1" noChangeArrowheads="1"/>
          </p:cNvSpPr>
          <p:nvPr>
            <p:ph type="title" idx="4294967295"/>
          </p:nvPr>
        </p:nvSpPr>
        <p:spPr>
          <a:xfrm>
            <a:off x="2209800" y="228600"/>
            <a:ext cx="4457700" cy="914400"/>
          </a:xfrm>
        </p:spPr>
        <p:txBody>
          <a:bodyPr lIns="91440" tIns="45720" rIns="91440" bIns="45720"/>
          <a:lstStyle/>
          <a:p>
            <a:pPr algn="ctr" eaLnBrk="1" hangingPunct="1">
              <a:defRPr/>
            </a:pPr>
            <a:r>
              <a:rPr lang="en-US" sz="3600" dirty="0">
                <a:effectLst>
                  <a:outerShdw blurRad="38100" dist="38100" dir="2700000" algn="tl">
                    <a:srgbClr val="000000">
                      <a:alpha val="43137"/>
                    </a:srgbClr>
                  </a:outerShdw>
                </a:effectLst>
              </a:rPr>
              <a:t>Feminismo Evangélico</a:t>
            </a:r>
          </a:p>
        </p:txBody>
      </p:sp>
      <p:sp>
        <p:nvSpPr>
          <p:cNvPr id="16387" name="Rectangle 5"/>
          <p:cNvSpPr>
            <a:spLocks noGrp="1" noChangeArrowheads="1"/>
          </p:cNvSpPr>
          <p:nvPr>
            <p:ph type="body" idx="4294967295"/>
          </p:nvPr>
        </p:nvSpPr>
        <p:spPr>
          <a:xfrm>
            <a:off x="304800" y="2057401"/>
            <a:ext cx="6096000" cy="2438400"/>
          </a:xfrm>
          <a:noFill/>
        </p:spPr>
        <p:txBody>
          <a:bodyPr/>
          <a:lstStyle/>
          <a:p>
            <a:pPr marL="0" indent="0" algn="just" eaLnBrk="1" hangingPunct="1">
              <a:buNone/>
            </a:pPr>
            <a:r>
              <a:rPr lang="es-CO" dirty="0">
                <a:effectLst>
                  <a:outerShdw blurRad="38100" dist="38100" dir="2700000" algn="tl">
                    <a:srgbClr val="000000">
                      <a:alpha val="43137"/>
                    </a:srgbClr>
                  </a:outerShdw>
                </a:effectLst>
              </a:rPr>
              <a:t>Un movimiento teológico dentro de la iglesia evangélica que busca abolir todas las distinciones de roles de género dentro del matrimonio y la iglesia.</a:t>
            </a:r>
            <a:endParaRPr lang="en-US" dirty="0">
              <a:effectLst>
                <a:outerShdw blurRad="38100" dist="38100" dir="2700000" algn="tl">
                  <a:srgbClr val="000000">
                    <a:alpha val="43137"/>
                  </a:srgbClr>
                </a:outerShdw>
              </a:effectLst>
            </a:endParaRPr>
          </a:p>
        </p:txBody>
      </p:sp>
      <p:pic>
        <p:nvPicPr>
          <p:cNvPr id="206855" name="Picture 7"/>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6934200" y="2001193"/>
            <a:ext cx="1902049" cy="2855614"/>
          </a:xfrm>
          <a:prstGeom prst="ellipse">
            <a:avLst/>
          </a:prstGeom>
          <a:gradFill>
            <a:gsLst>
              <a:gs pos="0">
                <a:schemeClr val="accent2">
                  <a:lumMod val="75000"/>
                </a:schemeClr>
              </a:gs>
              <a:gs pos="50000">
                <a:schemeClr val="accent1">
                  <a:shade val="67500"/>
                  <a:satMod val="115000"/>
                </a:schemeClr>
              </a:gs>
              <a:gs pos="100000">
                <a:schemeClr val="accent1">
                  <a:shade val="100000"/>
                  <a:satMod val="115000"/>
                </a:schemeClr>
              </a:gs>
            </a:gsLst>
            <a:lin ang="5400000" scaled="0"/>
          </a:gradFill>
          <a:ln>
            <a:noFill/>
          </a:ln>
        </p:spPr>
      </p:pic>
      <p:pic>
        <p:nvPicPr>
          <p:cNvPr id="5" name="Picture 4" descr="C:\Users\awoods\Pictures\Microsoft Clip Organizer\j0364212.wmf">
            <a:extLst>
              <a:ext uri="{FF2B5EF4-FFF2-40B4-BE49-F238E27FC236}">
                <a16:creationId xmlns:a16="http://schemas.microsoft.com/office/drawing/2014/main" id="{2A2A521B-A854-41B0-A46F-EB6F3A871EF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pic>
        <p:nvPicPr>
          <p:cNvPr id="4" name="Picture 3">
            <a:extLst>
              <a:ext uri="{FF2B5EF4-FFF2-40B4-BE49-F238E27FC236}">
                <a16:creationId xmlns:a16="http://schemas.microsoft.com/office/drawing/2014/main" id="{8E235AFA-B86A-398B-9EDD-BCA5C054AD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1884" y="10887"/>
            <a:ext cx="1905916" cy="1360714"/>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9060"/>
            <a:ext cx="6477000" cy="914400"/>
          </a:xfrm>
        </p:spPr>
        <p:txBody>
          <a:bodyPr/>
          <a:lstStyle/>
          <a:p>
            <a:pPr algn="ctr" eaLnBrk="1" hangingPunct="1">
              <a:defRPr/>
            </a:pPr>
            <a:r>
              <a:rPr lang="es-CO" sz="3600" dirty="0">
                <a:effectLst>
                  <a:outerShdw blurRad="38100" dist="38100" dir="2700000" algn="tl">
                    <a:srgbClr val="000000">
                      <a:alpha val="43137"/>
                    </a:srgbClr>
                  </a:outerShdw>
                </a:effectLst>
              </a:rPr>
              <a:t>El Liderazgo Masculino antes de la Caída</a:t>
            </a:r>
            <a:endParaRPr lang="en-US" sz="3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371600"/>
            <a:ext cx="8534400" cy="2438400"/>
          </a:xfrm>
        </p:spPr>
        <p:txBody>
          <a:bodyPr/>
          <a:lstStyle/>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ea typeface="+mn-ea"/>
                <a:cs typeface="+mn-cs"/>
              </a:rPr>
              <a:t>Adán creado primero– Gén. 2:4-7, 18-25; 1 Tim 2:13</a:t>
            </a:r>
          </a:p>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ea typeface="+mn-ea"/>
                <a:cs typeface="+mn-cs"/>
              </a:rPr>
              <a:t>Adán nombró a Eva– Gén. 1:10; 2:19-20, 23; 3:20</a:t>
            </a:r>
          </a:p>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ea typeface="+mn-ea"/>
                <a:cs typeface="+mn-cs"/>
              </a:rPr>
              <a:t>Dios responsabilizó a Adán – Gén. 3:9; Rom. 5:12</a:t>
            </a:r>
            <a:endParaRPr lang="en-US" sz="3000" dirty="0"/>
          </a:p>
        </p:txBody>
      </p:sp>
      <p:pic>
        <p:nvPicPr>
          <p:cNvPr id="4" name="Picture 3">
            <a:extLst>
              <a:ext uri="{FF2B5EF4-FFF2-40B4-BE49-F238E27FC236}">
                <a16:creationId xmlns:a16="http://schemas.microsoft.com/office/drawing/2014/main" id="{42B98F74-209A-683C-E44E-C2025DBA574D}"/>
              </a:ext>
            </a:extLst>
          </p:cNvPr>
          <p:cNvPicPr>
            <a:picLocks noChangeAspect="1"/>
          </p:cNvPicPr>
          <p:nvPr/>
        </p:nvPicPr>
        <p:blipFill>
          <a:blip r:embed="rId2"/>
          <a:stretch>
            <a:fillRect/>
          </a:stretch>
        </p:blipFill>
        <p:spPr>
          <a:xfrm>
            <a:off x="7467600" y="55575"/>
            <a:ext cx="1591194" cy="1133954"/>
          </a:xfrm>
          <a:prstGeom prst="rect">
            <a:avLst/>
          </a:prstGeom>
        </p:spPr>
      </p:pic>
      <p:sp>
        <p:nvSpPr>
          <p:cNvPr id="8" name="Rectangle 7">
            <a:extLst>
              <a:ext uri="{FF2B5EF4-FFF2-40B4-BE49-F238E27FC236}">
                <a16:creationId xmlns:a16="http://schemas.microsoft.com/office/drawing/2014/main" id="{3D611A48-7E20-0EFD-2458-7E0647B5A80F}"/>
              </a:ext>
            </a:extLst>
          </p:cNvPr>
          <p:cNvSpPr/>
          <p:nvPr/>
        </p:nvSpPr>
        <p:spPr>
          <a:xfrm>
            <a:off x="1600200" y="4886235"/>
            <a:ext cx="6495368" cy="1200329"/>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CO" sz="3600" b="1" cap="none" spc="0" dirty="0">
                <a:ln/>
                <a:solidFill>
                  <a:schemeClr val="accent4"/>
                </a:solidFill>
                <a:effectLst/>
                <a:latin typeface="Calibri" panose="020F0502020204030204" pitchFamily="34" charset="0"/>
                <a:ea typeface="Calibri" panose="020F0502020204030204" pitchFamily="34" charset="0"/>
                <a:cs typeface="Calibri" panose="020F0502020204030204" pitchFamily="34" charset="0"/>
              </a:rPr>
              <a:t>¿Realmente a alguien le importa </a:t>
            </a:r>
          </a:p>
          <a:p>
            <a:pPr algn="ctr"/>
            <a:r>
              <a:rPr lang="es-CO" sz="3600" b="1" cap="none" spc="0" dirty="0">
                <a:ln/>
                <a:solidFill>
                  <a:schemeClr val="accent4"/>
                </a:solidFill>
                <a:effectLst/>
                <a:latin typeface="Calibri" panose="020F0502020204030204" pitchFamily="34" charset="0"/>
                <a:ea typeface="Calibri" panose="020F0502020204030204" pitchFamily="34" charset="0"/>
                <a:cs typeface="Calibri" panose="020F0502020204030204" pitchFamily="34" charset="0"/>
              </a:rPr>
              <a:t>el liderazgo bíblico?</a:t>
            </a:r>
            <a:endParaRPr lang="en-US" sz="3600" b="1" cap="none" spc="0" dirty="0">
              <a:ln/>
              <a:solidFill>
                <a:schemeClr val="accent4"/>
              </a:solidFill>
              <a:effectLst/>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CB67E-AA25-0FB4-3287-9235BF5987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74DC83-DC77-7A1A-4C66-4F0CB9AE6570}"/>
              </a:ext>
            </a:extLst>
          </p:cNvPr>
          <p:cNvSpPr>
            <a:spLocks noGrp="1"/>
          </p:cNvSpPr>
          <p:nvPr>
            <p:ph type="title"/>
          </p:nvPr>
        </p:nvSpPr>
        <p:spPr>
          <a:xfrm>
            <a:off x="609600" y="269060"/>
            <a:ext cx="6477000" cy="914400"/>
          </a:xfrm>
        </p:spPr>
        <p:txBody>
          <a:bodyPr/>
          <a:lstStyle/>
          <a:p>
            <a:pPr algn="ctr" eaLnBrk="1" hangingPunct="1">
              <a:defRPr/>
            </a:pPr>
            <a:r>
              <a:rPr lang="es-CO" sz="3600" dirty="0">
                <a:effectLst>
                  <a:outerShdw blurRad="38100" dist="38100" dir="2700000" algn="tl">
                    <a:srgbClr val="000000">
                      <a:alpha val="43137"/>
                    </a:srgbClr>
                  </a:outerShdw>
                </a:effectLst>
              </a:rPr>
              <a:t>El Liderazgo Masculino antes de la Caída</a:t>
            </a:r>
            <a:endParaRPr lang="en-US" sz="3600"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84E2AB45-C5D0-975E-8AFB-9D5CFE5B1E81}"/>
              </a:ext>
            </a:extLst>
          </p:cNvPr>
          <p:cNvSpPr>
            <a:spLocks noGrp="1"/>
          </p:cNvSpPr>
          <p:nvPr>
            <p:ph idx="1"/>
          </p:nvPr>
        </p:nvSpPr>
        <p:spPr>
          <a:xfrm>
            <a:off x="304800" y="1371600"/>
            <a:ext cx="8534400" cy="2438400"/>
          </a:xfrm>
        </p:spPr>
        <p:txBody>
          <a:bodyPr/>
          <a:lstStyle/>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sz="3000" b="1" u="sng" dirty="0">
                <a:solidFill>
                  <a:srgbClr val="FFFFCC"/>
                </a:solidFill>
                <a:effectLst>
                  <a:outerShdw blurRad="38100" dist="38100" dir="2700000" algn="tl">
                    <a:srgbClr val="000000">
                      <a:alpha val="43137"/>
                    </a:srgbClr>
                  </a:outerShdw>
                </a:effectLst>
                <a:ea typeface="+mn-ea"/>
                <a:cs typeface="+mn-cs"/>
              </a:rPr>
              <a:t>Adán creado primero– Gén. 2:4-7, 18-25; 1 Tim 2:13</a:t>
            </a:r>
          </a:p>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ea typeface="+mn-ea"/>
                <a:cs typeface="+mn-cs"/>
              </a:rPr>
              <a:t>Adán nombró a Eva– Gén. 1:10; 2:19-20, 23; 3:20</a:t>
            </a:r>
          </a:p>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ea typeface="+mn-ea"/>
                <a:cs typeface="+mn-cs"/>
              </a:rPr>
              <a:t>Dios responsabilizó a Adán – Gén. 3:9; Rom. 5:12</a:t>
            </a:r>
            <a:endParaRPr lang="en-US" sz="3000" dirty="0"/>
          </a:p>
        </p:txBody>
      </p:sp>
      <p:pic>
        <p:nvPicPr>
          <p:cNvPr id="4" name="Picture 3">
            <a:extLst>
              <a:ext uri="{FF2B5EF4-FFF2-40B4-BE49-F238E27FC236}">
                <a16:creationId xmlns:a16="http://schemas.microsoft.com/office/drawing/2014/main" id="{FE12733C-D78E-9CCE-9A5A-BA77477313A5}"/>
              </a:ext>
            </a:extLst>
          </p:cNvPr>
          <p:cNvPicPr>
            <a:picLocks noChangeAspect="1"/>
          </p:cNvPicPr>
          <p:nvPr/>
        </p:nvPicPr>
        <p:blipFill>
          <a:blip r:embed="rId2"/>
          <a:stretch>
            <a:fillRect/>
          </a:stretch>
        </p:blipFill>
        <p:spPr>
          <a:xfrm>
            <a:off x="7467600" y="55575"/>
            <a:ext cx="1591194" cy="1133954"/>
          </a:xfrm>
          <a:prstGeom prst="rect">
            <a:avLst/>
          </a:prstGeom>
        </p:spPr>
      </p:pic>
      <p:sp>
        <p:nvSpPr>
          <p:cNvPr id="8" name="Rectangle 7">
            <a:extLst>
              <a:ext uri="{FF2B5EF4-FFF2-40B4-BE49-F238E27FC236}">
                <a16:creationId xmlns:a16="http://schemas.microsoft.com/office/drawing/2014/main" id="{A6ED3BA1-BDE7-0BF9-0759-6D68D4042F5B}"/>
              </a:ext>
            </a:extLst>
          </p:cNvPr>
          <p:cNvSpPr/>
          <p:nvPr/>
        </p:nvSpPr>
        <p:spPr>
          <a:xfrm>
            <a:off x="1600200" y="4886235"/>
            <a:ext cx="6495368" cy="1200329"/>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CO" sz="3600" b="1" cap="none" spc="0" dirty="0">
                <a:ln/>
                <a:solidFill>
                  <a:schemeClr val="accent4"/>
                </a:solidFill>
                <a:effectLst/>
                <a:latin typeface="Calibri" panose="020F0502020204030204" pitchFamily="34" charset="0"/>
                <a:ea typeface="Calibri" panose="020F0502020204030204" pitchFamily="34" charset="0"/>
                <a:cs typeface="Calibri" panose="020F0502020204030204" pitchFamily="34" charset="0"/>
              </a:rPr>
              <a:t>¿Realmente a alguien le importa </a:t>
            </a:r>
          </a:p>
          <a:p>
            <a:pPr algn="ctr"/>
            <a:r>
              <a:rPr lang="es-CO" sz="3600" b="1" cap="none" spc="0" dirty="0">
                <a:ln/>
                <a:solidFill>
                  <a:schemeClr val="accent4"/>
                </a:solidFill>
                <a:effectLst/>
                <a:latin typeface="Calibri" panose="020F0502020204030204" pitchFamily="34" charset="0"/>
                <a:ea typeface="Calibri" panose="020F0502020204030204" pitchFamily="34" charset="0"/>
                <a:cs typeface="Calibri" panose="020F0502020204030204" pitchFamily="34" charset="0"/>
              </a:rPr>
              <a:t>el liderazgo bíblico?</a:t>
            </a:r>
            <a:endParaRPr lang="en-US" sz="3600" b="1" cap="none" spc="0" dirty="0">
              <a:ln/>
              <a:solidFill>
                <a:schemeClr val="accent4"/>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76781307"/>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2C87F-B551-BBEE-FEEF-ECF7E7DE98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AF5EB0-B622-136A-12E1-4FE39AFBE49C}"/>
              </a:ext>
            </a:extLst>
          </p:cNvPr>
          <p:cNvSpPr>
            <a:spLocks noGrp="1"/>
          </p:cNvSpPr>
          <p:nvPr>
            <p:ph type="title"/>
          </p:nvPr>
        </p:nvSpPr>
        <p:spPr>
          <a:xfrm>
            <a:off x="609600" y="269060"/>
            <a:ext cx="6477000" cy="914400"/>
          </a:xfrm>
        </p:spPr>
        <p:txBody>
          <a:bodyPr/>
          <a:lstStyle/>
          <a:p>
            <a:pPr algn="ctr" eaLnBrk="1" hangingPunct="1">
              <a:defRPr/>
            </a:pPr>
            <a:r>
              <a:rPr lang="es-CO" sz="3600" dirty="0">
                <a:effectLst>
                  <a:outerShdw blurRad="38100" dist="38100" dir="2700000" algn="tl">
                    <a:srgbClr val="000000">
                      <a:alpha val="43137"/>
                    </a:srgbClr>
                  </a:outerShdw>
                </a:effectLst>
              </a:rPr>
              <a:t>El Liderazgo Masculino antes de la Caída</a:t>
            </a:r>
            <a:endParaRPr lang="en-US" sz="3600"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D0522E8F-D78E-8BA2-673F-127B23782933}"/>
              </a:ext>
            </a:extLst>
          </p:cNvPr>
          <p:cNvSpPr>
            <a:spLocks noGrp="1"/>
          </p:cNvSpPr>
          <p:nvPr>
            <p:ph idx="1"/>
          </p:nvPr>
        </p:nvSpPr>
        <p:spPr>
          <a:xfrm>
            <a:off x="304800" y="1371600"/>
            <a:ext cx="8534400" cy="2438400"/>
          </a:xfrm>
        </p:spPr>
        <p:txBody>
          <a:bodyPr/>
          <a:lstStyle/>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ea typeface="+mn-ea"/>
                <a:cs typeface="+mn-cs"/>
              </a:rPr>
              <a:t>Adán creado primero– Gén. 2:4-7, 18-25; 1 Tim 2:13</a:t>
            </a:r>
          </a:p>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sz="3000" b="1" u="sng" dirty="0">
                <a:solidFill>
                  <a:srgbClr val="FFFFCC"/>
                </a:solidFill>
                <a:effectLst>
                  <a:outerShdw blurRad="38100" dist="38100" dir="2700000" algn="tl">
                    <a:srgbClr val="000000">
                      <a:alpha val="43137"/>
                    </a:srgbClr>
                  </a:outerShdw>
                </a:effectLst>
                <a:ea typeface="+mn-ea"/>
                <a:cs typeface="+mn-cs"/>
              </a:rPr>
              <a:t>Adán nombró a Eva– Gén. 1:10; 2:19-20, 23; 3:20</a:t>
            </a:r>
          </a:p>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ea typeface="+mn-ea"/>
                <a:cs typeface="+mn-cs"/>
              </a:rPr>
              <a:t>Dios responsabilizó a Adán – Gén. 3:9; Rom. 5:12</a:t>
            </a:r>
            <a:endParaRPr lang="en-US" sz="3000" dirty="0"/>
          </a:p>
        </p:txBody>
      </p:sp>
      <p:pic>
        <p:nvPicPr>
          <p:cNvPr id="4" name="Picture 3">
            <a:extLst>
              <a:ext uri="{FF2B5EF4-FFF2-40B4-BE49-F238E27FC236}">
                <a16:creationId xmlns:a16="http://schemas.microsoft.com/office/drawing/2014/main" id="{8F1D02E0-4E2E-7014-F4A3-2B859C00D045}"/>
              </a:ext>
            </a:extLst>
          </p:cNvPr>
          <p:cNvPicPr>
            <a:picLocks noChangeAspect="1"/>
          </p:cNvPicPr>
          <p:nvPr/>
        </p:nvPicPr>
        <p:blipFill>
          <a:blip r:embed="rId2"/>
          <a:stretch>
            <a:fillRect/>
          </a:stretch>
        </p:blipFill>
        <p:spPr>
          <a:xfrm>
            <a:off x="7467600" y="55575"/>
            <a:ext cx="1591194" cy="1133954"/>
          </a:xfrm>
          <a:prstGeom prst="rect">
            <a:avLst/>
          </a:prstGeom>
        </p:spPr>
      </p:pic>
      <p:sp>
        <p:nvSpPr>
          <p:cNvPr id="8" name="Rectangle 7">
            <a:extLst>
              <a:ext uri="{FF2B5EF4-FFF2-40B4-BE49-F238E27FC236}">
                <a16:creationId xmlns:a16="http://schemas.microsoft.com/office/drawing/2014/main" id="{17C51199-9182-9FC7-5028-2CC65E0934F9}"/>
              </a:ext>
            </a:extLst>
          </p:cNvPr>
          <p:cNvSpPr/>
          <p:nvPr/>
        </p:nvSpPr>
        <p:spPr>
          <a:xfrm>
            <a:off x="1600200" y="4886235"/>
            <a:ext cx="6495368" cy="1200329"/>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CO" sz="3600" b="1" cap="none" spc="0" dirty="0">
                <a:ln/>
                <a:solidFill>
                  <a:schemeClr val="accent4"/>
                </a:solidFill>
                <a:effectLst/>
                <a:latin typeface="Calibri" panose="020F0502020204030204" pitchFamily="34" charset="0"/>
                <a:ea typeface="Calibri" panose="020F0502020204030204" pitchFamily="34" charset="0"/>
                <a:cs typeface="Calibri" panose="020F0502020204030204" pitchFamily="34" charset="0"/>
              </a:rPr>
              <a:t>¿Realmente a alguien le importa </a:t>
            </a:r>
          </a:p>
          <a:p>
            <a:pPr algn="ctr"/>
            <a:r>
              <a:rPr lang="es-CO" sz="3600" b="1" cap="none" spc="0" dirty="0">
                <a:ln/>
                <a:solidFill>
                  <a:schemeClr val="accent4"/>
                </a:solidFill>
                <a:effectLst/>
                <a:latin typeface="Calibri" panose="020F0502020204030204" pitchFamily="34" charset="0"/>
                <a:ea typeface="Calibri" panose="020F0502020204030204" pitchFamily="34" charset="0"/>
                <a:cs typeface="Calibri" panose="020F0502020204030204" pitchFamily="34" charset="0"/>
              </a:rPr>
              <a:t>el liderazgo bíblico?</a:t>
            </a:r>
            <a:endParaRPr lang="en-US" sz="3600" b="1" cap="none" spc="0" dirty="0">
              <a:ln/>
              <a:solidFill>
                <a:schemeClr val="accent4"/>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76279191"/>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838200" y="228600"/>
            <a:ext cx="7458974" cy="685800"/>
          </a:xfrm>
        </p:spPr>
        <p:txBody>
          <a:bodyPr/>
          <a:lstStyle/>
          <a:p>
            <a:pPr algn="ctr" eaLnBrk="1" hangingPunct="1"/>
            <a:r>
              <a:rPr lang="es-CO" sz="3600" dirty="0"/>
              <a:t>Significado Bíblico de Nombrar</a:t>
            </a:r>
            <a:endParaRPr lang="en-US" sz="3600" dirty="0"/>
          </a:p>
        </p:txBody>
      </p:sp>
      <p:sp>
        <p:nvSpPr>
          <p:cNvPr id="6147" name="Rectangle 3"/>
          <p:cNvSpPr>
            <a:spLocks noGrp="1" noChangeArrowheads="1"/>
          </p:cNvSpPr>
          <p:nvPr>
            <p:ph type="body" idx="1"/>
          </p:nvPr>
        </p:nvSpPr>
        <p:spPr>
          <a:xfrm>
            <a:off x="4957313" y="1676400"/>
            <a:ext cx="3729487" cy="3886200"/>
          </a:xfrm>
        </p:spPr>
        <p:txBody>
          <a:bodyPr/>
          <a:lstStyle/>
          <a:p>
            <a:pPr marL="461963" indent="-461963">
              <a:spcBef>
                <a:spcPts val="0"/>
              </a:spcBef>
              <a:spcAft>
                <a:spcPts val="2400"/>
              </a:spcAft>
              <a:defRPr/>
            </a:pPr>
            <a:r>
              <a:rPr lang="en-US" dirty="0">
                <a:effectLst/>
              </a:rPr>
              <a:t>Génesis 1:8</a:t>
            </a:r>
          </a:p>
          <a:p>
            <a:pPr marL="461963" indent="-461963">
              <a:spcBef>
                <a:spcPts val="0"/>
              </a:spcBef>
              <a:spcAft>
                <a:spcPts val="2400"/>
              </a:spcAft>
              <a:defRPr/>
            </a:pPr>
            <a:r>
              <a:rPr lang="en-US" dirty="0">
                <a:effectLst/>
              </a:rPr>
              <a:t>Números 32:37-38</a:t>
            </a:r>
          </a:p>
          <a:p>
            <a:pPr marL="461963" indent="-461963">
              <a:spcBef>
                <a:spcPts val="0"/>
              </a:spcBef>
              <a:spcAft>
                <a:spcPts val="2400"/>
              </a:spcAft>
              <a:defRPr/>
            </a:pPr>
            <a:r>
              <a:rPr lang="en-US" dirty="0">
                <a:effectLst/>
              </a:rPr>
              <a:t>2 Reyes 23:24</a:t>
            </a:r>
          </a:p>
          <a:p>
            <a:pPr marL="461963" indent="-461963">
              <a:spcBef>
                <a:spcPts val="0"/>
              </a:spcBef>
              <a:spcAft>
                <a:spcPts val="2400"/>
              </a:spcAft>
              <a:defRPr/>
            </a:pPr>
            <a:r>
              <a:rPr lang="en-US" dirty="0">
                <a:effectLst/>
              </a:rPr>
              <a:t>2 Reyes 24:17</a:t>
            </a:r>
          </a:p>
          <a:p>
            <a:pPr marL="461963" indent="-461963">
              <a:spcBef>
                <a:spcPts val="0"/>
              </a:spcBef>
              <a:spcAft>
                <a:spcPts val="2400"/>
              </a:spcAft>
              <a:defRPr/>
            </a:pPr>
            <a:r>
              <a:rPr lang="en-US" dirty="0">
                <a:effectLst/>
              </a:rPr>
              <a:t>Daniel 1:6-7</a:t>
            </a:r>
          </a:p>
          <a:p>
            <a:pPr eaLnBrk="1" hangingPunct="1">
              <a:lnSpc>
                <a:spcPct val="90000"/>
              </a:lnSpc>
              <a:buFont typeface="Wingdings" pitchFamily="2" charset="2"/>
              <a:buNone/>
              <a:defRPr/>
            </a:pPr>
            <a:endParaRPr lang="en-US" sz="2800" dirty="0"/>
          </a:p>
        </p:txBody>
      </p:sp>
      <p:sp>
        <p:nvSpPr>
          <p:cNvPr id="2" name="TextBox 1"/>
          <p:cNvSpPr txBox="1"/>
          <p:nvPr/>
        </p:nvSpPr>
        <p:spPr>
          <a:xfrm>
            <a:off x="4960361" y="6412468"/>
            <a:ext cx="3336813" cy="369332"/>
          </a:xfrm>
          <a:prstGeom prst="rect">
            <a:avLst/>
          </a:prstGeom>
          <a:noFill/>
        </p:spPr>
        <p:txBody>
          <a:bodyPr wrap="square" rtlCol="0">
            <a:spAutoFit/>
          </a:bodyPr>
          <a:lstStyle/>
          <a:p>
            <a:pPr algn="ctr">
              <a:spcBef>
                <a:spcPct val="50000"/>
              </a:spcBef>
            </a:pPr>
            <a:r>
              <a:rPr lang="en-US" sz="1800" dirty="0">
                <a:latin typeface="Calibri" panose="020F0502020204030204" pitchFamily="34" charset="0"/>
              </a:rPr>
              <a:t>Fruchtenbaum, </a:t>
            </a:r>
            <a:r>
              <a:rPr lang="en-US" sz="1800" i="1" dirty="0">
                <a:latin typeface="Calibri" panose="020F0502020204030204" pitchFamily="34" charset="0"/>
              </a:rPr>
              <a:t>Genesis</a:t>
            </a:r>
            <a:r>
              <a:rPr lang="en-US" sz="1800" dirty="0">
                <a:latin typeface="Calibri" panose="020F0502020204030204" pitchFamily="34" charset="0"/>
              </a:rPr>
              <a:t>, 84</a:t>
            </a:r>
          </a:p>
        </p:txBody>
      </p:sp>
      <p:pic>
        <p:nvPicPr>
          <p:cNvPr id="5" name="Picture 4">
            <a:extLst>
              <a:ext uri="{FF2B5EF4-FFF2-40B4-BE49-F238E27FC236}">
                <a16:creationId xmlns:a16="http://schemas.microsoft.com/office/drawing/2014/main" id="{BA859B39-3FD3-4278-B862-07C65A4D57C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111" b="5555"/>
          <a:stretch/>
        </p:blipFill>
        <p:spPr>
          <a:xfrm>
            <a:off x="364489" y="1066800"/>
            <a:ext cx="3902711" cy="5486400"/>
          </a:xfrm>
          <a:prstGeom prst="rect">
            <a:avLst/>
          </a:prstGeom>
        </p:spPr>
      </p:pic>
    </p:spTree>
    <p:extLst>
      <p:ext uri="{BB962C8B-B14F-4D97-AF65-F5344CB8AC3E}">
        <p14:creationId xmlns:p14="http://schemas.microsoft.com/office/powerpoint/2010/main" val="1761875969"/>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C80A4-4975-09D6-CD60-AA7932DE2D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6C5167-9B66-EF94-8CF5-3EE548DF831D}"/>
              </a:ext>
            </a:extLst>
          </p:cNvPr>
          <p:cNvSpPr>
            <a:spLocks noGrp="1"/>
          </p:cNvSpPr>
          <p:nvPr>
            <p:ph type="title"/>
          </p:nvPr>
        </p:nvSpPr>
        <p:spPr>
          <a:xfrm>
            <a:off x="609600" y="269060"/>
            <a:ext cx="6477000" cy="914400"/>
          </a:xfrm>
        </p:spPr>
        <p:txBody>
          <a:bodyPr/>
          <a:lstStyle/>
          <a:p>
            <a:pPr algn="ctr" eaLnBrk="1" hangingPunct="1">
              <a:defRPr/>
            </a:pPr>
            <a:r>
              <a:rPr lang="es-CO" sz="3600" dirty="0">
                <a:effectLst>
                  <a:outerShdw blurRad="38100" dist="38100" dir="2700000" algn="tl">
                    <a:srgbClr val="000000">
                      <a:alpha val="43137"/>
                    </a:srgbClr>
                  </a:outerShdw>
                </a:effectLst>
              </a:rPr>
              <a:t>El Liderazgo Masculino antes de la Caída</a:t>
            </a:r>
            <a:endParaRPr lang="en-US" sz="3600"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29D6AA0A-C881-0935-859C-D87586FA3AD3}"/>
              </a:ext>
            </a:extLst>
          </p:cNvPr>
          <p:cNvSpPr>
            <a:spLocks noGrp="1"/>
          </p:cNvSpPr>
          <p:nvPr>
            <p:ph idx="1"/>
          </p:nvPr>
        </p:nvSpPr>
        <p:spPr>
          <a:xfrm>
            <a:off x="304800" y="1371600"/>
            <a:ext cx="8534400" cy="2438400"/>
          </a:xfrm>
        </p:spPr>
        <p:txBody>
          <a:bodyPr/>
          <a:lstStyle/>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ea typeface="+mn-ea"/>
                <a:cs typeface="+mn-cs"/>
              </a:rPr>
              <a:t>Adán creado primero– Gén. 2:4-7, 18-25; 1 Tim 2:13</a:t>
            </a:r>
          </a:p>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ea typeface="+mn-ea"/>
                <a:cs typeface="+mn-cs"/>
              </a:rPr>
              <a:t>Adán nombró a Eva– Gén. 1:10; 2:19-20, 23; 3:20</a:t>
            </a:r>
          </a:p>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sz="3000" b="1" u="sng" dirty="0">
                <a:solidFill>
                  <a:srgbClr val="FFFFCC"/>
                </a:solidFill>
                <a:effectLst>
                  <a:outerShdw blurRad="38100" dist="38100" dir="2700000" algn="tl">
                    <a:srgbClr val="000000">
                      <a:alpha val="43137"/>
                    </a:srgbClr>
                  </a:outerShdw>
                </a:effectLst>
                <a:ea typeface="+mn-ea"/>
                <a:cs typeface="+mn-cs"/>
              </a:rPr>
              <a:t>Dios responsabilizó a Adán – Gén. 3:9; Rom. 5:12</a:t>
            </a:r>
            <a:endParaRPr lang="en-US" sz="3000" b="1" u="sng" dirty="0">
              <a:solidFill>
                <a:srgbClr val="FFFFCC"/>
              </a:solidFill>
            </a:endParaRPr>
          </a:p>
        </p:txBody>
      </p:sp>
      <p:pic>
        <p:nvPicPr>
          <p:cNvPr id="4" name="Picture 3">
            <a:extLst>
              <a:ext uri="{FF2B5EF4-FFF2-40B4-BE49-F238E27FC236}">
                <a16:creationId xmlns:a16="http://schemas.microsoft.com/office/drawing/2014/main" id="{57ADFE04-4B7A-97DB-66E3-B891E637B256}"/>
              </a:ext>
            </a:extLst>
          </p:cNvPr>
          <p:cNvPicPr>
            <a:picLocks noChangeAspect="1"/>
          </p:cNvPicPr>
          <p:nvPr/>
        </p:nvPicPr>
        <p:blipFill>
          <a:blip r:embed="rId2"/>
          <a:stretch>
            <a:fillRect/>
          </a:stretch>
        </p:blipFill>
        <p:spPr>
          <a:xfrm>
            <a:off x="7467600" y="55575"/>
            <a:ext cx="1591194" cy="1133954"/>
          </a:xfrm>
          <a:prstGeom prst="rect">
            <a:avLst/>
          </a:prstGeom>
        </p:spPr>
      </p:pic>
      <p:sp>
        <p:nvSpPr>
          <p:cNvPr id="8" name="Rectangle 7">
            <a:extLst>
              <a:ext uri="{FF2B5EF4-FFF2-40B4-BE49-F238E27FC236}">
                <a16:creationId xmlns:a16="http://schemas.microsoft.com/office/drawing/2014/main" id="{681F484D-45F7-F049-8708-D7A699E628C0}"/>
              </a:ext>
            </a:extLst>
          </p:cNvPr>
          <p:cNvSpPr/>
          <p:nvPr/>
        </p:nvSpPr>
        <p:spPr>
          <a:xfrm>
            <a:off x="1600200" y="4886235"/>
            <a:ext cx="6495368" cy="1200329"/>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CO" sz="3600" b="1" cap="none" spc="0" dirty="0">
                <a:ln/>
                <a:solidFill>
                  <a:schemeClr val="accent4"/>
                </a:solidFill>
                <a:effectLst/>
                <a:latin typeface="Calibri" panose="020F0502020204030204" pitchFamily="34" charset="0"/>
                <a:ea typeface="Calibri" panose="020F0502020204030204" pitchFamily="34" charset="0"/>
                <a:cs typeface="Calibri" panose="020F0502020204030204" pitchFamily="34" charset="0"/>
              </a:rPr>
              <a:t>¿Realmente a alguien le importa </a:t>
            </a:r>
          </a:p>
          <a:p>
            <a:pPr algn="ctr"/>
            <a:r>
              <a:rPr lang="es-CO" sz="3600" b="1" cap="none" spc="0" dirty="0">
                <a:ln/>
                <a:solidFill>
                  <a:schemeClr val="accent4"/>
                </a:solidFill>
                <a:effectLst/>
                <a:latin typeface="Calibri" panose="020F0502020204030204" pitchFamily="34" charset="0"/>
                <a:ea typeface="Calibri" panose="020F0502020204030204" pitchFamily="34" charset="0"/>
                <a:cs typeface="Calibri" panose="020F0502020204030204" pitchFamily="34" charset="0"/>
              </a:rPr>
              <a:t>el liderazgo bíblico?</a:t>
            </a:r>
            <a:endParaRPr lang="en-US" sz="3600" b="1" cap="none" spc="0" dirty="0">
              <a:ln/>
              <a:solidFill>
                <a:schemeClr val="accent4"/>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2131897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72140-1BBB-0ECD-3452-AF44C8DA6D77}"/>
            </a:ext>
          </a:extLst>
        </p:cNvPr>
        <p:cNvGrpSpPr/>
        <p:nvPr/>
      </p:nvGrpSpPr>
      <p:grpSpPr>
        <a:xfrm>
          <a:off x="0" y="0"/>
          <a:ext cx="0" cy="0"/>
          <a:chOff x="0" y="0"/>
          <a:chExt cx="0" cy="0"/>
        </a:xfrm>
      </p:grpSpPr>
      <p:sp>
        <p:nvSpPr>
          <p:cNvPr id="7171" name="Rectangle 3">
            <a:extLst>
              <a:ext uri="{FF2B5EF4-FFF2-40B4-BE49-F238E27FC236}">
                <a16:creationId xmlns:a16="http://schemas.microsoft.com/office/drawing/2014/main" id="{74942FA9-4652-1E9E-D8B7-DF2004EE1640}"/>
              </a:ext>
            </a:extLst>
          </p:cNvPr>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rPr>
              <a:t>Génesis 1-11 (cuatro eventos)</a:t>
            </a:r>
          </a:p>
          <a:p>
            <a:pPr marL="914400" lvl="1" indent="-457200" eaLnBrk="1" hangingPunct="1">
              <a:spcBef>
                <a:spcPts val="0"/>
              </a:spcBef>
              <a:spcAft>
                <a:spcPts val="3000"/>
              </a:spcAft>
              <a:buSzPct val="100000"/>
              <a:buFont typeface="+mj-lt"/>
              <a:buAutoNum type="alphaUcPeriod"/>
              <a:defRPr/>
            </a:pPr>
            <a:r>
              <a:rPr lang="en-US" dirty="0"/>
              <a:t>Creación (1-2)</a:t>
            </a:r>
          </a:p>
          <a:p>
            <a:pPr marL="914400" lvl="1" indent="-457200" eaLnBrk="1" hangingPunct="1">
              <a:spcBef>
                <a:spcPts val="0"/>
              </a:spcBef>
              <a:spcAft>
                <a:spcPts val="3000"/>
              </a:spcAft>
              <a:buSzPct val="100000"/>
              <a:buFont typeface="+mj-lt"/>
              <a:buAutoNum type="alphaUcPeriod"/>
              <a:defRPr/>
            </a:pPr>
            <a:r>
              <a:rPr lang="en-US" b="1" u="sng" dirty="0">
                <a:solidFill>
                  <a:srgbClr val="FFFFCC"/>
                </a:solidFill>
              </a:rPr>
              <a:t>Caída (3-5)</a:t>
            </a:r>
          </a:p>
          <a:p>
            <a:pPr marL="914400" lvl="1" indent="-457200" eaLnBrk="1" hangingPunct="1">
              <a:spcBef>
                <a:spcPts val="0"/>
              </a:spcBef>
              <a:spcAft>
                <a:spcPts val="3000"/>
              </a:spcAft>
              <a:buSzPct val="100000"/>
              <a:buFont typeface="+mj-lt"/>
              <a:buAutoNum type="alphaUcPeriod"/>
              <a:defRPr/>
            </a:pPr>
            <a:r>
              <a:rPr lang="en-US" dirty="0"/>
              <a:t>Diluvio (6-9)</a:t>
            </a:r>
          </a:p>
          <a:p>
            <a:pPr marL="914400" lvl="1" indent="-457200" eaLnBrk="1" hangingPunct="1">
              <a:spcBef>
                <a:spcPts val="0"/>
              </a:spcBef>
              <a:spcAft>
                <a:spcPts val="3000"/>
              </a:spcAft>
              <a:buSzPct val="100000"/>
              <a:buFont typeface="+mj-lt"/>
              <a:buAutoNum type="alphaUcPeriod"/>
              <a:defRPr/>
            </a:pPr>
            <a:r>
              <a:rPr lang="en-US" dirty="0"/>
              <a:t>Dispersión nacional (10-11)</a:t>
            </a:r>
          </a:p>
        </p:txBody>
      </p:sp>
      <p:pic>
        <p:nvPicPr>
          <p:cNvPr id="2" name="Picture 4" descr="5 Bible Lessons to Learn From the Book of Genesis | Jack Wellman">
            <a:extLst>
              <a:ext uri="{FF2B5EF4-FFF2-40B4-BE49-F238E27FC236}">
                <a16:creationId xmlns:a16="http://schemas.microsoft.com/office/drawing/2014/main" id="{24F72A46-1322-E173-7DB3-D9807623041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C45D1130-7353-36DF-255F-D655CB009AF3}"/>
              </a:ext>
            </a:extLst>
          </p:cNvPr>
          <p:cNvSpPr>
            <a:spLocks noGrp="1" noChangeArrowheads="1"/>
          </p:cNvSpPr>
          <p:nvPr>
            <p:ph type="title"/>
          </p:nvPr>
        </p:nvSpPr>
        <p:spPr>
          <a:xfrm>
            <a:off x="2400300" y="228600"/>
            <a:ext cx="4991100" cy="914400"/>
          </a:xfrm>
        </p:spPr>
        <p:txBody>
          <a:bodyPr/>
          <a:lstStyle/>
          <a:p>
            <a:pPr algn="ctr" eaLnBrk="1" hangingPunct="1"/>
            <a:r>
              <a:rPr lang="en-US" sz="3600" dirty="0"/>
              <a:t>ESTRUCTURA DE GÉNESIS</a:t>
            </a:r>
          </a:p>
        </p:txBody>
      </p:sp>
    </p:spTree>
    <p:extLst>
      <p:ext uri="{BB962C8B-B14F-4D97-AF65-F5344CB8AC3E}">
        <p14:creationId xmlns:p14="http://schemas.microsoft.com/office/powerpoint/2010/main" val="37870228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Romanos 5:12</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Por tanto, tal como el pecado entró en el mundo por medio de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 hombre</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 por medio del pecado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 muerte</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así también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 muerte se extendió a todos los hombres</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porque todos pecaron.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D47AE24F-CD9F-4D80-A0C7-0A93DD72C0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7747" y="3100054"/>
            <a:ext cx="2424853" cy="1700546"/>
          </a:xfrm>
          <a:prstGeom prst="rect">
            <a:avLst/>
          </a:prstGeom>
        </p:spPr>
      </p:pic>
    </p:spTree>
    <p:extLst>
      <p:ext uri="{BB962C8B-B14F-4D97-AF65-F5344CB8AC3E}">
        <p14:creationId xmlns:p14="http://schemas.microsoft.com/office/powerpoint/2010/main" val="3665347273"/>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31216-EDCA-50DD-8FC5-6234996753E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6B886AB-F704-1FF0-4331-A164520038A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a:extLst>
              <a:ext uri="{FF2B5EF4-FFF2-40B4-BE49-F238E27FC236}">
                <a16:creationId xmlns:a16="http://schemas.microsoft.com/office/drawing/2014/main" id="{1498D7F8-87B2-F146-F90A-1F73F254640F}"/>
              </a:ext>
            </a:extLst>
          </p:cNvPr>
          <p:cNvSpPr>
            <a:spLocks noChangeArrowheads="1"/>
          </p:cNvSpPr>
          <p:nvPr/>
        </p:nvSpPr>
        <p:spPr bwMode="auto">
          <a:xfrm>
            <a:off x="0" y="0"/>
            <a:ext cx="9144000" cy="5170646"/>
          </a:xfrm>
          <a:prstGeom prst="rect">
            <a:avLst/>
          </a:prstGeom>
          <a:noFill/>
          <a:ln w="28575">
            <a:noFill/>
            <a:miter lim="800000"/>
            <a:headEnd/>
            <a:tailEnd/>
          </a:ln>
        </p:spPr>
        <p:txBody>
          <a:bodyPr wrap="square">
            <a:spAutoFit/>
          </a:bodyPr>
          <a:lstStyle/>
          <a:p>
            <a:pPr algn="ctr">
              <a:spcAft>
                <a:spcPts val="1200"/>
              </a:spcAft>
            </a:pPr>
            <a:r>
              <a:rPr lang="en-US" sz="2700" baseline="30000" dirty="0">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Génesis 1:26-28</a:t>
            </a:r>
          </a:p>
          <a:p>
            <a:pPr algn="just"/>
            <a:r>
              <a:rPr lang="en-US" sz="2800" baseline="30000" dirty="0">
                <a:latin typeface="Calibri" panose="020F0502020204030204" pitchFamily="34" charset="0"/>
              </a:rPr>
              <a:t>26 </a:t>
            </a:r>
            <a:r>
              <a:rPr lang="es-CO" sz="2800" dirty="0">
                <a:latin typeface="Calibri" panose="020F0502020204030204" pitchFamily="34" charset="0"/>
              </a:rPr>
              <a:t>Y dijo Dios: «Hagamos al hombre a Nuestra imagen, conforme a Nuestra semejanza; y </a:t>
            </a:r>
            <a:r>
              <a:rPr lang="es-CO" sz="2800" b="1" u="sng" dirty="0">
                <a:solidFill>
                  <a:srgbClr val="FFFFCC"/>
                </a:solidFill>
                <a:latin typeface="Calibri" panose="020F0502020204030204" pitchFamily="34" charset="0"/>
              </a:rPr>
              <a:t>ejerza dominio sobre los peces del mar, sobre las aves del cielo, sobre los ganados, sobre toda la tierra, y sobre todo reptil que se arrastra sobre la tierra</a:t>
            </a:r>
            <a:r>
              <a:rPr lang="es-CO" sz="2800" dirty="0">
                <a:latin typeface="Calibri" panose="020F0502020204030204" pitchFamily="34" charset="0"/>
              </a:rPr>
              <a:t>». 27 Dios creó al hombre a imagen Suya, a imagen de Dios lo creó; varón y hembra los creó. 28 Dios los bendijo y les dijo: «Sean fecundos y multiplíquense. Llenen la tierra y </a:t>
            </a:r>
            <a:r>
              <a:rPr lang="es-CO" sz="2800" b="1" u="sng" dirty="0">
                <a:solidFill>
                  <a:srgbClr val="FFFFCC"/>
                </a:solidFill>
                <a:latin typeface="Calibri" panose="020F0502020204030204" pitchFamily="34" charset="0"/>
              </a:rPr>
              <a:t>sométanla. Ejerzan dominio sobre los peces del mar, sobre las aves del cielo y sobre todo ser viviente que se mueve[r] sobre la tierra</a:t>
            </a:r>
            <a:r>
              <a:rPr lang="es-CO" sz="2800" dirty="0">
                <a:latin typeface="Calibri" panose="020F0502020204030204" pitchFamily="34" charset="0"/>
              </a:rPr>
              <a:t>»</a:t>
            </a:r>
            <a:r>
              <a:rPr lang="en-US" sz="2800" dirty="0">
                <a:latin typeface="Calibri" panose="020F0502020204030204" pitchFamily="34" charset="0"/>
              </a:rPr>
              <a:t>.”</a:t>
            </a:r>
          </a:p>
        </p:txBody>
      </p:sp>
    </p:spTree>
    <p:extLst>
      <p:ext uri="{BB962C8B-B14F-4D97-AF65-F5344CB8AC3E}">
        <p14:creationId xmlns:p14="http://schemas.microsoft.com/office/powerpoint/2010/main" val="33270267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0" y="228600"/>
            <a:ext cx="9144000" cy="914400"/>
          </a:xfrm>
        </p:spPr>
        <p:txBody>
          <a:bodyPr/>
          <a:lstStyle/>
          <a:p>
            <a:pPr algn="ctr" eaLnBrk="1" hangingPunct="1"/>
            <a:r>
              <a:rPr lang="es-CO" sz="3400" dirty="0">
                <a:effectLst>
                  <a:outerShdw blurRad="38100" dist="38100" dir="2700000" algn="tl">
                    <a:srgbClr val="000000">
                      <a:alpha val="43137"/>
                    </a:srgbClr>
                  </a:outerShdw>
                </a:effectLst>
                <a:latin typeface="Calibri" panose="020F0502020204030204" pitchFamily="34" charset="0"/>
              </a:rPr>
              <a:t>La mujer creada del costado del hombre… </a:t>
            </a:r>
            <a:br>
              <a:rPr lang="es-CO" sz="3400" dirty="0">
                <a:effectLst>
                  <a:outerShdw blurRad="38100" dist="38100" dir="2700000" algn="tl">
                    <a:srgbClr val="000000">
                      <a:alpha val="43137"/>
                    </a:srgbClr>
                  </a:outerShdw>
                </a:effectLst>
                <a:latin typeface="Calibri" panose="020F0502020204030204" pitchFamily="34" charset="0"/>
              </a:rPr>
            </a:br>
            <a:r>
              <a:rPr lang="es-CO" sz="3400" dirty="0">
                <a:effectLst>
                  <a:outerShdw blurRad="38100" dist="38100" dir="2700000" algn="tl">
                    <a:srgbClr val="000000">
                      <a:alpha val="43137"/>
                    </a:srgbClr>
                  </a:outerShdw>
                </a:effectLst>
                <a:latin typeface="Calibri" panose="020F0502020204030204" pitchFamily="34" charset="0"/>
              </a:rPr>
              <a:t>no de su pie</a:t>
            </a:r>
            <a:endParaRPr lang="en-US" sz="3400" dirty="0">
              <a:effectLst>
                <a:outerShdw blurRad="38100" dist="38100" dir="2700000" algn="tl">
                  <a:srgbClr val="000000">
                    <a:alpha val="43137"/>
                  </a:srgbClr>
                </a:outerShdw>
              </a:effectLst>
              <a:latin typeface="Calibri" panose="020F0502020204030204" pitchFamily="34" charset="0"/>
            </a:endParaRPr>
          </a:p>
        </p:txBody>
      </p:sp>
      <p:sp>
        <p:nvSpPr>
          <p:cNvPr id="110595" name="Rectangle 3"/>
          <p:cNvSpPr>
            <a:spLocks noGrp="1" noChangeArrowheads="1"/>
          </p:cNvSpPr>
          <p:nvPr>
            <p:ph type="body" idx="1"/>
          </p:nvPr>
        </p:nvSpPr>
        <p:spPr>
          <a:xfrm>
            <a:off x="419100" y="1143000"/>
            <a:ext cx="8305800" cy="4918075"/>
          </a:xfrm>
        </p:spPr>
        <p:txBody>
          <a:bodyPr/>
          <a:lstStyle/>
          <a:p>
            <a:pPr marL="61913" indent="-461963" algn="just" eaLnBrk="1" hangingPunct="1">
              <a:spcBef>
                <a:spcPts val="0"/>
              </a:spcBef>
              <a:spcAft>
                <a:spcPts val="1400"/>
              </a:spcAft>
              <a:defRPr/>
            </a:pPr>
            <a:r>
              <a:rPr lang="es-CO" sz="2800" dirty="0">
                <a:effectLst>
                  <a:outerShdw blurRad="38100" dist="38100" dir="2700000" algn="tl">
                    <a:srgbClr val="000000">
                      <a:alpha val="43137"/>
                    </a:srgbClr>
                  </a:outerShdw>
                </a:effectLst>
                <a:cs typeface="Calibri" panose="020F0502020204030204" pitchFamily="34" charset="0"/>
              </a:rPr>
              <a:t>Para completar lo que le falta al hombre</a:t>
            </a:r>
          </a:p>
          <a:p>
            <a:pPr marL="61913" indent="-461963" algn="just" eaLnBrk="1" hangingPunct="1">
              <a:spcBef>
                <a:spcPts val="0"/>
              </a:spcBef>
              <a:spcAft>
                <a:spcPts val="1400"/>
              </a:spcAft>
              <a:defRPr/>
            </a:pPr>
            <a:r>
              <a:rPr lang="en-US" sz="2800" dirty="0">
                <a:effectLst>
                  <a:outerShdw blurRad="38100" dist="38100" dir="2700000" algn="tl">
                    <a:srgbClr val="000000">
                      <a:alpha val="43137"/>
                    </a:srgbClr>
                  </a:outerShdw>
                </a:effectLst>
                <a:cs typeface="Calibri" panose="020F0502020204030204" pitchFamily="34" charset="0"/>
              </a:rPr>
              <a:t>Ayuda y no esclava </a:t>
            </a:r>
            <a:r>
              <a:rPr lang="en-US" sz="28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(Gén 2:18)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t>
            </a:r>
            <a:r>
              <a:rPr lang="en-US" sz="2800" dirty="0">
                <a:effectLst>
                  <a:outerShdw blurRad="38100" dist="38100" dir="2700000" algn="tl">
                    <a:srgbClr val="000000">
                      <a:alpha val="43137"/>
                    </a:srgbClr>
                  </a:outerShdw>
                </a:effectLst>
                <a:ea typeface="+mn-ea"/>
                <a:cs typeface="Calibri" panose="020F0502020204030204" pitchFamily="34" charset="0"/>
              </a:rPr>
              <a:t>Ayuda</a:t>
            </a:r>
            <a:r>
              <a:rPr lang="en-US" sz="28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a:t>
            </a:r>
            <a:r>
              <a:rPr lang="en-US" sz="2800" i="1"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(ezer) </a:t>
            </a:r>
            <a:r>
              <a:rPr lang="en-US" sz="2800" dirty="0">
                <a:effectLst>
                  <a:outerShdw blurRad="38100" dist="38100" dir="2700000" algn="tl">
                    <a:srgbClr val="000000">
                      <a:alpha val="43137"/>
                    </a:srgbClr>
                  </a:outerShdw>
                </a:effectLst>
                <a:ea typeface="+mn-ea"/>
                <a:cs typeface="Calibri" panose="020F0502020204030204" pitchFamily="34" charset="0"/>
              </a:rPr>
              <a:t>también usada para Dios</a:t>
            </a:r>
            <a:r>
              <a:rPr lang="en-US" sz="28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(Exod 18:4; Deut 33:7; 1 Sam 7:12)</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s-CO" sz="2800" dirty="0">
                <a:effectLst>
                  <a:outerShdw blurRad="38100" dist="38100" dir="2700000" algn="tl">
                    <a:srgbClr val="000000">
                      <a:alpha val="43137"/>
                    </a:srgbClr>
                  </a:outerShdw>
                </a:effectLst>
                <a:ea typeface="+mn-ea"/>
                <a:cs typeface="Calibri" panose="020F0502020204030204" pitchFamily="34" charset="0"/>
              </a:rPr>
              <a:t>La misma esencia que Adán </a:t>
            </a:r>
            <a:r>
              <a:rPr lang="en-US" sz="28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(2:24)</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s-CO" sz="2800" dirty="0">
                <a:effectLst>
                  <a:outerShdw blurRad="38100" dist="38100" dir="2700000" algn="tl">
                    <a:srgbClr val="000000">
                      <a:alpha val="43137"/>
                    </a:srgbClr>
                  </a:outerShdw>
                </a:effectLst>
                <a:ea typeface="+mn-ea"/>
                <a:cs typeface="Calibri" panose="020F0502020204030204" pitchFamily="34" charset="0"/>
              </a:rPr>
              <a:t>Ambos sexos conservan la imagen de Dios </a:t>
            </a:r>
            <a:r>
              <a:rPr lang="en-US" sz="28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(Gén 1:27-28)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ea typeface="+mn-ea"/>
                <a:cs typeface="Calibri" panose="020F0502020204030204" pitchFamily="34" charset="0"/>
              </a:rPr>
              <a:t>Ambos sexos son co-gobernantes </a:t>
            </a:r>
            <a:r>
              <a:rPr lang="en-US" sz="28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(Gén 1:26-28)</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ea typeface="+mn-ea"/>
                <a:cs typeface="Calibri" panose="020F0502020204030204" pitchFamily="34" charset="0"/>
              </a:rPr>
              <a:t>Analogía trinitaria</a:t>
            </a:r>
          </a:p>
          <a:p>
            <a:pPr marL="461963" lvl="1" indent="-461963" algn="just" eaLnBrk="1" hangingPunct="1">
              <a:spcBef>
                <a:spcPts val="0"/>
              </a:spcBef>
              <a:spcAft>
                <a:spcPts val="1400"/>
              </a:spcAft>
              <a:buClr>
                <a:schemeClr val="tx2"/>
              </a:buClr>
              <a:buSzPct val="75000"/>
              <a:buFont typeface="Wingdings" panose="05000000000000000000" pitchFamily="2" charset="2"/>
              <a:buChar char="n"/>
              <a:defRPr/>
            </a:pPr>
            <a:r>
              <a:rPr lang="en-US" sz="2800" dirty="0">
                <a:effectLst>
                  <a:outerShdw blurRad="38100" dist="38100" dir="2700000" algn="tl">
                    <a:srgbClr val="000000">
                      <a:alpha val="43137"/>
                    </a:srgbClr>
                  </a:outerShdw>
                </a:effectLst>
                <a:ea typeface="+mn-ea"/>
                <a:cs typeface="Calibri" panose="020F0502020204030204" pitchFamily="34" charset="0"/>
              </a:rPr>
              <a:t>No feminismo ni machismo</a:t>
            </a:r>
            <a:endParaRPr lang="en-US" sz="28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pic>
        <p:nvPicPr>
          <p:cNvPr id="4" name="Picture 3">
            <a:extLst>
              <a:ext uri="{FF2B5EF4-FFF2-40B4-BE49-F238E27FC236}">
                <a16:creationId xmlns:a16="http://schemas.microsoft.com/office/drawing/2014/main" id="{83505B6B-D357-6326-4A66-3166B1608B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0558" y="5562600"/>
            <a:ext cx="1762920" cy="1258623"/>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734A74-3D06-4B23-8EE8-8EDB103A0E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108817"/>
          </a:xfrm>
          <a:prstGeom prst="rect">
            <a:avLst/>
          </a:prstGeom>
          <a:noFill/>
          <a:ln w="28575">
            <a:noFill/>
            <a:miter lim="800000"/>
            <a:headEnd/>
            <a:tailEnd/>
          </a:ln>
        </p:spPr>
        <p:txBody>
          <a:bodyPr wrap="square">
            <a:spAutoFit/>
          </a:bodyPr>
          <a:lstStyle/>
          <a:p>
            <a:pPr algn="ctr">
              <a:spcAft>
                <a:spcPts val="600"/>
              </a:spcAft>
            </a:pPr>
            <a:r>
              <a:rPr 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Pedro 3:7</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Ustedes, maridos, igualmente,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convivan</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manera comprensiva</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con sus mujeres, como con un vaso más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frágil</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puesto que es mujer, dándole honor por ser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heredera</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como ustedes de la gracia de la vida, para que sus oraciones no sean estorbadas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789462595"/>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ECC753-D37D-4074-C20B-CD776CB604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425" y="685800"/>
            <a:ext cx="8101175" cy="5470212"/>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046956-1036-711C-4C11-A2668970EC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0"/>
            <a:ext cx="7498080" cy="6694714"/>
          </a:xfrm>
          <a:prstGeom prst="rect">
            <a:avLst/>
          </a:prstGeom>
        </p:spPr>
      </p:pic>
    </p:spTree>
    <p:extLst>
      <p:ext uri="{BB962C8B-B14F-4D97-AF65-F5344CB8AC3E}">
        <p14:creationId xmlns:p14="http://schemas.microsoft.com/office/powerpoint/2010/main" val="2435934447"/>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5C096-7C0F-FA5D-0387-DFF3F85DF32F}"/>
            </a:ext>
          </a:extLst>
        </p:cNvPr>
        <p:cNvGrpSpPr/>
        <p:nvPr/>
      </p:nvGrpSpPr>
      <p:grpSpPr>
        <a:xfrm>
          <a:off x="0" y="0"/>
          <a:ext cx="0" cy="0"/>
          <a:chOff x="0" y="0"/>
          <a:chExt cx="0" cy="0"/>
        </a:xfrm>
      </p:grpSpPr>
      <p:sp>
        <p:nvSpPr>
          <p:cNvPr id="28675" name="Rectangle 3">
            <a:extLst>
              <a:ext uri="{FF2B5EF4-FFF2-40B4-BE49-F238E27FC236}">
                <a16:creationId xmlns:a16="http://schemas.microsoft.com/office/drawing/2014/main" id="{71061C72-4673-E000-B4B8-FA59D3793B5C}"/>
              </a:ext>
            </a:extLst>
          </p:cNvPr>
          <p:cNvSpPr>
            <a:spLocks noGrp="1" noChangeArrowheads="1"/>
          </p:cNvSpPr>
          <p:nvPr>
            <p:ph type="body" idx="1"/>
          </p:nvPr>
        </p:nvSpPr>
        <p:spPr>
          <a:xfrm>
            <a:off x="1433512" y="1371600"/>
            <a:ext cx="7710488" cy="38862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3:1-5 Tentación por la serpiente</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3:6 </a:t>
            </a:r>
            <a:r>
              <a:rPr lang="es-CO" dirty="0">
                <a:effectLst>
                  <a:outerShdw blurRad="38100" dist="38100" dir="2700000" algn="tl">
                    <a:srgbClr val="000000">
                      <a:alpha val="43137"/>
                    </a:srgbClr>
                  </a:outerShdw>
                </a:effectLst>
                <a:ea typeface="+mn-ea"/>
                <a:cs typeface="+mn-cs"/>
              </a:rPr>
              <a:t>Pecado de Adán y Eva</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3:7-13 Resultados del pecado</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3:14-19 Imposición de juicios divinos</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3:20-24 </a:t>
            </a:r>
            <a:r>
              <a:rPr lang="es-CO" dirty="0">
                <a:effectLst>
                  <a:outerShdw blurRad="38100" dist="38100" dir="2700000" algn="tl">
                    <a:srgbClr val="000000">
                      <a:alpha val="43137"/>
                    </a:srgbClr>
                  </a:outerShdw>
                </a:effectLst>
                <a:ea typeface="+mn-ea"/>
                <a:cs typeface="+mn-cs"/>
              </a:rPr>
              <a:t>La provisión de Dios a pesar del pecado</a:t>
            </a:r>
            <a:endParaRPr lang="en-US" dirty="0">
              <a:effectLst>
                <a:outerShdw blurRad="38100" dist="38100" dir="2700000" algn="tl">
                  <a:srgbClr val="000000">
                    <a:alpha val="43137"/>
                  </a:srgbClr>
                </a:outerShdw>
              </a:effectLst>
              <a:ea typeface="+mn-ea"/>
              <a:cs typeface="+mn-cs"/>
            </a:endParaRPr>
          </a:p>
        </p:txBody>
      </p:sp>
      <p:pic>
        <p:nvPicPr>
          <p:cNvPr id="7172" name="Picture 5" descr="C:\Users\awoods\Pictures\Microsoft Clip Organizer\pe07654_.wmf">
            <a:extLst>
              <a:ext uri="{FF2B5EF4-FFF2-40B4-BE49-F238E27FC236}">
                <a16:creationId xmlns:a16="http://schemas.microsoft.com/office/drawing/2014/main" id="{C4D524B2-D16B-A000-FDAA-0066C27B371E}"/>
              </a:ext>
            </a:extLst>
          </p:cNvPr>
          <p:cNvPicPr>
            <a:picLocks noChangeAspect="1" noChangeArrowheads="1"/>
          </p:cNvPicPr>
          <p:nvPr/>
        </p:nvPicPr>
        <p:blipFill>
          <a:blip r:embed="rId2" cstate="print"/>
          <a:srcRect/>
          <a:stretch>
            <a:fillRect/>
          </a:stretch>
        </p:blipFill>
        <p:spPr bwMode="auto">
          <a:xfrm>
            <a:off x="76200" y="2286000"/>
            <a:ext cx="1357312" cy="2286000"/>
          </a:xfrm>
          <a:prstGeom prst="rect">
            <a:avLst/>
          </a:prstGeom>
          <a:noFill/>
          <a:ln w="9525">
            <a:noFill/>
            <a:miter lim="800000"/>
            <a:headEnd/>
            <a:tailEnd/>
          </a:ln>
        </p:spPr>
      </p:pic>
      <p:sp>
        <p:nvSpPr>
          <p:cNvPr id="6" name="Rectangle 2">
            <a:extLst>
              <a:ext uri="{FF2B5EF4-FFF2-40B4-BE49-F238E27FC236}">
                <a16:creationId xmlns:a16="http://schemas.microsoft.com/office/drawing/2014/main" id="{73B3D9F9-969E-C8DB-C167-206F35D98C31}"/>
              </a:ext>
            </a:extLst>
          </p:cNvPr>
          <p:cNvSpPr txBox="1">
            <a:spLocks noChangeArrowheads="1"/>
          </p:cNvSpPr>
          <p:nvPr/>
        </p:nvSpPr>
        <p:spPr bwMode="auto">
          <a:xfrm>
            <a:off x="2133600" y="228600"/>
            <a:ext cx="4648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Estructura del Génesis</a:t>
            </a:r>
          </a:p>
        </p:txBody>
      </p:sp>
      <p:pic>
        <p:nvPicPr>
          <p:cNvPr id="8" name="Picture 7" descr="C:\Users\awoods\Pictures\Microsoft Clip Organizer\j0364212.wmf">
            <a:extLst>
              <a:ext uri="{FF2B5EF4-FFF2-40B4-BE49-F238E27FC236}">
                <a16:creationId xmlns:a16="http://schemas.microsoft.com/office/drawing/2014/main" id="{0954B068-F5AC-D83A-D628-E4C06D22EBE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pic>
        <p:nvPicPr>
          <p:cNvPr id="3" name="Picture 2">
            <a:extLst>
              <a:ext uri="{FF2B5EF4-FFF2-40B4-BE49-F238E27FC236}">
                <a16:creationId xmlns:a16="http://schemas.microsoft.com/office/drawing/2014/main" id="{24D1EFCB-A421-DA6E-9BE2-ED1B8838D2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3849" y="63219"/>
            <a:ext cx="1744066" cy="1245162"/>
          </a:xfrm>
          <a:prstGeom prst="rect">
            <a:avLst/>
          </a:prstGeom>
        </p:spPr>
      </p:pic>
    </p:spTree>
    <p:extLst>
      <p:ext uri="{BB962C8B-B14F-4D97-AF65-F5344CB8AC3E}">
        <p14:creationId xmlns:p14="http://schemas.microsoft.com/office/powerpoint/2010/main" val="23286776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24000" y="228600"/>
            <a:ext cx="4800600" cy="1143000"/>
          </a:xfrm>
        </p:spPr>
        <p:txBody>
          <a:bodyPr/>
          <a:lstStyle/>
          <a:p>
            <a:pPr algn="ctr" eaLnBrk="1" hangingPunct="1"/>
            <a:r>
              <a:rPr lang="en-US" sz="3600" dirty="0">
                <a:effectLst>
                  <a:outerShdw blurRad="38100" dist="38100" dir="2700000" algn="tl">
                    <a:srgbClr val="000000">
                      <a:alpha val="43137"/>
                    </a:srgbClr>
                  </a:outerShdw>
                </a:effectLst>
              </a:rPr>
              <a:t>Resultados del Pecado</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(3:7-13)</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3795" name="Rectangle 3"/>
          <p:cNvSpPr>
            <a:spLocks noGrp="1" noChangeArrowheads="1"/>
          </p:cNvSpPr>
          <p:nvPr>
            <p:ph type="body" idx="1"/>
          </p:nvPr>
        </p:nvSpPr>
        <p:spPr>
          <a:xfrm>
            <a:off x="228600" y="1620838"/>
            <a:ext cx="6858000" cy="36163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Religión (3:7)</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Separación en la relación (3:8-10)</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“Eludir la responsabilidad” (3:11-13)</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s-CO" dirty="0">
                <a:effectLst>
                  <a:outerShdw blurRad="38100" dist="38100" dir="2700000" algn="tl">
                    <a:srgbClr val="000000">
                      <a:alpha val="43137"/>
                    </a:srgbClr>
                  </a:outerShdw>
                </a:effectLst>
                <a:ea typeface="+mn-ea"/>
                <a:cs typeface="+mn-cs"/>
              </a:rPr>
              <a:t>Trastorno de la jerarquía establecida en la creación </a:t>
            </a:r>
            <a:r>
              <a:rPr lang="en-US" dirty="0">
                <a:effectLst>
                  <a:outerShdw blurRad="38100" dist="38100" dir="2700000" algn="tl">
                    <a:srgbClr val="000000">
                      <a:alpha val="43137"/>
                    </a:srgbClr>
                  </a:outerShdw>
                </a:effectLst>
                <a:ea typeface="+mn-ea"/>
                <a:cs typeface="+mn-cs"/>
              </a:rPr>
              <a:t>(3:11-13)</a:t>
            </a:r>
          </a:p>
        </p:txBody>
      </p:sp>
      <p:pic>
        <p:nvPicPr>
          <p:cNvPr id="19460" name="Picture 4" descr="C:\Users\awoods\AppData\Local\Microsoft\Windows\Temporary Internet Files\Content.IE5\ELKXEO2H\MCj03536290000[1].wmf"/>
          <p:cNvPicPr>
            <a:picLocks noChangeAspect="1" noChangeArrowheads="1"/>
          </p:cNvPicPr>
          <p:nvPr/>
        </p:nvPicPr>
        <p:blipFill>
          <a:blip r:embed="rId2" cstate="screen">
            <a:extLst>
              <a:ext uri="{28A0092B-C50C-407E-A947-70E740481C1C}">
                <a14:useLocalDpi xmlns:a14="http://schemas.microsoft.com/office/drawing/2010/main"/>
              </a:ext>
            </a:extLst>
          </a:blip>
          <a:srcRect l="52481"/>
          <a:stretch>
            <a:fillRect/>
          </a:stretch>
        </p:blipFill>
        <p:spPr bwMode="auto">
          <a:xfrm>
            <a:off x="7162800" y="1828800"/>
            <a:ext cx="1776878" cy="3200400"/>
          </a:xfrm>
          <a:prstGeom prst="rect">
            <a:avLst/>
          </a:prstGeom>
          <a:noFill/>
          <a:ln w="9525">
            <a:noFill/>
            <a:miter lim="800000"/>
            <a:headEnd/>
            <a:tailEnd/>
          </a:ln>
        </p:spPr>
      </p:pic>
      <p:pic>
        <p:nvPicPr>
          <p:cNvPr id="6" name="Picture 5" descr="C:\Users\awoods\Pictures\Microsoft Clip Organizer\j0364212.wmf">
            <a:extLst>
              <a:ext uri="{FF2B5EF4-FFF2-40B4-BE49-F238E27FC236}">
                <a16:creationId xmlns:a16="http://schemas.microsoft.com/office/drawing/2014/main" id="{7CD17892-3BCF-45D1-AAE4-D1AC2447559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pic>
        <p:nvPicPr>
          <p:cNvPr id="2" name="Picture 1">
            <a:extLst>
              <a:ext uri="{FF2B5EF4-FFF2-40B4-BE49-F238E27FC236}">
                <a16:creationId xmlns:a16="http://schemas.microsoft.com/office/drawing/2014/main" id="{F264E0DA-3269-6CB4-5D2A-DA7DEDA292C9}"/>
              </a:ext>
            </a:extLst>
          </p:cNvPr>
          <p:cNvPicPr>
            <a:picLocks noChangeAspect="1"/>
          </p:cNvPicPr>
          <p:nvPr/>
        </p:nvPicPr>
        <p:blipFill>
          <a:blip r:embed="rId4"/>
          <a:stretch>
            <a:fillRect/>
          </a:stretch>
        </p:blipFill>
        <p:spPr>
          <a:xfrm>
            <a:off x="7209558" y="121812"/>
            <a:ext cx="1743607" cy="1249788"/>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8DC32-A2DF-2557-4A38-3A486E3422B0}"/>
            </a:ext>
          </a:extLst>
        </p:cNvPr>
        <p:cNvGrpSpPr/>
        <p:nvPr/>
      </p:nvGrpSpPr>
      <p:grpSpPr>
        <a:xfrm>
          <a:off x="0" y="0"/>
          <a:ext cx="0" cy="0"/>
          <a:chOff x="0" y="0"/>
          <a:chExt cx="0" cy="0"/>
        </a:xfrm>
      </p:grpSpPr>
      <p:sp>
        <p:nvSpPr>
          <p:cNvPr id="19458" name="Rectangle 2">
            <a:extLst>
              <a:ext uri="{FF2B5EF4-FFF2-40B4-BE49-F238E27FC236}">
                <a16:creationId xmlns:a16="http://schemas.microsoft.com/office/drawing/2014/main" id="{8C60A4AC-AEAA-F0DF-11E3-F7395CB4526D}"/>
              </a:ext>
            </a:extLst>
          </p:cNvPr>
          <p:cNvSpPr>
            <a:spLocks noGrp="1" noChangeArrowheads="1"/>
          </p:cNvSpPr>
          <p:nvPr>
            <p:ph type="title"/>
          </p:nvPr>
        </p:nvSpPr>
        <p:spPr>
          <a:xfrm>
            <a:off x="1524000" y="228600"/>
            <a:ext cx="4800600" cy="1143000"/>
          </a:xfrm>
        </p:spPr>
        <p:txBody>
          <a:bodyPr/>
          <a:lstStyle/>
          <a:p>
            <a:pPr algn="ctr" eaLnBrk="1" hangingPunct="1"/>
            <a:r>
              <a:rPr lang="en-US" sz="3600" dirty="0">
                <a:effectLst>
                  <a:outerShdw blurRad="38100" dist="38100" dir="2700000" algn="tl">
                    <a:srgbClr val="000000">
                      <a:alpha val="43137"/>
                    </a:srgbClr>
                  </a:outerShdw>
                </a:effectLst>
              </a:rPr>
              <a:t>Resultados del Pecado</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(3:7-13)</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3795" name="Rectangle 3">
            <a:extLst>
              <a:ext uri="{FF2B5EF4-FFF2-40B4-BE49-F238E27FC236}">
                <a16:creationId xmlns:a16="http://schemas.microsoft.com/office/drawing/2014/main" id="{13FA6EB4-02C0-2C3B-193E-B950D2CB8B36}"/>
              </a:ext>
            </a:extLst>
          </p:cNvPr>
          <p:cNvSpPr>
            <a:spLocks noGrp="1" noChangeArrowheads="1"/>
          </p:cNvSpPr>
          <p:nvPr>
            <p:ph type="body" idx="1"/>
          </p:nvPr>
        </p:nvSpPr>
        <p:spPr>
          <a:xfrm>
            <a:off x="228600" y="1620838"/>
            <a:ext cx="6858000" cy="36163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Religión (3:7)</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Separación en la relación (3:8-10)</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“Eludir la responsabilidad” (3:11-13)</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s-CO" dirty="0">
                <a:effectLst>
                  <a:outerShdw blurRad="38100" dist="38100" dir="2700000" algn="tl">
                    <a:srgbClr val="000000">
                      <a:alpha val="43137"/>
                    </a:srgbClr>
                  </a:outerShdw>
                </a:effectLst>
                <a:ea typeface="+mn-ea"/>
                <a:cs typeface="+mn-cs"/>
              </a:rPr>
              <a:t>Trastorno de la jerarquía establecida en la creación </a:t>
            </a:r>
            <a:r>
              <a:rPr lang="en-US" dirty="0">
                <a:effectLst>
                  <a:outerShdw blurRad="38100" dist="38100" dir="2700000" algn="tl">
                    <a:srgbClr val="000000">
                      <a:alpha val="43137"/>
                    </a:srgbClr>
                  </a:outerShdw>
                </a:effectLst>
                <a:ea typeface="+mn-ea"/>
                <a:cs typeface="+mn-cs"/>
              </a:rPr>
              <a:t>(3:11-13)</a:t>
            </a:r>
          </a:p>
        </p:txBody>
      </p:sp>
      <p:pic>
        <p:nvPicPr>
          <p:cNvPr id="19460" name="Picture 4" descr="C:\Users\awoods\AppData\Local\Microsoft\Windows\Temporary Internet Files\Content.IE5\ELKXEO2H\MCj03536290000[1].wmf">
            <a:extLst>
              <a:ext uri="{FF2B5EF4-FFF2-40B4-BE49-F238E27FC236}">
                <a16:creationId xmlns:a16="http://schemas.microsoft.com/office/drawing/2014/main" id="{A329E61C-A3B9-53C3-7626-B02178A7027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l="52481"/>
          <a:stretch>
            <a:fillRect/>
          </a:stretch>
        </p:blipFill>
        <p:spPr bwMode="auto">
          <a:xfrm>
            <a:off x="7162800" y="1828800"/>
            <a:ext cx="1776878" cy="3200400"/>
          </a:xfrm>
          <a:prstGeom prst="rect">
            <a:avLst/>
          </a:prstGeom>
          <a:noFill/>
          <a:ln w="9525">
            <a:noFill/>
            <a:miter lim="800000"/>
            <a:headEnd/>
            <a:tailEnd/>
          </a:ln>
        </p:spPr>
      </p:pic>
      <p:pic>
        <p:nvPicPr>
          <p:cNvPr id="6" name="Picture 5" descr="C:\Users\awoods\Pictures\Microsoft Clip Organizer\j0364212.wmf">
            <a:extLst>
              <a:ext uri="{FF2B5EF4-FFF2-40B4-BE49-F238E27FC236}">
                <a16:creationId xmlns:a16="http://schemas.microsoft.com/office/drawing/2014/main" id="{14E719F8-48E0-6BD2-4622-10E67F987DC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pic>
        <p:nvPicPr>
          <p:cNvPr id="2" name="Picture 1">
            <a:extLst>
              <a:ext uri="{FF2B5EF4-FFF2-40B4-BE49-F238E27FC236}">
                <a16:creationId xmlns:a16="http://schemas.microsoft.com/office/drawing/2014/main" id="{389D3DB3-FA41-158F-37D2-60AD60E19CF1}"/>
              </a:ext>
            </a:extLst>
          </p:cNvPr>
          <p:cNvPicPr>
            <a:picLocks noChangeAspect="1"/>
          </p:cNvPicPr>
          <p:nvPr/>
        </p:nvPicPr>
        <p:blipFill>
          <a:blip r:embed="rId4"/>
          <a:stretch>
            <a:fillRect/>
          </a:stretch>
        </p:blipFill>
        <p:spPr>
          <a:xfrm>
            <a:off x="7209558" y="121812"/>
            <a:ext cx="1743607" cy="1249788"/>
          </a:xfrm>
          <a:prstGeom prst="rect">
            <a:avLst/>
          </a:prstGeom>
        </p:spPr>
      </p:pic>
    </p:spTree>
    <p:extLst>
      <p:ext uri="{BB962C8B-B14F-4D97-AF65-F5344CB8AC3E}">
        <p14:creationId xmlns:p14="http://schemas.microsoft.com/office/powerpoint/2010/main" val="15505885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AECC8-D7A7-279A-3F0A-59FF2B69F167}"/>
            </a:ext>
          </a:extLst>
        </p:cNvPr>
        <p:cNvGrpSpPr/>
        <p:nvPr/>
      </p:nvGrpSpPr>
      <p:grpSpPr>
        <a:xfrm>
          <a:off x="0" y="0"/>
          <a:ext cx="0" cy="0"/>
          <a:chOff x="0" y="0"/>
          <a:chExt cx="0" cy="0"/>
        </a:xfrm>
      </p:grpSpPr>
      <p:sp>
        <p:nvSpPr>
          <p:cNvPr id="19458" name="Rectangle 2">
            <a:extLst>
              <a:ext uri="{FF2B5EF4-FFF2-40B4-BE49-F238E27FC236}">
                <a16:creationId xmlns:a16="http://schemas.microsoft.com/office/drawing/2014/main" id="{6F73027C-4A81-CA22-EE61-4D7ECEF3B23D}"/>
              </a:ext>
            </a:extLst>
          </p:cNvPr>
          <p:cNvSpPr>
            <a:spLocks noGrp="1" noChangeArrowheads="1"/>
          </p:cNvSpPr>
          <p:nvPr>
            <p:ph type="title"/>
          </p:nvPr>
        </p:nvSpPr>
        <p:spPr>
          <a:xfrm>
            <a:off x="1524000" y="228600"/>
            <a:ext cx="4800600" cy="1143000"/>
          </a:xfrm>
        </p:spPr>
        <p:txBody>
          <a:bodyPr/>
          <a:lstStyle/>
          <a:p>
            <a:pPr algn="ctr" eaLnBrk="1" hangingPunct="1"/>
            <a:r>
              <a:rPr lang="en-US" sz="3600" dirty="0">
                <a:effectLst>
                  <a:outerShdw blurRad="38100" dist="38100" dir="2700000" algn="tl">
                    <a:srgbClr val="000000">
                      <a:alpha val="43137"/>
                    </a:srgbClr>
                  </a:outerShdw>
                </a:effectLst>
              </a:rPr>
              <a:t>Resultados del Pecado</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(3:7-13)</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3795" name="Rectangle 3">
            <a:extLst>
              <a:ext uri="{FF2B5EF4-FFF2-40B4-BE49-F238E27FC236}">
                <a16:creationId xmlns:a16="http://schemas.microsoft.com/office/drawing/2014/main" id="{2C939B39-F5C4-C784-9CFA-AC2D89A66E3F}"/>
              </a:ext>
            </a:extLst>
          </p:cNvPr>
          <p:cNvSpPr>
            <a:spLocks noGrp="1" noChangeArrowheads="1"/>
          </p:cNvSpPr>
          <p:nvPr>
            <p:ph type="body" idx="1"/>
          </p:nvPr>
        </p:nvSpPr>
        <p:spPr>
          <a:xfrm>
            <a:off x="228600" y="1620838"/>
            <a:ext cx="6858000" cy="36163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Religión (3:7)</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Separación en la relación (3:8-10)</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“Eludir la responsabilidad” (3:11-13)</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s-CO" dirty="0">
                <a:effectLst>
                  <a:outerShdw blurRad="38100" dist="38100" dir="2700000" algn="tl">
                    <a:srgbClr val="000000">
                      <a:alpha val="43137"/>
                    </a:srgbClr>
                  </a:outerShdw>
                </a:effectLst>
                <a:ea typeface="+mn-ea"/>
                <a:cs typeface="+mn-cs"/>
              </a:rPr>
              <a:t>Trastorno de la jerarquía establecida en la creación </a:t>
            </a:r>
            <a:r>
              <a:rPr lang="en-US" dirty="0">
                <a:effectLst>
                  <a:outerShdw blurRad="38100" dist="38100" dir="2700000" algn="tl">
                    <a:srgbClr val="000000">
                      <a:alpha val="43137"/>
                    </a:srgbClr>
                  </a:outerShdw>
                </a:effectLst>
                <a:ea typeface="+mn-ea"/>
                <a:cs typeface="+mn-cs"/>
              </a:rPr>
              <a:t>(3:11-13)</a:t>
            </a:r>
          </a:p>
        </p:txBody>
      </p:sp>
      <p:pic>
        <p:nvPicPr>
          <p:cNvPr id="19460" name="Picture 4" descr="C:\Users\awoods\AppData\Local\Microsoft\Windows\Temporary Internet Files\Content.IE5\ELKXEO2H\MCj03536290000[1].wmf">
            <a:extLst>
              <a:ext uri="{FF2B5EF4-FFF2-40B4-BE49-F238E27FC236}">
                <a16:creationId xmlns:a16="http://schemas.microsoft.com/office/drawing/2014/main" id="{8823B7A5-B6C2-2565-8EBF-1B6748DB865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l="52481"/>
          <a:stretch>
            <a:fillRect/>
          </a:stretch>
        </p:blipFill>
        <p:spPr bwMode="auto">
          <a:xfrm>
            <a:off x="7162800" y="1828800"/>
            <a:ext cx="1776878" cy="3200400"/>
          </a:xfrm>
          <a:prstGeom prst="rect">
            <a:avLst/>
          </a:prstGeom>
          <a:noFill/>
          <a:ln w="9525">
            <a:noFill/>
            <a:miter lim="800000"/>
            <a:headEnd/>
            <a:tailEnd/>
          </a:ln>
        </p:spPr>
      </p:pic>
      <p:pic>
        <p:nvPicPr>
          <p:cNvPr id="6" name="Picture 5" descr="C:\Users\awoods\Pictures\Microsoft Clip Organizer\j0364212.wmf">
            <a:extLst>
              <a:ext uri="{FF2B5EF4-FFF2-40B4-BE49-F238E27FC236}">
                <a16:creationId xmlns:a16="http://schemas.microsoft.com/office/drawing/2014/main" id="{FC1D0605-3751-8B55-9CA8-419BAA9362F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pic>
        <p:nvPicPr>
          <p:cNvPr id="2" name="Picture 1">
            <a:extLst>
              <a:ext uri="{FF2B5EF4-FFF2-40B4-BE49-F238E27FC236}">
                <a16:creationId xmlns:a16="http://schemas.microsoft.com/office/drawing/2014/main" id="{2BBC83B7-996E-86CA-1F95-3A28121A48E7}"/>
              </a:ext>
            </a:extLst>
          </p:cNvPr>
          <p:cNvPicPr>
            <a:picLocks noChangeAspect="1"/>
          </p:cNvPicPr>
          <p:nvPr/>
        </p:nvPicPr>
        <p:blipFill>
          <a:blip r:embed="rId4"/>
          <a:stretch>
            <a:fillRect/>
          </a:stretch>
        </p:blipFill>
        <p:spPr>
          <a:xfrm>
            <a:off x="7209558" y="121812"/>
            <a:ext cx="1743607" cy="1249788"/>
          </a:xfrm>
          <a:prstGeom prst="rect">
            <a:avLst/>
          </a:prstGeom>
        </p:spPr>
      </p:pic>
    </p:spTree>
    <p:extLst>
      <p:ext uri="{BB962C8B-B14F-4D97-AF65-F5344CB8AC3E}">
        <p14:creationId xmlns:p14="http://schemas.microsoft.com/office/powerpoint/2010/main" val="3464880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50" name="Rectangle 2"/>
          <p:cNvSpPr>
            <a:spLocks noGrp="1" noChangeArrowheads="1"/>
          </p:cNvSpPr>
          <p:nvPr>
            <p:ph type="ctrTitle" idx="4294967295"/>
          </p:nvPr>
        </p:nvSpPr>
        <p:spPr>
          <a:xfrm>
            <a:off x="381000" y="228600"/>
            <a:ext cx="8382000" cy="1143000"/>
          </a:xfrm>
        </p:spPr>
        <p:txBody>
          <a:bodyPr/>
          <a:lstStyle/>
          <a:p>
            <a:pPr algn="ctr" eaLnBrk="1" hangingPunct="1"/>
            <a:r>
              <a:rPr lang="en-US" sz="3600" dirty="0">
                <a:solidFill>
                  <a:srgbClr val="00FFFF"/>
                </a:solidFill>
              </a:rPr>
              <a:t>GÉNESIS 3: LA CAIDA DEL HOMBRE</a:t>
            </a:r>
          </a:p>
        </p:txBody>
      </p:sp>
      <p:sp>
        <p:nvSpPr>
          <p:cNvPr id="27651" name="Rectangle 3"/>
          <p:cNvSpPr>
            <a:spLocks noGrp="1" noChangeArrowheads="1"/>
          </p:cNvSpPr>
          <p:nvPr>
            <p:ph type="subTitle" idx="4294967295"/>
          </p:nvPr>
        </p:nvSpPr>
        <p:spPr>
          <a:xfrm>
            <a:off x="0" y="5410200"/>
            <a:ext cx="9144000" cy="1066800"/>
          </a:xfrm>
        </p:spPr>
        <p:txBody>
          <a:bodyPr lIns="92075" tIns="46038" rIns="92075" bIns="46038"/>
          <a:lstStyle/>
          <a:p>
            <a:pPr marL="0" indent="0" algn="ctr" eaLnBrk="1" hangingPunct="1">
              <a:buFont typeface="Wingdings" pitchFamily="2" charset="2"/>
              <a:buNone/>
              <a:defRPr/>
            </a:pPr>
            <a:r>
              <a:rPr lang="en-US" sz="2800" dirty="0">
                <a:solidFill>
                  <a:srgbClr val="FFFFFF"/>
                </a:solidFill>
              </a:rPr>
              <a:t>“</a:t>
            </a:r>
            <a:r>
              <a:rPr lang="es-CO" sz="2800" dirty="0">
                <a:solidFill>
                  <a:srgbClr val="FFFFFF"/>
                </a:solidFill>
              </a:rPr>
              <a:t>Este capítulo es </a:t>
            </a:r>
            <a:r>
              <a:rPr lang="es-CO" sz="2800" b="1" u="sng" dirty="0">
                <a:solidFill>
                  <a:srgbClr val="FFFFCC"/>
                </a:solidFill>
              </a:rPr>
              <a:t>el eje</a:t>
            </a:r>
            <a:r>
              <a:rPr lang="es-CO" sz="2800" dirty="0">
                <a:solidFill>
                  <a:srgbClr val="FFFFFF"/>
                </a:solidFill>
              </a:rPr>
              <a:t> sobre el que gira toda la Biblia</a:t>
            </a:r>
            <a:r>
              <a:rPr lang="en-US" sz="2800" dirty="0">
                <a:solidFill>
                  <a:srgbClr val="FFFFFF"/>
                </a:solidFill>
              </a:rPr>
              <a:t>”</a:t>
            </a:r>
          </a:p>
          <a:p>
            <a:pPr marL="0" indent="0" algn="ctr" eaLnBrk="1" hangingPunct="1">
              <a:buFont typeface="Wingdings" pitchFamily="2" charset="2"/>
              <a:buNone/>
              <a:defRPr/>
            </a:pPr>
            <a:r>
              <a:rPr lang="en-US" sz="2800" dirty="0">
                <a:solidFill>
                  <a:srgbClr val="FFFFFF"/>
                </a:solidFill>
              </a:rPr>
              <a:t>-W. H. Griffith Thomas</a:t>
            </a:r>
            <a:endParaRPr lang="en-US" dirty="0">
              <a:solidFill>
                <a:srgbClr val="FFFFFF"/>
              </a:solidFill>
            </a:endParaRPr>
          </a:p>
        </p:txBody>
      </p:sp>
      <p:pic>
        <p:nvPicPr>
          <p:cNvPr id="104452" name="Picture 5" descr="C:\Users\awoods\Pictures\Microsoft Clip Organizer\pe07654_.wmf"/>
          <p:cNvPicPr>
            <a:picLocks noChangeAspect="1" noChangeArrowheads="1"/>
          </p:cNvPicPr>
          <p:nvPr/>
        </p:nvPicPr>
        <p:blipFill>
          <a:blip r:embed="rId2" cstate="print"/>
          <a:srcRect/>
          <a:stretch>
            <a:fillRect/>
          </a:stretch>
        </p:blipFill>
        <p:spPr bwMode="auto">
          <a:xfrm>
            <a:off x="3541715" y="1695450"/>
            <a:ext cx="2060575" cy="3467100"/>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8E166-E930-5632-CCEF-2C1BC4620E2C}"/>
            </a:ext>
          </a:extLst>
        </p:cNvPr>
        <p:cNvGrpSpPr/>
        <p:nvPr/>
      </p:nvGrpSpPr>
      <p:grpSpPr>
        <a:xfrm>
          <a:off x="0" y="0"/>
          <a:ext cx="0" cy="0"/>
          <a:chOff x="0" y="0"/>
          <a:chExt cx="0" cy="0"/>
        </a:xfrm>
      </p:grpSpPr>
      <p:sp>
        <p:nvSpPr>
          <p:cNvPr id="19458" name="Rectangle 2">
            <a:extLst>
              <a:ext uri="{FF2B5EF4-FFF2-40B4-BE49-F238E27FC236}">
                <a16:creationId xmlns:a16="http://schemas.microsoft.com/office/drawing/2014/main" id="{E80A4C72-0342-7AD2-0F79-9D08EAEDB9BD}"/>
              </a:ext>
            </a:extLst>
          </p:cNvPr>
          <p:cNvSpPr>
            <a:spLocks noGrp="1" noChangeArrowheads="1"/>
          </p:cNvSpPr>
          <p:nvPr>
            <p:ph type="title"/>
          </p:nvPr>
        </p:nvSpPr>
        <p:spPr>
          <a:xfrm>
            <a:off x="1524000" y="228600"/>
            <a:ext cx="4800600" cy="1143000"/>
          </a:xfrm>
        </p:spPr>
        <p:txBody>
          <a:bodyPr/>
          <a:lstStyle/>
          <a:p>
            <a:pPr algn="ctr" eaLnBrk="1" hangingPunct="1"/>
            <a:r>
              <a:rPr lang="en-US" sz="3600" dirty="0">
                <a:effectLst>
                  <a:outerShdw blurRad="38100" dist="38100" dir="2700000" algn="tl">
                    <a:srgbClr val="000000">
                      <a:alpha val="43137"/>
                    </a:srgbClr>
                  </a:outerShdw>
                </a:effectLst>
              </a:rPr>
              <a:t>Resultados del Pecado</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(3:7-13)</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3795" name="Rectangle 3">
            <a:extLst>
              <a:ext uri="{FF2B5EF4-FFF2-40B4-BE49-F238E27FC236}">
                <a16:creationId xmlns:a16="http://schemas.microsoft.com/office/drawing/2014/main" id="{853AD9B6-A5EC-480B-B6B5-D065600258B8}"/>
              </a:ext>
            </a:extLst>
          </p:cNvPr>
          <p:cNvSpPr>
            <a:spLocks noGrp="1" noChangeArrowheads="1"/>
          </p:cNvSpPr>
          <p:nvPr>
            <p:ph type="body" idx="1"/>
          </p:nvPr>
        </p:nvSpPr>
        <p:spPr>
          <a:xfrm>
            <a:off x="228600" y="1620838"/>
            <a:ext cx="6858000" cy="36163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Religión (3:7)</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Separación en la relación (3:8-10)</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“Eludir la responsabilidad” (3:11-13)</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s-CO" b="1" u="sng" dirty="0">
                <a:solidFill>
                  <a:srgbClr val="FFFFCC"/>
                </a:solidFill>
                <a:effectLst>
                  <a:outerShdw blurRad="38100" dist="38100" dir="2700000" algn="tl">
                    <a:srgbClr val="000000">
                      <a:alpha val="43137"/>
                    </a:srgbClr>
                  </a:outerShdw>
                </a:effectLst>
                <a:ea typeface="+mn-ea"/>
                <a:cs typeface="+mn-cs"/>
              </a:rPr>
              <a:t>Trastorno de la jerarquía establecida en la creación </a:t>
            </a:r>
            <a:r>
              <a:rPr lang="en-US" b="1" u="sng" dirty="0">
                <a:solidFill>
                  <a:srgbClr val="FFFFCC"/>
                </a:solidFill>
                <a:effectLst>
                  <a:outerShdw blurRad="38100" dist="38100" dir="2700000" algn="tl">
                    <a:srgbClr val="000000">
                      <a:alpha val="43137"/>
                    </a:srgbClr>
                  </a:outerShdw>
                </a:effectLst>
                <a:ea typeface="+mn-ea"/>
                <a:cs typeface="+mn-cs"/>
              </a:rPr>
              <a:t>(3:11-13)</a:t>
            </a:r>
          </a:p>
        </p:txBody>
      </p:sp>
      <p:pic>
        <p:nvPicPr>
          <p:cNvPr id="19460" name="Picture 4" descr="C:\Users\awoods\AppData\Local\Microsoft\Windows\Temporary Internet Files\Content.IE5\ELKXEO2H\MCj03536290000[1].wmf">
            <a:extLst>
              <a:ext uri="{FF2B5EF4-FFF2-40B4-BE49-F238E27FC236}">
                <a16:creationId xmlns:a16="http://schemas.microsoft.com/office/drawing/2014/main" id="{BFB7672B-77E6-D5DE-0F07-690BC4040BBD}"/>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l="52481"/>
          <a:stretch>
            <a:fillRect/>
          </a:stretch>
        </p:blipFill>
        <p:spPr bwMode="auto">
          <a:xfrm>
            <a:off x="7162800" y="1828800"/>
            <a:ext cx="1776878" cy="3200400"/>
          </a:xfrm>
          <a:prstGeom prst="rect">
            <a:avLst/>
          </a:prstGeom>
          <a:noFill/>
          <a:ln w="9525">
            <a:noFill/>
            <a:miter lim="800000"/>
            <a:headEnd/>
            <a:tailEnd/>
          </a:ln>
        </p:spPr>
      </p:pic>
      <p:pic>
        <p:nvPicPr>
          <p:cNvPr id="6" name="Picture 5" descr="C:\Users\awoods\Pictures\Microsoft Clip Organizer\j0364212.wmf">
            <a:extLst>
              <a:ext uri="{FF2B5EF4-FFF2-40B4-BE49-F238E27FC236}">
                <a16:creationId xmlns:a16="http://schemas.microsoft.com/office/drawing/2014/main" id="{923FA14C-959C-1F4F-0E61-FCA01F0EDB5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pic>
        <p:nvPicPr>
          <p:cNvPr id="2" name="Picture 1">
            <a:extLst>
              <a:ext uri="{FF2B5EF4-FFF2-40B4-BE49-F238E27FC236}">
                <a16:creationId xmlns:a16="http://schemas.microsoft.com/office/drawing/2014/main" id="{093C1790-6327-93E0-F57C-153E8A4F84C1}"/>
              </a:ext>
            </a:extLst>
          </p:cNvPr>
          <p:cNvPicPr>
            <a:picLocks noChangeAspect="1"/>
          </p:cNvPicPr>
          <p:nvPr/>
        </p:nvPicPr>
        <p:blipFill>
          <a:blip r:embed="rId4"/>
          <a:stretch>
            <a:fillRect/>
          </a:stretch>
        </p:blipFill>
        <p:spPr>
          <a:xfrm>
            <a:off x="7209558" y="121812"/>
            <a:ext cx="1743607" cy="1249788"/>
          </a:xfrm>
          <a:prstGeom prst="rect">
            <a:avLst/>
          </a:prstGeom>
        </p:spPr>
      </p:pic>
    </p:spTree>
    <p:extLst>
      <p:ext uri="{BB962C8B-B14F-4D97-AF65-F5344CB8AC3E}">
        <p14:creationId xmlns:p14="http://schemas.microsoft.com/office/powerpoint/2010/main" val="32741076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2CF71-6B6A-C8FA-600B-2E2F2D41E31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3072890-A5DE-A193-1E85-5DE46D0A062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a:extLst>
              <a:ext uri="{FF2B5EF4-FFF2-40B4-BE49-F238E27FC236}">
                <a16:creationId xmlns:a16="http://schemas.microsoft.com/office/drawing/2014/main" id="{3CB35DB3-5127-A8C0-07A1-DB57D85725C0}"/>
              </a:ext>
            </a:extLst>
          </p:cNvPr>
          <p:cNvSpPr>
            <a:spLocks noChangeArrowheads="1"/>
          </p:cNvSpPr>
          <p:nvPr/>
        </p:nvSpPr>
        <p:spPr bwMode="auto">
          <a:xfrm>
            <a:off x="0" y="0"/>
            <a:ext cx="9144000" cy="5170646"/>
          </a:xfrm>
          <a:prstGeom prst="rect">
            <a:avLst/>
          </a:prstGeom>
          <a:noFill/>
          <a:ln w="28575">
            <a:noFill/>
            <a:miter lim="800000"/>
            <a:headEnd/>
            <a:tailEnd/>
          </a:ln>
        </p:spPr>
        <p:txBody>
          <a:bodyPr wrap="square">
            <a:spAutoFit/>
          </a:bodyPr>
          <a:lstStyle/>
          <a:p>
            <a:pPr algn="ctr">
              <a:spcAft>
                <a:spcPts val="1200"/>
              </a:spcAft>
            </a:pPr>
            <a:r>
              <a:rPr lang="en-US" sz="2700" baseline="30000" dirty="0">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Génesis 1:26-28</a:t>
            </a:r>
          </a:p>
          <a:p>
            <a:pPr algn="just"/>
            <a:r>
              <a:rPr lang="en-US" sz="2800" baseline="30000" dirty="0">
                <a:latin typeface="Calibri" panose="020F0502020204030204" pitchFamily="34" charset="0"/>
              </a:rPr>
              <a:t>26 </a:t>
            </a:r>
            <a:r>
              <a:rPr lang="es-CO" sz="2800" dirty="0">
                <a:latin typeface="Calibri" panose="020F0502020204030204" pitchFamily="34" charset="0"/>
              </a:rPr>
              <a:t>Y dijo Dios: «Hagamos al hombre a Nuestra imagen, conforme a Nuestra semejanza; y </a:t>
            </a:r>
            <a:r>
              <a:rPr lang="es-CO" sz="2800" b="1" u="sng" dirty="0">
                <a:solidFill>
                  <a:srgbClr val="FFFFCC"/>
                </a:solidFill>
                <a:latin typeface="Calibri" panose="020F0502020204030204" pitchFamily="34" charset="0"/>
              </a:rPr>
              <a:t>ejerza dominio sobre los peces del mar, sobre las aves del cielo, sobre los ganados, sobre toda la tierra, y sobre todo reptil que se arrastra sobre la tierra</a:t>
            </a:r>
            <a:r>
              <a:rPr lang="es-CO" sz="2800" dirty="0">
                <a:latin typeface="Calibri" panose="020F0502020204030204" pitchFamily="34" charset="0"/>
              </a:rPr>
              <a:t>». 27 Dios creó al hombre a imagen Suya, a imagen de Dios lo creó; varón y hembra los creó. 28 Dios los bendijo y les dijo: «Sean fecundos y multiplíquense. Llenen la tierra y </a:t>
            </a:r>
            <a:r>
              <a:rPr lang="es-CO" sz="2800" b="1" u="sng" dirty="0">
                <a:solidFill>
                  <a:srgbClr val="FFFFCC"/>
                </a:solidFill>
                <a:latin typeface="Calibri" panose="020F0502020204030204" pitchFamily="34" charset="0"/>
              </a:rPr>
              <a:t>sométanla. Ejerzan dominio sobre los peces del mar, sobre las aves del cielo y sobre todo ser viviente que se mueve[r] sobre la tierra</a:t>
            </a:r>
            <a:r>
              <a:rPr lang="es-CO" sz="2800" dirty="0">
                <a:latin typeface="Calibri" panose="020F0502020204030204" pitchFamily="34" charset="0"/>
              </a:rPr>
              <a:t>»</a:t>
            </a:r>
            <a:r>
              <a:rPr lang="en-US" sz="2800" dirty="0">
                <a:latin typeface="Calibri" panose="020F0502020204030204" pitchFamily="34" charset="0"/>
              </a:rPr>
              <a:t>.”</a:t>
            </a:r>
          </a:p>
        </p:txBody>
      </p:sp>
    </p:spTree>
    <p:extLst>
      <p:ext uri="{BB962C8B-B14F-4D97-AF65-F5344CB8AC3E}">
        <p14:creationId xmlns:p14="http://schemas.microsoft.com/office/powerpoint/2010/main" val="23044331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A81FA6-70E8-F235-DC11-3FFE170C37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183" y="46884"/>
            <a:ext cx="7672817" cy="6811115"/>
          </a:xfrm>
          <a:prstGeom prst="rect">
            <a:avLst/>
          </a:prstGeom>
        </p:spPr>
      </p:pic>
    </p:spTree>
    <p:extLst>
      <p:ext uri="{BB962C8B-B14F-4D97-AF65-F5344CB8AC3E}">
        <p14:creationId xmlns:p14="http://schemas.microsoft.com/office/powerpoint/2010/main" val="1286430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01D3BC-77B5-CA75-710A-CE82C31679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5376"/>
            <a:ext cx="9144000" cy="6107248"/>
          </a:xfrm>
          <a:prstGeom prst="rect">
            <a:avLst/>
          </a:prstGeom>
        </p:spPr>
      </p:pic>
    </p:spTree>
    <p:extLst>
      <p:ext uri="{BB962C8B-B14F-4D97-AF65-F5344CB8AC3E}">
        <p14:creationId xmlns:p14="http://schemas.microsoft.com/office/powerpoint/2010/main" val="37169869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C71827-9218-8417-0F9B-DE5A15348824}"/>
            </a:ext>
          </a:extLst>
        </p:cNvPr>
        <p:cNvGrpSpPr/>
        <p:nvPr/>
      </p:nvGrpSpPr>
      <p:grpSpPr>
        <a:xfrm>
          <a:off x="0" y="0"/>
          <a:ext cx="0" cy="0"/>
          <a:chOff x="0" y="0"/>
          <a:chExt cx="0" cy="0"/>
        </a:xfrm>
      </p:grpSpPr>
      <p:sp>
        <p:nvSpPr>
          <p:cNvPr id="28675" name="Rectangle 3">
            <a:extLst>
              <a:ext uri="{FF2B5EF4-FFF2-40B4-BE49-F238E27FC236}">
                <a16:creationId xmlns:a16="http://schemas.microsoft.com/office/drawing/2014/main" id="{0858C322-06C9-3A7B-50FB-5B031FEAA114}"/>
              </a:ext>
            </a:extLst>
          </p:cNvPr>
          <p:cNvSpPr>
            <a:spLocks noGrp="1" noChangeArrowheads="1"/>
          </p:cNvSpPr>
          <p:nvPr>
            <p:ph type="body" idx="1"/>
          </p:nvPr>
        </p:nvSpPr>
        <p:spPr>
          <a:xfrm>
            <a:off x="1433512" y="1371600"/>
            <a:ext cx="7710488" cy="38862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3:1-5 Tentación por la serpiente</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3:6 </a:t>
            </a:r>
            <a:r>
              <a:rPr lang="es-CO" dirty="0">
                <a:effectLst>
                  <a:outerShdw blurRad="38100" dist="38100" dir="2700000" algn="tl">
                    <a:srgbClr val="000000">
                      <a:alpha val="43137"/>
                    </a:srgbClr>
                  </a:outerShdw>
                </a:effectLst>
                <a:ea typeface="+mn-ea"/>
                <a:cs typeface="+mn-cs"/>
              </a:rPr>
              <a:t>Pecado de Adán y Eva</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3:7-13 Resultados del pecado</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3:14-19 Imposición de juicios divinos</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3:20-24 </a:t>
            </a:r>
            <a:r>
              <a:rPr lang="es-CO" dirty="0">
                <a:effectLst>
                  <a:outerShdw blurRad="38100" dist="38100" dir="2700000" algn="tl">
                    <a:srgbClr val="000000">
                      <a:alpha val="43137"/>
                    </a:srgbClr>
                  </a:outerShdw>
                </a:effectLst>
                <a:ea typeface="+mn-ea"/>
                <a:cs typeface="+mn-cs"/>
              </a:rPr>
              <a:t>La provisión de Dios a pesar del pecado</a:t>
            </a:r>
            <a:endParaRPr lang="en-US" dirty="0">
              <a:effectLst>
                <a:outerShdw blurRad="38100" dist="38100" dir="2700000" algn="tl">
                  <a:srgbClr val="000000">
                    <a:alpha val="43137"/>
                  </a:srgbClr>
                </a:outerShdw>
              </a:effectLst>
              <a:ea typeface="+mn-ea"/>
              <a:cs typeface="+mn-cs"/>
            </a:endParaRPr>
          </a:p>
        </p:txBody>
      </p:sp>
      <p:pic>
        <p:nvPicPr>
          <p:cNvPr id="7172" name="Picture 5" descr="C:\Users\awoods\Pictures\Microsoft Clip Organizer\pe07654_.wmf">
            <a:extLst>
              <a:ext uri="{FF2B5EF4-FFF2-40B4-BE49-F238E27FC236}">
                <a16:creationId xmlns:a16="http://schemas.microsoft.com/office/drawing/2014/main" id="{25D63B7A-C109-E003-1935-C11C4F488382}"/>
              </a:ext>
            </a:extLst>
          </p:cNvPr>
          <p:cNvPicPr>
            <a:picLocks noChangeAspect="1" noChangeArrowheads="1"/>
          </p:cNvPicPr>
          <p:nvPr/>
        </p:nvPicPr>
        <p:blipFill>
          <a:blip r:embed="rId2" cstate="print"/>
          <a:srcRect/>
          <a:stretch>
            <a:fillRect/>
          </a:stretch>
        </p:blipFill>
        <p:spPr bwMode="auto">
          <a:xfrm>
            <a:off x="76200" y="2286000"/>
            <a:ext cx="1357312" cy="2286000"/>
          </a:xfrm>
          <a:prstGeom prst="rect">
            <a:avLst/>
          </a:prstGeom>
          <a:noFill/>
          <a:ln w="9525">
            <a:noFill/>
            <a:miter lim="800000"/>
            <a:headEnd/>
            <a:tailEnd/>
          </a:ln>
        </p:spPr>
      </p:pic>
      <p:sp>
        <p:nvSpPr>
          <p:cNvPr id="6" name="Rectangle 2">
            <a:extLst>
              <a:ext uri="{FF2B5EF4-FFF2-40B4-BE49-F238E27FC236}">
                <a16:creationId xmlns:a16="http://schemas.microsoft.com/office/drawing/2014/main" id="{DA27F31E-059D-4430-6325-BB9C7F96FFD1}"/>
              </a:ext>
            </a:extLst>
          </p:cNvPr>
          <p:cNvSpPr txBox="1">
            <a:spLocks noChangeArrowheads="1"/>
          </p:cNvSpPr>
          <p:nvPr/>
        </p:nvSpPr>
        <p:spPr bwMode="auto">
          <a:xfrm>
            <a:off x="2133600" y="228600"/>
            <a:ext cx="4648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Estructura del Génesis</a:t>
            </a:r>
          </a:p>
        </p:txBody>
      </p:sp>
      <p:pic>
        <p:nvPicPr>
          <p:cNvPr id="8" name="Picture 7" descr="C:\Users\awoods\Pictures\Microsoft Clip Organizer\j0364212.wmf">
            <a:extLst>
              <a:ext uri="{FF2B5EF4-FFF2-40B4-BE49-F238E27FC236}">
                <a16:creationId xmlns:a16="http://schemas.microsoft.com/office/drawing/2014/main" id="{4F89B9E6-0D21-FC74-0A76-ACBC40388FA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pic>
        <p:nvPicPr>
          <p:cNvPr id="3" name="Picture 2">
            <a:extLst>
              <a:ext uri="{FF2B5EF4-FFF2-40B4-BE49-F238E27FC236}">
                <a16:creationId xmlns:a16="http://schemas.microsoft.com/office/drawing/2014/main" id="{48A0DF88-5E8C-85E3-AB68-F9F7F05EFE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3849" y="63219"/>
            <a:ext cx="1744066" cy="1245162"/>
          </a:xfrm>
          <a:prstGeom prst="rect">
            <a:avLst/>
          </a:prstGeom>
        </p:spPr>
      </p:pic>
    </p:spTree>
    <p:extLst>
      <p:ext uri="{BB962C8B-B14F-4D97-AF65-F5344CB8AC3E}">
        <p14:creationId xmlns:p14="http://schemas.microsoft.com/office/powerpoint/2010/main" val="29708097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943100" y="228600"/>
            <a:ext cx="5257800" cy="1143000"/>
          </a:xfrm>
        </p:spPr>
        <p:txBody>
          <a:bodyPr/>
          <a:lstStyle/>
          <a:p>
            <a:pPr algn="ctr" eaLnBrk="1" hangingPunct="1"/>
            <a:r>
              <a:rPr lang="en-US" sz="3600" dirty="0">
                <a:effectLst>
                  <a:outerShdw blurRad="38100" dist="38100" dir="2700000" algn="tl">
                    <a:srgbClr val="000000">
                      <a:alpha val="43137"/>
                    </a:srgbClr>
                  </a:outerShdw>
                </a:effectLst>
              </a:rPr>
              <a:t>Juicios Divinos</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(3:14-19)</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4819" name="Rectangle 3"/>
          <p:cNvSpPr>
            <a:spLocks noGrp="1" noChangeArrowheads="1"/>
          </p:cNvSpPr>
          <p:nvPr>
            <p:ph type="body" idx="1"/>
          </p:nvPr>
        </p:nvSpPr>
        <p:spPr>
          <a:xfrm>
            <a:off x="457200" y="2078038"/>
            <a:ext cx="4191000" cy="27019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Serpiente (3:14-15)</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Mujer (3:16)</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Hombre (3:17-19)</a:t>
            </a:r>
          </a:p>
        </p:txBody>
      </p:sp>
      <p:pic>
        <p:nvPicPr>
          <p:cNvPr id="22532" name="Picture 4" descr="C:\Users\awoods\AppData\Local\Microsoft\Windows\Temporary Internet Files\Content.IE5\ELKXEO2H\MCj03536290000[1].wmf"/>
          <p:cNvPicPr>
            <a:picLocks noChangeAspect="1" noChangeArrowheads="1"/>
          </p:cNvPicPr>
          <p:nvPr/>
        </p:nvPicPr>
        <p:blipFill>
          <a:blip r:embed="rId2" cstate="print"/>
          <a:srcRect/>
          <a:stretch>
            <a:fillRect/>
          </a:stretch>
        </p:blipFill>
        <p:spPr bwMode="auto">
          <a:xfrm>
            <a:off x="5175141" y="1918494"/>
            <a:ext cx="3527425" cy="3021012"/>
          </a:xfrm>
          <a:prstGeom prst="rect">
            <a:avLst/>
          </a:prstGeom>
          <a:noFill/>
          <a:ln w="9525">
            <a:noFill/>
            <a:miter lim="800000"/>
            <a:headEnd/>
            <a:tailEnd/>
          </a:ln>
        </p:spPr>
      </p:pic>
      <p:pic>
        <p:nvPicPr>
          <p:cNvPr id="2" name="Picture 1">
            <a:extLst>
              <a:ext uri="{FF2B5EF4-FFF2-40B4-BE49-F238E27FC236}">
                <a16:creationId xmlns:a16="http://schemas.microsoft.com/office/drawing/2014/main" id="{17804E70-490A-592E-5A9E-9F4886BF40FA}"/>
              </a:ext>
            </a:extLst>
          </p:cNvPr>
          <p:cNvPicPr>
            <a:picLocks noChangeAspect="1"/>
          </p:cNvPicPr>
          <p:nvPr/>
        </p:nvPicPr>
        <p:blipFill>
          <a:blip r:embed="rId3"/>
          <a:stretch>
            <a:fillRect/>
          </a:stretch>
        </p:blipFill>
        <p:spPr>
          <a:xfrm>
            <a:off x="7239000" y="121812"/>
            <a:ext cx="1743607" cy="1249788"/>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05CE0-2FC2-0EC3-F955-A84B0A4FFAF5}"/>
            </a:ext>
          </a:extLst>
        </p:cNvPr>
        <p:cNvGrpSpPr/>
        <p:nvPr/>
      </p:nvGrpSpPr>
      <p:grpSpPr>
        <a:xfrm>
          <a:off x="0" y="0"/>
          <a:ext cx="0" cy="0"/>
          <a:chOff x="0" y="0"/>
          <a:chExt cx="0" cy="0"/>
        </a:xfrm>
      </p:grpSpPr>
      <p:sp>
        <p:nvSpPr>
          <p:cNvPr id="22530" name="Rectangle 2">
            <a:extLst>
              <a:ext uri="{FF2B5EF4-FFF2-40B4-BE49-F238E27FC236}">
                <a16:creationId xmlns:a16="http://schemas.microsoft.com/office/drawing/2014/main" id="{FC94B90D-3C7C-1315-14C0-18070EE56801}"/>
              </a:ext>
            </a:extLst>
          </p:cNvPr>
          <p:cNvSpPr>
            <a:spLocks noGrp="1" noChangeArrowheads="1"/>
          </p:cNvSpPr>
          <p:nvPr>
            <p:ph type="title"/>
          </p:nvPr>
        </p:nvSpPr>
        <p:spPr>
          <a:xfrm>
            <a:off x="1943100" y="228600"/>
            <a:ext cx="5257800" cy="1143000"/>
          </a:xfrm>
        </p:spPr>
        <p:txBody>
          <a:bodyPr/>
          <a:lstStyle/>
          <a:p>
            <a:pPr algn="ctr" eaLnBrk="1" hangingPunct="1"/>
            <a:r>
              <a:rPr lang="en-US" sz="3600" dirty="0">
                <a:effectLst>
                  <a:outerShdw blurRad="38100" dist="38100" dir="2700000" algn="tl">
                    <a:srgbClr val="000000">
                      <a:alpha val="43137"/>
                    </a:srgbClr>
                  </a:outerShdw>
                </a:effectLst>
              </a:rPr>
              <a:t>Juicios Divinos</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(3:14-19)</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4819" name="Rectangle 3">
            <a:extLst>
              <a:ext uri="{FF2B5EF4-FFF2-40B4-BE49-F238E27FC236}">
                <a16:creationId xmlns:a16="http://schemas.microsoft.com/office/drawing/2014/main" id="{DB737CD4-3A14-678F-0445-969B8A102531}"/>
              </a:ext>
            </a:extLst>
          </p:cNvPr>
          <p:cNvSpPr>
            <a:spLocks noGrp="1" noChangeArrowheads="1"/>
          </p:cNvSpPr>
          <p:nvPr>
            <p:ph type="body" idx="1"/>
          </p:nvPr>
        </p:nvSpPr>
        <p:spPr>
          <a:xfrm>
            <a:off x="457200" y="2078038"/>
            <a:ext cx="4191000" cy="27019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Serpiente (3:14-15)</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Mujer (3:16)</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Hombre (3:17-19)</a:t>
            </a:r>
          </a:p>
        </p:txBody>
      </p:sp>
      <p:pic>
        <p:nvPicPr>
          <p:cNvPr id="22532" name="Picture 4" descr="C:\Users\awoods\AppData\Local\Microsoft\Windows\Temporary Internet Files\Content.IE5\ELKXEO2H\MCj03536290000[1].wmf">
            <a:extLst>
              <a:ext uri="{FF2B5EF4-FFF2-40B4-BE49-F238E27FC236}">
                <a16:creationId xmlns:a16="http://schemas.microsoft.com/office/drawing/2014/main" id="{0DBD0237-EC8E-B64F-0543-0BD27FF2E27F}"/>
              </a:ext>
            </a:extLst>
          </p:cNvPr>
          <p:cNvPicPr>
            <a:picLocks noChangeAspect="1" noChangeArrowheads="1"/>
          </p:cNvPicPr>
          <p:nvPr/>
        </p:nvPicPr>
        <p:blipFill>
          <a:blip r:embed="rId2" cstate="print"/>
          <a:srcRect/>
          <a:stretch>
            <a:fillRect/>
          </a:stretch>
        </p:blipFill>
        <p:spPr bwMode="auto">
          <a:xfrm>
            <a:off x="5175141" y="1918494"/>
            <a:ext cx="3527425" cy="3021012"/>
          </a:xfrm>
          <a:prstGeom prst="rect">
            <a:avLst/>
          </a:prstGeom>
          <a:noFill/>
          <a:ln w="9525">
            <a:noFill/>
            <a:miter lim="800000"/>
            <a:headEnd/>
            <a:tailEnd/>
          </a:ln>
        </p:spPr>
      </p:pic>
      <p:pic>
        <p:nvPicPr>
          <p:cNvPr id="2" name="Picture 1">
            <a:extLst>
              <a:ext uri="{FF2B5EF4-FFF2-40B4-BE49-F238E27FC236}">
                <a16:creationId xmlns:a16="http://schemas.microsoft.com/office/drawing/2014/main" id="{6D11036D-88D3-9FB4-E5A1-7DAC23FE250D}"/>
              </a:ext>
            </a:extLst>
          </p:cNvPr>
          <p:cNvPicPr>
            <a:picLocks noChangeAspect="1"/>
          </p:cNvPicPr>
          <p:nvPr/>
        </p:nvPicPr>
        <p:blipFill>
          <a:blip r:embed="rId3"/>
          <a:stretch>
            <a:fillRect/>
          </a:stretch>
        </p:blipFill>
        <p:spPr>
          <a:xfrm>
            <a:off x="7239000" y="121812"/>
            <a:ext cx="1743607" cy="1249788"/>
          </a:xfrm>
          <a:prstGeom prst="rect">
            <a:avLst/>
          </a:prstGeom>
        </p:spPr>
      </p:pic>
    </p:spTree>
    <p:extLst>
      <p:ext uri="{BB962C8B-B14F-4D97-AF65-F5344CB8AC3E}">
        <p14:creationId xmlns:p14="http://schemas.microsoft.com/office/powerpoint/2010/main" val="20805252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2" cstate="print"/>
          <a:stretch>
            <a:fillRect/>
          </a:stretch>
        </p:blipFill>
        <p:spPr bwMode="auto">
          <a:xfrm>
            <a:off x="5867400" y="1828800"/>
            <a:ext cx="3075810" cy="3200400"/>
          </a:xfrm>
          <a:prstGeom prst="ellipse">
            <a:avLst/>
          </a:prstGeom>
        </p:spPr>
      </p:pic>
      <p:sp>
        <p:nvSpPr>
          <p:cNvPr id="24579" name="Rectangle 1026"/>
          <p:cNvSpPr>
            <a:spLocks noGrp="1" noChangeArrowheads="1"/>
          </p:cNvSpPr>
          <p:nvPr>
            <p:ph type="title"/>
          </p:nvPr>
        </p:nvSpPr>
        <p:spPr>
          <a:xfrm>
            <a:off x="3581400" y="228600"/>
            <a:ext cx="1981200" cy="1143000"/>
          </a:xfrm>
        </p:spPr>
        <p:txBody>
          <a:bodyPr/>
          <a:lstStyle/>
          <a:p>
            <a:pPr algn="ctr" eaLnBrk="1" hangingPunct="1"/>
            <a:r>
              <a:rPr lang="en-US" sz="3600" dirty="0">
                <a:effectLst>
                  <a:outerShdw blurRad="38100" dist="38100" dir="2700000" algn="tl">
                    <a:srgbClr val="000000">
                      <a:alpha val="43137"/>
                    </a:srgbClr>
                  </a:outerShdw>
                </a:effectLst>
              </a:rPr>
              <a:t>Serpiente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(3:14-15)</a:t>
            </a:r>
          </a:p>
        </p:txBody>
      </p:sp>
      <p:sp>
        <p:nvSpPr>
          <p:cNvPr id="35843" name="Rectangle 1027"/>
          <p:cNvSpPr>
            <a:spLocks noGrp="1" noChangeArrowheads="1"/>
          </p:cNvSpPr>
          <p:nvPr>
            <p:ph type="body" idx="1"/>
          </p:nvPr>
        </p:nvSpPr>
        <p:spPr>
          <a:xfrm>
            <a:off x="457200" y="2611438"/>
            <a:ext cx="5562600" cy="16351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Cuerpo de la serpiente (3:14)</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Protoevangelio (3:15)</a:t>
            </a:r>
          </a:p>
        </p:txBody>
      </p:sp>
      <p:pic>
        <p:nvPicPr>
          <p:cNvPr id="6" name="Picture 5" descr="C:\Users\awoods\Pictures\Microsoft Clip Organizer\j0364212.wmf">
            <a:extLst>
              <a:ext uri="{FF2B5EF4-FFF2-40B4-BE49-F238E27FC236}">
                <a16:creationId xmlns:a16="http://schemas.microsoft.com/office/drawing/2014/main" id="{CA4420D1-F13E-4BF9-90A6-FA17D012358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pic>
        <p:nvPicPr>
          <p:cNvPr id="2" name="Picture 1">
            <a:extLst>
              <a:ext uri="{FF2B5EF4-FFF2-40B4-BE49-F238E27FC236}">
                <a16:creationId xmlns:a16="http://schemas.microsoft.com/office/drawing/2014/main" id="{D0EA25C0-FFB7-0002-3640-8F3FABFEFD15}"/>
              </a:ext>
            </a:extLst>
          </p:cNvPr>
          <p:cNvPicPr>
            <a:picLocks noChangeAspect="1"/>
          </p:cNvPicPr>
          <p:nvPr/>
        </p:nvPicPr>
        <p:blipFill>
          <a:blip r:embed="rId4"/>
          <a:stretch>
            <a:fillRect/>
          </a:stretch>
        </p:blipFill>
        <p:spPr>
          <a:xfrm>
            <a:off x="7239000" y="79235"/>
            <a:ext cx="1743607" cy="1249788"/>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2" cstate="print"/>
          <a:stretch>
            <a:fillRect/>
          </a:stretch>
        </p:blipFill>
        <p:spPr bwMode="auto">
          <a:xfrm>
            <a:off x="5791200" y="1828800"/>
            <a:ext cx="3075810" cy="3200400"/>
          </a:xfrm>
          <a:prstGeom prst="ellipse">
            <a:avLst/>
          </a:prstGeom>
        </p:spPr>
      </p:pic>
      <p:sp>
        <p:nvSpPr>
          <p:cNvPr id="24579" name="Rectangle 1026"/>
          <p:cNvSpPr>
            <a:spLocks noGrp="1" noChangeArrowheads="1"/>
          </p:cNvSpPr>
          <p:nvPr>
            <p:ph type="title"/>
          </p:nvPr>
        </p:nvSpPr>
        <p:spPr>
          <a:xfrm>
            <a:off x="3581400" y="228600"/>
            <a:ext cx="1981200" cy="1143000"/>
          </a:xfrm>
        </p:spPr>
        <p:txBody>
          <a:bodyPr/>
          <a:lstStyle/>
          <a:p>
            <a:pPr algn="ctr" eaLnBrk="1" hangingPunct="1"/>
            <a:r>
              <a:rPr lang="en-US" sz="3600" dirty="0">
                <a:effectLst>
                  <a:outerShdw blurRad="38100" dist="38100" dir="2700000" algn="tl">
                    <a:srgbClr val="000000">
                      <a:alpha val="43137"/>
                    </a:srgbClr>
                  </a:outerShdw>
                </a:effectLst>
              </a:rPr>
              <a:t>Serpiente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(3:14-15)</a:t>
            </a:r>
          </a:p>
        </p:txBody>
      </p:sp>
      <p:sp>
        <p:nvSpPr>
          <p:cNvPr id="35843" name="Rectangle 1027"/>
          <p:cNvSpPr>
            <a:spLocks noGrp="1" noChangeArrowheads="1"/>
          </p:cNvSpPr>
          <p:nvPr>
            <p:ph type="body" idx="1"/>
          </p:nvPr>
        </p:nvSpPr>
        <p:spPr>
          <a:xfrm>
            <a:off x="457200" y="2611438"/>
            <a:ext cx="4953000" cy="16351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Cuerpo de la serpiente (3:14)</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Protoevangelio (3:15)</a:t>
            </a:r>
          </a:p>
        </p:txBody>
      </p:sp>
      <p:pic>
        <p:nvPicPr>
          <p:cNvPr id="6" name="Picture 5" descr="C:\Users\awoods\Pictures\Microsoft Clip Organizer\j0364212.wmf">
            <a:extLst>
              <a:ext uri="{FF2B5EF4-FFF2-40B4-BE49-F238E27FC236}">
                <a16:creationId xmlns:a16="http://schemas.microsoft.com/office/drawing/2014/main" id="{CA4420D1-F13E-4BF9-90A6-FA17D012358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pic>
        <p:nvPicPr>
          <p:cNvPr id="2" name="Picture 1">
            <a:extLst>
              <a:ext uri="{FF2B5EF4-FFF2-40B4-BE49-F238E27FC236}">
                <a16:creationId xmlns:a16="http://schemas.microsoft.com/office/drawing/2014/main" id="{44E28909-8C66-74B4-BD49-3DF59AEDE7F9}"/>
              </a:ext>
            </a:extLst>
          </p:cNvPr>
          <p:cNvPicPr>
            <a:picLocks noChangeAspect="1"/>
          </p:cNvPicPr>
          <p:nvPr/>
        </p:nvPicPr>
        <p:blipFill>
          <a:blip r:embed="rId4"/>
          <a:stretch>
            <a:fillRect/>
          </a:stretch>
        </p:blipFill>
        <p:spPr>
          <a:xfrm>
            <a:off x="7319282" y="108905"/>
            <a:ext cx="1743607" cy="1249788"/>
          </a:xfrm>
          <a:prstGeom prst="rect">
            <a:avLst/>
          </a:prstGeom>
        </p:spPr>
      </p:pic>
    </p:spTree>
    <p:extLst>
      <p:ext uri="{BB962C8B-B14F-4D97-AF65-F5344CB8AC3E}">
        <p14:creationId xmlns:p14="http://schemas.microsoft.com/office/powerpoint/2010/main" val="25405946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B5EAD3-F585-423E-BD6B-568AB9DD8231}"/>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a:extLst>
              <a:ext uri="{FF2B5EF4-FFF2-40B4-BE49-F238E27FC236}">
                <a16:creationId xmlns:a16="http://schemas.microsoft.com/office/drawing/2014/main" id="{972624A7-20E3-4DA9-A466-8A9F888B1F46}"/>
              </a:ext>
            </a:extLst>
          </p:cNvPr>
          <p:cNvSpPr>
            <a:spLocks noChangeArrowheads="1"/>
          </p:cNvSpPr>
          <p:nvPr/>
        </p:nvSpPr>
        <p:spPr bwMode="auto">
          <a:xfrm>
            <a:off x="0" y="0"/>
            <a:ext cx="9144000" cy="5255285"/>
          </a:xfrm>
          <a:prstGeom prst="rect">
            <a:avLst/>
          </a:prstGeom>
          <a:noFill/>
          <a:ln w="28575">
            <a:noFill/>
            <a:miter lim="800000"/>
            <a:headEnd/>
            <a:tailEnd/>
          </a:ln>
        </p:spPr>
        <p:txBody>
          <a:bodyPr wrap="square">
            <a:spAutoFit/>
          </a:bodyPr>
          <a:lstStyle/>
          <a:p>
            <a:pPr algn="ctr">
              <a:spcAft>
                <a:spcPts val="900"/>
              </a:spcAft>
              <a:defRPr/>
            </a:pPr>
            <a:r>
              <a:rPr lang="en-US" sz="2025" baseline="30000" dirty="0">
                <a:effectLst>
                  <a:outerShdw blurRad="38100" dist="38100" dir="2700000" algn="tl">
                    <a:srgbClr val="000000">
                      <a:alpha val="43137"/>
                    </a:srgbClr>
                  </a:outerShdw>
                </a:effectLst>
                <a:latin typeface="Calibri" panose="020F0502020204030204" pitchFamily="34" charset="0"/>
              </a:rPr>
              <a:t> </a:t>
            </a:r>
            <a:r>
              <a:rPr lang="en-US" sz="3200" b="1" dirty="0">
                <a:solidFill>
                  <a:schemeClr val="tx2"/>
                </a:solidFill>
                <a:effectLst>
                  <a:outerShdw blurRad="38100" dist="38100" dir="2700000" algn="tl">
                    <a:srgbClr val="000000">
                      <a:alpha val="43137"/>
                    </a:srgbClr>
                  </a:outerShdw>
                </a:effectLst>
                <a:latin typeface="Calibri" panose="020F0502020204030204" pitchFamily="34" charset="0"/>
                <a:ea typeface="+mj-ea"/>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Romanos 8:19-22</a:t>
            </a:r>
          </a:p>
          <a:p>
            <a:pPr algn="just">
              <a:defRPr/>
            </a:pPr>
            <a:r>
              <a:rPr lang="en-US" sz="3200" baseline="30000" dirty="0">
                <a:effectLst>
                  <a:outerShdw blurRad="38100" dist="38100" dir="2700000" algn="tl">
                    <a:srgbClr val="000000">
                      <a:alpha val="43137"/>
                    </a:srgbClr>
                  </a:outerShdw>
                </a:effectLst>
                <a:latin typeface="Calibri" panose="020F0502020204030204" pitchFamily="34" charset="0"/>
              </a:rPr>
              <a:t>19</a:t>
            </a:r>
            <a:r>
              <a:rPr lang="en-US" sz="3200" dirty="0">
                <a:effectLst>
                  <a:outerShdw blurRad="38100" dist="38100" dir="2700000" algn="tl">
                    <a:srgbClr val="000000">
                      <a:alpha val="43137"/>
                    </a:srgbClr>
                  </a:outerShdw>
                </a:effectLst>
                <a:latin typeface="Calibri" panose="020F0502020204030204" pitchFamily="34" charset="0"/>
              </a:rPr>
              <a:t> </a:t>
            </a:r>
            <a:r>
              <a:rPr lang="es-CO" sz="3100" dirty="0">
                <a:effectLst>
                  <a:outerShdw blurRad="38100" dist="38100" dir="2700000" algn="tl">
                    <a:srgbClr val="000000">
                      <a:alpha val="43137"/>
                    </a:srgbClr>
                  </a:outerShdw>
                </a:effectLst>
                <a:latin typeface="Calibri" panose="020F0502020204030204" pitchFamily="34" charset="0"/>
              </a:rPr>
              <a:t>Porque el anhelo profundo de la </a:t>
            </a:r>
            <a:r>
              <a:rPr lang="es-CO" sz="3100" b="1" u="sng" dirty="0">
                <a:solidFill>
                  <a:srgbClr val="FFFFCC"/>
                </a:solidFill>
                <a:effectLst>
                  <a:outerShdw blurRad="38100" dist="38100" dir="2700000" algn="tl">
                    <a:srgbClr val="000000">
                      <a:alpha val="43137"/>
                    </a:srgbClr>
                  </a:outerShdw>
                </a:effectLst>
                <a:latin typeface="Calibri" panose="020F0502020204030204" pitchFamily="34" charset="0"/>
              </a:rPr>
              <a:t>creación</a:t>
            </a:r>
            <a:r>
              <a:rPr lang="es-CO" sz="3100" dirty="0">
                <a:effectLst>
                  <a:outerShdw blurRad="38100" dist="38100" dir="2700000" algn="tl">
                    <a:srgbClr val="000000">
                      <a:alpha val="43137"/>
                    </a:srgbClr>
                  </a:outerShdw>
                </a:effectLst>
                <a:latin typeface="Calibri" panose="020F0502020204030204" pitchFamily="34" charset="0"/>
              </a:rPr>
              <a:t> es aguardar ansiosamente la revelación de los hijos de Dios. 20 Porque la </a:t>
            </a:r>
            <a:r>
              <a:rPr lang="es-CO" sz="3100" b="1" u="sng" dirty="0">
                <a:solidFill>
                  <a:srgbClr val="FFFFCC"/>
                </a:solidFill>
                <a:effectLst>
                  <a:outerShdw blurRad="38100" dist="38100" dir="2700000" algn="tl">
                    <a:srgbClr val="000000">
                      <a:alpha val="43137"/>
                    </a:srgbClr>
                  </a:outerShdw>
                </a:effectLst>
                <a:latin typeface="Calibri" panose="020F0502020204030204" pitchFamily="34" charset="0"/>
              </a:rPr>
              <a:t>creación</a:t>
            </a:r>
            <a:r>
              <a:rPr lang="es-CO" sz="3100" dirty="0">
                <a:effectLst>
                  <a:outerShdw blurRad="38100" dist="38100" dir="2700000" algn="tl">
                    <a:srgbClr val="000000">
                      <a:alpha val="43137"/>
                    </a:srgbClr>
                  </a:outerShdw>
                </a:effectLst>
                <a:latin typeface="Calibri" panose="020F0502020204030204" pitchFamily="34" charset="0"/>
              </a:rPr>
              <a:t> fue sometida a vanidad, no de su propia voluntad, sino por causa de Aquel que la sometió, en la esperanza 21 de que la </a:t>
            </a:r>
            <a:r>
              <a:rPr lang="es-CO" sz="3100" b="1" u="sng" dirty="0">
                <a:solidFill>
                  <a:srgbClr val="FFFFCC"/>
                </a:solidFill>
                <a:effectLst>
                  <a:outerShdw blurRad="38100" dist="38100" dir="2700000" algn="tl">
                    <a:srgbClr val="000000">
                      <a:alpha val="43137"/>
                    </a:srgbClr>
                  </a:outerShdw>
                </a:effectLst>
                <a:latin typeface="Calibri" panose="020F0502020204030204" pitchFamily="34" charset="0"/>
              </a:rPr>
              <a:t>creación</a:t>
            </a:r>
            <a:r>
              <a:rPr lang="es-CO" sz="3100" dirty="0">
                <a:effectLst>
                  <a:outerShdw blurRad="38100" dist="38100" dir="2700000" algn="tl">
                    <a:srgbClr val="000000">
                      <a:alpha val="43137"/>
                    </a:srgbClr>
                  </a:outerShdw>
                </a:effectLst>
                <a:latin typeface="Calibri" panose="020F0502020204030204" pitchFamily="34" charset="0"/>
              </a:rPr>
              <a:t> misma será también liberada de la esclavitud de la corrupción a la libertad de la gloria de los hijos de Dios. 22 Pues sabemos que </a:t>
            </a:r>
            <a:r>
              <a:rPr lang="es-CO" sz="3100" b="1" u="sng" dirty="0">
                <a:solidFill>
                  <a:srgbClr val="FFFFCC"/>
                </a:solidFill>
                <a:effectLst>
                  <a:outerShdw blurRad="38100" dist="38100" dir="2700000" algn="tl">
                    <a:srgbClr val="000000">
                      <a:alpha val="43137"/>
                    </a:srgbClr>
                  </a:outerShdw>
                </a:effectLst>
                <a:latin typeface="Calibri" panose="020F0502020204030204" pitchFamily="34" charset="0"/>
              </a:rPr>
              <a:t>la creación entera</a:t>
            </a:r>
            <a:r>
              <a:rPr lang="es-CO" sz="3100" dirty="0">
                <a:effectLst>
                  <a:outerShdw blurRad="38100" dist="38100" dir="2700000" algn="tl">
                    <a:srgbClr val="000000">
                      <a:alpha val="43137"/>
                    </a:srgbClr>
                  </a:outerShdw>
                </a:effectLst>
                <a:latin typeface="Calibri" panose="020F0502020204030204" pitchFamily="34" charset="0"/>
              </a:rPr>
              <a:t> gime y sufre hasta ahora dolores de parto</a:t>
            </a:r>
            <a:r>
              <a:rPr lang="es-CO" sz="3200" dirty="0">
                <a:effectLst>
                  <a:outerShdw blurRad="38100" dist="38100" dir="2700000" algn="tl">
                    <a:srgbClr val="000000">
                      <a:alpha val="43137"/>
                    </a:srgbClr>
                  </a:outerShdw>
                </a:effectLst>
                <a:latin typeface="Calibri" panose="020F0502020204030204" pitchFamily="34" charset="0"/>
              </a:rPr>
              <a:t>.</a:t>
            </a:r>
            <a:endParaRPr lang="en-US" sz="32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1535801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1433512" y="1371600"/>
            <a:ext cx="7710488" cy="38862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3:1-5 Tentación por la serpiente</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3:6 </a:t>
            </a:r>
            <a:r>
              <a:rPr lang="es-CO" dirty="0">
                <a:effectLst>
                  <a:outerShdw blurRad="38100" dist="38100" dir="2700000" algn="tl">
                    <a:srgbClr val="000000">
                      <a:alpha val="43137"/>
                    </a:srgbClr>
                  </a:outerShdw>
                </a:effectLst>
                <a:ea typeface="+mn-ea"/>
                <a:cs typeface="+mn-cs"/>
              </a:rPr>
              <a:t>Pecado de Adán y Eva</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3:7-13 Resultados del pecado</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3:14-19 Imposición de juicios divinos</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3:20-24 </a:t>
            </a:r>
            <a:r>
              <a:rPr lang="es-CO" dirty="0">
                <a:effectLst>
                  <a:outerShdw blurRad="38100" dist="38100" dir="2700000" algn="tl">
                    <a:srgbClr val="000000">
                      <a:alpha val="43137"/>
                    </a:srgbClr>
                  </a:outerShdw>
                </a:effectLst>
                <a:ea typeface="+mn-ea"/>
                <a:cs typeface="+mn-cs"/>
              </a:rPr>
              <a:t>La provisión de Dios a pesar del pecado</a:t>
            </a:r>
            <a:endParaRPr lang="en-US" dirty="0">
              <a:effectLst>
                <a:outerShdw blurRad="38100" dist="38100" dir="2700000" algn="tl">
                  <a:srgbClr val="000000">
                    <a:alpha val="43137"/>
                  </a:srgbClr>
                </a:outerShdw>
              </a:effectLst>
              <a:ea typeface="+mn-ea"/>
              <a:cs typeface="+mn-cs"/>
            </a:endParaRPr>
          </a:p>
        </p:txBody>
      </p:sp>
      <p:pic>
        <p:nvPicPr>
          <p:cNvPr id="7172" name="Picture 5" descr="C:\Users\awoods\Pictures\Microsoft Clip Organizer\pe07654_.wmf"/>
          <p:cNvPicPr>
            <a:picLocks noChangeAspect="1" noChangeArrowheads="1"/>
          </p:cNvPicPr>
          <p:nvPr/>
        </p:nvPicPr>
        <p:blipFill>
          <a:blip r:embed="rId2" cstate="print"/>
          <a:srcRect/>
          <a:stretch>
            <a:fillRect/>
          </a:stretch>
        </p:blipFill>
        <p:spPr bwMode="auto">
          <a:xfrm>
            <a:off x="76200" y="2286000"/>
            <a:ext cx="1357312" cy="2286000"/>
          </a:xfrm>
          <a:prstGeom prst="rect">
            <a:avLst/>
          </a:prstGeom>
          <a:noFill/>
          <a:ln w="9525">
            <a:noFill/>
            <a:miter lim="800000"/>
            <a:headEnd/>
            <a:tailEnd/>
          </a:ln>
        </p:spPr>
      </p:pic>
      <p:sp>
        <p:nvSpPr>
          <p:cNvPr id="6" name="Rectangle 2">
            <a:extLst>
              <a:ext uri="{FF2B5EF4-FFF2-40B4-BE49-F238E27FC236}">
                <a16:creationId xmlns:a16="http://schemas.microsoft.com/office/drawing/2014/main" id="{A6E6AF98-5870-45FC-9EE4-B91CBFDE85E2}"/>
              </a:ext>
            </a:extLst>
          </p:cNvPr>
          <p:cNvSpPr txBox="1">
            <a:spLocks noChangeArrowheads="1"/>
          </p:cNvSpPr>
          <p:nvPr/>
        </p:nvSpPr>
        <p:spPr bwMode="auto">
          <a:xfrm>
            <a:off x="2133600" y="228600"/>
            <a:ext cx="4648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Estructura del Génesis</a:t>
            </a:r>
          </a:p>
        </p:txBody>
      </p:sp>
      <p:pic>
        <p:nvPicPr>
          <p:cNvPr id="8" name="Picture 7" descr="C:\Users\awoods\Pictures\Microsoft Clip Organizer\j0364212.wmf">
            <a:extLst>
              <a:ext uri="{FF2B5EF4-FFF2-40B4-BE49-F238E27FC236}">
                <a16:creationId xmlns:a16="http://schemas.microsoft.com/office/drawing/2014/main" id="{1D2D26C7-DA93-424F-8E2A-46B2B7F18FC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pic>
        <p:nvPicPr>
          <p:cNvPr id="3" name="Picture 2">
            <a:extLst>
              <a:ext uri="{FF2B5EF4-FFF2-40B4-BE49-F238E27FC236}">
                <a16:creationId xmlns:a16="http://schemas.microsoft.com/office/drawing/2014/main" id="{D86DA4A1-87A7-1F3F-0C9D-8816EE5A63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3849" y="63219"/>
            <a:ext cx="1744066" cy="1245162"/>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878C07-8405-96E3-3BA5-90326BE687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311" y="101507"/>
            <a:ext cx="7545377" cy="6654986"/>
          </a:xfrm>
          <a:prstGeom prst="rect">
            <a:avLst/>
          </a:prstGeom>
        </p:spPr>
      </p:pic>
    </p:spTree>
    <p:extLst>
      <p:ext uri="{BB962C8B-B14F-4D97-AF65-F5344CB8AC3E}">
        <p14:creationId xmlns:p14="http://schemas.microsoft.com/office/powerpoint/2010/main" val="21777507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85EAC-484E-57B3-506B-7623CA7E4DC5}"/>
            </a:ext>
          </a:extLst>
        </p:cNvPr>
        <p:cNvGrpSpPr/>
        <p:nvPr/>
      </p:nvGrpSpPr>
      <p:grpSpPr>
        <a:xfrm>
          <a:off x="0" y="0"/>
          <a:ext cx="0" cy="0"/>
          <a:chOff x="0" y="0"/>
          <a:chExt cx="0" cy="0"/>
        </a:xfrm>
      </p:grpSpPr>
      <p:pic>
        <p:nvPicPr>
          <p:cNvPr id="11268" name="Picture 4">
            <a:extLst>
              <a:ext uri="{FF2B5EF4-FFF2-40B4-BE49-F238E27FC236}">
                <a16:creationId xmlns:a16="http://schemas.microsoft.com/office/drawing/2014/main" id="{F266D7D6-E54E-7379-9793-5E7EB3524C77}"/>
              </a:ext>
            </a:extLst>
          </p:cNvPr>
          <p:cNvPicPr>
            <a:picLocks noChangeAspect="1" noChangeArrowheads="1"/>
          </p:cNvPicPr>
          <p:nvPr/>
        </p:nvPicPr>
        <p:blipFill>
          <a:blip r:embed="rId2" cstate="print"/>
          <a:stretch>
            <a:fillRect/>
          </a:stretch>
        </p:blipFill>
        <p:spPr bwMode="auto">
          <a:xfrm>
            <a:off x="5867400" y="1828800"/>
            <a:ext cx="3075810" cy="3200400"/>
          </a:xfrm>
          <a:prstGeom prst="ellipse">
            <a:avLst/>
          </a:prstGeom>
        </p:spPr>
      </p:pic>
      <p:sp>
        <p:nvSpPr>
          <p:cNvPr id="24579" name="Rectangle 1026">
            <a:extLst>
              <a:ext uri="{FF2B5EF4-FFF2-40B4-BE49-F238E27FC236}">
                <a16:creationId xmlns:a16="http://schemas.microsoft.com/office/drawing/2014/main" id="{D7B6B792-818E-7120-AF2B-770AC7EFDE9B}"/>
              </a:ext>
            </a:extLst>
          </p:cNvPr>
          <p:cNvSpPr>
            <a:spLocks noGrp="1" noChangeArrowheads="1"/>
          </p:cNvSpPr>
          <p:nvPr>
            <p:ph type="title"/>
          </p:nvPr>
        </p:nvSpPr>
        <p:spPr>
          <a:xfrm>
            <a:off x="3581400" y="228600"/>
            <a:ext cx="1981200" cy="1143000"/>
          </a:xfrm>
        </p:spPr>
        <p:txBody>
          <a:bodyPr/>
          <a:lstStyle/>
          <a:p>
            <a:pPr algn="ctr" eaLnBrk="1" hangingPunct="1"/>
            <a:r>
              <a:rPr lang="en-US" sz="3600" dirty="0">
                <a:effectLst>
                  <a:outerShdw blurRad="38100" dist="38100" dir="2700000" algn="tl">
                    <a:srgbClr val="000000">
                      <a:alpha val="43137"/>
                    </a:srgbClr>
                  </a:outerShdw>
                </a:effectLst>
              </a:rPr>
              <a:t>Serpiente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(3:14-15)</a:t>
            </a:r>
          </a:p>
        </p:txBody>
      </p:sp>
      <p:sp>
        <p:nvSpPr>
          <p:cNvPr id="35843" name="Rectangle 1027">
            <a:extLst>
              <a:ext uri="{FF2B5EF4-FFF2-40B4-BE49-F238E27FC236}">
                <a16:creationId xmlns:a16="http://schemas.microsoft.com/office/drawing/2014/main" id="{BE3BA9E2-F632-EDEA-B790-9C72D7BC8A01}"/>
              </a:ext>
            </a:extLst>
          </p:cNvPr>
          <p:cNvSpPr>
            <a:spLocks noGrp="1" noChangeArrowheads="1"/>
          </p:cNvSpPr>
          <p:nvPr>
            <p:ph type="body" idx="1"/>
          </p:nvPr>
        </p:nvSpPr>
        <p:spPr>
          <a:xfrm>
            <a:off x="457200" y="2611438"/>
            <a:ext cx="5562600" cy="16351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Cuerpo de la serpiente (3:14)</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Protoevangelio (3:15)</a:t>
            </a:r>
          </a:p>
        </p:txBody>
      </p:sp>
      <p:pic>
        <p:nvPicPr>
          <p:cNvPr id="6" name="Picture 5" descr="C:\Users\awoods\Pictures\Microsoft Clip Organizer\j0364212.wmf">
            <a:extLst>
              <a:ext uri="{FF2B5EF4-FFF2-40B4-BE49-F238E27FC236}">
                <a16:creationId xmlns:a16="http://schemas.microsoft.com/office/drawing/2014/main" id="{B2478E5B-A7A7-74F9-BB02-FE82CF1C713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pic>
        <p:nvPicPr>
          <p:cNvPr id="2" name="Picture 1">
            <a:extLst>
              <a:ext uri="{FF2B5EF4-FFF2-40B4-BE49-F238E27FC236}">
                <a16:creationId xmlns:a16="http://schemas.microsoft.com/office/drawing/2014/main" id="{E0F09F9C-ED29-AE60-1FBC-027DD309E1DE}"/>
              </a:ext>
            </a:extLst>
          </p:cNvPr>
          <p:cNvPicPr>
            <a:picLocks noChangeAspect="1"/>
          </p:cNvPicPr>
          <p:nvPr/>
        </p:nvPicPr>
        <p:blipFill>
          <a:blip r:embed="rId4"/>
          <a:stretch>
            <a:fillRect/>
          </a:stretch>
        </p:blipFill>
        <p:spPr>
          <a:xfrm>
            <a:off x="7239000" y="79235"/>
            <a:ext cx="1743607" cy="1249788"/>
          </a:xfrm>
          <a:prstGeom prst="rect">
            <a:avLst/>
          </a:prstGeom>
        </p:spPr>
      </p:pic>
    </p:spTree>
    <p:extLst>
      <p:ext uri="{BB962C8B-B14F-4D97-AF65-F5344CB8AC3E}">
        <p14:creationId xmlns:p14="http://schemas.microsoft.com/office/powerpoint/2010/main" val="33346548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955003" y="228600"/>
            <a:ext cx="6664997" cy="914400"/>
          </a:xfrm>
        </p:spPr>
        <p:txBody>
          <a:bodyPr/>
          <a:lstStyle/>
          <a:p>
            <a:pPr algn="ctr" eaLnBrk="1" hangingPunct="1"/>
            <a:r>
              <a:rPr lang="en-US" sz="3600" dirty="0">
                <a:effectLst>
                  <a:outerShdw blurRad="38100" dist="38100" dir="2700000" algn="tl">
                    <a:srgbClr val="000000">
                      <a:alpha val="43137"/>
                    </a:srgbClr>
                  </a:outerShdw>
                </a:effectLst>
              </a:rPr>
              <a:t>Derrota Progresiva de Sátanas</a:t>
            </a:r>
          </a:p>
        </p:txBody>
      </p:sp>
      <p:sp>
        <p:nvSpPr>
          <p:cNvPr id="36867" name="Rectangle 3"/>
          <p:cNvSpPr>
            <a:spLocks noGrp="1" noChangeArrowheads="1"/>
          </p:cNvSpPr>
          <p:nvPr>
            <p:ph type="body" idx="1"/>
          </p:nvPr>
        </p:nvSpPr>
        <p:spPr>
          <a:xfrm>
            <a:off x="76200" y="1371600"/>
            <a:ext cx="8991600" cy="5029200"/>
          </a:xfrm>
        </p:spPr>
        <p:txBody>
          <a:bodyPr/>
          <a:lstStyle/>
          <a:p>
            <a:pPr marL="460375" lvl="1" indent="-460375" eaLnBrk="1" hangingPunct="1">
              <a:spcBef>
                <a:spcPts val="0"/>
              </a:spcBef>
              <a:spcAft>
                <a:spcPts val="2400"/>
              </a:spcAft>
              <a:buClr>
                <a:schemeClr val="tx2"/>
              </a:buClr>
              <a:buSzPct val="100000"/>
              <a:buFont typeface="+mj-lt"/>
              <a:buAutoNum type="arabicPeriod"/>
              <a:defRPr/>
            </a:pPr>
            <a:r>
              <a:rPr lang="en-US" sz="2800" dirty="0">
                <a:effectLst>
                  <a:outerShdw blurRad="38100" dist="38100" dir="2700000" algn="tl">
                    <a:srgbClr val="000000">
                      <a:alpha val="43137"/>
                    </a:srgbClr>
                  </a:outerShdw>
                </a:effectLst>
                <a:ea typeface="+mn-ea"/>
                <a:cs typeface="+mn-cs"/>
              </a:rPr>
              <a:t>Desalojo inicial del Cielo (Isa 14:12-15; Eze 28:12-17)</a:t>
            </a:r>
          </a:p>
          <a:p>
            <a:pPr marL="460375" lvl="1" indent="-460375" eaLnBrk="1" hangingPunct="1">
              <a:spcBef>
                <a:spcPts val="0"/>
              </a:spcBef>
              <a:spcAft>
                <a:spcPts val="2400"/>
              </a:spcAft>
              <a:buClr>
                <a:schemeClr val="tx2"/>
              </a:buClr>
              <a:buSzPct val="100000"/>
              <a:buFont typeface="+mj-lt"/>
              <a:buAutoNum type="arabicPeriod"/>
              <a:defRPr/>
            </a:pPr>
            <a:r>
              <a:rPr lang="en-US" sz="2800" dirty="0">
                <a:effectLst>
                  <a:outerShdw blurRad="38100" dist="38100" dir="2700000" algn="tl">
                    <a:srgbClr val="000000">
                      <a:alpha val="43137"/>
                    </a:srgbClr>
                  </a:outerShdw>
                </a:effectLst>
                <a:ea typeface="+mn-ea"/>
                <a:cs typeface="+mn-cs"/>
              </a:rPr>
              <a:t>Edén (Gen 3:15)</a:t>
            </a:r>
          </a:p>
          <a:p>
            <a:pPr marL="460375" lvl="1" indent="-460375" eaLnBrk="1" hangingPunct="1">
              <a:spcBef>
                <a:spcPts val="0"/>
              </a:spcBef>
              <a:spcAft>
                <a:spcPts val="2400"/>
              </a:spcAft>
              <a:buClr>
                <a:schemeClr val="tx2"/>
              </a:buClr>
              <a:buSzPct val="100000"/>
              <a:buFont typeface="+mj-lt"/>
              <a:buAutoNum type="arabicPeriod"/>
              <a:defRPr/>
            </a:pPr>
            <a:r>
              <a:rPr lang="en-US" sz="2800" dirty="0">
                <a:effectLst>
                  <a:outerShdw blurRad="38100" dist="38100" dir="2700000" algn="tl">
                    <a:srgbClr val="000000">
                      <a:alpha val="43137"/>
                    </a:srgbClr>
                  </a:outerShdw>
                </a:effectLst>
                <a:ea typeface="+mn-ea"/>
                <a:cs typeface="+mn-cs"/>
              </a:rPr>
              <a:t>Mundo antes del diluvio (1 Pedro 3:19-20)</a:t>
            </a:r>
          </a:p>
          <a:p>
            <a:pPr marL="460375" lvl="1" indent="-460375" eaLnBrk="1" hangingPunct="1">
              <a:spcBef>
                <a:spcPts val="0"/>
              </a:spcBef>
              <a:spcAft>
                <a:spcPts val="2400"/>
              </a:spcAft>
              <a:buClr>
                <a:schemeClr val="tx2"/>
              </a:buClr>
              <a:buSzPct val="100000"/>
              <a:buFont typeface="+mj-lt"/>
              <a:buAutoNum type="arabicPeriod"/>
              <a:defRPr/>
            </a:pPr>
            <a:r>
              <a:rPr lang="en-US" sz="2800" dirty="0">
                <a:effectLst>
                  <a:outerShdw blurRad="38100" dist="38100" dir="2700000" algn="tl">
                    <a:srgbClr val="000000">
                      <a:alpha val="43137"/>
                    </a:srgbClr>
                  </a:outerShdw>
                </a:effectLst>
                <a:ea typeface="+mn-ea"/>
                <a:cs typeface="+mn-cs"/>
              </a:rPr>
              <a:t>Cruz (Juan 12:31; 16:11; Col 2:15; Heb 2:14; 1 Juan 3:8)</a:t>
            </a:r>
          </a:p>
          <a:p>
            <a:pPr marL="460375" lvl="1" indent="-460375" eaLnBrk="1" hangingPunct="1">
              <a:spcBef>
                <a:spcPts val="0"/>
              </a:spcBef>
              <a:spcAft>
                <a:spcPts val="2400"/>
              </a:spcAft>
              <a:buClr>
                <a:schemeClr val="tx2"/>
              </a:buClr>
              <a:buSzPct val="100000"/>
              <a:buFont typeface="+mj-lt"/>
              <a:buAutoNum type="arabicPeriod"/>
              <a:defRPr/>
            </a:pPr>
            <a:r>
              <a:rPr lang="es-CO" sz="2800" dirty="0">
                <a:effectLst>
                  <a:outerShdw blurRad="38100" dist="38100" dir="2700000" algn="tl">
                    <a:srgbClr val="000000">
                      <a:alpha val="43137"/>
                    </a:srgbClr>
                  </a:outerShdw>
                </a:effectLst>
                <a:ea typeface="+mn-ea"/>
                <a:cs typeface="+mn-cs"/>
              </a:rPr>
              <a:t>Punto medio de la Tribulación </a:t>
            </a:r>
            <a:r>
              <a:rPr lang="en-US" sz="2800" dirty="0">
                <a:effectLst>
                  <a:outerShdw blurRad="38100" dist="38100" dir="2700000" algn="tl">
                    <a:srgbClr val="000000">
                      <a:alpha val="43137"/>
                    </a:srgbClr>
                  </a:outerShdw>
                </a:effectLst>
                <a:ea typeface="+mn-ea"/>
                <a:cs typeface="+mn-cs"/>
              </a:rPr>
              <a:t>(Apc 12:9)</a:t>
            </a:r>
          </a:p>
          <a:p>
            <a:pPr marL="460375" lvl="1" indent="-460375" eaLnBrk="1" hangingPunct="1">
              <a:spcBef>
                <a:spcPts val="0"/>
              </a:spcBef>
              <a:spcAft>
                <a:spcPts val="2400"/>
              </a:spcAft>
              <a:buClr>
                <a:schemeClr val="tx2"/>
              </a:buClr>
              <a:buSzPct val="100000"/>
              <a:buFont typeface="+mj-lt"/>
              <a:buAutoNum type="arabicPeriod"/>
              <a:defRPr/>
            </a:pPr>
            <a:r>
              <a:rPr lang="en-US" sz="2800" dirty="0">
                <a:effectLst>
                  <a:outerShdw blurRad="38100" dist="38100" dir="2700000" algn="tl">
                    <a:srgbClr val="000000">
                      <a:alpha val="43137"/>
                    </a:srgbClr>
                  </a:outerShdw>
                </a:effectLst>
                <a:ea typeface="+mn-ea"/>
                <a:cs typeface="+mn-cs"/>
              </a:rPr>
              <a:t>Al comienzo del Milenio (Apc 20:2-3)</a:t>
            </a:r>
          </a:p>
          <a:p>
            <a:pPr marL="460375" lvl="1" indent="-460375" eaLnBrk="1" hangingPunct="1">
              <a:spcBef>
                <a:spcPts val="0"/>
              </a:spcBef>
              <a:spcAft>
                <a:spcPts val="2400"/>
              </a:spcAft>
              <a:buClr>
                <a:schemeClr val="tx2"/>
              </a:buClr>
              <a:buSzPct val="100000"/>
              <a:buFont typeface="+mj-lt"/>
              <a:buAutoNum type="arabicPeriod"/>
              <a:defRPr/>
            </a:pPr>
            <a:r>
              <a:rPr lang="en-US" sz="2800" dirty="0">
                <a:effectLst>
                  <a:outerShdw blurRad="38100" dist="38100" dir="2700000" algn="tl">
                    <a:srgbClr val="000000">
                      <a:alpha val="43137"/>
                    </a:srgbClr>
                  </a:outerShdw>
                </a:effectLst>
                <a:ea typeface="+mn-ea"/>
                <a:cs typeface="+mn-cs"/>
              </a:rPr>
              <a:t>Al final del Milenio (Apc 20:10)</a:t>
            </a:r>
          </a:p>
        </p:txBody>
      </p:sp>
      <p:pic>
        <p:nvPicPr>
          <p:cNvPr id="26628"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39000" y="4495800"/>
            <a:ext cx="1738312" cy="2189993"/>
          </a:xfrm>
          <a:prstGeom prst="ellipse">
            <a:avLst/>
          </a:prstGeom>
          <a:noFill/>
          <a:ln w="9525">
            <a:noFill/>
            <a:miter lim="800000"/>
            <a:headEnd/>
            <a:tailEnd/>
          </a:ln>
        </p:spPr>
      </p:pic>
      <p:pic>
        <p:nvPicPr>
          <p:cNvPr id="5" name="Picture 4">
            <a:extLst>
              <a:ext uri="{FF2B5EF4-FFF2-40B4-BE49-F238E27FC236}">
                <a16:creationId xmlns:a16="http://schemas.microsoft.com/office/drawing/2014/main" id="{BFEFA67D-FE30-4C24-80F8-D8C12EE627D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76200" y="45720"/>
            <a:ext cx="878803" cy="914400"/>
          </a:xfrm>
          <a:prstGeom prst="ellipse">
            <a:avLst/>
          </a:prstGeom>
        </p:spPr>
      </p:pic>
      <p:pic>
        <p:nvPicPr>
          <p:cNvPr id="3" name="Picture 2">
            <a:extLst>
              <a:ext uri="{FF2B5EF4-FFF2-40B4-BE49-F238E27FC236}">
                <a16:creationId xmlns:a16="http://schemas.microsoft.com/office/drawing/2014/main" id="{03D614B2-3132-38AA-E30C-104637A987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9123" y="47294"/>
            <a:ext cx="1788677" cy="1277012"/>
          </a:xfrm>
          <a:prstGeom prst="rect">
            <a:avLst/>
          </a:prstGeom>
        </p:spPr>
      </p:pic>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228600"/>
            <a:ext cx="7124700" cy="914400"/>
          </a:xfrm>
        </p:spPr>
        <p:txBody>
          <a:bodyPr/>
          <a:lstStyle/>
          <a:p>
            <a:pPr algn="ctr" eaLnBrk="1" hangingPunct="1"/>
            <a:r>
              <a:rPr lang="es-CO" sz="3600" dirty="0">
                <a:effectLst>
                  <a:outerShdw blurRad="38100" dist="38100" dir="2700000" algn="tl">
                    <a:srgbClr val="000000">
                      <a:alpha val="43137"/>
                    </a:srgbClr>
                  </a:outerShdw>
                </a:effectLst>
              </a:rPr>
              <a:t>Intentos Satánicos para detener al Mesías</a:t>
            </a:r>
            <a:endParaRPr lang="en-US" sz="3600" dirty="0">
              <a:effectLst>
                <a:outerShdw blurRad="38100" dist="38100" dir="2700000" algn="tl">
                  <a:srgbClr val="000000">
                    <a:alpha val="43137"/>
                  </a:srgbClr>
                </a:outerShdw>
              </a:effectLst>
            </a:endParaRPr>
          </a:p>
        </p:txBody>
      </p:sp>
      <p:sp>
        <p:nvSpPr>
          <p:cNvPr id="43011" name="Rectangle 3"/>
          <p:cNvSpPr>
            <a:spLocks noGrp="1" noChangeArrowheads="1"/>
          </p:cNvSpPr>
          <p:nvPr>
            <p:ph type="body" sz="half" idx="1"/>
          </p:nvPr>
        </p:nvSpPr>
        <p:spPr>
          <a:xfrm>
            <a:off x="152400" y="1600200"/>
            <a:ext cx="5105400" cy="4460875"/>
          </a:xfrm>
        </p:spPr>
        <p:txBody>
          <a:bodyPr/>
          <a:lstStyle/>
          <a:p>
            <a:pPr marL="457200" lvl="1" indent="-457200" eaLnBrk="1" hangingPunct="1">
              <a:spcBef>
                <a:spcPts val="0"/>
              </a:spcBef>
              <a:spcAft>
                <a:spcPts val="30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Cain; Gén. 4, 1 Jn. 3:12</a:t>
            </a:r>
          </a:p>
          <a:p>
            <a:pPr marL="457200" lvl="1" indent="-457200" eaLnBrk="1" hangingPunct="1">
              <a:spcBef>
                <a:spcPts val="0"/>
              </a:spcBef>
              <a:spcAft>
                <a:spcPts val="30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Faraón; Ex. 1</a:t>
            </a:r>
          </a:p>
          <a:p>
            <a:pPr marL="457200" lvl="1" indent="-457200" eaLnBrk="1" hangingPunct="1">
              <a:spcBef>
                <a:spcPts val="0"/>
              </a:spcBef>
              <a:spcAft>
                <a:spcPts val="30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Atalía; 2 Crón. 22</a:t>
            </a:r>
          </a:p>
          <a:p>
            <a:pPr marL="457200" lvl="1" indent="-457200" eaLnBrk="1" hangingPunct="1">
              <a:spcBef>
                <a:spcPts val="0"/>
              </a:spcBef>
              <a:spcAft>
                <a:spcPts val="30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Hamán; Ester</a:t>
            </a:r>
          </a:p>
          <a:p>
            <a:pPr marL="457200" lvl="1" indent="-457200" eaLnBrk="1" hangingPunct="1">
              <a:spcBef>
                <a:spcPts val="0"/>
              </a:spcBef>
              <a:spcAft>
                <a:spcPts val="30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Herodes; Mt.2; Apc 12:4</a:t>
            </a:r>
          </a:p>
          <a:p>
            <a:pPr marL="457200" lvl="1" indent="-457200" eaLnBrk="1" hangingPunct="1">
              <a:spcBef>
                <a:spcPts val="0"/>
              </a:spcBef>
              <a:spcAft>
                <a:spcPts val="30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Mat 4:5-7</a:t>
            </a:r>
          </a:p>
        </p:txBody>
      </p:sp>
      <p:pic>
        <p:nvPicPr>
          <p:cNvPr id="25604" name="Picture 4"/>
          <p:cNvPicPr>
            <a:picLocks noGrp="1" noChangeAspect="1" noChangeArrowheads="1"/>
          </p:cNvPicPr>
          <p:nvPr>
            <p:ph type="clipArt" sz="half" idx="2"/>
          </p:nvPr>
        </p:nvPicPr>
        <p:blipFill>
          <a:blip r:embed="rId2" cstate="print">
            <a:lum bright="-20000" contrast="20000"/>
            <a:grayscl/>
          </a:blip>
          <a:srcRect/>
          <a:stretch>
            <a:fillRect/>
          </a:stretch>
        </p:blipFill>
        <p:spPr>
          <a:xfrm>
            <a:off x="5029200" y="1752600"/>
            <a:ext cx="3810000" cy="4114800"/>
          </a:xfrm>
          <a:noFill/>
        </p:spPr>
      </p:pic>
      <p:pic>
        <p:nvPicPr>
          <p:cNvPr id="6" name="Picture 5" descr="C:\Users\awoods\Pictures\Microsoft Clip Organizer\j0364212.wmf">
            <a:extLst>
              <a:ext uri="{FF2B5EF4-FFF2-40B4-BE49-F238E27FC236}">
                <a16:creationId xmlns:a16="http://schemas.microsoft.com/office/drawing/2014/main" id="{5A9127AA-8D0C-46C8-8E73-7DECA10EC29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pic>
        <p:nvPicPr>
          <p:cNvPr id="3" name="Picture 2">
            <a:extLst>
              <a:ext uri="{FF2B5EF4-FFF2-40B4-BE49-F238E27FC236}">
                <a16:creationId xmlns:a16="http://schemas.microsoft.com/office/drawing/2014/main" id="{C06D0FBB-C3EE-456A-6379-6E177AE89C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7243" y="75526"/>
            <a:ext cx="1280776" cy="914400"/>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943100" y="228600"/>
            <a:ext cx="5257800" cy="1143000"/>
          </a:xfrm>
        </p:spPr>
        <p:txBody>
          <a:bodyPr/>
          <a:lstStyle/>
          <a:p>
            <a:pPr algn="ctr" eaLnBrk="1" hangingPunct="1"/>
            <a:r>
              <a:rPr lang="en-US" sz="3600" dirty="0">
                <a:effectLst>
                  <a:outerShdw blurRad="38100" dist="38100" dir="2700000" algn="tl">
                    <a:srgbClr val="000000">
                      <a:alpha val="43137"/>
                    </a:srgbClr>
                  </a:outerShdw>
                </a:effectLst>
              </a:rPr>
              <a:t>Juicios Divinos</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(3:14-19)</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4819" name="Rectangle 3"/>
          <p:cNvSpPr>
            <a:spLocks noGrp="1" noChangeArrowheads="1"/>
          </p:cNvSpPr>
          <p:nvPr>
            <p:ph type="body" idx="1"/>
          </p:nvPr>
        </p:nvSpPr>
        <p:spPr>
          <a:xfrm>
            <a:off x="457200" y="2078038"/>
            <a:ext cx="4953000" cy="27019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Serpiente (3:14-15)</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Mujer (3:16)</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Hombre (3:17-19)</a:t>
            </a:r>
          </a:p>
        </p:txBody>
      </p:sp>
      <p:pic>
        <p:nvPicPr>
          <p:cNvPr id="22532" name="Picture 4" descr="C:\Users\awoods\AppData\Local\Microsoft\Windows\Temporary Internet Files\Content.IE5\ELKXEO2H\MCj03536290000[1].wmf"/>
          <p:cNvPicPr>
            <a:picLocks noChangeAspect="1" noChangeArrowheads="1"/>
          </p:cNvPicPr>
          <p:nvPr/>
        </p:nvPicPr>
        <p:blipFill>
          <a:blip r:embed="rId2" cstate="print"/>
          <a:srcRect/>
          <a:stretch>
            <a:fillRect/>
          </a:stretch>
        </p:blipFill>
        <p:spPr bwMode="auto">
          <a:xfrm>
            <a:off x="5175141" y="1918494"/>
            <a:ext cx="3527425" cy="3021012"/>
          </a:xfrm>
          <a:prstGeom prst="rect">
            <a:avLst/>
          </a:prstGeom>
          <a:noFill/>
          <a:ln w="9525">
            <a:noFill/>
            <a:miter lim="800000"/>
            <a:headEnd/>
            <a:tailEnd/>
          </a:ln>
        </p:spPr>
      </p:pic>
      <p:pic>
        <p:nvPicPr>
          <p:cNvPr id="3" name="Picture 2">
            <a:extLst>
              <a:ext uri="{FF2B5EF4-FFF2-40B4-BE49-F238E27FC236}">
                <a16:creationId xmlns:a16="http://schemas.microsoft.com/office/drawing/2014/main" id="{FE8B2914-4921-A886-9703-B01E6495DD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9044" y="76201"/>
            <a:ext cx="1814433" cy="1295400"/>
          </a:xfrm>
          <a:prstGeom prst="rect">
            <a:avLst/>
          </a:prstGeom>
        </p:spPr>
      </p:pic>
    </p:spTree>
    <p:extLst>
      <p:ext uri="{BB962C8B-B14F-4D97-AF65-F5344CB8AC3E}">
        <p14:creationId xmlns:p14="http://schemas.microsoft.com/office/powerpoint/2010/main" val="16971515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352800" y="228600"/>
            <a:ext cx="2438400" cy="1143000"/>
          </a:xfrm>
        </p:spPr>
        <p:txBody>
          <a:bodyPr/>
          <a:lstStyle/>
          <a:p>
            <a:pPr algn="ctr" eaLnBrk="1" hangingPunct="1"/>
            <a:r>
              <a:rPr lang="en-US" sz="3600" dirty="0">
                <a:effectLst>
                  <a:outerShdw blurRad="38100" dist="38100" dir="2700000" algn="tl">
                    <a:srgbClr val="000000">
                      <a:alpha val="43137"/>
                    </a:srgbClr>
                  </a:outerShdw>
                </a:effectLst>
              </a:rPr>
              <a:t>Mujer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(3:16)</a:t>
            </a:r>
          </a:p>
        </p:txBody>
      </p:sp>
      <p:sp>
        <p:nvSpPr>
          <p:cNvPr id="37891" name="Rectangle 3"/>
          <p:cNvSpPr>
            <a:spLocks noGrp="1" noChangeArrowheads="1"/>
          </p:cNvSpPr>
          <p:nvPr>
            <p:ph type="body" idx="1"/>
          </p:nvPr>
        </p:nvSpPr>
        <p:spPr>
          <a:xfrm>
            <a:off x="2057400" y="1600201"/>
            <a:ext cx="5486400" cy="2057400"/>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Dolor en el parto (3:16a)</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Conflicto relacional (3:16b)</a:t>
            </a:r>
          </a:p>
        </p:txBody>
      </p:sp>
      <p:pic>
        <p:nvPicPr>
          <p:cNvPr id="28676" name="Picture 8" descr="C:\Users\awoods\AppData\Local\Microsoft\Windows\Temporary Internet Files\Content.IE5\77FPK2XC\MCBD20125_0000[1].wmf"/>
          <p:cNvPicPr>
            <a:picLocks noChangeAspect="1" noChangeArrowheads="1"/>
          </p:cNvPicPr>
          <p:nvPr/>
        </p:nvPicPr>
        <p:blipFill>
          <a:blip r:embed="rId2" cstate="print"/>
          <a:srcRect/>
          <a:stretch>
            <a:fillRect/>
          </a:stretch>
        </p:blipFill>
        <p:spPr bwMode="auto">
          <a:xfrm>
            <a:off x="2106604" y="3810000"/>
            <a:ext cx="4930792" cy="2743200"/>
          </a:xfrm>
          <a:prstGeom prst="rect">
            <a:avLst/>
          </a:prstGeom>
          <a:noFill/>
          <a:ln w="9525">
            <a:noFill/>
            <a:miter lim="800000"/>
            <a:headEnd/>
            <a:tailEnd/>
          </a:ln>
        </p:spPr>
      </p:pic>
      <p:pic>
        <p:nvPicPr>
          <p:cNvPr id="2" name="Picture 1">
            <a:extLst>
              <a:ext uri="{FF2B5EF4-FFF2-40B4-BE49-F238E27FC236}">
                <a16:creationId xmlns:a16="http://schemas.microsoft.com/office/drawing/2014/main" id="{ED3F0A6D-C049-DDD2-6285-0173243ED12E}"/>
              </a:ext>
            </a:extLst>
          </p:cNvPr>
          <p:cNvPicPr>
            <a:picLocks noChangeAspect="1"/>
          </p:cNvPicPr>
          <p:nvPr/>
        </p:nvPicPr>
        <p:blipFill>
          <a:blip r:embed="rId3"/>
          <a:stretch>
            <a:fillRect/>
          </a:stretch>
        </p:blipFill>
        <p:spPr>
          <a:xfrm>
            <a:off x="7239000" y="79136"/>
            <a:ext cx="1816765" cy="1292464"/>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5260D-94C3-5898-12DE-6F399A577552}"/>
            </a:ext>
          </a:extLst>
        </p:cNvPr>
        <p:cNvGrpSpPr/>
        <p:nvPr/>
      </p:nvGrpSpPr>
      <p:grpSpPr>
        <a:xfrm>
          <a:off x="0" y="0"/>
          <a:ext cx="0" cy="0"/>
          <a:chOff x="0" y="0"/>
          <a:chExt cx="0" cy="0"/>
        </a:xfrm>
      </p:grpSpPr>
      <p:sp>
        <p:nvSpPr>
          <p:cNvPr id="28674" name="Rectangle 2">
            <a:extLst>
              <a:ext uri="{FF2B5EF4-FFF2-40B4-BE49-F238E27FC236}">
                <a16:creationId xmlns:a16="http://schemas.microsoft.com/office/drawing/2014/main" id="{8D4AE298-BB81-042A-610D-AACE1C734BDE}"/>
              </a:ext>
            </a:extLst>
          </p:cNvPr>
          <p:cNvSpPr>
            <a:spLocks noGrp="1" noChangeArrowheads="1"/>
          </p:cNvSpPr>
          <p:nvPr>
            <p:ph type="title"/>
          </p:nvPr>
        </p:nvSpPr>
        <p:spPr>
          <a:xfrm>
            <a:off x="3352800" y="228600"/>
            <a:ext cx="2438400" cy="1143000"/>
          </a:xfrm>
        </p:spPr>
        <p:txBody>
          <a:bodyPr/>
          <a:lstStyle/>
          <a:p>
            <a:pPr algn="ctr" eaLnBrk="1" hangingPunct="1"/>
            <a:r>
              <a:rPr lang="en-US" sz="3600" dirty="0">
                <a:effectLst>
                  <a:outerShdw blurRad="38100" dist="38100" dir="2700000" algn="tl">
                    <a:srgbClr val="000000">
                      <a:alpha val="43137"/>
                    </a:srgbClr>
                  </a:outerShdw>
                </a:effectLst>
              </a:rPr>
              <a:t>Mujer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(3:16)</a:t>
            </a:r>
          </a:p>
        </p:txBody>
      </p:sp>
      <p:sp>
        <p:nvSpPr>
          <p:cNvPr id="37891" name="Rectangle 3">
            <a:extLst>
              <a:ext uri="{FF2B5EF4-FFF2-40B4-BE49-F238E27FC236}">
                <a16:creationId xmlns:a16="http://schemas.microsoft.com/office/drawing/2014/main" id="{7A73BACB-3208-18B1-C93F-EC99B997D77B}"/>
              </a:ext>
            </a:extLst>
          </p:cNvPr>
          <p:cNvSpPr>
            <a:spLocks noGrp="1" noChangeArrowheads="1"/>
          </p:cNvSpPr>
          <p:nvPr>
            <p:ph type="body" idx="1"/>
          </p:nvPr>
        </p:nvSpPr>
        <p:spPr>
          <a:xfrm>
            <a:off x="2057400" y="1600201"/>
            <a:ext cx="5486400" cy="2057400"/>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Dolor en el parto (3:16a)</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Conflicto relacional (3:16b)</a:t>
            </a:r>
          </a:p>
        </p:txBody>
      </p:sp>
      <p:pic>
        <p:nvPicPr>
          <p:cNvPr id="28676" name="Picture 8" descr="C:\Users\awoods\AppData\Local\Microsoft\Windows\Temporary Internet Files\Content.IE5\77FPK2XC\MCBD20125_0000[1].wmf">
            <a:extLst>
              <a:ext uri="{FF2B5EF4-FFF2-40B4-BE49-F238E27FC236}">
                <a16:creationId xmlns:a16="http://schemas.microsoft.com/office/drawing/2014/main" id="{47AC494D-6FC0-750F-5B09-14F75F31ED68}"/>
              </a:ext>
            </a:extLst>
          </p:cNvPr>
          <p:cNvPicPr>
            <a:picLocks noChangeAspect="1" noChangeArrowheads="1"/>
          </p:cNvPicPr>
          <p:nvPr/>
        </p:nvPicPr>
        <p:blipFill>
          <a:blip r:embed="rId2" cstate="print"/>
          <a:srcRect/>
          <a:stretch>
            <a:fillRect/>
          </a:stretch>
        </p:blipFill>
        <p:spPr bwMode="auto">
          <a:xfrm>
            <a:off x="2106604" y="3810000"/>
            <a:ext cx="4930792" cy="2743200"/>
          </a:xfrm>
          <a:prstGeom prst="rect">
            <a:avLst/>
          </a:prstGeom>
          <a:noFill/>
          <a:ln w="9525">
            <a:noFill/>
            <a:miter lim="800000"/>
            <a:headEnd/>
            <a:tailEnd/>
          </a:ln>
        </p:spPr>
      </p:pic>
      <p:pic>
        <p:nvPicPr>
          <p:cNvPr id="2" name="Picture 1">
            <a:extLst>
              <a:ext uri="{FF2B5EF4-FFF2-40B4-BE49-F238E27FC236}">
                <a16:creationId xmlns:a16="http://schemas.microsoft.com/office/drawing/2014/main" id="{0F199159-0FD3-B9C3-5E17-EBDBD10C287D}"/>
              </a:ext>
            </a:extLst>
          </p:cNvPr>
          <p:cNvPicPr>
            <a:picLocks noChangeAspect="1"/>
          </p:cNvPicPr>
          <p:nvPr/>
        </p:nvPicPr>
        <p:blipFill>
          <a:blip r:embed="rId3"/>
          <a:stretch>
            <a:fillRect/>
          </a:stretch>
        </p:blipFill>
        <p:spPr>
          <a:xfrm>
            <a:off x="7239000" y="79136"/>
            <a:ext cx="1816765" cy="1292464"/>
          </a:xfrm>
          <a:prstGeom prst="rect">
            <a:avLst/>
          </a:prstGeom>
        </p:spPr>
      </p:pic>
    </p:spTree>
    <p:extLst>
      <p:ext uri="{BB962C8B-B14F-4D97-AF65-F5344CB8AC3E}">
        <p14:creationId xmlns:p14="http://schemas.microsoft.com/office/powerpoint/2010/main" val="120268679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F60268-F382-4999-988E-7120E0B0686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93702"/>
          </a:xfrm>
          <a:prstGeom prst="rect">
            <a:avLst/>
          </a:prstGeom>
          <a:noFill/>
          <a:ln w="28575">
            <a:noFill/>
            <a:miter lim="800000"/>
            <a:headEnd/>
            <a:tailEnd/>
          </a:ln>
        </p:spPr>
        <p:txBody>
          <a:bodyPr wrap="square">
            <a:spAutoFit/>
          </a:bodyPr>
          <a:lstStyle/>
          <a:p>
            <a:pPr algn="ctr">
              <a:spcAft>
                <a:spcPts val="600"/>
              </a:spcAft>
            </a:pPr>
            <a:r>
              <a:rPr lang="en-US" sz="3200" baseline="30000" dirty="0">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Génesis 1:26-28</a:t>
            </a:r>
          </a:p>
          <a:p>
            <a:pPr algn="just"/>
            <a:r>
              <a:rPr lang="en-US" sz="2800" baseline="30000" dirty="0">
                <a:latin typeface="Calibri" panose="020F0502020204030204" pitchFamily="34" charset="0"/>
              </a:rPr>
              <a:t>26 </a:t>
            </a:r>
            <a:r>
              <a:rPr lang="es-CO" sz="2800" dirty="0">
                <a:latin typeface="Calibri" panose="020F0502020204030204" pitchFamily="34" charset="0"/>
              </a:rPr>
              <a:t>Y dijo Dios: Hagamos al hombre a nuestra imagen, conforme a nuestra semejanza; y ejerza dominio sobre los peces del mar, sobre las aves del cielo, sobre los ganados, sobre toda la tierra, y sobre todo reptil que se arrastra sobre la tierra. 27 Creó, pues, Dios al hombre a imagen suya, a imagen de Dios lo creó; varón y hembra los creó. 28 Y los bendijo Dios y les dijo: </a:t>
            </a:r>
            <a:r>
              <a:rPr lang="es-CO" sz="2800" b="1" u="sng" dirty="0">
                <a:solidFill>
                  <a:srgbClr val="FFFFCC"/>
                </a:solidFill>
                <a:latin typeface="Calibri" panose="020F0502020204030204" pitchFamily="34" charset="0"/>
              </a:rPr>
              <a:t>Sed fecundos y multiplicaos</a:t>
            </a:r>
            <a:r>
              <a:rPr lang="es-CO" sz="2800" dirty="0">
                <a:latin typeface="Calibri" panose="020F0502020204030204" pitchFamily="34" charset="0"/>
              </a:rPr>
              <a:t>, y llenad la tierra y sojuzgadla; ejerced dominio sobre los peces del mar, sobre las aves del cielo y sobre todo ser viviente que se mueve[t] sobre la tierra</a:t>
            </a:r>
            <a:r>
              <a:rPr lang="en-US" sz="2800" dirty="0">
                <a:latin typeface="Calibri" panose="020F0502020204030204" pitchFamily="34" charset="0"/>
              </a:rPr>
              <a:t>.”</a:t>
            </a:r>
          </a:p>
        </p:txBody>
      </p:sp>
    </p:spTree>
    <p:extLst>
      <p:ext uri="{BB962C8B-B14F-4D97-AF65-F5344CB8AC3E}">
        <p14:creationId xmlns:p14="http://schemas.microsoft.com/office/powerpoint/2010/main" val="3594944256"/>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888FD-A2F5-0652-F6B5-A70FCE85EF0F}"/>
            </a:ext>
          </a:extLst>
        </p:cNvPr>
        <p:cNvGrpSpPr/>
        <p:nvPr/>
      </p:nvGrpSpPr>
      <p:grpSpPr>
        <a:xfrm>
          <a:off x="0" y="0"/>
          <a:ext cx="0" cy="0"/>
          <a:chOff x="0" y="0"/>
          <a:chExt cx="0" cy="0"/>
        </a:xfrm>
      </p:grpSpPr>
      <p:sp>
        <p:nvSpPr>
          <p:cNvPr id="28674" name="Rectangle 2">
            <a:extLst>
              <a:ext uri="{FF2B5EF4-FFF2-40B4-BE49-F238E27FC236}">
                <a16:creationId xmlns:a16="http://schemas.microsoft.com/office/drawing/2014/main" id="{EFDB1C3B-CD89-716D-1AE5-6B28FF34FADA}"/>
              </a:ext>
            </a:extLst>
          </p:cNvPr>
          <p:cNvSpPr>
            <a:spLocks noGrp="1" noChangeArrowheads="1"/>
          </p:cNvSpPr>
          <p:nvPr>
            <p:ph type="title"/>
          </p:nvPr>
        </p:nvSpPr>
        <p:spPr>
          <a:xfrm>
            <a:off x="3352800" y="228600"/>
            <a:ext cx="2438400" cy="1143000"/>
          </a:xfrm>
        </p:spPr>
        <p:txBody>
          <a:bodyPr/>
          <a:lstStyle/>
          <a:p>
            <a:pPr algn="ctr" eaLnBrk="1" hangingPunct="1"/>
            <a:r>
              <a:rPr lang="en-US" sz="3600" dirty="0">
                <a:effectLst>
                  <a:outerShdw blurRad="38100" dist="38100" dir="2700000" algn="tl">
                    <a:srgbClr val="000000">
                      <a:alpha val="43137"/>
                    </a:srgbClr>
                  </a:outerShdw>
                </a:effectLst>
              </a:rPr>
              <a:t>Mujer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(3:16)</a:t>
            </a:r>
          </a:p>
        </p:txBody>
      </p:sp>
      <p:sp>
        <p:nvSpPr>
          <p:cNvPr id="37891" name="Rectangle 3">
            <a:extLst>
              <a:ext uri="{FF2B5EF4-FFF2-40B4-BE49-F238E27FC236}">
                <a16:creationId xmlns:a16="http://schemas.microsoft.com/office/drawing/2014/main" id="{9D2AA25F-95DE-A1F8-3412-1D386B183691}"/>
              </a:ext>
            </a:extLst>
          </p:cNvPr>
          <p:cNvSpPr>
            <a:spLocks noGrp="1" noChangeArrowheads="1"/>
          </p:cNvSpPr>
          <p:nvPr>
            <p:ph type="body" idx="1"/>
          </p:nvPr>
        </p:nvSpPr>
        <p:spPr>
          <a:xfrm>
            <a:off x="2057400" y="1600201"/>
            <a:ext cx="5486400" cy="2057400"/>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Dolor en el parto (3:16a)</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Conflicto relacional (3:16b)</a:t>
            </a:r>
          </a:p>
        </p:txBody>
      </p:sp>
      <p:pic>
        <p:nvPicPr>
          <p:cNvPr id="28676" name="Picture 8" descr="C:\Users\awoods\AppData\Local\Microsoft\Windows\Temporary Internet Files\Content.IE5\77FPK2XC\MCBD20125_0000[1].wmf">
            <a:extLst>
              <a:ext uri="{FF2B5EF4-FFF2-40B4-BE49-F238E27FC236}">
                <a16:creationId xmlns:a16="http://schemas.microsoft.com/office/drawing/2014/main" id="{B1A9E4CC-25CA-92DC-4F2C-D3F73896DAE6}"/>
              </a:ext>
            </a:extLst>
          </p:cNvPr>
          <p:cNvPicPr>
            <a:picLocks noChangeAspect="1" noChangeArrowheads="1"/>
          </p:cNvPicPr>
          <p:nvPr/>
        </p:nvPicPr>
        <p:blipFill>
          <a:blip r:embed="rId2" cstate="print"/>
          <a:srcRect/>
          <a:stretch>
            <a:fillRect/>
          </a:stretch>
        </p:blipFill>
        <p:spPr bwMode="auto">
          <a:xfrm>
            <a:off x="2106604" y="3810000"/>
            <a:ext cx="4930792" cy="2743200"/>
          </a:xfrm>
          <a:prstGeom prst="rect">
            <a:avLst/>
          </a:prstGeom>
          <a:noFill/>
          <a:ln w="9525">
            <a:noFill/>
            <a:miter lim="800000"/>
            <a:headEnd/>
            <a:tailEnd/>
          </a:ln>
        </p:spPr>
      </p:pic>
      <p:pic>
        <p:nvPicPr>
          <p:cNvPr id="2" name="Picture 1">
            <a:extLst>
              <a:ext uri="{FF2B5EF4-FFF2-40B4-BE49-F238E27FC236}">
                <a16:creationId xmlns:a16="http://schemas.microsoft.com/office/drawing/2014/main" id="{08926F38-4102-02BB-8BB2-8C6A31C06259}"/>
              </a:ext>
            </a:extLst>
          </p:cNvPr>
          <p:cNvPicPr>
            <a:picLocks noChangeAspect="1"/>
          </p:cNvPicPr>
          <p:nvPr/>
        </p:nvPicPr>
        <p:blipFill>
          <a:blip r:embed="rId3"/>
          <a:stretch>
            <a:fillRect/>
          </a:stretch>
        </p:blipFill>
        <p:spPr>
          <a:xfrm>
            <a:off x="7239000" y="79136"/>
            <a:ext cx="1816765" cy="1292464"/>
          </a:xfrm>
          <a:prstGeom prst="rect">
            <a:avLst/>
          </a:prstGeom>
        </p:spPr>
      </p:pic>
    </p:spTree>
    <p:extLst>
      <p:ext uri="{BB962C8B-B14F-4D97-AF65-F5344CB8AC3E}">
        <p14:creationId xmlns:p14="http://schemas.microsoft.com/office/powerpoint/2010/main" val="368628999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B0CCA2-08B1-46BD-B340-BC5FDB6A06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185761"/>
          </a:xfrm>
          <a:prstGeom prst="rect">
            <a:avLst/>
          </a:prstGeom>
          <a:noFill/>
          <a:ln w="28575">
            <a:noFill/>
            <a:miter lim="800000"/>
            <a:headEnd/>
            <a:tailEnd/>
          </a:ln>
        </p:spPr>
        <p:txBody>
          <a:bodyPr wrap="square">
            <a:spAutoFit/>
          </a:bodyPr>
          <a:lstStyle/>
          <a:p>
            <a:pPr algn="ctr">
              <a:spcAft>
                <a:spcPts val="1200"/>
              </a:spcAft>
            </a:pP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Génesis 3:16</a:t>
            </a:r>
          </a:p>
          <a:p>
            <a:pPr algn="just"/>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la mujer dijo:</a:t>
            </a:r>
          </a:p>
          <a:p>
            <a:pPr algn="just"/>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 gran manera multiplicaré</a:t>
            </a:r>
          </a:p>
          <a:p>
            <a:pPr algn="just"/>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Tu dolor en el parto,</a:t>
            </a:r>
          </a:p>
          <a:p>
            <a:pPr algn="just"/>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 dolor darás a luz los hijos.</a:t>
            </a:r>
          </a:p>
          <a:p>
            <a:pPr algn="just"/>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 todo,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tu deseo [TESHUQAH] será para tu marido, Y él tendrá dominio sobre ti</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C65D05A9-EA23-439D-8F04-A35D75AC3428}"/>
              </a:ext>
            </a:extLst>
          </p:cNvPr>
          <p:cNvPicPr>
            <a:picLocks noChangeAspect="1"/>
          </p:cNvPicPr>
          <p:nvPr/>
        </p:nvPicPr>
        <p:blipFill>
          <a:blip r:embed="rId3"/>
          <a:stretch>
            <a:fillRect/>
          </a:stretch>
        </p:blipFill>
        <p:spPr>
          <a:xfrm>
            <a:off x="6172200" y="914400"/>
            <a:ext cx="2857143" cy="1638095"/>
          </a:xfrm>
          <a:prstGeom prst="rect">
            <a:avLst/>
          </a:prstGeom>
        </p:spPr>
      </p:pic>
    </p:spTree>
    <p:extLst>
      <p:ext uri="{BB962C8B-B14F-4D97-AF65-F5344CB8AC3E}">
        <p14:creationId xmlns:p14="http://schemas.microsoft.com/office/powerpoint/2010/main" val="353968460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B1441-0C1E-5150-FF06-C1256E2BAA06}"/>
            </a:ext>
          </a:extLst>
        </p:cNvPr>
        <p:cNvGrpSpPr/>
        <p:nvPr/>
      </p:nvGrpSpPr>
      <p:grpSpPr>
        <a:xfrm>
          <a:off x="0" y="0"/>
          <a:ext cx="0" cy="0"/>
          <a:chOff x="0" y="0"/>
          <a:chExt cx="0" cy="0"/>
        </a:xfrm>
      </p:grpSpPr>
      <p:sp>
        <p:nvSpPr>
          <p:cNvPr id="28675" name="Rectangle 3">
            <a:extLst>
              <a:ext uri="{FF2B5EF4-FFF2-40B4-BE49-F238E27FC236}">
                <a16:creationId xmlns:a16="http://schemas.microsoft.com/office/drawing/2014/main" id="{968C9804-0B5D-F9D9-6E57-1BB0BD296D33}"/>
              </a:ext>
            </a:extLst>
          </p:cNvPr>
          <p:cNvSpPr>
            <a:spLocks noGrp="1" noChangeArrowheads="1"/>
          </p:cNvSpPr>
          <p:nvPr>
            <p:ph type="body" idx="1"/>
          </p:nvPr>
        </p:nvSpPr>
        <p:spPr>
          <a:xfrm>
            <a:off x="1433512" y="1371600"/>
            <a:ext cx="7710488" cy="38862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3:1-5 Tentación por la serpiente</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3:6 </a:t>
            </a:r>
            <a:r>
              <a:rPr lang="es-CO" dirty="0">
                <a:effectLst>
                  <a:outerShdw blurRad="38100" dist="38100" dir="2700000" algn="tl">
                    <a:srgbClr val="000000">
                      <a:alpha val="43137"/>
                    </a:srgbClr>
                  </a:outerShdw>
                </a:effectLst>
                <a:ea typeface="+mn-ea"/>
                <a:cs typeface="+mn-cs"/>
              </a:rPr>
              <a:t>Pecado de Adán y Eva</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3:7-13 Resultados del pecado</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3:14-19 Imposición de juicios divinos</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3:20-24 </a:t>
            </a:r>
            <a:r>
              <a:rPr lang="es-CO" dirty="0">
                <a:effectLst>
                  <a:outerShdw blurRad="38100" dist="38100" dir="2700000" algn="tl">
                    <a:srgbClr val="000000">
                      <a:alpha val="43137"/>
                    </a:srgbClr>
                  </a:outerShdw>
                </a:effectLst>
                <a:ea typeface="+mn-ea"/>
                <a:cs typeface="+mn-cs"/>
              </a:rPr>
              <a:t>La provisión de Dios a pesar del pecado</a:t>
            </a:r>
            <a:endParaRPr lang="en-US" dirty="0">
              <a:effectLst>
                <a:outerShdw blurRad="38100" dist="38100" dir="2700000" algn="tl">
                  <a:srgbClr val="000000">
                    <a:alpha val="43137"/>
                  </a:srgbClr>
                </a:outerShdw>
              </a:effectLst>
              <a:ea typeface="+mn-ea"/>
              <a:cs typeface="+mn-cs"/>
            </a:endParaRPr>
          </a:p>
        </p:txBody>
      </p:sp>
      <p:pic>
        <p:nvPicPr>
          <p:cNvPr id="7172" name="Picture 5" descr="C:\Users\awoods\Pictures\Microsoft Clip Organizer\pe07654_.wmf">
            <a:extLst>
              <a:ext uri="{FF2B5EF4-FFF2-40B4-BE49-F238E27FC236}">
                <a16:creationId xmlns:a16="http://schemas.microsoft.com/office/drawing/2014/main" id="{31D6D03C-2929-32C0-0275-B6BE88EC523A}"/>
              </a:ext>
            </a:extLst>
          </p:cNvPr>
          <p:cNvPicPr>
            <a:picLocks noChangeAspect="1" noChangeArrowheads="1"/>
          </p:cNvPicPr>
          <p:nvPr/>
        </p:nvPicPr>
        <p:blipFill>
          <a:blip r:embed="rId2" cstate="print"/>
          <a:srcRect/>
          <a:stretch>
            <a:fillRect/>
          </a:stretch>
        </p:blipFill>
        <p:spPr bwMode="auto">
          <a:xfrm>
            <a:off x="76200" y="2286000"/>
            <a:ext cx="1357312" cy="2286000"/>
          </a:xfrm>
          <a:prstGeom prst="rect">
            <a:avLst/>
          </a:prstGeom>
          <a:noFill/>
          <a:ln w="9525">
            <a:noFill/>
            <a:miter lim="800000"/>
            <a:headEnd/>
            <a:tailEnd/>
          </a:ln>
        </p:spPr>
      </p:pic>
      <p:sp>
        <p:nvSpPr>
          <p:cNvPr id="6" name="Rectangle 2">
            <a:extLst>
              <a:ext uri="{FF2B5EF4-FFF2-40B4-BE49-F238E27FC236}">
                <a16:creationId xmlns:a16="http://schemas.microsoft.com/office/drawing/2014/main" id="{CCA1AE6F-42BB-11EB-CCD7-C59E8D5883D9}"/>
              </a:ext>
            </a:extLst>
          </p:cNvPr>
          <p:cNvSpPr txBox="1">
            <a:spLocks noChangeArrowheads="1"/>
          </p:cNvSpPr>
          <p:nvPr/>
        </p:nvSpPr>
        <p:spPr bwMode="auto">
          <a:xfrm>
            <a:off x="2133600" y="228600"/>
            <a:ext cx="4648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Estructura del Génesis</a:t>
            </a:r>
          </a:p>
        </p:txBody>
      </p:sp>
      <p:pic>
        <p:nvPicPr>
          <p:cNvPr id="8" name="Picture 7" descr="C:\Users\awoods\Pictures\Microsoft Clip Organizer\j0364212.wmf">
            <a:extLst>
              <a:ext uri="{FF2B5EF4-FFF2-40B4-BE49-F238E27FC236}">
                <a16:creationId xmlns:a16="http://schemas.microsoft.com/office/drawing/2014/main" id="{95B7103D-8339-017C-763E-98996776675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pic>
        <p:nvPicPr>
          <p:cNvPr id="3" name="Picture 2">
            <a:extLst>
              <a:ext uri="{FF2B5EF4-FFF2-40B4-BE49-F238E27FC236}">
                <a16:creationId xmlns:a16="http://schemas.microsoft.com/office/drawing/2014/main" id="{B7C33E03-D0BA-E56A-6F6B-944195C892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3849" y="63219"/>
            <a:ext cx="1744066" cy="1245162"/>
          </a:xfrm>
          <a:prstGeom prst="rect">
            <a:avLst/>
          </a:prstGeom>
        </p:spPr>
      </p:pic>
    </p:spTree>
    <p:extLst>
      <p:ext uri="{BB962C8B-B14F-4D97-AF65-F5344CB8AC3E}">
        <p14:creationId xmlns:p14="http://schemas.microsoft.com/office/powerpoint/2010/main" val="167707525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99BEBD-1F65-45AD-B1D4-475C3D4E2AE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092881"/>
          </a:xfrm>
          <a:prstGeom prst="rect">
            <a:avLst/>
          </a:prstGeom>
          <a:noFill/>
          <a:ln w="28575">
            <a:noFill/>
            <a:miter lim="800000"/>
            <a:headEnd/>
            <a:tailEnd/>
          </a:ln>
        </p:spPr>
        <p:txBody>
          <a:bodyPr wrap="square">
            <a:spAutoFit/>
          </a:bodyPr>
          <a:lstStyle/>
          <a:p>
            <a:pPr algn="ctr">
              <a:spcAft>
                <a:spcPts val="1200"/>
              </a:spcAft>
            </a:pPr>
            <a:r>
              <a:rPr lang="en-US" sz="2700" baseline="30000" dirty="0">
                <a:latin typeface="Calibri" panose="020F0502020204030204" pitchFamily="34" charset="0"/>
                <a:cs typeface="Calibri" panose="020F0502020204030204" pitchFamily="34" charset="0"/>
              </a:rPr>
              <a:t> </a:t>
            </a:r>
            <a:r>
              <a:rPr lang="en-US" sz="4000" b="1" dirty="0">
                <a:solidFill>
                  <a:schemeClr val="tx2"/>
                </a:solidFill>
                <a:latin typeface="Calibri" panose="020F0502020204030204" pitchFamily="34" charset="0"/>
                <a:ea typeface="+mj-ea"/>
                <a:cs typeface="Calibri" panose="020F0502020204030204" pitchFamily="34" charset="0"/>
              </a:rPr>
              <a:t> </a:t>
            </a:r>
            <a:r>
              <a:rPr 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Cantares 7:10</a:t>
            </a:r>
          </a:p>
          <a:p>
            <a:pPr algn="just"/>
            <a:r>
              <a:rPr lang="en-US" sz="3600" baseline="30000" dirty="0">
                <a:latin typeface="Calibri" panose="020F0502020204030204" pitchFamily="34" charset="0"/>
                <a:cs typeface="Calibri" panose="020F0502020204030204" pitchFamily="34" charset="0"/>
              </a:rPr>
              <a:t>10 </a:t>
            </a:r>
            <a:r>
              <a:rPr lang="en-US" sz="4000" dirty="0">
                <a:latin typeface="Calibri" panose="020F0502020204030204" pitchFamily="34" charset="0"/>
                <a:cs typeface="Calibri" panose="020F0502020204030204" pitchFamily="34" charset="0"/>
              </a:rPr>
              <a:t>“</a:t>
            </a:r>
            <a:r>
              <a:rPr lang="es-CO" sz="4000" dirty="0">
                <a:latin typeface="Calibri" panose="020F0502020204030204" pitchFamily="34" charset="0"/>
                <a:cs typeface="Calibri" panose="020F0502020204030204" pitchFamily="34" charset="0"/>
              </a:rPr>
              <a:t>»Yo soy de mi amado,</a:t>
            </a:r>
          </a:p>
          <a:p>
            <a:pPr algn="just"/>
            <a:r>
              <a:rPr lang="es-CO" sz="4000" dirty="0">
                <a:latin typeface="Calibri" panose="020F0502020204030204" pitchFamily="34" charset="0"/>
                <a:cs typeface="Calibri" panose="020F0502020204030204" pitchFamily="34" charset="0"/>
              </a:rPr>
              <a:t>Y para mí es todo su deseo </a:t>
            </a:r>
            <a:r>
              <a:rPr lang="es-CO" sz="4000" b="1" u="sng" dirty="0">
                <a:solidFill>
                  <a:srgbClr val="FFFFCC"/>
                </a:solidFill>
                <a:latin typeface="Calibri" panose="020F0502020204030204" pitchFamily="34" charset="0"/>
                <a:cs typeface="Calibri" panose="020F0502020204030204" pitchFamily="34" charset="0"/>
              </a:rPr>
              <a:t>[TESHUQAH]</a:t>
            </a:r>
            <a:r>
              <a:rPr lang="en-US" sz="4000" dirty="0">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30FBA066-46E6-4A64-9297-1C797AB08A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71800" y="2438400"/>
            <a:ext cx="3200400" cy="2286000"/>
          </a:xfrm>
          <a:prstGeom prst="rect">
            <a:avLst/>
          </a:prstGeom>
        </p:spPr>
      </p:pic>
    </p:spTree>
    <p:extLst>
      <p:ext uri="{BB962C8B-B14F-4D97-AF65-F5344CB8AC3E}">
        <p14:creationId xmlns:p14="http://schemas.microsoft.com/office/powerpoint/2010/main" val="1564473148"/>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762000" y="228600"/>
            <a:ext cx="7620000" cy="838200"/>
          </a:xfrm>
        </p:spPr>
        <p:txBody>
          <a:bodyPr/>
          <a:lstStyle/>
          <a:p>
            <a:pPr algn="ctr" eaLnBrk="1" hangingPunct="1"/>
            <a:r>
              <a:rPr lang="en-US" sz="4000" kern="1200" dirty="0">
                <a:effectLst>
                  <a:outerShdw blurRad="38100" dist="38100" dir="2700000" algn="tl">
                    <a:srgbClr val="000000">
                      <a:alpha val="43137"/>
                    </a:srgbClr>
                  </a:outerShdw>
                </a:effectLst>
              </a:rPr>
              <a:t>Paralelo entre Génesis 3:16 &amp; 4:7</a:t>
            </a:r>
          </a:p>
        </p:txBody>
      </p:sp>
      <p:sp>
        <p:nvSpPr>
          <p:cNvPr id="37891" name="Rectangle 3"/>
          <p:cNvSpPr>
            <a:spLocks noGrp="1" noChangeArrowheads="1"/>
          </p:cNvSpPr>
          <p:nvPr>
            <p:ph type="body" idx="1"/>
          </p:nvPr>
        </p:nvSpPr>
        <p:spPr>
          <a:xfrm>
            <a:off x="228600" y="1371600"/>
            <a:ext cx="8915400" cy="4953000"/>
          </a:xfrm>
        </p:spPr>
        <p:txBody>
          <a:bodyPr/>
          <a:lstStyle/>
          <a:p>
            <a:pPr marL="0" indent="0" algn="ctr" eaLnBrk="1" hangingPunct="1">
              <a:spcBef>
                <a:spcPts val="1200"/>
              </a:spcBef>
              <a:spcAft>
                <a:spcPts val="1200"/>
              </a:spcAft>
              <a:buNone/>
              <a:defRPr/>
            </a:pPr>
            <a:r>
              <a:rPr lang="en-US" sz="3600" kern="1200" dirty="0">
                <a:solidFill>
                  <a:schemeClr val="tx2"/>
                </a:solidFill>
                <a:effectLst>
                  <a:outerShdw blurRad="38100" dist="38100" dir="2700000" algn="tl">
                    <a:srgbClr val="000000">
                      <a:alpha val="43137"/>
                    </a:srgbClr>
                  </a:outerShdw>
                </a:effectLst>
                <a:ea typeface="+mj-ea"/>
                <a:cs typeface="+mj-cs"/>
              </a:rPr>
              <a:t>Génesis 3:16</a:t>
            </a:r>
          </a:p>
          <a:p>
            <a:pPr marL="0" indent="0" eaLnBrk="1" hangingPunct="1">
              <a:spcBef>
                <a:spcPts val="1200"/>
              </a:spcBef>
              <a:spcAft>
                <a:spcPts val="1200"/>
              </a:spcAft>
              <a:buNone/>
              <a:defRPr/>
            </a:pPr>
            <a:r>
              <a:rPr lang="en-US" dirty="0">
                <a:effectLst/>
              </a:rPr>
              <a:t>“</a:t>
            </a:r>
            <a:r>
              <a:rPr lang="es-CO" dirty="0">
                <a:effectLst/>
              </a:rPr>
              <a:t>Con todo, tu </a:t>
            </a:r>
            <a:r>
              <a:rPr lang="es-CO" b="1" u="sng" dirty="0">
                <a:solidFill>
                  <a:srgbClr val="FFFFCC"/>
                </a:solidFill>
                <a:effectLst/>
              </a:rPr>
              <a:t>deseo</a:t>
            </a:r>
            <a:r>
              <a:rPr lang="es-CO" dirty="0">
                <a:effectLst/>
              </a:rPr>
              <a:t> [TESHUQAH]  será para tu marido,</a:t>
            </a:r>
          </a:p>
          <a:p>
            <a:pPr marL="0" indent="0" eaLnBrk="1" hangingPunct="1">
              <a:spcBef>
                <a:spcPts val="1200"/>
              </a:spcBef>
              <a:spcAft>
                <a:spcPts val="1200"/>
              </a:spcAft>
              <a:buNone/>
              <a:defRPr/>
            </a:pPr>
            <a:r>
              <a:rPr lang="es-CO" dirty="0">
                <a:effectLst/>
              </a:rPr>
              <a:t>Y él tendrá dominio sobre ti</a:t>
            </a:r>
            <a:r>
              <a:rPr lang="en-US" dirty="0">
                <a:effectLst/>
              </a:rPr>
              <a:t>.”</a:t>
            </a:r>
            <a:r>
              <a:rPr lang="en-US" dirty="0"/>
              <a:t> </a:t>
            </a:r>
          </a:p>
          <a:p>
            <a:pPr marL="0" indent="0" algn="ctr" eaLnBrk="1" hangingPunct="1">
              <a:spcBef>
                <a:spcPts val="1200"/>
              </a:spcBef>
              <a:spcAft>
                <a:spcPts val="1200"/>
              </a:spcAft>
              <a:buNone/>
              <a:defRPr/>
            </a:pPr>
            <a:r>
              <a:rPr lang="en-US" sz="3600" kern="1200" dirty="0">
                <a:solidFill>
                  <a:schemeClr val="tx2"/>
                </a:solidFill>
                <a:effectLst>
                  <a:outerShdw blurRad="38100" dist="38100" dir="2700000" algn="tl">
                    <a:srgbClr val="000000">
                      <a:alpha val="43137"/>
                    </a:srgbClr>
                  </a:outerShdw>
                </a:effectLst>
                <a:ea typeface="+mj-ea"/>
                <a:cs typeface="+mj-cs"/>
              </a:rPr>
              <a:t>Génesis 4:7</a:t>
            </a:r>
          </a:p>
          <a:p>
            <a:pPr marL="0" indent="0" eaLnBrk="1" hangingPunct="1">
              <a:spcBef>
                <a:spcPts val="1200"/>
              </a:spcBef>
              <a:spcAft>
                <a:spcPts val="1200"/>
              </a:spcAft>
              <a:buNone/>
              <a:defRPr/>
            </a:pPr>
            <a:r>
              <a:rPr lang="en-US" dirty="0">
                <a:effectLst/>
              </a:rPr>
              <a:t>“</a:t>
            </a:r>
            <a:r>
              <a:rPr lang="es-CO" dirty="0">
                <a:effectLst/>
              </a:rPr>
              <a:t>el pecado yace a la puerta y te </a:t>
            </a:r>
            <a:r>
              <a:rPr lang="es-CO" b="1" u="sng" dirty="0">
                <a:solidFill>
                  <a:srgbClr val="FFFFCC"/>
                </a:solidFill>
                <a:effectLst/>
              </a:rPr>
              <a:t>codicia</a:t>
            </a:r>
            <a:r>
              <a:rPr lang="es-CO" dirty="0">
                <a:effectLst/>
              </a:rPr>
              <a:t> [TESHUQAH] pero tú debes dominarlo</a:t>
            </a:r>
            <a:r>
              <a:rPr lang="en-US" dirty="0">
                <a:effectLst/>
              </a:rPr>
              <a:t>.”</a:t>
            </a:r>
            <a:endParaRPr lang="en-US" dirty="0"/>
          </a:p>
          <a:p>
            <a:pPr eaLnBrk="1" hangingPunct="1">
              <a:buFont typeface="Wingdings" pitchFamily="2" charset="2"/>
              <a:buNone/>
              <a:defRPr/>
            </a:pPr>
            <a:endParaRPr lang="en-US" dirty="0"/>
          </a:p>
        </p:txBody>
      </p:sp>
      <p:sp>
        <p:nvSpPr>
          <p:cNvPr id="2" name="TextBox 1">
            <a:extLst>
              <a:ext uri="{FF2B5EF4-FFF2-40B4-BE49-F238E27FC236}">
                <a16:creationId xmlns:a16="http://schemas.microsoft.com/office/drawing/2014/main" id="{5AB38583-F3FE-4278-85FD-11E47189DAD2}"/>
              </a:ext>
            </a:extLst>
          </p:cNvPr>
          <p:cNvSpPr txBox="1"/>
          <p:nvPr/>
        </p:nvSpPr>
        <p:spPr>
          <a:xfrm>
            <a:off x="1638300" y="6242447"/>
            <a:ext cx="5867400" cy="615553"/>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Susan T. Foh, “What is the Woman’s Desire?”, </a:t>
            </a:r>
            <a:r>
              <a:rPr lang="en-US" sz="1400" i="1" dirty="0">
                <a:latin typeface="Calibri" panose="020F0502020204030204" pitchFamily="34" charset="0"/>
                <a:cs typeface="Calibri" panose="020F0502020204030204" pitchFamily="34" charset="0"/>
              </a:rPr>
              <a:t>The Westminster Theological Journal</a:t>
            </a:r>
            <a:r>
              <a:rPr lang="en-US" sz="1400" dirty="0">
                <a:latin typeface="Calibri" panose="020F0502020204030204" pitchFamily="34" charset="0"/>
                <a:cs typeface="Calibri" panose="020F0502020204030204" pitchFamily="34" charset="0"/>
              </a:rPr>
              <a:t> 37 (1974-75), 376-83</a:t>
            </a:r>
            <a:r>
              <a:rPr lang="en-US" sz="20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8593191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4B7BC9-2BA7-D907-10A6-95EADD4166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64" y="74454"/>
            <a:ext cx="8951871" cy="6709091"/>
          </a:xfrm>
          <a:prstGeom prst="rect">
            <a:avLst/>
          </a:prstGeo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Aft>
                <a:spcPts val="1200"/>
              </a:spcAft>
            </a:pP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Corintios 7:28</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 si te casas, no has pecado; y si una virgen se casa, no ha pecado. Sin embargo, ellos tendrán problemas en esta vida, y yo quiero evitárselos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C32B4BE5-2301-4EFA-8353-7A906622F6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0075" y="2971800"/>
            <a:ext cx="1243850" cy="1828800"/>
          </a:xfrm>
          <a:prstGeom prst="rect">
            <a:avLst/>
          </a:prstGeom>
        </p:spPr>
      </p:pic>
    </p:spTree>
    <p:extLst>
      <p:ext uri="{BB962C8B-B14F-4D97-AF65-F5344CB8AC3E}">
        <p14:creationId xmlns:p14="http://schemas.microsoft.com/office/powerpoint/2010/main" val="1668193335"/>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19A097-DCC4-4775-82D4-237AB339DD3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847755"/>
          </a:xfrm>
          <a:prstGeom prst="rect">
            <a:avLst/>
          </a:prstGeom>
          <a:noFill/>
          <a:ln w="28575">
            <a:noFill/>
            <a:miter lim="800000"/>
            <a:headEnd/>
            <a:tailEnd/>
          </a:ln>
        </p:spPr>
        <p:txBody>
          <a:bodyPr wrap="square">
            <a:spAutoFit/>
          </a:bodyPr>
          <a:lstStyle/>
          <a:p>
            <a:pPr algn="ctr">
              <a:spcAft>
                <a:spcPts val="1200"/>
              </a:spcAft>
            </a:pP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0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Proverbios 21:9, 19; 25:24</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9 </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Es mejor vivir solo en un rincón de la azotea</a:t>
            </a:r>
          </a:p>
          <a:p>
            <a:pPr algn="just"/>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que en una casa preciosa con una esposa que busca pleitos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algn="just"/>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 </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Es mejor vivir solo en el desierto</a:t>
            </a:r>
          </a:p>
          <a:p>
            <a:pPr algn="just"/>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que con una esposa que se queja y busca pleitos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algn="just"/>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24 </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Mejor vivir solo en un rincón de la azotea</a:t>
            </a:r>
          </a:p>
          <a:p>
            <a:pPr algn="just"/>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que en una casa preciosa con una esposa que busca pleitos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599648843"/>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1E0765-7FB1-D3D9-7904-FC59E4B823D0}"/>
            </a:ext>
          </a:extLst>
        </p:cNvPr>
        <p:cNvGrpSpPr/>
        <p:nvPr/>
      </p:nvGrpSpPr>
      <p:grpSpPr>
        <a:xfrm>
          <a:off x="0" y="0"/>
          <a:ext cx="0" cy="0"/>
          <a:chOff x="0" y="0"/>
          <a:chExt cx="0" cy="0"/>
        </a:xfrm>
      </p:grpSpPr>
      <p:sp>
        <p:nvSpPr>
          <p:cNvPr id="22530" name="Rectangle 2">
            <a:extLst>
              <a:ext uri="{FF2B5EF4-FFF2-40B4-BE49-F238E27FC236}">
                <a16:creationId xmlns:a16="http://schemas.microsoft.com/office/drawing/2014/main" id="{BC0A14BE-545C-85D0-851E-6C032035CFF5}"/>
              </a:ext>
            </a:extLst>
          </p:cNvPr>
          <p:cNvSpPr>
            <a:spLocks noGrp="1" noChangeArrowheads="1"/>
          </p:cNvSpPr>
          <p:nvPr>
            <p:ph type="title"/>
          </p:nvPr>
        </p:nvSpPr>
        <p:spPr>
          <a:xfrm>
            <a:off x="1943100" y="228600"/>
            <a:ext cx="5257800" cy="1143000"/>
          </a:xfrm>
        </p:spPr>
        <p:txBody>
          <a:bodyPr/>
          <a:lstStyle/>
          <a:p>
            <a:pPr algn="ctr" eaLnBrk="1" hangingPunct="1"/>
            <a:r>
              <a:rPr lang="en-US" sz="3600" dirty="0">
                <a:effectLst>
                  <a:outerShdw blurRad="38100" dist="38100" dir="2700000" algn="tl">
                    <a:srgbClr val="000000">
                      <a:alpha val="43137"/>
                    </a:srgbClr>
                  </a:outerShdw>
                </a:effectLst>
              </a:rPr>
              <a:t>Juicios Divinos</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(3:14-19)</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4819" name="Rectangle 3">
            <a:extLst>
              <a:ext uri="{FF2B5EF4-FFF2-40B4-BE49-F238E27FC236}">
                <a16:creationId xmlns:a16="http://schemas.microsoft.com/office/drawing/2014/main" id="{F00539ED-3E4A-52EE-DCA6-9D3AF9566DA3}"/>
              </a:ext>
            </a:extLst>
          </p:cNvPr>
          <p:cNvSpPr>
            <a:spLocks noGrp="1" noChangeArrowheads="1"/>
          </p:cNvSpPr>
          <p:nvPr>
            <p:ph type="body" idx="1"/>
          </p:nvPr>
        </p:nvSpPr>
        <p:spPr>
          <a:xfrm>
            <a:off x="457200" y="2078038"/>
            <a:ext cx="4191000" cy="27019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Serpiente (3:14-15)</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Mujer (3:16)</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Hombre (3:17-19)</a:t>
            </a:r>
          </a:p>
        </p:txBody>
      </p:sp>
      <p:pic>
        <p:nvPicPr>
          <p:cNvPr id="22532" name="Picture 4" descr="C:\Users\awoods\AppData\Local\Microsoft\Windows\Temporary Internet Files\Content.IE5\ELKXEO2H\MCj03536290000[1].wmf">
            <a:extLst>
              <a:ext uri="{FF2B5EF4-FFF2-40B4-BE49-F238E27FC236}">
                <a16:creationId xmlns:a16="http://schemas.microsoft.com/office/drawing/2014/main" id="{4DE7CCAE-CA06-46EB-379D-19AC6266EB01}"/>
              </a:ext>
            </a:extLst>
          </p:cNvPr>
          <p:cNvPicPr>
            <a:picLocks noChangeAspect="1" noChangeArrowheads="1"/>
          </p:cNvPicPr>
          <p:nvPr/>
        </p:nvPicPr>
        <p:blipFill>
          <a:blip r:embed="rId2" cstate="print"/>
          <a:srcRect/>
          <a:stretch>
            <a:fillRect/>
          </a:stretch>
        </p:blipFill>
        <p:spPr bwMode="auto">
          <a:xfrm>
            <a:off x="5175141" y="1918494"/>
            <a:ext cx="3527425" cy="3021012"/>
          </a:xfrm>
          <a:prstGeom prst="rect">
            <a:avLst/>
          </a:prstGeom>
          <a:noFill/>
          <a:ln w="9525">
            <a:noFill/>
            <a:miter lim="800000"/>
            <a:headEnd/>
            <a:tailEnd/>
          </a:ln>
        </p:spPr>
      </p:pic>
      <p:pic>
        <p:nvPicPr>
          <p:cNvPr id="2" name="Picture 1">
            <a:extLst>
              <a:ext uri="{FF2B5EF4-FFF2-40B4-BE49-F238E27FC236}">
                <a16:creationId xmlns:a16="http://schemas.microsoft.com/office/drawing/2014/main" id="{5F0A8F94-9CC3-0E2B-884D-E2F1D5A9EC18}"/>
              </a:ext>
            </a:extLst>
          </p:cNvPr>
          <p:cNvPicPr>
            <a:picLocks noChangeAspect="1"/>
          </p:cNvPicPr>
          <p:nvPr/>
        </p:nvPicPr>
        <p:blipFill>
          <a:blip r:embed="rId3"/>
          <a:stretch>
            <a:fillRect/>
          </a:stretch>
        </p:blipFill>
        <p:spPr>
          <a:xfrm>
            <a:off x="7239000" y="121812"/>
            <a:ext cx="1743607" cy="1249788"/>
          </a:xfrm>
          <a:prstGeom prst="rect">
            <a:avLst/>
          </a:prstGeom>
        </p:spPr>
      </p:pic>
    </p:spTree>
    <p:extLst>
      <p:ext uri="{BB962C8B-B14F-4D97-AF65-F5344CB8AC3E}">
        <p14:creationId xmlns:p14="http://schemas.microsoft.com/office/powerpoint/2010/main" val="96813258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771900" y="228600"/>
            <a:ext cx="1714500" cy="1143000"/>
          </a:xfrm>
        </p:spPr>
        <p:txBody>
          <a:bodyPr/>
          <a:lstStyle/>
          <a:p>
            <a:pPr algn="ctr" eaLnBrk="1" hangingPunct="1"/>
            <a:r>
              <a:rPr lang="en-US" sz="3600" dirty="0">
                <a:effectLst>
                  <a:outerShdw blurRad="38100" dist="38100" dir="2700000" algn="tl">
                    <a:srgbClr val="000000">
                      <a:alpha val="43137"/>
                    </a:srgbClr>
                  </a:outerShdw>
                </a:effectLst>
              </a:rPr>
              <a:t>Hombre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(3:17-19)</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8915" name="Rectangle 3"/>
          <p:cNvSpPr>
            <a:spLocks noGrp="1" noChangeArrowheads="1"/>
          </p:cNvSpPr>
          <p:nvPr>
            <p:ph type="body" idx="1"/>
          </p:nvPr>
        </p:nvSpPr>
        <p:spPr>
          <a:xfrm>
            <a:off x="2261394" y="1600201"/>
            <a:ext cx="5358606" cy="1600200"/>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Trabajo doloroso (3:17-19a)</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Muerte (3:19b)</a:t>
            </a:r>
          </a:p>
        </p:txBody>
      </p:sp>
      <p:pic>
        <p:nvPicPr>
          <p:cNvPr id="30724" name="Picture 4" descr="C:\Users\awoods\AppData\Local\Microsoft\Windows\Temporary Internet Files\Content.IE5\5C7NAJFS\MCj02899890000[1].wmf"/>
          <p:cNvPicPr>
            <a:picLocks noChangeAspect="1" noChangeArrowheads="1"/>
          </p:cNvPicPr>
          <p:nvPr/>
        </p:nvPicPr>
        <p:blipFill>
          <a:blip r:embed="rId2" cstate="print"/>
          <a:srcRect/>
          <a:stretch>
            <a:fillRect/>
          </a:stretch>
        </p:blipFill>
        <p:spPr bwMode="auto">
          <a:xfrm>
            <a:off x="3056615" y="3657600"/>
            <a:ext cx="2742128" cy="2895600"/>
          </a:xfrm>
          <a:prstGeom prst="rect">
            <a:avLst/>
          </a:prstGeom>
          <a:noFill/>
          <a:ln w="9525">
            <a:noFill/>
            <a:miter lim="800000"/>
            <a:headEnd/>
            <a:tailEnd/>
          </a:ln>
        </p:spPr>
      </p:pic>
      <p:pic>
        <p:nvPicPr>
          <p:cNvPr id="2" name="Picture 1">
            <a:extLst>
              <a:ext uri="{FF2B5EF4-FFF2-40B4-BE49-F238E27FC236}">
                <a16:creationId xmlns:a16="http://schemas.microsoft.com/office/drawing/2014/main" id="{CE71EB6C-7A6A-637B-6B7A-DD844738C29C}"/>
              </a:ext>
            </a:extLst>
          </p:cNvPr>
          <p:cNvPicPr>
            <a:picLocks noChangeAspect="1"/>
          </p:cNvPicPr>
          <p:nvPr/>
        </p:nvPicPr>
        <p:blipFill>
          <a:blip r:embed="rId3"/>
          <a:stretch>
            <a:fillRect/>
          </a:stretch>
        </p:blipFill>
        <p:spPr>
          <a:xfrm>
            <a:off x="7292170" y="79136"/>
            <a:ext cx="1816765" cy="1292464"/>
          </a:xfrm>
          <a:prstGeom prst="rect">
            <a:avLst/>
          </a:prstGeom>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A0EF2-E9A3-9DD1-15E1-36B02B65BE99}"/>
            </a:ext>
          </a:extLst>
        </p:cNvPr>
        <p:cNvGrpSpPr/>
        <p:nvPr/>
      </p:nvGrpSpPr>
      <p:grpSpPr>
        <a:xfrm>
          <a:off x="0" y="0"/>
          <a:ext cx="0" cy="0"/>
          <a:chOff x="0" y="0"/>
          <a:chExt cx="0" cy="0"/>
        </a:xfrm>
      </p:grpSpPr>
      <p:sp>
        <p:nvSpPr>
          <p:cNvPr id="30722" name="Rectangle 2">
            <a:extLst>
              <a:ext uri="{FF2B5EF4-FFF2-40B4-BE49-F238E27FC236}">
                <a16:creationId xmlns:a16="http://schemas.microsoft.com/office/drawing/2014/main" id="{11220FEE-115A-E0E6-2651-D1DAF3903B65}"/>
              </a:ext>
            </a:extLst>
          </p:cNvPr>
          <p:cNvSpPr>
            <a:spLocks noGrp="1" noChangeArrowheads="1"/>
          </p:cNvSpPr>
          <p:nvPr>
            <p:ph type="title"/>
          </p:nvPr>
        </p:nvSpPr>
        <p:spPr>
          <a:xfrm>
            <a:off x="3771900" y="228600"/>
            <a:ext cx="1714500" cy="1143000"/>
          </a:xfrm>
        </p:spPr>
        <p:txBody>
          <a:bodyPr/>
          <a:lstStyle/>
          <a:p>
            <a:pPr algn="ctr" eaLnBrk="1" hangingPunct="1"/>
            <a:r>
              <a:rPr lang="en-US" sz="3600" dirty="0">
                <a:effectLst>
                  <a:outerShdw blurRad="38100" dist="38100" dir="2700000" algn="tl">
                    <a:srgbClr val="000000">
                      <a:alpha val="43137"/>
                    </a:srgbClr>
                  </a:outerShdw>
                </a:effectLst>
              </a:rPr>
              <a:t>Hombre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(3:17-19)</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8915" name="Rectangle 3">
            <a:extLst>
              <a:ext uri="{FF2B5EF4-FFF2-40B4-BE49-F238E27FC236}">
                <a16:creationId xmlns:a16="http://schemas.microsoft.com/office/drawing/2014/main" id="{4B8D8C72-0413-47D7-87F4-28135E8A4844}"/>
              </a:ext>
            </a:extLst>
          </p:cNvPr>
          <p:cNvSpPr>
            <a:spLocks noGrp="1" noChangeArrowheads="1"/>
          </p:cNvSpPr>
          <p:nvPr>
            <p:ph type="body" idx="1"/>
          </p:nvPr>
        </p:nvSpPr>
        <p:spPr>
          <a:xfrm>
            <a:off x="2261394" y="1600201"/>
            <a:ext cx="5358606" cy="1600200"/>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Trabajo doloroso (3:17-19a)</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Muerte (3:19b)</a:t>
            </a:r>
          </a:p>
        </p:txBody>
      </p:sp>
      <p:pic>
        <p:nvPicPr>
          <p:cNvPr id="30724" name="Picture 4" descr="C:\Users\awoods\AppData\Local\Microsoft\Windows\Temporary Internet Files\Content.IE5\5C7NAJFS\MCj02899890000[1].wmf">
            <a:extLst>
              <a:ext uri="{FF2B5EF4-FFF2-40B4-BE49-F238E27FC236}">
                <a16:creationId xmlns:a16="http://schemas.microsoft.com/office/drawing/2014/main" id="{EC1F46D6-B886-E0D5-B90B-1C6EF7E03631}"/>
              </a:ext>
            </a:extLst>
          </p:cNvPr>
          <p:cNvPicPr>
            <a:picLocks noChangeAspect="1" noChangeArrowheads="1"/>
          </p:cNvPicPr>
          <p:nvPr/>
        </p:nvPicPr>
        <p:blipFill>
          <a:blip r:embed="rId2" cstate="print"/>
          <a:srcRect/>
          <a:stretch>
            <a:fillRect/>
          </a:stretch>
        </p:blipFill>
        <p:spPr bwMode="auto">
          <a:xfrm>
            <a:off x="3056615" y="3657600"/>
            <a:ext cx="2742128" cy="2895600"/>
          </a:xfrm>
          <a:prstGeom prst="rect">
            <a:avLst/>
          </a:prstGeom>
          <a:noFill/>
          <a:ln w="9525">
            <a:noFill/>
            <a:miter lim="800000"/>
            <a:headEnd/>
            <a:tailEnd/>
          </a:ln>
        </p:spPr>
      </p:pic>
      <p:pic>
        <p:nvPicPr>
          <p:cNvPr id="2" name="Picture 1">
            <a:extLst>
              <a:ext uri="{FF2B5EF4-FFF2-40B4-BE49-F238E27FC236}">
                <a16:creationId xmlns:a16="http://schemas.microsoft.com/office/drawing/2014/main" id="{85030A3C-4DD7-8F7D-DE7B-9BAE196798F7}"/>
              </a:ext>
            </a:extLst>
          </p:cNvPr>
          <p:cNvPicPr>
            <a:picLocks noChangeAspect="1"/>
          </p:cNvPicPr>
          <p:nvPr/>
        </p:nvPicPr>
        <p:blipFill>
          <a:blip r:embed="rId3"/>
          <a:stretch>
            <a:fillRect/>
          </a:stretch>
        </p:blipFill>
        <p:spPr>
          <a:xfrm>
            <a:off x="7292170" y="79136"/>
            <a:ext cx="1816765" cy="1292464"/>
          </a:xfrm>
          <a:prstGeom prst="rect">
            <a:avLst/>
          </a:prstGeom>
        </p:spPr>
      </p:pic>
    </p:spTree>
    <p:extLst>
      <p:ext uri="{BB962C8B-B14F-4D97-AF65-F5344CB8AC3E}">
        <p14:creationId xmlns:p14="http://schemas.microsoft.com/office/powerpoint/2010/main" val="238535812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D37AAC-9601-462B-A46E-9F3FDBACCD96}"/>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a:extLst>
              <a:ext uri="{FF2B5EF4-FFF2-40B4-BE49-F238E27FC236}">
                <a16:creationId xmlns:a16="http://schemas.microsoft.com/office/drawing/2014/main" id="{972624A7-20E3-4DA9-A466-8A9F888B1F46}"/>
              </a:ext>
            </a:extLst>
          </p:cNvPr>
          <p:cNvSpPr>
            <a:spLocks noChangeArrowheads="1"/>
          </p:cNvSpPr>
          <p:nvPr/>
        </p:nvSpPr>
        <p:spPr bwMode="auto">
          <a:xfrm>
            <a:off x="0" y="0"/>
            <a:ext cx="9144000" cy="5009064"/>
          </a:xfrm>
          <a:prstGeom prst="rect">
            <a:avLst/>
          </a:prstGeom>
          <a:noFill/>
          <a:ln w="28575">
            <a:noFill/>
            <a:miter lim="800000"/>
            <a:headEnd/>
            <a:tailEnd/>
          </a:ln>
        </p:spPr>
        <p:txBody>
          <a:bodyPr wrap="square">
            <a:spAutoFit/>
          </a:bodyPr>
          <a:lstStyle/>
          <a:p>
            <a:pPr algn="ctr">
              <a:spcAft>
                <a:spcPts val="900"/>
              </a:spcAft>
              <a:defRPr/>
            </a:pPr>
            <a:r>
              <a:rPr lang="en-US" sz="2025"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4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sz="27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Genesis 3:17-19</a:t>
            </a:r>
          </a:p>
          <a:p>
            <a:pPr algn="just">
              <a:defRPr/>
            </a:pPr>
            <a:r>
              <a:rPr lang="en-US" sz="3200" baseline="30000" dirty="0">
                <a:latin typeface="Calibri" panose="020F0502020204030204" pitchFamily="34" charset="0"/>
                <a:cs typeface="Calibri" panose="020F0502020204030204" pitchFamily="34" charset="0"/>
              </a:rPr>
              <a:t>17 </a:t>
            </a:r>
            <a:r>
              <a:rPr lang="es-CO" sz="3000" dirty="0">
                <a:latin typeface="Calibri" panose="020F0502020204030204" pitchFamily="34" charset="0"/>
                <a:cs typeface="Calibri" panose="020F0502020204030204" pitchFamily="34" charset="0"/>
              </a:rPr>
              <a:t>Entonces el Señor dijo a Adán: «Por cuanto has escuchado la voz de tu mujer y has comido del árbol del cual te ordené, diciendo: “No comerás de él”,</a:t>
            </a:r>
          </a:p>
          <a:p>
            <a:pPr algn="just">
              <a:defRPr/>
            </a:pPr>
            <a:r>
              <a:rPr lang="es-CO" sz="3000" dirty="0">
                <a:latin typeface="Calibri" panose="020F0502020204030204" pitchFamily="34" charset="0"/>
                <a:cs typeface="Calibri" panose="020F0502020204030204" pitchFamily="34" charset="0"/>
              </a:rPr>
              <a:t>Maldita será la tierra por tu causa; con trabajo comerás de ella todos los días de tu vida.</a:t>
            </a:r>
          </a:p>
          <a:p>
            <a:pPr algn="just">
              <a:defRPr/>
            </a:pPr>
            <a:r>
              <a:rPr lang="es-CO" sz="3000" dirty="0">
                <a:latin typeface="Calibri" panose="020F0502020204030204" pitchFamily="34" charset="0"/>
                <a:cs typeface="Calibri" panose="020F0502020204030204" pitchFamily="34" charset="0"/>
              </a:rPr>
              <a:t>18 -»Espinos y cardos te producirá, Y comerás de las plantas del campo. 19 -»Con el sudor de tu rostro</a:t>
            </a:r>
          </a:p>
          <a:p>
            <a:pPr algn="just">
              <a:defRPr/>
            </a:pPr>
            <a:r>
              <a:rPr lang="es-CO" sz="3000" dirty="0">
                <a:latin typeface="Calibri" panose="020F0502020204030204" pitchFamily="34" charset="0"/>
                <a:cs typeface="Calibri" panose="020F0502020204030204" pitchFamily="34" charset="0"/>
              </a:rPr>
              <a:t>Comerás el pan hasta que vuelvas a la tierra,</a:t>
            </a:r>
          </a:p>
          <a:p>
            <a:pPr algn="just">
              <a:defRPr/>
            </a:pPr>
            <a:r>
              <a:rPr lang="es-CO" sz="3000" dirty="0">
                <a:latin typeface="Calibri" panose="020F0502020204030204" pitchFamily="34" charset="0"/>
                <a:cs typeface="Calibri" panose="020F0502020204030204" pitchFamily="34" charset="0"/>
              </a:rPr>
              <a:t>Porque de ella fuiste tomado; Pues polvo eres</a:t>
            </a:r>
            <a:r>
              <a:rPr lang="es-CO" sz="3200" dirty="0">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a:t>
            </a:r>
            <a:endPar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2351072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Génesis 3:19</a:t>
            </a:r>
          </a:p>
          <a:p>
            <a:pPr algn="just">
              <a:spcAft>
                <a:spcPts val="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CO"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 el sudor de tu rostro</a:t>
            </a:r>
          </a:p>
          <a:p>
            <a:pPr algn="just">
              <a:spcAft>
                <a:spcPts val="0"/>
              </a:spcAft>
            </a:pPr>
            <a:r>
              <a:rPr lang="es-CO"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Comerás el pan</a:t>
            </a:r>
          </a:p>
          <a:p>
            <a:pPr algn="just">
              <a:spcAft>
                <a:spcPts val="0"/>
              </a:spcAft>
            </a:pPr>
            <a:r>
              <a:rPr lang="es-CO"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Hasta que vuelvas a la tierra,</a:t>
            </a:r>
          </a:p>
          <a:p>
            <a:pPr algn="just">
              <a:spcAft>
                <a:spcPts val="0"/>
              </a:spcAft>
            </a:pPr>
            <a:r>
              <a:rPr lang="es-CO"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Porque de ella fuiste tomado;</a:t>
            </a:r>
          </a:p>
          <a:p>
            <a:pPr algn="just">
              <a:spcAft>
                <a:spcPts val="0"/>
              </a:spcAft>
            </a:pPr>
            <a:r>
              <a:rPr lang="es-CO"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Pues polvo eres,</a:t>
            </a:r>
          </a:p>
          <a:p>
            <a:pPr algn="just">
              <a:spcAft>
                <a:spcPts val="0"/>
              </a:spcAft>
            </a:pPr>
            <a:r>
              <a:rPr lang="es-CO"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 al polvo volverás»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5658C54C-0E5F-45B3-B075-362C986E6F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19800" y="1646728"/>
            <a:ext cx="2607733" cy="1828800"/>
          </a:xfrm>
          <a:prstGeom prst="rect">
            <a:avLst/>
          </a:prstGeom>
        </p:spPr>
      </p:pic>
    </p:spTree>
    <p:extLst>
      <p:ext uri="{BB962C8B-B14F-4D97-AF65-F5344CB8AC3E}">
        <p14:creationId xmlns:p14="http://schemas.microsoft.com/office/powerpoint/2010/main" val="1161862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228600" y="1946275"/>
            <a:ext cx="4648200" cy="41148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¿La identidad de la serpiente? (Apc 12:9; 20:2)</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¿Astuta?</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s-CO" dirty="0">
                <a:effectLst>
                  <a:outerShdw blurRad="38100" dist="38100" dir="2700000" algn="tl">
                    <a:srgbClr val="000000">
                      <a:alpha val="43137"/>
                    </a:srgbClr>
                  </a:outerShdw>
                </a:effectLst>
                <a:ea typeface="+mn-ea"/>
                <a:cs typeface="+mn-cs"/>
              </a:rPr>
              <a:t>¿Por qué Satanás tomó la forma de una serpiente?</a:t>
            </a:r>
            <a:endParaRPr lang="en-US" dirty="0">
              <a:effectLst>
                <a:outerShdw blurRad="38100" dist="38100" dir="2700000" algn="tl">
                  <a:srgbClr val="000000">
                    <a:alpha val="43137"/>
                  </a:srgbClr>
                </a:outerShdw>
              </a:effectLst>
              <a:ea typeface="+mn-ea"/>
              <a:cs typeface="+mn-cs"/>
            </a:endParaRPr>
          </a:p>
        </p:txBody>
      </p:sp>
      <p:sp>
        <p:nvSpPr>
          <p:cNvPr id="5" name="Rectangle 2">
            <a:extLst>
              <a:ext uri="{FF2B5EF4-FFF2-40B4-BE49-F238E27FC236}">
                <a16:creationId xmlns:a16="http://schemas.microsoft.com/office/drawing/2014/main" id="{8700B324-35F9-469B-B679-B26AC034BDBB}"/>
              </a:ext>
            </a:extLst>
          </p:cNvPr>
          <p:cNvSpPr txBox="1">
            <a:spLocks noChangeArrowheads="1"/>
          </p:cNvSpPr>
          <p:nvPr/>
        </p:nvSpPr>
        <p:spPr bwMode="auto">
          <a:xfrm>
            <a:off x="2819400" y="228600"/>
            <a:ext cx="350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Génesis 3:1-5</a:t>
            </a:r>
          </a:p>
        </p:txBody>
      </p:sp>
      <p:pic>
        <p:nvPicPr>
          <p:cNvPr id="4" name="Picture 3">
            <a:extLst>
              <a:ext uri="{FF2B5EF4-FFF2-40B4-BE49-F238E27FC236}">
                <a16:creationId xmlns:a16="http://schemas.microsoft.com/office/drawing/2014/main" id="{6FDADA47-E4D1-4DE2-8C92-34C034C9BED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29942" y="1972551"/>
            <a:ext cx="3233058" cy="4114800"/>
          </a:xfrm>
          <a:prstGeom prst="rect">
            <a:avLst/>
          </a:prstGeom>
        </p:spPr>
      </p:pic>
      <p:pic>
        <p:nvPicPr>
          <p:cNvPr id="10" name="Picture 9" descr="C:\Users\awoods\Pictures\Microsoft Clip Organizer\j0364212.wmf">
            <a:extLst>
              <a:ext uri="{FF2B5EF4-FFF2-40B4-BE49-F238E27FC236}">
                <a16:creationId xmlns:a16="http://schemas.microsoft.com/office/drawing/2014/main" id="{5AABDA63-3F97-4BE7-A55E-D8307FC9688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4E22BE-6A23-E05D-B118-EE6E10018E44}"/>
            </a:ext>
          </a:extLst>
        </p:cNvPr>
        <p:cNvGrpSpPr/>
        <p:nvPr/>
      </p:nvGrpSpPr>
      <p:grpSpPr>
        <a:xfrm>
          <a:off x="0" y="0"/>
          <a:ext cx="0" cy="0"/>
          <a:chOff x="0" y="0"/>
          <a:chExt cx="0" cy="0"/>
        </a:xfrm>
      </p:grpSpPr>
      <p:sp>
        <p:nvSpPr>
          <p:cNvPr id="30722" name="Rectangle 2">
            <a:extLst>
              <a:ext uri="{FF2B5EF4-FFF2-40B4-BE49-F238E27FC236}">
                <a16:creationId xmlns:a16="http://schemas.microsoft.com/office/drawing/2014/main" id="{48BD2C0B-E032-FE43-B722-8B9128F0D7A3}"/>
              </a:ext>
            </a:extLst>
          </p:cNvPr>
          <p:cNvSpPr>
            <a:spLocks noGrp="1" noChangeArrowheads="1"/>
          </p:cNvSpPr>
          <p:nvPr>
            <p:ph type="title"/>
          </p:nvPr>
        </p:nvSpPr>
        <p:spPr>
          <a:xfrm>
            <a:off x="3771900" y="228600"/>
            <a:ext cx="1714500" cy="1143000"/>
          </a:xfrm>
        </p:spPr>
        <p:txBody>
          <a:bodyPr/>
          <a:lstStyle/>
          <a:p>
            <a:pPr algn="ctr" eaLnBrk="1" hangingPunct="1"/>
            <a:r>
              <a:rPr lang="en-US" sz="3600" dirty="0">
                <a:effectLst>
                  <a:outerShdw blurRad="38100" dist="38100" dir="2700000" algn="tl">
                    <a:srgbClr val="000000">
                      <a:alpha val="43137"/>
                    </a:srgbClr>
                  </a:outerShdw>
                </a:effectLst>
              </a:rPr>
              <a:t>Hombre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(3:17-19)</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8915" name="Rectangle 3">
            <a:extLst>
              <a:ext uri="{FF2B5EF4-FFF2-40B4-BE49-F238E27FC236}">
                <a16:creationId xmlns:a16="http://schemas.microsoft.com/office/drawing/2014/main" id="{C33FDEA9-6E0C-059C-321E-8BD26C9D1DE5}"/>
              </a:ext>
            </a:extLst>
          </p:cNvPr>
          <p:cNvSpPr>
            <a:spLocks noGrp="1" noChangeArrowheads="1"/>
          </p:cNvSpPr>
          <p:nvPr>
            <p:ph type="body" idx="1"/>
          </p:nvPr>
        </p:nvSpPr>
        <p:spPr>
          <a:xfrm>
            <a:off x="2261394" y="1600201"/>
            <a:ext cx="5358606" cy="1600200"/>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Trabajo doloroso (3:17-19a)</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Muerte (3:19b)</a:t>
            </a:r>
          </a:p>
        </p:txBody>
      </p:sp>
      <p:pic>
        <p:nvPicPr>
          <p:cNvPr id="30724" name="Picture 4" descr="C:\Users\awoods\AppData\Local\Microsoft\Windows\Temporary Internet Files\Content.IE5\5C7NAJFS\MCj02899890000[1].wmf">
            <a:extLst>
              <a:ext uri="{FF2B5EF4-FFF2-40B4-BE49-F238E27FC236}">
                <a16:creationId xmlns:a16="http://schemas.microsoft.com/office/drawing/2014/main" id="{78E216A4-C068-BC3A-EA2C-43CD88AB1027}"/>
              </a:ext>
            </a:extLst>
          </p:cNvPr>
          <p:cNvPicPr>
            <a:picLocks noChangeAspect="1" noChangeArrowheads="1"/>
          </p:cNvPicPr>
          <p:nvPr/>
        </p:nvPicPr>
        <p:blipFill>
          <a:blip r:embed="rId2" cstate="print"/>
          <a:srcRect/>
          <a:stretch>
            <a:fillRect/>
          </a:stretch>
        </p:blipFill>
        <p:spPr bwMode="auto">
          <a:xfrm>
            <a:off x="3056615" y="3657600"/>
            <a:ext cx="2742128" cy="2895600"/>
          </a:xfrm>
          <a:prstGeom prst="rect">
            <a:avLst/>
          </a:prstGeom>
          <a:noFill/>
          <a:ln w="9525">
            <a:noFill/>
            <a:miter lim="800000"/>
            <a:headEnd/>
            <a:tailEnd/>
          </a:ln>
        </p:spPr>
      </p:pic>
      <p:pic>
        <p:nvPicPr>
          <p:cNvPr id="2" name="Picture 1">
            <a:extLst>
              <a:ext uri="{FF2B5EF4-FFF2-40B4-BE49-F238E27FC236}">
                <a16:creationId xmlns:a16="http://schemas.microsoft.com/office/drawing/2014/main" id="{916426C4-0827-718D-37A6-6852EB650AC4}"/>
              </a:ext>
            </a:extLst>
          </p:cNvPr>
          <p:cNvPicPr>
            <a:picLocks noChangeAspect="1"/>
          </p:cNvPicPr>
          <p:nvPr/>
        </p:nvPicPr>
        <p:blipFill>
          <a:blip r:embed="rId3"/>
          <a:stretch>
            <a:fillRect/>
          </a:stretch>
        </p:blipFill>
        <p:spPr>
          <a:xfrm>
            <a:off x="7292170" y="79136"/>
            <a:ext cx="1816765" cy="1292464"/>
          </a:xfrm>
          <a:prstGeom prst="rect">
            <a:avLst/>
          </a:prstGeom>
        </p:spPr>
      </p:pic>
    </p:spTree>
    <p:extLst>
      <p:ext uri="{BB962C8B-B14F-4D97-AF65-F5344CB8AC3E}">
        <p14:creationId xmlns:p14="http://schemas.microsoft.com/office/powerpoint/2010/main" val="247174511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37EF3-F980-A78B-9656-EC2C1039A31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02CA027-6595-D769-4360-8D807D9168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a:extLst>
              <a:ext uri="{FF2B5EF4-FFF2-40B4-BE49-F238E27FC236}">
                <a16:creationId xmlns:a16="http://schemas.microsoft.com/office/drawing/2014/main" id="{F40CFA36-E765-6DAE-FE37-E53B8463BC27}"/>
              </a:ext>
            </a:extLst>
          </p:cNvPr>
          <p:cNvSpPr>
            <a:spLocks noChangeArrowheads="1"/>
          </p:cNvSpPr>
          <p:nvPr/>
        </p:nvSpPr>
        <p:spPr bwMode="auto">
          <a:xfrm>
            <a:off x="0" y="0"/>
            <a:ext cx="914400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Génesis 3:19</a:t>
            </a:r>
          </a:p>
          <a:p>
            <a:pPr algn="just">
              <a:spcAft>
                <a:spcPts val="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CO"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 el sudor de tu rostro</a:t>
            </a:r>
          </a:p>
          <a:p>
            <a:pPr algn="just">
              <a:spcAft>
                <a:spcPts val="0"/>
              </a:spcAft>
            </a:pPr>
            <a:r>
              <a:rPr lang="es-CO"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Comerás el pan</a:t>
            </a:r>
          </a:p>
          <a:p>
            <a:pPr algn="just">
              <a:spcAft>
                <a:spcPts val="0"/>
              </a:spcAft>
            </a:pPr>
            <a:r>
              <a:rPr lang="es-CO"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Hasta que vuelvas a la tierra,</a:t>
            </a:r>
          </a:p>
          <a:p>
            <a:pPr algn="just">
              <a:spcAft>
                <a:spcPts val="0"/>
              </a:spcAft>
            </a:pPr>
            <a:r>
              <a:rPr lang="es-CO"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Porque de ella fuiste tomado;</a:t>
            </a:r>
          </a:p>
          <a:p>
            <a:pPr algn="just">
              <a:spcAft>
                <a:spcPts val="0"/>
              </a:spcAft>
            </a:pPr>
            <a:r>
              <a:rPr lang="es-CO"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Pues polvo eres,</a:t>
            </a:r>
          </a:p>
          <a:p>
            <a:pPr algn="just">
              <a:spcAft>
                <a:spcPts val="0"/>
              </a:spcAft>
            </a:pPr>
            <a:r>
              <a:rPr lang="es-CO"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 al polvo volverás»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E90CB6E3-5571-A9E1-B2B8-DC4F6C4088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19800" y="1646728"/>
            <a:ext cx="2607733" cy="1828800"/>
          </a:xfrm>
          <a:prstGeom prst="rect">
            <a:avLst/>
          </a:prstGeom>
        </p:spPr>
      </p:pic>
    </p:spTree>
    <p:extLst>
      <p:ext uri="{BB962C8B-B14F-4D97-AF65-F5344CB8AC3E}">
        <p14:creationId xmlns:p14="http://schemas.microsoft.com/office/powerpoint/2010/main" val="13238837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ABA20-0BE6-2862-E6AE-5B52EE8B7FF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61CE4D0-7A65-CBE8-139D-A3FE7CC4EF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a:extLst>
              <a:ext uri="{FF2B5EF4-FFF2-40B4-BE49-F238E27FC236}">
                <a16:creationId xmlns:a16="http://schemas.microsoft.com/office/drawing/2014/main" id="{E3434B73-34C5-6499-FFE3-C69A92C97D0C}"/>
              </a:ext>
            </a:extLst>
          </p:cNvPr>
          <p:cNvSpPr>
            <a:spLocks noChangeArrowheads="1"/>
          </p:cNvSpPr>
          <p:nvPr/>
        </p:nvSpPr>
        <p:spPr bwMode="auto">
          <a:xfrm>
            <a:off x="0" y="0"/>
            <a:ext cx="91440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Génesis 2:16-17</a:t>
            </a:r>
          </a:p>
          <a:p>
            <a:pPr algn="just">
              <a:spcAft>
                <a:spcPts val="10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CO"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pero el Señor Dios le advirtió: «Puedes comer libremente del fruto de cualquier árbol del huerto, 17 excepto del árbol del conocimiento del bien y del mal. Si comes de su fruto, sin duda morirás</a:t>
            </a:r>
            <a:r>
              <a:rPr lang="en-US" sz="3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muwth</a:t>
            </a:r>
            <a:r>
              <a:rPr lang="en-US" sz="3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(NTV)</a:t>
            </a:r>
          </a:p>
        </p:txBody>
      </p:sp>
      <p:pic>
        <p:nvPicPr>
          <p:cNvPr id="5" name="Picture 4">
            <a:extLst>
              <a:ext uri="{FF2B5EF4-FFF2-40B4-BE49-F238E27FC236}">
                <a16:creationId xmlns:a16="http://schemas.microsoft.com/office/drawing/2014/main" id="{04340699-E835-F18F-F88A-B66F42CA39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3048000"/>
            <a:ext cx="2846925" cy="1833734"/>
          </a:xfrm>
          <a:prstGeom prst="rect">
            <a:avLst/>
          </a:prstGeom>
        </p:spPr>
      </p:pic>
    </p:spTree>
    <p:extLst>
      <p:ext uri="{BB962C8B-B14F-4D97-AF65-F5344CB8AC3E}">
        <p14:creationId xmlns:p14="http://schemas.microsoft.com/office/powerpoint/2010/main" val="391589871"/>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Corintios 15:21-22</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Porque ya que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 muerte entró por un hombre</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también por un hombre vino la resurrección de los muertos. 22 Porque así como en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Adán</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todos mueren, también en Cristo todos serán vivificados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82F5B3B9-C260-48F7-92A7-5895634FD7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1200" y="3200400"/>
            <a:ext cx="1905000" cy="1428750"/>
          </a:xfrm>
          <a:prstGeom prst="rect">
            <a:avLst/>
          </a:prstGeom>
        </p:spPr>
      </p:pic>
    </p:spTree>
    <p:extLst>
      <p:ext uri="{BB962C8B-B14F-4D97-AF65-F5344CB8AC3E}">
        <p14:creationId xmlns:p14="http://schemas.microsoft.com/office/powerpoint/2010/main" val="184560402"/>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5:12</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Por tanto, tal como el pecado entró en el mundo por medio de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 hombre</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 por medio del pecado la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muerte</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así también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 muerte se extendió a todos los hombres</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porque todos pecaron.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D47AE24F-CD9F-4D80-A0C7-0A93DD72C0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59573" y="3124200"/>
            <a:ext cx="2424853" cy="1700546"/>
          </a:xfrm>
          <a:prstGeom prst="rect">
            <a:avLst/>
          </a:prstGeom>
        </p:spPr>
      </p:pic>
    </p:spTree>
    <p:extLst>
      <p:ext uri="{BB962C8B-B14F-4D97-AF65-F5344CB8AC3E}">
        <p14:creationId xmlns:p14="http://schemas.microsoft.com/office/powerpoint/2010/main" val="3650532836"/>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075D55-7921-4408-BCEF-8BC77DC46C3D}"/>
              </a:ext>
            </a:extLst>
          </p:cNvPr>
          <p:cNvPicPr>
            <a:picLocks noChangeAspect="1"/>
          </p:cNvPicPr>
          <p:nvPr/>
        </p:nvPicPr>
        <p:blipFill>
          <a:blip r:embed="rId2"/>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039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900"/>
              </a:spcAft>
            </a:pPr>
            <a:r>
              <a:rPr lang="en-US" sz="40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Cor. 4:16</a:t>
            </a:r>
            <a:endParaRPr lang="en-US" altLang="en-US" sz="40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Por tanto no desfallecemos, antes bien, aunque nuestro hombre exterior va decayendo, sin embargo nuestro hombre interior se renueva de día en día. </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02E185EF-4D20-49A6-9761-B9C3940D1E52}"/>
              </a:ext>
            </a:extLst>
          </p:cNvPr>
          <p:cNvPicPr>
            <a:picLocks noChangeAspect="1"/>
          </p:cNvPicPr>
          <p:nvPr/>
        </p:nvPicPr>
        <p:blipFill>
          <a:blip r:embed="rId3"/>
          <a:stretch>
            <a:fillRect/>
          </a:stretch>
        </p:blipFill>
        <p:spPr>
          <a:xfrm>
            <a:off x="5029200" y="2590800"/>
            <a:ext cx="2036957" cy="2286000"/>
          </a:xfrm>
          <a:prstGeom prst="rect">
            <a:avLst/>
          </a:prstGeom>
        </p:spPr>
      </p:pic>
    </p:spTree>
    <p:extLst>
      <p:ext uri="{BB962C8B-B14F-4D97-AF65-F5344CB8AC3E}">
        <p14:creationId xmlns:p14="http://schemas.microsoft.com/office/powerpoint/2010/main" val="131285490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382F5-61D8-6C29-33D3-65A6D37B89E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5D6CD3C-7BE0-D4E0-2744-A1167FC9C8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5376"/>
            <a:ext cx="9144000" cy="6107248"/>
          </a:xfrm>
          <a:prstGeom prst="rect">
            <a:avLst/>
          </a:prstGeom>
        </p:spPr>
      </p:pic>
    </p:spTree>
    <p:extLst>
      <p:ext uri="{BB962C8B-B14F-4D97-AF65-F5344CB8AC3E}">
        <p14:creationId xmlns:p14="http://schemas.microsoft.com/office/powerpoint/2010/main" val="219042365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271D19-C9CD-408C-9DEE-197D16026156}"/>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498120"/>
          </a:xfrm>
          <a:prstGeom prst="rect">
            <a:avLst/>
          </a:prstGeom>
          <a:noFill/>
          <a:ln w="28575">
            <a:noFill/>
            <a:miter lim="800000"/>
            <a:headEnd/>
            <a:tailEnd/>
          </a:ln>
        </p:spPr>
        <p:txBody>
          <a:bodyPr wrap="square">
            <a:spAutoFit/>
          </a:bodyPr>
          <a:lstStyle/>
          <a:p>
            <a:pPr algn="ctr">
              <a:spcBef>
                <a:spcPts val="450"/>
              </a:spcBef>
              <a:spcAft>
                <a:spcPts val="45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Apocalipsis 21:4</a:t>
            </a:r>
          </a:p>
          <a:p>
            <a:pPr algn="just">
              <a:spcBef>
                <a:spcPts val="450"/>
              </a:spcBef>
              <a:spcAft>
                <a:spcPts val="45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CO" sz="3600" dirty="0">
                <a:effectLst>
                  <a:outerShdw blurRad="38100" dist="38100" dir="2700000" algn="tl">
                    <a:srgbClr val="000000">
                      <a:alpha val="43137"/>
                    </a:srgbClr>
                  </a:outerShdw>
                </a:effectLst>
                <a:latin typeface="Calibri" panose="020F0502020204030204" pitchFamily="34" charset="0"/>
              </a:rPr>
              <a:t>Él enjugará toda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rPr>
              <a:t>lágrima</a:t>
            </a:r>
            <a:r>
              <a:rPr lang="es-CO" sz="3600" dirty="0">
                <a:effectLst>
                  <a:outerShdw blurRad="38100" dist="38100" dir="2700000" algn="tl">
                    <a:srgbClr val="000000">
                      <a:alpha val="43137"/>
                    </a:srgbClr>
                  </a:outerShdw>
                </a:effectLst>
                <a:latin typeface="Calibri" panose="020F0502020204030204" pitchFamily="34" charset="0"/>
              </a:rPr>
              <a:t> de sus ojos, y ya no habrá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rPr>
              <a:t>muerte</a:t>
            </a:r>
            <a:r>
              <a:rPr lang="es-CO" sz="3600" dirty="0">
                <a:effectLst>
                  <a:outerShdw blurRad="38100" dist="38100" dir="2700000" algn="tl">
                    <a:srgbClr val="000000">
                      <a:alpha val="43137"/>
                    </a:srgbClr>
                  </a:outerShdw>
                </a:effectLst>
                <a:latin typeface="Calibri" panose="020F0502020204030204" pitchFamily="34" charset="0"/>
              </a:rPr>
              <a:t>, ni habrá más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rPr>
              <a:t>duelo</a:t>
            </a:r>
            <a:r>
              <a:rPr lang="es-CO" sz="3600" dirty="0">
                <a:effectLst>
                  <a:outerShdw blurRad="38100" dist="38100" dir="2700000" algn="tl">
                    <a:srgbClr val="000000">
                      <a:alpha val="43137"/>
                    </a:srgbClr>
                  </a:outerShdw>
                </a:effectLst>
                <a:latin typeface="Calibri" panose="020F0502020204030204" pitchFamily="34" charset="0"/>
              </a:rPr>
              <a:t>, ni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rPr>
              <a:t>clamor</a:t>
            </a:r>
            <a:r>
              <a:rPr lang="es-CO" sz="3600" dirty="0">
                <a:effectLst>
                  <a:outerShdw blurRad="38100" dist="38100" dir="2700000" algn="tl">
                    <a:srgbClr val="000000">
                      <a:alpha val="43137"/>
                    </a:srgbClr>
                  </a:outerShdw>
                </a:effectLst>
                <a:latin typeface="Calibri" panose="020F0502020204030204" pitchFamily="34" charset="0"/>
              </a:rPr>
              <a:t>, ni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rPr>
              <a:t>dolor</a:t>
            </a:r>
            <a:r>
              <a:rPr lang="es-CO" sz="3600" dirty="0">
                <a:effectLst>
                  <a:outerShdw blurRad="38100" dist="38100" dir="2700000" algn="tl">
                    <a:srgbClr val="000000">
                      <a:alpha val="43137"/>
                    </a:srgbClr>
                  </a:outerShdw>
                </a:effectLst>
                <a:latin typeface="Calibri" panose="020F0502020204030204" pitchFamily="34" charset="0"/>
              </a:rPr>
              <a:t>, porque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rPr>
              <a:t>las primeras cosas</a:t>
            </a:r>
            <a:r>
              <a:rPr lang="es-CO" sz="3600" dirty="0">
                <a:effectLst>
                  <a:outerShdw blurRad="38100" dist="38100" dir="2700000" algn="tl">
                    <a:srgbClr val="000000">
                      <a:alpha val="43137"/>
                    </a:srgbClr>
                  </a:outerShdw>
                </a:effectLst>
                <a:latin typeface="Calibri" panose="020F0502020204030204" pitchFamily="34" charset="0"/>
              </a:rPr>
              <a:t> han pasado»</a:t>
            </a:r>
            <a:r>
              <a:rPr lang="en-US" sz="3600" dirty="0">
                <a:effectLst>
                  <a:outerShdw blurRad="38100" dist="38100" dir="2700000" algn="tl">
                    <a:srgbClr val="000000">
                      <a:alpha val="43137"/>
                    </a:srgbClr>
                  </a:outerShdw>
                </a:effectLst>
                <a:latin typeface="Calibri" panose="020F0502020204030204" pitchFamily="34" charset="0"/>
              </a:rPr>
              <a:t>.”</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pic>
        <p:nvPicPr>
          <p:cNvPr id="3" name="Picture 2">
            <a:extLst>
              <a:ext uri="{FF2B5EF4-FFF2-40B4-BE49-F238E27FC236}">
                <a16:creationId xmlns:a16="http://schemas.microsoft.com/office/drawing/2014/main" id="{8EA25A2E-5CBD-4BD6-B8D1-1237D222E3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43732" y="3143250"/>
            <a:ext cx="1856536" cy="1645920"/>
          </a:xfrm>
          <a:prstGeom prst="rect">
            <a:avLst/>
          </a:prstGeom>
        </p:spPr>
      </p:pic>
    </p:spTree>
    <p:extLst>
      <p:ext uri="{BB962C8B-B14F-4D97-AF65-F5344CB8AC3E}">
        <p14:creationId xmlns:p14="http://schemas.microsoft.com/office/powerpoint/2010/main" val="85955653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5B120-3589-9E01-49AD-3471239DCB06}"/>
            </a:ext>
          </a:extLst>
        </p:cNvPr>
        <p:cNvGrpSpPr/>
        <p:nvPr/>
      </p:nvGrpSpPr>
      <p:grpSpPr>
        <a:xfrm>
          <a:off x="0" y="0"/>
          <a:ext cx="0" cy="0"/>
          <a:chOff x="0" y="0"/>
          <a:chExt cx="0" cy="0"/>
        </a:xfrm>
      </p:grpSpPr>
      <p:sp>
        <p:nvSpPr>
          <p:cNvPr id="28675" name="Rectangle 3">
            <a:extLst>
              <a:ext uri="{FF2B5EF4-FFF2-40B4-BE49-F238E27FC236}">
                <a16:creationId xmlns:a16="http://schemas.microsoft.com/office/drawing/2014/main" id="{D1877EEF-3FEB-6463-3B0E-18C00A458855}"/>
              </a:ext>
            </a:extLst>
          </p:cNvPr>
          <p:cNvSpPr>
            <a:spLocks noGrp="1" noChangeArrowheads="1"/>
          </p:cNvSpPr>
          <p:nvPr>
            <p:ph type="body" idx="1"/>
          </p:nvPr>
        </p:nvSpPr>
        <p:spPr>
          <a:xfrm>
            <a:off x="1433512" y="1371600"/>
            <a:ext cx="7710488" cy="38862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3:1-5 Tentación por la serpiente</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3:6 </a:t>
            </a:r>
            <a:r>
              <a:rPr lang="es-CO" dirty="0">
                <a:effectLst>
                  <a:outerShdw blurRad="38100" dist="38100" dir="2700000" algn="tl">
                    <a:srgbClr val="000000">
                      <a:alpha val="43137"/>
                    </a:srgbClr>
                  </a:outerShdw>
                </a:effectLst>
                <a:ea typeface="+mn-ea"/>
                <a:cs typeface="+mn-cs"/>
              </a:rPr>
              <a:t>Pecado de Adán y Eva</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3:7-13 Resultados del pecado</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3:14-19 Imposición de juicios divinos</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3:20-24 </a:t>
            </a:r>
            <a:r>
              <a:rPr lang="es-CO" b="1" u="sng" dirty="0">
                <a:solidFill>
                  <a:srgbClr val="FFFFCC"/>
                </a:solidFill>
                <a:effectLst>
                  <a:outerShdw blurRad="38100" dist="38100" dir="2700000" algn="tl">
                    <a:srgbClr val="000000">
                      <a:alpha val="43137"/>
                    </a:srgbClr>
                  </a:outerShdw>
                </a:effectLst>
                <a:ea typeface="+mn-ea"/>
                <a:cs typeface="+mn-cs"/>
              </a:rPr>
              <a:t>La provisión de Dios a pesar del pecado</a:t>
            </a:r>
            <a:endParaRPr lang="en-US" b="1" u="sng" dirty="0">
              <a:solidFill>
                <a:srgbClr val="FFFFCC"/>
              </a:solidFill>
              <a:effectLst>
                <a:outerShdw blurRad="38100" dist="38100" dir="2700000" algn="tl">
                  <a:srgbClr val="000000">
                    <a:alpha val="43137"/>
                  </a:srgbClr>
                </a:outerShdw>
              </a:effectLst>
              <a:ea typeface="+mn-ea"/>
              <a:cs typeface="+mn-cs"/>
            </a:endParaRPr>
          </a:p>
        </p:txBody>
      </p:sp>
      <p:pic>
        <p:nvPicPr>
          <p:cNvPr id="7172" name="Picture 5" descr="C:\Users\awoods\Pictures\Microsoft Clip Organizer\pe07654_.wmf">
            <a:extLst>
              <a:ext uri="{FF2B5EF4-FFF2-40B4-BE49-F238E27FC236}">
                <a16:creationId xmlns:a16="http://schemas.microsoft.com/office/drawing/2014/main" id="{E5B0BC80-E58A-6353-0243-34F7DF65F531}"/>
              </a:ext>
            </a:extLst>
          </p:cNvPr>
          <p:cNvPicPr>
            <a:picLocks noChangeAspect="1" noChangeArrowheads="1"/>
          </p:cNvPicPr>
          <p:nvPr/>
        </p:nvPicPr>
        <p:blipFill>
          <a:blip r:embed="rId2" cstate="print"/>
          <a:srcRect/>
          <a:stretch>
            <a:fillRect/>
          </a:stretch>
        </p:blipFill>
        <p:spPr bwMode="auto">
          <a:xfrm>
            <a:off x="76200" y="2286000"/>
            <a:ext cx="1357312" cy="2286000"/>
          </a:xfrm>
          <a:prstGeom prst="rect">
            <a:avLst/>
          </a:prstGeom>
          <a:noFill/>
          <a:ln w="9525">
            <a:noFill/>
            <a:miter lim="800000"/>
            <a:headEnd/>
            <a:tailEnd/>
          </a:ln>
        </p:spPr>
      </p:pic>
      <p:sp>
        <p:nvSpPr>
          <p:cNvPr id="6" name="Rectangle 2">
            <a:extLst>
              <a:ext uri="{FF2B5EF4-FFF2-40B4-BE49-F238E27FC236}">
                <a16:creationId xmlns:a16="http://schemas.microsoft.com/office/drawing/2014/main" id="{ACA5764D-1494-3D8E-E433-30A1EFE7C09D}"/>
              </a:ext>
            </a:extLst>
          </p:cNvPr>
          <p:cNvSpPr txBox="1">
            <a:spLocks noChangeArrowheads="1"/>
          </p:cNvSpPr>
          <p:nvPr/>
        </p:nvSpPr>
        <p:spPr bwMode="auto">
          <a:xfrm>
            <a:off x="2133600" y="228600"/>
            <a:ext cx="4648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Estructura del Génesis</a:t>
            </a:r>
          </a:p>
        </p:txBody>
      </p:sp>
      <p:pic>
        <p:nvPicPr>
          <p:cNvPr id="8" name="Picture 7" descr="C:\Users\awoods\Pictures\Microsoft Clip Organizer\j0364212.wmf">
            <a:extLst>
              <a:ext uri="{FF2B5EF4-FFF2-40B4-BE49-F238E27FC236}">
                <a16:creationId xmlns:a16="http://schemas.microsoft.com/office/drawing/2014/main" id="{18254173-6A1C-DE9B-AEF3-38C807D4AB4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pic>
        <p:nvPicPr>
          <p:cNvPr id="3" name="Picture 2">
            <a:extLst>
              <a:ext uri="{FF2B5EF4-FFF2-40B4-BE49-F238E27FC236}">
                <a16:creationId xmlns:a16="http://schemas.microsoft.com/office/drawing/2014/main" id="{B37FC332-86A1-2A15-1026-C708D7F690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3849" y="63219"/>
            <a:ext cx="1744066" cy="1245162"/>
          </a:xfrm>
          <a:prstGeom prst="rect">
            <a:avLst/>
          </a:prstGeom>
        </p:spPr>
      </p:pic>
    </p:spTree>
    <p:extLst>
      <p:ext uri="{BB962C8B-B14F-4D97-AF65-F5344CB8AC3E}">
        <p14:creationId xmlns:p14="http://schemas.microsoft.com/office/powerpoint/2010/main" val="52985041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228600"/>
            <a:ext cx="7772400" cy="944880"/>
          </a:xfrm>
        </p:spPr>
        <p:txBody>
          <a:bodyPr/>
          <a:lstStyle/>
          <a:p>
            <a:pPr algn="ctr" eaLnBrk="1" hangingPunct="1"/>
            <a:r>
              <a:rPr lang="en-US" sz="3600" dirty="0">
                <a:effectLst>
                  <a:outerShdw blurRad="38100" dist="38100" dir="2700000" algn="tl">
                    <a:srgbClr val="000000">
                      <a:alpha val="43137"/>
                    </a:srgbClr>
                  </a:outerShdw>
                </a:effectLst>
              </a:rPr>
              <a:t>La Provisión de Dios</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(3:20-24)</a:t>
            </a:r>
          </a:p>
        </p:txBody>
      </p:sp>
      <p:sp>
        <p:nvSpPr>
          <p:cNvPr id="39939" name="Rectangle 3"/>
          <p:cNvSpPr>
            <a:spLocks noGrp="1" noChangeArrowheads="1"/>
          </p:cNvSpPr>
          <p:nvPr>
            <p:ph type="body" idx="1"/>
          </p:nvPr>
        </p:nvSpPr>
        <p:spPr>
          <a:xfrm>
            <a:off x="305461" y="1600201"/>
            <a:ext cx="8533079" cy="27432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Continuación de la raza humana (3:20)</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Perdón (3:21, 7)</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s-CO" dirty="0">
                <a:effectLst>
                  <a:outerShdw blurRad="38100" dist="38100" dir="2700000" algn="tl">
                    <a:srgbClr val="000000">
                      <a:alpha val="43137"/>
                    </a:srgbClr>
                  </a:outerShdw>
                </a:effectLst>
                <a:ea typeface="+mn-ea"/>
                <a:cs typeface="+mn-cs"/>
              </a:rPr>
              <a:t>Expulsión de Adán y Eva del Edén</a:t>
            </a:r>
            <a:r>
              <a:rPr lang="en-US" dirty="0">
                <a:effectLst>
                  <a:outerShdw blurRad="38100" dist="38100" dir="2700000" algn="tl">
                    <a:srgbClr val="000000">
                      <a:alpha val="43137"/>
                    </a:srgbClr>
                  </a:outerShdw>
                </a:effectLst>
                <a:ea typeface="+mn-ea"/>
                <a:cs typeface="+mn-cs"/>
              </a:rPr>
              <a:t> (3:22-24)</a:t>
            </a:r>
          </a:p>
        </p:txBody>
      </p:sp>
      <p:pic>
        <p:nvPicPr>
          <p:cNvPr id="32772" name="Picture 5" descr="C:\Users\awoods\Pictures\Microsoft Clip Organizer\j0353629.wmf"/>
          <p:cNvPicPr>
            <a:picLocks noChangeAspect="1" noChangeArrowheads="1"/>
          </p:cNvPicPr>
          <p:nvPr/>
        </p:nvPicPr>
        <p:blipFill>
          <a:blip r:embed="rId2" cstate="print"/>
          <a:srcRect/>
          <a:stretch>
            <a:fillRect/>
          </a:stretch>
        </p:blipFill>
        <p:spPr bwMode="auto">
          <a:xfrm>
            <a:off x="2970479" y="3886200"/>
            <a:ext cx="3203042" cy="2743200"/>
          </a:xfrm>
          <a:prstGeom prst="rect">
            <a:avLst/>
          </a:prstGeom>
          <a:noFill/>
          <a:ln w="9525">
            <a:noFill/>
            <a:miter lim="800000"/>
            <a:headEnd/>
            <a:tailEnd/>
          </a:ln>
        </p:spPr>
      </p:pic>
      <p:pic>
        <p:nvPicPr>
          <p:cNvPr id="2" name="Picture 1">
            <a:extLst>
              <a:ext uri="{FF2B5EF4-FFF2-40B4-BE49-F238E27FC236}">
                <a16:creationId xmlns:a16="http://schemas.microsoft.com/office/drawing/2014/main" id="{774870B4-42DD-648E-FB86-34D1ED5CD6B1}"/>
              </a:ext>
            </a:extLst>
          </p:cNvPr>
          <p:cNvPicPr>
            <a:picLocks noChangeAspect="1"/>
          </p:cNvPicPr>
          <p:nvPr/>
        </p:nvPicPr>
        <p:blipFill>
          <a:blip r:embed="rId3"/>
          <a:stretch>
            <a:fillRect/>
          </a:stretch>
        </p:blipFill>
        <p:spPr>
          <a:xfrm>
            <a:off x="7315200" y="76146"/>
            <a:ext cx="1743607" cy="1249788"/>
          </a:xfrm>
          <a:prstGeom prst="rect">
            <a:avLst/>
          </a:prstGeom>
        </p:spPr>
      </p:pic>
    </p:spTree>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13711</TotalTime>
  <Words>4943</Words>
  <Application>Microsoft Office PowerPoint</Application>
  <PresentationFormat>On-screen Show (4:3)</PresentationFormat>
  <Paragraphs>518</Paragraphs>
  <Slides>113</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113</vt:i4>
      </vt:variant>
    </vt:vector>
  </HeadingPairs>
  <TitlesOfParts>
    <vt:vector size="120" baseType="lpstr">
      <vt:lpstr>Calibri</vt:lpstr>
      <vt:lpstr>Century Gothic</vt:lpstr>
      <vt:lpstr>system-ui</vt:lpstr>
      <vt:lpstr>Times New Roman</vt:lpstr>
      <vt:lpstr>Wingdings</vt:lpstr>
      <vt:lpstr>Azure</vt:lpstr>
      <vt:lpstr>Azure</vt:lpstr>
      <vt:lpstr>PowerPoint Presentation</vt:lpstr>
      <vt:lpstr>ESTRUCTURA DE GÉNESIS</vt:lpstr>
      <vt:lpstr>ESTRUCTURA DE GÉNESIS</vt:lpstr>
      <vt:lpstr>¿Relato Contradictorio de la Creación?</vt:lpstr>
      <vt:lpstr>ESTRUCTURA DE GÉNESIS</vt:lpstr>
      <vt:lpstr>GÉNESIS 3: LA CAIDA DEL HOMBRE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Nombres y Títulos que Demuestran la Autoridad Terrenal de Satanás después de la Caída (Job 1:7; 2:2; Lucas 4:5-8; Rom. 8:19-22)</vt:lpstr>
      <vt:lpstr>PowerPoint Presentation</vt:lpstr>
      <vt:lpstr>Las Tácticas de Satanás (2 Cor 2:11)</vt:lpstr>
      <vt:lpstr>PowerPoint Presentation</vt:lpstr>
      <vt:lpstr>Las Tácticas de Satanás (2 Cor 2:11)</vt:lpstr>
      <vt:lpstr>PowerPoint Presentation</vt:lpstr>
      <vt:lpstr>Las Tácticas de Satanás  (2 Cor 2:11)</vt:lpstr>
      <vt:lpstr>PowerPoint Presentation</vt:lpstr>
      <vt:lpstr>Los Errores de Adán y Eva  (Efe 6:10-20)</vt:lpstr>
      <vt:lpstr>Los Errores de Adán y Eva  (Efe 6:10-20)</vt:lpstr>
      <vt:lpstr>PowerPoint Presentation</vt:lpstr>
      <vt:lpstr>Los Errores de Adán y Eva  (Efe 6:10-20)</vt:lpstr>
      <vt:lpstr>PowerPoint Presentation</vt:lpstr>
      <vt:lpstr>Los Errores de Adán y Eva  (Efe 6:10-20)</vt:lpstr>
      <vt:lpstr>PowerPoint Presentation</vt:lpstr>
      <vt:lpstr>Los Errores de Adán y Eva  (Efe 6:10-20)</vt:lpstr>
      <vt:lpstr>Las Tácticas de Satanás  (2 Cor 2:11)</vt:lpstr>
      <vt:lpstr>PowerPoint Presentation</vt:lpstr>
      <vt:lpstr>Ley del Viejo Engañador Satanás: Massachusetts, 1642</vt:lpstr>
      <vt:lpstr>PowerPoint Presentation</vt:lpstr>
      <vt:lpstr>Las Tácticas de Satanás (2 Cor 2:11)</vt:lpstr>
      <vt:lpstr>PowerPoint Presentation</vt:lpstr>
      <vt:lpstr>PowerPoint Presentation</vt:lpstr>
      <vt:lpstr>PowerPoint Presentation</vt:lpstr>
      <vt:lpstr>Las Tácticas de Satanás (2 Cor 2:11)</vt:lpstr>
      <vt:lpstr>PowerPoint Presentation</vt:lpstr>
      <vt:lpstr>Pecado de Adán y Eva (3:6)</vt:lpstr>
      <vt:lpstr>Pecado de Adán y Eva (3:6)</vt:lpstr>
      <vt:lpstr>Feminismo Evangélico</vt:lpstr>
      <vt:lpstr>El Liderazgo Masculino antes de la Caída</vt:lpstr>
      <vt:lpstr>El Liderazgo Masculino antes de la Caída</vt:lpstr>
      <vt:lpstr>El Liderazgo Masculino antes de la Caída</vt:lpstr>
      <vt:lpstr>Significado Bíblico de Nombrar</vt:lpstr>
      <vt:lpstr>El Liderazgo Masculino antes de la Caída</vt:lpstr>
      <vt:lpstr>PowerPoint Presentation</vt:lpstr>
      <vt:lpstr>PowerPoint Presentation</vt:lpstr>
      <vt:lpstr>La mujer creada del costado del hombre…  no de su pie</vt:lpstr>
      <vt:lpstr>PowerPoint Presentation</vt:lpstr>
      <vt:lpstr>PowerPoint Presentation</vt:lpstr>
      <vt:lpstr>PowerPoint Presentation</vt:lpstr>
      <vt:lpstr>PowerPoint Presentation</vt:lpstr>
      <vt:lpstr>Resultados del Pecado (3:7-13)</vt:lpstr>
      <vt:lpstr>Resultados del Pecado (3:7-13)</vt:lpstr>
      <vt:lpstr>Resultados del Pecado (3:7-13)</vt:lpstr>
      <vt:lpstr>Resultados del Pecado (3:7-13)</vt:lpstr>
      <vt:lpstr>PowerPoint Presentation</vt:lpstr>
      <vt:lpstr>PowerPoint Presentation</vt:lpstr>
      <vt:lpstr>PowerPoint Presentation</vt:lpstr>
      <vt:lpstr>PowerPoint Presentation</vt:lpstr>
      <vt:lpstr>Juicios Divinos (3:14-19)</vt:lpstr>
      <vt:lpstr>Juicios Divinos (3:14-19)</vt:lpstr>
      <vt:lpstr>Serpiente  (3:14-15)</vt:lpstr>
      <vt:lpstr>Serpiente  (3:14-15)</vt:lpstr>
      <vt:lpstr>PowerPoint Presentation</vt:lpstr>
      <vt:lpstr>PowerPoint Presentation</vt:lpstr>
      <vt:lpstr>Serpiente  (3:14-15)</vt:lpstr>
      <vt:lpstr>Derrota Progresiva de Sátanas</vt:lpstr>
      <vt:lpstr>Intentos Satánicos para detener al Mesías</vt:lpstr>
      <vt:lpstr>Juicios Divinos (3:14-19)</vt:lpstr>
      <vt:lpstr>Mujer  (3:16)</vt:lpstr>
      <vt:lpstr>Mujer  (3:16)</vt:lpstr>
      <vt:lpstr>PowerPoint Presentation</vt:lpstr>
      <vt:lpstr>Mujer  (3:16)</vt:lpstr>
      <vt:lpstr>PowerPoint Presentation</vt:lpstr>
      <vt:lpstr>PowerPoint Presentation</vt:lpstr>
      <vt:lpstr>Paralelo entre Génesis 3:16 &amp; 4:7</vt:lpstr>
      <vt:lpstr>PowerPoint Presentation</vt:lpstr>
      <vt:lpstr>PowerPoint Presentation</vt:lpstr>
      <vt:lpstr>PowerPoint Presentation</vt:lpstr>
      <vt:lpstr>Juicios Divinos (3:14-19)</vt:lpstr>
      <vt:lpstr>Hombre  (3:17-19)</vt:lpstr>
      <vt:lpstr>Hombre  (3:17-19)</vt:lpstr>
      <vt:lpstr>PowerPoint Presentation</vt:lpstr>
      <vt:lpstr>PowerPoint Presentation</vt:lpstr>
      <vt:lpstr>Hombre  (3:17-19)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 Provisión de Dios (3:20-24)</vt:lpstr>
      <vt:lpstr>La Provisión de Dios (3:20-24)</vt:lpstr>
      <vt:lpstr>PowerPoint Presentation</vt:lpstr>
      <vt:lpstr>PowerPoint Presentation</vt:lpstr>
      <vt:lpstr>La Provisión de Dios (3:20-24)</vt:lpstr>
      <vt:lpstr>La Provisión de Dios (3:20-24)</vt:lpstr>
      <vt:lpstr>PowerPoint Presentation</vt:lpstr>
      <vt:lpstr>El Trinitarismo en Génesis</vt:lpstr>
      <vt:lpstr>Las Instituciones Divinas</vt:lpstr>
      <vt:lpstr>Las Instituciones Divinas</vt:lpstr>
      <vt:lpstr>PowerPoint Presentation</vt:lpstr>
      <vt:lpstr>PowerPoint Presentation</vt:lpstr>
      <vt:lpstr>Conclusion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011 - 3v1-24</dc:title>
  <dc:subject>Genesis 3</dc:subject>
  <dc:creator>A. Woods</dc:creator>
  <dc:description>Modified by Jim McGowan</dc:description>
  <cp:lastModifiedBy>Claudia Mora</cp:lastModifiedBy>
  <cp:revision>1150</cp:revision>
  <cp:lastPrinted>2011-06-25T18:12:52Z</cp:lastPrinted>
  <dcterms:created xsi:type="dcterms:W3CDTF">2009-03-17T12:21:13Z</dcterms:created>
  <dcterms:modified xsi:type="dcterms:W3CDTF">2025-09-20T16:01:19Z</dcterms:modified>
</cp:coreProperties>
</file>