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43"/>
  </p:notesMasterIdLst>
  <p:handoutMasterIdLst>
    <p:handoutMasterId r:id="rId44"/>
  </p:handoutMasterIdLst>
  <p:sldIdLst>
    <p:sldId id="28120" r:id="rId3"/>
    <p:sldId id="3862" r:id="rId4"/>
    <p:sldId id="27847" r:id="rId5"/>
    <p:sldId id="27792" r:id="rId6"/>
    <p:sldId id="27988" r:id="rId7"/>
    <p:sldId id="27989" r:id="rId8"/>
    <p:sldId id="28096" r:id="rId9"/>
    <p:sldId id="5702" r:id="rId10"/>
    <p:sldId id="6292" r:id="rId11"/>
    <p:sldId id="27990" r:id="rId12"/>
    <p:sldId id="4393" r:id="rId13"/>
    <p:sldId id="3569" r:id="rId14"/>
    <p:sldId id="3571" r:id="rId15"/>
    <p:sldId id="3570" r:id="rId16"/>
    <p:sldId id="492" r:id="rId17"/>
    <p:sldId id="3572" r:id="rId18"/>
    <p:sldId id="27856" r:id="rId19"/>
    <p:sldId id="8625" r:id="rId20"/>
    <p:sldId id="819" r:id="rId21"/>
    <p:sldId id="8634" r:id="rId22"/>
    <p:sldId id="8635" r:id="rId23"/>
    <p:sldId id="27991" r:id="rId24"/>
    <p:sldId id="28097" r:id="rId25"/>
    <p:sldId id="497" r:id="rId26"/>
    <p:sldId id="27992" r:id="rId27"/>
    <p:sldId id="27993" r:id="rId28"/>
    <p:sldId id="27996" r:id="rId29"/>
    <p:sldId id="28054" r:id="rId30"/>
    <p:sldId id="28055" r:id="rId31"/>
    <p:sldId id="28056" r:id="rId32"/>
    <p:sldId id="27994" r:id="rId33"/>
    <p:sldId id="28098" r:id="rId34"/>
    <p:sldId id="28099" r:id="rId35"/>
    <p:sldId id="8731" r:id="rId36"/>
    <p:sldId id="28124" r:id="rId37"/>
    <p:sldId id="27995" r:id="rId38"/>
    <p:sldId id="12493" r:id="rId39"/>
    <p:sldId id="28126" r:id="rId40"/>
    <p:sldId id="28125" r:id="rId41"/>
    <p:sldId id="27793" r:id="rId42"/>
  </p:sldIdLst>
  <p:sldSz cx="12192000" cy="6858000"/>
  <p:notesSz cx="7315200" cy="9601200"/>
  <p:custDataLst>
    <p:tags r:id="rId4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66"/>
    <a:srgbClr val="00FFFF"/>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3243" autoAdjust="0"/>
  </p:normalViewPr>
  <p:slideViewPr>
    <p:cSldViewPr>
      <p:cViewPr varScale="1">
        <p:scale>
          <a:sx n="104" d="100"/>
          <a:sy n="104" d="100"/>
        </p:scale>
        <p:origin x="702"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079 Acts 14v1-28 </a:t>
            </a:r>
          </a:p>
          <a:p>
            <a:pPr>
              <a:defRPr/>
            </a:pPr>
            <a:r>
              <a:rPr lang="en-US" sz="1400" dirty="0"/>
              <a:t>09-17-2025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9/17/2025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D9C0-D888-50A2-B48E-EFA4A936B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4FA23-228F-06D7-578F-15DA59A0E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CFE98-AA06-357F-B482-D6DAFC6237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29BF4C-E6FB-A4D1-6323-46808B296032}"/>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9817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A130-7641-5B65-7354-F85E0A1BF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2D6A0-5BB9-F436-BE5A-8B7F5D02247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A71A4CD-9CD3-6FF0-F6C0-7E64400C01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260205-E2D6-CD7C-33D1-E93EE485C2A6}"/>
              </a:ext>
            </a:extLst>
          </p:cNvPr>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2936609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5BDC1-6681-5C96-30C1-55A5332BB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AC215-645A-DA8A-8A77-A7B0AEB8D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917D1-F6A7-D77D-A193-72C6294C58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27E0BE-82C6-018F-C7F5-D58292DCA874}"/>
              </a:ext>
            </a:extLst>
          </p:cNvPr>
          <p:cNvSpPr>
            <a:spLocks noGrp="1"/>
          </p:cNvSpPr>
          <p:nvPr>
            <p:ph type="sldNum" sz="quarter" idx="5"/>
          </p:nvPr>
        </p:nvSpPr>
        <p:spPr/>
        <p:txBody>
          <a:bodyPr/>
          <a:lstStyle/>
          <a:p>
            <a:fld id="{F8C071F8-0110-44CB-B1AD-32F308DA789F}" type="slidenum">
              <a:rPr lang="en-US" smtClean="0"/>
              <a:t>38</a:t>
            </a:fld>
            <a:endParaRPr lang="en-US"/>
          </a:p>
        </p:txBody>
      </p:sp>
    </p:spTree>
    <p:extLst>
      <p:ext uri="{BB962C8B-B14F-4D97-AF65-F5344CB8AC3E}">
        <p14:creationId xmlns:p14="http://schemas.microsoft.com/office/powerpoint/2010/main" val="3855050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3613-A428-F03F-6621-F05BF9421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957-5F23-4F1D-2607-2B53E7349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C8EFC-D5B8-4B70-5994-A60BF4B0AF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2AB191-7533-39E9-DDDB-972650F91BE5}"/>
              </a:ext>
            </a:extLst>
          </p:cNvPr>
          <p:cNvSpPr>
            <a:spLocks noGrp="1"/>
          </p:cNvSpPr>
          <p:nvPr>
            <p:ph type="sldNum" sz="quarter" idx="5"/>
          </p:nvPr>
        </p:nvSpPr>
        <p:spPr/>
        <p:txBody>
          <a:bodyPr/>
          <a:lstStyle/>
          <a:p>
            <a:fld id="{F8C071F8-0110-44CB-B1AD-32F308DA789F}" type="slidenum">
              <a:rPr lang="en-US" smtClean="0"/>
              <a:t>40</a:t>
            </a:fld>
            <a:endParaRPr lang="en-US"/>
          </a:p>
        </p:txBody>
      </p:sp>
    </p:spTree>
    <p:extLst>
      <p:ext uri="{BB962C8B-B14F-4D97-AF65-F5344CB8AC3E}">
        <p14:creationId xmlns:p14="http://schemas.microsoft.com/office/powerpoint/2010/main" val="217202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03572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567786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332462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239288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79433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186949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219778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208432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3264936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741012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2087448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832668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913397744"/>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1F41C-9297-B428-0ACD-B655EFA1DA1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B8E23A2-EF8F-EAD8-6188-1252693D1C33}"/>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23DE0BB1-16C9-E2E6-4A77-8AD3E89E522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451C4AD4-8855-5DDC-73D3-EB0053620D9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02010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E3BFD-7BD9-4782-9299-6878ECC539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2300" y="475482"/>
            <a:ext cx="5867400" cy="5907041"/>
          </a:xfrm>
          <a:prstGeom prst="rect">
            <a:avLst/>
          </a:prstGeom>
        </p:spPr>
      </p:pic>
    </p:spTree>
    <p:extLst>
      <p:ext uri="{BB962C8B-B14F-4D97-AF65-F5344CB8AC3E}">
        <p14:creationId xmlns:p14="http://schemas.microsoft.com/office/powerpoint/2010/main" val="3185334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8FB58-3710-4305-BAE3-43A55FA3B0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do not suppose that you can say to yourselves, ‘We have Abraham for our father’; for I say to you that from these stones God is able to raise up children to Abraham.”</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725FBDE-5E65-4C2E-B4C4-1CB6D4DA5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590800"/>
            <a:ext cx="3048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161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586C6-05E6-873F-DEAE-0A0BAEE6C6A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599" y="0"/>
            <a:ext cx="10972801" cy="3439403"/>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Romans 2:28-29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is not a Jew who is one outwardly, nor is circumcision that which is outward in the flesh.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is a Jew who is one inwardly; and circumcision is that which is of the heart, by the Spirit, not by the letter; and his praise is not from men, but from God.”</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A97B31E-0D4E-6A99-1605-0D978FDD8D9E}"/>
              </a:ext>
            </a:extLst>
          </p:cNvPr>
          <p:cNvPicPr>
            <a:picLocks noChangeAspect="1"/>
          </p:cNvPicPr>
          <p:nvPr/>
        </p:nvPicPr>
        <p:blipFill>
          <a:blip r:embed="rId3"/>
          <a:stretch>
            <a:fillRect/>
          </a:stretch>
        </p:blipFill>
        <p:spPr>
          <a:xfrm>
            <a:off x="5005233" y="3322320"/>
            <a:ext cx="2181534" cy="1554480"/>
          </a:xfrm>
          <a:prstGeom prst="rect">
            <a:avLst/>
          </a:prstGeom>
          <a:ln>
            <a:solidFill>
              <a:schemeClr val="tx1"/>
            </a:solidFill>
          </a:ln>
        </p:spPr>
      </p:pic>
    </p:spTree>
    <p:extLst>
      <p:ext uri="{BB962C8B-B14F-4D97-AF65-F5344CB8AC3E}">
        <p14:creationId xmlns:p14="http://schemas.microsoft.com/office/powerpoint/2010/main" val="43363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39A0E3-80B7-E078-FCF1-955D7438C4C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Romans 9:6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it is not as though the word of God has failed. For they are not all Israel who are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Israel.”</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33B9215-4832-441A-8E38-145B9DBC1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3603" y="2089485"/>
            <a:ext cx="2724791" cy="2743200"/>
          </a:xfrm>
          <a:prstGeom prst="rect">
            <a:avLst/>
          </a:prstGeom>
        </p:spPr>
      </p:pic>
    </p:spTree>
    <p:extLst>
      <p:ext uri="{BB962C8B-B14F-4D97-AF65-F5344CB8AC3E}">
        <p14:creationId xmlns:p14="http://schemas.microsoft.com/office/powerpoint/2010/main" val="2993969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343400" y="3657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64C73-6F53-348E-9BB0-6495115BAEC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2:9</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tribulation and your </a:t>
            </a:r>
            <a:r>
              <a:rPr lang="en-US" sz="3600" dirty="0">
                <a:effectLst>
                  <a:outerShdw blurRad="38100" dist="38100" dir="2700000" algn="tl">
                    <a:srgbClr val="000000">
                      <a:alpha val="43137"/>
                    </a:srgbClr>
                  </a:outerShdw>
                </a:effectLst>
                <a:latin typeface="Calibri" panose="020F0502020204030204" pitchFamily="34" charset="0"/>
              </a:rPr>
              <a:t>poverty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dirty="0">
                <a:effectLst>
                  <a:outerShdw blurRad="38100" dist="38100" dir="2700000" algn="tl">
                    <a:srgbClr val="000000">
                      <a:alpha val="43137"/>
                    </a:srgbClr>
                  </a:outerShdw>
                </a:effectLst>
                <a:latin typeface="Calibri" panose="020F0502020204030204" pitchFamily="34" charset="0"/>
              </a:rPr>
              <a:t>you are rich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blasphemy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those who say they are Jews and are not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are a synagogue of Satan.”</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C011197-2529-438F-AF71-1C226654E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6572" y="2590800"/>
            <a:ext cx="3918856" cy="2286000"/>
          </a:xfrm>
          <a:prstGeom prst="roundRect">
            <a:avLst/>
          </a:prstGeom>
        </p:spPr>
      </p:pic>
    </p:spTree>
    <p:extLst>
      <p:ext uri="{BB962C8B-B14F-4D97-AF65-F5344CB8AC3E}">
        <p14:creationId xmlns:p14="http://schemas.microsoft.com/office/powerpoint/2010/main" val="572574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516F3-D034-414B-6EC1-BF742AF697C3}"/>
            </a:ext>
          </a:extLst>
        </p:cNvPr>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928E4666-4E22-5E3E-F462-0F9B15EEBB59}"/>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FCDBDBEA-9133-7706-4581-F9C62CE246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791F2920-DAA8-C3FB-8F5A-1CED67DDCF93}"/>
              </a:ext>
            </a:extLst>
          </p:cNvPr>
          <p:cNvSpPr>
            <a:spLocks noChangeArrowheads="1"/>
          </p:cNvSpPr>
          <p:nvPr/>
        </p:nvSpPr>
        <p:spPr bwMode="auto">
          <a:xfrm>
            <a:off x="6132443" y="35814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9779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51CDCE-C844-B93A-95CF-05F1F34A30C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3:9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Behold, I will 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those of the synagogue of Satan, who say that they are Jews and are not</a:t>
            </a:r>
            <a:r>
              <a:rPr lang="en-US" sz="3600" dirty="0">
                <a:effectLst>
                  <a:outerShdw blurRad="38100" dist="38100" dir="2700000" algn="tl">
                    <a:srgbClr val="000000">
                      <a:alpha val="43137"/>
                    </a:srgbClr>
                  </a:outerShdw>
                </a:effectLst>
                <a:latin typeface="Calibri" panose="020F0502020204030204" pitchFamily="34" charset="0"/>
              </a:rPr>
              <a:t>, but lie—I will make them come and bow down at your feet, and make them know that I have loved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6DAC15F-F0D3-4771-651B-5BA05A69AB2B}"/>
              </a:ext>
            </a:extLst>
          </p:cNvPr>
          <p:cNvPicPr>
            <a:picLocks noChangeAspect="1"/>
          </p:cNvPicPr>
          <p:nvPr/>
        </p:nvPicPr>
        <p:blipFill rotWithShape="1">
          <a:blip r:embed="rId3"/>
          <a:srcRect t="37200" b="19600"/>
          <a:stretch/>
        </p:blipFill>
        <p:spPr>
          <a:xfrm>
            <a:off x="3979334" y="3048000"/>
            <a:ext cx="4233333" cy="1828800"/>
          </a:xfrm>
          <a:prstGeom prst="rect">
            <a:avLst/>
          </a:prstGeom>
          <a:ln w="28575">
            <a:solidFill>
              <a:srgbClr val="FF0000"/>
            </a:solidFill>
          </a:ln>
        </p:spPr>
      </p:pic>
    </p:spTree>
    <p:extLst>
      <p:ext uri="{BB962C8B-B14F-4D97-AF65-F5344CB8AC3E}">
        <p14:creationId xmlns:p14="http://schemas.microsoft.com/office/powerpoint/2010/main" val="2514014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109815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33 </a:t>
            </a:r>
            <a:r>
              <a:rPr lang="en-US" sz="3400" dirty="0">
                <a:effectLst>
                  <a:outerShdw blurRad="38100" dist="38100" dir="2700000" algn="tl">
                    <a:srgbClr val="000000">
                      <a:alpha val="43137"/>
                    </a:srgbClr>
                  </a:outerShdw>
                </a:effectLst>
                <a:latin typeface="Calibri" panose="020F0502020204030204" pitchFamily="34" charset="0"/>
              </a:rPr>
              <a:t>“As I live,”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400" baseline="30000" dirty="0">
                <a:effectLst>
                  <a:outerShdw blurRad="38100" dist="38100" dir="2700000" algn="tl">
                    <a:srgbClr val="000000">
                      <a:alpha val="43137"/>
                    </a:srgbClr>
                  </a:outerShdw>
                </a:effectLst>
                <a:latin typeface="Calibri" panose="020F0502020204030204" pitchFamily="34" charset="0"/>
              </a:rPr>
              <a:t>34 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4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400" baseline="30000" dirty="0">
                <a:effectLst>
                  <a:outerShdw blurRad="38100" dist="38100" dir="2700000" algn="tl">
                    <a:srgbClr val="000000">
                      <a:alpha val="43137"/>
                    </a:srgbClr>
                  </a:outerShdw>
                </a:effectLst>
                <a:latin typeface="Calibri" panose="020F0502020204030204" pitchFamily="34" charset="0"/>
              </a:rPr>
              <a:t>35 </a:t>
            </a:r>
            <a:r>
              <a:rPr lang="en-US" sz="34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 you face to face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rPr>
              <a:t> As I entered into . . .</a:t>
            </a:r>
          </a:p>
        </p:txBody>
      </p:sp>
    </p:spTree>
    <p:extLst>
      <p:ext uri="{BB962C8B-B14F-4D97-AF65-F5344CB8AC3E}">
        <p14:creationId xmlns:p14="http://schemas.microsoft.com/office/powerpoint/2010/main" val="3749413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1"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rPr>
              <a:t>. . . judgment with your fathers in the in the wilderness of the land of Egypt, so I will enter into judgment with you,”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37 </a:t>
            </a:r>
            <a:r>
              <a:rPr lang="en-US" sz="34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400" baseline="30000" dirty="0">
                <a:effectLst>
                  <a:outerShdw blurRad="38100" dist="38100" dir="2700000" algn="tl">
                    <a:srgbClr val="000000">
                      <a:alpha val="43137"/>
                    </a:srgbClr>
                  </a:outerShdw>
                </a:effectLst>
                <a:latin typeface="Calibri" panose="020F0502020204030204" pitchFamily="34" charset="0"/>
              </a:rPr>
              <a:t>38 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4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16822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226D7-26F1-261E-5AB5-3D3D7DD9E7D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98B921A-E7F5-C1A3-51C5-DA7D8DC6BE28}"/>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B55C52E6-D5BE-9FE8-ED39-4CD3A24F0A4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785CB1E-F574-493F-C79C-E0D4B8CB8C0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44385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6311-114C-3007-8150-EEF76728775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8EFBAF3-50AF-9766-382D-B525A622F053}"/>
              </a:ext>
            </a:extLst>
          </p:cNvPr>
          <p:cNvSpPr>
            <a:spLocks noGrp="1" noChangeArrowheads="1"/>
          </p:cNvSpPr>
          <p:nvPr>
            <p:ph type="body" idx="1"/>
          </p:nvPr>
        </p:nvSpPr>
        <p:spPr>
          <a:xfrm>
            <a:off x="609600" y="1524000"/>
            <a:ext cx="10972800" cy="44958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“To authenticate the message of grace, God granted signs and wonders to be done by their hands. Again, only the apostles and their </a:t>
            </a:r>
            <a:r>
              <a:rPr lang="en-US" sz="3200">
                <a:effectLst>
                  <a:outerShdw blurRad="38100" dist="38100" dir="2700000" algn="tl">
                    <a:srgbClr val="000000">
                      <a:alpha val="43137"/>
                    </a:srgbClr>
                  </a:outerShdw>
                </a:effectLst>
              </a:rPr>
              <a:t>[de]legates </a:t>
            </a:r>
            <a:r>
              <a:rPr lang="en-US" sz="3200" dirty="0">
                <a:effectLst>
                  <a:outerShdw blurRad="38100" dist="38100" dir="2700000" algn="tl">
                    <a:srgbClr val="000000">
                      <a:alpha val="43137"/>
                    </a:srgbClr>
                  </a:outerShdw>
                </a:effectLst>
              </a:rPr>
              <a:t>(Acts 5:16; 8:7; 16:18; 19:11-12) were able to do these signs and wonders. This may be what Galatians 3:5 refers to, when it states: ‘He therefore that supplies to you the Spirit, and works miracles among you, does he it by the works of the law, or by the hearing of faith?’ Miracles were not being done on the basis of the Mosaic Law, but on the basis of grace through faith.”</a:t>
            </a:r>
          </a:p>
        </p:txBody>
      </p:sp>
      <p:sp>
        <p:nvSpPr>
          <p:cNvPr id="4" name="Text Box 5">
            <a:extLst>
              <a:ext uri="{FF2B5EF4-FFF2-40B4-BE49-F238E27FC236}">
                <a16:creationId xmlns:a16="http://schemas.microsoft.com/office/drawing/2014/main" id="{EE25C90C-AD15-D6B8-68CE-FBFA89335F61}"/>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EF3909BA-2CAF-045A-084A-9943F6A05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88516DD-5700-B630-8E02-02DC424D4F8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738375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34152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38E44-F889-D0AE-EBD4-CC841C2523B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3B14682-19DC-A773-62C7-8160F48A03B1}"/>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4BEA5293-ED21-5BFE-E104-929D85467DC6}"/>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E1361B8-6AE0-D3D9-E229-2A1D2CFDCCF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34529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800D-E75F-034E-3B48-A6C3E22642D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9C51AFA-D63D-15BB-855C-ED5EBF1C0F78}"/>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7A5BCE2D-0AF7-F26F-9D01-9E29D03291A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20B80A5-1F6A-EFDD-AC58-C104ECE3C34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97360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DD35D-8715-CB80-DF14-C2144EBB91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FC2FEEC-3803-4DDA-5039-FE7A2A2E6129}"/>
              </a:ext>
            </a:extLst>
          </p:cNvPr>
          <p:cNvSpPr>
            <a:spLocks noGrp="1" noChangeArrowheads="1"/>
          </p:cNvSpPr>
          <p:nvPr>
            <p:ph type="body" idx="1"/>
          </p:nvPr>
        </p:nvSpPr>
        <p:spPr>
          <a:xfrm>
            <a:off x="662517"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Rushing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Shaming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Execution (5c)</a:t>
            </a:r>
          </a:p>
        </p:txBody>
      </p:sp>
      <p:pic>
        <p:nvPicPr>
          <p:cNvPr id="2" name="Picture 1">
            <a:extLst>
              <a:ext uri="{FF2B5EF4-FFF2-40B4-BE49-F238E27FC236}">
                <a16:creationId xmlns:a16="http://schemas.microsoft.com/office/drawing/2014/main" id="{E17AD435-7562-54FE-30DE-F3500F468F5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7F94632-8F70-223F-2CF7-850899BA2EA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a:t>
            </a:r>
          </a:p>
        </p:txBody>
      </p:sp>
    </p:spTree>
    <p:extLst>
      <p:ext uri="{BB962C8B-B14F-4D97-AF65-F5344CB8AC3E}">
        <p14:creationId xmlns:p14="http://schemas.microsoft.com/office/powerpoint/2010/main" val="2619885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FE7D6-08F4-180D-BC1E-E158CF0E3A7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C772822-9149-E19F-832F-AB799FF7EE02}"/>
              </a:ext>
            </a:extLst>
          </p:cNvPr>
          <p:cNvSpPr>
            <a:spLocks noGrp="1" noChangeArrowheads="1"/>
          </p:cNvSpPr>
          <p:nvPr>
            <p:ph type="body" idx="1"/>
          </p:nvPr>
        </p:nvSpPr>
        <p:spPr>
          <a:xfrm>
            <a:off x="662517"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Rushing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Shaming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Execution (5c)</a:t>
            </a:r>
          </a:p>
        </p:txBody>
      </p:sp>
      <p:pic>
        <p:nvPicPr>
          <p:cNvPr id="2" name="Picture 1">
            <a:extLst>
              <a:ext uri="{FF2B5EF4-FFF2-40B4-BE49-F238E27FC236}">
                <a16:creationId xmlns:a16="http://schemas.microsoft.com/office/drawing/2014/main" id="{79F4CC4A-50DF-AFC1-75B5-C2D998D9FDA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8F50EE8-EE3D-F911-AA4E-4A2FD74D53A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a:t>
            </a:r>
          </a:p>
        </p:txBody>
      </p:sp>
    </p:spTree>
    <p:extLst>
      <p:ext uri="{BB962C8B-B14F-4D97-AF65-F5344CB8AC3E}">
        <p14:creationId xmlns:p14="http://schemas.microsoft.com/office/powerpoint/2010/main" val="323098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7703D-EEF1-39B8-2056-701EFEC9DBB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BCF833F-EEA3-786E-4341-AE11D4F6F1A4}"/>
              </a:ext>
            </a:extLst>
          </p:cNvPr>
          <p:cNvSpPr>
            <a:spLocks noGrp="1" noChangeArrowheads="1"/>
          </p:cNvSpPr>
          <p:nvPr>
            <p:ph type="body" idx="1"/>
          </p:nvPr>
        </p:nvSpPr>
        <p:spPr>
          <a:xfrm>
            <a:off x="662517"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Rushing (5a)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Shaming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Execution (5c)</a:t>
            </a:r>
          </a:p>
        </p:txBody>
      </p:sp>
      <p:pic>
        <p:nvPicPr>
          <p:cNvPr id="2" name="Picture 1">
            <a:extLst>
              <a:ext uri="{FF2B5EF4-FFF2-40B4-BE49-F238E27FC236}">
                <a16:creationId xmlns:a16="http://schemas.microsoft.com/office/drawing/2014/main" id="{93A7BE70-795F-3AA4-2CEF-4F62409C941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EDD88C9-843E-3E46-2B53-3427DAA97D4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a:t>
            </a:r>
          </a:p>
        </p:txBody>
      </p:sp>
    </p:spTree>
    <p:extLst>
      <p:ext uri="{BB962C8B-B14F-4D97-AF65-F5344CB8AC3E}">
        <p14:creationId xmlns:p14="http://schemas.microsoft.com/office/powerpoint/2010/main" val="3633444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FF066-D08C-D232-2FDA-EA3356916FD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ED4B287-DCC7-D9FF-CA1D-BEED5E27AA37}"/>
              </a:ext>
            </a:extLst>
          </p:cNvPr>
          <p:cNvSpPr>
            <a:spLocks noGrp="1" noChangeArrowheads="1"/>
          </p:cNvSpPr>
          <p:nvPr>
            <p:ph type="body" idx="1"/>
          </p:nvPr>
        </p:nvSpPr>
        <p:spPr>
          <a:xfrm>
            <a:off x="662517"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Rushing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Shaming (5b)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Execution (5c)</a:t>
            </a:r>
          </a:p>
        </p:txBody>
      </p:sp>
      <p:pic>
        <p:nvPicPr>
          <p:cNvPr id="2" name="Picture 1">
            <a:extLst>
              <a:ext uri="{FF2B5EF4-FFF2-40B4-BE49-F238E27FC236}">
                <a16:creationId xmlns:a16="http://schemas.microsoft.com/office/drawing/2014/main" id="{1C73AF80-82DE-D0C0-75D5-D3CF05B29E7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8C1754C-298F-A70D-DBF5-B4C181612261}"/>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a:t>
            </a:r>
          </a:p>
        </p:txBody>
      </p:sp>
    </p:spTree>
    <p:extLst>
      <p:ext uri="{BB962C8B-B14F-4D97-AF65-F5344CB8AC3E}">
        <p14:creationId xmlns:p14="http://schemas.microsoft.com/office/powerpoint/2010/main" val="3677982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A2EC0-D954-E7D3-5D3D-36C73581FAA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4D1F0C-3DC4-B460-C8D8-55A87DDCDA93}"/>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41CC5FDD-BA23-D5EC-23C5-1595E4DEEC2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01C296C-1375-EBA9-FC85-0C3E214BD9E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6890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8F9DC-ABC5-D4F3-D278-9B00182BD4E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3328566-F7DD-8C56-3E23-B525FDEFFCD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8CE39278-1865-0FD5-B085-96E27914620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1026" name="Picture 2">
            <a:extLst>
              <a:ext uri="{FF2B5EF4-FFF2-40B4-BE49-F238E27FC236}">
                <a16:creationId xmlns:a16="http://schemas.microsoft.com/office/drawing/2014/main" id="{9527FF6B-AB3B-05FC-15AD-4A7DEA01A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166" y="2971800"/>
            <a:ext cx="2329668"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7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6019800" y="1615440"/>
            <a:ext cx="381000" cy="38125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6589363" y="1824408"/>
            <a:ext cx="762000" cy="53779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043347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169877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2438400" y="152400"/>
            <a:ext cx="73152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Acts 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600200"/>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b="1" u="sng" dirty="0">
                <a:solidFill>
                  <a:srgbClr val="FFFFCC"/>
                </a:solidFill>
              </a:rPr>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9448800" y="2667000"/>
            <a:ext cx="2145792" cy="1828800"/>
          </a:xfrm>
          <a:prstGeom prst="rect">
            <a:avLst/>
          </a:prstGeom>
          <a:ln w="38100">
            <a:solidFill>
              <a:schemeClr val="tx1"/>
            </a:solidFill>
          </a:ln>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34078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5D37E-9F85-6EC3-3A21-4C5C0B01943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783B855-E217-7D47-1A30-EC598A9CE2A6}"/>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E26ADB30-6758-FFD7-5E62-B231EEE7A1F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8AA08A6-DCD6-7E5D-522A-AA7878289DA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81422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901709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B9F5B-98EA-5047-BA8D-11A323AE9FE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1878BEB-CC88-7CD4-B458-418490DA1C16}"/>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7AE86ED9-4926-61B2-11F0-3149D386D59A}"/>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2BE66345-6F02-25F9-BEDC-0EDA30D06355}"/>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34915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816A3-9794-C13B-F8B7-729BBD62EBE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72C7977-5447-C6B8-C8A5-5E60C3651773}"/>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DE498D80-CCF3-0E73-745A-8640E308130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4EE2992C-8C4B-7126-021C-FBAC7BF5D57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59848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AF7C1-AB91-2EE0-564E-FFF9EE49B4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360B9B-1ECF-C8A9-1EA1-60B3C233315E}"/>
              </a:ext>
            </a:extLst>
          </p:cNvPr>
          <p:cNvSpPr>
            <a:spLocks noGrp="1" noChangeArrowheads="1"/>
          </p:cNvSpPr>
          <p:nvPr>
            <p:ph type="title"/>
          </p:nvPr>
        </p:nvSpPr>
        <p:spPr>
          <a:xfrm>
            <a:off x="3267075" y="3048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80A86CF0-CEDF-FCA8-E6DC-87F609F766E6}"/>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148619D0-C092-0772-EC12-CE7D3A35C14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08622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EC10-6103-464C-4866-303313D5D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7BE1DE-2E68-30F0-5081-27CFAB8D534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1B1AF08-2198-6593-74A5-776562B249B3}"/>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E8B59FE-AA38-207A-D1BF-B27C6C42B31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97242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6EDB1-3063-AD56-6931-D35680E9C5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96D9332-A5CE-B803-5EA3-4CEB59120D5B}"/>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119BE0ED-6CBE-C7E4-FC62-87398FBBA91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E19008EC-943F-BAB0-7199-DFABD6376EB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5727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5E54F-C3CD-3C24-AF71-556DB517EE4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A9C081C-22C7-2392-26D2-64EEE916A036}"/>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25746FE7-A21F-D8B8-354D-D6868BC71DB4}"/>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D33E874B-3879-2806-7BD3-3DFFC2EE973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4319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ADA6-8E11-C801-92A3-AE2E9F9908C0}"/>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211AD782-3E18-B6AE-880A-171C2899606D}"/>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85655F3F-32BD-0770-A7E0-6CBAA9E3C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207E7180-7A01-9500-E5C1-58EAFA466A31}"/>
              </a:ext>
            </a:extLst>
          </p:cNvPr>
          <p:cNvSpPr>
            <a:spLocks noChangeArrowheads="1"/>
          </p:cNvSpPr>
          <p:nvPr/>
        </p:nvSpPr>
        <p:spPr bwMode="auto">
          <a:xfrm>
            <a:off x="6096000" y="1463040"/>
            <a:ext cx="762000" cy="36576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F78B3344-750D-5E4E-099D-AD0954523F77}"/>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114487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sz="3200" dirty="0"/>
              <a:t>“…because upwards of 150 passages of Scripture condition salvation upon believing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796" y="1600200"/>
            <a:ext cx="2530121" cy="35661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84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11747</TotalTime>
  <Words>1641</Words>
  <Application>Microsoft Office PowerPoint</Application>
  <PresentationFormat>Widescreen</PresentationFormat>
  <Paragraphs>177</Paragraphs>
  <Slides>40</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Corbel</vt:lpstr>
      <vt:lpstr>Wingdings</vt:lpstr>
      <vt:lpstr>Office Theme</vt:lpstr>
      <vt:lpstr>1_Office Theme</vt:lpstr>
      <vt:lpstr>PowerPoint Presentation</vt:lpstr>
      <vt:lpstr>PowerPoint Presentation</vt:lpstr>
      <vt:lpstr>Structure (Acts 1:8)</vt:lpstr>
      <vt:lpstr>Acts 13‒14 1st Missionary Journey</vt:lpstr>
      <vt:lpstr>PowerPoint Presentation</vt:lpstr>
      <vt:lpstr>PowerPoint Presentation</vt:lpstr>
      <vt:lpstr>First Missionary Journey</vt:lpstr>
      <vt:lpstr>Lewis Sperry Chafer, vol. 7, Systematic Theology  (Grand Rapids, MI: Kregel Publications, 1993), 265-66.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Unique Characteristics</vt:lpstr>
      <vt:lpstr>Acts Message</vt:lpstr>
      <vt:lpstr>PowerPoint Presentation</vt:lpstr>
      <vt:lpstr>Conclusion</vt:lpstr>
      <vt:lpstr>Acts 13‒14 1st Missionary Journey</vt:lpstr>
      <vt:lpstr>PowerPoint Presentation</vt:lpstr>
      <vt:lpstr>Acts 13‒14 1st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079 Acts 14v1-28</dc:title>
  <dc:subject>ACTS</dc:subject>
  <dc:creator>A. Woods</dc:creator>
  <cp:lastModifiedBy>Andy Woods</cp:lastModifiedBy>
  <cp:revision>1470</cp:revision>
  <cp:lastPrinted>2025-05-13T14:12:47Z</cp:lastPrinted>
  <dcterms:created xsi:type="dcterms:W3CDTF">2009-01-10T23:45:31Z</dcterms:created>
  <dcterms:modified xsi:type="dcterms:W3CDTF">2025-09-17T16:03:57Z</dcterms:modified>
</cp:coreProperties>
</file>