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0" r:id="rId2"/>
  </p:sldMasterIdLst>
  <p:notesMasterIdLst>
    <p:notesMasterId r:id="rId46"/>
  </p:notesMasterIdLst>
  <p:handoutMasterIdLst>
    <p:handoutMasterId r:id="rId47"/>
  </p:handoutMasterIdLst>
  <p:sldIdLst>
    <p:sldId id="2018" r:id="rId3"/>
    <p:sldId id="28126" r:id="rId4"/>
    <p:sldId id="2158" r:id="rId5"/>
    <p:sldId id="28018" r:id="rId6"/>
    <p:sldId id="28235" r:id="rId7"/>
    <p:sldId id="28239" r:id="rId8"/>
    <p:sldId id="28211" r:id="rId9"/>
    <p:sldId id="28214" r:id="rId10"/>
    <p:sldId id="28215" r:id="rId11"/>
    <p:sldId id="28216" r:id="rId12"/>
    <p:sldId id="28218" r:id="rId13"/>
    <p:sldId id="28240" r:id="rId14"/>
    <p:sldId id="28241" r:id="rId15"/>
    <p:sldId id="28217" r:id="rId16"/>
    <p:sldId id="28221" r:id="rId17"/>
    <p:sldId id="28243" r:id="rId18"/>
    <p:sldId id="28244" r:id="rId19"/>
    <p:sldId id="28114" r:id="rId20"/>
    <p:sldId id="28250" r:id="rId21"/>
    <p:sldId id="28249" r:id="rId22"/>
    <p:sldId id="28242" r:id="rId23"/>
    <p:sldId id="28251" r:id="rId24"/>
    <p:sldId id="28245" r:id="rId25"/>
    <p:sldId id="28225" r:id="rId26"/>
    <p:sldId id="28226" r:id="rId27"/>
    <p:sldId id="28228" r:id="rId28"/>
    <p:sldId id="28229" r:id="rId29"/>
    <p:sldId id="28230" r:id="rId30"/>
    <p:sldId id="28227" r:id="rId31"/>
    <p:sldId id="28231" r:id="rId32"/>
    <p:sldId id="28232" r:id="rId33"/>
    <p:sldId id="28233" r:id="rId34"/>
    <p:sldId id="8246" r:id="rId35"/>
    <p:sldId id="625" r:id="rId36"/>
    <p:sldId id="290" r:id="rId37"/>
    <p:sldId id="2307" r:id="rId38"/>
    <p:sldId id="5179" r:id="rId39"/>
    <p:sldId id="6334" r:id="rId40"/>
    <p:sldId id="288" r:id="rId41"/>
    <p:sldId id="6351" r:id="rId42"/>
    <p:sldId id="28174" r:id="rId43"/>
    <p:sldId id="28246" r:id="rId44"/>
    <p:sldId id="27632" r:id="rId45"/>
  </p:sldIdLst>
  <p:sldSz cx="12192000" cy="6858000"/>
  <p:notesSz cx="7315200" cy="96012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66"/>
    <a:srgbClr val="FFFF99"/>
    <a:srgbClr val="008000"/>
    <a:srgbClr val="33CC33"/>
    <a:srgbClr val="0000FF"/>
    <a:srgbClr val="0099FF"/>
    <a:srgbClr val="FFFF00"/>
    <a:srgbClr val="A500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ADA42-C5EA-402B-8F7A-59C85A3361B0}" v="5" dt="2025-09-13T17:49:08.370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7" autoAdjust="0"/>
    <p:restoredTop sz="95974" autoAdjust="0"/>
  </p:normalViewPr>
  <p:slideViewPr>
    <p:cSldViewPr>
      <p:cViewPr varScale="1">
        <p:scale>
          <a:sx n="99" d="100"/>
          <a:sy n="99" d="100"/>
        </p:scale>
        <p:origin x="99" y="5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96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366AF20C-E450-4B0B-AB12-ADDCD20E375D}"/>
    <pc:docChg chg="undo custSel addSld delSld modSld">
      <pc:chgData name="Jim McGowan" userId="e2c7446dd3aca506" providerId="LiveId" clId="{366AF20C-E450-4B0B-AB12-ADDCD20E375D}" dt="2025-08-09T23:44:15.981" v="6" actId="14100"/>
      <pc:docMkLst>
        <pc:docMk/>
      </pc:docMkLst>
      <pc:sldChg chg="del">
        <pc:chgData name="Jim McGowan" userId="e2c7446dd3aca506" providerId="LiveId" clId="{366AF20C-E450-4B0B-AB12-ADDCD20E375D}" dt="2025-08-09T23:42:56.885" v="4" actId="47"/>
        <pc:sldMkLst>
          <pc:docMk/>
          <pc:sldMk cId="198406853" sldId="7962"/>
        </pc:sldMkLst>
      </pc:sldChg>
      <pc:sldChg chg="modSp mod">
        <pc:chgData name="Jim McGowan" userId="e2c7446dd3aca506" providerId="LiveId" clId="{366AF20C-E450-4B0B-AB12-ADDCD20E375D}" dt="2025-08-09T23:44:15.981" v="6" actId="14100"/>
        <pc:sldMkLst>
          <pc:docMk/>
          <pc:sldMk cId="1782554067" sldId="27807"/>
        </pc:sldMkLst>
      </pc:sldChg>
      <pc:sldChg chg="modSp add mod">
        <pc:chgData name="Jim McGowan" userId="e2c7446dd3aca506" providerId="LiveId" clId="{366AF20C-E450-4B0B-AB12-ADDCD20E375D}" dt="2025-08-09T23:42:52.717" v="3" actId="207"/>
        <pc:sldMkLst>
          <pc:docMk/>
          <pc:sldMk cId="3665093955" sldId="28251"/>
        </pc:sldMkLst>
      </pc:sldChg>
    </pc:docChg>
  </pc:docChgLst>
  <pc:docChgLst>
    <pc:chgData name="Jim McGowan" userId="e2c7446dd3aca506" providerId="LiveId" clId="{9C25796A-7B39-4A71-8A01-5B1771AE4BD7}"/>
    <pc:docChg chg="custSel addSld modSld modHandout">
      <pc:chgData name="Jim McGowan" userId="e2c7446dd3aca506" providerId="LiveId" clId="{9C25796A-7B39-4A71-8A01-5B1771AE4BD7}" dt="2025-09-13T17:50:17.958" v="54" actId="20577"/>
      <pc:docMkLst>
        <pc:docMk/>
      </pc:docMkLst>
      <pc:sldChg chg="modSp mod">
        <pc:chgData name="Jim McGowan" userId="e2c7446dd3aca506" providerId="LiveId" clId="{9C25796A-7B39-4A71-8A01-5B1771AE4BD7}" dt="2025-09-07T12:40:51.810" v="31" actId="14100"/>
        <pc:sldMkLst>
          <pc:docMk/>
          <pc:sldMk cId="1966753080" sldId="2307"/>
        </pc:sldMkLst>
        <pc:picChg chg="mod">
          <ac:chgData name="Jim McGowan" userId="e2c7446dd3aca506" providerId="LiveId" clId="{9C25796A-7B39-4A71-8A01-5B1771AE4BD7}" dt="2025-09-07T12:40:51.810" v="31" actId="14100"/>
          <ac:picMkLst>
            <pc:docMk/>
            <pc:sldMk cId="1966753080" sldId="2307"/>
            <ac:picMk id="66564" creationId="{00000000-0000-0000-0000-000000000000}"/>
          </ac:picMkLst>
        </pc:picChg>
      </pc:sldChg>
      <pc:sldChg chg="modSp mod">
        <pc:chgData name="Jim McGowan" userId="e2c7446dd3aca506" providerId="LiveId" clId="{9C25796A-7B39-4A71-8A01-5B1771AE4BD7}" dt="2025-09-07T12:43:19.944" v="39" actId="108"/>
        <pc:sldMkLst>
          <pc:docMk/>
          <pc:sldMk cId="2669078109" sldId="5226"/>
        </pc:sldMkLst>
      </pc:sldChg>
      <pc:sldChg chg="modSp mod">
        <pc:chgData name="Jim McGowan" userId="e2c7446dd3aca506" providerId="LiveId" clId="{9C25796A-7B39-4A71-8A01-5B1771AE4BD7}" dt="2025-09-07T12:43:39.647" v="41" actId="108"/>
        <pc:sldMkLst>
          <pc:docMk/>
          <pc:sldMk cId="675802330" sldId="6334"/>
        </pc:sldMkLst>
        <pc:spChg chg="mod">
          <ac:chgData name="Jim McGowan" userId="e2c7446dd3aca506" providerId="LiveId" clId="{9C25796A-7B39-4A71-8A01-5B1771AE4BD7}" dt="2025-09-07T12:43:39.647" v="41" actId="108"/>
          <ac:spMkLst>
            <pc:docMk/>
            <pc:sldMk cId="675802330" sldId="6334"/>
            <ac:spMk id="134147" creationId="{00000000-0000-0000-0000-000000000000}"/>
          </ac:spMkLst>
        </pc:spChg>
      </pc:sldChg>
      <pc:sldChg chg="modSp mod">
        <pc:chgData name="Jim McGowan" userId="e2c7446dd3aca506" providerId="LiveId" clId="{9C25796A-7B39-4A71-8A01-5B1771AE4BD7}" dt="2025-09-13T14:59:48.316" v="44"/>
        <pc:sldMkLst>
          <pc:docMk/>
          <pc:sldMk cId="3178339307" sldId="6351"/>
        </pc:sldMkLst>
        <pc:spChg chg="mod">
          <ac:chgData name="Jim McGowan" userId="e2c7446dd3aca506" providerId="LiveId" clId="{9C25796A-7B39-4A71-8A01-5B1771AE4BD7}" dt="2025-09-07T12:43:44.750" v="42" actId="108"/>
          <ac:spMkLst>
            <pc:docMk/>
            <pc:sldMk cId="3178339307" sldId="6351"/>
            <ac:spMk id="3" creationId="{00000000-0000-0000-0000-000000000000}"/>
          </ac:spMkLst>
        </pc:spChg>
        <pc:picChg chg="mod">
          <ac:chgData name="Jim McGowan" userId="e2c7446dd3aca506" providerId="LiveId" clId="{9C25796A-7B39-4A71-8A01-5B1771AE4BD7}" dt="2025-09-13T14:59:48.316" v="44"/>
          <ac:picMkLst>
            <pc:docMk/>
            <pc:sldMk cId="3178339307" sldId="6351"/>
            <ac:picMk id="1026" creationId="{D21CB0D4-2A05-4935-B0EA-1A33C044FA24}"/>
          </ac:picMkLst>
        </pc:picChg>
      </pc:sldChg>
      <pc:sldChg chg="modSp mod">
        <pc:chgData name="Jim McGowan" userId="e2c7446dd3aca506" providerId="LiveId" clId="{9C25796A-7B39-4A71-8A01-5B1771AE4BD7}" dt="2025-09-07T12:43:02.872" v="37" actId="948"/>
        <pc:sldMkLst>
          <pc:docMk/>
          <pc:sldMk cId="1925422745" sldId="6364"/>
        </pc:sldMkLst>
      </pc:sldChg>
      <pc:sldChg chg="modSp mod">
        <pc:chgData name="Jim McGowan" userId="e2c7446dd3aca506" providerId="LiveId" clId="{9C25796A-7B39-4A71-8A01-5B1771AE4BD7}" dt="2025-09-07T12:43:29.205" v="40" actId="108"/>
        <pc:sldMkLst>
          <pc:docMk/>
          <pc:sldMk cId="3294313531" sldId="8246"/>
        </pc:sldMkLst>
        <pc:spChg chg="mod">
          <ac:chgData name="Jim McGowan" userId="e2c7446dd3aca506" providerId="LiveId" clId="{9C25796A-7B39-4A71-8A01-5B1771AE4BD7}" dt="2025-09-07T12:43:29.205" v="40" actId="108"/>
          <ac:spMkLst>
            <pc:docMk/>
            <pc:sldMk cId="3294313531" sldId="8246"/>
            <ac:spMk id="134147" creationId="{972624A7-20E3-4DA9-A466-8A9F888B1F46}"/>
          </ac:spMkLst>
        </pc:spChg>
      </pc:sldChg>
      <pc:sldChg chg="modSp mod">
        <pc:chgData name="Jim McGowan" userId="e2c7446dd3aca506" providerId="LiveId" clId="{9C25796A-7B39-4A71-8A01-5B1771AE4BD7}" dt="2025-09-07T12:43:08.026" v="38" actId="108"/>
        <pc:sldMkLst>
          <pc:docMk/>
          <pc:sldMk cId="1782554067" sldId="27807"/>
        </pc:sldMkLst>
      </pc:sldChg>
      <pc:sldChg chg="add">
        <pc:chgData name="Jim McGowan" userId="e2c7446dd3aca506" providerId="LiveId" clId="{9C25796A-7B39-4A71-8A01-5B1771AE4BD7}" dt="2025-09-13T17:48:46.487" v="47"/>
        <pc:sldMkLst>
          <pc:docMk/>
          <pc:sldMk cId="2796891266" sldId="28114"/>
        </pc:sldMkLst>
      </pc:sldChg>
      <pc:sldChg chg="delSp add mod">
        <pc:chgData name="Jim McGowan" userId="e2c7446dd3aca506" providerId="LiveId" clId="{9C25796A-7B39-4A71-8A01-5B1771AE4BD7}" dt="2025-09-13T17:47:57.115" v="46" actId="478"/>
        <pc:sldMkLst>
          <pc:docMk/>
          <pc:sldMk cId="2706019931" sldId="28126"/>
        </pc:sldMkLst>
        <pc:spChg chg="del">
          <ac:chgData name="Jim McGowan" userId="e2c7446dd3aca506" providerId="LiveId" clId="{9C25796A-7B39-4A71-8A01-5B1771AE4BD7}" dt="2025-09-13T17:47:57.115" v="46" actId="478"/>
          <ac:spMkLst>
            <pc:docMk/>
            <pc:sldMk cId="2706019931" sldId="28126"/>
            <ac:spMk id="4" creationId="{6A5CE881-B4DD-E1F9-1E13-EAFFFB092D55}"/>
          </ac:spMkLst>
        </pc:spChg>
      </pc:sldChg>
      <pc:sldChg chg="delSp add mod">
        <pc:chgData name="Jim McGowan" userId="e2c7446dd3aca506" providerId="LiveId" clId="{9C25796A-7B39-4A71-8A01-5B1771AE4BD7}" dt="2025-09-13T17:49:12.280" v="49" actId="478"/>
        <pc:sldMkLst>
          <pc:docMk/>
          <pc:sldMk cId="3182604081" sldId="28251"/>
        </pc:sldMkLst>
        <pc:spChg chg="del">
          <ac:chgData name="Jim McGowan" userId="e2c7446dd3aca506" providerId="LiveId" clId="{9C25796A-7B39-4A71-8A01-5B1771AE4BD7}" dt="2025-09-13T17:49:12.280" v="49" actId="478"/>
          <ac:spMkLst>
            <pc:docMk/>
            <pc:sldMk cId="3182604081" sldId="28251"/>
            <ac:spMk id="4" creationId="{6A5CE881-B4DD-E1F9-1E13-EAFFFB092D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31BCF1-9F7D-49CF-B1E8-9146FE8C498C}" type="slidenum">
              <a:rPr lang="en-US" altLang="en-US">
                <a:latin typeface="+mn-lt"/>
              </a:rPr>
              <a:pPr>
                <a:defRPr/>
              </a:pPr>
              <a:t>‹#›</a:t>
            </a:fld>
            <a:endParaRPr lang="en-US" altLang="en-US" dirty="0">
              <a:latin typeface="+mn-lt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493A41-A676-1A46-D196-EAAD0D01BE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14404" y="124354"/>
            <a:ext cx="4347077" cy="820028"/>
          </a:xfrm>
          <a:prstGeom prst="rect">
            <a:avLst/>
          </a:prstGeom>
        </p:spPr>
        <p:txBody>
          <a:bodyPr vert="horz" lIns="123621" tIns="61810" rIns="123621" bIns="61810" rtlCol="0"/>
          <a:lstStyle>
            <a:lvl1pPr algn="ctr">
              <a:defRPr sz="18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015 Exodus 5v4-19</a:t>
            </a:r>
          </a:p>
          <a:p>
            <a:pPr>
              <a:defRPr/>
            </a:pPr>
            <a:r>
              <a:rPr lang="en-US" sz="1500" dirty="0"/>
              <a:t>09-14-2025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2FA301A-137B-41F1-AC35-29D932AF757D}" type="datetimeFigureOut">
              <a:rPr lang="en-US" smtClean="0"/>
              <a:pPr>
                <a:defRPr/>
              </a:pPr>
              <a:t>9/13/2025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6B008D-698A-4CC7-B9FE-2543C3C212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Psa </a:t>
            </a:r>
            <a:r>
              <a:rPr lang="en-US" dirty="0"/>
              <a:t>119:105 – lamp of prophecy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165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6038-32F1-1683-5497-BD120929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7D6C5-2812-A588-AD61-AEDD31631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84200" y="744538"/>
            <a:ext cx="6607175" cy="37163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6CAF4-6032-7E4F-FF24-C62E74FF0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C9F78A3-6726-762B-5DC8-D5566010BAC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826EB-2362-431C-4C68-1ED42AA9D9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AB7DF-0520-C1DC-08FB-04CF962C11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35C9B-F06F-A314-58FC-6D75A1331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757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958F-01F3-48FD-B92D-72ACD68E3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FE7D-95A6-4BE3-9BD6-B9AADF54B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677D-DC1A-49C2-8C51-DBC8FA5D7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C889-DEB0-4DE5-B56C-FF30962D3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103632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85344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8FE1F4-FA06-4431-8F43-6A41B71C9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0022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392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811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434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585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28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76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059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86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165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1249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1480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362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5938FD-2961-40A1-9240-A5FCE60BF95F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07D27-D9A1-4D6E-A656-63AB2CC20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580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6E6A-BCE4-464E-8D4D-9BA37D43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0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4D9705-E3F2-4168-AF1A-5EC943AB6EC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9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7718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5D130F-2481-615E-D2DC-ABC909AF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10972800" cy="4413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E891EE-EBB0-015B-F1A7-3900B5B806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054F7-25DA-80E4-1B05-1995E7190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6571FC18-5C60-93B6-08C1-B70067A49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:4-19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Pharaoh Increases Israel’s Burden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DBD2AC7-0123-D79C-64FF-E203A74D9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to Moses &amp; Aaron (4-5)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to taskmasters &amp; foremen (6-9)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followed (10-14)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Foremens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’ response (15-19)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BA952-6FD2-4F9E-2763-0B7F9158EF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55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871A0-C3C1-0A74-7F19-66C3CDC5D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66C7386-1A11-3C1E-BCBB-9AA90F541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66FF66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:10-14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Orders Followed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D50CE7F-908F-99CE-04E6-611263849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Burden upon Israel (10-13)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Burden upon the foremen (14)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42698-C3B8-0D48-3B57-03FC13D8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6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23E65-FFB9-5FE0-562F-9D955089A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FDDD6EF-789A-C02F-4539-0875EF7D8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66FF66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:10-14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Orders Followed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82479DF-9F74-A7DB-2339-62B4C8D50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Burden upon Israel (10-13)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Burden upon the foremen (14)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2114C-60BF-328D-F1F2-6556CEFE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2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A001E-B9AF-822F-17C5-EBAAD641F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FBEDB1E-4D10-21C7-3B33-DA7C97A0A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66FF66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:10-14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Orders Followed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9F73043-B91F-FCD8-E594-97E37CD54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Burden upon Israel (10-13)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Burden upon the foremen (14)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8FA06-3044-18DD-F27E-3A14C4B2A6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9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3BB70-49F6-03CE-83A8-29DB6CA8F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0F899BE-4217-0744-9FD8-E94361379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:4-19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Pharaoh Increases Israel’s Burden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3F73C59-3E9D-A054-AA6E-6111066EB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to Moses &amp; Aaron (4-5)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to taskmasters &amp; foremen (6-9)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followed (10-14)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Foremens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’ response (15-19)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C763A-4343-C216-940F-E24BBE1EFF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40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02964-0E28-8308-4B7D-869D34A52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550A998-992B-2B4E-8257-6752553D4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66FF66"/>
              </a:buClr>
              <a:buFont typeface="+mj-lt"/>
              <a:buAutoNum type="arabi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Exodus 5:10-14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Foremens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’ Response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734887A-1379-5ACA-96FC-98CB4871E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Pharaoh (15-16)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(17-18)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Foremens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’ reaction (19)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946EC-4A8C-A0D6-2A53-2D037FEC6A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87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1CCBA-C783-6447-7D49-0D13BECC9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796064AE-A5C6-C9B2-F06C-1D7C5948D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66FF66"/>
              </a:buClr>
              <a:buFont typeface="+mj-lt"/>
              <a:buAutoNum type="arabi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Exodus 5:10-14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Foremens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’ Response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F16560B-A978-3A2A-8F65-0694ACAA2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Pharaoh (15-16)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(17-18)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Foremens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’ reaction (19)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5CD1F-3033-D28E-E0D1-F07D06A8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85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C7CBA-8F0D-64F0-ED2D-821E9C99E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B4FE645-16E4-AE94-E835-D44EA8034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66FF66"/>
              </a:buClr>
              <a:buFont typeface="+mj-lt"/>
              <a:buAutoNum type="arabi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Exodus 5:10-14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Foremens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’ Response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7C4B64FB-AC52-36AB-EC14-E50BF1963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Pharaoh (15-16)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(17-18)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Foremens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’ reaction (19)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1B1B5-4F7A-8183-7230-2BCACE601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48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F25CF-CA2F-8AA0-ABD0-C9723BE94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AD3B15-05D3-4D1D-AE61-0BCAB73417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68912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F2863-BAF3-55A9-C832-5DD8F29C0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4C87CC9C-A52D-D053-1483-8F4A73E814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609600"/>
            <a:ext cx="7162800" cy="1143000"/>
          </a:xfrm>
        </p:spPr>
        <p:txBody>
          <a:bodyPr/>
          <a:lstStyle/>
          <a:p>
            <a:r>
              <a:rPr lang="en-US" altLang="en-US"/>
              <a:t>Tabernacle Diagram</a:t>
            </a:r>
          </a:p>
        </p:txBody>
      </p:sp>
      <p:pic>
        <p:nvPicPr>
          <p:cNvPr id="106498" name="Picture 3" descr="diagram1">
            <a:extLst>
              <a:ext uri="{FF2B5EF4-FFF2-40B4-BE49-F238E27FC236}">
                <a16:creationId xmlns:a16="http://schemas.microsoft.com/office/drawing/2014/main" id="{BA84F9FC-CD34-89C9-B755-88C751F8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6414" y="228600"/>
            <a:ext cx="6759173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50823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ED30E-2C1B-735F-E640-CBA4F1F86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94588C-79D7-DCF3-5D72-C7CEAF79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375" y="685800"/>
            <a:ext cx="8685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1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656CA19-CB42-3D9F-63D2-C157378B0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/>
            <a:r>
              <a:rPr lang="en-US" altLang="en-US" dirty="0"/>
              <a:t>Ark of the Covenant</a:t>
            </a: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505C2463-2B91-2A06-8EE5-85C5DE76C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17" y="1295400"/>
            <a:ext cx="7527167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2455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4142-7B32-0AC8-0038-5DD8FA0B5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75091DC6-B4E5-7137-CBD5-6004F5E5A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66FF66"/>
              </a:buClr>
              <a:buFont typeface="+mj-lt"/>
              <a:buAutoNum type="arabi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Exodus 5:10-14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Foremens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’ Response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016DDA0-58F8-1E0E-44BB-CAC3DF40E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Pharaoh (15-16)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Pharaoh’s response (17-18)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Foremens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’ reaction (19)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A07F9-793B-4E4E-B6A6-C0788AAC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91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ED30E-2C1B-735F-E640-CBA4F1F86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94588C-79D7-DCF3-5D72-C7CEAF79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375" y="685800"/>
            <a:ext cx="86852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4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0F43-D92F-FBD2-EAA5-EED4974F8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882CE5B-DD84-8FCD-10B0-E38138DFB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</a:t>
            </a:r>
            <a:r>
              <a:rPr lang="en-US" sz="3600" kern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MEETING WITH PHARAOH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Exodus 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5:1-23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C6BFD7D-EF74-0A5E-28C5-560464D21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57399"/>
            <a:ext cx="8428567" cy="2286001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Problem of Pharaoh (1-19)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Problem of Israel (20-23)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248CB-BF28-7F72-8CA9-943AE7B0E9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2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ACFA0-1C43-6A23-F046-C366CE4D8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0C09EF4E-B1E5-882F-7A4C-42DE5C96E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 complains to Moses (20-21)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Moses complains to God (22-23)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0DDCD44-7E87-FFE4-734A-15AD7EA39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II. 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:1-19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Problem of Israel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76A39-EA0A-20C3-62F6-918E849F84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50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D1282-58A2-6CD9-F831-732FDC47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FA191947-D7B5-DFD6-6D4F-C3BA47E12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 complains to Moses (20-21)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Moses complains to God (22-23)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32FF9-6F3F-BDB8-F419-6084A5DDA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II. 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:1-19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Problem of Israel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ED9CD-3085-005C-E514-95C42E23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43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E9FDD-F72B-8A9B-A5F3-8AE57067E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CCDD3B7-24B4-50C0-2EB2-F1FDE9455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5:20-21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Israel Complains to Moses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8D0EB55-02D0-11F1-C9FB-080F1D29B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meeting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complaint (21)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70B52-2A83-4D81-742D-FC2FFBC8E9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590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03D27-2CF1-AF87-D18B-6D7B49395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B35A43E-D1C5-D12C-3730-27B06EDC3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5:20-21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Israel Complains to Moses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4D159B7-FFDD-2557-BC5F-91AF9F987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meeting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(20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complaint (21)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8C515-319D-6D5E-B759-E6250117A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6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65E38-21F1-E4FF-ECF9-294669E4D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97EDA435-7AE8-7C77-00E9-435D51819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5:20-21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Israel Complains to Moses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F855A2E-3DC9-0DCF-0406-277D83B9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meeting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complaint (21)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A3C6E-2934-677F-618A-94FC0915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7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0CCE1-2E32-35A5-8D40-D54FD010E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A71AB814-EA63-FF3D-F921-9DF89D52E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2057400"/>
            <a:ext cx="7757546" cy="31623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 complains to Moses (20-21)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Moses complains to God (22-23)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EE746A1-0859-A2BC-0689-249A27FA6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II. 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:1-19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Problem of Israel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F710A-53E8-8D9F-036D-BC055338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70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491CB-A72E-9231-5689-1A3135308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F5256F6A-7B19-3DC2-FEBD-4BD099420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EXODUS STRUCTURE/OUTLINE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C6FA43D-FD39-45EF-C247-3B31B14FA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839200" cy="46736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b="1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Redemption (1–18)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Redemption (1:1–12:30)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Liberation (12:31–15:21)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Preservation (15:22–18:27)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Mosaic Covenant (19–40)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 (19–24)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Tabernacle instructions (25–31)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Apostasy (32–34) 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Tabernacle building (35–40)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AD9E3-E57E-5E04-B9F8-969E6306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285586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977AE-4306-73E7-96DB-385A92B9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5E0F235-841A-8AD1-87D2-A7959C86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5:22-23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 Complains to God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EC3819C-E66B-9D1A-FD1C-0B8F1D55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Worsening situation (2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No deliverance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F0B00-852D-63D5-857A-7434525E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73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CCD0-21BF-FF4F-0D7F-5A452BFA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C769B2AC-88DA-0180-D3C7-CAA15AEFB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5:22-23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 Complains to God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A10BA04-31AE-E649-F9A3-3A894A3B1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Worsening situation (2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No deliverance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2F0F3-4CF3-43CB-95A9-30F97497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64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9C6A8-EE2E-DDAB-C5A4-A1E7AE637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CDE5743B-B7B3-2A82-74D9-E9737CD40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5:22-23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Moses Complains to God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9A8726E2-2903-37E7-7269-26CA6F126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716" y="2057399"/>
            <a:ext cx="7705725" cy="1903421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Worsening situation (2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No deliverance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indent="-12573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0" lvl="2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75A4D-666F-9073-41BE-2029D1E3F3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66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A0CE22-5110-13DE-3E5C-8DC81C82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48397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5985" algn="ctr" defTabSz="685800" hangingPunct="0">
              <a:spcAft>
                <a:spcPts val="900"/>
              </a:spcAft>
              <a:buClr>
                <a:schemeClr val="tx2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8:19-23</a:t>
            </a:r>
          </a:p>
          <a:p>
            <a:pPr algn="just">
              <a:defRPr/>
            </a:pP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For the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anxious longing of the creation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waits eagerly for the revealing of the sons of God.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For the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 was subjected to futility, not willingly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because of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Him who subjected it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hope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that the creation itself also will be set free from its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slavery to corruption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into the freedom of the glory of the children of God.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For we know that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whole creation groans and suffers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pains of childbirth together until now.</a:t>
            </a:r>
            <a:r>
              <a:rPr lang="en-US" sz="29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9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not only this, but also we ourselves, having the first fruits of the Spirit, even we ourselves 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groan within ourselves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waiting eagerly for our adoption as sons, the redemption of our </a:t>
            </a:r>
            <a:r>
              <a:rPr lang="en-US" sz="29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9431353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8A7C89-218D-406C-BDD3-4D7EAE57C3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30" y="228600"/>
            <a:ext cx="726494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7750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as Ruler of this World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5151" y="1143000"/>
            <a:ext cx="4766649" cy="4724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1:7; 2:2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4:5-7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12:31; 14:30; 16:11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4:4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2:2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FF"/>
              </a:buCl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4:4; 5:19</a:t>
            </a:r>
          </a:p>
        </p:txBody>
      </p:sp>
      <p:pic>
        <p:nvPicPr>
          <p:cNvPr id="43012" name="Picture 8" descr="D:\Powerpoint JPEG Images\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3082500" cy="232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6100" y="228600"/>
            <a:ext cx="6019800" cy="1447800"/>
          </a:xfrm>
        </p:spPr>
        <p:txBody>
          <a:bodyPr/>
          <a:lstStyle/>
          <a:p>
            <a:pPr algn="ctr" eaLnBrk="1" hangingPunct="1"/>
            <a:r>
              <a:rPr lang="en-US" sz="3200" dirty="0"/>
              <a:t>Names &amp; Titles Demonstrating Satan’s Post-Fall, Earthly Authority </a:t>
            </a:r>
            <a:br>
              <a:rPr lang="en-US" sz="2800" dirty="0"/>
            </a:br>
            <a:r>
              <a:rPr lang="en-US" sz="2400" dirty="0">
                <a:solidFill>
                  <a:schemeClr val="tx1"/>
                </a:solidFill>
              </a:rPr>
              <a:t>(Job 1:7; 2:2; Luke 4:5-8; Rom. 8:19-22)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300" y="2057400"/>
            <a:ext cx="7353500" cy="4114801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Prince of this world (John 12:31; 14:30; 16:11)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God of this age (2 Cor. 4:4)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Prince and power of the air (Eph. 2:2)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Who the believer wrestles with (Eph. 6:12)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Roaring lion (1 Pet. 5:8)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Whole world lies in his power (1 John 5:19)</a:t>
            </a:r>
            <a:endParaRPr lang="en-US" sz="2800" dirty="0"/>
          </a:p>
        </p:txBody>
      </p:sp>
      <p:pic>
        <p:nvPicPr>
          <p:cNvPr id="66564" name="Picture 2" descr="https://encrypted-tbn2.gstatic.com/images?q=tbn:ANd9GcSBMfbzscRtRxzhQdk5QNPtl4JEhIIZ2ki1w7Rw4zlT093wbKcls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133601"/>
            <a:ext cx="2272009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75308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6578"/>
            <a:ext cx="7772400" cy="1145023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 Exodus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(Rev 11:15)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558926"/>
            <a:ext cx="8915400" cy="4537075"/>
          </a:xfrm>
        </p:spPr>
        <p:txBody>
          <a:bodyPr/>
          <a:lstStyle/>
          <a:p>
            <a:pPr marL="465138" indent="-4651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6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plague (Ex 9:8-12), 1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bowl (Rev 16:1-2)</a:t>
            </a:r>
          </a:p>
          <a:p>
            <a:pPr marL="465138" indent="-4651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 to blood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plague (Ex 7:19-21), 3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bowl (Rev 16:4-7)</a:t>
            </a:r>
          </a:p>
          <a:p>
            <a:pPr marL="465138" indent="-4651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9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plague (Ex 10:21-23), 5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bowl (Rev 16:10-11)</a:t>
            </a:r>
          </a:p>
          <a:p>
            <a:pPr marL="465138" indent="-4651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plague (Ex 7:25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‒8:15), 6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bowl (Rev 16:13)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5138" indent="-4651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Hail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plague (Ex 9:22-26), 7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bowl (Rev 16:17-21)</a:t>
            </a:r>
          </a:p>
        </p:txBody>
      </p:sp>
    </p:spTree>
    <p:extLst>
      <p:ext uri="{BB962C8B-B14F-4D97-AF65-F5344CB8AC3E}">
        <p14:creationId xmlns:p14="http://schemas.microsoft.com/office/powerpoint/2010/main" val="65656096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1ADE87-2E7B-0EC2-33A8-D721EAD36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45243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5985" algn="ctr" defTabSz="685800" hangingPunct="0">
              <a:spcAft>
                <a:spcPts val="900"/>
              </a:spcAft>
              <a:buClr>
                <a:schemeClr val="tx2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Peter 1:19-21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400" baseline="30000" dirty="0">
                <a:latin typeface="Calibri" panose="020F0502020204030204" pitchFamily="34" charset="0"/>
              </a:rPr>
              <a:t>19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So we have the prophetic word made more sure, to which you do well to pay attention as to a lamp shining in a dark place,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until the day dawns and the morning star arises in your hearts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 </a:t>
            </a:r>
            <a:r>
              <a:rPr lang="en-US" sz="3400" baseline="30000" dirty="0">
                <a:latin typeface="Calibri" panose="020F0502020204030204" pitchFamily="34" charset="0"/>
              </a:rPr>
              <a:t>20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But know this first of all, that no prophecy of Scripture is a matter of one’s own interpretation, </a:t>
            </a:r>
            <a:r>
              <a:rPr lang="en-US" sz="3400" baseline="30000" dirty="0">
                <a:latin typeface="Calibri" panose="020F0502020204030204" pitchFamily="34" charset="0"/>
              </a:rPr>
              <a:t>21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for no prophecy was ever made by an act of human will, but men moved by the Holy Spirit spoke from God.”</a:t>
            </a:r>
            <a:endParaRPr lang="en-US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FFF942D-928D-4A83-8D99-AE9014F6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33600"/>
            <a:ext cx="7924800" cy="3810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B6AB20B-FC3B-4E0B-951B-97D78EB8BA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 OF SCRIPTURE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Calibri" panose="020F0502020204030204" pitchFamily="34" charset="0"/>
              </a:rPr>
              <a:t>V. 19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853DE3F2-33F6-4C39-A925-144F4A6A1CD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00800" y="2362200"/>
            <a:ext cx="35814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600" b="1" dirty="0">
                <a:solidFill>
                  <a:schemeClr val="bg1"/>
                </a:solidFill>
                <a:effectLst/>
              </a:rPr>
              <a:t>More sure than eyewitness testimony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600" b="1" dirty="0">
                <a:solidFill>
                  <a:schemeClr val="bg1"/>
                </a:solidFill>
                <a:effectLst/>
              </a:rPr>
              <a:t>World is in the Dark, Scripture is the Light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600" b="1" dirty="0">
                <a:solidFill>
                  <a:schemeClr val="bg1"/>
                </a:solidFill>
                <a:effectLst/>
              </a:rPr>
              <a:t>Morning Star = Jesus </a:t>
            </a:r>
          </a:p>
          <a:p>
            <a:pPr lvl="1">
              <a:spcBef>
                <a:spcPct val="0"/>
              </a:spcBef>
              <a:spcAft>
                <a:spcPts val="2400"/>
              </a:spcAft>
              <a:buClr>
                <a:schemeClr val="tx1"/>
              </a:buClr>
            </a:pPr>
            <a:r>
              <a:rPr lang="en-US" altLang="en-US" sz="2800" b="1" dirty="0">
                <a:solidFill>
                  <a:schemeClr val="bg1"/>
                </a:solidFill>
                <a:effectLst/>
              </a:rPr>
              <a:t>Rev. 2:28; 22:16</a:t>
            </a:r>
            <a:endParaRPr lang="en-US" altLang="en-US" sz="2800" b="1" dirty="0">
              <a:effectLst/>
            </a:endParaRPr>
          </a:p>
        </p:txBody>
      </p:sp>
      <p:pic>
        <p:nvPicPr>
          <p:cNvPr id="66565" name="Picture 5" descr="BD20196_">
            <a:extLst>
              <a:ext uri="{FF2B5EF4-FFF2-40B4-BE49-F238E27FC236}">
                <a16:creationId xmlns:a16="http://schemas.microsoft.com/office/drawing/2014/main" id="{A0AF6312-82E6-4BCE-AA65-E8010D6A991B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1" y="2209801"/>
            <a:ext cx="3643313" cy="3673475"/>
          </a:xfrm>
        </p:spPr>
      </p:pic>
      <p:pic>
        <p:nvPicPr>
          <p:cNvPr id="66566" name="Picture 6" descr="SY01261_">
            <a:extLst>
              <a:ext uri="{FF2B5EF4-FFF2-40B4-BE49-F238E27FC236}">
                <a16:creationId xmlns:a16="http://schemas.microsoft.com/office/drawing/2014/main" id="{85C7BBFD-4BA1-43F5-9093-FEF240FA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j0304869">
            <a:extLst>
              <a:ext uri="{FF2B5EF4-FFF2-40B4-BE49-F238E27FC236}">
                <a16:creationId xmlns:a16="http://schemas.microsoft.com/office/drawing/2014/main" id="{86A5734C-8295-4A25-8B5C-DB0BEB98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133601"/>
            <a:ext cx="1322388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0C994-6E9E-4E35-A475-F8AF7D515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B26335D7-BC12-3B0B-AA98-B9D3140CC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/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REDEMPTION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(1:1–12:30)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CA513BF-6252-7953-2162-D768BB724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9" y="1371600"/>
            <a:ext cx="7637741" cy="46894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redemption is necessary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Development of the deliverer (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2–4)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confrontation with Pharaoh (</a:t>
            </a:r>
            <a:r>
              <a:rPr lang="en-US" altLang="en-US" b="1" u="sng" dirty="0" err="1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5)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reassures Moses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6:1–7:7)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confrontation with Pharaoh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7:18-13)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Plagues (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7:14–12:30)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227E0-D731-B9A9-31E2-60AB6837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874094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C3A3AE-E0A1-E9C8-3EA8-33CA111CC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10972800" cy="2819400"/>
          </a:xfrm>
        </p:spPr>
        <p:txBody>
          <a:bodyPr/>
          <a:lstStyle/>
          <a:p>
            <a:pPr marL="257175" indent="-255985" algn="ctr" defTabSz="685800">
              <a:spcBef>
                <a:spcPct val="0"/>
              </a:spcBef>
              <a:spcAft>
                <a:spcPts val="9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Revelation 2:28; 22:16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</a:t>
            </a:r>
            <a:r>
              <a:rPr lang="en-US" sz="3600" kern="1200" baseline="30000" dirty="0">
                <a:cs typeface="Calibri" panose="020F0502020204030204" pitchFamily="34" charset="0"/>
              </a:rPr>
              <a:t>2:28</a:t>
            </a:r>
            <a:r>
              <a:rPr lang="en-US" sz="3600" dirty="0">
                <a:cs typeface="Calibri" panose="020F0502020204030204" pitchFamily="34" charset="0"/>
              </a:rPr>
              <a:t> and I will give him 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the morning star</a:t>
            </a:r>
            <a:r>
              <a:rPr lang="en-US" sz="3600" dirty="0">
                <a:cs typeface="Calibri" panose="020F0502020204030204" pitchFamily="34" charset="0"/>
              </a:rPr>
              <a:t>..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600" kern="1200" baseline="30000" dirty="0">
                <a:cs typeface="Calibri" panose="020F0502020204030204" pitchFamily="34" charset="0"/>
              </a:rPr>
              <a:t>22:16</a:t>
            </a:r>
            <a:r>
              <a:rPr lang="en-US" sz="3600" dirty="0">
                <a:cs typeface="Calibri" panose="020F0502020204030204" pitchFamily="34" charset="0"/>
              </a:rPr>
              <a:t> “I, Jesus, have sent My angel to testify to you these things for the churches. I am the root and the descendant of David, 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the bright morning star</a:t>
            </a:r>
            <a:r>
              <a:rPr lang="en-US" sz="3600" dirty="0">
                <a:cs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jesus is the morning star">
            <a:extLst>
              <a:ext uri="{FF2B5EF4-FFF2-40B4-BE49-F238E27FC236}">
                <a16:creationId xmlns:a16="http://schemas.microsoft.com/office/drawing/2014/main" id="{D21CB0D4-2A05-4935-B0EA-1A33C044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171" y="3043237"/>
            <a:ext cx="2537659" cy="17954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3930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178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7893F-708D-2E0E-DD6C-1EFAAF9DA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95722B5F-E066-841B-9082-9D0941C83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</a:t>
            </a:r>
            <a:r>
              <a:rPr lang="en-US" sz="3600" kern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MEETING WITH PHARAOH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Exodus 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5:1-23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14FC975-9EA8-AC87-51E3-F7526F62F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57399"/>
            <a:ext cx="8428567" cy="2286001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Problem of Pharaoh (1-19)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Problem of Israel (20-23)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730B7-11AD-F3A2-972A-27196019F8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88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5BEAC-1719-9A4A-9427-91452E5F3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25EAC7-DE35-507C-2E60-A62FDA69723F}"/>
              </a:ext>
            </a:extLst>
          </p:cNvPr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24</a:t>
            </a:r>
            <a:r>
              <a:rPr lang="en-US" sz="36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lift up His countenance on you, And give you peace.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Numbers 6:24–26 (NASB95)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CF46EB-5A35-2263-DACA-0CBAF91179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3FFB5-86FA-0EC0-1119-A69AA18AF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968D765E-DA66-AFAB-3232-716E8A56E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</a:t>
            </a:r>
            <a:r>
              <a:rPr lang="en-US" sz="3600" kern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</a:t>
            </a: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MEETING WITH PHARAOH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Exodus 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5:1-23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16F2B58-D8EA-879B-E91A-C1375811E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57399"/>
            <a:ext cx="8428567" cy="2286001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Problem of Pharaoh (1-19)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Problem of Israel (20-23)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09F43-9D6F-03A4-1A8B-A8F6F281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64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E7E21-260E-3458-3EB2-DB876868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1B41059E-3075-D597-28FF-DA27F0D86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979" y="1905000"/>
            <a:ext cx="7757546" cy="28956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Request of Pharaoh (1)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Refusal by Pharaoh (2)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Request of Pharaoh (3)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Pharaoh increases Israel’s burden (4-19)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6BF07C-D0B8-2545-C7CB-35FD28E7F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I. 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:1-19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Problem of Pharaoh</a:t>
            </a:r>
            <a:endParaRPr 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2ACA3-4CB0-AF11-477B-B127F7D0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03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F7970-1EBA-E9C7-5638-1E417BD7B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7A16E6D-6B9B-5F5E-3F05-064F39545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:4-19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Pharaoh Increases Israel’s Burden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09966DE-34BD-AAA8-822E-99B36DBC9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to Moses &amp; Aaron (4-5)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to taskmasters &amp; foremen (6-9)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followed (10-14)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Foremens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’ response (15-19)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17AFA-7123-1C0F-A92A-16D000D36E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8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E2D0B-E553-651E-E5D7-FFBBFBEC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0C8D8D3D-0BEF-7E89-1B65-F3B7DF7BE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:4-19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Pharaoh Increases Israel’s Burden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E426F33-8C7E-5972-9B82-BAD4B21B2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to Moses &amp; Aaron (4-5)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to taskmasters &amp; foremen (6-9)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followed (10-14)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Foremens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’ response (15-19)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B7F1D-A22C-0552-949E-223D2FC840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38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6006C-152C-ACE8-F339-562722AC7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06634A9A-B9D1-EF67-4211-D264E1DAE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Exodus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:4-19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Pharaoh Increases Israel’s Burden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22AC948-23FD-8492-D001-961142481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23622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to Moses &amp; Aaron (4-5)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to taskmasters &amp; foremen (6-9)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Orders followed (10-14)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Foremens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’ response (15-19)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99B2C-AE93-3608-0D7B-AB64BAD9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8" t="6775" r="4946" b="6841"/>
          <a:stretch/>
        </p:blipFill>
        <p:spPr>
          <a:xfrm>
            <a:off x="8247341" y="2057400"/>
            <a:ext cx="333505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7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7632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12890</TotalTime>
  <Words>1226</Words>
  <Application>Microsoft Office PowerPoint</Application>
  <PresentationFormat>Widescreen</PresentationFormat>
  <Paragraphs>162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Times New Roman</vt:lpstr>
      <vt:lpstr>Wingdings</vt:lpstr>
      <vt:lpstr>Azure</vt:lpstr>
      <vt:lpstr>1_Azure</vt:lpstr>
      <vt:lpstr>PowerPoint Presentation</vt:lpstr>
      <vt:lpstr>PowerPoint Presentation</vt:lpstr>
      <vt:lpstr>EXODUS STRUCTURE/OUTLINE</vt:lpstr>
      <vt:lpstr>REDEMPTION (1:1–12:30)</vt:lpstr>
      <vt:lpstr>1st MEETING WITH PHARAOH Exodus 5:1-23</vt:lpstr>
      <vt:lpstr>I. Exodus 5:1-19 Problem of Pharaoh</vt:lpstr>
      <vt:lpstr>Exodus 5:4-19 Pharaoh Increases Israel’s Burden</vt:lpstr>
      <vt:lpstr>Exodus 5:4-19 Pharaoh Increases Israel’s Burden</vt:lpstr>
      <vt:lpstr>Exodus 5:4-19 Pharaoh Increases Israel’s Burden</vt:lpstr>
      <vt:lpstr>Exodus 5:4-19 Pharaoh Increases Israel’s Burden</vt:lpstr>
      <vt:lpstr>Exodus 5:10-14 Orders Followed</vt:lpstr>
      <vt:lpstr>Exodus 5:10-14 Orders Followed</vt:lpstr>
      <vt:lpstr>Exodus 5:10-14 Orders Followed</vt:lpstr>
      <vt:lpstr>Exodus 5:4-19 Pharaoh Increases Israel’s Burden</vt:lpstr>
      <vt:lpstr>Exodus 5:10-14 Foremens’ Response</vt:lpstr>
      <vt:lpstr>Exodus 5:10-14 Foremens’ Response</vt:lpstr>
      <vt:lpstr>Exodus 5:10-14 Foremens’ Response</vt:lpstr>
      <vt:lpstr>PowerPoint Presentation</vt:lpstr>
      <vt:lpstr>Tabernacle Diagram</vt:lpstr>
      <vt:lpstr>Ark of the Covenant</vt:lpstr>
      <vt:lpstr>Exodus 5:10-14 Foremens’ Response</vt:lpstr>
      <vt:lpstr>PowerPoint Presentation</vt:lpstr>
      <vt:lpstr>1st MEETING WITH PHARAOH Exodus 5:1-23</vt:lpstr>
      <vt:lpstr>II. Exodus 5:1-19 Problem of Israel</vt:lpstr>
      <vt:lpstr>II. Exodus 5:1-19 Problem of Israel</vt:lpstr>
      <vt:lpstr>Exodus 5:20-21 Israel Complains to Moses</vt:lpstr>
      <vt:lpstr>Exodus 5:20-21 Israel Complains to Moses</vt:lpstr>
      <vt:lpstr>Exodus 5:20-21 Israel Complains to Moses</vt:lpstr>
      <vt:lpstr>II. Exodus 5:1-19 Problem of Israel</vt:lpstr>
      <vt:lpstr>Exodus 5:22-23 Moses Complains to God</vt:lpstr>
      <vt:lpstr>Exodus 5:22-23 Moses Complains to God</vt:lpstr>
      <vt:lpstr>Exodus 5:22-23 Moses Complains to God</vt:lpstr>
      <vt:lpstr>PowerPoint Presentation</vt:lpstr>
      <vt:lpstr>PowerPoint Presentation</vt:lpstr>
      <vt:lpstr>Satan as Ruler of this World</vt:lpstr>
      <vt:lpstr>Names &amp; Titles Demonstrating Satan’s Post-Fall, Earthly Authority  (Job 1:7; 2:2; Luke 4:5-8; Rom. 8:19-22)</vt:lpstr>
      <vt:lpstr>Ultimate Exodus  (Rev 11:15)</vt:lpstr>
      <vt:lpstr>PowerPoint Presentation</vt:lpstr>
      <vt:lpstr>AUTHORITY OF SCRIPTURE V. 19</vt:lpstr>
      <vt:lpstr>PowerPoint Presentation</vt:lpstr>
      <vt:lpstr>Conclusion</vt:lpstr>
      <vt:lpstr>1st MEETING WITH PHARAOH Exodus 5:1-23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015 Exodus 5v4-19</dc:title>
  <dc:subject>Exodus</dc:subject>
  <dc:creator>A. Woods</dc:creator>
  <dc:description>Modified by Jim McGowan</dc:description>
  <cp:lastModifiedBy>Jim McGowan</cp:lastModifiedBy>
  <cp:revision>1328</cp:revision>
  <cp:lastPrinted>2025-07-25T13:47:51Z</cp:lastPrinted>
  <dcterms:created xsi:type="dcterms:W3CDTF">2009-03-17T12:21:13Z</dcterms:created>
  <dcterms:modified xsi:type="dcterms:W3CDTF">2025-09-13T17:50:24Z</dcterms:modified>
</cp:coreProperties>
</file>