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3" r:id="rId3"/>
  </p:sldMasterIdLst>
  <p:notesMasterIdLst>
    <p:notesMasterId r:id="rId156"/>
  </p:notesMasterIdLst>
  <p:handoutMasterIdLst>
    <p:handoutMasterId r:id="rId157"/>
  </p:handoutMasterIdLst>
  <p:sldIdLst>
    <p:sldId id="28120" r:id="rId4"/>
    <p:sldId id="3862" r:id="rId5"/>
    <p:sldId id="27847" r:id="rId6"/>
    <p:sldId id="27791" r:id="rId7"/>
    <p:sldId id="27942" r:id="rId8"/>
    <p:sldId id="27869" r:id="rId9"/>
    <p:sldId id="27971" r:id="rId10"/>
    <p:sldId id="27870" r:id="rId11"/>
    <p:sldId id="27883" r:id="rId12"/>
    <p:sldId id="27895" r:id="rId13"/>
    <p:sldId id="28122" r:id="rId14"/>
    <p:sldId id="27896" r:id="rId15"/>
    <p:sldId id="28121" r:id="rId16"/>
    <p:sldId id="4829" r:id="rId17"/>
    <p:sldId id="427" r:id="rId18"/>
    <p:sldId id="28123" r:id="rId19"/>
    <p:sldId id="2309" r:id="rId20"/>
    <p:sldId id="424" r:id="rId21"/>
    <p:sldId id="425" r:id="rId22"/>
    <p:sldId id="426" r:id="rId23"/>
    <p:sldId id="27987" r:id="rId24"/>
    <p:sldId id="8731" r:id="rId25"/>
    <p:sldId id="28124" r:id="rId26"/>
    <p:sldId id="27898" r:id="rId27"/>
    <p:sldId id="27899" r:id="rId28"/>
    <p:sldId id="27900" r:id="rId29"/>
    <p:sldId id="27901" r:id="rId30"/>
    <p:sldId id="2661" r:id="rId31"/>
    <p:sldId id="27792" r:id="rId32"/>
    <p:sldId id="27988" r:id="rId33"/>
    <p:sldId id="27989" r:id="rId34"/>
    <p:sldId id="28096" r:id="rId35"/>
    <p:sldId id="5702" r:id="rId36"/>
    <p:sldId id="6292" r:id="rId37"/>
    <p:sldId id="27990" r:id="rId38"/>
    <p:sldId id="4393" r:id="rId39"/>
    <p:sldId id="3569" r:id="rId40"/>
    <p:sldId id="3571" r:id="rId41"/>
    <p:sldId id="3570" r:id="rId42"/>
    <p:sldId id="492" r:id="rId43"/>
    <p:sldId id="3572" r:id="rId44"/>
    <p:sldId id="27856" r:id="rId45"/>
    <p:sldId id="8625" r:id="rId46"/>
    <p:sldId id="819" r:id="rId47"/>
    <p:sldId id="8634" r:id="rId48"/>
    <p:sldId id="8635" r:id="rId49"/>
    <p:sldId id="27991" r:id="rId50"/>
    <p:sldId id="28097" r:id="rId51"/>
    <p:sldId id="497" r:id="rId52"/>
    <p:sldId id="27992" r:id="rId53"/>
    <p:sldId id="27993" r:id="rId54"/>
    <p:sldId id="27996" r:id="rId55"/>
    <p:sldId id="28054" r:id="rId56"/>
    <p:sldId id="28055" r:id="rId57"/>
    <p:sldId id="28056" r:id="rId58"/>
    <p:sldId id="27994" r:id="rId59"/>
    <p:sldId id="28098" r:id="rId60"/>
    <p:sldId id="28099" r:id="rId61"/>
    <p:sldId id="27995" r:id="rId62"/>
    <p:sldId id="27793" r:id="rId63"/>
    <p:sldId id="28100" r:id="rId64"/>
    <p:sldId id="28000" r:id="rId65"/>
    <p:sldId id="28057" r:id="rId66"/>
    <p:sldId id="28007" r:id="rId67"/>
    <p:sldId id="28059" r:id="rId68"/>
    <p:sldId id="28125" r:id="rId69"/>
    <p:sldId id="28060" r:id="rId70"/>
    <p:sldId id="28101" r:id="rId71"/>
    <p:sldId id="28061" r:id="rId72"/>
    <p:sldId id="28126" r:id="rId73"/>
    <p:sldId id="28058" r:id="rId74"/>
    <p:sldId id="28011" r:id="rId75"/>
    <p:sldId id="28062" r:id="rId76"/>
    <p:sldId id="28063" r:id="rId77"/>
    <p:sldId id="27839" r:id="rId78"/>
    <p:sldId id="28103" r:id="rId79"/>
    <p:sldId id="28064" r:id="rId80"/>
    <p:sldId id="28104" r:id="rId81"/>
    <p:sldId id="28065" r:id="rId82"/>
    <p:sldId id="28015" r:id="rId83"/>
    <p:sldId id="28066" r:id="rId84"/>
    <p:sldId id="28067" r:id="rId85"/>
    <p:sldId id="28068" r:id="rId86"/>
    <p:sldId id="28023" r:id="rId87"/>
    <p:sldId id="28070" r:id="rId88"/>
    <p:sldId id="28071" r:id="rId89"/>
    <p:sldId id="9675" r:id="rId90"/>
    <p:sldId id="6543" r:id="rId91"/>
    <p:sldId id="28072" r:id="rId92"/>
    <p:sldId id="28106" r:id="rId93"/>
    <p:sldId id="4972" r:id="rId94"/>
    <p:sldId id="1116" r:id="rId95"/>
    <p:sldId id="28073" r:id="rId96"/>
    <p:sldId id="28028" r:id="rId97"/>
    <p:sldId id="28074" r:id="rId98"/>
    <p:sldId id="28107" r:id="rId99"/>
    <p:sldId id="5571" r:id="rId100"/>
    <p:sldId id="28075" r:id="rId101"/>
    <p:sldId id="6555" r:id="rId102"/>
    <p:sldId id="6556" r:id="rId103"/>
    <p:sldId id="28108" r:id="rId104"/>
    <p:sldId id="1777" r:id="rId105"/>
    <p:sldId id="28076" r:id="rId106"/>
    <p:sldId id="6903" r:id="rId107"/>
    <p:sldId id="6542" r:id="rId108"/>
    <p:sldId id="28077" r:id="rId109"/>
    <p:sldId id="28109" r:id="rId110"/>
    <p:sldId id="28078" r:id="rId111"/>
    <p:sldId id="28069" r:id="rId112"/>
    <p:sldId id="28018" r:id="rId113"/>
    <p:sldId id="28079" r:id="rId114"/>
    <p:sldId id="28080" r:id="rId115"/>
    <p:sldId id="28110" r:id="rId116"/>
    <p:sldId id="28081" r:id="rId117"/>
    <p:sldId id="5687" r:id="rId118"/>
    <p:sldId id="282" r:id="rId119"/>
    <p:sldId id="27794" r:id="rId120"/>
    <p:sldId id="28034" r:id="rId121"/>
    <p:sldId id="28082" r:id="rId122"/>
    <p:sldId id="28111" r:id="rId123"/>
    <p:sldId id="28083" r:id="rId124"/>
    <p:sldId id="27795" r:id="rId125"/>
    <p:sldId id="28037" r:id="rId126"/>
    <p:sldId id="28084" r:id="rId127"/>
    <p:sldId id="28112" r:id="rId128"/>
    <p:sldId id="28085" r:id="rId129"/>
    <p:sldId id="28042" r:id="rId130"/>
    <p:sldId id="28087" r:id="rId131"/>
    <p:sldId id="28088" r:id="rId132"/>
    <p:sldId id="28086" r:id="rId133"/>
    <p:sldId id="269" r:id="rId134"/>
    <p:sldId id="28089" r:id="rId135"/>
    <p:sldId id="28046" r:id="rId136"/>
    <p:sldId id="28090" r:id="rId137"/>
    <p:sldId id="28113" r:id="rId138"/>
    <p:sldId id="28091" r:id="rId139"/>
    <p:sldId id="28114" r:id="rId140"/>
    <p:sldId id="28092" r:id="rId141"/>
    <p:sldId id="28115" r:id="rId142"/>
    <p:sldId id="28116" r:id="rId143"/>
    <p:sldId id="263" r:id="rId144"/>
    <p:sldId id="28093" r:id="rId145"/>
    <p:sldId id="28117" r:id="rId146"/>
    <p:sldId id="28041" r:id="rId147"/>
    <p:sldId id="28051" r:id="rId148"/>
    <p:sldId id="28094" r:id="rId149"/>
    <p:sldId id="28118" r:id="rId150"/>
    <p:sldId id="28095" r:id="rId151"/>
    <p:sldId id="2082" r:id="rId152"/>
    <p:sldId id="9673" r:id="rId153"/>
    <p:sldId id="12493" r:id="rId154"/>
    <p:sldId id="27842" r:id="rId155"/>
  </p:sldIdLst>
  <p:sldSz cx="12192000" cy="6858000"/>
  <p:notesSz cx="7315200" cy="9601200"/>
  <p:custDataLst>
    <p:tags r:id="rId15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FFFF"/>
    <a:srgbClr val="0000CC"/>
    <a:srgbClr val="FFFF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3243" autoAdjust="0"/>
  </p:normalViewPr>
  <p:slideViewPr>
    <p:cSldViewPr>
      <p:cViewPr>
        <p:scale>
          <a:sx n="120" d="100"/>
          <a:sy n="120" d="100"/>
        </p:scale>
        <p:origin x="940" y="6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184" y="8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presProps" Target="presProp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viewProps" Target="viewProp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handoutMaster" Target="handoutMasters/handoutMaster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gs" Target="tags/tag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078 Acts 13v50-14v28 </a:t>
            </a:r>
          </a:p>
          <a:p>
            <a:pPr>
              <a:defRPr/>
            </a:pPr>
            <a:r>
              <a:rPr lang="en-US" sz="1400" dirty="0"/>
              <a:t>09-10-2025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9/9/2025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122</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152</a:t>
            </a:fld>
            <a:endParaRPr lang="en-US"/>
          </a:p>
        </p:txBody>
      </p:sp>
    </p:spTree>
    <p:extLst>
      <p:ext uri="{BB962C8B-B14F-4D97-AF65-F5344CB8AC3E}">
        <p14:creationId xmlns:p14="http://schemas.microsoft.com/office/powerpoint/2010/main" val="239481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7F7E-B3AC-F7B9-842E-3435A2E1F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5616F-6538-94E3-A456-23377C36826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B1C7FC61-F8E4-66A8-E577-2D4DFCA65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D72DDC-07BE-5FC4-BF0F-F44DA2BB8F0E}"/>
              </a:ext>
            </a:extLst>
          </p:cNvPr>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875942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D9C0-D888-50A2-B48E-EFA4A936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A23-228F-06D7-578F-15DA59A0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FE98-AA06-357F-B482-D6DAFC623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9BF4C-E6FB-A4D1-6323-46808B296032}"/>
              </a:ext>
            </a:extLst>
          </p:cNvPr>
          <p:cNvSpPr>
            <a:spLocks noGrp="1"/>
          </p:cNvSpPr>
          <p:nvPr>
            <p:ph type="sldNum" sz="quarter" idx="5"/>
          </p:nvPr>
        </p:nvSpPr>
        <p:spPr/>
        <p:txBody>
          <a:bodyPr/>
          <a:lstStyle/>
          <a:p>
            <a:fld id="{F8C071F8-0110-44CB-B1AD-32F308DA789F}" type="slidenum">
              <a:rPr lang="en-US" smtClean="0"/>
              <a:t>29</a:t>
            </a:fld>
            <a:endParaRPr lang="en-US"/>
          </a:p>
        </p:txBody>
      </p:sp>
    </p:spTree>
    <p:extLst>
      <p:ext uri="{BB962C8B-B14F-4D97-AF65-F5344CB8AC3E}">
        <p14:creationId xmlns:p14="http://schemas.microsoft.com/office/powerpoint/2010/main" val="98176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A130-7641-5B65-7354-F85E0A1BF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D6A0-5BB9-F436-BE5A-8B7F5D02247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A71A4CD-9CD3-6FF0-F6C0-7E64400C01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60205-E2D6-CD7C-33D1-E93EE485C2A6}"/>
              </a:ext>
            </a:extLst>
          </p:cNvPr>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2936609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60</a:t>
            </a:fld>
            <a:endParaRPr lang="en-US"/>
          </a:p>
        </p:txBody>
      </p:sp>
    </p:spTree>
    <p:extLst>
      <p:ext uri="{BB962C8B-B14F-4D97-AF65-F5344CB8AC3E}">
        <p14:creationId xmlns:p14="http://schemas.microsoft.com/office/powerpoint/2010/main" val="2172021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A130-7641-5B65-7354-F85E0A1BF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D6A0-5BB9-F436-BE5A-8B7F5D02247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A71A4CD-9CD3-6FF0-F6C0-7E64400C01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60205-E2D6-CD7C-33D1-E93EE485C2A6}"/>
              </a:ext>
            </a:extLst>
          </p:cNvPr>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2936609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A130-7641-5B65-7354-F85E0A1BF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2D6A0-5BB9-F436-BE5A-8B7F5D02247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A71A4CD-9CD3-6FF0-F6C0-7E64400C01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60205-E2D6-CD7C-33D1-E93EE485C2A6}"/>
              </a:ext>
            </a:extLst>
          </p:cNvPr>
          <p:cNvSpPr>
            <a:spLocks noGrp="1"/>
          </p:cNvSpPr>
          <p:nvPr>
            <p:ph type="sldNum" sz="quarter" idx="5"/>
          </p:nvPr>
        </p:nvSpPr>
        <p:spPr/>
        <p:txBody>
          <a:bodyPr/>
          <a:lstStyle/>
          <a:p>
            <a:fld id="{3D084339-C7C3-4022-975D-A91B6BCBB8E5}" type="slidenum">
              <a:rPr lang="en-US" altLang="en-US" smtClean="0"/>
              <a:pPr/>
              <a:t>78</a:t>
            </a:fld>
            <a:endParaRPr lang="en-US" altLang="en-US" dirty="0"/>
          </a:p>
        </p:txBody>
      </p:sp>
    </p:spTree>
    <p:extLst>
      <p:ext uri="{BB962C8B-B14F-4D97-AF65-F5344CB8AC3E}">
        <p14:creationId xmlns:p14="http://schemas.microsoft.com/office/powerpoint/2010/main" val="293660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endParaRPr lang="en-US" dirty="0"/>
          </a:p>
        </p:txBody>
      </p:sp>
      <p:sp>
        <p:nvSpPr>
          <p:cNvPr id="5" name="Date Placeholder 4"/>
          <p:cNvSpPr>
            <a:spLocks noGrp="1"/>
          </p:cNvSpPr>
          <p:nvPr>
            <p:ph type="dt" idx="11"/>
          </p:nvPr>
        </p:nvSpPr>
        <p:spPr/>
        <p:txBody>
          <a:bodyPr/>
          <a:lstStyle/>
          <a:p>
            <a:pPr>
              <a:defRPr/>
            </a:pPr>
            <a:fld id="{2670D747-AD32-4E7D-84B4-F5484BFD0D39}" type="datetime1">
              <a:rPr lang="en-US" smtClean="0"/>
              <a:t>9/9/2025</a:t>
            </a:fld>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F3584848-F49B-4589-80F1-8AC4D2C6A1D1}" type="slidenum">
              <a:rPr lang="en-US" altLang="en-US" smtClean="0"/>
              <a:pPr>
                <a:defRPr/>
              </a:pPr>
              <a:t>97</a:t>
            </a:fld>
            <a:endParaRPr lang="en-US" altLang="en-US" dirty="0"/>
          </a:p>
        </p:txBody>
      </p:sp>
    </p:spTree>
    <p:extLst>
      <p:ext uri="{BB962C8B-B14F-4D97-AF65-F5344CB8AC3E}">
        <p14:creationId xmlns:p14="http://schemas.microsoft.com/office/powerpoint/2010/main" val="2541231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117</a:t>
            </a:fld>
            <a:endParaRPr lang="en-US"/>
          </a:p>
        </p:txBody>
      </p:sp>
    </p:spTree>
    <p:extLst>
      <p:ext uri="{BB962C8B-B14F-4D97-AF65-F5344CB8AC3E}">
        <p14:creationId xmlns:p14="http://schemas.microsoft.com/office/powerpoint/2010/main" val="593194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03572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567786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332462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23928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79433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186949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219778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208432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3264936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741012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208744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832668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052947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05071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32766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379263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473750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59956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743363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1894773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576107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31895778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781874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400411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913397744"/>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350948607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1524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41681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D3B99-9B5C-5D1B-1876-7193B83CAB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114800"/>
          </a:xfrm>
        </p:spPr>
        <p:txBody>
          <a:bodyPr/>
          <a:lstStyle/>
          <a:p>
            <a:pPr marL="342900" indent="-342900" algn="ctr" defTabSz="457200" eaLnBrk="0" hangingPunct="0">
              <a:lnSpc>
                <a:spcPct val="100000"/>
              </a:lnSpc>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Exodus 31:15-17</a:t>
            </a:r>
          </a:p>
          <a:p>
            <a:pPr marL="0" indent="0" algn="just">
              <a:lnSpc>
                <a:spcPct val="100000"/>
              </a:lnSpc>
              <a:spcBef>
                <a:spcPts val="0"/>
              </a:spcBef>
              <a:buNone/>
            </a:pPr>
            <a:r>
              <a:rPr lang="en-US" sz="3200" baseline="30000" dirty="0">
                <a:effectLst/>
              </a:rPr>
              <a:t>15</a:t>
            </a:r>
            <a:r>
              <a:rPr lang="en-US" sz="3200" dirty="0">
                <a:effectLst/>
              </a:rPr>
              <a:t> ‘For six days work may be done, but on the seventh day there is a sabbath of complete rest, holy to the </a:t>
            </a:r>
            <a:r>
              <a:rPr lang="en-US" sz="3200" cap="small" dirty="0">
                <a:effectLst/>
              </a:rPr>
              <a:t>Lord</a:t>
            </a:r>
            <a:r>
              <a:rPr lang="en-US" sz="3200" dirty="0">
                <a:effectLst/>
              </a:rPr>
              <a:t>; whoever does any work on the sabbath day shall surely be put to death. </a:t>
            </a:r>
            <a:r>
              <a:rPr lang="en-US" sz="3200" baseline="30000" dirty="0">
                <a:effectLst/>
              </a:rPr>
              <a:t>16</a:t>
            </a:r>
            <a:r>
              <a:rPr lang="en-US" sz="3200" dirty="0">
                <a:effectLst/>
              </a:rPr>
              <a:t> ‘So the sons of Israel shall observe the sabbath, to celebrate the sabbath throughout their generations as a perpetual covenant.’ </a:t>
            </a:r>
            <a:r>
              <a:rPr lang="en-US" sz="3200" baseline="30000" dirty="0">
                <a:effectLst/>
              </a:rPr>
              <a:t>17</a:t>
            </a:r>
            <a:r>
              <a:rPr lang="en-US" sz="3200" dirty="0">
                <a:effectLst/>
              </a:rPr>
              <a:t> “It is a sign between Me and the sons of Israel forever; for in six days the </a:t>
            </a:r>
            <a:r>
              <a:rPr lang="en-US" sz="3200" cap="small" dirty="0">
                <a:effectLst/>
              </a:rPr>
              <a:t>Lord</a:t>
            </a:r>
            <a:r>
              <a:rPr lang="en-US" sz="3200" dirty="0">
                <a:effectLst/>
              </a:rPr>
              <a:t> made heaven and earth, but on the seventh day He ceased </a:t>
            </a:r>
            <a:r>
              <a:rPr lang="en-US" sz="3200" i="1" dirty="0">
                <a:effectLst/>
              </a:rPr>
              <a:t>from labor,</a:t>
            </a:r>
            <a:r>
              <a:rPr lang="en-US" sz="3200" dirty="0">
                <a:effectLst/>
              </a:rPr>
              <a:t> and was refreshed.” </a:t>
            </a:r>
          </a:p>
        </p:txBody>
      </p:sp>
    </p:spTree>
    <p:extLst>
      <p:ext uri="{BB962C8B-B14F-4D97-AF65-F5344CB8AC3E}">
        <p14:creationId xmlns:p14="http://schemas.microsoft.com/office/powerpoint/2010/main" val="38461868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AA82B283-AA85-BD4D-943E-7394C4F4A1DE}"/>
              </a:ext>
            </a:extLst>
          </p:cNvPr>
          <p:cNvSpPr>
            <a:spLocks noGrp="1" noChangeArrowheads="1"/>
          </p:cNvSpPr>
          <p:nvPr>
            <p:ph type="title"/>
          </p:nvPr>
        </p:nvSpPr>
        <p:spPr>
          <a:xfrm>
            <a:off x="2209800" y="228600"/>
            <a:ext cx="7772400" cy="685800"/>
          </a:xfrm>
        </p:spPr>
        <p:txBody>
          <a:bodyPr/>
          <a:lstStyle/>
          <a:p>
            <a:pPr algn="ctr" eaLnBrk="1" hangingPunct="1"/>
            <a:r>
              <a:rPr lang="en-US" sz="3600" b="1" dirty="0">
                <a:solidFill>
                  <a:srgbClr val="00FFFF"/>
                </a:solidFill>
                <a:effectLst>
                  <a:outerShdw blurRad="38100" dist="38100" dir="2700000" algn="tl">
                    <a:srgbClr val="000000">
                      <a:alpha val="43137"/>
                    </a:srgbClr>
                  </a:outerShdw>
                </a:effectLst>
              </a:rPr>
              <a:t>Shaping and Populating (Gen 1:1)</a:t>
            </a:r>
          </a:p>
        </p:txBody>
      </p:sp>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1"/>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1"/>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1"/>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1"/>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1"/>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1"/>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1"/>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1"/>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20993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2544074672"/>
              </p:ext>
            </p:extLst>
          </p:nvPr>
        </p:nvGraphicFramePr>
        <p:xfrm>
          <a:off x="609600" y="280416"/>
          <a:ext cx="10972800" cy="6309360"/>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DA44-369C-FAE9-025C-686F4227274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6CD832-48ED-C504-76F1-B72D00AE77A2}"/>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67E3FCBD-B63D-8CA4-CAAA-F4D20477236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C2FEB7F0-173B-FE5B-DB73-68157B3693F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41125561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342900" indent="-342900" algn="ctr" defTabSz="457200" eaLnBrk="0" hangingPunct="0">
              <a:lnSpc>
                <a:spcPct val="100000"/>
              </a:lnSpc>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6:1-4</a:t>
            </a:r>
          </a:p>
          <a:p>
            <a:pPr marL="0" indent="0" algn="just">
              <a:lnSpc>
                <a:spcPct val="100000"/>
              </a:lnSpc>
              <a:spcBef>
                <a:spcPts val="0"/>
              </a:spcBef>
              <a:buNone/>
            </a:pPr>
            <a:r>
              <a:rPr lang="en-US" sz="2900" dirty="0">
                <a:effectLst>
                  <a:outerShdw blurRad="38100" dist="38100" dir="2700000" algn="tl">
                    <a:srgbClr val="000000">
                      <a:alpha val="43137"/>
                    </a:srgbClr>
                  </a:outerShdw>
                </a:effectLst>
              </a:rPr>
              <a:t>“</a:t>
            </a:r>
            <a:r>
              <a:rPr lang="en-US" sz="2900" baseline="30000" dirty="0">
                <a:effectLst>
                  <a:outerShdw blurRad="38100" dist="38100" dir="2700000" algn="tl">
                    <a:srgbClr val="000000">
                      <a:alpha val="43137"/>
                    </a:srgbClr>
                  </a:outerShdw>
                </a:effectLst>
              </a:rPr>
              <a:t>1 </a:t>
            </a:r>
            <a:r>
              <a:rPr lang="en-US" sz="2900" dirty="0">
                <a:effectLst>
                  <a:outerShdw blurRad="38100" dist="38100" dir="2700000" algn="tl">
                    <a:srgbClr val="000000">
                      <a:alpha val="43137"/>
                    </a:srgbClr>
                  </a:outerShdw>
                </a:effectLst>
              </a:rPr>
              <a:t>Now it came about, when men began to multiply on the face of the land, and daughters were born to them, </a:t>
            </a:r>
            <a:r>
              <a:rPr lang="en-US" sz="2900" baseline="30000" dirty="0">
                <a:effectLst>
                  <a:outerShdw blurRad="38100" dist="38100" dir="2700000" algn="tl">
                    <a:srgbClr val="000000">
                      <a:alpha val="43137"/>
                    </a:srgbClr>
                  </a:outerShdw>
                </a:effectLst>
              </a:rPr>
              <a:t>2 </a:t>
            </a:r>
            <a:r>
              <a:rPr lang="en-US" sz="29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2900" baseline="30000" dirty="0">
                <a:effectLst>
                  <a:outerShdw blurRad="38100" dist="38100" dir="2700000" algn="tl">
                    <a:srgbClr val="000000">
                      <a:alpha val="43137"/>
                    </a:srgbClr>
                  </a:outerShdw>
                </a:effectLst>
              </a:rPr>
              <a:t>3</a:t>
            </a:r>
            <a:r>
              <a:rPr lang="en-US" sz="2900" dirty="0">
                <a:effectLst>
                  <a:outerShdw blurRad="38100" dist="38100" dir="2700000" algn="tl">
                    <a:srgbClr val="000000">
                      <a:alpha val="43137"/>
                    </a:srgbClr>
                  </a:outerShdw>
                </a:effectLst>
              </a:rPr>
              <a:t> </a:t>
            </a:r>
            <a:r>
              <a:rPr lang="en-US" sz="2900" b="1" u="sng" dirty="0">
                <a:solidFill>
                  <a:srgbClr val="FFFFCC"/>
                </a:solidFill>
                <a:effectLst>
                  <a:outerShdw blurRad="38100" dist="38100" dir="2700000" algn="tl">
                    <a:srgbClr val="000000">
                      <a:alpha val="43137"/>
                    </a:srgbClr>
                  </a:outerShdw>
                </a:effectLst>
              </a:rPr>
              <a:t>Then the Lord said, ‘My Spirit shall not strive with man forever, because he also is flesh; nevertheless his days shall be one hundred and twenty years.’</a:t>
            </a:r>
            <a:r>
              <a:rPr lang="en-US" sz="2900" dirty="0">
                <a:effectLst>
                  <a:outerShdw blurRad="38100" dist="38100" dir="2700000" algn="tl">
                    <a:srgbClr val="000000">
                      <a:alpha val="43137"/>
                    </a:srgbClr>
                  </a:outerShdw>
                </a:effectLst>
              </a:rPr>
              <a:t> </a:t>
            </a:r>
            <a:r>
              <a:rPr lang="en-US" sz="2900" baseline="30000" dirty="0">
                <a:effectLst>
                  <a:outerShdw blurRad="38100" dist="38100" dir="2700000" algn="tl">
                    <a:srgbClr val="000000">
                      <a:alpha val="43137"/>
                    </a:srgbClr>
                  </a:outerShdw>
                </a:effectLst>
              </a:rPr>
              <a:t>4</a:t>
            </a:r>
            <a:r>
              <a:rPr lang="en-US" sz="29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341257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1E126-E3C9-D9C0-F466-6345624FC99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222635-4326-CD27-1340-23C604000E11}"/>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9257D080-A9FB-7274-E038-80F33E8E551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4DE82743-2E2E-6FAD-F593-147BAAE0C5F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815241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2598590904"/>
              </p:ext>
            </p:extLst>
          </p:nvPr>
        </p:nvGraphicFramePr>
        <p:xfrm>
          <a:off x="609600" y="280416"/>
          <a:ext cx="10972800" cy="6309360"/>
        </p:xfrm>
        <a:graphic>
          <a:graphicData uri="http://schemas.openxmlformats.org/drawingml/2006/table">
            <a:tbl>
              <a:tblPr/>
              <a:tblGrid>
                <a:gridCol w="28194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0"/>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1"/>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2"/>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3"/>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or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4"/>
                  </a:ext>
                </a:extLst>
              </a:tr>
              <a:tr h="91440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lumOff val="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659506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1641-D9DA-7696-48E3-55C3155889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9612E2F-A584-06FD-47E7-6F789569710F}"/>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950A0127-B63A-36A6-5869-F873F61FC5C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CE3B17E-3492-B96D-E66C-13C4A26F906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2097887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EDA8-2C28-C681-168A-D8E3BD8A517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FB4C80C-39AF-7918-B6BA-20032C04F03B}"/>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90B15C4E-5B74-EBBC-74F7-0C4F98A22C7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3D6D9BE-D45C-355C-E7F1-E2AE197602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30181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FFA7-B4E1-E92B-4A2C-BAA3735616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46194B3-B1E7-CCD8-147D-89A88D026F9A}"/>
              </a:ext>
            </a:extLst>
          </p:cNvPr>
          <p:cNvSpPr>
            <a:spLocks noGrp="1" noChangeArrowheads="1"/>
          </p:cNvSpPr>
          <p:nvPr>
            <p:ph type="title"/>
          </p:nvPr>
        </p:nvSpPr>
        <p:spPr>
          <a:xfrm>
            <a:off x="2738437" y="1524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
        <p:nvSpPr>
          <p:cNvPr id="161795" name="Rectangle 3">
            <a:extLst>
              <a:ext uri="{FF2B5EF4-FFF2-40B4-BE49-F238E27FC236}">
                <a16:creationId xmlns:a16="http://schemas.microsoft.com/office/drawing/2014/main" id="{2E39E89A-4E24-39EC-D65D-5C04906340AE}"/>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A5336B7-7241-23FF-6220-74496127EEA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945623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2F88-5BAE-2DCE-E6B7-687036449D2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D6F4376-8359-BBEE-E81B-98AE5014C24B}"/>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A7EAC27E-B198-FF0C-66FC-565D9DBA499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DC4AD0D-827F-4993-E289-DC1757C6202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37546610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63D1A-88D8-0F50-0A87-75D1099228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F2672F8-286F-396E-B64F-BEE4796FF207}"/>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092FB65B-6E1F-8290-7CA8-B700845AB18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2643BD8-B3AE-17DC-4E1F-D6ECF1F71F9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4870836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4E9F-5D97-093D-B005-14C9D6B414C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57F87BD-EAB4-5481-6A14-996C45A29125}"/>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CED71219-D6AD-E044-0E1C-789CF4C2A3B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7892CF3-3E5D-0247-056A-165873F93E9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42493578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ADA6-8E11-C801-92A3-AE2E9F9908C0}"/>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11AD782-3E18-B6AE-880A-171C2899606D}"/>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85655F3F-32BD-0770-A7E0-6CBAA9E3C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207E7180-7A01-9500-E5C1-58EAFA466A31}"/>
              </a:ext>
            </a:extLst>
          </p:cNvPr>
          <p:cNvSpPr>
            <a:spLocks noChangeArrowheads="1"/>
          </p:cNvSpPr>
          <p:nvPr/>
        </p:nvSpPr>
        <p:spPr bwMode="auto">
          <a:xfrm>
            <a:off x="6218582" y="1463040"/>
            <a:ext cx="715618" cy="2895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F78B3344-750D-5E4E-099D-AD0954523F77}"/>
              </a:ext>
            </a:extLst>
          </p:cNvPr>
          <p:cNvSpPr>
            <a:spLocks noChangeArrowheads="1"/>
          </p:cNvSpPr>
          <p:nvPr/>
        </p:nvSpPr>
        <p:spPr bwMode="auto">
          <a:xfrm>
            <a:off x="5410200" y="762000"/>
            <a:ext cx="808383"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2943357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0A9D-D8C8-1375-E81E-DF4886A49C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D394CCE-463E-6563-4C69-BCAA1A0A1438}"/>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Apostolic restraining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Jewish opposition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Miraculous recovery (20a)</a:t>
            </a:r>
          </a:p>
        </p:txBody>
      </p:sp>
      <p:pic>
        <p:nvPicPr>
          <p:cNvPr id="2" name="Picture 1">
            <a:extLst>
              <a:ext uri="{FF2B5EF4-FFF2-40B4-BE49-F238E27FC236}">
                <a16:creationId xmlns:a16="http://schemas.microsoft.com/office/drawing/2014/main" id="{D8F000D1-32B5-3477-71E5-D7A9062783B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5F449A7-155C-D887-AA38-0435FB45220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14:18-20a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Reaction to the Message</a:t>
            </a:r>
          </a:p>
        </p:txBody>
      </p:sp>
    </p:spTree>
    <p:extLst>
      <p:ext uri="{BB962C8B-B14F-4D97-AF65-F5344CB8AC3E}">
        <p14:creationId xmlns:p14="http://schemas.microsoft.com/office/powerpoint/2010/main" val="36661334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perseverance</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perseverance</a:t>
            </a:r>
            <a:r>
              <a:rPr lang="en-US" sz="3400" dirty="0">
                <a:effectLst>
                  <a:outerShdw blurRad="38100" dist="38100" dir="2700000" algn="tl">
                    <a:srgbClr val="000000">
                      <a:alpha val="43137"/>
                    </a:srgbClr>
                  </a:outerShdw>
                </a:effectLst>
                <a:latin typeface="Calibri" panose="020F0502020204030204" pitchFamily="34" charset="0"/>
              </a:rPr>
              <a:t>,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love.”</a:t>
            </a:r>
          </a:p>
        </p:txBody>
      </p:sp>
    </p:spTree>
    <p:extLst>
      <p:ext uri="{BB962C8B-B14F-4D97-AF65-F5344CB8AC3E}">
        <p14:creationId xmlns:p14="http://schemas.microsoft.com/office/powerpoint/2010/main" val="377250900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b="1" dirty="0">
                <a:solidFill>
                  <a:srgbClr val="00FFFF"/>
                </a:solidFill>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rgbClr val="FFFFCC"/>
                </a:solidFill>
                <a:effectLst>
                  <a:outerShdw blurRad="38100" dist="38100" dir="2700000" algn="tl">
                    <a:srgbClr val="000000">
                      <a:alpha val="43137"/>
                    </a:srgbClr>
                  </a:outerShdw>
                </a:effectLst>
              </a:rPr>
              <a:t>1:5-7</a:t>
            </a:r>
            <a:r>
              <a:rPr lang="en-US" altLang="en-US" sz="2800" kern="1200" dirty="0">
                <a:solidFill>
                  <a:schemeClr val="tx1"/>
                </a:solidFill>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1748412" y="914399"/>
            <a:ext cx="8695176" cy="54864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C10B9-1643-975E-295E-801AF585457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960BFA6-7523-36BB-E8B6-F4BFB440B456}"/>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in Derbe (20a)</a:t>
            </a:r>
          </a:p>
        </p:txBody>
      </p:sp>
      <p:sp>
        <p:nvSpPr>
          <p:cNvPr id="3" name="Rectangle 2">
            <a:extLst>
              <a:ext uri="{FF2B5EF4-FFF2-40B4-BE49-F238E27FC236}">
                <a16:creationId xmlns:a16="http://schemas.microsoft.com/office/drawing/2014/main" id="{36A15C01-F186-1C86-78B1-F59E528A831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D52E7E1-16B0-DDE9-05DC-FE8E73A79AF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86730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62F31-CDFC-30BE-056A-62ACB793206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4E2CDA8-ECD3-BF25-0BC9-DDAB5FAA1A2D}"/>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in Derbe (20a)</a:t>
            </a:r>
          </a:p>
        </p:txBody>
      </p:sp>
      <p:sp>
        <p:nvSpPr>
          <p:cNvPr id="3" name="Rectangle 2">
            <a:extLst>
              <a:ext uri="{FF2B5EF4-FFF2-40B4-BE49-F238E27FC236}">
                <a16:creationId xmlns:a16="http://schemas.microsoft.com/office/drawing/2014/main" id="{5E2AAE10-F553-3B92-03AE-72BCCDA21FE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E3754FDA-28DA-03E0-08F8-EDD5440CD84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43670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5999"/>
            <a:ext cx="7772400" cy="24384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5402AE3-B1E3-A3E0-4F21-80A48D534EC1}"/>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Tree>
    <p:extLst>
      <p:ext uri="{BB962C8B-B14F-4D97-AF65-F5344CB8AC3E}">
        <p14:creationId xmlns:p14="http://schemas.microsoft.com/office/powerpoint/2010/main" val="1351031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943600" y="1615440"/>
            <a:ext cx="533400" cy="3812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3735540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645A3-9D98-43B0-B11A-1936FEC09A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866FF28-8190-0BA2-4E07-4ADE83B0F380}"/>
              </a:ext>
            </a:extLst>
          </p:cNvPr>
          <p:cNvSpPr>
            <a:spLocks noGrp="1" noChangeArrowheads="1"/>
          </p:cNvSpPr>
          <p:nvPr>
            <p:ph type="body" idx="1"/>
          </p:nvPr>
        </p:nvSpPr>
        <p:spPr>
          <a:xfrm>
            <a:off x="762000" y="2286000"/>
            <a:ext cx="7635240" cy="1715938"/>
          </a:xfrm>
        </p:spPr>
        <p:txBody>
          <a:bodyPr/>
          <a:lstStyle/>
          <a:p>
            <a:pPr marL="457200" lvl="1" indent="-457200">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Derbe (20b)</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Ministry in Derbe (20a)</a:t>
            </a:r>
          </a:p>
        </p:txBody>
      </p:sp>
      <p:sp>
        <p:nvSpPr>
          <p:cNvPr id="3" name="Rectangle 2">
            <a:extLst>
              <a:ext uri="{FF2B5EF4-FFF2-40B4-BE49-F238E27FC236}">
                <a16:creationId xmlns:a16="http://schemas.microsoft.com/office/drawing/2014/main" id="{A36E0EF9-D91E-D2A9-5411-30E36FCD978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Derbe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14:20b-21a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931C9FA-4070-8E15-E93E-AE7085A117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4210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D9EE-375D-DBED-152B-22F28651DE5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ABBB92-F220-72D3-539A-04F0A421C33C}"/>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C4F622D4-53F7-2049-CF41-3BABCE996A4A}"/>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4079C59-4814-77C8-5D75-6545082C657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13710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29F2C-4BA6-7622-9201-B8BB5774DFB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60A174F-45A7-8F2D-705A-46F0E8489F0B}"/>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0ABD1A09-4AEB-9E30-76FE-8FB7417D4D8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8465695-BB27-AF77-F980-BE2D4D82724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290185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6019800" y="1702359"/>
            <a:ext cx="457200" cy="2440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pic>
        <p:nvPicPr>
          <p:cNvPr id="4" name="Picture 3">
            <a:extLst>
              <a:ext uri="{FF2B5EF4-FFF2-40B4-BE49-F238E27FC236}">
                <a16:creationId xmlns:a16="http://schemas.microsoft.com/office/drawing/2014/main" id="{C73C3B68-3B72-1AF1-1079-95058A6A7C1E}"/>
              </a:ext>
            </a:extLst>
          </p:cNvPr>
          <p:cNvPicPr>
            <a:picLocks noChangeAspect="1"/>
          </p:cNvPicPr>
          <p:nvPr/>
        </p:nvPicPr>
        <p:blipFill>
          <a:blip r:embed="rId3"/>
          <a:stretch>
            <a:fillRect/>
          </a:stretch>
        </p:blipFill>
        <p:spPr>
          <a:xfrm>
            <a:off x="5514258" y="744994"/>
            <a:ext cx="657942" cy="373646"/>
          </a:xfrm>
          <a:prstGeom prst="rect">
            <a:avLst/>
          </a:prstGeom>
        </p:spPr>
      </p:pic>
      <p:sp>
        <p:nvSpPr>
          <p:cNvPr id="5" name="Oval 7">
            <a:extLst>
              <a:ext uri="{FF2B5EF4-FFF2-40B4-BE49-F238E27FC236}">
                <a16:creationId xmlns:a16="http://schemas.microsoft.com/office/drawing/2014/main" id="{E94EFD0A-4F0B-A987-1697-6AD532598D02}"/>
              </a:ext>
            </a:extLst>
          </p:cNvPr>
          <p:cNvSpPr>
            <a:spLocks noChangeArrowheads="1"/>
          </p:cNvSpPr>
          <p:nvPr/>
        </p:nvSpPr>
        <p:spPr bwMode="auto">
          <a:xfrm>
            <a:off x="6248400" y="1487678"/>
            <a:ext cx="609600" cy="2440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9812307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A050-06DA-06CD-630D-EE7BA100CBD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AC95C34-064E-1C08-393C-57ABEB05D321}"/>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AB93D53F-4A18-94C9-988A-B69371A208E3}"/>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8B1A2E15-A2BD-33EA-BAB3-C30A5B901AF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603767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6CAED-DB86-A865-5ED1-599A691A4B2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72F6F3F-8C62-AD14-3F55-CBA051B3D8A6}"/>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64442F0E-B4E1-E1A6-495A-3C4DA380D2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A2F63C0-4591-1F6B-C067-225518A315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32435203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07166-85D4-0B09-2E81-A60999A921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5192755-C2C6-BA1F-6B70-1B4571EAABE3}"/>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0E35E635-5EE6-C79F-A6B0-CC1F51BB6F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21D0C8F-E21D-5EE3-82D9-5961169BCFF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12542177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CAA78-10E7-4408-1171-7F09E470DE6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3637A0A-D0E5-7FB9-8868-14895C24CC3F}"/>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64647319-2D48-15E5-D98B-A32537AEAFA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60C4445-369D-0ECA-F450-CE775944430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1402196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88F33-F3CC-5CB7-C26B-6068E665682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DC02B2C-A367-64D8-AC0E-A1705FE94726}"/>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apostolic response is given in verse 51: </a:t>
            </a:r>
            <a:r>
              <a:rPr lang="en-US" sz="3200" i="1" dirty="0">
                <a:effectLst>
                  <a:outerShdw blurRad="38100" dist="38100" dir="2700000" algn="tl">
                    <a:srgbClr val="000000">
                      <a:alpha val="43137"/>
                    </a:srgbClr>
                  </a:outerShdw>
                </a:effectLst>
              </a:rPr>
              <a:t>But they shook off the dust of their feet against them</a:t>
            </a:r>
            <a:r>
              <a:rPr lang="en-US" sz="3200" dirty="0">
                <a:effectLst>
                  <a:outerShdw blurRad="38100" dist="38100" dir="2700000" algn="tl">
                    <a:srgbClr val="000000">
                      <a:alpha val="43137"/>
                    </a:srgbClr>
                  </a:outerShdw>
                </a:effectLst>
              </a:rPr>
              <a:t>. This action was a visible, physical, symbolic measure marking a complete break of fellowship and renunciation with a person or community. It was also what Yeshua had commanded His disciples to do (Mt. 10:14; Mk. 6:11; Lk. 9:5). The procedure was to take the sandals off the feet, and the dust was shaken toward the group or place being renounced as a symbolic token. Then the apostles went to Iconium, the next city to be evangelized.”</a:t>
            </a:r>
          </a:p>
        </p:txBody>
      </p:sp>
      <p:sp>
        <p:nvSpPr>
          <p:cNvPr id="4" name="Text Box 5">
            <a:extLst>
              <a:ext uri="{FF2B5EF4-FFF2-40B4-BE49-F238E27FC236}">
                <a16:creationId xmlns:a16="http://schemas.microsoft.com/office/drawing/2014/main" id="{D71488B3-7E8D-9070-E2DF-4A823FFA3E73}"/>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10B6086A-8F6F-44EB-4F2D-6A0C96E5F3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BE94F2FB-64A5-0154-4975-9EEB5C8BC7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227091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CB1F3-5E22-5D77-3A7A-D4F1B4F0751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EAECDB1-7875-73BF-82B0-ECA75E729B8F}"/>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Confirmation (22a)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Exhortation (22b)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of elders (23)</a:t>
            </a:r>
          </a:p>
        </p:txBody>
      </p:sp>
      <p:pic>
        <p:nvPicPr>
          <p:cNvPr id="2" name="Picture 1">
            <a:extLst>
              <a:ext uri="{FF2B5EF4-FFF2-40B4-BE49-F238E27FC236}">
                <a16:creationId xmlns:a16="http://schemas.microsoft.com/office/drawing/2014/main" id="{EC986DFD-BFF3-C65C-4EF1-122162C598C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2297499-231B-DFDD-AF9B-78C713D5550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14:22-23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Ministries in revisited cities</a:t>
            </a:r>
          </a:p>
        </p:txBody>
      </p:sp>
    </p:spTree>
    <p:extLst>
      <p:ext uri="{BB962C8B-B14F-4D97-AF65-F5344CB8AC3E}">
        <p14:creationId xmlns:p14="http://schemas.microsoft.com/office/powerpoint/2010/main" val="22134515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152400"/>
            <a:ext cx="7772400" cy="9144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mn-lt"/>
                <a:cs typeface="Calibri" panose="020F0502020204030204" pitchFamily="34" charset="0"/>
              </a:rPr>
              <a:t>Local Church Government</a:t>
            </a:r>
          </a:p>
        </p:txBody>
      </p:sp>
      <p:sp>
        <p:nvSpPr>
          <p:cNvPr id="16387" name="Rectangle 3"/>
          <p:cNvSpPr>
            <a:spLocks noGrp="1" noChangeArrowheads="1"/>
          </p:cNvSpPr>
          <p:nvPr>
            <p:ph type="body" idx="1"/>
          </p:nvPr>
        </p:nvSpPr>
        <p:spPr>
          <a:xfrm>
            <a:off x="1203960" y="1447800"/>
            <a:ext cx="9784080" cy="2590799"/>
          </a:xfrm>
        </p:spPr>
        <p:txBody>
          <a:bodyPr/>
          <a:lstStyle/>
          <a:p>
            <a:pPr marL="514350" indent="-514350">
              <a:lnSpc>
                <a:spcPct val="100000"/>
              </a:lnSpc>
              <a:spcBef>
                <a:spcPts val="0"/>
              </a:spcBef>
              <a:spcAft>
                <a:spcPts val="2400"/>
              </a:spcAft>
              <a:buClr>
                <a:srgbClr val="00FFFF"/>
              </a:buClr>
              <a:buFont typeface="+mj-lt"/>
              <a:buAutoNum type="arabicPeriod"/>
              <a:defRPr/>
            </a:pPr>
            <a:r>
              <a:rPr lang="en-US" sz="3200" dirty="0"/>
              <a:t>Episcopalian / bishop rule – Acts 15:2, 6</a:t>
            </a:r>
          </a:p>
          <a:p>
            <a:pPr marL="514350" indent="-514350">
              <a:lnSpc>
                <a:spcPct val="100000"/>
              </a:lnSpc>
              <a:spcBef>
                <a:spcPts val="0"/>
              </a:spcBef>
              <a:spcAft>
                <a:spcPts val="2400"/>
              </a:spcAft>
              <a:buClr>
                <a:srgbClr val="00FFFF"/>
              </a:buClr>
              <a:buFont typeface="+mj-lt"/>
              <a:buAutoNum type="arabicPeriod"/>
              <a:defRPr/>
            </a:pPr>
            <a:r>
              <a:rPr lang="en-US" sz="3200" dirty="0"/>
              <a:t>Congregational rule – Acts 6:1-7</a:t>
            </a:r>
          </a:p>
          <a:p>
            <a:pPr marL="514350" indent="-514350">
              <a:lnSpc>
                <a:spcPct val="100000"/>
              </a:lnSpc>
              <a:spcBef>
                <a:spcPts val="0"/>
              </a:spcBef>
              <a:spcAft>
                <a:spcPts val="2400"/>
              </a:spcAft>
              <a:buClr>
                <a:srgbClr val="00FFFF"/>
              </a:buClr>
              <a:buFont typeface="+mj-lt"/>
              <a:buAutoNum type="arabicPeriod"/>
              <a:defRPr/>
            </a:pPr>
            <a:r>
              <a:rPr lang="en-US" sz="3200" dirty="0"/>
              <a:t>Presbyterian / elder rule – Acts 20:28; 1 Tim 5:17; 4:14</a:t>
            </a:r>
          </a:p>
        </p:txBody>
      </p:sp>
      <p:pic>
        <p:nvPicPr>
          <p:cNvPr id="3" name="Picture 2">
            <a:extLst>
              <a:ext uri="{FF2B5EF4-FFF2-40B4-BE49-F238E27FC236}">
                <a16:creationId xmlns:a16="http://schemas.microsoft.com/office/drawing/2014/main" id="{8020D460-CC0D-C4A1-0469-DBA2EBBED345}"/>
              </a:ext>
            </a:extLst>
          </p:cNvPr>
          <p:cNvPicPr>
            <a:picLocks noChangeAspect="1"/>
          </p:cNvPicPr>
          <p:nvPr/>
        </p:nvPicPr>
        <p:blipFill>
          <a:blip r:embed="rId2"/>
          <a:stretch>
            <a:fillRect/>
          </a:stretch>
        </p:blipFill>
        <p:spPr>
          <a:xfrm>
            <a:off x="2630123" y="3907320"/>
            <a:ext cx="6931753" cy="2493480"/>
          </a:xfrm>
          <a:prstGeom prst="rect">
            <a:avLst/>
          </a:prstGeom>
          <a:solidFill>
            <a:schemeClr val="accent1"/>
          </a:solidFill>
          <a:ln w="28575">
            <a:solidFill>
              <a:srgbClr val="FF0000"/>
            </a:solidFill>
          </a:ln>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23AA4-E75F-EA42-4EE5-75848EF6B25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AB36DBE-C1AA-235D-7D9C-1766E6109120}"/>
              </a:ext>
            </a:extLst>
          </p:cNvPr>
          <p:cNvSpPr>
            <a:spLocks noGrp="1" noChangeArrowheads="1"/>
          </p:cNvSpPr>
          <p:nvPr>
            <p:ph type="body" idx="1"/>
          </p:nvPr>
        </p:nvSpPr>
        <p:spPr>
          <a:xfrm>
            <a:off x="762000" y="1905000"/>
            <a:ext cx="8458200" cy="30480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9B797514-FD66-D264-0D31-260C4637B4D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384361E-CA8B-6923-8A9C-29D17BE2412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76458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18A40-7DE9-DFEA-2F4C-99DEDBF1435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C0C50BF-14B6-C0D7-AA33-80653118E4BB}"/>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86C7067F-1F78-8063-7361-62127283163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ABDDA3D-26A3-6C52-F2DD-C836E439120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2165750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7300D-44FB-19D2-CD3B-9044361DCE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FA46BEC-A3A9-BC74-E426-7E8F52410234}"/>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D6A5B8B0-14AC-9747-5D1E-75E4CC09D19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A67E159-DBD6-2379-D965-8575491A574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7543683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4495800" y="1371600"/>
            <a:ext cx="1524000" cy="34608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4648200" y="1717688"/>
            <a:ext cx="1752600" cy="125411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8445561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313F0-788D-F9D7-968B-3F5DAB5375C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F612345-76F2-A5E4-6F0E-3F41AF7C0005}"/>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C86CDA8D-4EA3-36D9-6634-A7E291B1BA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EA7CE1A-D728-306B-3DF1-46EA7D3862C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8881603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334000" y="2209800"/>
            <a:ext cx="609600" cy="43901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9435674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29D5-39AA-F638-60D9-F40C7F2D448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5BC5756-3EB8-249C-B23D-74250F5C8B67}"/>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97746311-3406-0C09-61CE-6DDDCFCB637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B189CDE-5FA3-7431-D310-AA01CC9CA1A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3833590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56DF2-FB26-16C8-42C0-9340A8D5DF11}"/>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DBE58C01-87F6-C548-97EC-D702CD091388}"/>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2774966-A60C-1E47-6E72-296F643B4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800C5C81-DA39-3845-1393-489996321448}"/>
              </a:ext>
            </a:extLst>
          </p:cNvPr>
          <p:cNvSpPr>
            <a:spLocks noChangeArrowheads="1"/>
          </p:cNvSpPr>
          <p:nvPr/>
        </p:nvSpPr>
        <p:spPr bwMode="auto">
          <a:xfrm>
            <a:off x="4800600" y="2057400"/>
            <a:ext cx="6096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768645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152400"/>
            <a:ext cx="6629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Biblical Basis for Separation?</a:t>
            </a:r>
          </a:p>
        </p:txBody>
      </p:sp>
      <p:sp>
        <p:nvSpPr>
          <p:cNvPr id="21507" name="Rectangle 3"/>
          <p:cNvSpPr>
            <a:spLocks noGrp="1" noChangeArrowheads="1"/>
          </p:cNvSpPr>
          <p:nvPr>
            <p:ph type="body" idx="1"/>
          </p:nvPr>
        </p:nvSpPr>
        <p:spPr>
          <a:xfrm>
            <a:off x="1880394" y="1447800"/>
            <a:ext cx="5968206" cy="4953000"/>
          </a:xfrm>
        </p:spPr>
        <p:txBody>
          <a:bodyPr/>
          <a:lstStyle/>
          <a:p>
            <a:pPr marL="461963" indent="-461963">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Thess. 3:6, 14</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1 Cor.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Cor. 6:14-18</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Rom. 16:17</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Eph.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Titus 3:9-11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John 9-11</a:t>
            </a:r>
          </a:p>
        </p:txBody>
      </p:sp>
      <p:pic>
        <p:nvPicPr>
          <p:cNvPr id="5" name="Picture 4" descr="https://westsidechristianfellowship.org/wp-content/uploads/Church-Discipline.jpg">
            <a:extLst>
              <a:ext uri="{FF2B5EF4-FFF2-40B4-BE49-F238E27FC236}">
                <a16:creationId xmlns:a16="http://schemas.microsoft.com/office/drawing/2014/main" id="{DE0011D0-EFD4-48C4-B167-E92D8B4F52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0600" y="248754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6849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20A6-34CC-1F12-3ED9-61B583F470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44C31E-54EE-F415-6841-6FD4028A275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B0F912A-121E-C061-779C-30C43A1F0DB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2" name="Picture 2">
            <a:extLst>
              <a:ext uri="{FF2B5EF4-FFF2-40B4-BE49-F238E27FC236}">
                <a16:creationId xmlns:a16="http://schemas.microsoft.com/office/drawing/2014/main" id="{ABF8FCF4-07AD-2B26-D838-8C6581BC5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166" y="2971800"/>
            <a:ext cx="2329668"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4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2438400" y="152400"/>
            <a:ext cx="73152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Acts 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600200"/>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b="1" u="sng" dirty="0">
                <a:solidFill>
                  <a:srgbClr val="FFFFCC"/>
                </a:solidFill>
              </a:rPr>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9448800" y="2667000"/>
            <a:ext cx="2145792" cy="1828800"/>
          </a:xfrm>
          <a:prstGeom prst="rect">
            <a:avLst/>
          </a:prstGeom>
          <a:ln w="38100">
            <a:solidFill>
              <a:schemeClr val="tx1"/>
            </a:solidFill>
          </a:ln>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228A-DD0D-9C96-B682-272CF2F4155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7C2CD2E-4A56-6554-72A5-59CC8DC7AC3F}"/>
              </a:ext>
            </a:extLst>
          </p:cNvPr>
          <p:cNvSpPr>
            <a:spLocks noGrp="1" noChangeArrowheads="1"/>
          </p:cNvSpPr>
          <p:nvPr>
            <p:ph type="body" idx="1"/>
          </p:nvPr>
        </p:nvSpPr>
        <p:spPr>
          <a:xfrm>
            <a:off x="662517" y="1885950"/>
            <a:ext cx="7162800" cy="30861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Through Pisidia to Pamphylia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Speaking the Word in Perga (25a)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To Attalia (25b)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To Antioch via boat (26)</a:t>
            </a:r>
          </a:p>
        </p:txBody>
      </p:sp>
      <p:pic>
        <p:nvPicPr>
          <p:cNvPr id="2" name="Picture 1">
            <a:extLst>
              <a:ext uri="{FF2B5EF4-FFF2-40B4-BE49-F238E27FC236}">
                <a16:creationId xmlns:a16="http://schemas.microsoft.com/office/drawing/2014/main" id="{015D4246-30ED-EF6D-1959-AC41D30E3BE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7AE1E36-B11F-8991-62CC-83FEA445D69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14:24-26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Route to Antioch</a:t>
            </a:r>
          </a:p>
        </p:txBody>
      </p:sp>
    </p:spTree>
    <p:extLst>
      <p:ext uri="{BB962C8B-B14F-4D97-AF65-F5344CB8AC3E}">
        <p14:creationId xmlns:p14="http://schemas.microsoft.com/office/powerpoint/2010/main" val="6118246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8839200" y="2743200"/>
            <a:ext cx="762000" cy="3050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4432646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E72E4-BAAB-AEE9-A6F3-79D4E1017DA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B86CA81-1645-67C4-1C59-39E1BB90C46B}"/>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endParaRPr lang="en-US" sz="3200"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route (21b)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Ministries in revisited cities (22-23)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Route to Antioch (24-26)</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Report to Antioch Church (27-28)</a:t>
            </a:r>
          </a:p>
        </p:txBody>
      </p:sp>
      <p:sp>
        <p:nvSpPr>
          <p:cNvPr id="3" name="Rectangle 2">
            <a:extLst>
              <a:ext uri="{FF2B5EF4-FFF2-40B4-BE49-F238E27FC236}">
                <a16:creationId xmlns:a16="http://schemas.microsoft.com/office/drawing/2014/main" id="{A03334D1-5C7C-AF7D-5DEF-E0043CF7201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Return to Syrian Antioch</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14:21b-28</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1202F63-FBF6-9331-7978-E68E2A1C002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647887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A81A5-324A-8F0B-1BDA-A7EBC67853C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761AE33-7E1D-9680-3AD1-064AB8762E93}"/>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105AB87-DF66-C00A-FE4C-C223C5203D2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1CFE40F-7D3C-2B30-D8E9-6E53E4FB546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17860779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6953-D30C-C0C7-BE87-6C2EBAA529E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253E21A-2563-152A-738B-360B746411D8}"/>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959B388-1307-07CE-5A3E-C8A7788485B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A451D5B-D0C2-D910-0B62-E3DADF96D3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6252015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812B8-E42D-2C4B-54B3-C67929E6072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725AAB5-0CFB-234A-1CB1-CD34A6E8A06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2D34425E-7A20-A1AE-E418-95E4717095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BA56F8B6-3545-35EC-723B-79D3E6CBFCB1}"/>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15653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D1C-D2C5-A45E-3017-772C7D9FA58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55CE5BF-3CAC-C925-21E0-1285AC331BF9}"/>
              </a:ext>
            </a:extLst>
          </p:cNvPr>
          <p:cNvSpPr>
            <a:spLocks noGrp="1" noChangeArrowheads="1"/>
          </p:cNvSpPr>
          <p:nvPr>
            <p:ph type="body" idx="1"/>
          </p:nvPr>
        </p:nvSpPr>
        <p:spPr>
          <a:xfrm>
            <a:off x="662517" y="2286000"/>
            <a:ext cx="7162800" cy="2286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Missionary report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Transitional statement (28)</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3110998-DC47-1E5E-0BC7-FD2D2BC09F7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D84B8E9-5CF1-7360-878E-8101E42C592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Report to the Antioch Church</a:t>
            </a:r>
          </a:p>
        </p:txBody>
      </p:sp>
    </p:spTree>
    <p:extLst>
      <p:ext uri="{BB962C8B-B14F-4D97-AF65-F5344CB8AC3E}">
        <p14:creationId xmlns:p14="http://schemas.microsoft.com/office/powerpoint/2010/main" val="39714402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F12C72-64E3-D4CA-D0A1-85893328C05B}"/>
              </a:ext>
            </a:extLst>
          </p:cNvPr>
          <p:cNvGraphicFramePr>
            <a:graphicFrameLocks noGrp="1"/>
          </p:cNvGraphicFramePr>
          <p:nvPr/>
        </p:nvGraphicFramePr>
        <p:xfrm>
          <a:off x="609600" y="137160"/>
          <a:ext cx="10972800" cy="6583680"/>
        </p:xfrm>
        <a:graphic>
          <a:graphicData uri="http://schemas.openxmlformats.org/drawingml/2006/table">
            <a:tbl>
              <a:tblPr firstRow="1" bandRow="1">
                <a:tableStyleId>{073A0DAA-6AF3-43AB-8588-CEC1D06C72B9}</a:tableStyleId>
              </a:tblPr>
              <a:tblGrid>
                <a:gridCol w="2255100">
                  <a:extLst>
                    <a:ext uri="{9D8B030D-6E8A-4147-A177-3AD203B41FA5}">
                      <a16:colId xmlns:a16="http://schemas.microsoft.com/office/drawing/2014/main" val="3919174713"/>
                    </a:ext>
                  </a:extLst>
                </a:gridCol>
                <a:gridCol w="2179425">
                  <a:extLst>
                    <a:ext uri="{9D8B030D-6E8A-4147-A177-3AD203B41FA5}">
                      <a16:colId xmlns:a16="http://schemas.microsoft.com/office/drawing/2014/main" val="302585815"/>
                    </a:ext>
                  </a:extLst>
                </a:gridCol>
                <a:gridCol w="2179425">
                  <a:extLst>
                    <a:ext uri="{9D8B030D-6E8A-4147-A177-3AD203B41FA5}">
                      <a16:colId xmlns:a16="http://schemas.microsoft.com/office/drawing/2014/main" val="3965908190"/>
                    </a:ext>
                  </a:extLst>
                </a:gridCol>
                <a:gridCol w="1558894">
                  <a:extLst>
                    <a:ext uri="{9D8B030D-6E8A-4147-A177-3AD203B41FA5}">
                      <a16:colId xmlns:a16="http://schemas.microsoft.com/office/drawing/2014/main" val="3402539353"/>
                    </a:ext>
                  </a:extLst>
                </a:gridCol>
                <a:gridCol w="2799956">
                  <a:extLst>
                    <a:ext uri="{9D8B030D-6E8A-4147-A177-3AD203B41FA5}">
                      <a16:colId xmlns:a16="http://schemas.microsoft.com/office/drawing/2014/main" val="3848284455"/>
                    </a:ext>
                  </a:extLst>
                </a:gridCol>
              </a:tblGrid>
              <a:tr h="822960">
                <a:tc gridSpan="5">
                  <a:txBody>
                    <a:bodyPr/>
                    <a:lstStyle/>
                    <a:p>
                      <a:pPr algn="ctr"/>
                      <a:r>
                        <a:rPr lang="en-US" altLang="en-US" sz="3600" b="0" dirty="0">
                          <a:solidFill>
                            <a:srgbClr val="00FFFF"/>
                          </a:solidFill>
                          <a:latin typeface="Calibri" panose="020F0502020204030204" pitchFamily="34" charset="0"/>
                          <a:ea typeface="+mj-ea"/>
                          <a:cs typeface="+mj-cs"/>
                        </a:rPr>
                        <a:t>Paul’s Ministry Chronology</a:t>
                      </a:r>
                      <a:endParaRPr lang="en-US" sz="3600" b="0" dirty="0">
                        <a:solidFill>
                          <a:srgbClr val="00FFFF"/>
                        </a:solidFill>
                        <a:latin typeface="Calibri" panose="020F0502020204030204" pitchFamily="34" charset="0"/>
                        <a:ea typeface="+mj-ea"/>
                        <a:cs typeface="+mj-cs"/>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98958660"/>
                  </a:ext>
                </a:extLst>
              </a:tr>
              <a:tr h="822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 OF 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JOURNEY</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ACTS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DATE</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algn="ctr"/>
                      <a:r>
                        <a:rPr lang="en-US" sz="2400" b="1" dirty="0">
                          <a:solidFill>
                            <a:srgbClr val="0000CC"/>
                          </a:solidFill>
                          <a:latin typeface="Calibri" panose="020F0502020204030204" pitchFamily="34" charset="0"/>
                          <a:ea typeface="Calibri" panose="020F0502020204030204" pitchFamily="34" charset="0"/>
                          <a:cs typeface="Calibri" panose="020F0502020204030204" pitchFamily="34" charset="0"/>
                        </a:rPr>
                        <a:t>BOOKS</a:t>
                      </a:r>
                      <a:endParaRPr lang="en-US" sz="2400" dirty="0">
                        <a:solidFill>
                          <a:srgbClr val="0000CC"/>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959388438"/>
                  </a:ext>
                </a:extLst>
              </a:tr>
              <a:tr h="822960">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13–14</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48–49</a:t>
                      </a:r>
                    </a:p>
                  </a:txBody>
                  <a:tcPr anchor="ctr"/>
                </a:tc>
                <a:tc>
                  <a:txBody>
                    <a:bodyPr/>
                    <a:lstStyle/>
                    <a:p>
                      <a:pPr algn="ctr"/>
                      <a:r>
                        <a:rPr lang="en-US" sz="2400" b="0" dirty="0">
                          <a:latin typeface="Calibri" panose="020F0502020204030204" pitchFamily="34" charset="0"/>
                          <a:ea typeface="Calibri" panose="020F0502020204030204" pitchFamily="34" charset="0"/>
                          <a:cs typeface="Calibri" panose="020F0502020204030204" pitchFamily="34" charset="0"/>
                        </a:rPr>
                        <a:t>Gal</a:t>
                      </a:r>
                    </a:p>
                  </a:txBody>
                  <a:tcPr anchor="ctr"/>
                </a:tc>
                <a:extLst>
                  <a:ext uri="{0D108BD9-81ED-4DB2-BD59-A6C34878D82A}">
                    <a16:rowId xmlns:a16="http://schemas.microsoft.com/office/drawing/2014/main" val="2444807742"/>
                  </a:ext>
                </a:extLst>
              </a:tr>
              <a:tr h="822960">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15:36–18:22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50–52</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Thess</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2772050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3</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18:23–21:17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53–57</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1–2 Cor, Rom</a:t>
                      </a:r>
                    </a:p>
                  </a:txBody>
                  <a:tcPr anchor="ctr"/>
                </a:tc>
                <a:extLst>
                  <a:ext uri="{0D108BD9-81ED-4DB2-BD59-A6C34878D82A}">
                    <a16:rowId xmlns:a16="http://schemas.microsoft.com/office/drawing/2014/main" val="783499114"/>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4</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28:16-31</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60–62</a:t>
                      </a:r>
                    </a:p>
                  </a:txBody>
                  <a:tcPr anchor="ctr"/>
                </a:tc>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Eph, Col,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Phlm</a:t>
                      </a: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400" b="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Phlp</a:t>
                      </a:r>
                      <a:endPar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7564618"/>
                  </a:ext>
                </a:extLst>
              </a:tr>
              <a:tr h="822960">
                <a:tc>
                  <a:txBody>
                    <a:bodyPr/>
                    <a:lstStyle/>
                    <a:p>
                      <a:pPr marL="0" algn="ctr" defTabSz="914400" rtl="0" eaLnBrk="1" latinLnBrk="0" hangingPunct="1">
                        <a:lnSpc>
                          <a:spcPct val="90000"/>
                        </a:lnSpc>
                        <a:buFont typeface="Wingdings" panose="05000000000000000000" pitchFamily="2" charset="2"/>
                        <a:buNone/>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Between Imprisonments</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Post Acts</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62–66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 Tim, Titus</a:t>
                      </a:r>
                    </a:p>
                  </a:txBody>
                  <a:tcPr anchor="ctr"/>
                </a:tc>
                <a:extLst>
                  <a:ext uri="{0D108BD9-81ED-4DB2-BD59-A6C34878D82A}">
                    <a16:rowId xmlns:a16="http://schemas.microsoft.com/office/drawing/2014/main" val="3298715807"/>
                  </a:ext>
                </a:extLst>
              </a:tr>
              <a:tr h="822960">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1</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a:t>
                      </a:r>
                      <a:r>
                        <a:rPr lang="en-US" sz="2400" b="0" kern="1200" baseline="30000" dirty="0">
                          <a:solidFill>
                            <a:schemeClr val="dk1"/>
                          </a:solidFill>
                          <a:latin typeface="Calibri" panose="020F0502020204030204" pitchFamily="34" charset="0"/>
                          <a:ea typeface="Calibri" panose="020F0502020204030204" pitchFamily="34" charset="0"/>
                          <a:cs typeface="Calibri" panose="020F0502020204030204" pitchFamily="34" charset="0"/>
                        </a:rPr>
                        <a:t>nd</a:t>
                      </a:r>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Imprisonment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     Post Acts	</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67</a:t>
                      </a:r>
                    </a:p>
                  </a:txBody>
                  <a:tcPr anchor="ctr"/>
                </a:tc>
                <a:tc>
                  <a:txBody>
                    <a:bodyPr/>
                    <a:lstStyle/>
                    <a:p>
                      <a:pPr marL="0" algn="ctr" defTabSz="914400" rtl="0" eaLnBrk="1" latinLnBrk="0" hangingPunct="1"/>
                      <a:r>
                        <a:rPr lang="en-US" sz="2400" b="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Tim</a:t>
                      </a:r>
                    </a:p>
                  </a:txBody>
                  <a:tcPr anchor="ctr"/>
                </a:tc>
                <a:extLst>
                  <a:ext uri="{0D108BD9-81ED-4DB2-BD59-A6C34878D82A}">
                    <a16:rowId xmlns:a16="http://schemas.microsoft.com/office/drawing/2014/main" val="3008704383"/>
                  </a:ext>
                </a:extLst>
              </a:tr>
            </a:tbl>
          </a:graphicData>
        </a:graphic>
      </p:graphicFrame>
    </p:spTree>
    <p:extLst>
      <p:ext uri="{BB962C8B-B14F-4D97-AF65-F5344CB8AC3E}">
        <p14:creationId xmlns:p14="http://schemas.microsoft.com/office/powerpoint/2010/main" val="297228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363007"/>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John 7-11</a:t>
            </a:r>
          </a:p>
          <a:p>
            <a:pPr algn="just">
              <a:spcBef>
                <a:spcPts val="0"/>
              </a:spcBef>
              <a:spcAft>
                <a:spcPts val="0"/>
              </a:spcAft>
            </a:pPr>
            <a:r>
              <a:rPr lang="en-US" altLang="en-US" sz="2950" kern="0" dirty="0">
                <a:effectLst>
                  <a:outerShdw blurRad="38100" dist="38100" dir="2700000" algn="tl">
                    <a:srgbClr val="000000">
                      <a:alpha val="43137"/>
                    </a:srgbClr>
                  </a:outerShdw>
                </a:effectLst>
                <a:cs typeface="Calibri" panose="020F0502020204030204" pitchFamily="34" charset="0"/>
              </a:rPr>
              <a:t>“</a:t>
            </a:r>
            <a:r>
              <a:rPr lang="en-US" sz="2950" baseline="30000" dirty="0">
                <a:effectLst>
                  <a:outerShdw blurRad="38100" dist="38100" dir="2700000" algn="tl">
                    <a:srgbClr val="000000">
                      <a:alpha val="43137"/>
                    </a:srgbClr>
                  </a:outerShdw>
                </a:effectLst>
                <a:cs typeface="Calibri" panose="020F0502020204030204" pitchFamily="34" charset="0"/>
              </a:rPr>
              <a:t>7 </a:t>
            </a:r>
            <a:r>
              <a:rPr lang="en-US" sz="2950" dirty="0">
                <a:effectLst>
                  <a:outerShdw blurRad="38100" dist="38100" dir="2700000" algn="tl">
                    <a:srgbClr val="000000">
                      <a:alpha val="43137"/>
                    </a:srgbClr>
                  </a:outerShdw>
                </a:effectLst>
                <a:cs typeface="Calibri" panose="020F0502020204030204" pitchFamily="34" charset="0"/>
              </a:rPr>
              <a:t>For </a:t>
            </a:r>
            <a:r>
              <a:rPr lang="en-US" sz="2950" b="1" u="sng" dirty="0">
                <a:solidFill>
                  <a:srgbClr val="FFFFCC"/>
                </a:solidFill>
                <a:effectLst>
                  <a:outerShdw blurRad="38100" dist="38100" dir="2700000" algn="tl">
                    <a:srgbClr val="000000">
                      <a:alpha val="43137"/>
                    </a:srgbClr>
                  </a:outerShdw>
                </a:effectLst>
                <a:cs typeface="Calibri" panose="020F0502020204030204" pitchFamily="34" charset="0"/>
              </a:rPr>
              <a:t>many deceivers</a:t>
            </a:r>
            <a:r>
              <a:rPr lang="en-US" sz="2950" dirty="0">
                <a:effectLst>
                  <a:outerShdw blurRad="38100" dist="38100" dir="2700000" algn="tl">
                    <a:srgbClr val="000000">
                      <a:alpha val="43137"/>
                    </a:srgbClr>
                  </a:outerShdw>
                </a:effectLst>
                <a:cs typeface="Calibri" panose="020F0502020204030204" pitchFamily="34" charset="0"/>
              </a:rPr>
              <a:t> have gone out into the world, those who do not acknowledge Jesus Christ </a:t>
            </a:r>
            <a:r>
              <a:rPr lang="en-US" sz="2950" i="1" dirty="0">
                <a:effectLst>
                  <a:outerShdw blurRad="38100" dist="38100" dir="2700000" algn="tl">
                    <a:srgbClr val="000000">
                      <a:alpha val="43137"/>
                    </a:srgbClr>
                  </a:outerShdw>
                </a:effectLst>
                <a:cs typeface="Calibri" panose="020F0502020204030204" pitchFamily="34" charset="0"/>
              </a:rPr>
              <a:t>as</a:t>
            </a:r>
            <a:r>
              <a:rPr lang="en-US" sz="2950" dirty="0">
                <a:effectLst>
                  <a:outerShdw blurRad="38100" dist="38100" dir="2700000" algn="tl">
                    <a:srgbClr val="000000">
                      <a:alpha val="43137"/>
                    </a:srgbClr>
                  </a:outerShdw>
                </a:effectLst>
                <a:cs typeface="Calibri" panose="020F0502020204030204" pitchFamily="34" charset="0"/>
              </a:rPr>
              <a:t> coming in the flesh. This is the deceiver and the antichrist. </a:t>
            </a:r>
            <a:r>
              <a:rPr lang="en-US" sz="2950" baseline="30000" dirty="0">
                <a:effectLst>
                  <a:outerShdw blurRad="38100" dist="38100" dir="2700000" algn="tl">
                    <a:srgbClr val="000000">
                      <a:alpha val="43137"/>
                    </a:srgbClr>
                  </a:outerShdw>
                </a:effectLst>
                <a:cs typeface="Calibri" panose="020F0502020204030204" pitchFamily="34" charset="0"/>
              </a:rPr>
              <a:t>8 </a:t>
            </a:r>
            <a:r>
              <a:rPr lang="en-US" sz="2950" dirty="0">
                <a:effectLst>
                  <a:outerShdw blurRad="38100" dist="38100" dir="2700000" algn="tl">
                    <a:srgbClr val="000000">
                      <a:alpha val="43137"/>
                    </a:srgbClr>
                  </a:outerShdw>
                </a:effectLst>
                <a:cs typeface="Calibri" panose="020F0502020204030204" pitchFamily="34" charset="0"/>
              </a:rPr>
              <a:t>Watch yourselves, that you do not lose what we have accomplished, but that you may receive a full reward. </a:t>
            </a:r>
            <a:r>
              <a:rPr lang="en-US" sz="2950" baseline="30000" dirty="0">
                <a:effectLst>
                  <a:outerShdw blurRad="38100" dist="38100" dir="2700000" algn="tl">
                    <a:srgbClr val="000000">
                      <a:alpha val="43137"/>
                    </a:srgbClr>
                  </a:outerShdw>
                </a:effectLst>
                <a:cs typeface="Calibri" panose="020F0502020204030204" pitchFamily="34" charset="0"/>
              </a:rPr>
              <a:t>9 </a:t>
            </a:r>
            <a:r>
              <a:rPr lang="en-US" sz="2950" dirty="0">
                <a:effectLst>
                  <a:outerShdw blurRad="38100" dist="38100" dir="2700000" algn="tl">
                    <a:srgbClr val="000000">
                      <a:alpha val="43137"/>
                    </a:srgbClr>
                  </a:outerShdw>
                </a:effectLst>
                <a:cs typeface="Calibri" panose="020F0502020204030204" pitchFamily="34" charset="0"/>
              </a:rPr>
              <a:t>Anyone who goes too far and does not abide in the teaching of Christ, does not have God; the one who abides in the teaching, he has both the Father and the Son. </a:t>
            </a:r>
            <a:r>
              <a:rPr lang="en-US" sz="2950" baseline="30000" dirty="0">
                <a:effectLst>
                  <a:outerShdw blurRad="38100" dist="38100" dir="2700000" algn="tl">
                    <a:srgbClr val="000000">
                      <a:alpha val="43137"/>
                    </a:srgbClr>
                  </a:outerShdw>
                </a:effectLst>
                <a:cs typeface="Calibri" panose="020F0502020204030204" pitchFamily="34" charset="0"/>
              </a:rPr>
              <a:t>10 </a:t>
            </a:r>
            <a:r>
              <a:rPr lang="en-US" sz="2950" dirty="0">
                <a:effectLst>
                  <a:outerShdw blurRad="38100" dist="38100" dir="2700000" algn="tl">
                    <a:srgbClr val="000000">
                      <a:alpha val="43137"/>
                    </a:srgbClr>
                  </a:outerShdw>
                </a:effectLst>
                <a:cs typeface="Calibri" panose="020F0502020204030204" pitchFamily="34" charset="0"/>
              </a:rPr>
              <a:t>If anyone comes to you and does not bring this teaching, </a:t>
            </a:r>
            <a:r>
              <a:rPr lang="en-US" sz="2950" b="1" u="sng" dirty="0">
                <a:solidFill>
                  <a:srgbClr val="FFFFCC"/>
                </a:solidFill>
                <a:effectLst>
                  <a:outerShdw blurRad="38100" dist="38100" dir="2700000" algn="tl">
                    <a:srgbClr val="000000">
                      <a:alpha val="43137"/>
                    </a:srgbClr>
                  </a:outerShdw>
                </a:effectLst>
                <a:cs typeface="Calibri" panose="020F0502020204030204" pitchFamily="34" charset="0"/>
              </a:rPr>
              <a:t>do not receive him into </a:t>
            </a:r>
            <a:r>
              <a:rPr lang="en-US" sz="2950" b="1" i="1" u="sng" dirty="0">
                <a:solidFill>
                  <a:srgbClr val="FFFFCC"/>
                </a:solidFill>
                <a:effectLst>
                  <a:outerShdw blurRad="38100" dist="38100" dir="2700000" algn="tl">
                    <a:srgbClr val="000000">
                      <a:alpha val="43137"/>
                    </a:srgbClr>
                  </a:outerShdw>
                </a:effectLst>
                <a:cs typeface="Calibri" panose="020F0502020204030204" pitchFamily="34" charset="0"/>
              </a:rPr>
              <a:t>your</a:t>
            </a:r>
            <a:r>
              <a:rPr lang="en-US" sz="2950" b="1" u="sng" dirty="0">
                <a:solidFill>
                  <a:srgbClr val="FFFFCC"/>
                </a:solidFill>
                <a:effectLst>
                  <a:outerShdw blurRad="38100" dist="38100" dir="2700000" algn="tl">
                    <a:srgbClr val="000000">
                      <a:alpha val="43137"/>
                    </a:srgbClr>
                  </a:outerShdw>
                </a:effectLst>
                <a:cs typeface="Calibri" panose="020F0502020204030204" pitchFamily="34" charset="0"/>
              </a:rPr>
              <a:t> house</a:t>
            </a:r>
            <a:r>
              <a:rPr lang="en-US" sz="2950" dirty="0">
                <a:effectLst>
                  <a:outerShdw blurRad="38100" dist="38100" dir="2700000" algn="tl">
                    <a:srgbClr val="000000">
                      <a:alpha val="43137"/>
                    </a:srgbClr>
                  </a:outerShdw>
                </a:effectLst>
                <a:cs typeface="Calibri" panose="020F0502020204030204" pitchFamily="34" charset="0"/>
              </a:rPr>
              <a:t>, and do not give him a greeting; </a:t>
            </a:r>
            <a:r>
              <a:rPr lang="en-US" sz="2950" baseline="30000" dirty="0">
                <a:effectLst>
                  <a:outerShdw blurRad="38100" dist="38100" dir="2700000" algn="tl">
                    <a:srgbClr val="000000">
                      <a:alpha val="43137"/>
                    </a:srgbClr>
                  </a:outerShdw>
                </a:effectLst>
                <a:cs typeface="Calibri" panose="020F0502020204030204" pitchFamily="34" charset="0"/>
              </a:rPr>
              <a:t>11 </a:t>
            </a:r>
            <a:r>
              <a:rPr lang="en-US" sz="2950" dirty="0">
                <a:effectLst>
                  <a:outerShdw blurRad="38100" dist="38100" dir="2700000" algn="tl">
                    <a:srgbClr val="000000">
                      <a:alpha val="43137"/>
                    </a:srgbClr>
                  </a:outerShdw>
                </a:effectLst>
                <a:cs typeface="Calibri" panose="020F0502020204030204" pitchFamily="34" charset="0"/>
              </a:rPr>
              <a:t>for the one who gives him a greeting </a:t>
            </a:r>
            <a:r>
              <a:rPr lang="en-US" sz="2950" b="1" u="sng" dirty="0">
                <a:solidFill>
                  <a:srgbClr val="FFFFCC"/>
                </a:solidFill>
                <a:effectLst>
                  <a:outerShdw blurRad="38100" dist="38100" dir="2700000" algn="tl">
                    <a:srgbClr val="000000">
                      <a:alpha val="43137"/>
                    </a:srgbClr>
                  </a:outerShdw>
                </a:effectLst>
                <a:cs typeface="Calibri" panose="020F0502020204030204" pitchFamily="34" charset="0"/>
              </a:rPr>
              <a:t>participates</a:t>
            </a:r>
            <a:r>
              <a:rPr lang="en-US" sz="2950" dirty="0">
                <a:effectLst>
                  <a:outerShdw blurRad="38100" dist="38100" dir="2700000" algn="tl">
                    <a:srgbClr val="000000">
                      <a:alpha val="43137"/>
                    </a:srgbClr>
                  </a:outerShdw>
                </a:effectLst>
                <a:cs typeface="Calibri" panose="020F0502020204030204" pitchFamily="34" charset="0"/>
              </a:rPr>
              <a:t> in his evil deeds.”</a:t>
            </a:r>
            <a:endParaRPr lang="en-US" altLang="en-US" sz="295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18039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304800"/>
          <a:ext cx="8000999" cy="6065520"/>
        </p:xfrm>
        <a:graphic>
          <a:graphicData uri="http://schemas.openxmlformats.org/drawingml/2006/table">
            <a:tbl>
              <a:tblPr firstRow="1" bandRow="1">
                <a:tableStyleId>{073A0DAA-6AF3-43AB-8588-CEC1D06C72B9}</a:tableStyleId>
              </a:tblPr>
              <a:tblGrid>
                <a:gridCol w="659876">
                  <a:extLst>
                    <a:ext uri="{9D8B030D-6E8A-4147-A177-3AD203B41FA5}">
                      <a16:colId xmlns:a16="http://schemas.microsoft.com/office/drawing/2014/main" val="1125192940"/>
                    </a:ext>
                  </a:extLst>
                </a:gridCol>
                <a:gridCol w="4619133">
                  <a:extLst>
                    <a:ext uri="{9D8B030D-6E8A-4147-A177-3AD203B41FA5}">
                      <a16:colId xmlns:a16="http://schemas.microsoft.com/office/drawing/2014/main" val="2994611670"/>
                    </a:ext>
                  </a:extLst>
                </a:gridCol>
                <a:gridCol w="2721990">
                  <a:extLst>
                    <a:ext uri="{9D8B030D-6E8A-4147-A177-3AD203B41FA5}">
                      <a16:colId xmlns:a16="http://schemas.microsoft.com/office/drawing/2014/main" val="4044358399"/>
                    </a:ext>
                  </a:extLst>
                </a:gridCol>
              </a:tblGrid>
              <a:tr h="731520">
                <a:tc gridSpan="3">
                  <a:txBody>
                    <a:bodyPr/>
                    <a:lstStyle/>
                    <a:p>
                      <a:pPr algn="ctr">
                        <a:spcBef>
                          <a:spcPts val="600"/>
                        </a:spcBef>
                        <a:spcAft>
                          <a:spcPts val="600"/>
                        </a:spcAft>
                      </a:pPr>
                      <a:r>
                        <a:rPr lang="en-US" alt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230188" indent="0">
                        <a:spcBef>
                          <a:spcPts val="600"/>
                        </a:spcBef>
                        <a:spcAft>
                          <a:spcPts val="600"/>
                        </a:spcAft>
                        <a:buSzPct val="100000"/>
                        <a:buFont typeface="Wingdings" panose="05000000000000000000" pitchFamily="2" charset="2"/>
                        <a:buNone/>
                        <a:defRPr/>
                      </a:pPr>
                      <a:r>
                        <a:rPr lang="en-US" sz="2800" b="1" dirty="0">
                          <a:effectLst/>
                          <a:latin typeface="Calibri" panose="020F0502020204030204" pitchFamily="34" charset="0"/>
                          <a:ea typeface="Calibri" panose="020F0502020204030204" pitchFamily="34" charset="0"/>
                          <a:cs typeface="Calibri" panose="020F0502020204030204" pitchFamily="34" charset="0"/>
                        </a:rPr>
                        <a:t>Galatians </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Thessalonians </a:t>
                      </a:r>
                    </a:p>
                  </a:txBody>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28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tc>
                <a:tc>
                  <a:txBody>
                    <a:bodyPr/>
                    <a:lstStyle/>
                    <a:p>
                      <a:pPr algn="ctr">
                        <a:spcBef>
                          <a:spcPts val="600"/>
                        </a:spcBef>
                        <a:spcAft>
                          <a:spcPts val="600"/>
                        </a:spcAft>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Romans</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5.</a:t>
                      </a:r>
                    </a:p>
                  </a:txBody>
                  <a:tcP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lgn="ctr">
                        <a:spcBef>
                          <a:spcPts val="0"/>
                        </a:spcBef>
                        <a:spcAft>
                          <a:spcPts val="1800"/>
                        </a:spcAft>
                        <a:buSzPct val="100000"/>
                        <a:buFont typeface="Wingdings" panose="05000000000000000000" pitchFamily="2" charset="2"/>
                        <a:buNone/>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6.</a:t>
                      </a:r>
                    </a:p>
                  </a:txBody>
                  <a:tcPr/>
                </a:tc>
                <a:tc>
                  <a:txBody>
                    <a:bodyPr/>
                    <a:lstStyle/>
                    <a:p>
                      <a:pPr marL="230188" indent="0" algn="l" defTabSz="914400" rtl="0" eaLnBrk="1" latinLnBrk="0" hangingPunct="1">
                        <a:spcBef>
                          <a:spcPts val="600"/>
                        </a:spcBef>
                        <a:spcAft>
                          <a:spcPts val="600"/>
                        </a:spcAft>
                        <a:buSzPct val="100000"/>
                        <a:buFont typeface="Wingdings" panose="05000000000000000000" pitchFamily="2" charset="2"/>
                        <a:buNone/>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 Timothy, Titus</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7.</a:t>
                      </a:r>
                    </a:p>
                  </a:txBody>
                  <a:tcPr/>
                </a:tc>
                <a:tc>
                  <a:txBody>
                    <a:bodyPr/>
                    <a:lstStyle/>
                    <a:p>
                      <a:pPr marL="230188" marR="0" lvl="0" indent="0" algn="l" defTabSz="914400" rtl="0" eaLnBrk="1" fontAlgn="auto" latinLnBrk="0" hangingPunct="1">
                        <a:lnSpc>
                          <a:spcPct val="100000"/>
                        </a:lnSpc>
                        <a:spcBef>
                          <a:spcPts val="600"/>
                        </a:spcBef>
                        <a:spcAft>
                          <a:spcPts val="600"/>
                        </a:spcAft>
                        <a:buClrTx/>
                        <a:buSzPct val="100000"/>
                        <a:buFont typeface="Wingdings" panose="05000000000000000000" pitchFamily="2" charset="2"/>
                        <a:buNone/>
                        <a:tabLst/>
                        <a:defRPr/>
                      </a:pPr>
                      <a:r>
                        <a:rPr lang="en-US" sz="28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2 Timothy</a:t>
                      </a:r>
                    </a:p>
                  </a:txBody>
                  <a:tcPr/>
                </a:tc>
                <a:tc>
                  <a:txBody>
                    <a:bodyPr/>
                    <a:lstStyle/>
                    <a:p>
                      <a:pPr algn="ctr">
                        <a:spcBef>
                          <a:spcPts val="600"/>
                        </a:spcBef>
                        <a:spcAft>
                          <a:spcPts val="6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5415" y="1600200"/>
            <a:ext cx="28369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5208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152400"/>
            <a:ext cx="5943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What to Separate From?</a:t>
            </a:r>
          </a:p>
        </p:txBody>
      </p:sp>
      <p:sp>
        <p:nvSpPr>
          <p:cNvPr id="21507" name="Rectangle 3"/>
          <p:cNvSpPr>
            <a:spLocks noGrp="1" noChangeArrowheads="1"/>
          </p:cNvSpPr>
          <p:nvPr>
            <p:ph type="body" idx="1"/>
          </p:nvPr>
        </p:nvSpPr>
        <p:spPr>
          <a:xfrm>
            <a:off x="1478280" y="1295400"/>
            <a:ext cx="9235440" cy="27432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False doctrine – 1 Tim. 4:16; Titus 1:9</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Divisive persons – Rom. 16:17; Titus 3:9-11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Immorality – 1 Cor. 5:9-11; Eph. 5:11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General disobedience to Scripture –2 Thess. 3:6, 14</a:t>
            </a:r>
          </a:p>
        </p:txBody>
      </p:sp>
      <p:pic>
        <p:nvPicPr>
          <p:cNvPr id="8" name="Picture 4" descr="https://westsidechristianfellowship.org/wp-content/uploads/Church-Discipline.jpg">
            <a:extLst>
              <a:ext uri="{FF2B5EF4-FFF2-40B4-BE49-F238E27FC236}">
                <a16:creationId xmlns:a16="http://schemas.microsoft.com/office/drawing/2014/main" id="{F07DE853-C5F4-4976-8709-2144CCC12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495800"/>
            <a:ext cx="3251200"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313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ames white yasir qadhi beyond debate">
            <a:extLst>
              <a:ext uri="{FF2B5EF4-FFF2-40B4-BE49-F238E27FC236}">
                <a16:creationId xmlns:a16="http://schemas.microsoft.com/office/drawing/2014/main" id="{81D487EC-DB24-45BD-AF6F-6DF09A55A4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1067" y="990600"/>
            <a:ext cx="8669867" cy="4876800"/>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827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95400"/>
            <a:ext cx="10972800" cy="5486400"/>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2750" dirty="0">
                <a:latin typeface="Calibri" panose="020F0502020204030204" pitchFamily="34" charset="0"/>
                <a:cs typeface="Calibri" panose="020F0502020204030204" pitchFamily="34" charset="0"/>
              </a:rPr>
              <a:t>“</a:t>
            </a:r>
            <a:r>
              <a:rPr lang="en-US" sz="2750" b="1" u="sng" dirty="0">
                <a:solidFill>
                  <a:srgbClr val="FFFFCC"/>
                </a:solidFill>
                <a:latin typeface="Calibri" panose="020F0502020204030204" pitchFamily="34" charset="0"/>
                <a:cs typeface="Calibri" panose="020F0502020204030204" pitchFamily="34" charset="0"/>
              </a:rPr>
              <a:t>To regard a church, or a council of churches, as a forum in which fundamental matters can be debated and discussed, or as an opportunity for witness-bearing, is sheer confusion and muddled thinking</a:t>
            </a:r>
            <a:r>
              <a:rPr lang="en-US" sz="2750" dirty="0">
                <a:latin typeface="Calibri" panose="020F0502020204030204" pitchFamily="34" charset="0"/>
                <a:cs typeface="Calibri" panose="020F0502020204030204" pitchFamily="34" charset="0"/>
              </a:rPr>
              <a:t>. There is to be no discussion about ‘the foundation’, as we have seen. If men do not accept that, they are not brethren and we can have no dialogue with them. We are to preach to such and to evangelize them. Discussion takes place among the brethren who share the same life and subscribe to the same essential truths. It is right and good that brethren should discuss together matters which are not essential to salvation and about which there is, and always has been, and always will be, legitimate differences of opinion. We can do no better at that point than quote the old adage, ‘In things essential, unity, in things indifferent liberty, in all things charity.’”</a:t>
            </a:r>
          </a:p>
        </p:txBody>
      </p:sp>
      <p:sp>
        <p:nvSpPr>
          <p:cNvPr id="6" name="Rectangle 2"/>
          <p:cNvSpPr>
            <a:spLocks noChangeArrowheads="1"/>
          </p:cNvSpPr>
          <p:nvPr/>
        </p:nvSpPr>
        <p:spPr bwMode="auto">
          <a:xfrm>
            <a:off x="2743200" y="228600"/>
            <a:ext cx="6705600" cy="762000"/>
          </a:xfrm>
          <a:prstGeom prst="rect">
            <a:avLst/>
          </a:prstGeom>
          <a:noFill/>
          <a:ln w="9525">
            <a:noFill/>
            <a:miter lim="800000"/>
            <a:headEnd/>
            <a:tailEnd/>
          </a:ln>
          <a:effectLst/>
        </p:spPr>
        <p:txBody>
          <a:bodyPr anchor="ctr"/>
          <a:lstStyle/>
          <a:p>
            <a:pPr algn="ctr">
              <a:defRPr/>
            </a:pPr>
            <a:r>
              <a:rPr lang="en-US" sz="1600" kern="0" dirty="0"/>
              <a:t> </a:t>
            </a:r>
            <a:r>
              <a:rPr lang="en-US" sz="3600" dirty="0">
                <a:solidFill>
                  <a:srgbClr val="00FFFF"/>
                </a:solidFill>
                <a:latin typeface="Calibri" panose="020F0502020204030204" pitchFamily="34" charset="0"/>
              </a:rPr>
              <a:t>D. Martyn Lloyd-Jones</a:t>
            </a:r>
          </a:p>
          <a:p>
            <a:pPr algn="ctr">
              <a:defRPr/>
            </a:pPr>
            <a:r>
              <a:rPr lang="en-US" sz="1400" i="1" dirty="0">
                <a:latin typeface="Calibri" panose="020F0502020204030204" pitchFamily="34" charset="0"/>
                <a:cs typeface="Calibri" panose="020F0502020204030204" pitchFamily="34" charset="0"/>
              </a:rPr>
              <a:t>Knowing the Times</a:t>
            </a:r>
            <a:r>
              <a:rPr lang="en-US" sz="1400" dirty="0">
                <a:latin typeface="Calibri" panose="020F0502020204030204" pitchFamily="34" charset="0"/>
                <a:cs typeface="Calibri" panose="020F0502020204030204" pitchFamily="34" charset="0"/>
              </a:rPr>
              <a:t> (Carlisle, PA: The Banner of Truth Trust, 1989; reprint, 2001), 161-62.</a:t>
            </a:r>
          </a:p>
        </p:txBody>
      </p:sp>
      <p:pic>
        <p:nvPicPr>
          <p:cNvPr id="2" name="Picture 1">
            <a:extLst>
              <a:ext uri="{FF2B5EF4-FFF2-40B4-BE49-F238E27FC236}">
                <a16:creationId xmlns:a16="http://schemas.microsoft.com/office/drawing/2014/main" id="{59CE8131-0EE7-98A1-EC7C-D70BA72CA57A}"/>
              </a:ext>
            </a:extLst>
          </p:cNvPr>
          <p:cNvPicPr>
            <a:picLocks noChangeAspect="1"/>
          </p:cNvPicPr>
          <p:nvPr/>
        </p:nvPicPr>
        <p:blipFill>
          <a:blip r:embed="rId2"/>
          <a:stretch>
            <a:fillRect/>
          </a:stretch>
        </p:blipFill>
        <p:spPr>
          <a:xfrm>
            <a:off x="609600" y="76200"/>
            <a:ext cx="93088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6848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78464"/>
            <a:ext cx="10972800" cy="53509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50" dirty="0">
                <a:latin typeface="Calibri" panose="020F0502020204030204" pitchFamily="34" charset="0"/>
                <a:cs typeface="Calibri" panose="020F0502020204030204" pitchFamily="34" charset="0"/>
              </a:rPr>
              <a:t>“Before there can be any real discussion and dialogue and exchange there must be agreement concerning primary and fundamental matters. Without the acceptance of certain axioms and propositions in geometry, for example, it is idle to attempt to solve any problem. If certain people refuse to accept the axioms, and are constantly querying and disputing them, clearly there is no point of contact between them and those who do accept them. It is precisely the same in the realm of the church. Those who question and query, let alone deny, the great cardinal truths that have been accepted throughout the centuries do not belong to the church, and to regard them as brethren is to betray the truth. As we have already reminded ourselves, the apostle Paul tells us clearly what our attitude to them should be: ‘A man that is a heretic after the first and second admonition reject’ (Tit. 3:10).”</a:t>
            </a:r>
          </a:p>
        </p:txBody>
      </p:sp>
      <p:sp>
        <p:nvSpPr>
          <p:cNvPr id="5" name="Rectangle 2">
            <a:extLst>
              <a:ext uri="{FF2B5EF4-FFF2-40B4-BE49-F238E27FC236}">
                <a16:creationId xmlns:a16="http://schemas.microsoft.com/office/drawing/2014/main" id="{8EC5C0AC-DA36-49A4-A7E0-4978EA33FF7A}"/>
              </a:ext>
            </a:extLst>
          </p:cNvPr>
          <p:cNvSpPr>
            <a:spLocks noChangeArrowheads="1"/>
          </p:cNvSpPr>
          <p:nvPr/>
        </p:nvSpPr>
        <p:spPr bwMode="auto">
          <a:xfrm>
            <a:off x="2743200" y="228600"/>
            <a:ext cx="6705600" cy="762000"/>
          </a:xfrm>
          <a:prstGeom prst="rect">
            <a:avLst/>
          </a:prstGeom>
          <a:noFill/>
          <a:ln w="9525">
            <a:noFill/>
            <a:miter lim="800000"/>
            <a:headEnd/>
            <a:tailEnd/>
          </a:ln>
          <a:effectLst/>
        </p:spPr>
        <p:txBody>
          <a:bodyPr anchor="ctr"/>
          <a:lstStyle/>
          <a:p>
            <a:pPr algn="ctr">
              <a:defRPr/>
            </a:pPr>
            <a:r>
              <a:rPr lang="en-US" sz="1600" kern="0" dirty="0">
                <a:latin typeface="Calibri" panose="020F0502020204030204" pitchFamily="34" charset="0"/>
                <a:cs typeface="Calibri" panose="020F0502020204030204" pitchFamily="34" charset="0"/>
              </a:rPr>
              <a:t> </a:t>
            </a:r>
            <a:r>
              <a:rPr lang="en-US" sz="3600" dirty="0">
                <a:solidFill>
                  <a:srgbClr val="00FFFF"/>
                </a:solidFill>
              </a:rPr>
              <a:t>D. Martyn Lloyd-Jones</a:t>
            </a:r>
          </a:p>
          <a:p>
            <a:pPr algn="ctr">
              <a:defRPr/>
            </a:pPr>
            <a:r>
              <a:rPr lang="en-US" sz="1400" i="1" dirty="0">
                <a:latin typeface="Calibri" panose="020F0502020204030204" pitchFamily="34" charset="0"/>
                <a:cs typeface="Calibri" panose="020F0502020204030204" pitchFamily="34" charset="0"/>
              </a:rPr>
              <a:t>Knowing the Times</a:t>
            </a:r>
            <a:r>
              <a:rPr lang="en-US" sz="1400" dirty="0">
                <a:latin typeface="Calibri" panose="020F0502020204030204" pitchFamily="34" charset="0"/>
                <a:cs typeface="Calibri" panose="020F0502020204030204" pitchFamily="34" charset="0"/>
              </a:rPr>
              <a:t> (Carlisle, PA: The Banner of Truth Trust, 1989; reprint, 2001), 161-62.</a:t>
            </a:r>
          </a:p>
        </p:txBody>
      </p:sp>
      <p:pic>
        <p:nvPicPr>
          <p:cNvPr id="2" name="Picture 1">
            <a:extLst>
              <a:ext uri="{FF2B5EF4-FFF2-40B4-BE49-F238E27FC236}">
                <a16:creationId xmlns:a16="http://schemas.microsoft.com/office/drawing/2014/main" id="{C82C2F92-EF64-0E89-BF0F-9D9FAEF9150C}"/>
              </a:ext>
            </a:extLst>
          </p:cNvPr>
          <p:cNvPicPr>
            <a:picLocks noChangeAspect="1"/>
          </p:cNvPicPr>
          <p:nvPr/>
        </p:nvPicPr>
        <p:blipFill>
          <a:blip r:embed="rId2"/>
          <a:stretch>
            <a:fillRect/>
          </a:stretch>
        </p:blipFill>
        <p:spPr>
          <a:xfrm>
            <a:off x="609600" y="76200"/>
            <a:ext cx="93088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3064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278464"/>
            <a:ext cx="10972800" cy="45889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latin typeface="Calibri" panose="020F0502020204030204" pitchFamily="34" charset="0"/>
                <a:cs typeface="Calibri" panose="020F0502020204030204" pitchFamily="34" charset="0"/>
              </a:rPr>
              <a:t>“They are to be regarded as unbelievers and need to be called to repentance and acceptance of the truth as it is in Christ Jesus. To give the impression that they are Christians with whom other Christians disagree about certain matters is to confuse the genuine seeker and enquirer who is outside. But such is the position prevailing today. </a:t>
            </a:r>
            <a:r>
              <a:rPr lang="en-US" sz="2800" b="1" u="sng" dirty="0">
                <a:solidFill>
                  <a:srgbClr val="FFFFCC"/>
                </a:solidFill>
                <a:latin typeface="Calibri" panose="020F0502020204030204" pitchFamily="34" charset="0"/>
                <a:cs typeface="Calibri" panose="020F0502020204030204" pitchFamily="34" charset="0"/>
              </a:rPr>
              <a:t>It is based upon a failure to understand the nature of the New Testament church which is ‘the pillar and ground of the truth’ (1 Tim. 3:15).</a:t>
            </a:r>
            <a:r>
              <a:rPr lang="en-US" sz="2800" dirty="0">
                <a:latin typeface="Calibri" panose="020F0502020204030204" pitchFamily="34" charset="0"/>
                <a:cs typeface="Calibri" panose="020F0502020204030204" pitchFamily="34" charset="0"/>
              </a:rPr>
              <a:t> In the same way it is a sheer waste of time to discuss or debate the implications of Christianity with people who are not agreed as to what Christianity is. Failure to realize this constitutes the very essence of the modern confusion.”</a:t>
            </a:r>
          </a:p>
        </p:txBody>
      </p:sp>
      <p:sp>
        <p:nvSpPr>
          <p:cNvPr id="5" name="Rectangle 2">
            <a:extLst>
              <a:ext uri="{FF2B5EF4-FFF2-40B4-BE49-F238E27FC236}">
                <a16:creationId xmlns:a16="http://schemas.microsoft.com/office/drawing/2014/main" id="{5E0A9E62-E1E8-444E-A1A6-ABB07F4AEA87}"/>
              </a:ext>
            </a:extLst>
          </p:cNvPr>
          <p:cNvSpPr>
            <a:spLocks noChangeArrowheads="1"/>
          </p:cNvSpPr>
          <p:nvPr/>
        </p:nvSpPr>
        <p:spPr bwMode="auto">
          <a:xfrm>
            <a:off x="2743200" y="228600"/>
            <a:ext cx="6705600" cy="762000"/>
          </a:xfrm>
          <a:prstGeom prst="rect">
            <a:avLst/>
          </a:prstGeom>
          <a:noFill/>
          <a:ln w="9525">
            <a:noFill/>
            <a:miter lim="800000"/>
            <a:headEnd/>
            <a:tailEnd/>
          </a:ln>
          <a:effectLst/>
        </p:spPr>
        <p:txBody>
          <a:bodyPr anchor="ctr"/>
          <a:lstStyle/>
          <a:p>
            <a:pPr algn="ctr">
              <a:defRPr/>
            </a:pPr>
            <a:r>
              <a:rPr lang="en-US" sz="1600" kern="0" dirty="0">
                <a:latin typeface="Calibri" panose="020F0502020204030204" pitchFamily="34" charset="0"/>
                <a:cs typeface="Calibri" panose="020F0502020204030204" pitchFamily="34" charset="0"/>
              </a:rPr>
              <a:t> </a:t>
            </a:r>
            <a:r>
              <a:rPr lang="en-US" sz="3600" dirty="0">
                <a:solidFill>
                  <a:srgbClr val="00FFFF"/>
                </a:solidFill>
                <a:latin typeface="Calibri" panose="020F0502020204030204" pitchFamily="34" charset="0"/>
                <a:cs typeface="Calibri" panose="020F0502020204030204" pitchFamily="34" charset="0"/>
              </a:rPr>
              <a:t>D. Martyn Lloyd-Jones</a:t>
            </a:r>
          </a:p>
          <a:p>
            <a:pPr algn="ctr">
              <a:defRPr/>
            </a:pPr>
            <a:r>
              <a:rPr lang="en-US" sz="1400" i="1" dirty="0">
                <a:latin typeface="Calibri" panose="020F0502020204030204" pitchFamily="34" charset="0"/>
                <a:cs typeface="Calibri" panose="020F0502020204030204" pitchFamily="34" charset="0"/>
              </a:rPr>
              <a:t>Knowing the Times</a:t>
            </a:r>
            <a:r>
              <a:rPr lang="en-US" sz="1400" dirty="0">
                <a:latin typeface="Calibri" panose="020F0502020204030204" pitchFamily="34" charset="0"/>
                <a:cs typeface="Calibri" panose="020F0502020204030204" pitchFamily="34" charset="0"/>
              </a:rPr>
              <a:t> (Carlisle, PA: The Banner of Truth Trust, 1989; reprint, 2001), 161-62.</a:t>
            </a:r>
          </a:p>
        </p:txBody>
      </p:sp>
      <p:pic>
        <p:nvPicPr>
          <p:cNvPr id="2" name="Picture 1">
            <a:extLst>
              <a:ext uri="{FF2B5EF4-FFF2-40B4-BE49-F238E27FC236}">
                <a16:creationId xmlns:a16="http://schemas.microsoft.com/office/drawing/2014/main" id="{D0AF1DB1-E0E8-02F9-6265-D845D39B8774}"/>
              </a:ext>
            </a:extLst>
          </p:cNvPr>
          <p:cNvPicPr>
            <a:picLocks noChangeAspect="1"/>
          </p:cNvPicPr>
          <p:nvPr/>
        </p:nvPicPr>
        <p:blipFill>
          <a:blip r:embed="rId2"/>
          <a:stretch>
            <a:fillRect/>
          </a:stretch>
        </p:blipFill>
        <p:spPr>
          <a:xfrm>
            <a:off x="609600" y="76200"/>
            <a:ext cx="93088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8910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0DD494E-2FFD-048F-121F-181CD6FE5F8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C9D496B4-054B-6C09-2957-D1BF0E44D684}"/>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5636A26-131F-6ED7-C90D-71288E0E2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C122832-73EB-A0B2-8E6D-BC1A4DB4B322}"/>
              </a:ext>
            </a:extLst>
          </p:cNvPr>
          <p:cNvSpPr>
            <a:spLocks noChangeArrowheads="1"/>
          </p:cNvSpPr>
          <p:nvPr/>
        </p:nvSpPr>
        <p:spPr bwMode="auto">
          <a:xfrm>
            <a:off x="6096000" y="1463040"/>
            <a:ext cx="762000" cy="3657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4147E356-5A06-5CA7-1A07-DFA3484F1BDD}"/>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89349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4EDF5-8465-76A3-0EFB-7904E86E528D}"/>
              </a:ext>
            </a:extLst>
          </p:cNvPr>
          <p:cNvSpPr>
            <a:spLocks noGrp="1" noChangeArrowheads="1"/>
          </p:cNvSpPr>
          <p:nvPr>
            <p:ph type="title"/>
          </p:nvPr>
        </p:nvSpPr>
        <p:spPr>
          <a:xfrm>
            <a:off x="838200" y="228601"/>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Unique Characteristics</a:t>
            </a:r>
          </a:p>
        </p:txBody>
      </p:sp>
      <p:sp>
        <p:nvSpPr>
          <p:cNvPr id="32771" name="Rectangle 3">
            <a:extLst>
              <a:ext uri="{FF2B5EF4-FFF2-40B4-BE49-F238E27FC236}">
                <a16:creationId xmlns:a16="http://schemas.microsoft.com/office/drawing/2014/main" id="{2B1E76CC-98AE-6AFA-1301-C820E4BE99CD}"/>
              </a:ext>
            </a:extLst>
          </p:cNvPr>
          <p:cNvSpPr>
            <a:spLocks noGrp="1" noChangeArrowheads="1"/>
          </p:cNvSpPr>
          <p:nvPr>
            <p:ph idx="1"/>
          </p:nvPr>
        </p:nvSpPr>
        <p:spPr>
          <a:xfrm>
            <a:off x="597408" y="1253331"/>
            <a:ext cx="10744200" cy="4351338"/>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Sermons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Miracles wrought by the Holy Spirit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Background for Pauline letters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Accurate history</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b="1" u="sng" dirty="0">
                <a:solidFill>
                  <a:srgbClr val="FFFFCC"/>
                </a:solidFill>
                <a:effectLst>
                  <a:outerShdw blurRad="38100" dist="38100" dir="2700000" algn="tl">
                    <a:srgbClr val="000000">
                      <a:alpha val="43137"/>
                    </a:srgbClr>
                  </a:outerShdw>
                </a:effectLst>
              </a:rPr>
              <a:t>Places and names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Volume</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Gentile</a:t>
            </a:r>
          </a:p>
        </p:txBody>
      </p:sp>
      <p:pic>
        <p:nvPicPr>
          <p:cNvPr id="3" name="Picture 2">
            <a:extLst>
              <a:ext uri="{FF2B5EF4-FFF2-40B4-BE49-F238E27FC236}">
                <a16:creationId xmlns:a16="http://schemas.microsoft.com/office/drawing/2014/main" id="{C887C76F-502E-D02B-6D5B-F8D1CFF802C7}"/>
              </a:ext>
            </a:extLst>
          </p:cNvPr>
          <p:cNvPicPr>
            <a:picLocks noChangeAspect="1"/>
          </p:cNvPicPr>
          <p:nvPr/>
        </p:nvPicPr>
        <p:blipFill>
          <a:blip r:embed="rId2"/>
          <a:stretch>
            <a:fillRect/>
          </a:stretch>
        </p:blipFill>
        <p:spPr>
          <a:xfrm>
            <a:off x="7391400" y="2057400"/>
            <a:ext cx="420319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09D1E721-1071-93F4-DB8B-73EDF4EC0D81}"/>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16987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2438400" y="152400"/>
            <a:ext cx="73152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Acts 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600200"/>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b="1" u="sng" dirty="0">
                <a:solidFill>
                  <a:srgbClr val="FFFFCC"/>
                </a:solidFill>
              </a:rPr>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9448800" y="2667000"/>
            <a:ext cx="2145792" cy="1828800"/>
          </a:xfrm>
          <a:prstGeom prst="rect">
            <a:avLst/>
          </a:prstGeom>
          <a:ln w="38100">
            <a:solidFill>
              <a:schemeClr val="tx1"/>
            </a:solidFill>
          </a:ln>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34078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81280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AFED565-A98E-C97E-8251-EABF1369BE9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182D49AC-0A3C-A5C3-619F-9B040B75D3E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Tree>
    <p:extLst>
      <p:ext uri="{BB962C8B-B14F-4D97-AF65-F5344CB8AC3E}">
        <p14:creationId xmlns:p14="http://schemas.microsoft.com/office/powerpoint/2010/main" val="902667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1524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Joy (52a)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(52b)</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66949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Joy (52a)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(52b)</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FC281CA-DF84-27F1-0473-C597BC76EDD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Tree>
    <p:extLst>
      <p:ext uri="{BB962C8B-B14F-4D97-AF65-F5344CB8AC3E}">
        <p14:creationId xmlns:p14="http://schemas.microsoft.com/office/powerpoint/2010/main" val="3024624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Joy (52a)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(52b)</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B3F1F28-08C7-A6F4-A606-8D5FD5148A8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Tree>
    <p:extLst>
      <p:ext uri="{BB962C8B-B14F-4D97-AF65-F5344CB8AC3E}">
        <p14:creationId xmlns:p14="http://schemas.microsoft.com/office/powerpoint/2010/main" val="1588646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81400"/>
            <a:ext cx="1456069" cy="1371600"/>
          </a:xfrm>
          <a:prstGeom prst="rect">
            <a:avLst/>
          </a:prstGeom>
        </p:spPr>
      </p:pic>
    </p:spTree>
    <p:extLst>
      <p:ext uri="{BB962C8B-B14F-4D97-AF65-F5344CB8AC3E}">
        <p14:creationId xmlns:p14="http://schemas.microsoft.com/office/powerpoint/2010/main" val="573336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F7C1-AB91-2EE0-564E-FFF9EE49B4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360B9B-1ECF-C8A9-1EA1-60B3C23331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80A86CF0-CEDF-FCA8-E6DC-87F609F766E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148619D0-C092-0772-EC12-CE7D3A35C14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8622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6EDB1-3063-AD56-6931-D35680E9C5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96D9332-A5CE-B803-5EA3-4CEB59120D5B}"/>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119BE0ED-6CBE-C7E4-FC62-87398FBBA91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E19008EC-943F-BAB0-7199-DFABD6376E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57271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5E54F-C3CD-3C24-AF71-556DB517EE4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A9C081C-22C7-2392-26D2-64EEE916A036}"/>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25746FE7-A21F-D8B8-354D-D6868BC71DB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D33E874B-3879-2806-7BD3-3DFFC2EE973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43198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ADA6-8E11-C801-92A3-AE2E9F9908C0}"/>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11AD782-3E18-B6AE-880A-171C2899606D}"/>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85655F3F-32BD-0770-A7E0-6CBAA9E3C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207E7180-7A01-9500-E5C1-58EAFA466A31}"/>
              </a:ext>
            </a:extLst>
          </p:cNvPr>
          <p:cNvSpPr>
            <a:spLocks noChangeArrowheads="1"/>
          </p:cNvSpPr>
          <p:nvPr/>
        </p:nvSpPr>
        <p:spPr bwMode="auto">
          <a:xfrm>
            <a:off x="6096000" y="1463040"/>
            <a:ext cx="762000" cy="3657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F78B3344-750D-5E4E-099D-AD0954523F77}"/>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114487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F41C-9297-B428-0ACD-B655EFA1DA1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B8E23A2-EF8F-EAD8-6188-1252693D1C33}"/>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23DE0BB1-16C9-E2E6-4A77-8AD3E89E522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451C4AD4-8855-5DDC-73D3-EB0053620D9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02010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E3BFD-7BD9-4782-9299-6878ECC53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2300" y="475482"/>
            <a:ext cx="5867400" cy="5907041"/>
          </a:xfrm>
          <a:prstGeom prst="rect">
            <a:avLst/>
          </a:prstGeom>
        </p:spPr>
      </p:pic>
    </p:spTree>
    <p:extLst>
      <p:ext uri="{BB962C8B-B14F-4D97-AF65-F5344CB8AC3E}">
        <p14:creationId xmlns:p14="http://schemas.microsoft.com/office/powerpoint/2010/main" val="318533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8FB58-3710-4305-BAE3-43A55FA3B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do not suppose that you can say to yourselves, ‘We have Abraham for our father’; for I say to you that from these stones God is able to raise up children to Abraham.”</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25FBDE-5E65-4C2E-B4C4-1CB6D4DA5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590800"/>
            <a:ext cx="3048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161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586C6-05E6-873F-DEAE-0A0BAEE6C6A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599" y="0"/>
            <a:ext cx="10972801" cy="3439403"/>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2:28-29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is not a Jew who is one outwardly, nor is circumcision that which is outward in the flesh.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is a Jew who is one inwardly; and circumcision is that which is of the heart, by the Spirit, not by the letter; and his praise is not from men, but from God.”</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A97B31E-0D4E-6A99-1605-0D978FDD8D9E}"/>
              </a:ext>
            </a:extLst>
          </p:cNvPr>
          <p:cNvPicPr>
            <a:picLocks noChangeAspect="1"/>
          </p:cNvPicPr>
          <p:nvPr/>
        </p:nvPicPr>
        <p:blipFill>
          <a:blip r:embed="rId3"/>
          <a:stretch>
            <a:fillRect/>
          </a:stretch>
        </p:blipFill>
        <p:spPr>
          <a:xfrm>
            <a:off x="5005233" y="3322320"/>
            <a:ext cx="2181534" cy="1554480"/>
          </a:xfrm>
          <a:prstGeom prst="rect">
            <a:avLst/>
          </a:prstGeom>
          <a:ln>
            <a:solidFill>
              <a:schemeClr val="tx1"/>
            </a:solidFill>
          </a:ln>
        </p:spPr>
      </p:pic>
    </p:spTree>
    <p:extLst>
      <p:ext uri="{BB962C8B-B14F-4D97-AF65-F5344CB8AC3E}">
        <p14:creationId xmlns:p14="http://schemas.microsoft.com/office/powerpoint/2010/main" val="4336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9A0E3-80B7-E078-FCF1-955D7438C4C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9:6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it is not as though the word of God has failed. For they are not all Israel who are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Israel.”</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33B9215-4832-441A-8E38-145B9DBC1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3603" y="2089485"/>
            <a:ext cx="2724791" cy="2743200"/>
          </a:xfrm>
          <a:prstGeom prst="rect">
            <a:avLst/>
          </a:prstGeom>
        </p:spPr>
      </p:pic>
    </p:spTree>
    <p:extLst>
      <p:ext uri="{BB962C8B-B14F-4D97-AF65-F5344CB8AC3E}">
        <p14:creationId xmlns:p14="http://schemas.microsoft.com/office/powerpoint/2010/main" val="299396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343400" y="3657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64C73-6F53-348E-9BB0-6495115BAEC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2:9</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dirty="0">
                <a:effectLst>
                  <a:outerShdw blurRad="38100" dist="38100" dir="2700000" algn="tl">
                    <a:srgbClr val="000000">
                      <a:alpha val="43137"/>
                    </a:srgbClr>
                  </a:outerShdw>
                </a:effectLst>
                <a:latin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dirty="0">
                <a:effectLst>
                  <a:outerShdw blurRad="38100" dist="38100" dir="2700000" algn="tl">
                    <a:srgbClr val="000000">
                      <a:alpha val="43137"/>
                    </a:srgbClr>
                  </a:outerShdw>
                </a:effectLst>
                <a:latin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who say they are Jews and are not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6572" y="2590800"/>
            <a:ext cx="3918856" cy="2286000"/>
          </a:xfrm>
          <a:prstGeom prst="roundRect">
            <a:avLst/>
          </a:prstGeom>
        </p:spPr>
      </p:pic>
    </p:spTree>
    <p:extLst>
      <p:ext uri="{BB962C8B-B14F-4D97-AF65-F5344CB8AC3E}">
        <p14:creationId xmlns:p14="http://schemas.microsoft.com/office/powerpoint/2010/main" val="572574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16F3-D034-414B-6EC1-BF742AF697C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28E4666-4E22-5E3E-F462-0F9B15EEBB5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FCDBDBEA-9133-7706-4581-F9C62CE246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91F2920-DAA8-C3FB-8F5A-1CED67DDCF93}"/>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779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1CDCE-C844-B93A-95CF-05F1F34A30C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3:9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will 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of the synagogue of Satan, who say that they are Jews and are not</a:t>
            </a:r>
            <a:r>
              <a:rPr lang="en-US" sz="3600" dirty="0">
                <a:effectLst>
                  <a:outerShdw blurRad="38100" dist="38100" dir="2700000" algn="tl">
                    <a:srgbClr val="000000">
                      <a:alpha val="43137"/>
                    </a:srgbClr>
                  </a:outerShdw>
                </a:effectLst>
                <a:latin typeface="Calibri" panose="020F0502020204030204" pitchFamily="34" charset="0"/>
              </a:rPr>
              <a:t>, but lie—I will make them come and bow down at your feet, and make them know that I have loved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DAC15F-F0D3-4771-651B-5BA05A69AB2B}"/>
              </a:ext>
            </a:extLst>
          </p:cNvPr>
          <p:cNvPicPr>
            <a:picLocks noChangeAspect="1"/>
          </p:cNvPicPr>
          <p:nvPr/>
        </p:nvPicPr>
        <p:blipFill rotWithShape="1">
          <a:blip r:embed="rId3"/>
          <a:srcRect t="37200" b="19600"/>
          <a:stretch/>
        </p:blipFill>
        <p:spPr>
          <a:xfrm>
            <a:off x="3979334" y="3048000"/>
            <a:ext cx="4233333" cy="1828800"/>
          </a:xfrm>
          <a:prstGeom prst="rect">
            <a:avLst/>
          </a:prstGeom>
          <a:ln w="28575">
            <a:solidFill>
              <a:srgbClr val="FF0000"/>
            </a:solidFill>
          </a:ln>
        </p:spPr>
      </p:pic>
    </p:spTree>
    <p:extLst>
      <p:ext uri="{BB962C8B-B14F-4D97-AF65-F5344CB8AC3E}">
        <p14:creationId xmlns:p14="http://schemas.microsoft.com/office/powerpoint/2010/main" val="251401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8C499D-0B99-4D9E-A8CB-8E7F8057E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33 </a:t>
            </a:r>
            <a:r>
              <a:rPr lang="en-US" sz="3400" dirty="0">
                <a:effectLst>
                  <a:outerShdw blurRad="38100" dist="38100" dir="2700000" algn="tl">
                    <a:srgbClr val="000000">
                      <a:alpha val="43137"/>
                    </a:srgbClr>
                  </a:outerShdw>
                </a:effectLst>
                <a:latin typeface="Calibri" panose="020F0502020204030204" pitchFamily="34" charset="0"/>
              </a:rPr>
              <a:t>“As I live,”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“surely with a mighty hand and with an outstretched arm and with wrath poured out, I shall be king over you. </a:t>
            </a:r>
            <a:r>
              <a:rPr lang="en-US" sz="3400" baseline="30000" dirty="0">
                <a:effectLst>
                  <a:outerShdw blurRad="38100" dist="38100" dir="2700000" algn="tl">
                    <a:srgbClr val="000000">
                      <a:alpha val="43137"/>
                    </a:srgbClr>
                  </a:outerShdw>
                </a:effectLst>
                <a:latin typeface="Calibri" panose="020F0502020204030204" pitchFamily="34" charset="0"/>
              </a:rPr>
              <a:t>34 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 will bring you out from the peoples and gather you from the lands where you are scattered</a:t>
            </a:r>
            <a:r>
              <a:rPr lang="en-US" sz="3400" dirty="0">
                <a:effectLst>
                  <a:outerShdw blurRad="38100" dist="38100" dir="2700000" algn="tl">
                    <a:srgbClr val="000000">
                      <a:alpha val="43137"/>
                    </a:srgbClr>
                  </a:outerShdw>
                </a:effectLst>
                <a:latin typeface="Calibri" panose="020F0502020204030204" pitchFamily="34" charset="0"/>
              </a:rPr>
              <a:t>, with a mighty hand and with an outstretched arm and with wrath poured out; </a:t>
            </a:r>
            <a:r>
              <a:rPr lang="en-US" sz="3400" baseline="30000" dirty="0">
                <a:effectLst>
                  <a:outerShdw blurRad="38100" dist="38100" dir="2700000" algn="tl">
                    <a:srgbClr val="000000">
                      <a:alpha val="43137"/>
                    </a:srgbClr>
                  </a:outerShdw>
                </a:effectLst>
                <a:latin typeface="Calibri" panose="020F0502020204030204" pitchFamily="34" charset="0"/>
              </a:rPr>
              <a:t>35 </a:t>
            </a:r>
            <a:r>
              <a:rPr lang="en-US" sz="3400" dirty="0">
                <a:effectLst>
                  <a:outerShdw blurRad="38100" dist="38100" dir="2700000" algn="tl">
                    <a:srgbClr val="000000">
                      <a:alpha val="43137"/>
                    </a:srgbClr>
                  </a:outerShdw>
                </a:effectLst>
                <a:latin typeface="Calibri" panose="020F0502020204030204" pitchFamily="34" charset="0"/>
              </a:rPr>
              <a:t>and I will bring you into the wilderness of the peoples,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there I will enter into judgment with you face to face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rPr>
              <a:t> As I entered into . . .</a:t>
            </a:r>
          </a:p>
        </p:txBody>
      </p:sp>
    </p:spTree>
    <p:extLst>
      <p:ext uri="{BB962C8B-B14F-4D97-AF65-F5344CB8AC3E}">
        <p14:creationId xmlns:p14="http://schemas.microsoft.com/office/powerpoint/2010/main" val="3749413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80AA-FBBD-46D9-AD08-02FBEEE0A1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1" y="1"/>
            <a:ext cx="10972800" cy="500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20:33-38</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rPr>
              <a:t>. . . judgment with your fathers in the in the wilderness of the land of Egypt, so I will enter into judgment with you,” declares the Lord </a:t>
            </a:r>
            <a:r>
              <a:rPr lang="en-US" sz="3400" cap="small" dirty="0">
                <a:effectLst>
                  <a:outerShdw blurRad="38100" dist="38100" dir="2700000" algn="tl">
                    <a:srgbClr val="000000">
                      <a:alpha val="43137"/>
                    </a:srgbClr>
                  </a:outerShdw>
                </a:effectLst>
                <a:latin typeface="Calibri" panose="020F0502020204030204" pitchFamily="34" charset="0"/>
              </a:rPr>
              <a:t>God.</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37 </a:t>
            </a:r>
            <a:r>
              <a:rPr lang="en-US" sz="3400" dirty="0">
                <a:effectLst>
                  <a:outerShdw blurRad="38100" dist="38100" dir="2700000" algn="tl">
                    <a:srgbClr val="000000">
                      <a:alpha val="43137"/>
                    </a:srgbClr>
                  </a:outerShdw>
                </a:effectLst>
                <a:latin typeface="Calibri" panose="020F0502020204030204" pitchFamily="34" charset="0"/>
              </a:rPr>
              <a:t>“I will make you pass under the rod, and I will bring you into the bond of the covenant; </a:t>
            </a:r>
            <a:r>
              <a:rPr lang="en-US" sz="3400" baseline="30000" dirty="0">
                <a:effectLst>
                  <a:outerShdw blurRad="38100" dist="38100" dir="2700000" algn="tl">
                    <a:srgbClr val="000000">
                      <a:alpha val="43137"/>
                    </a:srgbClr>
                  </a:outerShdw>
                </a:effectLst>
                <a:latin typeface="Calibri" panose="020F0502020204030204" pitchFamily="34" charset="0"/>
              </a:rPr>
              <a:t>38 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and I will purge from you the rebels and those who transgress against Me</a:t>
            </a:r>
            <a:r>
              <a:rPr lang="en-US" sz="3400" dirty="0">
                <a:effectLst>
                  <a:outerShdw blurRad="38100" dist="38100" dir="2700000" algn="tl">
                    <a:srgbClr val="000000">
                      <a:alpha val="43137"/>
                    </a:srgbClr>
                  </a:outerShdw>
                </a:effectLst>
                <a:latin typeface="Calibri" panose="020F0502020204030204" pitchFamily="34" charset="0"/>
              </a:rPr>
              <a:t>; I will bring them out of the land where they sojourn, but they will not enter the land of Israel. Thus you will know that I am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822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226D7-26F1-261E-5AB5-3D3D7DD9E7D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98B921A-E7F5-C1A3-51C5-DA7D8DC6BE28}"/>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B55C52E6-D5BE-9FE8-ED39-4CD3A24F0A4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785CB1E-F574-493F-C79C-E0D4B8CB8C0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44385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6311-114C-3007-8150-EEF7672877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8EFBAF3-50AF-9766-382D-B525A622F053}"/>
              </a:ext>
            </a:extLst>
          </p:cNvPr>
          <p:cNvSpPr>
            <a:spLocks noGrp="1" noChangeArrowheads="1"/>
          </p:cNvSpPr>
          <p:nvPr>
            <p:ph type="body" idx="1"/>
          </p:nvPr>
        </p:nvSpPr>
        <p:spPr>
          <a:xfrm>
            <a:off x="609600" y="1524000"/>
            <a:ext cx="10972800" cy="4495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“To authenticate the message of grace, God granted signs and wonders to be done by their hands. Again, only the apostles and their legates (Acts 5:16; 8:7; 16:18; 19:11-12) were able to do these signs and wonders. This may be what Galatians 3:5 refers to, when it states: ‘He therefore that supplies to you the Spirit, and works miracles among you, does he it by the works of the law, or by the hearing of faith? Miracles were not being done on the basis of the Mosaic Law, but on the basis of grace through faith.’”</a:t>
            </a:r>
          </a:p>
        </p:txBody>
      </p:sp>
      <p:sp>
        <p:nvSpPr>
          <p:cNvPr id="4" name="Text Box 5">
            <a:extLst>
              <a:ext uri="{FF2B5EF4-FFF2-40B4-BE49-F238E27FC236}">
                <a16:creationId xmlns:a16="http://schemas.microsoft.com/office/drawing/2014/main" id="{EE25C90C-AD15-D6B8-68CE-FBFA89335F61}"/>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EF3909BA-2CAF-045A-084A-9943F6A05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88516DD-5700-B630-8E02-02DC424D4F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38375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3415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345B962-1D2B-C856-71FE-0D5B6002242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644C199E-706E-9E43-229D-78FEE1593B0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5772C8E6-95E6-241A-77F8-67AB8C55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A471E44C-62B6-3468-0FFA-724B0FC0771B}"/>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452718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8E44-F889-D0AE-EBD4-CC841C2523B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3B14682-19DC-A773-62C7-8160F48A03B1}"/>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4BEA5293-ED21-5BFE-E104-929D85467DC6}"/>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E1361B8-6AE0-D3D9-E229-2A1D2CFDCCF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34529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800D-E75F-034E-3B48-A6C3E22642D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C51AFA-D63D-15BB-855C-ED5EBF1C0F78}"/>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7A5BCE2D-0AF7-F26F-9D01-9E29D03291A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A20B80A5-1F6A-EFDD-AC58-C104ECE3C34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73607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DD35D-8715-CB80-DF14-C2144EBB91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FC2FEEC-3803-4DDA-5039-FE7A2A2E6129}"/>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E17AD435-7562-54FE-30DE-F3500F468F5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7F94632-8F70-223F-2CF7-850899BA2EA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2619885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FE7D6-08F4-180D-BC1E-E158CF0E3A7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C772822-9149-E19F-832F-AB799FF7EE02}"/>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79F4CC4A-50DF-AFC1-75B5-C2D998D9FDA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F50EE8-EE3D-F911-AA4E-4A2FD74D53A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323098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7703D-EEF1-39B8-2056-701EFEC9DBB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BCF833F-EEA3-786E-4341-AE11D4F6F1A4}"/>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93A7BE70-795F-3AA4-2CEF-4F62409C941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EDD88C9-843E-3E46-2B53-3427DAA97D4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3633444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FF066-D08C-D232-2FDA-EA3356916FD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ED4B287-DCC7-D9FF-CA1D-BEED5E27AA37}"/>
              </a:ext>
            </a:extLst>
          </p:cNvPr>
          <p:cNvSpPr>
            <a:spLocks noGrp="1" noChangeArrowheads="1"/>
          </p:cNvSpPr>
          <p:nvPr>
            <p:ph type="body" idx="1"/>
          </p:nvPr>
        </p:nvSpPr>
        <p:spPr>
          <a:xfrm>
            <a:off x="662517"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Rushing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Shaming (5b)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Execution (5c)</a:t>
            </a:r>
          </a:p>
        </p:txBody>
      </p:sp>
      <p:pic>
        <p:nvPicPr>
          <p:cNvPr id="2" name="Picture 1">
            <a:extLst>
              <a:ext uri="{FF2B5EF4-FFF2-40B4-BE49-F238E27FC236}">
                <a16:creationId xmlns:a16="http://schemas.microsoft.com/office/drawing/2014/main" id="{1C73AF80-82DE-D0C0-75D5-D3CF05B29E7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8C1754C-298F-A70D-DBF5-B4C181612261}"/>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a:t>
            </a:r>
          </a:p>
        </p:txBody>
      </p:sp>
    </p:spTree>
    <p:extLst>
      <p:ext uri="{BB962C8B-B14F-4D97-AF65-F5344CB8AC3E}">
        <p14:creationId xmlns:p14="http://schemas.microsoft.com/office/powerpoint/2010/main" val="3677982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2EC0-D954-E7D3-5D3D-36C73581FAA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4D1F0C-3DC4-B460-C8D8-55A87DDCDA93}"/>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41CC5FDD-BA23-D5EC-23C5-1595E4DEEC2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01C296C-1375-EBA9-FC85-0C3E214BD9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6890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8F9DC-ABC5-D4F3-D278-9B00182BD4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328566-F7DD-8C56-3E23-B525FDEFFCD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8CE39278-1865-0FD5-B085-96E27914620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1026" name="Picture 2">
            <a:extLst>
              <a:ext uri="{FF2B5EF4-FFF2-40B4-BE49-F238E27FC236}">
                <a16:creationId xmlns:a16="http://schemas.microsoft.com/office/drawing/2014/main" id="{9527FF6B-AB3B-05FC-15AD-4A7DEA01A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166" y="2971800"/>
            <a:ext cx="2329668" cy="21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7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6019800" y="1615440"/>
            <a:ext cx="381000" cy="38125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27418520-7719-2FA5-BF9F-B12C652AC6CD}"/>
              </a:ext>
            </a:extLst>
          </p:cNvPr>
          <p:cNvSpPr>
            <a:spLocks noChangeArrowheads="1"/>
          </p:cNvSpPr>
          <p:nvPr/>
        </p:nvSpPr>
        <p:spPr bwMode="auto">
          <a:xfrm>
            <a:off x="6589363" y="1824408"/>
            <a:ext cx="762000" cy="53779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043347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D37E-9F85-6EC3-3A21-4C5C0B01943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783B855-E217-7D47-1A30-EC598A9CE2A6}"/>
              </a:ext>
            </a:extLst>
          </p:cNvPr>
          <p:cNvSpPr>
            <a:spLocks noGrp="1" noChangeArrowheads="1"/>
          </p:cNvSpPr>
          <p:nvPr>
            <p:ph type="body" idx="1"/>
          </p:nvPr>
        </p:nvSpPr>
        <p:spPr>
          <a:xfrm>
            <a:off x="762000" y="1296838"/>
            <a:ext cx="8458200" cy="27051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Unbelieving response (2)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Ministry (3)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Division (4)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Escape to Lystra &amp; Derbe (6)</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Lystra &amp; Derbe ministry introduction (7)</a:t>
            </a:r>
          </a:p>
        </p:txBody>
      </p:sp>
      <p:sp>
        <p:nvSpPr>
          <p:cNvPr id="3" name="Rectangle 2">
            <a:extLst>
              <a:ext uri="{FF2B5EF4-FFF2-40B4-BE49-F238E27FC236}">
                <a16:creationId xmlns:a16="http://schemas.microsoft.com/office/drawing/2014/main" id="{E26ADB30-6758-FFD7-5E62-B231EEE7A1F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Iconium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14:1-7</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8AA08A6-DCD6-7E5D-522A-AA7878289DA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8142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2286000"/>
            <a:ext cx="8458200" cy="27051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13:13-52</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6163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6ADB-1B31-F0B4-51E2-BED28E483DA5}"/>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452F1E3A-1903-B19A-A9AB-DA14FD18EE3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AC6E2DE-CC12-9DDF-15FB-BE7071ACC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B13CDE77-E6D3-8A2E-456E-A225377BD5A1}"/>
              </a:ext>
            </a:extLst>
          </p:cNvPr>
          <p:cNvSpPr>
            <a:spLocks noChangeArrowheads="1"/>
          </p:cNvSpPr>
          <p:nvPr/>
        </p:nvSpPr>
        <p:spPr bwMode="auto">
          <a:xfrm>
            <a:off x="5943600" y="1676400"/>
            <a:ext cx="457200" cy="32029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858739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DCAC-3E2E-D6D1-2136-71B70591996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F0FF0EB-7B16-A393-4AD7-E11D6DC97715}"/>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75B2604A-A09F-5630-2E82-9327F54524C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43D8FA32-0C7B-6ED7-D72E-DD716E6B573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56338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7DF7F-8210-A2FE-E7F8-210C42B4E0F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B1B516F-8C25-BE5A-3A2E-DE9CE607A70C}"/>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55DF6434-7242-DE74-283C-C557268D2B2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D607E42-0FF4-8911-DFAA-4A184EBB25F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25549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77404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D981-EDCC-DB01-0DF0-4B61F198BE8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2994EB6-D63C-A59E-02D4-99677792ACB3}"/>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6EB5CAE0-260F-90CB-BE8C-7A0645DA0F8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94CA10D-E402-9B6B-C86D-F1B5C11FA3D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3300369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3644872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20C2-4496-751F-5AA4-F3D2E8CE967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E76E71C-4915-BD0D-5260-AFB2736D2BED}"/>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5C167A65-6F77-11E8-D687-C69062ADB2B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80EBA65-5890-1E49-421D-73B344E4E7B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2013912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675910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0A85-6716-DF9A-AA40-1BD28FD0A40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1865F05-1363-4217-E28A-387266DCCF29}"/>
              </a:ext>
            </a:extLst>
          </p:cNvPr>
          <p:cNvSpPr>
            <a:spLocks noGrp="1" noChangeArrowheads="1"/>
          </p:cNvSpPr>
          <p:nvPr>
            <p:ph type="body" idx="1"/>
          </p:nvPr>
        </p:nvSpPr>
        <p:spPr>
          <a:xfrm>
            <a:off x="662517" y="2286000"/>
            <a:ext cx="7162800" cy="2286001"/>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Candidate (8)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(10)</a:t>
            </a:r>
          </a:p>
        </p:txBody>
      </p:sp>
      <p:pic>
        <p:nvPicPr>
          <p:cNvPr id="2" name="Picture 1">
            <a:extLst>
              <a:ext uri="{FF2B5EF4-FFF2-40B4-BE49-F238E27FC236}">
                <a16:creationId xmlns:a16="http://schemas.microsoft.com/office/drawing/2014/main" id="{13C69B00-3CA4-0FC2-6C6B-69EE5DC42C9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885C336-E548-B6D7-704B-40D98EEE5CD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14:8-10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Tree>
    <p:extLst>
      <p:ext uri="{BB962C8B-B14F-4D97-AF65-F5344CB8AC3E}">
        <p14:creationId xmlns:p14="http://schemas.microsoft.com/office/powerpoint/2010/main" val="264959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1658123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A1EA-B5D4-4083-2D9A-4BD5D986757C}"/>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E6470FA5-8A46-638A-E21D-A18C5CAA2A7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2896934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B0C6-16D0-B2B6-6CF4-B38AD27ADC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E77FF96-87F2-6FFB-3A1C-0C148DE52E70}"/>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69DC2824-A895-A374-8739-BFFFE5EB64C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489CC25-D798-D015-EA3C-2DFD99B43F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61554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05876-FC41-0BB2-5AC8-A04E423AA16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C1922FB-0455-9587-14C8-C64C4AA228D8}"/>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46077BBE-851E-98D9-D714-956DE3DCA79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5340E80-CCBC-329D-440A-35E2EF9CD570}"/>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7130530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3F9F7-50E8-82D8-57E4-5C0390B5529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23960CB-0060-817B-CCDF-1E672640D2E1}"/>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A0949243-C316-F1E5-2C23-6D11EDF9148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342757D-0CE3-5950-A156-1EEE860CA33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1458470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762A8-BF56-FEA8-A0AC-FC09FD30AC3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43B8D01-6377-B96C-E23D-457A78AF1007}"/>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9539973F-562F-4825-30F7-8CEF6A86723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DB615E8-A80A-803B-EDB1-E49B8F7F71A5}"/>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3374565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54E43-72AD-00B2-F2B5-6E9F8DA89E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FBA945-DB6B-8791-C7DA-4203F288AB94}"/>
              </a:ext>
            </a:extLst>
          </p:cNvPr>
          <p:cNvPicPr>
            <a:picLocks noChangeAspect="1"/>
          </p:cNvPicPr>
          <p:nvPr/>
        </p:nvPicPr>
        <p:blipFill>
          <a:blip r:embed="rId2"/>
          <a:srcRect l="1758" t="1167" r="8337" b="2331"/>
          <a:stretch>
            <a:fillRect/>
          </a:stretch>
        </p:blipFill>
        <p:spPr>
          <a:xfrm>
            <a:off x="4469911" y="137160"/>
            <a:ext cx="325217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7636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6311-114C-3007-8150-EEF7672877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8EFBAF3-50AF-9766-382D-B525A622F053}"/>
              </a:ext>
            </a:extLst>
          </p:cNvPr>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2900" dirty="0">
                <a:effectLst>
                  <a:outerShdw blurRad="38100" dist="38100" dir="2700000" algn="tl">
                    <a:srgbClr val="000000">
                      <a:alpha val="43137"/>
                    </a:srgbClr>
                  </a:outerShdw>
                </a:effectLst>
                <a:latin typeface="Calibri" panose="020F0502020204030204" pitchFamily="34" charset="0"/>
              </a:rPr>
              <a:t>“</a:t>
            </a:r>
            <a:r>
              <a:rPr lang="en-US" sz="2900" b="0" i="0" u="none" strike="noStrike" dirty="0">
                <a:effectLst>
                  <a:outerShdw blurRad="38100" dist="38100" dir="2700000" algn="tl">
                    <a:srgbClr val="000000">
                      <a:alpha val="43137"/>
                    </a:srgbClr>
                  </a:outerShdw>
                </a:effectLst>
                <a:latin typeface="Calibri" panose="020F0502020204030204" pitchFamily="34" charset="0"/>
              </a:rPr>
              <a:t>It is interesting to note that archaeologists have uncovered records of dedications to both gods by men with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Lycaonian</a:t>
            </a:r>
            <a:r>
              <a:rPr lang="en-US" sz="2900" b="0" i="0" u="none" strike="noStrike" dirty="0">
                <a:effectLst>
                  <a:outerShdw blurRad="38100" dist="38100" dir="2700000" algn="tl">
                    <a:srgbClr val="000000">
                      <a:alpha val="43137"/>
                    </a:srgbClr>
                  </a:outerShdw>
                </a:effectLst>
                <a:latin typeface="Calibri" panose="020F0502020204030204" pitchFamily="34" charset="0"/>
              </a:rPr>
              <a:t> names. Bruce explains: ‘Of two inscriptions of </a:t>
            </a:r>
            <a:r>
              <a:rPr lang="en-US" sz="2900" b="0" i="0" u="none" strike="noStrike" dirty="0" err="1">
                <a:effectLst>
                  <a:outerShdw blurRad="38100" dist="38100" dir="2700000" algn="tl">
                    <a:srgbClr val="000000">
                      <a:alpha val="43137"/>
                    </a:srgbClr>
                  </a:outerShdw>
                </a:effectLst>
                <a:latin typeface="Calibri" panose="020F0502020204030204" pitchFamily="34" charset="0"/>
              </a:rPr>
              <a:t>Sedasa</a:t>
            </a:r>
            <a:r>
              <a:rPr lang="en-US" sz="2900" b="0" i="0" u="none" strike="noStrike" dirty="0">
                <a:effectLst>
                  <a:outerShdw blurRad="38100" dist="38100" dir="2700000" algn="tl">
                    <a:srgbClr val="000000">
                      <a:alpha val="43137"/>
                    </a:srgbClr>
                  </a:outerShdw>
                </a:effectLst>
                <a:latin typeface="Calibri" panose="020F0502020204030204" pitchFamily="34" charset="0"/>
              </a:rPr>
              <a:t>, near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Lystra</a:t>
            </a:r>
            <a:r>
              <a:rPr lang="en-US" sz="2900" b="0" i="0" u="none" strike="noStrike" dirty="0">
                <a:effectLst>
                  <a:outerShdw blurRad="38100" dist="38100" dir="2700000" algn="tl">
                    <a:srgbClr val="000000">
                      <a:alpha val="43137"/>
                    </a:srgbClr>
                  </a:outerShdw>
                </a:effectLst>
                <a:latin typeface="Calibri" panose="020F0502020204030204" pitchFamily="34" charset="0"/>
              </a:rPr>
              <a:t>, dating from c. A.D. 250…one records the dedication to Zeus of a statue of Hermes along with a sundial, by men with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Lycaonian</a:t>
            </a:r>
            <a:r>
              <a:rPr lang="en-US" sz="2900" b="0" i="0" u="none" strike="noStrike" dirty="0">
                <a:effectLst>
                  <a:outerShdw blurRad="38100" dist="38100" dir="2700000" algn="tl">
                    <a:srgbClr val="000000">
                      <a:alpha val="43137"/>
                    </a:srgbClr>
                  </a:outerShdw>
                </a:effectLst>
                <a:latin typeface="Calibri" panose="020F0502020204030204" pitchFamily="34" charset="0"/>
              </a:rPr>
              <a:t> names, the other mentions “priests of Zeus”…A further indication of the joint worship of Zeus and Hermes in these parts is probably to be found in a stone altar discovered near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Lystra</a:t>
            </a:r>
            <a:r>
              <a:rPr lang="en-US" sz="2900" b="0" i="0" u="none" strike="noStrike" dirty="0">
                <a:effectLst>
                  <a:outerShdw blurRad="38100" dist="38100" dir="2700000" algn="tl">
                    <a:srgbClr val="000000">
                      <a:alpha val="43137"/>
                    </a:srgbClr>
                  </a:outerShdw>
                </a:effectLst>
                <a:latin typeface="Calibri" panose="020F0502020204030204" pitchFamily="34" charset="0"/>
              </a:rPr>
              <a:t>…in 1926, dedicated to the “Hearer of Prayers” (presumably Zeus) and Hermes.’ These archeological findings prove historically what Luke recorded, namely, that Jupiter and Mercury were the two gods jointly worshipped by the people of </a:t>
            </a:r>
            <a:r>
              <a:rPr lang="en-US" sz="2900" b="0" i="0" u="none" strike="noStrike" dirty="0" err="1">
                <a:effectLst>
                  <a:outerShdw blurRad="38100" dist="38100" dir="2700000" algn="tl">
                    <a:srgbClr val="000000">
                      <a:alpha val="43137"/>
                    </a:srgbClr>
                  </a:outerShdw>
                </a:effectLst>
                <a:latin typeface="Calibri" panose="020F0502020204030204" pitchFamily="34" charset="0"/>
              </a:rPr>
              <a:t>Lystra</a:t>
            </a:r>
            <a:r>
              <a:rPr lang="en-US" sz="2900" dirty="0">
                <a:effectLst>
                  <a:outerShdw blurRad="38100" dist="38100" dir="2700000" algn="tl">
                    <a:srgbClr val="000000">
                      <a:alpha val="43137"/>
                    </a:srgbClr>
                  </a:outerShdw>
                </a:effectLst>
                <a:latin typeface="Calibri" panose="020F0502020204030204" pitchFamily="34" charset="0"/>
              </a:rPr>
              <a:t>.”</a:t>
            </a:r>
          </a:p>
        </p:txBody>
      </p:sp>
      <p:sp>
        <p:nvSpPr>
          <p:cNvPr id="4" name="Text Box 5">
            <a:extLst>
              <a:ext uri="{FF2B5EF4-FFF2-40B4-BE49-F238E27FC236}">
                <a16:creationId xmlns:a16="http://schemas.microsoft.com/office/drawing/2014/main" id="{EE25C90C-AD15-D6B8-68CE-FBFA89335F61}"/>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306</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EF3909BA-2CAF-045A-084A-9943F6A05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88516DD-5700-B630-8E02-02DC424D4F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20247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D4F4B-C5BB-0691-D634-58429C6A5BC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DAE23F7-6921-11D8-12E6-29578778ADE4}"/>
              </a:ext>
            </a:extLst>
          </p:cNvPr>
          <p:cNvSpPr>
            <a:spLocks noGrp="1" noChangeArrowheads="1"/>
          </p:cNvSpPr>
          <p:nvPr>
            <p:ph type="body" idx="1"/>
          </p:nvPr>
        </p:nvSpPr>
        <p:spPr>
          <a:xfrm>
            <a:off x="662517" y="2286000"/>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General (11)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Specific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Sacrificial response (13)</a:t>
            </a:r>
          </a:p>
        </p:txBody>
      </p:sp>
      <p:pic>
        <p:nvPicPr>
          <p:cNvPr id="2" name="Picture 1">
            <a:extLst>
              <a:ext uri="{FF2B5EF4-FFF2-40B4-BE49-F238E27FC236}">
                <a16:creationId xmlns:a16="http://schemas.microsoft.com/office/drawing/2014/main" id="{81B25CF3-0CB6-B044-3744-A4E3D402DF2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68D8F74-AA39-14FC-96DA-07A43563605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14:11-13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Misidentification</a:t>
            </a:r>
          </a:p>
        </p:txBody>
      </p:sp>
    </p:spTree>
    <p:extLst>
      <p:ext uri="{BB962C8B-B14F-4D97-AF65-F5344CB8AC3E}">
        <p14:creationId xmlns:p14="http://schemas.microsoft.com/office/powerpoint/2010/main" val="2146826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6311-114C-3007-8150-EEF7672877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8EFBAF3-50AF-9766-382D-B525A622F053}"/>
              </a:ext>
            </a:extLst>
          </p:cNvPr>
          <p:cNvSpPr>
            <a:spLocks noGrp="1" noChangeArrowheads="1"/>
          </p:cNvSpPr>
          <p:nvPr>
            <p:ph type="body" idx="1"/>
          </p:nvPr>
        </p:nvSpPr>
        <p:spPr>
          <a:xfrm>
            <a:off x="609600" y="1173480"/>
            <a:ext cx="10972800" cy="5227320"/>
          </a:xfrm>
        </p:spPr>
        <p:txBody>
          <a:bodyPr/>
          <a:lstStyle/>
          <a:p>
            <a:pPr marL="0" indent="0" algn="just">
              <a:lnSpc>
                <a:spcPct val="100000"/>
              </a:lnSpc>
              <a:spcBef>
                <a:spcPts val="0"/>
              </a:spcBef>
              <a:spcAft>
                <a:spcPts val="0"/>
              </a:spcAft>
              <a:buNone/>
            </a:pPr>
            <a:r>
              <a:rPr lang="en-US" sz="2850" dirty="0">
                <a:effectLst>
                  <a:outerShdw blurRad="38100" dist="38100" dir="2700000" algn="tl">
                    <a:srgbClr val="000000">
                      <a:alpha val="43137"/>
                    </a:srgbClr>
                  </a:outerShdw>
                </a:effectLst>
                <a:latin typeface="Calibri" panose="020F0502020204030204" pitchFamily="34" charset="0"/>
              </a:rPr>
              <a:t>“The sudden urge to sacrifice to two human beings who were mistakenly identified as the gods Jupiter and Mercury can be understood from the background of the legend of </a:t>
            </a:r>
            <a:r>
              <a:rPr lang="en-US" sz="2850" dirty="0" err="1">
                <a:effectLst>
                  <a:outerShdw blurRad="38100" dist="38100" dir="2700000" algn="tl">
                    <a:srgbClr val="000000">
                      <a:alpha val="43137"/>
                    </a:srgbClr>
                  </a:outerShdw>
                </a:effectLst>
                <a:latin typeface="Calibri" panose="020F0502020204030204" pitchFamily="34" charset="0"/>
              </a:rPr>
              <a:t>Baucis</a:t>
            </a:r>
            <a:r>
              <a:rPr lang="en-US" sz="2850" dirty="0">
                <a:effectLst>
                  <a:outerShdw blurRad="38100" dist="38100" dir="2700000" algn="tl">
                    <a:srgbClr val="000000">
                      <a:alpha val="43137"/>
                    </a:srgbClr>
                  </a:outerShdw>
                </a:effectLst>
                <a:latin typeface="Calibri" panose="020F0502020204030204" pitchFamily="34" charset="0"/>
              </a:rPr>
              <a:t> and Philemon. This legend was recorded by the Roman historian Ovid. It claims that Jupiter and Mercury, disguised as men, came down into the Phrygian hill country, but no one in that area was willing to provide hospitality to them, except one elderly couple named </a:t>
            </a:r>
            <a:r>
              <a:rPr lang="en-US" sz="2850" dirty="0" err="1">
                <a:effectLst>
                  <a:outerShdw blurRad="38100" dist="38100" dir="2700000" algn="tl">
                    <a:srgbClr val="000000">
                      <a:alpha val="43137"/>
                    </a:srgbClr>
                  </a:outerShdw>
                </a:effectLst>
                <a:latin typeface="Calibri" panose="020F0502020204030204" pitchFamily="34" charset="0"/>
              </a:rPr>
              <a:t>Baucis</a:t>
            </a:r>
            <a:r>
              <a:rPr lang="en-US" sz="2850" dirty="0">
                <a:effectLst>
                  <a:outerShdw blurRad="38100" dist="38100" dir="2700000" algn="tl">
                    <a:srgbClr val="000000">
                      <a:alpha val="43137"/>
                    </a:srgbClr>
                  </a:outerShdw>
                </a:effectLst>
                <a:latin typeface="Calibri" panose="020F0502020204030204" pitchFamily="34" charset="0"/>
              </a:rPr>
              <a:t> and Philemon. The two gods destroyed the local population for its lack of hospitality, before rewarding Baucis and Philemon by making them the priest and priestess of the temple of Jupiter. This legend was prevalent in Lystra, and because the people had just seen a miracle, they felt that the two gods had come again. Not wanting to be destroyed, they were ready to offer sacrifices.”</a:t>
            </a:r>
          </a:p>
        </p:txBody>
      </p:sp>
      <p:sp>
        <p:nvSpPr>
          <p:cNvPr id="4" name="Text Box 5">
            <a:extLst>
              <a:ext uri="{FF2B5EF4-FFF2-40B4-BE49-F238E27FC236}">
                <a16:creationId xmlns:a16="http://schemas.microsoft.com/office/drawing/2014/main" id="{EE25C90C-AD15-D6B8-68CE-FBFA89335F61}"/>
              </a:ext>
            </a:extLst>
          </p:cNvPr>
          <p:cNvSpPr txBox="1">
            <a:spLocks noChangeArrowheads="1"/>
          </p:cNvSpPr>
          <p:nvPr/>
        </p:nvSpPr>
        <p:spPr bwMode="auto">
          <a:xfrm>
            <a:off x="3381375" y="1524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307</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EF3909BA-2CAF-045A-084A-9943F6A05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688516DD-5700-B630-8E02-02DC424D4F8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739190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E5C57-A589-21D4-3944-B2B31E6B18E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446215D-35D7-229C-3110-A074B0BBB948}"/>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586FE3CD-B2DC-73D9-FA0C-1D1EB9EB043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2386A63-4A42-8CAA-B340-6328BDBEC78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645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28800"/>
            <a:ext cx="8458200" cy="31623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13:13-52</a:t>
            </a:r>
          </a:p>
        </p:txBody>
      </p:sp>
      <p:pic>
        <p:nvPicPr>
          <p:cNvPr id="2" name="Picture 1">
            <a:extLst>
              <a:ext uri="{FF2B5EF4-FFF2-40B4-BE49-F238E27FC236}">
                <a16:creationId xmlns:a16="http://schemas.microsoft.com/office/drawing/2014/main" id="{271CE2BF-BC00-F73A-168E-1C6CE1F546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952378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8D74-9182-6C56-B7E7-86FA7385BF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8025E7D-D4F1-B9CA-B764-C51458DD4992}"/>
              </a:ext>
            </a:extLst>
          </p:cNvPr>
          <p:cNvSpPr>
            <a:spLocks noGrp="1" noChangeArrowheads="1"/>
          </p:cNvSpPr>
          <p:nvPr>
            <p:ph type="body" idx="1"/>
          </p:nvPr>
        </p:nvSpPr>
        <p:spPr>
          <a:xfrm>
            <a:off x="662517" y="2286000"/>
            <a:ext cx="71628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Greek communication (14a)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Rending of garments (14b)</a:t>
            </a:r>
          </a:p>
        </p:txBody>
      </p:sp>
      <p:pic>
        <p:nvPicPr>
          <p:cNvPr id="2" name="Picture 1">
            <a:extLst>
              <a:ext uri="{FF2B5EF4-FFF2-40B4-BE49-F238E27FC236}">
                <a16:creationId xmlns:a16="http://schemas.microsoft.com/office/drawing/2014/main" id="{74793D04-5C16-936B-A852-9C123B5EE8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D270BFC-B345-17DB-BA54-03CFDE66109A}"/>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335275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C30BF-2675-F6B0-702B-365A390AA92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8141F7E-C882-A0F9-92B9-4F9099D6708E}"/>
              </a:ext>
            </a:extLst>
          </p:cNvPr>
          <p:cNvSpPr>
            <a:spLocks noGrp="1" noChangeArrowheads="1"/>
          </p:cNvSpPr>
          <p:nvPr>
            <p:ph type="body" idx="1"/>
          </p:nvPr>
        </p:nvSpPr>
        <p:spPr>
          <a:xfrm>
            <a:off x="662517" y="2286000"/>
            <a:ext cx="71628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Greek communication (14a)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Rending of garments (14b)</a:t>
            </a:r>
          </a:p>
        </p:txBody>
      </p:sp>
      <p:pic>
        <p:nvPicPr>
          <p:cNvPr id="2" name="Picture 1">
            <a:extLst>
              <a:ext uri="{FF2B5EF4-FFF2-40B4-BE49-F238E27FC236}">
                <a16:creationId xmlns:a16="http://schemas.microsoft.com/office/drawing/2014/main" id="{DCE2ECA7-0829-CC31-063B-A3E96760E6B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419116D-EDC5-8BCF-FD75-1CA2399559E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3983555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2CA6E-8778-2BCB-6292-75C46347EE6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FF4BCAA-6D51-CE04-8DDB-6EFF6B525EF2}"/>
              </a:ext>
            </a:extLst>
          </p:cNvPr>
          <p:cNvSpPr>
            <a:spLocks noGrp="1" noChangeArrowheads="1"/>
          </p:cNvSpPr>
          <p:nvPr>
            <p:ph type="body" idx="1"/>
          </p:nvPr>
        </p:nvSpPr>
        <p:spPr>
          <a:xfrm>
            <a:off x="662517" y="2286000"/>
            <a:ext cx="7162800"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Greek communication (14a)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Rending of garments (14b)</a:t>
            </a:r>
          </a:p>
        </p:txBody>
      </p:sp>
      <p:pic>
        <p:nvPicPr>
          <p:cNvPr id="2" name="Picture 1">
            <a:extLst>
              <a:ext uri="{FF2B5EF4-FFF2-40B4-BE49-F238E27FC236}">
                <a16:creationId xmlns:a16="http://schemas.microsoft.com/office/drawing/2014/main" id="{3029806A-B397-C805-C4DF-EE39CB16680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AD7E120-E246-3654-E7CA-5A1C644A485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28945669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7989D-4821-EACE-5AB9-0C0C1C7568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A91C8F2-6203-6306-AA0A-CE2238BFB523}"/>
              </a:ext>
            </a:extLst>
          </p:cNvPr>
          <p:cNvSpPr>
            <a:spLocks noGrp="1" noChangeArrowheads="1"/>
          </p:cNvSpPr>
          <p:nvPr>
            <p:ph type="body" idx="1"/>
          </p:nvPr>
        </p:nvSpPr>
        <p:spPr>
          <a:xfrm>
            <a:off x="762000" y="1657350"/>
            <a:ext cx="8458200" cy="3543300"/>
          </a:xfrm>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(8-10)</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Misidentification (11-13)</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Apostolic reaction (14)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message (15-17)</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Reaction to the message (18-20a)</a:t>
            </a:r>
          </a:p>
        </p:txBody>
      </p:sp>
      <p:sp>
        <p:nvSpPr>
          <p:cNvPr id="3" name="Rectangle 2">
            <a:extLst>
              <a:ext uri="{FF2B5EF4-FFF2-40B4-BE49-F238E27FC236}">
                <a16:creationId xmlns:a16="http://schemas.microsoft.com/office/drawing/2014/main" id="{648233B5-F495-5301-1398-5EE39001773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Lystra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14:8-20a</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6A425682-2716-809B-6997-BA2C4C8588E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76244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AE77B-FAE4-335B-95B9-D2E32A9AA20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200BF9-E286-9FEC-5601-FF3244FCD925}"/>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12ACA069-9B05-BE28-17AA-A6B97BFF80B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55C0BF7-7176-AE43-C7D4-52380BBF2EE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7737494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A3A5F-1F53-90FD-2B22-B1BC7CD2FCB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6BED015-FF8F-8CC8-1C65-944F254DAF7E}"/>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4ADF7C0A-2E40-B656-C600-5414B41AA79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043ED0B-8482-BA78-26C8-5A6AF9D0B6E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1802955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4471B-1CCC-BA37-577E-D02A6C96355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F95B6E-27AF-DAFD-2EED-E4C7ADD06ABD}"/>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B4604C5E-5BCF-D8D3-95A4-C33541DAA70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A4D225E-C068-44EA-D784-C8DFCAAE63E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23508118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167683-4DF2-488F-AB2D-2778918CDCC5}"/>
              </a:ext>
            </a:extLst>
          </p:cNvPr>
          <p:cNvSpPr>
            <a:spLocks noGrp="1"/>
          </p:cNvSpPr>
          <p:nvPr>
            <p:ph idx="1"/>
          </p:nvPr>
        </p:nvSpPr>
        <p:spPr>
          <a:xfrm>
            <a:off x="632460" y="1155414"/>
            <a:ext cx="8778240" cy="4940586"/>
          </a:xfrm>
        </p:spPr>
        <p:txBody>
          <a:bodyPr/>
          <a:lstStyle/>
          <a:p>
            <a:pPr marL="461963" indent="-461963"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cs typeface="Calibri" panose="020F0502020204030204" pitchFamily="34" charset="0"/>
              </a:rPr>
              <a:t>From the Father</a:t>
            </a:r>
          </a:p>
          <a:p>
            <a:pPr marL="461963" indent="-461963"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cs typeface="Calibri" panose="020F0502020204030204" pitchFamily="34" charset="0"/>
              </a:rPr>
              <a:t>to Christ the Son</a:t>
            </a:r>
          </a:p>
          <a:p>
            <a:pPr marL="461963" indent="-461963"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cs typeface="Calibri" panose="020F0502020204030204" pitchFamily="34" charset="0"/>
              </a:rPr>
              <a:t>to an angel</a:t>
            </a:r>
          </a:p>
          <a:p>
            <a:pPr marL="461963" indent="-461963"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cs typeface="Calibri" panose="020F0502020204030204" pitchFamily="34" charset="0"/>
              </a:rPr>
              <a:t>to John  </a:t>
            </a:r>
          </a:p>
          <a:p>
            <a:pPr marL="461963" indent="-461963"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cs typeface="Calibri" panose="020F0502020204030204" pitchFamily="34" charset="0"/>
              </a:rPr>
              <a:t>to a book </a:t>
            </a:r>
          </a:p>
          <a:p>
            <a:pPr marL="461963" indent="-461963"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cs typeface="Calibri" panose="020F0502020204030204" pitchFamily="34" charset="0"/>
              </a:rPr>
              <a:t> to a reader or preacher </a:t>
            </a:r>
          </a:p>
          <a:p>
            <a:pPr marL="461963" indent="-461963" eaLnBrk="1" hangingPunct="1">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cs typeface="Calibri" panose="020F0502020204030204" pitchFamily="34" charset="0"/>
              </a:rPr>
              <a:t>to a listener or the seven churches</a:t>
            </a:r>
            <a:endParaRPr lang="en-US" sz="2800" dirty="0"/>
          </a:p>
        </p:txBody>
      </p:sp>
      <p:sp>
        <p:nvSpPr>
          <p:cNvPr id="4" name="Title 1">
            <a:extLst>
              <a:ext uri="{FF2B5EF4-FFF2-40B4-BE49-F238E27FC236}">
                <a16:creationId xmlns:a16="http://schemas.microsoft.com/office/drawing/2014/main" id="{7FB62F4C-289E-46B5-ABC8-FCEE7E2004FE}"/>
              </a:ext>
            </a:extLst>
          </p:cNvPr>
          <p:cNvSpPr txBox="1">
            <a:spLocks/>
          </p:cNvSpPr>
          <p:nvPr/>
        </p:nvSpPr>
        <p:spPr bwMode="auto">
          <a:xfrm>
            <a:off x="2209800" y="152400"/>
            <a:ext cx="7772400" cy="92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Method of Communication</a:t>
            </a:r>
          </a:p>
        </p:txBody>
      </p:sp>
      <p:pic>
        <p:nvPicPr>
          <p:cNvPr id="2" name="Picture 1">
            <a:extLst>
              <a:ext uri="{FF2B5EF4-FFF2-40B4-BE49-F238E27FC236}">
                <a16:creationId xmlns:a16="http://schemas.microsoft.com/office/drawing/2014/main" id="{C0503526-4EC6-BA83-4B2C-85D94022D897}"/>
              </a:ext>
            </a:extLst>
          </p:cNvPr>
          <p:cNvPicPr>
            <a:picLocks noChangeAspect="1"/>
          </p:cNvPicPr>
          <p:nvPr/>
        </p:nvPicPr>
        <p:blipFill>
          <a:blip r:embed="rId2"/>
          <a:stretch>
            <a:fillRect/>
          </a:stretch>
        </p:blipFill>
        <p:spPr>
          <a:xfrm>
            <a:off x="8511540" y="1856729"/>
            <a:ext cx="3048000" cy="314454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985119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F22CC-9A8E-2114-8F2A-C60F579EE26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916183"/>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19:10</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fell at his feet to worship him. But he said to me, ‘Do not do that; I am a fellow servant of yours and your brethren who hold the testimony of Jesus; worship God. For the testimony of Jesus is the spirit of prophecy.’”</a:t>
            </a:r>
          </a:p>
        </p:txBody>
      </p:sp>
      <p:pic>
        <p:nvPicPr>
          <p:cNvPr id="3" name="Picture 2">
            <a:extLst>
              <a:ext uri="{FF2B5EF4-FFF2-40B4-BE49-F238E27FC236}">
                <a16:creationId xmlns:a16="http://schemas.microsoft.com/office/drawing/2014/main" id="{6A300C0A-07F8-BE81-5D20-5E25ED7A689C}"/>
              </a:ext>
            </a:extLst>
          </p:cNvPr>
          <p:cNvPicPr>
            <a:picLocks noChangeAspect="1"/>
          </p:cNvPicPr>
          <p:nvPr/>
        </p:nvPicPr>
        <p:blipFill>
          <a:blip r:embed="rId3"/>
          <a:stretch>
            <a:fillRect/>
          </a:stretch>
        </p:blipFill>
        <p:spPr>
          <a:xfrm>
            <a:off x="4778949" y="3048000"/>
            <a:ext cx="2634102"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219058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B7EB9-C30D-7A20-EBFF-5D5646CBB9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A0463FF-FC9F-DFC1-1875-0A92B53353E7}"/>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77EB2CC9-C880-4837-CB33-FF27620485F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E119F6E-868B-D243-8BEA-751E6E163713}"/>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702725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1524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84993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F22CC-9A8E-2114-8F2A-C60F579EE26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Thessalonians 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system-ui"/>
              </a:rPr>
              <a:t>For they themselves report about us what kind of a reception we had with you, and how you turned to God from idols to serve a living and true God</a:t>
            </a:r>
            <a:r>
              <a:rPr lang="en-US" sz="3600" b="0" i="0" u="none" strike="noStrike"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43157DA9-0108-BBA7-C861-3FB3768537CF}"/>
              </a:ext>
            </a:extLst>
          </p:cNvPr>
          <p:cNvPicPr>
            <a:picLocks noChangeAspect="1"/>
          </p:cNvPicPr>
          <p:nvPr/>
        </p:nvPicPr>
        <p:blipFill>
          <a:blip r:embed="rId3"/>
          <a:srcRect t="12782"/>
          <a:stretch>
            <a:fillRect/>
          </a:stretch>
        </p:blipFill>
        <p:spPr>
          <a:xfrm>
            <a:off x="4040965" y="2788920"/>
            <a:ext cx="4110071"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525203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900"/>
              </a:spcAft>
              <a:buClr>
                <a:srgbClr val="00FFFF"/>
              </a:buClr>
              <a:buNone/>
              <a:defRPr/>
            </a:pPr>
            <a:r>
              <a:rPr lang="en-US" altLang="en-US" sz="4000" dirty="0">
                <a:solidFill>
                  <a:srgbClr val="00FFFF"/>
                </a:solidFill>
                <a:ea typeface="+mj-ea"/>
                <a:cs typeface="Calibri" panose="020F0502020204030204" pitchFamily="34" charset="0"/>
              </a:rPr>
              <a:t>Revelation 9:20-21</a:t>
            </a:r>
          </a:p>
          <a:p>
            <a:pPr marL="0" indent="0" algn="just">
              <a:spcBef>
                <a:spcPct val="0"/>
              </a:spcBef>
              <a:buClrTx/>
              <a:buSzTx/>
              <a:buNone/>
            </a:pPr>
            <a:r>
              <a:rPr lang="en-US" altLang="en-US" sz="3600" dirty="0">
                <a:solidFill>
                  <a:srgbClr val="FFFFCC"/>
                </a:solidFill>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The rest of mankind, who were not killed by these plagues, did not repent of the works of their hands, so as not to worship demons, and the </a:t>
            </a:r>
            <a:r>
              <a:rPr lang="en-US" sz="3600" b="1" u="sng" dirty="0">
                <a:solidFill>
                  <a:srgbClr val="FFFFCC"/>
                </a:solidFill>
                <a:effectLst>
                  <a:outerShdw blurRad="38100" dist="38100" dir="2700000" algn="tl">
                    <a:srgbClr val="000000">
                      <a:alpha val="43137"/>
                    </a:srgbClr>
                  </a:outerShdw>
                </a:effectLst>
              </a:rPr>
              <a:t>idols</a:t>
            </a:r>
            <a:r>
              <a:rPr lang="en-US" sz="3600" dirty="0">
                <a:effectLst>
                  <a:outerShdw blurRad="38100" dist="38100" dir="2700000" algn="tl">
                    <a:srgbClr val="000000">
                      <a:alpha val="43137"/>
                    </a:srgbClr>
                  </a:outerShdw>
                </a:effectLst>
              </a:rPr>
              <a:t> of gold and of silver and of brass and of stone and of wood, </a:t>
            </a:r>
            <a:r>
              <a:rPr lang="en-US" sz="3600" b="1" u="sng" dirty="0">
                <a:solidFill>
                  <a:srgbClr val="FFFFCC"/>
                </a:solidFill>
                <a:effectLst>
                  <a:outerShdw blurRad="38100" dist="38100" dir="2700000" algn="tl">
                    <a:srgbClr val="000000">
                      <a:alpha val="43137"/>
                    </a:srgbClr>
                  </a:outerShdw>
                </a:effectLst>
              </a:rPr>
              <a:t>which can neither see nor hear nor walk</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and they did not repent of their murders nor of their sorceries (</a:t>
            </a:r>
            <a:r>
              <a:rPr lang="en-US" sz="3600" i="1" dirty="0" err="1">
                <a:effectLst>
                  <a:outerShdw blurRad="38100" dist="38100" dir="2700000" algn="tl">
                    <a:srgbClr val="000000">
                      <a:alpha val="43137"/>
                    </a:srgbClr>
                  </a:outerShdw>
                </a:effectLst>
              </a:rPr>
              <a:t>pharmakov</a:t>
            </a:r>
            <a:r>
              <a:rPr lang="en-US" sz="3600" dirty="0">
                <a:effectLst>
                  <a:outerShdw blurRad="38100" dist="38100" dir="2700000" algn="tl">
                    <a:srgbClr val="000000">
                      <a:alpha val="43137"/>
                    </a:srgbClr>
                  </a:outerShdw>
                </a:effectLst>
              </a:rPr>
              <a:t>) nor of their immorality nor of their thefts.</a:t>
            </a:r>
            <a:r>
              <a:rPr lang="en-US" altLang="en-US" sz="3600" dirty="0">
                <a:solidFill>
                  <a:srgbClr val="FFFFCC"/>
                </a:solidFill>
                <a:effectLst>
                  <a:outerShdw blurRad="38100" dist="38100" dir="2700000" algn="tl">
                    <a:srgbClr val="000000">
                      <a:alpha val="43137"/>
                    </a:srgbClr>
                  </a:outerShdw>
                </a:effectLst>
                <a:cs typeface="Arial" panose="020B0604020202020204" pitchFamily="34" charset="0"/>
              </a:rPr>
              <a:t>”</a:t>
            </a:r>
          </a:p>
        </p:txBody>
      </p:sp>
    </p:spTree>
    <p:extLst>
      <p:ext uri="{BB962C8B-B14F-4D97-AF65-F5344CB8AC3E}">
        <p14:creationId xmlns:p14="http://schemas.microsoft.com/office/powerpoint/2010/main" val="2773325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39050-EA74-DFC1-2317-E06CA9827B9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6B16D5-99FF-B485-A0E0-5FBAA0D9D861}"/>
              </a:ext>
            </a:extLst>
          </p:cNvPr>
          <p:cNvSpPr>
            <a:spLocks noGrp="1" noChangeArrowheads="1"/>
          </p:cNvSpPr>
          <p:nvPr>
            <p:ph type="body" idx="1"/>
          </p:nvPr>
        </p:nvSpPr>
        <p:spPr>
          <a:xfrm>
            <a:off x="662517" y="1885950"/>
            <a:ext cx="7162800" cy="30861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Question of deniability (15a)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Mere men &amp; servants (15b)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to repentance (15c)</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attributes (15d-17)</a:t>
            </a:r>
          </a:p>
        </p:txBody>
      </p:sp>
      <p:pic>
        <p:nvPicPr>
          <p:cNvPr id="2" name="Picture 1">
            <a:extLst>
              <a:ext uri="{FF2B5EF4-FFF2-40B4-BE49-F238E27FC236}">
                <a16:creationId xmlns:a16="http://schemas.microsoft.com/office/drawing/2014/main" id="{3E93AA8C-895E-836E-FF95-F7D7F80513C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8DB2B39-DCAD-6BBE-1C0B-DDCB6B97179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Apostolic Reaction</a:t>
            </a:r>
          </a:p>
        </p:txBody>
      </p:sp>
    </p:spTree>
    <p:extLst>
      <p:ext uri="{BB962C8B-B14F-4D97-AF65-F5344CB8AC3E}">
        <p14:creationId xmlns:p14="http://schemas.microsoft.com/office/powerpoint/2010/main" val="540295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2694-C1DD-98A0-C5FA-47E4E92A18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26CB80-A97E-0D17-CAAF-A1721FF1D71E}"/>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7C6C225-6B55-0ECB-B8EF-2EAFCD49BFC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F03D6F9-6662-03A2-456C-E4D8B6844F81}"/>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39210688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2E473-5016-2C33-9C35-517A1BE357F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71DC51-1386-B4FE-65AE-9B7BEA6EF4D1}"/>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41A8947-313E-8E3F-A4C0-315D110680B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D5FAE72A-FBB3-9969-605F-E0F4933CD34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1213618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9F22CC-9A8E-2114-8F2A-C60F579EE26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Thessalonians 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system-ui"/>
              </a:rPr>
              <a:t>For they themselves report about us what kind of a reception we had with you, and how you turned to God from idols to serve a </a:t>
            </a:r>
            <a:r>
              <a:rPr lang="en-US" sz="3600" b="1" i="0" u="sng" strike="noStrike" dirty="0">
                <a:solidFill>
                  <a:srgbClr val="FFFFCC"/>
                </a:solidFill>
                <a:effectLst/>
                <a:latin typeface="system-ui"/>
              </a:rPr>
              <a:t>living and true God</a:t>
            </a:r>
            <a:r>
              <a:rPr lang="en-US" sz="3600" b="0" i="0" u="none" strike="noStrike"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C45D44F5-1775-6BB5-20E7-71656DB8D46B}"/>
              </a:ext>
            </a:extLst>
          </p:cNvPr>
          <p:cNvPicPr>
            <a:picLocks noChangeAspect="1"/>
          </p:cNvPicPr>
          <p:nvPr/>
        </p:nvPicPr>
        <p:blipFill>
          <a:blip r:embed="rId3"/>
          <a:srcRect t="12782"/>
          <a:stretch>
            <a:fillRect/>
          </a:stretch>
        </p:blipFill>
        <p:spPr>
          <a:xfrm>
            <a:off x="4040965" y="2788920"/>
            <a:ext cx="4110071"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73214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4180495-1E9D-4486-90C9-116898435EBC}"/>
              </a:ext>
            </a:extLst>
          </p:cNvPr>
          <p:cNvSpPr>
            <a:spLocks noGrp="1"/>
          </p:cNvSpPr>
          <p:nvPr>
            <p:ph type="title"/>
          </p:nvPr>
        </p:nvSpPr>
        <p:spPr>
          <a:xfrm>
            <a:off x="609600" y="152400"/>
            <a:ext cx="10972800" cy="914400"/>
          </a:xfrm>
        </p:spPr>
        <p:txBody>
          <a:bodyPr/>
          <a:lstStyle/>
          <a:p>
            <a:pPr algn="ctr" eaLnBrk="1" hangingPunct="1">
              <a:lnSpc>
                <a:spcPct val="100000"/>
              </a:lnSpc>
            </a:pPr>
            <a:r>
              <a:rPr lang="en-US" altLang="en-US" sz="3200" b="1" kern="1200" dirty="0">
                <a:solidFill>
                  <a:srgbClr val="00FFFF"/>
                </a:solidFill>
                <a:effectLst>
                  <a:outerShdw blurRad="38100" dist="38100" dir="2700000" algn="tl">
                    <a:srgbClr val="000000">
                      <a:alpha val="43137"/>
                    </a:srgbClr>
                  </a:outerShdw>
                </a:effectLst>
                <a:cs typeface="Calibri" panose="020F0502020204030204" pitchFamily="34" charset="0"/>
              </a:rPr>
              <a:t>CHRIST’S HIGH PRIESTLY ACTIVITIES IN HIS PRESENT SESSION </a:t>
            </a:r>
          </a:p>
        </p:txBody>
      </p:sp>
      <p:sp>
        <p:nvSpPr>
          <p:cNvPr id="60419" name="Content Placeholder 2">
            <a:extLst>
              <a:ext uri="{FF2B5EF4-FFF2-40B4-BE49-F238E27FC236}">
                <a16:creationId xmlns:a16="http://schemas.microsoft.com/office/drawing/2014/main" id="{EBF073F9-147E-494D-918E-CE19EA0D03F9}"/>
              </a:ext>
            </a:extLst>
          </p:cNvPr>
          <p:cNvSpPr>
            <a:spLocks noGrp="1"/>
          </p:cNvSpPr>
          <p:nvPr>
            <p:ph idx="1"/>
          </p:nvPr>
        </p:nvSpPr>
        <p:spPr>
          <a:xfrm>
            <a:off x="2209800" y="990600"/>
            <a:ext cx="7772400" cy="5486400"/>
          </a:xfrm>
        </p:spPr>
        <p:txBody>
          <a:bodyPr/>
          <a:lstStyle/>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Sustains creation (Col. 1:16-17)</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Head over the Church (Eph. 1:22-23)</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Groom of the Church (Eph. 5:22-33)</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Building the Church (Matt. 16:18; Acts 2:41; 4:4) </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Bestowal of Spiritual Gifts (Eph. 4:7-12)</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Melchizedekian High Priestly role (Heb. 6:20)</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Keeps the Saints (John 10:27-29; 1 Pet. 1:5)</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Intercedes for the Saints (Rom. 8:34; Heb. 7:25)</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Advocate for the Saints (Heb. 9:24; 1 John 2:1)</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Restores broken fellowship (1 John 1:9)</a:t>
            </a:r>
          </a:p>
          <a:p>
            <a:pPr marL="514350" indent="-514350" eaLnBrk="1" hangingPunct="1">
              <a:lnSpc>
                <a:spcPct val="100000"/>
              </a:lnSpc>
              <a:spcBef>
                <a:spcPts val="0"/>
              </a:spcBef>
              <a:spcAft>
                <a:spcPts val="600"/>
              </a:spcAft>
              <a:buClr>
                <a:srgbClr val="00FFFF"/>
              </a:buClr>
              <a:buSzPct val="100000"/>
              <a:buFont typeface="+mj-lt"/>
              <a:buAutoNum type="arabicPeriod"/>
              <a:defRPr/>
            </a:pPr>
            <a:r>
              <a:rPr lang="en-US" dirty="0">
                <a:effectLst>
                  <a:outerShdw blurRad="38100" dist="38100" dir="2700000" algn="tl">
                    <a:srgbClr val="000000">
                      <a:alpha val="43137"/>
                    </a:srgbClr>
                  </a:outerShdw>
                </a:effectLst>
              </a:rPr>
              <a:t>Disciplines His children (Heb. 12:5-13)</a:t>
            </a:r>
          </a:p>
        </p:txBody>
      </p:sp>
    </p:spTree>
    <p:extLst>
      <p:ext uri="{BB962C8B-B14F-4D97-AF65-F5344CB8AC3E}">
        <p14:creationId xmlns:p14="http://schemas.microsoft.com/office/powerpoint/2010/main" val="34921601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1676400"/>
            <a:ext cx="8128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Attributes</a:t>
            </a:r>
          </a:p>
        </p:txBody>
      </p:sp>
    </p:spTree>
    <p:extLst>
      <p:ext uri="{BB962C8B-B14F-4D97-AF65-F5344CB8AC3E}">
        <p14:creationId xmlns:p14="http://schemas.microsoft.com/office/powerpoint/2010/main" val="40135539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FE7E1-CCCC-E24D-FC50-2DAD365370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E3978E51-EB57-3FF4-F049-B832C0AE3016}"/>
              </a:ext>
            </a:extLst>
          </p:cNvPr>
          <p:cNvSpPr txBox="1"/>
          <p:nvPr/>
        </p:nvSpPr>
        <p:spPr>
          <a:xfrm>
            <a:off x="609600" y="0"/>
            <a:ext cx="10972800" cy="4801314"/>
          </a:xfrm>
          <a:prstGeom prst="rect">
            <a:avLst/>
          </a:prstGeom>
          <a:noFill/>
        </p:spPr>
        <p:txBody>
          <a:bodyPr wrap="square">
            <a:spAutoFit/>
          </a:body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Exodus 20:8-11</a:t>
            </a:r>
          </a:p>
          <a:p>
            <a:pPr algn="just"/>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“Remember the sabbath day, to keep it holy.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Six days you shall labor and do all your work,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the seventh day is a sabbath of the Lord your God; in it you shall not do any work, you or your son or your daughter, your male or your female servant or your cattle or your sojourner who stays with you.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in six days the Lord made the heavens and the earth, the sea and all that is in them, and rested on the seventh day; therefore the Lord blessed the sabbath day and made it holy.”</a:t>
            </a:r>
          </a:p>
        </p:txBody>
      </p:sp>
    </p:spTree>
    <p:extLst>
      <p:ext uri="{BB962C8B-B14F-4D97-AF65-F5344CB8AC3E}">
        <p14:creationId xmlns:p14="http://schemas.microsoft.com/office/powerpoint/2010/main" val="41425357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1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11682</TotalTime>
  <Words>6178</Words>
  <Application>Microsoft Office PowerPoint</Application>
  <PresentationFormat>Widescreen</PresentationFormat>
  <Paragraphs>729</Paragraphs>
  <Slides>152</Slides>
  <Notes>11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152</vt:i4>
      </vt:variant>
    </vt:vector>
  </HeadingPairs>
  <TitlesOfParts>
    <vt:vector size="161" baseType="lpstr">
      <vt:lpstr>Arial</vt:lpstr>
      <vt:lpstr>Calibri</vt:lpstr>
      <vt:lpstr>Calibri Light</vt:lpstr>
      <vt:lpstr>Corbel</vt:lpstr>
      <vt:lpstr>system-ui</vt:lpstr>
      <vt:lpstr>Wingdings</vt:lpstr>
      <vt:lpstr>Office Theme</vt:lpstr>
      <vt:lpstr>1_Office Theme</vt:lpstr>
      <vt:lpstr>2_Office Theme</vt:lpstr>
      <vt:lpstr>PowerPoint Presentation</vt:lpstr>
      <vt:lpstr>PowerPoint Presentation</vt:lpstr>
      <vt:lpstr>Structure (Acts 1:8)</vt:lpstr>
      <vt:lpstr>Acts 13‒14 1st Missionary Journey</vt:lpstr>
      <vt:lpstr>First Missionary Journey</vt:lpstr>
      <vt:lpstr>PowerPoint Presentation</vt:lpstr>
      <vt:lpstr>PowerPoint Presentation</vt:lpstr>
      <vt:lpstr>PowerPoint Presentation</vt:lpstr>
      <vt:lpstr>Acts 13:42-53 Results of Paul’s Message</vt:lpstr>
      <vt:lpstr>Acts 13:50-52 Results for the Apostles</vt:lpstr>
      <vt:lpstr>Acts 13:50-52 Results for the Apostles</vt:lpstr>
      <vt:lpstr>PowerPoint Presentation</vt:lpstr>
      <vt:lpstr>PowerPoint Presentation</vt:lpstr>
      <vt:lpstr>Biblical Basis for Separation?</vt:lpstr>
      <vt:lpstr>PowerPoint Presentation</vt:lpstr>
      <vt:lpstr>What to Separate From?</vt:lpstr>
      <vt:lpstr>PowerPoint Presentation</vt:lpstr>
      <vt:lpstr>PowerPoint Presentation</vt:lpstr>
      <vt:lpstr>PowerPoint Presentation</vt:lpstr>
      <vt:lpstr>PowerPoint Presentation</vt:lpstr>
      <vt:lpstr>First Missionary Journey</vt:lpstr>
      <vt:lpstr>Unique Characteristics</vt:lpstr>
      <vt:lpstr>Acts Message</vt:lpstr>
      <vt:lpstr>PowerPoint Presentation</vt:lpstr>
      <vt:lpstr>Acts 13:52 Impact on the Pisidian Antioch Church</vt:lpstr>
      <vt:lpstr>PowerPoint Presentation</vt:lpstr>
      <vt:lpstr>PowerPoint Presentation</vt:lpstr>
      <vt:lpstr>PowerPoint Presentation</vt:lpstr>
      <vt:lpstr>Acts 13‒14 1st Missionary Journey</vt:lpstr>
      <vt:lpstr>PowerPoint Presentation</vt:lpstr>
      <vt:lpstr>PowerPoint Presentation</vt:lpstr>
      <vt:lpstr>First Missionary Journey</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Acts 13‒14 1st Missionary Journey</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HIGH PRIESTLY ACTIVITIES IN HIS PRESENT SESSION </vt:lpstr>
      <vt:lpstr>PowerPoint Presentation</vt:lpstr>
      <vt:lpstr>PowerPoint Presentation</vt:lpstr>
      <vt:lpstr>PowerPoint Presentation</vt:lpstr>
      <vt:lpstr>Shaping and Populating (Gen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PORTRAIT OF GROWTH 1:5-7 </vt:lpstr>
      <vt:lpstr>Acts 13‒14 1st Missionary Journey</vt:lpstr>
      <vt:lpstr>PowerPoint Presentation</vt:lpstr>
      <vt:lpstr>PowerPoint Presentation</vt:lpstr>
      <vt:lpstr>First Missionary Journey</vt:lpstr>
      <vt:lpstr>PowerPoint Presentation</vt:lpstr>
      <vt:lpstr>Acts 13‒14 1st Missionary Journey</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Local Church Government</vt:lpstr>
      <vt:lpstr>PowerPoint Presentation</vt:lpstr>
      <vt:lpstr>PowerPoint Presentation</vt:lpstr>
      <vt:lpstr>PowerPoint Presentation</vt:lpstr>
      <vt:lpstr>First Missionary Journey</vt:lpstr>
      <vt:lpstr>PowerPoint Presentation</vt:lpstr>
      <vt:lpstr>First Missionary Journey</vt:lpstr>
      <vt:lpstr>PowerPoint Presentation</vt:lpstr>
      <vt:lpstr>First Missionary Journey</vt:lpstr>
      <vt:lpstr>PowerPoint Presentation</vt:lpstr>
      <vt:lpstr>Acts Message</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078 Acts 13v50-14v28</dc:title>
  <dc:subject>ACTS</dc:subject>
  <dc:creator>A. Woods</dc:creator>
  <cp:lastModifiedBy>Jim McGowan</cp:lastModifiedBy>
  <cp:revision>1450</cp:revision>
  <cp:lastPrinted>2025-05-13T14:12:47Z</cp:lastPrinted>
  <dcterms:created xsi:type="dcterms:W3CDTF">2009-01-10T23:45:31Z</dcterms:created>
  <dcterms:modified xsi:type="dcterms:W3CDTF">2025-09-09T13:12:09Z</dcterms:modified>
</cp:coreProperties>
</file>