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80" r:id="rId2"/>
  </p:sldMasterIdLst>
  <p:notesMasterIdLst>
    <p:notesMasterId r:id="rId72"/>
  </p:notesMasterIdLst>
  <p:handoutMasterIdLst>
    <p:handoutMasterId r:id="rId73"/>
  </p:handoutMasterIdLst>
  <p:sldIdLst>
    <p:sldId id="2018" r:id="rId3"/>
    <p:sldId id="2158" r:id="rId4"/>
    <p:sldId id="28018" r:id="rId5"/>
    <p:sldId id="28123" r:id="rId6"/>
    <p:sldId id="28235" r:id="rId7"/>
    <p:sldId id="28200" r:id="rId8"/>
    <p:sldId id="28236" r:id="rId9"/>
    <p:sldId id="28205" r:id="rId10"/>
    <p:sldId id="28206" r:id="rId11"/>
    <p:sldId id="28207" r:id="rId12"/>
    <p:sldId id="28114" r:id="rId13"/>
    <p:sldId id="6424" r:id="rId14"/>
    <p:sldId id="7949" r:id="rId15"/>
    <p:sldId id="28251" r:id="rId16"/>
    <p:sldId id="28237" r:id="rId17"/>
    <p:sldId id="28138" r:id="rId18"/>
    <p:sldId id="28208" r:id="rId19"/>
    <p:sldId id="28176" r:id="rId20"/>
    <p:sldId id="6364" r:id="rId21"/>
    <p:sldId id="28209" r:id="rId22"/>
    <p:sldId id="28238" r:id="rId23"/>
    <p:sldId id="28210" r:id="rId24"/>
    <p:sldId id="28212" r:id="rId25"/>
    <p:sldId id="28110" r:id="rId26"/>
    <p:sldId id="27807" r:id="rId27"/>
    <p:sldId id="28098" r:id="rId28"/>
    <p:sldId id="28247" r:id="rId29"/>
    <p:sldId id="28097" r:id="rId30"/>
    <p:sldId id="345" r:id="rId31"/>
    <p:sldId id="8520" r:id="rId32"/>
    <p:sldId id="5226" r:id="rId33"/>
    <p:sldId id="28213" r:id="rId34"/>
    <p:sldId id="28248" r:id="rId35"/>
    <p:sldId id="28239" r:id="rId36"/>
    <p:sldId id="28211" r:id="rId37"/>
    <p:sldId id="28214" r:id="rId38"/>
    <p:sldId id="28215" r:id="rId39"/>
    <p:sldId id="28216" r:id="rId40"/>
    <p:sldId id="28218" r:id="rId41"/>
    <p:sldId id="28240" r:id="rId42"/>
    <p:sldId id="28241" r:id="rId43"/>
    <p:sldId id="28217" r:id="rId44"/>
    <p:sldId id="28221" r:id="rId45"/>
    <p:sldId id="28243" r:id="rId46"/>
    <p:sldId id="28244" r:id="rId47"/>
    <p:sldId id="28250" r:id="rId48"/>
    <p:sldId id="28249" r:id="rId49"/>
    <p:sldId id="28242" r:id="rId50"/>
    <p:sldId id="28245" r:id="rId51"/>
    <p:sldId id="28225" r:id="rId52"/>
    <p:sldId id="28226" r:id="rId53"/>
    <p:sldId id="28228" r:id="rId54"/>
    <p:sldId id="28229" r:id="rId55"/>
    <p:sldId id="28230" r:id="rId56"/>
    <p:sldId id="28227" r:id="rId57"/>
    <p:sldId id="28231" r:id="rId58"/>
    <p:sldId id="28232" r:id="rId59"/>
    <p:sldId id="28233" r:id="rId60"/>
    <p:sldId id="8246" r:id="rId61"/>
    <p:sldId id="625" r:id="rId62"/>
    <p:sldId id="290" r:id="rId63"/>
    <p:sldId id="2307" r:id="rId64"/>
    <p:sldId id="5179" r:id="rId65"/>
    <p:sldId id="6334" r:id="rId66"/>
    <p:sldId id="288" r:id="rId67"/>
    <p:sldId id="6351" r:id="rId68"/>
    <p:sldId id="28174" r:id="rId69"/>
    <p:sldId id="28246" r:id="rId70"/>
    <p:sldId id="27632" r:id="rId71"/>
  </p:sldIdLst>
  <p:sldSz cx="12192000" cy="6858000"/>
  <p:notesSz cx="7315200" cy="9601200"/>
  <p:custDataLst>
    <p:tags r:id="rId74"/>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66"/>
    <a:srgbClr val="FFFF99"/>
    <a:srgbClr val="008000"/>
    <a:srgbClr val="33CC33"/>
    <a:srgbClr val="0000FF"/>
    <a:srgbClr val="0099FF"/>
    <a:srgbClr val="FFFF00"/>
    <a:srgbClr val="A50021"/>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87" autoAdjust="0"/>
    <p:restoredTop sz="95974" autoAdjust="0"/>
  </p:normalViewPr>
  <p:slideViewPr>
    <p:cSldViewPr>
      <p:cViewPr>
        <p:scale>
          <a:sx n="120" d="100"/>
          <a:sy n="120" d="100"/>
        </p:scale>
        <p:origin x="836" y="76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3" d="100"/>
          <a:sy n="113" d="100"/>
        </p:scale>
        <p:origin x="4184"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gs" Target="tags/tag1.xml"/><Relationship Id="rId79" Type="http://schemas.microsoft.com/office/2016/11/relationships/changesInfo" Target="changesInfos/changesInfo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366AF20C-E450-4B0B-AB12-ADDCD20E375D}"/>
    <pc:docChg chg="undo custSel addSld delSld modSld">
      <pc:chgData name="Jim McGowan" userId="e2c7446dd3aca506" providerId="LiveId" clId="{366AF20C-E450-4B0B-AB12-ADDCD20E375D}" dt="2025-08-09T23:44:15.981" v="6" actId="14100"/>
      <pc:docMkLst>
        <pc:docMk/>
      </pc:docMkLst>
      <pc:sldChg chg="del">
        <pc:chgData name="Jim McGowan" userId="e2c7446dd3aca506" providerId="LiveId" clId="{366AF20C-E450-4B0B-AB12-ADDCD20E375D}" dt="2025-08-09T23:42:56.885" v="4" actId="47"/>
        <pc:sldMkLst>
          <pc:docMk/>
          <pc:sldMk cId="198406853" sldId="7962"/>
        </pc:sldMkLst>
      </pc:sldChg>
      <pc:sldChg chg="modSp mod">
        <pc:chgData name="Jim McGowan" userId="e2c7446dd3aca506" providerId="LiveId" clId="{366AF20C-E450-4B0B-AB12-ADDCD20E375D}" dt="2025-08-09T23:44:15.981" v="6" actId="14100"/>
        <pc:sldMkLst>
          <pc:docMk/>
          <pc:sldMk cId="1782554067" sldId="27807"/>
        </pc:sldMkLst>
        <pc:picChg chg="mod">
          <ac:chgData name="Jim McGowan" userId="e2c7446dd3aca506" providerId="LiveId" clId="{366AF20C-E450-4B0B-AB12-ADDCD20E375D}" dt="2025-08-09T23:44:15.981" v="6" actId="14100"/>
          <ac:picMkLst>
            <pc:docMk/>
            <pc:sldMk cId="1782554067" sldId="27807"/>
            <ac:picMk id="6" creationId="{9D6950B1-3661-7D9A-745B-9D9C676C516D}"/>
          </ac:picMkLst>
        </pc:picChg>
      </pc:sldChg>
      <pc:sldChg chg="modSp add mod">
        <pc:chgData name="Jim McGowan" userId="e2c7446dd3aca506" providerId="LiveId" clId="{366AF20C-E450-4B0B-AB12-ADDCD20E375D}" dt="2025-08-09T23:42:52.717" v="3" actId="207"/>
        <pc:sldMkLst>
          <pc:docMk/>
          <pc:sldMk cId="3665093955" sldId="28251"/>
        </pc:sldMkLst>
        <pc:graphicFrameChg chg="modGraphic">
          <ac:chgData name="Jim McGowan" userId="e2c7446dd3aca506" providerId="LiveId" clId="{366AF20C-E450-4B0B-AB12-ADDCD20E375D}" dt="2025-08-09T23:42:52.717" v="3" actId="207"/>
          <ac:graphicFrameMkLst>
            <pc:docMk/>
            <pc:sldMk cId="3665093955" sldId="28251"/>
            <ac:graphicFrameMk id="17467" creationId="{00000000-0000-0000-0000-000000000000}"/>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1"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sz="1500"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cs typeface="Arial" panose="020B0604020202020204" pitchFamily="34" charset="0"/>
              </a:defRPr>
            </a:lvl1pPr>
          </a:lstStyle>
          <a:p>
            <a:pPr>
              <a:defRPr/>
            </a:pPr>
            <a:fld id="{B431BCF1-9F7D-49CF-B1E8-9146FE8C498C}" type="slidenum">
              <a:rPr lang="en-US" altLang="en-US">
                <a:latin typeface="+mn-lt"/>
              </a:rPr>
              <a:pPr>
                <a:defRPr/>
              </a:pPr>
              <a:t>‹#›</a:t>
            </a:fld>
            <a:endParaRPr lang="en-US" altLang="en-US" dirty="0">
              <a:latin typeface="+mn-lt"/>
            </a:endParaRPr>
          </a:p>
        </p:txBody>
      </p:sp>
      <p:sp>
        <p:nvSpPr>
          <p:cNvPr id="2" name="Header Placeholder 1">
            <a:extLst>
              <a:ext uri="{FF2B5EF4-FFF2-40B4-BE49-F238E27FC236}">
                <a16:creationId xmlns:a16="http://schemas.microsoft.com/office/drawing/2014/main" id="{A9493A41-A676-1A46-D196-EAAD0D01BE19}"/>
              </a:ext>
            </a:extLst>
          </p:cNvPr>
          <p:cNvSpPr>
            <a:spLocks noGrp="1"/>
          </p:cNvSpPr>
          <p:nvPr>
            <p:ph type="hdr" sz="quarter"/>
          </p:nvPr>
        </p:nvSpPr>
        <p:spPr>
          <a:xfrm>
            <a:off x="1714404" y="124354"/>
            <a:ext cx="4347077" cy="820028"/>
          </a:xfrm>
          <a:prstGeom prst="rect">
            <a:avLst/>
          </a:prstGeom>
        </p:spPr>
        <p:txBody>
          <a:bodyPr vert="horz" lIns="123621" tIns="61810" rIns="123621" bIns="61810"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014 Exodus 5v1-23</a:t>
            </a:r>
          </a:p>
          <a:p>
            <a:pPr>
              <a:defRPr/>
            </a:pPr>
            <a:r>
              <a:rPr lang="en-US" sz="1500" dirty="0"/>
              <a:t>09-07-2025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02FA301A-137B-41F1-AC35-29D932AF757D}" type="datetimeFigureOut">
              <a:rPr lang="en-US" smtClean="0"/>
              <a:pPr>
                <a:defRPr/>
              </a:pPr>
              <a:t>9/6/25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cs typeface="Arial" panose="020B0604020202020204" pitchFamily="34" charset="0"/>
              </a:defRPr>
            </a:lvl1pPr>
          </a:lstStyle>
          <a:p>
            <a:pPr>
              <a:defRPr/>
            </a:pPr>
            <a:fld id="{0A6B008D-698A-4CC7-B9FE-2543C3C21294}"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a:t>Psa </a:t>
            </a:r>
            <a:r>
              <a:rPr lang="en-US" dirty="0"/>
              <a:t>119:105 – lamp of prophecy</a:t>
            </a:r>
          </a:p>
        </p:txBody>
      </p:sp>
      <p:sp>
        <p:nvSpPr>
          <p:cNvPr id="4" name="Slide Number Placeholder 3"/>
          <p:cNvSpPr>
            <a:spLocks noGrp="1"/>
          </p:cNvSpPr>
          <p:nvPr>
            <p:ph type="sldNum" sz="quarter" idx="5"/>
          </p:nvPr>
        </p:nvSpPr>
        <p:spPr/>
        <p:txBody>
          <a:bodyPr/>
          <a:lstStyle/>
          <a:p>
            <a:pPr>
              <a:defRPr/>
            </a:pPr>
            <a:fld id="{888B744C-CCA7-42F0-B026-54AA483E0A4D}" type="slidenum">
              <a:rPr lang="en-US" altLang="en-US" smtClean="0"/>
              <a:pPr>
                <a:defRPr/>
              </a:pPr>
              <a:t>64</a:t>
            </a:fld>
            <a:endParaRPr lang="en-US" altLang="en-US" dirty="0"/>
          </a:p>
        </p:txBody>
      </p:sp>
    </p:spTree>
    <p:extLst>
      <p:ext uri="{BB962C8B-B14F-4D97-AF65-F5344CB8AC3E}">
        <p14:creationId xmlns:p14="http://schemas.microsoft.com/office/powerpoint/2010/main" val="4211653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76038-32F1-1683-5497-BD1209299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7D6C5-2812-A588-AD61-AEDD316315B3}"/>
              </a:ext>
            </a:extLst>
          </p:cNvPr>
          <p:cNvSpPr>
            <a:spLocks noGrp="1" noRot="1" noChangeAspect="1"/>
          </p:cNvSpPr>
          <p:nvPr>
            <p:ph type="sldImg"/>
          </p:nvPr>
        </p:nvSpPr>
        <p:spPr>
          <a:xfrm>
            <a:off x="584200" y="744538"/>
            <a:ext cx="6607175" cy="3716337"/>
          </a:xfrm>
        </p:spPr>
      </p:sp>
      <p:sp>
        <p:nvSpPr>
          <p:cNvPr id="3" name="Notes Placeholder 2">
            <a:extLst>
              <a:ext uri="{FF2B5EF4-FFF2-40B4-BE49-F238E27FC236}">
                <a16:creationId xmlns:a16="http://schemas.microsoft.com/office/drawing/2014/main" id="{21C6CAF4-6032-7E4F-FF24-C62E74FF061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CC9F78A3-6726-762B-5DC8-D5566010BACB}"/>
              </a:ext>
            </a:extLst>
          </p:cNvPr>
          <p:cNvSpPr>
            <a:spLocks noGrp="1"/>
          </p:cNvSpPr>
          <p:nvPr>
            <p:ph type="hdr" sz="quarter"/>
          </p:nvPr>
        </p:nvSpPr>
        <p:spPr/>
        <p:txBody>
          <a:bodyPr/>
          <a:lstStyle/>
          <a:p>
            <a:pPr>
              <a:defRPr/>
            </a:pPr>
            <a:r>
              <a:rPr lang="en-US"/>
              <a:t>Dr. Andy Woods</a:t>
            </a:r>
            <a:endParaRPr lang="en-US" dirty="0"/>
          </a:p>
        </p:txBody>
      </p:sp>
      <p:sp>
        <p:nvSpPr>
          <p:cNvPr id="5" name="Date Placeholder 4">
            <a:extLst>
              <a:ext uri="{FF2B5EF4-FFF2-40B4-BE49-F238E27FC236}">
                <a16:creationId xmlns:a16="http://schemas.microsoft.com/office/drawing/2014/main" id="{FF8826EB-2362-431C-4C68-1ED42AA9D998}"/>
              </a:ext>
            </a:extLst>
          </p:cNvPr>
          <p:cNvSpPr>
            <a:spLocks noGrp="1"/>
          </p:cNvSpPr>
          <p:nvPr>
            <p:ph type="dt" idx="1"/>
          </p:nvPr>
        </p:nvSpPr>
        <p:spPr/>
        <p:txBody>
          <a:bodyPr/>
          <a:lstStyle/>
          <a:p>
            <a:pPr>
              <a:defRPr/>
            </a:pPr>
            <a:r>
              <a:rPr lang="en-US"/>
              <a:t>9/11/2016</a:t>
            </a:r>
            <a:endParaRPr lang="en-US" dirty="0"/>
          </a:p>
        </p:txBody>
      </p:sp>
      <p:sp>
        <p:nvSpPr>
          <p:cNvPr id="6" name="Footer Placeholder 5">
            <a:extLst>
              <a:ext uri="{FF2B5EF4-FFF2-40B4-BE49-F238E27FC236}">
                <a16:creationId xmlns:a16="http://schemas.microsoft.com/office/drawing/2014/main" id="{2BCAB7DF-0520-C1DC-08FB-04CF962C1101}"/>
              </a:ext>
            </a:extLst>
          </p:cNvPr>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a:extLst>
              <a:ext uri="{FF2B5EF4-FFF2-40B4-BE49-F238E27FC236}">
                <a16:creationId xmlns:a16="http://schemas.microsoft.com/office/drawing/2014/main" id="{9DF35C9B-F06F-A314-58FC-6D75A13318B3}"/>
              </a:ext>
            </a:extLst>
          </p:cNvPr>
          <p:cNvSpPr>
            <a:spLocks noGrp="1"/>
          </p:cNvSpPr>
          <p:nvPr>
            <p:ph type="sldNum" sz="quarter" idx="5"/>
          </p:nvPr>
        </p:nvSpPr>
        <p:spPr/>
        <p:txBody>
          <a:bodyPr/>
          <a:lstStyle/>
          <a:p>
            <a:pPr>
              <a:defRPr/>
            </a:pPr>
            <a:fld id="{F3584848-F49B-4589-80F1-8AC4D2C6A1D1}" type="slidenum">
              <a:rPr lang="en-US" altLang="en-US" smtClean="0"/>
              <a:pPr>
                <a:defRPr/>
              </a:pPr>
              <a:t>69</a:t>
            </a:fld>
            <a:endParaRPr lang="en-US" altLang="en-US" dirty="0"/>
          </a:p>
        </p:txBody>
      </p:sp>
    </p:spTree>
    <p:extLst>
      <p:ext uri="{BB962C8B-B14F-4D97-AF65-F5344CB8AC3E}">
        <p14:creationId xmlns:p14="http://schemas.microsoft.com/office/powerpoint/2010/main" val="3467579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97EE958F-01F3-48FD-B92D-72ACD68E3CDC}" type="slidenum">
              <a:rPr lang="en-US" altLang="en-US"/>
              <a:pPr>
                <a:defRPr/>
              </a:pPr>
              <a:t>‹#›</a:t>
            </a:fld>
            <a:endParaRPr lang="en-US"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pPr>
              <a:defRPr/>
            </a:pPr>
            <a:fld id="{B72FFE7D-95A6-4BE3-9BD6-B9AADF54BCFC}" type="slidenum">
              <a:rPr lang="en-US" altLang="en-US"/>
              <a:pPr>
                <a:defRPr/>
              </a:pPr>
              <a:t>‹#›</a:t>
            </a:fld>
            <a:endParaRPr lang="en-US"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pPr>
              <a:defRPr/>
            </a:pPr>
            <a:fld id="{4E25677D-DC1A-49C2-8C51-DBC8FA5D7636}"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ltLang="en-US"/>
          </a:p>
        </p:txBody>
      </p:sp>
      <p:sp>
        <p:nvSpPr>
          <p:cNvPr id="4" name="Footer Placeholder 3"/>
          <p:cNvSpPr>
            <a:spLocks noGrp="1"/>
          </p:cNvSpPr>
          <p:nvPr>
            <p:ph type="ftr" sz="quarter" idx="11"/>
          </p:nvPr>
        </p:nvSpPr>
        <p:spPr/>
        <p:txBody>
          <a:bodyPr/>
          <a:lstStyle>
            <a:lvl1pPr>
              <a:defRPr/>
            </a:lvl1pPr>
          </a:lstStyle>
          <a:p>
            <a:pPr>
              <a:defRPr/>
            </a:pPr>
            <a:endParaRPr lang="en-US" altLang="en-US"/>
          </a:p>
        </p:txBody>
      </p:sp>
      <p:sp>
        <p:nvSpPr>
          <p:cNvPr id="5" name="Slide Number Placeholder 4"/>
          <p:cNvSpPr>
            <a:spLocks noGrp="1"/>
          </p:cNvSpPr>
          <p:nvPr>
            <p:ph type="sldNum" sz="quarter" idx="12"/>
          </p:nvPr>
        </p:nvSpPr>
        <p:spPr/>
        <p:txBody>
          <a:bodyPr/>
          <a:lstStyle>
            <a:lvl1pPr>
              <a:defRPr/>
            </a:lvl1pPr>
          </a:lstStyle>
          <a:p>
            <a:pPr>
              <a:defRPr/>
            </a:pPr>
            <a:fld id="{DB4AC889-DEB0-4DE5-B56C-FF30962D3DEB}"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7A8FE1F4-FA06-4431-8F43-6A41B71C9600}" type="slidenum">
              <a:rPr lang="en-US" altLang="en-US"/>
              <a:pPr>
                <a:defRPr/>
              </a:pPr>
              <a:t>‹#›</a:t>
            </a:fld>
            <a:endParaRPr lang="en-US" altLang="en-US"/>
          </a:p>
        </p:txBody>
      </p:sp>
    </p:spTree>
    <p:extLst>
      <p:ext uri="{BB962C8B-B14F-4D97-AF65-F5344CB8AC3E}">
        <p14:creationId xmlns:p14="http://schemas.microsoft.com/office/powerpoint/2010/main" val="275200221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07713925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0108119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14824344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94015858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13210287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20977687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89340597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54887862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94831652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244112496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364914802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5791362"/>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064"/>
            <a:ext cx="10363200" cy="914400"/>
          </a:xfrm>
        </p:spPr>
        <p:txBody>
          <a:bodyPr/>
          <a:lstStyle>
            <a:lvl1pPr>
              <a:defRPr sz="4000" cap="none" baseline="0"/>
            </a:lvl1pPr>
            <a:extLst/>
          </a:lstStyle>
          <a:p>
            <a:r>
              <a:rPr lang="en-US"/>
              <a:t>Click to edit Master title style</a:t>
            </a:r>
          </a:p>
        </p:txBody>
      </p:sp>
      <p:sp>
        <p:nvSpPr>
          <p:cNvPr id="3" name="Date Placeholder 2"/>
          <p:cNvSpPr>
            <a:spLocks noGrp="1"/>
          </p:cNvSpPr>
          <p:nvPr>
            <p:ph type="dt" sz="half" idx="10"/>
          </p:nvPr>
        </p:nvSpPr>
        <p:spPr/>
        <p:txBody>
          <a:bodyPr/>
          <a:lstStyle>
            <a:lvl1pPr>
              <a:defRPr/>
            </a:lvl1pPr>
            <a:extLst/>
          </a:lstStyle>
          <a:p>
            <a:pPr>
              <a:defRPr/>
            </a:pPr>
            <a:fld id="{5A5938FD-2961-40A1-9240-A5FCE60BF95F}" type="datetimeFigureOut">
              <a:rPr lang="en-US"/>
              <a:pPr>
                <a:defRPr/>
              </a:pPr>
              <a:t>9/6/25</a:t>
            </a:fld>
            <a:endParaRPr lang="en-US"/>
          </a:p>
        </p:txBody>
      </p:sp>
      <p:sp>
        <p:nvSpPr>
          <p:cNvPr id="4" name="Footer Placeholder 3"/>
          <p:cNvSpPr>
            <a:spLocks noGrp="1"/>
          </p:cNvSpPr>
          <p:nvPr>
            <p:ph type="ftr" sz="quarter" idx="11"/>
          </p:nvPr>
        </p:nvSpPr>
        <p:spPr/>
        <p:txBody>
          <a:bodyPr/>
          <a:lstStyle>
            <a:lvl1pPr>
              <a:defRPr/>
            </a:lvl1pPr>
            <a:extLst/>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B3907D27-D9A1-4D6E-A656-63AB2CC20788}" type="slidenum">
              <a:rPr lang="en-US" altLang="en-US"/>
              <a:pPr>
                <a:defRPr/>
              </a:pPr>
              <a:t>‹#›</a:t>
            </a:fld>
            <a:endParaRPr lang="en-US" altLang="en-US"/>
          </a:p>
        </p:txBody>
      </p:sp>
    </p:spTree>
    <p:extLst>
      <p:ext uri="{BB962C8B-B14F-4D97-AF65-F5344CB8AC3E}">
        <p14:creationId xmlns:p14="http://schemas.microsoft.com/office/powerpoint/2010/main" val="19405806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1175601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Arial" panose="020B0604020202020204" pitchFamily="34" charset="0"/>
              </a:defRPr>
            </a:lvl1pPr>
          </a:lstStyle>
          <a:p>
            <a:pPr>
              <a:defRPr/>
            </a:pPr>
            <a:fld id="{504D9705-E3F2-4168-AF1A-5EC943AB6EC2}"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9"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9771887"/>
      </p:ext>
    </p:extLst>
  </p:cSld>
  <p:clrMap bg1="dk2" tx1="lt1" bg2="dk1"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slideLayout" Target="../slideLayouts/slideLayout10.xml"/><Relationship Id="rId4" Type="http://schemas.openxmlformats.org/officeDocument/2006/relationships/image" Target="../media/image24.wmf"/></Relationships>
</file>

<file path=ppt/slides/_rels/slide6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5D130F-2481-615E-D2DC-ABC909AF630F}"/>
              </a:ext>
            </a:extLst>
          </p:cNvPr>
          <p:cNvPicPr>
            <a:picLocks noChangeAspect="1"/>
          </p:cNvPicPr>
          <p:nvPr/>
        </p:nvPicPr>
        <p:blipFill>
          <a:blip r:embed="rId2"/>
          <a:stretch>
            <a:fillRect/>
          </a:stretch>
        </p:blipFill>
        <p:spPr>
          <a:xfrm>
            <a:off x="609600" y="609600"/>
            <a:ext cx="10972800" cy="4413470"/>
          </a:xfrm>
          <a:prstGeom prst="rect">
            <a:avLst/>
          </a:prstGeom>
        </p:spPr>
      </p:pic>
      <p:pic>
        <p:nvPicPr>
          <p:cNvPr id="3" name="Picture 2">
            <a:extLst>
              <a:ext uri="{FF2B5EF4-FFF2-40B4-BE49-F238E27FC236}">
                <a16:creationId xmlns:a16="http://schemas.microsoft.com/office/drawing/2014/main" id="{31E891EE-EBB0-015B-F1A7-3900B5B806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97297-0DB9-581E-A67A-396F9127047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279E59C-8A0C-7907-5D2D-0BAFD130049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5:1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Request of Pharaoh</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8A340C12-2C48-DBEE-8B10-5EDF9A04458C}"/>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Request stated (</a:t>
            </a:r>
            <a:r>
              <a:rPr lang="en-US" dirty="0">
                <a:effectLst>
                  <a:outerShdw blurRad="38100" dist="38100" dir="2700000" algn="tl">
                    <a:srgbClr val="000000">
                      <a:alpha val="43137"/>
                    </a:srgbClr>
                  </a:outerShdw>
                </a:effectLst>
                <a:cs typeface="Calibri" panose="020F0502020204030204" pitchFamily="34" charset="0"/>
              </a:rPr>
              <a:t>1a)</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Reasons for the request (1b)</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7FC3DB8E-6A13-C24B-1F38-2881443077B1}"/>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39626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F25CF-CA2F-8AA0-ABD0-C9723BE9457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1AD3B15-05D3-4D1D-AE61-0BCAB73417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279689126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8835-C4F2-41F7-AE9A-5F9FD677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6047" y="228600"/>
            <a:ext cx="8659906" cy="64008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3019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unds Of Trumpet: The Seven Feasts of Israel are ...">
            <a:extLst>
              <a:ext uri="{FF2B5EF4-FFF2-40B4-BE49-F238E27FC236}">
                <a16:creationId xmlns:a16="http://schemas.microsoft.com/office/drawing/2014/main" id="{41C4DB65-40CE-4E4A-ACC3-A16678F3A5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399"/>
            <a:ext cx="10879667" cy="6555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11484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67" name="Group 59"/>
          <p:cNvGraphicFramePr>
            <a:graphicFrameLocks noGrp="1"/>
          </p:cNvGraphicFramePr>
          <p:nvPr>
            <p:ph type="tbl" idx="4294967295"/>
            <p:extLst>
              <p:ext uri="{D42A27DB-BD31-4B8C-83A1-F6EECF244321}">
                <p14:modId xmlns:p14="http://schemas.microsoft.com/office/powerpoint/2010/main" val="452234759"/>
              </p:ext>
            </p:extLst>
          </p:nvPr>
        </p:nvGraphicFramePr>
        <p:xfrm>
          <a:off x="609600" y="548640"/>
          <a:ext cx="10972800" cy="5760720"/>
        </p:xfrm>
        <a:graphic>
          <a:graphicData uri="http://schemas.openxmlformats.org/drawingml/2006/table">
            <a:tbl>
              <a:tblPr/>
              <a:tblGrid>
                <a:gridCol w="29718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3337440">
                  <a:extLst>
                    <a:ext uri="{9D8B030D-6E8A-4147-A177-3AD203B41FA5}">
                      <a16:colId xmlns:a16="http://schemas.microsoft.com/office/drawing/2014/main" val="20002"/>
                    </a:ext>
                  </a:extLst>
                </a:gridCol>
                <a:gridCol w="2910960">
                  <a:extLst>
                    <a:ext uri="{9D8B030D-6E8A-4147-A177-3AD203B41FA5}">
                      <a16:colId xmlns:a16="http://schemas.microsoft.com/office/drawing/2014/main" val="20003"/>
                    </a:ext>
                  </a:extLst>
                </a:gridCol>
              </a:tblGrid>
              <a:tr h="64008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Levitical Feasts (Leviticus 23)</a:t>
                      </a:r>
                      <a:endParaRPr kumimoji="0" lang="en-US" altLang="en-US" sz="18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Purpose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Type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Redemption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Separation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John 6:35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a:t>
                      </a:r>
                      <a:r>
                        <a:rPr lang="en-US" altLang="en-US" sz="2800" b="1" kern="1200" baseline="30000" dirty="0">
                          <a:solidFill>
                            <a:srgbClr val="0000CC"/>
                          </a:solidFill>
                          <a:effectLst/>
                          <a:latin typeface="Calibri" panose="020F0502020204030204" pitchFamily="34" charset="0"/>
                          <a:ea typeface="+mn-ea"/>
                          <a:cs typeface="+mn-cs"/>
                        </a:rPr>
                        <a:t>st</a:t>
                      </a:r>
                      <a:r>
                        <a:rPr lang="en-US" altLang="en-US" sz="2800" b="1" kern="1200" dirty="0">
                          <a:solidFill>
                            <a:srgbClr val="0000CC"/>
                          </a:solidFill>
                          <a:effectLst/>
                          <a:latin typeface="Calibri" panose="020F0502020204030204" pitchFamily="34" charset="0"/>
                          <a:ea typeface="+mn-ea"/>
                          <a:cs typeface="+mn-cs"/>
                        </a:rPr>
                        <a:t> Fruits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1 Cor 15:20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Acts 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none" kern="1200" dirty="0">
                          <a:solidFill>
                            <a:srgbClr val="0000CC"/>
                          </a:solidFill>
                          <a:effectLst/>
                          <a:latin typeface="Calibri" panose="020F0502020204030204" pitchFamily="34" charset="0"/>
                          <a:ea typeface="+mn-ea"/>
                          <a:cs typeface="+mn-cs"/>
                        </a:rPr>
                        <a:t>Trumpets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New Year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24:31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5"/>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Lev 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12:10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Wilderness provision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14:16-18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66509395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7BF11-B152-00F0-862A-01E9D770140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6536A28-68EC-B649-22D0-A1C18F3AB845}"/>
              </a:ext>
            </a:extLst>
          </p:cNvPr>
          <p:cNvSpPr>
            <a:spLocks noGrp="1" noChangeArrowheads="1"/>
          </p:cNvSpPr>
          <p:nvPr>
            <p:ph type="body" idx="1"/>
          </p:nvPr>
        </p:nvSpPr>
        <p:spPr>
          <a:xfrm>
            <a:off x="753979" y="1905000"/>
            <a:ext cx="7757546" cy="28956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Request of Pharaoh (1)</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Refusal by Pharaoh (2)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Request of Pharaoh (3)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 increases Israel’s burden (4-19)</a:t>
            </a:r>
          </a:p>
        </p:txBody>
      </p:sp>
      <p:sp>
        <p:nvSpPr>
          <p:cNvPr id="4" name="Rectangle 2">
            <a:extLst>
              <a:ext uri="{FF2B5EF4-FFF2-40B4-BE49-F238E27FC236}">
                <a16:creationId xmlns:a16="http://schemas.microsoft.com/office/drawing/2014/main" id="{A9C796C7-F6BC-5B91-8995-92B2448A92C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a:t>
            </a:r>
            <a:r>
              <a:rPr lang="en-US" sz="3600" dirty="0">
                <a:effectLst>
                  <a:outerShdw blurRad="38100" dist="38100" dir="2700000" algn="tl">
                    <a:srgbClr val="000000">
                      <a:alpha val="43137"/>
                    </a:srgbClr>
                  </a:outerShdw>
                </a:effectLst>
                <a:cs typeface="Calibri" panose="020F0502020204030204" pitchFamily="34" charset="0"/>
              </a:rPr>
              <a:t>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Problem of Pharaoh</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2617375A-E954-57AA-3537-4BAE7C302497}"/>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006861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F7970-1EBA-E9C7-5638-1E417BD7B38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7A16E6D-6B9B-5F5E-3F05-064F3954585C}"/>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Refusal by Pharaoh</a:t>
            </a:r>
          </a:p>
        </p:txBody>
      </p:sp>
      <p:sp>
        <p:nvSpPr>
          <p:cNvPr id="161795" name="Rectangle 3">
            <a:extLst>
              <a:ext uri="{FF2B5EF4-FFF2-40B4-BE49-F238E27FC236}">
                <a16:creationId xmlns:a16="http://schemas.microsoft.com/office/drawing/2014/main" id="{809966DE-34BD-AAA8-822E-99B36DBC95DB}"/>
              </a:ext>
            </a:extLst>
          </p:cNvPr>
          <p:cNvSpPr>
            <a:spLocks noGrp="1" noChangeArrowheads="1"/>
          </p:cNvSpPr>
          <p:nvPr>
            <p:ph type="body" idx="1"/>
          </p:nvPr>
        </p:nvSpPr>
        <p:spPr>
          <a:xfrm>
            <a:off x="1066800" y="2057400"/>
            <a:ext cx="7705725" cy="2362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Reasons (2a)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Response (2b)</a:t>
            </a:r>
          </a:p>
        </p:txBody>
      </p:sp>
      <p:pic>
        <p:nvPicPr>
          <p:cNvPr id="3" name="Picture 2">
            <a:extLst>
              <a:ext uri="{FF2B5EF4-FFF2-40B4-BE49-F238E27FC236}">
                <a16:creationId xmlns:a16="http://schemas.microsoft.com/office/drawing/2014/main" id="{47017AFA-7123-1C0F-A92A-16D000D36EA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24795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F7970-1EBA-E9C7-5638-1E417BD7B38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7A16E6D-6B9B-5F5E-3F05-064F3954585C}"/>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Refusal by Pharaoh</a:t>
            </a:r>
          </a:p>
        </p:txBody>
      </p:sp>
      <p:sp>
        <p:nvSpPr>
          <p:cNvPr id="161795" name="Rectangle 3">
            <a:extLst>
              <a:ext uri="{FF2B5EF4-FFF2-40B4-BE49-F238E27FC236}">
                <a16:creationId xmlns:a16="http://schemas.microsoft.com/office/drawing/2014/main" id="{809966DE-34BD-AAA8-822E-99B36DBC95DB}"/>
              </a:ext>
            </a:extLst>
          </p:cNvPr>
          <p:cNvSpPr>
            <a:spLocks noGrp="1" noChangeArrowheads="1"/>
          </p:cNvSpPr>
          <p:nvPr>
            <p:ph type="body" idx="1"/>
          </p:nvPr>
        </p:nvSpPr>
        <p:spPr>
          <a:xfrm>
            <a:off x="1066800" y="2057400"/>
            <a:ext cx="7705725" cy="2362200"/>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Reasons (2a)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Response (2b)</a:t>
            </a:r>
          </a:p>
        </p:txBody>
      </p:sp>
      <p:pic>
        <p:nvPicPr>
          <p:cNvPr id="3" name="Picture 2">
            <a:extLst>
              <a:ext uri="{FF2B5EF4-FFF2-40B4-BE49-F238E27FC236}">
                <a16:creationId xmlns:a16="http://schemas.microsoft.com/office/drawing/2014/main" id="{47017AFA-7123-1C0F-A92A-16D000D36EA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76292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3470-3184-40CF-29FD-1178CCA75E7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97DE44D-4BEB-4D90-544A-0CA14B9EEDD8}"/>
              </a:ext>
            </a:extLst>
          </p:cNvPr>
          <p:cNvGraphicFramePr>
            <a:graphicFrameLocks noGrp="1"/>
          </p:cNvGraphicFramePr>
          <p:nvPr>
            <p:ph idx="1"/>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162786685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B99285-7EAF-6B0B-DE9F-0E21E36BC4A9}"/>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308872"/>
          </a:xfrm>
          <a:prstGeom prst="rect">
            <a:avLst/>
          </a:prstGeom>
          <a:noFill/>
          <a:ln w="28575">
            <a:noFill/>
            <a:miter lim="800000"/>
            <a:headEnd/>
            <a:tailEnd/>
          </a:ln>
        </p:spPr>
        <p:txBody>
          <a:bodyPr wrap="square">
            <a:spAutoFit/>
          </a:bodyPr>
          <a:lstStyle/>
          <a:p>
            <a:pPr algn="ctr" defTabSz="68580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7:21-23</a:t>
            </a:r>
          </a:p>
          <a:p>
            <a:pPr algn="just">
              <a:spcBef>
                <a:spcPts val="0"/>
              </a:spcBef>
              <a:spcAft>
                <a:spcPts val="0"/>
              </a:spcAft>
            </a:pPr>
            <a:r>
              <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everyone who says to Me, ‘Lord, Lord,’ will enter the kingdom of heaven, but he who does the will of My Father who is in heaven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enter</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will say to Me on that day, ‘Lord, Lord, did we not prophesy in Your name, and in Your name cast out demons, and in Your name perform many miracles?’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then I will declare to them, ‘I never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knew</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ginōskō</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depart from Me, you who practice lawlessness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5422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491CB-A72E-9231-5689-1A3135308442}"/>
            </a:ext>
          </a:extLst>
        </p:cNvPr>
        <p:cNvGrpSpPr/>
        <p:nvPr/>
      </p:nvGrpSpPr>
      <p:grpSpPr>
        <a:xfrm>
          <a:off x="0" y="0"/>
          <a:ext cx="0" cy="0"/>
          <a:chOff x="0" y="0"/>
          <a:chExt cx="0" cy="0"/>
        </a:xfrm>
      </p:grpSpPr>
      <p:sp>
        <p:nvSpPr>
          <p:cNvPr id="53249" name="Rectangle 2">
            <a:extLst>
              <a:ext uri="{FF2B5EF4-FFF2-40B4-BE49-F238E27FC236}">
                <a16:creationId xmlns:a16="http://schemas.microsoft.com/office/drawing/2014/main" id="{F5256F6A-7B19-3DC2-FEBD-4BD09942055F}"/>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EXODUS STRUCTURE/OUTLINE</a:t>
            </a:r>
          </a:p>
        </p:txBody>
      </p:sp>
      <p:sp>
        <p:nvSpPr>
          <p:cNvPr id="9219" name="Rectangle 3">
            <a:extLst>
              <a:ext uri="{FF2B5EF4-FFF2-40B4-BE49-F238E27FC236}">
                <a16:creationId xmlns:a16="http://schemas.microsoft.com/office/drawing/2014/main" id="{7C6FA43D-FD39-45EF-C247-3B31B14FAA8F}"/>
              </a:ext>
            </a:extLst>
          </p:cNvPr>
          <p:cNvSpPr>
            <a:spLocks noGrp="1" noChangeArrowheads="1"/>
          </p:cNvSpPr>
          <p:nvPr>
            <p:ph type="body" idx="1"/>
          </p:nvPr>
        </p:nvSpPr>
        <p:spPr>
          <a:xfrm>
            <a:off x="609600" y="1371600"/>
            <a:ext cx="8839200" cy="4673600"/>
          </a:xfrm>
        </p:spPr>
        <p:txBody>
          <a:bodyPr/>
          <a:lstStyle/>
          <a:p>
            <a:pPr algn="just">
              <a:spcBef>
                <a:spcPts val="0"/>
              </a:spcBef>
              <a:spcAft>
                <a:spcPts val="900"/>
              </a:spcAft>
              <a:defRPr/>
            </a:pPr>
            <a:r>
              <a:rPr lang="en-US" altLang="en-US" b="1"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(1–18)</a:t>
            </a:r>
          </a:p>
          <a:p>
            <a:pPr lvl="1">
              <a:spcBef>
                <a:spcPts val="0"/>
              </a:spcBef>
              <a:spcAft>
                <a:spcPts val="900"/>
              </a:spcAft>
              <a:defRPr/>
            </a:pPr>
            <a:r>
              <a:rPr lang="en-US" altLang="en-US" b="1" u="sng"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(1:1–12:30)</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Liberation (12:31–15:21)</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Preservation (15:22–18:27)</a:t>
            </a:r>
          </a:p>
          <a:p>
            <a:pPr>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Mosaic Covenant (19–40)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Law (19–24)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Tabernacle instructions (25–31)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Apostasy (32–34)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Tabernacle building (35–40) </a:t>
            </a:r>
          </a:p>
        </p:txBody>
      </p:sp>
      <p:pic>
        <p:nvPicPr>
          <p:cNvPr id="3" name="Picture 2">
            <a:extLst>
              <a:ext uri="{FF2B5EF4-FFF2-40B4-BE49-F238E27FC236}">
                <a16:creationId xmlns:a16="http://schemas.microsoft.com/office/drawing/2014/main" id="{0A2AD9E3-E57E-5E04-B9F8-969E630603A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285586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F7970-1EBA-E9C7-5638-1E417BD7B38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7A16E6D-6B9B-5F5E-3F05-064F3954585C}"/>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Refusal by Pharaoh</a:t>
            </a:r>
          </a:p>
        </p:txBody>
      </p:sp>
      <p:sp>
        <p:nvSpPr>
          <p:cNvPr id="161795" name="Rectangle 3">
            <a:extLst>
              <a:ext uri="{FF2B5EF4-FFF2-40B4-BE49-F238E27FC236}">
                <a16:creationId xmlns:a16="http://schemas.microsoft.com/office/drawing/2014/main" id="{809966DE-34BD-AAA8-822E-99B36DBC95DB}"/>
              </a:ext>
            </a:extLst>
          </p:cNvPr>
          <p:cNvSpPr>
            <a:spLocks noGrp="1" noChangeArrowheads="1"/>
          </p:cNvSpPr>
          <p:nvPr>
            <p:ph type="body" idx="1"/>
          </p:nvPr>
        </p:nvSpPr>
        <p:spPr>
          <a:xfrm>
            <a:off x="1066800" y="2057400"/>
            <a:ext cx="7705725" cy="2362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Reasons (2a)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Response (2b)</a:t>
            </a:r>
          </a:p>
        </p:txBody>
      </p:sp>
      <p:pic>
        <p:nvPicPr>
          <p:cNvPr id="3" name="Picture 2">
            <a:extLst>
              <a:ext uri="{FF2B5EF4-FFF2-40B4-BE49-F238E27FC236}">
                <a16:creationId xmlns:a16="http://schemas.microsoft.com/office/drawing/2014/main" id="{47017AFA-7123-1C0F-A92A-16D000D36EA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34307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73B72-2A01-8BCA-6D6D-7176DBD27168}"/>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A96A007-5A43-0801-ADCB-5579C2692458}"/>
              </a:ext>
            </a:extLst>
          </p:cNvPr>
          <p:cNvSpPr>
            <a:spLocks noGrp="1" noChangeArrowheads="1"/>
          </p:cNvSpPr>
          <p:nvPr>
            <p:ph type="body" idx="1"/>
          </p:nvPr>
        </p:nvSpPr>
        <p:spPr>
          <a:xfrm>
            <a:off x="753979" y="1905000"/>
            <a:ext cx="7757546" cy="28956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Request of Pharaoh (1)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Refusal by Pharaoh (2)</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Request of Pharaoh (3)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 increases Israel’s burden (4-19)</a:t>
            </a:r>
          </a:p>
        </p:txBody>
      </p:sp>
      <p:sp>
        <p:nvSpPr>
          <p:cNvPr id="4" name="Rectangle 2">
            <a:extLst>
              <a:ext uri="{FF2B5EF4-FFF2-40B4-BE49-F238E27FC236}">
                <a16:creationId xmlns:a16="http://schemas.microsoft.com/office/drawing/2014/main" id="{38FD7CEC-14B1-2320-B4BB-D263B71C55FC}"/>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a:t>
            </a:r>
            <a:r>
              <a:rPr lang="en-US" sz="3600" dirty="0">
                <a:effectLst>
                  <a:outerShdw blurRad="38100" dist="38100" dir="2700000" algn="tl">
                    <a:srgbClr val="000000">
                      <a:alpha val="43137"/>
                    </a:srgbClr>
                  </a:outerShdw>
                </a:effectLst>
                <a:cs typeface="Calibri" panose="020F0502020204030204" pitchFamily="34" charset="0"/>
              </a:rPr>
              <a:t>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Problem of Pharaoh</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6A8A1135-2D61-9D14-BFA3-31C24899AC34}"/>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236287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F7970-1EBA-E9C7-5638-1E417BD7B38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7A16E6D-6B9B-5F5E-3F05-064F3954585C}"/>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Refusal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of </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a:t>
            </a:r>
          </a:p>
        </p:txBody>
      </p:sp>
      <p:sp>
        <p:nvSpPr>
          <p:cNvPr id="161795" name="Rectangle 3">
            <a:extLst>
              <a:ext uri="{FF2B5EF4-FFF2-40B4-BE49-F238E27FC236}">
                <a16:creationId xmlns:a16="http://schemas.microsoft.com/office/drawing/2014/main" id="{809966DE-34BD-AAA8-822E-99B36DBC95DB}"/>
              </a:ext>
            </a:extLst>
          </p:cNvPr>
          <p:cNvSpPr>
            <a:spLocks noGrp="1" noChangeArrowheads="1"/>
          </p:cNvSpPr>
          <p:nvPr>
            <p:ph type="body" idx="1"/>
          </p:nvPr>
        </p:nvSpPr>
        <p:spPr>
          <a:xfrm>
            <a:off x="1066800" y="2057400"/>
            <a:ext cx="7705725" cy="2362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Request (3a)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Consequence (3b)</a:t>
            </a:r>
          </a:p>
        </p:txBody>
      </p:sp>
      <p:pic>
        <p:nvPicPr>
          <p:cNvPr id="3" name="Picture 2">
            <a:extLst>
              <a:ext uri="{FF2B5EF4-FFF2-40B4-BE49-F238E27FC236}">
                <a16:creationId xmlns:a16="http://schemas.microsoft.com/office/drawing/2014/main" id="{47017AFA-7123-1C0F-A92A-16D000D36EA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18705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8FE70-1C19-FE94-E509-073BCF0979F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41DC8BB-223F-A032-B6F0-7CD691680C0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Refusal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of </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a:t>
            </a:r>
          </a:p>
        </p:txBody>
      </p:sp>
      <p:sp>
        <p:nvSpPr>
          <p:cNvPr id="161795" name="Rectangle 3">
            <a:extLst>
              <a:ext uri="{FF2B5EF4-FFF2-40B4-BE49-F238E27FC236}">
                <a16:creationId xmlns:a16="http://schemas.microsoft.com/office/drawing/2014/main" id="{76C911CF-06E9-3F0F-6FAD-BF6356A9E069}"/>
              </a:ext>
            </a:extLst>
          </p:cNvPr>
          <p:cNvSpPr>
            <a:spLocks noGrp="1" noChangeArrowheads="1"/>
          </p:cNvSpPr>
          <p:nvPr>
            <p:ph type="body" idx="1"/>
          </p:nvPr>
        </p:nvSpPr>
        <p:spPr>
          <a:xfrm>
            <a:off x="1066800" y="2057400"/>
            <a:ext cx="7705725" cy="2362200"/>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Request (3a)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Consequence (3b)</a:t>
            </a:r>
          </a:p>
        </p:txBody>
      </p:sp>
      <p:pic>
        <p:nvPicPr>
          <p:cNvPr id="3" name="Picture 2">
            <a:extLst>
              <a:ext uri="{FF2B5EF4-FFF2-40B4-BE49-F238E27FC236}">
                <a16:creationId xmlns:a16="http://schemas.microsoft.com/office/drawing/2014/main" id="{E395BADB-2B3B-453E-FABD-EA9C63BDC3DA}"/>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58129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324100" y="228600"/>
            <a:ext cx="7543800" cy="70485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Names for </a:t>
            </a: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God</a:t>
            </a: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t>
            </a: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Genesis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1507" name="Rectangle 3"/>
          <p:cNvSpPr>
            <a:spLocks noGrp="1" noChangeArrowheads="1"/>
          </p:cNvSpPr>
          <p:nvPr>
            <p:ph idx="1"/>
          </p:nvPr>
        </p:nvSpPr>
        <p:spPr>
          <a:xfrm>
            <a:off x="2209800" y="990600"/>
            <a:ext cx="7772400" cy="5410200"/>
          </a:xfrm>
        </p:spPr>
        <p:txBody>
          <a:bodyPr/>
          <a:lstStyle/>
          <a:p>
            <a:pPr marL="457200" indent="-457200" algn="just"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Elohim</a:t>
            </a:r>
            <a:r>
              <a:rPr lang="en-US" sz="3200" dirty="0">
                <a:effectLst>
                  <a:outerShdw blurRad="38100" dist="38100" dir="2700000" algn="tl">
                    <a:srgbClr val="000000">
                      <a:alpha val="43137"/>
                    </a:srgbClr>
                  </a:outerShdw>
                </a:effectLst>
                <a:cs typeface="Calibri" panose="020F0502020204030204" pitchFamily="34" charset="0"/>
              </a:rPr>
              <a:t> (1:1)</a:t>
            </a:r>
            <a:r>
              <a:rPr lang="en-US" dirty="0">
                <a:effectLst>
                  <a:outerShdw blurRad="38100" dist="38100" dir="2700000" algn="tl">
                    <a:srgbClr val="000000">
                      <a:alpha val="43137"/>
                    </a:srgbClr>
                  </a:outerShdw>
                </a:effectLst>
                <a:cs typeface="Calibri" panose="020F0502020204030204" pitchFamily="34" charset="0"/>
              </a:rPr>
              <a:t> – </a:t>
            </a:r>
            <a:r>
              <a:rPr lang="en-US" sz="3200" dirty="0">
                <a:effectLst>
                  <a:outerShdw blurRad="38100" dist="38100" dir="2700000" algn="tl">
                    <a:srgbClr val="000000">
                      <a:alpha val="43137"/>
                    </a:srgbClr>
                  </a:outerShdw>
                </a:effectLst>
                <a:cs typeface="Calibri" panose="020F0502020204030204" pitchFamily="34" charset="0"/>
              </a:rPr>
              <a:t>Power</a:t>
            </a:r>
          </a:p>
          <a:p>
            <a:pPr marL="457200" indent="-457200" algn="just"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Yahweh</a:t>
            </a:r>
            <a:r>
              <a:rPr lang="en-US" sz="3200" dirty="0">
                <a:effectLst>
                  <a:outerShdw blurRad="38100" dist="38100" dir="2700000" algn="tl">
                    <a:srgbClr val="000000">
                      <a:alpha val="43137"/>
                    </a:srgbClr>
                  </a:outerShdw>
                </a:effectLst>
                <a:cs typeface="Calibri" panose="020F0502020204030204" pitchFamily="34" charset="0"/>
              </a:rPr>
              <a:t> (2:4)</a:t>
            </a:r>
            <a:r>
              <a:rPr lang="en-US" dirty="0">
                <a:effectLst>
                  <a:outerShdw blurRad="38100" dist="38100" dir="2700000" algn="tl">
                    <a:srgbClr val="000000">
                      <a:alpha val="43137"/>
                    </a:srgbClr>
                  </a:outerShdw>
                </a:effectLst>
                <a:cs typeface="Calibri" panose="020F0502020204030204" pitchFamily="34" charset="0"/>
              </a:rPr>
              <a:t> – </a:t>
            </a:r>
            <a:r>
              <a:rPr lang="en-US" sz="3200" dirty="0">
                <a:effectLst>
                  <a:outerShdw blurRad="38100" dist="38100" dir="2700000" algn="tl">
                    <a:srgbClr val="000000">
                      <a:alpha val="43137"/>
                    </a:srgbClr>
                  </a:outerShdw>
                </a:effectLst>
                <a:cs typeface="Calibri" panose="020F0502020204030204" pitchFamily="34" charset="0"/>
              </a:rPr>
              <a:t>Relational</a:t>
            </a:r>
          </a:p>
          <a:p>
            <a:pPr marL="457200" indent="-457200" algn="just"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El Roi (Gen. 16:13) – Aware</a:t>
            </a:r>
          </a:p>
          <a:p>
            <a:pPr marL="457200" indent="-457200" algn="just"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El Olam</a:t>
            </a:r>
            <a:r>
              <a:rPr lang="en-US" sz="3200" dirty="0">
                <a:effectLst>
                  <a:outerShdw blurRad="38100" dist="38100" dir="2700000" algn="tl">
                    <a:srgbClr val="000000">
                      <a:alpha val="43137"/>
                    </a:srgbClr>
                  </a:outerShdw>
                </a:effectLst>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21:33</a:t>
            </a:r>
            <a:r>
              <a:rPr lang="en-US" sz="3200" dirty="0">
                <a:effectLst>
                  <a:outerShdw blurRad="38100" dist="38100" dir="2700000" algn="tl">
                    <a:srgbClr val="000000">
                      <a:alpha val="43137"/>
                    </a:srgbClr>
                  </a:outerShdw>
                </a:effectLst>
                <a:cs typeface="Calibri" panose="020F0502020204030204" pitchFamily="34" charset="0"/>
              </a:rPr>
              <a:t>) – Eternal</a:t>
            </a:r>
          </a:p>
          <a:p>
            <a:pPr marL="457200" indent="-457200" algn="just"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Jehovah Jireh (22:14) – Provision</a:t>
            </a:r>
          </a:p>
          <a:p>
            <a:pPr marL="457200" indent="-457200" algn="just"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 Isaac Feared</a:t>
            </a:r>
            <a:r>
              <a:rPr lang="en-US" sz="3200" dirty="0">
                <a:effectLst>
                  <a:outerShdw blurRad="38100" dist="38100" dir="2700000" algn="tl">
                    <a:srgbClr val="000000">
                      <a:alpha val="43137"/>
                    </a:srgbClr>
                  </a:outerShdw>
                </a:effectLst>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31:42, 53</a:t>
            </a:r>
            <a:r>
              <a:rPr lang="en-US" sz="3200"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 – </a:t>
            </a:r>
            <a:r>
              <a:rPr lang="en-US" sz="3200" dirty="0">
                <a:effectLst>
                  <a:outerShdw blurRad="38100" dist="38100" dir="2700000" algn="tl">
                    <a:srgbClr val="000000">
                      <a:alpha val="43137"/>
                    </a:srgbClr>
                  </a:outerShdw>
                </a:effectLst>
                <a:cs typeface="Calibri" panose="020F0502020204030204" pitchFamily="34" charset="0"/>
              </a:rPr>
              <a:t>Reverenced</a:t>
            </a:r>
          </a:p>
          <a:p>
            <a:pPr marL="457200" indent="-457200" algn="just" eaLnBrk="1" hangingPunct="1">
              <a:spcBef>
                <a:spcPts val="0"/>
              </a:spcBef>
              <a:spcAft>
                <a:spcPts val="2400"/>
              </a:spcAft>
              <a:buClr>
                <a:srgbClr val="00FFFF"/>
              </a:buClr>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cs typeface="Calibri" panose="020F0502020204030204" pitchFamily="34" charset="0"/>
              </a:rPr>
              <a:t>God, the God of Israel (33:20)</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 </a:t>
            </a:r>
            <a:r>
              <a:rPr lang="en-US" sz="3200" b="1" u="sng" dirty="0">
                <a:solidFill>
                  <a:srgbClr val="FFFFCC"/>
                </a:solidFill>
                <a:effectLst>
                  <a:outerShdw blurRad="38100" dist="38100" dir="2700000" algn="tl">
                    <a:srgbClr val="000000">
                      <a:alpha val="43137"/>
                    </a:srgbClr>
                  </a:outerShdw>
                </a:effectLst>
                <a:cs typeface="Calibri" panose="020F0502020204030204" pitchFamily="34" charset="0"/>
              </a:rPr>
              <a:t>National</a:t>
            </a:r>
          </a:p>
        </p:txBody>
      </p:sp>
      <p:pic>
        <p:nvPicPr>
          <p:cNvPr id="2" name="Picture 1">
            <a:extLst>
              <a:ext uri="{FF2B5EF4-FFF2-40B4-BE49-F238E27FC236}">
                <a16:creationId xmlns:a16="http://schemas.microsoft.com/office/drawing/2014/main" id="{EDA53B86-3BEA-CD86-6FC9-C282C9973B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54982752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509D7-4362-C39F-CE40-37B8A9B5F9A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D6950B1-3661-7D9A-745B-9D9C676C516D}"/>
              </a:ext>
            </a:extLst>
          </p:cNvPr>
          <p:cNvPicPr>
            <a:picLocks noChangeAspect="1"/>
          </p:cNvPicPr>
          <p:nvPr/>
        </p:nvPicPr>
        <p:blipFill>
          <a:blip r:embed="rId2"/>
          <a:stretch>
            <a:fillRect/>
          </a:stretch>
        </p:blipFill>
        <p:spPr>
          <a:xfrm>
            <a:off x="0" y="-1"/>
            <a:ext cx="12161520" cy="6840854"/>
          </a:xfrm>
          <a:prstGeom prst="rect">
            <a:avLst/>
          </a:prstGeom>
        </p:spPr>
      </p:pic>
      <p:sp>
        <p:nvSpPr>
          <p:cNvPr id="2" name="Text Box 2">
            <a:extLst>
              <a:ext uri="{FF2B5EF4-FFF2-40B4-BE49-F238E27FC236}">
                <a16:creationId xmlns:a16="http://schemas.microsoft.com/office/drawing/2014/main" id="{A9EAD5A1-61B2-C08F-A177-EB398B5A1BE6}"/>
              </a:ext>
            </a:extLst>
          </p:cNvPr>
          <p:cNvSpPr txBox="1">
            <a:spLocks noChangeArrowheads="1"/>
          </p:cNvSpPr>
          <p:nvPr/>
        </p:nvSpPr>
        <p:spPr bwMode="auto">
          <a:xfrm>
            <a:off x="609600" y="0"/>
            <a:ext cx="10972800" cy="4171950"/>
          </a:xfrm>
          <a:prstGeom prst="rect">
            <a:avLst/>
          </a:prstGeom>
          <a:noFill/>
          <a:ln>
            <a:noFill/>
          </a:ln>
          <a:effectLst/>
        </p:spPr>
        <p:txBody>
          <a:bodyPr lIns="67500" tIns="33750" rIns="67500" bIns="3375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rgbClr val="000000"/>
                </a:solidFill>
                <a:latin typeface="Arial" charset="0"/>
                <a:ea typeface="Microsoft YaHei" charset="-122"/>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rgbClr val="000000"/>
                </a:solidFill>
                <a:latin typeface="Arial" charset="0"/>
                <a:ea typeface="Microsoft YaHei" charset="-122"/>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rgbClr val="000000"/>
                </a:solidFill>
                <a:latin typeface="Arial" charset="0"/>
                <a:ea typeface="Microsoft YaHei" charset="-122"/>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rgbClr val="000000"/>
                </a:solidFill>
                <a:latin typeface="Arial" charset="0"/>
                <a:ea typeface="Microsoft YaHei" charset="-122"/>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rgbClr val="000000"/>
                </a:solidFill>
                <a:latin typeface="Arial" charset="0"/>
                <a:ea typeface="Microsoft YaHei" charset="-122"/>
              </a:defRPr>
            </a:lvl9pPr>
          </a:lstStyle>
          <a:p>
            <a:pPr marL="257175" marR="0" lvl="0" indent="-255985" algn="ctr" defTabSz="914400" rtl="0" eaLnBrk="1" fontAlgn="base" latinLnBrk="0" hangingPunct="0">
              <a:lnSpc>
                <a:spcPct val="100000"/>
              </a:lnSpc>
              <a:spcBef>
                <a:spcPct val="0"/>
              </a:spcBef>
              <a:spcAft>
                <a:spcPts val="90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kumimoji="0" lang="en-US" altLang="en-US" sz="4000" b="0" i="0" u="none" strike="noStrike" kern="1200" cap="none" spc="0" normalizeH="0" baseline="0" noProof="0" dirty="0">
                <a:ln>
                  <a:noFill/>
                </a:ln>
                <a:solidFill>
                  <a:srgbClr val="00FFFF"/>
                </a:solidFill>
                <a:effectLst>
                  <a:outerShdw blurRad="38100" dist="38100" dir="2700000" algn="tl">
                    <a:srgbClr val="000000"/>
                  </a:outerShdw>
                </a:effectLst>
                <a:uLnTx/>
                <a:uFillTx/>
                <a:latin typeface="Calibri" panose="020F0502020204030204" pitchFamily="34" charset="0"/>
                <a:ea typeface="Microsoft YaHei" charset="-122"/>
                <a:cs typeface="Calibri" panose="020F0502020204030204" pitchFamily="34" charset="0"/>
              </a:rPr>
              <a:t>Zechariah 14:2-3</a:t>
            </a:r>
          </a:p>
          <a:p>
            <a:pPr marL="0" marR="0" lvl="0" indent="0" algn="just" defTabSz="914400" rtl="0" eaLnBrk="1" fontAlgn="base" latinLnBrk="0" hangingPunct="0">
              <a:lnSpc>
                <a:spcPct val="100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kumimoji="0" lang="en-US" altLang="en-US" sz="3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icrosoft YaHei" charset="-122"/>
                <a:cs typeface="Calibri" panose="020F0502020204030204" pitchFamily="34" charset="0"/>
              </a:rPr>
              <a:t>“</a:t>
            </a:r>
            <a:r>
              <a:rPr kumimoji="0" lang="en-US" altLang="en-US" sz="3400" b="0" i="0" u="none" strike="noStrike" kern="1200" cap="none" spc="0" normalizeH="0" baseline="3000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icrosoft YaHei" charset="-122"/>
                <a:cs typeface="Calibri" panose="020F0502020204030204" pitchFamily="34" charset="0"/>
              </a:rPr>
              <a:t>2 </a:t>
            </a:r>
            <a:r>
              <a:rPr kumimoji="0" lang="en-US" altLang="en-US" sz="3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icrosoft YaHei" charset="-122"/>
                <a:cs typeface="Calibri" panose="020F0502020204030204" pitchFamily="34" charset="0"/>
              </a:rPr>
              <a:t>For I will gather </a:t>
            </a:r>
            <a:r>
              <a:rPr kumimoji="0" lang="en-US" altLang="en-US" sz="3400" b="1" i="0" u="sng"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icrosoft YaHei" charset="-122"/>
                <a:cs typeface="Calibri" panose="020F0502020204030204" pitchFamily="34" charset="0"/>
              </a:rPr>
              <a:t>all the nations against Jerusalem</a:t>
            </a:r>
            <a:r>
              <a:rPr kumimoji="0" lang="en-US" altLang="en-US" sz="3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icrosoft YaHei" charset="-122"/>
                <a:cs typeface="Calibri" panose="020F0502020204030204" pitchFamily="34" charset="0"/>
              </a:rPr>
              <a:t> to battle, and the city will be captured, the houses plundered, the women ravished and half of the city exiled, but the rest of the people will not be cut off from the city.” </a:t>
            </a:r>
            <a:r>
              <a:rPr kumimoji="0" lang="en-US" altLang="en-US" sz="3400" b="0" i="0" u="none" strike="noStrike" kern="1200" cap="none" spc="0" normalizeH="0" baseline="3000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icrosoft YaHei" charset="-122"/>
                <a:cs typeface="Calibri" panose="020F0502020204030204" pitchFamily="34" charset="0"/>
              </a:rPr>
              <a:t>3</a:t>
            </a:r>
            <a:r>
              <a:rPr kumimoji="0" lang="en-US" altLang="en-US" sz="3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icrosoft YaHei" charset="-122"/>
                <a:cs typeface="Calibri" panose="020F0502020204030204" pitchFamily="34" charset="0"/>
              </a:rPr>
              <a:t> </a:t>
            </a:r>
            <a:r>
              <a:rPr kumimoji="0" lang="en-US" altLang="en-US" sz="3400" b="1" i="0" u="sng"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icrosoft YaHei" charset="-122"/>
                <a:cs typeface="Calibri" panose="020F0502020204030204" pitchFamily="34" charset="0"/>
              </a:rPr>
              <a:t>Then the Lord will go forth and fight against those nations, as when He fights on a day of battle</a:t>
            </a:r>
            <a:r>
              <a:rPr kumimoji="0" lang="en-US" altLang="en-US" sz="3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icrosoft YaHei" charset="-122"/>
                <a:cs typeface="Calibri" panose="020F0502020204030204" pitchFamily="34" charset="0"/>
              </a:rPr>
              <a:t>.”</a:t>
            </a:r>
          </a:p>
        </p:txBody>
      </p:sp>
      <p:pic>
        <p:nvPicPr>
          <p:cNvPr id="3" name="Picture 2" descr="C:\Documents and Settings\Owner\Application Data\Microsoft\Media Catalog\clip0063.BMP">
            <a:extLst>
              <a:ext uri="{FF2B5EF4-FFF2-40B4-BE49-F238E27FC236}">
                <a16:creationId xmlns:a16="http://schemas.microsoft.com/office/drawing/2014/main" id="{DF267906-E8A0-2A08-F1A3-8189C0948C3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68988" y="3428999"/>
            <a:ext cx="1854025" cy="17068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1">
            <a:extLst>
              <a:ext uri="{FF2B5EF4-FFF2-40B4-BE49-F238E27FC236}">
                <a16:creationId xmlns:a16="http://schemas.microsoft.com/office/drawing/2014/main" id="{144CB249-A195-9F52-63B2-988CC2F0537E}"/>
              </a:ext>
            </a:extLst>
          </p:cNvPr>
          <p:cNvSpPr txBox="1">
            <a:spLocks/>
          </p:cNvSpPr>
          <p:nvPr/>
        </p:nvSpPr>
        <p:spPr>
          <a:xfrm>
            <a:off x="9448800" y="6248400"/>
            <a:ext cx="2133600" cy="457200"/>
          </a:xfrm>
          <a:prstGeom prst="rect">
            <a:avLst/>
          </a:prstGeom>
        </p:spPr>
        <p:txBody>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r" eaLnBrk="1" hangingPunct="1">
              <a:defRPr/>
            </a:pPr>
            <a:fld id="{6C66F440-5D10-45D9-8CEF-05FCBC835039}" type="slidenum">
              <a:rPr lang="en-US" altLang="en-US" sz="2000" smtClean="0">
                <a:solidFill>
                  <a:srgbClr val="FFFFFF"/>
                </a:solidFill>
                <a:latin typeface="Calibri" panose="020F0502020204030204" pitchFamily="34" charset="0"/>
              </a:rPr>
              <a:pPr algn="r" eaLnBrk="1" hangingPunct="1">
                <a:defRPr/>
              </a:pPr>
              <a:t>25</a:t>
            </a:fld>
            <a:endParaRPr lang="en-US" altLang="en-US" sz="20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17825540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DC9A7-FE60-EF07-A0A9-87C8E35D19F3}"/>
            </a:ext>
          </a:extLst>
        </p:cNvPr>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83E4AD5-9431-29CC-BBF5-86C968DA4B8A}"/>
              </a:ext>
            </a:extLst>
          </p:cNvPr>
          <p:cNvGraphicFramePr>
            <a:graphicFrameLocks noGrp="1"/>
          </p:cNvGraphicFramePr>
          <p:nvPr/>
        </p:nvGraphicFramePr>
        <p:xfrm>
          <a:off x="792480" y="152400"/>
          <a:ext cx="10607040" cy="3657600"/>
        </p:xfrm>
        <a:graphic>
          <a:graphicData uri="http://schemas.openxmlformats.org/drawingml/2006/table">
            <a:tbl>
              <a:tblPr firstRow="1" bandRow="1">
                <a:tableStyleId>{5940675A-B579-460E-94D1-54222C63F5DA}</a:tableStyleId>
              </a:tblPr>
              <a:tblGrid>
                <a:gridCol w="1645920">
                  <a:extLst>
                    <a:ext uri="{9D8B030D-6E8A-4147-A177-3AD203B41FA5}">
                      <a16:colId xmlns:a16="http://schemas.microsoft.com/office/drawing/2014/main" val="3937399128"/>
                    </a:ext>
                  </a:extLst>
                </a:gridCol>
                <a:gridCol w="3657600">
                  <a:extLst>
                    <a:ext uri="{9D8B030D-6E8A-4147-A177-3AD203B41FA5}">
                      <a16:colId xmlns:a16="http://schemas.microsoft.com/office/drawing/2014/main" val="3378488866"/>
                    </a:ext>
                  </a:extLst>
                </a:gridCol>
                <a:gridCol w="1645920">
                  <a:extLst>
                    <a:ext uri="{9D8B030D-6E8A-4147-A177-3AD203B41FA5}">
                      <a16:colId xmlns:a16="http://schemas.microsoft.com/office/drawing/2014/main" val="3580775410"/>
                    </a:ext>
                  </a:extLst>
                </a:gridCol>
                <a:gridCol w="3657600">
                  <a:extLst>
                    <a:ext uri="{9D8B030D-6E8A-4147-A177-3AD203B41FA5}">
                      <a16:colId xmlns:a16="http://schemas.microsoft.com/office/drawing/2014/main" val="2862036682"/>
                    </a:ext>
                  </a:extLst>
                </a:gridCol>
              </a:tblGrid>
              <a:tr h="914400">
                <a:tc gridSpan="4">
                  <a:txBody>
                    <a:bodyPr/>
                    <a:lstStyle/>
                    <a:p>
                      <a:pPr marL="0" indent="0" algn="ctr">
                        <a:buClr>
                          <a:schemeClr val="tx2"/>
                        </a:buClr>
                        <a:buFont typeface="Wingdings" panose="05000000000000000000" pitchFamily="2" charset="2"/>
                        <a:buNone/>
                      </a:pPr>
                      <a:r>
                        <a:rPr kumimoji="0" lang="en-US" sz="34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SHAPING AND POPULATING (GEN 1:1)</a:t>
                      </a:r>
                      <a:endParaRPr lang="en-US" sz="34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ctr">
                        <a:buClr>
                          <a:schemeClr val="tx2"/>
                        </a:buClr>
                        <a:buFont typeface="Wingdings" panose="05000000000000000000" pitchFamily="2" charset="2"/>
                        <a:buNone/>
                      </a:pPr>
                      <a:endPar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l" defTabSz="914400" rtl="0" eaLnBrk="1" latinLnBrk="0" hangingPunct="1">
                        <a:buClr>
                          <a:schemeClr val="tx2"/>
                        </a:buClr>
                        <a:buFont typeface="Wingdings" panose="05000000000000000000" pitchFamily="2" charset="2"/>
                        <a:buNone/>
                      </a:pP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ctr" defTabSz="914400" rtl="0" eaLnBrk="1" latinLnBrk="0" hangingPunct="1">
                        <a:buClr>
                          <a:schemeClr val="tx2"/>
                        </a:buClr>
                        <a:buFont typeface="Wingdings" panose="05000000000000000000" pitchFamily="2" charset="2"/>
                        <a:buNone/>
                      </a:pP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extLst>
                  <a:ext uri="{0D108BD9-81ED-4DB2-BD59-A6C34878D82A}">
                    <a16:rowId xmlns:a16="http://schemas.microsoft.com/office/drawing/2014/main" val="2438192261"/>
                  </a:ext>
                </a:extLst>
              </a:tr>
              <a:tr h="914400">
                <a:tc>
                  <a:txBody>
                    <a:bodyPr/>
                    <a:lstStyle/>
                    <a:p>
                      <a:pPr marL="0" indent="0" algn="ctr">
                        <a:buClr>
                          <a:schemeClr val="tx2"/>
                        </a:buClr>
                        <a:buFont typeface="Wingdings" panose="05000000000000000000" pitchFamily="2" charset="2"/>
                        <a:buNone/>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Day 1:</a:t>
                      </a:r>
                    </a:p>
                  </a:txBody>
                  <a:tcPr anchor="ctr">
                    <a:solidFill>
                      <a:schemeClr val="bg2"/>
                    </a:solidFill>
                  </a:tcPr>
                </a:tc>
                <a:tc>
                  <a:txBody>
                    <a:bodyPr/>
                    <a:lstStyle/>
                    <a:p>
                      <a:pPr marL="0" indent="0" algn="ctr">
                        <a:buClr>
                          <a:schemeClr val="tx2"/>
                        </a:buClr>
                        <a:buFont typeface="Wingdings" panose="05000000000000000000" pitchFamily="2" charset="2"/>
                        <a:buNone/>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Light </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4:</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Luminaries</a:t>
                      </a:r>
                    </a:p>
                  </a:txBody>
                  <a:tcPr anchor="ctr">
                    <a:solidFill>
                      <a:schemeClr val="bg2"/>
                    </a:solidFill>
                  </a:tcPr>
                </a:tc>
                <a:extLst>
                  <a:ext uri="{0D108BD9-81ED-4DB2-BD59-A6C34878D82A}">
                    <a16:rowId xmlns:a16="http://schemas.microsoft.com/office/drawing/2014/main" val="351636776"/>
                  </a:ext>
                </a:extLst>
              </a:tr>
              <a:tr h="914400">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2:</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Water, sky </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5:</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Sea animals, birds</a:t>
                      </a:r>
                    </a:p>
                  </a:txBody>
                  <a:tcPr anchor="ctr">
                    <a:solidFill>
                      <a:schemeClr val="bg2"/>
                    </a:solidFill>
                  </a:tcPr>
                </a:tc>
                <a:extLst>
                  <a:ext uri="{0D108BD9-81ED-4DB2-BD59-A6C34878D82A}">
                    <a16:rowId xmlns:a16="http://schemas.microsoft.com/office/drawing/2014/main" val="1206115199"/>
                  </a:ext>
                </a:extLst>
              </a:tr>
              <a:tr h="914400">
                <a:tc>
                  <a:txBody>
                    <a:bodyPr/>
                    <a:lstStyle/>
                    <a:p>
                      <a:pPr marL="0" indent="0" algn="ctr" defTabSz="914400" rtl="0" eaLnBrk="1" latinLnBrk="0" hangingPunct="1">
                        <a:buClr>
                          <a:schemeClr val="tx2"/>
                        </a:buClr>
                        <a:buFont typeface="Wingdings" panose="05000000000000000000" pitchFamily="2" charset="2"/>
                        <a:buNone/>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Day 3:</a:t>
                      </a:r>
                      <a:endPar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Land, vegetation </a:t>
                      </a:r>
                      <a:endPar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6:</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Land animals, man</a:t>
                      </a:r>
                    </a:p>
                  </a:txBody>
                  <a:tcPr anchor="ctr">
                    <a:solidFill>
                      <a:schemeClr val="bg2"/>
                    </a:solidFill>
                  </a:tcPr>
                </a:tc>
                <a:extLst>
                  <a:ext uri="{0D108BD9-81ED-4DB2-BD59-A6C34878D82A}">
                    <a16:rowId xmlns:a16="http://schemas.microsoft.com/office/drawing/2014/main" val="2074151327"/>
                  </a:ext>
                </a:extLst>
              </a:tr>
            </a:tbl>
          </a:graphicData>
        </a:graphic>
      </p:graphicFrame>
      <p:pic>
        <p:nvPicPr>
          <p:cNvPr id="3" name="Picture 2">
            <a:extLst>
              <a:ext uri="{FF2B5EF4-FFF2-40B4-BE49-F238E27FC236}">
                <a16:creationId xmlns:a16="http://schemas.microsoft.com/office/drawing/2014/main" id="{66214DE6-7FEE-D6AA-47A8-B1C8ACCC33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79603" y="3962400"/>
            <a:ext cx="6032797" cy="2743200"/>
          </a:xfrm>
          <a:prstGeom prst="rect">
            <a:avLst/>
          </a:prstGeom>
          <a:solidFill>
            <a:srgbClr val="FFFFFF">
              <a:shade val="85000"/>
            </a:srgbClr>
          </a:solidFill>
          <a:ln w="28575"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42099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F25CF-CA2F-8AA0-ABD0-C9723BE9457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1AD3B15-05D3-4D1D-AE61-0BCAB73417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363687077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F2863-BAF3-55A9-C832-5DD8F29C0B69}"/>
            </a:ext>
          </a:extLst>
        </p:cNvPr>
        <p:cNvGrpSpPr/>
        <p:nvPr/>
      </p:nvGrpSpPr>
      <p:grpSpPr>
        <a:xfrm>
          <a:off x="0" y="0"/>
          <a:ext cx="0" cy="0"/>
          <a:chOff x="0" y="0"/>
          <a:chExt cx="0" cy="0"/>
        </a:xfrm>
      </p:grpSpPr>
      <p:sp>
        <p:nvSpPr>
          <p:cNvPr id="106497" name="Rectangle 2">
            <a:extLst>
              <a:ext uri="{FF2B5EF4-FFF2-40B4-BE49-F238E27FC236}">
                <a16:creationId xmlns:a16="http://schemas.microsoft.com/office/drawing/2014/main" id="{4C87CC9C-A52D-D053-1483-8F4A73E81459}"/>
              </a:ext>
            </a:extLst>
          </p:cNvPr>
          <p:cNvSpPr>
            <a:spLocks noGrp="1" noChangeArrowheads="1"/>
          </p:cNvSpPr>
          <p:nvPr>
            <p:ph type="title" idx="4294967295"/>
          </p:nvPr>
        </p:nvSpPr>
        <p:spPr>
          <a:xfrm>
            <a:off x="3276600" y="609600"/>
            <a:ext cx="7162800" cy="1143000"/>
          </a:xfrm>
        </p:spPr>
        <p:txBody>
          <a:bodyPr/>
          <a:lstStyle/>
          <a:p>
            <a:r>
              <a:rPr lang="en-US" altLang="en-US"/>
              <a:t>Tabernacle Diagram</a:t>
            </a:r>
          </a:p>
        </p:txBody>
      </p:sp>
      <p:pic>
        <p:nvPicPr>
          <p:cNvPr id="106498" name="Picture 3" descr="diagram1">
            <a:extLst>
              <a:ext uri="{FF2B5EF4-FFF2-40B4-BE49-F238E27FC236}">
                <a16:creationId xmlns:a16="http://schemas.microsoft.com/office/drawing/2014/main" id="{BA84F9FC-CD34-89C9-B755-88C751F84AE3}"/>
              </a:ext>
            </a:extLst>
          </p:cNvPr>
          <p:cNvPicPr>
            <a:picLocks noChangeAspect="1" noChangeArrowheads="1"/>
          </p:cNvPicPr>
          <p:nvPr/>
        </p:nvPicPr>
        <p:blipFill>
          <a:blip r:embed="rId2"/>
          <a:srcRect/>
          <a:stretch>
            <a:fillRect/>
          </a:stretch>
        </p:blipFill>
        <p:spPr bwMode="auto">
          <a:xfrm>
            <a:off x="2716414" y="228600"/>
            <a:ext cx="675917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6801210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2656CA19-CB42-3D9F-63D2-C157378B0255}"/>
              </a:ext>
            </a:extLst>
          </p:cNvPr>
          <p:cNvSpPr>
            <a:spLocks noGrp="1" noChangeArrowheads="1"/>
          </p:cNvSpPr>
          <p:nvPr>
            <p:ph type="title"/>
          </p:nvPr>
        </p:nvSpPr>
        <p:spPr>
          <a:xfrm>
            <a:off x="914400" y="228600"/>
            <a:ext cx="10363200" cy="914400"/>
          </a:xfrm>
        </p:spPr>
        <p:txBody>
          <a:bodyPr/>
          <a:lstStyle/>
          <a:p>
            <a:pPr algn="ctr"/>
            <a:r>
              <a:rPr lang="en-US" altLang="en-US" dirty="0"/>
              <a:t>Ark of the Covenant</a:t>
            </a:r>
          </a:p>
        </p:txBody>
      </p:sp>
      <p:pic>
        <p:nvPicPr>
          <p:cNvPr id="70659" name="Picture 3">
            <a:extLst>
              <a:ext uri="{FF2B5EF4-FFF2-40B4-BE49-F238E27FC236}">
                <a16:creationId xmlns:a16="http://schemas.microsoft.com/office/drawing/2014/main" id="{505C2463-2B91-2A06-8EE5-85C5DE76C0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2417" y="1295400"/>
            <a:ext cx="7527167"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0C994-6E9E-4E35-A475-F8AF7D515921}"/>
            </a:ext>
          </a:extLst>
        </p:cNvPr>
        <p:cNvGrpSpPr/>
        <p:nvPr/>
      </p:nvGrpSpPr>
      <p:grpSpPr>
        <a:xfrm>
          <a:off x="0" y="0"/>
          <a:ext cx="0" cy="0"/>
          <a:chOff x="0" y="0"/>
          <a:chExt cx="0" cy="0"/>
        </a:xfrm>
      </p:grpSpPr>
      <p:sp>
        <p:nvSpPr>
          <p:cNvPr id="55297" name="Rectangle 2">
            <a:extLst>
              <a:ext uri="{FF2B5EF4-FFF2-40B4-BE49-F238E27FC236}">
                <a16:creationId xmlns:a16="http://schemas.microsoft.com/office/drawing/2014/main" id="{B26335D7-BC12-3B0B-AA98-B9D3140CC707}"/>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REDEMPTION</a:t>
            </a:r>
            <a:br>
              <a:rPr lang="en-US" altLang="en-US" sz="3600" kern="1200" dirty="0">
                <a:effectLst>
                  <a:outerShdw blurRad="38100" dist="38100" dir="2700000" algn="tl">
                    <a:srgbClr val="000000">
                      <a:alpha val="43137"/>
                    </a:srgbClr>
                  </a:outerShdw>
                </a:effectLst>
                <a:latin typeface="Calibri" panose="020F0502020204030204" pitchFamily="34" charset="0"/>
              </a:rPr>
            </a:br>
            <a:r>
              <a:rPr lang="en-US" altLang="en-US" sz="2800" dirty="0">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(1:1–12:30)</a:t>
            </a:r>
          </a:p>
        </p:txBody>
      </p:sp>
      <p:sp>
        <p:nvSpPr>
          <p:cNvPr id="11267" name="Rectangle 3">
            <a:extLst>
              <a:ext uri="{FF2B5EF4-FFF2-40B4-BE49-F238E27FC236}">
                <a16:creationId xmlns:a16="http://schemas.microsoft.com/office/drawing/2014/main" id="{6CA513BF-6252-7953-2162-D768BB724901}"/>
              </a:ext>
            </a:extLst>
          </p:cNvPr>
          <p:cNvSpPr>
            <a:spLocks noGrp="1" noChangeArrowheads="1"/>
          </p:cNvSpPr>
          <p:nvPr>
            <p:ph type="body" idx="1"/>
          </p:nvPr>
        </p:nvSpPr>
        <p:spPr>
          <a:xfrm>
            <a:off x="609599" y="1371600"/>
            <a:ext cx="7637741" cy="4689475"/>
          </a:xfrm>
        </p:spPr>
        <p:txBody>
          <a:bodyPr/>
          <a:lstStyle/>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Why redemption is necessary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1)</a:t>
            </a:r>
          </a:p>
          <a:p>
            <a:pPr>
              <a:spcBef>
                <a:spcPts val="0"/>
              </a:spcBef>
              <a:spcAft>
                <a:spcPts val="1200"/>
              </a:spcAft>
              <a:defRPr/>
            </a:pPr>
            <a:r>
              <a:rPr lang="en-US" altLang="en-US" dirty="0">
                <a:latin typeface="Calibri" panose="020F0502020204030204" pitchFamily="34" charset="0"/>
                <a:cs typeface="Calibri" panose="020F0502020204030204" pitchFamily="34" charset="0"/>
              </a:rPr>
              <a:t>Development of the deliverer (</a:t>
            </a:r>
            <a:r>
              <a:rPr lang="en-US" altLang="en-US" dirty="0" err="1">
                <a:latin typeface="Calibri" panose="020F0502020204030204" pitchFamily="34" charset="0"/>
                <a:cs typeface="Calibri" panose="020F0502020204030204" pitchFamily="34" charset="0"/>
              </a:rPr>
              <a:t>Exod</a:t>
            </a:r>
            <a:r>
              <a:rPr lang="en-US" altLang="en-US" dirty="0">
                <a:latin typeface="Calibri" panose="020F0502020204030204" pitchFamily="34" charset="0"/>
                <a:cs typeface="Calibri" panose="020F0502020204030204" pitchFamily="34" charset="0"/>
              </a:rPr>
              <a:t> 2–4)</a:t>
            </a:r>
          </a:p>
          <a:p>
            <a:pPr>
              <a:spcBef>
                <a:spcPts val="0"/>
              </a:spcBef>
              <a:spcAft>
                <a:spcPts val="1200"/>
              </a:spcAft>
              <a:defRPr/>
            </a:pPr>
            <a:r>
              <a:rPr lang="en-US" altLang="en-US" b="1" u="sng" dirty="0">
                <a:solidFill>
                  <a:srgbClr val="FFFFCC"/>
                </a:solidFill>
                <a:latin typeface="Calibri" panose="020F0502020204030204" pitchFamily="34" charset="0"/>
                <a:ea typeface="Calibri" panose="020F0502020204030204" pitchFamily="34" charset="0"/>
                <a:cs typeface="Calibri" panose="020F0502020204030204" pitchFamily="34" charset="0"/>
              </a:rPr>
              <a:t>First confrontation with Pharaoh (</a:t>
            </a:r>
            <a:r>
              <a:rPr lang="en-US" altLang="en-US" b="1" u="sng" dirty="0" err="1">
                <a:solidFill>
                  <a:srgbClr val="FFFFCC"/>
                </a:solidFill>
                <a:latin typeface="Calibri" panose="020F0502020204030204" pitchFamily="34" charset="0"/>
                <a:ea typeface="Calibri" panose="020F0502020204030204" pitchFamily="34" charset="0"/>
                <a:cs typeface="Calibri" panose="020F0502020204030204" pitchFamily="34" charset="0"/>
              </a:rPr>
              <a:t>Exod</a:t>
            </a:r>
            <a:r>
              <a:rPr lang="en-US" altLang="en-US" b="1" u="sng" dirty="0">
                <a:solidFill>
                  <a:srgbClr val="FFFFCC"/>
                </a:solidFill>
                <a:latin typeface="Calibri" panose="020F0502020204030204" pitchFamily="34" charset="0"/>
                <a:ea typeface="Calibri" panose="020F0502020204030204" pitchFamily="34" charset="0"/>
                <a:cs typeface="Calibri" panose="020F0502020204030204" pitchFamily="34" charset="0"/>
              </a:rPr>
              <a:t> 5)</a:t>
            </a:r>
            <a:r>
              <a:rPr lang="en-US" altLang="en-US" dirty="0">
                <a:latin typeface="Calibri" panose="020F0502020204030204" pitchFamily="34" charset="0"/>
                <a:ea typeface="Calibri" panose="020F0502020204030204" pitchFamily="34" charset="0"/>
                <a:cs typeface="Calibri" panose="020F0502020204030204" pitchFamily="34" charset="0"/>
              </a:rPr>
              <a:t> </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God reassures Moses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6:1–7:7) </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Second confrontation with Pharaoh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7:18-13)</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Plagues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7:14–12:30) </a:t>
            </a:r>
          </a:p>
        </p:txBody>
      </p:sp>
      <p:pic>
        <p:nvPicPr>
          <p:cNvPr id="3" name="Picture 2">
            <a:extLst>
              <a:ext uri="{FF2B5EF4-FFF2-40B4-BE49-F238E27FC236}">
                <a16:creationId xmlns:a16="http://schemas.microsoft.com/office/drawing/2014/main" id="{7D0227E0-D731-B9A9-31E2-60AB6837733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874094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737C9917-4D80-4259-9070-44DD4B5CC6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748712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852575-3F0A-4BCA-AAC5-1E2F502692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13:19; 14:29</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does occur, you may believe that I am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it happens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happens, you may believe.”</a:t>
            </a:r>
          </a:p>
        </p:txBody>
      </p:sp>
      <p:pic>
        <p:nvPicPr>
          <p:cNvPr id="2" name="Picture 1">
            <a:extLst>
              <a:ext uri="{FF2B5EF4-FFF2-40B4-BE49-F238E27FC236}">
                <a16:creationId xmlns:a16="http://schemas.microsoft.com/office/drawing/2014/main" id="{A6E18732-ADA3-8699-48A6-A162F1FB782F}"/>
              </a:ext>
            </a:extLst>
          </p:cNvPr>
          <p:cNvPicPr>
            <a:picLocks noChangeAspect="1"/>
          </p:cNvPicPr>
          <p:nvPr/>
        </p:nvPicPr>
        <p:blipFill>
          <a:blip r:embed="rId3"/>
          <a:srcRect l="17407"/>
          <a:stretch/>
        </p:blipFill>
        <p:spPr>
          <a:xfrm>
            <a:off x="4963160" y="2971800"/>
            <a:ext cx="2265680"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690781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4BA2C-1240-06C0-51B2-1E5F6304AEC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60DA33D-8147-13E8-51F3-55C0CB43271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Refusal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of </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a:t>
            </a:r>
          </a:p>
        </p:txBody>
      </p:sp>
      <p:sp>
        <p:nvSpPr>
          <p:cNvPr id="161795" name="Rectangle 3">
            <a:extLst>
              <a:ext uri="{FF2B5EF4-FFF2-40B4-BE49-F238E27FC236}">
                <a16:creationId xmlns:a16="http://schemas.microsoft.com/office/drawing/2014/main" id="{3D12B1A3-0A65-8670-04C9-8C6CF9FB2E24}"/>
              </a:ext>
            </a:extLst>
          </p:cNvPr>
          <p:cNvSpPr>
            <a:spLocks noGrp="1" noChangeArrowheads="1"/>
          </p:cNvSpPr>
          <p:nvPr>
            <p:ph type="body" idx="1"/>
          </p:nvPr>
        </p:nvSpPr>
        <p:spPr>
          <a:xfrm>
            <a:off x="1066800" y="2057400"/>
            <a:ext cx="7705725" cy="2362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Request (3a)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Consequence (3b)</a:t>
            </a:r>
          </a:p>
        </p:txBody>
      </p:sp>
      <p:pic>
        <p:nvPicPr>
          <p:cNvPr id="3" name="Picture 2">
            <a:extLst>
              <a:ext uri="{FF2B5EF4-FFF2-40B4-BE49-F238E27FC236}">
                <a16:creationId xmlns:a16="http://schemas.microsoft.com/office/drawing/2014/main" id="{77304C2E-1A70-3CA6-60BA-89D5C5B43EF8}"/>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53464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D4CAAB97-EEF5-7A49-80B0-0464570C41B3}"/>
              </a:ext>
            </a:extLst>
          </p:cNvPr>
          <p:cNvSpPr txBox="1">
            <a:spLocks noChangeArrowheads="1"/>
          </p:cNvSpPr>
          <p:nvPr/>
        </p:nvSpPr>
        <p:spPr bwMode="auto">
          <a:xfrm>
            <a:off x="1066800" y="1600199"/>
            <a:ext cx="6553200" cy="517313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indent="-457200">
              <a:spcBef>
                <a:spcPts val="0"/>
              </a:spcBef>
              <a:spcAft>
                <a:spcPts val="2400"/>
              </a:spcAft>
              <a:buClr>
                <a:srgbClr val="00FFFF"/>
              </a:buClr>
              <a:buSzPct val="120000"/>
              <a:buFont typeface="Wingdings" pitchFamily="2" charset="2"/>
              <a:buChar char="§"/>
            </a:pPr>
            <a:r>
              <a:rPr lang="en-US" kern="0" dirty="0">
                <a:effectLst/>
              </a:rPr>
              <a:t>Preamble (1:1-5)</a:t>
            </a:r>
          </a:p>
          <a:p>
            <a:pPr marL="457200" indent="-457200">
              <a:spcBef>
                <a:spcPts val="0"/>
              </a:spcBef>
              <a:spcAft>
                <a:spcPts val="2400"/>
              </a:spcAft>
              <a:buClr>
                <a:srgbClr val="00FFFF"/>
              </a:buClr>
              <a:buSzPct val="120000"/>
              <a:buFont typeface="Wingdings" pitchFamily="2" charset="2"/>
              <a:buChar char="§"/>
            </a:pPr>
            <a:r>
              <a:rPr lang="en-US" kern="0" dirty="0">
                <a:effectLst/>
              </a:rPr>
              <a:t>Prologue (1:6</a:t>
            </a:r>
            <a:r>
              <a:rPr lang="en-US" kern="0" dirty="0">
                <a:effectLst/>
                <a:cs typeface="Times New Roman" pitchFamily="18" charset="0"/>
              </a:rPr>
              <a:t>–4:40)</a:t>
            </a:r>
            <a:endParaRPr lang="en-US" kern="0" dirty="0">
              <a:effectLst/>
            </a:endParaRPr>
          </a:p>
          <a:p>
            <a:pPr marL="457200" indent="-457200">
              <a:spcBef>
                <a:spcPts val="0"/>
              </a:spcBef>
              <a:spcAft>
                <a:spcPts val="2400"/>
              </a:spcAft>
              <a:buClr>
                <a:srgbClr val="00FFFF"/>
              </a:buClr>
              <a:buSzPct val="120000"/>
              <a:buFont typeface="Wingdings" pitchFamily="2" charset="2"/>
              <a:buChar char="§"/>
            </a:pPr>
            <a:r>
              <a:rPr lang="en-US" kern="0" dirty="0">
                <a:effectLst/>
              </a:rPr>
              <a:t>Covenant obligations (5</a:t>
            </a:r>
            <a:r>
              <a:rPr lang="en-US" kern="0" dirty="0">
                <a:effectLst/>
                <a:cs typeface="Times New Roman" pitchFamily="18" charset="0"/>
              </a:rPr>
              <a:t>–26)</a:t>
            </a:r>
            <a:endParaRPr lang="en-US" kern="0" dirty="0">
              <a:effectLst/>
            </a:endParaRPr>
          </a:p>
          <a:p>
            <a:pPr marL="457200" indent="-457200">
              <a:spcBef>
                <a:spcPts val="0"/>
              </a:spcBef>
              <a:spcAft>
                <a:spcPts val="2400"/>
              </a:spcAft>
              <a:buClr>
                <a:srgbClr val="00FFFF"/>
              </a:buClr>
              <a:buSzPct val="120000"/>
              <a:buFont typeface="Wingdings" pitchFamily="2" charset="2"/>
              <a:buChar char="§"/>
            </a:pPr>
            <a:r>
              <a:rPr lang="en-US" kern="0" dirty="0">
                <a:effectLst/>
              </a:rPr>
              <a:t>Storage and reading instructions (27:2-3; 31:9, 24, 26)</a:t>
            </a:r>
          </a:p>
          <a:p>
            <a:pPr marL="457200" indent="-457200">
              <a:spcBef>
                <a:spcPts val="0"/>
              </a:spcBef>
              <a:spcAft>
                <a:spcPts val="2400"/>
              </a:spcAft>
              <a:buClr>
                <a:srgbClr val="00FFFF"/>
              </a:buClr>
              <a:buSzPct val="120000"/>
              <a:buFont typeface="Wingdings" pitchFamily="2" charset="2"/>
              <a:buChar char="§"/>
            </a:pPr>
            <a:r>
              <a:rPr lang="en-US" kern="0" dirty="0">
                <a:effectLst/>
              </a:rPr>
              <a:t>Witnesses (32:1)</a:t>
            </a:r>
          </a:p>
          <a:p>
            <a:pPr marL="457200" indent="-457200">
              <a:spcBef>
                <a:spcPts val="0"/>
              </a:spcBef>
              <a:spcAft>
                <a:spcPts val="2400"/>
              </a:spcAft>
              <a:buClr>
                <a:srgbClr val="00FFFF"/>
              </a:buClr>
              <a:buSzPct val="120000"/>
              <a:buFont typeface="Wingdings" pitchFamily="2" charset="2"/>
              <a:buChar char="§"/>
            </a:pPr>
            <a:r>
              <a:rPr lang="en-US" b="1" i="1" u="sng" kern="0" dirty="0">
                <a:solidFill>
                  <a:srgbClr val="FFFFCC"/>
                </a:solidFill>
              </a:rPr>
              <a:t>Blessings and curses (28)</a:t>
            </a:r>
          </a:p>
        </p:txBody>
      </p:sp>
      <p:sp>
        <p:nvSpPr>
          <p:cNvPr id="7" name="Rectangle 2">
            <a:extLst>
              <a:ext uri="{FF2B5EF4-FFF2-40B4-BE49-F238E27FC236}">
                <a16:creationId xmlns:a16="http://schemas.microsoft.com/office/drawing/2014/main" id="{F3792D0A-681B-7B86-190E-9E45BAE77A07}"/>
              </a:ext>
            </a:extLst>
          </p:cNvPr>
          <p:cNvSpPr txBox="1">
            <a:spLocks noChangeArrowheads="1"/>
          </p:cNvSpPr>
          <p:nvPr/>
        </p:nvSpPr>
        <p:spPr bwMode="auto">
          <a:xfrm>
            <a:off x="609600" y="228600"/>
            <a:ext cx="10972800" cy="9144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solidFill>
                  <a:srgbClr val="00FFFF"/>
                </a:solidFill>
                <a:effectLst>
                  <a:outerShdw blurRad="38100" dist="38100" dir="2700000" algn="tl">
                    <a:srgbClr val="000000">
                      <a:alpha val="43137"/>
                    </a:srgbClr>
                  </a:outerShdw>
                </a:effectLst>
                <a:cs typeface="Calibri" panose="020F0502020204030204" pitchFamily="34" charset="0"/>
              </a:rPr>
              <a:t>Six Parts of a Suzerain-Vassal Treaty in Deuteronomy</a:t>
            </a:r>
          </a:p>
        </p:txBody>
      </p:sp>
      <p:pic>
        <p:nvPicPr>
          <p:cNvPr id="9" name="Picture 8" descr="C:\Documents and Settings\Owner\Application Data\Microsoft\Media Catalog\Downloaded Clips\cl0\SY01462_.wmf">
            <a:extLst>
              <a:ext uri="{FF2B5EF4-FFF2-40B4-BE49-F238E27FC236}">
                <a16:creationId xmlns:a16="http://schemas.microsoft.com/office/drawing/2014/main" id="{6E4D65E4-E0F2-DB95-AE78-04F2367CFF28}"/>
              </a:ext>
            </a:extLst>
          </p:cNvPr>
          <p:cNvPicPr>
            <a:picLocks noChangeAspect="1" noChangeArrowheads="1"/>
          </p:cNvPicPr>
          <p:nvPr/>
        </p:nvPicPr>
        <p:blipFill>
          <a:blip r:embed="rId2" cstate="print"/>
          <a:srcRect/>
          <a:stretch>
            <a:fillRect/>
          </a:stretch>
        </p:blipFill>
        <p:spPr bwMode="auto">
          <a:xfrm>
            <a:off x="8455643" y="2057400"/>
            <a:ext cx="2669557" cy="2743200"/>
          </a:xfrm>
          <a:prstGeom prst="rect">
            <a:avLst/>
          </a:prstGeom>
          <a:noFill/>
          <a:ln w="9525">
            <a:noFill/>
            <a:miter lim="800000"/>
            <a:headEnd/>
            <a:tailEnd/>
          </a:ln>
        </p:spPr>
      </p:pic>
    </p:spTree>
    <p:extLst>
      <p:ext uri="{BB962C8B-B14F-4D97-AF65-F5344CB8AC3E}">
        <p14:creationId xmlns:p14="http://schemas.microsoft.com/office/powerpoint/2010/main" val="375228749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E7E21-260E-3458-3EB2-DB876868927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B41059E-3075-D597-28FF-DA27F0D862B7}"/>
              </a:ext>
            </a:extLst>
          </p:cNvPr>
          <p:cNvSpPr>
            <a:spLocks noGrp="1" noChangeArrowheads="1"/>
          </p:cNvSpPr>
          <p:nvPr>
            <p:ph type="body" idx="1"/>
          </p:nvPr>
        </p:nvSpPr>
        <p:spPr>
          <a:xfrm>
            <a:off x="753979" y="1905000"/>
            <a:ext cx="7757546" cy="28956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Request of Pharaoh (1)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Refusal by Pharaoh (2)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Request of Pharaoh (3)</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Pharaoh increases Israel’s burden (4-19)</a:t>
            </a:r>
          </a:p>
        </p:txBody>
      </p:sp>
      <p:sp>
        <p:nvSpPr>
          <p:cNvPr id="4" name="Rectangle 2">
            <a:extLst>
              <a:ext uri="{FF2B5EF4-FFF2-40B4-BE49-F238E27FC236}">
                <a16:creationId xmlns:a16="http://schemas.microsoft.com/office/drawing/2014/main" id="{116BF07C-D0B8-2545-C7CB-35FD28E7FBDA}"/>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a:t>
            </a:r>
            <a:r>
              <a:rPr lang="en-US" sz="3600" dirty="0">
                <a:effectLst>
                  <a:outerShdw blurRad="38100" dist="38100" dir="2700000" algn="tl">
                    <a:srgbClr val="000000">
                      <a:alpha val="43137"/>
                    </a:srgbClr>
                  </a:outerShdw>
                </a:effectLst>
                <a:cs typeface="Calibri" panose="020F0502020204030204" pitchFamily="34" charset="0"/>
              </a:rPr>
              <a:t>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Problem of Pharaoh</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5462ACA3-4CB0-AF11-477B-B127F7D0896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40301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F7970-1EBA-E9C7-5638-1E417BD7B38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7A16E6D-6B9B-5F5E-3F05-064F3954585C}"/>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:4-19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Increases Israel’s Burden</a:t>
            </a:r>
          </a:p>
        </p:txBody>
      </p:sp>
      <p:sp>
        <p:nvSpPr>
          <p:cNvPr id="161795" name="Rectangle 3">
            <a:extLst>
              <a:ext uri="{FF2B5EF4-FFF2-40B4-BE49-F238E27FC236}">
                <a16:creationId xmlns:a16="http://schemas.microsoft.com/office/drawing/2014/main" id="{809966DE-34BD-AAA8-822E-99B36DBC95DB}"/>
              </a:ext>
            </a:extLst>
          </p:cNvPr>
          <p:cNvSpPr>
            <a:spLocks noGrp="1" noChangeArrowheads="1"/>
          </p:cNvSpPr>
          <p:nvPr>
            <p:ph type="body" idx="1"/>
          </p:nvPr>
        </p:nvSpPr>
        <p:spPr>
          <a:xfrm>
            <a:off x="1066800" y="2057400"/>
            <a:ext cx="7705725" cy="2362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Orders to Moses &amp; Aaron (4-5)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Orders to taskmasters &amp; foremen (6-9)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Orders followed (10-14)</a:t>
            </a: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Foremens</a:t>
            </a:r>
            <a:r>
              <a:rPr lang="en-US" dirty="0">
                <a:effectLst>
                  <a:outerShdw blurRad="38100" dist="38100" dir="2700000" algn="tl">
                    <a:srgbClr val="000000">
                      <a:alpha val="43137"/>
                    </a:srgbClr>
                  </a:outerShdw>
                </a:effectLst>
                <a:cs typeface="Calibri" panose="020F0502020204030204" pitchFamily="34" charset="0"/>
              </a:rPr>
              <a:t>’ response (15-19)</a:t>
            </a:r>
          </a:p>
        </p:txBody>
      </p:sp>
      <p:pic>
        <p:nvPicPr>
          <p:cNvPr id="3" name="Picture 2">
            <a:extLst>
              <a:ext uri="{FF2B5EF4-FFF2-40B4-BE49-F238E27FC236}">
                <a16:creationId xmlns:a16="http://schemas.microsoft.com/office/drawing/2014/main" id="{47017AFA-7123-1C0F-A92A-16D000D36EA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6854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E2D0B-E553-651E-E5D7-FFBBFBEC6D1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C8D8D3D-0BEF-7E89-1B65-F3B7DF7BE239}"/>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:4-19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Increases Israel’s Burden</a:t>
            </a:r>
          </a:p>
        </p:txBody>
      </p:sp>
      <p:sp>
        <p:nvSpPr>
          <p:cNvPr id="161795" name="Rectangle 3">
            <a:extLst>
              <a:ext uri="{FF2B5EF4-FFF2-40B4-BE49-F238E27FC236}">
                <a16:creationId xmlns:a16="http://schemas.microsoft.com/office/drawing/2014/main" id="{BE426F33-8C7E-5972-9B82-BAD4B21B28E9}"/>
              </a:ext>
            </a:extLst>
          </p:cNvPr>
          <p:cNvSpPr>
            <a:spLocks noGrp="1" noChangeArrowheads="1"/>
          </p:cNvSpPr>
          <p:nvPr>
            <p:ph type="body" idx="1"/>
          </p:nvPr>
        </p:nvSpPr>
        <p:spPr>
          <a:xfrm>
            <a:off x="1066800" y="2057400"/>
            <a:ext cx="7705725" cy="2362200"/>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Orders to Moses &amp; Aaron (4-5)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Orders to taskmasters &amp; foremen (6-9)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Orders followed (10-14)</a:t>
            </a: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Foremens</a:t>
            </a:r>
            <a:r>
              <a:rPr lang="en-US" dirty="0">
                <a:effectLst>
                  <a:outerShdw blurRad="38100" dist="38100" dir="2700000" algn="tl">
                    <a:srgbClr val="000000">
                      <a:alpha val="43137"/>
                    </a:srgbClr>
                  </a:outerShdw>
                </a:effectLst>
                <a:cs typeface="Calibri" panose="020F0502020204030204" pitchFamily="34" charset="0"/>
              </a:rPr>
              <a:t>’ response (15-19)</a:t>
            </a:r>
          </a:p>
        </p:txBody>
      </p:sp>
      <p:pic>
        <p:nvPicPr>
          <p:cNvPr id="3" name="Picture 2">
            <a:extLst>
              <a:ext uri="{FF2B5EF4-FFF2-40B4-BE49-F238E27FC236}">
                <a16:creationId xmlns:a16="http://schemas.microsoft.com/office/drawing/2014/main" id="{F99B7F1D-A22C-0552-949E-223D2FC840C8}"/>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33822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6006C-152C-ACE8-F339-562722AC79B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6634A9A-B9D1-EF67-4211-D264E1DAE17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:4-19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Increases Israel’s Burden</a:t>
            </a:r>
          </a:p>
        </p:txBody>
      </p:sp>
      <p:sp>
        <p:nvSpPr>
          <p:cNvPr id="161795" name="Rectangle 3">
            <a:extLst>
              <a:ext uri="{FF2B5EF4-FFF2-40B4-BE49-F238E27FC236}">
                <a16:creationId xmlns:a16="http://schemas.microsoft.com/office/drawing/2014/main" id="{422AC948-23FD-8492-D001-961142481297}"/>
              </a:ext>
            </a:extLst>
          </p:cNvPr>
          <p:cNvSpPr>
            <a:spLocks noGrp="1" noChangeArrowheads="1"/>
          </p:cNvSpPr>
          <p:nvPr>
            <p:ph type="body" idx="1"/>
          </p:nvPr>
        </p:nvSpPr>
        <p:spPr>
          <a:xfrm>
            <a:off x="1066800" y="2057400"/>
            <a:ext cx="7705725" cy="2362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Orders to Moses &amp; Aaron (4-5)</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Orders to taskmasters &amp; foremen (6-9)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Orders followed (10-14)</a:t>
            </a: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Foremens</a:t>
            </a:r>
            <a:r>
              <a:rPr lang="en-US" dirty="0">
                <a:effectLst>
                  <a:outerShdw blurRad="38100" dist="38100" dir="2700000" algn="tl">
                    <a:srgbClr val="000000">
                      <a:alpha val="43137"/>
                    </a:srgbClr>
                  </a:outerShdw>
                </a:effectLst>
                <a:cs typeface="Calibri" panose="020F0502020204030204" pitchFamily="34" charset="0"/>
              </a:rPr>
              <a:t>’ response (15-19)</a:t>
            </a:r>
          </a:p>
        </p:txBody>
      </p:sp>
      <p:pic>
        <p:nvPicPr>
          <p:cNvPr id="3" name="Picture 2">
            <a:extLst>
              <a:ext uri="{FF2B5EF4-FFF2-40B4-BE49-F238E27FC236}">
                <a16:creationId xmlns:a16="http://schemas.microsoft.com/office/drawing/2014/main" id="{ECA99B2C-AE93-3608-0D7B-AB64BAD928D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06720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054F7-25DA-80E4-1B05-1995E7190D0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571FC18-5C60-93B6-08C1-B70067A497C0}"/>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:4-19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Increases Israel’s Burden</a:t>
            </a:r>
          </a:p>
        </p:txBody>
      </p:sp>
      <p:sp>
        <p:nvSpPr>
          <p:cNvPr id="161795" name="Rectangle 3">
            <a:extLst>
              <a:ext uri="{FF2B5EF4-FFF2-40B4-BE49-F238E27FC236}">
                <a16:creationId xmlns:a16="http://schemas.microsoft.com/office/drawing/2014/main" id="{0DBD2AC7-0123-D79C-64FF-E203A74D911D}"/>
              </a:ext>
            </a:extLst>
          </p:cNvPr>
          <p:cNvSpPr>
            <a:spLocks noGrp="1" noChangeArrowheads="1"/>
          </p:cNvSpPr>
          <p:nvPr>
            <p:ph type="body" idx="1"/>
          </p:nvPr>
        </p:nvSpPr>
        <p:spPr>
          <a:xfrm>
            <a:off x="1066800" y="2057400"/>
            <a:ext cx="7705725" cy="2362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Orders to Moses &amp; Aaron (4-5)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Orders to taskmasters &amp; foremen (6-9)</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Orders followed (10-14)</a:t>
            </a: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Foremens</a:t>
            </a:r>
            <a:r>
              <a:rPr lang="en-US" dirty="0">
                <a:effectLst>
                  <a:outerShdw blurRad="38100" dist="38100" dir="2700000" algn="tl">
                    <a:srgbClr val="000000">
                      <a:alpha val="43137"/>
                    </a:srgbClr>
                  </a:outerShdw>
                </a:effectLst>
                <a:cs typeface="Calibri" panose="020F0502020204030204" pitchFamily="34" charset="0"/>
              </a:rPr>
              <a:t>’ response (15-19)</a:t>
            </a:r>
          </a:p>
        </p:txBody>
      </p:sp>
      <p:pic>
        <p:nvPicPr>
          <p:cNvPr id="3" name="Picture 2">
            <a:extLst>
              <a:ext uri="{FF2B5EF4-FFF2-40B4-BE49-F238E27FC236}">
                <a16:creationId xmlns:a16="http://schemas.microsoft.com/office/drawing/2014/main" id="{CA2BA952-6FD2-4F9E-2763-0B7F9158EF1E}"/>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15505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871A0-C3C1-0A74-7F19-66C3CDC5DCC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66C7386-1A11-3C1E-BCBB-9AA90F541BE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66FF66"/>
              </a:buClr>
              <a:buFont typeface="+mj-lt"/>
              <a:buAutoNum type="arabi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:10-14</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Orders Followed</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D50CE7F-908F-99CE-04E6-611263849E96}"/>
              </a:ext>
            </a:extLst>
          </p:cNvPr>
          <p:cNvSpPr>
            <a:spLocks noGrp="1" noChangeArrowheads="1"/>
          </p:cNvSpPr>
          <p:nvPr>
            <p:ph type="body" idx="1"/>
          </p:nvPr>
        </p:nvSpPr>
        <p:spPr>
          <a:xfrm>
            <a:off x="1066800" y="2057400"/>
            <a:ext cx="7705725" cy="2362200"/>
          </a:xfrm>
        </p:spPr>
        <p:txBody>
          <a:bodyPr/>
          <a:lstStyle/>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Burden upon Israel (10-13)</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Burden upon the foremen (14)</a:t>
            </a:r>
          </a:p>
          <a:p>
            <a:pPr marL="0" lvl="3" indent="0" eaLnBrk="1" hangingPunct="1">
              <a:spcBef>
                <a:spcPts val="0"/>
              </a:spcBef>
              <a:spcAft>
                <a:spcPts val="1800"/>
              </a:spcAft>
              <a:buClr>
                <a:srgbClr val="00FF00"/>
              </a:buClr>
              <a:buNone/>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52442698-C3B8-0D48-3B57-03FC13D84ED7}"/>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9630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FFE11-48D8-7F35-142E-C95C8B32A18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DA23626-CBAF-2785-3E2D-54AF427B4E55}"/>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1</a:t>
            </a:r>
            <a:r>
              <a:rPr lang="en-US" sz="3600" kern="1200" baseline="30000" dirty="0">
                <a:effectLst>
                  <a:outerShdw blurRad="38100" dist="38100" dir="2700000" algn="tl">
                    <a:srgbClr val="000000">
                      <a:alpha val="43137"/>
                    </a:srgbClr>
                  </a:outerShdw>
                </a:effectLst>
                <a:cs typeface="Calibri" panose="020F0502020204030204" pitchFamily="34" charset="0"/>
              </a:rPr>
              <a:t>st</a:t>
            </a:r>
            <a:r>
              <a:rPr lang="en-US" sz="3600" kern="1200" dirty="0">
                <a:effectLst>
                  <a:outerShdw blurRad="38100" dist="38100" dir="2700000" algn="tl">
                    <a:srgbClr val="000000">
                      <a:alpha val="43137"/>
                    </a:srgbClr>
                  </a:outerShdw>
                </a:effectLst>
                <a:cs typeface="Calibri" panose="020F0502020204030204" pitchFamily="34" charset="0"/>
              </a:rPr>
              <a:t> MEETING WITH PHARAOH</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5:1-23</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858D5BCD-9570-7C6A-3943-C749F4961D4F}"/>
              </a:ext>
            </a:extLst>
          </p:cNvPr>
          <p:cNvSpPr>
            <a:spLocks noGrp="1" noChangeArrowheads="1"/>
          </p:cNvSpPr>
          <p:nvPr>
            <p:ph type="body" idx="1"/>
          </p:nvPr>
        </p:nvSpPr>
        <p:spPr>
          <a:xfrm>
            <a:off x="609600" y="2057399"/>
            <a:ext cx="8428567"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Problem of Pharaoh (1-19)</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Problem of Israel (20-23)</a:t>
            </a:r>
          </a:p>
        </p:txBody>
      </p:sp>
      <p:pic>
        <p:nvPicPr>
          <p:cNvPr id="4" name="Picture 3">
            <a:extLst>
              <a:ext uri="{FF2B5EF4-FFF2-40B4-BE49-F238E27FC236}">
                <a16:creationId xmlns:a16="http://schemas.microsoft.com/office/drawing/2014/main" id="{8978F6AD-D1AA-A956-3BBB-54D6BAB73712}"/>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36680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23E65-FFB9-5FE0-562F-9D955089A0B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DDD6EF-789A-C02F-4539-0875EF7D88FF}"/>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66FF66"/>
              </a:buClr>
              <a:buFont typeface="+mj-lt"/>
              <a:buAutoNum type="arabi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:10-14</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Orders Followed</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882479DF-9F74-A7DB-2339-62B4C8D50089}"/>
              </a:ext>
            </a:extLst>
          </p:cNvPr>
          <p:cNvSpPr>
            <a:spLocks noGrp="1" noChangeArrowheads="1"/>
          </p:cNvSpPr>
          <p:nvPr>
            <p:ph type="body" idx="1"/>
          </p:nvPr>
        </p:nvSpPr>
        <p:spPr>
          <a:xfrm>
            <a:off x="1066800" y="2057400"/>
            <a:ext cx="7705725" cy="2362200"/>
          </a:xfrm>
        </p:spPr>
        <p:txBody>
          <a:bodyPr/>
          <a:lstStyle/>
          <a:p>
            <a:pPr marL="514350" lvl="3" indent="-514350" eaLnBrk="1" hangingPunct="1">
              <a:spcBef>
                <a:spcPts val="0"/>
              </a:spcBef>
              <a:spcAft>
                <a:spcPts val="18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Burden upon Israel (10-13)</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Burden upon the foremen (14)</a:t>
            </a:r>
          </a:p>
          <a:p>
            <a:pPr marL="0" lvl="3" indent="0" eaLnBrk="1" hangingPunct="1">
              <a:spcBef>
                <a:spcPts val="0"/>
              </a:spcBef>
              <a:spcAft>
                <a:spcPts val="1800"/>
              </a:spcAft>
              <a:buClr>
                <a:srgbClr val="00FF00"/>
              </a:buClr>
              <a:buNone/>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0E2114C-60BF-328D-F1F2-6556CEFE9552}"/>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6287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A001E-B9AF-822F-17C5-EBAAD641FD3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FBEDB1E-4D10-21C7-3B33-DA7C97A0A0D7}"/>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66FF66"/>
              </a:buClr>
              <a:buFont typeface="+mj-lt"/>
              <a:buAutoNum type="arabi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:10-14</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Orders Followed</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A9F73043-B91F-FCD8-E594-97E37CD5460C}"/>
              </a:ext>
            </a:extLst>
          </p:cNvPr>
          <p:cNvSpPr>
            <a:spLocks noGrp="1" noChangeArrowheads="1"/>
          </p:cNvSpPr>
          <p:nvPr>
            <p:ph type="body" idx="1"/>
          </p:nvPr>
        </p:nvSpPr>
        <p:spPr>
          <a:xfrm>
            <a:off x="1066800" y="2057400"/>
            <a:ext cx="7705725" cy="2362200"/>
          </a:xfrm>
        </p:spPr>
        <p:txBody>
          <a:bodyPr/>
          <a:lstStyle/>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Burden upon Israel (10-13)</a:t>
            </a:r>
          </a:p>
          <a:p>
            <a:pPr marL="514350" lvl="3" indent="-514350" eaLnBrk="1" hangingPunct="1">
              <a:spcBef>
                <a:spcPts val="0"/>
              </a:spcBef>
              <a:spcAft>
                <a:spcPts val="18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Burden upon the foremen (14)</a:t>
            </a:r>
          </a:p>
          <a:p>
            <a:pPr marL="0" lvl="3" indent="0" eaLnBrk="1" hangingPunct="1">
              <a:spcBef>
                <a:spcPts val="0"/>
              </a:spcBef>
              <a:spcAft>
                <a:spcPts val="1800"/>
              </a:spcAft>
              <a:buClr>
                <a:srgbClr val="00FF00"/>
              </a:buClr>
              <a:buNone/>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1358FA06-3044-18DD-F27E-3A14C4B2A645}"/>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975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3BB70-49F6-03CE-83A8-29DB6CA8FAA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0F899BE-4217-0744-9FD8-E94361379FE7}"/>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:4-19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Increases Israel’s Burden</a:t>
            </a:r>
          </a:p>
        </p:txBody>
      </p:sp>
      <p:sp>
        <p:nvSpPr>
          <p:cNvPr id="161795" name="Rectangle 3">
            <a:extLst>
              <a:ext uri="{FF2B5EF4-FFF2-40B4-BE49-F238E27FC236}">
                <a16:creationId xmlns:a16="http://schemas.microsoft.com/office/drawing/2014/main" id="{43F73C59-3E9D-A054-AA6E-6111066EB5AE}"/>
              </a:ext>
            </a:extLst>
          </p:cNvPr>
          <p:cNvSpPr>
            <a:spLocks noGrp="1" noChangeArrowheads="1"/>
          </p:cNvSpPr>
          <p:nvPr>
            <p:ph type="body" idx="1"/>
          </p:nvPr>
        </p:nvSpPr>
        <p:spPr>
          <a:xfrm>
            <a:off x="1066800" y="2057400"/>
            <a:ext cx="7705725" cy="2362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Orders to Moses &amp; Aaron (4-5)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Orders to taskmasters &amp; foremen (6-9)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Orders followed (10-14)</a:t>
            </a:r>
          </a:p>
          <a:p>
            <a:pPr marL="457200" lvl="3" indent="-457200" eaLnBrk="1" hangingPunct="1">
              <a:spcBef>
                <a:spcPts val="0"/>
              </a:spcBef>
              <a:spcAft>
                <a:spcPts val="1800"/>
              </a:spcAft>
              <a:buClr>
                <a:srgbClr val="00FF00"/>
              </a:buClr>
              <a:buFont typeface="+mj-lt"/>
              <a:buAutoNum type="arabicPeriod"/>
              <a:defRPr/>
            </a:pP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Foremens</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response (15-19)</a:t>
            </a:r>
          </a:p>
        </p:txBody>
      </p:sp>
      <p:pic>
        <p:nvPicPr>
          <p:cNvPr id="3" name="Picture 2">
            <a:extLst>
              <a:ext uri="{FF2B5EF4-FFF2-40B4-BE49-F238E27FC236}">
                <a16:creationId xmlns:a16="http://schemas.microsoft.com/office/drawing/2014/main" id="{F46C763A-4343-C216-940F-E24BBE1EFF58}"/>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44024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02964-0E28-8308-4B7D-869D34A5207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550A998-992B-2B4E-8257-6752553D404C}"/>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66FF66"/>
              </a:buClr>
              <a:buFont typeface="+mj-lt"/>
              <a:buAutoNum type="arabicPeriod" startAt="4"/>
            </a:pPr>
            <a:r>
              <a:rPr lang="en-US" sz="3600" dirty="0">
                <a:effectLst>
                  <a:outerShdw blurRad="38100" dist="38100" dir="2700000" algn="tl">
                    <a:srgbClr val="000000">
                      <a:alpha val="43137"/>
                    </a:srgbClr>
                  </a:outerShdw>
                </a:effectLst>
                <a:cs typeface="Calibri" panose="020F0502020204030204" pitchFamily="34" charset="0"/>
              </a:rPr>
              <a:t>Exodus 5:10-14</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err="1">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Foremens</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Response</a:t>
            </a:r>
          </a:p>
        </p:txBody>
      </p:sp>
      <p:sp>
        <p:nvSpPr>
          <p:cNvPr id="161795" name="Rectangle 3">
            <a:extLst>
              <a:ext uri="{FF2B5EF4-FFF2-40B4-BE49-F238E27FC236}">
                <a16:creationId xmlns:a16="http://schemas.microsoft.com/office/drawing/2014/main" id="{D734887A-1379-5ACA-96FC-98CB4871E1D1}"/>
              </a:ext>
            </a:extLst>
          </p:cNvPr>
          <p:cNvSpPr>
            <a:spLocks noGrp="1" noChangeArrowheads="1"/>
          </p:cNvSpPr>
          <p:nvPr>
            <p:ph type="body" idx="1"/>
          </p:nvPr>
        </p:nvSpPr>
        <p:spPr>
          <a:xfrm>
            <a:off x="1066800" y="2057400"/>
            <a:ext cx="7705725" cy="2362200"/>
          </a:xfrm>
        </p:spPr>
        <p:txBody>
          <a:bodyPr/>
          <a:lstStyle/>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To Pharaoh (15-16)</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Pharaoh’s response (17-18)</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Foremens</a:t>
            </a:r>
            <a:r>
              <a:rPr lang="en-US" dirty="0">
                <a:effectLst>
                  <a:outerShdw blurRad="38100" dist="38100" dir="2700000" algn="tl">
                    <a:srgbClr val="000000">
                      <a:alpha val="43137"/>
                    </a:srgbClr>
                  </a:outerShdw>
                </a:effectLst>
                <a:cs typeface="Calibri" panose="020F0502020204030204" pitchFamily="34" charset="0"/>
              </a:rPr>
              <a:t>’ reaction (19)</a:t>
            </a:r>
          </a:p>
          <a:p>
            <a:pPr marL="0" lvl="3" indent="0" eaLnBrk="1" hangingPunct="1">
              <a:spcBef>
                <a:spcPts val="0"/>
              </a:spcBef>
              <a:spcAft>
                <a:spcPts val="1800"/>
              </a:spcAft>
              <a:buClr>
                <a:srgbClr val="00FF00"/>
              </a:buClr>
              <a:buNone/>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789946EC-4A8C-A0D6-2A53-2D037FEC6AE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98782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1CCBA-C783-6447-7D49-0D13BECC98B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96064AE-A5C6-C9B2-F06C-1D7C5948D1C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66FF66"/>
              </a:buClr>
              <a:buFont typeface="+mj-lt"/>
              <a:buAutoNum type="arabicPeriod" startAt="4"/>
            </a:pPr>
            <a:r>
              <a:rPr lang="en-US" sz="3600" dirty="0">
                <a:effectLst>
                  <a:outerShdw blurRad="38100" dist="38100" dir="2700000" algn="tl">
                    <a:srgbClr val="000000">
                      <a:alpha val="43137"/>
                    </a:srgbClr>
                  </a:outerShdw>
                </a:effectLst>
                <a:cs typeface="Calibri" panose="020F0502020204030204" pitchFamily="34" charset="0"/>
              </a:rPr>
              <a:t>Exodus 5:10-14</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err="1">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Foremens</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Response</a:t>
            </a:r>
          </a:p>
        </p:txBody>
      </p:sp>
      <p:sp>
        <p:nvSpPr>
          <p:cNvPr id="161795" name="Rectangle 3">
            <a:extLst>
              <a:ext uri="{FF2B5EF4-FFF2-40B4-BE49-F238E27FC236}">
                <a16:creationId xmlns:a16="http://schemas.microsoft.com/office/drawing/2014/main" id="{EF16560B-A978-3A2A-8F65-0694ACAA2E1D}"/>
              </a:ext>
            </a:extLst>
          </p:cNvPr>
          <p:cNvSpPr>
            <a:spLocks noGrp="1" noChangeArrowheads="1"/>
          </p:cNvSpPr>
          <p:nvPr>
            <p:ph type="body" idx="1"/>
          </p:nvPr>
        </p:nvSpPr>
        <p:spPr>
          <a:xfrm>
            <a:off x="1066800" y="2057400"/>
            <a:ext cx="7705725" cy="2362200"/>
          </a:xfrm>
        </p:spPr>
        <p:txBody>
          <a:bodyPr/>
          <a:lstStyle/>
          <a:p>
            <a:pPr marL="514350" lvl="3" indent="-514350" eaLnBrk="1" hangingPunct="1">
              <a:spcBef>
                <a:spcPts val="0"/>
              </a:spcBef>
              <a:spcAft>
                <a:spcPts val="18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To Pharaoh (15-16)</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Pharaoh’s response (17-18)</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Foremens</a:t>
            </a:r>
            <a:r>
              <a:rPr lang="en-US" dirty="0">
                <a:effectLst>
                  <a:outerShdw blurRad="38100" dist="38100" dir="2700000" algn="tl">
                    <a:srgbClr val="000000">
                      <a:alpha val="43137"/>
                    </a:srgbClr>
                  </a:outerShdw>
                </a:effectLst>
                <a:cs typeface="Calibri" panose="020F0502020204030204" pitchFamily="34" charset="0"/>
              </a:rPr>
              <a:t>’ reaction (19)</a:t>
            </a:r>
          </a:p>
          <a:p>
            <a:pPr marL="0" lvl="3" indent="0" eaLnBrk="1" hangingPunct="1">
              <a:spcBef>
                <a:spcPts val="0"/>
              </a:spcBef>
              <a:spcAft>
                <a:spcPts val="1800"/>
              </a:spcAft>
              <a:buClr>
                <a:srgbClr val="00FF00"/>
              </a:buClr>
              <a:buNone/>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9575CD1F-3033-D28E-E0D1-F07D06A8A655}"/>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78593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C7CBA-8F0D-64F0-ED2D-821E9C99E04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B4FE645-16E4-AE94-E835-D44EA8034C3F}"/>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66FF66"/>
              </a:buClr>
              <a:buFont typeface="+mj-lt"/>
              <a:buAutoNum type="arabicPeriod" startAt="4"/>
            </a:pPr>
            <a:r>
              <a:rPr lang="en-US" sz="3600" dirty="0">
                <a:effectLst>
                  <a:outerShdw blurRad="38100" dist="38100" dir="2700000" algn="tl">
                    <a:srgbClr val="000000">
                      <a:alpha val="43137"/>
                    </a:srgbClr>
                  </a:outerShdw>
                </a:effectLst>
                <a:cs typeface="Calibri" panose="020F0502020204030204" pitchFamily="34" charset="0"/>
              </a:rPr>
              <a:t>Exodus 5:10-14</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err="1">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Foremens</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Response</a:t>
            </a:r>
          </a:p>
        </p:txBody>
      </p:sp>
      <p:sp>
        <p:nvSpPr>
          <p:cNvPr id="161795" name="Rectangle 3">
            <a:extLst>
              <a:ext uri="{FF2B5EF4-FFF2-40B4-BE49-F238E27FC236}">
                <a16:creationId xmlns:a16="http://schemas.microsoft.com/office/drawing/2014/main" id="{7C4B64FB-AC52-36AB-EC14-E50BF196381E}"/>
              </a:ext>
            </a:extLst>
          </p:cNvPr>
          <p:cNvSpPr>
            <a:spLocks noGrp="1" noChangeArrowheads="1"/>
          </p:cNvSpPr>
          <p:nvPr>
            <p:ph type="body" idx="1"/>
          </p:nvPr>
        </p:nvSpPr>
        <p:spPr>
          <a:xfrm>
            <a:off x="1066800" y="2057400"/>
            <a:ext cx="7705725" cy="2362200"/>
          </a:xfrm>
        </p:spPr>
        <p:txBody>
          <a:bodyPr/>
          <a:lstStyle/>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To Pharaoh (15-16)</a:t>
            </a:r>
          </a:p>
          <a:p>
            <a:pPr marL="514350" lvl="3" indent="-514350" eaLnBrk="1" hangingPunct="1">
              <a:spcBef>
                <a:spcPts val="0"/>
              </a:spcBef>
              <a:spcAft>
                <a:spcPts val="18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Pharaoh’s response (17-18)</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Foremens</a:t>
            </a:r>
            <a:r>
              <a:rPr lang="en-US" dirty="0">
                <a:effectLst>
                  <a:outerShdw blurRad="38100" dist="38100" dir="2700000" algn="tl">
                    <a:srgbClr val="000000">
                      <a:alpha val="43137"/>
                    </a:srgbClr>
                  </a:outerShdw>
                </a:effectLst>
                <a:cs typeface="Calibri" panose="020F0502020204030204" pitchFamily="34" charset="0"/>
              </a:rPr>
              <a:t>’ reaction (19)</a:t>
            </a:r>
          </a:p>
          <a:p>
            <a:pPr marL="0" lvl="3" indent="0" eaLnBrk="1" hangingPunct="1">
              <a:spcBef>
                <a:spcPts val="0"/>
              </a:spcBef>
              <a:spcAft>
                <a:spcPts val="1800"/>
              </a:spcAft>
              <a:buClr>
                <a:srgbClr val="00FF00"/>
              </a:buClr>
              <a:buNone/>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AE91B1B5-4F7A-8183-7230-2BCACE601D76}"/>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348190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F2863-BAF3-55A9-C832-5DD8F29C0B69}"/>
            </a:ext>
          </a:extLst>
        </p:cNvPr>
        <p:cNvGrpSpPr/>
        <p:nvPr/>
      </p:nvGrpSpPr>
      <p:grpSpPr>
        <a:xfrm>
          <a:off x="0" y="0"/>
          <a:ext cx="0" cy="0"/>
          <a:chOff x="0" y="0"/>
          <a:chExt cx="0" cy="0"/>
        </a:xfrm>
      </p:grpSpPr>
      <p:sp>
        <p:nvSpPr>
          <p:cNvPr id="106497" name="Rectangle 2">
            <a:extLst>
              <a:ext uri="{FF2B5EF4-FFF2-40B4-BE49-F238E27FC236}">
                <a16:creationId xmlns:a16="http://schemas.microsoft.com/office/drawing/2014/main" id="{4C87CC9C-A52D-D053-1483-8F4A73E81459}"/>
              </a:ext>
            </a:extLst>
          </p:cNvPr>
          <p:cNvSpPr>
            <a:spLocks noGrp="1" noChangeArrowheads="1"/>
          </p:cNvSpPr>
          <p:nvPr>
            <p:ph type="title" idx="4294967295"/>
          </p:nvPr>
        </p:nvSpPr>
        <p:spPr>
          <a:xfrm>
            <a:off x="3276600" y="609600"/>
            <a:ext cx="7162800" cy="1143000"/>
          </a:xfrm>
        </p:spPr>
        <p:txBody>
          <a:bodyPr/>
          <a:lstStyle/>
          <a:p>
            <a:r>
              <a:rPr lang="en-US" altLang="en-US"/>
              <a:t>Tabernacle Diagram</a:t>
            </a:r>
          </a:p>
        </p:txBody>
      </p:sp>
      <p:pic>
        <p:nvPicPr>
          <p:cNvPr id="106498" name="Picture 3" descr="diagram1">
            <a:extLst>
              <a:ext uri="{FF2B5EF4-FFF2-40B4-BE49-F238E27FC236}">
                <a16:creationId xmlns:a16="http://schemas.microsoft.com/office/drawing/2014/main" id="{BA84F9FC-CD34-89C9-B755-88C751F84AE3}"/>
              </a:ext>
            </a:extLst>
          </p:cNvPr>
          <p:cNvPicPr>
            <a:picLocks noChangeAspect="1" noChangeArrowheads="1"/>
          </p:cNvPicPr>
          <p:nvPr/>
        </p:nvPicPr>
        <p:blipFill>
          <a:blip r:embed="rId2"/>
          <a:srcRect/>
          <a:stretch>
            <a:fillRect/>
          </a:stretch>
        </p:blipFill>
        <p:spPr bwMode="auto">
          <a:xfrm>
            <a:off x="2716414" y="228600"/>
            <a:ext cx="675917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9508235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2656CA19-CB42-3D9F-63D2-C157378B0255}"/>
              </a:ext>
            </a:extLst>
          </p:cNvPr>
          <p:cNvSpPr>
            <a:spLocks noGrp="1" noChangeArrowheads="1"/>
          </p:cNvSpPr>
          <p:nvPr>
            <p:ph type="title"/>
          </p:nvPr>
        </p:nvSpPr>
        <p:spPr>
          <a:xfrm>
            <a:off x="914400" y="228600"/>
            <a:ext cx="10363200" cy="914400"/>
          </a:xfrm>
        </p:spPr>
        <p:txBody>
          <a:bodyPr/>
          <a:lstStyle/>
          <a:p>
            <a:pPr algn="ctr"/>
            <a:r>
              <a:rPr lang="en-US" altLang="en-US" dirty="0"/>
              <a:t>Ark of the Covenant</a:t>
            </a:r>
          </a:p>
        </p:txBody>
      </p:sp>
      <p:pic>
        <p:nvPicPr>
          <p:cNvPr id="70659" name="Picture 3">
            <a:extLst>
              <a:ext uri="{FF2B5EF4-FFF2-40B4-BE49-F238E27FC236}">
                <a16:creationId xmlns:a16="http://schemas.microsoft.com/office/drawing/2014/main" id="{505C2463-2B91-2A06-8EE5-85C5DE76C0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2417" y="1295400"/>
            <a:ext cx="7527167"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324555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24142-7B32-0AC8-0038-5DD8FA0B522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5091DC6-B4E5-7137-CBD5-6004F5E5AD75}"/>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66FF66"/>
              </a:buClr>
              <a:buFont typeface="+mj-lt"/>
              <a:buAutoNum type="arabicPeriod" startAt="4"/>
            </a:pPr>
            <a:r>
              <a:rPr lang="en-US" sz="3600" dirty="0">
                <a:effectLst>
                  <a:outerShdw blurRad="38100" dist="38100" dir="2700000" algn="tl">
                    <a:srgbClr val="000000">
                      <a:alpha val="43137"/>
                    </a:srgbClr>
                  </a:outerShdw>
                </a:effectLst>
                <a:cs typeface="Calibri" panose="020F0502020204030204" pitchFamily="34" charset="0"/>
              </a:rPr>
              <a:t>Exodus 5:10-14</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err="1">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Foremens</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Response</a:t>
            </a:r>
          </a:p>
        </p:txBody>
      </p:sp>
      <p:sp>
        <p:nvSpPr>
          <p:cNvPr id="161795" name="Rectangle 3">
            <a:extLst>
              <a:ext uri="{FF2B5EF4-FFF2-40B4-BE49-F238E27FC236}">
                <a16:creationId xmlns:a16="http://schemas.microsoft.com/office/drawing/2014/main" id="{B016DDA0-58F8-1E0E-44BB-CAC3DF40E950}"/>
              </a:ext>
            </a:extLst>
          </p:cNvPr>
          <p:cNvSpPr>
            <a:spLocks noGrp="1" noChangeArrowheads="1"/>
          </p:cNvSpPr>
          <p:nvPr>
            <p:ph type="body" idx="1"/>
          </p:nvPr>
        </p:nvSpPr>
        <p:spPr>
          <a:xfrm>
            <a:off x="1066800" y="2057400"/>
            <a:ext cx="7705725" cy="2362200"/>
          </a:xfrm>
        </p:spPr>
        <p:txBody>
          <a:bodyPr/>
          <a:lstStyle/>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To Pharaoh (15-16)</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Pharaoh’s response (17-18)</a:t>
            </a:r>
          </a:p>
          <a:p>
            <a:pPr marL="514350" lvl="3" indent="-514350" eaLnBrk="1" hangingPunct="1">
              <a:spcBef>
                <a:spcPts val="0"/>
              </a:spcBef>
              <a:spcAft>
                <a:spcPts val="1800"/>
              </a:spcAft>
              <a:buClr>
                <a:srgbClr val="FFC000"/>
              </a:buClr>
              <a:buFont typeface="+mj-lt"/>
              <a:buAutoNum type="alphaLcParenR"/>
              <a:defRPr/>
            </a:pP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Foremens</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reaction (19)</a:t>
            </a:r>
          </a:p>
          <a:p>
            <a:pPr marL="0" lvl="3" indent="0" eaLnBrk="1" hangingPunct="1">
              <a:spcBef>
                <a:spcPts val="0"/>
              </a:spcBef>
              <a:spcAft>
                <a:spcPts val="1800"/>
              </a:spcAft>
              <a:buClr>
                <a:srgbClr val="00FF00"/>
              </a:buClr>
              <a:buNone/>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54AA07F9-793B-4E4E-B6A6-C0788AACB554}"/>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691080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1</a:t>
            </a:r>
            <a:r>
              <a:rPr lang="en-US" sz="3600" kern="1200" baseline="30000" dirty="0">
                <a:effectLst>
                  <a:outerShdw blurRad="38100" dist="38100" dir="2700000" algn="tl">
                    <a:srgbClr val="000000">
                      <a:alpha val="43137"/>
                    </a:srgbClr>
                  </a:outerShdw>
                </a:effectLst>
                <a:cs typeface="Calibri" panose="020F0502020204030204" pitchFamily="34" charset="0"/>
              </a:rPr>
              <a:t>st</a:t>
            </a:r>
            <a:r>
              <a:rPr lang="en-US" sz="3600" kern="1200" dirty="0">
                <a:effectLst>
                  <a:outerShdw blurRad="38100" dist="38100" dir="2700000" algn="tl">
                    <a:srgbClr val="000000">
                      <a:alpha val="43137"/>
                    </a:srgbClr>
                  </a:outerShdw>
                </a:effectLst>
                <a:cs typeface="Calibri" panose="020F0502020204030204" pitchFamily="34" charset="0"/>
              </a:rPr>
              <a:t> MEETING WITH PHARAOH</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5:1-23</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2057399"/>
            <a:ext cx="8428567"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Problem of Pharaoh (1-19)</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cs typeface="Calibri" panose="020F0502020204030204" pitchFamily="34" charset="0"/>
              </a:rPr>
              <a:t>Problem of Israel (20-23)</a:t>
            </a:r>
          </a:p>
        </p:txBody>
      </p:sp>
      <p:pic>
        <p:nvPicPr>
          <p:cNvPr id="4" name="Picture 3">
            <a:extLst>
              <a:ext uri="{FF2B5EF4-FFF2-40B4-BE49-F238E27FC236}">
                <a16:creationId xmlns:a16="http://schemas.microsoft.com/office/drawing/2014/main" id="{056248CB-BF28-7F72-8CA9-943AE7B0E9C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9259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3FFB5-86FA-0EC0-1119-A69AA18AF02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68D765E-DA66-AFAB-3232-716E8A56EF84}"/>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1</a:t>
            </a:r>
            <a:r>
              <a:rPr lang="en-US" sz="3600" kern="1200" baseline="30000" dirty="0">
                <a:effectLst>
                  <a:outerShdw blurRad="38100" dist="38100" dir="2700000" algn="tl">
                    <a:srgbClr val="000000">
                      <a:alpha val="43137"/>
                    </a:srgbClr>
                  </a:outerShdw>
                </a:effectLst>
                <a:cs typeface="Calibri" panose="020F0502020204030204" pitchFamily="34" charset="0"/>
              </a:rPr>
              <a:t>st</a:t>
            </a:r>
            <a:r>
              <a:rPr lang="en-US" sz="3600" kern="1200" dirty="0">
                <a:effectLst>
                  <a:outerShdw blurRad="38100" dist="38100" dir="2700000" algn="tl">
                    <a:srgbClr val="000000">
                      <a:alpha val="43137"/>
                    </a:srgbClr>
                  </a:outerShdw>
                </a:effectLst>
                <a:cs typeface="Calibri" panose="020F0502020204030204" pitchFamily="34" charset="0"/>
              </a:rPr>
              <a:t> MEETING WITH PHARAOH</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5:1-23</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E16F2B58-D8EA-879B-E91A-C1375811EF6A}"/>
              </a:ext>
            </a:extLst>
          </p:cNvPr>
          <p:cNvSpPr>
            <a:spLocks noGrp="1" noChangeArrowheads="1"/>
          </p:cNvSpPr>
          <p:nvPr>
            <p:ph type="body" idx="1"/>
          </p:nvPr>
        </p:nvSpPr>
        <p:spPr>
          <a:xfrm>
            <a:off x="609600" y="2057399"/>
            <a:ext cx="8428567"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cs typeface="Calibri" panose="020F0502020204030204" pitchFamily="34" charset="0"/>
              </a:rPr>
              <a:t>Problem of Pharaoh (1-19)</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Problem of Israel (20-23)</a:t>
            </a:r>
          </a:p>
        </p:txBody>
      </p:sp>
      <p:pic>
        <p:nvPicPr>
          <p:cNvPr id="4" name="Picture 3">
            <a:extLst>
              <a:ext uri="{FF2B5EF4-FFF2-40B4-BE49-F238E27FC236}">
                <a16:creationId xmlns:a16="http://schemas.microsoft.com/office/drawing/2014/main" id="{9E709F43-9D6F-03A4-1A8B-A8F6F281192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6434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ACFA0-1C43-6A23-F046-C366CE4D8F1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C09EF4E-B1E5-882F-7A4C-42DE5C96EF4A}"/>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 complains to Moses (20-21)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complains to God (22-23)</a:t>
            </a:r>
          </a:p>
        </p:txBody>
      </p:sp>
      <p:sp>
        <p:nvSpPr>
          <p:cNvPr id="4" name="Rectangle 2">
            <a:extLst>
              <a:ext uri="{FF2B5EF4-FFF2-40B4-BE49-F238E27FC236}">
                <a16:creationId xmlns:a16="http://schemas.microsoft.com/office/drawing/2014/main" id="{D0DDCD44-7E87-FFE4-734A-15AD7EA3983A}"/>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a:t>
            </a:r>
            <a:r>
              <a:rPr lang="en-US" sz="3600" dirty="0">
                <a:effectLst>
                  <a:outerShdw blurRad="38100" dist="38100" dir="2700000" algn="tl">
                    <a:srgbClr val="000000">
                      <a:alpha val="43137"/>
                    </a:srgbClr>
                  </a:outerShdw>
                </a:effectLst>
                <a:cs typeface="Calibri" panose="020F0502020204030204" pitchFamily="34" charset="0"/>
              </a:rPr>
              <a:t>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Problem of Israel</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45176A39-EA0A-20C3-62F6-918E849F84D5}"/>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15043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Israel complains to Moses (20-21)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complains to God (22-23)</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a:t>
            </a:r>
            <a:r>
              <a:rPr lang="en-US" sz="3600" dirty="0">
                <a:effectLst>
                  <a:outerShdw blurRad="38100" dist="38100" dir="2700000" algn="tl">
                    <a:srgbClr val="000000">
                      <a:alpha val="43137"/>
                    </a:srgbClr>
                  </a:outerShdw>
                </a:effectLst>
                <a:cs typeface="Calibri" panose="020F0502020204030204" pitchFamily="34" charset="0"/>
              </a:rPr>
              <a:t>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Problem of Israel</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743191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5:20-21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Israel Complains to Moses</a:t>
            </a: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The meeting</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(20</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The complaint (21)</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5906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03D27-2CF1-AF87-D18B-6D7B4939577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B35A43E-D1C5-D12C-3730-27B06EDC39E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5:20-21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Israel Complains to Moses</a:t>
            </a:r>
          </a:p>
        </p:txBody>
      </p:sp>
      <p:sp>
        <p:nvSpPr>
          <p:cNvPr id="161795" name="Rectangle 3">
            <a:extLst>
              <a:ext uri="{FF2B5EF4-FFF2-40B4-BE49-F238E27FC236}">
                <a16:creationId xmlns:a16="http://schemas.microsoft.com/office/drawing/2014/main" id="{F4D159B7-FFDD-2557-BC5F-91AF9F9872FC}"/>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meeting</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(20</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t>
            </a:r>
            <a:endPar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The complaint (21)</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47E8C515-319D-6D5E-B759-E6250117A087}"/>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86077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65E38-21F1-E4FF-ECF9-294669E4D80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7EDA435-7AE8-7C77-00E9-435D51819515}"/>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5:20-21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Israel Complains to Moses</a:t>
            </a:r>
          </a:p>
        </p:txBody>
      </p:sp>
      <p:sp>
        <p:nvSpPr>
          <p:cNvPr id="161795" name="Rectangle 3">
            <a:extLst>
              <a:ext uri="{FF2B5EF4-FFF2-40B4-BE49-F238E27FC236}">
                <a16:creationId xmlns:a16="http://schemas.microsoft.com/office/drawing/2014/main" id="{AF855A2E-3DC9-0DCF-0406-277D83B99321}"/>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The meeting</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(20</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complaint (21)</a:t>
            </a:r>
          </a:p>
          <a:p>
            <a:pPr marL="457200" lvl="3" indent="-457200" eaLnBrk="1" hangingPunct="1">
              <a:spcBef>
                <a:spcPts val="0"/>
              </a:spcBef>
              <a:spcAft>
                <a:spcPts val="1800"/>
              </a:spcAft>
              <a:buClr>
                <a:srgbClr val="00FF00"/>
              </a:buClr>
              <a:buFont typeface="+mj-lt"/>
              <a:buAutoNum type="arabicPeriod"/>
              <a:defRPr/>
            </a:pPr>
            <a:endParaRPr lang="en-US" b="1" u="sng" dirty="0">
              <a:solidFill>
                <a:srgbClr val="FFFFCC"/>
              </a:solidFill>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333A3C6E-2934-677F-618A-94FC0915D2F5}"/>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83708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0CCE1-2E32-35A5-8D40-D54FD010E4C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71AB814-EA63-FF3D-F921-9DF89D52EE3B}"/>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 complains to Moses (20-21)</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Moses complains to God (22-23)</a:t>
            </a:r>
          </a:p>
        </p:txBody>
      </p:sp>
      <p:sp>
        <p:nvSpPr>
          <p:cNvPr id="4" name="Rectangle 2">
            <a:extLst>
              <a:ext uri="{FF2B5EF4-FFF2-40B4-BE49-F238E27FC236}">
                <a16:creationId xmlns:a16="http://schemas.microsoft.com/office/drawing/2014/main" id="{4EE746A1-0859-A2BC-0689-249A27FA642A}"/>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a:t>
            </a:r>
            <a:r>
              <a:rPr lang="en-US" sz="3600" dirty="0">
                <a:effectLst>
                  <a:outerShdw blurRad="38100" dist="38100" dir="2700000" algn="tl">
                    <a:srgbClr val="000000">
                      <a:alpha val="43137"/>
                    </a:srgbClr>
                  </a:outerShdw>
                </a:effectLst>
                <a:cs typeface="Calibri" panose="020F0502020204030204" pitchFamily="34" charset="0"/>
              </a:rPr>
              <a:t>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Problem of Israel</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8AFF710A-53E8-8D9F-036D-BC0553382FB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670427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5:22-23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Complains to God</a:t>
            </a: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Worsening situation (2</a:t>
            </a:r>
            <a:r>
              <a:rPr lang="en-US" dirty="0">
                <a:effectLst>
                  <a:outerShdw blurRad="38100" dist="38100" dir="2700000" algn="tl">
                    <a:srgbClr val="000000">
                      <a:alpha val="43137"/>
                    </a:srgbClr>
                  </a:outerShdw>
                </a:effectLst>
                <a:cs typeface="Calibri" panose="020F0502020204030204" pitchFamily="34" charset="0"/>
              </a:rPr>
              <a:t>2)</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No deliverance (23)</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7311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8CCD0-21BF-FF4F-0D7F-5A452BFAF4A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769B2AC-88DA-0180-D3C7-CAA15AEFBF5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5:22-23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Complains to God</a:t>
            </a:r>
          </a:p>
        </p:txBody>
      </p:sp>
      <p:sp>
        <p:nvSpPr>
          <p:cNvPr id="161795" name="Rectangle 3">
            <a:extLst>
              <a:ext uri="{FF2B5EF4-FFF2-40B4-BE49-F238E27FC236}">
                <a16:creationId xmlns:a16="http://schemas.microsoft.com/office/drawing/2014/main" id="{8A10BA04-31AE-E649-F9A3-3A894A3B15B0}"/>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Worsening situation (2</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2)</a:t>
            </a:r>
            <a:endPar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No deliverance (23)</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E352F0F3-4CF3-43CB-95A9-30F97497F63E}"/>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66474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9C6A8-EE2E-DDAB-C5A4-A1E7AE637ED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DE5743B-B7B3-2A82-74D9-E9737CD402D9}"/>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5:22-23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Complains to God</a:t>
            </a:r>
          </a:p>
        </p:txBody>
      </p:sp>
      <p:sp>
        <p:nvSpPr>
          <p:cNvPr id="161795" name="Rectangle 3">
            <a:extLst>
              <a:ext uri="{FF2B5EF4-FFF2-40B4-BE49-F238E27FC236}">
                <a16:creationId xmlns:a16="http://schemas.microsoft.com/office/drawing/2014/main" id="{9A8726E2-2903-37E7-7269-26CA6F126ED3}"/>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Worsening situation (2</a:t>
            </a:r>
            <a:r>
              <a:rPr lang="en-US" dirty="0">
                <a:effectLst>
                  <a:outerShdw blurRad="38100" dist="38100" dir="2700000" algn="tl">
                    <a:srgbClr val="000000">
                      <a:alpha val="43137"/>
                    </a:srgbClr>
                  </a:outerShdw>
                </a:effectLst>
                <a:cs typeface="Calibri" panose="020F0502020204030204" pitchFamily="34" charset="0"/>
              </a:rPr>
              <a:t>2)</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No deliverance (23)</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90575A4D-666F-9073-41BE-2029D1E3F3E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16628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A0CE22-5110-13DE-3E5C-8DC81C828ED7}"/>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4839786"/>
          </a:xfrm>
          <a:prstGeom prst="rect">
            <a:avLst/>
          </a:prstGeom>
          <a:noFill/>
          <a:ln w="28575">
            <a:noFill/>
            <a:miter lim="800000"/>
            <a:headEnd/>
            <a:tailEnd/>
          </a:ln>
        </p:spPr>
        <p:txBody>
          <a:bodyPr wrap="square">
            <a:spAutoFit/>
          </a:bodyPr>
          <a:lstStyle/>
          <a:p>
            <a:pPr algn="ctr" defTabSz="514350">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8:19-23</a:t>
            </a:r>
          </a:p>
          <a:p>
            <a:pPr algn="just">
              <a:defRPr/>
            </a:pPr>
            <a:r>
              <a:rPr lang="en-US" sz="29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19</a:t>
            </a:r>
            <a:r>
              <a:rPr lang="en-US" sz="2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For the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anxious longing of the creation</a:t>
            </a:r>
            <a:r>
              <a:rPr lang="en-US" sz="2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waits eagerly for the revealing of the sons of God. </a:t>
            </a:r>
            <a:r>
              <a:rPr lang="en-US" sz="29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20</a:t>
            </a:r>
            <a:r>
              <a:rPr lang="en-US" sz="2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For the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creation was subjected to futility, not willingly</a:t>
            </a:r>
            <a:r>
              <a:rPr lang="en-US" sz="2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but because of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Him who subjected it</a:t>
            </a:r>
            <a:r>
              <a:rPr lang="en-US" sz="2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in hope </a:t>
            </a:r>
            <a:r>
              <a:rPr lang="en-US" sz="29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21</a:t>
            </a:r>
            <a:r>
              <a:rPr lang="en-US" sz="2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that the creation itself also will be set free from its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slavery to corruption</a:t>
            </a:r>
            <a:r>
              <a:rPr lang="en-US" sz="2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into the freedom of the glory of the children of God. </a:t>
            </a:r>
            <a:r>
              <a:rPr lang="en-US" sz="29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22</a:t>
            </a:r>
            <a:r>
              <a:rPr lang="en-US" sz="2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For we know that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 whole creation groans and suffers</a:t>
            </a:r>
            <a:r>
              <a:rPr lang="en-US" sz="2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the pains of childbirth together until now.</a:t>
            </a:r>
            <a:r>
              <a:rPr lang="en-US" sz="2900" b="1"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9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23</a:t>
            </a:r>
            <a:r>
              <a:rPr lang="en-US" sz="2900" b="1"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And not only this, but also we ourselves, having the first fruits of the Spirit, even we ourselves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groan within ourselves</a:t>
            </a:r>
            <a:r>
              <a:rPr lang="en-US" sz="2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waiting eagerly for our adoption as sons, the redemption of our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body</a:t>
            </a:r>
            <a:r>
              <a:rPr lang="en-US" sz="2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29431353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2C5C9-5B58-E190-E1F9-44B9A044A46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69617C3-2A60-A419-6FA2-43C3442ABAED}"/>
              </a:ext>
            </a:extLst>
          </p:cNvPr>
          <p:cNvSpPr>
            <a:spLocks noGrp="1" noChangeArrowheads="1"/>
          </p:cNvSpPr>
          <p:nvPr>
            <p:ph type="body" idx="1"/>
          </p:nvPr>
        </p:nvSpPr>
        <p:spPr>
          <a:xfrm>
            <a:off x="753979" y="1905000"/>
            <a:ext cx="7757546" cy="28956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Request of Pharaoh (1)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Refusal by Pharaoh (2)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Request of Pharaoh (3)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 increases Israel’s burden (4-19)</a:t>
            </a:r>
          </a:p>
        </p:txBody>
      </p:sp>
      <p:sp>
        <p:nvSpPr>
          <p:cNvPr id="4" name="Rectangle 2">
            <a:extLst>
              <a:ext uri="{FF2B5EF4-FFF2-40B4-BE49-F238E27FC236}">
                <a16:creationId xmlns:a16="http://schemas.microsoft.com/office/drawing/2014/main" id="{F3611971-5ED4-795F-75AE-C185240F591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a:t>
            </a:r>
            <a:r>
              <a:rPr lang="en-US" sz="3600" dirty="0">
                <a:effectLst>
                  <a:outerShdw blurRad="38100" dist="38100" dir="2700000" algn="tl">
                    <a:srgbClr val="000000">
                      <a:alpha val="43137"/>
                    </a:srgbClr>
                  </a:outerShdw>
                </a:effectLst>
                <a:cs typeface="Calibri" panose="020F0502020204030204" pitchFamily="34" charset="0"/>
              </a:rPr>
              <a:t>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Problem of Pharaoh</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8668AB96-31B2-EE0E-4D57-299675AF7F3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817151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8A7C89-218D-406C-BDD3-4D7EAE57C34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3530" y="228600"/>
            <a:ext cx="726494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777507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209800" y="228600"/>
            <a:ext cx="7772400" cy="914400"/>
          </a:xfrm>
        </p:spPr>
        <p:txBody>
          <a:bodyPr/>
          <a:lstStyle/>
          <a:p>
            <a:pPr algn="ctr"/>
            <a:r>
              <a:rPr lang="en-US" altLang="en-US" sz="3600" dirty="0">
                <a:effectLst>
                  <a:outerShdw blurRad="38100" dist="38100" dir="2700000" algn="tl">
                    <a:srgbClr val="000000">
                      <a:alpha val="43137"/>
                    </a:srgbClr>
                  </a:outerShdw>
                </a:effectLst>
              </a:rPr>
              <a:t>Satan as Ruler of this World</a:t>
            </a:r>
          </a:p>
        </p:txBody>
      </p:sp>
      <p:sp>
        <p:nvSpPr>
          <p:cNvPr id="25603" name="Rectangle 3"/>
          <p:cNvSpPr>
            <a:spLocks noGrp="1" noChangeArrowheads="1"/>
          </p:cNvSpPr>
          <p:nvPr>
            <p:ph type="body" idx="1"/>
          </p:nvPr>
        </p:nvSpPr>
        <p:spPr>
          <a:xfrm>
            <a:off x="2015151" y="1143000"/>
            <a:ext cx="4766649" cy="4724400"/>
          </a:xfrm>
        </p:spPr>
        <p:txBody>
          <a:bodyPr/>
          <a:lstStyle/>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Job 1:7; 2:2</a:t>
            </a:r>
          </a:p>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Luke 4:5-7</a:t>
            </a:r>
          </a:p>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John 12:31; 14:30; 16:11</a:t>
            </a:r>
          </a:p>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2 Corinthians 4:4</a:t>
            </a:r>
          </a:p>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Ephesians 2:2</a:t>
            </a:r>
          </a:p>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1 John 4:4; 5:19</a:t>
            </a:r>
          </a:p>
        </p:txBody>
      </p:sp>
      <p:pic>
        <p:nvPicPr>
          <p:cNvPr id="43012" name="Picture 8" descr="D:\Powerpoint JPEG Images\2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62800" y="2209800"/>
            <a:ext cx="3082500" cy="2327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119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3086100" y="228600"/>
            <a:ext cx="6019800" cy="1447800"/>
          </a:xfrm>
        </p:spPr>
        <p:txBody>
          <a:bodyPr/>
          <a:lstStyle/>
          <a:p>
            <a:pPr algn="ctr" eaLnBrk="1" hangingPunct="1"/>
            <a:r>
              <a:rPr lang="en-US" sz="3200" dirty="0"/>
              <a:t>Names &amp; Titles Demonstrating Satan’s Post-Fall, Earthly Authority </a:t>
            </a:r>
            <a:br>
              <a:rPr lang="en-US" sz="2800" dirty="0"/>
            </a:br>
            <a:r>
              <a:rPr lang="en-US" sz="2400" dirty="0">
                <a:solidFill>
                  <a:schemeClr val="tx1"/>
                </a:solidFill>
              </a:rPr>
              <a:t>(Job 1:7; 2:2; Luke 4:5-8; Rom. 8:19-22)</a:t>
            </a:r>
            <a:endParaRPr lang="en-US" sz="2800" dirty="0">
              <a:solidFill>
                <a:schemeClr val="tx1"/>
              </a:solidFill>
            </a:endParaRPr>
          </a:p>
        </p:txBody>
      </p:sp>
      <p:sp>
        <p:nvSpPr>
          <p:cNvPr id="6147" name="Rectangle 3"/>
          <p:cNvSpPr>
            <a:spLocks noGrp="1" noChangeArrowheads="1"/>
          </p:cNvSpPr>
          <p:nvPr>
            <p:ph type="body" idx="1"/>
          </p:nvPr>
        </p:nvSpPr>
        <p:spPr>
          <a:xfrm>
            <a:off x="3238300" y="2057400"/>
            <a:ext cx="7353500" cy="4114801"/>
          </a:xfrm>
        </p:spPr>
        <p:txBody>
          <a:bodyPr/>
          <a:lstStyle/>
          <a:p>
            <a:pPr marL="461963" indent="-461963">
              <a:spcBef>
                <a:spcPts val="0"/>
              </a:spcBef>
              <a:spcAft>
                <a:spcPts val="2400"/>
              </a:spcAft>
              <a:defRPr/>
            </a:pPr>
            <a:r>
              <a:rPr lang="en-US" sz="2800" dirty="0">
                <a:effectLst/>
              </a:rPr>
              <a:t>Prince of this world (John 12:31; 14:30; 16:11)</a:t>
            </a:r>
          </a:p>
          <a:p>
            <a:pPr marL="461963" indent="-461963">
              <a:spcBef>
                <a:spcPts val="0"/>
              </a:spcBef>
              <a:spcAft>
                <a:spcPts val="2400"/>
              </a:spcAft>
              <a:defRPr/>
            </a:pPr>
            <a:r>
              <a:rPr lang="en-US" sz="2800" dirty="0">
                <a:effectLst/>
              </a:rPr>
              <a:t>God of this age (2 Cor. 4:4)</a:t>
            </a:r>
          </a:p>
          <a:p>
            <a:pPr marL="461963" indent="-461963">
              <a:spcBef>
                <a:spcPts val="0"/>
              </a:spcBef>
              <a:spcAft>
                <a:spcPts val="2400"/>
              </a:spcAft>
              <a:defRPr/>
            </a:pPr>
            <a:r>
              <a:rPr lang="en-US" sz="2800" dirty="0">
                <a:effectLst/>
              </a:rPr>
              <a:t>Prince and power of the air (Eph. 2:2)</a:t>
            </a:r>
          </a:p>
          <a:p>
            <a:pPr marL="461963" indent="-461963">
              <a:spcBef>
                <a:spcPts val="0"/>
              </a:spcBef>
              <a:spcAft>
                <a:spcPts val="2400"/>
              </a:spcAft>
              <a:defRPr/>
            </a:pPr>
            <a:r>
              <a:rPr lang="en-US" sz="2800" dirty="0">
                <a:effectLst/>
              </a:rPr>
              <a:t>Who the believer wrestles with (Eph. 6:12)</a:t>
            </a:r>
          </a:p>
          <a:p>
            <a:pPr marL="461963" indent="-461963">
              <a:spcBef>
                <a:spcPts val="0"/>
              </a:spcBef>
              <a:spcAft>
                <a:spcPts val="2400"/>
              </a:spcAft>
              <a:defRPr/>
            </a:pPr>
            <a:r>
              <a:rPr lang="en-US" sz="2800" dirty="0">
                <a:effectLst/>
              </a:rPr>
              <a:t>Roaring lion (1 Pet. 5:8)</a:t>
            </a:r>
          </a:p>
          <a:p>
            <a:pPr marL="461963" indent="-461963">
              <a:spcBef>
                <a:spcPts val="0"/>
              </a:spcBef>
              <a:spcAft>
                <a:spcPts val="2400"/>
              </a:spcAft>
              <a:defRPr/>
            </a:pPr>
            <a:r>
              <a:rPr lang="en-US" sz="2800" dirty="0">
                <a:effectLst/>
              </a:rPr>
              <a:t>Whole world lies in his power (1 John 5:19)</a:t>
            </a:r>
            <a:endParaRPr lang="en-US" sz="2800" dirty="0"/>
          </a:p>
        </p:txBody>
      </p:sp>
      <p:pic>
        <p:nvPicPr>
          <p:cNvPr id="66564" name="Picture 2" descr="https://encrypted-tbn2.gstatic.com/images?q=tbn:ANd9GcSBMfbzscRtRxzhQdk5QNPtl4JEhIIZ2ki1w7Rw4zlT093wbKcls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63874" y="2133601"/>
            <a:ext cx="1479176" cy="1905000"/>
          </a:xfrm>
          <a:prstGeom prst="rect">
            <a:avLst/>
          </a:prstGeom>
          <a:noFill/>
          <a:ln w="9525">
            <a:noFill/>
            <a:miter lim="800000"/>
            <a:headEnd/>
            <a:tailEnd/>
          </a:ln>
        </p:spPr>
      </p:pic>
    </p:spTree>
    <p:extLst>
      <p:ext uri="{BB962C8B-B14F-4D97-AF65-F5344CB8AC3E}">
        <p14:creationId xmlns:p14="http://schemas.microsoft.com/office/powerpoint/2010/main" val="1966753080"/>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2209800" y="226578"/>
            <a:ext cx="7772400" cy="1145023"/>
          </a:xfrm>
        </p:spPr>
        <p:txBody>
          <a:bodyPr/>
          <a:lstStyle/>
          <a:p>
            <a:pPr algn="ctr"/>
            <a:r>
              <a:rPr lang="en-US" sz="3600" dirty="0">
                <a:effectLst>
                  <a:outerShdw blurRad="38100" dist="38100" dir="2700000" algn="tl">
                    <a:srgbClr val="000000">
                      <a:alpha val="43137"/>
                    </a:srgbClr>
                  </a:outerShdw>
                </a:effectLst>
              </a:rPr>
              <a:t>Ultimate Exodus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(Rev 11:15)</a:t>
            </a:r>
            <a:endParaRPr lang="en-US" sz="3600" dirty="0">
              <a:solidFill>
                <a:schemeClr val="tx1"/>
              </a:solidFill>
              <a:effectLst>
                <a:outerShdw blurRad="38100" dist="38100" dir="2700000" algn="tl">
                  <a:srgbClr val="000000">
                    <a:alpha val="43137"/>
                  </a:srgbClr>
                </a:outerShdw>
              </a:effectLst>
            </a:endParaRPr>
          </a:p>
        </p:txBody>
      </p:sp>
      <p:sp>
        <p:nvSpPr>
          <p:cNvPr id="72707" name="Rectangle 3"/>
          <p:cNvSpPr>
            <a:spLocks noGrp="1" noChangeArrowheads="1"/>
          </p:cNvSpPr>
          <p:nvPr>
            <p:ph type="body" idx="1"/>
          </p:nvPr>
        </p:nvSpPr>
        <p:spPr>
          <a:xfrm>
            <a:off x="1638300" y="1558926"/>
            <a:ext cx="8915400" cy="4537075"/>
          </a:xfrm>
        </p:spPr>
        <p:txBody>
          <a:bodyPr/>
          <a:lstStyle/>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Sores</a:t>
            </a:r>
            <a:r>
              <a:rPr lang="en-US" sz="3000" dirty="0">
                <a:effectLst>
                  <a:outerShdw blurRad="38100" dist="38100" dir="2700000" algn="tl">
                    <a:srgbClr val="000000">
                      <a:alpha val="43137"/>
                    </a:srgbClr>
                  </a:outerShdw>
                </a:effectLst>
              </a:rPr>
              <a:t>: 6</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9:8-12), 1</a:t>
            </a:r>
            <a:r>
              <a:rPr lang="en-US" sz="3000" baseline="30000" dirty="0">
                <a:effectLst>
                  <a:outerShdw blurRad="38100" dist="38100" dir="2700000" algn="tl">
                    <a:srgbClr val="000000">
                      <a:alpha val="43137"/>
                    </a:srgbClr>
                  </a:outerShdw>
                </a:effectLst>
              </a:rPr>
              <a:t>st</a:t>
            </a:r>
            <a:r>
              <a:rPr lang="en-US" sz="3000" dirty="0">
                <a:effectLst>
                  <a:outerShdw blurRad="38100" dist="38100" dir="2700000" algn="tl">
                    <a:srgbClr val="000000">
                      <a:alpha val="43137"/>
                    </a:srgbClr>
                  </a:outerShdw>
                </a:effectLst>
              </a:rPr>
              <a:t> bowl (Rev 16:1-2)</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Rivers to blood</a:t>
            </a:r>
            <a:r>
              <a:rPr lang="en-US" sz="3000" dirty="0">
                <a:effectLst>
                  <a:outerShdw blurRad="38100" dist="38100" dir="2700000" algn="tl">
                    <a:srgbClr val="000000">
                      <a:alpha val="43137"/>
                    </a:srgbClr>
                  </a:outerShdw>
                </a:effectLst>
              </a:rPr>
              <a:t>: 1</a:t>
            </a:r>
            <a:r>
              <a:rPr lang="en-US" sz="3000" baseline="30000" dirty="0">
                <a:effectLst>
                  <a:outerShdw blurRad="38100" dist="38100" dir="2700000" algn="tl">
                    <a:srgbClr val="000000">
                      <a:alpha val="43137"/>
                    </a:srgbClr>
                  </a:outerShdw>
                </a:effectLst>
              </a:rPr>
              <a:t>st</a:t>
            </a:r>
            <a:r>
              <a:rPr lang="en-US" sz="3000" dirty="0">
                <a:effectLst>
                  <a:outerShdw blurRad="38100" dist="38100" dir="2700000" algn="tl">
                    <a:srgbClr val="000000">
                      <a:alpha val="43137"/>
                    </a:srgbClr>
                  </a:outerShdw>
                </a:effectLst>
              </a:rPr>
              <a:t> plague (Ex 7:19-21), 3</a:t>
            </a:r>
            <a:r>
              <a:rPr lang="en-US" sz="3000" baseline="30000" dirty="0">
                <a:effectLst>
                  <a:outerShdw blurRad="38100" dist="38100" dir="2700000" algn="tl">
                    <a:srgbClr val="000000">
                      <a:alpha val="43137"/>
                    </a:srgbClr>
                  </a:outerShdw>
                </a:effectLst>
              </a:rPr>
              <a:t>rd</a:t>
            </a:r>
            <a:r>
              <a:rPr lang="en-US" sz="3000" dirty="0">
                <a:effectLst>
                  <a:outerShdw blurRad="38100" dist="38100" dir="2700000" algn="tl">
                    <a:srgbClr val="000000">
                      <a:alpha val="43137"/>
                    </a:srgbClr>
                  </a:outerShdw>
                </a:effectLst>
              </a:rPr>
              <a:t> bowl (Rev 16:4-7)</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Darkness</a:t>
            </a:r>
            <a:r>
              <a:rPr lang="en-US" sz="3000" dirty="0">
                <a:effectLst>
                  <a:outerShdw blurRad="38100" dist="38100" dir="2700000" algn="tl">
                    <a:srgbClr val="000000">
                      <a:alpha val="43137"/>
                    </a:srgbClr>
                  </a:outerShdw>
                </a:effectLst>
              </a:rPr>
              <a:t>: 9</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10:21-23), 5</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bowl (Rev 16:10-11)</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Frogs</a:t>
            </a:r>
            <a:r>
              <a:rPr lang="en-US" sz="3000" dirty="0">
                <a:effectLst>
                  <a:outerShdw blurRad="38100" dist="38100" dir="2700000" algn="tl">
                    <a:srgbClr val="000000">
                      <a:alpha val="43137"/>
                    </a:srgbClr>
                  </a:outerShdw>
                </a:effectLst>
              </a:rPr>
              <a:t>: 2</a:t>
            </a:r>
            <a:r>
              <a:rPr lang="en-US" sz="3000" baseline="30000" dirty="0">
                <a:effectLst>
                  <a:outerShdw blurRad="38100" dist="38100" dir="2700000" algn="tl">
                    <a:srgbClr val="000000">
                      <a:alpha val="43137"/>
                    </a:srgbClr>
                  </a:outerShdw>
                </a:effectLst>
              </a:rPr>
              <a:t>nd</a:t>
            </a:r>
            <a:r>
              <a:rPr lang="en-US" sz="3000" dirty="0">
                <a:effectLst>
                  <a:outerShdw blurRad="38100" dist="38100" dir="2700000" algn="tl">
                    <a:srgbClr val="000000">
                      <a:alpha val="43137"/>
                    </a:srgbClr>
                  </a:outerShdw>
                </a:effectLst>
              </a:rPr>
              <a:t> plague (Ex 7:25</a:t>
            </a:r>
            <a:r>
              <a:rPr lang="en-US" sz="3000" dirty="0">
                <a:effectLst>
                  <a:outerShdw blurRad="38100" dist="38100" dir="2700000" algn="tl">
                    <a:srgbClr val="000000">
                      <a:alpha val="43137"/>
                    </a:srgbClr>
                  </a:outerShdw>
                </a:effectLst>
                <a:cs typeface="Calibri" panose="020F0502020204030204" pitchFamily="34" charset="0"/>
              </a:rPr>
              <a:t>‒8:15), 6</a:t>
            </a:r>
            <a:r>
              <a:rPr lang="en-US" sz="3000" baseline="30000" dirty="0">
                <a:effectLst>
                  <a:outerShdw blurRad="38100" dist="38100" dir="2700000" algn="tl">
                    <a:srgbClr val="000000">
                      <a:alpha val="43137"/>
                    </a:srgbClr>
                  </a:outerShdw>
                </a:effectLst>
                <a:cs typeface="Calibri" panose="020F0502020204030204" pitchFamily="34" charset="0"/>
              </a:rPr>
              <a:t>th</a:t>
            </a:r>
            <a:r>
              <a:rPr lang="en-US" sz="3000" dirty="0">
                <a:effectLst>
                  <a:outerShdw blurRad="38100" dist="38100" dir="2700000" algn="tl">
                    <a:srgbClr val="000000">
                      <a:alpha val="43137"/>
                    </a:srgbClr>
                  </a:outerShdw>
                </a:effectLst>
                <a:cs typeface="Calibri" panose="020F0502020204030204" pitchFamily="34" charset="0"/>
              </a:rPr>
              <a:t> bowl (Rev 16:13)</a:t>
            </a:r>
            <a:endParaRPr lang="en-US" sz="3000" dirty="0">
              <a:effectLst>
                <a:outerShdw blurRad="38100" dist="38100" dir="2700000" algn="tl">
                  <a:srgbClr val="000000">
                    <a:alpha val="43137"/>
                  </a:srgbClr>
                </a:outerShdw>
              </a:effectLst>
            </a:endParaRP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Hail</a:t>
            </a:r>
            <a:r>
              <a:rPr lang="en-US" sz="3000" dirty="0">
                <a:effectLst>
                  <a:outerShdw blurRad="38100" dist="38100" dir="2700000" algn="tl">
                    <a:srgbClr val="000000">
                      <a:alpha val="43137"/>
                    </a:srgbClr>
                  </a:outerShdw>
                </a:effectLst>
              </a:rPr>
              <a:t>: 7</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9:22-26), 7</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bowl (Rev 16:17-21)</a:t>
            </a:r>
          </a:p>
        </p:txBody>
      </p:sp>
    </p:spTree>
    <p:extLst>
      <p:ext uri="{BB962C8B-B14F-4D97-AF65-F5344CB8AC3E}">
        <p14:creationId xmlns:p14="http://schemas.microsoft.com/office/powerpoint/2010/main" val="656560963"/>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1ADE87-2E7B-0EC2-33A8-D721EAD36B4A}"/>
              </a:ext>
            </a:extLst>
          </p:cNvPr>
          <p:cNvPicPr>
            <a:picLocks noChangeAspect="1"/>
          </p:cNvPicPr>
          <p:nvPr/>
        </p:nvPicPr>
        <p:blipFill>
          <a:blip r:embed="rId3"/>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524315"/>
          </a:xfrm>
          <a:prstGeom prst="rect">
            <a:avLst/>
          </a:prstGeom>
          <a:noFill/>
          <a:ln w="28575">
            <a:noFill/>
            <a:miter lim="800000"/>
            <a:headEnd/>
            <a:tailEnd/>
          </a:ln>
        </p:spPr>
        <p:txBody>
          <a:bodyPr wrap="square">
            <a:spAutoFit/>
          </a:bodyPr>
          <a:lstStyle/>
          <a:p>
            <a:pPr algn="ctr" defTabSz="68580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1:19-21</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rPr>
              <a:t>“</a:t>
            </a:r>
            <a:r>
              <a:rPr lang="en-US" sz="3400" baseline="30000" dirty="0">
                <a:latin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rPr>
              <a:t> So we have the prophetic word made more sure, to which you do well to pay attention as to a lamp shining in a dark place, </a:t>
            </a:r>
            <a:r>
              <a:rPr lang="en-US" sz="3400" b="1" u="sng"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until the day dawns and the morning star arises in your hearts</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latin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rPr>
              <a:t> But know this first of all, that no prophecy of Scripture is a matter of one’s own interpretation, </a:t>
            </a:r>
            <a:r>
              <a:rPr lang="en-US" sz="3400" baseline="30000" dirty="0">
                <a:latin typeface="Calibri" panose="020F0502020204030204" pitchFamily="34" charset="0"/>
              </a:rPr>
              <a:t>21</a:t>
            </a:r>
            <a:r>
              <a:rPr lang="en-US" sz="3400" dirty="0">
                <a:effectLst>
                  <a:outerShdw blurRad="38100" dist="38100" dir="2700000" algn="tl">
                    <a:srgbClr val="000000">
                      <a:alpha val="43137"/>
                    </a:srgbClr>
                  </a:outerShdw>
                </a:effectLst>
                <a:latin typeface="Calibri" panose="020F0502020204030204" pitchFamily="34" charset="0"/>
              </a:rPr>
              <a:t> for no prophecy was ever made by an act of human will, but men moved by the Holy Spirit spoke from God.”</a:t>
            </a:r>
            <a:endParaRPr lang="en-US" altLang="en-US" sz="34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675802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2FFF942D-928D-4A83-8D99-AE9014F6A2E7}"/>
              </a:ext>
            </a:extLst>
          </p:cNvPr>
          <p:cNvSpPr>
            <a:spLocks noChangeArrowheads="1"/>
          </p:cNvSpPr>
          <p:nvPr/>
        </p:nvSpPr>
        <p:spPr bwMode="auto">
          <a:xfrm>
            <a:off x="2133600" y="2133600"/>
            <a:ext cx="7924800" cy="3810000"/>
          </a:xfrm>
          <a:prstGeom prst="rect">
            <a:avLst/>
          </a:prstGeom>
          <a:solidFill>
            <a:schemeClr val="folHlink"/>
          </a:solidFill>
          <a:ln w="9525">
            <a:solidFill>
              <a:schemeClr val="tx1"/>
            </a:solidFill>
            <a:miter lim="800000"/>
            <a:headEnd/>
            <a:tailEnd/>
          </a:ln>
        </p:spPr>
        <p:txBody>
          <a:bodyPr wrap="none" anchor="ct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eaLnBrk="1" hangingPunct="1">
              <a:spcBef>
                <a:spcPct val="0"/>
              </a:spcBef>
              <a:buClrTx/>
              <a:buSzTx/>
              <a:buFontTx/>
              <a:buNone/>
            </a:pPr>
            <a:endParaRPr lang="en-US" altLang="en-US" sz="2400"/>
          </a:p>
        </p:txBody>
      </p:sp>
      <p:sp>
        <p:nvSpPr>
          <p:cNvPr id="46083" name="Rectangle 3">
            <a:extLst>
              <a:ext uri="{FF2B5EF4-FFF2-40B4-BE49-F238E27FC236}">
                <a16:creationId xmlns:a16="http://schemas.microsoft.com/office/drawing/2014/main" id="{DB6AB20B-FC3B-4E0B-951B-97D78EB8BA78}"/>
              </a:ext>
            </a:extLst>
          </p:cNvPr>
          <p:cNvSpPr>
            <a:spLocks noGrp="1" noChangeArrowheads="1"/>
          </p:cNvSpPr>
          <p:nvPr>
            <p:ph type="title" idx="4294967295"/>
          </p:nvPr>
        </p:nvSpPr>
        <p:spPr>
          <a:xfrm>
            <a:off x="2209800" y="228600"/>
            <a:ext cx="7772400" cy="1143000"/>
          </a:xfrm>
        </p:spPr>
        <p:txBody>
          <a:bodyPr/>
          <a:lstStyle/>
          <a:p>
            <a:pPr algn="ctr">
              <a:defRPr/>
            </a:pPr>
            <a:r>
              <a:rPr lang="en-US" altLang="en-US" sz="3600" dirty="0">
                <a:effectLst>
                  <a:outerShdw blurRad="38100" dist="38100" dir="2700000" algn="tl">
                    <a:srgbClr val="000000">
                      <a:alpha val="43137"/>
                    </a:srgbClr>
                  </a:outerShdw>
                </a:effectLst>
              </a:rPr>
              <a:t>AUTHORITY OF SCRIPTURE</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outerShdw>
                </a:effectLst>
                <a:ea typeface="+mn-ea"/>
                <a:cs typeface="Calibri" panose="020F0502020204030204" pitchFamily="34" charset="0"/>
              </a:rPr>
              <a:t>V. 19</a:t>
            </a:r>
            <a:endParaRPr lang="en-US" altLang="en-US" sz="3600" dirty="0">
              <a:solidFill>
                <a:schemeClr val="tx1"/>
              </a:solidFill>
              <a:effectLst>
                <a:outerShdw blurRad="38100" dist="38100" dir="2700000" algn="tl">
                  <a:srgbClr val="000000"/>
                </a:outerShdw>
              </a:effectLst>
              <a:ea typeface="+mn-ea"/>
              <a:cs typeface="Calibri" panose="020F0502020204030204" pitchFamily="34" charset="0"/>
            </a:endParaRPr>
          </a:p>
        </p:txBody>
      </p:sp>
      <p:sp>
        <p:nvSpPr>
          <p:cNvPr id="66564" name="Rectangle 4">
            <a:extLst>
              <a:ext uri="{FF2B5EF4-FFF2-40B4-BE49-F238E27FC236}">
                <a16:creationId xmlns:a16="http://schemas.microsoft.com/office/drawing/2014/main" id="{853DE3F2-33F6-4C39-A925-144F4A6A1CDD}"/>
              </a:ext>
            </a:extLst>
          </p:cNvPr>
          <p:cNvSpPr>
            <a:spLocks noGrp="1" noChangeArrowheads="1"/>
          </p:cNvSpPr>
          <p:nvPr>
            <p:ph type="body" sz="half" idx="4294967295"/>
          </p:nvPr>
        </p:nvSpPr>
        <p:spPr>
          <a:xfrm>
            <a:off x="6400800" y="2362200"/>
            <a:ext cx="3581400" cy="3352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spcAft>
                <a:spcPts val="2400"/>
              </a:spcAft>
            </a:pPr>
            <a:r>
              <a:rPr lang="en-US" altLang="en-US" sz="2600" b="1" dirty="0">
                <a:solidFill>
                  <a:schemeClr val="bg1"/>
                </a:solidFill>
                <a:effectLst/>
              </a:rPr>
              <a:t>More sure than eyewitness testimony</a:t>
            </a:r>
          </a:p>
          <a:p>
            <a:pPr>
              <a:spcBef>
                <a:spcPct val="0"/>
              </a:spcBef>
              <a:spcAft>
                <a:spcPts val="2400"/>
              </a:spcAft>
            </a:pPr>
            <a:r>
              <a:rPr lang="en-US" altLang="en-US" sz="2600" b="1" dirty="0">
                <a:solidFill>
                  <a:schemeClr val="bg1"/>
                </a:solidFill>
                <a:effectLst/>
              </a:rPr>
              <a:t>World is in the Dark, Scripture is the Light</a:t>
            </a:r>
          </a:p>
          <a:p>
            <a:pPr>
              <a:spcBef>
                <a:spcPct val="0"/>
              </a:spcBef>
              <a:spcAft>
                <a:spcPts val="2400"/>
              </a:spcAft>
            </a:pPr>
            <a:r>
              <a:rPr lang="en-US" altLang="en-US" sz="2600" b="1" dirty="0">
                <a:solidFill>
                  <a:schemeClr val="bg1"/>
                </a:solidFill>
                <a:effectLst/>
              </a:rPr>
              <a:t>Morning Star = Jesus </a:t>
            </a:r>
          </a:p>
          <a:p>
            <a:pPr lvl="1">
              <a:spcBef>
                <a:spcPct val="0"/>
              </a:spcBef>
              <a:spcAft>
                <a:spcPts val="2400"/>
              </a:spcAft>
              <a:buClr>
                <a:schemeClr val="tx1"/>
              </a:buClr>
            </a:pPr>
            <a:r>
              <a:rPr lang="en-US" altLang="en-US" sz="2800" b="1" dirty="0">
                <a:solidFill>
                  <a:schemeClr val="bg1"/>
                </a:solidFill>
                <a:effectLst/>
              </a:rPr>
              <a:t>Rev. 2:28; 22:16</a:t>
            </a:r>
            <a:endParaRPr lang="en-US" altLang="en-US" sz="2800" b="1" dirty="0">
              <a:effectLst/>
            </a:endParaRPr>
          </a:p>
        </p:txBody>
      </p:sp>
      <p:pic>
        <p:nvPicPr>
          <p:cNvPr id="66565" name="Picture 5" descr="BD20196_">
            <a:extLst>
              <a:ext uri="{FF2B5EF4-FFF2-40B4-BE49-F238E27FC236}">
                <a16:creationId xmlns:a16="http://schemas.microsoft.com/office/drawing/2014/main" id="{A0AF6312-82E6-4BCE-AA65-E8010D6A991B}"/>
              </a:ext>
            </a:extLst>
          </p:cNvPr>
          <p:cNvPicPr>
            <a:picLocks noGrp="1" noChangeAspect="1" noChangeArrowheads="1"/>
          </p:cNvPicPr>
          <p:nvPr>
            <p:ph type="clipArt" sz="half" idx="4294967295"/>
          </p:nvPr>
        </p:nvPicPr>
        <p:blipFill>
          <a:blip r:embed="rId2">
            <a:extLst>
              <a:ext uri="{28A0092B-C50C-407E-A947-70E740481C1C}">
                <a14:useLocalDpi xmlns:a14="http://schemas.microsoft.com/office/drawing/2010/main"/>
              </a:ext>
            </a:extLst>
          </a:blip>
          <a:srcRect/>
          <a:stretch>
            <a:fillRect/>
          </a:stretch>
        </p:blipFill>
        <p:spPr>
          <a:xfrm>
            <a:off x="2286001" y="2209801"/>
            <a:ext cx="3643313" cy="3673475"/>
          </a:xfrm>
        </p:spPr>
      </p:pic>
      <p:pic>
        <p:nvPicPr>
          <p:cNvPr id="66566" name="Picture 6" descr="SY01261_">
            <a:extLst>
              <a:ext uri="{FF2B5EF4-FFF2-40B4-BE49-F238E27FC236}">
                <a16:creationId xmlns:a16="http://schemas.microsoft.com/office/drawing/2014/main" id="{85C7BBFD-4BA1-43F5-9093-FEF240FA88C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57800" y="3962400"/>
            <a:ext cx="1143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7" descr="j0304869">
            <a:extLst>
              <a:ext uri="{FF2B5EF4-FFF2-40B4-BE49-F238E27FC236}">
                <a16:creationId xmlns:a16="http://schemas.microsoft.com/office/drawing/2014/main" id="{86A5734C-8295-4A25-8B5C-DB0BEB98445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57800" y="2133601"/>
            <a:ext cx="1322388"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C3A3AE-E0A1-E9C8-3EA8-33CA111CC430}"/>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28194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Revelation 2:28; 22:16</a:t>
            </a:r>
          </a:p>
          <a:p>
            <a:pPr marL="0" indent="0" algn="just">
              <a:spcBef>
                <a:spcPts val="0"/>
              </a:spcBef>
              <a:buNone/>
            </a:pPr>
            <a:r>
              <a:rPr lang="en-US" sz="3600" dirty="0">
                <a:effectLst>
                  <a:outerShdw blurRad="38100" dist="38100" dir="2700000" algn="tl">
                    <a:srgbClr val="000000">
                      <a:alpha val="43137"/>
                    </a:srgbClr>
                  </a:outerShdw>
                </a:effectLst>
                <a:cs typeface="Calibri" panose="020F0502020204030204" pitchFamily="34" charset="0"/>
              </a:rPr>
              <a:t>“</a:t>
            </a:r>
            <a:r>
              <a:rPr lang="en-US" sz="3600" kern="1200" baseline="30000" dirty="0">
                <a:cs typeface="Calibri" panose="020F0502020204030204" pitchFamily="34" charset="0"/>
              </a:rPr>
              <a:t>2:28</a:t>
            </a:r>
            <a:r>
              <a:rPr lang="en-US" sz="3600" dirty="0">
                <a:cs typeface="Calibri" panose="020F0502020204030204" pitchFamily="34" charset="0"/>
              </a:rPr>
              <a:t> and I will give him </a:t>
            </a:r>
            <a:r>
              <a:rPr lang="en-US" sz="3600" b="1" u="sng" dirty="0">
                <a:solidFill>
                  <a:srgbClr val="FFFFCC"/>
                </a:solidFill>
                <a:cs typeface="Calibri" panose="020F0502020204030204" pitchFamily="34" charset="0"/>
              </a:rPr>
              <a:t>the morning star</a:t>
            </a:r>
            <a:r>
              <a:rPr lang="en-US" sz="3600" dirty="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a:t>
            </a:r>
            <a:r>
              <a:rPr lang="en-US" sz="3600" dirty="0">
                <a:solidFill>
                  <a:prstClr val="black"/>
                </a:solidFill>
                <a:cs typeface="Calibri" panose="020F0502020204030204" pitchFamily="34" charset="0"/>
              </a:rPr>
              <a:t> </a:t>
            </a:r>
            <a:r>
              <a:rPr lang="en-US" sz="3600" kern="1200" baseline="30000" dirty="0">
                <a:cs typeface="Calibri" panose="020F0502020204030204" pitchFamily="34" charset="0"/>
              </a:rPr>
              <a:t>22:16</a:t>
            </a:r>
            <a:r>
              <a:rPr lang="en-US" sz="3600" dirty="0">
                <a:cs typeface="Calibri" panose="020F0502020204030204" pitchFamily="34" charset="0"/>
              </a:rPr>
              <a:t> “I, Jesus, have sent My angel to testify to you these things for the churches. I am the root and the descendant of David, </a:t>
            </a:r>
            <a:r>
              <a:rPr lang="en-US" sz="3600" b="1" u="sng" dirty="0">
                <a:solidFill>
                  <a:srgbClr val="FFFFCC"/>
                </a:solidFill>
                <a:cs typeface="Calibri" panose="020F0502020204030204" pitchFamily="34" charset="0"/>
              </a:rPr>
              <a:t>the bright morning star</a:t>
            </a:r>
            <a:r>
              <a:rPr lang="en-US" sz="3600" dirty="0">
                <a:cs typeface="Calibri" panose="020F0502020204030204" pitchFamily="34" charset="0"/>
              </a:rPr>
              <a:t>.”</a:t>
            </a:r>
            <a:endParaRPr lang="en-US" sz="3600" dirty="0">
              <a:effectLst>
                <a:outerShdw blurRad="38100" dist="38100" dir="2700000" algn="tl">
                  <a:srgbClr val="000000">
                    <a:alpha val="43137"/>
                  </a:srgbClr>
                </a:outerShdw>
              </a:effectLst>
              <a:cs typeface="Calibri" panose="020F0502020204030204" pitchFamily="34" charset="0"/>
            </a:endParaRPr>
          </a:p>
        </p:txBody>
      </p:sp>
      <p:pic>
        <p:nvPicPr>
          <p:cNvPr id="1026" name="Picture 2" descr="Image result for jesus is the morning star">
            <a:extLst>
              <a:ext uri="{FF2B5EF4-FFF2-40B4-BE49-F238E27FC236}">
                <a16:creationId xmlns:a16="http://schemas.microsoft.com/office/drawing/2014/main" id="{D21CB0D4-2A05-4935-B0EA-1A33C044FA2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27171" y="3043237"/>
            <a:ext cx="2537659" cy="1795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339307"/>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917830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7893F-708D-2E0E-DD6C-1EFAAF9DA4E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5722B5F-E066-841B-9082-9D0941C834DF}"/>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1</a:t>
            </a:r>
            <a:r>
              <a:rPr lang="en-US" sz="3600" kern="1200" baseline="30000" dirty="0">
                <a:effectLst>
                  <a:outerShdw blurRad="38100" dist="38100" dir="2700000" algn="tl">
                    <a:srgbClr val="000000">
                      <a:alpha val="43137"/>
                    </a:srgbClr>
                  </a:outerShdw>
                </a:effectLst>
                <a:cs typeface="Calibri" panose="020F0502020204030204" pitchFamily="34" charset="0"/>
              </a:rPr>
              <a:t>st</a:t>
            </a:r>
            <a:r>
              <a:rPr lang="en-US" sz="3600" kern="1200" dirty="0">
                <a:effectLst>
                  <a:outerShdw blurRad="38100" dist="38100" dir="2700000" algn="tl">
                    <a:srgbClr val="000000">
                      <a:alpha val="43137"/>
                    </a:srgbClr>
                  </a:outerShdw>
                </a:effectLst>
                <a:cs typeface="Calibri" panose="020F0502020204030204" pitchFamily="34" charset="0"/>
              </a:rPr>
              <a:t> MEETING WITH PHARAOH</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5:1-23</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B14FC975-9EA8-AC87-51E3-F7526F62FCF8}"/>
              </a:ext>
            </a:extLst>
          </p:cNvPr>
          <p:cNvSpPr>
            <a:spLocks noGrp="1" noChangeArrowheads="1"/>
          </p:cNvSpPr>
          <p:nvPr>
            <p:ph type="body" idx="1"/>
          </p:nvPr>
        </p:nvSpPr>
        <p:spPr>
          <a:xfrm>
            <a:off x="609600" y="2057399"/>
            <a:ext cx="8428567"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Problem of Pharaoh (1-19)</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Problem of Israel (20-23)</a:t>
            </a:r>
          </a:p>
        </p:txBody>
      </p:sp>
      <p:pic>
        <p:nvPicPr>
          <p:cNvPr id="4" name="Picture 3">
            <a:extLst>
              <a:ext uri="{FF2B5EF4-FFF2-40B4-BE49-F238E27FC236}">
                <a16:creationId xmlns:a16="http://schemas.microsoft.com/office/drawing/2014/main" id="{DE8730B7-11AD-F3A2-972A-27196019F80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68852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5BEAC-1719-9A4A-9427-91452E5F38F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325EAC7-DE35-507C-2E60-A62FDA69723F}"/>
              </a:ext>
            </a:extLst>
          </p:cNvPr>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24</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bless you, and keep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25</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make His face shine on you, And be gracious to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26</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lift up His countenance on you, And give you peace.</a:t>
            </a:r>
          </a:p>
          <a:p>
            <a:pPr algn="r">
              <a:spcBef>
                <a:spcPts val="0"/>
              </a:spcBef>
              <a:spcAft>
                <a:spcPts val="1000"/>
              </a:spcAft>
            </a:pPr>
            <a:r>
              <a:rPr lang="en-US" sz="2800" dirty="0">
                <a:effectLst>
                  <a:outerShdw blurRad="38100" dist="38100" dir="2700000" algn="tl">
                    <a:srgbClr val="000000">
                      <a:alpha val="43137"/>
                    </a:srgbClr>
                  </a:outerShdw>
                </a:effectLst>
                <a:latin typeface="Calibri" panose="020F0502020204030204" pitchFamily="34" charset="0"/>
              </a:rPr>
              <a:t>Numbers 6:24–26 (NASB95)</a:t>
            </a:r>
          </a:p>
        </p:txBody>
      </p:sp>
      <p:pic>
        <p:nvPicPr>
          <p:cNvPr id="2" name="Picture 1">
            <a:extLst>
              <a:ext uri="{FF2B5EF4-FFF2-40B4-BE49-F238E27FC236}">
                <a16:creationId xmlns:a16="http://schemas.microsoft.com/office/drawing/2014/main" id="{08CF46EB-5A35-2263-DACA-0CBAF91179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973001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1897F-47B1-E7B6-8145-4F5DF640ACC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457491E-851F-3305-FF8B-74074D1291ED}"/>
              </a:ext>
            </a:extLst>
          </p:cNvPr>
          <p:cNvSpPr>
            <a:spLocks noGrp="1" noChangeArrowheads="1"/>
          </p:cNvSpPr>
          <p:nvPr>
            <p:ph type="body" idx="1"/>
          </p:nvPr>
        </p:nvSpPr>
        <p:spPr>
          <a:xfrm>
            <a:off x="753979" y="1905000"/>
            <a:ext cx="7757546" cy="28956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Request of Pharaoh (1)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Refusal by Pharaoh (2)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Request of Pharaoh (3)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 increases Israel’s burden (4-19)</a:t>
            </a:r>
          </a:p>
        </p:txBody>
      </p:sp>
      <p:sp>
        <p:nvSpPr>
          <p:cNvPr id="4" name="Rectangle 2">
            <a:extLst>
              <a:ext uri="{FF2B5EF4-FFF2-40B4-BE49-F238E27FC236}">
                <a16:creationId xmlns:a16="http://schemas.microsoft.com/office/drawing/2014/main" id="{A458CC87-AA3C-217F-6326-A7B7769AC2F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a:t>
            </a:r>
            <a:r>
              <a:rPr lang="en-US" sz="3600" dirty="0">
                <a:effectLst>
                  <a:outerShdw blurRad="38100" dist="38100" dir="2700000" algn="tl">
                    <a:srgbClr val="000000">
                      <a:alpha val="43137"/>
                    </a:srgbClr>
                  </a:outerShdw>
                </a:effectLst>
                <a:cs typeface="Calibri" panose="020F0502020204030204" pitchFamily="34" charset="0"/>
              </a:rPr>
              <a:t>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Problem of Pharaoh</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7BBF3B38-2308-9A6B-5113-B25D4CD67A26}"/>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23277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97297-0DB9-581E-A67A-396F9127047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279E59C-8A0C-7907-5D2D-0BAFD130049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5:1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Request of Pharaoh</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8A340C12-2C48-DBEE-8B10-5EDF9A04458C}"/>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Request stated (</a:t>
            </a:r>
            <a:r>
              <a:rPr lang="en-US" dirty="0">
                <a:effectLst>
                  <a:outerShdw blurRad="38100" dist="38100" dir="2700000" algn="tl">
                    <a:srgbClr val="000000">
                      <a:alpha val="43137"/>
                    </a:srgbClr>
                  </a:outerShdw>
                </a:effectLst>
                <a:cs typeface="Calibri" panose="020F0502020204030204" pitchFamily="34" charset="0"/>
              </a:rPr>
              <a:t>1a)</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Reasons for the request (1b)</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7FC3DB8E-6A13-C24B-1F38-2881443077B1}"/>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274597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97297-0DB9-581E-A67A-396F9127047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279E59C-8A0C-7907-5D2D-0BAFD130049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5:1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Request of Pharaoh</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8A340C12-2C48-DBEE-8B10-5EDF9A04458C}"/>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Request stated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1a)</a:t>
            </a:r>
            <a:endPar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Reasons for the request (1b)</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7FC3DB8E-6A13-C24B-1F38-2881443077B1}"/>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42120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8246"/>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12794</TotalTime>
  <Words>1899</Words>
  <Application>Microsoft Office PowerPoint</Application>
  <PresentationFormat>Widescreen</PresentationFormat>
  <Paragraphs>286</Paragraphs>
  <Slides>69</Slides>
  <Notes>2</Notes>
  <HiddenSlides>0</HiddenSlides>
  <MMClips>0</MMClips>
  <ScaleCrop>false</ScaleCrop>
  <HeadingPairs>
    <vt:vector size="4" baseType="variant">
      <vt:variant>
        <vt:lpstr>Theme</vt:lpstr>
      </vt:variant>
      <vt:variant>
        <vt:i4>2</vt:i4>
      </vt:variant>
      <vt:variant>
        <vt:lpstr>Slide Titles</vt:lpstr>
      </vt:variant>
      <vt:variant>
        <vt:i4>69</vt:i4>
      </vt:variant>
    </vt:vector>
  </HeadingPairs>
  <TitlesOfParts>
    <vt:vector size="71" baseType="lpstr">
      <vt:lpstr>Azure</vt:lpstr>
      <vt:lpstr>1_Azure</vt:lpstr>
      <vt:lpstr>PowerPoint Presentation</vt:lpstr>
      <vt:lpstr>EXODUS STRUCTURE/OUTLINE</vt:lpstr>
      <vt:lpstr>REDEMPTION (1:1–12:30)</vt:lpstr>
      <vt:lpstr>1st MEETING WITH PHARAOH Exodus 5:1-23</vt:lpstr>
      <vt:lpstr>1st MEETING WITH PHARAOH Exodus 5:1-23</vt:lpstr>
      <vt:lpstr>I. Exodus 5:1-19 Problem of Pharaoh</vt:lpstr>
      <vt:lpstr>I. Exodus 5:1-19 Problem of Pharaoh</vt:lpstr>
      <vt:lpstr>Exodus 5:1 Request of Pharaoh</vt:lpstr>
      <vt:lpstr>Exodus 5:1 Request of Pharaoh</vt:lpstr>
      <vt:lpstr>Exodus 5:1 Request of Pharaoh</vt:lpstr>
      <vt:lpstr>PowerPoint Presentation</vt:lpstr>
      <vt:lpstr>PowerPoint Presentation</vt:lpstr>
      <vt:lpstr>PowerPoint Presentation</vt:lpstr>
      <vt:lpstr>PowerPoint Presentation</vt:lpstr>
      <vt:lpstr>I. Exodus 5:1-19 Problem of Pharaoh</vt:lpstr>
      <vt:lpstr>Exodus 5:2 Refusal by Pharaoh</vt:lpstr>
      <vt:lpstr>Exodus 5:2 Refusal by Pharaoh</vt:lpstr>
      <vt:lpstr>PowerPoint Presentation</vt:lpstr>
      <vt:lpstr>PowerPoint Presentation</vt:lpstr>
      <vt:lpstr>Exodus 5:2 Refusal by Pharaoh</vt:lpstr>
      <vt:lpstr>I. Exodus 5:1-19 Problem of Pharaoh</vt:lpstr>
      <vt:lpstr>Exodus 5:3 Refusal of Pharaoh</vt:lpstr>
      <vt:lpstr>Exodus 5:3 Refusal of Pharaoh</vt:lpstr>
      <vt:lpstr>Names for God in Genesis</vt:lpstr>
      <vt:lpstr>PowerPoint Presentation</vt:lpstr>
      <vt:lpstr>PowerPoint Presentation</vt:lpstr>
      <vt:lpstr>PowerPoint Presentation</vt:lpstr>
      <vt:lpstr>Tabernacle Diagram</vt:lpstr>
      <vt:lpstr>Ark of the Covenant</vt:lpstr>
      <vt:lpstr>PowerPoint Presentation</vt:lpstr>
      <vt:lpstr>PowerPoint Presentation</vt:lpstr>
      <vt:lpstr>Exodus 5:3 Refusal of Pharaoh</vt:lpstr>
      <vt:lpstr>PowerPoint Presentation</vt:lpstr>
      <vt:lpstr>I. Exodus 5:1-19 Problem of Pharaoh</vt:lpstr>
      <vt:lpstr>Exodus 5:4-19 Pharaoh Increases Israel’s Burden</vt:lpstr>
      <vt:lpstr>Exodus 5:4-19 Pharaoh Increases Israel’s Burden</vt:lpstr>
      <vt:lpstr>Exodus 5:4-19 Pharaoh Increases Israel’s Burden</vt:lpstr>
      <vt:lpstr>Exodus 5:4-19 Pharaoh Increases Israel’s Burden</vt:lpstr>
      <vt:lpstr>Exodus 5:10-14 Orders Followed</vt:lpstr>
      <vt:lpstr>Exodus 5:10-14 Orders Followed</vt:lpstr>
      <vt:lpstr>Exodus 5:10-14 Orders Followed</vt:lpstr>
      <vt:lpstr>Exodus 5:4-19 Pharaoh Increases Israel’s Burden</vt:lpstr>
      <vt:lpstr>Exodus 5:10-14 Foremens’ Response</vt:lpstr>
      <vt:lpstr>Exodus 5:10-14 Foremens’ Response</vt:lpstr>
      <vt:lpstr>Exodus 5:10-14 Foremens’ Response</vt:lpstr>
      <vt:lpstr>Tabernacle Diagram</vt:lpstr>
      <vt:lpstr>Ark of the Covenant</vt:lpstr>
      <vt:lpstr>Exodus 5:10-14 Foremens’ Response</vt:lpstr>
      <vt:lpstr>1st MEETING WITH PHARAOH Exodus 5:1-23</vt:lpstr>
      <vt:lpstr>II. Exodus 5:1-19 Problem of Israel</vt:lpstr>
      <vt:lpstr>II. Exodus 5:1-19 Problem of Israel</vt:lpstr>
      <vt:lpstr>Exodus 5:20-21 Israel Complains to Moses</vt:lpstr>
      <vt:lpstr>Exodus 5:20-21 Israel Complains to Moses</vt:lpstr>
      <vt:lpstr>Exodus 5:20-21 Israel Complains to Moses</vt:lpstr>
      <vt:lpstr>II. Exodus 5:1-19 Problem of Israel</vt:lpstr>
      <vt:lpstr>Exodus 5:22-23 Moses Complains to God</vt:lpstr>
      <vt:lpstr>Exodus 5:22-23 Moses Complains to God</vt:lpstr>
      <vt:lpstr>Exodus 5:22-23 Moses Complains to God</vt:lpstr>
      <vt:lpstr>PowerPoint Presentation</vt:lpstr>
      <vt:lpstr>PowerPoint Presentation</vt:lpstr>
      <vt:lpstr>Satan as Ruler of this World</vt:lpstr>
      <vt:lpstr>Names &amp; Titles Demonstrating Satan’s Post-Fall, Earthly Authority  (Job 1:7; 2:2; Luke 4:5-8; Rom. 8:19-22)</vt:lpstr>
      <vt:lpstr>Ultimate Exodus  (Rev 11:15)</vt:lpstr>
      <vt:lpstr>PowerPoint Presentation</vt:lpstr>
      <vt:lpstr>AUTHORITY OF SCRIPTURE V. 19</vt:lpstr>
      <vt:lpstr>PowerPoint Presentation</vt:lpstr>
      <vt:lpstr>Conclusion</vt:lpstr>
      <vt:lpstr>1st MEETING WITH PHARAOH Exodus 5:1-23</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014 Exodus 5v1-23</dc:title>
  <dc:subject>Exodus</dc:subject>
  <dc:creator>A. Woods</dc:creator>
  <dc:description>Modified by Jim McGowan</dc:description>
  <cp:lastModifiedBy>Andy Woods</cp:lastModifiedBy>
  <cp:revision>1322</cp:revision>
  <cp:lastPrinted>2025-07-25T13:47:51Z</cp:lastPrinted>
  <dcterms:created xsi:type="dcterms:W3CDTF">2009-03-17T12:21:13Z</dcterms:created>
  <dcterms:modified xsi:type="dcterms:W3CDTF">2025-09-06T22:16:38Z</dcterms:modified>
</cp:coreProperties>
</file>