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8"/>
  </p:notesMasterIdLst>
  <p:handoutMasterIdLst>
    <p:handoutMasterId r:id="rId49"/>
  </p:handoutMasterIdLst>
  <p:sldIdLst>
    <p:sldId id="2018" r:id="rId2"/>
    <p:sldId id="2158" r:id="rId3"/>
    <p:sldId id="28018" r:id="rId4"/>
    <p:sldId id="28108" r:id="rId5"/>
    <p:sldId id="28113" r:id="rId6"/>
    <p:sldId id="28114" r:id="rId7"/>
    <p:sldId id="28197" r:id="rId8"/>
    <p:sldId id="28128" r:id="rId9"/>
    <p:sldId id="28157" r:id="rId10"/>
    <p:sldId id="28158" r:id="rId11"/>
    <p:sldId id="28159" r:id="rId12"/>
    <p:sldId id="28162" r:id="rId13"/>
    <p:sldId id="28193" r:id="rId14"/>
    <p:sldId id="28198" r:id="rId15"/>
    <p:sldId id="28163" r:id="rId16"/>
    <p:sldId id="28191" r:id="rId17"/>
    <p:sldId id="3611" r:id="rId18"/>
    <p:sldId id="6187" r:id="rId19"/>
    <p:sldId id="28164" r:id="rId20"/>
    <p:sldId id="28165" r:id="rId21"/>
    <p:sldId id="28166" r:id="rId22"/>
    <p:sldId id="28189" r:id="rId23"/>
    <p:sldId id="28167" r:id="rId24"/>
    <p:sldId id="12374" r:id="rId25"/>
    <p:sldId id="28168" r:id="rId26"/>
    <p:sldId id="28194" r:id="rId27"/>
    <p:sldId id="28199" r:id="rId28"/>
    <p:sldId id="28200" r:id="rId29"/>
    <p:sldId id="28169" r:id="rId30"/>
    <p:sldId id="28069" r:id="rId31"/>
    <p:sldId id="28170" r:id="rId32"/>
    <p:sldId id="28160" r:id="rId33"/>
    <p:sldId id="28171" r:id="rId34"/>
    <p:sldId id="28192" r:id="rId35"/>
    <p:sldId id="28195" r:id="rId36"/>
    <p:sldId id="2830" r:id="rId37"/>
    <p:sldId id="28196" r:id="rId38"/>
    <p:sldId id="8221" r:id="rId39"/>
    <p:sldId id="12484" r:id="rId40"/>
    <p:sldId id="7324" r:id="rId41"/>
    <p:sldId id="7370" r:id="rId42"/>
    <p:sldId id="28172" r:id="rId43"/>
    <p:sldId id="28174" r:id="rId44"/>
    <p:sldId id="28201" r:id="rId45"/>
    <p:sldId id="28202" r:id="rId46"/>
    <p:sldId id="27632" r:id="rId47"/>
  </p:sldIdLst>
  <p:sldSz cx="12192000" cy="6858000"/>
  <p:notesSz cx="7315200" cy="9601200"/>
  <p:custDataLst>
    <p:tags r:id="rId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66"/>
    <a:srgbClr val="FFFF99"/>
    <a:srgbClr val="008000"/>
    <a:srgbClr val="33CC33"/>
    <a:srgbClr val="0000FF"/>
    <a:srgbClr val="0099FF"/>
    <a:srgbClr val="FFFF00"/>
    <a:srgbClr val="A50021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7" autoAdjust="0"/>
    <p:restoredTop sz="95974" autoAdjust="0"/>
  </p:normalViewPr>
  <p:slideViewPr>
    <p:cSldViewPr>
      <p:cViewPr>
        <p:scale>
          <a:sx n="100" d="100"/>
          <a:sy n="100" d="100"/>
        </p:scale>
        <p:origin x="948" y="48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964" y="11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McGowan" userId="e2c7446dd3aca506" providerId="LiveId" clId="{9C25796A-7B39-4A71-8A01-5B1771AE4BD7}"/>
    <pc:docChg chg="custSel modSld modHandout">
      <pc:chgData name="Jim McGowan" userId="e2c7446dd3aca506" providerId="LiveId" clId="{9C25796A-7B39-4A71-8A01-5B1771AE4BD7}" dt="2025-08-31T01:31:27.217" v="15" actId="20577"/>
      <pc:docMkLst>
        <pc:docMk/>
      </pc:docMkLst>
      <pc:sldChg chg="modSp mod">
        <pc:chgData name="Jim McGowan" userId="e2c7446dd3aca506" providerId="LiveId" clId="{9C25796A-7B39-4A71-8A01-5B1771AE4BD7}" dt="2025-08-31T01:31:27.217" v="15" actId="20577"/>
        <pc:sldMkLst>
          <pc:docMk/>
          <pc:sldMk cId="2952855867" sldId="2158"/>
        </pc:sldMkLst>
        <pc:spChg chg="mod">
          <ac:chgData name="Jim McGowan" userId="e2c7446dd3aca506" providerId="LiveId" clId="{9C25796A-7B39-4A71-8A01-5B1771AE4BD7}" dt="2025-08-31T01:31:27.217" v="15" actId="20577"/>
          <ac:spMkLst>
            <pc:docMk/>
            <pc:sldMk cId="2952855867" sldId="2158"/>
            <ac:spMk id="9219" creationId="{7C6FA43D-FD39-45EF-C247-3B31B14FAA8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2452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Sugar Land Bible Church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437" y="9122452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algn="r" defTabSz="919579">
              <a:defRPr sz="14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31BCF1-9F7D-49CF-B1E8-9146FE8C498C}" type="slidenum">
              <a:rPr lang="en-US" altLang="en-US">
                <a:latin typeface="+mn-lt"/>
              </a:rPr>
              <a:pPr>
                <a:defRPr/>
              </a:pPr>
              <a:t>‹#›</a:t>
            </a:fld>
            <a:endParaRPr lang="en-US" altLang="en-US" dirty="0">
              <a:latin typeface="+mn-lt"/>
            </a:endParaRPr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493A41-A676-1A46-D196-EAAD0D01BE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714404" y="124354"/>
            <a:ext cx="4347077" cy="820028"/>
          </a:xfrm>
          <a:prstGeom prst="rect">
            <a:avLst/>
          </a:prstGeom>
        </p:spPr>
        <p:txBody>
          <a:bodyPr vert="horz" lIns="123621" tIns="61810" rIns="123621" bIns="61810" rtlCol="0"/>
          <a:lstStyle>
            <a:lvl1pPr algn="ctr">
              <a:defRPr sz="1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z="1500" dirty="0"/>
              <a:t>Dr. Andy Woods</a:t>
            </a:r>
          </a:p>
          <a:p>
            <a:pPr>
              <a:defRPr/>
            </a:pPr>
            <a:r>
              <a:rPr lang="en-US" sz="1500" dirty="0"/>
              <a:t>013 Exodus 4v27-31</a:t>
            </a:r>
          </a:p>
          <a:p>
            <a:pPr>
              <a:defRPr/>
            </a:pPr>
            <a:r>
              <a:rPr lang="en-US" sz="1500" dirty="0"/>
              <a:t>08-31-2025</a:t>
            </a: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142749" y="0"/>
            <a:ext cx="3170763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>
            <a:lvl1pPr algn="r" defTabSz="920970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fld id="{02FA301A-137B-41F1-AC35-29D932AF757D}" type="datetimeFigureOut">
              <a:rPr lang="en-US" smtClean="0"/>
              <a:pPr>
                <a:defRPr/>
              </a:pPr>
              <a:t>8/30/2025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038" tIns="50519" rIns="101038" bIns="5051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32364" y="4561226"/>
            <a:ext cx="5850473" cy="431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1" y="9120813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142749" y="9120813"/>
            <a:ext cx="3170763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algn="r" defTabSz="919579">
              <a:defRPr sz="14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6B008D-698A-4CC7-B9FE-2543C3C2129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76038-32F1-1683-5497-BD1209299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57D6C5-2812-A588-AD61-AEDD31631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84200" y="744538"/>
            <a:ext cx="6607175" cy="371633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C6CAF4-6032-7E4F-FF24-C62E74FF0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C9F78A3-6726-762B-5DC8-D5566010BAC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Dr. Andy Woods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826EB-2362-431C-4C68-1ED42AA9D99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9/11/2016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AB7DF-0520-C1DC-08FB-04CF962C110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Sugar Land Bible Church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35C9B-F06F-A314-58FC-6D75A13318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584848-F49B-4589-80F1-8AC4D2C6A1D1}" type="slidenum">
              <a:rPr lang="en-US" altLang="en-US" smtClean="0"/>
              <a:pPr>
                <a:defRPr/>
              </a:pPr>
              <a:t>46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7579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E958F-01F3-48FD-B92D-72ACD68E3C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FFE7D-95A6-4BE3-9BD6-B9AADF54BC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9984" y="1946275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3184" y="1946275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5677D-DC1A-49C2-8C51-DBC8FA5D76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AC889-DEB0-4DE5-B56C-FF30962D3D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"/>
            <a:ext cx="144780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latin typeface="Calibri" panose="020F0502020204030204" pitchFamily="34" charset="0"/>
                <a:cs typeface="+mn-cs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5394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524000" y="2286000"/>
            <a:ext cx="103632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395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3886200"/>
            <a:ext cx="85344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A8FE1F4-FA06-4431-8F43-6A41B71C96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00221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8072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26E6A-BCE4-464E-8D4D-9BA37D430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38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"/>
            <a:ext cx="1447800" cy="6854825"/>
            <a:chOff x="0" y="0"/>
            <a:chExt cx="684" cy="4318"/>
          </a:xfrm>
        </p:grpSpPr>
        <p:sp>
          <p:nvSpPr>
            <p:cNvPr id="1433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latin typeface="Calibri" panose="020F0502020204030204" pitchFamily="34" charset="0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371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2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3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4D9705-E3F2-4168-AF1A-5EC943AB6EC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37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9" r:id="rId14"/>
    <p:sldLayoutId id="2147483680" r:id="rId15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5D130F-2481-615E-D2DC-ABC909AF6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9600"/>
            <a:ext cx="10972800" cy="4413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E891EE-EBB0-015B-F1A7-3900B5B806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624" y="5410200"/>
            <a:ext cx="5352752" cy="137477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2C5C9-5B58-E190-E1F9-44B9A044A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C69617C3-2A60-A419-6FA2-43C3442A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2057400"/>
            <a:ext cx="7757546" cy="3162300"/>
          </a:xfrm>
        </p:spPr>
        <p:txBody>
          <a:bodyPr/>
          <a:lstStyle/>
          <a:p>
            <a:pPr marL="57150" lvl="1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With Aaron (27-28)</a:t>
            </a:r>
          </a:p>
          <a:p>
            <a:pPr marL="57150" lvl="1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With Israel’s leaders (29-31)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3611971-5ED4-795F-75AE-C185240F5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VII.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4:27-31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Moses’ Meetings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8AB96-31B2-EE0E-4D57-299675AF7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311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97297-0DB9-581E-A67A-396F91270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279E59C-8A0C-7907-5D2D-0BAFD1300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4:27-28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Aaron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A340C12-2C48-DBEE-8B10-5EDF9A0445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716" y="2057399"/>
            <a:ext cx="7705725" cy="1903421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meeting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(27)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telling (28)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0" indent="-12573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0" lvl="2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3DB8E-6A13-C24B-1F38-2881443077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170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8BC96-8B75-46AF-971C-7D0AC77EE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88245DC-5D5C-14CD-E755-B401FB9802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4:27-28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Aaron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2583E872-DDBE-F045-8B30-6CC79443D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716" y="2057399"/>
            <a:ext cx="7705725" cy="1903421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/>
                <a:cs typeface="Calibri" panose="020F0502020204030204" pitchFamily="34" charset="0"/>
              </a:rPr>
              <a:t>The meeting</a:t>
            </a:r>
            <a:r>
              <a:rPr lang="en-US" b="1" u="sng" dirty="0">
                <a:solidFill>
                  <a:srgbClr val="FFFF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(27)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telling (28)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0" indent="-12573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0" lvl="2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77275-0E7E-EB43-63BD-EF6EC9CCDD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874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C00EB-9923-F00D-BEE9-54A066FEC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11711452-0A75-B4E8-3942-F221E3EEF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57200"/>
            <a:ext cx="8382000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653" name="Oval 7">
            <a:extLst>
              <a:ext uri="{FF2B5EF4-FFF2-40B4-BE49-F238E27FC236}">
                <a16:creationId xmlns:a16="http://schemas.microsoft.com/office/drawing/2014/main" id="{F48356E2-EBFF-11CE-6463-C94A21578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4648200"/>
            <a:ext cx="1219200" cy="9144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36224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F25CF-CA2F-8AA0-ABD0-C9723BE94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AD3B15-05D3-4D1D-AE61-0BCAB73417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967" y="137160"/>
            <a:ext cx="8734067" cy="65836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068480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23A5D-5BBA-A04B-F827-E9D138D35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C0AEE252-7CF2-D61F-9DCA-6443E8780D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4:27-28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Aaron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9750B373-EE70-3304-506D-060D618EF1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716" y="2057399"/>
            <a:ext cx="7705725" cy="1903421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meeting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(27)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/>
                <a:cs typeface="Calibri" panose="020F0502020204030204" pitchFamily="34" charset="0"/>
              </a:rPr>
              <a:t>T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he telling (28)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0" indent="-12573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0" lvl="2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54E26-1BC7-1A7F-A3CE-8BC41BCF6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444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A992F-C460-5FA7-27C5-4A88A6222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3515DA-34E9-0DCF-D190-9762F46EF9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93A19-7C51-C373-E8B4-75B5622FB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0"/>
            <a:ext cx="10972798" cy="28194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4000" kern="1200" dirty="0">
                <a:solidFill>
                  <a:schemeClr val="tx2"/>
                </a:solidFill>
                <a:ea typeface="+mj-ea"/>
                <a:cs typeface="Calibri" panose="020F0502020204030204" pitchFamily="34" charset="0"/>
              </a:rPr>
              <a:t>2 Timothy 3:16-17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Scripture is 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inspired by God [</a:t>
            </a:r>
            <a:r>
              <a:rPr lang="en-US" sz="3600" b="1" i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theopneustos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en-US" sz="3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profitable for teaching, for reproof, for correction, for training in righteousness;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 that the man of God may be adequate, equipped for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good work.”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8EA34F-1AEA-E322-864A-5476431AF7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01" t="17778" r="16250" b="37778"/>
          <a:stretch/>
        </p:blipFill>
        <p:spPr>
          <a:xfrm>
            <a:off x="3585972" y="3154680"/>
            <a:ext cx="502005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8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431506-3B67-4FC0-AF1E-7E3662BBCC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252376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marL="342900" indent="-342900" algn="ctr" defTabSz="685800" eaLnBrk="1" hangingPunct="1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75000"/>
              <a:defRPr/>
            </a:pPr>
            <a:r>
              <a:rPr lang="en-US" alt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Matthew 4:4 </a:t>
            </a:r>
          </a:p>
          <a:p>
            <a:pPr algn="just"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“But He answered and said, “It is written, ‘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Man shall not </a:t>
            </a:r>
            <a:r>
              <a:rPr lang="en-US" sz="3600" b="1" i="1" u="sng" cap="small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live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on bread alone, but on </a:t>
            </a:r>
            <a:r>
              <a:rPr lang="en-US" sz="3600" b="1" i="1" u="sng" cap="small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every word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that proceeds out of the mouth of God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.’”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4D2C0-63E0-4170-B97D-6B44881F0E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2667000"/>
            <a:ext cx="2286000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230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7CB8BC-DCC1-40FA-B41A-0EC92A1375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0"/>
            <a:ext cx="10972800" cy="2819400"/>
          </a:xfrm>
        </p:spPr>
        <p:txBody>
          <a:bodyPr/>
          <a:lstStyle/>
          <a:p>
            <a:pPr algn="ctr" defTabSz="685800" eaLnBrk="1" hangingPunct="1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  <a:defRPr/>
            </a:pPr>
            <a:r>
              <a:rPr lang="en-US" sz="4000" kern="1200" dirty="0">
                <a:solidFill>
                  <a:schemeClr val="tx2"/>
                </a:solidFill>
                <a:ea typeface="+mj-ea"/>
                <a:cs typeface="Calibri" panose="020F0502020204030204" pitchFamily="34" charset="0"/>
              </a:rPr>
              <a:t>Acts 20:26-27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aseline="30000" dirty="0">
                <a:effectLst/>
              </a:rPr>
              <a:t>26 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Therefore, I testify to you this day that 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 innocent of the blood of all men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en-US" sz="3600" baseline="30000" dirty="0">
                <a:effectLst/>
              </a:rPr>
              <a:t>27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For I did not shrink from declaring to you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whole purpose of God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1F2846-F286-4BE8-B1D7-743F089DF9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777" y="3048000"/>
            <a:ext cx="2450447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120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2C5C9-5B58-E190-E1F9-44B9A044A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C69617C3-2A60-A419-6FA2-43C3442A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2057400"/>
            <a:ext cx="7757546" cy="3162300"/>
          </a:xfrm>
        </p:spPr>
        <p:txBody>
          <a:bodyPr/>
          <a:lstStyle/>
          <a:p>
            <a:pPr marL="57150" lvl="1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With Aaron (27-28)</a:t>
            </a:r>
          </a:p>
          <a:p>
            <a:pPr marL="57150" lvl="1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With Israel’s leaders (29-31)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3611971-5ED4-795F-75AE-C185240F5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VII.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4:27-31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Moses’ Meetings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8AB96-31B2-EE0E-4D57-299675AF7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979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491CB-A72E-9231-5689-1A3135308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F5256F6A-7B19-3DC2-FEBD-4BD0994205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914400"/>
          </a:xfrm>
        </p:spPr>
        <p:txBody>
          <a:bodyPr/>
          <a:lstStyle/>
          <a:p>
            <a:pPr algn="ctr"/>
            <a:r>
              <a:rPr lang="en-US" alt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EXODUS STRUCTURE/OUTLINE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C6FA43D-FD39-45EF-C247-3B31B14FA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839200" cy="4673600"/>
          </a:xfrm>
        </p:spPr>
        <p:txBody>
          <a:bodyPr/>
          <a:lstStyle/>
          <a:p>
            <a:pPr algn="just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Redemption (1–18)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b="1" u="sng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Redemption (1:1–12:30)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Liberation (12:31–15:21)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Preservation (15:22–18:27)</a:t>
            </a:r>
          </a:p>
          <a:p>
            <a:pPr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Mosaic Covenant (19–40) 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Law (19–24) 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Tabernacle instructions (25–31) 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Apostasy (32–34) 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Tabernacle building (35–40)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2AD9E3-E57E-5E04-B9F8-969E630603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285586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97297-0DB9-581E-A67A-396F91270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279E59C-8A0C-7907-5D2D-0BAFD1300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4:29-31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</a:t>
            </a: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Israel’s Leaders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A340C12-2C48-DBEE-8B10-5EDF9A0445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716" y="2057399"/>
            <a:ext cx="7705725" cy="1903421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Assembly (29)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Proclamation (30)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Response (31)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3DB8E-6A13-C24B-1F38-2881443077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390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97297-0DB9-581E-A67A-396F91270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279E59C-8A0C-7907-5D2D-0BAFD1300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4:29-31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</a:t>
            </a: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Israel’s Leaders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A340C12-2C48-DBEE-8B10-5EDF9A0445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716" y="2057399"/>
            <a:ext cx="7705725" cy="1903421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Assembly (29)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Proclamation (30)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Response (31)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3DB8E-6A13-C24B-1F38-2881443077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789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C1AF3-3AEF-AE4F-CAA6-E554FAC79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89E892-EF46-F66D-D244-721354AB2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18" y="137160"/>
            <a:ext cx="9076765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6754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97297-0DB9-581E-A67A-396F91270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279E59C-8A0C-7907-5D2D-0BAFD1300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4:29-31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</a:t>
            </a: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Israel’s Leaders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A340C12-2C48-DBEE-8B10-5EDF9A0445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716" y="2057399"/>
            <a:ext cx="7705725" cy="1903421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Assembly (29)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Proclamation (30)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Response (31)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3DB8E-6A13-C24B-1F38-2881443077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106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A6446-2470-EDF5-B3D6-B2ECF305B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47C13773-9390-BBEA-AFEF-884A74C268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Exodus 4:30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The Proclamation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122BCFD3-37B8-773A-8253-8D782CDA3D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272904" cy="2743200"/>
          </a:xfrm>
        </p:spPr>
        <p:txBody>
          <a:bodyPr/>
          <a:lstStyle/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 (30a)</a:t>
            </a:r>
          </a:p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Signs (30b)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6979B6-9094-F893-C67D-D4A9040EC8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466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994C2-7625-CFC0-950F-02EC6EC7B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7002B770-6ECA-4A93-19A9-882FEF6BBE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Exodus 4:30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The Proclamation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94763AC0-BB89-259B-9866-3A553A670F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272904" cy="2743200"/>
          </a:xfrm>
        </p:spPr>
        <p:txBody>
          <a:bodyPr/>
          <a:lstStyle/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 (30a)</a:t>
            </a:r>
          </a:p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Signs (30b)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30244-C009-5444-24DF-EABE4DAF19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14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A7123-D78C-B023-5C52-A48E19138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8C2384-93D3-7AA3-BC40-F12DAF6730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D616E-8938-C041-DCA6-5FA8CEC91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0"/>
            <a:ext cx="10972798" cy="28194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4000" kern="1200" dirty="0">
                <a:solidFill>
                  <a:schemeClr val="tx2"/>
                </a:solidFill>
                <a:ea typeface="+mj-ea"/>
                <a:cs typeface="Calibri" panose="020F0502020204030204" pitchFamily="34" charset="0"/>
              </a:rPr>
              <a:t>2 Timothy 3:16-17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Scripture is 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inspired by God [</a:t>
            </a:r>
            <a:r>
              <a:rPr lang="en-US" sz="3600" b="1" i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theopneustos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en-US" sz="3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profitable for teaching, for reproof, for correction, for training in righteousness;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 that the man of God may be adequate, equipped for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good work.”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844903-0985-AD33-8B1B-BE871438A0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01" t="17778" r="16250" b="37778"/>
          <a:stretch/>
        </p:blipFill>
        <p:spPr>
          <a:xfrm>
            <a:off x="3585972" y="3154680"/>
            <a:ext cx="502005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431506-3B67-4FC0-AF1E-7E3662BBCC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252376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marL="342900" indent="-342900" algn="ctr" defTabSz="685800" eaLnBrk="1" hangingPunct="1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75000"/>
              <a:defRPr/>
            </a:pPr>
            <a:r>
              <a:rPr lang="en-US" alt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Matthew 4:4 </a:t>
            </a:r>
          </a:p>
          <a:p>
            <a:pPr algn="just"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“But He answered and said, “It is written, ‘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Man shall not </a:t>
            </a:r>
            <a:r>
              <a:rPr lang="en-US" sz="3600" b="1" i="1" u="sng" cap="small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live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on bread alone, but on </a:t>
            </a:r>
            <a:r>
              <a:rPr lang="en-US" sz="3600" b="1" i="1" u="sng" cap="small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every word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that proceeds out of the mouth of God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.’”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4D2C0-63E0-4170-B97D-6B44881F0E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2667000"/>
            <a:ext cx="2286000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577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7CB8BC-DCC1-40FA-B41A-0EC92A1375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0"/>
            <a:ext cx="10972800" cy="2819400"/>
          </a:xfrm>
        </p:spPr>
        <p:txBody>
          <a:bodyPr/>
          <a:lstStyle/>
          <a:p>
            <a:pPr algn="ctr" defTabSz="685800" eaLnBrk="1" hangingPunct="1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  <a:defRPr/>
            </a:pPr>
            <a:r>
              <a:rPr lang="en-US" sz="4000" kern="1200" dirty="0">
                <a:solidFill>
                  <a:schemeClr val="tx2"/>
                </a:solidFill>
                <a:ea typeface="+mj-ea"/>
                <a:cs typeface="Calibri" panose="020F0502020204030204" pitchFamily="34" charset="0"/>
              </a:rPr>
              <a:t>Acts 20:26-27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aseline="30000" dirty="0">
                <a:effectLst/>
              </a:rPr>
              <a:t>26 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Therefore, I testify to you this day that 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 innocent of the blood of all men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en-US" sz="3600" baseline="30000" dirty="0">
                <a:effectLst/>
              </a:rPr>
              <a:t>27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For I did not shrink from declaring to you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whole purpose of God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1F2846-F286-4BE8-B1D7-743F089DF9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777" y="3048000"/>
            <a:ext cx="2450447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458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02DCE-05B4-E69E-12E8-47EEF58BC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E1EE88DD-785B-5638-6743-2117C0678A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Exodus 4:30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The Proclamation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2D66428F-E3B3-5BEB-C2DB-1BF60302E0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272904" cy="2743200"/>
          </a:xfrm>
        </p:spPr>
        <p:txBody>
          <a:bodyPr/>
          <a:lstStyle/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 (30a)</a:t>
            </a:r>
          </a:p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Signs (30b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CB1E56-C8C4-0F59-69E3-BEC270519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186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0C994-6E9E-4E35-A475-F8AF7D515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B26335D7-BC12-3B0B-AA98-B9D3140CC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914400"/>
          </a:xfrm>
        </p:spPr>
        <p:txBody>
          <a:bodyPr/>
          <a:lstStyle/>
          <a:p>
            <a:pPr algn="ctr"/>
            <a:r>
              <a:rPr lang="en-US" alt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REDEMPTION</a:t>
            </a:r>
            <a:br>
              <a:rPr lang="en-US" alt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(1:1–12:30)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6CA513BF-6252-7953-2162-D768BB7249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467600" cy="468947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redemption is necessary (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1)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b="1" u="sng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of the deliverer (</a:t>
            </a:r>
            <a:r>
              <a:rPr lang="en-US" altLang="en-US" b="1" u="sng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b="1" u="sng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2–4)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 confrontation with Pharaoh (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5)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reassures Moses (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6:1–7:7)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 confrontation with Pharaoh (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7:18-13)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Plagues (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7:14–12:30)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227E0-D731-B9A9-31E2-60AB683773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874094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97297-0DB9-581E-A67A-396F91270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279E59C-8A0C-7907-5D2D-0BAFD1300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4:2-9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Proofs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A340C12-2C48-DBEE-8B10-5EDF9A0445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705725" cy="2362200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proof (2-5)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nd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proof (6-8)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3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proof (9)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3DB8E-6A13-C24B-1F38-2881443077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056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97297-0DB9-581E-A67A-396F91270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279E59C-8A0C-7907-5D2D-0BAFD1300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4:29-31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</a:t>
            </a: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Israel’s Leaders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A340C12-2C48-DBEE-8B10-5EDF9A0445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716" y="2057399"/>
            <a:ext cx="7705725" cy="1903421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Assembly (29)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Proclamation (30)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Response (31)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3DB8E-6A13-C24B-1F38-2881443077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633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A6446-2470-EDF5-B3D6-B2ECF305B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47C13773-9390-BBEA-AFEF-884A74C268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00FF00"/>
              </a:buClr>
              <a:buFont typeface="+mj-lt"/>
              <a:buAutoNum type="arabicPeriod" startAt="3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Exodus 4:31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The Response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122BCFD3-37B8-773A-8253-8D782CDA3D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272904" cy="2743200"/>
          </a:xfrm>
        </p:spPr>
        <p:txBody>
          <a:bodyPr/>
          <a:lstStyle/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 (31a)</a:t>
            </a:r>
          </a:p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Worship (31b)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6979B6-9094-F893-C67D-D4A9040EC8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719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EEB3C-693A-8A0F-9AD3-E5650E4EC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AB130E9D-F287-9625-0C1F-E26D1E7495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00FF00"/>
              </a:buClr>
              <a:buFont typeface="+mj-lt"/>
              <a:buAutoNum type="arabicPeriod" startAt="3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Exodus 4:31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The Response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181EC565-4FCF-5B29-5A94-0A2051367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272904" cy="2743200"/>
          </a:xfrm>
        </p:spPr>
        <p:txBody>
          <a:bodyPr/>
          <a:lstStyle/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 (31a)</a:t>
            </a:r>
          </a:p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Worship (31b)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BDA887-C426-6DFC-8312-E0D2955397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713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C7520-8DBB-285C-6C5B-6417BDF75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C6242DC9-7A52-C54B-E97A-ED9BEBA5E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57200"/>
            <a:ext cx="8382000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651" name="Oval 7">
            <a:extLst>
              <a:ext uri="{FF2B5EF4-FFF2-40B4-BE49-F238E27FC236}">
                <a16:creationId xmlns:a16="http://schemas.microsoft.com/office/drawing/2014/main" id="{501BFDC8-BECD-A918-D6BE-D26FE9FB5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286000"/>
            <a:ext cx="1752600" cy="9144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27653" name="Oval 7">
            <a:extLst>
              <a:ext uri="{FF2B5EF4-FFF2-40B4-BE49-F238E27FC236}">
                <a16:creationId xmlns:a16="http://schemas.microsoft.com/office/drawing/2014/main" id="{48FAC354-E56A-50F9-32CD-229517DFC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4648200"/>
            <a:ext cx="1219200" cy="9144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18172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8982E-760A-F5D1-4B1C-E1B834BC6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07BBBE-032D-9FFC-327A-0A03785E18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68C22-9550-B35F-25C7-A5D2C6AB1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0"/>
            <a:ext cx="10972798" cy="28194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altLang="en-US" sz="4000" kern="1200" dirty="0">
                <a:solidFill>
                  <a:schemeClr val="tx2"/>
                </a:solidFill>
                <a:ea typeface="+mj-ea"/>
                <a:cs typeface="Calibri" panose="020F0502020204030204" pitchFamily="34" charset="0"/>
              </a:rPr>
              <a:t>Exodus 14:30-31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en-US" sz="3600" baseline="30000" dirty="0"/>
              <a:t>30</a:t>
            </a:r>
            <a:r>
              <a:rPr lang="en-US" sz="3600" dirty="0"/>
              <a:t> Thus the </a:t>
            </a:r>
            <a:r>
              <a:rPr lang="en-US" sz="3600" cap="small" dirty="0"/>
              <a:t>Lord</a:t>
            </a:r>
            <a:r>
              <a:rPr lang="en-US" sz="3600" dirty="0"/>
              <a:t> saved Israel that day from the hand of the Egyptians, and Israel saw the Egyptians dead on the seashore. </a:t>
            </a:r>
            <a:r>
              <a:rPr lang="en-US" sz="3600" baseline="30000" dirty="0"/>
              <a:t>31</a:t>
            </a:r>
            <a:r>
              <a:rPr lang="en-US" sz="3600" dirty="0"/>
              <a:t> When Israel saw the great power which the </a:t>
            </a:r>
            <a:r>
              <a:rPr lang="en-US" sz="3600" cap="small" dirty="0"/>
              <a:t>Lord</a:t>
            </a:r>
            <a:r>
              <a:rPr lang="en-US" sz="3600" dirty="0"/>
              <a:t> had used against the Egyptians, the people feared the </a:t>
            </a:r>
            <a:r>
              <a:rPr lang="en-US" sz="3600" cap="small" dirty="0"/>
              <a:t>Lord</a:t>
            </a:r>
            <a:r>
              <a:rPr lang="en-US" sz="3600" dirty="0"/>
              <a:t>, and </a:t>
            </a:r>
            <a:r>
              <a:rPr lang="en-US" sz="3600" b="1" u="sng" dirty="0">
                <a:solidFill>
                  <a:srgbClr val="FFFFCC"/>
                </a:solidFill>
              </a:rPr>
              <a:t>they believed in the </a:t>
            </a:r>
            <a:r>
              <a:rPr lang="en-US" sz="3600" b="1" u="sng" cap="small" dirty="0">
                <a:solidFill>
                  <a:srgbClr val="FFFFCC"/>
                </a:solidFill>
              </a:rPr>
              <a:t>Lord</a:t>
            </a:r>
            <a:r>
              <a:rPr lang="en-US" sz="3600" dirty="0">
                <a:solidFill>
                  <a:srgbClr val="FFFFCC"/>
                </a:solidFill>
              </a:rPr>
              <a:t> </a:t>
            </a:r>
            <a:r>
              <a:rPr lang="en-US" sz="3600" dirty="0"/>
              <a:t>and in His servant Moses.”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9B8E3-1315-2402-6CC1-8B743A5F4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825" y="3505200"/>
            <a:ext cx="187635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3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914400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SzPct val="75000"/>
              <a:defRPr/>
            </a:pPr>
            <a:r>
              <a:rPr lang="en-US" altLang="en-US" sz="4000" kern="1200" dirty="0">
                <a:effectLst>
                  <a:outerShdw blurRad="38100" dist="38100" dir="2700000" algn="tl">
                    <a:srgbClr val="000000"/>
                  </a:outerShdw>
                </a:effectLst>
                <a:cs typeface="Calibri" panose="020F0502020204030204" pitchFamily="34" charset="0"/>
              </a:rPr>
              <a:t>Exodus 14:31</a:t>
            </a:r>
          </a:p>
        </p:txBody>
      </p:sp>
      <p:sp>
        <p:nvSpPr>
          <p:cNvPr id="3789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352800" y="1323977"/>
            <a:ext cx="8229600" cy="3857624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en-US" altLang="en-US" sz="3000" dirty="0">
                <a:cs typeface="Calibri" panose="020F0502020204030204" pitchFamily="34" charset="0"/>
              </a:rPr>
              <a:t>“When we read </a:t>
            </a:r>
            <a:r>
              <a:rPr lang="en-US" altLang="en-US" sz="3000" i="1" dirty="0">
                <a:cs typeface="Calibri" panose="020F0502020204030204" pitchFamily="34" charset="0"/>
              </a:rPr>
              <a:t>so the people feared the Lord</a:t>
            </a:r>
            <a:r>
              <a:rPr lang="en-US" altLang="en-US" sz="3000" dirty="0">
                <a:cs typeface="Calibri" panose="020F0502020204030204" pitchFamily="34" charset="0"/>
              </a:rPr>
              <a:t> and the words that follow, we are meant to understand that the community had come to saving faith and so were a reborn people. They </a:t>
            </a:r>
            <a:r>
              <a:rPr lang="en-US" altLang="en-US" sz="3000" i="1" dirty="0">
                <a:cs typeface="Calibri" panose="020F0502020204030204" pitchFamily="34" charset="0"/>
              </a:rPr>
              <a:t>believed the Lord</a:t>
            </a:r>
            <a:r>
              <a:rPr lang="en-US" altLang="en-US" sz="3000" dirty="0">
                <a:cs typeface="Calibri" panose="020F0502020204030204" pitchFamily="34" charset="0"/>
              </a:rPr>
              <a:t> (the same wording used of Abraham’s saving faith in Gen. 15:6; read Paul’s comments in Rom. 4)…The people were transformed spiritually even as they were delivered physically.” </a:t>
            </a:r>
          </a:p>
        </p:txBody>
      </p:sp>
      <p:sp>
        <p:nvSpPr>
          <p:cNvPr id="83971" name="Text Box 1028"/>
          <p:cNvSpPr txBox="1">
            <a:spLocks noChangeArrowheads="1"/>
          </p:cNvSpPr>
          <p:nvPr/>
        </p:nvSpPr>
        <p:spPr bwMode="auto">
          <a:xfrm>
            <a:off x="2819400" y="6324600"/>
            <a:ext cx="655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Nelson's New Illustrated Bible Commentary</a:t>
            </a:r>
            <a:r>
              <a:rPr lang="en-US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113.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19D964-022F-2D00-C8EE-2EFE17A83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78423"/>
            <a:ext cx="2377440" cy="370317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677162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090DC-5955-12F9-734F-D6EC6C57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6E5EA5-511A-D399-9657-2D4167A54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2BE0B039-355A-DACB-8AC8-712377395C7D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609600" y="3"/>
            <a:ext cx="10972800" cy="220979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4000" kern="1200" dirty="0">
                <a:solidFill>
                  <a:srgbClr val="00FFFF"/>
                </a:solidFill>
                <a:ea typeface="+mj-ea"/>
                <a:cs typeface="+mj-cs"/>
              </a:rPr>
              <a:t> </a:t>
            </a:r>
            <a:r>
              <a:rPr lang="en-US" sz="4000" kern="1200" dirty="0">
                <a:solidFill>
                  <a:srgbClr val="00FFFF"/>
                </a:solidFill>
                <a:ea typeface="+mj-ea"/>
                <a:cs typeface="Calibri" panose="020F0502020204030204" pitchFamily="34" charset="0"/>
              </a:rPr>
              <a:t>Exodus 2:24</a:t>
            </a:r>
          </a:p>
          <a:p>
            <a:pPr lvl="0" algn="just" eaLnBrk="1" hangingPunct="1">
              <a:spcBef>
                <a:spcPct val="0"/>
              </a:spcBef>
              <a:buClrTx/>
              <a:buSzTx/>
              <a:defRPr/>
            </a:pP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“So, God heard their groaning; and </a:t>
            </a:r>
            <a:r>
              <a:rPr lang="en-US" sz="3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God remembered His covenant</a:t>
            </a: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with Abraham, Isaac, and Jacob.”</a:t>
            </a:r>
          </a:p>
        </p:txBody>
      </p:sp>
      <p:pic>
        <p:nvPicPr>
          <p:cNvPr id="1026" name="Picture 2" descr="Flag of Israel - Polyester - Choice of Sizes | aJudaica.com">
            <a:extLst>
              <a:ext uri="{FF2B5EF4-FFF2-40B4-BE49-F238E27FC236}">
                <a16:creationId xmlns:a16="http://schemas.microsoft.com/office/drawing/2014/main" id="{527BA6F3-0BFC-DFBE-F69E-AEF542A71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7778"/>
          <a:stretch>
            <a:fillRect/>
          </a:stretch>
        </p:blipFill>
        <p:spPr bwMode="auto">
          <a:xfrm>
            <a:off x="4056336" y="2514600"/>
            <a:ext cx="4079328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1519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2ACE04-FABD-46A8-BCCE-F3190DBFD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1" y="0"/>
            <a:ext cx="10972800" cy="466281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3600" baseline="30000" dirty="0">
                <a:latin typeface="Calibri" panose="020F0502020204030204" pitchFamily="34" charset="0"/>
              </a:rPr>
              <a:t> </a:t>
            </a: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Genesis 15:18-21</a:t>
            </a:r>
          </a:p>
          <a:p>
            <a:pPr algn="just"/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18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On that day the 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made a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covenant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with Abram, saying, “To your descendants I have given this land, From the river of Egypt as far as the great river, the river Euphrates: 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19 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Kenite and the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Kenizzite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and the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Kadmonite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20 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the Hittite and the Perizzite and the Rephaim 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21 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the Amorite and the Canaanite and the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Girgashite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and the Jebusite.”</a:t>
            </a:r>
            <a:endParaRPr lang="en-U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33009-6BD2-8B26-559A-7AFA2FB01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EFEE0-BCBD-B277-5545-72B2BC820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19" y="228600"/>
            <a:ext cx="10727363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6499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3DAEE16-233B-4E27-A602-4D37C9A249F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0505" y="640071"/>
          <a:ext cx="11030990" cy="48463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4400"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en-US" sz="3600" b="0" kern="1200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THREE PHASES OF MOSES’ 120 YEAR LIFE</a:t>
                      </a:r>
                      <a:endParaRPr lang="en-US" sz="3600" b="0" kern="1200" dirty="0">
                        <a:solidFill>
                          <a:srgbClr val="00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 marT="45729" marB="45729" anchor="ctr"/>
                </a:tc>
                <a:tc hMerge="1">
                  <a:txBody>
                    <a:bodyPr/>
                    <a:lstStyle/>
                    <a:p>
                      <a:endParaRPr lang="en-US" sz="2400" u="sng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9" marB="45729"/>
                </a:tc>
                <a:tc hMerge="1">
                  <a:txBody>
                    <a:bodyPr/>
                    <a:lstStyle/>
                    <a:p>
                      <a:endParaRPr lang="en-US" sz="2400" u="sng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9" marB="45729"/>
                </a:tc>
                <a:tc hMerge="1">
                  <a:txBody>
                    <a:bodyPr/>
                    <a:lstStyle/>
                    <a:p>
                      <a:endParaRPr lang="en-US" sz="2400" u="sng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9" marB="45729"/>
                </a:tc>
                <a:tc hMerge="1">
                  <a:txBody>
                    <a:bodyPr/>
                    <a:lstStyle/>
                    <a:p>
                      <a:endParaRPr lang="en-US" sz="2400" u="sng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9" marB="45729"/>
                </a:tc>
                <a:extLst>
                  <a:ext uri="{0D108BD9-81ED-4DB2-BD59-A6C34878D82A}">
                    <a16:rowId xmlns:a16="http://schemas.microsoft.com/office/drawing/2014/main" val="68904063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LIFE PHASE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SCRIPTURE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YEARS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dirty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dirty="0">
                          <a:solidFill>
                            <a:srgbClr val="66006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ACTIVITY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29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Natural Training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Acts 7:23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1526–1486 B.C.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1-40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r>
                        <a:rPr lang="en-US" sz="2200" b="1" u="none" kern="1200" dirty="0">
                          <a:solidFill>
                            <a:srgbClr val="66006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Egyptian Education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9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Spiritual Training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7:7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1486–1446 B.C.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40-80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r>
                        <a:rPr lang="en-US" sz="2200" b="1" u="none" kern="1200" dirty="0">
                          <a:solidFill>
                            <a:srgbClr val="66006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Midian Shepherding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9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Ministry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Deut. 31:2; 34:7;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Acts 7:36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1446–1406 B.C.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80-120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r>
                        <a:rPr lang="en-US" sz="2200" b="1" u="none" kern="1200" dirty="0">
                          <a:solidFill>
                            <a:srgbClr val="66006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Exodus, Law, Wilderness Preservation, Pentateuch Authorship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4711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673" y="137160"/>
            <a:ext cx="8392655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5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50"/>
    </mc:Choice>
    <mc:Fallback xmlns="">
      <p:transition advTm="1145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D1FAC-9636-4654-A651-EB339EDD7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sz="quarter" idx="1"/>
          </p:nvPr>
        </p:nvSpPr>
        <p:spPr>
          <a:xfrm>
            <a:off x="609600" y="2"/>
            <a:ext cx="10972800" cy="342899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4000" kern="1200" dirty="0">
                <a:solidFill>
                  <a:srgbClr val="00FFFF"/>
                </a:solidFill>
                <a:ea typeface="+mj-ea"/>
                <a:cs typeface="+mj-cs"/>
              </a:rPr>
              <a:t> </a:t>
            </a:r>
            <a:r>
              <a:rPr lang="en-US" sz="4000" kern="1200" dirty="0">
                <a:solidFill>
                  <a:schemeClr val="tx2"/>
                </a:solidFill>
                <a:ea typeface="+mj-ea"/>
                <a:cs typeface="Calibri" panose="020F0502020204030204" pitchFamily="34" charset="0"/>
              </a:rPr>
              <a:t>Ezekiel 36:22</a:t>
            </a:r>
          </a:p>
          <a:p>
            <a:pPr lvl="0" algn="just" eaLnBrk="1" hangingPunct="1">
              <a:spcBef>
                <a:spcPct val="0"/>
              </a:spcBef>
              <a:buClrTx/>
              <a:buSzTx/>
              <a:defRPr/>
            </a:pP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“Therefore, say to the house of Israel, ‘This is what the Lord God says: “</a:t>
            </a:r>
            <a:r>
              <a:rPr lang="en-US" sz="3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It is not for your sake, house of Israel, that I am about to act, but for My holy name</a:t>
            </a: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which you have profaned among the nations where you went.”</a:t>
            </a:r>
          </a:p>
        </p:txBody>
      </p:sp>
      <p:pic>
        <p:nvPicPr>
          <p:cNvPr id="6" name="Picture 4" descr="C:\Documents and Settings\Owner\Application Data\Microsoft\Media Catalog\Downloaded Clips\cl0\SY01462_.wmf">
            <a:extLst>
              <a:ext uri="{FF2B5EF4-FFF2-40B4-BE49-F238E27FC236}">
                <a16:creationId xmlns:a16="http://schemas.microsoft.com/office/drawing/2014/main" id="{B390246F-B8B4-4A22-837F-6EFE41C60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3647" y="2971800"/>
            <a:ext cx="222470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16289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20455-1327-3CBD-C02E-4B1DE791B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0331473A-9413-193E-1581-71DF4A64E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00FF00"/>
              </a:buClr>
              <a:buFont typeface="+mj-lt"/>
              <a:buAutoNum type="arabicPeriod" startAt="3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Exodus 4:31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The Response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61806222-6E83-C770-F31A-A7ADB2BE34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272904" cy="2743200"/>
          </a:xfrm>
        </p:spPr>
        <p:txBody>
          <a:bodyPr/>
          <a:lstStyle/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 (31a)</a:t>
            </a:r>
          </a:p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Worship (31b)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2E29A-9F1E-CB0E-A0F8-5C4D68798D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27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 idx="4294967295"/>
          </p:nvPr>
        </p:nvSpPr>
        <p:spPr>
          <a:xfrm>
            <a:off x="2209800" y="2857500"/>
            <a:ext cx="7772400" cy="1143000"/>
          </a:xfrm>
        </p:spPr>
        <p:txBody>
          <a:bodyPr/>
          <a:lstStyle/>
          <a:p>
            <a:pPr algn="ctr"/>
            <a:r>
              <a:rPr lang="en-US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9178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FFE11-48D8-7F35-142E-C95C8B32A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1DA23626-CBAF-2785-3E2D-54AF427B4E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pPr algn="ctr" eaLnBrk="1" hangingPunct="1"/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CALLING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Exodus 4:1-31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58D5BCD-9570-7C6A-3943-C749F4961D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48317"/>
            <a:ext cx="8428567" cy="30861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Third objection (1-9)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Fourth objection (10-12)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Fifth objection (13-17)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 returns to Egypt (18-20)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God to harden Pharaoh (21-23)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 refusal to circumcise </a:t>
            </a:r>
            <a:r>
              <a:rPr lang="en-US" dirty="0" err="1">
                <a:cs typeface="Calibri" panose="020F0502020204030204" pitchFamily="34" charset="0"/>
              </a:rPr>
              <a:t>Gershom</a:t>
            </a:r>
            <a:r>
              <a:rPr lang="en-US" dirty="0">
                <a:cs typeface="Calibri" panose="020F0502020204030204" pitchFamily="34" charset="0"/>
              </a:rPr>
              <a:t> (24-26)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cs typeface="Calibri" panose="020F0502020204030204" pitchFamily="34" charset="0"/>
              </a:rPr>
              <a:t>Moses’ meetings (27-31)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78F6AD-D1AA-A956-3BBB-54D6BAB737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366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2C5C9-5B58-E190-E1F9-44B9A044A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C69617C3-2A60-A419-6FA2-43C3442A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2057400"/>
            <a:ext cx="7757546" cy="3162300"/>
          </a:xfrm>
        </p:spPr>
        <p:txBody>
          <a:bodyPr/>
          <a:lstStyle/>
          <a:p>
            <a:pPr marL="57150" lvl="1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With Aaron (27-28)</a:t>
            </a:r>
          </a:p>
          <a:p>
            <a:pPr marL="57150" lvl="1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With Israel’s leaders (29-31)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3611971-5ED4-795F-75AE-C185240F5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VII.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4:27-31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Moses’ Meetings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8AB96-31B2-EE0E-4D57-299675AF7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75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5BEAC-1719-9A4A-9427-91452E5F3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25EAC7-DE35-507C-2E60-A62FDA69723F}"/>
              </a:ext>
            </a:extLst>
          </p:cNvPr>
          <p:cNvSpPr/>
          <p:nvPr/>
        </p:nvSpPr>
        <p:spPr>
          <a:xfrm>
            <a:off x="609600" y="4087346"/>
            <a:ext cx="10972800" cy="2313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3600" u="none" strike="noStrik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24</a:t>
            </a:r>
            <a:r>
              <a:rPr lang="en-US" sz="360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bless you, and keep you; </a:t>
            </a:r>
            <a:r>
              <a:rPr lang="en-US" sz="3600" u="none" strike="noStrik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25</a:t>
            </a:r>
            <a:r>
              <a:rPr lang="en-US" sz="360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make His face shine on you, And be gracious to you; </a:t>
            </a:r>
            <a:r>
              <a:rPr lang="en-US" sz="3600" u="none" strike="noStrik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26</a:t>
            </a:r>
            <a:r>
              <a:rPr lang="en-US" sz="360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lift up His countenance on you, And give you peace.</a:t>
            </a:r>
          </a:p>
          <a:p>
            <a:pPr algn="r"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Numbers 6:24–26 (NASB95)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CF46EB-5A35-2263-DACA-0CBAF91179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254" y="533400"/>
            <a:ext cx="591549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9B1B3-4B99-F7A9-120F-C1AF4ED0F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4BBEEBA8-1919-86DF-8BAD-9D966AFB9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57200"/>
            <a:ext cx="8382000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653" name="Oval 7">
            <a:extLst>
              <a:ext uri="{FF2B5EF4-FFF2-40B4-BE49-F238E27FC236}">
                <a16:creationId xmlns:a16="http://schemas.microsoft.com/office/drawing/2014/main" id="{056FC6E9-DB16-C275-7D4F-3ADC0D874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886200"/>
            <a:ext cx="2362200" cy="17526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50943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F25CF-CA2F-8AA0-ABD0-C9723BE94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AD3B15-05D3-4D1D-AE61-0BCAB73417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967" y="137160"/>
            <a:ext cx="8734067" cy="65836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9689126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9B1B3-4B99-F7A9-120F-C1AF4ED0F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4BBEEBA8-1919-86DF-8BAD-9D966AFB9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57200"/>
            <a:ext cx="8382000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653" name="Oval 7">
            <a:extLst>
              <a:ext uri="{FF2B5EF4-FFF2-40B4-BE49-F238E27FC236}">
                <a16:creationId xmlns:a16="http://schemas.microsoft.com/office/drawing/2014/main" id="{056FC6E9-DB16-C275-7D4F-3ADC0D874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886200"/>
            <a:ext cx="2362200" cy="17526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FF920D05-7CF0-05A6-E4A1-200E64C96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0" y="2190750"/>
            <a:ext cx="1153583" cy="931333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50161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FFE11-48D8-7F35-142E-C95C8B32A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1DA23626-CBAF-2785-3E2D-54AF427B4E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pPr algn="ctr" eaLnBrk="1" hangingPunct="1"/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CALLING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Exodus 4:1-31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58D5BCD-9570-7C6A-3943-C749F4961D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48317"/>
            <a:ext cx="8428567" cy="30861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Third objection (1-9)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Fourth objection (10-12)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Fifth objection (13-17)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 returns to Egypt (18-20)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God to harden Pharaoh (21-23)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 refusal to circumcise </a:t>
            </a:r>
            <a:r>
              <a:rPr lang="en-US" dirty="0" err="1">
                <a:cs typeface="Calibri" panose="020F0502020204030204" pitchFamily="34" charset="0"/>
              </a:rPr>
              <a:t>Gershom</a:t>
            </a:r>
            <a:r>
              <a:rPr lang="en-US" dirty="0">
                <a:cs typeface="Calibri" panose="020F0502020204030204" pitchFamily="34" charset="0"/>
              </a:rPr>
              <a:t> (24-26)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cs typeface="Calibri" panose="020F0502020204030204" pitchFamily="34" charset="0"/>
              </a:rPr>
              <a:t>Moses’ meetings (27-31)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78F6AD-D1AA-A956-3BBB-54D6BAB737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200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2C5C9-5B58-E190-E1F9-44B9A044A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C69617C3-2A60-A419-6FA2-43C3442A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2057400"/>
            <a:ext cx="7757546" cy="3162300"/>
          </a:xfrm>
        </p:spPr>
        <p:txBody>
          <a:bodyPr/>
          <a:lstStyle/>
          <a:p>
            <a:pPr marL="57150" lvl="1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With Aaron (27-28)</a:t>
            </a:r>
          </a:p>
          <a:p>
            <a:pPr marL="57150" lvl="1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With Israel’s leaders (29-31)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3611971-5ED4-795F-75AE-C185240F5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VII.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4:27-31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Moses’ Meetings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8AB96-31B2-EE0E-4D57-299675AF7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90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2158"/>
</p:tagLst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Designs\Azure.pot</Template>
  <TotalTime>12801</TotalTime>
  <Words>1143</Words>
  <Application>Microsoft Office PowerPoint</Application>
  <PresentationFormat>Widescreen</PresentationFormat>
  <Paragraphs>150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Times New Roman</vt:lpstr>
      <vt:lpstr>Wingdings</vt:lpstr>
      <vt:lpstr>Azure</vt:lpstr>
      <vt:lpstr>PowerPoint Presentation</vt:lpstr>
      <vt:lpstr>EXODUS STRUCTURE/OUTLINE</vt:lpstr>
      <vt:lpstr>REDEMPTION (1:1–12:30)</vt:lpstr>
      <vt:lpstr>PowerPoint Presentation</vt:lpstr>
      <vt:lpstr>PowerPoint Presentation</vt:lpstr>
      <vt:lpstr>PowerPoint Presentation</vt:lpstr>
      <vt:lpstr>PowerPoint Presentation</vt:lpstr>
      <vt:lpstr>MOSES’ CALLING Exodus 4:1-31</vt:lpstr>
      <vt:lpstr>VII. Exodus 4:27-31 Moses’ Meetings</vt:lpstr>
      <vt:lpstr>VII. Exodus 4:27-31 Moses’ Meetings</vt:lpstr>
      <vt:lpstr>Exodus 4:27-28 With Aaron</vt:lpstr>
      <vt:lpstr>Exodus 4:27-28 With Aaron</vt:lpstr>
      <vt:lpstr>PowerPoint Presentation</vt:lpstr>
      <vt:lpstr>PowerPoint Presentation</vt:lpstr>
      <vt:lpstr>Exodus 4:27-28 With Aaron</vt:lpstr>
      <vt:lpstr>PowerPoint Presentation</vt:lpstr>
      <vt:lpstr>PowerPoint Presentation</vt:lpstr>
      <vt:lpstr>PowerPoint Presentation</vt:lpstr>
      <vt:lpstr>VII. Exodus 4:27-31 Moses’ Meetings</vt:lpstr>
      <vt:lpstr>Exodus 4:29-31 With Israel’s Leaders</vt:lpstr>
      <vt:lpstr>Exodus 4:29-31 With Israel’s Leaders</vt:lpstr>
      <vt:lpstr>PowerPoint Presentation</vt:lpstr>
      <vt:lpstr>Exodus 4:29-31 With Israel’s Leaders</vt:lpstr>
      <vt:lpstr>Exodus 4:30 The Proclamation</vt:lpstr>
      <vt:lpstr>Exodus 4:30 The Proclamation</vt:lpstr>
      <vt:lpstr>PowerPoint Presentation</vt:lpstr>
      <vt:lpstr>PowerPoint Presentation</vt:lpstr>
      <vt:lpstr>PowerPoint Presentation</vt:lpstr>
      <vt:lpstr>Exodus 4:30 The Proclamation</vt:lpstr>
      <vt:lpstr>Exodus 4:2-9 Proofs</vt:lpstr>
      <vt:lpstr>Exodus 4:29-31 With Israel’s Leaders</vt:lpstr>
      <vt:lpstr>Exodus 4:31 The Response</vt:lpstr>
      <vt:lpstr>Exodus 4:31 The Response</vt:lpstr>
      <vt:lpstr>PowerPoint Presentation</vt:lpstr>
      <vt:lpstr>PowerPoint Presentation</vt:lpstr>
      <vt:lpstr>Exodus 14:31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Exodus 4:31 The Response</vt:lpstr>
      <vt:lpstr>Conclusion</vt:lpstr>
      <vt:lpstr>MOSES’ CALLING Exodus 4:1-31</vt:lpstr>
      <vt:lpstr>VII. Exodus 4:27-31 Moses’ Meetings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013 Exodus 4v27-31</dc:title>
  <dc:subject>Exodus</dc:subject>
  <dc:creator>A. Woods</dc:creator>
  <dc:description>Modified by Jim McGowan</dc:description>
  <cp:lastModifiedBy>Jim McGowan</cp:lastModifiedBy>
  <cp:revision>1303</cp:revision>
  <cp:lastPrinted>2025-08-31T01:30:39Z</cp:lastPrinted>
  <dcterms:created xsi:type="dcterms:W3CDTF">2009-03-17T12:21:13Z</dcterms:created>
  <dcterms:modified xsi:type="dcterms:W3CDTF">2025-08-31T01:31:29Z</dcterms:modified>
</cp:coreProperties>
</file>