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112"/>
  </p:notesMasterIdLst>
  <p:handoutMasterIdLst>
    <p:handoutMasterId r:id="rId113"/>
  </p:handoutMasterIdLst>
  <p:sldIdLst>
    <p:sldId id="2120" r:id="rId3"/>
    <p:sldId id="2129" r:id="rId4"/>
    <p:sldId id="2127" r:id="rId5"/>
    <p:sldId id="6816" r:id="rId6"/>
    <p:sldId id="6817" r:id="rId7"/>
    <p:sldId id="6823" r:id="rId8"/>
    <p:sldId id="2043" r:id="rId9"/>
    <p:sldId id="2042" r:id="rId10"/>
    <p:sldId id="6824" r:id="rId11"/>
    <p:sldId id="6825" r:id="rId12"/>
    <p:sldId id="6826" r:id="rId13"/>
    <p:sldId id="2927" r:id="rId14"/>
    <p:sldId id="6827" r:id="rId15"/>
    <p:sldId id="6828" r:id="rId16"/>
    <p:sldId id="6837" r:id="rId17"/>
    <p:sldId id="6838" r:id="rId18"/>
    <p:sldId id="6839" r:id="rId19"/>
    <p:sldId id="6675" r:id="rId20"/>
    <p:sldId id="6582" r:id="rId21"/>
    <p:sldId id="6840" r:id="rId22"/>
    <p:sldId id="6841" r:id="rId23"/>
    <p:sldId id="6842" r:id="rId24"/>
    <p:sldId id="6547" r:id="rId25"/>
    <p:sldId id="6843" r:id="rId26"/>
    <p:sldId id="6911" r:id="rId27"/>
    <p:sldId id="6844" r:id="rId28"/>
    <p:sldId id="6845" r:id="rId29"/>
    <p:sldId id="6846" r:id="rId30"/>
    <p:sldId id="6847" r:id="rId31"/>
    <p:sldId id="1161" r:id="rId32"/>
    <p:sldId id="6848" r:id="rId33"/>
    <p:sldId id="6549" r:id="rId34"/>
    <p:sldId id="6849" r:id="rId35"/>
    <p:sldId id="6912" r:id="rId36"/>
    <p:sldId id="6850" r:id="rId37"/>
    <p:sldId id="6851" r:id="rId38"/>
    <p:sldId id="6852" r:id="rId39"/>
    <p:sldId id="6853" r:id="rId40"/>
    <p:sldId id="6854" r:id="rId41"/>
    <p:sldId id="5594" r:id="rId42"/>
    <p:sldId id="6913" r:id="rId43"/>
    <p:sldId id="6855" r:id="rId44"/>
    <p:sldId id="6856" r:id="rId45"/>
    <p:sldId id="6857" r:id="rId46"/>
    <p:sldId id="6541" r:id="rId47"/>
    <p:sldId id="5943" r:id="rId48"/>
    <p:sldId id="6858" r:id="rId49"/>
    <p:sldId id="6859" r:id="rId50"/>
    <p:sldId id="6860" r:id="rId51"/>
    <p:sldId id="6861" r:id="rId52"/>
    <p:sldId id="5591" r:id="rId53"/>
    <p:sldId id="6862" r:id="rId54"/>
    <p:sldId id="6863" r:id="rId55"/>
    <p:sldId id="6581" r:id="rId56"/>
    <p:sldId id="6864" r:id="rId57"/>
    <p:sldId id="6865" r:id="rId58"/>
    <p:sldId id="6866" r:id="rId59"/>
    <p:sldId id="6867" r:id="rId60"/>
    <p:sldId id="6579" r:id="rId61"/>
    <p:sldId id="6868" r:id="rId62"/>
    <p:sldId id="6835" r:id="rId63"/>
    <p:sldId id="6869" r:id="rId64"/>
    <p:sldId id="6870" r:id="rId65"/>
    <p:sldId id="6871" r:id="rId66"/>
    <p:sldId id="6914" r:id="rId67"/>
    <p:sldId id="6872" r:id="rId68"/>
    <p:sldId id="6873" r:id="rId69"/>
    <p:sldId id="6874" r:id="rId70"/>
    <p:sldId id="6875" r:id="rId71"/>
    <p:sldId id="6876" r:id="rId72"/>
    <p:sldId id="6877" r:id="rId73"/>
    <p:sldId id="5552" r:id="rId74"/>
    <p:sldId id="6878" r:id="rId75"/>
    <p:sldId id="6879" r:id="rId76"/>
    <p:sldId id="6915" r:id="rId77"/>
    <p:sldId id="6880" r:id="rId78"/>
    <p:sldId id="6916" r:id="rId79"/>
    <p:sldId id="6882" r:id="rId80"/>
    <p:sldId id="6883" r:id="rId81"/>
    <p:sldId id="6884" r:id="rId82"/>
    <p:sldId id="6885" r:id="rId83"/>
    <p:sldId id="6886" r:id="rId84"/>
    <p:sldId id="6887" r:id="rId85"/>
    <p:sldId id="6888" r:id="rId86"/>
    <p:sldId id="6889" r:id="rId87"/>
    <p:sldId id="6890" r:id="rId88"/>
    <p:sldId id="6891" r:id="rId89"/>
    <p:sldId id="6892" r:id="rId90"/>
    <p:sldId id="6893" r:id="rId91"/>
    <p:sldId id="6894" r:id="rId92"/>
    <p:sldId id="6895" r:id="rId93"/>
    <p:sldId id="6896" r:id="rId94"/>
    <p:sldId id="6897" r:id="rId95"/>
    <p:sldId id="6919" r:id="rId96"/>
    <p:sldId id="6899" r:id="rId97"/>
    <p:sldId id="6920" r:id="rId98"/>
    <p:sldId id="6901" r:id="rId99"/>
    <p:sldId id="6902" r:id="rId100"/>
    <p:sldId id="6903" r:id="rId101"/>
    <p:sldId id="6904" r:id="rId102"/>
    <p:sldId id="6905" r:id="rId103"/>
    <p:sldId id="6906" r:id="rId104"/>
    <p:sldId id="6907" r:id="rId105"/>
    <p:sldId id="6910" r:id="rId106"/>
    <p:sldId id="2033" r:id="rId107"/>
    <p:sldId id="6881" r:id="rId108"/>
    <p:sldId id="6908" r:id="rId109"/>
    <p:sldId id="6918" r:id="rId110"/>
    <p:sldId id="6909" r:id="rId111"/>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5974" autoAdjust="0"/>
  </p:normalViewPr>
  <p:slideViewPr>
    <p:cSldViewPr>
      <p:cViewPr varScale="1">
        <p:scale>
          <a:sx n="117" d="100"/>
          <a:sy n="117" d="100"/>
        </p:scale>
        <p:origin x="145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42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handoutMaster" Target="handoutMasters/handout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1ADDFDB-6E18-4CC8-83D0-0138A413A5E0}"/>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Genesis 008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8/18/2025</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30</a:t>
            </a:fld>
            <a:endParaRPr lang="en-US" altLang="en-US" sz="1200" dirty="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95741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8/18/2025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dirty="0"/>
          </a:p>
        </p:txBody>
      </p:sp>
    </p:spTree>
    <p:extLst>
      <p:ext uri="{BB962C8B-B14F-4D97-AF65-F5344CB8AC3E}">
        <p14:creationId xmlns:p14="http://schemas.microsoft.com/office/powerpoint/2010/main" val="6355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8/18/2025</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dirty="0"/>
          </a:p>
        </p:txBody>
      </p:sp>
    </p:spTree>
    <p:extLst>
      <p:ext uri="{BB962C8B-B14F-4D97-AF65-F5344CB8AC3E}">
        <p14:creationId xmlns:p14="http://schemas.microsoft.com/office/powerpoint/2010/main" val="21617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34745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Date Placeholder 4">
            <a:extLst>
              <a:ext uri="{FF2B5EF4-FFF2-40B4-BE49-F238E27FC236}">
                <a16:creationId xmlns:a16="http://schemas.microsoft.com/office/drawing/2014/main" id="{905D6868-5447-466D-AA4D-6425132AAA06}"/>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FCA51BD1-C15B-4517-9060-7FB1A9FA6EA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B2833B76-E940-47BC-B29D-66C5ADC06BFA}"/>
              </a:ext>
            </a:extLst>
          </p:cNvPr>
          <p:cNvSpPr>
            <a:spLocks noGrp="1"/>
          </p:cNvSpPr>
          <p:nvPr>
            <p:ph type="sldNum" sz="quarter" idx="12"/>
          </p:nvPr>
        </p:nvSpPr>
        <p:spPr/>
        <p:txBody>
          <a:bodyPr/>
          <a:lstStyle>
            <a:lvl1pPr>
              <a:defRPr/>
            </a:lvl1pPr>
          </a:lstStyle>
          <a:p>
            <a:fld id="{44D48CB0-71BD-4942-8931-98B62F66DEB8}" type="slidenum">
              <a:rPr lang="en-US" altLang="en-US"/>
              <a:pPr/>
              <a:t>‹#›</a:t>
            </a:fld>
            <a:endParaRPr lang="en-US" altLang="en-US" dirty="0"/>
          </a:p>
        </p:txBody>
      </p:sp>
    </p:spTree>
    <p:extLst>
      <p:ext uri="{BB962C8B-B14F-4D97-AF65-F5344CB8AC3E}">
        <p14:creationId xmlns:p14="http://schemas.microsoft.com/office/powerpoint/2010/main" val="262281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1219C8-A6BD-49EF-BE98-E554E48F3D3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35" r:id="rId12"/>
    <p:sldLayoutId id="2147488936" r:id="rId13"/>
    <p:sldLayoutId id="2147488937" r:id="rId14"/>
    <p:sldLayoutId id="214748893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4"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n-US" altLang="en-US" sz="3600" dirty="0">
                <a:solidFill>
                  <a:schemeClr val="tx2"/>
                </a:solidFill>
                <a:effectLst>
                  <a:outerShdw blurRad="38100" dist="38100" dir="2700000" algn="tl">
                    <a:srgbClr val="000000">
                      <a:alpha val="43137"/>
                    </a:srgbClr>
                  </a:outerShdw>
                </a:effectLst>
                <a:ea typeface="+mj-ea"/>
                <a:cs typeface="+mj-cs"/>
              </a:rPr>
              <a:t>Génesis 1:1-2:3</a:t>
            </a:r>
          </a:p>
          <a:p>
            <a:pPr marL="0" indent="0" algn="ctr" eaLnBrk="1" hangingPunct="1">
              <a:spcBef>
                <a:spcPts val="0"/>
              </a:spcBef>
              <a:buFont typeface="Wingdings" panose="05000000000000000000" pitchFamily="2" charset="2"/>
              <a:buNone/>
            </a:pPr>
            <a:r>
              <a:rPr lang="en-US" altLang="en-US" sz="3600" dirty="0">
                <a:solidFill>
                  <a:schemeClr val="tx2"/>
                </a:solidFill>
                <a:effectLst>
                  <a:outerShdw blurRad="38100" dist="38100" dir="2700000" algn="tl">
                    <a:srgbClr val="000000">
                      <a:alpha val="43137"/>
                    </a:srgbClr>
                  </a:outerShdw>
                </a:effectLst>
                <a:ea typeface="+mj-ea"/>
                <a:cs typeface="+mj-cs"/>
              </a:rPr>
              <a:t>Creación del Antropo</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37" y="1371600"/>
            <a:ext cx="7315200" cy="4114800"/>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997343" y="4993967"/>
            <a:ext cx="7313220" cy="430887"/>
          </a:xfrm>
          <a:prstGeom prst="rect">
            <a:avLst/>
          </a:prstGeom>
          <a:noFill/>
        </p:spPr>
        <p:txBody>
          <a:bodyPr wrap="none" rtlCol="0">
            <a:spAutoFit/>
          </a:bodyPr>
          <a:lstStyle/>
          <a:p>
            <a:r>
              <a:rPr lang="en-US" sz="2200" dirty="0">
                <a:solidFill>
                  <a:schemeClr val="tx1">
                    <a:lumMod val="75000"/>
                  </a:schemeClr>
                </a:solidFill>
                <a:latin typeface="Century Gothic" panose="020B0502020202020204" pitchFamily="34" charset="0"/>
              </a:rPr>
              <a:t>el libro de los orígenes         |   por  dr. andy woods</a:t>
            </a:r>
            <a:endParaRPr lang="es-CO" sz="22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06156305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63E3-D12A-F3EF-0E1B-347FFF6DD7A0}"/>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338D0AD7-60AF-66CE-AA97-F1595C94FD2F}"/>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1C42ED57-F737-2031-2B14-F08EB05C9C25}"/>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49D053F-2DA0-336F-FE88-77E99E3AB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4047501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latin typeface="Calibri" panose="020F0502020204030204" pitchFamily="34" charset="0"/>
              </a:rPr>
              <a:t>Génesis 2:24</a:t>
            </a:r>
          </a:p>
          <a:p>
            <a:pPr marL="862013" lvl="1" indent="-461963" algn="just" eaLnBrk="1" hangingPunct="1">
              <a:spcBef>
                <a:spcPts val="0"/>
              </a:spcBef>
              <a:spcAft>
                <a:spcPts val="2400"/>
              </a:spcAft>
              <a:defRPr/>
            </a:pPr>
            <a:r>
              <a:rPr lang="es-CO" dirty="0"/>
              <a:t>Nueva prioridad relacional para que el matrimonio funcione</a:t>
            </a:r>
            <a:r>
              <a:rPr lang="en-US" dirty="0">
                <a:latin typeface="Calibri" panose="020F0502020204030204" pitchFamily="34" charset="0"/>
              </a:rPr>
              <a:t> (Mateo 19:6)</a:t>
            </a:r>
          </a:p>
          <a:p>
            <a:pPr marL="461963" indent="-461963" algn="just" eaLnBrk="1" hangingPunct="1">
              <a:spcBef>
                <a:spcPts val="0"/>
              </a:spcBef>
              <a:spcAft>
                <a:spcPts val="2400"/>
              </a:spcAft>
              <a:defRPr/>
            </a:pPr>
            <a:r>
              <a:rPr lang="en-US" dirty="0">
                <a:latin typeface="Calibri" panose="020F0502020204030204" pitchFamily="34" charset="0"/>
              </a:rPr>
              <a:t>Génesis 2:25</a:t>
            </a:r>
          </a:p>
          <a:p>
            <a:pPr marL="862013" lvl="1" indent="-461963" algn="just" eaLnBrk="1" hangingPunct="1">
              <a:spcBef>
                <a:spcPts val="0"/>
              </a:spcBef>
              <a:spcAft>
                <a:spcPts val="2400"/>
              </a:spcAft>
              <a:defRPr/>
            </a:pPr>
            <a:r>
              <a:rPr lang="en-US" dirty="0"/>
              <a:t>Transición al siguiente capítulo</a:t>
            </a:r>
            <a:r>
              <a:rPr lang="en-US" dirty="0">
                <a:latin typeface="Calibri" panose="020F0502020204030204" pitchFamily="34" charset="0"/>
              </a:rPr>
              <a:t>; como Gén. 1:31</a:t>
            </a:r>
          </a:p>
        </p:txBody>
      </p:sp>
      <p:pic>
        <p:nvPicPr>
          <p:cNvPr id="4" name="Picture 3">
            <a:extLst>
              <a:ext uri="{FF2B5EF4-FFF2-40B4-BE49-F238E27FC236}">
                <a16:creationId xmlns:a16="http://schemas.microsoft.com/office/drawing/2014/main" id="{D5F6C7E4-DDE1-1084-9F03-E67BAC59A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52401"/>
            <a:ext cx="1870678" cy="1335556"/>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70F6-7C2E-3721-B229-FB65180089A2}"/>
            </a:ext>
          </a:extLst>
        </p:cNvPr>
        <p:cNvGrpSpPr/>
        <p:nvPr/>
      </p:nvGrpSpPr>
      <p:grpSpPr>
        <a:xfrm>
          <a:off x="0" y="0"/>
          <a:ext cx="0" cy="0"/>
          <a:chOff x="0" y="0"/>
          <a:chExt cx="0" cy="0"/>
        </a:xfrm>
      </p:grpSpPr>
      <p:sp>
        <p:nvSpPr>
          <p:cNvPr id="101378" name="Rectangle 2">
            <a:extLst>
              <a:ext uri="{FF2B5EF4-FFF2-40B4-BE49-F238E27FC236}">
                <a16:creationId xmlns:a16="http://schemas.microsoft.com/office/drawing/2014/main" id="{E65835CA-3F0D-331C-EA4F-A19BB01E8B57}"/>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2:24-25</a:t>
            </a:r>
          </a:p>
        </p:txBody>
      </p:sp>
      <p:sp>
        <p:nvSpPr>
          <p:cNvPr id="111619" name="Rectangle 3">
            <a:extLst>
              <a:ext uri="{FF2B5EF4-FFF2-40B4-BE49-F238E27FC236}">
                <a16:creationId xmlns:a16="http://schemas.microsoft.com/office/drawing/2014/main" id="{FB7F51D3-AD10-C8E4-C03D-DBD738C7BCD5}"/>
              </a:ext>
            </a:extLst>
          </p:cNvPr>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b="1" dirty="0">
                <a:solidFill>
                  <a:srgbClr val="FFFFCC"/>
                </a:solidFill>
                <a:latin typeface="Calibri" panose="020F0502020204030204" pitchFamily="34" charset="0"/>
              </a:rPr>
              <a:t>Génesis 2:24</a:t>
            </a:r>
          </a:p>
          <a:p>
            <a:pPr marL="862013" lvl="1" indent="-461963" algn="just" eaLnBrk="1" hangingPunct="1">
              <a:spcBef>
                <a:spcPts val="0"/>
              </a:spcBef>
              <a:spcAft>
                <a:spcPts val="2400"/>
              </a:spcAft>
              <a:defRPr/>
            </a:pPr>
            <a:r>
              <a:rPr lang="es-CO" b="1" u="sng" dirty="0">
                <a:solidFill>
                  <a:srgbClr val="FFFFCC"/>
                </a:solidFill>
              </a:rPr>
              <a:t>Nueva prioridad relacional para que el matrimonio funcione</a:t>
            </a:r>
            <a:r>
              <a:rPr lang="en-US" b="1" u="sng" dirty="0">
                <a:solidFill>
                  <a:srgbClr val="FFFFCC"/>
                </a:solidFill>
                <a:latin typeface="Calibri" panose="020F0502020204030204" pitchFamily="34" charset="0"/>
              </a:rPr>
              <a:t> (Mateo 19:6)</a:t>
            </a:r>
          </a:p>
          <a:p>
            <a:pPr marL="461963" indent="-461963" algn="just" eaLnBrk="1" hangingPunct="1">
              <a:spcBef>
                <a:spcPts val="0"/>
              </a:spcBef>
              <a:spcAft>
                <a:spcPts val="2400"/>
              </a:spcAft>
              <a:defRPr/>
            </a:pPr>
            <a:r>
              <a:rPr lang="en-US" dirty="0">
                <a:latin typeface="Calibri" panose="020F0502020204030204" pitchFamily="34" charset="0"/>
              </a:rPr>
              <a:t>Génesis 2:25</a:t>
            </a:r>
          </a:p>
          <a:p>
            <a:pPr marL="862013" lvl="1" indent="-461963" algn="just" eaLnBrk="1" hangingPunct="1">
              <a:spcBef>
                <a:spcPts val="0"/>
              </a:spcBef>
              <a:spcAft>
                <a:spcPts val="2400"/>
              </a:spcAft>
              <a:defRPr/>
            </a:pPr>
            <a:r>
              <a:rPr lang="en-US" dirty="0"/>
              <a:t>Transición al siguiente capítulo</a:t>
            </a:r>
            <a:r>
              <a:rPr lang="en-US" dirty="0">
                <a:latin typeface="Calibri" panose="020F0502020204030204" pitchFamily="34" charset="0"/>
              </a:rPr>
              <a:t>; como Gén. 1:31</a:t>
            </a:r>
          </a:p>
        </p:txBody>
      </p:sp>
      <p:pic>
        <p:nvPicPr>
          <p:cNvPr id="4" name="Picture 3">
            <a:extLst>
              <a:ext uri="{FF2B5EF4-FFF2-40B4-BE49-F238E27FC236}">
                <a16:creationId xmlns:a16="http://schemas.microsoft.com/office/drawing/2014/main" id="{998409A9-149D-897F-824E-C5AB55F84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52401"/>
            <a:ext cx="1870678" cy="1335556"/>
          </a:xfrm>
          <a:prstGeom prst="rect">
            <a:avLst/>
          </a:prstGeom>
        </p:spPr>
      </p:pic>
    </p:spTree>
    <p:extLst>
      <p:ext uri="{BB962C8B-B14F-4D97-AF65-F5344CB8AC3E}">
        <p14:creationId xmlns:p14="http://schemas.microsoft.com/office/powerpoint/2010/main" val="21907666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D685-4870-064C-25AC-AA9227A4C001}"/>
            </a:ext>
          </a:extLst>
        </p:cNvPr>
        <p:cNvGrpSpPr/>
        <p:nvPr/>
      </p:nvGrpSpPr>
      <p:grpSpPr>
        <a:xfrm>
          <a:off x="0" y="0"/>
          <a:ext cx="0" cy="0"/>
          <a:chOff x="0" y="0"/>
          <a:chExt cx="0" cy="0"/>
        </a:xfrm>
      </p:grpSpPr>
      <p:sp>
        <p:nvSpPr>
          <p:cNvPr id="101378" name="Rectangle 2">
            <a:extLst>
              <a:ext uri="{FF2B5EF4-FFF2-40B4-BE49-F238E27FC236}">
                <a16:creationId xmlns:a16="http://schemas.microsoft.com/office/drawing/2014/main" id="{CF6181FF-2CB0-5323-24EA-BF826801B1F0}"/>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2:24-25</a:t>
            </a:r>
          </a:p>
        </p:txBody>
      </p:sp>
      <p:sp>
        <p:nvSpPr>
          <p:cNvPr id="111619" name="Rectangle 3">
            <a:extLst>
              <a:ext uri="{FF2B5EF4-FFF2-40B4-BE49-F238E27FC236}">
                <a16:creationId xmlns:a16="http://schemas.microsoft.com/office/drawing/2014/main" id="{7F584823-ACA7-021D-5A2C-0BA968248730}"/>
              </a:ext>
            </a:extLst>
          </p:cNvPr>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latin typeface="Calibri" panose="020F0502020204030204" pitchFamily="34" charset="0"/>
              </a:rPr>
              <a:t>Génesis 2:24</a:t>
            </a:r>
          </a:p>
          <a:p>
            <a:pPr marL="862013" lvl="1" indent="-461963" algn="just" eaLnBrk="1" hangingPunct="1">
              <a:spcBef>
                <a:spcPts val="0"/>
              </a:spcBef>
              <a:spcAft>
                <a:spcPts val="2400"/>
              </a:spcAft>
              <a:defRPr/>
            </a:pPr>
            <a:r>
              <a:rPr lang="es-CO" dirty="0"/>
              <a:t>Nueva prioridad relacional para que el matrimonio funcione</a:t>
            </a:r>
            <a:r>
              <a:rPr lang="en-US" dirty="0">
                <a:latin typeface="Calibri" panose="020F0502020204030204" pitchFamily="34" charset="0"/>
              </a:rPr>
              <a:t> (Mateo 19:6)</a:t>
            </a:r>
          </a:p>
          <a:p>
            <a:pPr marL="461963" indent="-461963" algn="just" eaLnBrk="1" hangingPunct="1">
              <a:spcBef>
                <a:spcPts val="0"/>
              </a:spcBef>
              <a:spcAft>
                <a:spcPts val="2400"/>
              </a:spcAft>
              <a:defRPr/>
            </a:pPr>
            <a:r>
              <a:rPr lang="en-US" b="1" dirty="0">
                <a:solidFill>
                  <a:srgbClr val="FFFFCC"/>
                </a:solidFill>
                <a:latin typeface="Calibri" panose="020F0502020204030204" pitchFamily="34" charset="0"/>
              </a:rPr>
              <a:t>Génesis 2:25</a:t>
            </a:r>
          </a:p>
          <a:p>
            <a:pPr marL="862013" lvl="1" indent="-461963" algn="just" eaLnBrk="1" hangingPunct="1">
              <a:spcBef>
                <a:spcPts val="0"/>
              </a:spcBef>
              <a:spcAft>
                <a:spcPts val="2400"/>
              </a:spcAft>
              <a:defRPr/>
            </a:pPr>
            <a:r>
              <a:rPr lang="en-US" b="1" u="sng" dirty="0">
                <a:solidFill>
                  <a:srgbClr val="FFFFCC"/>
                </a:solidFill>
              </a:rPr>
              <a:t>Transición al siguiente capítulo</a:t>
            </a:r>
            <a:r>
              <a:rPr lang="en-US" b="1" u="sng" dirty="0">
                <a:solidFill>
                  <a:srgbClr val="FFFFCC"/>
                </a:solidFill>
                <a:latin typeface="Calibri" panose="020F0502020204030204" pitchFamily="34" charset="0"/>
              </a:rPr>
              <a:t>; como Gén. 1:31</a:t>
            </a:r>
          </a:p>
        </p:txBody>
      </p:sp>
      <p:pic>
        <p:nvPicPr>
          <p:cNvPr id="4" name="Picture 3">
            <a:extLst>
              <a:ext uri="{FF2B5EF4-FFF2-40B4-BE49-F238E27FC236}">
                <a16:creationId xmlns:a16="http://schemas.microsoft.com/office/drawing/2014/main" id="{E554AEAE-B7C7-486A-241F-5F2EE4408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52401"/>
            <a:ext cx="1870678" cy="1335556"/>
          </a:xfrm>
          <a:prstGeom prst="rect">
            <a:avLst/>
          </a:prstGeom>
        </p:spPr>
      </p:pic>
    </p:spTree>
    <p:extLst>
      <p:ext uri="{BB962C8B-B14F-4D97-AF65-F5344CB8AC3E}">
        <p14:creationId xmlns:p14="http://schemas.microsoft.com/office/powerpoint/2010/main" val="6697513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1989-0174-125B-A6A3-CDAD24EEFF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9BA6A6-478C-6240-ADED-1E05E77A3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BA927D0-A0D6-823C-4FD3-CC152703F47B}"/>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CA5C696-B00B-81FB-B6C4-74E2ACAB1B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380476876"/>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AD697-FD3A-E171-9CC8-B9F049748793}"/>
            </a:ext>
          </a:extLst>
        </p:cNvPr>
        <p:cNvGrpSpPr/>
        <p:nvPr/>
      </p:nvGrpSpPr>
      <p:grpSpPr>
        <a:xfrm>
          <a:off x="0" y="0"/>
          <a:ext cx="0" cy="0"/>
          <a:chOff x="0" y="0"/>
          <a:chExt cx="0" cy="0"/>
        </a:xfrm>
      </p:grpSpPr>
      <p:sp>
        <p:nvSpPr>
          <p:cNvPr id="90114" name="Rectangle 2">
            <a:extLst>
              <a:ext uri="{FF2B5EF4-FFF2-40B4-BE49-F238E27FC236}">
                <a16:creationId xmlns:a16="http://schemas.microsoft.com/office/drawing/2014/main" id="{70F7A80C-C375-6000-2475-F6C25AF1BCB3}"/>
              </a:ext>
            </a:extLst>
          </p:cNvPr>
          <p:cNvSpPr>
            <a:spLocks noGrp="1" noChangeArrowheads="1"/>
          </p:cNvSpPr>
          <p:nvPr>
            <p:ph type="title"/>
          </p:nvPr>
        </p:nvSpPr>
        <p:spPr>
          <a:xfrm>
            <a:off x="2533650" y="236220"/>
            <a:ext cx="40767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 Esquema</a:t>
            </a:r>
          </a:p>
        </p:txBody>
      </p:sp>
      <p:sp>
        <p:nvSpPr>
          <p:cNvPr id="102403" name="Rectangle 3">
            <a:extLst>
              <a:ext uri="{FF2B5EF4-FFF2-40B4-BE49-F238E27FC236}">
                <a16:creationId xmlns:a16="http://schemas.microsoft.com/office/drawing/2014/main" id="{65EC1510-4649-CFB4-F7FE-B3084901FA3C}"/>
              </a:ext>
            </a:extLst>
          </p:cNvPr>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2:4-7 – Creación del hombre</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2:8-14 – El hombre es puesto en el jardín del </a:t>
            </a:r>
            <a:r>
              <a:rPr lang="en-US"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latin typeface="Calibri" panose="020F0502020204030204" pitchFamily="34" charset="0"/>
              </a:rPr>
              <a:t>dén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2:15-17 – </a:t>
            </a:r>
            <a:r>
              <a:rPr lang="es-CO" dirty="0">
                <a:effectLst>
                  <a:outerShdw blurRad="38100" dist="38100" dir="2700000" algn="tl">
                    <a:srgbClr val="000000">
                      <a:alpha val="43137"/>
                    </a:srgbClr>
                  </a:outerShdw>
                </a:effectLst>
                <a:latin typeface="Calibri" panose="020F0502020204030204" pitchFamily="34" charset="0"/>
              </a:rPr>
              <a:t>Las responsabilidades del hombre en el Jardín del Edén</a:t>
            </a:r>
            <a:endParaRPr lang="en-US"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2:18-25 – Primer matrimonio</a:t>
            </a:r>
          </a:p>
        </p:txBody>
      </p:sp>
      <p:pic>
        <p:nvPicPr>
          <p:cNvPr id="4" name="Picture 3">
            <a:extLst>
              <a:ext uri="{FF2B5EF4-FFF2-40B4-BE49-F238E27FC236}">
                <a16:creationId xmlns:a16="http://schemas.microsoft.com/office/drawing/2014/main" id="{3BA4F5EE-8104-37E9-C798-D27AA51215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12858846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09800" y="228600"/>
            <a:ext cx="4724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1–2 Resumen</a:t>
            </a:r>
          </a:p>
        </p:txBody>
      </p:sp>
      <p:sp>
        <p:nvSpPr>
          <p:cNvPr id="113667" name="Rectangle 3"/>
          <p:cNvSpPr>
            <a:spLocks noGrp="1" noChangeArrowheads="1"/>
          </p:cNvSpPr>
          <p:nvPr>
            <p:ph type="body" idx="1"/>
          </p:nvPr>
        </p:nvSpPr>
        <p:spPr>
          <a:xfrm>
            <a:off x="1880394" y="1143000"/>
            <a:ext cx="6196806" cy="2514600"/>
          </a:xfrm>
        </p:spPr>
        <p:txBody>
          <a:bodyPr/>
          <a:lstStyle/>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Calibri" panose="020F0502020204030204" pitchFamily="34" charset="0"/>
              </a:rPr>
              <a:t>Ambiente perfecto</a:t>
            </a:r>
            <a:endPar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Hombre y mujer</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Como pinaculo de la creación</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Administradores teocráticos</a:t>
            </a:r>
          </a:p>
        </p:txBody>
      </p:sp>
      <p:pic>
        <p:nvPicPr>
          <p:cNvPr id="4" name="Picture 3">
            <a:extLst>
              <a:ext uri="{FF2B5EF4-FFF2-40B4-BE49-F238E27FC236}">
                <a16:creationId xmlns:a16="http://schemas.microsoft.com/office/drawing/2014/main" id="{BBC44174-18CC-A7F3-B9E7-F83E5F4A0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886200"/>
            <a:ext cx="3823269" cy="2729593"/>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0C57A-FC05-47D4-A46F-73876CC68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171" name="Rectangle 1027"/>
          <p:cNvSpPr>
            <a:spLocks noGrp="1" noChangeArrowheads="1"/>
          </p:cNvSpPr>
          <p:nvPr>
            <p:ph type="body" idx="1"/>
          </p:nvPr>
        </p:nvSpPr>
        <p:spPr>
          <a:xfrm>
            <a:off x="0" y="0"/>
            <a:ext cx="9144000" cy="5334000"/>
          </a:xfrm>
        </p:spPr>
        <p:txBody>
          <a:bodyPr/>
          <a:lstStyle/>
          <a:p>
            <a:pPr marL="0" indent="0" algn="ctr" defTabSz="514350">
              <a:spcBef>
                <a:spcPct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Daniel 1:1-2</a:t>
            </a:r>
          </a:p>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1 </a:t>
            </a:r>
            <a:r>
              <a:rPr lang="es-CO" dirty="0">
                <a:effectLst>
                  <a:outerShdw blurRad="38100" dist="38100" dir="2700000" algn="tl">
                    <a:srgbClr val="000000">
                      <a:alpha val="43137"/>
                    </a:srgbClr>
                  </a:outerShdw>
                </a:effectLst>
              </a:rPr>
              <a:t>En el tercer año del reinado de Joacim, rey de Judá, vino Nabucodonosor, rey de Babilonia, a Jerusalén y la sitió. 2 El Señor entregó en sus manos a Joacim, rey de Judá, así como algunos de los utensilios de la casa de Dios. Estos se los llevó a la tierra de </a:t>
            </a:r>
            <a:r>
              <a:rPr lang="es-CO" b="1" u="sng" dirty="0">
                <a:solidFill>
                  <a:srgbClr val="FFFFCC"/>
                </a:solidFill>
                <a:effectLst>
                  <a:outerShdw blurRad="38100" dist="38100" dir="2700000" algn="tl">
                    <a:srgbClr val="000000">
                      <a:alpha val="43137"/>
                    </a:srgbClr>
                  </a:outerShdw>
                </a:effectLst>
              </a:rPr>
              <a:t>Sinar</a:t>
            </a:r>
            <a:r>
              <a:rPr lang="es-CO" dirty="0">
                <a:effectLst>
                  <a:outerShdw blurRad="38100" dist="38100" dir="2700000" algn="tl">
                    <a:srgbClr val="000000">
                      <a:alpha val="43137"/>
                    </a:srgbClr>
                  </a:outerShdw>
                </a:effectLst>
              </a:rPr>
              <a:t>, a la casa de su dios, colocando los utensilios en la casa del tesoro de su dios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3356158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27C39-8A1D-4BEF-85D7-3CCC854E82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171" name="Rectangle 1027"/>
          <p:cNvSpPr>
            <a:spLocks noGrp="1" noChangeArrowheads="1"/>
          </p:cNvSpPr>
          <p:nvPr>
            <p:ph type="body" idx="1"/>
          </p:nvPr>
        </p:nvSpPr>
        <p:spPr>
          <a:xfrm>
            <a:off x="0" y="0"/>
            <a:ext cx="9144000" cy="5334000"/>
          </a:xfrm>
        </p:spPr>
        <p:txBody>
          <a:bodyPr/>
          <a:lstStyle/>
          <a:p>
            <a:pPr marL="0" indent="0" algn="ctr" defTabSz="514350">
              <a:spcBef>
                <a:spcPct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Zacarías 5:9-11</a:t>
            </a:r>
          </a:p>
          <a:p>
            <a:pPr marL="0" indent="0" algn="just" eaLnBrk="1" hangingPunct="1">
              <a:spcBef>
                <a:spcPts val="0"/>
              </a:spcBef>
              <a:buNone/>
              <a:defRPr/>
            </a:pPr>
            <a:r>
              <a:rPr lang="en-US" baseline="30000" dirty="0">
                <a:effectLst>
                  <a:outerShdw blurRad="38100" dist="38100" dir="2700000" algn="tl">
                    <a:srgbClr val="000000">
                      <a:alpha val="43137"/>
                    </a:srgbClr>
                  </a:outerShdw>
                </a:effectLst>
              </a:rPr>
              <a:t>9 </a:t>
            </a:r>
            <a:r>
              <a:rPr lang="es-CO" dirty="0">
                <a:effectLst>
                  <a:outerShdw blurRad="38100" dist="38100" dir="2700000" algn="tl">
                    <a:srgbClr val="000000">
                      <a:alpha val="43137"/>
                    </a:srgbClr>
                  </a:outerShdw>
                </a:effectLst>
              </a:rPr>
              <a:t>Luego alcé los ojos y miré dos mujeres que salían con el viento en sus alas. Tenían alas como alas de cigüeña, y alzaron el efa entre la tierra y el cielo. 10 Dije entonces al ángel que hablaba conmigo: «¿Adónde llevan el Efa?». 11 Y él me respondió: «A la tierra de </a:t>
            </a:r>
            <a:r>
              <a:rPr lang="es-CO" b="1" u="sng" dirty="0">
                <a:solidFill>
                  <a:srgbClr val="FFFFCC"/>
                </a:solidFill>
                <a:effectLst>
                  <a:outerShdw blurRad="38100" dist="38100" dir="2700000" algn="tl">
                    <a:srgbClr val="000000">
                      <a:alpha val="43137"/>
                    </a:srgbClr>
                  </a:outerShdw>
                </a:effectLst>
              </a:rPr>
              <a:t>Sinar</a:t>
            </a:r>
            <a:r>
              <a:rPr lang="es-CO" dirty="0">
                <a:effectLst>
                  <a:outerShdw blurRad="38100" dist="38100" dir="2700000" algn="tl">
                    <a:srgbClr val="000000">
                      <a:alpha val="43137"/>
                    </a:srgbClr>
                  </a:outerShdw>
                </a:effectLst>
              </a:rPr>
              <a:t> para edificarle un </a:t>
            </a:r>
            <a:r>
              <a:rPr lang="es-CO" b="1" u="sng" dirty="0">
                <a:solidFill>
                  <a:srgbClr val="FFFFCC"/>
                </a:solidFill>
                <a:effectLst>
                  <a:outerShdw blurRad="38100" dist="38100" dir="2700000" algn="tl">
                    <a:srgbClr val="000000">
                      <a:alpha val="43137"/>
                    </a:srgbClr>
                  </a:outerShdw>
                </a:effectLst>
              </a:rPr>
              <a:t>templo</a:t>
            </a:r>
            <a:r>
              <a:rPr lang="es-CO" dirty="0">
                <a:effectLst>
                  <a:outerShdw blurRad="38100" dist="38100" dir="2700000" algn="tl">
                    <a:srgbClr val="000000">
                      <a:alpha val="43137"/>
                    </a:srgbClr>
                  </a:outerShdw>
                </a:effectLst>
              </a:rPr>
              <a:t>; y cuando esté preparado, será asentado allí sobre su base»</a:t>
            </a:r>
            <a:r>
              <a:rPr lang="en-US" dirty="0">
                <a:effectLst>
                  <a:outerShdw blurRad="38100" dist="38100" dir="2700000" algn="tl">
                    <a:srgbClr val="000000">
                      <a:alpha val="43137"/>
                    </a:srgbClr>
                  </a:outerShdw>
                </a:effectLst>
              </a:rPr>
              <a:t>.”</a:t>
            </a:r>
          </a:p>
          <a:p>
            <a:pPr marL="0" indent="0" algn="just" eaLnBrk="1" hangingPunct="1">
              <a:buNone/>
              <a:defRPr/>
            </a:pPr>
            <a:endParaRPr lang="en-US" alt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1670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a:extLst>
              <a:ext uri="{FF2B5EF4-FFF2-40B4-BE49-F238E27FC236}">
                <a16:creationId xmlns:a16="http://schemas.microsoft.com/office/drawing/2014/main" id="{59AC0AEE-CF81-4C41-B426-16FB57E127DB}"/>
              </a:ext>
            </a:extLst>
          </p:cNvPr>
          <p:cNvSpPr>
            <a:spLocks noGrp="1" noChangeArrowheads="1"/>
          </p:cNvSpPr>
          <p:nvPr>
            <p:ph type="title"/>
          </p:nvPr>
        </p:nvSpPr>
        <p:spPr>
          <a:xfrm>
            <a:off x="2514600" y="228600"/>
            <a:ext cx="4114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Zacarías 5:5-11</a:t>
            </a:r>
          </a:p>
        </p:txBody>
      </p:sp>
      <p:sp>
        <p:nvSpPr>
          <p:cNvPr id="53251" name="Rectangle 1027">
            <a:extLst>
              <a:ext uri="{FF2B5EF4-FFF2-40B4-BE49-F238E27FC236}">
                <a16:creationId xmlns:a16="http://schemas.microsoft.com/office/drawing/2014/main" id="{D6629322-8FC8-4B24-AF26-B6E2EE4B54B0}"/>
              </a:ext>
            </a:extLst>
          </p:cNvPr>
          <p:cNvSpPr>
            <a:spLocks noGrp="1" noChangeArrowheads="1"/>
          </p:cNvSpPr>
          <p:nvPr>
            <p:ph type="body" idx="1"/>
          </p:nvPr>
        </p:nvSpPr>
        <p:spPr>
          <a:xfrm>
            <a:off x="76200" y="1562100"/>
            <a:ext cx="6781800" cy="3733800"/>
          </a:xfrm>
        </p:spPr>
        <p:txBody>
          <a:bodyPr/>
          <a:lstStyle/>
          <a:p>
            <a:pPr marL="457200" indent="-457200">
              <a:spcBef>
                <a:spcPts val="0"/>
              </a:spcBef>
              <a:spcAft>
                <a:spcPts val="3600"/>
              </a:spcAft>
            </a:pPr>
            <a:r>
              <a:rPr lang="en-US" altLang="en-US" dirty="0">
                <a:effectLst>
                  <a:outerShdw blurRad="38100" dist="38100" dir="2700000" algn="tl">
                    <a:srgbClr val="000000">
                      <a:alpha val="43137"/>
                    </a:srgbClr>
                  </a:outerShdw>
                </a:effectLst>
              </a:rPr>
              <a:t>Mujer (maldad)</a:t>
            </a:r>
          </a:p>
          <a:p>
            <a:pPr marL="457200" indent="-457200">
              <a:spcBef>
                <a:spcPts val="0"/>
              </a:spcBef>
              <a:spcAft>
                <a:spcPts val="3600"/>
              </a:spcAft>
            </a:pPr>
            <a:r>
              <a:rPr lang="en-US" altLang="en-US" dirty="0">
                <a:effectLst>
                  <a:outerShdw blurRad="38100" dist="38100" dir="2700000" algn="tl">
                    <a:srgbClr val="000000">
                      <a:alpha val="43137"/>
                    </a:srgbClr>
                  </a:outerShdw>
                </a:effectLst>
              </a:rPr>
              <a:t>Efa (comercio)</a:t>
            </a:r>
          </a:p>
          <a:p>
            <a:pPr marL="457200" indent="-457200">
              <a:spcBef>
                <a:spcPts val="0"/>
              </a:spcBef>
              <a:spcAft>
                <a:spcPts val="3600"/>
              </a:spcAft>
            </a:pPr>
            <a:r>
              <a:rPr lang="en-US" altLang="en-US" dirty="0">
                <a:effectLst>
                  <a:outerShdw blurRad="38100" dist="38100" dir="2700000" algn="tl">
                    <a:srgbClr val="000000">
                      <a:alpha val="43137"/>
                    </a:srgbClr>
                  </a:outerShdw>
                </a:effectLst>
              </a:rPr>
              <a:t>Templo (Templo-2 Sam 7; religión)</a:t>
            </a:r>
          </a:p>
          <a:p>
            <a:pPr marL="457200" indent="-457200">
              <a:spcBef>
                <a:spcPts val="0"/>
              </a:spcBef>
              <a:spcAft>
                <a:spcPts val="3600"/>
              </a:spcAft>
            </a:pPr>
            <a:r>
              <a:rPr lang="en-US" altLang="en-US" b="1" u="sng" dirty="0">
                <a:solidFill>
                  <a:srgbClr val="FFFFCC"/>
                </a:solidFill>
                <a:effectLst>
                  <a:outerShdw blurRad="38100" dist="38100" dir="2700000" algn="tl">
                    <a:srgbClr val="000000">
                      <a:alpha val="43137"/>
                    </a:srgbClr>
                  </a:outerShdw>
                </a:effectLst>
              </a:rPr>
              <a:t>Sinar (Gén 10:10; 11:2; Dan 1:2)</a:t>
            </a:r>
          </a:p>
        </p:txBody>
      </p:sp>
      <p:pic>
        <p:nvPicPr>
          <p:cNvPr id="53254" name="Picture 1030" descr="C:\Documents and Settings\Owner\Application Data\Microsoft\Media Catalog\Copy of WOMAN IN THE BASKET.JPG">
            <a:extLst>
              <a:ext uri="{FF2B5EF4-FFF2-40B4-BE49-F238E27FC236}">
                <a16:creationId xmlns:a16="http://schemas.microsoft.com/office/drawing/2014/main" id="{06328F4E-5373-471D-97BA-19AE89821D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4133" y="1981200"/>
            <a:ext cx="215267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452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816209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s-CO" sz="3600" dirty="0">
                <a:effectLst>
                  <a:outerShdw blurRad="38100" dist="38100" dir="2700000" algn="tl">
                    <a:srgbClr val="000000">
                      <a:alpha val="43137"/>
                    </a:srgbClr>
                  </a:outerShdw>
                </a:effectLst>
              </a:rPr>
              <a:t>Descripción del Jardín del Edén</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04451" name="Rectangle 3"/>
          <p:cNvSpPr>
            <a:spLocks noGrp="1" noChangeArrowheads="1"/>
          </p:cNvSpPr>
          <p:nvPr>
            <p:ph type="body" idx="1"/>
          </p:nvPr>
        </p:nvSpPr>
        <p:spPr>
          <a:xfrm>
            <a:off x="685800" y="1600201"/>
            <a:ext cx="8001000" cy="1676399"/>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Dos arboles (Gén 2:9)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Cuatro rios: </a:t>
            </a:r>
            <a:r>
              <a:rPr lang="en-US" dirty="0">
                <a:effectLst>
                  <a:outerShdw blurRad="38100" dist="38100" dir="2700000" algn="tl">
                    <a:srgbClr val="000000">
                      <a:alpha val="43137"/>
                    </a:srgbClr>
                  </a:outerShdw>
                </a:effectLst>
              </a:rPr>
              <a:t>Pisón, Gihón, Tigris, Éufrates</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5" name="Picture 4">
            <a:extLst>
              <a:ext uri="{FF2B5EF4-FFF2-40B4-BE49-F238E27FC236}">
                <a16:creationId xmlns:a16="http://schemas.microsoft.com/office/drawing/2014/main" id="{F494BC7E-4111-1340-A745-0130BD03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296" y="56489"/>
            <a:ext cx="1201653" cy="8579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B7B5-0D25-3BC0-474B-D15C0E3430FD}"/>
            </a:ext>
          </a:extLst>
        </p:cNvPr>
        <p:cNvGrpSpPr/>
        <p:nvPr/>
      </p:nvGrpSpPr>
      <p:grpSpPr>
        <a:xfrm>
          <a:off x="0" y="0"/>
          <a:ext cx="0" cy="0"/>
          <a:chOff x="0" y="0"/>
          <a:chExt cx="0" cy="0"/>
        </a:xfrm>
      </p:grpSpPr>
      <p:sp>
        <p:nvSpPr>
          <p:cNvPr id="92162" name="Rectangle 2">
            <a:extLst>
              <a:ext uri="{FF2B5EF4-FFF2-40B4-BE49-F238E27FC236}">
                <a16:creationId xmlns:a16="http://schemas.microsoft.com/office/drawing/2014/main" id="{0A8DF8DB-FD63-0DD5-C795-47ACEDF21253}"/>
              </a:ext>
            </a:extLst>
          </p:cNvPr>
          <p:cNvSpPr>
            <a:spLocks noGrp="1" noChangeArrowheads="1"/>
          </p:cNvSpPr>
          <p:nvPr>
            <p:ph type="title"/>
          </p:nvPr>
        </p:nvSpPr>
        <p:spPr>
          <a:xfrm>
            <a:off x="1295400" y="228600"/>
            <a:ext cx="6553200" cy="1143000"/>
          </a:xfrm>
        </p:spPr>
        <p:txBody>
          <a:bodyPr/>
          <a:lstStyle/>
          <a:p>
            <a:pPr algn="ctr" eaLnBrk="1" hangingPunct="1"/>
            <a:r>
              <a:rPr lang="es-CO" sz="3600" dirty="0">
                <a:effectLst>
                  <a:outerShdw blurRad="38100" dist="38100" dir="2700000" algn="tl">
                    <a:srgbClr val="000000">
                      <a:alpha val="43137"/>
                    </a:srgbClr>
                  </a:outerShdw>
                </a:effectLst>
              </a:rPr>
              <a:t>Descripción del Jardín del Edén</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04451" name="Rectangle 3">
            <a:extLst>
              <a:ext uri="{FF2B5EF4-FFF2-40B4-BE49-F238E27FC236}">
                <a16:creationId xmlns:a16="http://schemas.microsoft.com/office/drawing/2014/main" id="{FAEDAA28-ADDF-6957-9CBE-10C414B5540D}"/>
              </a:ext>
            </a:extLst>
          </p:cNvPr>
          <p:cNvSpPr>
            <a:spLocks noGrp="1" noChangeArrowheads="1"/>
          </p:cNvSpPr>
          <p:nvPr>
            <p:ph type="body" idx="1"/>
          </p:nvPr>
        </p:nvSpPr>
        <p:spPr>
          <a:xfrm>
            <a:off x="685800" y="1600201"/>
            <a:ext cx="8001000" cy="1676399"/>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Dos </a:t>
            </a:r>
            <a:r>
              <a:rPr lang="en-US" b="1" u="sng" dirty="0">
                <a:solidFill>
                  <a:srgbClr val="FFFFCC"/>
                </a:solidFill>
                <a:effectLst>
                  <a:outerShdw blurRad="38100" dist="38100" dir="2700000" algn="tl">
                    <a:srgbClr val="000000">
                      <a:alpha val="43137"/>
                    </a:srgbClr>
                  </a:outerShdw>
                </a:effectLst>
              </a:rPr>
              <a:t>á</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rboles (Gén 2:9)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Cuatro rios: </a:t>
            </a:r>
            <a:r>
              <a:rPr lang="en-US" dirty="0">
                <a:effectLst>
                  <a:outerShdw blurRad="38100" dist="38100" dir="2700000" algn="tl">
                    <a:srgbClr val="000000">
                      <a:alpha val="43137"/>
                    </a:srgbClr>
                  </a:outerShdw>
                </a:effectLst>
              </a:rPr>
              <a:t>Pisón, Gihón, Tigris, Éufrates</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E06F426A-C8F3-C88B-B0FA-64B37A68CB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5" name="Picture 4">
            <a:extLst>
              <a:ext uri="{FF2B5EF4-FFF2-40B4-BE49-F238E27FC236}">
                <a16:creationId xmlns:a16="http://schemas.microsoft.com/office/drawing/2014/main" id="{6A1B38C2-8F52-FD4B-D3F1-43D416C30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296" y="56489"/>
            <a:ext cx="1201653" cy="857911"/>
          </a:xfrm>
          <a:prstGeom prst="rect">
            <a:avLst/>
          </a:prstGeom>
        </p:spPr>
      </p:pic>
    </p:spTree>
    <p:extLst>
      <p:ext uri="{BB962C8B-B14F-4D97-AF65-F5344CB8AC3E}">
        <p14:creationId xmlns:p14="http://schemas.microsoft.com/office/powerpoint/2010/main" val="178607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a:t>
            </a:r>
            <a:r>
              <a:rPr lang="es-CO" sz="2800" b="1" u="sng" dirty="0">
                <a:solidFill>
                  <a:srgbClr val="FFFFCC"/>
                </a:solidFill>
                <a:latin typeface="Calibri" panose="020F0502020204030204" pitchFamily="34" charset="0"/>
              </a:rPr>
              <a:t>imagen</a:t>
            </a:r>
            <a:r>
              <a:rPr lang="es-CO" sz="2800" dirty="0">
                <a:latin typeface="Calibri" panose="020F0502020204030204" pitchFamily="34" charset="0"/>
              </a:rPr>
              <a:t>, conforme a nuestra </a:t>
            </a:r>
            <a:r>
              <a:rPr lang="es-CO" sz="2800" b="1" u="sng" dirty="0">
                <a:solidFill>
                  <a:srgbClr val="FFFFCC"/>
                </a:solidFill>
                <a:latin typeface="Calibri" panose="020F0502020204030204" pitchFamily="34" charset="0"/>
              </a:rPr>
              <a:t>semejanza</a:t>
            </a:r>
            <a:r>
              <a:rPr lang="es-CO" sz="2800" dirty="0">
                <a:latin typeface="Calibri" panose="020F0502020204030204" pitchFamily="34" charset="0"/>
              </a:rPr>
              <a:t>; y ejerza dominio sobre los peces del mar, sobre las aves del cielo, sobre los ganados, sobre toda la tierra, y sobre todo reptil que se arrastra sobre la tierra. 27 Creó, pues, Dios al hombre </a:t>
            </a:r>
            <a:r>
              <a:rPr lang="es-CO" sz="2800" b="1" u="sng" dirty="0">
                <a:solidFill>
                  <a:srgbClr val="FFFFCC"/>
                </a:solidFill>
                <a:latin typeface="Calibri" panose="020F0502020204030204" pitchFamily="34" charset="0"/>
              </a:rPr>
              <a:t>a imagen suya</a:t>
            </a:r>
            <a:r>
              <a:rPr lang="es-CO" sz="2800" dirty="0">
                <a:latin typeface="Calibri" panose="020F0502020204030204" pitchFamily="34" charset="0"/>
              </a:rPr>
              <a:t>, a </a:t>
            </a:r>
            <a:r>
              <a:rPr lang="es-CO" sz="2800" b="1" u="sng" dirty="0">
                <a:solidFill>
                  <a:srgbClr val="FFFFCC"/>
                </a:solidFill>
                <a:latin typeface="Calibri" panose="020F0502020204030204" pitchFamily="34" charset="0"/>
              </a:rPr>
              <a:t>imagen de Dios</a:t>
            </a:r>
            <a:r>
              <a:rPr lang="es-CO" sz="2800" dirty="0">
                <a:latin typeface="Calibri" panose="020F0502020204030204" pitchFamily="34" charset="0"/>
              </a:rPr>
              <a:t> lo creó; varón y hembra los creó. 28 Y los bendijo Dios y les dijo: Sed fecundos y multiplicaos, y llenad la tierra y sojuzgadla; ejerced dominio sobre los peces del mar, sobre las aves del cielo y sobre todo ser viviente que se mueve[t]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35949442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2867" y="214094"/>
            <a:ext cx="5829300" cy="514350"/>
          </a:xfrm>
        </p:spPr>
        <p:txBody>
          <a:bodyPr/>
          <a:lstStyle/>
          <a:p>
            <a:pPr algn="ctr" eaLnBrk="1" hangingPunct="1"/>
            <a:r>
              <a:rPr lang="en-US" altLang="en-US" sz="4000" dirty="0">
                <a:effectLst>
                  <a:outerShdw blurRad="38100" dist="38100" dir="2700000" algn="tl">
                    <a:srgbClr val="000000">
                      <a:alpha val="43137"/>
                    </a:srgbClr>
                  </a:outerShdw>
                </a:effectLst>
              </a:rPr>
              <a:t>El padre del determinismo</a:t>
            </a:r>
          </a:p>
        </p:txBody>
      </p:sp>
      <p:sp>
        <p:nvSpPr>
          <p:cNvPr id="35843" name="Rectangle 3"/>
          <p:cNvSpPr>
            <a:spLocks noGrp="1" noChangeArrowheads="1"/>
          </p:cNvSpPr>
          <p:nvPr>
            <p:ph type="body" idx="1"/>
          </p:nvPr>
        </p:nvSpPr>
        <p:spPr>
          <a:xfrm>
            <a:off x="2209800" y="828675"/>
            <a:ext cx="6597626" cy="314325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s-CO" b="1" u="sng" dirty="0">
                <a:solidFill>
                  <a:srgbClr val="FFFFCC"/>
                </a:solidFill>
                <a:effectLst>
                  <a:outerShdw blurRad="38100" dist="38100" dir="2700000" algn="tl">
                    <a:srgbClr val="000000">
                      <a:alpha val="43137"/>
                    </a:srgbClr>
                  </a:outerShdw>
                </a:effectLst>
              </a:rPr>
              <a:t>La predestinación no constituye un tema importante de discusión en la historia hasta la época de Agustín. </a:t>
            </a:r>
            <a:r>
              <a:rPr lang="es-CO" dirty="0">
                <a:effectLst>
                  <a:outerShdw blurRad="38100" dist="38100" dir="2700000" algn="tl">
                    <a:srgbClr val="000000">
                      <a:alpha val="43137"/>
                    </a:srgbClr>
                  </a:outerShdw>
                </a:effectLst>
              </a:rPr>
              <a:t>Los primeros Padres de la Iglesia aluden a ella, pero aún no parecen tener una concepción muy clara de ella. En general, la consideran como la presciencia de Dios en relación con los actos humanos, sobre cuya base Él determina su destino futuro</a:t>
            </a:r>
            <a:r>
              <a:rPr lang="en-US" dirty="0">
                <a:effectLst>
                  <a:outerShdw blurRad="38100" dist="38100" dir="2700000" algn="tl">
                    <a:srgbClr val="000000">
                      <a:alpha val="43137"/>
                    </a:srgbClr>
                  </a:outerShdw>
                </a:effectLst>
              </a:rPr>
              <a:t>.”</a:t>
            </a:r>
          </a:p>
        </p:txBody>
      </p:sp>
      <p:sp>
        <p:nvSpPr>
          <p:cNvPr id="22532" name="Text Box 4"/>
          <p:cNvSpPr txBox="1">
            <a:spLocks noChangeArrowheads="1"/>
          </p:cNvSpPr>
          <p:nvPr/>
        </p:nvSpPr>
        <p:spPr bwMode="auto">
          <a:xfrm>
            <a:off x="609600" y="6211669"/>
            <a:ext cx="835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Louis Berkhof, </a:t>
            </a:r>
            <a:r>
              <a:rPr lang="en-US" altLang="en-US" sz="1800" i="1" dirty="0">
                <a:effectLst>
                  <a:outerShdw blurRad="38100" dist="38100" dir="2700000" algn="tl">
                    <a:srgbClr val="000000">
                      <a:alpha val="43137"/>
                    </a:srgbClr>
                  </a:outerShdw>
                </a:effectLst>
                <a:latin typeface="Calibri" panose="020F0502020204030204" pitchFamily="34" charset="0"/>
              </a:rPr>
              <a:t>Systematic Theology: With a Complete Textual Index</a:t>
            </a:r>
            <a:r>
              <a:rPr lang="en-US" altLang="en-US" sz="1800" dirty="0">
                <a:effectLst>
                  <a:outerShdw blurRad="38100" dist="38100" dir="2700000" algn="tl">
                    <a:srgbClr val="000000">
                      <a:alpha val="43137"/>
                    </a:srgbClr>
                  </a:outerShdw>
                </a:effectLst>
                <a:latin typeface="Calibri" panose="020F0502020204030204" pitchFamily="34" charset="0"/>
              </a:rPr>
              <a:t>, 4th and rev. ed. (Grand Rapids: Eerdman's, 1932; reprint, Grand Rapids: Baker, 1996), 109. </a:t>
            </a:r>
          </a:p>
        </p:txBody>
      </p:sp>
      <p:pic>
        <p:nvPicPr>
          <p:cNvPr id="2" name="Picture 1">
            <a:extLst>
              <a:ext uri="{FF2B5EF4-FFF2-40B4-BE49-F238E27FC236}">
                <a16:creationId xmlns:a16="http://schemas.microsoft.com/office/drawing/2014/main" id="{9696EDBC-016B-4361-AD25-6D55B871D1C3}"/>
              </a:ext>
            </a:extLst>
          </p:cNvPr>
          <p:cNvPicPr>
            <a:picLocks noChangeAspect="1"/>
          </p:cNvPicPr>
          <p:nvPr/>
        </p:nvPicPr>
        <p:blipFill>
          <a:blip r:embed="rId2"/>
          <a:stretch>
            <a:fillRect/>
          </a:stretch>
        </p:blipFill>
        <p:spPr>
          <a:xfrm>
            <a:off x="336574" y="2024592"/>
            <a:ext cx="1594884"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54814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humana (Gén. 1</a:t>
            </a:r>
            <a:r>
              <a:rPr lang="en-US" b="1" u="sng" dirty="0">
                <a:solidFill>
                  <a:srgbClr val="FFFFCC"/>
                </a:solidFill>
                <a:cs typeface="Calibri" panose="020F0502020204030204" pitchFamily="34" charset="0"/>
              </a:rPr>
              <a:t>‒11)</a:t>
            </a:r>
            <a:endParaRPr lang="en-US" b="1" u="sng" dirty="0">
              <a:solidFill>
                <a:srgbClr val="FFFFCC"/>
              </a:solidFill>
            </a:endParaRP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7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2C5A-D6F7-1FA3-B79F-F467172A3152}"/>
            </a:ext>
          </a:extLst>
        </p:cNvPr>
        <p:cNvGrpSpPr/>
        <p:nvPr/>
      </p:nvGrpSpPr>
      <p:grpSpPr>
        <a:xfrm>
          <a:off x="0" y="0"/>
          <a:ext cx="0" cy="0"/>
          <a:chOff x="0" y="0"/>
          <a:chExt cx="0" cy="0"/>
        </a:xfrm>
      </p:grpSpPr>
      <p:sp>
        <p:nvSpPr>
          <p:cNvPr id="92162" name="Rectangle 2">
            <a:extLst>
              <a:ext uri="{FF2B5EF4-FFF2-40B4-BE49-F238E27FC236}">
                <a16:creationId xmlns:a16="http://schemas.microsoft.com/office/drawing/2014/main" id="{9CF0FA40-09B4-5B66-06EA-2CD45682EF91}"/>
              </a:ext>
            </a:extLst>
          </p:cNvPr>
          <p:cNvSpPr>
            <a:spLocks noGrp="1" noChangeArrowheads="1"/>
          </p:cNvSpPr>
          <p:nvPr>
            <p:ph type="title"/>
          </p:nvPr>
        </p:nvSpPr>
        <p:spPr>
          <a:xfrm>
            <a:off x="1295400" y="228600"/>
            <a:ext cx="6553200" cy="1143000"/>
          </a:xfrm>
        </p:spPr>
        <p:txBody>
          <a:bodyPr/>
          <a:lstStyle/>
          <a:p>
            <a:pPr algn="ctr" eaLnBrk="1" hangingPunct="1"/>
            <a:r>
              <a:rPr lang="es-CO" sz="3600" dirty="0">
                <a:effectLst>
                  <a:outerShdw blurRad="38100" dist="38100" dir="2700000" algn="tl">
                    <a:srgbClr val="000000">
                      <a:alpha val="43137"/>
                    </a:srgbClr>
                  </a:outerShdw>
                </a:effectLst>
              </a:rPr>
              <a:t>Descripción del Jardín del Edén</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04451" name="Rectangle 3">
            <a:extLst>
              <a:ext uri="{FF2B5EF4-FFF2-40B4-BE49-F238E27FC236}">
                <a16:creationId xmlns:a16="http://schemas.microsoft.com/office/drawing/2014/main" id="{8C9F481D-A93D-BB46-5D3A-63DE7A4FE4D1}"/>
              </a:ext>
            </a:extLst>
          </p:cNvPr>
          <p:cNvSpPr>
            <a:spLocks noGrp="1" noChangeArrowheads="1"/>
          </p:cNvSpPr>
          <p:nvPr>
            <p:ph type="body" idx="1"/>
          </p:nvPr>
        </p:nvSpPr>
        <p:spPr>
          <a:xfrm>
            <a:off x="685800" y="1600201"/>
            <a:ext cx="8001000" cy="1676399"/>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Dos arboles (Gén 2:9)</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Cuatro rios: </a:t>
            </a:r>
            <a:r>
              <a:rPr lang="en-US" b="1" u="sng" dirty="0">
                <a:solidFill>
                  <a:srgbClr val="FFFFCC"/>
                </a:solidFill>
                <a:effectLst>
                  <a:outerShdw blurRad="38100" dist="38100" dir="2700000" algn="tl">
                    <a:srgbClr val="000000">
                      <a:alpha val="43137"/>
                    </a:srgbClr>
                  </a:outerShdw>
                </a:effectLst>
              </a:rPr>
              <a:t>Pisón, Gihón, Tigris, Éufrates</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B824DBD2-9932-1512-BB4C-BB341B935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5" name="Picture 4">
            <a:extLst>
              <a:ext uri="{FF2B5EF4-FFF2-40B4-BE49-F238E27FC236}">
                <a16:creationId xmlns:a16="http://schemas.microsoft.com/office/drawing/2014/main" id="{2E5AF716-20D8-8EF5-C416-ACE94B502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296" y="56489"/>
            <a:ext cx="1201653" cy="857911"/>
          </a:xfrm>
          <a:prstGeom prst="rect">
            <a:avLst/>
          </a:prstGeom>
        </p:spPr>
      </p:pic>
    </p:spTree>
    <p:extLst>
      <p:ext uri="{BB962C8B-B14F-4D97-AF65-F5344CB8AC3E}">
        <p14:creationId xmlns:p14="http://schemas.microsoft.com/office/powerpoint/2010/main" val="69045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¿Diluvio Local?</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Los cuatro ríos tenían una fuente común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¿Pisón y Gihón?</a:t>
            </a:r>
          </a:p>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¿Diluvio local? Características del mundo posterior al diluvio, nombres familiares para aquellos que sobrevivieron al diluvio (Ej: York / Nueva York)</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25361F2C-5666-2C92-800B-F126166A8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628A6-07FF-2147-FEBB-E0EF06598FEB}"/>
            </a:ext>
          </a:extLst>
        </p:cNvPr>
        <p:cNvGrpSpPr/>
        <p:nvPr/>
      </p:nvGrpSpPr>
      <p:grpSpPr>
        <a:xfrm>
          <a:off x="0" y="0"/>
          <a:ext cx="0" cy="0"/>
          <a:chOff x="0" y="0"/>
          <a:chExt cx="0" cy="0"/>
        </a:xfrm>
      </p:grpSpPr>
      <p:sp>
        <p:nvSpPr>
          <p:cNvPr id="93186" name="Rectangle 2">
            <a:extLst>
              <a:ext uri="{FF2B5EF4-FFF2-40B4-BE49-F238E27FC236}">
                <a16:creationId xmlns:a16="http://schemas.microsoft.com/office/drawing/2014/main" id="{9B696245-BDDF-73EF-5676-6C9C9A9EFD72}"/>
              </a:ext>
            </a:extLst>
          </p:cNvPr>
          <p:cNvSpPr>
            <a:spLocks noGrp="1" noChangeArrowheads="1"/>
          </p:cNvSpPr>
          <p:nvPr>
            <p:ph type="title"/>
          </p:nvPr>
        </p:nvSpPr>
        <p:spPr>
          <a:xfrm>
            <a:off x="32766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¿Diluvio Local?</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14691" name="Rectangle 3">
            <a:extLst>
              <a:ext uri="{FF2B5EF4-FFF2-40B4-BE49-F238E27FC236}">
                <a16:creationId xmlns:a16="http://schemas.microsoft.com/office/drawing/2014/main" id="{8D682DBD-FD9F-85BA-E4F7-BC3640935019}"/>
              </a:ext>
            </a:extLst>
          </p:cNvPr>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s-CO" b="1" u="sng" dirty="0">
                <a:solidFill>
                  <a:srgbClr val="FFFFCC"/>
                </a:solidFill>
                <a:effectLst>
                  <a:outerShdw blurRad="38100" dist="38100" dir="2700000" algn="tl">
                    <a:srgbClr val="000000">
                      <a:alpha val="43137"/>
                    </a:srgbClr>
                  </a:outerShdw>
                </a:effectLst>
              </a:rPr>
              <a:t>Los cuatro ríos tenían una fuente común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¿Pisón y Gihón?</a:t>
            </a:r>
          </a:p>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¿Diluvio local? Características del mundo posterior al diluvio, nombres familiares para aquellos que sobrevivieron al diluvio (Ej: York / Nueva York)</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8FC97C43-D1E6-F9D1-2FF8-C46139224E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10177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1371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D0C6-D3D9-F791-D984-7E5B105F3568}"/>
            </a:ext>
          </a:extLst>
        </p:cNvPr>
        <p:cNvGrpSpPr/>
        <p:nvPr/>
      </p:nvGrpSpPr>
      <p:grpSpPr>
        <a:xfrm>
          <a:off x="0" y="0"/>
          <a:ext cx="0" cy="0"/>
          <a:chOff x="0" y="0"/>
          <a:chExt cx="0" cy="0"/>
        </a:xfrm>
      </p:grpSpPr>
      <p:sp>
        <p:nvSpPr>
          <p:cNvPr id="93186" name="Rectangle 2">
            <a:extLst>
              <a:ext uri="{FF2B5EF4-FFF2-40B4-BE49-F238E27FC236}">
                <a16:creationId xmlns:a16="http://schemas.microsoft.com/office/drawing/2014/main" id="{6602B077-2809-2220-8380-35FADCA65A7F}"/>
              </a:ext>
            </a:extLst>
          </p:cNvPr>
          <p:cNvSpPr>
            <a:spLocks noGrp="1" noChangeArrowheads="1"/>
          </p:cNvSpPr>
          <p:nvPr>
            <p:ph type="title"/>
          </p:nvPr>
        </p:nvSpPr>
        <p:spPr>
          <a:xfrm>
            <a:off x="32766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¿Diluvio Local?</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14691" name="Rectangle 3">
            <a:extLst>
              <a:ext uri="{FF2B5EF4-FFF2-40B4-BE49-F238E27FC236}">
                <a16:creationId xmlns:a16="http://schemas.microsoft.com/office/drawing/2014/main" id="{6EB8B8F1-380E-6B5C-5D3E-B6C77E566844}"/>
              </a:ext>
            </a:extLst>
          </p:cNvPr>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Los cuatro ríos tenían una fuente común</a:t>
            </a:r>
          </a:p>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¿Pisón y Gihón?</a:t>
            </a:r>
          </a:p>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¿Diluvio local? Características del mundo posterior al diluvio, nombres familiares para aquellos que sobrevivieron al diluvio (Ej: York / Nueva York)</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1DE4F682-A5B8-CF02-4B88-34FF84F89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335509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9CC18-3A52-DF2A-C96C-6598BFFBFC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0DECF6B-2682-26F2-7E00-23078C5CA1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DA6D047B-27A4-5005-0ED5-453B57FC5A0D}"/>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986C3E2-E921-D53F-0675-C530E5ED4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8314385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4AB00-F9C6-4C76-823F-13A33EC4C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2:37-38</a:t>
            </a:r>
          </a:p>
          <a:p>
            <a:pPr marL="0" marR="0" algn="just">
              <a:spcBef>
                <a:spcPts val="0"/>
              </a:spcBef>
              <a:spcAft>
                <a:spcPts val="1000"/>
              </a:spcAft>
            </a:pPr>
            <a:r>
              <a:rPr lang="es-CO" sz="3200" dirty="0">
                <a:latin typeface="Calibri" panose="020F0502020204030204" pitchFamily="34" charset="0"/>
              </a:rPr>
              <a:t>Usted, oh rey, es rey de reyes, a quien el Dios del cielo ha dado el reino, el poder, la fuerza y la gloria. 38 Y dondequiera que habiten los hijos de los hombres, las bestias del campo o las aves del cielo, Él los ha entregado en su mano y lo ha hecho soberano de todos ellos; </a:t>
            </a:r>
            <a:r>
              <a:rPr lang="es-CO" sz="3200" b="1" u="sng" dirty="0">
                <a:solidFill>
                  <a:srgbClr val="FFFFCC"/>
                </a:solidFill>
                <a:latin typeface="Calibri" panose="020F0502020204030204" pitchFamily="34" charset="0"/>
              </a:rPr>
              <a:t>usted es la cabeza de oro</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a:t>
            </a:r>
          </a:p>
        </p:txBody>
      </p:sp>
    </p:spTree>
    <p:extLst>
      <p:ext uri="{BB962C8B-B14F-4D97-AF65-F5344CB8AC3E}">
        <p14:creationId xmlns:p14="http://schemas.microsoft.com/office/powerpoint/2010/main" val="22625818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Estatua 
&amp; 
Piedra</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A41CD-0A0C-B7A4-A3AD-9BBE460EB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28" y="552182"/>
            <a:ext cx="8738143" cy="5753636"/>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122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mn-cs"/>
                        </a:rPr>
                        <a:t>Edén = Entorno de prueba</a:t>
                      </a:r>
                    </a:p>
                  </a:txBody>
                  <a:tcPr anchor="ct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effectLst/>
                          <a:latin typeface="Calibri" panose="020F0502020204030204" pitchFamily="34" charset="0"/>
                          <a:ea typeface="+mn-ea"/>
                          <a:cs typeface="+mn-cs"/>
                        </a:rPr>
                        <a:t>EDÉN (GÉNESIS 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effectLst/>
                          <a:latin typeface="Calibri" panose="020F0502020204030204" pitchFamily="34" charset="0"/>
                          <a:ea typeface="+mn-ea"/>
                          <a:cs typeface="+mn-cs"/>
                        </a:rPr>
                        <a:t>ESTADO ETERNO (AP. 21-22)</a:t>
                      </a:r>
                    </a:p>
                  </a:txBody>
                  <a:tcPr anchor="ctr"/>
                </a:tc>
                <a:extLst>
                  <a:ext uri="{0D108BD9-81ED-4DB2-BD59-A6C34878D82A}">
                    <a16:rowId xmlns:a16="http://schemas.microsoft.com/office/drawing/2014/main" val="2313425501"/>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s-CO" sz="2000" kern="1200" dirty="0">
                          <a:solidFill>
                            <a:srgbClr val="C00000"/>
                          </a:solidFill>
                          <a:effectLst/>
                          <a:latin typeface="Calibri" panose="020F0502020204030204" pitchFamily="34" charset="0"/>
                          <a:ea typeface="+mn-ea"/>
                          <a:cs typeface="+mn-cs"/>
                        </a:rPr>
                        <a:t> División de la luz y la oscuridad </a:t>
                      </a:r>
                      <a:r>
                        <a:rPr lang="en-US" sz="2000" kern="1200" dirty="0">
                          <a:solidFill>
                            <a:srgbClr val="C00000"/>
                          </a:solidFill>
                          <a:effectLst/>
                          <a:latin typeface="Calibri" panose="020F0502020204030204" pitchFamily="34" charset="0"/>
                          <a:ea typeface="+mn-ea"/>
                          <a:cs typeface="+mn-cs"/>
                        </a:rPr>
                        <a:t>1:4</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existe la noche 21:25</a:t>
                      </a:r>
                    </a:p>
                  </a:txBody>
                  <a:tcPr anchor="ctr"/>
                </a:tc>
                <a:extLst>
                  <a:ext uri="{0D108BD9-81ED-4DB2-BD59-A6C34878D82A}">
                    <a16:rowId xmlns:a16="http://schemas.microsoft.com/office/drawing/2014/main" val="2970888525"/>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s-CO" sz="2000" kern="1200" dirty="0">
                          <a:solidFill>
                            <a:srgbClr val="C00000"/>
                          </a:solidFill>
                          <a:effectLst/>
                          <a:latin typeface="Calibri" panose="020F0502020204030204" pitchFamily="34" charset="0"/>
                          <a:ea typeface="+mn-ea"/>
                          <a:cs typeface="+mn-cs"/>
                        </a:rPr>
                        <a:t>División de la tierra y el mar </a:t>
                      </a:r>
                      <a:r>
                        <a:rPr lang="en-US" sz="2000" kern="1200" dirty="0">
                          <a:solidFill>
                            <a:srgbClr val="C00000"/>
                          </a:solidFill>
                          <a:effectLst/>
                          <a:latin typeface="Calibri" panose="020F0502020204030204" pitchFamily="34" charset="0"/>
                          <a:ea typeface="+mn-ea"/>
                          <a:cs typeface="+mn-cs"/>
                        </a:rPr>
                        <a:t>1:10</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existe el mar 21:1</a:t>
                      </a:r>
                    </a:p>
                  </a:txBody>
                  <a:tcPr anchor="ctr"/>
                </a:tc>
                <a:extLst>
                  <a:ext uri="{0D108BD9-81ED-4DB2-BD59-A6C34878D82A}">
                    <a16:rowId xmlns:a16="http://schemas.microsoft.com/office/drawing/2014/main" val="1099843120"/>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Sol y luna 1:16</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existe el sol y la luna 21:23</a:t>
                      </a:r>
                    </a:p>
                  </a:txBody>
                  <a:tcPr anchor="ctr"/>
                </a:tc>
                <a:extLst>
                  <a:ext uri="{0D108BD9-81ED-4DB2-BD59-A6C34878D82A}">
                    <a16:rowId xmlns:a16="http://schemas.microsoft.com/office/drawing/2014/main" val="4039762371"/>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Jardín 2:8-9</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Ciudad (21:2)</a:t>
                      </a:r>
                    </a:p>
                  </a:txBody>
                  <a:tcPr anchor="ctr"/>
                </a:tc>
                <a:extLst>
                  <a:ext uri="{0D108BD9-81ED-4DB2-BD59-A6C34878D82A}">
                    <a16:rowId xmlns:a16="http://schemas.microsoft.com/office/drawing/2014/main" val="204693539"/>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s-CO" sz="2000" kern="1200" dirty="0">
                          <a:solidFill>
                            <a:srgbClr val="C00000"/>
                          </a:solidFill>
                          <a:effectLst/>
                          <a:latin typeface="Calibri" panose="020F0502020204030204" pitchFamily="34" charset="0"/>
                          <a:ea typeface="+mn-ea"/>
                          <a:cs typeface="+mn-cs"/>
                        </a:rPr>
                        <a:t>Río que fluye desde el Edén</a:t>
                      </a:r>
                      <a:r>
                        <a:rPr lang="en-US" sz="2000" kern="1200" dirty="0">
                          <a:solidFill>
                            <a:srgbClr val="C00000"/>
                          </a:solidFill>
                          <a:effectLst/>
                          <a:latin typeface="Calibri" panose="020F0502020204030204" pitchFamily="34" charset="0"/>
                          <a:ea typeface="+mn-ea"/>
                          <a:cs typeface="+mn-cs"/>
                        </a:rPr>
                        <a:t> 2:10</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s-CO"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Río que fluye desde el trono </a:t>
                      </a: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22:1</a:t>
                      </a:r>
                    </a:p>
                  </a:txBody>
                  <a:tcPr anchor="ctr"/>
                </a:tc>
                <a:extLst>
                  <a:ext uri="{0D108BD9-81ED-4DB2-BD59-A6C34878D82A}">
                    <a16:rowId xmlns:a16="http://schemas.microsoft.com/office/drawing/2014/main" val="3419655865"/>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Oro en la tierra 2:12</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Oro en la ciudad 21:21</a:t>
                      </a:r>
                    </a:p>
                  </a:txBody>
                  <a:tcPr anchor="ctr"/>
                </a:tc>
                <a:extLst>
                  <a:ext uri="{0D108BD9-81ED-4DB2-BD59-A6C34878D82A}">
                    <a16:rowId xmlns:a16="http://schemas.microsoft.com/office/drawing/2014/main" val="3213644749"/>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s-CO" sz="2000" kern="1200" dirty="0">
                          <a:solidFill>
                            <a:srgbClr val="C00000"/>
                          </a:solidFill>
                          <a:effectLst/>
                          <a:latin typeface="Calibri" panose="020F0502020204030204" pitchFamily="34" charset="0"/>
                          <a:ea typeface="+mn-ea"/>
                          <a:cs typeface="+mn-cs"/>
                        </a:rPr>
                        <a:t>Árbol de la vida en medio del jardín</a:t>
                      </a:r>
                      <a:r>
                        <a:rPr lang="en-US" sz="2000" kern="1200" dirty="0">
                          <a:solidFill>
                            <a:srgbClr val="C00000"/>
                          </a:solidFill>
                          <a:effectLst/>
                          <a:latin typeface="Calibri" panose="020F0502020204030204" pitchFamily="34" charset="0"/>
                          <a:ea typeface="+mn-ea"/>
                          <a:cs typeface="+mn-cs"/>
                        </a:rPr>
                        <a:t> 2:9</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s-CO"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Árbol de la vida a lo largo de la ciudad</a:t>
                      </a: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 22:2</a:t>
                      </a:r>
                    </a:p>
                  </a:txBody>
                  <a:tcPr anchor="ctr"/>
                </a:tc>
                <a:extLst>
                  <a:ext uri="{0D108BD9-81ED-4DB2-BD59-A6C34878D82A}">
                    <a16:rowId xmlns:a16="http://schemas.microsoft.com/office/drawing/2014/main" val="3962192283"/>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s-CO" sz="2000" kern="1200" dirty="0">
                          <a:solidFill>
                            <a:srgbClr val="C00000"/>
                          </a:solidFill>
                          <a:effectLst/>
                          <a:latin typeface="Calibri" panose="020F0502020204030204" pitchFamily="34" charset="0"/>
                          <a:ea typeface="+mn-ea"/>
                          <a:cs typeface="+mn-cs"/>
                        </a:rPr>
                        <a:t>Piedra de bedelio y ónice</a:t>
                      </a:r>
                      <a:r>
                        <a:rPr lang="en-US" sz="2000" kern="1200" dirty="0">
                          <a:solidFill>
                            <a:srgbClr val="C00000"/>
                          </a:solidFill>
                          <a:effectLst/>
                          <a:latin typeface="Calibri" panose="020F0502020204030204" pitchFamily="34" charset="0"/>
                          <a:ea typeface="+mn-ea"/>
                          <a:cs typeface="+mn-cs"/>
                        </a:rPr>
                        <a:t> 2:12</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Todo tipo de piedras 21:19</a:t>
                      </a:r>
                    </a:p>
                  </a:txBody>
                  <a:tcPr anchor="ctr"/>
                </a:tc>
                <a:extLst>
                  <a:ext uri="{0D108BD9-81ED-4DB2-BD59-A6C34878D82A}">
                    <a16:rowId xmlns:a16="http://schemas.microsoft.com/office/drawing/2014/main" val="3472816775"/>
                  </a:ext>
                </a:extLst>
              </a:tr>
              <a:tr h="45720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s-CO" sz="2000" kern="1200" dirty="0">
                          <a:solidFill>
                            <a:srgbClr val="C00000"/>
                          </a:solidFill>
                          <a:effectLst/>
                          <a:latin typeface="Calibri" panose="020F0502020204030204" pitchFamily="34" charset="0"/>
                          <a:ea typeface="+mn-ea"/>
                          <a:cs typeface="+mn-cs"/>
                        </a:rPr>
                        <a:t>Dios caminando en el jardín</a:t>
                      </a:r>
                      <a:r>
                        <a:rPr lang="en-US" sz="2000" kern="1200" dirty="0">
                          <a:solidFill>
                            <a:srgbClr val="C00000"/>
                          </a:solidFill>
                          <a:effectLst/>
                          <a:latin typeface="Calibri" panose="020F0502020204030204" pitchFamily="34" charset="0"/>
                          <a:ea typeface="+mn-ea"/>
                          <a:cs typeface="+mn-cs"/>
                        </a:rPr>
                        <a:t> 3:8</a:t>
                      </a:r>
                      <a:endParaRPr lang="en-US" sz="2000" dirty="0">
                        <a:solidFill>
                          <a:srgbClr val="C00000"/>
                        </a:solidFill>
                        <a:effectLst/>
                        <a:latin typeface="Calibri" panose="020F0502020204030204" pitchFamily="34" charset="0"/>
                        <a:ea typeface="+mn-ea"/>
                        <a:cs typeface="+mn-cs"/>
                      </a:endParaRP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kumimoji="0" lang="es-CO"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Dios morando con su pueblo </a:t>
                      </a: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21:3</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Henry Morris, </a:t>
                      </a:r>
                      <a:r>
                        <a:rPr lang="en-US" sz="1800" i="1" kern="1200" dirty="0">
                          <a:solidFill>
                            <a:schemeClr val="bg2"/>
                          </a:solidFill>
                          <a:effectLst/>
                          <a:latin typeface="Calibri" panose="020F0502020204030204" pitchFamily="34" charset="0"/>
                          <a:ea typeface="+mn-ea"/>
                          <a:cs typeface="+mn-cs"/>
                        </a:rPr>
                        <a:t>Genesis Record</a:t>
                      </a:r>
                      <a:r>
                        <a:rPr lang="en-US" sz="1800" kern="1200" dirty="0">
                          <a:solidFill>
                            <a:schemeClr val="bg2"/>
                          </a:solidFill>
                          <a:effectLst/>
                          <a:latin typeface="Calibri" panose="020F0502020204030204" pitchFamily="34" charset="0"/>
                          <a:ea typeface="+mn-ea"/>
                          <a:cs typeface="+mn-cs"/>
                        </a:rPr>
                        <a:t>, p.33</a:t>
                      </a:r>
                    </a:p>
                  </a:txBody>
                  <a:tcPr anchor="ct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1918671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9275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EF0F-D866-85F4-F5D1-961A5674233D}"/>
            </a:ext>
          </a:extLst>
        </p:cNvPr>
        <p:cNvGrpSpPr/>
        <p:nvPr/>
      </p:nvGrpSpPr>
      <p:grpSpPr>
        <a:xfrm>
          <a:off x="0" y="0"/>
          <a:ext cx="0" cy="0"/>
          <a:chOff x="0" y="0"/>
          <a:chExt cx="0" cy="0"/>
        </a:xfrm>
      </p:grpSpPr>
      <p:sp>
        <p:nvSpPr>
          <p:cNvPr id="93186" name="Rectangle 2">
            <a:extLst>
              <a:ext uri="{FF2B5EF4-FFF2-40B4-BE49-F238E27FC236}">
                <a16:creationId xmlns:a16="http://schemas.microsoft.com/office/drawing/2014/main" id="{45FD9233-A9E4-3D62-5B10-0946AFB625EC}"/>
              </a:ext>
            </a:extLst>
          </p:cNvPr>
          <p:cNvSpPr>
            <a:spLocks noGrp="1" noChangeArrowheads="1"/>
          </p:cNvSpPr>
          <p:nvPr>
            <p:ph type="title"/>
          </p:nvPr>
        </p:nvSpPr>
        <p:spPr>
          <a:xfrm>
            <a:off x="32766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¿Diluvio Local?</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14691" name="Rectangle 3">
            <a:extLst>
              <a:ext uri="{FF2B5EF4-FFF2-40B4-BE49-F238E27FC236}">
                <a16:creationId xmlns:a16="http://schemas.microsoft.com/office/drawing/2014/main" id="{A7FC7899-F669-968B-3651-33586AE99FA9}"/>
              </a:ext>
            </a:extLst>
          </p:cNvPr>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Los cuatro ríos tenían una fuente común</a:t>
            </a:r>
          </a:p>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¿Pisón y Gihón?</a:t>
            </a:r>
          </a:p>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¿Diluvio local? Características del mundo posterior al diluvio, nombres familiares para aquellos que sobrevivieron al diluvio (Ej: York / Nueva York)</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69B05325-47B7-6857-17BD-52B8C0DA1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1559944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001834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03F23-7E29-1D39-B9B9-987068C1DB06}"/>
            </a:ext>
          </a:extLst>
        </p:cNvPr>
        <p:cNvGrpSpPr/>
        <p:nvPr/>
      </p:nvGrpSpPr>
      <p:grpSpPr>
        <a:xfrm>
          <a:off x="0" y="0"/>
          <a:ext cx="0" cy="0"/>
          <a:chOff x="0" y="0"/>
          <a:chExt cx="0" cy="0"/>
        </a:xfrm>
      </p:grpSpPr>
      <p:sp>
        <p:nvSpPr>
          <p:cNvPr id="93186" name="Rectangle 2">
            <a:extLst>
              <a:ext uri="{FF2B5EF4-FFF2-40B4-BE49-F238E27FC236}">
                <a16:creationId xmlns:a16="http://schemas.microsoft.com/office/drawing/2014/main" id="{70A7F7F0-DD43-6F57-77DB-DE35AFEB3CAC}"/>
              </a:ext>
            </a:extLst>
          </p:cNvPr>
          <p:cNvSpPr>
            <a:spLocks noGrp="1" noChangeArrowheads="1"/>
          </p:cNvSpPr>
          <p:nvPr>
            <p:ph type="title"/>
          </p:nvPr>
        </p:nvSpPr>
        <p:spPr>
          <a:xfrm>
            <a:off x="32766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¿Diluvio Local?</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2:8-14)</a:t>
            </a:r>
          </a:p>
        </p:txBody>
      </p:sp>
      <p:sp>
        <p:nvSpPr>
          <p:cNvPr id="114691" name="Rectangle 3">
            <a:extLst>
              <a:ext uri="{FF2B5EF4-FFF2-40B4-BE49-F238E27FC236}">
                <a16:creationId xmlns:a16="http://schemas.microsoft.com/office/drawing/2014/main" id="{12700686-95E5-E429-3BF3-DFB3C55B558B}"/>
              </a:ext>
            </a:extLst>
          </p:cNvPr>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Los cuatro ríos tenían una fuente común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¿Pisón y Gihón?</a:t>
            </a:r>
          </a:p>
          <a:p>
            <a:pPr marL="461963" indent="-461963" algn="just" eaLnBrk="1" hangingPunct="1">
              <a:spcBef>
                <a:spcPts val="0"/>
              </a:spcBef>
              <a:spcAft>
                <a:spcPts val="3600"/>
              </a:spcAft>
              <a:defRPr/>
            </a:pPr>
            <a:r>
              <a:rPr lang="es-CO" b="1" u="sng" dirty="0">
                <a:solidFill>
                  <a:srgbClr val="FFFFCC"/>
                </a:solidFill>
                <a:effectLst>
                  <a:outerShdw blurRad="38100" dist="38100" dir="2700000" algn="tl">
                    <a:srgbClr val="000000">
                      <a:alpha val="43137"/>
                    </a:srgbClr>
                  </a:outerShdw>
                </a:effectLst>
              </a:rPr>
              <a:t>¿Diluvio local? Características del mundo posterior al diluvio, nombres familiares para aquellos que sobrevivieron al diluvio (Ej: York / Nueva York)</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1EC10B97-7A83-FEC5-E9D3-3F2C7C00C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4172578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6C5C-F3A2-3407-8354-ED8BA70D9AB5}"/>
            </a:ext>
          </a:extLst>
        </p:cNvPr>
        <p:cNvGrpSpPr/>
        <p:nvPr/>
      </p:nvGrpSpPr>
      <p:grpSpPr>
        <a:xfrm>
          <a:off x="0" y="0"/>
          <a:ext cx="0" cy="0"/>
          <a:chOff x="0" y="0"/>
          <a:chExt cx="0" cy="0"/>
        </a:xfrm>
      </p:grpSpPr>
      <p:sp>
        <p:nvSpPr>
          <p:cNvPr id="90114" name="Rectangle 2">
            <a:extLst>
              <a:ext uri="{FF2B5EF4-FFF2-40B4-BE49-F238E27FC236}">
                <a16:creationId xmlns:a16="http://schemas.microsoft.com/office/drawing/2014/main" id="{9A75346C-F5D0-D69E-F169-5FDB0F83E406}"/>
              </a:ext>
            </a:extLst>
          </p:cNvPr>
          <p:cNvSpPr>
            <a:spLocks noGrp="1" noChangeArrowheads="1"/>
          </p:cNvSpPr>
          <p:nvPr>
            <p:ph type="title"/>
          </p:nvPr>
        </p:nvSpPr>
        <p:spPr>
          <a:xfrm>
            <a:off x="2533650" y="236220"/>
            <a:ext cx="40767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 Esquema</a:t>
            </a:r>
          </a:p>
        </p:txBody>
      </p:sp>
      <p:sp>
        <p:nvSpPr>
          <p:cNvPr id="102403" name="Rectangle 3">
            <a:extLst>
              <a:ext uri="{FF2B5EF4-FFF2-40B4-BE49-F238E27FC236}">
                <a16:creationId xmlns:a16="http://schemas.microsoft.com/office/drawing/2014/main" id="{A8E1E71C-FE43-4F77-A133-A9B0F9AEC16F}"/>
              </a:ext>
            </a:extLst>
          </p:cNvPr>
          <p:cNvSpPr>
            <a:spLocks noGrp="1" noChangeArrowheads="1"/>
          </p:cNvSpPr>
          <p:nvPr>
            <p:ph type="body" idx="1"/>
          </p:nvPr>
        </p:nvSpPr>
        <p:spPr>
          <a:xfrm>
            <a:off x="990600" y="1371600"/>
            <a:ext cx="74676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2:4-7 – Creación del hombre</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2:8-14 – El hombre es puesto en el jardín del </a:t>
            </a:r>
            <a:r>
              <a:rPr lang="en-US"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latin typeface="Calibri" panose="020F0502020204030204" pitchFamily="34" charset="0"/>
              </a:rPr>
              <a:t>dén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2:15-17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rPr>
              <a:t>Las responsabilidades del hombre en el Jardín del Edén</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2:18-25 – Primer matrimonio</a:t>
            </a:r>
          </a:p>
        </p:txBody>
      </p:sp>
      <p:pic>
        <p:nvPicPr>
          <p:cNvPr id="4" name="Picture 3">
            <a:extLst>
              <a:ext uri="{FF2B5EF4-FFF2-40B4-BE49-F238E27FC236}">
                <a16:creationId xmlns:a16="http://schemas.microsoft.com/office/drawing/2014/main" id="{6355D7EA-79C1-B7EA-005C-0326E346E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2253957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52600" y="228600"/>
            <a:ext cx="5105400" cy="1143000"/>
          </a:xfrm>
        </p:spPr>
        <p:txBody>
          <a:bodyPr/>
          <a:lstStyle/>
          <a:p>
            <a:pPr algn="ctr" eaLnBrk="1" hangingPunct="1"/>
            <a:r>
              <a:rPr lang="es-CO" sz="3600" dirty="0"/>
              <a:t>Los deberes del hombre en Edén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2:15-17)</a:t>
            </a:r>
          </a:p>
        </p:txBody>
      </p:sp>
      <p:sp>
        <p:nvSpPr>
          <p:cNvPr id="105475" name="Rectangle 3"/>
          <p:cNvSpPr>
            <a:spLocks noGrp="1" noChangeArrowheads="1"/>
          </p:cNvSpPr>
          <p:nvPr>
            <p:ph type="body" idx="1"/>
          </p:nvPr>
        </p:nvSpPr>
        <p:spPr>
          <a:xfrm>
            <a:off x="685800" y="1752600"/>
            <a:ext cx="7772400" cy="2438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Administración teocrática</a:t>
            </a:r>
          </a:p>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Cultivar y cuidar el jardín: tanto el trabajo como la procreación (Génesis 1:28) son instituciones previas a la caída</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2" name="Picture 1">
            <a:extLst>
              <a:ext uri="{FF2B5EF4-FFF2-40B4-BE49-F238E27FC236}">
                <a16:creationId xmlns:a16="http://schemas.microsoft.com/office/drawing/2014/main" id="{C4DD25EE-9D7C-5056-A23A-812F2C30D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57CE-3091-73F2-F7FE-2490F01EBE02}"/>
            </a:ext>
          </a:extLst>
        </p:cNvPr>
        <p:cNvGrpSpPr/>
        <p:nvPr/>
      </p:nvGrpSpPr>
      <p:grpSpPr>
        <a:xfrm>
          <a:off x="0" y="0"/>
          <a:ext cx="0" cy="0"/>
          <a:chOff x="0" y="0"/>
          <a:chExt cx="0" cy="0"/>
        </a:xfrm>
      </p:grpSpPr>
      <p:sp>
        <p:nvSpPr>
          <p:cNvPr id="94210" name="Rectangle 2">
            <a:extLst>
              <a:ext uri="{FF2B5EF4-FFF2-40B4-BE49-F238E27FC236}">
                <a16:creationId xmlns:a16="http://schemas.microsoft.com/office/drawing/2014/main" id="{56B3D822-F878-9017-CE55-41BCB73330BC}"/>
              </a:ext>
            </a:extLst>
          </p:cNvPr>
          <p:cNvSpPr>
            <a:spLocks noGrp="1" noChangeArrowheads="1"/>
          </p:cNvSpPr>
          <p:nvPr>
            <p:ph type="title"/>
          </p:nvPr>
        </p:nvSpPr>
        <p:spPr>
          <a:xfrm>
            <a:off x="1752600" y="228600"/>
            <a:ext cx="5105400" cy="1143000"/>
          </a:xfrm>
        </p:spPr>
        <p:txBody>
          <a:bodyPr/>
          <a:lstStyle/>
          <a:p>
            <a:pPr algn="ctr" eaLnBrk="1" hangingPunct="1"/>
            <a:r>
              <a:rPr lang="es-CO" sz="3600" dirty="0"/>
              <a:t>Los deberes del hombre en Edén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2:15-17)</a:t>
            </a:r>
          </a:p>
        </p:txBody>
      </p:sp>
      <p:sp>
        <p:nvSpPr>
          <p:cNvPr id="105475" name="Rectangle 3">
            <a:extLst>
              <a:ext uri="{FF2B5EF4-FFF2-40B4-BE49-F238E27FC236}">
                <a16:creationId xmlns:a16="http://schemas.microsoft.com/office/drawing/2014/main" id="{7062EE33-4DD3-8E4B-74B9-E1B344EE165F}"/>
              </a:ext>
            </a:extLst>
          </p:cNvPr>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Administración teocrática</a:t>
            </a:r>
          </a:p>
          <a:p>
            <a:pPr marL="461963" indent="-461963" algn="just" eaLnBrk="1" hangingPunct="1">
              <a:spcBef>
                <a:spcPts val="0"/>
              </a:spcBef>
              <a:spcAft>
                <a:spcPts val="3600"/>
              </a:spcAft>
              <a:defRPr/>
            </a:pPr>
            <a:r>
              <a:rPr lang="es-CO" dirty="0">
                <a:effectLst>
                  <a:outerShdw blurRad="38100" dist="38100" dir="2700000" algn="tl">
                    <a:srgbClr val="000000">
                      <a:alpha val="43137"/>
                    </a:srgbClr>
                  </a:outerShdw>
                </a:effectLst>
              </a:rPr>
              <a:t>Cultivar y cuidar el jardín: tanto el trabajo como la procreación (Génesis 1:28) son instituciones previas a la caída</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D9BE2CF8-5FCC-043D-E15B-B8A05EAB52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2" name="Picture 1">
            <a:extLst>
              <a:ext uri="{FF2B5EF4-FFF2-40B4-BE49-F238E27FC236}">
                <a16:creationId xmlns:a16="http://schemas.microsoft.com/office/drawing/2014/main" id="{0275111B-97F4-6C8B-A264-46632CB48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2824836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92B4-919F-0992-3C4A-7B62B3340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91" y="57264"/>
            <a:ext cx="7596617" cy="67434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a:t>
            </a:r>
            <a:r>
              <a:rPr lang="es-CO" sz="2800" b="1" u="sng" dirty="0">
                <a:solidFill>
                  <a:srgbClr val="FFFFCC"/>
                </a:solidFill>
                <a:latin typeface="Calibri" panose="020F0502020204030204" pitchFamily="34" charset="0"/>
              </a:rPr>
              <a:t>ejerza dominio sobre los peces del mar, sobre las aves del cielo, sobre los ganados, sobre toda la tierra, y sobre todo reptil que se arrastra sobre la tierra</a:t>
            </a:r>
            <a:r>
              <a:rPr lang="es-CO" sz="2800" dirty="0">
                <a:latin typeface="Calibri" panose="020F0502020204030204" pitchFamily="34" charset="0"/>
              </a:rPr>
              <a:t>». 27 Dios creó al hombre a imagen Suya, a imagen de Dios lo creó; varón y hembra los creó. 28 Dios los bendijo y les dijo: «Sean fecundos y multiplíquense. Llenen la tierra y </a:t>
            </a:r>
            <a:r>
              <a:rPr lang="es-CO" sz="2800" b="1" u="sng" dirty="0">
                <a:solidFill>
                  <a:srgbClr val="FFFFCC"/>
                </a:solidFill>
                <a:latin typeface="Calibri" panose="020F0502020204030204" pitchFamily="34" charset="0"/>
              </a:rPr>
              <a:t>sométanla. Ejerzan dominio sobre los peces del mar, sobre las aves del cielo y sobre todo ser viviente que se mueve[r] sobre la tierra</a:t>
            </a:r>
            <a:r>
              <a:rPr lang="es-CO" sz="2800" dirty="0">
                <a:latin typeface="Calibri" panose="020F0502020204030204" pitchFamily="34" charset="0"/>
              </a:rPr>
              <a:t>»</a:t>
            </a:r>
            <a:r>
              <a:rPr lang="en-US" sz="2800" dirty="0">
                <a:latin typeface="Calibri" panose="020F0502020204030204" pitchFamily="34" charset="0"/>
              </a:rPr>
              <a:t>.”</a:t>
            </a:r>
          </a:p>
        </p:txBody>
      </p:sp>
    </p:spTree>
    <p:extLst>
      <p:ext uri="{BB962C8B-B14F-4D97-AF65-F5344CB8AC3E}">
        <p14:creationId xmlns:p14="http://schemas.microsoft.com/office/powerpoint/2010/main" val="93831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4EE4-233F-F2BD-B13A-83111CA66853}"/>
            </a:ext>
          </a:extLst>
        </p:cNvPr>
        <p:cNvGrpSpPr/>
        <p:nvPr/>
      </p:nvGrpSpPr>
      <p:grpSpPr>
        <a:xfrm>
          <a:off x="0" y="0"/>
          <a:ext cx="0" cy="0"/>
          <a:chOff x="0" y="0"/>
          <a:chExt cx="0" cy="0"/>
        </a:xfrm>
      </p:grpSpPr>
      <p:sp>
        <p:nvSpPr>
          <p:cNvPr id="94210" name="Rectangle 2">
            <a:extLst>
              <a:ext uri="{FF2B5EF4-FFF2-40B4-BE49-F238E27FC236}">
                <a16:creationId xmlns:a16="http://schemas.microsoft.com/office/drawing/2014/main" id="{2FB38EE8-8E3E-2096-57E6-B6F9952A0DCF}"/>
              </a:ext>
            </a:extLst>
          </p:cNvPr>
          <p:cNvSpPr>
            <a:spLocks noGrp="1" noChangeArrowheads="1"/>
          </p:cNvSpPr>
          <p:nvPr>
            <p:ph type="title"/>
          </p:nvPr>
        </p:nvSpPr>
        <p:spPr>
          <a:xfrm>
            <a:off x="1219200" y="228600"/>
            <a:ext cx="6019800" cy="1143000"/>
          </a:xfrm>
        </p:spPr>
        <p:txBody>
          <a:bodyPr/>
          <a:lstStyle/>
          <a:p>
            <a:pPr algn="ctr" eaLnBrk="1" hangingPunct="1"/>
            <a:r>
              <a:rPr lang="es-CO" sz="3600" dirty="0"/>
              <a:t>Los deberes del hombre en Edén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2:15-17)</a:t>
            </a:r>
          </a:p>
        </p:txBody>
      </p:sp>
      <p:sp>
        <p:nvSpPr>
          <p:cNvPr id="105475" name="Rectangle 3">
            <a:extLst>
              <a:ext uri="{FF2B5EF4-FFF2-40B4-BE49-F238E27FC236}">
                <a16:creationId xmlns:a16="http://schemas.microsoft.com/office/drawing/2014/main" id="{BDBB01FD-362A-D784-6483-581A924EB9FA}"/>
              </a:ext>
            </a:extLst>
          </p:cNvPr>
          <p:cNvSpPr>
            <a:spLocks noGrp="1" noChangeArrowheads="1"/>
          </p:cNvSpPr>
          <p:nvPr>
            <p:ph type="body" idx="1"/>
          </p:nvPr>
        </p:nvSpPr>
        <p:spPr>
          <a:xfrm>
            <a:off x="685800" y="1752600"/>
            <a:ext cx="7772400" cy="2438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Administración teocrática</a:t>
            </a:r>
          </a:p>
          <a:p>
            <a:pPr marL="461963" indent="-461963" algn="just" eaLnBrk="1" hangingPunct="1">
              <a:spcBef>
                <a:spcPts val="0"/>
              </a:spcBef>
              <a:spcAft>
                <a:spcPts val="3600"/>
              </a:spcAft>
              <a:defRPr/>
            </a:pPr>
            <a:r>
              <a:rPr lang="es-CO" b="1" u="sng" dirty="0">
                <a:solidFill>
                  <a:srgbClr val="FFFFCC"/>
                </a:solidFill>
                <a:effectLst>
                  <a:outerShdw blurRad="38100" dist="38100" dir="2700000" algn="tl">
                    <a:srgbClr val="000000">
                      <a:alpha val="43137"/>
                    </a:srgbClr>
                  </a:outerShdw>
                </a:effectLst>
              </a:rPr>
              <a:t>Cultivar y cuidar el jardín: tanto el trabajo como la procreación (Génesis 1:28) son instituciones previas a la caída</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1CD7B4C3-8DE6-B6F3-13D0-3043E9CA3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2" name="Picture 1">
            <a:extLst>
              <a:ext uri="{FF2B5EF4-FFF2-40B4-BE49-F238E27FC236}">
                <a16:creationId xmlns:a16="http://schemas.microsoft.com/office/drawing/2014/main" id="{3E0A0C6E-C0B3-D854-4E3A-FF8060283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84826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1 – </a:t>
            </a:r>
            <a:r>
              <a:rPr lang="es-CO" dirty="0">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2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81389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 comerás el pan hasta que vuelvas a la tierra, porque de ella fuiste tomado; pues polvo eres, y al polvo volverás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308DDC1-3B00-5D12-F6C6-9BA6153B7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819400"/>
            <a:ext cx="2967303" cy="1911271"/>
          </a:xfrm>
          <a:prstGeom prst="rect">
            <a:avLst/>
          </a:prstGeom>
        </p:spPr>
      </p:pic>
    </p:spTree>
    <p:extLst>
      <p:ext uri="{BB962C8B-B14F-4D97-AF65-F5344CB8AC3E}">
        <p14:creationId xmlns:p14="http://schemas.microsoft.com/office/powerpoint/2010/main" val="71984706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3B24-420A-58D5-A50E-D408E19BF3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10DAA3-7DA9-3E65-8E52-A67BF294D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28" y="552182"/>
            <a:ext cx="8738143" cy="5753636"/>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1097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1D19-0662-57C3-7BD7-BD1ACC5468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519991-6C58-EB8B-0FD3-F3C81D628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9B754B48-BCD8-4C9D-1211-AB6BE0BC40A9}"/>
              </a:ext>
            </a:extLst>
          </p:cNvPr>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ordenó el Señor Dios al hombre, diciendo: De todo árbol del huerto podrás comer, 17 pero del árbol del conocimiento del bien y del mal no comerás, porque el día que de él comas, ciertamente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morirás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20CDFE40-2B19-9A0C-49E6-1A700B95A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6702018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de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93AE697D-CE20-57F7-5C1F-AEED957B9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08C0-FBD4-9CA6-E1E1-30C95EF2DD61}"/>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B7D72909-9B30-F531-539B-ECB544893ECC}"/>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79BC42FB-E6E3-2ACD-D884-0D1F5D292D2B}"/>
              </a:ext>
            </a:extLst>
          </p:cNvPr>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de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9D7DA209-3081-36CD-14D1-902942842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extLst>
      <p:ext uri="{BB962C8B-B14F-4D97-AF65-F5344CB8AC3E}">
        <p14:creationId xmlns:p14="http://schemas.microsoft.com/office/powerpoint/2010/main" val="187944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a:t>
            </a:r>
            <a:r>
              <a:rPr lang="es-CO" sz="2800" b="1" u="sng" dirty="0">
                <a:solidFill>
                  <a:srgbClr val="FFFFCC"/>
                </a:solidFill>
                <a:latin typeface="Calibri" panose="020F0502020204030204" pitchFamily="34" charset="0"/>
              </a:rPr>
              <a:t>imagen</a:t>
            </a:r>
            <a:r>
              <a:rPr lang="es-CO" sz="2800" dirty="0">
                <a:latin typeface="Calibri" panose="020F0502020204030204" pitchFamily="34" charset="0"/>
              </a:rPr>
              <a:t>, conforme a nuestra </a:t>
            </a:r>
            <a:r>
              <a:rPr lang="es-CO" sz="2800" b="1" u="sng" dirty="0">
                <a:solidFill>
                  <a:srgbClr val="FFFFCC"/>
                </a:solidFill>
                <a:latin typeface="Calibri" panose="020F0502020204030204" pitchFamily="34" charset="0"/>
              </a:rPr>
              <a:t>semejanza</a:t>
            </a:r>
            <a:r>
              <a:rPr lang="es-CO" sz="2800" dirty="0">
                <a:latin typeface="Calibri" panose="020F0502020204030204" pitchFamily="34" charset="0"/>
              </a:rPr>
              <a:t>; y ejerza dominio sobre los peces del mar, sobre las aves del cielo, sobre los ganados, sobre toda la tierra, y sobre todo reptil que se arrastra sobre la tierra. 27 Creó, pues, Dios al hombre </a:t>
            </a:r>
            <a:r>
              <a:rPr lang="es-CO" sz="2800" b="1" u="sng" dirty="0">
                <a:solidFill>
                  <a:srgbClr val="FFFFCC"/>
                </a:solidFill>
                <a:latin typeface="Calibri" panose="020F0502020204030204" pitchFamily="34" charset="0"/>
              </a:rPr>
              <a:t>a imagen suya</a:t>
            </a:r>
            <a:r>
              <a:rPr lang="es-CO" sz="2800" dirty="0">
                <a:latin typeface="Calibri" panose="020F0502020204030204" pitchFamily="34" charset="0"/>
              </a:rPr>
              <a:t>, a </a:t>
            </a:r>
            <a:r>
              <a:rPr lang="es-CO" sz="2800" b="1" u="sng" dirty="0">
                <a:solidFill>
                  <a:srgbClr val="FFFFCC"/>
                </a:solidFill>
                <a:latin typeface="Calibri" panose="020F0502020204030204" pitchFamily="34" charset="0"/>
              </a:rPr>
              <a:t>imagen de Dios</a:t>
            </a:r>
            <a:r>
              <a:rPr lang="es-CO" sz="2800" dirty="0">
                <a:latin typeface="Calibri" panose="020F0502020204030204" pitchFamily="34" charset="0"/>
              </a:rPr>
              <a:t> lo creó; varón y hembra los creó. 28 Y los bendijo Dios y les dijo: Sed fecundos y multiplicaos, y llenad la tierra y sojuzgadla; ejerced dominio sobre los peces del mar, sobre las aves del cielo y sobre todo ser viviente que se mueve[t]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18407583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2867" y="214094"/>
            <a:ext cx="5829300" cy="514350"/>
          </a:xfrm>
        </p:spPr>
        <p:txBody>
          <a:bodyPr/>
          <a:lstStyle/>
          <a:p>
            <a:pPr algn="ctr" eaLnBrk="1" hangingPunct="1"/>
            <a:r>
              <a:rPr lang="en-US" altLang="en-US" sz="4000" dirty="0">
                <a:effectLst>
                  <a:outerShdw blurRad="38100" dist="38100" dir="2700000" algn="tl">
                    <a:srgbClr val="000000">
                      <a:alpha val="43137"/>
                    </a:srgbClr>
                  </a:outerShdw>
                </a:effectLst>
              </a:rPr>
              <a:t>El padre del determinismo</a:t>
            </a:r>
          </a:p>
        </p:txBody>
      </p:sp>
      <p:sp>
        <p:nvSpPr>
          <p:cNvPr id="35843" name="Rectangle 3"/>
          <p:cNvSpPr>
            <a:spLocks noGrp="1" noChangeArrowheads="1"/>
          </p:cNvSpPr>
          <p:nvPr>
            <p:ph type="body" idx="1"/>
          </p:nvPr>
        </p:nvSpPr>
        <p:spPr>
          <a:xfrm>
            <a:off x="2209800" y="828675"/>
            <a:ext cx="6597626" cy="314325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s-CO" b="1" u="sng" dirty="0">
                <a:solidFill>
                  <a:srgbClr val="FFFFCC"/>
                </a:solidFill>
                <a:effectLst>
                  <a:outerShdw blurRad="38100" dist="38100" dir="2700000" algn="tl">
                    <a:srgbClr val="000000">
                      <a:alpha val="43137"/>
                    </a:srgbClr>
                  </a:outerShdw>
                </a:effectLst>
              </a:rPr>
              <a:t>La predestinación no constituye un tema importante de discusión en la historia hasta la época de Agustín</a:t>
            </a:r>
            <a:r>
              <a:rPr lang="en-US" dirty="0">
                <a:effectLst>
                  <a:outerShdw blurRad="38100" dist="38100" dir="2700000" algn="tl">
                    <a:srgbClr val="000000">
                      <a:alpha val="43137"/>
                    </a:srgbClr>
                  </a:outerShdw>
                </a:effectLst>
              </a:rPr>
              <a:t>. </a:t>
            </a:r>
            <a:r>
              <a:rPr lang="es-CO" dirty="0">
                <a:effectLst>
                  <a:outerShdw blurRad="38100" dist="38100" dir="2700000" algn="tl">
                    <a:srgbClr val="000000">
                      <a:alpha val="43137"/>
                    </a:srgbClr>
                  </a:outerShdw>
                </a:effectLst>
              </a:rPr>
              <a:t>Los primeros Padres de la Iglesia aluden a ella, pero aún no parecen tener una concepción muy clara de ella</a:t>
            </a:r>
            <a:r>
              <a:rPr lang="en-US" dirty="0">
                <a:effectLst>
                  <a:outerShdw blurRad="38100" dist="38100" dir="2700000" algn="tl">
                    <a:srgbClr val="000000">
                      <a:alpha val="43137"/>
                    </a:srgbClr>
                  </a:outerShdw>
                </a:effectLst>
              </a:rPr>
              <a:t>. </a:t>
            </a:r>
            <a:r>
              <a:rPr lang="es-CO" dirty="0">
                <a:effectLst>
                  <a:outerShdw blurRad="38100" dist="38100" dir="2700000" algn="tl">
                    <a:srgbClr val="000000">
                      <a:alpha val="43137"/>
                    </a:srgbClr>
                  </a:outerShdw>
                </a:effectLst>
              </a:rPr>
              <a:t>En general, lo consideran como la presciencia de Dios con referencia a las acciones humanas, sobre la base de las cuales Él determina su destino futuro</a:t>
            </a:r>
            <a:r>
              <a:rPr lang="en-US" dirty="0">
                <a:effectLst>
                  <a:outerShdw blurRad="38100" dist="38100" dir="2700000" algn="tl">
                    <a:srgbClr val="000000">
                      <a:alpha val="43137"/>
                    </a:srgbClr>
                  </a:outerShdw>
                </a:effectLst>
              </a:rPr>
              <a:t>.”</a:t>
            </a:r>
          </a:p>
        </p:txBody>
      </p:sp>
      <p:sp>
        <p:nvSpPr>
          <p:cNvPr id="22532" name="Text Box 4"/>
          <p:cNvSpPr txBox="1">
            <a:spLocks noChangeArrowheads="1"/>
          </p:cNvSpPr>
          <p:nvPr/>
        </p:nvSpPr>
        <p:spPr bwMode="auto">
          <a:xfrm>
            <a:off x="609600" y="6179012"/>
            <a:ext cx="835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Louis Berkhof, </a:t>
            </a:r>
            <a:r>
              <a:rPr lang="en-US" altLang="en-US" sz="1800" i="1" dirty="0">
                <a:effectLst>
                  <a:outerShdw blurRad="38100" dist="38100" dir="2700000" algn="tl">
                    <a:srgbClr val="000000">
                      <a:alpha val="43137"/>
                    </a:srgbClr>
                  </a:outerShdw>
                </a:effectLst>
                <a:latin typeface="Calibri" panose="020F0502020204030204" pitchFamily="34" charset="0"/>
              </a:rPr>
              <a:t>Systematic Theology: With a Complete Textual Index</a:t>
            </a:r>
            <a:r>
              <a:rPr lang="en-US" altLang="en-US" sz="1800" dirty="0">
                <a:effectLst>
                  <a:outerShdw blurRad="38100" dist="38100" dir="2700000" algn="tl">
                    <a:srgbClr val="000000">
                      <a:alpha val="43137"/>
                    </a:srgbClr>
                  </a:outerShdw>
                </a:effectLst>
                <a:latin typeface="Calibri" panose="020F0502020204030204" pitchFamily="34" charset="0"/>
              </a:rPr>
              <a:t>, 4th and rev. ed. (Grand Rapids: Eerdman's, 1932; reprint, Grand Rapids: Baker, 1996), 109. </a:t>
            </a:r>
          </a:p>
        </p:txBody>
      </p:sp>
      <p:pic>
        <p:nvPicPr>
          <p:cNvPr id="2" name="Picture 1">
            <a:extLst>
              <a:ext uri="{FF2B5EF4-FFF2-40B4-BE49-F238E27FC236}">
                <a16:creationId xmlns:a16="http://schemas.microsoft.com/office/drawing/2014/main" id="{9696EDBC-016B-4361-AD25-6D55B871D1C3}"/>
              </a:ext>
            </a:extLst>
          </p:cNvPr>
          <p:cNvPicPr>
            <a:picLocks noChangeAspect="1"/>
          </p:cNvPicPr>
          <p:nvPr/>
        </p:nvPicPr>
        <p:blipFill>
          <a:blip r:embed="rId2"/>
          <a:stretch>
            <a:fillRect/>
          </a:stretch>
        </p:blipFill>
        <p:spPr>
          <a:xfrm>
            <a:off x="336574" y="2024592"/>
            <a:ext cx="1594884"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710302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6F26-AECE-5BD3-90F0-66EACCDB8871}"/>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36FF613E-DAD4-A4EB-8D5F-453F5F7AA0A8}"/>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5E32F061-8C7A-D7A7-7BEF-64E37DE3C6F0}"/>
              </a:ext>
            </a:extLst>
          </p:cNvPr>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Muerte física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de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FBE5FCF1-7718-CA8C-C2AD-712DC3D80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extLst>
      <p:ext uri="{BB962C8B-B14F-4D97-AF65-F5344CB8AC3E}">
        <p14:creationId xmlns:p14="http://schemas.microsoft.com/office/powerpoint/2010/main" val="1207125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20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 comerás el pan</a:t>
            </a:r>
          </a:p>
          <a:p>
            <a:pPr algn="just">
              <a:spcAft>
                <a:spcPts val="1000"/>
              </a:spcAft>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 porque de ella fuiste tomado; pues polvo eres, y al polvo volverás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0E219A85-6672-BDCD-403B-DBCF92983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743200"/>
            <a:ext cx="3320136" cy="2138534"/>
          </a:xfrm>
          <a:prstGeom prst="rect">
            <a:avLst/>
          </a:prstGeom>
        </p:spPr>
      </p:pic>
    </p:spTree>
    <p:extLst>
      <p:ext uri="{BB962C8B-B14F-4D97-AF65-F5344CB8AC3E}">
        <p14:creationId xmlns:p14="http://schemas.microsoft.com/office/powerpoint/2010/main" val="281854547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ya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entró por 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por un hombre vino la resurrección de los muertos. 22 Porque así como en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Adán</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todos mueren, también en Cristo todos serán vivificados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3025140"/>
            <a:ext cx="2362200" cy="1771650"/>
          </a:xfrm>
          <a:prstGeom prst="rect">
            <a:avLst/>
          </a:prstGeom>
        </p:spPr>
      </p:pic>
    </p:spTree>
    <p:extLst>
      <p:ext uri="{BB962C8B-B14F-4D97-AF65-F5344CB8AC3E}">
        <p14:creationId xmlns:p14="http://schemas.microsoft.com/office/powerpoint/2010/main" val="27857918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33650" y="236220"/>
            <a:ext cx="40767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 Esquema</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2:4-7 – Creación del hombre</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2:8-14 – El hombre es puesto en el jardín del </a:t>
            </a:r>
            <a:r>
              <a:rPr lang="en-US"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latin typeface="Calibri" panose="020F0502020204030204" pitchFamily="34" charset="0"/>
              </a:rPr>
              <a:t>dén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2:15-17 – </a:t>
            </a:r>
            <a:r>
              <a:rPr lang="es-CO" dirty="0">
                <a:effectLst>
                  <a:outerShdw blurRad="38100" dist="38100" dir="2700000" algn="tl">
                    <a:srgbClr val="000000">
                      <a:alpha val="43137"/>
                    </a:srgbClr>
                  </a:outerShdw>
                </a:effectLst>
                <a:latin typeface="Calibri" panose="020F0502020204030204" pitchFamily="34" charset="0"/>
              </a:rPr>
              <a:t>Las responsabilidades del hombre en el Jardín del Edén</a:t>
            </a:r>
            <a:endParaRPr lang="en-US"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2:18-25 – Primer matrimonio</a:t>
            </a:r>
          </a:p>
        </p:txBody>
      </p:sp>
      <p:pic>
        <p:nvPicPr>
          <p:cNvPr id="4" name="Picture 3">
            <a:extLst>
              <a:ext uri="{FF2B5EF4-FFF2-40B4-BE49-F238E27FC236}">
                <a16:creationId xmlns:a16="http://schemas.microsoft.com/office/drawing/2014/main" id="{966244BF-71FD-868D-F111-167F3ED41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tal como el pecado entró en el mundo por medio de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medio del pecado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así también la muerte se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extendió a todos los hombres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todos pecaron.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9573" y="3124200"/>
            <a:ext cx="2424854" cy="1700547"/>
          </a:xfrm>
          <a:prstGeom prst="rect">
            <a:avLst/>
          </a:prstGeom>
        </p:spPr>
      </p:pic>
    </p:spTree>
    <p:extLst>
      <p:ext uri="{BB962C8B-B14F-4D97-AF65-F5344CB8AC3E}">
        <p14:creationId xmlns:p14="http://schemas.microsoft.com/office/powerpoint/2010/main" val="375518585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También les dijo Dios: «Miren, Yo les he dado a ustedes toda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da semilla que hay en la superficie de toda la tierra, y todo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árbol</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tiene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fruto</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da semilla; esto les servirá de alimento. 30 Y a todo animal de la tierra, a toda ave de los cielos y a todo lo que se mueve sobre la tierra, y que tiene vida, les he dado toda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verde para alimento». Y así fue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4CDCFC4-669B-0A25-E80E-4A97E72BE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3445329"/>
            <a:ext cx="2095500" cy="1349733"/>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Él enjugará toda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lágrima</a:t>
            </a:r>
            <a:r>
              <a:rPr lang="es-CO" sz="3600" dirty="0">
                <a:effectLst>
                  <a:outerShdw blurRad="38100" dist="38100" dir="2700000" algn="tl">
                    <a:srgbClr val="000000">
                      <a:alpha val="43137"/>
                    </a:srgbClr>
                  </a:outerShdw>
                </a:effectLst>
                <a:latin typeface="Calibri" panose="020F0502020204030204" pitchFamily="34" charset="0"/>
              </a:rPr>
              <a:t> de sus ojos, y ya no habrá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rPr>
              <a:t>, ni habrá más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duelo</a:t>
            </a:r>
            <a:r>
              <a:rPr lang="es-CO" sz="3600" dirty="0">
                <a:effectLst>
                  <a:outerShdw blurRad="38100" dist="38100" dir="2700000" algn="tl">
                    <a:srgbClr val="000000">
                      <a:alpha val="43137"/>
                    </a:srgbClr>
                  </a:outerShdw>
                </a:effectLst>
                <a:latin typeface="Calibri" panose="020F0502020204030204" pitchFamily="34" charset="0"/>
              </a:rPr>
              <a:t>, ni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clamor</a:t>
            </a:r>
            <a:r>
              <a:rPr lang="es-CO" sz="3600" dirty="0">
                <a:effectLst>
                  <a:outerShdw blurRad="38100" dist="38100" dir="2700000" algn="tl">
                    <a:srgbClr val="000000">
                      <a:alpha val="43137"/>
                    </a:srgbClr>
                  </a:outerShdw>
                </a:effectLst>
                <a:latin typeface="Calibri" panose="020F0502020204030204" pitchFamily="34" charset="0"/>
              </a:rPr>
              <a:t>, ni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dolor</a:t>
            </a:r>
            <a:r>
              <a:rPr lang="es-CO" sz="3600" dirty="0">
                <a:effectLst>
                  <a:outerShdw blurRad="38100" dist="38100" dir="2700000" algn="tl">
                    <a:srgbClr val="000000">
                      <a:alpha val="43137"/>
                    </a:srgbClr>
                  </a:outerShdw>
                </a:effectLst>
                <a:latin typeface="Calibri" panose="020F0502020204030204" pitchFamily="34" charset="0"/>
              </a:rPr>
              <a:t>, porque las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primeras cosas</a:t>
            </a:r>
            <a:r>
              <a:rPr lang="es-CO" sz="3600" dirty="0">
                <a:effectLst>
                  <a:outerShdw blurRad="38100" dist="38100" dir="2700000" algn="tl">
                    <a:srgbClr val="000000">
                      <a:alpha val="43137"/>
                    </a:srgbClr>
                  </a:outerShdw>
                </a:effectLst>
                <a:latin typeface="Calibri" panose="020F0502020204030204" pitchFamily="34" charset="0"/>
              </a:rPr>
              <a:t> han pasado»</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31912549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3B24-420A-58D5-A50E-D408E19BF3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10DAA3-7DA9-3E65-8E52-A67BF294D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28" y="552182"/>
            <a:ext cx="8738143" cy="5753636"/>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188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Tesalonicenses 5:23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que el mismo Dios de paz los santifique por completo; y que todo su ser,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espíritu, alma y cuerpo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sea preservado irreprensible para la venida de nuestro Señor Jesucristo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3944A95-91AD-F748-09C6-FAFCDD6BC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124200"/>
            <a:ext cx="2662503" cy="1714946"/>
          </a:xfrm>
          <a:prstGeom prst="rect">
            <a:avLst/>
          </a:prstGeom>
        </p:spPr>
      </p:pic>
    </p:spTree>
    <p:extLst>
      <p:ext uri="{BB962C8B-B14F-4D97-AF65-F5344CB8AC3E}">
        <p14:creationId xmlns:p14="http://schemas.microsoft.com/office/powerpoint/2010/main" val="255622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1CDE2-9A98-FBD5-2D63-E97E1D0FD0D6}"/>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35973B8F-A311-A64C-EF7F-425F7CBCEFDD}"/>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F2B1B2AE-96B9-5F65-AEDA-F5D76DA5EF1F}"/>
              </a:ext>
            </a:extLst>
          </p:cNvPr>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a:t>
            </a:r>
            <a:r>
              <a:rPr lang="es-CO"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de</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la caída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619B2BCA-A064-1A4F-CD0D-BF924438D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extLst>
      <p:ext uri="{BB962C8B-B14F-4D97-AF65-F5344CB8AC3E}">
        <p14:creationId xmlns:p14="http://schemas.microsoft.com/office/powerpoint/2010/main" val="3455102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1E0442E-4A08-4FBD-AAA7-12D8142D155B}"/>
              </a:ext>
            </a:extLst>
          </p:cNvPr>
          <p:cNvGraphicFramePr>
            <a:graphicFrameLocks noGrp="1"/>
          </p:cNvGraphicFramePr>
          <p:nvPr>
            <p:ph sz="half" idx="1"/>
          </p:nvPr>
        </p:nvGraphicFramePr>
        <p:xfrm>
          <a:off x="114300" y="228600"/>
          <a:ext cx="8915400" cy="6400800"/>
        </p:xfrm>
        <a:graphic>
          <a:graphicData uri="http://schemas.openxmlformats.org/drawingml/2006/table">
            <a:tbl>
              <a:tblPr firstRow="1" bandRow="1">
                <a:tableStyleId>{073A0DAA-6AF3-43AB-8588-CEC1D06C72B9}</a:tableStyleId>
              </a:tblPr>
              <a:tblGrid>
                <a:gridCol w="2781300">
                  <a:extLst>
                    <a:ext uri="{9D8B030D-6E8A-4147-A177-3AD203B41FA5}">
                      <a16:colId xmlns:a16="http://schemas.microsoft.com/office/drawing/2014/main" val="3678228928"/>
                    </a:ext>
                  </a:extLst>
                </a:gridCol>
                <a:gridCol w="3162300">
                  <a:extLst>
                    <a:ext uri="{9D8B030D-6E8A-4147-A177-3AD203B41FA5}">
                      <a16:colId xmlns:a16="http://schemas.microsoft.com/office/drawing/2014/main" val="2382543196"/>
                    </a:ext>
                  </a:extLst>
                </a:gridCol>
                <a:gridCol w="2971800">
                  <a:extLst>
                    <a:ext uri="{9D8B030D-6E8A-4147-A177-3AD203B41FA5}">
                      <a16:colId xmlns:a16="http://schemas.microsoft.com/office/drawing/2014/main" val="1361264393"/>
                    </a:ext>
                  </a:extLst>
                </a:gridCol>
              </a:tblGrid>
              <a:tr h="914400">
                <a:tc gridSpan="3">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r>
                        <a:rPr kumimoji="0" lang="en-US" sz="3600" b="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General vs. Revelación Especial </a:t>
                      </a: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tc hMerge="1">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5566894"/>
                  </a:ext>
                </a:extLst>
              </a:tr>
              <a:tr h="914400">
                <a:tc>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mj-lt"/>
                        <a:buNone/>
                        <a:tabLst/>
                        <a:defRPr/>
                      </a:pPr>
                      <a:endParaRPr kumimoji="0" 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C00000"/>
                          </a:solidFill>
                          <a:effectLst/>
                          <a:latin typeface="Calibri" panose="020F0502020204030204" pitchFamily="34" charset="0"/>
                          <a:ea typeface="+mn-ea"/>
                          <a:cs typeface="+mn-cs"/>
                        </a:rPr>
                        <a:t>GENERAL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effectLst/>
                          <a:latin typeface="Calibri" panose="020F0502020204030204" pitchFamily="34" charset="0"/>
                          <a:ea typeface="+mn-ea"/>
                          <a:cs typeface="+mn-cs"/>
                        </a:rPr>
                        <a:t>ESPECIAL</a:t>
                      </a:r>
                    </a:p>
                  </a:txBody>
                  <a:tcPr anchor="ctr" horzOverflow="overflow"/>
                </a:tc>
                <a:extLst>
                  <a:ext uri="{0D108BD9-81ED-4DB2-BD59-A6C34878D82A}">
                    <a16:rowId xmlns:a16="http://schemas.microsoft.com/office/drawing/2014/main" val="1280679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EJEMPLOS</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Naturaleza, conciencia</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(Rom 1–2)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Encarnación, Escritura, milagros</a:t>
                      </a:r>
                    </a:p>
                  </a:txBody>
                  <a:tcPr anchor="ctr" horzOverflow="overflow"/>
                </a:tc>
                <a:extLst>
                  <a:ext uri="{0D108BD9-81ED-4DB2-BD59-A6C34878D82A}">
                    <a16:rowId xmlns:a16="http://schemas.microsoft.com/office/drawing/2014/main" val="253607598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DISPONIBILIDAD</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Toda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Alguna</a:t>
                      </a:r>
                    </a:p>
                  </a:txBody>
                  <a:tcPr anchor="ctr" horzOverflow="overflow"/>
                </a:tc>
                <a:extLst>
                  <a:ext uri="{0D108BD9-81ED-4DB2-BD59-A6C34878D82A}">
                    <a16:rowId xmlns:a16="http://schemas.microsoft.com/office/drawing/2014/main" val="361860518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LOGRO</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Responsabilidad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(Rom 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Salvación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(Hch 4:12; 2 Tim 3:15)</a:t>
                      </a:r>
                    </a:p>
                  </a:txBody>
                  <a:tcPr anchor="ctr" horzOverflow="overflow"/>
                </a:tc>
                <a:extLst>
                  <a:ext uri="{0D108BD9-81ED-4DB2-BD59-A6C34878D82A}">
                    <a16:rowId xmlns:a16="http://schemas.microsoft.com/office/drawing/2014/main" val="52104425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FORMA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No escrita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Escrita</a:t>
                      </a:r>
                    </a:p>
                  </a:txBody>
                  <a:tcPr anchor="ctr" horzOverflow="overflow"/>
                </a:tc>
                <a:extLst>
                  <a:ext uri="{0D108BD9-81ED-4DB2-BD59-A6C34878D82A}">
                    <a16:rowId xmlns:a16="http://schemas.microsoft.com/office/drawing/2014/main" val="1630811638"/>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CALIDAD</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Natural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Sobrenatural, milagrosa</a:t>
                      </a:r>
                    </a:p>
                  </a:txBody>
                  <a:tcPr anchor="ctr" horzOverflow="overflow"/>
                </a:tc>
                <a:extLst>
                  <a:ext uri="{0D108BD9-81ED-4DB2-BD59-A6C34878D82A}">
                    <a16:rowId xmlns:a16="http://schemas.microsoft.com/office/drawing/2014/main" val="1486471232"/>
                  </a:ext>
                </a:extLst>
              </a:tr>
            </a:tbl>
          </a:graphicData>
        </a:graphic>
      </p:graphicFrame>
    </p:spTree>
    <p:extLst>
      <p:ext uri="{BB962C8B-B14F-4D97-AF65-F5344CB8AC3E}">
        <p14:creationId xmlns:p14="http://schemas.microsoft.com/office/powerpoint/2010/main" val="1553629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0" y="1567428"/>
            <a:ext cx="9144000" cy="5061972"/>
          </a:xfrm>
        </p:spPr>
        <p:txBody>
          <a:body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000" dirty="0">
                <a:effectLst>
                  <a:outerShdw blurRad="38100" dist="38100" dir="2700000" algn="tl">
                    <a:srgbClr val="000000">
                      <a:alpha val="43137"/>
                    </a:srgbClr>
                  </a:outerShdw>
                </a:effectLst>
                <a:cs typeface="Calibri" panose="020F0502020204030204" pitchFamily="34" charset="0"/>
              </a:rPr>
              <a:t>Desde la entrada del pecado en el mundo, el hombre puede reunir el verdadero conocimiento acerca de Dios a partir de su revelación general solo si la estudia a la luz de la Escritura, en la que los elementos de la autorrevelación original de Dios, que fueron oscurecidos y pervertidos por la plaga del pecado, son republicados, corregidos e interpretados. Algunos se inclinan a hablar de la revelación de Dios como una segunda fuente; pero esto no es correcto en vista del hecho de que la naturaleza puede ser considerada aquí solo como se interpreta a la luz de la Escritura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FC1E6624-7225-4F98-88FF-1AB692B3E28F}"/>
              </a:ext>
            </a:extLst>
          </p:cNvPr>
          <p:cNvSpPr/>
          <p:nvPr/>
        </p:nvSpPr>
        <p:spPr>
          <a:xfrm>
            <a:off x="2171700" y="228600"/>
            <a:ext cx="48006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Louis Berkhof</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Introductory volume to Systematic Theology </a:t>
            </a:r>
            <a:b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(Grand Rapids, Eerdmans, 1946), 60, 96.</a:t>
            </a:r>
          </a:p>
        </p:txBody>
      </p:sp>
      <p:pic>
        <p:nvPicPr>
          <p:cNvPr id="5" name="Picture 4">
            <a:extLst>
              <a:ext uri="{FF2B5EF4-FFF2-40B4-BE49-F238E27FC236}">
                <a16:creationId xmlns:a16="http://schemas.microsoft.com/office/drawing/2014/main" id="{111B6CDE-3B0C-313C-BA1C-13DE5A8D6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6142" y="76461"/>
            <a:ext cx="1707336" cy="121893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EB29C-E246-4B94-18DF-96ADBF7B626B}"/>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E24C3269-D4D9-2779-FE2E-1D390A91D741}"/>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8003BD0F-D606-D47B-71EF-5C91C9204B1C}"/>
              </a:ext>
            </a:extLst>
          </p:cNvPr>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de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Deuteronomio</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733CC160-21C5-547F-C1C3-754A7E52A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extLst>
      <p:ext uri="{BB962C8B-B14F-4D97-AF65-F5344CB8AC3E}">
        <p14:creationId xmlns:p14="http://schemas.microsoft.com/office/powerpoint/2010/main" val="4152203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2867" y="214094"/>
            <a:ext cx="5829300" cy="514350"/>
          </a:xfrm>
        </p:spPr>
        <p:txBody>
          <a:bodyPr/>
          <a:lstStyle/>
          <a:p>
            <a:pPr algn="ctr" eaLnBrk="1" hangingPunct="1"/>
            <a:r>
              <a:rPr lang="en-US" altLang="en-US" sz="4000" dirty="0">
                <a:effectLst>
                  <a:outerShdw blurRad="38100" dist="38100" dir="2700000" algn="tl">
                    <a:srgbClr val="000000">
                      <a:alpha val="43137"/>
                    </a:srgbClr>
                  </a:outerShdw>
                </a:effectLst>
              </a:rPr>
              <a:t>El padre del determinismo</a:t>
            </a:r>
          </a:p>
        </p:txBody>
      </p:sp>
      <p:sp>
        <p:nvSpPr>
          <p:cNvPr id="35843" name="Rectangle 3"/>
          <p:cNvSpPr>
            <a:spLocks noGrp="1" noChangeArrowheads="1"/>
          </p:cNvSpPr>
          <p:nvPr>
            <p:ph type="body" idx="1"/>
          </p:nvPr>
        </p:nvSpPr>
        <p:spPr>
          <a:xfrm>
            <a:off x="2209800" y="828675"/>
            <a:ext cx="6597626" cy="314325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s-CO" b="1" u="sng" dirty="0">
                <a:solidFill>
                  <a:srgbClr val="FFFFCC"/>
                </a:solidFill>
                <a:effectLst>
                  <a:outerShdw blurRad="38100" dist="38100" dir="2700000" algn="tl">
                    <a:srgbClr val="000000">
                      <a:alpha val="43137"/>
                    </a:srgbClr>
                  </a:outerShdw>
                </a:effectLst>
              </a:rPr>
              <a:t>La predestinación no constituye un tema importante de discusión en la historia hasta la época de Agustín</a:t>
            </a:r>
            <a:r>
              <a:rPr lang="en-US" dirty="0">
                <a:effectLst>
                  <a:outerShdw blurRad="38100" dist="38100" dir="2700000" algn="tl">
                    <a:srgbClr val="000000">
                      <a:alpha val="43137"/>
                    </a:srgbClr>
                  </a:outerShdw>
                </a:effectLst>
              </a:rPr>
              <a:t>. </a:t>
            </a:r>
            <a:r>
              <a:rPr lang="es-CO" dirty="0">
                <a:effectLst>
                  <a:outerShdw blurRad="38100" dist="38100" dir="2700000" algn="tl">
                    <a:srgbClr val="000000">
                      <a:alpha val="43137"/>
                    </a:srgbClr>
                  </a:outerShdw>
                </a:effectLst>
              </a:rPr>
              <a:t>Los primeros Padres de la Iglesia aluden a ella, pero aún no parecen tener una concepción muy clara de ella</a:t>
            </a:r>
            <a:r>
              <a:rPr lang="en-US" dirty="0">
                <a:effectLst>
                  <a:outerShdw blurRad="38100" dist="38100" dir="2700000" algn="tl">
                    <a:srgbClr val="000000">
                      <a:alpha val="43137"/>
                    </a:srgbClr>
                  </a:outerShdw>
                </a:effectLst>
              </a:rPr>
              <a:t>. </a:t>
            </a:r>
            <a:r>
              <a:rPr lang="es-CO" dirty="0">
                <a:effectLst>
                  <a:outerShdw blurRad="38100" dist="38100" dir="2700000" algn="tl">
                    <a:srgbClr val="000000">
                      <a:alpha val="43137"/>
                    </a:srgbClr>
                  </a:outerShdw>
                </a:effectLst>
              </a:rPr>
              <a:t>En general, lo consideran como la presciencia de Dios con referencia a las acciones humanas, sobre la base de las cuales Él determina su destino futuro</a:t>
            </a:r>
            <a:r>
              <a:rPr lang="en-US" dirty="0">
                <a:effectLst>
                  <a:outerShdw blurRad="38100" dist="38100" dir="2700000" algn="tl">
                    <a:srgbClr val="000000">
                      <a:alpha val="43137"/>
                    </a:srgbClr>
                  </a:outerShdw>
                </a:effectLst>
              </a:rPr>
              <a:t>.”</a:t>
            </a:r>
          </a:p>
        </p:txBody>
      </p:sp>
      <p:sp>
        <p:nvSpPr>
          <p:cNvPr id="22532" name="Text Box 4"/>
          <p:cNvSpPr txBox="1">
            <a:spLocks noChangeArrowheads="1"/>
          </p:cNvSpPr>
          <p:nvPr/>
        </p:nvSpPr>
        <p:spPr bwMode="auto">
          <a:xfrm>
            <a:off x="609600" y="6211669"/>
            <a:ext cx="835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Louis Berkhof, </a:t>
            </a:r>
            <a:r>
              <a:rPr lang="en-US" altLang="en-US" sz="1800" i="1" dirty="0">
                <a:effectLst>
                  <a:outerShdw blurRad="38100" dist="38100" dir="2700000" algn="tl">
                    <a:srgbClr val="000000">
                      <a:alpha val="43137"/>
                    </a:srgbClr>
                  </a:outerShdw>
                </a:effectLst>
                <a:latin typeface="Calibri" panose="020F0502020204030204" pitchFamily="34" charset="0"/>
              </a:rPr>
              <a:t>Systematic Theology: With a Complete Textual Index</a:t>
            </a:r>
            <a:r>
              <a:rPr lang="en-US" altLang="en-US" sz="1800" dirty="0">
                <a:effectLst>
                  <a:outerShdw blurRad="38100" dist="38100" dir="2700000" algn="tl">
                    <a:srgbClr val="000000">
                      <a:alpha val="43137"/>
                    </a:srgbClr>
                  </a:outerShdw>
                </a:effectLst>
                <a:latin typeface="Calibri" panose="020F0502020204030204" pitchFamily="34" charset="0"/>
              </a:rPr>
              <a:t>, 4th and rev. ed. (Grand Rapids: Eerdman's, 1932; reprint, Grand Rapids: Baker, 1996), 109. </a:t>
            </a:r>
          </a:p>
        </p:txBody>
      </p:sp>
      <p:pic>
        <p:nvPicPr>
          <p:cNvPr id="2" name="Picture 1">
            <a:extLst>
              <a:ext uri="{FF2B5EF4-FFF2-40B4-BE49-F238E27FC236}">
                <a16:creationId xmlns:a16="http://schemas.microsoft.com/office/drawing/2014/main" id="{9696EDBC-016B-4361-AD25-6D55B871D1C3}"/>
              </a:ext>
            </a:extLst>
          </p:cNvPr>
          <p:cNvPicPr>
            <a:picLocks noChangeAspect="1"/>
          </p:cNvPicPr>
          <p:nvPr/>
        </p:nvPicPr>
        <p:blipFill>
          <a:blip r:embed="rId2"/>
          <a:stretch>
            <a:fillRect/>
          </a:stretch>
        </p:blipFill>
        <p:spPr>
          <a:xfrm>
            <a:off x="336574" y="2024592"/>
            <a:ext cx="1594884"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6418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B474C-1C97-FA61-D240-5D85718961EC}"/>
            </a:ext>
          </a:extLst>
        </p:cNvPr>
        <p:cNvGrpSpPr/>
        <p:nvPr/>
      </p:nvGrpSpPr>
      <p:grpSpPr>
        <a:xfrm>
          <a:off x="0" y="0"/>
          <a:ext cx="0" cy="0"/>
          <a:chOff x="0" y="0"/>
          <a:chExt cx="0" cy="0"/>
        </a:xfrm>
      </p:grpSpPr>
      <p:sp>
        <p:nvSpPr>
          <p:cNvPr id="90114" name="Rectangle 2">
            <a:extLst>
              <a:ext uri="{FF2B5EF4-FFF2-40B4-BE49-F238E27FC236}">
                <a16:creationId xmlns:a16="http://schemas.microsoft.com/office/drawing/2014/main" id="{80D1958B-C3D5-CFAF-5408-6E41A4F76BD6}"/>
              </a:ext>
            </a:extLst>
          </p:cNvPr>
          <p:cNvSpPr>
            <a:spLocks noGrp="1" noChangeArrowheads="1"/>
          </p:cNvSpPr>
          <p:nvPr>
            <p:ph type="title"/>
          </p:nvPr>
        </p:nvSpPr>
        <p:spPr>
          <a:xfrm>
            <a:off x="2533650" y="236220"/>
            <a:ext cx="40767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 Esquema</a:t>
            </a:r>
          </a:p>
        </p:txBody>
      </p:sp>
      <p:sp>
        <p:nvSpPr>
          <p:cNvPr id="102403" name="Rectangle 3">
            <a:extLst>
              <a:ext uri="{FF2B5EF4-FFF2-40B4-BE49-F238E27FC236}">
                <a16:creationId xmlns:a16="http://schemas.microsoft.com/office/drawing/2014/main" id="{1DC332C3-11E5-41E9-27BB-9078580F7001}"/>
              </a:ext>
            </a:extLst>
          </p:cNvPr>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2:4-7 – Creación del hombre</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2:8-14 – El hombre es puesto en el jardín del </a:t>
            </a:r>
            <a:r>
              <a:rPr lang="en-US"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latin typeface="Calibri" panose="020F0502020204030204" pitchFamily="34" charset="0"/>
              </a:rPr>
              <a:t>dén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2:15-17 – </a:t>
            </a:r>
            <a:r>
              <a:rPr lang="es-CO" dirty="0">
                <a:effectLst>
                  <a:outerShdw blurRad="38100" dist="38100" dir="2700000" algn="tl">
                    <a:srgbClr val="000000">
                      <a:alpha val="43137"/>
                    </a:srgbClr>
                  </a:outerShdw>
                </a:effectLst>
                <a:latin typeface="Calibri" panose="020F0502020204030204" pitchFamily="34" charset="0"/>
              </a:rPr>
              <a:t>Las responsabilidades del hombre en el Jardín del Edén</a:t>
            </a:r>
            <a:endParaRPr lang="en-US"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2:18-25 – Primer matrimonio</a:t>
            </a:r>
          </a:p>
        </p:txBody>
      </p:sp>
      <p:pic>
        <p:nvPicPr>
          <p:cNvPr id="4" name="Picture 3">
            <a:extLst>
              <a:ext uri="{FF2B5EF4-FFF2-40B4-BE49-F238E27FC236}">
                <a16:creationId xmlns:a16="http://schemas.microsoft.com/office/drawing/2014/main" id="{C7C00EF1-5484-B5AD-60B8-A33D05826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262248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882F-1CA5-1242-62C2-4C2ECBB366C1}"/>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E64458D5-B3CC-8567-B30B-44A5001E234F}"/>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51BFE128-3596-3CFF-9583-57B437ED4B57}"/>
              </a:ext>
            </a:extLst>
          </p:cNvPr>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de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417A8FF7-17E6-6C87-4426-EC6221DDD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extLst>
      <p:ext uri="{BB962C8B-B14F-4D97-AF65-F5344CB8AC3E}">
        <p14:creationId xmlns:p14="http://schemas.microsoft.com/office/powerpoint/2010/main" val="2125818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ordenó el Señor Dios al hombre, diciendo: De todo árbol del huerto podrás comer, 17 pero del árbol del conocimiento del bien y del mal no comerás, porque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día que</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él comas, ciertamente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morirás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B1FD0EC8-4BF8-B102-2B7F-E8BBBCAEB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81487584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65FA-0E08-10E7-E41B-6CD6A8D48DCC}"/>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42A803A5-78DC-F843-791D-5E903393B7A6}"/>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2FC03AB0-C491-8161-F29F-CFE409AF1BAD}"/>
              </a:ext>
            </a:extLst>
          </p:cNvPr>
          <p:cNvSpPr>
            <a:spLocks noGrp="1" noChangeArrowheads="1"/>
          </p:cNvSpPr>
          <p:nvPr>
            <p:ph type="body" idx="1"/>
          </p:nvPr>
        </p:nvSpPr>
        <p:spPr>
          <a:xfrm>
            <a:off x="533400" y="10668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a:t>
            </a:r>
            <a:r>
              <a:rPr lang="es-CO" sz="3000" dirty="0">
                <a:effectLst>
                  <a:outerShdw blurRad="38100" dist="38100" dir="2700000" algn="tl">
                    <a:srgbClr val="000000">
                      <a:alpha val="43137"/>
                    </a:srgbClr>
                  </a:outerShdw>
                </a:effectLst>
                <a:ea typeface="+mn-ea"/>
                <a:cs typeface="Calibri" panose="020F0502020204030204" pitchFamily="34" charset="0"/>
              </a:rPr>
              <a:t>de</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eaLnBrk="1" hangingPunct="1">
              <a:spcBef>
                <a:spcPts val="0"/>
              </a:spcBef>
              <a:spcAft>
                <a:spcPts val="1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b="1" u="sng" dirty="0">
                <a:solidFill>
                  <a:srgbClr val="FFFFCC"/>
                </a:solidFill>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dirty="0">
                <a:effectLst>
                  <a:outerShdw blurRad="38100" dist="38100" dir="2700000" algn="tl">
                    <a:srgbClr val="000000">
                      <a:alpha val="43137"/>
                    </a:srgbClr>
                  </a:outerShdw>
                </a:effectLst>
                <a:cs typeface="Calibri" panose="020F0502020204030204" pitchFamily="34" charset="0"/>
              </a:rPr>
              <a:t>que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dirty="0">
                <a:effectLst>
                  <a:outerShdw blurRad="38100" dist="38100" dir="2700000" algn="tl">
                    <a:srgbClr val="000000">
                      <a:alpha val="43137"/>
                    </a:srgbClr>
                  </a:outerShdw>
                </a:effectLst>
                <a:cs typeface="Calibri" panose="020F0502020204030204" pitchFamily="34" charset="0"/>
              </a:rPr>
              <a:t>Reyes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B275EC2C-448E-FE90-9B2E-FA9A05BF7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919181"/>
            <a:ext cx="1828800" cy="1305658"/>
          </a:xfrm>
          <a:prstGeom prst="rect">
            <a:avLst/>
          </a:prstGeom>
        </p:spPr>
      </p:pic>
    </p:spTree>
    <p:extLst>
      <p:ext uri="{BB962C8B-B14F-4D97-AF65-F5344CB8AC3E}">
        <p14:creationId xmlns:p14="http://schemas.microsoft.com/office/powerpoint/2010/main" val="1273216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36ACD-A0E5-4E3A-E6F0-01D17CEAE051}"/>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1B32E7DE-A34C-7DB7-3280-09106C538E74}"/>
              </a:ext>
            </a:extLst>
          </p:cNvPr>
          <p:cNvSpPr>
            <a:spLocks noGrp="1" noChangeArrowheads="1"/>
          </p:cNvSpPr>
          <p:nvPr>
            <p:ph type="title"/>
          </p:nvPr>
        </p:nvSpPr>
        <p:spPr>
          <a:xfrm>
            <a:off x="647700" y="228600"/>
            <a:ext cx="8191500" cy="1143000"/>
          </a:xfrm>
        </p:spPr>
        <p:txBody>
          <a:bodyPr/>
          <a:lstStyle/>
          <a:p>
            <a:pPr algn="ctr" eaLnBrk="1" hangingPunct="1"/>
            <a:r>
              <a:rPr lang="en-US" sz="3600" dirty="0">
                <a:latin typeface="Calibri" panose="020F0502020204030204" pitchFamily="34" charset="0"/>
              </a:rPr>
              <a:t>“</a:t>
            </a:r>
            <a:r>
              <a:rPr lang="en-US" sz="3600" dirty="0"/>
              <a:t>N</a:t>
            </a:r>
            <a:r>
              <a:rPr lang="en-US" sz="3600" dirty="0">
                <a:latin typeface="Calibri" panose="020F0502020204030204" pitchFamily="34" charset="0"/>
              </a:rPr>
              <a:t>o comerás del </a:t>
            </a:r>
            <a:r>
              <a:rPr lang="es-CO" sz="3600" dirty="0">
                <a:latin typeface="Calibri" panose="020F0502020204030204" pitchFamily="34" charset="0"/>
              </a:rPr>
              <a:t>árbol del conocimiento</a:t>
            </a:r>
            <a:r>
              <a:rPr lang="en-US" sz="3600" dirty="0">
                <a:latin typeface="Calibri" panose="020F0502020204030204" pitchFamily="34" charset="0"/>
              </a:rPr>
              <a:t>”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a:extLst>
              <a:ext uri="{FF2B5EF4-FFF2-40B4-BE49-F238E27FC236}">
                <a16:creationId xmlns:a16="http://schemas.microsoft.com/office/drawing/2014/main" id="{E95A6727-B97B-7623-4AFA-2D4FA63439D5}"/>
              </a:ext>
            </a:extLst>
          </p:cNvPr>
          <p:cNvSpPr>
            <a:spLocks noGrp="1" noChangeArrowheads="1"/>
          </p:cNvSpPr>
          <p:nvPr>
            <p:ph type="body" idx="1"/>
          </p:nvPr>
        </p:nvSpPr>
        <p:spPr>
          <a:xfrm>
            <a:off x="533400" y="12192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Libre albedrío</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Muerte física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791x, Gén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dependencia de la humanidad en la revelación especial, incluso en el mundo antes de la caída</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(Gén.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Calibri" panose="020F0502020204030204" pitchFamily="34" charset="0"/>
              </a:rPr>
              <a:t>Deuteronomio</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2:17 </a:t>
            </a:r>
            <a:r>
              <a:rPr lang="es-CO"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y la teoría del Día-Era</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1 </a:t>
            </a:r>
            <a:r>
              <a:rPr lang="es-CO" sz="2800" dirty="0">
                <a:effectLst>
                  <a:outerShdw blurRad="38100" dist="38100" dir="2700000" algn="tl">
                    <a:srgbClr val="000000">
                      <a:alpha val="43137"/>
                    </a:srgbClr>
                  </a:outerShdw>
                </a:effectLst>
                <a:cs typeface="Calibri" panose="020F0502020204030204" pitchFamily="34" charset="0"/>
              </a:rPr>
              <a:t>Días de la Creación-Yom con modificador ordinal y "tarde y mañana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 +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que</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(1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Reyes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4" name="Picture 3">
            <a:extLst>
              <a:ext uri="{FF2B5EF4-FFF2-40B4-BE49-F238E27FC236}">
                <a16:creationId xmlns:a16="http://schemas.microsoft.com/office/drawing/2014/main" id="{F25C2844-15BD-91D1-43BE-EE3095516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98" y="919181"/>
            <a:ext cx="2215602" cy="1581812"/>
          </a:xfrm>
          <a:prstGeom prst="rect">
            <a:avLst/>
          </a:prstGeom>
        </p:spPr>
      </p:pic>
    </p:spTree>
    <p:extLst>
      <p:ext uri="{BB962C8B-B14F-4D97-AF65-F5344CB8AC3E}">
        <p14:creationId xmlns:p14="http://schemas.microsoft.com/office/powerpoint/2010/main" val="384279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1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2:17; 1 Reyes 2:37 (NET)</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del árbol del conocimiento del bien y del mal no comerás, porque el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que]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él comas, ciertamente morirás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el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que]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salgas y pases el torrente Cedrón, ten por cierto que sin duda morirás; tu sangre recaerá sobre tu cabeza».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3356265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A49E-138B-57E3-DE0D-41A6B5BE99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6831235-7F12-D357-DFEC-D73D65F6D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142718B4-F195-9FAE-E435-A347CBBBC1B0}"/>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Tesalonicenses 5:23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que el mismo Dios de paz los santifique por completo; y que todo su ser,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espíritu, alma y cuerpo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sea preservado irreprensible para[n] la venida de nuestro Señor Jesucristo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DB4DFD9-23EA-F30F-CE74-3BAC93946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124200"/>
            <a:ext cx="2662503" cy="1714946"/>
          </a:xfrm>
          <a:prstGeom prst="rect">
            <a:avLst/>
          </a:prstGeom>
        </p:spPr>
      </p:pic>
    </p:spTree>
    <p:extLst>
      <p:ext uri="{BB962C8B-B14F-4D97-AF65-F5344CB8AC3E}">
        <p14:creationId xmlns:p14="http://schemas.microsoft.com/office/powerpoint/2010/main" val="1170680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B9D7-8398-BD71-C04E-67B091CB753F}"/>
            </a:ext>
          </a:extLst>
        </p:cNvPr>
        <p:cNvGrpSpPr/>
        <p:nvPr/>
      </p:nvGrpSpPr>
      <p:grpSpPr>
        <a:xfrm>
          <a:off x="0" y="0"/>
          <a:ext cx="0" cy="0"/>
          <a:chOff x="0" y="0"/>
          <a:chExt cx="0" cy="0"/>
        </a:xfrm>
      </p:grpSpPr>
      <p:sp>
        <p:nvSpPr>
          <p:cNvPr id="90114" name="Rectangle 2">
            <a:extLst>
              <a:ext uri="{FF2B5EF4-FFF2-40B4-BE49-F238E27FC236}">
                <a16:creationId xmlns:a16="http://schemas.microsoft.com/office/drawing/2014/main" id="{AB21D3C6-C729-8DE4-5AC7-99569BE5DA8C}"/>
              </a:ext>
            </a:extLst>
          </p:cNvPr>
          <p:cNvSpPr>
            <a:spLocks noGrp="1" noChangeArrowheads="1"/>
          </p:cNvSpPr>
          <p:nvPr>
            <p:ph type="title"/>
          </p:nvPr>
        </p:nvSpPr>
        <p:spPr>
          <a:xfrm>
            <a:off x="2533650" y="236220"/>
            <a:ext cx="40767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 Esquema</a:t>
            </a:r>
          </a:p>
        </p:txBody>
      </p:sp>
      <p:sp>
        <p:nvSpPr>
          <p:cNvPr id="102403" name="Rectangle 3">
            <a:extLst>
              <a:ext uri="{FF2B5EF4-FFF2-40B4-BE49-F238E27FC236}">
                <a16:creationId xmlns:a16="http://schemas.microsoft.com/office/drawing/2014/main" id="{E659F582-706F-27C7-F6E7-7240279DC04B}"/>
              </a:ext>
            </a:extLst>
          </p:cNvPr>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2:4-7 – Creación del hombre</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2:8-14 – El hombre es puesto en el jardín del </a:t>
            </a:r>
            <a:r>
              <a:rPr lang="en-US" dirty="0">
                <a:effectLst>
                  <a:outerShdw blurRad="38100" dist="38100" dir="2700000" algn="tl">
                    <a:srgbClr val="000000">
                      <a:alpha val="43137"/>
                    </a:srgbClr>
                  </a:outerShdw>
                </a:effectLst>
              </a:rPr>
              <a:t>E</a:t>
            </a:r>
            <a:r>
              <a:rPr lang="en-US" dirty="0">
                <a:effectLst>
                  <a:outerShdw blurRad="38100" dist="38100" dir="2700000" algn="tl">
                    <a:srgbClr val="000000">
                      <a:alpha val="43137"/>
                    </a:srgbClr>
                  </a:outerShdw>
                </a:effectLst>
                <a:latin typeface="Calibri" panose="020F0502020204030204" pitchFamily="34" charset="0"/>
              </a:rPr>
              <a:t>dén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2:15-17 – </a:t>
            </a:r>
            <a:r>
              <a:rPr lang="es-CO" dirty="0">
                <a:effectLst>
                  <a:outerShdw blurRad="38100" dist="38100" dir="2700000" algn="tl">
                    <a:srgbClr val="000000">
                      <a:alpha val="43137"/>
                    </a:srgbClr>
                  </a:outerShdw>
                </a:effectLst>
                <a:latin typeface="Calibri" panose="020F0502020204030204" pitchFamily="34" charset="0"/>
              </a:rPr>
              <a:t>Las responsabilidades del hombre en el Jardín del Edén</a:t>
            </a:r>
            <a:endParaRPr lang="en-US"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2:18-25 – Primer matrimonio</a:t>
            </a:r>
          </a:p>
        </p:txBody>
      </p:sp>
      <p:pic>
        <p:nvPicPr>
          <p:cNvPr id="4" name="Picture 3">
            <a:extLst>
              <a:ext uri="{FF2B5EF4-FFF2-40B4-BE49-F238E27FC236}">
                <a16:creationId xmlns:a16="http://schemas.microsoft.com/office/drawing/2014/main" id="{21B7BD98-2C3C-1170-0AD1-44DFC8DBA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extLst>
      <p:ext uri="{BB962C8B-B14F-4D97-AF65-F5344CB8AC3E}">
        <p14:creationId xmlns:p14="http://schemas.microsoft.com/office/powerpoint/2010/main" val="3149376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B7BC9-2BA7-D907-10A6-95EADD416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4" y="74454"/>
            <a:ext cx="8951871" cy="670909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362200" y="228600"/>
            <a:ext cx="39624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é</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 2:18-25)</a:t>
            </a:r>
          </a:p>
        </p:txBody>
      </p:sp>
      <p:sp>
        <p:nvSpPr>
          <p:cNvPr id="108547" name="Rectangle 3"/>
          <p:cNvSpPr>
            <a:spLocks noGrp="1" noChangeArrowheads="1"/>
          </p:cNvSpPr>
          <p:nvPr>
            <p:ph type="body" idx="1"/>
          </p:nvPr>
        </p:nvSpPr>
        <p:spPr>
          <a:xfrm>
            <a:off x="1333500" y="1600200"/>
            <a:ext cx="68961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identificado (Gén.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reconocido (Gén.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resuelto (Gén. 2:21-25)</a:t>
            </a:r>
          </a:p>
        </p:txBody>
      </p:sp>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4332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5DC44-2FFC-6C63-29F9-59FB01233FA8}"/>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A7657C9F-C5E5-8014-D92E-FFB2C6DCE4DA}"/>
              </a:ext>
            </a:extLst>
          </p:cNvPr>
          <p:cNvSpPr>
            <a:spLocks noGrp="1" noChangeArrowheads="1"/>
          </p:cNvSpPr>
          <p:nvPr>
            <p:ph type="title"/>
          </p:nvPr>
        </p:nvSpPr>
        <p:spPr>
          <a:xfrm>
            <a:off x="2362200" y="228600"/>
            <a:ext cx="39624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é</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 2:18-25)</a:t>
            </a:r>
          </a:p>
        </p:txBody>
      </p:sp>
      <p:sp>
        <p:nvSpPr>
          <p:cNvPr id="108547" name="Rectangle 3">
            <a:extLst>
              <a:ext uri="{FF2B5EF4-FFF2-40B4-BE49-F238E27FC236}">
                <a16:creationId xmlns:a16="http://schemas.microsoft.com/office/drawing/2014/main" id="{B0369253-18E4-A8DF-71BE-401C81A0BEC3}"/>
              </a:ext>
            </a:extLst>
          </p:cNvPr>
          <p:cNvSpPr>
            <a:spLocks noGrp="1" noChangeArrowheads="1"/>
          </p:cNvSpPr>
          <p:nvPr>
            <p:ph type="body" idx="1"/>
          </p:nvPr>
        </p:nvSpPr>
        <p:spPr>
          <a:xfrm>
            <a:off x="1333500" y="1600200"/>
            <a:ext cx="68961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a typeface="+mn-ea"/>
                <a:cs typeface="+mn-cs"/>
              </a:rPr>
              <a:t>Problema identificado (Gén.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reconocido (Gén.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resuelto (Gén. 2:21-25)</a:t>
            </a:r>
          </a:p>
        </p:txBody>
      </p:sp>
      <p:pic>
        <p:nvPicPr>
          <p:cNvPr id="4" name="Picture 3">
            <a:extLst>
              <a:ext uri="{FF2B5EF4-FFF2-40B4-BE49-F238E27FC236}">
                <a16:creationId xmlns:a16="http://schemas.microsoft.com/office/drawing/2014/main" id="{7B3AE273-2531-E427-0A20-7A7B64D3BF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233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Estos son los orígenes (generaciones) de</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 polvo - orgullo (Génesis 1:27) y humildad</a:t>
            </a:r>
          </a:p>
          <a:p>
            <a:pPr marL="461963" indent="-461963" eaLnBrk="1" hangingPunct="1">
              <a:spcBef>
                <a:spcPts val="0"/>
              </a:spcBef>
              <a:spcAft>
                <a:spcPts val="2400"/>
              </a:spcAft>
              <a:defRPr/>
            </a:pP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Aliento de vida – el valor del hombre y por qué la redención es necesaria</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“Vidas” (Gén 2:7) – El hombre tricotómico (1 Tes.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Cuerpo: físico, cardiovascular, muscular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etc…</a:t>
            </a:r>
          </a:p>
          <a:p>
            <a:pPr marL="914400" lvl="1" indent="-457200" eaLnBrk="1" hangingPunct="1">
              <a:spcBef>
                <a:spcPts val="0"/>
              </a:spcBef>
              <a:spcAft>
                <a:spcPts val="2400"/>
              </a:spcAft>
              <a:defRPr/>
            </a:pPr>
            <a:r>
              <a:rPr lang="es-CO" sz="2800" dirty="0">
                <a:effectLst>
                  <a:outerShdw blurRad="38100" dist="38100" dir="2700000" algn="tl">
                    <a:srgbClr val="000000">
                      <a:alpha val="43137"/>
                    </a:srgbClr>
                  </a:outerShdw>
                </a:effectLst>
                <a:cs typeface="Calibri" panose="020F0502020204030204" pitchFamily="34" charset="0"/>
              </a:rPr>
              <a:t>Alma: personalidad, intelecto, emociones, volición</a:t>
            </a:r>
          </a:p>
          <a:p>
            <a:pPr marL="914400" lvl="1" indent="-457200" eaLnBrk="1" hangingPunct="1">
              <a:spcBef>
                <a:spcPts val="0"/>
              </a:spcBef>
              <a:spcAft>
                <a:spcPts val="2400"/>
              </a:spcAft>
              <a:defRPr/>
            </a:pPr>
            <a:r>
              <a:rPr lang="es-CO" sz="2800" dirty="0">
                <a:effectLst>
                  <a:outerShdw blurRad="38100" dist="38100" dir="2700000" algn="tl">
                    <a:srgbClr val="000000">
                      <a:alpha val="43137"/>
                    </a:srgbClr>
                  </a:outerShdw>
                </a:effectLst>
                <a:cs typeface="Calibri" panose="020F0502020204030204" pitchFamily="34" charset="0"/>
              </a:rPr>
              <a:t>Espíritu – se relaciona con Dios </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(Juan 4:23-24; 1 Cor. 2:10-16)</a:t>
            </a:r>
          </a:p>
        </p:txBody>
      </p:sp>
      <p:pic>
        <p:nvPicPr>
          <p:cNvPr id="4" name="Picture 3">
            <a:extLst>
              <a:ext uri="{FF2B5EF4-FFF2-40B4-BE49-F238E27FC236}">
                <a16:creationId xmlns:a16="http://schemas.microsoft.com/office/drawing/2014/main" id="{CFB7B24C-A76C-E944-8654-F1C167A48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47294"/>
            <a:ext cx="1494064" cy="10666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dirty="0">
                <a:effectLst>
                  <a:outerShdw blurRad="38100" dist="38100" dir="2700000" algn="tl">
                    <a:srgbClr val="000000">
                      <a:alpha val="43137"/>
                    </a:srgbClr>
                  </a:outerShdw>
                </a:effectLst>
                <a:ea typeface="+mn-ea"/>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¿Nombró a todos los animales en un día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E706B41-1B67-2ED4-8D7B-671AB2D72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829705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58013-7AC4-5F10-1EC4-10D4FFB0235E}"/>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D3CDC573-1E98-5405-0FFB-4F7087EFF13B}"/>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53023D73-0705-37FC-3FD6-0CE750B3ABCD}"/>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Algo que no es bueno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dirty="0">
                <a:effectLst>
                  <a:outerShdw blurRad="38100" dist="38100" dir="2700000" algn="tl">
                    <a:srgbClr val="000000">
                      <a:alpha val="43137"/>
                    </a:srgbClr>
                  </a:outerShdw>
                </a:effectLst>
                <a:ea typeface="+mn-ea"/>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¿Nombró a todos los animales en un día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379980A-C6A8-CC17-E914-B21E96A93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3154108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era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94613399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0135-EF47-F1CA-87A7-74E9DC5C2EF3}"/>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4375E52B-DF57-BCD6-9213-CB2836D2E5A0}"/>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50FBA020-88DF-E162-53DD-420BBD8B7689}"/>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é</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¿Nombró a todos los animales en un día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AB2BE8F-DB7E-9838-7977-CDCEE2E8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1730887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2DAB-A1FA-EE55-200E-C0C902B369C4}"/>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8400404C-0ACE-8D20-89FF-7FB13EA148C3}"/>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72F031F4-3E39-F853-5631-0F73F8E1749B}"/>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b="1" dirty="0">
                <a:solidFill>
                  <a:srgbClr val="FFFFCC"/>
                </a:solidFill>
                <a:effectLst>
                  <a:outerShdw blurRad="38100" dist="38100" dir="2700000" algn="tl">
                    <a:srgbClr val="000000">
                      <a:alpha val="43137"/>
                    </a:srgbClr>
                  </a:outerShdw>
                </a:effectLst>
                <a:ea typeface="+mn-ea"/>
                <a:cs typeface="Calibri" panose="020F0502020204030204" pitchFamily="34" charset="0"/>
              </a:rPr>
              <a:t>é</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b="1" u="sng" dirty="0">
                <a:solidFill>
                  <a:srgbClr val="FFFFCC"/>
                </a:solidFill>
                <a:effectLst>
                  <a:outerShdw blurRad="38100" dist="38100" dir="2700000" algn="tl">
                    <a:srgbClr val="000000">
                      <a:alpha val="43137"/>
                    </a:srgbClr>
                  </a:outerShdw>
                </a:effectLst>
                <a:cs typeface="Calibri" panose="020F0502020204030204" pitchFamily="34" charset="0"/>
              </a:rPr>
              <a:t>¿Nombró a todos los animales en un día</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5EF6500-B5D2-3D06-FD21-990FA3915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1747385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DDA5A-54EA-715B-1A33-0723D615FAA7}"/>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F1B1D248-BFED-FE72-8529-1A6D5BDA781F}"/>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9DAF0CC6-4065-1366-A189-5F7BD000F636}"/>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dirty="0">
                <a:effectLst>
                  <a:outerShdw blurRad="38100" dist="38100" dir="2700000" algn="tl">
                    <a:srgbClr val="000000">
                      <a:alpha val="43137"/>
                    </a:srgbClr>
                  </a:outerShdw>
                </a:effectLst>
                <a:ea typeface="+mn-ea"/>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b="1" dirty="0">
                <a:solidFill>
                  <a:srgbClr val="FFFFCC"/>
                </a:solidFill>
                <a:effectLst>
                  <a:outerShdw blurRad="38100" dist="38100" dir="2700000" algn="tl">
                    <a:srgbClr val="000000">
                      <a:alpha val="43137"/>
                    </a:srgbClr>
                  </a:outerShdw>
                </a:effectLst>
                <a:cs typeface="Calibri" panose="020F0502020204030204" pitchFamily="34" charset="0"/>
              </a:rPr>
              <a:t>¿Nombró a todos los animales en un día</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Bestias del campo</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Bestias de la tierra</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EE6BA8A-1789-C0EF-2942-E55A8E38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4180174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FB6E-E5B0-23A6-5802-E54695F9692B}"/>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92D18334-B979-0C71-B4D3-E0E032A0C2DD}"/>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C123B2FB-EEDF-770F-C974-F993C3B96E7E}"/>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dirty="0">
                <a:effectLst>
                  <a:outerShdw blurRad="38100" dist="38100" dir="2700000" algn="tl">
                    <a:srgbClr val="000000">
                      <a:alpha val="43137"/>
                    </a:srgbClr>
                  </a:outerShdw>
                </a:effectLst>
                <a:ea typeface="+mn-ea"/>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b="1" dirty="0">
                <a:solidFill>
                  <a:srgbClr val="FFFFCC"/>
                </a:solidFill>
                <a:effectLst>
                  <a:outerShdw blurRad="38100" dist="38100" dir="2700000" algn="tl">
                    <a:srgbClr val="000000">
                      <a:alpha val="43137"/>
                    </a:srgbClr>
                  </a:outerShdw>
                </a:effectLst>
                <a:cs typeface="Calibri" panose="020F0502020204030204" pitchFamily="34" charset="0"/>
              </a:rPr>
              <a:t>¿Nombró a todos los animales en un día</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A4C6443-1E36-D38F-4783-62436EACD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3707990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4D7F-64DB-71DE-7BE3-595136B92C61}"/>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E0A2D7E2-5E54-322E-D65C-0C5FEDA0513C}"/>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7AFD1FE0-0BF0-BAF4-92BC-25D9ECCECFEA}"/>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dirty="0">
                <a:effectLst>
                  <a:outerShdw blurRad="38100" dist="38100" dir="2700000" algn="tl">
                    <a:srgbClr val="000000">
                      <a:alpha val="43137"/>
                    </a:srgbClr>
                  </a:outerShdw>
                </a:effectLst>
                <a:ea typeface="+mn-ea"/>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b="1" dirty="0">
                <a:solidFill>
                  <a:srgbClr val="FFFFCC"/>
                </a:solidFill>
                <a:effectLst>
                  <a:outerShdw blurRad="38100" dist="38100" dir="2700000" algn="tl">
                    <a:srgbClr val="000000">
                      <a:alpha val="43137"/>
                    </a:srgbClr>
                  </a:outerShdw>
                </a:effectLst>
                <a:cs typeface="Calibri" panose="020F0502020204030204" pitchFamily="34" charset="0"/>
              </a:rPr>
              <a:t>¿Nombró a todos los animales en un día</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b="1" u="sng" dirty="0">
                <a:solidFill>
                  <a:srgbClr val="FFFFCC"/>
                </a:solidFill>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Contexto del matrimonio</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C7B2BAB-DCE1-9C53-4BB3-75CF4F71A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103315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A827-717F-E6BC-8A06-B26510993EB5}"/>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5C527F08-F9A5-B7C6-4562-4732B7B0F86A}"/>
              </a:ext>
            </a:extLst>
          </p:cNvPr>
          <p:cNvSpPr>
            <a:spLocks noGrp="1" noChangeArrowheads="1"/>
          </p:cNvSpPr>
          <p:nvPr>
            <p:ph type="title"/>
          </p:nvPr>
        </p:nvSpPr>
        <p:spPr>
          <a:xfrm>
            <a:off x="2286000" y="228600"/>
            <a:ext cx="4038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(Gén 2:18-25)</a:t>
            </a:r>
          </a:p>
        </p:txBody>
      </p:sp>
      <p:sp>
        <p:nvSpPr>
          <p:cNvPr id="108547" name="Rectangle 3">
            <a:extLst>
              <a:ext uri="{FF2B5EF4-FFF2-40B4-BE49-F238E27FC236}">
                <a16:creationId xmlns:a16="http://schemas.microsoft.com/office/drawing/2014/main" id="{6FE650E7-6A26-0255-C908-09CAF2B753CD}"/>
              </a:ext>
            </a:extLst>
          </p:cNvPr>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3000" dirty="0">
                <a:effectLst>
                  <a:outerShdw blurRad="38100" dist="38100" dir="2700000" algn="tl">
                    <a:srgbClr val="000000">
                      <a:alpha val="43137"/>
                    </a:srgbClr>
                  </a:outerShdw>
                </a:effectLst>
                <a:ea typeface="+mn-ea"/>
                <a:cs typeface="Calibri" panose="020F0502020204030204" pitchFamily="34" charset="0"/>
              </a:rPr>
              <a:t>Algo que no es bueno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1:31; 2:18) – </a:t>
            </a:r>
            <a:r>
              <a:rPr lang="es-CO"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La necesidad del hombre fue satisfecha</a:t>
            </a:r>
            <a:endPar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a:t>
            </a:r>
            <a:r>
              <a:rPr lang="en-US" sz="3000" dirty="0">
                <a:effectLst>
                  <a:outerShdw blurRad="38100" dist="38100" dir="2700000" algn="tl">
                    <a:srgbClr val="000000">
                      <a:alpha val="43137"/>
                    </a:srgbClr>
                  </a:outerShdw>
                </a:effectLst>
                <a:ea typeface="+mn-ea"/>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nesis 2:18-20</a:t>
            </a:r>
          </a:p>
          <a:p>
            <a:pPr marL="914400" lvl="1" indent="-457200" algn="just" eaLnBrk="1" hangingPunct="1">
              <a:spcBef>
                <a:spcPts val="0"/>
              </a:spcBef>
              <a:spcAft>
                <a:spcPts val="1400"/>
              </a:spcAft>
              <a:defRPr/>
            </a:pPr>
            <a:r>
              <a:rPr lang="es-CO" sz="2800" b="1" dirty="0">
                <a:solidFill>
                  <a:srgbClr val="FFFFCC"/>
                </a:solidFill>
                <a:effectLst>
                  <a:outerShdw blurRad="38100" dist="38100" dir="2700000" algn="tl">
                    <a:srgbClr val="000000">
                      <a:alpha val="43137"/>
                    </a:srgbClr>
                  </a:outerShdw>
                </a:effectLst>
                <a:cs typeface="Calibri" panose="020F0502020204030204" pitchFamily="34" charset="0"/>
              </a:rPr>
              <a:t>¿Nombró a todos los animales en un día</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cs typeface="Calibri" panose="020F0502020204030204" pitchFamily="34" charset="0"/>
              </a:rPr>
              <a:t>Bestias del campo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(2:20) vs. </a:t>
            </a:r>
            <a:r>
              <a:rPr lang="en-US" sz="2800" dirty="0">
                <a:effectLst>
                  <a:outerShdw blurRad="38100" dist="38100" dir="2700000" algn="tl">
                    <a:srgbClr val="000000">
                      <a:alpha val="43137"/>
                    </a:srgbClr>
                  </a:outerShdw>
                </a:effectLst>
                <a:cs typeface="Calibri" panose="020F0502020204030204" pitchFamily="34" charset="0"/>
              </a:rPr>
              <a:t>Bestias de la tierra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trajo al hombre (animales)</a:t>
            </a:r>
          </a:p>
          <a:p>
            <a:pPr lvl="2" eaLnBrk="1" hangingPunct="1">
              <a:spcBef>
                <a:spcPts val="0"/>
              </a:spcBef>
              <a:spcAft>
                <a:spcPts val="1400"/>
              </a:spcAft>
              <a:buClr>
                <a:srgbClr val="FFFFCC"/>
              </a:buClr>
              <a:buSzPct val="100000"/>
              <a:buFont typeface="Times New Roman" panose="02020603050405020304" pitchFamily="18" charset="0"/>
              <a:buChar char="̶"/>
              <a:defRPr/>
            </a:pPr>
            <a:r>
              <a:rPr lang="es-CO" sz="2800" dirty="0">
                <a:effectLst>
                  <a:outerShdw blurRad="38100" dist="38100" dir="2700000" algn="tl">
                    <a:srgbClr val="000000">
                      <a:alpha val="43137"/>
                    </a:srgbClr>
                  </a:outerShdw>
                </a:effectLst>
                <a:cs typeface="Calibri" panose="020F0502020204030204" pitchFamily="34" charset="0"/>
              </a:rPr>
              <a:t>La mente de Adán, presuposición uniformista</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Contexto del matrimonio</a:t>
            </a:r>
            <a:endPar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1B8FEA4-CDEC-B3DE-2AC3-8A195FCEE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44" y="76201"/>
            <a:ext cx="1814433" cy="1295400"/>
          </a:xfrm>
          <a:prstGeom prst="rect">
            <a:avLst/>
          </a:prstGeom>
        </p:spPr>
      </p:pic>
    </p:spTree>
    <p:extLst>
      <p:ext uri="{BB962C8B-B14F-4D97-AF65-F5344CB8AC3E}">
        <p14:creationId xmlns:p14="http://schemas.microsoft.com/office/powerpoint/2010/main" val="2466283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024-F37C-4755-8CCC-BF0C118239A1}"/>
              </a:ext>
            </a:extLst>
          </p:cNvPr>
          <p:cNvSpPr>
            <a:spLocks noGrp="1"/>
          </p:cNvSpPr>
          <p:nvPr>
            <p:ph type="title"/>
          </p:nvPr>
        </p:nvSpPr>
        <p:spPr>
          <a:xfrm>
            <a:off x="2209800" y="228600"/>
            <a:ext cx="5029200" cy="642065"/>
          </a:xfrm>
        </p:spPr>
        <p:txBody>
          <a:bodyPr/>
          <a:lstStyle/>
          <a:p>
            <a:pPr algn="ctr"/>
            <a:r>
              <a:rPr lang="en-US" sz="3600" dirty="0">
                <a:effectLst>
                  <a:outerShdw blurRad="38100" dist="38100" dir="2700000" algn="tl">
                    <a:srgbClr val="000000">
                      <a:alpha val="43137"/>
                    </a:srgbClr>
                  </a:outerShdw>
                </a:effectLst>
              </a:rPr>
              <a:t>Actividades del Sexto Día</a:t>
            </a:r>
          </a:p>
        </p:txBody>
      </p:sp>
      <p:sp>
        <p:nvSpPr>
          <p:cNvPr id="5" name="TextBox 4">
            <a:extLst>
              <a:ext uri="{FF2B5EF4-FFF2-40B4-BE49-F238E27FC236}">
                <a16:creationId xmlns:a16="http://schemas.microsoft.com/office/drawing/2014/main" id="{F1F2894A-42E2-4078-BF5C-626E8B0EF167}"/>
              </a:ext>
            </a:extLst>
          </p:cNvPr>
          <p:cNvSpPr txBox="1"/>
          <p:nvPr/>
        </p:nvSpPr>
        <p:spPr>
          <a:xfrm>
            <a:off x="133350" y="1043087"/>
            <a:ext cx="8877300" cy="4862870"/>
          </a:xfrm>
          <a:prstGeom prst="rect">
            <a:avLst/>
          </a:prstGeom>
          <a:noFill/>
        </p:spPr>
        <p:txBody>
          <a:bodyPr wrap="square">
            <a:spAutoFit/>
          </a:bodyPr>
          <a:lstStyle/>
          <a:p>
            <a:pPr marL="514350" lvl="1" indent="-514350" algn="just">
              <a:spcBef>
                <a:spcPts val="0"/>
              </a:spcBef>
              <a:spcAft>
                <a:spcPts val="1400"/>
              </a:spcAft>
              <a:buClr>
                <a:schemeClr val="tx2"/>
              </a:buClr>
              <a:buSzPct val="100000"/>
              <a:buFont typeface="+mj-lt"/>
              <a:buAutoNum type="arabicPeriod"/>
              <a:defRPr/>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creó el ganado, las bestias de la tierra y todo lo que se arrastra sobre la tierra</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creó a Adán</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plantó el jardín</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habló con Adán</a:t>
            </a:r>
          </a:p>
          <a:p>
            <a:pPr marL="514350" lvl="1" indent="-514350" algn="just">
              <a:spcBef>
                <a:spcPts val="0"/>
              </a:spcBef>
              <a:spcAft>
                <a:spcPts val="1400"/>
              </a:spcAft>
              <a:buClr>
                <a:schemeClr val="tx2"/>
              </a:buClr>
              <a:buSzPct val="100000"/>
              <a:buFont typeface="+mj-lt"/>
              <a:buAutoNum type="arabicPeriod"/>
              <a:defRPr/>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trajo ciertos animales a Adán</a:t>
            </a:r>
          </a:p>
          <a:p>
            <a:pPr marL="514350" lvl="1" indent="-514350" algn="just">
              <a:spcBef>
                <a:spcPts val="0"/>
              </a:spcBef>
              <a:spcAft>
                <a:spcPts val="1400"/>
              </a:spcAft>
              <a:buClr>
                <a:schemeClr val="tx2"/>
              </a:buClr>
              <a:buSzPct val="100000"/>
              <a:buFont typeface="+mj-lt"/>
              <a:buAutoNum type="arabicPeriod"/>
              <a:defRPr/>
            </a:pP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Adán le dio nombre a estos animales</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creó a Eva</a:t>
            </a:r>
          </a:p>
        </p:txBody>
      </p:sp>
      <p:pic>
        <p:nvPicPr>
          <p:cNvPr id="7" name="Picture 8">
            <a:extLst>
              <a:ext uri="{FF2B5EF4-FFF2-40B4-BE49-F238E27FC236}">
                <a16:creationId xmlns:a16="http://schemas.microsoft.com/office/drawing/2014/main" id="{CCE81A08-2CC0-4B11-BE45-A5242D472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65500"/>
          <a:stretch>
            <a:fillRect/>
          </a:stretch>
        </p:blipFill>
        <p:spPr bwMode="auto">
          <a:xfrm>
            <a:off x="5691670" y="2433665"/>
            <a:ext cx="2842730" cy="1452535"/>
          </a:xfrm>
          <a:prstGeom prst="rect">
            <a:avLst/>
          </a:prstGeom>
          <a:noFill/>
          <a:ln w="9525">
            <a:noFill/>
            <a:miter lim="800000"/>
            <a:headEnd/>
            <a:tailEnd/>
          </a:ln>
        </p:spPr>
      </p:pic>
      <p:sp>
        <p:nvSpPr>
          <p:cNvPr id="8" name="Rectangle 2">
            <a:extLst>
              <a:ext uri="{FF2B5EF4-FFF2-40B4-BE49-F238E27FC236}">
                <a16:creationId xmlns:a16="http://schemas.microsoft.com/office/drawing/2014/main" id="{DAFDC049-3AD2-4522-8EEA-A0B40D49E872}"/>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Mark Van Bebber and Paul S. Taylor, </a:t>
            </a:r>
            <a:r>
              <a:rPr lang="en-US" sz="1600" i="1"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Creation and Time: A Report on the Progressive Creationist Book by Hugh Ross</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(Gilbert, AZ: Eden Communications, 1994), 82</a:t>
            </a:r>
            <a:endParaRPr lang="en-US" sz="24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69B64A5-1BAF-92F2-D1F2-A270D35B4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76201"/>
            <a:ext cx="1466850" cy="1047246"/>
          </a:xfrm>
          <a:prstGeom prst="rect">
            <a:avLst/>
          </a:prstGeom>
        </p:spPr>
      </p:pic>
    </p:spTree>
    <p:extLst>
      <p:ext uri="{BB962C8B-B14F-4D97-AF65-F5344CB8AC3E}">
        <p14:creationId xmlns:p14="http://schemas.microsoft.com/office/powerpoint/2010/main" val="24549945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33650" y="236220"/>
            <a:ext cx="40767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2 Esquema</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2:4-7 – Creación del hombre</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2:8-14 – El hombre es puesto en el jardín del </a:t>
            </a:r>
            <a:r>
              <a:rPr lang="en-US" b="1" u="sng" dirty="0">
                <a:solidFill>
                  <a:srgbClr val="FFFFCC"/>
                </a:solidFill>
                <a:effectLst>
                  <a:outerShdw blurRad="38100" dist="38100" dir="2700000" algn="tl">
                    <a:srgbClr val="000000">
                      <a:alpha val="43137"/>
                    </a:srgbClr>
                  </a:outerShdw>
                </a:effectLst>
              </a:rPr>
              <a:t>E</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dén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2:15-17 – </a:t>
            </a:r>
            <a:r>
              <a:rPr lang="es-CO" dirty="0">
                <a:effectLst>
                  <a:outerShdw blurRad="38100" dist="38100" dir="2700000" algn="tl">
                    <a:srgbClr val="000000">
                      <a:alpha val="43137"/>
                    </a:srgbClr>
                  </a:outerShdw>
                </a:effectLst>
                <a:latin typeface="Calibri" panose="020F0502020204030204" pitchFamily="34" charset="0"/>
              </a:rPr>
              <a:t>Las responsabilidades del hombre en el Jardín del Edén</a:t>
            </a:r>
            <a:endParaRPr lang="en-US" dirty="0">
              <a:effectLst>
                <a:outerShdw blurRad="38100" dist="38100" dir="2700000" algn="tl">
                  <a:srgbClr val="000000">
                    <a:alpha val="43137"/>
                  </a:srgbClr>
                </a:outerShdw>
              </a:effectLst>
              <a:latin typeface="Calibri" panose="020F0502020204030204" pitchFamily="34" charset="0"/>
            </a:endParaRP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2:18-25 – Primer matrimonio</a:t>
            </a:r>
          </a:p>
        </p:txBody>
      </p:sp>
      <p:pic>
        <p:nvPicPr>
          <p:cNvPr id="4" name="Picture 3">
            <a:extLst>
              <a:ext uri="{FF2B5EF4-FFF2-40B4-BE49-F238E27FC236}">
                <a16:creationId xmlns:a16="http://schemas.microsoft.com/office/drawing/2014/main" id="{966244BF-71FD-868D-F111-167F3ED41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015" y="21771"/>
            <a:ext cx="1575214" cy="1124612"/>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3F0EB-0539-4787-31A1-6C1BF66089E6}"/>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77D19003-9833-1912-A7E8-70DE3FF7DA0A}"/>
              </a:ext>
            </a:extLst>
          </p:cNvPr>
          <p:cNvSpPr>
            <a:spLocks noGrp="1" noChangeArrowheads="1"/>
          </p:cNvSpPr>
          <p:nvPr>
            <p:ph type="title"/>
          </p:nvPr>
        </p:nvSpPr>
        <p:spPr>
          <a:xfrm>
            <a:off x="2362200" y="228600"/>
            <a:ext cx="39624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Primer Matrimonio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é</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 2:18-25)</a:t>
            </a:r>
          </a:p>
        </p:txBody>
      </p:sp>
      <p:sp>
        <p:nvSpPr>
          <p:cNvPr id="108547" name="Rectangle 3">
            <a:extLst>
              <a:ext uri="{FF2B5EF4-FFF2-40B4-BE49-F238E27FC236}">
                <a16:creationId xmlns:a16="http://schemas.microsoft.com/office/drawing/2014/main" id="{8892C088-583F-4A72-2CEA-B334368A931B}"/>
              </a:ext>
            </a:extLst>
          </p:cNvPr>
          <p:cNvSpPr>
            <a:spLocks noGrp="1" noChangeArrowheads="1"/>
          </p:cNvSpPr>
          <p:nvPr>
            <p:ph type="body" idx="1"/>
          </p:nvPr>
        </p:nvSpPr>
        <p:spPr>
          <a:xfrm>
            <a:off x="1333500" y="1600200"/>
            <a:ext cx="68961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identificado (Gén.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Problema reconocido (Gén.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a typeface="+mn-ea"/>
                <a:cs typeface="+mn-cs"/>
              </a:rPr>
              <a:t>Problema resuelto (Gén. 2:21-25)</a:t>
            </a:r>
          </a:p>
        </p:txBody>
      </p:sp>
      <p:pic>
        <p:nvPicPr>
          <p:cNvPr id="4" name="Picture 3">
            <a:extLst>
              <a:ext uri="{FF2B5EF4-FFF2-40B4-BE49-F238E27FC236}">
                <a16:creationId xmlns:a16="http://schemas.microsoft.com/office/drawing/2014/main" id="{75886364-6E81-CDDB-13E5-347558146A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6703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209800" y="228600"/>
            <a:ext cx="44577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Feminismo Evangélico</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None/>
            </a:pPr>
            <a:r>
              <a:rPr lang="es-CO" dirty="0">
                <a:effectLst>
                  <a:outerShdw blurRad="38100" dist="38100" dir="2700000" algn="tl">
                    <a:srgbClr val="000000">
                      <a:alpha val="43137"/>
                    </a:srgbClr>
                  </a:outerShdw>
                </a:effectLst>
              </a:rPr>
              <a:t>Un movimiento teológico dentro de la iglesia evangélica que busca abolir todas las distinciones de roles de género dentro del matrimonio y la iglesia.</a:t>
            </a:r>
            <a:endParaRPr lang="en-US" dirty="0">
              <a:effectLst>
                <a:outerShdw blurRad="38100" dist="38100" dir="2700000" algn="tl">
                  <a:srgbClr val="000000">
                    <a:alpha val="43137"/>
                  </a:srgbClr>
                </a:outerShdw>
              </a:effectLst>
            </a:endParaRPr>
          </a:p>
        </p:txBody>
      </p:sp>
      <p:pic>
        <p:nvPicPr>
          <p:cNvPr id="206855"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E235AFA-B86A-398B-9EDD-BCA5C054A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884" y="10887"/>
            <a:ext cx="1905916" cy="136071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81200" y="228600"/>
            <a:ext cx="4419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Autoridad del hombre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Génesis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609600" y="1880507"/>
            <a:ext cx="82296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a:t>
            </a:r>
            <a:r>
              <a:rPr lang="en-US" dirty="0"/>
              <a:t>e</a:t>
            </a:r>
            <a:r>
              <a:rPr lang="en-US" dirty="0">
                <a:latin typeface="Calibri" panose="020F0502020204030204" pitchFamily="34" charset="0"/>
              </a:rPr>
              <a:t>n – 1 Tim 2:11-13; </a:t>
            </a:r>
            <a:r>
              <a:rPr lang="en-US" dirty="0"/>
              <a:t>trasciende la cultura después de la caída</a:t>
            </a:r>
            <a:endParaRPr lang="en-US" dirty="0">
              <a:latin typeface="Calibri" panose="020F0502020204030204" pitchFamily="34" charset="0"/>
            </a:endParaRPr>
          </a:p>
          <a:p>
            <a:pPr marL="461963" indent="-461963" eaLnBrk="1" hangingPunct="1">
              <a:spcBef>
                <a:spcPts val="0"/>
              </a:spcBef>
              <a:spcAft>
                <a:spcPts val="3600"/>
              </a:spcAft>
              <a:defRPr/>
            </a:pPr>
            <a:r>
              <a:rPr lang="en-US" dirty="0"/>
              <a:t>Adán le puso el nombre a Eva </a:t>
            </a:r>
            <a:r>
              <a:rPr lang="en-US" dirty="0">
                <a:latin typeface="Calibri" panose="020F0502020204030204" pitchFamily="34" charset="0"/>
              </a:rPr>
              <a:t>(Gen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4523014"/>
            <a:ext cx="3657600" cy="1828800"/>
          </a:xfrm>
          <a:prstGeom prst="rect">
            <a:avLst/>
          </a:prstGeom>
        </p:spPr>
      </p:pic>
      <p:pic>
        <p:nvPicPr>
          <p:cNvPr id="5" name="Picture 4">
            <a:extLst>
              <a:ext uri="{FF2B5EF4-FFF2-40B4-BE49-F238E27FC236}">
                <a16:creationId xmlns:a16="http://schemas.microsoft.com/office/drawing/2014/main" id="{854E9975-EFF5-33EA-6387-92F14B426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926" y="75541"/>
            <a:ext cx="2135551" cy="152466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C971-C89F-6BF2-5EB8-12713D679E95}"/>
            </a:ext>
          </a:extLst>
        </p:cNvPr>
        <p:cNvGrpSpPr/>
        <p:nvPr/>
      </p:nvGrpSpPr>
      <p:grpSpPr>
        <a:xfrm>
          <a:off x="0" y="0"/>
          <a:ext cx="0" cy="0"/>
          <a:chOff x="0" y="0"/>
          <a:chExt cx="0" cy="0"/>
        </a:xfrm>
      </p:grpSpPr>
      <p:sp>
        <p:nvSpPr>
          <p:cNvPr id="98306" name="Rectangle 2">
            <a:extLst>
              <a:ext uri="{FF2B5EF4-FFF2-40B4-BE49-F238E27FC236}">
                <a16:creationId xmlns:a16="http://schemas.microsoft.com/office/drawing/2014/main" id="{F0B9C5BD-9C65-3A35-F046-77B4DB9DEADE}"/>
              </a:ext>
            </a:extLst>
          </p:cNvPr>
          <p:cNvSpPr>
            <a:spLocks noGrp="1" noChangeArrowheads="1"/>
          </p:cNvSpPr>
          <p:nvPr>
            <p:ph type="title"/>
          </p:nvPr>
        </p:nvSpPr>
        <p:spPr>
          <a:xfrm>
            <a:off x="1981200" y="228600"/>
            <a:ext cx="4419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Autoridad del Hombre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Génesis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a:extLst>
              <a:ext uri="{FF2B5EF4-FFF2-40B4-BE49-F238E27FC236}">
                <a16:creationId xmlns:a16="http://schemas.microsoft.com/office/drawing/2014/main" id="{D8E4194B-B464-F829-3687-2885181F9117}"/>
              </a:ext>
            </a:extLst>
          </p:cNvPr>
          <p:cNvSpPr>
            <a:spLocks noGrp="1" noChangeArrowheads="1"/>
          </p:cNvSpPr>
          <p:nvPr>
            <p:ph type="body" idx="1"/>
          </p:nvPr>
        </p:nvSpPr>
        <p:spPr>
          <a:xfrm>
            <a:off x="609600" y="1880507"/>
            <a:ext cx="8229600" cy="2133600"/>
          </a:xfrm>
        </p:spPr>
        <p:txBody>
          <a:bodyPr/>
          <a:lstStyle/>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Ord</a:t>
            </a:r>
            <a:r>
              <a:rPr lang="en-US" b="1" u="sng" dirty="0">
                <a:solidFill>
                  <a:srgbClr val="FFFFCC"/>
                </a:solidFill>
              </a:rPr>
              <a:t>e</a:t>
            </a:r>
            <a:r>
              <a:rPr lang="en-US" b="1" u="sng" dirty="0">
                <a:solidFill>
                  <a:srgbClr val="FFFFCC"/>
                </a:solidFill>
                <a:latin typeface="Calibri" panose="020F0502020204030204" pitchFamily="34" charset="0"/>
              </a:rPr>
              <a:t>n – 1 Tim 2:11-13; </a:t>
            </a:r>
            <a:r>
              <a:rPr lang="en-US" b="1" u="sng" dirty="0">
                <a:solidFill>
                  <a:srgbClr val="FFFFCC"/>
                </a:solidFill>
              </a:rPr>
              <a:t>trasciende la cultura después de la caída</a:t>
            </a:r>
            <a:endParaRPr lang="en-US" b="1" u="sng" dirty="0">
              <a:solidFill>
                <a:srgbClr val="FFFFCC"/>
              </a:solidFill>
              <a:latin typeface="Calibri" panose="020F0502020204030204" pitchFamily="34" charset="0"/>
            </a:endParaRPr>
          </a:p>
          <a:p>
            <a:pPr marL="461963" indent="-461963" eaLnBrk="1" hangingPunct="1">
              <a:spcBef>
                <a:spcPts val="0"/>
              </a:spcBef>
              <a:spcAft>
                <a:spcPts val="3600"/>
              </a:spcAft>
              <a:defRPr/>
            </a:pPr>
            <a:r>
              <a:rPr lang="en-US" dirty="0"/>
              <a:t>Adán le puso el nombre a Eva </a:t>
            </a:r>
            <a:r>
              <a:rPr lang="en-US" dirty="0">
                <a:latin typeface="Calibri" panose="020F0502020204030204" pitchFamily="34" charset="0"/>
              </a:rPr>
              <a:t>(Gen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BF721C1B-2D02-5BB5-66DB-23A7D101FB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4523014"/>
            <a:ext cx="3657600" cy="1828800"/>
          </a:xfrm>
          <a:prstGeom prst="rect">
            <a:avLst/>
          </a:prstGeom>
        </p:spPr>
      </p:pic>
      <p:pic>
        <p:nvPicPr>
          <p:cNvPr id="5" name="Picture 4">
            <a:extLst>
              <a:ext uri="{FF2B5EF4-FFF2-40B4-BE49-F238E27FC236}">
                <a16:creationId xmlns:a16="http://schemas.microsoft.com/office/drawing/2014/main" id="{4ECC9BF9-665A-7B97-ADC1-0FAAE7FF1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926" y="75541"/>
            <a:ext cx="2135551" cy="1524660"/>
          </a:xfrm>
          <a:prstGeom prst="rect">
            <a:avLst/>
          </a:prstGeom>
        </p:spPr>
      </p:pic>
    </p:spTree>
    <p:extLst>
      <p:ext uri="{BB962C8B-B14F-4D97-AF65-F5344CB8AC3E}">
        <p14:creationId xmlns:p14="http://schemas.microsoft.com/office/powerpoint/2010/main" val="35683616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04644-B696-8BD1-3F61-2B70D673E0A9}"/>
            </a:ext>
          </a:extLst>
        </p:cNvPr>
        <p:cNvGrpSpPr/>
        <p:nvPr/>
      </p:nvGrpSpPr>
      <p:grpSpPr>
        <a:xfrm>
          <a:off x="0" y="0"/>
          <a:ext cx="0" cy="0"/>
          <a:chOff x="0" y="0"/>
          <a:chExt cx="0" cy="0"/>
        </a:xfrm>
      </p:grpSpPr>
      <p:sp>
        <p:nvSpPr>
          <p:cNvPr id="98306" name="Rectangle 2">
            <a:extLst>
              <a:ext uri="{FF2B5EF4-FFF2-40B4-BE49-F238E27FC236}">
                <a16:creationId xmlns:a16="http://schemas.microsoft.com/office/drawing/2014/main" id="{06DDA158-8A86-F910-FC9A-ACA4D83C0B9D}"/>
              </a:ext>
            </a:extLst>
          </p:cNvPr>
          <p:cNvSpPr>
            <a:spLocks noGrp="1" noChangeArrowheads="1"/>
          </p:cNvSpPr>
          <p:nvPr>
            <p:ph type="title"/>
          </p:nvPr>
        </p:nvSpPr>
        <p:spPr>
          <a:xfrm>
            <a:off x="1981200" y="228600"/>
            <a:ext cx="4419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Autoridad del Hombre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Génesis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a:extLst>
              <a:ext uri="{FF2B5EF4-FFF2-40B4-BE49-F238E27FC236}">
                <a16:creationId xmlns:a16="http://schemas.microsoft.com/office/drawing/2014/main" id="{5FFAEB7F-72E5-058B-64C3-C45709439376}"/>
              </a:ext>
            </a:extLst>
          </p:cNvPr>
          <p:cNvSpPr>
            <a:spLocks noGrp="1" noChangeArrowheads="1"/>
          </p:cNvSpPr>
          <p:nvPr>
            <p:ph type="body" idx="1"/>
          </p:nvPr>
        </p:nvSpPr>
        <p:spPr>
          <a:xfrm>
            <a:off x="609600" y="1880507"/>
            <a:ext cx="83058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a:t>
            </a:r>
            <a:r>
              <a:rPr lang="en-US" dirty="0"/>
              <a:t>e</a:t>
            </a:r>
            <a:r>
              <a:rPr lang="en-US" dirty="0">
                <a:latin typeface="Calibri" panose="020F0502020204030204" pitchFamily="34" charset="0"/>
              </a:rPr>
              <a:t>n – 1 Tim 2:11-13; </a:t>
            </a:r>
            <a:r>
              <a:rPr lang="en-US" dirty="0"/>
              <a:t>trasciende la cultura después de la caída</a:t>
            </a:r>
            <a:endParaRPr lang="en-US" dirty="0">
              <a:latin typeface="Calibri" panose="020F0502020204030204" pitchFamily="34" charset="0"/>
            </a:endParaRPr>
          </a:p>
          <a:p>
            <a:pPr marL="461963" indent="-461963" eaLnBrk="1" hangingPunct="1">
              <a:spcBef>
                <a:spcPts val="0"/>
              </a:spcBef>
              <a:spcAft>
                <a:spcPts val="3600"/>
              </a:spcAft>
              <a:defRPr/>
            </a:pPr>
            <a:r>
              <a:rPr lang="en-US" b="1" u="sng" dirty="0">
                <a:solidFill>
                  <a:srgbClr val="FFFFCC"/>
                </a:solidFill>
              </a:rPr>
              <a:t>Adán le puso el nombre a Eva </a:t>
            </a:r>
            <a:r>
              <a:rPr lang="en-US" b="1" u="sng" dirty="0">
                <a:solidFill>
                  <a:srgbClr val="FFFFCC"/>
                </a:solidFill>
                <a:latin typeface="Calibri" panose="020F0502020204030204" pitchFamily="34" charset="0"/>
              </a:rPr>
              <a:t>(Gen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E053C39E-0EC8-D9C9-9912-E6FDCCF198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4523014"/>
            <a:ext cx="3657600" cy="1828800"/>
          </a:xfrm>
          <a:prstGeom prst="rect">
            <a:avLst/>
          </a:prstGeom>
        </p:spPr>
      </p:pic>
      <p:pic>
        <p:nvPicPr>
          <p:cNvPr id="5" name="Picture 4">
            <a:extLst>
              <a:ext uri="{FF2B5EF4-FFF2-40B4-BE49-F238E27FC236}">
                <a16:creationId xmlns:a16="http://schemas.microsoft.com/office/drawing/2014/main" id="{E948F02B-4536-6D85-7D68-62BDF7DF3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926" y="75541"/>
            <a:ext cx="2135551" cy="1524660"/>
          </a:xfrm>
          <a:prstGeom prst="rect">
            <a:avLst/>
          </a:prstGeom>
        </p:spPr>
      </p:pic>
    </p:spTree>
    <p:extLst>
      <p:ext uri="{BB962C8B-B14F-4D97-AF65-F5344CB8AC3E}">
        <p14:creationId xmlns:p14="http://schemas.microsoft.com/office/powerpoint/2010/main" val="1270828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s-CO" sz="3600" dirty="0"/>
              <a:t>Significado Bíblico de Nombrar</a:t>
            </a:r>
            <a:endParaRPr lang="en-US" sz="3600" dirty="0"/>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Génesis 1:8</a:t>
            </a:r>
          </a:p>
          <a:p>
            <a:pPr marL="461963" indent="-461963">
              <a:spcBef>
                <a:spcPts val="0"/>
              </a:spcBef>
              <a:spcAft>
                <a:spcPts val="2400"/>
              </a:spcAft>
              <a:defRPr/>
            </a:pPr>
            <a:r>
              <a:rPr lang="en-US" dirty="0">
                <a:effectLst/>
              </a:rPr>
              <a:t>Números 32:37-38</a:t>
            </a:r>
          </a:p>
          <a:p>
            <a:pPr marL="461963" indent="-461963">
              <a:spcBef>
                <a:spcPts val="0"/>
              </a:spcBef>
              <a:spcAft>
                <a:spcPts val="2400"/>
              </a:spcAft>
              <a:defRPr/>
            </a:pPr>
            <a:r>
              <a:rPr lang="en-US" dirty="0">
                <a:effectLst/>
              </a:rPr>
              <a:t>2 Reyes 23:24</a:t>
            </a:r>
          </a:p>
          <a:p>
            <a:pPr marL="461963" indent="-461963">
              <a:spcBef>
                <a:spcPts val="0"/>
              </a:spcBef>
              <a:spcAft>
                <a:spcPts val="2400"/>
              </a:spcAft>
              <a:defRPr/>
            </a:pPr>
            <a:r>
              <a:rPr lang="en-US" dirty="0">
                <a:effectLst/>
              </a:rPr>
              <a:t>2 Reyes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76187596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83505B6B-D357-6326-4A66-3166B1608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A83C-B563-3C99-DE21-98BFAB286C8A}"/>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96E6289F-9FDF-0849-9EA9-CD7D6728696A}"/>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3B5F0EF9-B711-CEE5-A205-6469DC68283F}"/>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b="1" u="sng" dirty="0">
                <a:solidFill>
                  <a:srgbClr val="FFFFCC"/>
                </a:solidFill>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C1F59BB-3D29-A1E6-DEDE-73B3DB186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139552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1FDC5-8901-02A4-6CD8-482C15AE8501}"/>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FA2F8B4E-0DAD-95F5-4EB9-A1F50C69360D}"/>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5935E0D9-0D73-0710-1D5A-E399C1B1FC61}"/>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Ayuda y no esclava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6C6C82A-8F5D-F532-4756-B63605547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24738495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A809-9C0E-D2E3-357C-F1E755B99D40}"/>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C93F4B31-5071-E14B-951F-7E5BDE952EC1}"/>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FC37397F-E4D8-5E4B-D4D1-453E585A6528}"/>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Ayuda</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también usada para Dios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3875AA8B-82E7-445D-4C22-2A47AA14A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274915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Este = Babilonia</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914400" y="2095500"/>
            <a:ext cx="3429000" cy="26670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rPr>
              <a:t>Génesis 2:8</a:t>
            </a:r>
          </a:p>
          <a:p>
            <a:pPr marL="457200" indent="-457200">
              <a:spcBef>
                <a:spcPts val="0"/>
              </a:spcBef>
              <a:spcAft>
                <a:spcPts val="3600"/>
              </a:spcAft>
              <a:defRPr/>
            </a:pPr>
            <a:r>
              <a:rPr lang="en-US" dirty="0">
                <a:effectLst>
                  <a:outerShdw blurRad="38100" dist="38100" dir="2700000" algn="tl">
                    <a:srgbClr val="000000">
                      <a:alpha val="43137"/>
                    </a:srgbClr>
                  </a:outerShdw>
                </a:effectLst>
              </a:rPr>
              <a:t>Génesis 11:2</a:t>
            </a:r>
          </a:p>
          <a:p>
            <a:pPr marL="457200" indent="-457200">
              <a:spcBef>
                <a:spcPts val="0"/>
              </a:spcBef>
              <a:spcAft>
                <a:spcPts val="3600"/>
              </a:spcAft>
              <a:defRPr/>
            </a:pPr>
            <a:r>
              <a:rPr lang="en-US" dirty="0">
                <a:effectLst>
                  <a:outerShdw blurRad="38100" dist="38100" dir="2700000" algn="tl">
                    <a:srgbClr val="000000">
                      <a:alpha val="43137"/>
                    </a:srgbClr>
                  </a:outerShdw>
                </a:effectLst>
              </a:rPr>
              <a:t>Mateo 2:2</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1" y="1371600"/>
            <a:ext cx="287491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18512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4293A-C2A1-56D3-F67C-0F45D58C6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7498080" cy="6694714"/>
          </a:xfrm>
          <a:prstGeom prst="rect">
            <a:avLst/>
          </a:prstGeom>
        </p:spPr>
      </p:pic>
    </p:spTree>
    <p:extLst>
      <p:ext uri="{BB962C8B-B14F-4D97-AF65-F5344CB8AC3E}">
        <p14:creationId xmlns:p14="http://schemas.microsoft.com/office/powerpoint/2010/main" val="163110115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685800" eaLnBrk="1" hangingPunct="1">
              <a:spcBef>
                <a:spcPct val="0"/>
              </a:spcBef>
              <a:spcAft>
                <a:spcPts val="1200"/>
              </a:spcAft>
              <a:buNone/>
              <a:defRPr/>
            </a:pPr>
            <a:r>
              <a:rPr lang="en-US" sz="4000" kern="1200" dirty="0">
                <a:solidFill>
                  <a:schemeClr val="tx2"/>
                </a:solidFill>
                <a:ea typeface="+mj-ea"/>
                <a:cs typeface="Calibri" panose="020F0502020204030204" pitchFamily="34" charset="0"/>
              </a:rPr>
              <a:t>Juan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s-CO" sz="3100" dirty="0">
                <a:effectLst/>
                <a:latin typeface="Calibri" panose="020F0502020204030204" pitchFamily="34" charset="0"/>
                <a:cs typeface="Calibri" panose="020F0502020204030204" pitchFamily="34" charset="0"/>
              </a:rPr>
              <a:t>»Pero Yo les digo la verdad: les conviene que Yo me vaya; porque si no me voy, el </a:t>
            </a:r>
            <a:r>
              <a:rPr lang="es-CO" sz="3100" b="1" u="sng" dirty="0">
                <a:solidFill>
                  <a:srgbClr val="FFFFCC"/>
                </a:solidFill>
                <a:effectLst/>
                <a:latin typeface="Calibri" panose="020F0502020204030204" pitchFamily="34" charset="0"/>
                <a:cs typeface="Calibri" panose="020F0502020204030204" pitchFamily="34" charset="0"/>
              </a:rPr>
              <a:t>Consolador [paraklētos] </a:t>
            </a:r>
            <a:r>
              <a:rPr lang="es-CO" sz="3100" dirty="0">
                <a:effectLst/>
                <a:latin typeface="Calibri" panose="020F0502020204030204" pitchFamily="34" charset="0"/>
                <a:cs typeface="Calibri" panose="020F0502020204030204" pitchFamily="34" charset="0"/>
              </a:rPr>
              <a:t>no vendrá a ustedes; pero si me voy, se lo enviaré . 8 »Y cuando </a:t>
            </a:r>
            <a:r>
              <a:rPr lang="es-CO" sz="3100" b="1" u="sng" dirty="0">
                <a:solidFill>
                  <a:srgbClr val="FFFFCC"/>
                </a:solidFill>
                <a:effectLst/>
                <a:latin typeface="Calibri" panose="020F0502020204030204" pitchFamily="34" charset="0"/>
                <a:cs typeface="Calibri" panose="020F0502020204030204" pitchFamily="34" charset="0"/>
              </a:rPr>
              <a:t>Él</a:t>
            </a:r>
            <a:r>
              <a:rPr lang="es-CO" sz="3100" dirty="0">
                <a:effectLst/>
                <a:latin typeface="Calibri" panose="020F0502020204030204" pitchFamily="34" charset="0"/>
                <a:cs typeface="Calibri" panose="020F0502020204030204" pitchFamily="34" charset="0"/>
              </a:rPr>
              <a:t> venga, convencerá al mundo de pecado, de justicia y de juicio; 9 de pecado, porque no creen en Mí; 10 de justicia, porque Yo voy al Padre y ustedes no me verán más; 11 y de juicio, porque el príncipe de este mundo ha sido juzgado</a:t>
            </a:r>
            <a:r>
              <a:rPr lang="en-US" sz="3100" dirty="0">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91331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BBE9-4E08-8870-658D-9E405E14B41D}"/>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2328BBB7-4C1E-098E-517C-96011F62C118}"/>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BD7B1D9B-2D50-33F4-6183-871BF4B2AF82}"/>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E337E19-D52A-2D56-1E5C-02CB71670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24481387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99F6-4F00-70EB-3665-6734C36B79E8}"/>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81AFE3C4-29B0-0B9E-1965-E1FADEF55A5A}"/>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F84D4BB0-E180-2190-EB19-B25E689CF6CA}"/>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FA64C63-DB2A-119D-30E5-7FCFC3414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4138744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a:t>
            </a:r>
            <a:r>
              <a:rPr lang="es-CO" sz="2800" b="1" u="sng" dirty="0">
                <a:solidFill>
                  <a:srgbClr val="FFFFCC"/>
                </a:solidFill>
                <a:latin typeface="Calibri" panose="020F0502020204030204" pitchFamily="34" charset="0"/>
              </a:rPr>
              <a:t>ejerza dominio sobre los peces del mar, sobre las aves del cielo, sobre los ganados, sobre toda la tierra, y sobre todo reptil que se arrastra sobre la tierra</a:t>
            </a:r>
            <a:r>
              <a:rPr lang="es-CO" sz="2800" dirty="0">
                <a:latin typeface="Calibri" panose="020F0502020204030204" pitchFamily="34" charset="0"/>
              </a:rPr>
              <a:t>. 27 Creó, pues, Dios al hombre a imagen suya, a imagen de Dios lo creó; varón y hembra los creó. 28 Y los bendijo Dios y les dijo: Sed fecundos y multiplicaos, y llenad la tierra y </a:t>
            </a:r>
            <a:r>
              <a:rPr lang="es-CO" sz="2800" b="1" u="sng" dirty="0">
                <a:solidFill>
                  <a:srgbClr val="FFFFCC"/>
                </a:solidFill>
                <a:latin typeface="Calibri" panose="020F0502020204030204" pitchFamily="34" charset="0"/>
              </a:rPr>
              <a:t>sojuzgadla; ejerced dominio sobre los peces del mar, sobre las aves del cielo y sobre todo ser viviente que se mueve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2052105768"/>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ACD6-9000-F357-3340-0C560F5CF579}"/>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47A31CA4-6947-5E25-9E59-3AD2BB53FD08}"/>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1EF3FC3F-A37A-FB20-9E2C-31F5F3F0091E}"/>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82A4D0C5-F34E-3851-2B86-AAFDF1F8F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19642251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D50EB-9DAE-99BE-2DA7-9C259498BA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884259B-61CB-75E9-DFD0-52AE87789D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63DB5AFA-F917-0FD1-B8E5-C63306EA8AC0}"/>
              </a:ext>
            </a:extLst>
          </p:cNvPr>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a:t>
            </a:r>
            <a:r>
              <a:rPr lang="es-CO" sz="2800" b="1" u="sng" dirty="0">
                <a:solidFill>
                  <a:srgbClr val="FFFFCC"/>
                </a:solidFill>
                <a:latin typeface="Calibri" panose="020F0502020204030204" pitchFamily="34" charset="0"/>
              </a:rPr>
              <a:t>ejerza dominio sobre los peces del mar, sobre las aves del cielo, sobre los ganados, sobre toda la tierra, y sobre todo reptil que se arrastra sobre la tierra</a:t>
            </a:r>
            <a:r>
              <a:rPr lang="es-CO" sz="2800" dirty="0">
                <a:latin typeface="Calibri" panose="020F0502020204030204" pitchFamily="34" charset="0"/>
              </a:rPr>
              <a:t>. 27 Creó, pues, Dios al hombre a imagen suya, a imagen de Dios lo creó; varón y hembra los creó. 28 Y los bendijo Dios y les dijo: Sed fecundos y multiplicaos, y llenad la tierra y </a:t>
            </a:r>
            <a:r>
              <a:rPr lang="es-CO" sz="2800" b="1" u="sng" dirty="0">
                <a:solidFill>
                  <a:srgbClr val="FFFFCC"/>
                </a:solidFill>
                <a:latin typeface="Calibri" panose="020F0502020204030204" pitchFamily="34" charset="0"/>
              </a:rPr>
              <a:t>sojuzgadla; ejerced dominio sobre los peces del mar, sobre las aves del cielo y sobre todo ser viviente que se mueve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8282857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249C88-9F7C-EB48-9755-0D131FF76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6369"/>
            <a:ext cx="7215617" cy="6405261"/>
          </a:xfrm>
          <a:prstGeom prst="rect">
            <a:avLst/>
          </a:prstGeom>
        </p:spPr>
      </p:pic>
    </p:spTree>
    <p:extLst>
      <p:ext uri="{BB962C8B-B14F-4D97-AF65-F5344CB8AC3E}">
        <p14:creationId xmlns:p14="http://schemas.microsoft.com/office/powerpoint/2010/main" val="39531036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366E-7313-3DE6-B70D-35B7A172E5AA}"/>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FC975B7F-B1F8-872C-941E-4CD1F1A6CDC2}"/>
              </a:ext>
            </a:extLst>
          </p:cNvPr>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a:extLst>
              <a:ext uri="{FF2B5EF4-FFF2-40B4-BE49-F238E27FC236}">
                <a16:creationId xmlns:a16="http://schemas.microsoft.com/office/drawing/2014/main" id="{592AD3B2-C37B-E34C-DAFC-43A86BAA6052}"/>
              </a:ext>
            </a:extLst>
          </p:cNvPr>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5CDDB52C-98F7-9756-67B0-7F7C22E0C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extLst>
      <p:ext uri="{BB962C8B-B14F-4D97-AF65-F5344CB8AC3E}">
        <p14:creationId xmlns:p14="http://schemas.microsoft.com/office/powerpoint/2010/main" val="1903196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26A8-EF55-503E-B39F-BEDFA9AD32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F5BA4F-E6AC-91A2-2846-A8B6CB4D9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0"/>
            <a:ext cx="7498080" cy="6694714"/>
          </a:xfrm>
          <a:prstGeom prst="rect">
            <a:avLst/>
          </a:prstGeom>
        </p:spPr>
      </p:pic>
    </p:spTree>
    <p:extLst>
      <p:ext uri="{BB962C8B-B14F-4D97-AF65-F5344CB8AC3E}">
        <p14:creationId xmlns:p14="http://schemas.microsoft.com/office/powerpoint/2010/main" val="14735674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18021</TotalTime>
  <Words>5703</Words>
  <Application>Microsoft Office PowerPoint</Application>
  <PresentationFormat>On-screen Show (4:3)</PresentationFormat>
  <Paragraphs>495</Paragraphs>
  <Slides>109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109</vt:i4>
      </vt:variant>
    </vt:vector>
  </HeadingPairs>
  <TitlesOfParts>
    <vt:vector size="115" baseType="lpstr">
      <vt:lpstr>Calibri</vt:lpstr>
      <vt:lpstr>Century Gothic</vt:lpstr>
      <vt:lpstr>Times New Roman</vt:lpstr>
      <vt:lpstr>Wingdings</vt:lpstr>
      <vt:lpstr>Azure</vt:lpstr>
      <vt:lpstr>Azure</vt:lpstr>
      <vt:lpstr>PowerPoint Presentation</vt:lpstr>
      <vt:lpstr>ESTRUCTURA DE GÉNESIS</vt:lpstr>
      <vt:lpstr>ESTRUCTURA DE GÉNESIS</vt:lpstr>
      <vt:lpstr>¿Relato Contradictorio de la Creación?</vt:lpstr>
      <vt:lpstr>Génesis 2 Esquema</vt:lpstr>
      <vt:lpstr>Génesis 2 Esquema</vt:lpstr>
      <vt:lpstr>Génesis 2:4-7</vt:lpstr>
      <vt:lpstr>Génesis 2 Esquema</vt:lpstr>
      <vt:lpstr>Este = Babilonia</vt:lpstr>
      <vt:lpstr>PowerPoint Presentation</vt:lpstr>
      <vt:lpstr>PowerPoint Presentation</vt:lpstr>
      <vt:lpstr>PowerPoint Presentation</vt:lpstr>
      <vt:lpstr>PowerPoint Presentation</vt:lpstr>
      <vt:lpstr>Zacarías 5:5-11</vt:lpstr>
      <vt:lpstr>PowerPoint Presentation</vt:lpstr>
      <vt:lpstr>Descripción del Jardín del Edén (Gén 2:8-14)</vt:lpstr>
      <vt:lpstr>Descripción del Jardín del Edén (Gén 2:8-14)</vt:lpstr>
      <vt:lpstr>PowerPoint Presentation</vt:lpstr>
      <vt:lpstr>El padre del determinismo</vt:lpstr>
      <vt:lpstr>Descripción del Jardín del Edén (Gén 2:8-14)</vt:lpstr>
      <vt:lpstr>¿Diluvio Local? (Gén 2:8-14)</vt:lpstr>
      <vt:lpstr>¿Diluvio Local? (Gén 2:8-14)</vt:lpstr>
      <vt:lpstr>PowerPoint Presentation</vt:lpstr>
      <vt:lpstr>¿Diluvio Local? (Gén 2:8-14)</vt:lpstr>
      <vt:lpstr>PowerPoint Presentation</vt:lpstr>
      <vt:lpstr>PowerPoint Presentation</vt:lpstr>
      <vt:lpstr>PowerPoint Presentation</vt:lpstr>
      <vt:lpstr>PowerPoint Presentation</vt:lpstr>
      <vt:lpstr>PowerPoint Presentation</vt:lpstr>
      <vt:lpstr>PowerPoint Presentation</vt:lpstr>
      <vt:lpstr>¿Diluvio Local? (Gén 2:8-14)</vt:lpstr>
      <vt:lpstr>PowerPoint Presentation</vt:lpstr>
      <vt:lpstr>¿Diluvio Local? (Gén 2:8-14)</vt:lpstr>
      <vt:lpstr>Génesis 2 Esquema</vt:lpstr>
      <vt:lpstr>Los deberes del hombre en Edén (Gén 2:15-17)</vt:lpstr>
      <vt:lpstr>Los deberes del hombre en Edén (Gén 2:15-17)</vt:lpstr>
      <vt:lpstr>PowerPoint Presentation</vt:lpstr>
      <vt:lpstr>PowerPoint Presentation</vt:lpstr>
      <vt:lpstr>Los deberes del hombre en Edén (Gén 2:15-17)</vt:lpstr>
      <vt:lpstr>PowerPoint Presentation</vt:lpstr>
      <vt:lpstr>PowerPoint Presentation</vt:lpstr>
      <vt:lpstr>PowerPoint Presentation</vt:lpstr>
      <vt:lpstr>“No comerás del árbol del conocimiento”  (Gén 2:17)</vt:lpstr>
      <vt:lpstr>“No comerás del árbol del conocimiento”  (Gén 2:17)</vt:lpstr>
      <vt:lpstr>PowerPoint Presentation</vt:lpstr>
      <vt:lpstr>El padre del determinismo</vt:lpstr>
      <vt:lpstr>“No comerás del árbol del conocimiento”  (Gén 2:17)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comerás del árbol del conocimiento”  (Gén 2:17)</vt:lpstr>
      <vt:lpstr>PowerPoint Presentation</vt:lpstr>
      <vt:lpstr>PowerPoint Presentation</vt:lpstr>
      <vt:lpstr>“No comerás del árbol del conocimiento”  (Gén 2:17)</vt:lpstr>
      <vt:lpstr>El padre del determinismo</vt:lpstr>
      <vt:lpstr>“No comerás del árbol del conocimiento”  (Gén 2:17)</vt:lpstr>
      <vt:lpstr>PowerPoint Presentation</vt:lpstr>
      <vt:lpstr>“No comerás del árbol del conocimiento”  (Gén 2:17)</vt:lpstr>
      <vt:lpstr>“No comerás del árbol del conocimiento”  (Gén 2:17)</vt:lpstr>
      <vt:lpstr>PowerPoint Presentation</vt:lpstr>
      <vt:lpstr>PowerPoint Presentation</vt:lpstr>
      <vt:lpstr>Génesis 2 Esquema</vt:lpstr>
      <vt:lpstr>PowerPoint Presentation</vt:lpstr>
      <vt:lpstr>Primer Matrimonio (Gén 2:18-25)</vt:lpstr>
      <vt:lpstr>Primer Matrimonio (Gén 2:18-25)</vt:lpstr>
      <vt:lpstr>Primer Matrimonio (Gén 2:18-25)</vt:lpstr>
      <vt:lpstr>Primer Matrimonio (Gén 2:18-25)</vt:lpstr>
      <vt:lpstr>PowerPoint Presentation</vt:lpstr>
      <vt:lpstr>Primer Matrimonio (Gén 2:18-25)</vt:lpstr>
      <vt:lpstr>Primer Matrimonio (Gén 2:18-25)</vt:lpstr>
      <vt:lpstr>Primer Matrimonio (Gén 2:18-25)</vt:lpstr>
      <vt:lpstr>Primer Matrimonio (Gén 2:18-25)</vt:lpstr>
      <vt:lpstr>Primer Matrimonio (Gén 2:18-25)</vt:lpstr>
      <vt:lpstr>Primer Matrimonio (Gén 2:18-25)</vt:lpstr>
      <vt:lpstr>Actividades del Sexto Día</vt:lpstr>
      <vt:lpstr>Primer Matrimonio (Gén 2:18-25)</vt:lpstr>
      <vt:lpstr>Feminismo Evangélico</vt:lpstr>
      <vt:lpstr>Autoridad del hombre Génesis 2:21-23</vt:lpstr>
      <vt:lpstr>Autoridad del Hombre Génesis 2:21-23</vt:lpstr>
      <vt:lpstr>Autoridad del Hombre Génesis 2:21-23</vt:lpstr>
      <vt:lpstr>Significado Bíblico de Nombrar</vt:lpstr>
      <vt:lpstr>La mujer creada del costado del hombre…  no de su pie</vt:lpstr>
      <vt:lpstr>La mujer creada del costado del hombre…  no de su pie</vt:lpstr>
      <vt:lpstr>La mujer creada del costado del hombre…  no de su pie</vt:lpstr>
      <vt:lpstr>La mujer creada del costado del hombre…  no de su pie</vt:lpstr>
      <vt:lpstr>PowerPoint Presentation</vt:lpstr>
      <vt:lpstr>PowerPoint Presentation</vt:lpstr>
      <vt:lpstr>La mujer creada del costado del hombre…  no de su pie</vt:lpstr>
      <vt:lpstr>La mujer creada del costado del hombre…  no de su pie</vt:lpstr>
      <vt:lpstr>PowerPoint Presentation</vt:lpstr>
      <vt:lpstr>La mujer creada del costado del hombre…  no de su pie</vt:lpstr>
      <vt:lpstr>PowerPoint Presentation</vt:lpstr>
      <vt:lpstr>PowerPoint Presentation</vt:lpstr>
      <vt:lpstr>La mujer creada del costado del hombre…  no de su pie</vt:lpstr>
      <vt:lpstr>PowerPoint Presentation</vt:lpstr>
      <vt:lpstr>La mujer creada del costado del hombre…  no de su pie</vt:lpstr>
      <vt:lpstr>Génesis 2:24-25</vt:lpstr>
      <vt:lpstr>Génesis 2:24-25</vt:lpstr>
      <vt:lpstr>Génesis 2:24-25</vt:lpstr>
      <vt:lpstr>PowerPoint Presentation</vt:lpstr>
      <vt:lpstr>Conclusion</vt:lpstr>
      <vt:lpstr>Génesis 2 Esquema</vt:lpstr>
      <vt:lpstr>Génesis 1–2 Resumen</vt:lpstr>
      <vt:lpstr>ESTRUCTURA DE GÉNESIS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009 - 2v4-25 - WORKING COPY FOR ANDY</dc:title>
  <dc:subject>Genesis 2</dc:subject>
  <dc:creator>A. Woods</dc:creator>
  <dc:description>Modified by Jim McGowan</dc:description>
  <cp:lastModifiedBy>Claudia Mora</cp:lastModifiedBy>
  <cp:revision>1172</cp:revision>
  <cp:lastPrinted>2020-09-24T16:46:27Z</cp:lastPrinted>
  <dcterms:created xsi:type="dcterms:W3CDTF">2009-03-17T12:21:13Z</dcterms:created>
  <dcterms:modified xsi:type="dcterms:W3CDTF">2025-08-23T12:41:22Z</dcterms:modified>
</cp:coreProperties>
</file>