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2" r:id="rId2"/>
  </p:sldMasterIdLst>
  <p:notesMasterIdLst>
    <p:notesMasterId r:id="rId132"/>
  </p:notesMasterIdLst>
  <p:handoutMasterIdLst>
    <p:handoutMasterId r:id="rId133"/>
  </p:handoutMasterIdLst>
  <p:sldIdLst>
    <p:sldId id="2120" r:id="rId3"/>
    <p:sldId id="2129" r:id="rId4"/>
    <p:sldId id="2127" r:id="rId5"/>
    <p:sldId id="6807" r:id="rId6"/>
    <p:sldId id="6808" r:id="rId7"/>
    <p:sldId id="6809" r:id="rId8"/>
    <p:sldId id="6655" r:id="rId9"/>
    <p:sldId id="6816" r:id="rId10"/>
    <p:sldId id="6817" r:id="rId11"/>
    <p:sldId id="6818" r:id="rId12"/>
    <p:sldId id="6819" r:id="rId13"/>
    <p:sldId id="6822" r:id="rId14"/>
    <p:sldId id="2040" r:id="rId15"/>
    <p:sldId id="6820" r:id="rId16"/>
    <p:sldId id="6821" r:id="rId17"/>
    <p:sldId id="2295" r:id="rId18"/>
    <p:sldId id="2296" r:id="rId19"/>
    <p:sldId id="2042" r:id="rId20"/>
    <p:sldId id="6823" r:id="rId21"/>
    <p:sldId id="2043" r:id="rId22"/>
    <p:sldId id="6824" r:id="rId23"/>
    <p:sldId id="6825" r:id="rId24"/>
    <p:sldId id="6826" r:id="rId25"/>
    <p:sldId id="6827" r:id="rId26"/>
    <p:sldId id="2248" r:id="rId27"/>
    <p:sldId id="6638" r:id="rId28"/>
    <p:sldId id="5600" r:id="rId29"/>
    <p:sldId id="6828" r:id="rId30"/>
    <p:sldId id="6829" r:id="rId31"/>
    <p:sldId id="6545" r:id="rId32"/>
    <p:sldId id="6830" r:id="rId33"/>
    <p:sldId id="6831" r:id="rId34"/>
    <p:sldId id="5553" r:id="rId35"/>
    <p:sldId id="6832" r:id="rId36"/>
    <p:sldId id="6833" r:id="rId37"/>
    <p:sldId id="6834" r:id="rId38"/>
    <p:sldId id="6835" r:id="rId39"/>
    <p:sldId id="6836" r:id="rId40"/>
    <p:sldId id="3030" r:id="rId41"/>
    <p:sldId id="3149" r:id="rId42"/>
    <p:sldId id="5370" r:id="rId43"/>
    <p:sldId id="2927" r:id="rId44"/>
    <p:sldId id="3037" r:id="rId45"/>
    <p:sldId id="5545" r:id="rId46"/>
    <p:sldId id="6837" r:id="rId47"/>
    <p:sldId id="2044" r:id="rId48"/>
    <p:sldId id="6838" r:id="rId49"/>
    <p:sldId id="6675" r:id="rId50"/>
    <p:sldId id="6839" r:id="rId51"/>
    <p:sldId id="2045" r:id="rId52"/>
    <p:sldId id="6840" r:id="rId53"/>
    <p:sldId id="6547" r:id="rId54"/>
    <p:sldId id="6841" r:id="rId55"/>
    <p:sldId id="2604" r:id="rId56"/>
    <p:sldId id="3089" r:id="rId57"/>
    <p:sldId id="5818" r:id="rId58"/>
    <p:sldId id="2304" r:id="rId59"/>
    <p:sldId id="1161" r:id="rId60"/>
    <p:sldId id="6842" r:id="rId61"/>
    <p:sldId id="6549" r:id="rId62"/>
    <p:sldId id="6843" r:id="rId63"/>
    <p:sldId id="6844" r:id="rId64"/>
    <p:sldId id="2046" r:id="rId65"/>
    <p:sldId id="6845" r:id="rId66"/>
    <p:sldId id="2184" r:id="rId67"/>
    <p:sldId id="6505" r:id="rId68"/>
    <p:sldId id="6846" r:id="rId69"/>
    <p:sldId id="5594" r:id="rId70"/>
    <p:sldId id="6847" r:id="rId71"/>
    <p:sldId id="2048" r:id="rId72"/>
    <p:sldId id="6848" r:id="rId73"/>
    <p:sldId id="6541" r:id="rId74"/>
    <p:sldId id="6849" r:id="rId75"/>
    <p:sldId id="6850" r:id="rId76"/>
    <p:sldId id="5550" r:id="rId77"/>
    <p:sldId id="5551" r:id="rId78"/>
    <p:sldId id="4188" r:id="rId79"/>
    <p:sldId id="6851" r:id="rId80"/>
    <p:sldId id="6852" r:id="rId81"/>
    <p:sldId id="2302" r:id="rId82"/>
    <p:sldId id="2290" r:id="rId83"/>
    <p:sldId id="6853" r:id="rId84"/>
    <p:sldId id="6854" r:id="rId85"/>
    <p:sldId id="6855" r:id="rId86"/>
    <p:sldId id="6856" r:id="rId87"/>
    <p:sldId id="6555" r:id="rId88"/>
    <p:sldId id="6857" r:id="rId89"/>
    <p:sldId id="962" r:id="rId90"/>
    <p:sldId id="2342" r:id="rId91"/>
    <p:sldId id="6858" r:id="rId92"/>
    <p:sldId id="2332" r:id="rId93"/>
    <p:sldId id="6859" r:id="rId94"/>
    <p:sldId id="5552" r:id="rId95"/>
    <p:sldId id="6860" r:id="rId96"/>
    <p:sldId id="6861" r:id="rId97"/>
    <p:sldId id="6862" r:id="rId98"/>
    <p:sldId id="6863" r:id="rId99"/>
    <p:sldId id="6864" r:id="rId100"/>
    <p:sldId id="6865" r:id="rId101"/>
    <p:sldId id="6866" r:id="rId102"/>
    <p:sldId id="6564" r:id="rId103"/>
    <p:sldId id="6867" r:id="rId104"/>
    <p:sldId id="6565" r:id="rId105"/>
    <p:sldId id="2050" r:id="rId106"/>
    <p:sldId id="6868" r:id="rId107"/>
    <p:sldId id="6869" r:id="rId108"/>
    <p:sldId id="6575" r:id="rId109"/>
    <p:sldId id="2051" r:id="rId110"/>
    <p:sldId id="6871" r:id="rId111"/>
    <p:sldId id="6870" r:id="rId112"/>
    <p:sldId id="6872" r:id="rId113"/>
    <p:sldId id="6566" r:id="rId114"/>
    <p:sldId id="6479" r:id="rId115"/>
    <p:sldId id="6873" r:id="rId116"/>
    <p:sldId id="6874" r:id="rId117"/>
    <p:sldId id="6567" r:id="rId118"/>
    <p:sldId id="6875" r:id="rId119"/>
    <p:sldId id="6568" r:id="rId120"/>
    <p:sldId id="2306" r:id="rId121"/>
    <p:sldId id="6876" r:id="rId122"/>
    <p:sldId id="6878" r:id="rId123"/>
    <p:sldId id="6877" r:id="rId124"/>
    <p:sldId id="2053" r:id="rId125"/>
    <p:sldId id="6879" r:id="rId126"/>
    <p:sldId id="6880" r:id="rId127"/>
    <p:sldId id="2033" r:id="rId128"/>
    <p:sldId id="6881" r:id="rId129"/>
    <p:sldId id="2055" r:id="rId130"/>
    <p:sldId id="6882" r:id="rId131"/>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5974" autoAdjust="0"/>
  </p:normalViewPr>
  <p:slideViewPr>
    <p:cSldViewPr>
      <p:cViewPr varScale="1">
        <p:scale>
          <a:sx n="117" d="100"/>
          <a:sy n="117" d="100"/>
        </p:scale>
        <p:origin x="13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426"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1ADDFDB-6E18-4CC8-83D0-0138A413A5E0}"/>
              </a:ext>
            </a:extLst>
          </p:cNvPr>
          <p:cNvSpPr>
            <a:spLocks noGrp="1"/>
          </p:cNvSpPr>
          <p:nvPr/>
        </p:nvSpPr>
        <p:spPr>
          <a:xfrm>
            <a:off x="1524001" y="152400"/>
            <a:ext cx="3824288" cy="504825"/>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 – Genesis 008 </a:t>
            </a:r>
          </a:p>
          <a:p>
            <a:pPr algn="ctr">
              <a:defRPr/>
            </a:pPr>
            <a:r>
              <a:rPr lang="en-US" sz="1300" dirty="0">
                <a:latin typeface="Calibri" panose="020F0502020204030204" pitchFamily="34" charset="0"/>
                <a:cs typeface="Calibri" panose="020F0502020204030204" pitchFamily="34" charset="0"/>
              </a:rPr>
              <a:t>09-27-2020</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Calibri" panose="020F0502020204030204" pitchFamily="34" charset="0"/>
                <a:cs typeface="Arial" charset="0"/>
              </a:defRPr>
            </a:lvl1pPr>
          </a:lstStyle>
          <a:p>
            <a:pPr>
              <a:defRPr/>
            </a:pPr>
            <a:fld id="{5800389A-3474-4B41-9CB2-F1B2DAE08F62}" type="datetimeFigureOut">
              <a:rPr lang="en-US" smtClean="0"/>
              <a:pPr>
                <a:defRPr/>
              </a:pPr>
              <a:t>8/14/2025</a:t>
            </a:fld>
            <a:endParaRPr lang="en-US" dirty="0"/>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800">
                <a:solidFill>
                  <a:schemeClr val="tx1"/>
                </a:solidFill>
                <a:latin typeface="Lucida Blackletter" pitchFamily="2" charset="0"/>
              </a:defRPr>
            </a:lvl1pPr>
            <a:lvl2pPr marL="742950" indent="-285750">
              <a:defRPr sz="8800">
                <a:solidFill>
                  <a:schemeClr val="tx1"/>
                </a:solidFill>
                <a:latin typeface="Lucida Blackletter" pitchFamily="2" charset="0"/>
              </a:defRPr>
            </a:lvl2pPr>
            <a:lvl3pPr marL="1143000" indent="-228600">
              <a:defRPr sz="8800">
                <a:solidFill>
                  <a:schemeClr val="tx1"/>
                </a:solidFill>
                <a:latin typeface="Lucida Blackletter" pitchFamily="2" charset="0"/>
              </a:defRPr>
            </a:lvl3pPr>
            <a:lvl4pPr marL="1600200" indent="-228600">
              <a:defRPr sz="8800">
                <a:solidFill>
                  <a:schemeClr val="tx1"/>
                </a:solidFill>
                <a:latin typeface="Lucida Blackletter" pitchFamily="2" charset="0"/>
              </a:defRPr>
            </a:lvl4pPr>
            <a:lvl5pPr marL="2057400" indent="-228600">
              <a:defRPr sz="8800">
                <a:solidFill>
                  <a:schemeClr val="tx1"/>
                </a:solidFill>
                <a:latin typeface="Lucida Blackletter" pitchFamily="2" charset="0"/>
              </a:defRPr>
            </a:lvl5pPr>
            <a:lvl6pPr marL="2514600" indent="-228600" eaLnBrk="0" fontAlgn="base" hangingPunct="0">
              <a:spcBef>
                <a:spcPct val="0"/>
              </a:spcBef>
              <a:spcAft>
                <a:spcPct val="0"/>
              </a:spcAft>
              <a:defRPr sz="8800">
                <a:solidFill>
                  <a:schemeClr val="tx1"/>
                </a:solidFill>
                <a:latin typeface="Lucida Blackletter" pitchFamily="2" charset="0"/>
              </a:defRPr>
            </a:lvl6pPr>
            <a:lvl7pPr marL="2971800" indent="-228600" eaLnBrk="0" fontAlgn="base" hangingPunct="0">
              <a:spcBef>
                <a:spcPct val="0"/>
              </a:spcBef>
              <a:spcAft>
                <a:spcPct val="0"/>
              </a:spcAft>
              <a:defRPr sz="8800">
                <a:solidFill>
                  <a:schemeClr val="tx1"/>
                </a:solidFill>
                <a:latin typeface="Lucida Blackletter" pitchFamily="2" charset="0"/>
              </a:defRPr>
            </a:lvl7pPr>
            <a:lvl8pPr marL="3429000" indent="-228600" eaLnBrk="0" fontAlgn="base" hangingPunct="0">
              <a:spcBef>
                <a:spcPct val="0"/>
              </a:spcBef>
              <a:spcAft>
                <a:spcPct val="0"/>
              </a:spcAft>
              <a:defRPr sz="8800">
                <a:solidFill>
                  <a:schemeClr val="tx1"/>
                </a:solidFill>
                <a:latin typeface="Lucida Blackletter" pitchFamily="2" charset="0"/>
              </a:defRPr>
            </a:lvl8pPr>
            <a:lvl9pPr marL="3886200" indent="-228600" eaLnBrk="0" fontAlgn="base" hangingPunct="0">
              <a:spcBef>
                <a:spcPct val="0"/>
              </a:spcBef>
              <a:spcAft>
                <a:spcPct val="0"/>
              </a:spcAft>
              <a:defRPr sz="8800">
                <a:solidFill>
                  <a:schemeClr val="tx1"/>
                </a:solidFill>
                <a:latin typeface="Lucida Blackletter" pitchFamily="2" charset="0"/>
              </a:defRPr>
            </a:lvl9pPr>
          </a:lstStyle>
          <a:p>
            <a:fld id="{96A9A7D0-1BF2-4850-B805-F001AF8E1668}" type="slidenum">
              <a:rPr lang="en-US" altLang="en-US" sz="1200"/>
              <a:pPr/>
              <a:t>58</a:t>
            </a:fld>
            <a:endParaRPr lang="en-US" altLang="en-US" sz="1200"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And the streets are made of what? Gold. When a man heard he was about to die, he desperately gathered up his life’s greatest accumulation—gold bars. When he did finally enter heaven, toting the heaven load, one angel poked another angel in the ribs. He said, “Hey, look, that guy brought pavement!” </a:t>
            </a:r>
          </a:p>
        </p:txBody>
      </p:sp>
    </p:spTree>
    <p:extLst>
      <p:ext uri="{BB962C8B-B14F-4D97-AF65-F5344CB8AC3E}">
        <p14:creationId xmlns:p14="http://schemas.microsoft.com/office/powerpoint/2010/main" val="95741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129</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8/14/2025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dirty="0"/>
          </a:p>
        </p:txBody>
      </p:sp>
    </p:spTree>
    <p:extLst>
      <p:ext uri="{BB962C8B-B14F-4D97-AF65-F5344CB8AC3E}">
        <p14:creationId xmlns:p14="http://schemas.microsoft.com/office/powerpoint/2010/main" val="63558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8/14/2025</a:t>
            </a:fld>
            <a:endParaRPr lang="en-US" dirty="0"/>
          </a:p>
        </p:txBody>
      </p:sp>
      <p:sp>
        <p:nvSpPr>
          <p:cNvPr id="4" name="Footer Placeholder 3"/>
          <p:cNvSpPr>
            <a:spLocks noGrp="1"/>
          </p:cNvSpPr>
          <p:nvPr>
            <p:ph type="ftr" sz="quarter" idx="11"/>
          </p:nvPr>
        </p:nvSpPr>
        <p:spPr/>
        <p:txBody>
          <a:bodyPr/>
          <a:lstStyle>
            <a:lvl1pPr>
              <a:defRPr/>
            </a:lvl1pPr>
          </a:lstStyle>
          <a:p>
            <a:pPr>
              <a:defRPr/>
            </a:pPr>
            <a:r>
              <a:rPr lang="en-US" dirty="0"/>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dirty="0"/>
          </a:p>
        </p:txBody>
      </p:sp>
    </p:spTree>
    <p:extLst>
      <p:ext uri="{BB962C8B-B14F-4D97-AF65-F5344CB8AC3E}">
        <p14:creationId xmlns:p14="http://schemas.microsoft.com/office/powerpoint/2010/main" val="2161761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34745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905D6868-5447-466D-AA4D-6425132AAA06}"/>
              </a:ext>
            </a:extLst>
          </p:cNvPr>
          <p:cNvSpPr>
            <a:spLocks noGrp="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FCA51BD1-C15B-4517-9060-7FB1A9FA6EA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B2833B76-E940-47BC-B29D-66C5ADC06BFA}"/>
              </a:ext>
            </a:extLst>
          </p:cNvPr>
          <p:cNvSpPr>
            <a:spLocks noGrp="1"/>
          </p:cNvSpPr>
          <p:nvPr>
            <p:ph type="sldNum" sz="quarter" idx="12"/>
          </p:nvPr>
        </p:nvSpPr>
        <p:spPr/>
        <p:txBody>
          <a:bodyPr/>
          <a:lstStyle>
            <a:lvl1pPr>
              <a:defRPr/>
            </a:lvl1pPr>
          </a:lstStyle>
          <a:p>
            <a:fld id="{44D48CB0-71BD-4942-8931-98B62F66DEB8}" type="slidenum">
              <a:rPr lang="en-US" altLang="en-US"/>
              <a:pPr/>
              <a:t>‹#›</a:t>
            </a:fld>
            <a:endParaRPr lang="en-US" altLang="en-US" dirty="0"/>
          </a:p>
        </p:txBody>
      </p:sp>
    </p:spTree>
    <p:extLst>
      <p:ext uri="{BB962C8B-B14F-4D97-AF65-F5344CB8AC3E}">
        <p14:creationId xmlns:p14="http://schemas.microsoft.com/office/powerpoint/2010/main" val="2622814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1219C8-A6BD-49EF-BE98-E554E48F3D3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35" r:id="rId12"/>
    <p:sldLayoutId id="2147488936" r:id="rId13"/>
    <p:sldLayoutId id="2147488937" r:id="rId14"/>
    <p:sldLayoutId id="2147488938"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23" r:id="rId1"/>
    <p:sldLayoutId id="2147488924" r:id="rId2"/>
    <p:sldLayoutId id="2147488925" r:id="rId3"/>
    <p:sldLayoutId id="2147488926" r:id="rId4"/>
    <p:sldLayoutId id="2147488927" r:id="rId5"/>
    <p:sldLayoutId id="2147488928" r:id="rId6"/>
    <p:sldLayoutId id="2147488929" r:id="rId7"/>
    <p:sldLayoutId id="2147488930" r:id="rId8"/>
    <p:sldLayoutId id="2147488931" r:id="rId9"/>
    <p:sldLayoutId id="2147488932" r:id="rId10"/>
    <p:sldLayoutId id="2147488933" r:id="rId11"/>
    <p:sldLayoutId id="2147488934" r:id="rId12"/>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jpe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Génesis 1:1-2:3</a:t>
            </a:r>
          </a:p>
          <a:p>
            <a:pPr marL="0" indent="0" algn="ctr" eaLnBrk="1" hangingPunct="1">
              <a:spcBef>
                <a:spcPts val="0"/>
              </a:spcBef>
              <a:buFont typeface="Wingdings" panose="05000000000000000000" pitchFamily="2" charset="2"/>
              <a:buNone/>
            </a:pPr>
            <a:r>
              <a:rPr lang="en-US" altLang="en-US" sz="3600" dirty="0">
                <a:solidFill>
                  <a:schemeClr val="tx2"/>
                </a:solidFill>
                <a:effectLst>
                  <a:outerShdw blurRad="38100" dist="38100" dir="2700000" algn="tl">
                    <a:srgbClr val="000000">
                      <a:alpha val="43137"/>
                    </a:srgbClr>
                  </a:outerShdw>
                </a:effectLst>
                <a:ea typeface="+mj-ea"/>
                <a:cs typeface="+mj-cs"/>
              </a:rPr>
              <a:t>Creación del Antropo</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437" y="1371600"/>
            <a:ext cx="7315200" cy="4114800"/>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997343" y="4993967"/>
            <a:ext cx="7313220" cy="430887"/>
          </a:xfrm>
          <a:prstGeom prst="rect">
            <a:avLst/>
          </a:prstGeom>
          <a:noFill/>
        </p:spPr>
        <p:txBody>
          <a:bodyPr wrap="none" rtlCol="0">
            <a:spAutoFit/>
          </a:bodyPr>
          <a:lstStyle/>
          <a:p>
            <a:r>
              <a:rPr lang="en-US" sz="2200" dirty="0">
                <a:solidFill>
                  <a:schemeClr val="tx1">
                    <a:lumMod val="75000"/>
                  </a:schemeClr>
                </a:solidFill>
                <a:latin typeface="Century Gothic" panose="020B0502020202020204" pitchFamily="34" charset="0"/>
              </a:rPr>
              <a:t>el libro de los orígenes         |   por  dr. andy woods</a:t>
            </a:r>
            <a:endParaRPr lang="es-CO" sz="22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41F75-D0A1-42BA-8F45-9A8B0E3B4D63}"/>
              </a:ext>
            </a:extLst>
          </p:cNvPr>
          <p:cNvSpPr>
            <a:spLocks noGrp="1"/>
          </p:cNvSpPr>
          <p:nvPr>
            <p:ph idx="4294967295"/>
          </p:nvPr>
        </p:nvSpPr>
        <p:spPr>
          <a:xfrm>
            <a:off x="3962400" y="1409700"/>
            <a:ext cx="4953000" cy="4762500"/>
          </a:xfrm>
        </p:spPr>
        <p:txBody>
          <a:bodyPr/>
          <a:lstStyle/>
          <a:p>
            <a:pPr marL="573088" indent="-573088">
              <a:buSzPct val="100000"/>
              <a:buFont typeface="+mj-lt"/>
              <a:buAutoNum type="arabicPeriod"/>
            </a:pPr>
            <a:r>
              <a:rPr lang="en-US" sz="3600" dirty="0">
                <a:effectLst/>
              </a:rPr>
              <a:t>Charles Darwin </a:t>
            </a:r>
          </a:p>
          <a:p>
            <a:pPr marL="573088" indent="-573088">
              <a:buSzPct val="100000"/>
              <a:buFont typeface="+mj-lt"/>
              <a:buAutoNum type="arabicPeriod"/>
            </a:pPr>
            <a:r>
              <a:rPr lang="en-US" sz="3600" dirty="0">
                <a:effectLst/>
              </a:rPr>
              <a:t>Karl Marx </a:t>
            </a:r>
          </a:p>
          <a:p>
            <a:pPr marL="573088" indent="-573088">
              <a:buSzPct val="100000"/>
              <a:buFont typeface="+mj-lt"/>
              <a:buAutoNum type="arabicPeriod"/>
            </a:pPr>
            <a:r>
              <a:rPr lang="en-US" sz="3600" b="1" u="sng" dirty="0">
                <a:solidFill>
                  <a:srgbClr val="FFFFCC"/>
                </a:solidFill>
                <a:effectLst/>
              </a:rPr>
              <a:t>Julius Wellhausen</a:t>
            </a:r>
            <a:r>
              <a:rPr lang="en-US" sz="3600" dirty="0">
                <a:effectLst/>
              </a:rPr>
              <a:t> </a:t>
            </a:r>
          </a:p>
          <a:p>
            <a:pPr marL="573088" indent="-573088">
              <a:buSzPct val="100000"/>
              <a:buFont typeface="+mj-lt"/>
              <a:buAutoNum type="arabicPeriod"/>
            </a:pPr>
            <a:r>
              <a:rPr lang="en-US" sz="3600" dirty="0">
                <a:effectLst/>
              </a:rPr>
              <a:t>John Dewey </a:t>
            </a:r>
          </a:p>
          <a:p>
            <a:pPr marL="573088" indent="-573088">
              <a:buSzPct val="100000"/>
              <a:buFont typeface="+mj-lt"/>
              <a:buAutoNum type="arabicPeriod"/>
            </a:pPr>
            <a:r>
              <a:rPr lang="en-US" sz="3600" dirty="0">
                <a:effectLst/>
              </a:rPr>
              <a:t>Sigmund Freud </a:t>
            </a:r>
          </a:p>
          <a:p>
            <a:pPr marL="573088" indent="-573088">
              <a:buSzPct val="100000"/>
              <a:buFont typeface="+mj-lt"/>
              <a:buAutoNum type="arabicPeriod"/>
            </a:pPr>
            <a:r>
              <a:rPr lang="en-US" sz="3600" dirty="0">
                <a:effectLst/>
              </a:rPr>
              <a:t>John Maynard Keynes </a:t>
            </a:r>
          </a:p>
          <a:p>
            <a:pPr marL="573088" indent="-573088">
              <a:buSzPct val="100000"/>
              <a:buFont typeface="+mj-lt"/>
              <a:buAutoNum type="arabicPeriod"/>
            </a:pPr>
            <a:r>
              <a:rPr lang="en-US" sz="3600" dirty="0">
                <a:effectLst/>
              </a:rPr>
              <a:t>Soren Kierkegaard</a:t>
            </a:r>
            <a:endParaRPr lang="en-US" sz="3600" dirty="0"/>
          </a:p>
        </p:txBody>
      </p:sp>
      <p:pic>
        <p:nvPicPr>
          <p:cNvPr id="1028" name="Picture 4" descr="Seven Men Who Rule the World From the Grave by [Dave Breese]">
            <a:extLst>
              <a:ext uri="{FF2B5EF4-FFF2-40B4-BE49-F238E27FC236}">
                <a16:creationId xmlns:a16="http://schemas.microsoft.com/office/drawing/2014/main" id="{B405C6BF-E143-4C2F-9FE2-B8BA75044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9700"/>
            <a:ext cx="3162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3BC2F-C2A2-4D89-AAA3-97C4D9CD63D8}"/>
              </a:ext>
            </a:extLst>
          </p:cNvPr>
          <p:cNvSpPr txBox="1">
            <a:spLocks noChangeArrowheads="1"/>
          </p:cNvSpPr>
          <p:nvPr/>
        </p:nvSpPr>
        <p:spPr>
          <a:xfrm>
            <a:off x="685800" y="225425"/>
            <a:ext cx="7772400" cy="917575"/>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dirty="0"/>
              <a:t>AUTORÍA</a:t>
            </a:r>
          </a:p>
        </p:txBody>
      </p:sp>
      <p:sp>
        <p:nvSpPr>
          <p:cNvPr id="2" name="TextBox 1">
            <a:extLst>
              <a:ext uri="{FF2B5EF4-FFF2-40B4-BE49-F238E27FC236}">
                <a16:creationId xmlns:a16="http://schemas.microsoft.com/office/drawing/2014/main" id="{FD61E0F7-EDB9-5742-7609-53F0E4458984}"/>
              </a:ext>
            </a:extLst>
          </p:cNvPr>
          <p:cNvSpPr txBox="1"/>
          <p:nvPr/>
        </p:nvSpPr>
        <p:spPr>
          <a:xfrm>
            <a:off x="115652" y="6248400"/>
            <a:ext cx="8912696" cy="461665"/>
          </a:xfrm>
          <a:prstGeom prst="rect">
            <a:avLst/>
          </a:prstGeom>
          <a:noFill/>
        </p:spPr>
        <p:txBody>
          <a:bodyPr wrap="none" rtlCol="0">
            <a:spAutoFit/>
          </a:bodyPr>
          <a:lstStyle/>
          <a:p>
            <a:r>
              <a:rPr lang="es-CO" dirty="0"/>
              <a:t>7 HOMBRES </a:t>
            </a:r>
            <a:r>
              <a:rPr lang="es-CO" dirty="0">
                <a:solidFill>
                  <a:srgbClr val="FFFFCC"/>
                </a:solidFill>
              </a:rPr>
              <a:t>QUE</a:t>
            </a:r>
            <a:r>
              <a:rPr lang="es-CO" dirty="0"/>
              <a:t> GOBIERNAN </a:t>
            </a:r>
            <a:r>
              <a:rPr lang="es-CO" dirty="0">
                <a:solidFill>
                  <a:srgbClr val="FFFFCC"/>
                </a:solidFill>
              </a:rPr>
              <a:t>EL</a:t>
            </a:r>
            <a:r>
              <a:rPr lang="es-CO" dirty="0"/>
              <a:t> MUNDO </a:t>
            </a:r>
            <a:r>
              <a:rPr lang="es-CO" dirty="0">
                <a:solidFill>
                  <a:srgbClr val="FFFFCC"/>
                </a:solidFill>
              </a:rPr>
              <a:t>DESDE LA </a:t>
            </a:r>
            <a:r>
              <a:rPr lang="es-CO" dirty="0"/>
              <a:t>TUMBA</a:t>
            </a:r>
          </a:p>
        </p:txBody>
      </p:sp>
    </p:spTree>
    <p:extLst>
      <p:ext uri="{BB962C8B-B14F-4D97-AF65-F5344CB8AC3E}">
        <p14:creationId xmlns:p14="http://schemas.microsoft.com/office/powerpoint/2010/main" val="156456859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A827-717F-E6BC-8A06-B26510993EB5}"/>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5C527F08-F9A5-B7C6-4562-4732B7B0F86A}"/>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6FE650E7-6A26-0255-C908-09CAF2B753CD}"/>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b="1" dirty="0">
                <a:solidFill>
                  <a:srgbClr val="FFFFCC"/>
                </a:solidFill>
                <a:effectLst>
                  <a:outerShdw blurRad="38100" dist="38100" dir="2700000" algn="tl">
                    <a:srgbClr val="000000">
                      <a:alpha val="43137"/>
                    </a:srgbClr>
                  </a:outerShdw>
                </a:effectLst>
                <a:cs typeface="Calibri" panose="020F0502020204030204" pitchFamily="34" charset="0"/>
              </a:rPr>
              <a:t>¿Nombró a todos los animales en un día</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Contexto del matrimonio</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1B8FEA4-CDEC-B3DE-2AC3-8A195FCEE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24662835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024-F37C-4755-8CCC-BF0C118239A1}"/>
              </a:ext>
            </a:extLst>
          </p:cNvPr>
          <p:cNvSpPr>
            <a:spLocks noGrp="1"/>
          </p:cNvSpPr>
          <p:nvPr>
            <p:ph type="title"/>
          </p:nvPr>
        </p:nvSpPr>
        <p:spPr>
          <a:xfrm>
            <a:off x="2209800" y="228600"/>
            <a:ext cx="5029200" cy="642065"/>
          </a:xfrm>
        </p:spPr>
        <p:txBody>
          <a:bodyPr/>
          <a:lstStyle/>
          <a:p>
            <a:pPr algn="ctr"/>
            <a:r>
              <a:rPr lang="en-US" sz="3600" dirty="0">
                <a:effectLst>
                  <a:outerShdw blurRad="38100" dist="38100" dir="2700000" algn="tl">
                    <a:srgbClr val="000000">
                      <a:alpha val="43137"/>
                    </a:srgbClr>
                  </a:outerShdw>
                </a:effectLst>
              </a:rPr>
              <a:t>Actividades del Sexto Día</a:t>
            </a:r>
          </a:p>
        </p:txBody>
      </p:sp>
      <p:sp>
        <p:nvSpPr>
          <p:cNvPr id="5" name="TextBox 4">
            <a:extLst>
              <a:ext uri="{FF2B5EF4-FFF2-40B4-BE49-F238E27FC236}">
                <a16:creationId xmlns:a16="http://schemas.microsoft.com/office/drawing/2014/main" id="{F1F2894A-42E2-4078-BF5C-626E8B0EF167}"/>
              </a:ext>
            </a:extLst>
          </p:cNvPr>
          <p:cNvSpPr txBox="1"/>
          <p:nvPr/>
        </p:nvSpPr>
        <p:spPr>
          <a:xfrm>
            <a:off x="133350" y="1043087"/>
            <a:ext cx="8877300" cy="4862870"/>
          </a:xfrm>
          <a:prstGeom prst="rect">
            <a:avLst/>
          </a:prstGeom>
          <a:noFill/>
        </p:spPr>
        <p:txBody>
          <a:bodyPr wrap="square">
            <a:spAutoFit/>
          </a:bodyPr>
          <a:lstStyle/>
          <a:p>
            <a:pPr marL="514350" lvl="1" indent="-514350" algn="just">
              <a:spcBef>
                <a:spcPts val="0"/>
              </a:spcBef>
              <a:spcAft>
                <a:spcPts val="1400"/>
              </a:spcAft>
              <a:buClr>
                <a:schemeClr val="tx2"/>
              </a:buClr>
              <a:buSzPct val="100000"/>
              <a:buFont typeface="+mj-lt"/>
              <a:buAutoNum type="arabicPeriod"/>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creó el ganado, las bestias de la tierra y todo lo que se arrastra sobre la tierra</a:t>
            </a:r>
          </a:p>
          <a:p>
            <a:pPr marL="514350" lvl="1" indent="-514350" algn="just">
              <a:spcBef>
                <a:spcPts val="0"/>
              </a:spcBef>
              <a:spcAft>
                <a:spcPts val="1400"/>
              </a:spcAft>
              <a:buClr>
                <a:schemeClr val="tx2"/>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creó a Adán</a:t>
            </a:r>
          </a:p>
          <a:p>
            <a:pPr marL="514350" lvl="1" indent="-514350" algn="just">
              <a:spcBef>
                <a:spcPts val="0"/>
              </a:spcBef>
              <a:spcAft>
                <a:spcPts val="1400"/>
              </a:spcAft>
              <a:buClr>
                <a:schemeClr val="tx2"/>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plantó el jardín</a:t>
            </a:r>
          </a:p>
          <a:p>
            <a:pPr marL="514350" lvl="1" indent="-514350" algn="just">
              <a:spcBef>
                <a:spcPts val="0"/>
              </a:spcBef>
              <a:spcAft>
                <a:spcPts val="1400"/>
              </a:spcAft>
              <a:buClr>
                <a:schemeClr val="tx2"/>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habló con Adán</a:t>
            </a:r>
          </a:p>
          <a:p>
            <a:pPr marL="514350" lvl="1" indent="-514350" algn="just">
              <a:spcBef>
                <a:spcPts val="0"/>
              </a:spcBef>
              <a:spcAft>
                <a:spcPts val="1400"/>
              </a:spcAft>
              <a:buClr>
                <a:schemeClr val="tx2"/>
              </a:buClr>
              <a:buSzPct val="100000"/>
              <a:buFont typeface="+mj-lt"/>
              <a:buAutoNum type="arabicPeriod"/>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trajo ciertos animales a Adán</a:t>
            </a:r>
          </a:p>
          <a:p>
            <a:pPr marL="514350" lvl="1" indent="-514350" algn="just">
              <a:spcBef>
                <a:spcPts val="0"/>
              </a:spcBef>
              <a:spcAft>
                <a:spcPts val="1400"/>
              </a:spcAft>
              <a:buClr>
                <a:schemeClr val="tx2"/>
              </a:buClr>
              <a:buSzPct val="100000"/>
              <a:buFont typeface="+mj-lt"/>
              <a:buAutoNum type="arabicPeriod"/>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Adán le dio nombre a estos animales</a:t>
            </a:r>
          </a:p>
          <a:p>
            <a:pPr marL="514350" lvl="1" indent="-514350" algn="just">
              <a:spcBef>
                <a:spcPts val="0"/>
              </a:spcBef>
              <a:spcAft>
                <a:spcPts val="1400"/>
              </a:spcAft>
              <a:buClr>
                <a:schemeClr val="tx2"/>
              </a:buClr>
              <a:buSzPct val="100000"/>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creó a Eva</a:t>
            </a:r>
          </a:p>
        </p:txBody>
      </p:sp>
      <p:pic>
        <p:nvPicPr>
          <p:cNvPr id="7" name="Picture 8">
            <a:extLst>
              <a:ext uri="{FF2B5EF4-FFF2-40B4-BE49-F238E27FC236}">
                <a16:creationId xmlns:a16="http://schemas.microsoft.com/office/drawing/2014/main" id="{CCE81A08-2CC0-4B11-BE45-A5242D472B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65500"/>
          <a:stretch>
            <a:fillRect/>
          </a:stretch>
        </p:blipFill>
        <p:spPr bwMode="auto">
          <a:xfrm>
            <a:off x="5691670" y="2433665"/>
            <a:ext cx="2842730" cy="1452535"/>
          </a:xfrm>
          <a:prstGeom prst="rect">
            <a:avLst/>
          </a:prstGeom>
          <a:noFill/>
          <a:ln w="9525">
            <a:noFill/>
            <a:miter lim="800000"/>
            <a:headEnd/>
            <a:tailEnd/>
          </a:ln>
        </p:spPr>
      </p:pic>
      <p:sp>
        <p:nvSpPr>
          <p:cNvPr id="8" name="Rectangle 2">
            <a:extLst>
              <a:ext uri="{FF2B5EF4-FFF2-40B4-BE49-F238E27FC236}">
                <a16:creationId xmlns:a16="http://schemas.microsoft.com/office/drawing/2014/main" id="{DAFDC049-3AD2-4522-8EEA-A0B40D49E872}"/>
              </a:ext>
            </a:extLst>
          </p:cNvPr>
          <p:cNvSpPr txBox="1">
            <a:spLocks noChangeArrowheads="1"/>
          </p:cNvSpPr>
          <p:nvPr/>
        </p:nvSpPr>
        <p:spPr bwMode="auto">
          <a:xfrm>
            <a:off x="685800" y="63246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sz="1600" kern="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Mark Van Bebber and Paul S. Taylor, </a:t>
            </a:r>
            <a:r>
              <a:rPr lang="en-US" sz="1600" i="1" kern="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Creation and Time: A Report on the Progressive Creationist Book by Hugh Ross</a:t>
            </a:r>
            <a:r>
              <a:rPr lang="en-US" sz="1600" kern="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 (Gilbert, AZ: Eden Communications, 1994), 82</a:t>
            </a:r>
            <a:endParaRPr lang="en-US" sz="2400" kern="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B64A5-1BAF-92F2-D1F2-A270D35B49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76201"/>
            <a:ext cx="1466850" cy="1047246"/>
          </a:xfrm>
          <a:prstGeom prst="rect">
            <a:avLst/>
          </a:prstGeom>
        </p:spPr>
      </p:pic>
    </p:spTree>
    <p:extLst>
      <p:ext uri="{BB962C8B-B14F-4D97-AF65-F5344CB8AC3E}">
        <p14:creationId xmlns:p14="http://schemas.microsoft.com/office/powerpoint/2010/main" val="9245598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3F0EB-0539-4787-31A1-6C1BF66089E6}"/>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77D19003-9833-1912-A7E8-70DE3FF7DA0A}"/>
              </a:ext>
            </a:extLst>
          </p:cNvPr>
          <p:cNvSpPr>
            <a:spLocks noGrp="1" noChangeArrowheads="1"/>
          </p:cNvSpPr>
          <p:nvPr>
            <p:ph type="title"/>
          </p:nvPr>
        </p:nvSpPr>
        <p:spPr>
          <a:xfrm>
            <a:off x="2362200" y="228600"/>
            <a:ext cx="39624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é</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2:18-25)</a:t>
            </a:r>
          </a:p>
        </p:txBody>
      </p:sp>
      <p:sp>
        <p:nvSpPr>
          <p:cNvPr id="108547" name="Rectangle 3">
            <a:extLst>
              <a:ext uri="{FF2B5EF4-FFF2-40B4-BE49-F238E27FC236}">
                <a16:creationId xmlns:a16="http://schemas.microsoft.com/office/drawing/2014/main" id="{8892C088-583F-4A72-2CEA-B334368A931B}"/>
              </a:ext>
            </a:extLst>
          </p:cNvPr>
          <p:cNvSpPr>
            <a:spLocks noGrp="1" noChangeArrowheads="1"/>
          </p:cNvSpPr>
          <p:nvPr>
            <p:ph type="body" idx="1"/>
          </p:nvPr>
        </p:nvSpPr>
        <p:spPr>
          <a:xfrm>
            <a:off x="1333500" y="1600200"/>
            <a:ext cx="6896100" cy="2438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identificado (Gén. 2:18)</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reconocido (Gén. 2:19-20)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a typeface="+mn-ea"/>
                <a:cs typeface="+mn-cs"/>
              </a:rPr>
              <a:t>Problema resuelto (Gén. 2:21-25)</a:t>
            </a:r>
          </a:p>
        </p:txBody>
      </p:sp>
      <p:pic>
        <p:nvPicPr>
          <p:cNvPr id="4" name="Picture 3">
            <a:extLst>
              <a:ext uri="{FF2B5EF4-FFF2-40B4-BE49-F238E27FC236}">
                <a16:creationId xmlns:a16="http://schemas.microsoft.com/office/drawing/2014/main" id="{75886364-6E81-CDDB-13E5-347558146A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810" y="4114800"/>
            <a:ext cx="405638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67039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Rectangle 4"/>
          <p:cNvSpPr>
            <a:spLocks noGrp="1" noChangeArrowheads="1"/>
          </p:cNvSpPr>
          <p:nvPr>
            <p:ph type="title" idx="4294967295"/>
          </p:nvPr>
        </p:nvSpPr>
        <p:spPr>
          <a:xfrm>
            <a:off x="2209800" y="228600"/>
            <a:ext cx="4457700" cy="914400"/>
          </a:xfrm>
        </p:spPr>
        <p:txBody>
          <a:bodyPr lIns="91440" tIns="45720" rIns="91440" bIns="45720"/>
          <a:lstStyle/>
          <a:p>
            <a:pPr algn="ctr" eaLnBrk="1" hangingPunct="1">
              <a:defRPr/>
            </a:pPr>
            <a:r>
              <a:rPr lang="en-US" sz="3600" dirty="0">
                <a:effectLst>
                  <a:outerShdw blurRad="38100" dist="38100" dir="2700000" algn="tl">
                    <a:srgbClr val="000000">
                      <a:alpha val="43137"/>
                    </a:srgbClr>
                  </a:outerShdw>
                </a:effectLst>
              </a:rPr>
              <a:t>Feminismo Evangélico</a:t>
            </a:r>
          </a:p>
        </p:txBody>
      </p:sp>
      <p:sp>
        <p:nvSpPr>
          <p:cNvPr id="16387" name="Rectangle 5"/>
          <p:cNvSpPr>
            <a:spLocks noGrp="1" noChangeArrowheads="1"/>
          </p:cNvSpPr>
          <p:nvPr>
            <p:ph type="body" idx="4294967295"/>
          </p:nvPr>
        </p:nvSpPr>
        <p:spPr>
          <a:xfrm>
            <a:off x="304800" y="2057401"/>
            <a:ext cx="6096000" cy="2438400"/>
          </a:xfrm>
          <a:noFill/>
        </p:spPr>
        <p:txBody>
          <a:bodyPr/>
          <a:lstStyle/>
          <a:p>
            <a:pPr marL="0" indent="0" algn="just" eaLnBrk="1" hangingPunct="1">
              <a:buNone/>
            </a:pPr>
            <a:r>
              <a:rPr lang="es-CO" dirty="0">
                <a:effectLst>
                  <a:outerShdw blurRad="38100" dist="38100" dir="2700000" algn="tl">
                    <a:srgbClr val="000000">
                      <a:alpha val="43137"/>
                    </a:srgbClr>
                  </a:outerShdw>
                </a:effectLst>
              </a:rPr>
              <a:t>Un movimiento teológico dentro de la iglesia evangélica que busca abolir todas las distinciones de roles de género dentro del matrimonio y la iglesia.</a:t>
            </a:r>
            <a:endParaRPr lang="en-US" dirty="0">
              <a:effectLst>
                <a:outerShdw blurRad="38100" dist="38100" dir="2700000" algn="tl">
                  <a:srgbClr val="000000">
                    <a:alpha val="43137"/>
                  </a:srgbClr>
                </a:outerShdw>
              </a:effectLst>
            </a:endParaRPr>
          </a:p>
        </p:txBody>
      </p:sp>
      <p:pic>
        <p:nvPicPr>
          <p:cNvPr id="206855" name="Picture 7"/>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934200" y="2001193"/>
            <a:ext cx="1902049" cy="2855614"/>
          </a:xfrm>
          <a:prstGeom prst="ellipse">
            <a:avLst/>
          </a:prstGeom>
          <a:gradFill>
            <a:gsLst>
              <a:gs pos="0">
                <a:schemeClr val="accent2">
                  <a:lumMod val="75000"/>
                </a:schemeClr>
              </a:gs>
              <a:gs pos="50000">
                <a:schemeClr val="accent1">
                  <a:shade val="67500"/>
                  <a:satMod val="115000"/>
                </a:schemeClr>
              </a:gs>
              <a:gs pos="100000">
                <a:schemeClr val="accent1">
                  <a:shade val="100000"/>
                  <a:satMod val="115000"/>
                </a:schemeClr>
              </a:gs>
            </a:gsLst>
            <a:lin ang="5400000" scaled="0"/>
          </a:gradFill>
          <a:ln>
            <a:noFill/>
          </a:ln>
        </p:spPr>
      </p:pic>
      <p:pic>
        <p:nvPicPr>
          <p:cNvPr id="5" name="Picture 4" descr="C:\Users\awoods\Pictures\Microsoft Clip Organizer\j0364212.wmf">
            <a:extLst>
              <a:ext uri="{FF2B5EF4-FFF2-40B4-BE49-F238E27FC236}">
                <a16:creationId xmlns:a16="http://schemas.microsoft.com/office/drawing/2014/main" id="{2A2A521B-A854-41B0-A46F-EB6F3A871EF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14300"/>
            <a:ext cx="876714" cy="914400"/>
          </a:xfrm>
          <a:prstGeom prst="rect">
            <a:avLst/>
          </a:prstGeom>
          <a:noFill/>
          <a:ln w="9525">
            <a:noFill/>
            <a:miter lim="800000"/>
            <a:headEnd/>
            <a:tailEnd/>
          </a:ln>
        </p:spPr>
      </p:pic>
      <p:pic>
        <p:nvPicPr>
          <p:cNvPr id="4" name="Picture 3">
            <a:extLst>
              <a:ext uri="{FF2B5EF4-FFF2-40B4-BE49-F238E27FC236}">
                <a16:creationId xmlns:a16="http://schemas.microsoft.com/office/drawing/2014/main" id="{8E235AFA-B86A-398B-9EDD-BCA5C054A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884" y="10887"/>
            <a:ext cx="1905916" cy="1360714"/>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28600"/>
            <a:ext cx="4419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Autoridad del hombre</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Génesis 2:21-23</a:t>
            </a: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p:txBody>
      </p:sp>
      <p:sp>
        <p:nvSpPr>
          <p:cNvPr id="109571" name="Rectangle 3"/>
          <p:cNvSpPr>
            <a:spLocks noGrp="1" noChangeArrowheads="1"/>
          </p:cNvSpPr>
          <p:nvPr>
            <p:ph type="body" idx="1"/>
          </p:nvPr>
        </p:nvSpPr>
        <p:spPr>
          <a:xfrm>
            <a:off x="609600" y="1880507"/>
            <a:ext cx="8229600" cy="2133600"/>
          </a:xfrm>
        </p:spPr>
        <p:txBody>
          <a:bodyPr/>
          <a:lstStyle/>
          <a:p>
            <a:pPr marL="461963" indent="-461963" eaLnBrk="1" hangingPunct="1">
              <a:spcBef>
                <a:spcPts val="0"/>
              </a:spcBef>
              <a:spcAft>
                <a:spcPts val="3600"/>
              </a:spcAft>
              <a:defRPr/>
            </a:pPr>
            <a:r>
              <a:rPr lang="en-US" dirty="0">
                <a:latin typeface="Calibri" panose="020F0502020204030204" pitchFamily="34" charset="0"/>
              </a:rPr>
              <a:t>Ord</a:t>
            </a:r>
            <a:r>
              <a:rPr lang="en-US" dirty="0"/>
              <a:t>e</a:t>
            </a:r>
            <a:r>
              <a:rPr lang="en-US" dirty="0">
                <a:latin typeface="Calibri" panose="020F0502020204030204" pitchFamily="34" charset="0"/>
              </a:rPr>
              <a:t>n – 1 Tim 2:11-13; </a:t>
            </a:r>
            <a:r>
              <a:rPr lang="en-US" dirty="0"/>
              <a:t>trasciende la cultura después de la caída</a:t>
            </a:r>
            <a:endParaRPr lang="en-US" dirty="0">
              <a:latin typeface="Calibri" panose="020F0502020204030204" pitchFamily="34" charset="0"/>
            </a:endParaRPr>
          </a:p>
          <a:p>
            <a:pPr marL="461963" indent="-461963" eaLnBrk="1" hangingPunct="1">
              <a:spcBef>
                <a:spcPts val="0"/>
              </a:spcBef>
              <a:spcAft>
                <a:spcPts val="3600"/>
              </a:spcAft>
              <a:defRPr/>
            </a:pPr>
            <a:r>
              <a:rPr lang="en-US" dirty="0"/>
              <a:t>Adán le puso el nombre a Eva </a:t>
            </a:r>
            <a:r>
              <a:rPr lang="en-US" dirty="0">
                <a:latin typeface="Calibri" panose="020F0502020204030204" pitchFamily="34" charset="0"/>
              </a:rPr>
              <a:t>(Gen 2:23; 1:5)</a:t>
            </a:r>
          </a:p>
          <a:p>
            <a:pPr eaLnBrk="1" hangingPunct="1">
              <a:buFont typeface="Wingdings" pitchFamily="2" charset="2"/>
              <a:buNone/>
              <a:defRPr/>
            </a:pPr>
            <a:endParaRPr lang="en-US" sz="2800" dirty="0"/>
          </a:p>
        </p:txBody>
      </p:sp>
      <p:pic>
        <p:nvPicPr>
          <p:cNvPr id="3" name="Picture 2">
            <a:extLst>
              <a:ext uri="{FF2B5EF4-FFF2-40B4-BE49-F238E27FC236}">
                <a16:creationId xmlns:a16="http://schemas.microsoft.com/office/drawing/2014/main" id="{102CD5C9-6BC4-4217-BBED-6E9C44F1F7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4523014"/>
            <a:ext cx="3657600" cy="1828800"/>
          </a:xfrm>
          <a:prstGeom prst="rect">
            <a:avLst/>
          </a:prstGeom>
        </p:spPr>
      </p:pic>
      <p:pic>
        <p:nvPicPr>
          <p:cNvPr id="5" name="Picture 4">
            <a:extLst>
              <a:ext uri="{FF2B5EF4-FFF2-40B4-BE49-F238E27FC236}">
                <a16:creationId xmlns:a16="http://schemas.microsoft.com/office/drawing/2014/main" id="{854E9975-EFF5-33EA-6387-92F14B426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26" y="75541"/>
            <a:ext cx="2135551" cy="152466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BC971-C89F-6BF2-5EB8-12713D679E95}"/>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F0B9C5BD-9C65-3A35-F046-77B4DB9DEADE}"/>
              </a:ext>
            </a:extLst>
          </p:cNvPr>
          <p:cNvSpPr>
            <a:spLocks noGrp="1" noChangeArrowheads="1"/>
          </p:cNvSpPr>
          <p:nvPr>
            <p:ph type="title"/>
          </p:nvPr>
        </p:nvSpPr>
        <p:spPr>
          <a:xfrm>
            <a:off x="1981200" y="228600"/>
            <a:ext cx="4419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Autoridad del Hombre</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Génesis 2:21-23</a:t>
            </a: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p:txBody>
      </p:sp>
      <p:sp>
        <p:nvSpPr>
          <p:cNvPr id="109571" name="Rectangle 3">
            <a:extLst>
              <a:ext uri="{FF2B5EF4-FFF2-40B4-BE49-F238E27FC236}">
                <a16:creationId xmlns:a16="http://schemas.microsoft.com/office/drawing/2014/main" id="{D8E4194B-B464-F829-3687-2885181F9117}"/>
              </a:ext>
            </a:extLst>
          </p:cNvPr>
          <p:cNvSpPr>
            <a:spLocks noGrp="1" noChangeArrowheads="1"/>
          </p:cNvSpPr>
          <p:nvPr>
            <p:ph type="body" idx="1"/>
          </p:nvPr>
        </p:nvSpPr>
        <p:spPr>
          <a:xfrm>
            <a:off x="609600" y="1880507"/>
            <a:ext cx="8229600" cy="2133600"/>
          </a:xfrm>
        </p:spPr>
        <p:txBody>
          <a:bodyPr/>
          <a:lstStyle/>
          <a:p>
            <a:pPr marL="461963" indent="-461963" eaLnBrk="1" hangingPunct="1">
              <a:spcBef>
                <a:spcPts val="0"/>
              </a:spcBef>
              <a:spcAft>
                <a:spcPts val="3600"/>
              </a:spcAft>
              <a:defRPr/>
            </a:pPr>
            <a:r>
              <a:rPr lang="en-US" b="1" u="sng" dirty="0">
                <a:solidFill>
                  <a:srgbClr val="FFFFCC"/>
                </a:solidFill>
                <a:latin typeface="Calibri" panose="020F0502020204030204" pitchFamily="34" charset="0"/>
              </a:rPr>
              <a:t>Ord</a:t>
            </a:r>
            <a:r>
              <a:rPr lang="en-US" b="1" u="sng" dirty="0">
                <a:solidFill>
                  <a:srgbClr val="FFFFCC"/>
                </a:solidFill>
              </a:rPr>
              <a:t>e</a:t>
            </a:r>
            <a:r>
              <a:rPr lang="en-US" b="1" u="sng" dirty="0">
                <a:solidFill>
                  <a:srgbClr val="FFFFCC"/>
                </a:solidFill>
                <a:latin typeface="Calibri" panose="020F0502020204030204" pitchFamily="34" charset="0"/>
              </a:rPr>
              <a:t>n – 1 Tim 2:11-13; </a:t>
            </a:r>
            <a:r>
              <a:rPr lang="en-US" b="1" u="sng" dirty="0">
                <a:solidFill>
                  <a:srgbClr val="FFFFCC"/>
                </a:solidFill>
              </a:rPr>
              <a:t>trasciende la cultura después de la caída</a:t>
            </a:r>
            <a:endParaRPr lang="en-US" b="1" u="sng" dirty="0">
              <a:solidFill>
                <a:srgbClr val="FFFFCC"/>
              </a:solidFill>
              <a:latin typeface="Calibri" panose="020F0502020204030204" pitchFamily="34" charset="0"/>
            </a:endParaRPr>
          </a:p>
          <a:p>
            <a:pPr marL="461963" indent="-461963" eaLnBrk="1" hangingPunct="1">
              <a:spcBef>
                <a:spcPts val="0"/>
              </a:spcBef>
              <a:spcAft>
                <a:spcPts val="3600"/>
              </a:spcAft>
              <a:defRPr/>
            </a:pPr>
            <a:r>
              <a:rPr lang="en-US" dirty="0"/>
              <a:t>Adán le puso el nombre a Eva </a:t>
            </a:r>
            <a:r>
              <a:rPr lang="en-US" dirty="0">
                <a:latin typeface="Calibri" panose="020F0502020204030204" pitchFamily="34" charset="0"/>
              </a:rPr>
              <a:t>(Gen 2:23; 1:5)</a:t>
            </a:r>
          </a:p>
          <a:p>
            <a:pPr eaLnBrk="1" hangingPunct="1">
              <a:buFont typeface="Wingdings" pitchFamily="2" charset="2"/>
              <a:buNone/>
              <a:defRPr/>
            </a:pPr>
            <a:endParaRPr lang="en-US" sz="2800" dirty="0"/>
          </a:p>
        </p:txBody>
      </p:sp>
      <p:pic>
        <p:nvPicPr>
          <p:cNvPr id="3" name="Picture 2">
            <a:extLst>
              <a:ext uri="{FF2B5EF4-FFF2-40B4-BE49-F238E27FC236}">
                <a16:creationId xmlns:a16="http://schemas.microsoft.com/office/drawing/2014/main" id="{BF721C1B-2D02-5BB5-66DB-23A7D101FB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4523014"/>
            <a:ext cx="3657600" cy="1828800"/>
          </a:xfrm>
          <a:prstGeom prst="rect">
            <a:avLst/>
          </a:prstGeom>
        </p:spPr>
      </p:pic>
      <p:pic>
        <p:nvPicPr>
          <p:cNvPr id="5" name="Picture 4">
            <a:extLst>
              <a:ext uri="{FF2B5EF4-FFF2-40B4-BE49-F238E27FC236}">
                <a16:creationId xmlns:a16="http://schemas.microsoft.com/office/drawing/2014/main" id="{4ECC9BF9-665A-7B97-ADC1-0FAAE7FF1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26" y="75541"/>
            <a:ext cx="2135551" cy="1524660"/>
          </a:xfrm>
          <a:prstGeom prst="rect">
            <a:avLst/>
          </a:prstGeom>
        </p:spPr>
      </p:pic>
    </p:spTree>
    <p:extLst>
      <p:ext uri="{BB962C8B-B14F-4D97-AF65-F5344CB8AC3E}">
        <p14:creationId xmlns:p14="http://schemas.microsoft.com/office/powerpoint/2010/main" val="35683616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4644-B696-8BD1-3F61-2B70D673E0A9}"/>
            </a:ext>
          </a:extLst>
        </p:cNvPr>
        <p:cNvGrpSpPr/>
        <p:nvPr/>
      </p:nvGrpSpPr>
      <p:grpSpPr>
        <a:xfrm>
          <a:off x="0" y="0"/>
          <a:ext cx="0" cy="0"/>
          <a:chOff x="0" y="0"/>
          <a:chExt cx="0" cy="0"/>
        </a:xfrm>
      </p:grpSpPr>
      <p:sp>
        <p:nvSpPr>
          <p:cNvPr id="98306" name="Rectangle 2">
            <a:extLst>
              <a:ext uri="{FF2B5EF4-FFF2-40B4-BE49-F238E27FC236}">
                <a16:creationId xmlns:a16="http://schemas.microsoft.com/office/drawing/2014/main" id="{06DDA158-8A86-F910-FC9A-ACA4D83C0B9D}"/>
              </a:ext>
            </a:extLst>
          </p:cNvPr>
          <p:cNvSpPr>
            <a:spLocks noGrp="1" noChangeArrowheads="1"/>
          </p:cNvSpPr>
          <p:nvPr>
            <p:ph type="title"/>
          </p:nvPr>
        </p:nvSpPr>
        <p:spPr>
          <a:xfrm>
            <a:off x="1981200" y="228600"/>
            <a:ext cx="4419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Autoridad del Hombre</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Génesis 2:21-23</a:t>
            </a: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p:txBody>
      </p:sp>
      <p:sp>
        <p:nvSpPr>
          <p:cNvPr id="109571" name="Rectangle 3">
            <a:extLst>
              <a:ext uri="{FF2B5EF4-FFF2-40B4-BE49-F238E27FC236}">
                <a16:creationId xmlns:a16="http://schemas.microsoft.com/office/drawing/2014/main" id="{5FFAEB7F-72E5-058B-64C3-C45709439376}"/>
              </a:ext>
            </a:extLst>
          </p:cNvPr>
          <p:cNvSpPr>
            <a:spLocks noGrp="1" noChangeArrowheads="1"/>
          </p:cNvSpPr>
          <p:nvPr>
            <p:ph type="body" idx="1"/>
          </p:nvPr>
        </p:nvSpPr>
        <p:spPr>
          <a:xfrm>
            <a:off x="609600" y="1880507"/>
            <a:ext cx="8305800" cy="2133600"/>
          </a:xfrm>
        </p:spPr>
        <p:txBody>
          <a:bodyPr/>
          <a:lstStyle/>
          <a:p>
            <a:pPr marL="461963" indent="-461963" eaLnBrk="1" hangingPunct="1">
              <a:spcBef>
                <a:spcPts val="0"/>
              </a:spcBef>
              <a:spcAft>
                <a:spcPts val="3600"/>
              </a:spcAft>
              <a:defRPr/>
            </a:pPr>
            <a:r>
              <a:rPr lang="en-US" dirty="0">
                <a:latin typeface="Calibri" panose="020F0502020204030204" pitchFamily="34" charset="0"/>
              </a:rPr>
              <a:t>Ord</a:t>
            </a:r>
            <a:r>
              <a:rPr lang="en-US" dirty="0"/>
              <a:t>e</a:t>
            </a:r>
            <a:r>
              <a:rPr lang="en-US" dirty="0">
                <a:latin typeface="Calibri" panose="020F0502020204030204" pitchFamily="34" charset="0"/>
              </a:rPr>
              <a:t>n – 1 Tim 2:11-13; </a:t>
            </a:r>
            <a:r>
              <a:rPr lang="en-US" dirty="0"/>
              <a:t>trasciende la cultura después de la caída</a:t>
            </a:r>
            <a:endParaRPr lang="en-US" dirty="0">
              <a:latin typeface="Calibri" panose="020F0502020204030204" pitchFamily="34" charset="0"/>
            </a:endParaRPr>
          </a:p>
          <a:p>
            <a:pPr marL="461963" indent="-461963" eaLnBrk="1" hangingPunct="1">
              <a:spcBef>
                <a:spcPts val="0"/>
              </a:spcBef>
              <a:spcAft>
                <a:spcPts val="3600"/>
              </a:spcAft>
              <a:defRPr/>
            </a:pPr>
            <a:r>
              <a:rPr lang="en-US" b="1" u="sng" dirty="0">
                <a:solidFill>
                  <a:srgbClr val="FFFFCC"/>
                </a:solidFill>
              </a:rPr>
              <a:t>Adán le puso el nombre a Eva </a:t>
            </a:r>
            <a:r>
              <a:rPr lang="en-US" b="1" u="sng" dirty="0">
                <a:solidFill>
                  <a:srgbClr val="FFFFCC"/>
                </a:solidFill>
                <a:latin typeface="Calibri" panose="020F0502020204030204" pitchFamily="34" charset="0"/>
              </a:rPr>
              <a:t>(Gen 2:23; 1:5)</a:t>
            </a:r>
          </a:p>
          <a:p>
            <a:pPr eaLnBrk="1" hangingPunct="1">
              <a:buFont typeface="Wingdings" pitchFamily="2" charset="2"/>
              <a:buNone/>
              <a:defRPr/>
            </a:pPr>
            <a:endParaRPr lang="en-US" sz="2800" dirty="0"/>
          </a:p>
        </p:txBody>
      </p:sp>
      <p:pic>
        <p:nvPicPr>
          <p:cNvPr id="3" name="Picture 2">
            <a:extLst>
              <a:ext uri="{FF2B5EF4-FFF2-40B4-BE49-F238E27FC236}">
                <a16:creationId xmlns:a16="http://schemas.microsoft.com/office/drawing/2014/main" id="{E053C39E-0EC8-D9C9-9912-E6FDCCF198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8400" y="4523014"/>
            <a:ext cx="3657600" cy="1828800"/>
          </a:xfrm>
          <a:prstGeom prst="rect">
            <a:avLst/>
          </a:prstGeom>
        </p:spPr>
      </p:pic>
      <p:pic>
        <p:nvPicPr>
          <p:cNvPr id="5" name="Picture 4">
            <a:extLst>
              <a:ext uri="{FF2B5EF4-FFF2-40B4-BE49-F238E27FC236}">
                <a16:creationId xmlns:a16="http://schemas.microsoft.com/office/drawing/2014/main" id="{E948F02B-4536-6D85-7D68-62BDF7DF3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7926" y="75541"/>
            <a:ext cx="2135551" cy="1524660"/>
          </a:xfrm>
          <a:prstGeom prst="rect">
            <a:avLst/>
          </a:prstGeom>
        </p:spPr>
      </p:pic>
    </p:spTree>
    <p:extLst>
      <p:ext uri="{BB962C8B-B14F-4D97-AF65-F5344CB8AC3E}">
        <p14:creationId xmlns:p14="http://schemas.microsoft.com/office/powerpoint/2010/main" val="12708285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228600"/>
            <a:ext cx="7458974" cy="685800"/>
          </a:xfrm>
        </p:spPr>
        <p:txBody>
          <a:bodyPr/>
          <a:lstStyle/>
          <a:p>
            <a:pPr algn="ctr" eaLnBrk="1" hangingPunct="1"/>
            <a:r>
              <a:rPr lang="es-CO" sz="3600" dirty="0"/>
              <a:t>Significado Bíblico de los Nombres</a:t>
            </a:r>
            <a:endParaRPr lang="en-US" sz="3600" dirty="0"/>
          </a:p>
        </p:txBody>
      </p:sp>
      <p:sp>
        <p:nvSpPr>
          <p:cNvPr id="6147" name="Rectangle 3"/>
          <p:cNvSpPr>
            <a:spLocks noGrp="1" noChangeArrowheads="1"/>
          </p:cNvSpPr>
          <p:nvPr>
            <p:ph type="body" idx="1"/>
          </p:nvPr>
        </p:nvSpPr>
        <p:spPr>
          <a:xfrm>
            <a:off x="4957313" y="1676400"/>
            <a:ext cx="3729487" cy="3886200"/>
          </a:xfrm>
        </p:spPr>
        <p:txBody>
          <a:bodyPr/>
          <a:lstStyle/>
          <a:p>
            <a:pPr marL="461963" indent="-461963">
              <a:spcBef>
                <a:spcPts val="0"/>
              </a:spcBef>
              <a:spcAft>
                <a:spcPts val="2400"/>
              </a:spcAft>
              <a:defRPr/>
            </a:pPr>
            <a:r>
              <a:rPr lang="en-US" dirty="0">
                <a:effectLst/>
              </a:rPr>
              <a:t>Génesis 1:8</a:t>
            </a:r>
          </a:p>
          <a:p>
            <a:pPr marL="461963" indent="-461963">
              <a:spcBef>
                <a:spcPts val="0"/>
              </a:spcBef>
              <a:spcAft>
                <a:spcPts val="2400"/>
              </a:spcAft>
              <a:defRPr/>
            </a:pPr>
            <a:r>
              <a:rPr lang="en-US" dirty="0">
                <a:effectLst/>
              </a:rPr>
              <a:t>Números 32:37-38</a:t>
            </a:r>
          </a:p>
          <a:p>
            <a:pPr marL="461963" indent="-461963">
              <a:spcBef>
                <a:spcPts val="0"/>
              </a:spcBef>
              <a:spcAft>
                <a:spcPts val="2400"/>
              </a:spcAft>
              <a:defRPr/>
            </a:pPr>
            <a:r>
              <a:rPr lang="en-US" dirty="0">
                <a:effectLst/>
              </a:rPr>
              <a:t>2 Reyes 23:24</a:t>
            </a:r>
          </a:p>
          <a:p>
            <a:pPr marL="461963" indent="-461963">
              <a:spcBef>
                <a:spcPts val="0"/>
              </a:spcBef>
              <a:spcAft>
                <a:spcPts val="2400"/>
              </a:spcAft>
              <a:defRPr/>
            </a:pPr>
            <a:r>
              <a:rPr lang="en-US" dirty="0">
                <a:effectLst/>
              </a:rPr>
              <a:t>2 Reyes 24:17</a:t>
            </a:r>
          </a:p>
          <a:p>
            <a:pPr marL="461963" indent="-461963">
              <a:spcBef>
                <a:spcPts val="0"/>
              </a:spcBef>
              <a:spcAft>
                <a:spcPts val="2400"/>
              </a:spcAft>
              <a:defRPr/>
            </a:pPr>
            <a:r>
              <a:rPr lang="en-US" dirty="0">
                <a:effectLst/>
              </a:rPr>
              <a:t>Daniel 1:6-7</a:t>
            </a:r>
          </a:p>
          <a:p>
            <a:pPr eaLnBrk="1" hangingPunct="1">
              <a:lnSpc>
                <a:spcPct val="90000"/>
              </a:lnSpc>
              <a:buFont typeface="Wingdings" pitchFamily="2" charset="2"/>
              <a:buNone/>
              <a:defRPr/>
            </a:pPr>
            <a:endParaRPr lang="en-US" sz="2800" dirty="0"/>
          </a:p>
        </p:txBody>
      </p:sp>
      <p:sp>
        <p:nvSpPr>
          <p:cNvPr id="2" name="TextBox 1"/>
          <p:cNvSpPr txBox="1"/>
          <p:nvPr/>
        </p:nvSpPr>
        <p:spPr>
          <a:xfrm>
            <a:off x="4960361" y="6412468"/>
            <a:ext cx="3336813" cy="369332"/>
          </a:xfrm>
          <a:prstGeom prst="rect">
            <a:avLst/>
          </a:prstGeom>
          <a:noFill/>
        </p:spPr>
        <p:txBody>
          <a:bodyPr wrap="square" rtlCol="0">
            <a:spAutoFit/>
          </a:bodyPr>
          <a:lstStyle/>
          <a:p>
            <a:pPr algn="ctr">
              <a:spcBef>
                <a:spcPct val="50000"/>
              </a:spcBef>
            </a:pPr>
            <a:r>
              <a:rPr lang="en-US" sz="1800" dirty="0">
                <a:latin typeface="Calibri" panose="020F0502020204030204" pitchFamily="34" charset="0"/>
              </a:rPr>
              <a:t>Fruchtenbaum, </a:t>
            </a:r>
            <a:r>
              <a:rPr lang="en-US" sz="1800" i="1" dirty="0">
                <a:latin typeface="Calibri" panose="020F0502020204030204" pitchFamily="34" charset="0"/>
              </a:rPr>
              <a:t>Genesis</a:t>
            </a:r>
            <a:r>
              <a:rPr lang="en-US" sz="1800" dirty="0">
                <a:latin typeface="Calibri" panose="020F0502020204030204" pitchFamily="34" charset="0"/>
              </a:rPr>
              <a:t>, 84</a:t>
            </a:r>
          </a:p>
        </p:txBody>
      </p:sp>
      <p:pic>
        <p:nvPicPr>
          <p:cNvPr id="5" name="Picture 4">
            <a:extLst>
              <a:ext uri="{FF2B5EF4-FFF2-40B4-BE49-F238E27FC236}">
                <a16:creationId xmlns:a16="http://schemas.microsoft.com/office/drawing/2014/main" id="{BA859B39-3FD3-4278-B862-07C65A4D57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1" b="5555"/>
          <a:stretch/>
        </p:blipFill>
        <p:spPr>
          <a:xfrm>
            <a:off x="364489" y="1066800"/>
            <a:ext cx="3902711" cy="5486400"/>
          </a:xfrm>
          <a:prstGeom prst="rect">
            <a:avLst/>
          </a:prstGeom>
        </p:spPr>
      </p:pic>
    </p:spTree>
    <p:extLst>
      <p:ext uri="{BB962C8B-B14F-4D97-AF65-F5344CB8AC3E}">
        <p14:creationId xmlns:p14="http://schemas.microsoft.com/office/powerpoint/2010/main" val="193777870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3505B6B-D357-6326-4A66-3166B1608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CA83C-B563-3C99-DE21-98BFAB286C8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96E6289F-9FDF-0849-9EA9-CD7D6728696A}"/>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3B5F0EF9-B711-CEE5-A205-6469DC68283F}"/>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C1F59BB-3D29-A1E6-DEDE-73B3DB186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139552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228600"/>
            <a:ext cx="7772400" cy="914400"/>
          </a:xfrm>
        </p:spPr>
        <p:txBody>
          <a:bodyPr/>
          <a:lstStyle/>
          <a:p>
            <a:pPr algn="ctr" eaLnBrk="1" hangingPunct="1"/>
            <a:r>
              <a:rPr lang="en-US" sz="3600" dirty="0"/>
              <a:t>HIPOTESIS DOCUMENTAL</a:t>
            </a:r>
          </a:p>
        </p:txBody>
      </p:sp>
      <p:sp>
        <p:nvSpPr>
          <p:cNvPr id="5123" name="Rectangle 3"/>
          <p:cNvSpPr>
            <a:spLocks noGrp="1" noChangeArrowheads="1"/>
          </p:cNvSpPr>
          <p:nvPr>
            <p:ph type="body" idx="1"/>
          </p:nvPr>
        </p:nvSpPr>
        <p:spPr>
          <a:xfrm>
            <a:off x="228600" y="1600200"/>
            <a:ext cx="6248400" cy="4114800"/>
          </a:xfrm>
        </p:spPr>
        <p:txBody>
          <a:bodyPr/>
          <a:lstStyle/>
          <a:p>
            <a:pPr marL="461963" indent="-461963" eaLnBrk="1" hangingPunct="1">
              <a:spcBef>
                <a:spcPts val="0"/>
              </a:spcBef>
              <a:spcAft>
                <a:spcPts val="3600"/>
              </a:spcAft>
              <a:defRPr/>
            </a:pPr>
            <a:r>
              <a:rPr lang="en-US" dirty="0"/>
              <a:t>J – Yahvista (850 B.C.)</a:t>
            </a:r>
          </a:p>
          <a:p>
            <a:pPr marL="461963" indent="-461963" eaLnBrk="1" hangingPunct="1">
              <a:spcBef>
                <a:spcPts val="0"/>
              </a:spcBef>
              <a:spcAft>
                <a:spcPts val="3600"/>
              </a:spcAft>
              <a:defRPr/>
            </a:pPr>
            <a:r>
              <a:rPr lang="en-US" dirty="0"/>
              <a:t>E – Elohista (750 B.C.)</a:t>
            </a:r>
          </a:p>
          <a:p>
            <a:pPr marL="461963" indent="-461963" eaLnBrk="1" hangingPunct="1">
              <a:spcBef>
                <a:spcPts val="0"/>
              </a:spcBef>
              <a:spcAft>
                <a:spcPts val="3600"/>
              </a:spcAft>
              <a:defRPr/>
            </a:pPr>
            <a:r>
              <a:rPr lang="en-US" dirty="0"/>
              <a:t>D – Deuteronomista (621 B.C.)</a:t>
            </a:r>
          </a:p>
          <a:p>
            <a:pPr marL="461963" indent="-461963" eaLnBrk="1" hangingPunct="1">
              <a:spcBef>
                <a:spcPts val="0"/>
              </a:spcBef>
              <a:spcAft>
                <a:spcPts val="3600"/>
              </a:spcAft>
              <a:defRPr/>
            </a:pPr>
            <a:r>
              <a:rPr lang="en-US" dirty="0"/>
              <a:t>P – Código sacerdotal (525 B.C.)</a:t>
            </a:r>
          </a:p>
        </p:txBody>
      </p:sp>
      <p:pic>
        <p:nvPicPr>
          <p:cNvPr id="2" name="Picture 4" descr="5 Bible Lessons to Learn From the Book of Genesis | Jack Wellman">
            <a:extLst>
              <a:ext uri="{FF2B5EF4-FFF2-40B4-BE49-F238E27FC236}">
                <a16:creationId xmlns:a16="http://schemas.microsoft.com/office/drawing/2014/main" id="{AF8B4529-C26C-4113-B17B-237DE2814B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2286000"/>
            <a:ext cx="2773944"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1FDC5-8901-02A4-6CD8-482C15AE8501}"/>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A2F8B4E-0DAD-95F5-4EB9-A1F50C69360D}"/>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5935E0D9-0D73-0710-1D5A-E399C1B1FC61}"/>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Ayuda y no esclava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6C6C82A-8F5D-F532-4756-B63605547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24738495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8A809-9C0E-D2E3-357C-F1E755B99D40}"/>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C93F4B31-5071-E14B-951F-7E5BDE952EC1}"/>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FC37397F-E4D8-5E4B-D4D1-453E585A6528}"/>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Ayuda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b="1" i="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también usada para Dios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875AA8B-82E7-445D-4C22-2A47AA14A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27491522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4293A-C2A1-56D3-F67C-0F45D58C6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0"/>
            <a:ext cx="7498080" cy="6694714"/>
          </a:xfrm>
          <a:prstGeom prst="rect">
            <a:avLst/>
          </a:prstGeom>
        </p:spPr>
      </p:pic>
    </p:spTree>
    <p:extLst>
      <p:ext uri="{BB962C8B-B14F-4D97-AF65-F5344CB8AC3E}">
        <p14:creationId xmlns:p14="http://schemas.microsoft.com/office/powerpoint/2010/main" val="2435934447"/>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685800" eaLnBrk="1" hangingPunct="1">
              <a:spcBef>
                <a:spcPct val="0"/>
              </a:spcBef>
              <a:spcAft>
                <a:spcPts val="1200"/>
              </a:spcAft>
              <a:buNone/>
              <a:defRPr/>
            </a:pPr>
            <a:r>
              <a:rPr lang="en-US" sz="4000" kern="1200" dirty="0">
                <a:solidFill>
                  <a:schemeClr val="tx2"/>
                </a:solidFill>
                <a:ea typeface="+mj-ea"/>
                <a:cs typeface="Calibri" panose="020F0502020204030204" pitchFamily="34" charset="0"/>
              </a:rPr>
              <a:t>Juan 16:7-11</a:t>
            </a:r>
          </a:p>
          <a:p>
            <a:pPr marL="0" indent="0" algn="just">
              <a:spcBef>
                <a:spcPts val="0"/>
              </a:spcBef>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latin typeface="Calibri" panose="020F0502020204030204" pitchFamily="34" charset="0"/>
                <a:cs typeface="Calibri" panose="020F0502020204030204" pitchFamily="34" charset="0"/>
              </a:rPr>
              <a:t>7 </a:t>
            </a:r>
            <a:r>
              <a:rPr lang="es-CO" sz="3100" dirty="0">
                <a:effectLst/>
                <a:latin typeface="Calibri" panose="020F0502020204030204" pitchFamily="34" charset="0"/>
                <a:cs typeface="Calibri" panose="020F0502020204030204" pitchFamily="34" charset="0"/>
              </a:rPr>
              <a:t>»Pero Yo les digo la verdad: les conviene que Yo me vaya; porque si no me voy, el </a:t>
            </a:r>
            <a:r>
              <a:rPr lang="es-CO" sz="3100" b="1" u="sng" dirty="0">
                <a:solidFill>
                  <a:srgbClr val="FFFFCC"/>
                </a:solidFill>
                <a:effectLst/>
                <a:latin typeface="Calibri" panose="020F0502020204030204" pitchFamily="34" charset="0"/>
                <a:cs typeface="Calibri" panose="020F0502020204030204" pitchFamily="34" charset="0"/>
              </a:rPr>
              <a:t>Consolador [paraklētos] </a:t>
            </a:r>
            <a:r>
              <a:rPr lang="es-CO" sz="3100" dirty="0">
                <a:effectLst/>
                <a:latin typeface="Calibri" panose="020F0502020204030204" pitchFamily="34" charset="0"/>
                <a:cs typeface="Calibri" panose="020F0502020204030204" pitchFamily="34" charset="0"/>
              </a:rPr>
              <a:t>no vendrá a ustedes; pero si me voy, se lo enviaré . 8 »Y cuando </a:t>
            </a:r>
            <a:r>
              <a:rPr lang="es-CO" sz="3100" b="1" u="sng" dirty="0">
                <a:solidFill>
                  <a:srgbClr val="FFFFCC"/>
                </a:solidFill>
                <a:effectLst/>
                <a:latin typeface="Calibri" panose="020F0502020204030204" pitchFamily="34" charset="0"/>
                <a:cs typeface="Calibri" panose="020F0502020204030204" pitchFamily="34" charset="0"/>
              </a:rPr>
              <a:t>Él</a:t>
            </a:r>
            <a:r>
              <a:rPr lang="es-CO" sz="3100" dirty="0">
                <a:effectLst/>
                <a:latin typeface="Calibri" panose="020F0502020204030204" pitchFamily="34" charset="0"/>
                <a:cs typeface="Calibri" panose="020F0502020204030204" pitchFamily="34" charset="0"/>
              </a:rPr>
              <a:t> venga, convencerá al mundo de pecado, de justicia y de juicio; 9 de pecado, porque no creen en Mí; 10 de justicia, porque Yo voy al Padre y ustedes no me verán más; 11 y de juicio, porque el príncipe de este mundo ha sido juzgado</a:t>
            </a:r>
            <a:r>
              <a:rPr lang="en-US" sz="3100" dirty="0">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376029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4BBE9-4E08-8870-658D-9E405E14B41D}"/>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2328BBB7-4C1E-098E-517C-96011F62C118}"/>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BD7B1D9B-2D50-33F4-6183-871BF4B2AF82}"/>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E337E19-D52A-2D56-1E5C-02CB71670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24481387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299F6-4F00-70EB-3665-6734C36B79E8}"/>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81AFE3C4-29B0-0B9E-1965-E1FADEF55A5A}"/>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F84D4BB0-E180-2190-EB19-B25E689CF6CA}"/>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FA64C63-DB2A-119D-30E5-7FCFC341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4138744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latin typeface="Calibri" panose="020F0502020204030204" pitchFamily="34" charset="0"/>
              </a:rPr>
              <a:t>27 </a:t>
            </a:r>
            <a:r>
              <a:rPr lang="en-US" sz="2800" b="1" u="sng" dirty="0">
                <a:solidFill>
                  <a:srgbClr val="FFFFCC"/>
                </a:solidFill>
                <a:latin typeface="Calibri" panose="020F0502020204030204" pitchFamily="34" charset="0"/>
              </a:rPr>
              <a:t>God created man in His own image, in the image of God He created him; male and female He created them</a:t>
            </a:r>
            <a:r>
              <a:rPr lang="en-US" sz="2800" dirty="0">
                <a:latin typeface="Calibri" panose="020F0502020204030204" pitchFamily="34" charset="0"/>
              </a:rPr>
              <a:t>.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9182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8ACD6-9000-F357-3340-0C560F5CF579}"/>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47A31CA4-6947-5E25-9E59-3AD2BB53FD08}"/>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1EF3FC3F-A37A-FB20-9E2C-31F5F3F0091E}"/>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2A4D0C5-F34E-3851-2B86-AAFDF1F8F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19642251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latin typeface="Calibri" panose="020F0502020204030204" pitchFamily="34" charset="0"/>
              </a:rPr>
              <a:t>26 </a:t>
            </a:r>
            <a:r>
              <a:rPr lang="en-US" sz="2800" dirty="0">
                <a:latin typeface="Calibri" panose="020F0502020204030204" pitchFamily="34" charset="0"/>
              </a:rPr>
              <a:t>Then God said, “Let Us make man in Our image, according to Our likeness; and let </a:t>
            </a:r>
            <a:r>
              <a:rPr lang="en-US" sz="2800" b="1" u="sng" dirty="0">
                <a:solidFill>
                  <a:srgbClr val="FFFFCC"/>
                </a:solidFill>
                <a:latin typeface="Calibri" panose="020F0502020204030204" pitchFamily="34" charset="0"/>
              </a:rPr>
              <a:t>them rule over the fish of the sea and over the birds of the sky and over the cattle and over all the earth, and over every creeping thing that creeps on the earth</a:t>
            </a:r>
            <a:r>
              <a:rPr lang="en-US" sz="2800" dirty="0">
                <a:latin typeface="Calibri" panose="020F0502020204030204" pitchFamily="34" charset="0"/>
              </a:rPr>
              <a:t>.” </a:t>
            </a:r>
            <a:r>
              <a:rPr lang="en-US" sz="2800" baseline="30000" dirty="0">
                <a:latin typeface="Calibri" panose="020F0502020204030204" pitchFamily="34" charset="0"/>
              </a:rPr>
              <a:t>27 </a:t>
            </a:r>
            <a:r>
              <a:rPr lang="en-US" sz="2800" dirty="0">
                <a:latin typeface="Calibri" panose="020F0502020204030204" pitchFamily="34" charset="0"/>
              </a:rPr>
              <a:t>God created man in His own image, in the image of God He created him; male and female He created them. </a:t>
            </a:r>
            <a:r>
              <a:rPr lang="en-US" sz="2800" baseline="30000" dirty="0">
                <a:latin typeface="Calibri" panose="020F0502020204030204" pitchFamily="34" charset="0"/>
              </a:rPr>
              <a:t>28 </a:t>
            </a:r>
            <a:r>
              <a:rPr lang="en-US" sz="2800" dirty="0">
                <a:latin typeface="Calibri" panose="020F0502020204030204" pitchFamily="34" charset="0"/>
              </a:rPr>
              <a:t>God blessed them; and God said to them, “Be fruitful and multiply, and fill the earth, and </a:t>
            </a:r>
            <a:r>
              <a:rPr lang="en-US" sz="2800" b="1" u="sng" dirty="0">
                <a:solidFill>
                  <a:srgbClr val="FFFFCC"/>
                </a:solidFill>
                <a:latin typeface="Calibri" panose="020F0502020204030204" pitchFamily="34" charset="0"/>
              </a:rPr>
              <a:t>subdue it; and rule over the fish of the sea and over the birds of the sky and over every living thing that moves on the earth</a:t>
            </a:r>
            <a:r>
              <a:rPr lang="en-US" sz="2800" dirty="0">
                <a:latin typeface="Calibri" panose="020F0502020204030204" pitchFamily="34" charset="0"/>
              </a:rPr>
              <a:t>.”</a:t>
            </a:r>
          </a:p>
        </p:txBody>
      </p:sp>
    </p:spTree>
    <p:extLst>
      <p:ext uri="{BB962C8B-B14F-4D97-AF65-F5344CB8AC3E}">
        <p14:creationId xmlns:p14="http://schemas.microsoft.com/office/powerpoint/2010/main" val="347166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49C88-9F7C-EB48-9755-0D131FF769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6369"/>
            <a:ext cx="7215617" cy="6405261"/>
          </a:xfrm>
          <a:prstGeom prst="rect">
            <a:avLst/>
          </a:prstGeom>
        </p:spPr>
      </p:pic>
    </p:spTree>
    <p:extLst>
      <p:ext uri="{BB962C8B-B14F-4D97-AF65-F5344CB8AC3E}">
        <p14:creationId xmlns:p14="http://schemas.microsoft.com/office/powerpoint/2010/main" val="34665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22DA7-DF12-C5D7-F54B-FED1E6C8ED67}"/>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E83C7B46-7817-C498-53E3-DF960C4647C8}"/>
              </a:ext>
            </a:extLst>
          </p:cNvPr>
          <p:cNvSpPr>
            <a:spLocks noGrp="1" noChangeArrowheads="1"/>
          </p:cNvSpPr>
          <p:nvPr>
            <p:ph type="title"/>
          </p:nvPr>
        </p:nvSpPr>
        <p:spPr>
          <a:xfrm>
            <a:off x="838200" y="228600"/>
            <a:ext cx="68961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Explicación de las contradicciones textuales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00355" name="Rectangle 3">
            <a:extLst>
              <a:ext uri="{FF2B5EF4-FFF2-40B4-BE49-F238E27FC236}">
                <a16:creationId xmlns:a16="http://schemas.microsoft.com/office/drawing/2014/main" id="{2DCAC9F7-6007-6241-8EC0-480CCA9D1056}"/>
              </a:ext>
            </a:extLst>
          </p:cNvPr>
          <p:cNvSpPr>
            <a:spLocks noGrp="1" noChangeArrowheads="1"/>
          </p:cNvSpPr>
          <p:nvPr>
            <p:ph type="body" idx="1"/>
          </p:nvPr>
        </p:nvSpPr>
        <p:spPr>
          <a:xfrm>
            <a:off x="0" y="1325879"/>
            <a:ext cx="9144000" cy="4389121"/>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rPr>
              <a:t>Bestias creadas antes</a:t>
            </a:r>
            <a:r>
              <a:rPr lang="en-US" dirty="0">
                <a:effectLst>
                  <a:outerShdw blurRad="38100" dist="38100" dir="2700000" algn="tl">
                    <a:srgbClr val="000000">
                      <a:alpha val="43137"/>
                    </a:srgbClr>
                  </a:outerShdw>
                </a:effectLst>
                <a:latin typeface="Calibri" panose="020F0502020204030204" pitchFamily="34" charset="0"/>
              </a:rPr>
              <a:t> (Gén 1:24-25) vs. </a:t>
            </a:r>
            <a:r>
              <a:rPr lang="en-US" dirty="0">
                <a:effectLst>
                  <a:outerShdw blurRad="38100" dist="38100" dir="2700000" algn="tl">
                    <a:srgbClr val="000000">
                      <a:alpha val="43137"/>
                    </a:srgbClr>
                  </a:outerShdw>
                </a:effectLst>
              </a:rPr>
              <a:t>entre</a:t>
            </a:r>
            <a:r>
              <a:rPr lang="en-US" dirty="0">
                <a:effectLst>
                  <a:outerShdw blurRad="38100" dist="38100" dir="2700000" algn="tl">
                    <a:srgbClr val="000000">
                      <a:alpha val="43137"/>
                    </a:srgbClr>
                  </a:outerShdw>
                </a:effectLst>
                <a:latin typeface="Calibri" panose="020F0502020204030204" pitchFamily="34" charset="0"/>
              </a:rPr>
              <a:t> (Gén 2:19) Adán and Eva? “formó” in 2:19</a:t>
            </a:r>
          </a:p>
          <a:p>
            <a:pPr eaLnBrk="1" hangingPunct="1">
              <a:spcBef>
                <a:spcPts val="0"/>
              </a:spcBef>
              <a:spcAft>
                <a:spcPts val="3600"/>
              </a:spcAft>
              <a:defRPr/>
            </a:pPr>
            <a:r>
              <a:rPr lang="es-CO" dirty="0">
                <a:effectLst>
                  <a:outerShdw blurRad="38100" dist="38100" dir="2700000" algn="tl">
                    <a:srgbClr val="000000">
                      <a:alpha val="43137"/>
                    </a:srgbClr>
                  </a:outerShdw>
                </a:effectLst>
              </a:rPr>
              <a:t>Plantas y hierbas creadas el tercer día </a:t>
            </a:r>
            <a:r>
              <a:rPr lang="en-US" dirty="0">
                <a:effectLst>
                  <a:outerShdw blurRad="38100" dist="38100" dir="2700000" algn="tl">
                    <a:srgbClr val="000000">
                      <a:alpha val="43137"/>
                    </a:srgbClr>
                  </a:outerShdw>
                </a:effectLst>
                <a:latin typeface="Calibri" panose="020F0502020204030204" pitchFamily="34" charset="0"/>
              </a:rPr>
              <a:t>(1:12) vs. </a:t>
            </a:r>
            <a:r>
              <a:rPr lang="es-CO" dirty="0">
                <a:effectLst>
                  <a:outerShdw blurRad="38100" dist="38100" dir="2700000" algn="tl">
                    <a:srgbClr val="000000">
                      <a:alpha val="43137"/>
                    </a:srgbClr>
                  </a:outerShdw>
                </a:effectLst>
              </a:rPr>
              <a:t>aún no habían sido creadas</a:t>
            </a:r>
            <a:r>
              <a:rPr lang="en-US" dirty="0">
                <a:effectLst>
                  <a:outerShdw blurRad="38100" dist="38100" dir="2700000" algn="tl">
                    <a:srgbClr val="000000">
                      <a:alpha val="43137"/>
                    </a:srgbClr>
                  </a:outerShdw>
                </a:effectLst>
                <a:latin typeface="Calibri" panose="020F0502020204030204" pitchFamily="34" charset="0"/>
              </a:rPr>
              <a:t> (2:5) </a:t>
            </a:r>
            <a:r>
              <a:rPr lang="en-US" dirty="0">
                <a:effectLst>
                  <a:outerShdw blurRad="38100" dist="38100" dir="2700000" algn="tl">
                    <a:srgbClr val="000000">
                      <a:alpha val="43137"/>
                    </a:srgbClr>
                  </a:outerShdw>
                </a:effectLst>
              </a:rPr>
              <a:t>en el día </a:t>
            </a:r>
            <a:r>
              <a:rPr lang="en-US" dirty="0">
                <a:effectLst>
                  <a:outerShdw blurRad="38100" dist="38100" dir="2700000" algn="tl">
                    <a:srgbClr val="000000">
                      <a:alpha val="43137"/>
                    </a:srgbClr>
                  </a:outerShdw>
                </a:effectLst>
                <a:latin typeface="Calibri" panose="020F0502020204030204" pitchFamily="34" charset="0"/>
              </a:rPr>
              <a:t>6? </a:t>
            </a:r>
            <a:r>
              <a:rPr lang="en-US" dirty="0">
                <a:effectLst>
                  <a:outerShdw blurRad="38100" dist="38100" dir="2700000" algn="tl">
                    <a:srgbClr val="000000">
                      <a:alpha val="43137"/>
                    </a:srgbClr>
                  </a:outerShdw>
                </a:effectLst>
              </a:rPr>
              <a:t>Plantas cultivadas en</a:t>
            </a:r>
            <a:r>
              <a:rPr lang="en-US" dirty="0">
                <a:effectLst>
                  <a:outerShdw blurRad="38100" dist="38100" dir="2700000" algn="tl">
                    <a:srgbClr val="000000">
                      <a:alpha val="43137"/>
                    </a:srgbClr>
                  </a:outerShdw>
                </a:effectLst>
                <a:latin typeface="Calibri" panose="020F0502020204030204" pitchFamily="34" charset="0"/>
              </a:rPr>
              <a:t> 2:5</a:t>
            </a:r>
          </a:p>
          <a:p>
            <a:pPr eaLnBrk="1" hangingPunct="1">
              <a:spcBef>
                <a:spcPts val="0"/>
              </a:spcBef>
              <a:spcAft>
                <a:spcPts val="3600"/>
              </a:spcAft>
              <a:defRPr/>
            </a:pPr>
            <a:r>
              <a:rPr lang="es-CO" dirty="0">
                <a:effectLst>
                  <a:outerShdw blurRad="38100" dist="38100" dir="2700000" algn="tl">
                    <a:srgbClr val="000000">
                      <a:alpha val="43137"/>
                    </a:srgbClr>
                  </a:outerShdw>
                </a:effectLst>
              </a:rPr>
              <a:t>Los árboles fueron creados el tercer día</a:t>
            </a:r>
            <a:r>
              <a:rPr lang="en-US" dirty="0">
                <a:effectLst>
                  <a:outerShdw blurRad="38100" dist="38100" dir="2700000" algn="tl">
                    <a:srgbClr val="000000">
                      <a:alpha val="43137"/>
                    </a:srgbClr>
                  </a:outerShdw>
                </a:effectLst>
                <a:latin typeface="Calibri" panose="020F0502020204030204" pitchFamily="34" charset="0"/>
              </a:rPr>
              <a:t> (1:12) vs. </a:t>
            </a:r>
            <a:r>
              <a:rPr lang="es-CO" dirty="0">
                <a:effectLst>
                  <a:outerShdw blurRad="38100" dist="38100" dir="2700000" algn="tl">
                    <a:srgbClr val="000000">
                      <a:alpha val="43137"/>
                    </a:srgbClr>
                  </a:outerShdw>
                </a:effectLst>
              </a:rPr>
              <a:t>aún no se habían creado</a:t>
            </a:r>
            <a:r>
              <a:rPr lang="en-US" dirty="0">
                <a:effectLst>
                  <a:outerShdw blurRad="38100" dist="38100" dir="2700000" algn="tl">
                    <a:srgbClr val="000000">
                      <a:alpha val="43137"/>
                    </a:srgbClr>
                  </a:outerShdw>
                </a:effectLst>
                <a:latin typeface="Calibri" panose="020F0502020204030204" pitchFamily="34" charset="0"/>
              </a:rPr>
              <a:t> (2:9) </a:t>
            </a:r>
            <a:r>
              <a:rPr lang="en-US" dirty="0">
                <a:effectLst>
                  <a:outerShdw blurRad="38100" dist="38100" dir="2700000" algn="tl">
                    <a:srgbClr val="000000">
                      <a:alpha val="43137"/>
                    </a:srgbClr>
                  </a:outerShdw>
                </a:effectLst>
              </a:rPr>
              <a:t>en el día</a:t>
            </a:r>
            <a:r>
              <a:rPr lang="en-US" dirty="0">
                <a:effectLst>
                  <a:outerShdw blurRad="38100" dist="38100" dir="2700000" algn="tl">
                    <a:srgbClr val="000000">
                      <a:alpha val="43137"/>
                    </a:srgbClr>
                  </a:outerShdw>
                </a:effectLst>
                <a:latin typeface="Calibri" panose="020F0502020204030204" pitchFamily="34" charset="0"/>
              </a:rPr>
              <a:t> 6? </a:t>
            </a:r>
            <a:r>
              <a:rPr lang="en-US" dirty="0">
                <a:effectLst>
                  <a:outerShdw blurRad="38100" dist="38100" dir="2700000" algn="tl">
                    <a:srgbClr val="000000">
                      <a:alpha val="43137"/>
                    </a:srgbClr>
                  </a:outerShdw>
                </a:effectLst>
              </a:rPr>
              <a:t>Árboles de jardín</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FCCF9C5-2BD8-5DCF-F3B0-DFF04A8BB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5517" y="0"/>
            <a:ext cx="1468483" cy="1048412"/>
          </a:xfrm>
          <a:prstGeom prst="rect">
            <a:avLst/>
          </a:prstGeom>
        </p:spPr>
      </p:pic>
    </p:spTree>
    <p:extLst>
      <p:ext uri="{BB962C8B-B14F-4D97-AF65-F5344CB8AC3E}">
        <p14:creationId xmlns:p14="http://schemas.microsoft.com/office/powerpoint/2010/main" val="32498258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366E-7313-3DE6-B70D-35B7A172E5A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C975B7F-B1F8-872C-941E-4CD1F1A6CDC2}"/>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592AD3B2-C37B-E34C-DAFC-43A86BAA6052}"/>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CDDB52C-98F7-9756-67B0-7F7C22E0C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190319628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26A8-EF55-503E-B39F-BEDFA9AD32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F5BA4F-E6AC-91A2-2846-A8B6CB4D9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0"/>
            <a:ext cx="7498080" cy="6694714"/>
          </a:xfrm>
          <a:prstGeom prst="rect">
            <a:avLst/>
          </a:prstGeom>
        </p:spPr>
      </p:pic>
    </p:spTree>
    <p:extLst>
      <p:ext uri="{BB962C8B-B14F-4D97-AF65-F5344CB8AC3E}">
        <p14:creationId xmlns:p14="http://schemas.microsoft.com/office/powerpoint/2010/main" val="14735674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63E3-D12A-F3EF-0E1B-347FFF6DD7A0}"/>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338D0AD7-60AF-66CE-AA97-F1595C94FD2F}"/>
              </a:ext>
            </a:extLst>
          </p:cNvPr>
          <p:cNvSpPr>
            <a:spLocks noGrp="1" noChangeArrowheads="1"/>
          </p:cNvSpPr>
          <p:nvPr>
            <p:ph type="title"/>
          </p:nvPr>
        </p:nvSpPr>
        <p:spPr>
          <a:xfrm>
            <a:off x="0" y="228600"/>
            <a:ext cx="9144000" cy="9144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La mujer creada del costado del hombre…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no de su pie</a:t>
            </a:r>
            <a:endParaRPr lang="en-US" sz="3400" dirty="0">
              <a:effectLst>
                <a:outerShdw blurRad="38100" dist="38100" dir="2700000" algn="tl">
                  <a:srgbClr val="000000">
                    <a:alpha val="43137"/>
                  </a:srgbClr>
                </a:outerShdw>
              </a:effectLst>
              <a:latin typeface="Calibri" panose="020F0502020204030204" pitchFamily="34" charset="0"/>
            </a:endParaRPr>
          </a:p>
        </p:txBody>
      </p:sp>
      <p:sp>
        <p:nvSpPr>
          <p:cNvPr id="110595" name="Rectangle 3">
            <a:extLst>
              <a:ext uri="{FF2B5EF4-FFF2-40B4-BE49-F238E27FC236}">
                <a16:creationId xmlns:a16="http://schemas.microsoft.com/office/drawing/2014/main" id="{1C42ED57-F737-2031-2B14-F08EB05C9C25}"/>
              </a:ext>
            </a:extLst>
          </p:cNvPr>
          <p:cNvSpPr>
            <a:spLocks noGrp="1" noChangeArrowheads="1"/>
          </p:cNvSpPr>
          <p:nvPr>
            <p:ph type="body" idx="1"/>
          </p:nvPr>
        </p:nvSpPr>
        <p:spPr>
          <a:xfrm>
            <a:off x="419100" y="1143000"/>
            <a:ext cx="8305800" cy="4918075"/>
          </a:xfrm>
        </p:spPr>
        <p:txBody>
          <a:bodyPr/>
          <a:lstStyle/>
          <a:p>
            <a:pPr marL="61913" indent="-461963"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Para completar lo que le falta al hombre</a:t>
            </a:r>
          </a:p>
          <a:p>
            <a:pPr marL="61913" indent="-461963" algn="just" eaLnBrk="1" hangingPunct="1">
              <a:spcBef>
                <a:spcPts val="0"/>
              </a:spcBef>
              <a:spcAft>
                <a:spcPts val="1400"/>
              </a:spcAft>
              <a:defRPr/>
            </a:pPr>
            <a:r>
              <a:rPr lang="en-US" sz="2800" dirty="0">
                <a:effectLst>
                  <a:outerShdw blurRad="38100" dist="38100" dir="2700000" algn="tl">
                    <a:srgbClr val="000000">
                      <a:alpha val="43137"/>
                    </a:srgbClr>
                  </a:outerShdw>
                </a:effectLst>
                <a:cs typeface="Calibri" panose="020F0502020204030204" pitchFamily="34" charset="0"/>
              </a:rPr>
              <a:t>Ayuda y no esclava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2800" dirty="0">
                <a:effectLst>
                  <a:outerShdw blurRad="38100" dist="38100" dir="2700000" algn="tl">
                    <a:srgbClr val="000000">
                      <a:alpha val="43137"/>
                    </a:srgbClr>
                  </a:outerShdw>
                </a:effectLst>
                <a:ea typeface="+mn-ea"/>
                <a:cs typeface="Calibri" panose="020F0502020204030204" pitchFamily="34" charset="0"/>
              </a:rPr>
              <a:t>Ayuda</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(ezer) </a:t>
            </a:r>
            <a:r>
              <a:rPr lang="en-US" sz="2800" dirty="0">
                <a:effectLst>
                  <a:outerShdw blurRad="38100" dist="38100" dir="2700000" algn="tl">
                    <a:srgbClr val="000000">
                      <a:alpha val="43137"/>
                    </a:srgbClr>
                  </a:outerShdw>
                </a:effectLst>
                <a:ea typeface="+mn-ea"/>
                <a:cs typeface="Calibri" panose="020F0502020204030204" pitchFamily="34" charset="0"/>
              </a:rPr>
              <a:t>también usada para Dios</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(Exod 18:4; Deut 33:7; 1 Sam 7:12)</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La misma esencia que Adán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(2:24)</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2800" dirty="0">
                <a:effectLst>
                  <a:outerShdw blurRad="38100" dist="38100" dir="2700000" algn="tl">
                    <a:srgbClr val="000000">
                      <a:alpha val="43137"/>
                    </a:srgbClr>
                  </a:outerShdw>
                </a:effectLst>
                <a:ea typeface="+mn-ea"/>
                <a:cs typeface="Calibri" panose="020F0502020204030204" pitchFamily="34" charset="0"/>
              </a:rPr>
              <a:t>Ambos sexos conservan la imagen de Dios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1:27-28)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Ambos sexos son co-gobernantes </a:t>
            </a: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1:26-28)</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dirty="0">
                <a:effectLst>
                  <a:outerShdw blurRad="38100" dist="38100" dir="2700000" algn="tl">
                    <a:srgbClr val="000000">
                      <a:alpha val="43137"/>
                    </a:srgbClr>
                  </a:outerShdw>
                </a:effectLst>
                <a:ea typeface="+mn-ea"/>
                <a:cs typeface="Calibri" panose="020F0502020204030204" pitchFamily="34" charset="0"/>
              </a:rPr>
              <a:t>Analogía trinitaria</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28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No feminismo ni machismo</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49D053F-2DA0-336F-FE88-77E99E3AB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558" y="5562600"/>
            <a:ext cx="1762920" cy="1258623"/>
          </a:xfrm>
          <a:prstGeom prst="rect">
            <a:avLst/>
          </a:prstGeom>
        </p:spPr>
      </p:pic>
    </p:spTree>
    <p:extLst>
      <p:ext uri="{BB962C8B-B14F-4D97-AF65-F5344CB8AC3E}">
        <p14:creationId xmlns:p14="http://schemas.microsoft.com/office/powerpoint/2010/main" val="40475013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2:24-25</a:t>
            </a:r>
          </a:p>
        </p:txBody>
      </p:sp>
      <p:sp>
        <p:nvSpPr>
          <p:cNvPr id="111619" name="Rectangle 3"/>
          <p:cNvSpPr>
            <a:spLocks noGrp="1" noChangeArrowheads="1"/>
          </p:cNvSpPr>
          <p:nvPr>
            <p:ph type="body" idx="1"/>
          </p:nvPr>
        </p:nvSpPr>
        <p:spPr>
          <a:xfrm>
            <a:off x="247650" y="1143000"/>
            <a:ext cx="8648700" cy="4800600"/>
          </a:xfrm>
        </p:spPr>
        <p:txBody>
          <a:bodyPr/>
          <a:lstStyle/>
          <a:p>
            <a:pPr marL="461963" indent="-461963" algn="just" eaLnBrk="1" hangingPunct="1">
              <a:spcBef>
                <a:spcPts val="0"/>
              </a:spcBef>
              <a:spcAft>
                <a:spcPts val="2400"/>
              </a:spcAft>
              <a:defRPr/>
            </a:pPr>
            <a:r>
              <a:rPr lang="en-US" dirty="0">
                <a:latin typeface="Calibri" panose="020F0502020204030204" pitchFamily="34" charset="0"/>
              </a:rPr>
              <a:t>Génesis 2:24</a:t>
            </a:r>
          </a:p>
          <a:p>
            <a:pPr marL="862013" lvl="1" indent="-461963" algn="just" eaLnBrk="1" hangingPunct="1">
              <a:spcBef>
                <a:spcPts val="0"/>
              </a:spcBef>
              <a:spcAft>
                <a:spcPts val="2400"/>
              </a:spcAft>
              <a:defRPr/>
            </a:pPr>
            <a:r>
              <a:rPr lang="es-CO" dirty="0"/>
              <a:t>Nueva prioridad relacional para que el matrimonio funcione</a:t>
            </a:r>
            <a:r>
              <a:rPr lang="en-US" dirty="0">
                <a:latin typeface="Calibri" panose="020F0502020204030204" pitchFamily="34" charset="0"/>
              </a:rPr>
              <a:t> (Mateo 19:6)</a:t>
            </a:r>
          </a:p>
          <a:p>
            <a:pPr marL="461963" indent="-461963" algn="just" eaLnBrk="1" hangingPunct="1">
              <a:spcBef>
                <a:spcPts val="0"/>
              </a:spcBef>
              <a:spcAft>
                <a:spcPts val="2400"/>
              </a:spcAft>
              <a:defRPr/>
            </a:pPr>
            <a:r>
              <a:rPr lang="en-US" dirty="0">
                <a:latin typeface="Calibri" panose="020F0502020204030204" pitchFamily="34" charset="0"/>
              </a:rPr>
              <a:t>Génesis 2:25</a:t>
            </a:r>
          </a:p>
          <a:p>
            <a:pPr marL="862013" lvl="1" indent="-461963" algn="just" eaLnBrk="1" hangingPunct="1">
              <a:spcBef>
                <a:spcPts val="0"/>
              </a:spcBef>
              <a:spcAft>
                <a:spcPts val="2400"/>
              </a:spcAft>
              <a:defRPr/>
            </a:pPr>
            <a:r>
              <a:rPr lang="en-US" dirty="0"/>
              <a:t>Transición al siguiente capítulo</a:t>
            </a:r>
            <a:r>
              <a:rPr lang="en-US" dirty="0">
                <a:latin typeface="Calibri" panose="020F0502020204030204" pitchFamily="34" charset="0"/>
              </a:rPr>
              <a:t>; como Gén. 1:31</a:t>
            </a:r>
          </a:p>
        </p:txBody>
      </p:sp>
      <p:pic>
        <p:nvPicPr>
          <p:cNvPr id="4" name="Picture 3">
            <a:extLst>
              <a:ext uri="{FF2B5EF4-FFF2-40B4-BE49-F238E27FC236}">
                <a16:creationId xmlns:a16="http://schemas.microsoft.com/office/drawing/2014/main" id="{D5F6C7E4-DDE1-1084-9F03-E67BAC59A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52401"/>
            <a:ext cx="1870678" cy="1335556"/>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770F6-7C2E-3721-B229-FB65180089A2}"/>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E65835CA-3F0D-331C-EA4F-A19BB01E8B57}"/>
              </a:ext>
            </a:extLst>
          </p:cNvPr>
          <p:cNvSpPr>
            <a:spLocks noGrp="1" noChangeArrowheads="1"/>
          </p:cNvSpPr>
          <p:nvPr>
            <p:ph type="title"/>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2:24-25</a:t>
            </a:r>
          </a:p>
        </p:txBody>
      </p:sp>
      <p:sp>
        <p:nvSpPr>
          <p:cNvPr id="111619" name="Rectangle 3">
            <a:extLst>
              <a:ext uri="{FF2B5EF4-FFF2-40B4-BE49-F238E27FC236}">
                <a16:creationId xmlns:a16="http://schemas.microsoft.com/office/drawing/2014/main" id="{FB7F51D3-AD10-C8E4-C03D-DBD738C7BCD5}"/>
              </a:ext>
            </a:extLst>
          </p:cNvPr>
          <p:cNvSpPr>
            <a:spLocks noGrp="1" noChangeArrowheads="1"/>
          </p:cNvSpPr>
          <p:nvPr>
            <p:ph type="body" idx="1"/>
          </p:nvPr>
        </p:nvSpPr>
        <p:spPr>
          <a:xfrm>
            <a:off x="247650" y="1143000"/>
            <a:ext cx="8648700" cy="4800600"/>
          </a:xfrm>
        </p:spPr>
        <p:txBody>
          <a:bodyPr/>
          <a:lstStyle/>
          <a:p>
            <a:pPr marL="461963" indent="-461963" algn="just" eaLnBrk="1" hangingPunct="1">
              <a:spcBef>
                <a:spcPts val="0"/>
              </a:spcBef>
              <a:spcAft>
                <a:spcPts val="2400"/>
              </a:spcAft>
              <a:defRPr/>
            </a:pPr>
            <a:r>
              <a:rPr lang="en-US" b="1" dirty="0">
                <a:solidFill>
                  <a:srgbClr val="FFFFCC"/>
                </a:solidFill>
                <a:latin typeface="Calibri" panose="020F0502020204030204" pitchFamily="34" charset="0"/>
              </a:rPr>
              <a:t>Génesis 2:24</a:t>
            </a:r>
          </a:p>
          <a:p>
            <a:pPr marL="862013" lvl="1" indent="-461963" algn="just" eaLnBrk="1" hangingPunct="1">
              <a:spcBef>
                <a:spcPts val="0"/>
              </a:spcBef>
              <a:spcAft>
                <a:spcPts val="2400"/>
              </a:spcAft>
              <a:defRPr/>
            </a:pPr>
            <a:r>
              <a:rPr lang="es-CO" b="1" u="sng" dirty="0">
                <a:solidFill>
                  <a:srgbClr val="FFFFCC"/>
                </a:solidFill>
              </a:rPr>
              <a:t>Nueva prioridad relacional para que el matrimonio funcione</a:t>
            </a:r>
            <a:r>
              <a:rPr lang="en-US" b="1" u="sng" dirty="0">
                <a:solidFill>
                  <a:srgbClr val="FFFFCC"/>
                </a:solidFill>
                <a:latin typeface="Calibri" panose="020F0502020204030204" pitchFamily="34" charset="0"/>
              </a:rPr>
              <a:t> (Mateo 19:6)</a:t>
            </a:r>
          </a:p>
          <a:p>
            <a:pPr marL="461963" indent="-461963" algn="just" eaLnBrk="1" hangingPunct="1">
              <a:spcBef>
                <a:spcPts val="0"/>
              </a:spcBef>
              <a:spcAft>
                <a:spcPts val="2400"/>
              </a:spcAft>
              <a:defRPr/>
            </a:pPr>
            <a:r>
              <a:rPr lang="en-US" dirty="0">
                <a:latin typeface="Calibri" panose="020F0502020204030204" pitchFamily="34" charset="0"/>
              </a:rPr>
              <a:t>Génesis 2:25</a:t>
            </a:r>
          </a:p>
          <a:p>
            <a:pPr marL="862013" lvl="1" indent="-461963" algn="just" eaLnBrk="1" hangingPunct="1">
              <a:spcBef>
                <a:spcPts val="0"/>
              </a:spcBef>
              <a:spcAft>
                <a:spcPts val="2400"/>
              </a:spcAft>
              <a:defRPr/>
            </a:pPr>
            <a:r>
              <a:rPr lang="en-US" dirty="0"/>
              <a:t>Transición al siguiente capítulo</a:t>
            </a:r>
            <a:r>
              <a:rPr lang="en-US" dirty="0">
                <a:latin typeface="Calibri" panose="020F0502020204030204" pitchFamily="34" charset="0"/>
              </a:rPr>
              <a:t>; como Gén. 1:31</a:t>
            </a:r>
          </a:p>
        </p:txBody>
      </p:sp>
      <p:pic>
        <p:nvPicPr>
          <p:cNvPr id="4" name="Picture 3">
            <a:extLst>
              <a:ext uri="{FF2B5EF4-FFF2-40B4-BE49-F238E27FC236}">
                <a16:creationId xmlns:a16="http://schemas.microsoft.com/office/drawing/2014/main" id="{998409A9-149D-897F-824E-C5AB55F84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52401"/>
            <a:ext cx="1870678" cy="1335556"/>
          </a:xfrm>
          <a:prstGeom prst="rect">
            <a:avLst/>
          </a:prstGeom>
        </p:spPr>
      </p:pic>
    </p:spTree>
    <p:extLst>
      <p:ext uri="{BB962C8B-B14F-4D97-AF65-F5344CB8AC3E}">
        <p14:creationId xmlns:p14="http://schemas.microsoft.com/office/powerpoint/2010/main" val="219076666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D685-4870-064C-25AC-AA9227A4C001}"/>
            </a:ext>
          </a:extLst>
        </p:cNvPr>
        <p:cNvGrpSpPr/>
        <p:nvPr/>
      </p:nvGrpSpPr>
      <p:grpSpPr>
        <a:xfrm>
          <a:off x="0" y="0"/>
          <a:ext cx="0" cy="0"/>
          <a:chOff x="0" y="0"/>
          <a:chExt cx="0" cy="0"/>
        </a:xfrm>
      </p:grpSpPr>
      <p:sp>
        <p:nvSpPr>
          <p:cNvPr id="101378" name="Rectangle 2">
            <a:extLst>
              <a:ext uri="{FF2B5EF4-FFF2-40B4-BE49-F238E27FC236}">
                <a16:creationId xmlns:a16="http://schemas.microsoft.com/office/drawing/2014/main" id="{CF6181FF-2CB0-5323-24EA-BF826801B1F0}"/>
              </a:ext>
            </a:extLst>
          </p:cNvPr>
          <p:cNvSpPr>
            <a:spLocks noGrp="1" noChangeArrowheads="1"/>
          </p:cNvSpPr>
          <p:nvPr>
            <p:ph type="title"/>
          </p:nvPr>
        </p:nvSpPr>
        <p:spPr>
          <a:xfrm>
            <a:off x="685800" y="228600"/>
            <a:ext cx="7772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2:24-25</a:t>
            </a:r>
          </a:p>
        </p:txBody>
      </p:sp>
      <p:sp>
        <p:nvSpPr>
          <p:cNvPr id="111619" name="Rectangle 3">
            <a:extLst>
              <a:ext uri="{FF2B5EF4-FFF2-40B4-BE49-F238E27FC236}">
                <a16:creationId xmlns:a16="http://schemas.microsoft.com/office/drawing/2014/main" id="{7F584823-ACA7-021D-5A2C-0BA968248730}"/>
              </a:ext>
            </a:extLst>
          </p:cNvPr>
          <p:cNvSpPr>
            <a:spLocks noGrp="1" noChangeArrowheads="1"/>
          </p:cNvSpPr>
          <p:nvPr>
            <p:ph type="body" idx="1"/>
          </p:nvPr>
        </p:nvSpPr>
        <p:spPr>
          <a:xfrm>
            <a:off x="247650" y="1143000"/>
            <a:ext cx="8648700" cy="4800600"/>
          </a:xfrm>
        </p:spPr>
        <p:txBody>
          <a:bodyPr/>
          <a:lstStyle/>
          <a:p>
            <a:pPr marL="461963" indent="-461963" algn="just" eaLnBrk="1" hangingPunct="1">
              <a:spcBef>
                <a:spcPts val="0"/>
              </a:spcBef>
              <a:spcAft>
                <a:spcPts val="2400"/>
              </a:spcAft>
              <a:defRPr/>
            </a:pPr>
            <a:r>
              <a:rPr lang="en-US" dirty="0">
                <a:latin typeface="Calibri" panose="020F0502020204030204" pitchFamily="34" charset="0"/>
              </a:rPr>
              <a:t>Génesis 2:24</a:t>
            </a:r>
          </a:p>
          <a:p>
            <a:pPr marL="862013" lvl="1" indent="-461963" algn="just" eaLnBrk="1" hangingPunct="1">
              <a:spcBef>
                <a:spcPts val="0"/>
              </a:spcBef>
              <a:spcAft>
                <a:spcPts val="2400"/>
              </a:spcAft>
              <a:defRPr/>
            </a:pPr>
            <a:r>
              <a:rPr lang="es-CO" dirty="0"/>
              <a:t>Nueva prioridad relacional para que el matrimonio funcione</a:t>
            </a:r>
            <a:r>
              <a:rPr lang="en-US" dirty="0">
                <a:latin typeface="Calibri" panose="020F0502020204030204" pitchFamily="34" charset="0"/>
              </a:rPr>
              <a:t> (Mateo 19:6)</a:t>
            </a:r>
          </a:p>
          <a:p>
            <a:pPr marL="461963" indent="-461963" algn="just" eaLnBrk="1" hangingPunct="1">
              <a:spcBef>
                <a:spcPts val="0"/>
              </a:spcBef>
              <a:spcAft>
                <a:spcPts val="2400"/>
              </a:spcAft>
              <a:defRPr/>
            </a:pPr>
            <a:r>
              <a:rPr lang="en-US" b="1" dirty="0">
                <a:solidFill>
                  <a:srgbClr val="FFFFCC"/>
                </a:solidFill>
                <a:latin typeface="Calibri" panose="020F0502020204030204" pitchFamily="34" charset="0"/>
              </a:rPr>
              <a:t>Génesis 2:25</a:t>
            </a:r>
          </a:p>
          <a:p>
            <a:pPr marL="862013" lvl="1" indent="-461963" algn="just" eaLnBrk="1" hangingPunct="1">
              <a:spcBef>
                <a:spcPts val="0"/>
              </a:spcBef>
              <a:spcAft>
                <a:spcPts val="2400"/>
              </a:spcAft>
              <a:defRPr/>
            </a:pPr>
            <a:r>
              <a:rPr lang="en-US" b="1" u="sng" dirty="0">
                <a:solidFill>
                  <a:srgbClr val="FFFFCC"/>
                </a:solidFill>
              </a:rPr>
              <a:t>Transición al siguiente capítulo</a:t>
            </a:r>
            <a:r>
              <a:rPr lang="en-US" b="1" u="sng" dirty="0">
                <a:solidFill>
                  <a:srgbClr val="FFFFCC"/>
                </a:solidFill>
                <a:latin typeface="Calibri" panose="020F0502020204030204" pitchFamily="34" charset="0"/>
              </a:rPr>
              <a:t>; como Gén. 1:31</a:t>
            </a:r>
          </a:p>
        </p:txBody>
      </p:sp>
      <p:pic>
        <p:nvPicPr>
          <p:cNvPr id="4" name="Picture 3">
            <a:extLst>
              <a:ext uri="{FF2B5EF4-FFF2-40B4-BE49-F238E27FC236}">
                <a16:creationId xmlns:a16="http://schemas.microsoft.com/office/drawing/2014/main" id="{E554AEAE-B7C7-486A-241F-5F2EE4408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152401"/>
            <a:ext cx="1870678" cy="1335556"/>
          </a:xfrm>
          <a:prstGeom prst="rect">
            <a:avLst/>
          </a:prstGeom>
        </p:spPr>
      </p:pic>
    </p:spTree>
    <p:extLst>
      <p:ext uri="{BB962C8B-B14F-4D97-AF65-F5344CB8AC3E}">
        <p14:creationId xmlns:p14="http://schemas.microsoft.com/office/powerpoint/2010/main" val="6697513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AD697-FD3A-E171-9CC8-B9F049748793}"/>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70F7A80C-C375-6000-2475-F6C25AF1BCB3}"/>
              </a:ext>
            </a:extLst>
          </p:cNvPr>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a:extLst>
              <a:ext uri="{FF2B5EF4-FFF2-40B4-BE49-F238E27FC236}">
                <a16:creationId xmlns:a16="http://schemas.microsoft.com/office/drawing/2014/main" id="{65EC1510-4649-CFB4-F7FE-B3084901FA3C}"/>
              </a:ext>
            </a:extLst>
          </p:cNvPr>
          <p:cNvSpPr>
            <a:spLocks noGrp="1" noChangeArrowheads="1"/>
          </p:cNvSpPr>
          <p:nvPr>
            <p:ph type="body" idx="1"/>
          </p:nvPr>
        </p:nvSpPr>
        <p:spPr>
          <a:xfrm>
            <a:off x="990600" y="1371600"/>
            <a:ext cx="7162800" cy="44958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2:15-17 – </a:t>
            </a:r>
            <a:r>
              <a:rPr lang="es-CO" dirty="0">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dirty="0">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3BA4F5EE-8104-37E9-C798-D27AA51215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extLst>
      <p:ext uri="{BB962C8B-B14F-4D97-AF65-F5344CB8AC3E}">
        <p14:creationId xmlns:p14="http://schemas.microsoft.com/office/powerpoint/2010/main" val="12858846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09800" y="228600"/>
            <a:ext cx="4724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1–2 Resumen</a:t>
            </a:r>
          </a:p>
        </p:txBody>
      </p:sp>
      <p:sp>
        <p:nvSpPr>
          <p:cNvPr id="113667" name="Rectangle 3"/>
          <p:cNvSpPr>
            <a:spLocks noGrp="1" noChangeArrowheads="1"/>
          </p:cNvSpPr>
          <p:nvPr>
            <p:ph type="body" idx="1"/>
          </p:nvPr>
        </p:nvSpPr>
        <p:spPr>
          <a:xfrm>
            <a:off x="1880394" y="1143000"/>
            <a:ext cx="6196806" cy="2514600"/>
          </a:xfrm>
        </p:spPr>
        <p:txBody>
          <a:bodyPr/>
          <a:lstStyle/>
          <a:p>
            <a:pPr marL="461963" lvl="1" indent="-461963" algn="just"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Calibri" panose="020F0502020204030204" pitchFamily="34" charset="0"/>
              </a:rPr>
              <a:t>Ambiente perfecto</a:t>
            </a:r>
            <a:endPar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Hombre y mujer</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Como pinaculo de la creación</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Administradores teocráticos</a:t>
            </a:r>
          </a:p>
        </p:txBody>
      </p:sp>
      <p:pic>
        <p:nvPicPr>
          <p:cNvPr id="4" name="Picture 3">
            <a:extLst>
              <a:ext uri="{FF2B5EF4-FFF2-40B4-BE49-F238E27FC236}">
                <a16:creationId xmlns:a16="http://schemas.microsoft.com/office/drawing/2014/main" id="{BBC44174-18CC-A7F3-B9E7-F83E5F4A0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886200"/>
            <a:ext cx="3823269" cy="2729593"/>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838200" y="228600"/>
            <a:ext cx="68961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Explicación de las contradicciones textuales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00355" name="Rectangle 3"/>
          <p:cNvSpPr>
            <a:spLocks noGrp="1" noChangeArrowheads="1"/>
          </p:cNvSpPr>
          <p:nvPr>
            <p:ph type="body" idx="1"/>
          </p:nvPr>
        </p:nvSpPr>
        <p:spPr>
          <a:xfrm>
            <a:off x="0" y="1325879"/>
            <a:ext cx="9144000" cy="4389121"/>
          </a:xfrm>
        </p:spPr>
        <p:txBody>
          <a:bodyPr/>
          <a:lstStyle/>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Bestias creadas antes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(Gén 1:24-25) vs. </a:t>
            </a:r>
            <a:r>
              <a:rPr lang="en-US" b="1" u="sng" dirty="0">
                <a:solidFill>
                  <a:srgbClr val="FFFFCC"/>
                </a:solidFill>
                <a:effectLst>
                  <a:outerShdw blurRad="38100" dist="38100" dir="2700000" algn="tl">
                    <a:srgbClr val="000000">
                      <a:alpha val="43137"/>
                    </a:srgbClr>
                  </a:outerShdw>
                </a:effectLst>
              </a:rPr>
              <a:t>entre</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(Gén 2:19) Adán and Eva? “formó” in 2:19</a:t>
            </a:r>
          </a:p>
          <a:p>
            <a:pPr eaLnBrk="1" hangingPunct="1">
              <a:spcBef>
                <a:spcPts val="0"/>
              </a:spcBef>
              <a:spcAft>
                <a:spcPts val="3600"/>
              </a:spcAft>
              <a:defRPr/>
            </a:pPr>
            <a:r>
              <a:rPr lang="es-CO" dirty="0">
                <a:effectLst>
                  <a:outerShdw blurRad="38100" dist="38100" dir="2700000" algn="tl">
                    <a:srgbClr val="000000">
                      <a:alpha val="43137"/>
                    </a:srgbClr>
                  </a:outerShdw>
                </a:effectLst>
              </a:rPr>
              <a:t>Plantas y hierbas creadas el tercer día </a:t>
            </a:r>
            <a:r>
              <a:rPr lang="en-US" dirty="0">
                <a:effectLst>
                  <a:outerShdw blurRad="38100" dist="38100" dir="2700000" algn="tl">
                    <a:srgbClr val="000000">
                      <a:alpha val="43137"/>
                    </a:srgbClr>
                  </a:outerShdw>
                </a:effectLst>
                <a:latin typeface="Calibri" panose="020F0502020204030204" pitchFamily="34" charset="0"/>
              </a:rPr>
              <a:t>(1:12) vs. </a:t>
            </a:r>
            <a:r>
              <a:rPr lang="es-CO" dirty="0">
                <a:effectLst>
                  <a:outerShdw blurRad="38100" dist="38100" dir="2700000" algn="tl">
                    <a:srgbClr val="000000">
                      <a:alpha val="43137"/>
                    </a:srgbClr>
                  </a:outerShdw>
                </a:effectLst>
              </a:rPr>
              <a:t>aún no habían sido creadas</a:t>
            </a:r>
            <a:r>
              <a:rPr lang="en-US" dirty="0">
                <a:effectLst>
                  <a:outerShdw blurRad="38100" dist="38100" dir="2700000" algn="tl">
                    <a:srgbClr val="000000">
                      <a:alpha val="43137"/>
                    </a:srgbClr>
                  </a:outerShdw>
                </a:effectLst>
                <a:latin typeface="Calibri" panose="020F0502020204030204" pitchFamily="34" charset="0"/>
              </a:rPr>
              <a:t> (2:5) </a:t>
            </a:r>
            <a:r>
              <a:rPr lang="en-US" dirty="0">
                <a:effectLst>
                  <a:outerShdw blurRad="38100" dist="38100" dir="2700000" algn="tl">
                    <a:srgbClr val="000000">
                      <a:alpha val="43137"/>
                    </a:srgbClr>
                  </a:outerShdw>
                </a:effectLst>
              </a:rPr>
              <a:t>en el día </a:t>
            </a:r>
            <a:r>
              <a:rPr lang="en-US" dirty="0">
                <a:effectLst>
                  <a:outerShdw blurRad="38100" dist="38100" dir="2700000" algn="tl">
                    <a:srgbClr val="000000">
                      <a:alpha val="43137"/>
                    </a:srgbClr>
                  </a:outerShdw>
                </a:effectLst>
                <a:latin typeface="Calibri" panose="020F0502020204030204" pitchFamily="34" charset="0"/>
              </a:rPr>
              <a:t>6? </a:t>
            </a:r>
            <a:r>
              <a:rPr lang="en-US" dirty="0">
                <a:effectLst>
                  <a:outerShdw blurRad="38100" dist="38100" dir="2700000" algn="tl">
                    <a:srgbClr val="000000">
                      <a:alpha val="43137"/>
                    </a:srgbClr>
                  </a:outerShdw>
                </a:effectLst>
              </a:rPr>
              <a:t>Plantas cultivadas en</a:t>
            </a:r>
            <a:r>
              <a:rPr lang="en-US" dirty="0">
                <a:effectLst>
                  <a:outerShdw blurRad="38100" dist="38100" dir="2700000" algn="tl">
                    <a:srgbClr val="000000">
                      <a:alpha val="43137"/>
                    </a:srgbClr>
                  </a:outerShdw>
                </a:effectLst>
                <a:latin typeface="Calibri" panose="020F0502020204030204" pitchFamily="34" charset="0"/>
              </a:rPr>
              <a:t> 2:5</a:t>
            </a:r>
          </a:p>
          <a:p>
            <a:pPr eaLnBrk="1" hangingPunct="1">
              <a:spcBef>
                <a:spcPts val="0"/>
              </a:spcBef>
              <a:spcAft>
                <a:spcPts val="3600"/>
              </a:spcAft>
              <a:defRPr/>
            </a:pPr>
            <a:r>
              <a:rPr lang="es-CO" dirty="0">
                <a:effectLst>
                  <a:outerShdw blurRad="38100" dist="38100" dir="2700000" algn="tl">
                    <a:srgbClr val="000000">
                      <a:alpha val="43137"/>
                    </a:srgbClr>
                  </a:outerShdw>
                </a:effectLst>
              </a:rPr>
              <a:t>Los árboles fueron creados el tercer día</a:t>
            </a:r>
            <a:r>
              <a:rPr lang="en-US" dirty="0">
                <a:effectLst>
                  <a:outerShdw blurRad="38100" dist="38100" dir="2700000" algn="tl">
                    <a:srgbClr val="000000">
                      <a:alpha val="43137"/>
                    </a:srgbClr>
                  </a:outerShdw>
                </a:effectLst>
                <a:latin typeface="Calibri" panose="020F0502020204030204" pitchFamily="34" charset="0"/>
              </a:rPr>
              <a:t> (1:12) vs. </a:t>
            </a:r>
            <a:r>
              <a:rPr lang="es-CO" dirty="0">
                <a:effectLst>
                  <a:outerShdw blurRad="38100" dist="38100" dir="2700000" algn="tl">
                    <a:srgbClr val="000000">
                      <a:alpha val="43137"/>
                    </a:srgbClr>
                  </a:outerShdw>
                </a:effectLst>
              </a:rPr>
              <a:t>aún no se habían creado</a:t>
            </a:r>
            <a:r>
              <a:rPr lang="en-US" dirty="0">
                <a:effectLst>
                  <a:outerShdw blurRad="38100" dist="38100" dir="2700000" algn="tl">
                    <a:srgbClr val="000000">
                      <a:alpha val="43137"/>
                    </a:srgbClr>
                  </a:outerShdw>
                </a:effectLst>
                <a:latin typeface="Calibri" panose="020F0502020204030204" pitchFamily="34" charset="0"/>
              </a:rPr>
              <a:t> (2:9) </a:t>
            </a:r>
            <a:r>
              <a:rPr lang="en-US" dirty="0">
                <a:effectLst>
                  <a:outerShdw blurRad="38100" dist="38100" dir="2700000" algn="tl">
                    <a:srgbClr val="000000">
                      <a:alpha val="43137"/>
                    </a:srgbClr>
                  </a:outerShdw>
                </a:effectLst>
              </a:rPr>
              <a:t>en el día</a:t>
            </a:r>
            <a:r>
              <a:rPr lang="en-US" dirty="0">
                <a:effectLst>
                  <a:outerShdw blurRad="38100" dist="38100" dir="2700000" algn="tl">
                    <a:srgbClr val="000000">
                      <a:alpha val="43137"/>
                    </a:srgbClr>
                  </a:outerShdw>
                </a:effectLst>
                <a:latin typeface="Calibri" panose="020F0502020204030204" pitchFamily="34" charset="0"/>
              </a:rPr>
              <a:t> 6? </a:t>
            </a:r>
            <a:r>
              <a:rPr lang="en-US" dirty="0">
                <a:effectLst>
                  <a:outerShdw blurRad="38100" dist="38100" dir="2700000" algn="tl">
                    <a:srgbClr val="000000">
                      <a:alpha val="43137"/>
                    </a:srgbClr>
                  </a:outerShdw>
                </a:effectLst>
              </a:rPr>
              <a:t>Árboles de jardín</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61DA58B4-A80D-387C-8CA6-D522707075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5517" y="0"/>
            <a:ext cx="1468483" cy="10484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F94D-D737-1B8F-116A-0E99E2CE43AE}"/>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BA2BC6F3-ABED-DD52-C7AD-C9386C2CA891}"/>
              </a:ext>
            </a:extLst>
          </p:cNvPr>
          <p:cNvSpPr>
            <a:spLocks noGrp="1" noChangeArrowheads="1"/>
          </p:cNvSpPr>
          <p:nvPr>
            <p:ph type="title"/>
          </p:nvPr>
        </p:nvSpPr>
        <p:spPr>
          <a:xfrm>
            <a:off x="838200" y="228600"/>
            <a:ext cx="68961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Explicación de las contradicciones textuales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00355" name="Rectangle 3">
            <a:extLst>
              <a:ext uri="{FF2B5EF4-FFF2-40B4-BE49-F238E27FC236}">
                <a16:creationId xmlns:a16="http://schemas.microsoft.com/office/drawing/2014/main" id="{E9300C12-B444-3F8D-28D8-EA0B6406751E}"/>
              </a:ext>
            </a:extLst>
          </p:cNvPr>
          <p:cNvSpPr>
            <a:spLocks noGrp="1" noChangeArrowheads="1"/>
          </p:cNvSpPr>
          <p:nvPr>
            <p:ph type="body" idx="1"/>
          </p:nvPr>
        </p:nvSpPr>
        <p:spPr>
          <a:xfrm>
            <a:off x="0" y="1325879"/>
            <a:ext cx="9144000" cy="4389121"/>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rPr>
              <a:t>Bestias creadas antes</a:t>
            </a:r>
            <a:r>
              <a:rPr lang="en-US" dirty="0">
                <a:effectLst>
                  <a:outerShdw blurRad="38100" dist="38100" dir="2700000" algn="tl">
                    <a:srgbClr val="000000">
                      <a:alpha val="43137"/>
                    </a:srgbClr>
                  </a:outerShdw>
                </a:effectLst>
                <a:latin typeface="Calibri" panose="020F0502020204030204" pitchFamily="34" charset="0"/>
              </a:rPr>
              <a:t> (Gén 1:24-25) vs. </a:t>
            </a:r>
            <a:r>
              <a:rPr lang="en-US" dirty="0">
                <a:effectLst>
                  <a:outerShdw blurRad="38100" dist="38100" dir="2700000" algn="tl">
                    <a:srgbClr val="000000">
                      <a:alpha val="43137"/>
                    </a:srgbClr>
                  </a:outerShdw>
                </a:effectLst>
              </a:rPr>
              <a:t>entre</a:t>
            </a:r>
            <a:r>
              <a:rPr lang="en-US" dirty="0">
                <a:effectLst>
                  <a:outerShdw blurRad="38100" dist="38100" dir="2700000" algn="tl">
                    <a:srgbClr val="000000">
                      <a:alpha val="43137"/>
                    </a:srgbClr>
                  </a:outerShdw>
                </a:effectLst>
                <a:latin typeface="Calibri" panose="020F0502020204030204" pitchFamily="34" charset="0"/>
              </a:rPr>
              <a:t> (Gén 2:19) Adán and Eva? “formó” in 2:19</a:t>
            </a:r>
          </a:p>
          <a:p>
            <a:pPr eaLnBrk="1" hangingPunct="1">
              <a:spcBef>
                <a:spcPts val="0"/>
              </a:spcBef>
              <a:spcAft>
                <a:spcPts val="3600"/>
              </a:spcAft>
              <a:defRPr/>
            </a:pPr>
            <a:r>
              <a:rPr lang="es-CO" b="1" u="sng" dirty="0">
                <a:solidFill>
                  <a:srgbClr val="FFFFCC"/>
                </a:solidFill>
                <a:effectLst>
                  <a:outerShdw blurRad="38100" dist="38100" dir="2700000" algn="tl">
                    <a:srgbClr val="000000">
                      <a:alpha val="43137"/>
                    </a:srgbClr>
                  </a:outerShdw>
                </a:effectLst>
              </a:rPr>
              <a:t>Plantas y hierbas creadas el tercer día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(1:12) vs. </a:t>
            </a:r>
            <a:r>
              <a:rPr lang="es-CO" b="1" u="sng" dirty="0">
                <a:solidFill>
                  <a:srgbClr val="FFFFCC"/>
                </a:solidFill>
                <a:effectLst>
                  <a:outerShdw blurRad="38100" dist="38100" dir="2700000" algn="tl">
                    <a:srgbClr val="000000">
                      <a:alpha val="43137"/>
                    </a:srgbClr>
                  </a:outerShdw>
                </a:effectLst>
              </a:rPr>
              <a:t>aún no habían sido creadas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(2:5) </a:t>
            </a:r>
            <a:r>
              <a:rPr lang="en-US" b="1" u="sng" dirty="0">
                <a:solidFill>
                  <a:srgbClr val="FFFFCC"/>
                </a:solidFill>
                <a:effectLst>
                  <a:outerShdw blurRad="38100" dist="38100" dir="2700000" algn="tl">
                    <a:srgbClr val="000000">
                      <a:alpha val="43137"/>
                    </a:srgbClr>
                  </a:outerShdw>
                </a:effectLst>
              </a:rPr>
              <a:t>en el día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6? </a:t>
            </a:r>
            <a:r>
              <a:rPr lang="en-US" b="1" u="sng" dirty="0">
                <a:solidFill>
                  <a:srgbClr val="FFFFCC"/>
                </a:solidFill>
                <a:effectLst>
                  <a:outerShdw blurRad="38100" dist="38100" dir="2700000" algn="tl">
                    <a:srgbClr val="000000">
                      <a:alpha val="43137"/>
                    </a:srgbClr>
                  </a:outerShdw>
                </a:effectLst>
              </a:rPr>
              <a:t>Plantas cultivadas en</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2:5</a:t>
            </a:r>
          </a:p>
          <a:p>
            <a:pPr eaLnBrk="1" hangingPunct="1">
              <a:spcBef>
                <a:spcPts val="0"/>
              </a:spcBef>
              <a:spcAft>
                <a:spcPts val="3600"/>
              </a:spcAft>
              <a:defRPr/>
            </a:pPr>
            <a:r>
              <a:rPr lang="es-CO" dirty="0">
                <a:effectLst>
                  <a:outerShdw blurRad="38100" dist="38100" dir="2700000" algn="tl">
                    <a:srgbClr val="000000">
                      <a:alpha val="43137"/>
                    </a:srgbClr>
                  </a:outerShdw>
                </a:effectLst>
              </a:rPr>
              <a:t>Los árboles fueron creados el tercer día</a:t>
            </a:r>
            <a:r>
              <a:rPr lang="en-US" dirty="0">
                <a:effectLst>
                  <a:outerShdw blurRad="38100" dist="38100" dir="2700000" algn="tl">
                    <a:srgbClr val="000000">
                      <a:alpha val="43137"/>
                    </a:srgbClr>
                  </a:outerShdw>
                </a:effectLst>
                <a:latin typeface="Calibri" panose="020F0502020204030204" pitchFamily="34" charset="0"/>
              </a:rPr>
              <a:t> (1:12) vs. </a:t>
            </a:r>
            <a:r>
              <a:rPr lang="es-CO" dirty="0">
                <a:effectLst>
                  <a:outerShdw blurRad="38100" dist="38100" dir="2700000" algn="tl">
                    <a:srgbClr val="000000">
                      <a:alpha val="43137"/>
                    </a:srgbClr>
                  </a:outerShdw>
                </a:effectLst>
              </a:rPr>
              <a:t>aún no se habían creado</a:t>
            </a:r>
            <a:r>
              <a:rPr lang="en-US" dirty="0">
                <a:effectLst>
                  <a:outerShdw blurRad="38100" dist="38100" dir="2700000" algn="tl">
                    <a:srgbClr val="000000">
                      <a:alpha val="43137"/>
                    </a:srgbClr>
                  </a:outerShdw>
                </a:effectLst>
                <a:latin typeface="Calibri" panose="020F0502020204030204" pitchFamily="34" charset="0"/>
              </a:rPr>
              <a:t> (2:9) </a:t>
            </a:r>
            <a:r>
              <a:rPr lang="en-US" dirty="0">
                <a:effectLst>
                  <a:outerShdw blurRad="38100" dist="38100" dir="2700000" algn="tl">
                    <a:srgbClr val="000000">
                      <a:alpha val="43137"/>
                    </a:srgbClr>
                  </a:outerShdw>
                </a:effectLst>
              </a:rPr>
              <a:t>en el día</a:t>
            </a:r>
            <a:r>
              <a:rPr lang="en-US" dirty="0">
                <a:effectLst>
                  <a:outerShdw blurRad="38100" dist="38100" dir="2700000" algn="tl">
                    <a:srgbClr val="000000">
                      <a:alpha val="43137"/>
                    </a:srgbClr>
                  </a:outerShdw>
                </a:effectLst>
                <a:latin typeface="Calibri" panose="020F0502020204030204" pitchFamily="34" charset="0"/>
              </a:rPr>
              <a:t> 6? </a:t>
            </a:r>
            <a:r>
              <a:rPr lang="en-US" dirty="0">
                <a:effectLst>
                  <a:outerShdw blurRad="38100" dist="38100" dir="2700000" algn="tl">
                    <a:srgbClr val="000000">
                      <a:alpha val="43137"/>
                    </a:srgbClr>
                  </a:outerShdw>
                </a:effectLst>
              </a:rPr>
              <a:t>Árboles de jardín</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5D7FE39C-323A-960C-FC18-94EB2C1AAB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5517" y="0"/>
            <a:ext cx="1468483" cy="1048412"/>
          </a:xfrm>
          <a:prstGeom prst="rect">
            <a:avLst/>
          </a:prstGeom>
        </p:spPr>
      </p:pic>
    </p:spTree>
    <p:extLst>
      <p:ext uri="{BB962C8B-B14F-4D97-AF65-F5344CB8AC3E}">
        <p14:creationId xmlns:p14="http://schemas.microsoft.com/office/powerpoint/2010/main" val="3867822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AE42-0D71-257E-26F7-A5F75F95B28B}"/>
            </a:ext>
          </a:extLst>
        </p:cNvPr>
        <p:cNvGrpSpPr/>
        <p:nvPr/>
      </p:nvGrpSpPr>
      <p:grpSpPr>
        <a:xfrm>
          <a:off x="0" y="0"/>
          <a:ext cx="0" cy="0"/>
          <a:chOff x="0" y="0"/>
          <a:chExt cx="0" cy="0"/>
        </a:xfrm>
      </p:grpSpPr>
      <p:sp>
        <p:nvSpPr>
          <p:cNvPr id="88066" name="Rectangle 2">
            <a:extLst>
              <a:ext uri="{FF2B5EF4-FFF2-40B4-BE49-F238E27FC236}">
                <a16:creationId xmlns:a16="http://schemas.microsoft.com/office/drawing/2014/main" id="{4F92B1AB-1122-99BC-B410-0975D235590F}"/>
              </a:ext>
            </a:extLst>
          </p:cNvPr>
          <p:cNvSpPr>
            <a:spLocks noGrp="1" noChangeArrowheads="1"/>
          </p:cNvSpPr>
          <p:nvPr>
            <p:ph type="title"/>
          </p:nvPr>
        </p:nvSpPr>
        <p:spPr>
          <a:xfrm>
            <a:off x="838200" y="228600"/>
            <a:ext cx="68961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Explicación de las contradicciones textuales</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00355" name="Rectangle 3">
            <a:extLst>
              <a:ext uri="{FF2B5EF4-FFF2-40B4-BE49-F238E27FC236}">
                <a16:creationId xmlns:a16="http://schemas.microsoft.com/office/drawing/2014/main" id="{3E3F70DB-972C-4CC1-BC2C-A70DCCA5C9C7}"/>
              </a:ext>
            </a:extLst>
          </p:cNvPr>
          <p:cNvSpPr>
            <a:spLocks noGrp="1" noChangeArrowheads="1"/>
          </p:cNvSpPr>
          <p:nvPr>
            <p:ph type="body" idx="1"/>
          </p:nvPr>
        </p:nvSpPr>
        <p:spPr>
          <a:xfrm>
            <a:off x="0" y="1325879"/>
            <a:ext cx="9144000" cy="4389121"/>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rPr>
              <a:t>Bestias creadas antes</a:t>
            </a:r>
            <a:r>
              <a:rPr lang="en-US" dirty="0">
                <a:effectLst>
                  <a:outerShdw blurRad="38100" dist="38100" dir="2700000" algn="tl">
                    <a:srgbClr val="000000">
                      <a:alpha val="43137"/>
                    </a:srgbClr>
                  </a:outerShdw>
                </a:effectLst>
                <a:latin typeface="Calibri" panose="020F0502020204030204" pitchFamily="34" charset="0"/>
              </a:rPr>
              <a:t> (Gén 1:24-25) vs. </a:t>
            </a:r>
            <a:r>
              <a:rPr lang="en-US" dirty="0">
                <a:effectLst>
                  <a:outerShdw blurRad="38100" dist="38100" dir="2700000" algn="tl">
                    <a:srgbClr val="000000">
                      <a:alpha val="43137"/>
                    </a:srgbClr>
                  </a:outerShdw>
                </a:effectLst>
              </a:rPr>
              <a:t>entre</a:t>
            </a:r>
            <a:r>
              <a:rPr lang="en-US" dirty="0">
                <a:effectLst>
                  <a:outerShdw blurRad="38100" dist="38100" dir="2700000" algn="tl">
                    <a:srgbClr val="000000">
                      <a:alpha val="43137"/>
                    </a:srgbClr>
                  </a:outerShdw>
                </a:effectLst>
                <a:latin typeface="Calibri" panose="020F0502020204030204" pitchFamily="34" charset="0"/>
              </a:rPr>
              <a:t> (Gén 2:19) Adán and Eva? “formó” in 2:19</a:t>
            </a:r>
          </a:p>
          <a:p>
            <a:pPr eaLnBrk="1" hangingPunct="1">
              <a:spcBef>
                <a:spcPts val="0"/>
              </a:spcBef>
              <a:spcAft>
                <a:spcPts val="3600"/>
              </a:spcAft>
              <a:defRPr/>
            </a:pPr>
            <a:r>
              <a:rPr lang="es-CO" dirty="0">
                <a:effectLst>
                  <a:outerShdw blurRad="38100" dist="38100" dir="2700000" algn="tl">
                    <a:srgbClr val="000000">
                      <a:alpha val="43137"/>
                    </a:srgbClr>
                  </a:outerShdw>
                </a:effectLst>
              </a:rPr>
              <a:t>Plantas y hierbas creadas el tercer día </a:t>
            </a:r>
            <a:r>
              <a:rPr lang="en-US" dirty="0">
                <a:effectLst>
                  <a:outerShdw blurRad="38100" dist="38100" dir="2700000" algn="tl">
                    <a:srgbClr val="000000">
                      <a:alpha val="43137"/>
                    </a:srgbClr>
                  </a:outerShdw>
                </a:effectLst>
                <a:latin typeface="Calibri" panose="020F0502020204030204" pitchFamily="34" charset="0"/>
              </a:rPr>
              <a:t>(1:12) vs. </a:t>
            </a:r>
            <a:r>
              <a:rPr lang="es-CO" dirty="0">
                <a:effectLst>
                  <a:outerShdw blurRad="38100" dist="38100" dir="2700000" algn="tl">
                    <a:srgbClr val="000000">
                      <a:alpha val="43137"/>
                    </a:srgbClr>
                  </a:outerShdw>
                </a:effectLst>
              </a:rPr>
              <a:t>aún no habían sido creadas</a:t>
            </a:r>
            <a:r>
              <a:rPr lang="en-US" dirty="0">
                <a:effectLst>
                  <a:outerShdw blurRad="38100" dist="38100" dir="2700000" algn="tl">
                    <a:srgbClr val="000000">
                      <a:alpha val="43137"/>
                    </a:srgbClr>
                  </a:outerShdw>
                </a:effectLst>
                <a:latin typeface="Calibri" panose="020F0502020204030204" pitchFamily="34" charset="0"/>
              </a:rPr>
              <a:t> (2:5) </a:t>
            </a:r>
            <a:r>
              <a:rPr lang="en-US" dirty="0">
                <a:effectLst>
                  <a:outerShdw blurRad="38100" dist="38100" dir="2700000" algn="tl">
                    <a:srgbClr val="000000">
                      <a:alpha val="43137"/>
                    </a:srgbClr>
                  </a:outerShdw>
                </a:effectLst>
              </a:rPr>
              <a:t>en el día </a:t>
            </a:r>
            <a:r>
              <a:rPr lang="en-US" dirty="0">
                <a:effectLst>
                  <a:outerShdw blurRad="38100" dist="38100" dir="2700000" algn="tl">
                    <a:srgbClr val="000000">
                      <a:alpha val="43137"/>
                    </a:srgbClr>
                  </a:outerShdw>
                </a:effectLst>
                <a:latin typeface="Calibri" panose="020F0502020204030204" pitchFamily="34" charset="0"/>
              </a:rPr>
              <a:t>6? </a:t>
            </a:r>
            <a:r>
              <a:rPr lang="en-US" dirty="0">
                <a:effectLst>
                  <a:outerShdw blurRad="38100" dist="38100" dir="2700000" algn="tl">
                    <a:srgbClr val="000000">
                      <a:alpha val="43137"/>
                    </a:srgbClr>
                  </a:outerShdw>
                </a:effectLst>
              </a:rPr>
              <a:t>Plantas cultivadas en</a:t>
            </a:r>
            <a:r>
              <a:rPr lang="en-US" dirty="0">
                <a:effectLst>
                  <a:outerShdw blurRad="38100" dist="38100" dir="2700000" algn="tl">
                    <a:srgbClr val="000000">
                      <a:alpha val="43137"/>
                    </a:srgbClr>
                  </a:outerShdw>
                </a:effectLst>
                <a:latin typeface="Calibri" panose="020F0502020204030204" pitchFamily="34" charset="0"/>
              </a:rPr>
              <a:t> 2:5</a:t>
            </a:r>
          </a:p>
          <a:p>
            <a:pPr eaLnBrk="1" hangingPunct="1">
              <a:spcBef>
                <a:spcPts val="0"/>
              </a:spcBef>
              <a:spcAft>
                <a:spcPts val="3600"/>
              </a:spcAft>
              <a:defRPr/>
            </a:pPr>
            <a:r>
              <a:rPr lang="es-CO" b="1" u="sng" dirty="0">
                <a:solidFill>
                  <a:srgbClr val="FFFFCC"/>
                </a:solidFill>
                <a:effectLst>
                  <a:outerShdw blurRad="38100" dist="38100" dir="2700000" algn="tl">
                    <a:srgbClr val="000000">
                      <a:alpha val="43137"/>
                    </a:srgbClr>
                  </a:outerShdw>
                </a:effectLst>
              </a:rPr>
              <a:t>Los árboles fueron creados el tercer día</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(1:12) vs. </a:t>
            </a:r>
            <a:r>
              <a:rPr lang="es-CO" b="1" u="sng" dirty="0">
                <a:solidFill>
                  <a:srgbClr val="FFFFCC"/>
                </a:solidFill>
                <a:effectLst>
                  <a:outerShdw blurRad="38100" dist="38100" dir="2700000" algn="tl">
                    <a:srgbClr val="000000">
                      <a:alpha val="43137"/>
                    </a:srgbClr>
                  </a:outerShdw>
                </a:effectLst>
              </a:rPr>
              <a:t>aún no se habían creado</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(2:9) </a:t>
            </a:r>
            <a:r>
              <a:rPr lang="en-US" b="1" u="sng" dirty="0">
                <a:solidFill>
                  <a:srgbClr val="FFFFCC"/>
                </a:solidFill>
                <a:effectLst>
                  <a:outerShdw blurRad="38100" dist="38100" dir="2700000" algn="tl">
                    <a:srgbClr val="000000">
                      <a:alpha val="43137"/>
                    </a:srgbClr>
                  </a:outerShdw>
                </a:effectLst>
              </a:rPr>
              <a:t>en el día</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6? </a:t>
            </a:r>
            <a:r>
              <a:rPr lang="en-US" b="1" u="sng" dirty="0">
                <a:solidFill>
                  <a:srgbClr val="FFFFCC"/>
                </a:solidFill>
                <a:effectLst>
                  <a:outerShdw blurRad="38100" dist="38100" dir="2700000" algn="tl">
                    <a:srgbClr val="000000">
                      <a:alpha val="43137"/>
                    </a:srgbClr>
                  </a:outerShdw>
                </a:effectLst>
              </a:rPr>
              <a:t>Árboles de jardín</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EA7B4B24-FF4F-7454-8819-1E75D76AB5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5517" y="0"/>
            <a:ext cx="1468483" cy="1048412"/>
          </a:xfrm>
          <a:prstGeom prst="rect">
            <a:avLst/>
          </a:prstGeom>
        </p:spPr>
      </p:pic>
    </p:spTree>
    <p:extLst>
      <p:ext uri="{BB962C8B-B14F-4D97-AF65-F5344CB8AC3E}">
        <p14:creationId xmlns:p14="http://schemas.microsoft.com/office/powerpoint/2010/main" val="223844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50292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Mateo 19:3-6</a:t>
            </a:r>
          </a:p>
          <a:p>
            <a:pPr marL="0" marR="0" indent="0" algn="just">
              <a:spcBef>
                <a:spcPts val="0"/>
              </a:spcBef>
              <a:spcAft>
                <a:spcPts val="0"/>
              </a:spcAft>
              <a:buNone/>
            </a:pPr>
            <a:r>
              <a:rPr lang="en-US" sz="3000" baseline="30000" dirty="0">
                <a:effectLst>
                  <a:outerShdw blurRad="38100" dist="38100" dir="2700000" algn="tl">
                    <a:srgbClr val="000000">
                      <a:alpha val="43137"/>
                    </a:srgbClr>
                  </a:outerShdw>
                </a:effectLst>
                <a:latin typeface="Calibri" panose="020F0502020204030204" pitchFamily="34" charset="0"/>
              </a:rPr>
              <a:t>3</a:t>
            </a:r>
            <a:r>
              <a:rPr lang="en-US" sz="3000" dirty="0">
                <a:effectLst>
                  <a:outerShdw blurRad="38100" dist="38100" dir="2700000" algn="tl">
                    <a:srgbClr val="000000">
                      <a:alpha val="43137"/>
                    </a:srgbClr>
                  </a:outerShdw>
                </a:effectLst>
                <a:latin typeface="Calibri" panose="020F0502020204030204" pitchFamily="34" charset="0"/>
              </a:rPr>
              <a:t> </a:t>
            </a:r>
            <a:r>
              <a:rPr lang="es-CO" sz="3000" i="1" dirty="0">
                <a:effectLst>
                  <a:outerShdw blurRad="38100" dist="38100" dir="2700000" algn="tl">
                    <a:srgbClr val="000000">
                      <a:alpha val="43137"/>
                    </a:srgbClr>
                  </a:outerShdw>
                </a:effectLst>
                <a:latin typeface="Calibri" panose="020F0502020204030204" pitchFamily="34" charset="0"/>
              </a:rPr>
              <a:t>Y se acercaron a Él algunos fariseos para ponerlo a prueba, diciendo: «¿Le está permitido a un hombre divorciarse de[a] su mujer por cualquier motivo?». 4 Jesús les respondió: «¿No han leído que Aquel que los creó, desde el principio los hizo varón y hembra, 5 y dijo: “Por esta razón el hombre dejará a su padre y a su madre y se unirá a su mujer, y los dos serán una sola carne”? 6 Así que ya no son dos, sino una sola carne. Por tanto, lo que Dios ha unido, ningún hombre lo separe»</a:t>
            </a:r>
            <a:r>
              <a:rPr lang="en-US" sz="30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43726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50292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1:27</a:t>
            </a:r>
          </a:p>
          <a:p>
            <a:pPr marL="0" marR="0" indent="0" algn="just">
              <a:spcBef>
                <a:spcPts val="0"/>
              </a:spcBef>
              <a:spcAft>
                <a:spcPts val="600"/>
              </a:spcAft>
              <a:buNone/>
            </a:pPr>
            <a:r>
              <a:rPr lang="es-CO"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Dios creó al hombre a imagen Suya, a imagen de Dios lo creó; varón y hembra los creó</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0" indent="0" algn="ctr">
              <a:spcBef>
                <a:spcPts val="0"/>
              </a:spcBef>
              <a:spcAft>
                <a:spcPts val="1200"/>
              </a:spcAf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indent="0" algn="ctr">
              <a:spcBef>
                <a:spcPts val="0"/>
              </a:spcBef>
              <a:spcAft>
                <a:spcPts val="1200"/>
              </a:spcAft>
              <a:buNone/>
              <a:defRPr/>
            </a:pPr>
            <a:r>
              <a:rPr lang="en-US" sz="4000" kern="1200" dirty="0">
                <a:solidFill>
                  <a:schemeClr val="tx2"/>
                </a:solidFill>
                <a:ea typeface="+mj-ea"/>
                <a:cs typeface="Calibri" panose="020F0502020204030204" pitchFamily="34" charset="0"/>
              </a:rPr>
              <a:t>Génesis 2:24</a:t>
            </a:r>
          </a:p>
          <a:p>
            <a:pPr marL="0" marR="0" indent="0" algn="just">
              <a:spcBef>
                <a:spcPts val="0"/>
              </a:spcBef>
              <a:spcAft>
                <a:spcPts val="0"/>
              </a:spcAft>
              <a:buNone/>
            </a:pPr>
            <a:r>
              <a:rPr lang="es-CO"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el hombre dejará a su padre y a su madre y se unirá a su mujer, y serán una sola carne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0486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p:cNvSpPr>
            <a:spLocks noGrp="1" noChangeArrowheads="1"/>
          </p:cNvSpPr>
          <p:nvPr>
            <p:ph type="body" idx="1"/>
          </p:nvPr>
        </p:nvSpPr>
        <p:spPr>
          <a:xfrm>
            <a:off x="990600" y="1371600"/>
            <a:ext cx="7162800" cy="44958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2:15-17 – </a:t>
            </a:r>
            <a:r>
              <a:rPr lang="es-CO" dirty="0">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dirty="0">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966244BF-71FD-868D-F111-167F3ED41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B474C-1C97-FA61-D240-5D85718961EC}"/>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80D1958B-C3D5-CFAF-5408-6E41A4F76BD6}"/>
              </a:ext>
            </a:extLst>
          </p:cNvPr>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a:extLst>
              <a:ext uri="{FF2B5EF4-FFF2-40B4-BE49-F238E27FC236}">
                <a16:creationId xmlns:a16="http://schemas.microsoft.com/office/drawing/2014/main" id="{1DC332C3-11E5-41E9-27BB-9078580F7001}"/>
              </a:ext>
            </a:extLst>
          </p:cNvPr>
          <p:cNvSpPr>
            <a:spLocks noGrp="1" noChangeArrowheads="1"/>
          </p:cNvSpPr>
          <p:nvPr>
            <p:ph type="body" idx="1"/>
          </p:nvPr>
        </p:nvSpPr>
        <p:spPr>
          <a:xfrm>
            <a:off x="990600" y="1371600"/>
            <a:ext cx="7162800" cy="4495800"/>
          </a:xfrm>
        </p:spPr>
        <p:txBody>
          <a:bodyPr/>
          <a:lstStyle/>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2:15-17 – </a:t>
            </a:r>
            <a:r>
              <a:rPr lang="es-CO" dirty="0">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dirty="0">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C7C00EF1-5484-B5AD-60B8-A33D05826E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extLst>
      <p:ext uri="{BB962C8B-B14F-4D97-AF65-F5344CB8AC3E}">
        <p14:creationId xmlns:p14="http://schemas.microsoft.com/office/powerpoint/2010/main" val="262248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t>ESTRUCTURA DE GÉNESIS</a:t>
            </a:r>
          </a:p>
        </p:txBody>
      </p:sp>
      <p:sp>
        <p:nvSpPr>
          <p:cNvPr id="92163" name="Rectangle 2051"/>
          <p:cNvSpPr>
            <a:spLocks noGrp="1" noChangeArrowheads="1"/>
          </p:cNvSpPr>
          <p:nvPr>
            <p:ph type="body" idx="1"/>
          </p:nvPr>
        </p:nvSpPr>
        <p:spPr>
          <a:xfrm>
            <a:off x="9906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rPr>
              <a:t>Orígen de la raza humana (Gén. 1</a:t>
            </a:r>
            <a:r>
              <a:rPr lang="en-US" b="1" u="sng" dirty="0">
                <a:solidFill>
                  <a:srgbClr val="FFFFCC"/>
                </a:solidFill>
                <a:cs typeface="Calibri" panose="020F0502020204030204" pitchFamily="34" charset="0"/>
              </a:rPr>
              <a:t>‒11)</a:t>
            </a:r>
            <a:endParaRPr lang="en-US" b="1" u="sng" dirty="0">
              <a:solidFill>
                <a:srgbClr val="FFFFCC"/>
              </a:solidFill>
            </a:endParaRP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t>Orígen de la raza hebrea (Gén. 12</a:t>
            </a:r>
            <a:r>
              <a:rPr lang="en-US" dirty="0">
                <a:cs typeface="Calibri" panose="020F0502020204030204" pitchFamily="34" charset="0"/>
              </a:rPr>
              <a:t>‒50)</a:t>
            </a:r>
            <a:endParaRPr lang="en-US" dirty="0"/>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670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CFB7B24C-A76C-E944-8654-F1C167A481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0CEB2-256E-CB0E-B7D2-ED7A98940834}"/>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0C9FFCD0-DD64-67EE-5407-3D3730356532}"/>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F05EB1B7-D4D8-A3A9-284D-6257FCCE68EB}"/>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3068C966-EE11-290B-0AA8-C33DF12969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3288" y="47294"/>
            <a:ext cx="1280776" cy="914400"/>
          </a:xfrm>
          <a:prstGeom prst="rect">
            <a:avLst/>
          </a:prstGeom>
        </p:spPr>
      </p:pic>
    </p:spTree>
    <p:extLst>
      <p:ext uri="{BB962C8B-B14F-4D97-AF65-F5344CB8AC3E}">
        <p14:creationId xmlns:p14="http://schemas.microsoft.com/office/powerpoint/2010/main" val="943707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3A9F-8122-01AE-E57A-211291BADC60}"/>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3F2A384-CE53-4639-85AB-610C70DB6FB6}"/>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82B94389-66BA-E324-FD60-1816E0F426A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33951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5750" y="571500"/>
            <a:ext cx="85725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342900" y="257175"/>
            <a:ext cx="8458200" cy="634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7208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FB043-D310-D22C-605E-C35FDE44EE9E}"/>
            </a:ext>
          </a:extLst>
        </p:cNvPr>
        <p:cNvGrpSpPr/>
        <p:nvPr/>
      </p:nvGrpSpPr>
      <p:grpSpPr>
        <a:xfrm>
          <a:off x="0" y="0"/>
          <a:ext cx="0" cy="0"/>
          <a:chOff x="0" y="0"/>
          <a:chExt cx="0" cy="0"/>
        </a:xfrm>
      </p:grpSpPr>
      <p:sp>
        <p:nvSpPr>
          <p:cNvPr id="71682" name="Rectangle 2">
            <a:extLst>
              <a:ext uri="{FF2B5EF4-FFF2-40B4-BE49-F238E27FC236}">
                <a16:creationId xmlns:a16="http://schemas.microsoft.com/office/drawing/2014/main" id="{4933D235-9F6B-455E-3BDB-98B409AC5F7A}"/>
              </a:ext>
            </a:extLst>
          </p:cNvPr>
          <p:cNvSpPr>
            <a:spLocks noGrp="1" noChangeArrowheads="1"/>
          </p:cNvSpPr>
          <p:nvPr>
            <p:ph type="title"/>
          </p:nvPr>
        </p:nvSpPr>
        <p:spPr>
          <a:xfrm>
            <a:off x="1333500" y="228600"/>
            <a:ext cx="6477000" cy="1143000"/>
          </a:xfrm>
        </p:spPr>
        <p:txBody>
          <a:bodyPr/>
          <a:lstStyle/>
          <a:p>
            <a:pPr algn="ctr" eaLnBrk="1" hangingPunct="1"/>
            <a:r>
              <a:rPr lang="es-CO" sz="3600" dirty="0">
                <a:cs typeface="Calibri" panose="020F0502020204030204" pitchFamily="34" charset="0"/>
              </a:rPr>
              <a:t>Día 2 Teoría del Dosel</a:t>
            </a:r>
            <a:br>
              <a:rPr lang="es-CO" sz="3600" dirty="0">
                <a:cs typeface="Calibri" panose="020F0502020204030204" pitchFamily="34" charset="0"/>
              </a:rPr>
            </a:br>
            <a:r>
              <a:rPr lang="es-CO" sz="3600" dirty="0">
                <a:cs typeface="Calibri" panose="020F0502020204030204" pitchFamily="34" charset="0"/>
              </a:rPr>
              <a:t>(Gén 1:6-8)</a:t>
            </a:r>
            <a:endParaRPr lang="en-US" sz="3200" dirty="0">
              <a:solidFill>
                <a:schemeClr val="tx1"/>
              </a:solidFill>
              <a:effectLst>
                <a:outerShdw blurRad="38100" dist="38100" dir="2700000" algn="tl">
                  <a:srgbClr val="000000"/>
                </a:outerShdw>
              </a:effectLst>
              <a:ea typeface="+mn-ea"/>
              <a:cs typeface="+mn-cs"/>
            </a:endParaRPr>
          </a:p>
        </p:txBody>
      </p:sp>
      <p:sp>
        <p:nvSpPr>
          <p:cNvPr id="78851" name="Rectangle 3">
            <a:extLst>
              <a:ext uri="{FF2B5EF4-FFF2-40B4-BE49-F238E27FC236}">
                <a16:creationId xmlns:a16="http://schemas.microsoft.com/office/drawing/2014/main" id="{154073A2-0F49-E224-ACFB-8A4B7A0C11D6}"/>
              </a:ext>
            </a:extLst>
          </p:cNvPr>
          <p:cNvSpPr>
            <a:spLocks noGrp="1" noChangeArrowheads="1"/>
          </p:cNvSpPr>
          <p:nvPr>
            <p:ph type="body" idx="1"/>
          </p:nvPr>
        </p:nvSpPr>
        <p:spPr>
          <a:xfrm>
            <a:off x="0" y="1600200"/>
            <a:ext cx="9144000" cy="4460875"/>
          </a:xfrm>
        </p:spPr>
        <p:txBody>
          <a:bodyPr/>
          <a:lstStyle/>
          <a:p>
            <a:pPr marL="461963" indent="-461963" algn="just" eaLnBrk="1" hangingPunct="1">
              <a:spcBef>
                <a:spcPts val="0"/>
              </a:spcBef>
              <a:spcAft>
                <a:spcPts val="2400"/>
              </a:spcAft>
              <a:defRPr/>
            </a:pPr>
            <a:r>
              <a:rPr lang="pt-BR" sz="2800" dirty="0"/>
              <a:t>Implícito – Gén. 1:6-7; Salm. 148:4</a:t>
            </a:r>
          </a:p>
          <a:p>
            <a:pPr marL="461963" indent="-461963" algn="just" eaLnBrk="1" hangingPunct="1">
              <a:spcBef>
                <a:spcPts val="0"/>
              </a:spcBef>
              <a:spcAft>
                <a:spcPts val="2400"/>
              </a:spcAft>
              <a:defRPr/>
            </a:pPr>
            <a:r>
              <a:rPr lang="pt-BR" sz="2800" dirty="0"/>
              <a:t>Explica</a:t>
            </a:r>
          </a:p>
          <a:p>
            <a:pPr marL="914400" lvl="1" indent="-457200" algn="just" eaLnBrk="1" hangingPunct="1">
              <a:spcBef>
                <a:spcPts val="0"/>
              </a:spcBef>
              <a:spcAft>
                <a:spcPts val="2400"/>
              </a:spcAft>
              <a:defRPr/>
            </a:pPr>
            <a:r>
              <a:rPr lang="es-CO" sz="2800" dirty="0"/>
              <a:t>Longevidad del hombre antiguo-Gén. 5:5, 27</a:t>
            </a:r>
          </a:p>
          <a:p>
            <a:pPr marL="914400" lvl="1" indent="-457200" algn="just" eaLnBrk="1" hangingPunct="1">
              <a:spcBef>
                <a:spcPts val="0"/>
              </a:spcBef>
              <a:spcAft>
                <a:spcPts val="2400"/>
              </a:spcAft>
              <a:defRPr/>
            </a:pPr>
            <a:r>
              <a:rPr lang="es-CO" sz="2800" dirty="0"/>
              <a:t>Bestias extrañas (Gén. 1:24-25; Job 40‒41)</a:t>
            </a:r>
          </a:p>
          <a:p>
            <a:pPr marL="914400" lvl="1" indent="-457200" algn="just" eaLnBrk="1" hangingPunct="1">
              <a:spcBef>
                <a:spcPts val="0"/>
              </a:spcBef>
              <a:spcAft>
                <a:spcPts val="2400"/>
              </a:spcAft>
              <a:defRPr/>
            </a:pPr>
            <a:r>
              <a:rPr lang="es-CO" sz="2800" dirty="0"/>
              <a:t>De dónde vinieron las aguas del diluvio (Gén. 2:5-6)</a:t>
            </a:r>
          </a:p>
          <a:p>
            <a:pPr marL="914400" lvl="1" indent="-457200" algn="just" eaLnBrk="1" hangingPunct="1">
              <a:spcBef>
                <a:spcPts val="0"/>
              </a:spcBef>
              <a:spcAft>
                <a:spcPts val="2400"/>
              </a:spcAft>
              <a:defRPr/>
            </a:pPr>
            <a:r>
              <a:rPr lang="es-CO" sz="2800" dirty="0"/>
              <a:t>Por qué se acortó la longevidad del hombre después del diluvio (Gén. 11:24-25)</a:t>
            </a:r>
          </a:p>
        </p:txBody>
      </p:sp>
      <p:pic>
        <p:nvPicPr>
          <p:cNvPr id="2" name="Picture 1">
            <a:extLst>
              <a:ext uri="{FF2B5EF4-FFF2-40B4-BE49-F238E27FC236}">
                <a16:creationId xmlns:a16="http://schemas.microsoft.com/office/drawing/2014/main" id="{17B60797-3AEE-5CF5-69C7-D0D3BAEFA4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72400" y="76200"/>
            <a:ext cx="1290918" cy="1097280"/>
          </a:xfrm>
          <a:prstGeom prst="rect">
            <a:avLst/>
          </a:prstGeom>
        </p:spPr>
      </p:pic>
    </p:spTree>
    <p:extLst>
      <p:ext uri="{BB962C8B-B14F-4D97-AF65-F5344CB8AC3E}">
        <p14:creationId xmlns:p14="http://schemas.microsoft.com/office/powerpoint/2010/main" val="3679504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514350">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Génesis 6:1-3</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latin typeface="Calibri" panose="020F0502020204030204" pitchFamily="34" charset="0"/>
                <a:cs typeface="Calibri" panose="020F0502020204030204" pitchFamily="34" charset="0"/>
              </a:rPr>
              <a:t>1 </a:t>
            </a:r>
            <a:r>
              <a:rPr lang="es-CO"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Aconteció que cuando los hombres comenzaron a multiplicarse sobre la superficie de la tierra, y les nacieron hijas, 2 los hijos de Dios vieron que las hijas de los hombres eran hermosas[a], y tomaron para sí mujeres de entre todas las que les gustaban. 3 Entonces el Señor dijo: </a:t>
            </a:r>
            <a:r>
              <a:rPr lang="es-CO"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 Espíritu no luchará para siempre con el[b] hombre, porque ciertamente[c] él es carne. Serán, pues, sus días 120 años»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9412414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64FC-4A0C-AC08-FCE4-E732C8A3DFCE}"/>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E403ABE4-7952-213A-0520-1359B3AF93DF}"/>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5831C2F6-9251-1CFA-2591-F722BA91EB37}"/>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C91C1D31-E2CC-39C0-5875-C37BEA695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4208229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41972255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0E219A85-6672-BDCD-403B-DBCF92983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743200"/>
            <a:ext cx="3320136" cy="2138534"/>
          </a:xfrm>
          <a:prstGeom prst="rect">
            <a:avLst/>
          </a:prstGeom>
        </p:spPr>
      </p:pic>
    </p:spTree>
    <p:extLst>
      <p:ext uri="{BB962C8B-B14F-4D97-AF65-F5344CB8AC3E}">
        <p14:creationId xmlns:p14="http://schemas.microsoft.com/office/powerpoint/2010/main" val="244404385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801D-428E-87EE-D321-6CAC5B3B513B}"/>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250D684A-FFC5-2544-ED27-16C50C04F1D1}"/>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5D5D4896-0E4B-4D5C-9902-B15C6A523CF3}"/>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AE0C20E1-47E9-C7A4-7D75-2243BD99D4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430502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CC38D-49A8-EA1B-852D-0884064366B2}"/>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ECE8F29D-1432-B8D3-944B-2BC719A836A6}"/>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EF3A23CE-A97B-FFFE-6438-8B07B952BF36}"/>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08054BCB-5EEB-EA11-14FA-5072F3FFDD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323744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199"/>
            <a:ext cx="9144000" cy="4560979"/>
          </a:xfrm>
        </p:spPr>
        <p:txBody>
          <a:bodyPr/>
          <a:lstStyle/>
          <a:p>
            <a:pPr marL="0" indent="0" algn="just">
              <a:buFontTx/>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La traducción literal de Gén. 2:7 enseña que  ‘Dios sopló en Adán el aliento de VIDAS’ (plural).”</a:t>
            </a:r>
          </a:p>
        </p:txBody>
      </p:sp>
      <p:pic>
        <p:nvPicPr>
          <p:cNvPr id="6146" name="Picture 2" descr="Image result for steven waterhouse">
            <a:extLst>
              <a:ext uri="{FF2B5EF4-FFF2-40B4-BE49-F238E27FC236}">
                <a16:creationId xmlns:a16="http://schemas.microsoft.com/office/drawing/2014/main" id="{9D20DEEE-3BB0-4F1E-AD30-F60D35884F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02190"/>
            <a:ext cx="861365" cy="109728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33BC38B-C70C-4502-A7DE-D9A5E4B8AD0F}"/>
              </a:ext>
            </a:extLst>
          </p:cNvPr>
          <p:cNvSpPr/>
          <p:nvPr/>
        </p:nvSpPr>
        <p:spPr>
          <a:xfrm>
            <a:off x="1197769" y="204281"/>
            <a:ext cx="6748462" cy="1000274"/>
          </a:xfrm>
          <a:prstGeom prst="rect">
            <a:avLst/>
          </a:prstGeom>
        </p:spPr>
        <p:txBody>
          <a:bodyPr wrap="square">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Steven Waterhouse</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Not by Bread Alone (Amarillo, TX: Westcliff, 2007), 77.</a:t>
            </a:r>
            <a:endParaRPr lang="en-US" sz="1800" dirty="0">
              <a:effectLst>
                <a:outerShdw blurRad="38100" dist="38100" dir="2700000" algn="tl">
                  <a:srgbClr val="000000">
                    <a:alpha val="43137"/>
                  </a:srgbClr>
                </a:outerShdw>
              </a:effectLst>
              <a:latin typeface="Calibri" panose="020F0502020204030204" pitchFamily="34" charset="0"/>
              <a:cs typeface="+mn-cs"/>
            </a:endParaRPr>
          </a:p>
        </p:txBody>
      </p:sp>
      <p:pic>
        <p:nvPicPr>
          <p:cNvPr id="4" name="Picture 3">
            <a:extLst>
              <a:ext uri="{FF2B5EF4-FFF2-40B4-BE49-F238E27FC236}">
                <a16:creationId xmlns:a16="http://schemas.microsoft.com/office/drawing/2014/main" id="{D241A213-3A30-9609-6052-A093CBF47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581400"/>
            <a:ext cx="4004278" cy="2858823"/>
          </a:xfrm>
          <a:prstGeom prst="rect">
            <a:avLst/>
          </a:prstGeom>
        </p:spPr>
      </p:pic>
    </p:spTree>
    <p:extLst>
      <p:ext uri="{BB962C8B-B14F-4D97-AF65-F5344CB8AC3E}">
        <p14:creationId xmlns:p14="http://schemas.microsoft.com/office/powerpoint/2010/main" val="1003477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32B0-B55B-0593-0D39-CE5DEAFB9A1D}"/>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BF65DDF8-A1BD-5F89-D2DD-23125834FD93}"/>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4CAEF493-1D5F-39A1-6269-FBF681D29275}"/>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29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Cuerpo: físico, cardiovascular, muscular</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1BC1B659-A575-8922-65A4-9F160965D8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3389036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CF964-942A-B84E-3B4F-C54741A0A68B}"/>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5EDB2C8F-1CE6-9B92-10FA-6B56203419FC}"/>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134A6408-A49A-3997-7DDE-79D6B03BC8BF}"/>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29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Espíritu – se relaciona con Dios </a:t>
            </a:r>
            <a:r>
              <a:rPr lang="en-US" sz="2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C4EFC88D-0995-FDF0-85CE-05464D31C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1728493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31468-AF02-D40D-84B7-18AD316A671F}"/>
            </a:ext>
          </a:extLst>
        </p:cNvPr>
        <p:cNvGrpSpPr/>
        <p:nvPr/>
      </p:nvGrpSpPr>
      <p:grpSpPr>
        <a:xfrm>
          <a:off x="0" y="0"/>
          <a:ext cx="0" cy="0"/>
          <a:chOff x="0" y="0"/>
          <a:chExt cx="0" cy="0"/>
        </a:xfrm>
      </p:grpSpPr>
      <p:sp>
        <p:nvSpPr>
          <p:cNvPr id="91138" name="Rectangle 1026">
            <a:extLst>
              <a:ext uri="{FF2B5EF4-FFF2-40B4-BE49-F238E27FC236}">
                <a16:creationId xmlns:a16="http://schemas.microsoft.com/office/drawing/2014/main" id="{B3166439-028A-02F2-18BB-88633C067234}"/>
              </a:ext>
            </a:extLst>
          </p:cNvPr>
          <p:cNvSpPr>
            <a:spLocks noGrp="1" noChangeArrowheads="1"/>
          </p:cNvSpPr>
          <p:nvPr>
            <p:ph type="title"/>
          </p:nvPr>
        </p:nvSpPr>
        <p:spPr>
          <a:xfrm>
            <a:off x="3162300" y="228600"/>
            <a:ext cx="28194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2:4-7</a:t>
            </a:r>
          </a:p>
        </p:txBody>
      </p:sp>
      <p:sp>
        <p:nvSpPr>
          <p:cNvPr id="103427" name="Rectangle 1027">
            <a:extLst>
              <a:ext uri="{FF2B5EF4-FFF2-40B4-BE49-F238E27FC236}">
                <a16:creationId xmlns:a16="http://schemas.microsoft.com/office/drawing/2014/main" id="{4A37478F-1152-459B-5486-F02087272297}"/>
              </a:ext>
            </a:extLst>
          </p:cNvPr>
          <p:cNvSpPr>
            <a:spLocks noGrp="1" noChangeArrowheads="1"/>
          </p:cNvSpPr>
          <p:nvPr>
            <p:ph type="body" idx="1"/>
          </p:nvPr>
        </p:nvSpPr>
        <p:spPr>
          <a:xfrm>
            <a:off x="0" y="1143000"/>
            <a:ext cx="9144000" cy="5029200"/>
          </a:xfrm>
        </p:spPr>
        <p:txBody>
          <a:bodyPr/>
          <a:lstStyle/>
          <a:p>
            <a:pPr marL="461963" indent="-461963" eaLnBrk="1" hangingPunct="1">
              <a:spcBef>
                <a:spcPts val="0"/>
              </a:spcBef>
              <a:spcAft>
                <a:spcPts val="2400"/>
              </a:spcAft>
              <a:defRPr/>
            </a:pP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son los orígenes (generaciones) de</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Del polvo - orgullo (Génesis 1:27) y humildad</a:t>
            </a:r>
          </a:p>
          <a:p>
            <a:pPr marL="461963" indent="-461963" eaLnBrk="1" hangingPunct="1">
              <a:spcBef>
                <a:spcPts val="0"/>
              </a:spcBef>
              <a:spcAft>
                <a:spcPts val="2400"/>
              </a:spcAft>
              <a:defRPr/>
            </a:pP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Aliento de vida – el valor del hombre y por qué la redención es necesaria</a:t>
            </a:r>
          </a:p>
          <a:p>
            <a:pPr marL="461963" indent="-461963" eaLnBrk="1" hangingPunct="1">
              <a:spcBef>
                <a:spcPts val="0"/>
              </a:spcBef>
              <a:spcAft>
                <a:spcPts val="2400"/>
              </a:spcAft>
              <a:defRPr/>
            </a:pPr>
            <a:r>
              <a:rPr lang="en-US" sz="29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“Vidas” (Gén 2:7) – El hombre tricotómico (1 Tes. 5:23)</a:t>
            </a:r>
          </a:p>
          <a:p>
            <a:pPr marL="914400" lvl="1" indent="-457200" eaLnBrk="1" hangingPunct="1">
              <a:spcBef>
                <a:spcPts val="0"/>
              </a:spcBef>
              <a:spcAft>
                <a:spcPts val="2400"/>
              </a:spcAft>
              <a:defRPr/>
            </a:pPr>
            <a:r>
              <a:rPr lang="en-US" sz="2800" dirty="0">
                <a:effectLst>
                  <a:outerShdw blurRad="38100" dist="38100" dir="2700000" algn="tl">
                    <a:srgbClr val="000000">
                      <a:alpha val="43137"/>
                    </a:srgbClr>
                  </a:outerShdw>
                </a:effectLst>
                <a:cs typeface="Calibri" panose="020F0502020204030204" pitchFamily="34" charset="0"/>
              </a:rPr>
              <a:t>Cuerpo: físico, cardiovascular, muscular</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a:p>
            <a:pPr marL="914400" lvl="1" indent="-457200"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Alma: personalidad, intelecto, emociones, volición</a:t>
            </a:r>
          </a:p>
          <a:p>
            <a:pPr marL="914400" lvl="1" indent="-457200" eaLnBrk="1" hangingPunct="1">
              <a:spcBef>
                <a:spcPts val="0"/>
              </a:spcBef>
              <a:spcAft>
                <a:spcPts val="2400"/>
              </a:spcAft>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Espíritu – se relaciona con Dios </a:t>
            </a:r>
            <a:r>
              <a:rPr lang="en-US" sz="2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(Juan 4:23-24; 1 Cor. 2:10-16)</a:t>
            </a:r>
          </a:p>
        </p:txBody>
      </p:sp>
      <p:pic>
        <p:nvPicPr>
          <p:cNvPr id="4" name="Picture 3">
            <a:extLst>
              <a:ext uri="{FF2B5EF4-FFF2-40B4-BE49-F238E27FC236}">
                <a16:creationId xmlns:a16="http://schemas.microsoft.com/office/drawing/2014/main" id="{5E7FCA21-8116-D829-332F-52CE72F902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47294"/>
            <a:ext cx="1494064" cy="1066675"/>
          </a:xfrm>
          <a:prstGeom prst="rect">
            <a:avLst/>
          </a:prstGeom>
        </p:spPr>
      </p:pic>
    </p:spTree>
    <p:extLst>
      <p:ext uri="{BB962C8B-B14F-4D97-AF65-F5344CB8AC3E}">
        <p14:creationId xmlns:p14="http://schemas.microsoft.com/office/powerpoint/2010/main" val="254134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 del bien y del mal no comerás, porque el día que de él comas, ciertamente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1FD0EC8-4BF8-B102-2B7F-E8BBBCAEB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8148758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61F8-B764-84CD-32EA-2EB986B25EC7}"/>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65DD48A2-4639-D0CF-D01F-FD79CE9B84AA}"/>
              </a:ext>
            </a:extLst>
          </p:cNvPr>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a:extLst>
              <a:ext uri="{FF2B5EF4-FFF2-40B4-BE49-F238E27FC236}">
                <a16:creationId xmlns:a16="http://schemas.microsoft.com/office/drawing/2014/main" id="{96A57EBF-FA7D-75AB-1088-6DEBB6109CD8}"/>
              </a:ext>
            </a:extLst>
          </p:cNvPr>
          <p:cNvSpPr>
            <a:spLocks noGrp="1" noChangeArrowheads="1"/>
          </p:cNvSpPr>
          <p:nvPr>
            <p:ph type="body" idx="1"/>
          </p:nvPr>
        </p:nvSpPr>
        <p:spPr>
          <a:xfrm>
            <a:off x="990600" y="1371600"/>
            <a:ext cx="7162800" cy="44958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b="1" u="sng" dirty="0">
                <a:solidFill>
                  <a:srgbClr val="FFFFCC"/>
                </a:solidFill>
                <a:effectLst>
                  <a:outerShdw blurRad="38100" dist="38100" dir="2700000" algn="tl">
                    <a:srgbClr val="000000">
                      <a:alpha val="43137"/>
                    </a:srgbClr>
                  </a:outerShdw>
                </a:effectLst>
              </a:rPr>
              <a:t>E</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2:15-17 – </a:t>
            </a:r>
            <a:r>
              <a:rPr lang="es-CO" dirty="0">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dirty="0">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19BA62F1-3B0E-4D9D-AD88-ECCAA1E724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extLst>
      <p:ext uri="{BB962C8B-B14F-4D97-AF65-F5344CB8AC3E}">
        <p14:creationId xmlns:p14="http://schemas.microsoft.com/office/powerpoint/2010/main" val="2363879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8B4E9F8-4A1B-47F2-989B-217F3C1BB2DF}"/>
              </a:ext>
            </a:extLst>
          </p:cNvPr>
          <p:cNvSpPr>
            <a:spLocks noGrp="1" noChangeArrowheads="1"/>
          </p:cNvSpPr>
          <p:nvPr>
            <p:ph type="title"/>
          </p:nvPr>
        </p:nvSpPr>
        <p:spPr>
          <a:xfrm>
            <a:off x="2705100" y="228600"/>
            <a:ext cx="3733800" cy="838200"/>
          </a:xfrm>
        </p:spPr>
        <p:txBody>
          <a:bodyPr/>
          <a:lstStyle/>
          <a:p>
            <a:pPr algn="ctr"/>
            <a:r>
              <a:rPr lang="en-US" altLang="en-US" sz="3600" kern="1200" dirty="0">
                <a:solidFill>
                  <a:srgbClr val="00FFFF"/>
                </a:solidFill>
                <a:effectLst>
                  <a:outerShdw blurRad="38100" dist="38100" dir="2700000" algn="tl">
                    <a:srgbClr val="000000">
                      <a:alpha val="43137"/>
                    </a:srgbClr>
                  </a:outerShdw>
                </a:effectLst>
                <a:cs typeface="Calibri" panose="020F0502020204030204" pitchFamily="34" charset="0"/>
              </a:rPr>
              <a:t>Este = Babilonia</a:t>
            </a:r>
          </a:p>
        </p:txBody>
      </p:sp>
      <p:sp>
        <p:nvSpPr>
          <p:cNvPr id="92163" name="Rectangle 3">
            <a:extLst>
              <a:ext uri="{FF2B5EF4-FFF2-40B4-BE49-F238E27FC236}">
                <a16:creationId xmlns:a16="http://schemas.microsoft.com/office/drawing/2014/main" id="{118B8289-F4E0-4517-B5F4-B4AB654BE4AA}"/>
              </a:ext>
            </a:extLst>
          </p:cNvPr>
          <p:cNvSpPr>
            <a:spLocks noGrp="1" noChangeArrowheads="1"/>
          </p:cNvSpPr>
          <p:nvPr>
            <p:ph type="body" idx="1"/>
          </p:nvPr>
        </p:nvSpPr>
        <p:spPr>
          <a:xfrm>
            <a:off x="914400" y="2095500"/>
            <a:ext cx="3429000" cy="2667000"/>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Génesis 2:8</a:t>
            </a:r>
          </a:p>
          <a:p>
            <a:pPr marL="457200" indent="-457200">
              <a:spcBef>
                <a:spcPts val="0"/>
              </a:spcBef>
              <a:spcAft>
                <a:spcPts val="3600"/>
              </a:spcAft>
              <a:defRPr/>
            </a:pPr>
            <a:r>
              <a:rPr lang="en-US" dirty="0">
                <a:effectLst>
                  <a:outerShdw blurRad="38100" dist="38100" dir="2700000" algn="tl">
                    <a:srgbClr val="000000">
                      <a:alpha val="43137"/>
                    </a:srgbClr>
                  </a:outerShdw>
                </a:effectLst>
              </a:rPr>
              <a:t>Génesis 11:2</a:t>
            </a:r>
          </a:p>
          <a:p>
            <a:pPr marL="457200" indent="-457200">
              <a:spcBef>
                <a:spcPts val="0"/>
              </a:spcBef>
              <a:spcAft>
                <a:spcPts val="3600"/>
              </a:spcAft>
              <a:defRPr/>
            </a:pPr>
            <a:r>
              <a:rPr lang="en-US" dirty="0">
                <a:effectLst>
                  <a:outerShdw blurRad="38100" dist="38100" dir="2700000" algn="tl">
                    <a:srgbClr val="000000">
                      <a:alpha val="43137"/>
                    </a:srgbClr>
                  </a:outerShdw>
                </a:effectLst>
              </a:rPr>
              <a:t>Mateo 2:2</a:t>
            </a:r>
          </a:p>
        </p:txBody>
      </p:sp>
      <p:pic>
        <p:nvPicPr>
          <p:cNvPr id="157700" name="Picture 4" descr="clip0091">
            <a:extLst>
              <a:ext uri="{FF2B5EF4-FFF2-40B4-BE49-F238E27FC236}">
                <a16:creationId xmlns:a16="http://schemas.microsoft.com/office/drawing/2014/main" id="{D4C0CE48-068B-40E9-864C-57037FF4FB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1" y="1371600"/>
            <a:ext cx="287491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3257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E860-FC4B-64F2-2F71-9125F10BA65F}"/>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241ADF20-DCB7-0384-1E97-4B8BE9C8C62F}"/>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FD24DED0-AEC0-479D-677F-FD9021CB80C8}"/>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1 – </a:t>
            </a:r>
            <a:r>
              <a:rPr lang="es-CO" dirty="0">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 – </a:t>
            </a:r>
            <a:r>
              <a:rPr lang="es-CO" dirty="0">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dirty="0">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0E7D487B-3E84-8A66-A007-1664450CE326}"/>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2564699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13218800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D0C57A-FC05-47D4-A46F-73876CC68E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defTabSz="514350">
              <a:spcBef>
                <a:spcPct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s-CO" dirty="0">
                <a:effectLst>
                  <a:outerShdw blurRad="38100" dist="38100" dir="2700000" algn="tl">
                    <a:srgbClr val="000000">
                      <a:alpha val="43137"/>
                    </a:srgbClr>
                  </a:outerShdw>
                </a:effectLst>
              </a:rPr>
              <a:t>En el tercer año del reinado de Joacim, rey de Judá, vino Nabucodonosor, rey de Babilonia, a Jerusalén y la sitió. 2 El Señor entregó en sus manos a Joacim, rey de Judá, así como algunos de los utensilios de la casa de Dios. Estos se los llevó a la tierra de </a:t>
            </a:r>
            <a:r>
              <a:rPr lang="es-CO" b="1" u="sng" dirty="0">
                <a:solidFill>
                  <a:srgbClr val="FFFFCC"/>
                </a:solidFill>
                <a:effectLst>
                  <a:outerShdw blurRad="38100" dist="38100" dir="2700000" algn="tl">
                    <a:srgbClr val="000000">
                      <a:alpha val="43137"/>
                    </a:srgbClr>
                  </a:outerShdw>
                </a:effectLst>
              </a:rPr>
              <a:t>Sinar</a:t>
            </a:r>
            <a:r>
              <a:rPr lang="es-CO" dirty="0">
                <a:effectLst>
                  <a:outerShdw blurRad="38100" dist="38100" dir="2700000" algn="tl">
                    <a:srgbClr val="000000">
                      <a:alpha val="43137"/>
                    </a:srgbClr>
                  </a:outerShdw>
                </a:effectLst>
              </a:rPr>
              <a:t>, a la casa de su dios, colocando los utensilios en la casa del tesoro de su dios</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0477579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50"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427C39-8A1D-4BEF-85D7-3CCC854E82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7171" name="Rectangle 1027"/>
          <p:cNvSpPr>
            <a:spLocks noGrp="1" noChangeArrowheads="1"/>
          </p:cNvSpPr>
          <p:nvPr>
            <p:ph type="body" idx="1"/>
          </p:nvPr>
        </p:nvSpPr>
        <p:spPr>
          <a:xfrm>
            <a:off x="0" y="0"/>
            <a:ext cx="9144000" cy="5334000"/>
          </a:xfrm>
        </p:spPr>
        <p:txBody>
          <a:bodyPr/>
          <a:lstStyle/>
          <a:p>
            <a:pPr marL="0" indent="0" algn="ctr" defTabSz="514350">
              <a:spcBef>
                <a:spcPct val="0"/>
              </a:spcBef>
              <a:spcAft>
                <a:spcPts val="1200"/>
              </a:spcAft>
              <a:buClr>
                <a:schemeClr val="tx1"/>
              </a:buClr>
              <a:buNone/>
              <a:defRPr/>
            </a:pPr>
            <a:r>
              <a:rPr lang="en-US" altLang="en-US" sz="4000" kern="1200" dirty="0">
                <a:solidFill>
                  <a:schemeClr val="tx2"/>
                </a:solidFill>
                <a:ea typeface="+mj-ea"/>
                <a:cs typeface="Calibri" panose="020F0502020204030204" pitchFamily="34" charset="0"/>
              </a:rPr>
              <a:t>Zacarías 5:9-11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s-CO" dirty="0">
                <a:effectLst>
                  <a:outerShdw blurRad="38100" dist="38100" dir="2700000" algn="tl">
                    <a:srgbClr val="000000">
                      <a:alpha val="43137"/>
                    </a:srgbClr>
                  </a:outerShdw>
                </a:effectLst>
              </a:rPr>
              <a:t>Luego alcé los ojos y miré dos mujeres que salían con el viento en sus alas. Tenían alas como alas de cigüeña, y alzaron el efa entre la tierra y el cielo. 10 Dije entonces al ángel que hablaba conmigo: «¿Adónde llevan el Efa?». 11 Y él me respondió: «A la tierra de </a:t>
            </a:r>
            <a:r>
              <a:rPr lang="es-CO" b="1" u="sng" dirty="0">
                <a:solidFill>
                  <a:srgbClr val="FFFFCC"/>
                </a:solidFill>
                <a:effectLst>
                  <a:outerShdw blurRad="38100" dist="38100" dir="2700000" algn="tl">
                    <a:srgbClr val="000000">
                      <a:alpha val="43137"/>
                    </a:srgbClr>
                  </a:outerShdw>
                </a:effectLst>
              </a:rPr>
              <a:t>Sinar</a:t>
            </a:r>
            <a:r>
              <a:rPr lang="es-CO" dirty="0">
                <a:effectLst>
                  <a:outerShdw blurRad="38100" dist="38100" dir="2700000" algn="tl">
                    <a:srgbClr val="000000">
                      <a:alpha val="43137"/>
                    </a:srgbClr>
                  </a:outerShdw>
                </a:effectLst>
              </a:rPr>
              <a:t> para edificarle un </a:t>
            </a:r>
            <a:r>
              <a:rPr lang="es-CO" b="1" u="sng" dirty="0">
                <a:solidFill>
                  <a:srgbClr val="FFFFCC"/>
                </a:solidFill>
                <a:effectLst>
                  <a:outerShdw blurRad="38100" dist="38100" dir="2700000" algn="tl">
                    <a:srgbClr val="000000">
                      <a:alpha val="43137"/>
                    </a:srgbClr>
                  </a:outerShdw>
                </a:effectLst>
              </a:rPr>
              <a:t>templo</a:t>
            </a:r>
            <a:r>
              <a:rPr lang="es-CO" dirty="0">
                <a:effectLst>
                  <a:outerShdw blurRad="38100" dist="38100" dir="2700000" algn="tl">
                    <a:srgbClr val="000000">
                      <a:alpha val="43137"/>
                    </a:srgbClr>
                  </a:outerShdw>
                </a:effectLst>
              </a:rPr>
              <a:t>; y cuando esté preparado, será asentado allí sobre su base»</a:t>
            </a:r>
            <a:r>
              <a:rPr lang="en-US" dirty="0">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2514600" y="228600"/>
            <a:ext cx="4114800" cy="685800"/>
          </a:xfrm>
        </p:spPr>
        <p:txBody>
          <a:bodyPr/>
          <a:lstStyle/>
          <a:p>
            <a:pPr algn="ctr"/>
            <a:r>
              <a:rPr lang="en-US" altLang="en-US" sz="3600" dirty="0">
                <a:solidFill>
                  <a:srgbClr val="00FFFF"/>
                </a:solidFill>
                <a:effectLst>
                  <a:outerShdw blurRad="38100" dist="38100" dir="2700000" algn="tl">
                    <a:srgbClr val="000000">
                      <a:alpha val="43137"/>
                    </a:srgbClr>
                  </a:outerShdw>
                </a:effectLst>
              </a:rPr>
              <a:t>Zacarías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76200" y="1562100"/>
            <a:ext cx="6781800" cy="37338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Mujer (maldad)</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Efa (comercio)</a:t>
            </a:r>
          </a:p>
          <a:p>
            <a:pPr marL="457200" indent="-457200">
              <a:spcBef>
                <a:spcPts val="0"/>
              </a:spcBef>
              <a:spcAft>
                <a:spcPts val="3600"/>
              </a:spcAft>
            </a:pPr>
            <a:r>
              <a:rPr lang="en-US" altLang="en-US" dirty="0">
                <a:effectLst>
                  <a:outerShdw blurRad="38100" dist="38100" dir="2700000" algn="tl">
                    <a:srgbClr val="000000">
                      <a:alpha val="43137"/>
                    </a:srgbClr>
                  </a:outerShdw>
                </a:effectLst>
              </a:rPr>
              <a:t>Templo (Templo-2 Sam 7; religión)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Sinar (Gén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24133" y="1981200"/>
            <a:ext cx="2152674"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era 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1816209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295400" y="228600"/>
            <a:ext cx="6553200" cy="1143000"/>
          </a:xfrm>
        </p:spPr>
        <p:txBody>
          <a:bodyPr/>
          <a:lstStyle/>
          <a:p>
            <a:pPr algn="ctr" eaLnBrk="1" hangingPunct="1"/>
            <a:r>
              <a:rPr lang="es-CO" sz="3600" dirty="0">
                <a:effectLst>
                  <a:outerShdw blurRad="38100" dist="38100" dir="2700000" algn="tl">
                    <a:srgbClr val="000000">
                      <a:alpha val="43137"/>
                    </a:srgbClr>
                  </a:outerShdw>
                </a:effectLst>
              </a:rPr>
              <a:t>Descripción del Jardín del Edén</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04451" name="Rectangle 3"/>
          <p:cNvSpPr>
            <a:spLocks noGrp="1" noChangeArrowheads="1"/>
          </p:cNvSpPr>
          <p:nvPr>
            <p:ph type="body" idx="1"/>
          </p:nvPr>
        </p:nvSpPr>
        <p:spPr>
          <a:xfrm>
            <a:off x="685800" y="1600201"/>
            <a:ext cx="8001000" cy="1676399"/>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Dos arboles (Gén 2:9)</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Cuatro rios: </a:t>
            </a:r>
            <a:r>
              <a:rPr lang="en-US" dirty="0">
                <a:effectLst>
                  <a:outerShdw blurRad="38100" dist="38100" dir="2700000" algn="tl">
                    <a:srgbClr val="000000">
                      <a:alpha val="43137"/>
                    </a:srgbClr>
                  </a:outerShdw>
                </a:effectLst>
              </a:rPr>
              <a:t>Pisón, Gihón, Tigris, Éufrates</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3505200"/>
            <a:ext cx="3200400" cy="3200400"/>
          </a:xfrm>
          <a:prstGeom prst="rect">
            <a:avLst/>
          </a:prstGeom>
        </p:spPr>
      </p:pic>
      <p:pic>
        <p:nvPicPr>
          <p:cNvPr id="5" name="Picture 4">
            <a:extLst>
              <a:ext uri="{FF2B5EF4-FFF2-40B4-BE49-F238E27FC236}">
                <a16:creationId xmlns:a16="http://schemas.microsoft.com/office/drawing/2014/main" id="{F494BC7E-4111-1340-A745-0130BD03C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296" y="56489"/>
            <a:ext cx="1201653" cy="85791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B7B5-0D25-3BC0-474B-D15C0E3430FD}"/>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0A8DF8DB-FD63-0DD5-C795-47ACEDF21253}"/>
              </a:ext>
            </a:extLst>
          </p:cNvPr>
          <p:cNvSpPr>
            <a:spLocks noGrp="1" noChangeArrowheads="1"/>
          </p:cNvSpPr>
          <p:nvPr>
            <p:ph type="title"/>
          </p:nvPr>
        </p:nvSpPr>
        <p:spPr>
          <a:xfrm>
            <a:off x="1295400" y="228600"/>
            <a:ext cx="6553200" cy="1143000"/>
          </a:xfrm>
        </p:spPr>
        <p:txBody>
          <a:bodyPr/>
          <a:lstStyle/>
          <a:p>
            <a:pPr algn="ctr" eaLnBrk="1" hangingPunct="1"/>
            <a:r>
              <a:rPr lang="es-CO" sz="3600" dirty="0">
                <a:effectLst>
                  <a:outerShdw blurRad="38100" dist="38100" dir="2700000" algn="tl">
                    <a:srgbClr val="000000">
                      <a:alpha val="43137"/>
                    </a:srgbClr>
                  </a:outerShdw>
                </a:effectLst>
              </a:rPr>
              <a:t>Descripción del Jardín del Edén</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04451" name="Rectangle 3">
            <a:extLst>
              <a:ext uri="{FF2B5EF4-FFF2-40B4-BE49-F238E27FC236}">
                <a16:creationId xmlns:a16="http://schemas.microsoft.com/office/drawing/2014/main" id="{FAEDAA28-ADDF-6957-9CBE-10C414B5540D}"/>
              </a:ext>
            </a:extLst>
          </p:cNvPr>
          <p:cNvSpPr>
            <a:spLocks noGrp="1" noChangeArrowheads="1"/>
          </p:cNvSpPr>
          <p:nvPr>
            <p:ph type="body" idx="1"/>
          </p:nvPr>
        </p:nvSpPr>
        <p:spPr>
          <a:xfrm>
            <a:off x="685800" y="1600201"/>
            <a:ext cx="8001000" cy="1676399"/>
          </a:xfrm>
        </p:spPr>
        <p:txBody>
          <a:bodyPr/>
          <a:lstStyle/>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Dos </a:t>
            </a:r>
            <a:r>
              <a:rPr lang="en-US" b="1" u="sng" dirty="0">
                <a:solidFill>
                  <a:srgbClr val="FFFFCC"/>
                </a:solidFill>
                <a:effectLst>
                  <a:outerShdw blurRad="38100" dist="38100" dir="2700000" algn="tl">
                    <a:srgbClr val="000000">
                      <a:alpha val="43137"/>
                    </a:srgbClr>
                  </a:outerShdw>
                </a:effectLst>
              </a:rPr>
              <a:t>á</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rboles (Gén 2:9)</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Cuatro rios: </a:t>
            </a:r>
            <a:r>
              <a:rPr lang="en-US" dirty="0">
                <a:effectLst>
                  <a:outerShdw blurRad="38100" dist="38100" dir="2700000" algn="tl">
                    <a:srgbClr val="000000">
                      <a:alpha val="43137"/>
                    </a:srgbClr>
                  </a:outerShdw>
                </a:effectLst>
              </a:rPr>
              <a:t>Pisón, Gihón, Tigris, Éufrates</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E06F426A-C8F3-C88B-B0FA-64B37A68CB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3505200"/>
            <a:ext cx="3200400" cy="3200400"/>
          </a:xfrm>
          <a:prstGeom prst="rect">
            <a:avLst/>
          </a:prstGeom>
        </p:spPr>
      </p:pic>
      <p:pic>
        <p:nvPicPr>
          <p:cNvPr id="5" name="Picture 4">
            <a:extLst>
              <a:ext uri="{FF2B5EF4-FFF2-40B4-BE49-F238E27FC236}">
                <a16:creationId xmlns:a16="http://schemas.microsoft.com/office/drawing/2014/main" id="{6A1B38C2-8F52-FD4B-D3F1-43D416C30D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296" y="56489"/>
            <a:ext cx="1201653" cy="857911"/>
          </a:xfrm>
          <a:prstGeom prst="rect">
            <a:avLst/>
          </a:prstGeom>
        </p:spPr>
      </p:pic>
    </p:spTree>
    <p:extLst>
      <p:ext uri="{BB962C8B-B14F-4D97-AF65-F5344CB8AC3E}">
        <p14:creationId xmlns:p14="http://schemas.microsoft.com/office/powerpoint/2010/main" val="1786078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359494425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22C5A-D6F7-1FA3-B79F-F467172A3152}"/>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9CF0FA40-09B4-5B66-06EA-2CD45682EF91}"/>
              </a:ext>
            </a:extLst>
          </p:cNvPr>
          <p:cNvSpPr>
            <a:spLocks noGrp="1" noChangeArrowheads="1"/>
          </p:cNvSpPr>
          <p:nvPr>
            <p:ph type="title"/>
          </p:nvPr>
        </p:nvSpPr>
        <p:spPr>
          <a:xfrm>
            <a:off x="1295400" y="228600"/>
            <a:ext cx="6553200" cy="1143000"/>
          </a:xfrm>
        </p:spPr>
        <p:txBody>
          <a:bodyPr/>
          <a:lstStyle/>
          <a:p>
            <a:pPr algn="ctr" eaLnBrk="1" hangingPunct="1"/>
            <a:r>
              <a:rPr lang="es-CO" sz="3600" dirty="0">
                <a:effectLst>
                  <a:outerShdw blurRad="38100" dist="38100" dir="2700000" algn="tl">
                    <a:srgbClr val="000000">
                      <a:alpha val="43137"/>
                    </a:srgbClr>
                  </a:outerShdw>
                </a:effectLst>
              </a:rPr>
              <a:t>Descripción del Jardín del Edén</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04451" name="Rectangle 3">
            <a:extLst>
              <a:ext uri="{FF2B5EF4-FFF2-40B4-BE49-F238E27FC236}">
                <a16:creationId xmlns:a16="http://schemas.microsoft.com/office/drawing/2014/main" id="{8C9F481D-A93D-BB46-5D3A-63DE7A4FE4D1}"/>
              </a:ext>
            </a:extLst>
          </p:cNvPr>
          <p:cNvSpPr>
            <a:spLocks noGrp="1" noChangeArrowheads="1"/>
          </p:cNvSpPr>
          <p:nvPr>
            <p:ph type="body" idx="1"/>
          </p:nvPr>
        </p:nvSpPr>
        <p:spPr>
          <a:xfrm>
            <a:off x="685800" y="1600201"/>
            <a:ext cx="8001000" cy="1676399"/>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Dos arboles (Gén 2:9)</a:t>
            </a:r>
          </a:p>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Cuatro rios: </a:t>
            </a:r>
            <a:r>
              <a:rPr lang="en-US" b="1" u="sng" dirty="0">
                <a:solidFill>
                  <a:srgbClr val="FFFFCC"/>
                </a:solidFill>
                <a:effectLst>
                  <a:outerShdw blurRad="38100" dist="38100" dir="2700000" algn="tl">
                    <a:srgbClr val="000000">
                      <a:alpha val="43137"/>
                    </a:srgbClr>
                  </a:outerShdw>
                </a:effectLst>
              </a:rPr>
              <a:t>Pisón, Gihón, Tigris, Éufrates</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B824DBD2-9932-1512-BB4C-BB341B9352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3505200"/>
            <a:ext cx="3200400" cy="3200400"/>
          </a:xfrm>
          <a:prstGeom prst="rect">
            <a:avLst/>
          </a:prstGeom>
        </p:spPr>
      </p:pic>
      <p:pic>
        <p:nvPicPr>
          <p:cNvPr id="5" name="Picture 4">
            <a:extLst>
              <a:ext uri="{FF2B5EF4-FFF2-40B4-BE49-F238E27FC236}">
                <a16:creationId xmlns:a16="http://schemas.microsoft.com/office/drawing/2014/main" id="{2E5AF716-20D8-8EF5-C416-ACE94B5025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3296" y="56489"/>
            <a:ext cx="1201653" cy="857911"/>
          </a:xfrm>
          <a:prstGeom prst="rect">
            <a:avLst/>
          </a:prstGeom>
        </p:spPr>
      </p:pic>
    </p:spTree>
    <p:extLst>
      <p:ext uri="{BB962C8B-B14F-4D97-AF65-F5344CB8AC3E}">
        <p14:creationId xmlns:p14="http://schemas.microsoft.com/office/powerpoint/2010/main" val="690452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C630-5051-967A-DDE3-182F022374DD}"/>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96EBCF28-990B-DCD9-CDDA-F7B46C69FD18}"/>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B8C3D387-0BA5-BC33-21ED-D505459E7E0F}"/>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1 – </a:t>
            </a:r>
            <a:r>
              <a:rPr lang="es-CO" b="1" u="sng" dirty="0">
                <a:solidFill>
                  <a:srgbClr val="FFFFCC"/>
                </a:solidFill>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 – </a:t>
            </a:r>
            <a:r>
              <a:rPr lang="es-CO" dirty="0">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dirty="0">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85812D2D-6AC5-587E-450F-89A9D702D7F7}"/>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1229396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3276600" y="228600"/>
            <a:ext cx="30480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¿Diluvio Local?</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14691" name="Rectangle 3"/>
          <p:cNvSpPr>
            <a:spLocks noGrp="1" noChangeArrowheads="1"/>
          </p:cNvSpPr>
          <p:nvPr>
            <p:ph type="body" idx="1"/>
          </p:nvPr>
        </p:nvSpPr>
        <p:spPr>
          <a:xfrm>
            <a:off x="838200" y="1946275"/>
            <a:ext cx="7467600" cy="4114800"/>
          </a:xfrm>
        </p:spPr>
        <p:txBody>
          <a:bodyPr/>
          <a:lstStyle/>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Los cuatro ríos tenían una fuente común</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¿Pisón y Gihón?</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¿Diluvio local? Características del mundo posterior al diluvio, nombres familiares para aquellos que sobrevivieron al diluvio (Ej: York / Nueva York)</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0C8699D-D541-4A74-A760-A8F56AFDEF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628A6-07FF-2147-FEBB-E0EF06598FEB}"/>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9B696245-BDDF-73EF-5676-6C9C9A9EFD72}"/>
              </a:ext>
            </a:extLst>
          </p:cNvPr>
          <p:cNvSpPr>
            <a:spLocks noGrp="1" noChangeArrowheads="1"/>
          </p:cNvSpPr>
          <p:nvPr>
            <p:ph type="title"/>
          </p:nvPr>
        </p:nvSpPr>
        <p:spPr>
          <a:xfrm>
            <a:off x="3276600" y="228600"/>
            <a:ext cx="30480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¿Diluvio Local?</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14691" name="Rectangle 3">
            <a:extLst>
              <a:ext uri="{FF2B5EF4-FFF2-40B4-BE49-F238E27FC236}">
                <a16:creationId xmlns:a16="http://schemas.microsoft.com/office/drawing/2014/main" id="{8D682DBD-FD9F-85BA-E4F7-BC3640935019}"/>
              </a:ext>
            </a:extLst>
          </p:cNvPr>
          <p:cNvSpPr>
            <a:spLocks noGrp="1" noChangeArrowheads="1"/>
          </p:cNvSpPr>
          <p:nvPr>
            <p:ph type="body" idx="1"/>
          </p:nvPr>
        </p:nvSpPr>
        <p:spPr>
          <a:xfrm>
            <a:off x="838200" y="1946275"/>
            <a:ext cx="7467600" cy="4114800"/>
          </a:xfrm>
        </p:spPr>
        <p:txBody>
          <a:bodyPr/>
          <a:lstStyle/>
          <a:p>
            <a:pPr marL="461963" indent="-461963" algn="just" eaLnBrk="1" hangingPunct="1">
              <a:spcBef>
                <a:spcPts val="0"/>
              </a:spcBef>
              <a:spcAft>
                <a:spcPts val="3600"/>
              </a:spcAft>
              <a:defRPr/>
            </a:pPr>
            <a:r>
              <a:rPr lang="es-CO" b="1" u="sng" dirty="0">
                <a:solidFill>
                  <a:srgbClr val="FFFFCC"/>
                </a:solidFill>
                <a:effectLst>
                  <a:outerShdw blurRad="38100" dist="38100" dir="2700000" algn="tl">
                    <a:srgbClr val="000000">
                      <a:alpha val="43137"/>
                    </a:srgbClr>
                  </a:outerShdw>
                </a:effectLst>
              </a:rPr>
              <a:t>Los cuatro ríos tenían una fuente común</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¿Pisón y Gihón?</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¿Diluvio local? Características del mundo posterior al diluvio, nombres familiares para aquellos que sobrevivieron al diluvio (Ej: York / Nueva York)</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53A514EC-6E15-5D58-C3C5-2497C2DE5B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017738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1371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4D0C6-D3D9-F791-D984-7E5B105F3568}"/>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6602B077-2809-2220-8380-35FADCA65A7F}"/>
              </a:ext>
            </a:extLst>
          </p:cNvPr>
          <p:cNvSpPr>
            <a:spLocks noGrp="1" noChangeArrowheads="1"/>
          </p:cNvSpPr>
          <p:nvPr>
            <p:ph type="title"/>
          </p:nvPr>
        </p:nvSpPr>
        <p:spPr>
          <a:xfrm>
            <a:off x="3276600" y="228600"/>
            <a:ext cx="30480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¿Diluvio Local?</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14691" name="Rectangle 3">
            <a:extLst>
              <a:ext uri="{FF2B5EF4-FFF2-40B4-BE49-F238E27FC236}">
                <a16:creationId xmlns:a16="http://schemas.microsoft.com/office/drawing/2014/main" id="{6EB8B8F1-380E-6B5C-5D3E-B6C77E566844}"/>
              </a:ext>
            </a:extLst>
          </p:cNvPr>
          <p:cNvSpPr>
            <a:spLocks noGrp="1" noChangeArrowheads="1"/>
          </p:cNvSpPr>
          <p:nvPr>
            <p:ph type="body" idx="1"/>
          </p:nvPr>
        </p:nvSpPr>
        <p:spPr>
          <a:xfrm>
            <a:off x="838200" y="1946275"/>
            <a:ext cx="7467600" cy="4114800"/>
          </a:xfrm>
        </p:spPr>
        <p:txBody>
          <a:bodyPr/>
          <a:lstStyle/>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Los cuatro ríos tenían una fuente común</a:t>
            </a:r>
          </a:p>
          <a:p>
            <a:pPr marL="461963" indent="-461963"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¿Pisón y Gihón?</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¿Diluvio local? Características del mundo posterior al diluvio, nombres familiares para aquellos que sobrevivieron al diluvio (Ej: York / Nueva York)</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1117385-44D2-6620-413A-A3BCB6E00F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355093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4AB00-F9C6-4C76-823F-13A33EC4C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2:37-38</a:t>
            </a:r>
          </a:p>
          <a:p>
            <a:pPr marL="0" marR="0" algn="just">
              <a:spcBef>
                <a:spcPts val="0"/>
              </a:spcBef>
              <a:spcAft>
                <a:spcPts val="1000"/>
              </a:spcAft>
            </a:pPr>
            <a:r>
              <a:rPr lang="es-CO" sz="3200" dirty="0">
                <a:latin typeface="Calibri" panose="020F0502020204030204" pitchFamily="34" charset="0"/>
              </a:rPr>
              <a:t>Usted, oh rey, es rey de reyes, a quien el Dios del cielo ha dado el reino, el poder, la fuerza y la gloria. 38 Y dondequiera que habiten los hijos de los hombres, las bestias del campo o las aves del cielo, Él los ha entregado en su mano y lo ha hecho soberano de todos ellos; </a:t>
            </a:r>
            <a:r>
              <a:rPr lang="es-CO" sz="3200" b="1" u="sng" dirty="0">
                <a:solidFill>
                  <a:srgbClr val="FFFFCC"/>
                </a:solidFill>
                <a:latin typeface="Calibri" panose="020F0502020204030204" pitchFamily="34" charset="0"/>
              </a:rPr>
              <a:t>usted es la cabeza de oro</a:t>
            </a:r>
            <a:r>
              <a:rPr lang="en-US" sz="3200" b="1" u="sng" dirty="0">
                <a:solidFill>
                  <a:srgbClr val="FFFFCC"/>
                </a:solidFill>
                <a:effectLst>
                  <a:outerShdw blurRad="38100" dist="38100" dir="2700000" algn="tl">
                    <a:srgbClr val="000000"/>
                  </a:outerShdw>
                </a:effectLst>
                <a:latin typeface="Calibri" panose="020F0502020204030204" pitchFamily="34" charset="0"/>
                <a:cs typeface="+mn-cs"/>
              </a:rPr>
              <a:t>.</a:t>
            </a:r>
          </a:p>
        </p:txBody>
      </p:sp>
    </p:spTree>
    <p:extLst>
      <p:ext uri="{BB962C8B-B14F-4D97-AF65-F5344CB8AC3E}">
        <p14:creationId xmlns:p14="http://schemas.microsoft.com/office/powerpoint/2010/main" val="46069702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Estatua 
&amp; 
Piedra</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FA41CD-0A0C-B7A4-A3AD-9BBE460EB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8" y="552182"/>
            <a:ext cx="8738143" cy="575363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6482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EFD9CAF2-2919-4E3D-A94B-2CEC321B9042}"/>
              </a:ext>
            </a:extLst>
          </p:cNvPr>
          <p:cNvGraphicFramePr>
            <a:graphicFrameLocks noGrp="1"/>
          </p:cNvGraphicFramePr>
          <p:nvPr>
            <p:ph idx="1"/>
            <p:extLst>
              <p:ext uri="{D42A27DB-BD31-4B8C-83A1-F6EECF244321}">
                <p14:modId xmlns:p14="http://schemas.microsoft.com/office/powerpoint/2010/main" val="3298158708"/>
              </p:ext>
            </p:extLst>
          </p:nvPr>
        </p:nvGraphicFramePr>
        <p:xfrm>
          <a:off x="228600" y="274320"/>
          <a:ext cx="8686800" cy="6283960"/>
        </p:xfrm>
        <a:graphic>
          <a:graphicData uri="http://schemas.openxmlformats.org/drawingml/2006/table">
            <a:tbl>
              <a:tblPr firstRow="1" bandRow="1">
                <a:tableStyleId>{073A0DAA-6AF3-43AB-8588-CEC1D06C72B9}</a:tableStyleId>
              </a:tblPr>
              <a:tblGrid>
                <a:gridCol w="4272168">
                  <a:extLst>
                    <a:ext uri="{9D8B030D-6E8A-4147-A177-3AD203B41FA5}">
                      <a16:colId xmlns:a16="http://schemas.microsoft.com/office/drawing/2014/main" val="978448397"/>
                    </a:ext>
                  </a:extLst>
                </a:gridCol>
                <a:gridCol w="4414632">
                  <a:extLst>
                    <a:ext uri="{9D8B030D-6E8A-4147-A177-3AD203B41FA5}">
                      <a16:colId xmlns:a16="http://schemas.microsoft.com/office/drawing/2014/main" val="2983755553"/>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n-ea"/>
                          <a:cs typeface="+mn-cs"/>
                        </a:rPr>
                        <a:t>Edén = Entorno de prueba</a:t>
                      </a:r>
                    </a:p>
                  </a:txBody>
                  <a:tcPr anchor="ctr"/>
                </a:tc>
                <a:tc hMerge="1">
                  <a:txBody>
                    <a:bodyPr/>
                    <a:lstStyle/>
                    <a:p>
                      <a:endParaRPr lang="en-US" dirty="0"/>
                    </a:p>
                  </a:txBody>
                  <a:tcPr/>
                </a:tc>
                <a:extLst>
                  <a:ext uri="{0D108BD9-81ED-4DB2-BD59-A6C34878D82A}">
                    <a16:rowId xmlns:a16="http://schemas.microsoft.com/office/drawing/2014/main" val="3462178000"/>
                  </a:ext>
                </a:extLst>
              </a:tr>
              <a:tr h="6400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effectLst/>
                          <a:latin typeface="Calibri" panose="020F0502020204030204" pitchFamily="34" charset="0"/>
                          <a:ea typeface="+mn-ea"/>
                          <a:cs typeface="+mn-cs"/>
                        </a:rPr>
                        <a:t>EDÉN (GÉNESIS 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effectLst/>
                          <a:latin typeface="Calibri" panose="020F0502020204030204" pitchFamily="34" charset="0"/>
                          <a:ea typeface="+mn-ea"/>
                          <a:cs typeface="+mn-cs"/>
                        </a:rPr>
                        <a:t>ESTADO ETERNO (AP. 21-22)</a:t>
                      </a:r>
                    </a:p>
                  </a:txBody>
                  <a:tcPr anchor="ctr"/>
                </a:tc>
                <a:extLst>
                  <a:ext uri="{0D108BD9-81ED-4DB2-BD59-A6C34878D82A}">
                    <a16:rowId xmlns:a16="http://schemas.microsoft.com/office/drawing/2014/main" val="2313425501"/>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s-CO" sz="2000" kern="1200" dirty="0">
                          <a:solidFill>
                            <a:srgbClr val="C00000"/>
                          </a:solidFill>
                          <a:effectLst/>
                          <a:latin typeface="Calibri" panose="020F0502020204030204" pitchFamily="34" charset="0"/>
                          <a:ea typeface="+mn-ea"/>
                          <a:cs typeface="+mn-cs"/>
                        </a:rPr>
                        <a:t> División de la luz y la oscuridad </a:t>
                      </a:r>
                      <a:r>
                        <a:rPr lang="en-US" sz="2000" kern="1200" dirty="0">
                          <a:solidFill>
                            <a:srgbClr val="C00000"/>
                          </a:solidFill>
                          <a:effectLst/>
                          <a:latin typeface="Calibri" panose="020F0502020204030204" pitchFamily="34" charset="0"/>
                          <a:ea typeface="+mn-ea"/>
                          <a:cs typeface="+mn-cs"/>
                        </a:rPr>
                        <a:t>1:4</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No existe la noche 21:25</a:t>
                      </a:r>
                    </a:p>
                  </a:txBody>
                  <a:tcPr anchor="ctr"/>
                </a:tc>
                <a:extLst>
                  <a:ext uri="{0D108BD9-81ED-4DB2-BD59-A6C34878D82A}">
                    <a16:rowId xmlns:a16="http://schemas.microsoft.com/office/drawing/2014/main" val="2970888525"/>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s-CO" sz="2000" kern="1200" dirty="0">
                          <a:solidFill>
                            <a:srgbClr val="C00000"/>
                          </a:solidFill>
                          <a:effectLst/>
                          <a:latin typeface="Calibri" panose="020F0502020204030204" pitchFamily="34" charset="0"/>
                          <a:ea typeface="+mn-ea"/>
                          <a:cs typeface="+mn-cs"/>
                        </a:rPr>
                        <a:t>División de la tierra y el mar </a:t>
                      </a:r>
                      <a:r>
                        <a:rPr lang="en-US" sz="2000" kern="1200" dirty="0">
                          <a:solidFill>
                            <a:srgbClr val="C00000"/>
                          </a:solidFill>
                          <a:effectLst/>
                          <a:latin typeface="Calibri" panose="020F0502020204030204" pitchFamily="34" charset="0"/>
                          <a:ea typeface="+mn-ea"/>
                          <a:cs typeface="+mn-cs"/>
                        </a:rPr>
                        <a:t>1:10</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No existe el mar 21:1</a:t>
                      </a:r>
                    </a:p>
                  </a:txBody>
                  <a:tcPr anchor="ctr"/>
                </a:tc>
                <a:extLst>
                  <a:ext uri="{0D108BD9-81ED-4DB2-BD59-A6C34878D82A}">
                    <a16:rowId xmlns:a16="http://schemas.microsoft.com/office/drawing/2014/main" val="1099843120"/>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n-US" sz="2000" kern="1200" dirty="0">
                          <a:solidFill>
                            <a:srgbClr val="C00000"/>
                          </a:solidFill>
                          <a:effectLst/>
                          <a:latin typeface="Calibri" panose="020F0502020204030204" pitchFamily="34" charset="0"/>
                          <a:ea typeface="+mn-ea"/>
                          <a:cs typeface="+mn-cs"/>
                        </a:rPr>
                        <a:t>Sol y luna 1:16</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No existe el sol y la luna 21:23</a:t>
                      </a:r>
                    </a:p>
                  </a:txBody>
                  <a:tcPr anchor="ctr"/>
                </a:tc>
                <a:extLst>
                  <a:ext uri="{0D108BD9-81ED-4DB2-BD59-A6C34878D82A}">
                    <a16:rowId xmlns:a16="http://schemas.microsoft.com/office/drawing/2014/main" val="4039762371"/>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n-US" sz="2000" kern="1200" dirty="0">
                          <a:solidFill>
                            <a:srgbClr val="C00000"/>
                          </a:solidFill>
                          <a:effectLst/>
                          <a:latin typeface="Calibri" panose="020F0502020204030204" pitchFamily="34" charset="0"/>
                          <a:ea typeface="+mn-ea"/>
                          <a:cs typeface="+mn-cs"/>
                        </a:rPr>
                        <a:t>Jardín 2:8-9</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Ciudad (21:2)</a:t>
                      </a:r>
                    </a:p>
                  </a:txBody>
                  <a:tcPr anchor="ctr"/>
                </a:tc>
                <a:extLst>
                  <a:ext uri="{0D108BD9-81ED-4DB2-BD59-A6C34878D82A}">
                    <a16:rowId xmlns:a16="http://schemas.microsoft.com/office/drawing/2014/main" val="204693539"/>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s-CO" sz="2000" kern="1200" dirty="0">
                          <a:solidFill>
                            <a:srgbClr val="C00000"/>
                          </a:solidFill>
                          <a:effectLst/>
                          <a:latin typeface="Calibri" panose="020F0502020204030204" pitchFamily="34" charset="0"/>
                          <a:ea typeface="+mn-ea"/>
                          <a:cs typeface="+mn-cs"/>
                        </a:rPr>
                        <a:t>Río que fluye desde el Edén</a:t>
                      </a:r>
                      <a:r>
                        <a:rPr lang="en-US" sz="2000" kern="1200" dirty="0">
                          <a:solidFill>
                            <a:srgbClr val="C00000"/>
                          </a:solidFill>
                          <a:effectLst/>
                          <a:latin typeface="Calibri" panose="020F0502020204030204" pitchFamily="34" charset="0"/>
                          <a:ea typeface="+mn-ea"/>
                          <a:cs typeface="+mn-cs"/>
                        </a:rPr>
                        <a:t> 2:10</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s-CO"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Río que fluye desde el trono </a:t>
                      </a: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22:1</a:t>
                      </a:r>
                    </a:p>
                  </a:txBody>
                  <a:tcPr anchor="ctr"/>
                </a:tc>
                <a:extLst>
                  <a:ext uri="{0D108BD9-81ED-4DB2-BD59-A6C34878D82A}">
                    <a16:rowId xmlns:a16="http://schemas.microsoft.com/office/drawing/2014/main" val="3419655865"/>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n-US" sz="2000" kern="1200" dirty="0">
                          <a:solidFill>
                            <a:srgbClr val="C00000"/>
                          </a:solidFill>
                          <a:effectLst/>
                          <a:latin typeface="Calibri" panose="020F0502020204030204" pitchFamily="34" charset="0"/>
                          <a:ea typeface="+mn-ea"/>
                          <a:cs typeface="+mn-cs"/>
                        </a:rPr>
                        <a:t>Oro en la tierra 2:12</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Oro en la ciudad 21:21</a:t>
                      </a:r>
                    </a:p>
                  </a:txBody>
                  <a:tcPr anchor="ctr"/>
                </a:tc>
                <a:extLst>
                  <a:ext uri="{0D108BD9-81ED-4DB2-BD59-A6C34878D82A}">
                    <a16:rowId xmlns:a16="http://schemas.microsoft.com/office/drawing/2014/main" val="3213644749"/>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s-CO" sz="2000" kern="1200" dirty="0">
                          <a:solidFill>
                            <a:srgbClr val="C00000"/>
                          </a:solidFill>
                          <a:effectLst/>
                          <a:latin typeface="Calibri" panose="020F0502020204030204" pitchFamily="34" charset="0"/>
                          <a:ea typeface="+mn-ea"/>
                          <a:cs typeface="+mn-cs"/>
                        </a:rPr>
                        <a:t>Árbol de la vida en medio del jardín</a:t>
                      </a:r>
                      <a:r>
                        <a:rPr lang="en-US" sz="2000" kern="1200" dirty="0">
                          <a:solidFill>
                            <a:srgbClr val="C00000"/>
                          </a:solidFill>
                          <a:effectLst/>
                          <a:latin typeface="Calibri" panose="020F0502020204030204" pitchFamily="34" charset="0"/>
                          <a:ea typeface="+mn-ea"/>
                          <a:cs typeface="+mn-cs"/>
                        </a:rPr>
                        <a:t> 2:9</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s-CO"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Árbol de la vida a lo largo de la ciudad</a:t>
                      </a: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 22:2</a:t>
                      </a:r>
                    </a:p>
                  </a:txBody>
                  <a:tcPr anchor="ctr"/>
                </a:tc>
                <a:extLst>
                  <a:ext uri="{0D108BD9-81ED-4DB2-BD59-A6C34878D82A}">
                    <a16:rowId xmlns:a16="http://schemas.microsoft.com/office/drawing/2014/main" val="3962192283"/>
                  </a:ext>
                </a:extLst>
              </a:tr>
              <a:tr h="457200">
                <a:tc>
                  <a:txBody>
                    <a:bodyPr/>
                    <a:lstStyle/>
                    <a:p>
                      <a:pPr marL="342900" indent="-342900" algn="l" defTabSz="914400" rtl="0" eaLnBrk="1" latinLnBrk="0" hangingPunct="1">
                        <a:spcAft>
                          <a:spcPts val="1200"/>
                        </a:spcAft>
                        <a:buClr>
                          <a:schemeClr val="bg2"/>
                        </a:buClr>
                        <a:buFont typeface="Wingdings" panose="05000000000000000000" pitchFamily="2" charset="2"/>
                        <a:buChar char="§"/>
                        <a:defRPr/>
                      </a:pPr>
                      <a:r>
                        <a:rPr lang="es-CO" sz="2000" kern="1200" dirty="0">
                          <a:solidFill>
                            <a:srgbClr val="C00000"/>
                          </a:solidFill>
                          <a:effectLst/>
                          <a:latin typeface="Calibri" panose="020F0502020204030204" pitchFamily="34" charset="0"/>
                          <a:ea typeface="+mn-ea"/>
                          <a:cs typeface="+mn-cs"/>
                        </a:rPr>
                        <a:t>Piedra de bedelio y ónice</a:t>
                      </a:r>
                      <a:r>
                        <a:rPr lang="en-US" sz="2000" kern="1200" dirty="0">
                          <a:solidFill>
                            <a:srgbClr val="C00000"/>
                          </a:solidFill>
                          <a:effectLst/>
                          <a:latin typeface="Calibri" panose="020F0502020204030204" pitchFamily="34" charset="0"/>
                          <a:ea typeface="+mn-ea"/>
                          <a:cs typeface="+mn-cs"/>
                        </a:rPr>
                        <a:t> 2:12</a:t>
                      </a:r>
                    </a:p>
                  </a:txBody>
                  <a:tcPr anchor="ctr"/>
                </a:tc>
                <a:tc>
                  <a:txBody>
                    <a:bodyPr/>
                    <a:lstStyle/>
                    <a:p>
                      <a:pPr marL="342900" marR="0" lvl="0" indent="-342900" algn="l" defTabSz="914400" rtl="0" eaLnBrk="1" fontAlgn="auto" latinLnBrk="0" hangingPunct="1">
                        <a:lnSpc>
                          <a:spcPct val="100000"/>
                        </a:lnSpc>
                        <a:spcBef>
                          <a:spcPts val="0"/>
                        </a:spcBef>
                        <a:spcAft>
                          <a:spcPts val="1200"/>
                        </a:spcAft>
                        <a:buClr>
                          <a:srgbClr val="000000"/>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Todo tipo de piedras 21:19</a:t>
                      </a:r>
                    </a:p>
                  </a:txBody>
                  <a:tcPr anchor="ctr"/>
                </a:tc>
                <a:extLst>
                  <a:ext uri="{0D108BD9-81ED-4DB2-BD59-A6C34878D82A}">
                    <a16:rowId xmlns:a16="http://schemas.microsoft.com/office/drawing/2014/main" val="3472816775"/>
                  </a:ext>
                </a:extLst>
              </a:tr>
              <a:tr h="457200">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s-CO" sz="2000" kern="1200" dirty="0">
                          <a:solidFill>
                            <a:srgbClr val="C00000"/>
                          </a:solidFill>
                          <a:effectLst/>
                          <a:latin typeface="Calibri" panose="020F0502020204030204" pitchFamily="34" charset="0"/>
                          <a:ea typeface="+mn-ea"/>
                          <a:cs typeface="+mn-cs"/>
                        </a:rPr>
                        <a:t>Dios caminando en el jardín</a:t>
                      </a:r>
                      <a:r>
                        <a:rPr lang="en-US" sz="2000" kern="1200" dirty="0">
                          <a:solidFill>
                            <a:srgbClr val="C00000"/>
                          </a:solidFill>
                          <a:effectLst/>
                          <a:latin typeface="Calibri" panose="020F0502020204030204" pitchFamily="34" charset="0"/>
                          <a:ea typeface="+mn-ea"/>
                          <a:cs typeface="+mn-cs"/>
                        </a:rPr>
                        <a:t> 3:8</a:t>
                      </a:r>
                      <a:endParaRPr lang="en-US" sz="2000" dirty="0">
                        <a:solidFill>
                          <a:srgbClr val="C00000"/>
                        </a:solidFill>
                        <a:effectLst/>
                        <a:latin typeface="Calibri" panose="020F0502020204030204" pitchFamily="34" charset="0"/>
                        <a:ea typeface="+mn-ea"/>
                        <a:cs typeface="+mn-cs"/>
                      </a:endParaRP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kumimoji="0" lang="es-CO"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Dios morando con su pueblo </a:t>
                      </a:r>
                      <a:r>
                        <a:rPr kumimoji="0" lang="en-US" sz="2000" b="0" i="0" u="none" strike="noStrike" kern="1200" cap="none" spc="0" normalizeH="0" baseline="0" noProof="0" dirty="0">
                          <a:ln>
                            <a:noFill/>
                          </a:ln>
                          <a:solidFill>
                            <a:srgbClr val="0000CC"/>
                          </a:solidFill>
                          <a:effectLst/>
                          <a:uLnTx/>
                          <a:uFillTx/>
                          <a:latin typeface="Calibri" panose="020F0502020204030204" pitchFamily="34" charset="0"/>
                          <a:ea typeface="+mn-ea"/>
                          <a:cs typeface="+mn-cs"/>
                        </a:rPr>
                        <a:t>21:3</a:t>
                      </a:r>
                      <a:endParaRPr lang="en-US" sz="20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3509102715"/>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Henry Morris, </a:t>
                      </a:r>
                      <a:r>
                        <a:rPr lang="en-US" sz="1800" i="1" kern="1200" dirty="0">
                          <a:solidFill>
                            <a:schemeClr val="bg2"/>
                          </a:solidFill>
                          <a:effectLst/>
                          <a:latin typeface="Calibri" panose="020F0502020204030204" pitchFamily="34" charset="0"/>
                          <a:ea typeface="+mn-ea"/>
                          <a:cs typeface="+mn-cs"/>
                        </a:rPr>
                        <a:t>Genesis Record</a:t>
                      </a:r>
                      <a:r>
                        <a:rPr lang="en-US" sz="1800" kern="1200" dirty="0">
                          <a:solidFill>
                            <a:schemeClr val="bg2"/>
                          </a:solidFill>
                          <a:effectLst/>
                          <a:latin typeface="Calibri" panose="020F0502020204030204" pitchFamily="34" charset="0"/>
                          <a:ea typeface="+mn-ea"/>
                          <a:cs typeface="+mn-cs"/>
                        </a:rPr>
                        <a:t>, p.33</a:t>
                      </a:r>
                    </a:p>
                  </a:txBody>
                  <a:tcPr anchor="ct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28641688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gold.jpg                                                       00023885Macintosh HD                   B5AC776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3706" y="543194"/>
            <a:ext cx="5716588" cy="5771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2754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EF0F-D866-85F4-F5D1-961A5674233D}"/>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45FD9233-A9E4-3D62-5B10-0946AFB625EC}"/>
              </a:ext>
            </a:extLst>
          </p:cNvPr>
          <p:cNvSpPr>
            <a:spLocks noGrp="1" noChangeArrowheads="1"/>
          </p:cNvSpPr>
          <p:nvPr>
            <p:ph type="title"/>
          </p:nvPr>
        </p:nvSpPr>
        <p:spPr>
          <a:xfrm>
            <a:off x="3276600" y="228600"/>
            <a:ext cx="30480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¿Diluvio Local?</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14691" name="Rectangle 3">
            <a:extLst>
              <a:ext uri="{FF2B5EF4-FFF2-40B4-BE49-F238E27FC236}">
                <a16:creationId xmlns:a16="http://schemas.microsoft.com/office/drawing/2014/main" id="{A7FC7899-F669-968B-3651-33586AE99FA9}"/>
              </a:ext>
            </a:extLst>
          </p:cNvPr>
          <p:cNvSpPr>
            <a:spLocks noGrp="1" noChangeArrowheads="1"/>
          </p:cNvSpPr>
          <p:nvPr>
            <p:ph type="body" idx="1"/>
          </p:nvPr>
        </p:nvSpPr>
        <p:spPr>
          <a:xfrm>
            <a:off x="838200" y="1946275"/>
            <a:ext cx="7467600" cy="4114800"/>
          </a:xfrm>
        </p:spPr>
        <p:txBody>
          <a:bodyPr/>
          <a:lstStyle/>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Los cuatro ríos tenían una fuente común</a:t>
            </a:r>
          </a:p>
          <a:p>
            <a:pPr marL="461963" indent="-461963"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¿Pisón y Gihón?</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¿Diluvio local? Características del mundo posterior al diluvio, nombres familiares para aquellos que sobrevivieron al diluvio (Ej: York / Nueva York)</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08D34D9-25D5-A3DF-802E-0F6EA19318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55994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pPr algn="ctr" eaLnBrk="1" hangingPunct="1"/>
            <a:r>
              <a:rPr lang="en-US" sz="3600" dirty="0"/>
              <a:t>Génesis 1:1</a:t>
            </a:r>
            <a:r>
              <a:rPr lang="en-US" sz="3600" dirty="0">
                <a:cs typeface="Calibri" panose="020F0502020204030204" pitchFamily="34" charset="0"/>
                <a:sym typeface="Symbol" pitchFamily="18" charset="2"/>
              </a:rPr>
              <a:t>–</a:t>
            </a:r>
            <a:r>
              <a:rPr lang="en-US" sz="3600" dirty="0">
                <a:sym typeface="Symbol" pitchFamily="18" charset="2"/>
              </a:rPr>
              <a:t>2:3</a:t>
            </a:r>
            <a:r>
              <a:rPr lang="en-US" sz="3600" dirty="0"/>
              <a:t> Esquema</a:t>
            </a:r>
          </a:p>
        </p:txBody>
      </p:sp>
      <p:sp>
        <p:nvSpPr>
          <p:cNvPr id="73731" name="Rectangle 3"/>
          <p:cNvSpPr>
            <a:spLocks noGrp="1" noChangeArrowheads="1"/>
          </p:cNvSpPr>
          <p:nvPr>
            <p:ph type="body" idx="1"/>
          </p:nvPr>
        </p:nvSpPr>
        <p:spPr>
          <a:xfrm>
            <a:off x="228600" y="914400"/>
            <a:ext cx="8686800" cy="5791200"/>
          </a:xfrm>
        </p:spPr>
        <p:txBody>
          <a:bodyPr/>
          <a:lstStyle/>
          <a:p>
            <a:pPr eaLnBrk="1" hangingPunct="1">
              <a:spcBef>
                <a:spcPts val="0"/>
              </a:spcBef>
              <a:spcAft>
                <a:spcPts val="1600"/>
              </a:spcAft>
              <a:defRPr/>
            </a:pPr>
            <a:r>
              <a:rPr lang="en-US" sz="2600" dirty="0"/>
              <a:t>Creación original en el primer día (Gén 1:1)</a:t>
            </a:r>
          </a:p>
          <a:p>
            <a:pPr eaLnBrk="1" hangingPunct="1">
              <a:spcBef>
                <a:spcPts val="0"/>
              </a:spcBef>
              <a:spcAft>
                <a:spcPts val="1600"/>
              </a:spcAft>
              <a:defRPr/>
            </a:pPr>
            <a:r>
              <a:rPr lang="es-CO" sz="2600" dirty="0"/>
              <a:t>Creación original en su estado “sin forma y vacía” </a:t>
            </a:r>
            <a:r>
              <a:rPr lang="en-US" sz="2600" dirty="0"/>
              <a:t>(Gén 1:2)</a:t>
            </a:r>
          </a:p>
          <a:p>
            <a:pPr eaLnBrk="1" hangingPunct="1">
              <a:spcBef>
                <a:spcPts val="0"/>
              </a:spcBef>
              <a:spcAft>
                <a:spcPts val="1600"/>
              </a:spcAft>
              <a:defRPr/>
            </a:pPr>
            <a:r>
              <a:rPr lang="en-US" sz="2600" dirty="0"/>
              <a:t>Semana de la creación (Gén 1:3</a:t>
            </a:r>
            <a:r>
              <a:rPr lang="en-US" sz="2600" dirty="0">
                <a:cs typeface="Calibri" panose="020F0502020204030204" pitchFamily="34" charset="0"/>
                <a:sym typeface="Symbol" pitchFamily="18" charset="2"/>
              </a:rPr>
              <a:t>–</a:t>
            </a:r>
            <a:r>
              <a:rPr lang="en-US" sz="2600" dirty="0"/>
              <a:t>2:3): </a:t>
            </a:r>
            <a:r>
              <a:rPr lang="en-US" sz="2400" dirty="0"/>
              <a:t>“</a:t>
            </a:r>
            <a:r>
              <a:rPr lang="es-CO" sz="2400" dirty="0"/>
              <a:t>Y vio Dios...“era buena</a:t>
            </a:r>
            <a:r>
              <a:rPr lang="en-US" sz="2400" dirty="0"/>
              <a:t>” </a:t>
            </a:r>
          </a:p>
          <a:p>
            <a:pPr lvl="1" eaLnBrk="1" hangingPunct="1">
              <a:spcBef>
                <a:spcPts val="0"/>
              </a:spcBef>
              <a:spcAft>
                <a:spcPts val="1600"/>
              </a:spcAft>
              <a:defRPr/>
            </a:pPr>
            <a:r>
              <a:rPr lang="en-US" sz="2600" dirty="0"/>
              <a:t>Primer día 1:3-5</a:t>
            </a:r>
          </a:p>
          <a:p>
            <a:pPr lvl="1" eaLnBrk="1" hangingPunct="1">
              <a:spcBef>
                <a:spcPts val="0"/>
              </a:spcBef>
              <a:spcAft>
                <a:spcPts val="1600"/>
              </a:spcAft>
              <a:defRPr/>
            </a:pPr>
            <a:r>
              <a:rPr lang="en-US" sz="2600" dirty="0"/>
              <a:t>Segundo día 1:6-8</a:t>
            </a:r>
          </a:p>
          <a:p>
            <a:pPr lvl="1" eaLnBrk="1" hangingPunct="1">
              <a:spcBef>
                <a:spcPts val="0"/>
              </a:spcBef>
              <a:spcAft>
                <a:spcPts val="1600"/>
              </a:spcAft>
              <a:defRPr/>
            </a:pPr>
            <a:r>
              <a:rPr lang="en-US" sz="2600" dirty="0"/>
              <a:t>Tercer día 1:9-13</a:t>
            </a:r>
          </a:p>
          <a:p>
            <a:pPr lvl="1" eaLnBrk="1" hangingPunct="1">
              <a:spcBef>
                <a:spcPts val="0"/>
              </a:spcBef>
              <a:spcAft>
                <a:spcPts val="1600"/>
              </a:spcAft>
              <a:defRPr/>
            </a:pPr>
            <a:r>
              <a:rPr lang="en-US" sz="2600" dirty="0"/>
              <a:t>Cuarto día 1:14-19</a:t>
            </a:r>
          </a:p>
          <a:p>
            <a:pPr lvl="1" eaLnBrk="1" hangingPunct="1">
              <a:spcBef>
                <a:spcPts val="0"/>
              </a:spcBef>
              <a:spcAft>
                <a:spcPts val="1600"/>
              </a:spcAft>
              <a:defRPr/>
            </a:pPr>
            <a:r>
              <a:rPr lang="en-US" sz="2600" dirty="0"/>
              <a:t>Quinto día 1:20-23</a:t>
            </a:r>
          </a:p>
          <a:p>
            <a:pPr lvl="1" eaLnBrk="1" hangingPunct="1">
              <a:spcBef>
                <a:spcPts val="0"/>
              </a:spcBef>
              <a:spcAft>
                <a:spcPts val="1600"/>
              </a:spcAft>
              <a:defRPr/>
            </a:pPr>
            <a:r>
              <a:rPr lang="en-US" sz="2600" dirty="0"/>
              <a:t>Sexto día 1:24-31</a:t>
            </a:r>
          </a:p>
          <a:p>
            <a:pPr lvl="1" eaLnBrk="1" hangingPunct="1">
              <a:spcBef>
                <a:spcPts val="0"/>
              </a:spcBef>
              <a:spcAft>
                <a:spcPts val="1600"/>
              </a:spcAft>
              <a:defRPr/>
            </a:pPr>
            <a:r>
              <a:rPr lang="en-US" sz="2600" dirty="0"/>
              <a:t>Séptimo día 2:1-3 </a:t>
            </a:r>
          </a:p>
        </p:txBody>
      </p:sp>
      <p:pic>
        <p:nvPicPr>
          <p:cNvPr id="8" name="Picture 7">
            <a:extLst>
              <a:ext uri="{FF2B5EF4-FFF2-40B4-BE49-F238E27FC236}">
                <a16:creationId xmlns:a16="http://schemas.microsoft.com/office/drawing/2014/main" id="{36074ABE-5D5B-E053-1E84-97E4462B85DA}"/>
              </a:ext>
            </a:extLst>
          </p:cNvPr>
          <p:cNvPicPr>
            <a:picLocks noChangeAspect="1"/>
          </p:cNvPicPr>
          <p:nvPr/>
        </p:nvPicPr>
        <p:blipFill>
          <a:blip r:embed="rId2"/>
          <a:stretch>
            <a:fillRect/>
          </a:stretch>
        </p:blipFill>
        <p:spPr>
          <a:xfrm>
            <a:off x="5152076" y="3733800"/>
            <a:ext cx="3344224" cy="237671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991600" cy="6705600"/>
          </a:xfrm>
          <a:prstGeom prst="rect">
            <a:avLst/>
          </a:prstGeom>
        </p:spPr>
      </p:pic>
    </p:spTree>
    <p:extLst>
      <p:ext uri="{BB962C8B-B14F-4D97-AF65-F5344CB8AC3E}">
        <p14:creationId xmlns:p14="http://schemas.microsoft.com/office/powerpoint/2010/main" val="20018347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C2ED7-D7B3-7D99-A39F-8950981E40D1}"/>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A9B2D380-B38E-FEC5-AB4B-3647606FE73A}"/>
              </a:ext>
            </a:extLst>
          </p:cNvPr>
          <p:cNvSpPr>
            <a:spLocks noGrp="1" noChangeArrowheads="1"/>
          </p:cNvSpPr>
          <p:nvPr>
            <p:ph type="title"/>
          </p:nvPr>
        </p:nvSpPr>
        <p:spPr>
          <a:xfrm>
            <a:off x="3276600" y="228600"/>
            <a:ext cx="30480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¿Diluvio Local?</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2:8-14)</a:t>
            </a:r>
          </a:p>
        </p:txBody>
      </p:sp>
      <p:sp>
        <p:nvSpPr>
          <p:cNvPr id="114691" name="Rectangle 3">
            <a:extLst>
              <a:ext uri="{FF2B5EF4-FFF2-40B4-BE49-F238E27FC236}">
                <a16:creationId xmlns:a16="http://schemas.microsoft.com/office/drawing/2014/main" id="{B285402D-C1DA-779C-F4FB-91FB6851C9BE}"/>
              </a:ext>
            </a:extLst>
          </p:cNvPr>
          <p:cNvSpPr>
            <a:spLocks noGrp="1" noChangeArrowheads="1"/>
          </p:cNvSpPr>
          <p:nvPr>
            <p:ph type="body" idx="1"/>
          </p:nvPr>
        </p:nvSpPr>
        <p:spPr>
          <a:xfrm>
            <a:off x="838200" y="1946275"/>
            <a:ext cx="7467600" cy="4114800"/>
          </a:xfrm>
        </p:spPr>
        <p:txBody>
          <a:bodyPr/>
          <a:lstStyle/>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Los cuatro ríos tenían una fuente común</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¿Pisón y Gihón?</a:t>
            </a:r>
          </a:p>
          <a:p>
            <a:pPr marL="461963" indent="-461963" eaLnBrk="1" hangingPunct="1">
              <a:spcBef>
                <a:spcPts val="0"/>
              </a:spcBef>
              <a:spcAft>
                <a:spcPts val="3600"/>
              </a:spcAft>
              <a:defRPr/>
            </a:pPr>
            <a:r>
              <a:rPr lang="es-CO" b="1" u="sng" dirty="0">
                <a:solidFill>
                  <a:srgbClr val="FFFFCC"/>
                </a:solidFill>
                <a:effectLst>
                  <a:outerShdw blurRad="38100" dist="38100" dir="2700000" algn="tl">
                    <a:srgbClr val="000000">
                      <a:alpha val="43137"/>
                    </a:srgbClr>
                  </a:outerShdw>
                </a:effectLst>
              </a:rPr>
              <a:t>¿Diluvio local? Características del mundo posterior al diluvio, nombres familiares para aquellos que sobrevivieron al diluvio (Ej: York / Nueva York)</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D0E40E0C-306F-F07B-1756-0A1856C114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50643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26C5C-F3A2-3407-8354-ED8BA70D9AB5}"/>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9A75346C-F5D0-D69E-F169-5FDB0F83E406}"/>
              </a:ext>
            </a:extLst>
          </p:cNvPr>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a:extLst>
              <a:ext uri="{FF2B5EF4-FFF2-40B4-BE49-F238E27FC236}">
                <a16:creationId xmlns:a16="http://schemas.microsoft.com/office/drawing/2014/main" id="{A8E1E71C-FE43-4F77-A133-A9B0F9AEC16F}"/>
              </a:ext>
            </a:extLst>
          </p:cNvPr>
          <p:cNvSpPr>
            <a:spLocks noGrp="1" noChangeArrowheads="1"/>
          </p:cNvSpPr>
          <p:nvPr>
            <p:ph type="body" idx="1"/>
          </p:nvPr>
        </p:nvSpPr>
        <p:spPr>
          <a:xfrm>
            <a:off x="990600" y="1371600"/>
            <a:ext cx="7467600" cy="44958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2:15-17 – </a:t>
            </a:r>
            <a:r>
              <a:rPr lang="es-CO" b="1" u="sng" dirty="0">
                <a:solidFill>
                  <a:srgbClr val="FFFFCC"/>
                </a:solidFill>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6355D7EA-79C1-B7EA-005C-0326E346E5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extLst>
      <p:ext uri="{BB962C8B-B14F-4D97-AF65-F5344CB8AC3E}">
        <p14:creationId xmlns:p14="http://schemas.microsoft.com/office/powerpoint/2010/main" val="2253957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752600" y="228600"/>
            <a:ext cx="5105400" cy="1143000"/>
          </a:xfrm>
        </p:spPr>
        <p:txBody>
          <a:bodyPr/>
          <a:lstStyle/>
          <a:p>
            <a:pPr algn="ctr" eaLnBrk="1" hangingPunct="1"/>
            <a:r>
              <a:rPr lang="es-CO" sz="3600" dirty="0"/>
              <a:t>Los deberes del hombre en Edén</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2:15-17)</a:t>
            </a:r>
          </a:p>
        </p:txBody>
      </p:sp>
      <p:sp>
        <p:nvSpPr>
          <p:cNvPr id="105475" name="Rectangle 3"/>
          <p:cNvSpPr>
            <a:spLocks noGrp="1" noChangeArrowheads="1"/>
          </p:cNvSpPr>
          <p:nvPr>
            <p:ph type="body" idx="1"/>
          </p:nvPr>
        </p:nvSpPr>
        <p:spPr>
          <a:xfrm>
            <a:off x="685800" y="1752600"/>
            <a:ext cx="7772400" cy="24384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Administración teocrática</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Cultivar y cuidar el jardín: tanto el trabajo como la procreación (Génesis 1:28) son instituciones previas a la caída</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18FE9CF-711F-42E3-AA66-2CABAB5A00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078" y="4267200"/>
            <a:ext cx="3183844" cy="2286000"/>
          </a:xfrm>
          <a:prstGeom prst="rect">
            <a:avLst/>
          </a:prstGeom>
        </p:spPr>
      </p:pic>
      <p:pic>
        <p:nvPicPr>
          <p:cNvPr id="4" name="Picture 3">
            <a:extLst>
              <a:ext uri="{FF2B5EF4-FFF2-40B4-BE49-F238E27FC236}">
                <a16:creationId xmlns:a16="http://schemas.microsoft.com/office/drawing/2014/main" id="{668E1429-537B-4CDA-8E23-7F9753941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757CE-3091-73F2-F7FE-2490F01EBE02}"/>
            </a:ext>
          </a:extLst>
        </p:cNvPr>
        <p:cNvGrpSpPr/>
        <p:nvPr/>
      </p:nvGrpSpPr>
      <p:grpSpPr>
        <a:xfrm>
          <a:off x="0" y="0"/>
          <a:ext cx="0" cy="0"/>
          <a:chOff x="0" y="0"/>
          <a:chExt cx="0" cy="0"/>
        </a:xfrm>
      </p:grpSpPr>
      <p:sp>
        <p:nvSpPr>
          <p:cNvPr id="94210" name="Rectangle 2">
            <a:extLst>
              <a:ext uri="{FF2B5EF4-FFF2-40B4-BE49-F238E27FC236}">
                <a16:creationId xmlns:a16="http://schemas.microsoft.com/office/drawing/2014/main" id="{56B3D822-F878-9017-CE55-41BCB73330BC}"/>
              </a:ext>
            </a:extLst>
          </p:cNvPr>
          <p:cNvSpPr>
            <a:spLocks noGrp="1" noChangeArrowheads="1"/>
          </p:cNvSpPr>
          <p:nvPr>
            <p:ph type="title"/>
          </p:nvPr>
        </p:nvSpPr>
        <p:spPr>
          <a:xfrm>
            <a:off x="1752600" y="228600"/>
            <a:ext cx="5105400" cy="1143000"/>
          </a:xfrm>
        </p:spPr>
        <p:txBody>
          <a:bodyPr/>
          <a:lstStyle/>
          <a:p>
            <a:pPr algn="ctr" eaLnBrk="1" hangingPunct="1"/>
            <a:r>
              <a:rPr lang="es-CO" sz="3600" dirty="0"/>
              <a:t>Los deberes del hombre en Edén</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2:15-17)</a:t>
            </a:r>
          </a:p>
        </p:txBody>
      </p:sp>
      <p:sp>
        <p:nvSpPr>
          <p:cNvPr id="105475" name="Rectangle 3">
            <a:extLst>
              <a:ext uri="{FF2B5EF4-FFF2-40B4-BE49-F238E27FC236}">
                <a16:creationId xmlns:a16="http://schemas.microsoft.com/office/drawing/2014/main" id="{7062EE33-4DD3-8E4B-74B9-E1B344EE165F}"/>
              </a:ext>
            </a:extLst>
          </p:cNvPr>
          <p:cNvSpPr>
            <a:spLocks noGrp="1" noChangeArrowheads="1"/>
          </p:cNvSpPr>
          <p:nvPr>
            <p:ph type="body" idx="1"/>
          </p:nvPr>
        </p:nvSpPr>
        <p:spPr>
          <a:xfrm>
            <a:off x="685800" y="1600200"/>
            <a:ext cx="7772400" cy="2438400"/>
          </a:xfrm>
        </p:spPr>
        <p:txBody>
          <a:bodyPr/>
          <a:lstStyle/>
          <a:p>
            <a:pPr marL="461963" indent="-461963"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Administración teocrática</a:t>
            </a:r>
          </a:p>
          <a:p>
            <a:pPr marL="461963" indent="-461963" algn="just" eaLnBrk="1" hangingPunct="1">
              <a:spcBef>
                <a:spcPts val="0"/>
              </a:spcBef>
              <a:spcAft>
                <a:spcPts val="3600"/>
              </a:spcAft>
              <a:defRPr/>
            </a:pPr>
            <a:r>
              <a:rPr lang="es-CO" dirty="0">
                <a:effectLst>
                  <a:outerShdw blurRad="38100" dist="38100" dir="2700000" algn="tl">
                    <a:srgbClr val="000000">
                      <a:alpha val="43137"/>
                    </a:srgbClr>
                  </a:outerShdw>
                </a:effectLst>
              </a:rPr>
              <a:t>Cultivar y cuidar el jardín: tanto el trabajo como la procreación (Génesis 1:28) son instituciones previas a la caída</a:t>
            </a:r>
            <a:endParaRPr lang="en-US"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D9BE2CF8-5FCC-043D-E15B-B8A05EAB52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078" y="4267200"/>
            <a:ext cx="3183844" cy="2286000"/>
          </a:xfrm>
          <a:prstGeom prst="rect">
            <a:avLst/>
          </a:prstGeom>
        </p:spPr>
      </p:pic>
      <p:pic>
        <p:nvPicPr>
          <p:cNvPr id="4" name="Picture 3">
            <a:extLst>
              <a:ext uri="{FF2B5EF4-FFF2-40B4-BE49-F238E27FC236}">
                <a16:creationId xmlns:a16="http://schemas.microsoft.com/office/drawing/2014/main" id="{2BFF6647-AD06-F61C-6318-E769BE63F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824836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B92B4-919F-0992-3C4A-7B62B3340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91" y="57264"/>
            <a:ext cx="7596617" cy="674347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imagen, conforme a Nuestra semejanza; y </a:t>
            </a:r>
            <a:r>
              <a:rPr lang="es-CO" sz="2800" b="1" u="sng" dirty="0">
                <a:solidFill>
                  <a:srgbClr val="FFFFCC"/>
                </a:solidFill>
                <a:latin typeface="Calibri" panose="020F0502020204030204" pitchFamily="34" charset="0"/>
              </a:rPr>
              <a:t>ejerza dominio sobre los peces del mar, sobre las aves del cielo, sobre los ganados, sobre toda la tierra, y sobre todo reptil que se arrastra sobre la tierra</a:t>
            </a:r>
            <a:r>
              <a:rPr lang="es-CO" sz="2800" dirty="0">
                <a:latin typeface="Calibri" panose="020F0502020204030204" pitchFamily="34" charset="0"/>
              </a:rPr>
              <a:t>». 27 Dios creó al hombre a imagen Suya, a imagen de Dios lo creó; varón y hembra los creó. 28 Dios los bendijo y les dijo: «Sean fecundos y multiplíquense. Llenen la tierra y </a:t>
            </a:r>
            <a:r>
              <a:rPr lang="es-CO" sz="2800" b="1" u="sng" dirty="0">
                <a:solidFill>
                  <a:srgbClr val="FFFFCC"/>
                </a:solidFill>
                <a:latin typeface="Calibri" panose="020F0502020204030204" pitchFamily="34" charset="0"/>
              </a:rPr>
              <a:t>sométanla. Ejerzan dominio sobre los peces del mar, sobre las aves del cielo y sobre todo ser viviente que se mueve[r] sobre la tierra</a:t>
            </a:r>
            <a:r>
              <a:rPr lang="es-CO" sz="2800" dirty="0">
                <a:latin typeface="Calibri" panose="020F0502020204030204" pitchFamily="34" charset="0"/>
              </a:rPr>
              <a:t>»</a:t>
            </a:r>
            <a:r>
              <a:rPr lang="en-US" sz="2800" dirty="0">
                <a:latin typeface="Calibri" panose="020F0502020204030204" pitchFamily="34" charset="0"/>
              </a:rPr>
              <a:t>.”</a:t>
            </a:r>
          </a:p>
        </p:txBody>
      </p:sp>
    </p:spTree>
    <p:extLst>
      <p:ext uri="{BB962C8B-B14F-4D97-AF65-F5344CB8AC3E}">
        <p14:creationId xmlns:p14="http://schemas.microsoft.com/office/powerpoint/2010/main" val="66333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C4EE4-233F-F2BD-B13A-83111CA66853}"/>
            </a:ext>
          </a:extLst>
        </p:cNvPr>
        <p:cNvGrpSpPr/>
        <p:nvPr/>
      </p:nvGrpSpPr>
      <p:grpSpPr>
        <a:xfrm>
          <a:off x="0" y="0"/>
          <a:ext cx="0" cy="0"/>
          <a:chOff x="0" y="0"/>
          <a:chExt cx="0" cy="0"/>
        </a:xfrm>
      </p:grpSpPr>
      <p:sp>
        <p:nvSpPr>
          <p:cNvPr id="94210" name="Rectangle 2">
            <a:extLst>
              <a:ext uri="{FF2B5EF4-FFF2-40B4-BE49-F238E27FC236}">
                <a16:creationId xmlns:a16="http://schemas.microsoft.com/office/drawing/2014/main" id="{2FB38EE8-8E3E-2096-57E6-B6F9952A0DCF}"/>
              </a:ext>
            </a:extLst>
          </p:cNvPr>
          <p:cNvSpPr>
            <a:spLocks noGrp="1" noChangeArrowheads="1"/>
          </p:cNvSpPr>
          <p:nvPr>
            <p:ph type="title"/>
          </p:nvPr>
        </p:nvSpPr>
        <p:spPr>
          <a:xfrm>
            <a:off x="1752600" y="228600"/>
            <a:ext cx="5105400" cy="1143000"/>
          </a:xfrm>
        </p:spPr>
        <p:txBody>
          <a:bodyPr/>
          <a:lstStyle/>
          <a:p>
            <a:pPr algn="ctr" eaLnBrk="1" hangingPunct="1"/>
            <a:r>
              <a:rPr lang="es-CO" sz="3600" dirty="0"/>
              <a:t>Los deberes del hombre en Edén</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2:15-17)</a:t>
            </a:r>
          </a:p>
        </p:txBody>
      </p:sp>
      <p:sp>
        <p:nvSpPr>
          <p:cNvPr id="105475" name="Rectangle 3">
            <a:extLst>
              <a:ext uri="{FF2B5EF4-FFF2-40B4-BE49-F238E27FC236}">
                <a16:creationId xmlns:a16="http://schemas.microsoft.com/office/drawing/2014/main" id="{BDBB01FD-362A-D784-6483-581A924EB9FA}"/>
              </a:ext>
            </a:extLst>
          </p:cNvPr>
          <p:cNvSpPr>
            <a:spLocks noGrp="1" noChangeArrowheads="1"/>
          </p:cNvSpPr>
          <p:nvPr>
            <p:ph type="body" idx="1"/>
          </p:nvPr>
        </p:nvSpPr>
        <p:spPr>
          <a:xfrm>
            <a:off x="685800" y="1752600"/>
            <a:ext cx="7772400" cy="24384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Administración teocrática</a:t>
            </a:r>
          </a:p>
          <a:p>
            <a:pPr marL="461963" indent="-461963" algn="just" eaLnBrk="1" hangingPunct="1">
              <a:spcBef>
                <a:spcPts val="0"/>
              </a:spcBef>
              <a:spcAft>
                <a:spcPts val="3600"/>
              </a:spcAft>
              <a:defRPr/>
            </a:pPr>
            <a:r>
              <a:rPr lang="es-CO" b="1" u="sng" dirty="0">
                <a:solidFill>
                  <a:srgbClr val="FFFFCC"/>
                </a:solidFill>
                <a:effectLst>
                  <a:outerShdw blurRad="38100" dist="38100" dir="2700000" algn="tl">
                    <a:srgbClr val="000000">
                      <a:alpha val="43137"/>
                    </a:srgbClr>
                  </a:outerShdw>
                </a:effectLst>
              </a:rPr>
              <a:t>Cultivar y cuidar el jardín: tanto el trabajo como la procreación (Génesis 1:28) son instituciones previas a la caída</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CD7B4C3-8DE6-B6F3-13D0-3043E9CA3D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0078" y="4267200"/>
            <a:ext cx="3183844" cy="2286000"/>
          </a:xfrm>
          <a:prstGeom prst="rect">
            <a:avLst/>
          </a:prstGeom>
        </p:spPr>
      </p:pic>
      <p:pic>
        <p:nvPicPr>
          <p:cNvPr id="4" name="Picture 3">
            <a:extLst>
              <a:ext uri="{FF2B5EF4-FFF2-40B4-BE49-F238E27FC236}">
                <a16:creationId xmlns:a16="http://schemas.microsoft.com/office/drawing/2014/main" id="{2629745F-AF69-2202-63D0-214DCAE0E9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848267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 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308DDC1-3B00-5D12-F6C6-9BA6153B7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2819400"/>
            <a:ext cx="2967303" cy="1911271"/>
          </a:xfrm>
          <a:prstGeom prst="rect">
            <a:avLst/>
          </a:prstGeom>
        </p:spPr>
      </p:pic>
    </p:spTree>
    <p:extLst>
      <p:ext uri="{BB962C8B-B14F-4D97-AF65-F5344CB8AC3E}">
        <p14:creationId xmlns:p14="http://schemas.microsoft.com/office/powerpoint/2010/main" val="71984706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1D19-0662-57C3-7BD7-BD1ACC5468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519991-6C58-EB8B-0FD3-F3C81D628D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a:extLst>
              <a:ext uri="{FF2B5EF4-FFF2-40B4-BE49-F238E27FC236}">
                <a16:creationId xmlns:a16="http://schemas.microsoft.com/office/drawing/2014/main" id="{9B754B48-BCD8-4C9D-1211-AB6BE0BC40A9}"/>
              </a:ext>
            </a:extLst>
          </p:cNvPr>
          <p:cNvSpPr>
            <a:spLocks noChangeArrowheads="1"/>
          </p:cNvSpPr>
          <p:nvPr/>
        </p:nvSpPr>
        <p:spPr bwMode="auto">
          <a:xfrm>
            <a:off x="0" y="0"/>
            <a:ext cx="9144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2:16-17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ordenó el Señor Dios al hombre, diciendo: De todo árbol del huerto podrás comer, 17 pero del árbol del conocimiento del bien y del mal no comerás, porque el día que de él comas, ciertamente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morirás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20CDFE40-2B19-9A0C-49E6-1A700B95A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048000"/>
            <a:ext cx="2846925" cy="1833734"/>
          </a:xfrm>
          <a:prstGeom prst="rect">
            <a:avLst/>
          </a:prstGeom>
        </p:spPr>
      </p:pic>
    </p:spTree>
    <p:extLst>
      <p:ext uri="{BB962C8B-B14F-4D97-AF65-F5344CB8AC3E}">
        <p14:creationId xmlns:p14="http://schemas.microsoft.com/office/powerpoint/2010/main" val="36702018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AB062-42B9-0174-D202-D1FAFA7FBF3A}"/>
            </a:ext>
          </a:extLst>
        </p:cNvPr>
        <p:cNvGrpSpPr/>
        <p:nvPr/>
      </p:nvGrpSpPr>
      <p:grpSpPr>
        <a:xfrm>
          <a:off x="0" y="0"/>
          <a:ext cx="0" cy="0"/>
          <a:chOff x="0" y="0"/>
          <a:chExt cx="0" cy="0"/>
        </a:xfrm>
      </p:grpSpPr>
      <p:sp>
        <p:nvSpPr>
          <p:cNvPr id="70658" name="Rectangle 2">
            <a:extLst>
              <a:ext uri="{FF2B5EF4-FFF2-40B4-BE49-F238E27FC236}">
                <a16:creationId xmlns:a16="http://schemas.microsoft.com/office/drawing/2014/main" id="{FDB3B36D-C48E-F9FB-B7C9-55BA94682C11}"/>
              </a:ext>
            </a:extLst>
          </p:cNvPr>
          <p:cNvSpPr>
            <a:spLocks noGrp="1" noChangeArrowheads="1"/>
          </p:cNvSpPr>
          <p:nvPr>
            <p:ph type="title"/>
          </p:nvPr>
        </p:nvSpPr>
        <p:spPr>
          <a:xfrm>
            <a:off x="685800" y="228600"/>
            <a:ext cx="7772400" cy="685800"/>
          </a:xfrm>
        </p:spPr>
        <p:txBody>
          <a:bodyPr/>
          <a:lstStyle/>
          <a:p>
            <a:pPr algn="ctr" eaLnBrk="1" hangingPunct="1"/>
            <a:r>
              <a:rPr lang="en-US" sz="3600" dirty="0"/>
              <a:t>Formando y Poblando (Gén 1:1)</a:t>
            </a:r>
          </a:p>
        </p:txBody>
      </p:sp>
      <p:graphicFrame>
        <p:nvGraphicFramePr>
          <p:cNvPr id="2" name="Table 2">
            <a:extLst>
              <a:ext uri="{FF2B5EF4-FFF2-40B4-BE49-F238E27FC236}">
                <a16:creationId xmlns:a16="http://schemas.microsoft.com/office/drawing/2014/main" id="{3DCE6455-50BD-F1B1-9A31-7A10D2E815D5}"/>
              </a:ext>
            </a:extLst>
          </p:cNvPr>
          <p:cNvGraphicFramePr>
            <a:graphicFrameLocks noGrp="1"/>
          </p:cNvGraphicFramePr>
          <p:nvPr/>
        </p:nvGraphicFramePr>
        <p:xfrm>
          <a:off x="533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Día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Luz</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Lumbreras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Agua, cielo</a:t>
                      </a: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marinos, aves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Día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Tierra, vegetación</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Día6: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Animales terrestres, hombre</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7" name="Picture 6">
            <a:extLst>
              <a:ext uri="{FF2B5EF4-FFF2-40B4-BE49-F238E27FC236}">
                <a16:creationId xmlns:a16="http://schemas.microsoft.com/office/drawing/2014/main" id="{333EA0FF-0DE8-4C5D-2B98-C87ADDFA64AC}"/>
              </a:ext>
            </a:extLst>
          </p:cNvPr>
          <p:cNvPicPr>
            <a:picLocks noChangeAspect="1"/>
          </p:cNvPicPr>
          <p:nvPr/>
        </p:nvPicPr>
        <p:blipFill>
          <a:blip r:embed="rId2"/>
          <a:stretch>
            <a:fillRect/>
          </a:stretch>
        </p:blipFill>
        <p:spPr>
          <a:xfrm>
            <a:off x="1143000" y="3825240"/>
            <a:ext cx="6479563" cy="2819400"/>
          </a:xfrm>
          <a:prstGeom prst="rect">
            <a:avLst/>
          </a:prstGeom>
        </p:spPr>
      </p:pic>
    </p:spTree>
    <p:extLst>
      <p:ext uri="{BB962C8B-B14F-4D97-AF65-F5344CB8AC3E}">
        <p14:creationId xmlns:p14="http://schemas.microsoft.com/office/powerpoint/2010/main" val="1286173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93AE697D-CE20-57F7-5C1F-AEED957B99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08C0-FBD4-9CA6-E1E1-30C95EF2DD6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B7D72909-9B30-F531-539B-ECB544893ECC}"/>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79BC42FB-E6E3-2ACD-D884-0D1F5D292D2B}"/>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9D7DA209-3081-36CD-14D1-902942842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187944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latin typeface="Calibri" panose="020F0502020204030204" pitchFamily="34" charset="0"/>
              </a:rPr>
              <a:t>26 </a:t>
            </a:r>
            <a:r>
              <a:rPr lang="es-CO" sz="2800" dirty="0">
                <a:latin typeface="Calibri" panose="020F0502020204030204" pitchFamily="34" charset="0"/>
              </a:rPr>
              <a:t>Y dijo Dios: Hagamos al hombre a nuestra </a:t>
            </a:r>
            <a:r>
              <a:rPr lang="es-CO" sz="2800" b="1" u="sng" dirty="0">
                <a:solidFill>
                  <a:srgbClr val="FFFFCC"/>
                </a:solidFill>
                <a:latin typeface="Calibri" panose="020F0502020204030204" pitchFamily="34" charset="0"/>
              </a:rPr>
              <a:t>imagen</a:t>
            </a:r>
            <a:r>
              <a:rPr lang="es-CO" sz="2800" dirty="0">
                <a:latin typeface="Calibri" panose="020F0502020204030204" pitchFamily="34" charset="0"/>
              </a:rPr>
              <a:t>, conforme a nuestra </a:t>
            </a:r>
            <a:r>
              <a:rPr lang="es-CO" sz="2800" b="1" u="sng" dirty="0">
                <a:solidFill>
                  <a:srgbClr val="FFFFCC"/>
                </a:solidFill>
                <a:latin typeface="Calibri" panose="020F0502020204030204" pitchFamily="34" charset="0"/>
              </a:rPr>
              <a:t>semejanza</a:t>
            </a:r>
            <a:r>
              <a:rPr lang="es-CO" sz="2800" dirty="0">
                <a:latin typeface="Calibri" panose="020F0502020204030204" pitchFamily="34" charset="0"/>
              </a:rPr>
              <a:t>; y ejerza dominio sobre los peces del mar, sobre las aves del cielo, sobre los ganados, sobre toda la tierra, y sobre todo reptil que se arrastra sobre la tierra. 27 Creó, pues, Dios al hombre </a:t>
            </a:r>
            <a:r>
              <a:rPr lang="es-CO" sz="2800" b="1" u="sng" dirty="0">
                <a:solidFill>
                  <a:srgbClr val="FFFFCC"/>
                </a:solidFill>
                <a:latin typeface="Calibri" panose="020F0502020204030204" pitchFamily="34" charset="0"/>
              </a:rPr>
              <a:t>a imagen suya</a:t>
            </a:r>
            <a:r>
              <a:rPr lang="es-CO" sz="2800" dirty="0">
                <a:latin typeface="Calibri" panose="020F0502020204030204" pitchFamily="34" charset="0"/>
              </a:rPr>
              <a:t>, a </a:t>
            </a:r>
            <a:r>
              <a:rPr lang="es-CO" sz="2800" b="1" u="sng" dirty="0">
                <a:solidFill>
                  <a:srgbClr val="FFFFCC"/>
                </a:solidFill>
                <a:latin typeface="Calibri" panose="020F0502020204030204" pitchFamily="34" charset="0"/>
              </a:rPr>
              <a:t>imagen de Dios</a:t>
            </a:r>
            <a:r>
              <a:rPr lang="es-CO" sz="2800" dirty="0">
                <a:latin typeface="Calibri" panose="020F0502020204030204" pitchFamily="34" charset="0"/>
              </a:rPr>
              <a:t> lo creó; varón y hembra los creó. 28 Y los bendijo Dios y les dijo: Sed fecundos y multiplicaos, y llenad la tierra y sojuzgadla; ejerced dominio sobre los peces del mar, sobre las aves del cielo y sobre todo ser viviente que se mueve[t] sobre la tierra</a:t>
            </a:r>
            <a:r>
              <a:rPr lang="en-US" sz="2800" dirty="0">
                <a:latin typeface="Calibri" panose="020F0502020204030204" pitchFamily="34" charset="0"/>
              </a:rPr>
              <a:t>.”</a:t>
            </a:r>
          </a:p>
        </p:txBody>
      </p:sp>
    </p:spTree>
    <p:extLst>
      <p:ext uri="{BB962C8B-B14F-4D97-AF65-F5344CB8AC3E}">
        <p14:creationId xmlns:p14="http://schemas.microsoft.com/office/powerpoint/2010/main" val="184075833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6F26-AECE-5BD3-90F0-66EACCDB887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36FF613E-DAD4-A4EB-8D5F-453F5F7AA0A8}"/>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5E32F061-8C7A-D7A7-7BEF-64E37DE3C6F0}"/>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Muerte física</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FBE5FCF1-7718-CA8C-C2AD-712DC3D80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12071254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0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 el sudor de tu rostro comerás el pan</a:t>
            </a:r>
          </a:p>
          <a:p>
            <a:pPr algn="just">
              <a:spcAft>
                <a:spcPts val="1000"/>
              </a:spcAft>
            </a:pP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hasta que vuelvas a la tierra, porque de ella fuiste tomado; pues polvo eres, y al polvo volverás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0E219A85-6672-BDCD-403B-DBCF92983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743200"/>
            <a:ext cx="3320136" cy="2138534"/>
          </a:xfrm>
          <a:prstGeom prst="rect">
            <a:avLst/>
          </a:prstGeom>
        </p:spPr>
      </p:pic>
    </p:spTree>
    <p:extLst>
      <p:ext uri="{BB962C8B-B14F-4D97-AF65-F5344CB8AC3E}">
        <p14:creationId xmlns:p14="http://schemas.microsoft.com/office/powerpoint/2010/main" val="281854547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Corintios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ya que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muerte entró por un hombre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también por un hombre vino la resurrección de los muertos. 22 Porque así como en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Adán</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todos mueren, también en Cristo todos serán vivificados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7800" y="3025140"/>
            <a:ext cx="2362200" cy="1771650"/>
          </a:xfrm>
          <a:prstGeom prst="rect">
            <a:avLst/>
          </a:prstGeom>
        </p:spPr>
      </p:pic>
    </p:spTree>
    <p:extLst>
      <p:ext uri="{BB962C8B-B14F-4D97-AF65-F5344CB8AC3E}">
        <p14:creationId xmlns:p14="http://schemas.microsoft.com/office/powerpoint/2010/main" val="18456040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Romanos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tal como el pecado entró en el mundo por medio de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 hombre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por medio del pecado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muerte</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así también la muerte se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extendió a todos los hombres</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porque todos pecaron.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9573" y="3124200"/>
            <a:ext cx="2424854" cy="1700547"/>
          </a:xfrm>
          <a:prstGeom prst="rect">
            <a:avLst/>
          </a:prstGeom>
        </p:spPr>
      </p:pic>
    </p:spTree>
    <p:extLst>
      <p:ext uri="{BB962C8B-B14F-4D97-AF65-F5344CB8AC3E}">
        <p14:creationId xmlns:p14="http://schemas.microsoft.com/office/powerpoint/2010/main" val="365053283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CF90CC-6F37-4384-97DF-4D861D0457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Apocalipsis 21:4</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Él enjugará toda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lágrima</a:t>
            </a:r>
            <a:r>
              <a:rPr lang="es-CO" sz="3600" dirty="0">
                <a:effectLst>
                  <a:outerShdw blurRad="38100" dist="38100" dir="2700000" algn="tl">
                    <a:srgbClr val="000000">
                      <a:alpha val="43137"/>
                    </a:srgbClr>
                  </a:outerShdw>
                </a:effectLst>
                <a:latin typeface="Calibri" panose="020F0502020204030204" pitchFamily="34" charset="0"/>
              </a:rPr>
              <a:t> de sus ojos, y ya no habrá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muerte</a:t>
            </a:r>
            <a:r>
              <a:rPr lang="es-CO" sz="3600" dirty="0">
                <a:effectLst>
                  <a:outerShdw blurRad="38100" dist="38100" dir="2700000" algn="tl">
                    <a:srgbClr val="000000">
                      <a:alpha val="43137"/>
                    </a:srgbClr>
                  </a:outerShdw>
                </a:effectLst>
                <a:latin typeface="Calibri" panose="020F0502020204030204" pitchFamily="34" charset="0"/>
              </a:rPr>
              <a:t>, ni habrá más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duelo</a:t>
            </a:r>
            <a:r>
              <a:rPr lang="es-CO" sz="3600" dirty="0">
                <a:effectLst>
                  <a:outerShdw blurRad="38100" dist="38100" dir="2700000" algn="tl">
                    <a:srgbClr val="000000">
                      <a:alpha val="43137"/>
                    </a:srgbClr>
                  </a:outerShdw>
                </a:effectLst>
                <a:latin typeface="Calibri" panose="020F0502020204030204" pitchFamily="34" charset="0"/>
              </a:rPr>
              <a:t>, ni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clamor</a:t>
            </a:r>
            <a:r>
              <a:rPr lang="es-CO" sz="3600" dirty="0">
                <a:effectLst>
                  <a:outerShdw blurRad="38100" dist="38100" dir="2700000" algn="tl">
                    <a:srgbClr val="000000">
                      <a:alpha val="43137"/>
                    </a:srgbClr>
                  </a:outerShdw>
                </a:effectLst>
                <a:latin typeface="Calibri" panose="020F0502020204030204" pitchFamily="34" charset="0"/>
              </a:rPr>
              <a:t>, ni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dolor</a:t>
            </a:r>
            <a:r>
              <a:rPr lang="es-CO" sz="3600" dirty="0">
                <a:effectLst>
                  <a:outerShdw blurRad="38100" dist="38100" dir="2700000" algn="tl">
                    <a:srgbClr val="000000">
                      <a:alpha val="43137"/>
                    </a:srgbClr>
                  </a:outerShdw>
                </a:effectLst>
                <a:latin typeface="Calibri" panose="020F0502020204030204" pitchFamily="34" charset="0"/>
              </a:rPr>
              <a:t>, porque las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primeras cosas</a:t>
            </a:r>
            <a:r>
              <a:rPr lang="es-CO" sz="3600" dirty="0">
                <a:effectLst>
                  <a:outerShdw blurRad="38100" dist="38100" dir="2700000" algn="tl">
                    <a:srgbClr val="000000">
                      <a:alpha val="43137"/>
                    </a:srgbClr>
                  </a:outerShdw>
                </a:effectLst>
                <a:latin typeface="Calibri" panose="020F0502020204030204" pitchFamily="34" charset="0"/>
              </a:rPr>
              <a:t> han pasado»</a:t>
            </a:r>
            <a:r>
              <a:rPr lang="en-US" sz="3600" dirty="0">
                <a:effectLst>
                  <a:outerShdw blurRad="38100" dist="38100" dir="2700000" algn="tl">
                    <a:srgbClr val="000000">
                      <a:alpha val="43137"/>
                    </a:srgbClr>
                  </a:outerShdw>
                </a:effectLst>
                <a:latin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0592" y="3048000"/>
            <a:ext cx="2062817" cy="1828800"/>
          </a:xfrm>
          <a:prstGeom prst="rect">
            <a:avLst/>
          </a:prstGeom>
        </p:spPr>
      </p:pic>
    </p:spTree>
    <p:extLst>
      <p:ext uri="{BB962C8B-B14F-4D97-AF65-F5344CB8AC3E}">
        <p14:creationId xmlns:p14="http://schemas.microsoft.com/office/powerpoint/2010/main" val="73640152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53B24-420A-58D5-A50E-D408E19BF3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B10DAA3-7DA9-3E65-8E52-A67BF294D2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28" y="552182"/>
            <a:ext cx="8738143" cy="5753636"/>
          </a:xfrm>
          <a:prstGeom prst="rect">
            <a:avLst/>
          </a:prstGeom>
          <a:solidFill>
            <a:srgbClr val="FFFFFF">
              <a:shade val="85000"/>
            </a:srgbClr>
          </a:solidFill>
          <a:ln w="63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188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CDE2-9A98-FBD5-2D63-E97E1D0FD0D6}"/>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35973B8F-A311-A64C-EF7F-425F7CBCEFDD}"/>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F2B1B2AE-96B9-5F65-AEDA-F5D76DA5EF1F}"/>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a:t>
            </a:r>
            <a:r>
              <a:rPr lang="es-CO"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de</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la caída</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619B2BCA-A064-1A4F-CD0D-BF924438D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345510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0E860-FC4B-64F2-2F71-9125F10BA65F}"/>
            </a:ext>
          </a:extLst>
        </p:cNvPr>
        <p:cNvGrpSpPr/>
        <p:nvPr/>
      </p:nvGrpSpPr>
      <p:grpSpPr>
        <a:xfrm>
          <a:off x="0" y="0"/>
          <a:ext cx="0" cy="0"/>
          <a:chOff x="0" y="0"/>
          <a:chExt cx="0" cy="0"/>
        </a:xfrm>
      </p:grpSpPr>
      <p:sp>
        <p:nvSpPr>
          <p:cNvPr id="86018" name="Rectangle 2">
            <a:extLst>
              <a:ext uri="{FF2B5EF4-FFF2-40B4-BE49-F238E27FC236}">
                <a16:creationId xmlns:a16="http://schemas.microsoft.com/office/drawing/2014/main" id="{241ADF20-DCB7-0384-1E97-4B8BE9C8C62F}"/>
              </a:ext>
            </a:extLst>
          </p:cNvPr>
          <p:cNvSpPr>
            <a:spLocks noGrp="1" noChangeArrowheads="1"/>
          </p:cNvSpPr>
          <p:nvPr>
            <p:ph type="title"/>
          </p:nvPr>
        </p:nvSpPr>
        <p:spPr>
          <a:xfrm>
            <a:off x="685800" y="228600"/>
            <a:ext cx="7772400" cy="914400"/>
          </a:xfrm>
        </p:spPr>
        <p:txBody>
          <a:bodyPr/>
          <a:lstStyle/>
          <a:p>
            <a:pPr algn="ctr" eaLnBrk="1" hangingPunct="1"/>
            <a:r>
              <a:rPr lang="es-CO" sz="3600" dirty="0">
                <a:effectLst>
                  <a:outerShdw blurRad="38100" dist="38100" dir="2700000" algn="tl">
                    <a:srgbClr val="000000">
                      <a:alpha val="43137"/>
                    </a:srgbClr>
                  </a:outerShdw>
                </a:effectLst>
                <a:latin typeface="Calibri" panose="020F0502020204030204" pitchFamily="34" charset="0"/>
              </a:rPr>
              <a:t>¿Relato Contradictorio de la Creación</a:t>
            </a:r>
            <a:r>
              <a:rPr lang="en-US" sz="3600" dirty="0">
                <a:effectLst>
                  <a:outerShdw blurRad="38100" dist="38100" dir="2700000" algn="tl">
                    <a:srgbClr val="000000">
                      <a:alpha val="43137"/>
                    </a:srgbClr>
                  </a:outerShdw>
                </a:effectLst>
                <a:latin typeface="Calibri" panose="020F0502020204030204" pitchFamily="34" charset="0"/>
              </a:rPr>
              <a:t>?</a:t>
            </a:r>
          </a:p>
        </p:txBody>
      </p:sp>
      <p:sp>
        <p:nvSpPr>
          <p:cNvPr id="21507" name="Rectangle 3">
            <a:extLst>
              <a:ext uri="{FF2B5EF4-FFF2-40B4-BE49-F238E27FC236}">
                <a16:creationId xmlns:a16="http://schemas.microsoft.com/office/drawing/2014/main" id="{FD24DED0-AEC0-479D-677F-FD9021CB80C8}"/>
              </a:ext>
            </a:extLst>
          </p:cNvPr>
          <p:cNvSpPr>
            <a:spLocks noGrp="1" noChangeArrowheads="1"/>
          </p:cNvSpPr>
          <p:nvPr>
            <p:ph type="body" idx="1"/>
          </p:nvPr>
        </p:nvSpPr>
        <p:spPr>
          <a:xfrm>
            <a:off x="76200" y="1600200"/>
            <a:ext cx="9067800" cy="20574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1 – </a:t>
            </a:r>
            <a:r>
              <a:rPr lang="es-CO" dirty="0">
                <a:effectLst>
                  <a:outerShdw blurRad="38100" dist="38100" dir="2700000" algn="tl">
                    <a:srgbClr val="000000">
                      <a:alpha val="43137"/>
                    </a:srgbClr>
                  </a:outerShdw>
                </a:effectLst>
                <a:latin typeface="Calibri" panose="020F0502020204030204" pitchFamily="34" charset="0"/>
              </a:rPr>
              <a:t> Resumen general de toda la creación</a:t>
            </a:r>
          </a:p>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2 – </a:t>
            </a:r>
            <a:r>
              <a:rPr lang="es-CO" b="1" u="sng" dirty="0">
                <a:solidFill>
                  <a:srgbClr val="FFFFCC"/>
                </a:solidFill>
                <a:effectLst>
                  <a:outerShdw blurRad="38100" dist="38100" dir="2700000" algn="tl">
                    <a:srgbClr val="000000">
                      <a:alpha val="43137"/>
                    </a:srgbClr>
                  </a:outerShdw>
                </a:effectLst>
                <a:latin typeface="Calibri" panose="020F0502020204030204" pitchFamily="34" charset="0"/>
              </a:rPr>
              <a:t>Detalles sobre la creación del jardín, el primer hombre y sus actividades en el día 6</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 </a:t>
            </a:r>
          </a:p>
        </p:txBody>
      </p:sp>
      <p:pic>
        <p:nvPicPr>
          <p:cNvPr id="8" name="Picture 7">
            <a:extLst>
              <a:ext uri="{FF2B5EF4-FFF2-40B4-BE49-F238E27FC236}">
                <a16:creationId xmlns:a16="http://schemas.microsoft.com/office/drawing/2014/main" id="{0E7D487B-3E84-8A66-A007-1664450CE326}"/>
              </a:ext>
            </a:extLst>
          </p:cNvPr>
          <p:cNvPicPr>
            <a:picLocks noChangeAspect="1"/>
          </p:cNvPicPr>
          <p:nvPr/>
        </p:nvPicPr>
        <p:blipFill>
          <a:blip r:embed="rId2"/>
          <a:stretch>
            <a:fillRect/>
          </a:stretch>
        </p:blipFill>
        <p:spPr>
          <a:xfrm>
            <a:off x="2568019" y="3841207"/>
            <a:ext cx="4007962" cy="2848426"/>
          </a:xfrm>
          <a:prstGeom prst="rect">
            <a:avLst/>
          </a:prstGeom>
        </p:spPr>
      </p:pic>
    </p:spTree>
    <p:extLst>
      <p:ext uri="{BB962C8B-B14F-4D97-AF65-F5344CB8AC3E}">
        <p14:creationId xmlns:p14="http://schemas.microsoft.com/office/powerpoint/2010/main" val="28138995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1E0442E-4A08-4FBD-AAA7-12D8142D155B}"/>
              </a:ext>
            </a:extLst>
          </p:cNvPr>
          <p:cNvGraphicFramePr>
            <a:graphicFrameLocks noGrp="1"/>
          </p:cNvGraphicFramePr>
          <p:nvPr>
            <p:ph sz="half" idx="1"/>
            <p:extLst>
              <p:ext uri="{D42A27DB-BD31-4B8C-83A1-F6EECF244321}">
                <p14:modId xmlns:p14="http://schemas.microsoft.com/office/powerpoint/2010/main" val="2963028787"/>
              </p:ext>
            </p:extLst>
          </p:nvPr>
        </p:nvGraphicFramePr>
        <p:xfrm>
          <a:off x="114300" y="228600"/>
          <a:ext cx="8915400" cy="6400800"/>
        </p:xfrm>
        <a:graphic>
          <a:graphicData uri="http://schemas.openxmlformats.org/drawingml/2006/table">
            <a:tbl>
              <a:tblPr firstRow="1" bandRow="1">
                <a:tableStyleId>{073A0DAA-6AF3-43AB-8588-CEC1D06C72B9}</a:tableStyleId>
              </a:tblPr>
              <a:tblGrid>
                <a:gridCol w="2781300">
                  <a:extLst>
                    <a:ext uri="{9D8B030D-6E8A-4147-A177-3AD203B41FA5}">
                      <a16:colId xmlns:a16="http://schemas.microsoft.com/office/drawing/2014/main" val="3678228928"/>
                    </a:ext>
                  </a:extLst>
                </a:gridCol>
                <a:gridCol w="3162300">
                  <a:extLst>
                    <a:ext uri="{9D8B030D-6E8A-4147-A177-3AD203B41FA5}">
                      <a16:colId xmlns:a16="http://schemas.microsoft.com/office/drawing/2014/main" val="2382543196"/>
                    </a:ext>
                  </a:extLst>
                </a:gridCol>
                <a:gridCol w="2971800">
                  <a:extLst>
                    <a:ext uri="{9D8B030D-6E8A-4147-A177-3AD203B41FA5}">
                      <a16:colId xmlns:a16="http://schemas.microsoft.com/office/drawing/2014/main" val="1361264393"/>
                    </a:ext>
                  </a:extLst>
                </a:gridCol>
              </a:tblGrid>
              <a:tr h="914400">
                <a:tc gridSpan="3">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Wingdings" panose="05000000000000000000" pitchFamily="2" charset="2"/>
                        <a:buNone/>
                        <a:tabLst/>
                        <a:defRPr/>
                      </a:pPr>
                      <a:r>
                        <a:rPr kumimoji="0" lang="en-US" sz="3600" b="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General vs. Revelación Especial </a:t>
                      </a: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tc hMerge="1">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Wingdings" panose="05000000000000000000" pitchFamily="2" charset="2"/>
                        <a:buNone/>
                        <a:tabLst/>
                        <a:defRPr/>
                      </a:pPr>
                      <a:endPar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95566894"/>
                  </a:ext>
                </a:extLst>
              </a:tr>
              <a:tr h="914400">
                <a:tc>
                  <a:txBody>
                    <a:bodyPr/>
                    <a:lstStyle/>
                    <a:p>
                      <a:pPr marL="0" marR="0" lvl="0" indent="0" algn="ctr" defTabSz="914400" rtl="0" eaLnBrk="1" fontAlgn="base" latinLnBrk="0" hangingPunct="1">
                        <a:lnSpc>
                          <a:spcPct val="90000"/>
                        </a:lnSpc>
                        <a:spcBef>
                          <a:spcPct val="20000"/>
                        </a:spcBef>
                        <a:spcAft>
                          <a:spcPct val="0"/>
                        </a:spcAft>
                        <a:buClr>
                          <a:srgbClr val="00FFFF"/>
                        </a:buClr>
                        <a:buSzPct val="75000"/>
                        <a:buFont typeface="+mj-lt"/>
                        <a:buNone/>
                        <a:tabLst/>
                        <a:defRPr/>
                      </a:pPr>
                      <a:endParaRPr kumimoji="0" lang="en-US" sz="2600" b="1"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anchor="ct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C00000"/>
                          </a:solidFill>
                          <a:effectLst/>
                          <a:latin typeface="Calibri" panose="020F0502020204030204" pitchFamily="34" charset="0"/>
                          <a:ea typeface="+mn-ea"/>
                          <a:cs typeface="+mn-cs"/>
                        </a:rPr>
                        <a:t>GENERAL</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effectLst/>
                          <a:latin typeface="Calibri" panose="020F0502020204030204" pitchFamily="34" charset="0"/>
                          <a:ea typeface="+mn-ea"/>
                          <a:cs typeface="+mn-cs"/>
                        </a:rPr>
                        <a:t>ESPECIAL</a:t>
                      </a:r>
                    </a:p>
                  </a:txBody>
                  <a:tcPr anchor="ctr" horzOverflow="overflow"/>
                </a:tc>
                <a:extLst>
                  <a:ext uri="{0D108BD9-81ED-4DB2-BD59-A6C34878D82A}">
                    <a16:rowId xmlns:a16="http://schemas.microsoft.com/office/drawing/2014/main" val="128067973"/>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EJEMPLOS</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Naturaleza, conciencia</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(Rom 1–2)</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Encarnación, Escritura, milagros</a:t>
                      </a:r>
                    </a:p>
                  </a:txBody>
                  <a:tcPr anchor="ctr" horzOverflow="overflow"/>
                </a:tc>
                <a:extLst>
                  <a:ext uri="{0D108BD9-81ED-4DB2-BD59-A6C34878D82A}">
                    <a16:rowId xmlns:a16="http://schemas.microsoft.com/office/drawing/2014/main" val="2536075989"/>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DISPONIBILIDAD</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Toda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Alguna</a:t>
                      </a:r>
                    </a:p>
                  </a:txBody>
                  <a:tcPr anchor="ctr" horzOverflow="overflow"/>
                </a:tc>
                <a:extLst>
                  <a:ext uri="{0D108BD9-81ED-4DB2-BD59-A6C34878D82A}">
                    <a16:rowId xmlns:a16="http://schemas.microsoft.com/office/drawing/2014/main" val="3618605184"/>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LOGRO</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Responsabilidad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(Rom 1)</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Salvación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(Hch 4:12; 2 Tim 3:15)</a:t>
                      </a:r>
                    </a:p>
                  </a:txBody>
                  <a:tcPr anchor="ctr" horzOverflow="overflow"/>
                </a:tc>
                <a:extLst>
                  <a:ext uri="{0D108BD9-81ED-4DB2-BD59-A6C34878D82A}">
                    <a16:rowId xmlns:a16="http://schemas.microsoft.com/office/drawing/2014/main" val="521044251"/>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FORMA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No escrita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Escrita</a:t>
                      </a:r>
                    </a:p>
                  </a:txBody>
                  <a:tcPr anchor="ctr" horzOverflow="overflow"/>
                </a:tc>
                <a:extLst>
                  <a:ext uri="{0D108BD9-81ED-4DB2-BD59-A6C34878D82A}">
                    <a16:rowId xmlns:a16="http://schemas.microsoft.com/office/drawing/2014/main" val="1630811638"/>
                  </a:ext>
                </a:extLst>
              </a:tr>
              <a:tr h="9144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CALIDAD</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C00000"/>
                          </a:solidFill>
                          <a:effectLst/>
                          <a:latin typeface="Calibri" panose="020F0502020204030204" pitchFamily="34" charset="0"/>
                          <a:ea typeface="+mn-ea"/>
                          <a:cs typeface="+mn-cs"/>
                        </a:rPr>
                        <a:t>Natural</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400" kern="1200" dirty="0">
                          <a:solidFill>
                            <a:srgbClr val="0000CC"/>
                          </a:solidFill>
                          <a:effectLst/>
                          <a:latin typeface="Calibri" panose="020F0502020204030204" pitchFamily="34" charset="0"/>
                          <a:ea typeface="+mn-ea"/>
                          <a:cs typeface="+mn-cs"/>
                        </a:rPr>
                        <a:t>Sobrenatural, milagrosa</a:t>
                      </a:r>
                    </a:p>
                  </a:txBody>
                  <a:tcPr anchor="ctr" horzOverflow="overflow"/>
                </a:tc>
                <a:extLst>
                  <a:ext uri="{0D108BD9-81ED-4DB2-BD59-A6C34878D82A}">
                    <a16:rowId xmlns:a16="http://schemas.microsoft.com/office/drawing/2014/main" val="1486471232"/>
                  </a:ext>
                </a:extLst>
              </a:tr>
            </a:tbl>
          </a:graphicData>
        </a:graphic>
      </p:graphicFrame>
    </p:spTree>
    <p:extLst>
      <p:ext uri="{BB962C8B-B14F-4D97-AF65-F5344CB8AC3E}">
        <p14:creationId xmlns:p14="http://schemas.microsoft.com/office/powerpoint/2010/main" val="36602932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0" y="1567428"/>
            <a:ext cx="9144000" cy="5061972"/>
          </a:xfrm>
        </p:spPr>
        <p:txBody>
          <a:bodyPr/>
          <a:lstStyle/>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cs typeface="Calibri" panose="020F0502020204030204" pitchFamily="34" charset="0"/>
              </a:rPr>
              <a:t>Desde la entrada del pecado en el mundo, el hombre puede reunir el verdadero conocimiento acerca de Dios a partir de su revelación general solo si la estudia a la luz de la Escritura, en la que los elementos de la autorrevelación original de Dios, que fueron oscurecidos y pervertidos por la plaga del pecado, son republicados, corregidos e interpretados. Algunos se inclinan a hablar de la revelación de Dios como una segunda fuente; pero esto no es correcto en vista del hecho de que la naturaleza puede ser considerada aquí solo como se interpreta a la luz de la Escritura</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a:extLst>
              <a:ext uri="{FF2B5EF4-FFF2-40B4-BE49-F238E27FC236}">
                <a16:creationId xmlns:a16="http://schemas.microsoft.com/office/drawing/2014/main" id="{FC1E6624-7225-4F98-88FF-1AB692B3E28F}"/>
              </a:ext>
            </a:extLst>
          </p:cNvPr>
          <p:cNvSpPr/>
          <p:nvPr/>
        </p:nvSpPr>
        <p:spPr>
          <a:xfrm>
            <a:off x="2171700" y="228600"/>
            <a:ext cx="48006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Louis Berkhof</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Introductory volume to Systematic Theology </a:t>
            </a:r>
            <a:b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(Grand Rapids, Eerdmans, 1946), 60, 96.</a:t>
            </a:r>
          </a:p>
        </p:txBody>
      </p:sp>
      <p:pic>
        <p:nvPicPr>
          <p:cNvPr id="5" name="Picture 4">
            <a:extLst>
              <a:ext uri="{FF2B5EF4-FFF2-40B4-BE49-F238E27FC236}">
                <a16:creationId xmlns:a16="http://schemas.microsoft.com/office/drawing/2014/main" id="{111B6CDE-3B0C-313C-BA1C-13DE5A8D6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6142" y="76461"/>
            <a:ext cx="1707336" cy="121893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EB29C-E246-4B94-18DF-96ADBF7B626B}"/>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E24C3269-D4D9-2779-FE2E-1D390A91D741}"/>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8003BD0F-D606-D47B-71EF-5C91C9204B1C}"/>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Deuteronomio</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733CC160-21C5-547F-C1C3-754A7E52A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4152203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E882F-1CA5-1242-62C2-4C2ECBB366C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E64458D5-B3CC-8567-B30B-44A5001E234F}"/>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51BFE128-3596-3CFF-9583-57B437ED4B57}"/>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417A8FF7-17E6-6C87-4426-EC6221DDD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21258182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B65FA-0E08-10E7-E41B-6CD6A8D48DCC}"/>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42A803A5-78DC-F843-791D-5E903393B7A6}"/>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2FC03AB0-C491-8161-F29F-CFE409AF1BAD}"/>
              </a:ext>
            </a:extLst>
          </p:cNvPr>
          <p:cNvSpPr>
            <a:spLocks noGrp="1" noChangeArrowheads="1"/>
          </p:cNvSpPr>
          <p:nvPr>
            <p:ph type="body" idx="1"/>
          </p:nvPr>
        </p:nvSpPr>
        <p:spPr>
          <a:xfrm>
            <a:off x="533400" y="10668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a:t>
            </a:r>
            <a:r>
              <a:rPr lang="es-CO" sz="3000" dirty="0">
                <a:effectLst>
                  <a:outerShdw blurRad="38100" dist="38100" dir="2700000" algn="tl">
                    <a:srgbClr val="000000">
                      <a:alpha val="43137"/>
                    </a:srgbClr>
                  </a:outerShdw>
                </a:effectLst>
                <a:ea typeface="+mn-ea"/>
                <a:cs typeface="Calibri" panose="020F0502020204030204" pitchFamily="34" charset="0"/>
              </a:rPr>
              <a:t>de</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eaLnBrk="1" hangingPunct="1">
              <a:spcBef>
                <a:spcPts val="0"/>
              </a:spcBef>
              <a:spcAft>
                <a:spcPts val="1400"/>
              </a:spcAft>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dirty="0">
                <a:effectLst>
                  <a:outerShdw blurRad="38100" dist="38100" dir="2700000" algn="tl">
                    <a:srgbClr val="000000">
                      <a:alpha val="43137"/>
                    </a:srgbClr>
                  </a:outerShdw>
                </a:effectLst>
                <a:cs typeface="Calibri" panose="020F0502020204030204" pitchFamily="34" charset="0"/>
              </a:rPr>
              <a:t>que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dirty="0">
                <a:effectLst>
                  <a:outerShdw blurRad="38100" dist="38100" dir="2700000" algn="tl">
                    <a:srgbClr val="000000">
                      <a:alpha val="43137"/>
                    </a:srgbClr>
                  </a:outerShdw>
                </a:effectLst>
                <a:cs typeface="Calibri" panose="020F0502020204030204" pitchFamily="34" charset="0"/>
              </a:rPr>
              <a:t>Reyes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B275EC2C-448E-FE90-9B2E-FA9A05BF7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919181"/>
            <a:ext cx="1828800" cy="1305658"/>
          </a:xfrm>
          <a:prstGeom prst="rect">
            <a:avLst/>
          </a:prstGeom>
        </p:spPr>
      </p:pic>
    </p:spTree>
    <p:extLst>
      <p:ext uri="{BB962C8B-B14F-4D97-AF65-F5344CB8AC3E}">
        <p14:creationId xmlns:p14="http://schemas.microsoft.com/office/powerpoint/2010/main" val="1273216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6ACD-A0E5-4E3A-E6F0-01D17CEAE051}"/>
            </a:ext>
          </a:extLst>
        </p:cNvPr>
        <p:cNvGrpSpPr/>
        <p:nvPr/>
      </p:nvGrpSpPr>
      <p:grpSpPr>
        <a:xfrm>
          <a:off x="0" y="0"/>
          <a:ext cx="0" cy="0"/>
          <a:chOff x="0" y="0"/>
          <a:chExt cx="0" cy="0"/>
        </a:xfrm>
      </p:grpSpPr>
      <p:sp>
        <p:nvSpPr>
          <p:cNvPr id="96258" name="Rectangle 2">
            <a:extLst>
              <a:ext uri="{FF2B5EF4-FFF2-40B4-BE49-F238E27FC236}">
                <a16:creationId xmlns:a16="http://schemas.microsoft.com/office/drawing/2014/main" id="{1B32E7DE-A34C-7DB7-3280-09106C538E74}"/>
              </a:ext>
            </a:extLst>
          </p:cNvPr>
          <p:cNvSpPr>
            <a:spLocks noGrp="1" noChangeArrowheads="1"/>
          </p:cNvSpPr>
          <p:nvPr>
            <p:ph type="title"/>
          </p:nvPr>
        </p:nvSpPr>
        <p:spPr>
          <a:xfrm>
            <a:off x="647700" y="228600"/>
            <a:ext cx="8191500" cy="1143000"/>
          </a:xfrm>
        </p:spPr>
        <p:txBody>
          <a:bodyPr/>
          <a:lstStyle/>
          <a:p>
            <a:pPr algn="ctr" eaLnBrk="1" hangingPunct="1"/>
            <a:r>
              <a:rPr lang="en-US" sz="3600" dirty="0">
                <a:latin typeface="Calibri" panose="020F0502020204030204" pitchFamily="34" charset="0"/>
              </a:rPr>
              <a:t>“</a:t>
            </a:r>
            <a:r>
              <a:rPr lang="en-US" sz="3600" dirty="0"/>
              <a:t>N</a:t>
            </a:r>
            <a:r>
              <a:rPr lang="en-US" sz="3600" dirty="0">
                <a:latin typeface="Calibri" panose="020F0502020204030204" pitchFamily="34" charset="0"/>
              </a:rPr>
              <a:t>o comerás del </a:t>
            </a:r>
            <a:r>
              <a:rPr lang="es-CO" sz="3600" dirty="0">
                <a:latin typeface="Calibri" panose="020F0502020204030204" pitchFamily="34" charset="0"/>
              </a:rPr>
              <a:t>árbol del conocimiento</a:t>
            </a:r>
            <a:r>
              <a:rPr lang="en-US" sz="3600" dirty="0">
                <a:latin typeface="Calibri" panose="020F0502020204030204" pitchFamily="34" charset="0"/>
              </a:rPr>
              <a:t>” </a:t>
            </a:r>
            <a:br>
              <a:rPr lang="en-US" sz="3600" dirty="0">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a:t>
            </a:r>
            <a:endParaRPr lang="en-US" sz="30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06499" name="Rectangle 3">
            <a:extLst>
              <a:ext uri="{FF2B5EF4-FFF2-40B4-BE49-F238E27FC236}">
                <a16:creationId xmlns:a16="http://schemas.microsoft.com/office/drawing/2014/main" id="{E95A6727-B97B-7623-4AFA-2D4FA63439D5}"/>
              </a:ext>
            </a:extLst>
          </p:cNvPr>
          <p:cNvSpPr>
            <a:spLocks noGrp="1" noChangeArrowheads="1"/>
          </p:cNvSpPr>
          <p:nvPr>
            <p:ph type="body" idx="1"/>
          </p:nvPr>
        </p:nvSpPr>
        <p:spPr>
          <a:xfrm>
            <a:off x="533400" y="1219200"/>
            <a:ext cx="80772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Libre albedrío</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Muerte física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791x, Gén 3:19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dependencia de la humanidad en la revelación especial, incluso en el mundo antes de la caída</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(Gén. 2:9)</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ea typeface="+mn-ea"/>
                <a:cs typeface="Calibri" panose="020F0502020204030204" pitchFamily="34" charset="0"/>
              </a:rPr>
              <a:t>Deuteronomio</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30:15</a:t>
            </a: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Gén 2:17 </a:t>
            </a:r>
            <a:r>
              <a:rPr lang="es-CO"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y la teoría del Día-Era</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p>
          <a:p>
            <a:pPr marL="914400" lvl="1" indent="-457200" algn="just" eaLnBrk="1" hangingPunct="1">
              <a:spcBef>
                <a:spcPts val="0"/>
              </a:spcBef>
              <a:spcAft>
                <a:spcPts val="1400"/>
              </a:spcAft>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1 </a:t>
            </a:r>
            <a:r>
              <a:rPr lang="es-CO" sz="2800" dirty="0">
                <a:effectLst>
                  <a:outerShdw blurRad="38100" dist="38100" dir="2700000" algn="tl">
                    <a:srgbClr val="000000">
                      <a:alpha val="43137"/>
                    </a:srgbClr>
                  </a:outerShdw>
                </a:effectLst>
                <a:cs typeface="Calibri" panose="020F0502020204030204" pitchFamily="34" charset="0"/>
              </a:rPr>
              <a:t>Días de la Creación-Yom con modificador ordinal y "tarde y mañana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914400" lvl="1" indent="-457200" algn="just" eaLnBrk="1" hangingPunct="1">
              <a:spcBef>
                <a:spcPts val="0"/>
              </a:spcBef>
              <a:spcAft>
                <a:spcPts val="1400"/>
              </a:spcAft>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 +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que</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(1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Reyes</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2:37)</a:t>
            </a:r>
          </a:p>
        </p:txBody>
      </p:sp>
      <p:pic>
        <p:nvPicPr>
          <p:cNvPr id="4" name="Picture 3">
            <a:extLst>
              <a:ext uri="{FF2B5EF4-FFF2-40B4-BE49-F238E27FC236}">
                <a16:creationId xmlns:a16="http://schemas.microsoft.com/office/drawing/2014/main" id="{F25C2844-15BD-91D1-43BE-EE3095516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3598" y="919181"/>
            <a:ext cx="2215602" cy="1581812"/>
          </a:xfrm>
          <a:prstGeom prst="rect">
            <a:avLst/>
          </a:prstGeom>
        </p:spPr>
      </p:pic>
    </p:spTree>
    <p:extLst>
      <p:ext uri="{BB962C8B-B14F-4D97-AF65-F5344CB8AC3E}">
        <p14:creationId xmlns:p14="http://schemas.microsoft.com/office/powerpoint/2010/main" val="3842792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3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2:17; 1 Reyes 2:37 (NET)</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pero del árbol del conocimiento del bien y del mal no comerás, porque 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que]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 él comas, ciertamente morirás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el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que]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salgas y pases el torrente Cedrón, ten por cierto que sin duda morirás; tu sangre recaerá sobre tu cabeza».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2137320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8B9D7-8398-BD71-C04E-67B091CB753F}"/>
            </a:ext>
          </a:extLst>
        </p:cNvPr>
        <p:cNvGrpSpPr/>
        <p:nvPr/>
      </p:nvGrpSpPr>
      <p:grpSpPr>
        <a:xfrm>
          <a:off x="0" y="0"/>
          <a:ext cx="0" cy="0"/>
          <a:chOff x="0" y="0"/>
          <a:chExt cx="0" cy="0"/>
        </a:xfrm>
      </p:grpSpPr>
      <p:sp>
        <p:nvSpPr>
          <p:cNvPr id="90114" name="Rectangle 2">
            <a:extLst>
              <a:ext uri="{FF2B5EF4-FFF2-40B4-BE49-F238E27FC236}">
                <a16:creationId xmlns:a16="http://schemas.microsoft.com/office/drawing/2014/main" id="{AB21D3C6-C729-8DE4-5AC7-99569BE5DA8C}"/>
              </a:ext>
            </a:extLst>
          </p:cNvPr>
          <p:cNvSpPr>
            <a:spLocks noGrp="1" noChangeArrowheads="1"/>
          </p:cNvSpPr>
          <p:nvPr>
            <p:ph type="title"/>
          </p:nvPr>
        </p:nvSpPr>
        <p:spPr>
          <a:xfrm>
            <a:off x="2533650" y="236220"/>
            <a:ext cx="40767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Génesis 2 Esquema</a:t>
            </a:r>
          </a:p>
        </p:txBody>
      </p:sp>
      <p:sp>
        <p:nvSpPr>
          <p:cNvPr id="102403" name="Rectangle 3">
            <a:extLst>
              <a:ext uri="{FF2B5EF4-FFF2-40B4-BE49-F238E27FC236}">
                <a16:creationId xmlns:a16="http://schemas.microsoft.com/office/drawing/2014/main" id="{E659F582-706F-27C7-F6E7-7240279DC04B}"/>
              </a:ext>
            </a:extLst>
          </p:cNvPr>
          <p:cNvSpPr>
            <a:spLocks noGrp="1" noChangeArrowheads="1"/>
          </p:cNvSpPr>
          <p:nvPr>
            <p:ph type="body" idx="1"/>
          </p:nvPr>
        </p:nvSpPr>
        <p:spPr>
          <a:xfrm>
            <a:off x="990600" y="1371600"/>
            <a:ext cx="7162800" cy="4495800"/>
          </a:xfrm>
        </p:spPr>
        <p:txBody>
          <a:bodyPr/>
          <a:lstStyle/>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2:4-7 – Creación del hombre</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2:8-14 – El hombre es puesto en el jardín del </a:t>
            </a:r>
            <a:r>
              <a:rPr lang="en-US" dirty="0">
                <a:effectLst>
                  <a:outerShdw blurRad="38100" dist="38100" dir="2700000" algn="tl">
                    <a:srgbClr val="000000">
                      <a:alpha val="43137"/>
                    </a:srgbClr>
                  </a:outerShdw>
                </a:effectLst>
              </a:rPr>
              <a:t>E</a:t>
            </a:r>
            <a:r>
              <a:rPr lang="en-US" dirty="0">
                <a:effectLst>
                  <a:outerShdw blurRad="38100" dist="38100" dir="2700000" algn="tl">
                    <a:srgbClr val="000000">
                      <a:alpha val="43137"/>
                    </a:srgbClr>
                  </a:outerShdw>
                </a:effectLst>
                <a:latin typeface="Calibri" panose="020F0502020204030204" pitchFamily="34" charset="0"/>
              </a:rPr>
              <a:t>dén</a:t>
            </a:r>
          </a:p>
          <a:p>
            <a:pPr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rPr>
              <a:t>Génesis 2:15-17 – </a:t>
            </a:r>
            <a:r>
              <a:rPr lang="es-CO" dirty="0">
                <a:effectLst>
                  <a:outerShdw blurRad="38100" dist="38100" dir="2700000" algn="tl">
                    <a:srgbClr val="000000">
                      <a:alpha val="43137"/>
                    </a:srgbClr>
                  </a:outerShdw>
                </a:effectLst>
                <a:latin typeface="Calibri" panose="020F0502020204030204" pitchFamily="34" charset="0"/>
              </a:rPr>
              <a:t>Las responsabilidades del hombre en el Jardín del Edén</a:t>
            </a:r>
            <a:endParaRPr lang="en-US" dirty="0">
              <a:effectLst>
                <a:outerShdw blurRad="38100" dist="38100" dir="2700000" algn="tl">
                  <a:srgbClr val="000000">
                    <a:alpha val="43137"/>
                  </a:srgbClr>
                </a:outerShdw>
              </a:effectLst>
              <a:latin typeface="Calibri" panose="020F0502020204030204" pitchFamily="34" charset="0"/>
            </a:endParaRPr>
          </a:p>
          <a:p>
            <a:pPr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Génesis 2:18-25 – Primer matrimonio</a:t>
            </a:r>
          </a:p>
        </p:txBody>
      </p:sp>
      <p:pic>
        <p:nvPicPr>
          <p:cNvPr id="4" name="Picture 3">
            <a:extLst>
              <a:ext uri="{FF2B5EF4-FFF2-40B4-BE49-F238E27FC236}">
                <a16:creationId xmlns:a16="http://schemas.microsoft.com/office/drawing/2014/main" id="{21B7BD98-2C3C-1170-0AD1-44DFC8DBAB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015" y="21771"/>
            <a:ext cx="1575214" cy="1124612"/>
          </a:xfrm>
          <a:prstGeom prst="rect">
            <a:avLst/>
          </a:prstGeom>
        </p:spPr>
      </p:pic>
    </p:spTree>
    <p:extLst>
      <p:ext uri="{BB962C8B-B14F-4D97-AF65-F5344CB8AC3E}">
        <p14:creationId xmlns:p14="http://schemas.microsoft.com/office/powerpoint/2010/main" val="31493766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B7BC9-2BA7-D907-10A6-95EADD41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4" y="74454"/>
            <a:ext cx="8951871" cy="6709091"/>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362200" y="228600"/>
            <a:ext cx="39624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é</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2:18-25)</a:t>
            </a:r>
          </a:p>
        </p:txBody>
      </p:sp>
      <p:sp>
        <p:nvSpPr>
          <p:cNvPr id="108547" name="Rectangle 3"/>
          <p:cNvSpPr>
            <a:spLocks noGrp="1" noChangeArrowheads="1"/>
          </p:cNvSpPr>
          <p:nvPr>
            <p:ph type="body" idx="1"/>
          </p:nvPr>
        </p:nvSpPr>
        <p:spPr>
          <a:xfrm>
            <a:off x="1333500" y="1600200"/>
            <a:ext cx="6896100" cy="2438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identificado (Gén. 2:18)</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reconocido (Gén. 2:19-20)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resuelto (Gén. 2:21-25)</a:t>
            </a:r>
          </a:p>
        </p:txBody>
      </p:sp>
      <p:pic>
        <p:nvPicPr>
          <p:cNvPr id="4" name="Picture 3">
            <a:extLst>
              <a:ext uri="{FF2B5EF4-FFF2-40B4-BE49-F238E27FC236}">
                <a16:creationId xmlns:a16="http://schemas.microsoft.com/office/drawing/2014/main" id="{F45D5490-0818-405A-BA4D-FE1B097413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810" y="4114800"/>
            <a:ext cx="405638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661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98AC7-8F7E-94C5-4EEC-1CABDD0977F6}"/>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2E0BC8D-EAB9-BCAF-1ADE-4D5D60387F1F}"/>
              </a:ext>
            </a:extLst>
          </p:cNvPr>
          <p:cNvGraphicFramePr>
            <a:graphicFrameLocks noGrp="1"/>
          </p:cNvGraphicFramePr>
          <p:nvPr>
            <p:ph idx="1"/>
            <p:extLst>
              <p:ext uri="{D42A27DB-BD31-4B8C-83A1-F6EECF244321}">
                <p14:modId xmlns:p14="http://schemas.microsoft.com/office/powerpoint/2010/main" val="1189578093"/>
              </p:ext>
            </p:extLst>
          </p:nvPr>
        </p:nvGraphicFramePr>
        <p:xfrm>
          <a:off x="228600" y="226060"/>
          <a:ext cx="8763000" cy="6405880"/>
        </p:xfrm>
        <a:graphic>
          <a:graphicData uri="http://schemas.openxmlformats.org/drawingml/2006/table">
            <a:tbl>
              <a:tblPr firstRow="1" bandRow="1">
                <a:tableStyleId>{073A0DAA-6AF3-43AB-8588-CEC1D06C72B9}</a:tableStyleId>
              </a:tblPr>
              <a:tblGrid>
                <a:gridCol w="4309643">
                  <a:extLst>
                    <a:ext uri="{9D8B030D-6E8A-4147-A177-3AD203B41FA5}">
                      <a16:colId xmlns:a16="http://schemas.microsoft.com/office/drawing/2014/main" val="978448397"/>
                    </a:ext>
                  </a:extLst>
                </a:gridCol>
                <a:gridCol w="4453357">
                  <a:extLst>
                    <a:ext uri="{9D8B030D-6E8A-4147-A177-3AD203B41FA5}">
                      <a16:colId xmlns:a16="http://schemas.microsoft.com/office/drawing/2014/main" val="2983755553"/>
                    </a:ext>
                  </a:extLst>
                </a:gridCol>
              </a:tblGrid>
              <a:tr h="914400">
                <a:tc gridSpan="2">
                  <a:txBody>
                    <a:bodyPr/>
                    <a:lstStyle/>
                    <a:p>
                      <a:pPr algn="ct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Comparación entre Génesis 1 y 2</a:t>
                      </a:r>
                      <a:endParaRPr lang="en-US" dirty="0">
                        <a:latin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462178000"/>
                  </a:ext>
                </a:extLst>
              </a:tr>
              <a:tr h="731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noProof="0" dirty="0">
                          <a:solidFill>
                            <a:srgbClr val="C00000"/>
                          </a:solidFill>
                          <a:effectLst/>
                          <a:latin typeface="Calibri" panose="020F0502020204030204" pitchFamily="34" charset="0"/>
                          <a:ea typeface="+mn-ea"/>
                          <a:cs typeface="+mn-cs"/>
                        </a:rPr>
                        <a:t>Génesis 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mn-ea"/>
                          <a:cs typeface="+mn-cs"/>
                        </a:rPr>
                        <a:t>Génesis 2</a:t>
                      </a:r>
                    </a:p>
                  </a:txBody>
                  <a:tcPr anchor="ctr"/>
                </a:tc>
                <a:extLst>
                  <a:ext uri="{0D108BD9-81ED-4DB2-BD59-A6C34878D82A}">
                    <a16:rowId xmlns:a16="http://schemas.microsoft.com/office/drawing/2014/main" val="2313425501"/>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Dios creador</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s-CO" sz="2800" kern="1200" dirty="0">
                          <a:solidFill>
                            <a:srgbClr val="0000CC"/>
                          </a:solidFill>
                          <a:effectLst/>
                          <a:latin typeface="Calibri" panose="020F0502020204030204" pitchFamily="34" charset="0"/>
                          <a:ea typeface="+mn-ea"/>
                          <a:cs typeface="+mn-cs"/>
                        </a:rPr>
                        <a:t>Dios fiel a su pacto</a:t>
                      </a:r>
                      <a:endParaRPr lang="en-US" sz="2800" kern="1200" dirty="0">
                        <a:solidFill>
                          <a:srgbClr val="0000CC"/>
                        </a:solidFill>
                        <a:effectLst/>
                        <a:latin typeface="Calibri" panose="020F0502020204030204" pitchFamily="34" charset="0"/>
                        <a:ea typeface="+mn-ea"/>
                        <a:cs typeface="+mn-cs"/>
                      </a:endParaRPr>
                    </a:p>
                  </a:txBody>
                  <a:tcPr anchor="ctr"/>
                </a:tc>
                <a:extLst>
                  <a:ext uri="{0D108BD9-81ED-4DB2-BD59-A6C34878D82A}">
                    <a16:rowId xmlns:a16="http://schemas.microsoft.com/office/drawing/2014/main" val="2970888525"/>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Elohim</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800" kern="1200" dirty="0">
                          <a:solidFill>
                            <a:srgbClr val="0000CC"/>
                          </a:solidFill>
                          <a:effectLst/>
                          <a:latin typeface="Calibri" panose="020F0502020204030204" pitchFamily="34" charset="0"/>
                          <a:ea typeface="+mn-ea"/>
                          <a:cs typeface="+mn-cs"/>
                        </a:rPr>
                        <a:t>Yahweh </a:t>
                      </a:r>
                      <a:r>
                        <a:rPr lang="en-US" sz="2000" kern="1200" dirty="0">
                          <a:solidFill>
                            <a:srgbClr val="0000CC"/>
                          </a:solidFill>
                          <a:effectLst/>
                          <a:latin typeface="Calibri" panose="020F0502020204030204" pitchFamily="34" charset="0"/>
                          <a:ea typeface="+mn-ea"/>
                          <a:cs typeface="+mn-cs"/>
                        </a:rPr>
                        <a:t>–Yahvé-</a:t>
                      </a:r>
                    </a:p>
                  </a:txBody>
                  <a:tcPr anchor="ctr"/>
                </a:tc>
                <a:extLst>
                  <a:ext uri="{0D108BD9-81ED-4DB2-BD59-A6C34878D82A}">
                    <a16:rowId xmlns:a16="http://schemas.microsoft.com/office/drawing/2014/main" val="1099843120"/>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Dios poderoso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800" kern="1200" dirty="0">
                          <a:solidFill>
                            <a:srgbClr val="0000CC"/>
                          </a:solidFill>
                          <a:effectLst/>
                          <a:latin typeface="Calibri" panose="020F0502020204030204" pitchFamily="34" charset="0"/>
                          <a:ea typeface="+mn-ea"/>
                          <a:cs typeface="+mn-cs"/>
                        </a:rPr>
                        <a:t>Dios personal</a:t>
                      </a:r>
                    </a:p>
                  </a:txBody>
                  <a:tcPr anchor="ctr"/>
                </a:tc>
                <a:extLst>
                  <a:ext uri="{0D108BD9-81ED-4DB2-BD59-A6C34878D82A}">
                    <a16:rowId xmlns:a16="http://schemas.microsoft.com/office/drawing/2014/main" val="4039762371"/>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Dios del universo</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800" kern="1200" dirty="0">
                          <a:solidFill>
                            <a:srgbClr val="0000CC"/>
                          </a:solidFill>
                          <a:effectLst/>
                          <a:latin typeface="Calibri" panose="020F0502020204030204" pitchFamily="34" charset="0"/>
                          <a:ea typeface="+mn-ea"/>
                          <a:cs typeface="+mn-cs"/>
                        </a:rPr>
                        <a:t>Dios del hombre</a:t>
                      </a:r>
                    </a:p>
                  </a:txBody>
                  <a:tcPr anchor="ctr"/>
                </a:tc>
                <a:extLst>
                  <a:ext uri="{0D108BD9-81ED-4DB2-BD59-A6C34878D82A}">
                    <a16:rowId xmlns:a16="http://schemas.microsoft.com/office/drawing/2014/main" val="204693539"/>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Culmina con el hombre</a:t>
                      </a:r>
                    </a:p>
                  </a:txBody>
                  <a:tcPr anchor="ctr"/>
                </a:tc>
                <a:tc>
                  <a:txBody>
                    <a:bodyPr/>
                    <a:lstStyle/>
                    <a:p>
                      <a:pPr marL="342900" indent="-342900" algn="l" defTabSz="914400" rtl="0" eaLnBrk="1" latinLnBrk="0" hangingPunct="1">
                        <a:buClr>
                          <a:schemeClr val="bg2"/>
                        </a:buClr>
                        <a:buFont typeface="Wingdings" panose="05000000000000000000" pitchFamily="2" charset="2"/>
                        <a:buChar char="§"/>
                        <a:defRPr/>
                      </a:pPr>
                      <a:r>
                        <a:rPr lang="en-US" sz="2800" kern="1200" dirty="0">
                          <a:solidFill>
                            <a:srgbClr val="0000CC"/>
                          </a:solidFill>
                          <a:effectLst/>
                          <a:latin typeface="Calibri" panose="020F0502020204030204" pitchFamily="34" charset="0"/>
                          <a:ea typeface="+mn-ea"/>
                          <a:cs typeface="+mn-cs"/>
                        </a:rPr>
                        <a:t>Culmina con el matrimonio</a:t>
                      </a:r>
                    </a:p>
                  </a:txBody>
                  <a:tcPr anchor="ctr"/>
                </a:tc>
                <a:extLst>
                  <a:ext uri="{0D108BD9-81ED-4DB2-BD59-A6C34878D82A}">
                    <a16:rowId xmlns:a16="http://schemas.microsoft.com/office/drawing/2014/main" val="3419655865"/>
                  </a:ext>
                </a:extLst>
              </a:tr>
              <a:tr h="73152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lang="en-US" sz="2800" kern="1200" noProof="0" dirty="0">
                          <a:solidFill>
                            <a:srgbClr val="C00000"/>
                          </a:solidFill>
                          <a:effectLst/>
                          <a:latin typeface="Calibri" panose="020F0502020204030204" pitchFamily="34" charset="0"/>
                          <a:ea typeface="+mn-ea"/>
                          <a:cs typeface="+mn-cs"/>
                        </a:rPr>
                        <a:t>Seis días de la creación</a:t>
                      </a:r>
                    </a:p>
                  </a:txBody>
                  <a:tcPr anchor="ctr"/>
                </a:tc>
                <a:tc>
                  <a:txBody>
                    <a:bodyPr/>
                    <a:lstStyle/>
                    <a:p>
                      <a:pPr marL="342900" marR="0" lvl="0" indent="-342900" algn="l" defTabSz="914400" rtl="0" eaLnBrk="1" fontAlgn="auto" latinLnBrk="0" hangingPunct="1">
                        <a:lnSpc>
                          <a:spcPct val="100000"/>
                        </a:lnSpc>
                        <a:spcBef>
                          <a:spcPts val="0"/>
                        </a:spcBef>
                        <a:spcAft>
                          <a:spcPts val="0"/>
                        </a:spcAft>
                        <a:buClr>
                          <a:schemeClr val="bg2"/>
                        </a:buClr>
                        <a:buSzTx/>
                        <a:buFont typeface="Wingdings" panose="05000000000000000000" pitchFamily="2" charset="2"/>
                        <a:buChar char="§"/>
                        <a:tabLst/>
                        <a:defRPr/>
                      </a:pPr>
                      <a:r>
                        <a:rPr lang="en-US" sz="2800" kern="1200" dirty="0">
                          <a:solidFill>
                            <a:srgbClr val="0000CC"/>
                          </a:solidFill>
                          <a:effectLst/>
                          <a:latin typeface="Calibri" panose="020F0502020204030204" pitchFamily="34" charset="0"/>
                          <a:ea typeface="+mn-ea"/>
                          <a:cs typeface="+mn-cs"/>
                        </a:rPr>
                        <a:t>Dia sexto de la creación</a:t>
                      </a:r>
                    </a:p>
                  </a:txBody>
                  <a:tcPr anchor="ctr"/>
                </a:tc>
                <a:extLst>
                  <a:ext uri="{0D108BD9-81ED-4DB2-BD59-A6C34878D82A}">
                    <a16:rowId xmlns:a16="http://schemas.microsoft.com/office/drawing/2014/main" val="3213644749"/>
                  </a:ext>
                </a:extLst>
              </a:tr>
              <a:tr h="370840">
                <a:tc gridSpan="2">
                  <a:txBody>
                    <a:bodyPr/>
                    <a:lstStyle/>
                    <a:p>
                      <a:pPr marL="0" marR="0" lvl="0" indent="0" algn="ctr" defTabSz="914400" rtl="0" eaLnBrk="1" fontAlgn="auto" latinLnBrk="0" hangingPunct="1">
                        <a:lnSpc>
                          <a:spcPct val="100000"/>
                        </a:lnSpc>
                        <a:spcBef>
                          <a:spcPts val="0"/>
                        </a:spcBef>
                        <a:spcAft>
                          <a:spcPts val="0"/>
                        </a:spcAft>
                        <a:buClr>
                          <a:srgbClr val="0000FF"/>
                        </a:buClr>
                        <a:buSzTx/>
                        <a:buFont typeface="Wingdings" panose="05000000000000000000" pitchFamily="2" charset="2"/>
                        <a:buNone/>
                        <a:tabLst/>
                        <a:defRPr/>
                      </a:pPr>
                      <a:r>
                        <a:rPr lang="en-US" sz="1800" kern="1200" dirty="0">
                          <a:solidFill>
                            <a:schemeClr val="bg2"/>
                          </a:solidFill>
                          <a:effectLst/>
                          <a:latin typeface="Calibri" panose="020F0502020204030204" pitchFamily="34" charset="0"/>
                          <a:ea typeface="+mn-ea"/>
                          <a:cs typeface="+mn-cs"/>
                        </a:rPr>
                        <a:t>Wilkinson and Boa, Talk Thru the Bible, pg, 530.</a:t>
                      </a:r>
                    </a:p>
                  </a:txBody>
                  <a:tcPr anchor="ctr"/>
                </a:tc>
                <a:tc hMerge="1">
                  <a:txBody>
                    <a:bodyPr/>
                    <a:lstStyle/>
                    <a:p>
                      <a:pPr marL="342900" marR="0" lvl="0" indent="-342900" algn="l" defTabSz="914400" rtl="0" eaLnBrk="1" fontAlgn="auto" latinLnBrk="0" hangingPunct="1">
                        <a:lnSpc>
                          <a:spcPct val="100000"/>
                        </a:lnSpc>
                        <a:spcBef>
                          <a:spcPts val="0"/>
                        </a:spcBef>
                        <a:spcAft>
                          <a:spcPts val="0"/>
                        </a:spcAft>
                        <a:buClr>
                          <a:srgbClr val="0000FF"/>
                        </a:buClr>
                        <a:buSzTx/>
                        <a:buFont typeface="Wingdings" panose="05000000000000000000" pitchFamily="2" charset="2"/>
                        <a:buChar char="§"/>
                        <a:tabLst/>
                        <a:defRPr/>
                      </a:pPr>
                      <a:endParaRPr lang="en-US" sz="2000" kern="1200" dirty="0">
                        <a:solidFill>
                          <a:schemeClr val="bg2"/>
                        </a:solidFill>
                        <a:effectLst/>
                        <a:latin typeface="Calibri" panose="020F0502020204030204" pitchFamily="34" charset="0"/>
                        <a:ea typeface="+mn-ea"/>
                        <a:cs typeface="+mn-cs"/>
                      </a:endParaRPr>
                    </a:p>
                  </a:txBody>
                  <a:tcPr/>
                </a:tc>
                <a:extLst>
                  <a:ext uri="{0D108BD9-81ED-4DB2-BD59-A6C34878D82A}">
                    <a16:rowId xmlns:a16="http://schemas.microsoft.com/office/drawing/2014/main" val="3679980747"/>
                  </a:ext>
                </a:extLst>
              </a:tr>
            </a:tbl>
          </a:graphicData>
        </a:graphic>
      </p:graphicFrame>
    </p:spTree>
    <p:extLst>
      <p:ext uri="{BB962C8B-B14F-4D97-AF65-F5344CB8AC3E}">
        <p14:creationId xmlns:p14="http://schemas.microsoft.com/office/powerpoint/2010/main" val="33899994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5DC44-2FFC-6C63-29F9-59FB01233FA8}"/>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A7657C9F-C5E5-8014-D92E-FFB2C6DCE4DA}"/>
              </a:ext>
            </a:extLst>
          </p:cNvPr>
          <p:cNvSpPr>
            <a:spLocks noGrp="1" noChangeArrowheads="1"/>
          </p:cNvSpPr>
          <p:nvPr>
            <p:ph type="title"/>
          </p:nvPr>
        </p:nvSpPr>
        <p:spPr>
          <a:xfrm>
            <a:off x="2362200" y="228600"/>
            <a:ext cx="39624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é</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2:18-25)</a:t>
            </a:r>
          </a:p>
        </p:txBody>
      </p:sp>
      <p:sp>
        <p:nvSpPr>
          <p:cNvPr id="108547" name="Rectangle 3">
            <a:extLst>
              <a:ext uri="{FF2B5EF4-FFF2-40B4-BE49-F238E27FC236}">
                <a16:creationId xmlns:a16="http://schemas.microsoft.com/office/drawing/2014/main" id="{B0369253-18E4-A8DF-71BE-401C81A0BEC3}"/>
              </a:ext>
            </a:extLst>
          </p:cNvPr>
          <p:cNvSpPr>
            <a:spLocks noGrp="1" noChangeArrowheads="1"/>
          </p:cNvSpPr>
          <p:nvPr>
            <p:ph type="body" idx="1"/>
          </p:nvPr>
        </p:nvSpPr>
        <p:spPr>
          <a:xfrm>
            <a:off x="1333500" y="1600200"/>
            <a:ext cx="6896100" cy="2438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a typeface="+mn-ea"/>
                <a:cs typeface="+mn-cs"/>
              </a:rPr>
              <a:t>Problema identificado (Gén. 2:18)</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reconocido (Gén. 2:19-20)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resuelto (Gén. 2:21-25)</a:t>
            </a:r>
          </a:p>
        </p:txBody>
      </p:sp>
      <p:pic>
        <p:nvPicPr>
          <p:cNvPr id="4" name="Picture 3">
            <a:extLst>
              <a:ext uri="{FF2B5EF4-FFF2-40B4-BE49-F238E27FC236}">
                <a16:creationId xmlns:a16="http://schemas.microsoft.com/office/drawing/2014/main" id="{7B3AE273-2531-E427-0A20-7A7B64D3BF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810" y="4114800"/>
            <a:ext cx="405638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23377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¿Nombró a todos los animales en un día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E706B41-1B67-2ED4-8D7B-671AB2D72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422404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58013-7AC4-5F10-1EC4-10D4FFB0235E}"/>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D3CDC573-1E98-5405-0FFB-4F7087EFF13B}"/>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53023D73-0705-37FC-3FD6-0CE750B3ABCD}"/>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Algo que no es bueno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¿Nombró a todos los animales en un día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379980A-C6A8-CC17-E914-B21E96A93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31541083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1:31</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vio Dios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todo lo que había hecho</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he aquí que era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bueno en gran manera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 fue la tarde y fue la mañana: el sexto día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FD3E2396-FF6B-4CBA-9918-9021B76F7C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947" y="2971800"/>
            <a:ext cx="2742107" cy="1828800"/>
          </a:xfrm>
          <a:prstGeom prst="rect">
            <a:avLst/>
          </a:prstGeom>
          <a:ln>
            <a:solidFill>
              <a:schemeClr val="tx1"/>
            </a:solidFill>
          </a:ln>
        </p:spPr>
      </p:pic>
    </p:spTree>
    <p:extLst>
      <p:ext uri="{BB962C8B-B14F-4D97-AF65-F5344CB8AC3E}">
        <p14:creationId xmlns:p14="http://schemas.microsoft.com/office/powerpoint/2010/main" val="94613399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4081-BF54-E538-370A-8BF5741A8428}"/>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6A4C3F31-4247-6522-0FA2-78C1847C09EA}"/>
              </a:ext>
            </a:extLst>
          </p:cNvPr>
          <p:cNvSpPr>
            <a:spLocks noGrp="1" noChangeArrowheads="1"/>
          </p:cNvSpPr>
          <p:nvPr>
            <p:ph type="title"/>
          </p:nvPr>
        </p:nvSpPr>
        <p:spPr>
          <a:xfrm>
            <a:off x="2362200" y="228600"/>
            <a:ext cx="39624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é</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 2:18-25)</a:t>
            </a:r>
          </a:p>
        </p:txBody>
      </p:sp>
      <p:sp>
        <p:nvSpPr>
          <p:cNvPr id="108547" name="Rectangle 3">
            <a:extLst>
              <a:ext uri="{FF2B5EF4-FFF2-40B4-BE49-F238E27FC236}">
                <a16:creationId xmlns:a16="http://schemas.microsoft.com/office/drawing/2014/main" id="{0A9271F5-3F81-E909-9456-98E3A83A1EF8}"/>
              </a:ext>
            </a:extLst>
          </p:cNvPr>
          <p:cNvSpPr>
            <a:spLocks noGrp="1" noChangeArrowheads="1"/>
          </p:cNvSpPr>
          <p:nvPr>
            <p:ph type="body" idx="1"/>
          </p:nvPr>
        </p:nvSpPr>
        <p:spPr>
          <a:xfrm>
            <a:off x="1333500" y="1600200"/>
            <a:ext cx="6896100" cy="2438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identificado (Gén. 2:18)</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a typeface="+mn-ea"/>
                <a:cs typeface="+mn-cs"/>
              </a:rPr>
              <a:t>Problema reconocido (Gén. 2:19-20)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a typeface="+mn-ea"/>
                <a:cs typeface="+mn-cs"/>
              </a:rPr>
              <a:t>Problema resuelto (Gén. 2:21-25)</a:t>
            </a:r>
          </a:p>
        </p:txBody>
      </p:sp>
      <p:pic>
        <p:nvPicPr>
          <p:cNvPr id="4" name="Picture 3">
            <a:extLst>
              <a:ext uri="{FF2B5EF4-FFF2-40B4-BE49-F238E27FC236}">
                <a16:creationId xmlns:a16="http://schemas.microsoft.com/office/drawing/2014/main" id="{7A26DFEA-50DF-F977-7792-26FE9F4D80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3810" y="4114800"/>
            <a:ext cx="405638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47492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0135-EF47-F1CA-87A7-74E9DC5C2EF3}"/>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4375E52B-DF57-BCD6-9213-CB2836D2E5A0}"/>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50FBA020-88DF-E162-53DD-420BBD8B7689}"/>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é</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dirty="0">
                <a:effectLst>
                  <a:outerShdw blurRad="38100" dist="38100" dir="2700000" algn="tl">
                    <a:srgbClr val="000000">
                      <a:alpha val="43137"/>
                    </a:srgbClr>
                  </a:outerShdw>
                </a:effectLst>
                <a:cs typeface="Calibri" panose="020F0502020204030204" pitchFamily="34" charset="0"/>
              </a:rPr>
              <a:t>¿Nombró a todos los animales en un día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AB2BE8F-DB7E-9838-7977-CDCEE2E83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1730887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2DAB-A1FA-EE55-200E-C0C902B369C4}"/>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8400404C-0ACE-8D20-89FF-7FB13EA148C3}"/>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72F031F4-3E39-F853-5631-0F73F8E1749B}"/>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b="1" dirty="0">
                <a:solidFill>
                  <a:srgbClr val="FFFFCC"/>
                </a:solidFill>
                <a:effectLst>
                  <a:outerShdw blurRad="38100" dist="38100" dir="2700000" algn="tl">
                    <a:srgbClr val="000000">
                      <a:alpha val="43137"/>
                    </a:srgbClr>
                  </a:outerShdw>
                </a:effectLst>
                <a:ea typeface="+mn-ea"/>
                <a:cs typeface="Calibri" panose="020F0502020204030204" pitchFamily="34" charset="0"/>
              </a:rPr>
              <a:t>é</a:t>
            </a:r>
            <a:r>
              <a:rPr lang="en-US" sz="30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¿Nombró a todos los animales en un día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5EF6500-B5D2-3D06-FD21-990FA3915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1747385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7D6C2-949B-A072-1BB9-41C9B671288C}"/>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1887C592-68C1-0200-C03A-72580AA064D7}"/>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E3CD6615-BDCC-D2F3-E5F2-C88B1F4C2E7D}"/>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b="1" dirty="0">
                <a:solidFill>
                  <a:srgbClr val="FFFFCC"/>
                </a:solidFill>
                <a:effectLst>
                  <a:outerShdw blurRad="38100" dist="38100" dir="2700000" algn="tl">
                    <a:srgbClr val="000000">
                      <a:alpha val="43137"/>
                    </a:srgbClr>
                  </a:outerShdw>
                </a:effectLst>
                <a:cs typeface="Calibri" panose="020F0502020204030204" pitchFamily="34" charset="0"/>
              </a:rPr>
              <a:t>¿Nombró a todos los animales en un día</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Bestias del campo</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Bestias de la tierra</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9FF529A-D1DE-808B-6F66-F3C5DC2D6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15141315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3FB6E-E5B0-23A6-5802-E54695F9692B}"/>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92D18334-B979-0C71-B4D3-E0E032A0C2DD}"/>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C123B2FB-EEDF-770F-C974-F993C3B96E7E}"/>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b="1" dirty="0">
                <a:solidFill>
                  <a:srgbClr val="FFFFCC"/>
                </a:solidFill>
                <a:effectLst>
                  <a:outerShdw blurRad="38100" dist="38100" dir="2700000" algn="tl">
                    <a:srgbClr val="000000">
                      <a:alpha val="43137"/>
                    </a:srgbClr>
                  </a:outerShdw>
                </a:effectLst>
                <a:cs typeface="Calibri" panose="020F0502020204030204" pitchFamily="34" charset="0"/>
              </a:rPr>
              <a:t>¿Nombró a todos los animales en un día</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dirty="0">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A4C6443-1E36-D38F-4783-62436EACD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37079905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3DD0-2420-FCD7-B4F6-7C36D915AE85}"/>
            </a:ext>
          </a:extLst>
        </p:cNvPr>
        <p:cNvGrpSpPr/>
        <p:nvPr/>
      </p:nvGrpSpPr>
      <p:grpSpPr>
        <a:xfrm>
          <a:off x="0" y="0"/>
          <a:ext cx="0" cy="0"/>
          <a:chOff x="0" y="0"/>
          <a:chExt cx="0" cy="0"/>
        </a:xfrm>
      </p:grpSpPr>
      <p:sp>
        <p:nvSpPr>
          <p:cNvPr id="97282" name="Rectangle 2">
            <a:extLst>
              <a:ext uri="{FF2B5EF4-FFF2-40B4-BE49-F238E27FC236}">
                <a16:creationId xmlns:a16="http://schemas.microsoft.com/office/drawing/2014/main" id="{88FE26DC-FD58-8266-377C-56598631F4DE}"/>
              </a:ext>
            </a:extLst>
          </p:cNvPr>
          <p:cNvSpPr>
            <a:spLocks noGrp="1" noChangeArrowheads="1"/>
          </p:cNvSpPr>
          <p:nvPr>
            <p:ph type="title"/>
          </p:nvPr>
        </p:nvSpPr>
        <p:spPr>
          <a:xfrm>
            <a:off x="2286000" y="228600"/>
            <a:ext cx="40386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Primer Matrimonio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(Gén 2:18-25)</a:t>
            </a:r>
          </a:p>
        </p:txBody>
      </p:sp>
      <p:sp>
        <p:nvSpPr>
          <p:cNvPr id="108547" name="Rectangle 3">
            <a:extLst>
              <a:ext uri="{FF2B5EF4-FFF2-40B4-BE49-F238E27FC236}">
                <a16:creationId xmlns:a16="http://schemas.microsoft.com/office/drawing/2014/main" id="{C348F17D-09F6-06AF-1246-18FF05C9B75D}"/>
              </a:ext>
            </a:extLst>
          </p:cNvPr>
          <p:cNvSpPr>
            <a:spLocks noGrp="1" noChangeArrowheads="1"/>
          </p:cNvSpPr>
          <p:nvPr>
            <p:ph type="body" idx="1"/>
          </p:nvPr>
        </p:nvSpPr>
        <p:spPr>
          <a:xfrm>
            <a:off x="381000" y="1371600"/>
            <a:ext cx="8382000" cy="5257800"/>
          </a:xfrm>
        </p:spPr>
        <p:txBody>
          <a:bodyPr/>
          <a:lstStyle/>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s-CO" sz="3000" dirty="0">
                <a:effectLst>
                  <a:outerShdw blurRad="38100" dist="38100" dir="2700000" algn="tl">
                    <a:srgbClr val="000000">
                      <a:alpha val="43137"/>
                    </a:srgbClr>
                  </a:outerShdw>
                </a:effectLst>
                <a:ea typeface="+mn-ea"/>
                <a:cs typeface="Calibri" panose="020F0502020204030204" pitchFamily="34" charset="0"/>
              </a:rPr>
              <a:t>Algo que no es bueno </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 1:31; 2:18) – </a:t>
            </a:r>
            <a:r>
              <a:rPr lang="es-CO"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La necesidad del hombre fue satisfecha</a:t>
            </a:r>
            <a:endPar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p>
            <a:pPr marL="461963" lvl="1" indent="-461963" algn="just" eaLnBrk="1" hangingPunct="1">
              <a:spcBef>
                <a:spcPts val="0"/>
              </a:spcBef>
              <a:spcAft>
                <a:spcPts val="1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a:t>
            </a:r>
            <a:r>
              <a:rPr lang="en-US" sz="3000" dirty="0">
                <a:effectLst>
                  <a:outerShdw blurRad="38100" dist="38100" dir="2700000" algn="tl">
                    <a:srgbClr val="000000">
                      <a:alpha val="43137"/>
                    </a:srgbClr>
                  </a:outerShdw>
                </a:effectLst>
                <a:ea typeface="+mn-ea"/>
                <a:cs typeface="Calibri" panose="020F0502020204030204" pitchFamily="34" charset="0"/>
              </a:rPr>
              <a:t>é</a:t>
            </a:r>
            <a:r>
              <a:rPr lang="en-US" sz="30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nesis 2:18-20</a:t>
            </a:r>
          </a:p>
          <a:p>
            <a:pPr marL="914400" lvl="1" indent="-457200" algn="just" eaLnBrk="1" hangingPunct="1">
              <a:spcBef>
                <a:spcPts val="0"/>
              </a:spcBef>
              <a:spcAft>
                <a:spcPts val="1400"/>
              </a:spcAft>
              <a:defRPr/>
            </a:pPr>
            <a:r>
              <a:rPr lang="es-CO" sz="2800" b="1" dirty="0">
                <a:solidFill>
                  <a:srgbClr val="FFFFCC"/>
                </a:solidFill>
                <a:effectLst>
                  <a:outerShdw blurRad="38100" dist="38100" dir="2700000" algn="tl">
                    <a:srgbClr val="000000">
                      <a:alpha val="43137"/>
                    </a:srgbClr>
                  </a:outerShdw>
                </a:effectLst>
                <a:cs typeface="Calibri" panose="020F0502020204030204" pitchFamily="34" charset="0"/>
              </a:rPr>
              <a:t>¿Nombró a todos los animales en un día</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Bestias del campo</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(2:20) vs. </a:t>
            </a:r>
            <a:r>
              <a:rPr lang="en-US" sz="2800" dirty="0">
                <a:effectLst>
                  <a:outerShdw blurRad="38100" dist="38100" dir="2700000" algn="tl">
                    <a:srgbClr val="000000">
                      <a:alpha val="43137"/>
                    </a:srgbClr>
                  </a:outerShdw>
                </a:effectLst>
                <a:cs typeface="Calibri" panose="020F0502020204030204" pitchFamily="34" charset="0"/>
              </a:rPr>
              <a:t>Bestias de la tierra</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(1:25)</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trajo al hombre (animales)</a:t>
            </a:r>
          </a:p>
          <a:p>
            <a:pPr lvl="2" eaLnBrk="1" hangingPunct="1">
              <a:spcBef>
                <a:spcPts val="0"/>
              </a:spcBef>
              <a:spcAft>
                <a:spcPts val="1400"/>
              </a:spcAft>
              <a:buClr>
                <a:srgbClr val="FFFFCC"/>
              </a:buClr>
              <a:buSzPct val="100000"/>
              <a:buFont typeface="Times New Roman" panose="02020603050405020304" pitchFamily="18" charset="0"/>
              <a:buChar char="̶"/>
              <a:defRPr/>
            </a:pPr>
            <a:r>
              <a:rPr lang="es-CO" sz="2800" b="1" u="sng" dirty="0">
                <a:solidFill>
                  <a:srgbClr val="FFFFCC"/>
                </a:solidFill>
                <a:effectLst>
                  <a:outerShdw blurRad="38100" dist="38100" dir="2700000" algn="tl">
                    <a:srgbClr val="000000">
                      <a:alpha val="43137"/>
                    </a:srgbClr>
                  </a:outerShdw>
                </a:effectLst>
                <a:cs typeface="Calibri" panose="020F0502020204030204" pitchFamily="34" charset="0"/>
              </a:rPr>
              <a:t>La mente de Adán, presuposición uniformista</a:t>
            </a:r>
          </a:p>
          <a:p>
            <a:pPr lvl="2" eaLnBrk="1" hangingPunct="1">
              <a:spcBef>
                <a:spcPts val="0"/>
              </a:spcBef>
              <a:spcAft>
                <a:spcPts val="1400"/>
              </a:spcAft>
              <a:buClr>
                <a:srgbClr val="FFFFCC"/>
              </a:buClr>
              <a:buSzPct val="100000"/>
              <a:buFont typeface="Times New Roman" panose="02020603050405020304" pitchFamily="18" charset="0"/>
              <a:buChar char="̶"/>
              <a:defRPr/>
            </a:pPr>
            <a:r>
              <a:rPr lang="en-US" sz="2800" dirty="0">
                <a:effectLst>
                  <a:outerShdw blurRad="38100" dist="38100" dir="2700000" algn="tl">
                    <a:srgbClr val="000000">
                      <a:alpha val="43137"/>
                    </a:srgbClr>
                  </a:outerShdw>
                </a:effectLst>
                <a:cs typeface="Calibri" panose="020F0502020204030204" pitchFamily="34" charset="0"/>
              </a:rPr>
              <a:t>Contexto del matrimonio</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25063D4-26FE-12F2-8649-E0D01A884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244" y="76201"/>
            <a:ext cx="1814433" cy="1295400"/>
          </a:xfrm>
          <a:prstGeom prst="rect">
            <a:avLst/>
          </a:prstGeom>
        </p:spPr>
      </p:pic>
    </p:spTree>
    <p:extLst>
      <p:ext uri="{BB962C8B-B14F-4D97-AF65-F5344CB8AC3E}">
        <p14:creationId xmlns:p14="http://schemas.microsoft.com/office/powerpoint/2010/main" val="1080746101"/>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14005</TotalTime>
  <Words>7138</Words>
  <Application>Microsoft Office PowerPoint</Application>
  <PresentationFormat>On-screen Show (4:3)</PresentationFormat>
  <Paragraphs>654</Paragraphs>
  <Slides>129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129</vt:i4>
      </vt:variant>
    </vt:vector>
  </HeadingPairs>
  <TitlesOfParts>
    <vt:vector size="136" baseType="lpstr">
      <vt:lpstr>Calibri</vt:lpstr>
      <vt:lpstr>Century Gothic</vt:lpstr>
      <vt:lpstr>Symbol</vt:lpstr>
      <vt:lpstr>Times New Roman</vt:lpstr>
      <vt:lpstr>Wingdings</vt:lpstr>
      <vt:lpstr>Azure</vt:lpstr>
      <vt:lpstr>Azure</vt:lpstr>
      <vt:lpstr>PowerPoint Presentation</vt:lpstr>
      <vt:lpstr>ESTRUCTURA DE GÉNESIS</vt:lpstr>
      <vt:lpstr>ESTRUCTURA DE GÉNESIS</vt:lpstr>
      <vt:lpstr>¿Relato Contradictorio de la Creación?</vt:lpstr>
      <vt:lpstr>¿Relato Contradictorio de la Creación?</vt:lpstr>
      <vt:lpstr>Génesis 1:1–2:3 Esquema</vt:lpstr>
      <vt:lpstr>Formando y Poblando (Gén 1:1)</vt:lpstr>
      <vt:lpstr>¿Relato Contradictorio de la Creación?</vt:lpstr>
      <vt:lpstr>PowerPoint Presentation</vt:lpstr>
      <vt:lpstr>PowerPoint Presentation</vt:lpstr>
      <vt:lpstr>HIPOTESIS DOCUMENTAL</vt:lpstr>
      <vt:lpstr>Explicación de las contradicciones textuales</vt:lpstr>
      <vt:lpstr>Explicación de las contradicciones textuales</vt:lpstr>
      <vt:lpstr>Explicación de las contradicciones textuales</vt:lpstr>
      <vt:lpstr>Explicación de las contradicciones textuales</vt:lpstr>
      <vt:lpstr>PowerPoint Presentation</vt:lpstr>
      <vt:lpstr>PowerPoint Presentation</vt:lpstr>
      <vt:lpstr>Génesis 2 Esquema</vt:lpstr>
      <vt:lpstr>Génesis 2 Esquema</vt:lpstr>
      <vt:lpstr>Génesis 2:4-7</vt:lpstr>
      <vt:lpstr>Génesis 2:4-7</vt:lpstr>
      <vt:lpstr>Toledoth  “Este es el relato de las generaciones de…”</vt:lpstr>
      <vt:lpstr>Toledoth  “Este es el relato de las generaciones de…”</vt:lpstr>
      <vt:lpstr>PowerPoint Presentation</vt:lpstr>
      <vt:lpstr>PowerPoint Presentation</vt:lpstr>
      <vt:lpstr>Día 2 Teoría del Dosel (Gén 1:6-8)</vt:lpstr>
      <vt:lpstr>PowerPoint Presentation</vt:lpstr>
      <vt:lpstr>Génesis 2:4-7</vt:lpstr>
      <vt:lpstr>PowerPoint Presentation</vt:lpstr>
      <vt:lpstr>PowerPoint Presentation</vt:lpstr>
      <vt:lpstr>Génesis 2:4-7</vt:lpstr>
      <vt:lpstr>Génesis 2:4-7</vt:lpstr>
      <vt:lpstr>PowerPoint Presentation</vt:lpstr>
      <vt:lpstr>Génesis 2:4-7</vt:lpstr>
      <vt:lpstr>Génesis 2:4-7</vt:lpstr>
      <vt:lpstr>Génesis 2:4-7</vt:lpstr>
      <vt:lpstr>PowerPoint Presentation</vt:lpstr>
      <vt:lpstr>Génesis 2 Esquema</vt:lpstr>
      <vt:lpstr>Este = Babilonia</vt:lpstr>
      <vt:lpstr>PowerPoint Presentation</vt:lpstr>
      <vt:lpstr>PowerPoint Presentation</vt:lpstr>
      <vt:lpstr>PowerPoint Presentation</vt:lpstr>
      <vt:lpstr>PowerPoint Presentation</vt:lpstr>
      <vt:lpstr>Zacarías 5:5-11</vt:lpstr>
      <vt:lpstr>PowerPoint Presentation</vt:lpstr>
      <vt:lpstr>Descripción del Jardín del Edén (Gén 2:8-14)</vt:lpstr>
      <vt:lpstr>Descripción del Jardín del Edén (Gén 2:8-14)</vt:lpstr>
      <vt:lpstr>PowerPoint Presentation</vt:lpstr>
      <vt:lpstr>Descripción del Jardín del Edén (Gén 2:8-14)</vt:lpstr>
      <vt:lpstr>¿Diluvio Local? (Gén 2:8-14)</vt:lpstr>
      <vt:lpstr>¿Diluvio Local? (Gén 2:8-14)</vt:lpstr>
      <vt:lpstr>PowerPoint Presentation</vt:lpstr>
      <vt:lpstr>¿Diluvio Local? (Gén 2:8-14)</vt:lpstr>
      <vt:lpstr>PowerPoint Presentation</vt:lpstr>
      <vt:lpstr>PowerPoint Presentation</vt:lpstr>
      <vt:lpstr>PowerPoint Presentation</vt:lpstr>
      <vt:lpstr>PowerPoint Presentation</vt:lpstr>
      <vt:lpstr>PowerPoint Presentation</vt:lpstr>
      <vt:lpstr>¿Diluvio Local? (Gén 2:8-14)</vt:lpstr>
      <vt:lpstr>PowerPoint Presentation</vt:lpstr>
      <vt:lpstr>¿Diluvio Local? (Gén 2:8-14)</vt:lpstr>
      <vt:lpstr>Génesis 2 Esquema</vt:lpstr>
      <vt:lpstr>Los deberes del hombre en Edén (Gén 2:15-17)</vt:lpstr>
      <vt:lpstr>Los deberes del hombre en Edén (Gén 2:15-17)</vt:lpstr>
      <vt:lpstr>PowerPoint Presentation</vt:lpstr>
      <vt:lpstr>PowerPoint Presentation</vt:lpstr>
      <vt:lpstr>Los deberes del hombre en Edén (Gén 2:15-17)</vt:lpstr>
      <vt:lpstr>PowerPoint Presentation</vt:lpstr>
      <vt:lpstr>PowerPoint Presentation</vt:lpstr>
      <vt:lpstr>“No comerás del árbol del conocimiento”  (Gén 2:17)</vt:lpstr>
      <vt:lpstr>“No comerás del árbol del conocimiento”  (Gén 2:17)</vt:lpstr>
      <vt:lpstr>PowerPoint Presentation</vt:lpstr>
      <vt:lpstr>“No comerás del árbol del conocimiento”  (Gén 2:17)</vt:lpstr>
      <vt:lpstr>PowerPoint Presentation</vt:lpstr>
      <vt:lpstr>PowerPoint Presentation</vt:lpstr>
      <vt:lpstr>PowerPoint Presentation</vt:lpstr>
      <vt:lpstr>PowerPoint Presentation</vt:lpstr>
      <vt:lpstr>PowerPoint Presentation</vt:lpstr>
      <vt:lpstr>“No comerás del árbol del conocimiento”  (Gén 2:17)</vt:lpstr>
      <vt:lpstr>PowerPoint Presentation</vt:lpstr>
      <vt:lpstr>PowerPoint Presentation</vt:lpstr>
      <vt:lpstr>“No comerás del árbol del conocimiento”  (Gén 2:17)</vt:lpstr>
      <vt:lpstr>“No comerás del árbol del conocimiento”  (Gén 2:17)</vt:lpstr>
      <vt:lpstr>“No comerás del árbol del conocimiento”  (Gén 2:17)</vt:lpstr>
      <vt:lpstr>“No comerás del árbol del conocimiento”  (Gén 2:17)</vt:lpstr>
      <vt:lpstr>PowerPoint Presentation</vt:lpstr>
      <vt:lpstr>Génesis 2 Esquema</vt:lpstr>
      <vt:lpstr>PowerPoint Presentation</vt:lpstr>
      <vt:lpstr>Primer Matrimonio (Gén 2:18-25)</vt:lpstr>
      <vt:lpstr>Primer Matrimonio (Gén 2:18-25)</vt:lpstr>
      <vt:lpstr>Primer Matrimonio (Gén 2:18-25)</vt:lpstr>
      <vt:lpstr>Primer Matrimonio (Gén 2:18-25)</vt:lpstr>
      <vt:lpstr>PowerPoint Presentation</vt:lpstr>
      <vt:lpstr>Primer Matrimonio (Gén 2:18-25)</vt:lpstr>
      <vt:lpstr>Primer Matrimonio (Gén 2:18-25)</vt:lpstr>
      <vt:lpstr>Primer Matrimonio (Gén 2:18-25)</vt:lpstr>
      <vt:lpstr>Primer Matrimonio (Gén 2:18-25)</vt:lpstr>
      <vt:lpstr>Primer Matrimonio (Gén 2:18-25)</vt:lpstr>
      <vt:lpstr>Primer Matrimonio (Gén 2:18-25)</vt:lpstr>
      <vt:lpstr>Primer Matrimonio (Gén 2:18-25)</vt:lpstr>
      <vt:lpstr>Actividades del Sexto Día</vt:lpstr>
      <vt:lpstr>Primer Matrimonio (Gén 2:18-25)</vt:lpstr>
      <vt:lpstr>Feminismo Evangélico</vt:lpstr>
      <vt:lpstr>Autoridad del hombre Génesis 2:21-23</vt:lpstr>
      <vt:lpstr>Autoridad del Hombre Génesis 2:21-23</vt:lpstr>
      <vt:lpstr>Autoridad del Hombre Génesis 2:21-23</vt:lpstr>
      <vt:lpstr>Significado Bíblico de los Nombres</vt:lpstr>
      <vt:lpstr>La mujer creada del costado del hombre…  no de su pie</vt:lpstr>
      <vt:lpstr>La mujer creada del costado del hombre…  no de su pie</vt:lpstr>
      <vt:lpstr>La mujer creada del costado del hombre…  no de su pie</vt:lpstr>
      <vt:lpstr>La mujer creada del costado del hombre…  no de su pie</vt:lpstr>
      <vt:lpstr>PowerPoint Presentation</vt:lpstr>
      <vt:lpstr>PowerPoint Presentation</vt:lpstr>
      <vt:lpstr>La mujer creada del costado del hombre…  no de su pie</vt:lpstr>
      <vt:lpstr>La mujer creada del costado del hombre…  no de su pie</vt:lpstr>
      <vt:lpstr>PowerPoint Presentation</vt:lpstr>
      <vt:lpstr>La mujer creada del costado del hombre…  no de su pie</vt:lpstr>
      <vt:lpstr>PowerPoint Presentation</vt:lpstr>
      <vt:lpstr>PowerPoint Presentation</vt:lpstr>
      <vt:lpstr>La mujer creada del costado del hombre…  no de su pie</vt:lpstr>
      <vt:lpstr>PowerPoint Presentation</vt:lpstr>
      <vt:lpstr>La mujer creada del costado del hombre…  no de su pie</vt:lpstr>
      <vt:lpstr>Génesis 2:24-25</vt:lpstr>
      <vt:lpstr>Génesis 2:24-25</vt:lpstr>
      <vt:lpstr>Génesis 2:24-25</vt:lpstr>
      <vt:lpstr>Conclusion</vt:lpstr>
      <vt:lpstr>Génesis 2 Esquema</vt:lpstr>
      <vt:lpstr>Génesis 1–2 Resumen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008 - 2v4-25</dc:title>
  <dc:subject>Genesis 2</dc:subject>
  <dc:creator>A. Woods</dc:creator>
  <dc:description>Modified by Jim McGowan</dc:description>
  <cp:lastModifiedBy>Claudia Mora</cp:lastModifiedBy>
  <cp:revision>1161</cp:revision>
  <cp:lastPrinted>2020-09-24T16:46:27Z</cp:lastPrinted>
  <dcterms:created xsi:type="dcterms:W3CDTF">2009-03-17T12:21:13Z</dcterms:created>
  <dcterms:modified xsi:type="dcterms:W3CDTF">2025-08-14T22:00:42Z</dcterms:modified>
</cp:coreProperties>
</file>