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0"/>
  </p:notesMasterIdLst>
  <p:handoutMasterIdLst>
    <p:handoutMasterId r:id="rId51"/>
  </p:handoutMasterIdLst>
  <p:sldIdLst>
    <p:sldId id="2120" r:id="rId2"/>
    <p:sldId id="2129" r:id="rId3"/>
    <p:sldId id="2127" r:id="rId4"/>
    <p:sldId id="6807" r:id="rId5"/>
    <p:sldId id="6808" r:id="rId6"/>
    <p:sldId id="6809" r:id="rId7"/>
    <p:sldId id="6628" r:id="rId8"/>
    <p:sldId id="6625" r:id="rId9"/>
    <p:sldId id="6655" r:id="rId10"/>
    <p:sldId id="6667" r:id="rId11"/>
    <p:sldId id="6675" r:id="rId12"/>
    <p:sldId id="6714" r:id="rId13"/>
    <p:sldId id="6687" r:id="rId14"/>
    <p:sldId id="6761" r:id="rId15"/>
    <p:sldId id="6716" r:id="rId16"/>
    <p:sldId id="6717" r:id="rId17"/>
    <p:sldId id="6573" r:id="rId18"/>
    <p:sldId id="6810" r:id="rId19"/>
    <p:sldId id="6811" r:id="rId20"/>
    <p:sldId id="6722" r:id="rId21"/>
    <p:sldId id="6577" r:id="rId22"/>
    <p:sldId id="5568" r:id="rId23"/>
    <p:sldId id="6812" r:id="rId24"/>
    <p:sldId id="6575" r:id="rId25"/>
    <p:sldId id="6718" r:id="rId26"/>
    <p:sldId id="6762" r:id="rId27"/>
    <p:sldId id="6719" r:id="rId28"/>
    <p:sldId id="6720" r:id="rId29"/>
    <p:sldId id="6721" r:id="rId30"/>
    <p:sldId id="6813" r:id="rId31"/>
    <p:sldId id="6723" r:id="rId32"/>
    <p:sldId id="6806" r:id="rId33"/>
    <p:sldId id="5555" r:id="rId34"/>
    <p:sldId id="5580" r:id="rId35"/>
    <p:sldId id="2309" r:id="rId36"/>
    <p:sldId id="6814" r:id="rId37"/>
    <p:sldId id="5579" r:id="rId38"/>
    <p:sldId id="6815" r:id="rId39"/>
    <p:sldId id="6724" r:id="rId40"/>
    <p:sldId id="6725" r:id="rId41"/>
    <p:sldId id="6726" r:id="rId42"/>
    <p:sldId id="6727" r:id="rId43"/>
    <p:sldId id="6728" r:id="rId44"/>
    <p:sldId id="5602" r:id="rId45"/>
    <p:sldId id="2333" r:id="rId46"/>
    <p:sldId id="6578" r:id="rId47"/>
    <p:sldId id="6816" r:id="rId48"/>
    <p:sldId id="6817" r:id="rId49"/>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66"/>
    <a:srgbClr val="0000CC"/>
    <a:srgbClr val="A50021"/>
    <a:srgbClr val="FFFF99"/>
    <a:srgbClr val="0000FF"/>
    <a:srgbClr val="0099FF"/>
    <a:srgbClr val="FFFF00"/>
    <a:srgbClr val="CCECFF"/>
    <a:srgbClr val="E1C5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7" autoAdjust="0"/>
    <p:restoredTop sz="95974" autoAdjust="0"/>
  </p:normalViewPr>
  <p:slideViewPr>
    <p:cSldViewPr>
      <p:cViewPr varScale="1">
        <p:scale>
          <a:sx n="122" d="100"/>
          <a:sy n="122" d="100"/>
        </p:scale>
        <p:origin x="954" y="3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380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10" name="Rectangle 9">
            <a:extLst>
              <a:ext uri="{FF2B5EF4-FFF2-40B4-BE49-F238E27FC236}">
                <a16:creationId xmlns:a16="http://schemas.microsoft.com/office/drawing/2014/main" id="{B233369C-FCAD-45D1-88F8-9166454D1137}"/>
              </a:ext>
            </a:extLst>
          </p:cNvPr>
          <p:cNvSpPr>
            <a:spLocks noGrp="1" noChangeArrowheads="1"/>
          </p:cNvSpPr>
          <p:nvPr/>
        </p:nvSpPr>
        <p:spPr bwMode="auto">
          <a:xfrm>
            <a:off x="12656"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defRPr/>
            </a:pPr>
            <a:r>
              <a:rPr lang="en-US" sz="1400" dirty="0">
                <a:latin typeface="+mn-lt"/>
              </a:rPr>
              <a:t>Sugar Land Bible Church</a:t>
            </a:r>
          </a:p>
        </p:txBody>
      </p:sp>
      <p:sp>
        <p:nvSpPr>
          <p:cNvPr id="11" name="Header Placeholder 1">
            <a:extLst>
              <a:ext uri="{FF2B5EF4-FFF2-40B4-BE49-F238E27FC236}">
                <a16:creationId xmlns:a16="http://schemas.microsoft.com/office/drawing/2014/main" id="{9DAE96F9-3561-4C30-8D65-670F55B72D58}"/>
              </a:ext>
            </a:extLst>
          </p:cNvPr>
          <p:cNvSpPr>
            <a:spLocks noGrp="1"/>
          </p:cNvSpPr>
          <p:nvPr/>
        </p:nvSpPr>
        <p:spPr>
          <a:xfrm>
            <a:off x="1860441" y="265607"/>
            <a:ext cx="3594319" cy="521377"/>
          </a:xfrm>
          <a:prstGeom prst="rect">
            <a:avLst/>
          </a:prstGeom>
        </p:spPr>
        <p:txBody>
          <a:bodyPr vert="horz" lIns="106825" tIns="53412" rIns="106825" bIns="53412" rtlCol="0"/>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a:defRPr/>
            </a:pPr>
            <a:r>
              <a:rPr lang="en-US" sz="1400" dirty="0">
                <a:latin typeface="+mn-lt"/>
              </a:rPr>
              <a:t>Dr. Andy Woods – Genesis 007</a:t>
            </a:r>
          </a:p>
          <a:p>
            <a:pPr algn="ctr">
              <a:defRPr/>
            </a:pPr>
            <a:r>
              <a:rPr lang="en-US" sz="1400" dirty="0">
                <a:latin typeface="+mn-lt"/>
              </a:rPr>
              <a:t>09-13-2020</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8/2/2025</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Dr. Andy Woods</a:t>
            </a:r>
          </a:p>
        </p:txBody>
      </p:sp>
      <p:sp>
        <p:nvSpPr>
          <p:cNvPr id="5" name="Date Placeholder 4"/>
          <p:cNvSpPr>
            <a:spLocks noGrp="1"/>
          </p:cNvSpPr>
          <p:nvPr>
            <p:ph type="dt" idx="11"/>
          </p:nvPr>
        </p:nvSpPr>
        <p:spPr/>
        <p:txBody>
          <a:bodyPr/>
          <a:lstStyle/>
          <a:p>
            <a:pPr>
              <a:defRPr/>
            </a:pPr>
            <a:r>
              <a:rPr lang="en-US" dirty="0"/>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14</a:t>
            </a:fld>
            <a:endParaRPr lang="en-US" altLang="en-US" dirty="0"/>
          </a:p>
        </p:txBody>
      </p:sp>
    </p:spTree>
    <p:extLst>
      <p:ext uri="{BB962C8B-B14F-4D97-AF65-F5344CB8AC3E}">
        <p14:creationId xmlns:p14="http://schemas.microsoft.com/office/powerpoint/2010/main" val="2148422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Dr. Andy Woods</a:t>
            </a:r>
          </a:p>
        </p:txBody>
      </p:sp>
      <p:sp>
        <p:nvSpPr>
          <p:cNvPr id="5" name="Date Placeholder 4"/>
          <p:cNvSpPr>
            <a:spLocks noGrp="1"/>
          </p:cNvSpPr>
          <p:nvPr>
            <p:ph type="dt" idx="11"/>
          </p:nvPr>
        </p:nvSpPr>
        <p:spPr/>
        <p:txBody>
          <a:bodyPr/>
          <a:lstStyle/>
          <a:p>
            <a:pPr>
              <a:defRPr/>
            </a:pPr>
            <a:r>
              <a:rPr lang="en-US" dirty="0"/>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22</a:t>
            </a:fld>
            <a:endParaRPr lang="en-US" altLang="en-US" dirty="0"/>
          </a:p>
        </p:txBody>
      </p:sp>
    </p:spTree>
    <p:extLst>
      <p:ext uri="{BB962C8B-B14F-4D97-AF65-F5344CB8AC3E}">
        <p14:creationId xmlns:p14="http://schemas.microsoft.com/office/powerpoint/2010/main" val="2148422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665FE-C6E2-C2B2-1AC1-62E5B689EA47}"/>
            </a:ext>
          </a:extLst>
        </p:cNvPr>
        <p:cNvGrpSpPr/>
        <p:nvPr/>
      </p:nvGrpSpPr>
      <p:grpSpPr>
        <a:xfrm>
          <a:off x="0" y="0"/>
          <a:ext cx="0" cy="0"/>
          <a:chOff x="0" y="0"/>
          <a:chExt cx="0" cy="0"/>
        </a:xfrm>
      </p:grpSpPr>
      <p:sp>
        <p:nvSpPr>
          <p:cNvPr id="18434" name="Rectangle 7">
            <a:extLst>
              <a:ext uri="{FF2B5EF4-FFF2-40B4-BE49-F238E27FC236}">
                <a16:creationId xmlns:a16="http://schemas.microsoft.com/office/drawing/2014/main" id="{0EA14E2E-5B51-949B-944B-B2E7DB52D9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51122" indent="-288893">
              <a:spcBef>
                <a:spcPct val="30000"/>
              </a:spcBef>
              <a:defRPr kumimoji="1" sz="1200">
                <a:solidFill>
                  <a:schemeClr val="tx1"/>
                </a:solidFill>
                <a:latin typeface="Arial" panose="020B0604020202020204" pitchFamily="34" charset="0"/>
              </a:defRPr>
            </a:lvl2pPr>
            <a:lvl3pPr marL="1155573" indent="-231115">
              <a:spcBef>
                <a:spcPct val="30000"/>
              </a:spcBef>
              <a:defRPr kumimoji="1" sz="1200">
                <a:solidFill>
                  <a:schemeClr val="tx1"/>
                </a:solidFill>
                <a:latin typeface="Arial" panose="020B0604020202020204" pitchFamily="34" charset="0"/>
              </a:defRPr>
            </a:lvl3pPr>
            <a:lvl4pPr marL="1617802" indent="-231115">
              <a:spcBef>
                <a:spcPct val="30000"/>
              </a:spcBef>
              <a:defRPr kumimoji="1" sz="1200">
                <a:solidFill>
                  <a:schemeClr val="tx1"/>
                </a:solidFill>
                <a:latin typeface="Arial" panose="020B0604020202020204" pitchFamily="34" charset="0"/>
              </a:defRPr>
            </a:lvl4pPr>
            <a:lvl5pPr marL="2080031" indent="-231115">
              <a:spcBef>
                <a:spcPct val="30000"/>
              </a:spcBef>
              <a:defRPr kumimoji="1" sz="1200">
                <a:solidFill>
                  <a:schemeClr val="tx1"/>
                </a:solidFill>
                <a:latin typeface="Arial" panose="020B0604020202020204" pitchFamily="34" charset="0"/>
              </a:defRPr>
            </a:lvl5pPr>
            <a:lvl6pPr marL="2542261" indent="-231115" eaLnBrk="0" fontAlgn="base" hangingPunct="0">
              <a:spcBef>
                <a:spcPct val="30000"/>
              </a:spcBef>
              <a:spcAft>
                <a:spcPct val="0"/>
              </a:spcAft>
              <a:defRPr kumimoji="1" sz="1200">
                <a:solidFill>
                  <a:schemeClr val="tx1"/>
                </a:solidFill>
                <a:latin typeface="Arial" panose="020B0604020202020204" pitchFamily="34" charset="0"/>
              </a:defRPr>
            </a:lvl6pPr>
            <a:lvl7pPr marL="3004490" indent="-231115" eaLnBrk="0" fontAlgn="base" hangingPunct="0">
              <a:spcBef>
                <a:spcPct val="30000"/>
              </a:spcBef>
              <a:spcAft>
                <a:spcPct val="0"/>
              </a:spcAft>
              <a:defRPr kumimoji="1" sz="1200">
                <a:solidFill>
                  <a:schemeClr val="tx1"/>
                </a:solidFill>
                <a:latin typeface="Arial" panose="020B0604020202020204" pitchFamily="34" charset="0"/>
              </a:defRPr>
            </a:lvl7pPr>
            <a:lvl8pPr marL="3466719" indent="-231115" eaLnBrk="0" fontAlgn="base" hangingPunct="0">
              <a:spcBef>
                <a:spcPct val="30000"/>
              </a:spcBef>
              <a:spcAft>
                <a:spcPct val="0"/>
              </a:spcAft>
              <a:defRPr kumimoji="1" sz="1200">
                <a:solidFill>
                  <a:schemeClr val="tx1"/>
                </a:solidFill>
                <a:latin typeface="Arial" panose="020B0604020202020204" pitchFamily="34" charset="0"/>
              </a:defRPr>
            </a:lvl8pPr>
            <a:lvl9pPr marL="3928948" indent="-231115"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25</a:t>
            </a:fld>
            <a:endParaRPr kumimoji="0" lang="en-US" altLang="en-US" dirty="0">
              <a:latin typeface="Calibri" panose="020F0502020204030204" pitchFamily="34" charset="0"/>
            </a:endParaRPr>
          </a:p>
        </p:txBody>
      </p:sp>
      <p:sp>
        <p:nvSpPr>
          <p:cNvPr id="18435" name="Rectangle 2">
            <a:extLst>
              <a:ext uri="{FF2B5EF4-FFF2-40B4-BE49-F238E27FC236}">
                <a16:creationId xmlns:a16="http://schemas.microsoft.com/office/drawing/2014/main" id="{06ECAE0E-6FA5-8571-7A67-E122923BC89E}"/>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96CF5D2C-4059-F3EC-7E17-50381E348A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Outline</a:t>
            </a:r>
          </a:p>
          <a:p>
            <a:endParaRPr lang="en-US" altLang="en-US" dirty="0">
              <a:latin typeface="Arial" panose="020B0604020202020204" pitchFamily="34" charset="0"/>
            </a:endParaRPr>
          </a:p>
        </p:txBody>
      </p:sp>
    </p:spTree>
    <p:extLst>
      <p:ext uri="{BB962C8B-B14F-4D97-AF65-F5344CB8AC3E}">
        <p14:creationId xmlns:p14="http://schemas.microsoft.com/office/powerpoint/2010/main" val="2223626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88B744C-CCA7-42F0-B026-54AA483E0A4D}" type="slidenum">
              <a:rPr lang="en-US" altLang="en-US" smtClean="0"/>
              <a:pPr>
                <a:defRPr/>
              </a:pPr>
              <a:t>44</a:t>
            </a:fld>
            <a:endParaRPr lang="en-US" altLang="en-US" dirty="0"/>
          </a:p>
        </p:txBody>
      </p:sp>
    </p:spTree>
    <p:extLst>
      <p:ext uri="{BB962C8B-B14F-4D97-AF65-F5344CB8AC3E}">
        <p14:creationId xmlns:p14="http://schemas.microsoft.com/office/powerpoint/2010/main" val="116549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dirty="0"/>
              <a:t>Dr. Andy Woods</a:t>
            </a:r>
          </a:p>
        </p:txBody>
      </p:sp>
      <p:sp>
        <p:nvSpPr>
          <p:cNvPr id="5" name="Date Placeholder 4"/>
          <p:cNvSpPr>
            <a:spLocks noGrp="1"/>
          </p:cNvSpPr>
          <p:nvPr>
            <p:ph type="dt" idx="1"/>
          </p:nvPr>
        </p:nvSpPr>
        <p:spPr/>
        <p:txBody>
          <a:bodyPr/>
          <a:lstStyle/>
          <a:p>
            <a:pPr>
              <a:defRPr/>
            </a:pPr>
            <a:r>
              <a:rPr lang="en-US" dirty="0"/>
              <a:t>9/11/2016</a:t>
            </a:r>
          </a:p>
        </p:txBody>
      </p:sp>
      <p:sp>
        <p:nvSpPr>
          <p:cNvPr id="6" name="Footer Placeholder 5"/>
          <p:cNvSpPr>
            <a:spLocks noGrp="1"/>
          </p:cNvSpPr>
          <p:nvPr>
            <p:ph type="ftr" sz="quarter" idx="4"/>
          </p:nvPr>
        </p:nvSpPr>
        <p:spPr/>
        <p:txBody>
          <a:bodyPr/>
          <a:lstStyle/>
          <a:p>
            <a:pPr>
              <a:defRPr/>
            </a:pPr>
            <a:r>
              <a:rPr lang="en-US" dirty="0"/>
              <a:t>Sugar Land Bible Church</a:t>
            </a:r>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48</a:t>
            </a:fld>
            <a:endParaRPr lang="en-US" altLang="en-US" dirty="0"/>
          </a:p>
        </p:txBody>
      </p:sp>
    </p:spTree>
    <p:extLst>
      <p:ext uri="{BB962C8B-B14F-4D97-AF65-F5344CB8AC3E}">
        <p14:creationId xmlns:p14="http://schemas.microsoft.com/office/powerpoint/2010/main" val="3935855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dirty="0"/>
          </a:p>
        </p:txBody>
      </p:sp>
      <p:sp>
        <p:nvSpPr>
          <p:cNvPr id="5" name="Rectangle 36"/>
          <p:cNvSpPr>
            <a:spLocks noGrp="1" noChangeArrowheads="1"/>
          </p:cNvSpPr>
          <p:nvPr>
            <p:ph type="ftr" sz="quarter" idx="11"/>
          </p:nvPr>
        </p:nvSpPr>
        <p:spPr/>
        <p:txBody>
          <a:bodyPr/>
          <a:lstStyle>
            <a:lvl1pPr>
              <a:defRPr/>
            </a:lvl1pPr>
          </a:lstStyle>
          <a:p>
            <a:pPr>
              <a:defRPr/>
            </a:pPr>
            <a:endParaRPr lang="en-US" dirty="0"/>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dirty="0"/>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dirty="0"/>
          </a:p>
        </p:txBody>
      </p:sp>
      <p:sp>
        <p:nvSpPr>
          <p:cNvPr id="3" name="Rectangle 36"/>
          <p:cNvSpPr>
            <a:spLocks noGrp="1" noChangeArrowheads="1"/>
          </p:cNvSpPr>
          <p:nvPr>
            <p:ph type="ftr" sz="quarter" idx="11"/>
          </p:nvPr>
        </p:nvSpPr>
        <p:spPr/>
        <p:txBody>
          <a:bodyPr/>
          <a:lstStyle>
            <a:lvl1pPr>
              <a:defRPr/>
            </a:lvl1pPr>
          </a:lstStyle>
          <a:p>
            <a:pPr>
              <a:defRPr/>
            </a:pPr>
            <a:endParaRPr lang="en-US" dirty="0"/>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dirty="0"/>
          </a:p>
        </p:txBody>
      </p:sp>
    </p:spTree>
    <p:extLst>
      <p:ext uri="{BB962C8B-B14F-4D97-AF65-F5344CB8AC3E}">
        <p14:creationId xmlns:p14="http://schemas.microsoft.com/office/powerpoint/2010/main" val="98651927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34.emf"/><Relationship Id="rId5" Type="http://schemas.openxmlformats.org/officeDocument/2006/relationships/customXml" Target="../ink/ink2.xml"/><Relationship Id="rId10" Type="http://schemas.openxmlformats.org/officeDocument/2006/relationships/image" Target="../media/image9.jpeg"/><Relationship Id="rId4" Type="http://schemas.openxmlformats.org/officeDocument/2006/relationships/image" Target="../media/image33.emf"/><Relationship Id="rId9" Type="http://schemas.openxmlformats.org/officeDocument/2006/relationships/image" Target="../media/image8.jpeg"/></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350.emf"/><Relationship Id="rId3" Type="http://schemas.openxmlformats.org/officeDocument/2006/relationships/customXml" Target="../ink/ink4.xml"/><Relationship Id="rId7" Type="http://schemas.openxmlformats.org/officeDocument/2006/relationships/customXml" Target="../ink/ink6.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340.emf"/><Relationship Id="rId5" Type="http://schemas.openxmlformats.org/officeDocument/2006/relationships/customXml" Target="../ink/ink5.xml"/><Relationship Id="rId10" Type="http://schemas.openxmlformats.org/officeDocument/2006/relationships/image" Target="../media/image9.jpeg"/><Relationship Id="rId4" Type="http://schemas.openxmlformats.org/officeDocument/2006/relationships/image" Target="../media/image330.emf"/><Relationship Id="rId9" Type="http://schemas.openxmlformats.org/officeDocument/2006/relationships/image" Target="../media/image8.jpeg"/></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E1458CD8-D940-42DA-B266-2FCD81C4F388}"/>
              </a:ext>
            </a:extLst>
          </p:cNvPr>
          <p:cNvSpPr txBox="1">
            <a:spLocks noChangeArrowheads="1"/>
          </p:cNvSpPr>
          <p:nvPr/>
        </p:nvSpPr>
        <p:spPr bwMode="auto">
          <a:xfrm>
            <a:off x="0" y="228600"/>
            <a:ext cx="914400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spcBef>
                <a:spcPts val="0"/>
              </a:spcBef>
              <a:buFont typeface="Wingdings" panose="05000000000000000000" pitchFamily="2" charset="2"/>
              <a:buNone/>
            </a:pPr>
            <a:r>
              <a:rPr lang="en-US" altLang="en-US" sz="3600" dirty="0">
                <a:solidFill>
                  <a:schemeClr val="tx2"/>
                </a:solidFill>
                <a:effectLst>
                  <a:outerShdw blurRad="38100" dist="38100" dir="2700000" algn="tl">
                    <a:srgbClr val="000000">
                      <a:alpha val="43137"/>
                    </a:srgbClr>
                  </a:outerShdw>
                </a:effectLst>
                <a:ea typeface="+mj-ea"/>
                <a:cs typeface="+mj-cs"/>
              </a:rPr>
              <a:t>Génesis 1:1-2:3</a:t>
            </a:r>
          </a:p>
          <a:p>
            <a:pPr marL="0" indent="0" algn="ctr" eaLnBrk="1" hangingPunct="1">
              <a:spcBef>
                <a:spcPts val="0"/>
              </a:spcBef>
              <a:buFont typeface="Wingdings" panose="05000000000000000000" pitchFamily="2" charset="2"/>
              <a:buNone/>
            </a:pPr>
            <a:r>
              <a:rPr lang="en-US" altLang="en-US" sz="3600" dirty="0">
                <a:solidFill>
                  <a:schemeClr val="tx2"/>
                </a:solidFill>
                <a:effectLst>
                  <a:outerShdw blurRad="38100" dist="38100" dir="2700000" algn="tl">
                    <a:srgbClr val="000000">
                      <a:alpha val="43137"/>
                    </a:srgbClr>
                  </a:outerShdw>
                </a:effectLst>
                <a:ea typeface="+mj-ea"/>
                <a:cs typeface="+mj-cs"/>
              </a:rPr>
              <a:t>Creación del Cosmos</a:t>
            </a:r>
          </a:p>
        </p:txBody>
      </p:sp>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3437" y="1371600"/>
            <a:ext cx="7315200" cy="4114800"/>
          </a:xfrm>
          <a:prstGeom prst="rect">
            <a:avLst/>
          </a:prstGeom>
        </p:spPr>
      </p:pic>
      <p:sp>
        <p:nvSpPr>
          <p:cNvPr id="8" name="Subtitle 2">
            <a:extLst>
              <a:ext uri="{FF2B5EF4-FFF2-40B4-BE49-F238E27FC236}">
                <a16:creationId xmlns:a16="http://schemas.microsoft.com/office/drawing/2014/main" id="{2133A89A-43F1-98A3-1B2F-799DC9E35CE5}"/>
              </a:ext>
            </a:extLst>
          </p:cNvPr>
          <p:cNvSpPr txBox="1">
            <a:spLocks/>
          </p:cNvSpPr>
          <p:nvPr/>
        </p:nvSpPr>
        <p:spPr bwMode="auto">
          <a:xfrm>
            <a:off x="995362" y="5424854"/>
            <a:ext cx="7153275" cy="129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Clr>
                <a:srgbClr val="00FFFF"/>
              </a:buClr>
              <a:buFont typeface="Wingdings" panose="05000000000000000000" pitchFamily="2" charset="2"/>
              <a:buNone/>
              <a:defRPr/>
            </a:pPr>
            <a:r>
              <a:rPr lang="en-US" altLang="en-US" sz="2800" dirty="0">
                <a:solidFill>
                  <a:srgbClr val="00FFFF"/>
                </a:solidFill>
                <a:effectLst>
                  <a:outerShdw blurRad="38100" dist="38100" dir="2700000" algn="tl">
                    <a:srgbClr val="000000">
                      <a:alpha val="43137"/>
                    </a:srgbClr>
                  </a:outerShdw>
                </a:effectLst>
                <a:latin typeface="Calibri" panose="020F0502020204030204" pitchFamily="34" charset="0"/>
              </a:rPr>
              <a:t>Dr. Andy Woods</a:t>
            </a:r>
          </a:p>
          <a:p>
            <a:pPr marL="0" indent="0" algn="ctr" eaLnBrk="1" hangingPunct="1">
              <a:buClr>
                <a:srgbClr val="00FFFF"/>
              </a:buClr>
              <a:buFont typeface="Wingdings" panose="05000000000000000000" pitchFamily="2" charset="2"/>
              <a:buNone/>
              <a:defRPr/>
            </a:pPr>
            <a:r>
              <a:rPr lang="en-US" altLang="en-US" sz="2000" dirty="0">
                <a:effectLst>
                  <a:outerShdw blurRad="38100" dist="38100" dir="2700000" algn="tl">
                    <a:srgbClr val="000000">
                      <a:alpha val="43137"/>
                    </a:srgbClr>
                  </a:outerShdw>
                </a:effectLst>
                <a:latin typeface="Calibri" panose="020F0502020204030204" pitchFamily="34" charset="0"/>
              </a:rPr>
              <a:t>Pastor Principal – Sugar Land Bible Church</a:t>
            </a:r>
          </a:p>
          <a:p>
            <a:pPr marL="0" indent="0" algn="ctr" eaLnBrk="1" hangingPunct="1">
              <a:buClr>
                <a:srgbClr val="00FFFF"/>
              </a:buClr>
              <a:buFont typeface="Wingdings" panose="05000000000000000000" pitchFamily="2" charset="2"/>
              <a:buNone/>
              <a:defRPr/>
            </a:pPr>
            <a:r>
              <a:rPr lang="en-US" altLang="en-US" sz="2000" dirty="0">
                <a:effectLst>
                  <a:outerShdw blurRad="38100" dist="38100" dir="2700000" algn="tl">
                    <a:srgbClr val="000000">
                      <a:alpha val="43137"/>
                    </a:srgbClr>
                  </a:outerShdw>
                </a:effectLst>
                <a:latin typeface="Calibri" panose="020F0502020204030204" pitchFamily="34" charset="0"/>
              </a:rPr>
              <a:t>Presidente – Seminario Teológico Chafer</a:t>
            </a:r>
          </a:p>
        </p:txBody>
      </p:sp>
      <p:sp>
        <p:nvSpPr>
          <p:cNvPr id="2" name="TextBox 1">
            <a:extLst>
              <a:ext uri="{FF2B5EF4-FFF2-40B4-BE49-F238E27FC236}">
                <a16:creationId xmlns:a16="http://schemas.microsoft.com/office/drawing/2014/main" id="{C42AF8FB-BF49-8C5B-5CDF-C0CE53780664}"/>
              </a:ext>
            </a:extLst>
          </p:cNvPr>
          <p:cNvSpPr txBox="1"/>
          <p:nvPr/>
        </p:nvSpPr>
        <p:spPr>
          <a:xfrm>
            <a:off x="997343" y="4993967"/>
            <a:ext cx="7313220" cy="430887"/>
          </a:xfrm>
          <a:prstGeom prst="rect">
            <a:avLst/>
          </a:prstGeom>
          <a:noFill/>
        </p:spPr>
        <p:txBody>
          <a:bodyPr wrap="none" rtlCol="0">
            <a:spAutoFit/>
          </a:bodyPr>
          <a:lstStyle/>
          <a:p>
            <a:r>
              <a:rPr lang="en-US" sz="2200" dirty="0">
                <a:solidFill>
                  <a:schemeClr val="tx1">
                    <a:lumMod val="75000"/>
                  </a:schemeClr>
                </a:solidFill>
                <a:latin typeface="Century Gothic" panose="020B0502020202020204" pitchFamily="34" charset="0"/>
              </a:rPr>
              <a:t>el libro de los orígenes         |   por  dr. andy woods</a:t>
            </a:r>
            <a:endParaRPr lang="es-CO" sz="2200" dirty="0">
              <a:solidFill>
                <a:schemeClr val="tx1">
                  <a:lumMod val="75000"/>
                </a:schemeClr>
              </a:solidFill>
              <a:latin typeface="Century Gothic" panose="020B0502020202020204" pitchFamily="34" charset="0"/>
            </a:endParaRPr>
          </a:p>
        </p:txBody>
      </p:sp>
      <p:sp>
        <p:nvSpPr>
          <p:cNvPr id="3" name="Flowchart: Data 2">
            <a:extLst>
              <a:ext uri="{FF2B5EF4-FFF2-40B4-BE49-F238E27FC236}">
                <a16:creationId xmlns:a16="http://schemas.microsoft.com/office/drawing/2014/main" id="{5BB26294-E3FF-1C77-7B4C-3A0CDE113BBF}"/>
              </a:ext>
            </a:extLst>
          </p:cNvPr>
          <p:cNvSpPr/>
          <p:nvPr/>
        </p:nvSpPr>
        <p:spPr bwMode="auto">
          <a:xfrm rot="1831805">
            <a:off x="2575285" y="2828099"/>
            <a:ext cx="144962" cy="278487"/>
          </a:xfrm>
          <a:prstGeom prst="flowChartInputOutput">
            <a:avLst/>
          </a:prstGeom>
          <a:solidFill>
            <a:schemeClr val="tx1">
              <a:lumMod val="85000"/>
            </a:schemeClr>
          </a:solidFill>
          <a:ln w="9525" cap="flat" cmpd="sng" algn="ctr">
            <a:solidFill>
              <a:schemeClr val="tx1">
                <a:lumMod val="8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CO" sz="24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15980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EDD08-CBF3-F1C6-00B6-98F6E61FA36B}"/>
            </a:ext>
          </a:extLst>
        </p:cNvPr>
        <p:cNvGrpSpPr/>
        <p:nvPr/>
      </p:nvGrpSpPr>
      <p:grpSpPr>
        <a:xfrm>
          <a:off x="0" y="0"/>
          <a:ext cx="0" cy="0"/>
          <a:chOff x="0" y="0"/>
          <a:chExt cx="0" cy="0"/>
        </a:xfrm>
      </p:grpSpPr>
      <p:sp>
        <p:nvSpPr>
          <p:cNvPr id="67586" name="Rectangle 2">
            <a:extLst>
              <a:ext uri="{FF2B5EF4-FFF2-40B4-BE49-F238E27FC236}">
                <a16:creationId xmlns:a16="http://schemas.microsoft.com/office/drawing/2014/main" id="{0CD8FEDA-6EE2-08ED-EA00-06EC8124DA01}"/>
              </a:ext>
            </a:extLst>
          </p:cNvPr>
          <p:cNvSpPr>
            <a:spLocks noGrp="1" noChangeArrowheads="1"/>
          </p:cNvSpPr>
          <p:nvPr>
            <p:ph type="title"/>
          </p:nvPr>
        </p:nvSpPr>
        <p:spPr>
          <a:xfrm>
            <a:off x="685800" y="228600"/>
            <a:ext cx="7772400" cy="685800"/>
          </a:xfrm>
        </p:spPr>
        <p:txBody>
          <a:bodyPr/>
          <a:lstStyle/>
          <a:p>
            <a:pPr algn="ctr" eaLnBrk="1" hangingPunct="1"/>
            <a:r>
              <a:rPr lang="en-US" sz="3600" dirty="0"/>
              <a:t>Génesis 1:1</a:t>
            </a:r>
            <a:r>
              <a:rPr lang="en-US" sz="3600" dirty="0">
                <a:cs typeface="Calibri" panose="020F0502020204030204" pitchFamily="34" charset="0"/>
                <a:sym typeface="Symbol" pitchFamily="18" charset="2"/>
              </a:rPr>
              <a:t>–</a:t>
            </a:r>
            <a:r>
              <a:rPr lang="en-US" sz="3600" dirty="0">
                <a:sym typeface="Symbol" pitchFamily="18" charset="2"/>
              </a:rPr>
              <a:t>2:3</a:t>
            </a:r>
            <a:r>
              <a:rPr lang="en-US" sz="3600" dirty="0"/>
              <a:t> Esquema</a:t>
            </a:r>
          </a:p>
        </p:txBody>
      </p:sp>
      <p:sp>
        <p:nvSpPr>
          <p:cNvPr id="73731" name="Rectangle 3">
            <a:extLst>
              <a:ext uri="{FF2B5EF4-FFF2-40B4-BE49-F238E27FC236}">
                <a16:creationId xmlns:a16="http://schemas.microsoft.com/office/drawing/2014/main" id="{C34BACAC-1DC0-8330-276F-E0D4343148A7}"/>
              </a:ext>
            </a:extLst>
          </p:cNvPr>
          <p:cNvSpPr>
            <a:spLocks noGrp="1" noChangeArrowheads="1"/>
          </p:cNvSpPr>
          <p:nvPr>
            <p:ph type="body" idx="1"/>
          </p:nvPr>
        </p:nvSpPr>
        <p:spPr>
          <a:xfrm>
            <a:off x="228600" y="914400"/>
            <a:ext cx="8839200" cy="5791200"/>
          </a:xfrm>
        </p:spPr>
        <p:txBody>
          <a:bodyPr/>
          <a:lstStyle/>
          <a:p>
            <a:pPr eaLnBrk="1" hangingPunct="1">
              <a:spcBef>
                <a:spcPts val="0"/>
              </a:spcBef>
              <a:spcAft>
                <a:spcPts val="1600"/>
              </a:spcAft>
              <a:defRPr/>
            </a:pPr>
            <a:r>
              <a:rPr lang="en-US" sz="2600" dirty="0"/>
              <a:t>Creación original en el primer día (Gén 1:1)</a:t>
            </a:r>
          </a:p>
          <a:p>
            <a:pPr eaLnBrk="1" hangingPunct="1">
              <a:spcBef>
                <a:spcPts val="0"/>
              </a:spcBef>
              <a:spcAft>
                <a:spcPts val="1600"/>
              </a:spcAft>
              <a:defRPr/>
            </a:pPr>
            <a:r>
              <a:rPr lang="es-CO" sz="2600" dirty="0"/>
              <a:t>Creación original en su estado “sin forma y vacía” </a:t>
            </a:r>
            <a:r>
              <a:rPr lang="en-US" sz="2600" dirty="0"/>
              <a:t>(Gén 1:2)</a:t>
            </a:r>
          </a:p>
          <a:p>
            <a:pPr eaLnBrk="1" hangingPunct="1">
              <a:spcBef>
                <a:spcPts val="0"/>
              </a:spcBef>
              <a:spcAft>
                <a:spcPts val="1600"/>
              </a:spcAft>
              <a:defRPr/>
            </a:pPr>
            <a:r>
              <a:rPr lang="en-US" sz="2600" b="1" dirty="0">
                <a:solidFill>
                  <a:srgbClr val="FFFFCC"/>
                </a:solidFill>
              </a:rPr>
              <a:t>Semana de la creación (Gén 1:3</a:t>
            </a:r>
            <a:r>
              <a:rPr lang="en-US" sz="2600" b="1" dirty="0">
                <a:solidFill>
                  <a:srgbClr val="FFFFCC"/>
                </a:solidFill>
                <a:cs typeface="Calibri" panose="020F0502020204030204" pitchFamily="34" charset="0"/>
                <a:sym typeface="Symbol" pitchFamily="18" charset="2"/>
              </a:rPr>
              <a:t>–</a:t>
            </a:r>
            <a:r>
              <a:rPr lang="en-US" sz="2600" b="1" dirty="0">
                <a:solidFill>
                  <a:srgbClr val="FFFFCC"/>
                </a:solidFill>
              </a:rPr>
              <a:t>2:3): </a:t>
            </a:r>
            <a:r>
              <a:rPr lang="en-US" sz="2400" b="1" dirty="0">
                <a:solidFill>
                  <a:srgbClr val="FFFFCC"/>
                </a:solidFill>
              </a:rPr>
              <a:t>“</a:t>
            </a:r>
            <a:r>
              <a:rPr lang="es-CO" sz="2400" b="1" dirty="0">
                <a:solidFill>
                  <a:srgbClr val="FFFFCC"/>
                </a:solidFill>
              </a:rPr>
              <a:t>Y vio Dios...“era buena</a:t>
            </a:r>
            <a:r>
              <a:rPr lang="en-US" sz="2400" b="1" dirty="0">
                <a:solidFill>
                  <a:srgbClr val="FFFFCC"/>
                </a:solidFill>
              </a:rPr>
              <a:t>” </a:t>
            </a:r>
          </a:p>
          <a:p>
            <a:pPr lvl="1" eaLnBrk="1" hangingPunct="1">
              <a:spcBef>
                <a:spcPts val="0"/>
              </a:spcBef>
              <a:spcAft>
                <a:spcPts val="1600"/>
              </a:spcAft>
              <a:defRPr/>
            </a:pPr>
            <a:r>
              <a:rPr lang="en-US" sz="2600" dirty="0"/>
              <a:t>Primer día 1:3-5</a:t>
            </a:r>
          </a:p>
          <a:p>
            <a:pPr lvl="1" eaLnBrk="1" hangingPunct="1">
              <a:spcBef>
                <a:spcPts val="0"/>
              </a:spcBef>
              <a:spcAft>
                <a:spcPts val="1600"/>
              </a:spcAft>
              <a:defRPr/>
            </a:pPr>
            <a:r>
              <a:rPr lang="en-US" sz="2600" dirty="0"/>
              <a:t>Segundo día 1:6-8</a:t>
            </a:r>
          </a:p>
          <a:p>
            <a:pPr lvl="1" eaLnBrk="1" hangingPunct="1">
              <a:spcBef>
                <a:spcPts val="0"/>
              </a:spcBef>
              <a:spcAft>
                <a:spcPts val="1600"/>
              </a:spcAft>
              <a:defRPr/>
            </a:pPr>
            <a:r>
              <a:rPr lang="en-US" sz="2600" dirty="0"/>
              <a:t>Tercer día 1:9-13</a:t>
            </a:r>
          </a:p>
          <a:p>
            <a:pPr lvl="1" eaLnBrk="1" hangingPunct="1">
              <a:spcBef>
                <a:spcPts val="0"/>
              </a:spcBef>
              <a:spcAft>
                <a:spcPts val="1600"/>
              </a:spcAft>
              <a:defRPr/>
            </a:pPr>
            <a:r>
              <a:rPr lang="en-US" sz="2600" dirty="0">
                <a:solidFill>
                  <a:srgbClr val="F9F8EC"/>
                </a:solidFill>
              </a:rPr>
              <a:t>Cuarto día 1:14-19</a:t>
            </a:r>
          </a:p>
          <a:p>
            <a:pPr lvl="1" eaLnBrk="1" hangingPunct="1">
              <a:spcBef>
                <a:spcPts val="0"/>
              </a:spcBef>
              <a:spcAft>
                <a:spcPts val="1600"/>
              </a:spcAft>
              <a:defRPr/>
            </a:pPr>
            <a:r>
              <a:rPr lang="en-US" sz="2600" dirty="0">
                <a:solidFill>
                  <a:srgbClr val="F9F8EC"/>
                </a:solidFill>
              </a:rPr>
              <a:t>Quinto día 1:20-23</a:t>
            </a:r>
          </a:p>
          <a:p>
            <a:pPr lvl="1" eaLnBrk="1" hangingPunct="1">
              <a:spcBef>
                <a:spcPts val="0"/>
              </a:spcBef>
              <a:spcAft>
                <a:spcPts val="1600"/>
              </a:spcAft>
              <a:defRPr/>
            </a:pPr>
            <a:r>
              <a:rPr lang="en-US" sz="2600" b="1" u="sng" dirty="0">
                <a:solidFill>
                  <a:srgbClr val="FFFFCC"/>
                </a:solidFill>
              </a:rPr>
              <a:t>Sexto día 1:24-31</a:t>
            </a:r>
          </a:p>
          <a:p>
            <a:pPr lvl="1" eaLnBrk="1" hangingPunct="1">
              <a:spcBef>
                <a:spcPts val="0"/>
              </a:spcBef>
              <a:spcAft>
                <a:spcPts val="1600"/>
              </a:spcAft>
              <a:defRPr/>
            </a:pPr>
            <a:r>
              <a:rPr lang="en-US" sz="2600" dirty="0"/>
              <a:t>Séptimo día 2:1-3 </a:t>
            </a:r>
          </a:p>
        </p:txBody>
      </p:sp>
      <p:pic>
        <p:nvPicPr>
          <p:cNvPr id="8" name="Picture 7">
            <a:extLst>
              <a:ext uri="{FF2B5EF4-FFF2-40B4-BE49-F238E27FC236}">
                <a16:creationId xmlns:a16="http://schemas.microsoft.com/office/drawing/2014/main" id="{9DC941A4-3C2F-618B-99E7-D1593181C9FA}"/>
              </a:ext>
            </a:extLst>
          </p:cNvPr>
          <p:cNvPicPr>
            <a:picLocks noChangeAspect="1"/>
          </p:cNvPicPr>
          <p:nvPr/>
        </p:nvPicPr>
        <p:blipFill>
          <a:blip r:embed="rId2"/>
          <a:stretch>
            <a:fillRect/>
          </a:stretch>
        </p:blipFill>
        <p:spPr>
          <a:xfrm>
            <a:off x="5037752" y="2971801"/>
            <a:ext cx="3645461" cy="2590800"/>
          </a:xfrm>
          <a:prstGeom prst="rect">
            <a:avLst/>
          </a:prstGeom>
        </p:spPr>
      </p:pic>
    </p:spTree>
    <p:extLst>
      <p:ext uri="{BB962C8B-B14F-4D97-AF65-F5344CB8AC3E}">
        <p14:creationId xmlns:p14="http://schemas.microsoft.com/office/powerpoint/2010/main" val="2362364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F60268-F382-4999-988E-7120E0B068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93702"/>
          </a:xfrm>
          <a:prstGeom prst="rect">
            <a:avLst/>
          </a:prstGeom>
          <a:noFill/>
          <a:ln w="28575">
            <a:noFill/>
            <a:miter lim="800000"/>
            <a:headEnd/>
            <a:tailEnd/>
          </a:ln>
        </p:spPr>
        <p:txBody>
          <a:bodyPr wrap="square">
            <a:spAutoFit/>
          </a:bodyPr>
          <a:lstStyle/>
          <a:p>
            <a:pPr algn="ctr">
              <a:spcAft>
                <a:spcPts val="600"/>
              </a:spcAft>
            </a:pPr>
            <a:r>
              <a:rPr lang="en-US" sz="32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Génesis 1:26-28</a:t>
            </a:r>
          </a:p>
          <a:p>
            <a:pPr algn="just"/>
            <a:r>
              <a:rPr lang="en-US" sz="2800" baseline="30000" dirty="0">
                <a:latin typeface="Calibri" panose="020F0502020204030204" pitchFamily="34" charset="0"/>
              </a:rPr>
              <a:t>26 </a:t>
            </a:r>
            <a:r>
              <a:rPr lang="es-CO" sz="2800" dirty="0">
                <a:latin typeface="Calibri" panose="020F0502020204030204" pitchFamily="34" charset="0"/>
              </a:rPr>
              <a:t>Y dijo Dios: Hagamos al hombre a nuestra </a:t>
            </a:r>
            <a:r>
              <a:rPr lang="es-CO" sz="2800" b="1" u="sng" dirty="0">
                <a:solidFill>
                  <a:srgbClr val="FFFFCC"/>
                </a:solidFill>
                <a:latin typeface="Calibri" panose="020F0502020204030204" pitchFamily="34" charset="0"/>
              </a:rPr>
              <a:t>imagen</a:t>
            </a:r>
            <a:r>
              <a:rPr lang="es-CO" sz="2800" dirty="0">
                <a:latin typeface="Calibri" panose="020F0502020204030204" pitchFamily="34" charset="0"/>
              </a:rPr>
              <a:t>, conforme a nuestra </a:t>
            </a:r>
            <a:r>
              <a:rPr lang="es-CO" sz="2800" b="1" u="sng" dirty="0">
                <a:solidFill>
                  <a:srgbClr val="FFFFCC"/>
                </a:solidFill>
                <a:latin typeface="Calibri" panose="020F0502020204030204" pitchFamily="34" charset="0"/>
              </a:rPr>
              <a:t>semejanza</a:t>
            </a:r>
            <a:r>
              <a:rPr lang="es-CO" sz="2800" dirty="0">
                <a:latin typeface="Calibri" panose="020F0502020204030204" pitchFamily="34" charset="0"/>
              </a:rPr>
              <a:t>; y ejerza dominio sobre los peces del mar, sobre las aves del cielo, sobre los ganados, sobre toda la tierra, y sobre todo reptil que se arrastra sobre la tierra. 27 Creó, pues, Dios al hombre </a:t>
            </a:r>
            <a:r>
              <a:rPr lang="es-CO" sz="2800" b="1" u="sng" dirty="0">
                <a:solidFill>
                  <a:srgbClr val="FFFFCC"/>
                </a:solidFill>
                <a:latin typeface="Calibri" panose="020F0502020204030204" pitchFamily="34" charset="0"/>
              </a:rPr>
              <a:t>a imagen suya</a:t>
            </a:r>
            <a:r>
              <a:rPr lang="es-CO" sz="2800" dirty="0">
                <a:latin typeface="Calibri" panose="020F0502020204030204" pitchFamily="34" charset="0"/>
              </a:rPr>
              <a:t>, a </a:t>
            </a:r>
            <a:r>
              <a:rPr lang="es-CO" sz="2800" b="1" u="sng" dirty="0">
                <a:solidFill>
                  <a:srgbClr val="FFFFCC"/>
                </a:solidFill>
                <a:latin typeface="Calibri" panose="020F0502020204030204" pitchFamily="34" charset="0"/>
              </a:rPr>
              <a:t>imagen de Dios</a:t>
            </a:r>
            <a:r>
              <a:rPr lang="es-CO" sz="2800" dirty="0">
                <a:latin typeface="Calibri" panose="020F0502020204030204" pitchFamily="34" charset="0"/>
              </a:rPr>
              <a:t> lo creó; varón y hembra los creó. 28 Y los bendijo Dios y les dijo: Sed fecundos y multiplicaos, y llenad la tierra y sojuzgadla; ejerced dominio sobre los peces del mar, sobre las aves del cielo y sobre todo ser viviente que se mueve[t] sobre la tierra</a:t>
            </a:r>
            <a:r>
              <a:rPr lang="en-US" sz="2800" dirty="0">
                <a:latin typeface="Calibri" panose="020F0502020204030204" pitchFamily="34" charset="0"/>
              </a:rPr>
              <a:t>.”</a:t>
            </a:r>
          </a:p>
        </p:txBody>
      </p:sp>
    </p:spTree>
    <p:extLst>
      <p:ext uri="{BB962C8B-B14F-4D97-AF65-F5344CB8AC3E}">
        <p14:creationId xmlns:p14="http://schemas.microsoft.com/office/powerpoint/2010/main" val="359494425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Génesis 1:31</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vio Dios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todo lo que había hecho</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 he aquí que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era bueno en gran manera</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 fue la tarde y fue la mañana: el sexto día</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FD3E2396-FF6B-4CBA-9918-9021B76F7C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00947" y="2971800"/>
            <a:ext cx="2742107" cy="1828800"/>
          </a:xfrm>
          <a:prstGeom prst="rect">
            <a:avLst/>
          </a:prstGeom>
          <a:ln>
            <a:solidFill>
              <a:schemeClr val="tx1"/>
            </a:solidFill>
          </a:ln>
        </p:spPr>
      </p:pic>
    </p:spTree>
    <p:extLst>
      <p:ext uri="{BB962C8B-B14F-4D97-AF65-F5344CB8AC3E}">
        <p14:creationId xmlns:p14="http://schemas.microsoft.com/office/powerpoint/2010/main" val="85754871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6C4F9-021B-6F43-4CA9-7EACF63A497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54B52B7-56B5-B9D1-54C2-51EC5B2F59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a:extLst>
              <a:ext uri="{FF2B5EF4-FFF2-40B4-BE49-F238E27FC236}">
                <a16:creationId xmlns:a16="http://schemas.microsoft.com/office/drawing/2014/main" id="{56CD2FC9-8BE4-3BB5-03C0-1C7FB8E3A48D}"/>
              </a:ext>
            </a:extLst>
          </p:cNvPr>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Génesis 1:1-3</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 el principio creó Dios los cielos y la tierra</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a:t>
            </a:r>
            <a:r>
              <a:rPr lang="es-CO"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la tierra estaba sin orden y vacía, y las tinieblas cubrían la superficie del abismo, y el Espíritu de Dios se movía sobre la superficie de las aguas. 3 Entonces dijo Dios: Sea la luz. Y hubo luz.”</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829385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152400" y="1600200"/>
            <a:ext cx="8656560" cy="445692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spcBef>
                <a:spcPts val="0"/>
              </a:spcBef>
              <a:buNone/>
            </a:pPr>
            <a:r>
              <a:rPr lang="en-US" sz="2700" dirty="0">
                <a:effectLst>
                  <a:outerShdw blurRad="38100" dist="38100" dir="2700000" algn="tl">
                    <a:srgbClr val="000000">
                      <a:alpha val="43137"/>
                    </a:srgbClr>
                  </a:outerShdw>
                </a:effectLst>
                <a:latin typeface="Calibri" panose="020F0502020204030204" pitchFamily="34" charset="0"/>
              </a:rPr>
              <a:t>“</a:t>
            </a:r>
            <a:r>
              <a:rPr lang="es-CO" sz="2100" dirty="0">
                <a:effectLst>
                  <a:outerShdw blurRad="38100" dist="38100" dir="2700000" algn="tl">
                    <a:srgbClr val="000000">
                      <a:alpha val="43137"/>
                    </a:srgbClr>
                  </a:outerShdw>
                </a:effectLst>
                <a:latin typeface="Calibri" panose="020F0502020204030204" pitchFamily="34" charset="0"/>
              </a:rPr>
              <a:t>¿Cuándo cayó Satanás de su relación con Dios? Como se señaló anteriormente, el pecado no existía en ninguna parte de la creación de Dios —incluyendo a los ángeles— hasta el final del sexto y último día de la creación (Génesis 1:31). Por lo tanto, la caída de Satanás ocurrió después de finalizar la creación. Sin embargo, Satanás ya era un ser maligno cuando vino a la tierra para tentar al hombre a apartarse de Dios (Génesis 3). Estos hechos nos llevan a concluir que </a:t>
            </a:r>
            <a:r>
              <a:rPr lang="es-CO" sz="2100" b="1" u="sng" dirty="0">
                <a:solidFill>
                  <a:srgbClr val="FFFFCC"/>
                </a:solidFill>
                <a:effectLst>
                  <a:outerShdw blurRad="38100" dist="38100" dir="2700000" algn="tl">
                    <a:srgbClr val="000000">
                      <a:alpha val="43137"/>
                    </a:srgbClr>
                  </a:outerShdw>
                </a:effectLst>
                <a:latin typeface="Calibri" panose="020F0502020204030204" pitchFamily="34" charset="0"/>
              </a:rPr>
              <a:t>la caída de Satanás tuvo lugar en el intervalo entre el final de la creación y la caída del hombre</a:t>
            </a:r>
            <a:r>
              <a:rPr lang="es-CO" sz="2100" dirty="0">
                <a:effectLst>
                  <a:outerShdw blurRad="38100" dist="38100" dir="2700000" algn="tl">
                    <a:srgbClr val="000000">
                      <a:alpha val="43137"/>
                    </a:srgbClr>
                  </a:outerShdw>
                </a:effectLst>
                <a:latin typeface="Calibri" panose="020F0502020204030204" pitchFamily="34" charset="0"/>
              </a:rPr>
              <a:t>. ¿Cuánto tiempo duró ese intervalo? Debió ser bastante breve, ya que cuando Dios creó al primer hombre y a la primera mujer, les mandó que fueran fructíferos y se multiplicaran por medio de la procreación (Génesis 1:27–28),  pero no hubo concepción humana hasta después de la caída del hombre (Génesis 4:1). En resumen, la caída de Satanás ocurrió en un espacio corto de tiempo, entre el cierre del sexto día de la creación —cuando todo aún era “bueno en gran manera”— y el momento en que tentó a Eva en el huerto.”</a:t>
            </a:r>
            <a:endParaRPr lang="en-US" sz="21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pic>
        <p:nvPicPr>
          <p:cNvPr id="3" name="Picture 2">
            <a:extLst>
              <a:ext uri="{FF2B5EF4-FFF2-40B4-BE49-F238E27FC236}">
                <a16:creationId xmlns:a16="http://schemas.microsoft.com/office/drawing/2014/main" id="{56FC29BE-D62D-467C-A0B3-E8A1E43D920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200" y="76200"/>
            <a:ext cx="844062" cy="1097280"/>
          </a:xfrm>
          <a:prstGeom prst="rect">
            <a:avLst/>
          </a:prstGeom>
          <a:ln w="12700">
            <a:solidFill>
              <a:schemeClr val="tx1"/>
            </a:solidFill>
          </a:ln>
        </p:spPr>
      </p:pic>
      <p:sp>
        <p:nvSpPr>
          <p:cNvPr id="2" name="Rectangle 1">
            <a:extLst>
              <a:ext uri="{FF2B5EF4-FFF2-40B4-BE49-F238E27FC236}">
                <a16:creationId xmlns:a16="http://schemas.microsoft.com/office/drawing/2014/main" id="{9833B6BE-F3D5-439A-96B3-B1A1BE27E660}"/>
              </a:ext>
            </a:extLst>
          </p:cNvPr>
          <p:cNvSpPr/>
          <p:nvPr/>
        </p:nvSpPr>
        <p:spPr>
          <a:xfrm>
            <a:off x="2305050" y="217438"/>
            <a:ext cx="4533900" cy="1154162"/>
          </a:xfrm>
          <a:prstGeom prst="rect">
            <a:avLst/>
          </a:prstGeom>
        </p:spPr>
        <p:txBody>
          <a:bodyPr wrap="square">
            <a:spAutoFit/>
          </a:bodyPr>
          <a:lstStyle/>
          <a:p>
            <a:pPr algn="ctr">
              <a:spcBef>
                <a:spcPts val="0"/>
              </a:spcBef>
              <a:spcAft>
                <a:spcPts val="600"/>
              </a:spcAft>
            </a:pP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Renald Showers </a:t>
            </a:r>
          </a:p>
          <a:p>
            <a:pPr algn="ctr">
              <a:spcBef>
                <a:spcPts val="0"/>
              </a:spcBef>
              <a:spcAft>
                <a:spcPts val="0"/>
              </a:spcAft>
            </a:pPr>
            <a:r>
              <a:rPr lang="en-US" sz="1600" dirty="0">
                <a:effectLst>
                  <a:outerShdw blurRad="38100" dist="38100" dir="2700000" algn="tl">
                    <a:srgbClr val="000000">
                      <a:alpha val="43137"/>
                    </a:srgbClr>
                  </a:outerShdw>
                </a:effectLst>
                <a:latin typeface="Calibri" panose="020F0502020204030204" pitchFamily="34" charset="0"/>
                <a:ea typeface="+mj-ea"/>
                <a:cs typeface="+mj-cs"/>
              </a:rPr>
              <a:t>Renald Showers, </a:t>
            </a:r>
            <a:r>
              <a:rPr lang="en-US" sz="1600" i="1" dirty="0">
                <a:effectLst>
                  <a:outerShdw blurRad="38100" dist="38100" dir="2700000" algn="tl">
                    <a:srgbClr val="000000">
                      <a:alpha val="43137"/>
                    </a:srgbClr>
                  </a:outerShdw>
                </a:effectLst>
                <a:latin typeface="Calibri" panose="020F0502020204030204" pitchFamily="34" charset="0"/>
                <a:ea typeface="+mj-ea"/>
                <a:cs typeface="+mj-cs"/>
              </a:rPr>
              <a:t>Those Invisible Spirits Called Angels</a:t>
            </a:r>
            <a:r>
              <a:rPr lang="en-US" sz="1600" dirty="0">
                <a:effectLst>
                  <a:outerShdw blurRad="38100" dist="38100" dir="2700000" algn="tl">
                    <a:srgbClr val="000000">
                      <a:alpha val="43137"/>
                    </a:srgbClr>
                  </a:outerShdw>
                </a:effectLst>
                <a:latin typeface="Calibri" panose="020F0502020204030204" pitchFamily="34" charset="0"/>
                <a:ea typeface="+mj-ea"/>
                <a:cs typeface="+mj-cs"/>
              </a:rPr>
              <a:t> (Bellmawr, NJ: Friends of Israel, 1997), 82-83.</a:t>
            </a:r>
            <a:endParaRPr lang="en-US" sz="1600" dirty="0">
              <a:effectLst>
                <a:outerShdw blurRad="38100" dist="38100" dir="2700000" algn="tl">
                  <a:srgbClr val="000000">
                    <a:alpha val="43137"/>
                  </a:srgbClr>
                </a:outerShdw>
              </a:effectLst>
            </a:endParaRPr>
          </a:p>
        </p:txBody>
      </p:sp>
      <p:pic>
        <p:nvPicPr>
          <p:cNvPr id="1026" name="Picture 2" descr="Image result for renald showers those invisible spirits">
            <a:extLst>
              <a:ext uri="{FF2B5EF4-FFF2-40B4-BE49-F238E27FC236}">
                <a16:creationId xmlns:a16="http://schemas.microsoft.com/office/drawing/2014/main" id="{0A70E25C-575C-4151-9413-4B1196D392D0}"/>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153401" y="76200"/>
            <a:ext cx="914400" cy="1023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67058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4AB6B-794B-201C-9866-9F16EE47958F}"/>
            </a:ext>
          </a:extLst>
        </p:cNvPr>
        <p:cNvGrpSpPr/>
        <p:nvPr/>
      </p:nvGrpSpPr>
      <p:grpSpPr>
        <a:xfrm>
          <a:off x="0" y="0"/>
          <a:ext cx="0" cy="0"/>
          <a:chOff x="0" y="0"/>
          <a:chExt cx="0" cy="0"/>
        </a:xfrm>
      </p:grpSpPr>
      <p:sp>
        <p:nvSpPr>
          <p:cNvPr id="67586" name="Rectangle 2">
            <a:extLst>
              <a:ext uri="{FF2B5EF4-FFF2-40B4-BE49-F238E27FC236}">
                <a16:creationId xmlns:a16="http://schemas.microsoft.com/office/drawing/2014/main" id="{71864846-AE6A-3854-BC91-01D86B085BDE}"/>
              </a:ext>
            </a:extLst>
          </p:cNvPr>
          <p:cNvSpPr>
            <a:spLocks noGrp="1" noChangeArrowheads="1"/>
          </p:cNvSpPr>
          <p:nvPr>
            <p:ph type="title"/>
          </p:nvPr>
        </p:nvSpPr>
        <p:spPr>
          <a:xfrm>
            <a:off x="685800" y="228600"/>
            <a:ext cx="7772400" cy="685800"/>
          </a:xfrm>
        </p:spPr>
        <p:txBody>
          <a:bodyPr/>
          <a:lstStyle/>
          <a:p>
            <a:pPr algn="ctr" eaLnBrk="1" hangingPunct="1"/>
            <a:r>
              <a:rPr lang="en-US" sz="3600" dirty="0"/>
              <a:t>Génesis 1:1</a:t>
            </a:r>
            <a:r>
              <a:rPr lang="en-US" sz="3600" dirty="0">
                <a:cs typeface="Calibri" panose="020F0502020204030204" pitchFamily="34" charset="0"/>
                <a:sym typeface="Symbol" pitchFamily="18" charset="2"/>
              </a:rPr>
              <a:t>–</a:t>
            </a:r>
            <a:r>
              <a:rPr lang="en-US" sz="3600" dirty="0">
                <a:sym typeface="Symbol" pitchFamily="18" charset="2"/>
              </a:rPr>
              <a:t>2:3</a:t>
            </a:r>
            <a:r>
              <a:rPr lang="en-US" sz="3600" dirty="0"/>
              <a:t> Esquema</a:t>
            </a:r>
          </a:p>
        </p:txBody>
      </p:sp>
      <p:sp>
        <p:nvSpPr>
          <p:cNvPr id="73731" name="Rectangle 3">
            <a:extLst>
              <a:ext uri="{FF2B5EF4-FFF2-40B4-BE49-F238E27FC236}">
                <a16:creationId xmlns:a16="http://schemas.microsoft.com/office/drawing/2014/main" id="{367D708C-8DC2-B285-1E0A-57202D83DA21}"/>
              </a:ext>
            </a:extLst>
          </p:cNvPr>
          <p:cNvSpPr>
            <a:spLocks noGrp="1" noChangeArrowheads="1"/>
          </p:cNvSpPr>
          <p:nvPr>
            <p:ph type="body" idx="1"/>
          </p:nvPr>
        </p:nvSpPr>
        <p:spPr>
          <a:xfrm>
            <a:off x="228600" y="914400"/>
            <a:ext cx="8839200" cy="5791200"/>
          </a:xfrm>
        </p:spPr>
        <p:txBody>
          <a:bodyPr/>
          <a:lstStyle/>
          <a:p>
            <a:pPr eaLnBrk="1" hangingPunct="1">
              <a:spcBef>
                <a:spcPts val="0"/>
              </a:spcBef>
              <a:spcAft>
                <a:spcPts val="1600"/>
              </a:spcAft>
              <a:defRPr/>
            </a:pPr>
            <a:r>
              <a:rPr lang="en-US" sz="2600" dirty="0"/>
              <a:t>Creación original en el primer día (Gén 1:1)</a:t>
            </a:r>
          </a:p>
          <a:p>
            <a:pPr eaLnBrk="1" hangingPunct="1">
              <a:spcBef>
                <a:spcPts val="0"/>
              </a:spcBef>
              <a:spcAft>
                <a:spcPts val="1600"/>
              </a:spcAft>
              <a:defRPr/>
            </a:pPr>
            <a:r>
              <a:rPr lang="es-CO" sz="2600" dirty="0"/>
              <a:t>Creación original en su estado “sin forma y vacía” </a:t>
            </a:r>
            <a:r>
              <a:rPr lang="en-US" sz="2600" dirty="0"/>
              <a:t>(Gén 1:2)</a:t>
            </a:r>
          </a:p>
          <a:p>
            <a:pPr eaLnBrk="1" hangingPunct="1">
              <a:spcBef>
                <a:spcPts val="0"/>
              </a:spcBef>
              <a:spcAft>
                <a:spcPts val="1600"/>
              </a:spcAft>
              <a:defRPr/>
            </a:pPr>
            <a:r>
              <a:rPr lang="en-US" sz="2600" b="1" dirty="0">
                <a:solidFill>
                  <a:srgbClr val="FFFFCC"/>
                </a:solidFill>
              </a:rPr>
              <a:t>Semana de la creación (Gén 1:3</a:t>
            </a:r>
            <a:r>
              <a:rPr lang="en-US" sz="2600" b="1" dirty="0">
                <a:solidFill>
                  <a:srgbClr val="FFFFCC"/>
                </a:solidFill>
                <a:cs typeface="Calibri" panose="020F0502020204030204" pitchFamily="34" charset="0"/>
                <a:sym typeface="Symbol" pitchFamily="18" charset="2"/>
              </a:rPr>
              <a:t>–</a:t>
            </a:r>
            <a:r>
              <a:rPr lang="en-US" sz="2600" b="1" dirty="0">
                <a:solidFill>
                  <a:srgbClr val="FFFFCC"/>
                </a:solidFill>
              </a:rPr>
              <a:t>2:3): </a:t>
            </a:r>
            <a:r>
              <a:rPr lang="en-US" sz="2400" b="1" dirty="0">
                <a:solidFill>
                  <a:srgbClr val="FFFFCC"/>
                </a:solidFill>
              </a:rPr>
              <a:t>“</a:t>
            </a:r>
            <a:r>
              <a:rPr lang="es-CO" sz="2400" b="1" dirty="0">
                <a:solidFill>
                  <a:srgbClr val="FFFFCC"/>
                </a:solidFill>
              </a:rPr>
              <a:t>Y vio Dios...“era buena</a:t>
            </a:r>
            <a:r>
              <a:rPr lang="en-US" sz="2400" b="1" dirty="0">
                <a:solidFill>
                  <a:srgbClr val="FFFFCC"/>
                </a:solidFill>
              </a:rPr>
              <a:t>” </a:t>
            </a:r>
          </a:p>
          <a:p>
            <a:pPr lvl="1" eaLnBrk="1" hangingPunct="1">
              <a:spcBef>
                <a:spcPts val="0"/>
              </a:spcBef>
              <a:spcAft>
                <a:spcPts val="1600"/>
              </a:spcAft>
              <a:defRPr/>
            </a:pPr>
            <a:r>
              <a:rPr lang="en-US" sz="2600" dirty="0"/>
              <a:t>Primer día 1:3-5</a:t>
            </a:r>
          </a:p>
          <a:p>
            <a:pPr lvl="1" eaLnBrk="1" hangingPunct="1">
              <a:spcBef>
                <a:spcPts val="0"/>
              </a:spcBef>
              <a:spcAft>
                <a:spcPts val="1600"/>
              </a:spcAft>
              <a:defRPr/>
            </a:pPr>
            <a:r>
              <a:rPr lang="en-US" sz="2600" dirty="0"/>
              <a:t>Segundo día 1:6-8</a:t>
            </a:r>
          </a:p>
          <a:p>
            <a:pPr lvl="1" eaLnBrk="1" hangingPunct="1">
              <a:spcBef>
                <a:spcPts val="0"/>
              </a:spcBef>
              <a:spcAft>
                <a:spcPts val="1600"/>
              </a:spcAft>
              <a:defRPr/>
            </a:pPr>
            <a:r>
              <a:rPr lang="en-US" sz="2600" dirty="0"/>
              <a:t>Tercer día 1:9-13</a:t>
            </a:r>
          </a:p>
          <a:p>
            <a:pPr lvl="1" eaLnBrk="1" hangingPunct="1">
              <a:spcBef>
                <a:spcPts val="0"/>
              </a:spcBef>
              <a:spcAft>
                <a:spcPts val="1600"/>
              </a:spcAft>
              <a:defRPr/>
            </a:pPr>
            <a:r>
              <a:rPr lang="en-US" sz="2600" dirty="0">
                <a:solidFill>
                  <a:srgbClr val="F9F8EC"/>
                </a:solidFill>
              </a:rPr>
              <a:t>Cuarto día 1:14-19</a:t>
            </a:r>
          </a:p>
          <a:p>
            <a:pPr lvl="1" eaLnBrk="1" hangingPunct="1">
              <a:spcBef>
                <a:spcPts val="0"/>
              </a:spcBef>
              <a:spcAft>
                <a:spcPts val="1600"/>
              </a:spcAft>
              <a:defRPr/>
            </a:pPr>
            <a:r>
              <a:rPr lang="en-US" sz="2600" dirty="0">
                <a:solidFill>
                  <a:srgbClr val="F9F8EC"/>
                </a:solidFill>
              </a:rPr>
              <a:t>Quinto día 1:20-23</a:t>
            </a:r>
          </a:p>
          <a:p>
            <a:pPr lvl="1" eaLnBrk="1" hangingPunct="1">
              <a:spcBef>
                <a:spcPts val="0"/>
              </a:spcBef>
              <a:spcAft>
                <a:spcPts val="1600"/>
              </a:spcAft>
              <a:defRPr/>
            </a:pPr>
            <a:r>
              <a:rPr lang="en-US" sz="2600" dirty="0">
                <a:solidFill>
                  <a:srgbClr val="F9F8EC"/>
                </a:solidFill>
              </a:rPr>
              <a:t>Sexto día 1:24-31</a:t>
            </a:r>
          </a:p>
          <a:p>
            <a:pPr lvl="1" eaLnBrk="1" hangingPunct="1">
              <a:spcBef>
                <a:spcPts val="0"/>
              </a:spcBef>
              <a:spcAft>
                <a:spcPts val="1600"/>
              </a:spcAft>
              <a:defRPr/>
            </a:pPr>
            <a:r>
              <a:rPr lang="en-US" sz="2600" b="1" u="sng" dirty="0">
                <a:solidFill>
                  <a:srgbClr val="FFFFCC"/>
                </a:solidFill>
              </a:rPr>
              <a:t>Séptimo día 2:1-3 </a:t>
            </a:r>
          </a:p>
        </p:txBody>
      </p:sp>
      <p:pic>
        <p:nvPicPr>
          <p:cNvPr id="8" name="Picture 7">
            <a:extLst>
              <a:ext uri="{FF2B5EF4-FFF2-40B4-BE49-F238E27FC236}">
                <a16:creationId xmlns:a16="http://schemas.microsoft.com/office/drawing/2014/main" id="{A3943CC9-84D2-522F-5CC1-76433F8EC97C}"/>
              </a:ext>
            </a:extLst>
          </p:cNvPr>
          <p:cNvPicPr>
            <a:picLocks noChangeAspect="1"/>
          </p:cNvPicPr>
          <p:nvPr/>
        </p:nvPicPr>
        <p:blipFill>
          <a:blip r:embed="rId2"/>
          <a:stretch>
            <a:fillRect/>
          </a:stretch>
        </p:blipFill>
        <p:spPr>
          <a:xfrm>
            <a:off x="5037752" y="2971801"/>
            <a:ext cx="3645461" cy="2590800"/>
          </a:xfrm>
          <a:prstGeom prst="rect">
            <a:avLst/>
          </a:prstGeom>
        </p:spPr>
      </p:pic>
    </p:spTree>
    <p:extLst>
      <p:ext uri="{BB962C8B-B14F-4D97-AF65-F5344CB8AC3E}">
        <p14:creationId xmlns:p14="http://schemas.microsoft.com/office/powerpoint/2010/main" val="1919384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6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Génesis 2:1-3</a:t>
            </a:r>
          </a:p>
          <a:p>
            <a:pPr algn="just"/>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5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CO"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Así fueron acabados los cielos y la tierra y todas sus </a:t>
            </a:r>
            <a:r>
              <a:rPr lang="es-CO"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huestes</a:t>
            </a:r>
            <a:r>
              <a:rPr lang="es-CO"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 Y en el séptimo día completó Dios la obra que había hecho, y reposó en el día séptimo de toda la[b] obra que había hecho. 3 Y bendijo Dios el séptimo día y lo santificó, porque en él reposó de toda la obra que Él había creado y hecho</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75278338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Reyes 22:19</a:t>
            </a:r>
          </a:p>
          <a:p>
            <a:pPr algn="just"/>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5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CO"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Respondió Micaías: «Por tanto, escuche la palabra del Señor. Yo vi al Señor sentado en Su trono, y todo el </a:t>
            </a:r>
            <a:r>
              <a:rPr lang="es-CO"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ejército</a:t>
            </a:r>
            <a:r>
              <a:rPr lang="es-CO"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 los cielos estaba junto a Él, a Su derecha y a Su izquierda</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2" descr="Image result for renald showers those invisible spirits">
            <a:extLst>
              <a:ext uri="{FF2B5EF4-FFF2-40B4-BE49-F238E27FC236}">
                <a16:creationId xmlns:a16="http://schemas.microsoft.com/office/drawing/2014/main" id="{DAC91C5D-F6FF-4450-BB21-6B825F72EB0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10000" y="2998625"/>
            <a:ext cx="1638810" cy="183473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45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6C4F9-021B-6F43-4CA9-7EACF63A497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54B52B7-56B5-B9D1-54C2-51EC5B2F59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a:extLst>
              <a:ext uri="{FF2B5EF4-FFF2-40B4-BE49-F238E27FC236}">
                <a16:creationId xmlns:a16="http://schemas.microsoft.com/office/drawing/2014/main" id="{56CD2FC9-8BE4-3BB5-03C0-1C7FB8E3A48D}"/>
              </a:ext>
            </a:extLst>
          </p:cNvPr>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Génesis 1:1-3</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 el principio creó Dios los cielos y la tierra</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a:t>
            </a:r>
            <a:r>
              <a:rPr lang="es-CO"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la tierra estaba sin orden y vacía, y las tinieblas cubrían la superficie del abismo, y el Espíritu de Dios se movía sobre la superficie de las aguas. 3 Entonces dijo Dios: Sea la luz. Y hubo luz.”</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947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D27D9-5D88-BE7E-A4C7-C4D0F1805A8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E246FA6-DAD8-EF24-32C6-BBE6982875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a:extLst>
              <a:ext uri="{FF2B5EF4-FFF2-40B4-BE49-F238E27FC236}">
                <a16:creationId xmlns:a16="http://schemas.microsoft.com/office/drawing/2014/main" id="{402BE3EA-C482-9CE6-F1B6-C1D4693FF2A6}"/>
              </a:ext>
            </a:extLst>
          </p:cNvPr>
          <p:cNvSpPr>
            <a:spLocks noChangeArrowheads="1"/>
          </p:cNvSpPr>
          <p:nvPr/>
        </p:nvSpPr>
        <p:spPr bwMode="auto">
          <a:xfrm>
            <a:off x="0" y="0"/>
            <a:ext cx="9144000" cy="36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Jeremías 23:24</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«¿Podrá alguien esconderse en escondites</a:t>
            </a:r>
          </a:p>
          <a:p>
            <a:pPr algn="just"/>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 modo que Yo no lo vea?», declara el Señor.</a:t>
            </a:r>
          </a:p>
          <a:p>
            <a:pPr algn="just"/>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lleno Yo los cielos y la tierra?»</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declara el Señor</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algn="just"/>
            <a:endPar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2" descr="Image result for renald showers those invisible spirits">
            <a:extLst>
              <a:ext uri="{FF2B5EF4-FFF2-40B4-BE49-F238E27FC236}">
                <a16:creationId xmlns:a16="http://schemas.microsoft.com/office/drawing/2014/main" id="{FA9C5637-D996-F0CB-2A6B-43A9BFAF487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10000" y="2667000"/>
            <a:ext cx="1828800" cy="2047442"/>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46264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t>ESTRUCTURA DE GÉNESIS</a:t>
            </a:r>
          </a:p>
        </p:txBody>
      </p:sp>
      <p:sp>
        <p:nvSpPr>
          <p:cNvPr id="92163" name="Rectangle 2051"/>
          <p:cNvSpPr>
            <a:spLocks noGrp="1" noChangeArrowheads="1"/>
          </p:cNvSpPr>
          <p:nvPr>
            <p:ph type="body" idx="1"/>
          </p:nvPr>
        </p:nvSpPr>
        <p:spPr>
          <a:xfrm>
            <a:off x="9906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rPr>
              <a:t>Orígen de la raza humana (Gén. 1</a:t>
            </a:r>
            <a:r>
              <a:rPr lang="en-US" b="1" u="sng" dirty="0">
                <a:solidFill>
                  <a:srgbClr val="FFFFCC"/>
                </a:solidFill>
                <a:cs typeface="Calibri" panose="020F0502020204030204" pitchFamily="34" charset="0"/>
              </a:rPr>
              <a:t>‒11)</a:t>
            </a:r>
            <a:endParaRPr lang="en-US" b="1" u="sng" dirty="0">
              <a:solidFill>
                <a:srgbClr val="FFFFCC"/>
              </a:solidFill>
            </a:endParaRP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Orígen de la raza hebrea (Gén. 12</a:t>
            </a:r>
            <a:r>
              <a:rPr lang="en-US" dirty="0">
                <a:cs typeface="Calibri" panose="020F0502020204030204" pitchFamily="34" charset="0"/>
              </a:rPr>
              <a:t>‒50)</a:t>
            </a:r>
            <a:endParaRPr lang="en-US" dirty="0"/>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55785"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670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FAF6D6-4322-42C1-BEDE-8A2B8D38F285}"/>
              </a:ext>
            </a:extLst>
          </p:cNvPr>
          <p:cNvPicPr>
            <a:picLocks noChangeAspect="1"/>
          </p:cNvPicPr>
          <p:nvPr/>
        </p:nvPicPr>
        <p:blipFill>
          <a:blip r:embed="rId2"/>
          <a:stretch>
            <a:fillRect/>
          </a:stretch>
        </p:blipFill>
        <p:spPr>
          <a:xfrm>
            <a:off x="0" y="0"/>
            <a:ext cx="9144000" cy="6857999"/>
          </a:xfrm>
          <a:prstGeom prst="rect">
            <a:avLst/>
          </a:prstGeom>
        </p:spPr>
      </p:pic>
      <p:sp>
        <p:nvSpPr>
          <p:cNvPr id="20483" name="Rectangle 3"/>
          <p:cNvSpPr>
            <a:spLocks noGrp="1" noChangeArrowheads="1"/>
          </p:cNvSpPr>
          <p:nvPr>
            <p:ph idx="1"/>
          </p:nvPr>
        </p:nvSpPr>
        <p:spPr>
          <a:xfrm>
            <a:off x="0" y="0"/>
            <a:ext cx="9144000" cy="4114800"/>
          </a:xfrm>
        </p:spPr>
        <p:txBody>
          <a:bodyPr/>
          <a:lstStyle/>
          <a:p>
            <a:pPr marL="0" indent="0" algn="ctr">
              <a:spcBef>
                <a:spcPts val="0"/>
              </a:spcBef>
              <a:spcAft>
                <a:spcPts val="1200"/>
              </a:spcAft>
              <a:buNone/>
              <a:defRPr/>
            </a:pPr>
            <a:r>
              <a:rPr lang="en-US" sz="4000" dirty="0">
                <a:solidFill>
                  <a:schemeClr val="tx2"/>
                </a:solidFill>
                <a:ea typeface="+mj-ea"/>
                <a:cs typeface="+mj-cs"/>
              </a:rPr>
              <a:t>Éxodo 20:8-11</a:t>
            </a:r>
          </a:p>
          <a:p>
            <a:pPr marL="0" indent="0" algn="just">
              <a:spcBef>
                <a:spcPts val="0"/>
              </a:spcBef>
              <a:spcAft>
                <a:spcPts val="1200"/>
              </a:spcAft>
              <a:buNone/>
              <a:defRPr/>
            </a:pPr>
            <a:r>
              <a:rPr lang="en-US" sz="3000" i="0" baseline="30000" dirty="0">
                <a:effectLst/>
                <a:latin typeface="system-ui"/>
              </a:rPr>
              <a:t>8 </a:t>
            </a:r>
            <a:r>
              <a:rPr lang="en-US" sz="3000" i="0" dirty="0">
                <a:effectLst/>
                <a:latin typeface="system-ui"/>
              </a:rPr>
              <a:t>“</a:t>
            </a:r>
            <a:r>
              <a:rPr lang="es-CO" sz="3000" i="0" dirty="0">
                <a:effectLst/>
                <a:latin typeface="system-ui"/>
              </a:rPr>
              <a:t>Acuérdate del día de reposo para santificarlo. 9 Seis días trabajarás y harás toda tu obra, 10 mas el séptimo día es día de reposo para el Señor tu Dios; no harás en él obra alguna, tú, ni tu hijo, ni tu hija, ni tu siervo, ni tu sierva, ni tu ganado, ni el extranjero que está contigo. 11 </a:t>
            </a:r>
            <a:r>
              <a:rPr lang="es-CO" sz="3000" b="1" i="0" u="sng" dirty="0">
                <a:solidFill>
                  <a:srgbClr val="FFFFCC"/>
                </a:solidFill>
                <a:effectLst/>
                <a:latin typeface="system-ui"/>
              </a:rPr>
              <a:t>Porque en seis días hizo el Señor los cielos y la tierra</a:t>
            </a:r>
            <a:r>
              <a:rPr lang="es-CO" sz="3000" i="0" dirty="0">
                <a:effectLst/>
                <a:latin typeface="system-ui"/>
              </a:rPr>
              <a:t>, el mar y todo lo que en ellos hay, y reposó en el séptimo día; por tanto, el Señor bendijo el día de reposo y lo santificó</a:t>
            </a:r>
            <a:r>
              <a:rPr lang="en-US" sz="3000" i="0" dirty="0">
                <a:effectLst/>
                <a:latin typeface="system-ui"/>
              </a:rPr>
              <a:t>.”</a:t>
            </a:r>
            <a:endParaRPr lang="en-US" sz="3000" dirty="0"/>
          </a:p>
        </p:txBody>
      </p:sp>
    </p:spTree>
    <p:extLst>
      <p:ext uri="{BB962C8B-B14F-4D97-AF65-F5344CB8AC3E}">
        <p14:creationId xmlns:p14="http://schemas.microsoft.com/office/powerpoint/2010/main" val="1578702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eaLnBrk="0" hangingPunct="0">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Job 38:4-7</a:t>
            </a:r>
          </a:p>
          <a:p>
            <a:pPr algn="just"/>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CO"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-»¿Dónde estabas tú </a:t>
            </a:r>
            <a:r>
              <a:rPr lang="es-CO"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cuando Yo echaba los cimientos de la tierra</a:t>
            </a:r>
            <a:r>
              <a:rPr lang="es-CO"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algn="just"/>
            <a:r>
              <a:rPr lang="es-CO"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Dímelo, si tienes inteligencia.</a:t>
            </a:r>
          </a:p>
          <a:p>
            <a:pPr algn="just"/>
            <a:r>
              <a:rPr lang="es-CO"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5 -»¿Quién puso sus medidas? Ya que sabes.</a:t>
            </a:r>
          </a:p>
          <a:p>
            <a:pPr algn="just"/>
            <a:r>
              <a:rPr lang="es-CO"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 quién extendió sobre ella cordel?</a:t>
            </a:r>
          </a:p>
          <a:p>
            <a:pPr algn="just"/>
            <a:r>
              <a:rPr lang="es-CO"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6 -»¿Sobre qué se asientan sus basas,</a:t>
            </a:r>
          </a:p>
          <a:p>
            <a:pPr algn="just"/>
            <a:r>
              <a:rPr lang="es-CO"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 quién puso su piedra angular</a:t>
            </a:r>
          </a:p>
          <a:p>
            <a:pPr algn="just"/>
            <a:r>
              <a:rPr lang="es-CO"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t>
            </a:r>
            <a:r>
              <a:rPr lang="es-CO"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Cuando cantaban juntas las estrellas del alba,</a:t>
            </a:r>
          </a:p>
          <a:p>
            <a:pPr algn="just"/>
            <a:r>
              <a:rPr lang="es-CO"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todos los hijos de Dios gritaban de gozo</a:t>
            </a:r>
            <a:r>
              <a:rPr lang="es-CO"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4881466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371600"/>
            <a:ext cx="9037560" cy="54102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spcBef>
                <a:spcPts val="0"/>
              </a:spcBef>
              <a:buNone/>
            </a:pPr>
            <a:r>
              <a:rPr lang="en-US" sz="2950" dirty="0">
                <a:effectLst>
                  <a:outerShdw blurRad="38100" dist="38100" dir="2700000" algn="tl">
                    <a:srgbClr val="000000">
                      <a:alpha val="43137"/>
                    </a:srgbClr>
                  </a:outerShdw>
                </a:effectLst>
                <a:latin typeface="Calibri" panose="020F0502020204030204" pitchFamily="34" charset="0"/>
              </a:rPr>
              <a:t>“</a:t>
            </a:r>
            <a:r>
              <a:rPr lang="es-CO" sz="2800" dirty="0">
                <a:effectLst>
                  <a:outerShdw blurRad="38100" dist="38100" dir="2700000" algn="tl">
                    <a:srgbClr val="000000">
                      <a:alpha val="43137"/>
                    </a:srgbClr>
                  </a:outerShdw>
                </a:effectLst>
                <a:latin typeface="Calibri" panose="020F0502020204030204" pitchFamily="34" charset="0"/>
              </a:rPr>
              <a:t>Eso [Génesis 1:1; Éxodo 20:11] implican fuertemente que los ángeles fueron creados dentro del marco de los seis días de la creación de Génesis 1, no antes ni después de esos días... Por lo tanto, los ángeles fueron creados por Dios en el primer día de los seis días de la creación, pero antes de que la tierra fuera creada ese mismo día</a:t>
            </a:r>
            <a:r>
              <a:rPr lang="en-US" sz="2800" dirty="0">
                <a:effectLst>
                  <a:outerShdw blurRad="38100" dist="38100" dir="2700000" algn="tl">
                    <a:srgbClr val="000000">
                      <a:alpha val="43137"/>
                    </a:srgbClr>
                  </a:outerShdw>
                </a:effectLst>
                <a:latin typeface="Calibri" panose="020F0502020204030204" pitchFamily="34" charset="0"/>
              </a:rPr>
              <a:t>. </a:t>
            </a:r>
            <a:r>
              <a:rPr lang="es-CO" sz="2800" dirty="0">
                <a:effectLst>
                  <a:outerShdw blurRad="38100" dist="38100" dir="2700000" algn="tl">
                    <a:srgbClr val="000000">
                      <a:alpha val="43137"/>
                    </a:srgbClr>
                  </a:outerShdw>
                </a:effectLst>
                <a:latin typeface="Calibri" panose="020F0502020204030204" pitchFamily="34" charset="0"/>
              </a:rPr>
              <a:t>Es interesante notar el orden en la declaración de Moisés en Génesis 1:1. Él se refiere primero a los cielos y luego a la tierra</a:t>
            </a:r>
            <a:r>
              <a:rPr lang="en-US" sz="2800" dirty="0">
                <a:effectLst>
                  <a:outerShdw blurRad="38100" dist="38100" dir="2700000" algn="tl">
                    <a:srgbClr val="000000">
                      <a:alpha val="43137"/>
                    </a:srgbClr>
                  </a:outerShdw>
                </a:effectLst>
                <a:latin typeface="Calibri" panose="020F0502020204030204" pitchFamily="34" charset="0"/>
              </a:rPr>
              <a:t>. </a:t>
            </a:r>
            <a:r>
              <a:rPr lang="es-CO" sz="2800" dirty="0">
                <a:effectLst>
                  <a:outerShdw blurRad="38100" dist="38100" dir="2700000" algn="tl">
                    <a:srgbClr val="000000">
                      <a:alpha val="43137"/>
                    </a:srgbClr>
                  </a:outerShdw>
                </a:effectLst>
                <a:latin typeface="Calibri" panose="020F0502020204030204" pitchFamily="34" charset="0"/>
              </a:rPr>
              <a:t>Parecería que, al comienzo del primer día, Dios creó los cielos. Más tarde ese mismo día, creó a los ángeles para habitar los cielos. Y aún más tarde, en ese primer día, creó la tierra en su estado no desarrollado y deshabitado</a:t>
            </a:r>
            <a:r>
              <a:rPr lang="en-US" sz="2950" dirty="0">
                <a:effectLst>
                  <a:outerShdw blurRad="38100" dist="38100" dir="2700000" algn="tl">
                    <a:srgbClr val="000000">
                      <a:alpha val="43137"/>
                    </a:srgbClr>
                  </a:outerShdw>
                </a:effectLst>
                <a:latin typeface="Calibri" panose="020F0502020204030204" pitchFamily="34" charset="0"/>
              </a:rPr>
              <a:t>.”</a:t>
            </a:r>
            <a:endParaRPr lang="en-US" sz="295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pic>
        <p:nvPicPr>
          <p:cNvPr id="3" name="Picture 2">
            <a:extLst>
              <a:ext uri="{FF2B5EF4-FFF2-40B4-BE49-F238E27FC236}">
                <a16:creationId xmlns:a16="http://schemas.microsoft.com/office/drawing/2014/main" id="{56FC29BE-D62D-467C-A0B3-E8A1E43D920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200" y="76200"/>
            <a:ext cx="844062" cy="1097280"/>
          </a:xfrm>
          <a:prstGeom prst="rect">
            <a:avLst/>
          </a:prstGeom>
          <a:ln w="12700">
            <a:solidFill>
              <a:schemeClr val="tx1"/>
            </a:solidFill>
          </a:ln>
        </p:spPr>
      </p:pic>
      <p:sp>
        <p:nvSpPr>
          <p:cNvPr id="2" name="Rectangle 1">
            <a:extLst>
              <a:ext uri="{FF2B5EF4-FFF2-40B4-BE49-F238E27FC236}">
                <a16:creationId xmlns:a16="http://schemas.microsoft.com/office/drawing/2014/main" id="{9833B6BE-F3D5-439A-96B3-B1A1BE27E660}"/>
              </a:ext>
            </a:extLst>
          </p:cNvPr>
          <p:cNvSpPr/>
          <p:nvPr/>
        </p:nvSpPr>
        <p:spPr>
          <a:xfrm>
            <a:off x="2305050" y="217438"/>
            <a:ext cx="4533900" cy="1154162"/>
          </a:xfrm>
          <a:prstGeom prst="rect">
            <a:avLst/>
          </a:prstGeom>
        </p:spPr>
        <p:txBody>
          <a:bodyPr wrap="square">
            <a:spAutoFit/>
          </a:bodyPr>
          <a:lstStyle/>
          <a:p>
            <a:pPr algn="ctr">
              <a:spcBef>
                <a:spcPts val="0"/>
              </a:spcBef>
              <a:spcAft>
                <a:spcPts val="600"/>
              </a:spcAft>
            </a:pP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Renald Showers </a:t>
            </a:r>
          </a:p>
          <a:p>
            <a:pPr algn="ctr">
              <a:spcBef>
                <a:spcPts val="0"/>
              </a:spcBef>
              <a:spcAft>
                <a:spcPts val="0"/>
              </a:spcAft>
            </a:pPr>
            <a:r>
              <a:rPr lang="en-US" sz="1600" dirty="0">
                <a:effectLst>
                  <a:outerShdw blurRad="38100" dist="38100" dir="2700000" algn="tl">
                    <a:srgbClr val="000000">
                      <a:alpha val="43137"/>
                    </a:srgbClr>
                  </a:outerShdw>
                </a:effectLst>
                <a:latin typeface="Calibri" panose="020F0502020204030204" pitchFamily="34" charset="0"/>
                <a:ea typeface="+mj-ea"/>
                <a:cs typeface="+mj-cs"/>
              </a:rPr>
              <a:t>Renald Showers, </a:t>
            </a:r>
            <a:r>
              <a:rPr lang="en-US" sz="1600" i="1" dirty="0">
                <a:effectLst>
                  <a:outerShdw blurRad="38100" dist="38100" dir="2700000" algn="tl">
                    <a:srgbClr val="000000">
                      <a:alpha val="43137"/>
                    </a:srgbClr>
                  </a:outerShdw>
                </a:effectLst>
                <a:latin typeface="Calibri" panose="020F0502020204030204" pitchFamily="34" charset="0"/>
                <a:ea typeface="+mj-ea"/>
                <a:cs typeface="+mj-cs"/>
              </a:rPr>
              <a:t>Those Invisible Spirits Called Angels</a:t>
            </a:r>
            <a:r>
              <a:rPr lang="en-US" sz="1600" dirty="0">
                <a:effectLst>
                  <a:outerShdw blurRad="38100" dist="38100" dir="2700000" algn="tl">
                    <a:srgbClr val="000000">
                      <a:alpha val="43137"/>
                    </a:srgbClr>
                  </a:outerShdw>
                </a:effectLst>
                <a:latin typeface="Calibri" panose="020F0502020204030204" pitchFamily="34" charset="0"/>
                <a:ea typeface="+mj-ea"/>
                <a:cs typeface="+mj-cs"/>
              </a:rPr>
              <a:t> (Bellmawr, NJ: Friends of Israel, 1997), 18-19.</a:t>
            </a:r>
            <a:endParaRPr lang="en-US" sz="1600" dirty="0">
              <a:effectLst>
                <a:outerShdw blurRad="38100" dist="38100" dir="2700000" algn="tl">
                  <a:srgbClr val="000000">
                    <a:alpha val="43137"/>
                  </a:srgbClr>
                </a:outerShdw>
              </a:effectLst>
            </a:endParaRPr>
          </a:p>
        </p:txBody>
      </p:sp>
      <p:pic>
        <p:nvPicPr>
          <p:cNvPr id="1026" name="Picture 2" descr="Image result for renald showers those invisible spirits">
            <a:extLst>
              <a:ext uri="{FF2B5EF4-FFF2-40B4-BE49-F238E27FC236}">
                <a16:creationId xmlns:a16="http://schemas.microsoft.com/office/drawing/2014/main" id="{0A70E25C-575C-4151-9413-4B1196D392D0}"/>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153401" y="76200"/>
            <a:ext cx="914400" cy="102372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316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4AA07-34FC-3864-9762-7BB2D8B6D8B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0EF8F25-AE89-EC63-BC4E-9ED9B44B03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a:extLst>
              <a:ext uri="{FF2B5EF4-FFF2-40B4-BE49-F238E27FC236}">
                <a16:creationId xmlns:a16="http://schemas.microsoft.com/office/drawing/2014/main" id="{D5530C8B-5D24-E41D-8B1E-C49CFA8FDB16}"/>
              </a:ext>
            </a:extLst>
          </p:cNvPr>
          <p:cNvSpPr>
            <a:spLocks noChangeArrowheads="1"/>
          </p:cNvSpPr>
          <p:nvPr/>
        </p:nvSpPr>
        <p:spPr bwMode="auto">
          <a:xfrm>
            <a:off x="0" y="0"/>
            <a:ext cx="91440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eaLnBrk="0" hangingPunct="0">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Job 38:4-7</a:t>
            </a:r>
          </a:p>
          <a:p>
            <a:pPr algn="just"/>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CO"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-»¿Dónde estabas tú </a:t>
            </a:r>
            <a:r>
              <a:rPr lang="es-CO"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cuando Yo echaba los cimientos de la tierra</a:t>
            </a:r>
            <a:r>
              <a:rPr lang="es-CO"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algn="just"/>
            <a:r>
              <a:rPr lang="es-CO"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Dímelo, si tienes inteligencia.</a:t>
            </a:r>
          </a:p>
          <a:p>
            <a:pPr algn="just"/>
            <a:r>
              <a:rPr lang="es-CO"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5 -»¿Quién puso sus medidas? Ya que sabes.</a:t>
            </a:r>
          </a:p>
          <a:p>
            <a:pPr algn="just"/>
            <a:r>
              <a:rPr lang="es-CO"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 quién extendió sobre ella cordel?</a:t>
            </a:r>
          </a:p>
          <a:p>
            <a:pPr algn="just"/>
            <a:r>
              <a:rPr lang="es-CO"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6 -»¿Sobre qué se asientan sus basas,</a:t>
            </a:r>
          </a:p>
          <a:p>
            <a:pPr algn="just"/>
            <a:r>
              <a:rPr lang="es-CO"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 quién puso su piedra angular</a:t>
            </a:r>
          </a:p>
          <a:p>
            <a:pPr algn="just"/>
            <a:r>
              <a:rPr lang="es-CO"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t>
            </a:r>
            <a:r>
              <a:rPr lang="es-CO"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Cuando cantaban juntas las estrellas del alba,</a:t>
            </a:r>
          </a:p>
          <a:p>
            <a:pPr algn="just"/>
            <a:r>
              <a:rPr lang="es-CO"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todos los hijos de Dios gritaban de gozo</a:t>
            </a:r>
            <a:r>
              <a:rPr lang="es-CO"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952185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6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eaLnBrk="0" hangingPunct="0">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Hebreos 1:14</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son todos ellos espíritus ministradores, enviados para servir por causa de los que heredarán la salvación?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algn="just"/>
            <a:endPar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2" descr="Image result for renald showers those invisible spirits">
            <a:extLst>
              <a:ext uri="{FF2B5EF4-FFF2-40B4-BE49-F238E27FC236}">
                <a16:creationId xmlns:a16="http://schemas.microsoft.com/office/drawing/2014/main" id="{A4518FF2-83BD-4050-A5B6-1137D444B88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10000" y="2667000"/>
            <a:ext cx="1828800" cy="2047442"/>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443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4F790-B562-2752-9E9E-C5D1DEB47727}"/>
            </a:ext>
          </a:extLst>
        </p:cNvPr>
        <p:cNvGrpSpPr/>
        <p:nvPr/>
      </p:nvGrpSpPr>
      <p:grpSpPr>
        <a:xfrm>
          <a:off x="0" y="0"/>
          <a:ext cx="0" cy="0"/>
          <a:chOff x="0" y="0"/>
          <a:chExt cx="0" cy="0"/>
        </a:xfrm>
      </p:grpSpPr>
      <p:sp>
        <p:nvSpPr>
          <p:cNvPr id="17410" name="Rectangle 6">
            <a:extLst>
              <a:ext uri="{FF2B5EF4-FFF2-40B4-BE49-F238E27FC236}">
                <a16:creationId xmlns:a16="http://schemas.microsoft.com/office/drawing/2014/main" id="{A333AB8D-C9FB-C13E-BB72-A33790E89DBE}"/>
              </a:ext>
            </a:extLst>
          </p:cNvPr>
          <p:cNvSpPr>
            <a:spLocks noGrp="1" noChangeArrowheads="1"/>
          </p:cNvSpPr>
          <p:nvPr>
            <p:ph type="title"/>
          </p:nvPr>
        </p:nvSpPr>
        <p:spPr>
          <a:xfrm>
            <a:off x="1524000" y="228600"/>
            <a:ext cx="6248400" cy="685800"/>
          </a:xfrm>
        </p:spPr>
        <p:txBody>
          <a:bodyPr/>
          <a:lstStyle/>
          <a:p>
            <a:pPr algn="ctr" eaLnBrk="1" hangingPunct="1">
              <a:lnSpc>
                <a:spcPct val="100000"/>
              </a:lnSpc>
            </a:pPr>
            <a:r>
              <a:rPr lang="en-US" altLang="en-US" sz="3600" dirty="0">
                <a:cs typeface="Calibri" panose="020F0502020204030204" pitchFamily="34" charset="0"/>
              </a:rPr>
              <a:t>Temas Claves e</a:t>
            </a:r>
            <a:r>
              <a:rPr lang="en-US" altLang="en-US" sz="3600" dirty="0">
                <a:latin typeface="Calibri" panose="020F0502020204030204" pitchFamily="34" charset="0"/>
                <a:cs typeface="Calibri" panose="020F0502020204030204" pitchFamily="34" charset="0"/>
              </a:rPr>
              <a:t>n Génesis 1</a:t>
            </a:r>
            <a:endParaRPr lang="en-US" altLang="en-US" sz="3600" b="0" dirty="0">
              <a:latin typeface="Calibri" panose="020F0502020204030204" pitchFamily="34" charset="0"/>
              <a:cs typeface="Calibri" panose="020F0502020204030204" pitchFamily="34" charset="0"/>
            </a:endParaRPr>
          </a:p>
        </p:txBody>
      </p:sp>
      <p:sp>
        <p:nvSpPr>
          <p:cNvPr id="17411" name="Rectangle 7">
            <a:extLst>
              <a:ext uri="{FF2B5EF4-FFF2-40B4-BE49-F238E27FC236}">
                <a16:creationId xmlns:a16="http://schemas.microsoft.com/office/drawing/2014/main" id="{834FBB04-6368-33B9-2529-510597134619}"/>
              </a:ext>
            </a:extLst>
          </p:cNvPr>
          <p:cNvSpPr>
            <a:spLocks noGrp="1" noChangeArrowheads="1"/>
          </p:cNvSpPr>
          <p:nvPr>
            <p:ph type="body" idx="1"/>
          </p:nvPr>
        </p:nvSpPr>
        <p:spPr>
          <a:xfrm>
            <a:off x="457200" y="914400"/>
            <a:ext cx="6629400" cy="5638800"/>
          </a:xfrm>
        </p:spPr>
        <p:txBody>
          <a:bodyPr/>
          <a:lstStyle/>
          <a:p>
            <a:pPr marL="573088" indent="-573088" eaLnBrk="1" hangingPunct="1">
              <a:spcBef>
                <a:spcPts val="1200"/>
              </a:spcBef>
              <a:spcAft>
                <a:spcPts val="1200"/>
              </a:spcAft>
              <a:buSzPct val="100000"/>
              <a:buAutoNum type="romanUcPeriod"/>
            </a:pPr>
            <a:r>
              <a:rPr lang="en-US" altLang="en-US" sz="2800" dirty="0">
                <a:latin typeface="Calibri" panose="020F0502020204030204" pitchFamily="34" charset="0"/>
                <a:cs typeface="Calibri" panose="020F0502020204030204" pitchFamily="34" charset="0"/>
              </a:rPr>
              <a:t>Importancia </a:t>
            </a:r>
            <a:r>
              <a:rPr lang="en-US" altLang="en-US" sz="2800" dirty="0">
                <a:cs typeface="Calibri" panose="020F0502020204030204" pitchFamily="34" charset="0"/>
              </a:rPr>
              <a:t>de</a:t>
            </a:r>
            <a:r>
              <a:rPr lang="en-US" altLang="en-US" sz="2800" dirty="0">
                <a:latin typeface="Calibri" panose="020F0502020204030204" pitchFamily="34" charset="0"/>
                <a:cs typeface="Calibri" panose="020F0502020204030204" pitchFamily="34" charset="0"/>
              </a:rPr>
              <a:t> Gén. 1:1</a:t>
            </a:r>
          </a:p>
          <a:p>
            <a:pPr marL="573088" indent="-573088" eaLnBrk="1" hangingPunct="1">
              <a:spcBef>
                <a:spcPts val="1200"/>
              </a:spcBef>
              <a:spcAft>
                <a:spcPts val="1200"/>
              </a:spcAft>
              <a:buSzPct val="100000"/>
              <a:buAutoNum type="romanUcPeriod"/>
            </a:pPr>
            <a:r>
              <a:rPr lang="en-US" altLang="en-US" sz="2800" dirty="0">
                <a:latin typeface="Calibri" panose="020F0502020204030204" pitchFamily="34" charset="0"/>
                <a:cs typeface="Calibri" panose="020F0502020204030204" pitchFamily="34" charset="0"/>
              </a:rPr>
              <a:t>¿Teoría de la Brecha?</a:t>
            </a:r>
          </a:p>
          <a:p>
            <a:pPr marL="573088" indent="-573088" eaLnBrk="1" hangingPunct="1">
              <a:spcBef>
                <a:spcPts val="1200"/>
              </a:spcBef>
              <a:spcAft>
                <a:spcPts val="1200"/>
              </a:spcAft>
              <a:buSzPct val="100000"/>
              <a:buAutoNum type="romanUcPeriod"/>
            </a:pPr>
            <a:r>
              <a:rPr lang="en-US" altLang="en-US" sz="2800" dirty="0">
                <a:latin typeface="Calibri" panose="020F0502020204030204" pitchFamily="34" charset="0"/>
                <a:cs typeface="Calibri" panose="020F0502020204030204" pitchFamily="34" charset="0"/>
              </a:rPr>
              <a:t>Duración de los días de la creación</a:t>
            </a:r>
          </a:p>
          <a:p>
            <a:pPr marL="573088" indent="-573088" eaLnBrk="1" hangingPunct="1">
              <a:spcBef>
                <a:spcPts val="1200"/>
              </a:spcBef>
              <a:spcAft>
                <a:spcPts val="1200"/>
              </a:spcAft>
              <a:buSzPct val="100000"/>
              <a:buAutoNum type="romanUcPeriod"/>
            </a:pPr>
            <a:r>
              <a:rPr lang="en-US" altLang="en-US" sz="2800" dirty="0">
                <a:latin typeface="Calibri" panose="020F0502020204030204" pitchFamily="34" charset="0"/>
                <a:cs typeface="Calibri" panose="020F0502020204030204" pitchFamily="34" charset="0"/>
              </a:rPr>
              <a:t>Teoría del Dosel (día 2)</a:t>
            </a:r>
          </a:p>
          <a:p>
            <a:pPr marL="573088" indent="-573088" eaLnBrk="1" hangingPunct="1">
              <a:spcBef>
                <a:spcPts val="1200"/>
              </a:spcBef>
              <a:spcAft>
                <a:spcPts val="1200"/>
              </a:spcAft>
              <a:buSzPct val="100000"/>
              <a:buAutoNum type="romanUcPeriod"/>
            </a:pPr>
            <a:r>
              <a:rPr lang="en-US" altLang="en-US" sz="2800" dirty="0">
                <a:solidFill>
                  <a:srgbClr val="F9F8EC"/>
                </a:solidFill>
                <a:latin typeface="Calibri" panose="020F0502020204030204" pitchFamily="34" charset="0"/>
                <a:cs typeface="Calibri" panose="020F0502020204030204" pitchFamily="34" charset="0"/>
              </a:rPr>
              <a:t>La luz antes del sol (d</a:t>
            </a:r>
            <a:r>
              <a:rPr lang="en-US" altLang="en-US" sz="2800" dirty="0">
                <a:solidFill>
                  <a:srgbClr val="F9F8EC"/>
                </a:solidFill>
                <a:cs typeface="Calibri" panose="020F0502020204030204" pitchFamily="34" charset="0"/>
              </a:rPr>
              <a:t>ía</a:t>
            </a:r>
            <a:r>
              <a:rPr lang="en-US" altLang="en-US" sz="2800" dirty="0">
                <a:solidFill>
                  <a:srgbClr val="F9F8EC"/>
                </a:solidFill>
                <a:latin typeface="Calibri" panose="020F0502020204030204" pitchFamily="34" charset="0"/>
                <a:cs typeface="Calibri" panose="020F0502020204030204" pitchFamily="34" charset="0"/>
              </a:rPr>
              <a:t> 4)</a:t>
            </a:r>
          </a:p>
          <a:p>
            <a:pPr marL="573088" indent="-573088" eaLnBrk="1" hangingPunct="1">
              <a:spcBef>
                <a:spcPts val="1200"/>
              </a:spcBef>
              <a:spcAft>
                <a:spcPts val="1200"/>
              </a:spcAft>
              <a:buSzPct val="100000"/>
              <a:buAutoNum type="romanUcPeriod"/>
            </a:pPr>
            <a:r>
              <a:rPr lang="en-US" altLang="en-US" sz="2800" dirty="0">
                <a:latin typeface="Calibri" panose="020F0502020204030204" pitchFamily="34" charset="0"/>
                <a:cs typeface="Calibri" panose="020F0502020204030204" pitchFamily="34" charset="0"/>
              </a:rPr>
              <a:t>Creación del hombre (día 6)</a:t>
            </a:r>
          </a:p>
          <a:p>
            <a:pPr marL="573088" indent="-573088" eaLnBrk="1" hangingPunct="1">
              <a:spcBef>
                <a:spcPts val="1200"/>
              </a:spcBef>
              <a:spcAft>
                <a:spcPts val="1200"/>
              </a:spcAft>
              <a:buSzPct val="100000"/>
              <a:buAutoNum type="romanUcPeriod"/>
            </a:pPr>
            <a:r>
              <a:rPr lang="en-US" altLang="en-US" sz="2800" dirty="0">
                <a:latin typeface="Calibri" panose="020F0502020204030204" pitchFamily="34" charset="0"/>
                <a:cs typeface="Calibri" panose="020F0502020204030204" pitchFamily="34" charset="0"/>
              </a:rPr>
              <a:t> </a:t>
            </a:r>
            <a:r>
              <a:rPr lang="en-US" altLang="en-US" sz="2800" b="1" u="sng" dirty="0">
                <a:solidFill>
                  <a:srgbClr val="FFFFCC"/>
                </a:solidFill>
                <a:latin typeface="Calibri" panose="020F0502020204030204" pitchFamily="34" charset="0"/>
                <a:cs typeface="Calibri" panose="020F0502020204030204" pitchFamily="34" charset="0"/>
              </a:rPr>
              <a:t>Sábado (día 7)</a:t>
            </a:r>
          </a:p>
          <a:p>
            <a:pPr marL="573088" indent="-573088" eaLnBrk="1" hangingPunct="1">
              <a:spcBef>
                <a:spcPts val="1200"/>
              </a:spcBef>
              <a:spcAft>
                <a:spcPts val="1200"/>
              </a:spcAft>
              <a:buSzPct val="100000"/>
              <a:buAutoNum type="romanUcPeriod"/>
            </a:pPr>
            <a:r>
              <a:rPr lang="en-US" altLang="en-US" sz="2800" dirty="0">
                <a:latin typeface="Calibri" panose="020F0502020204030204" pitchFamily="34" charset="0"/>
                <a:cs typeface="Calibri" panose="020F0502020204030204" pitchFamily="34" charset="0"/>
              </a:rPr>
              <a:t> ¿Evolución?</a:t>
            </a:r>
          </a:p>
          <a:p>
            <a:pPr marL="573088" indent="-573088" eaLnBrk="1" hangingPunct="1">
              <a:spcBef>
                <a:spcPts val="1200"/>
              </a:spcBef>
              <a:spcAft>
                <a:spcPts val="1200"/>
              </a:spcAft>
              <a:buSzPct val="100000"/>
              <a:buNone/>
            </a:pPr>
            <a:endParaRPr lang="en-US" altLang="en-US" sz="3600"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5A108D01-2A3A-1D22-30B0-619C936EE966}"/>
              </a:ext>
            </a:extLst>
          </p:cNvPr>
          <p:cNvPicPr>
            <a:picLocks noChangeAspect="1"/>
          </p:cNvPicPr>
          <p:nvPr/>
        </p:nvPicPr>
        <p:blipFill>
          <a:blip r:embed="rId3"/>
          <a:stretch>
            <a:fillRect/>
          </a:stretch>
        </p:blipFill>
        <p:spPr>
          <a:xfrm>
            <a:off x="5486400" y="3810000"/>
            <a:ext cx="3346994" cy="2371550"/>
          </a:xfrm>
          <a:prstGeom prst="rect">
            <a:avLst/>
          </a:prstGeom>
        </p:spPr>
      </p:pic>
    </p:spTree>
    <p:extLst>
      <p:ext uri="{BB962C8B-B14F-4D97-AF65-F5344CB8AC3E}">
        <p14:creationId xmlns:p14="http://schemas.microsoft.com/office/powerpoint/2010/main" val="625567540"/>
      </p:ext>
    </p:extLst>
  </p:cSld>
  <p:clrMapOvr>
    <a:masterClrMapping/>
  </p:clrMapOvr>
  <p:transition>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4B95F-BB36-380C-177E-8B43A6CE942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B63BCC5-6C83-8058-6B1F-369993A7CBE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a:extLst>
              <a:ext uri="{FF2B5EF4-FFF2-40B4-BE49-F238E27FC236}">
                <a16:creationId xmlns:a16="http://schemas.microsoft.com/office/drawing/2014/main" id="{A1B278F5-3F4A-B5CF-1E51-CD16D706B1FF}"/>
              </a:ext>
            </a:extLst>
          </p:cNvPr>
          <p:cNvSpPr>
            <a:spLocks noChangeArrowheads="1"/>
          </p:cNvSpPr>
          <p:nvPr/>
        </p:nvSpPr>
        <p:spPr bwMode="auto">
          <a:xfrm>
            <a:off x="0" y="0"/>
            <a:ext cx="9144000" cy="46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Génesis 2:1-3</a:t>
            </a:r>
          </a:p>
          <a:p>
            <a:pPr algn="just"/>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5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CO"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Así fueron acabados los cielos y la tierra y todas sus </a:t>
            </a:r>
            <a:r>
              <a:rPr lang="es-CO" sz="3500" dirty="0">
                <a:solidFill>
                  <a:srgbClr val="F9F8E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huestes</a:t>
            </a:r>
            <a:r>
              <a:rPr lang="es-CO"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 Y en el séptimo día </a:t>
            </a:r>
            <a:r>
              <a:rPr lang="es-CO"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completó</a:t>
            </a:r>
            <a:r>
              <a:rPr lang="es-CO"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Dios la obra que había hecho, y </a:t>
            </a:r>
            <a:r>
              <a:rPr lang="es-CO"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reposó</a:t>
            </a:r>
            <a:r>
              <a:rPr lang="es-CO"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en el día séptimo de toda la obra que había hecho. 3 Y bendijo Dios el séptimo día y lo santificó, porque en él </a:t>
            </a:r>
            <a:r>
              <a:rPr lang="es-CO"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reposó</a:t>
            </a:r>
            <a:r>
              <a:rPr lang="es-CO"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 toda la obra que Él había creado y hecho</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74306487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228600"/>
            <a:ext cx="7772400" cy="11430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Día 7 Sábado</a:t>
            </a:r>
            <a:br>
              <a:rPr lang="en-US" sz="3600" dirty="0">
                <a:effectLst>
                  <a:outerShdw blurRad="38100" dist="38100" dir="2700000" algn="tl">
                    <a:srgbClr val="000000">
                      <a:alpha val="43137"/>
                    </a:srgbClr>
                  </a:outerShdw>
                </a:effectLst>
                <a:cs typeface="Calibri" panose="020F0502020204030204" pitchFamily="34" charset="0"/>
              </a:rPr>
            </a:br>
            <a:r>
              <a:rPr lang="en-US" sz="3200" dirty="0">
                <a:solidFill>
                  <a:schemeClr val="tx1"/>
                </a:solidFill>
                <a:effectLst>
                  <a:outerShdw blurRad="38100" dist="38100" dir="2700000" algn="tl">
                    <a:srgbClr val="000000"/>
                  </a:outerShdw>
                </a:effectLst>
                <a:ea typeface="+mn-ea"/>
                <a:cs typeface="+mn-cs"/>
              </a:rPr>
              <a:t>(Gén 2:1-3)</a:t>
            </a:r>
          </a:p>
        </p:txBody>
      </p:sp>
      <p:sp>
        <p:nvSpPr>
          <p:cNvPr id="78851" name="Rectangle 3"/>
          <p:cNvSpPr>
            <a:spLocks noGrp="1" noChangeArrowheads="1"/>
          </p:cNvSpPr>
          <p:nvPr>
            <p:ph type="body" idx="1"/>
          </p:nvPr>
        </p:nvSpPr>
        <p:spPr>
          <a:xfrm>
            <a:off x="717152" y="1600200"/>
            <a:ext cx="8426848" cy="3657600"/>
          </a:xfrm>
        </p:spPr>
        <p:txBody>
          <a:bodyPr/>
          <a:lstStyle/>
          <a:p>
            <a:pPr marL="461963" indent="-461963" algn="just" eaLnBrk="1" hangingPunct="1">
              <a:lnSpc>
                <a:spcPct val="90000"/>
              </a:lnSpc>
              <a:spcBef>
                <a:spcPts val="0"/>
              </a:spcBef>
              <a:spcAft>
                <a:spcPts val="2400"/>
              </a:spcAft>
              <a:defRPr/>
            </a:pPr>
            <a:r>
              <a:rPr lang="en-US" dirty="0"/>
              <a:t>El Señor descansó</a:t>
            </a:r>
          </a:p>
          <a:p>
            <a:pPr marL="461963" indent="-461963" algn="just" eaLnBrk="1" hangingPunct="1">
              <a:lnSpc>
                <a:spcPct val="90000"/>
              </a:lnSpc>
              <a:spcBef>
                <a:spcPts val="0"/>
              </a:spcBef>
              <a:spcAft>
                <a:spcPts val="2400"/>
              </a:spcAft>
              <a:defRPr/>
            </a:pPr>
            <a:r>
              <a:rPr lang="en-US" dirty="0"/>
              <a:t>Patrón del sábado (Éxod. 20:8-11; 31:15-17)</a:t>
            </a:r>
          </a:p>
          <a:p>
            <a:pPr marL="461963" indent="-461963" algn="just" eaLnBrk="1" hangingPunct="1">
              <a:lnSpc>
                <a:spcPct val="90000"/>
              </a:lnSpc>
              <a:spcBef>
                <a:spcPts val="0"/>
              </a:spcBef>
              <a:spcAft>
                <a:spcPts val="2400"/>
              </a:spcAft>
              <a:defRPr/>
            </a:pPr>
            <a:r>
              <a:rPr lang="en-US" dirty="0"/>
              <a:t>¿Continúa el 7º día?</a:t>
            </a:r>
          </a:p>
          <a:p>
            <a:pPr marL="862013" lvl="1" indent="-461963" algn="just" eaLnBrk="1" hangingPunct="1">
              <a:lnSpc>
                <a:spcPct val="90000"/>
              </a:lnSpc>
              <a:spcBef>
                <a:spcPts val="0"/>
              </a:spcBef>
              <a:spcAft>
                <a:spcPts val="2400"/>
              </a:spcAft>
              <a:defRPr/>
            </a:pPr>
            <a:r>
              <a:rPr lang="en-US" dirty="0"/>
              <a:t>La creación es cosa del pasado (Heb. 4:3-4)</a:t>
            </a:r>
          </a:p>
          <a:p>
            <a:pPr marL="862013" lvl="1" indent="-461963" algn="just" eaLnBrk="1" hangingPunct="1">
              <a:lnSpc>
                <a:spcPct val="90000"/>
              </a:lnSpc>
              <a:spcBef>
                <a:spcPts val="0"/>
              </a:spcBef>
              <a:spcAft>
                <a:spcPts val="2400"/>
              </a:spcAft>
              <a:defRPr/>
            </a:pPr>
            <a:r>
              <a:rPr lang="es-CO" dirty="0"/>
              <a:t>Ausencia de "tarde y mañana"</a:t>
            </a:r>
            <a:r>
              <a:rPr lang="en-US" dirty="0"/>
              <a:t>”</a:t>
            </a:r>
          </a:p>
          <a:p>
            <a:pPr marL="862013" lvl="1" indent="-461963" algn="just" eaLnBrk="1" hangingPunct="1">
              <a:lnSpc>
                <a:spcPct val="90000"/>
              </a:lnSpc>
              <a:spcBef>
                <a:spcPts val="0"/>
              </a:spcBef>
              <a:spcAft>
                <a:spcPts val="2400"/>
              </a:spcAft>
              <a:defRPr/>
            </a:pPr>
            <a:r>
              <a:rPr lang="en-US" dirty="0"/>
              <a:t>Yom + modificadores ordinales</a:t>
            </a:r>
          </a:p>
        </p:txBody>
      </p:sp>
      <p:pic>
        <p:nvPicPr>
          <p:cNvPr id="4" name="Picture 3">
            <a:extLst>
              <a:ext uri="{FF2B5EF4-FFF2-40B4-BE49-F238E27FC236}">
                <a16:creationId xmlns:a16="http://schemas.microsoft.com/office/drawing/2014/main" id="{C3D55B2E-9E29-F62F-F86E-B4EC454FEB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56489"/>
            <a:ext cx="1642078" cy="117234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DA366-6CF6-7C76-E8D0-6C683E908DB3}"/>
            </a:ext>
          </a:extLst>
        </p:cNvPr>
        <p:cNvGrpSpPr/>
        <p:nvPr/>
      </p:nvGrpSpPr>
      <p:grpSpPr>
        <a:xfrm>
          <a:off x="0" y="0"/>
          <a:ext cx="0" cy="0"/>
          <a:chOff x="0" y="0"/>
          <a:chExt cx="0" cy="0"/>
        </a:xfrm>
      </p:grpSpPr>
      <p:sp>
        <p:nvSpPr>
          <p:cNvPr id="71682" name="Rectangle 2">
            <a:extLst>
              <a:ext uri="{FF2B5EF4-FFF2-40B4-BE49-F238E27FC236}">
                <a16:creationId xmlns:a16="http://schemas.microsoft.com/office/drawing/2014/main" id="{0EE65373-5D92-63F4-41E9-A282AA7E98BD}"/>
              </a:ext>
            </a:extLst>
          </p:cNvPr>
          <p:cNvSpPr>
            <a:spLocks noGrp="1" noChangeArrowheads="1"/>
          </p:cNvSpPr>
          <p:nvPr>
            <p:ph type="title"/>
          </p:nvPr>
        </p:nvSpPr>
        <p:spPr>
          <a:xfrm>
            <a:off x="685800" y="228600"/>
            <a:ext cx="7772400" cy="11430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Día 7 Sábado</a:t>
            </a:r>
            <a:br>
              <a:rPr lang="en-US" sz="3600" dirty="0">
                <a:effectLst>
                  <a:outerShdw blurRad="38100" dist="38100" dir="2700000" algn="tl">
                    <a:srgbClr val="000000">
                      <a:alpha val="43137"/>
                    </a:srgbClr>
                  </a:outerShdw>
                </a:effectLst>
                <a:cs typeface="Calibri" panose="020F0502020204030204" pitchFamily="34" charset="0"/>
              </a:rPr>
            </a:br>
            <a:r>
              <a:rPr lang="en-US" sz="3200" dirty="0">
                <a:solidFill>
                  <a:schemeClr val="tx1"/>
                </a:solidFill>
                <a:effectLst>
                  <a:outerShdw blurRad="38100" dist="38100" dir="2700000" algn="tl">
                    <a:srgbClr val="000000"/>
                  </a:outerShdw>
                </a:effectLst>
                <a:ea typeface="+mn-ea"/>
                <a:cs typeface="+mn-cs"/>
              </a:rPr>
              <a:t>(Gén 2:1-3)</a:t>
            </a:r>
          </a:p>
        </p:txBody>
      </p:sp>
      <p:sp>
        <p:nvSpPr>
          <p:cNvPr id="78851" name="Rectangle 3">
            <a:extLst>
              <a:ext uri="{FF2B5EF4-FFF2-40B4-BE49-F238E27FC236}">
                <a16:creationId xmlns:a16="http://schemas.microsoft.com/office/drawing/2014/main" id="{15F1B278-9892-5A57-AC63-6AC97AC088BB}"/>
              </a:ext>
            </a:extLst>
          </p:cNvPr>
          <p:cNvSpPr>
            <a:spLocks noGrp="1" noChangeArrowheads="1"/>
          </p:cNvSpPr>
          <p:nvPr>
            <p:ph type="body" idx="1"/>
          </p:nvPr>
        </p:nvSpPr>
        <p:spPr>
          <a:xfrm>
            <a:off x="717152" y="1600200"/>
            <a:ext cx="8426848" cy="3657600"/>
          </a:xfrm>
        </p:spPr>
        <p:txBody>
          <a:bodyPr/>
          <a:lstStyle/>
          <a:p>
            <a:pPr marL="461963" indent="-461963" algn="just" eaLnBrk="1" hangingPunct="1">
              <a:lnSpc>
                <a:spcPct val="90000"/>
              </a:lnSpc>
              <a:spcBef>
                <a:spcPts val="0"/>
              </a:spcBef>
              <a:spcAft>
                <a:spcPts val="2400"/>
              </a:spcAft>
              <a:defRPr/>
            </a:pPr>
            <a:r>
              <a:rPr lang="en-US" b="1" u="sng" dirty="0">
                <a:solidFill>
                  <a:srgbClr val="FFFFCC"/>
                </a:solidFill>
              </a:rPr>
              <a:t>El Señor descansó</a:t>
            </a:r>
          </a:p>
          <a:p>
            <a:pPr marL="461963" indent="-461963" algn="just" eaLnBrk="1" hangingPunct="1">
              <a:lnSpc>
                <a:spcPct val="90000"/>
              </a:lnSpc>
              <a:spcBef>
                <a:spcPts val="0"/>
              </a:spcBef>
              <a:spcAft>
                <a:spcPts val="2400"/>
              </a:spcAft>
              <a:defRPr/>
            </a:pPr>
            <a:r>
              <a:rPr lang="en-US" dirty="0"/>
              <a:t>Patrón del sábado (Éxod. 20:8-11; 31:15-17)</a:t>
            </a:r>
          </a:p>
          <a:p>
            <a:pPr marL="461963" indent="-461963" algn="just" eaLnBrk="1" hangingPunct="1">
              <a:lnSpc>
                <a:spcPct val="90000"/>
              </a:lnSpc>
              <a:spcBef>
                <a:spcPts val="0"/>
              </a:spcBef>
              <a:spcAft>
                <a:spcPts val="2400"/>
              </a:spcAft>
              <a:defRPr/>
            </a:pPr>
            <a:r>
              <a:rPr lang="en-US" dirty="0"/>
              <a:t>¿Continúa el 7º día?</a:t>
            </a:r>
          </a:p>
          <a:p>
            <a:pPr marL="862013" lvl="1" indent="-461963" algn="just" eaLnBrk="1" hangingPunct="1">
              <a:lnSpc>
                <a:spcPct val="90000"/>
              </a:lnSpc>
              <a:spcBef>
                <a:spcPts val="0"/>
              </a:spcBef>
              <a:spcAft>
                <a:spcPts val="2400"/>
              </a:spcAft>
              <a:defRPr/>
            </a:pPr>
            <a:r>
              <a:rPr lang="en-US" dirty="0"/>
              <a:t>La creación es cosa del pasado (Heb. 4:3-4)</a:t>
            </a:r>
          </a:p>
          <a:p>
            <a:pPr marL="862013" lvl="1" indent="-461963" algn="just" eaLnBrk="1" hangingPunct="1">
              <a:lnSpc>
                <a:spcPct val="90000"/>
              </a:lnSpc>
              <a:spcBef>
                <a:spcPts val="0"/>
              </a:spcBef>
              <a:spcAft>
                <a:spcPts val="2400"/>
              </a:spcAft>
              <a:defRPr/>
            </a:pPr>
            <a:r>
              <a:rPr lang="es-CO" dirty="0"/>
              <a:t>Ausencia de "tarde y mañana"</a:t>
            </a:r>
            <a:r>
              <a:rPr lang="en-US" dirty="0"/>
              <a:t>”</a:t>
            </a:r>
          </a:p>
          <a:p>
            <a:pPr marL="862013" lvl="1" indent="-461963" algn="just" eaLnBrk="1" hangingPunct="1">
              <a:lnSpc>
                <a:spcPct val="90000"/>
              </a:lnSpc>
              <a:spcBef>
                <a:spcPts val="0"/>
              </a:spcBef>
              <a:spcAft>
                <a:spcPts val="2400"/>
              </a:spcAft>
              <a:defRPr/>
            </a:pPr>
            <a:r>
              <a:rPr lang="en-US" dirty="0"/>
              <a:t>Yom + modificadores ordinales</a:t>
            </a:r>
          </a:p>
        </p:txBody>
      </p:sp>
      <p:pic>
        <p:nvPicPr>
          <p:cNvPr id="4" name="Picture 3">
            <a:extLst>
              <a:ext uri="{FF2B5EF4-FFF2-40B4-BE49-F238E27FC236}">
                <a16:creationId xmlns:a16="http://schemas.microsoft.com/office/drawing/2014/main" id="{DE258DE0-F5A7-D7FE-A738-9024D5364F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0" y="132689"/>
            <a:ext cx="1735310" cy="1238911"/>
          </a:xfrm>
          <a:prstGeom prst="rect">
            <a:avLst/>
          </a:prstGeom>
        </p:spPr>
      </p:pic>
    </p:spTree>
    <p:extLst>
      <p:ext uri="{BB962C8B-B14F-4D97-AF65-F5344CB8AC3E}">
        <p14:creationId xmlns:p14="http://schemas.microsoft.com/office/powerpoint/2010/main" val="1590224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4F21C-046A-BA05-3C23-B66C7A735917}"/>
            </a:ext>
          </a:extLst>
        </p:cNvPr>
        <p:cNvGrpSpPr/>
        <p:nvPr/>
      </p:nvGrpSpPr>
      <p:grpSpPr>
        <a:xfrm>
          <a:off x="0" y="0"/>
          <a:ext cx="0" cy="0"/>
          <a:chOff x="0" y="0"/>
          <a:chExt cx="0" cy="0"/>
        </a:xfrm>
      </p:grpSpPr>
      <p:sp>
        <p:nvSpPr>
          <p:cNvPr id="71682" name="Rectangle 2">
            <a:extLst>
              <a:ext uri="{FF2B5EF4-FFF2-40B4-BE49-F238E27FC236}">
                <a16:creationId xmlns:a16="http://schemas.microsoft.com/office/drawing/2014/main" id="{645D1423-0200-F465-A13F-8BEBDE0DAEE5}"/>
              </a:ext>
            </a:extLst>
          </p:cNvPr>
          <p:cNvSpPr>
            <a:spLocks noGrp="1" noChangeArrowheads="1"/>
          </p:cNvSpPr>
          <p:nvPr>
            <p:ph type="title"/>
          </p:nvPr>
        </p:nvSpPr>
        <p:spPr>
          <a:xfrm>
            <a:off x="685800" y="228600"/>
            <a:ext cx="7772400" cy="11430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Día 7 Sábado</a:t>
            </a:r>
            <a:br>
              <a:rPr lang="en-US" sz="3600" dirty="0">
                <a:effectLst>
                  <a:outerShdw blurRad="38100" dist="38100" dir="2700000" algn="tl">
                    <a:srgbClr val="000000">
                      <a:alpha val="43137"/>
                    </a:srgbClr>
                  </a:outerShdw>
                </a:effectLst>
                <a:cs typeface="Calibri" panose="020F0502020204030204" pitchFamily="34" charset="0"/>
              </a:rPr>
            </a:br>
            <a:r>
              <a:rPr lang="en-US" sz="3200" dirty="0">
                <a:solidFill>
                  <a:schemeClr val="tx1"/>
                </a:solidFill>
                <a:effectLst>
                  <a:outerShdw blurRad="38100" dist="38100" dir="2700000" algn="tl">
                    <a:srgbClr val="000000"/>
                  </a:outerShdw>
                </a:effectLst>
                <a:ea typeface="+mn-ea"/>
                <a:cs typeface="+mn-cs"/>
              </a:rPr>
              <a:t>(Gén 2:1-3)</a:t>
            </a:r>
          </a:p>
        </p:txBody>
      </p:sp>
      <p:sp>
        <p:nvSpPr>
          <p:cNvPr id="78851" name="Rectangle 3">
            <a:extLst>
              <a:ext uri="{FF2B5EF4-FFF2-40B4-BE49-F238E27FC236}">
                <a16:creationId xmlns:a16="http://schemas.microsoft.com/office/drawing/2014/main" id="{EC0B0A89-B1DA-F7DA-C3D1-125C3B47E884}"/>
              </a:ext>
            </a:extLst>
          </p:cNvPr>
          <p:cNvSpPr>
            <a:spLocks noGrp="1" noChangeArrowheads="1"/>
          </p:cNvSpPr>
          <p:nvPr>
            <p:ph type="body" idx="1"/>
          </p:nvPr>
        </p:nvSpPr>
        <p:spPr>
          <a:xfrm>
            <a:off x="717152" y="1600200"/>
            <a:ext cx="8426848" cy="3657600"/>
          </a:xfrm>
        </p:spPr>
        <p:txBody>
          <a:bodyPr/>
          <a:lstStyle/>
          <a:p>
            <a:pPr marL="461963" indent="-461963" algn="just" eaLnBrk="1" hangingPunct="1">
              <a:lnSpc>
                <a:spcPct val="90000"/>
              </a:lnSpc>
              <a:spcBef>
                <a:spcPts val="0"/>
              </a:spcBef>
              <a:spcAft>
                <a:spcPts val="2400"/>
              </a:spcAft>
              <a:defRPr/>
            </a:pPr>
            <a:r>
              <a:rPr lang="en-US" dirty="0"/>
              <a:t>El Señor descansó</a:t>
            </a:r>
          </a:p>
          <a:p>
            <a:pPr marL="461963" indent="-461963" algn="just" eaLnBrk="1" hangingPunct="1">
              <a:lnSpc>
                <a:spcPct val="90000"/>
              </a:lnSpc>
              <a:spcBef>
                <a:spcPts val="0"/>
              </a:spcBef>
              <a:spcAft>
                <a:spcPts val="2400"/>
              </a:spcAft>
              <a:defRPr/>
            </a:pPr>
            <a:r>
              <a:rPr lang="en-US" b="1" u="sng" dirty="0">
                <a:solidFill>
                  <a:srgbClr val="FFFFCC"/>
                </a:solidFill>
              </a:rPr>
              <a:t>Patrón del sábado (Éxod. 20:8-11; 31:15-17)</a:t>
            </a:r>
          </a:p>
          <a:p>
            <a:pPr marL="461963" indent="-461963" algn="just" eaLnBrk="1" hangingPunct="1">
              <a:lnSpc>
                <a:spcPct val="90000"/>
              </a:lnSpc>
              <a:spcBef>
                <a:spcPts val="0"/>
              </a:spcBef>
              <a:spcAft>
                <a:spcPts val="2400"/>
              </a:spcAft>
              <a:defRPr/>
            </a:pPr>
            <a:r>
              <a:rPr lang="en-US" dirty="0"/>
              <a:t>¿Continúa el 7º día?</a:t>
            </a:r>
          </a:p>
          <a:p>
            <a:pPr marL="862013" lvl="1" indent="-461963" algn="just" eaLnBrk="1" hangingPunct="1">
              <a:lnSpc>
                <a:spcPct val="90000"/>
              </a:lnSpc>
              <a:spcBef>
                <a:spcPts val="0"/>
              </a:spcBef>
              <a:spcAft>
                <a:spcPts val="2400"/>
              </a:spcAft>
              <a:defRPr/>
            </a:pPr>
            <a:r>
              <a:rPr lang="en-US" dirty="0"/>
              <a:t>La creación es cosa del pasado (Heb. 4:3-4)</a:t>
            </a:r>
          </a:p>
          <a:p>
            <a:pPr marL="862013" lvl="1" indent="-461963" algn="just" eaLnBrk="1" hangingPunct="1">
              <a:lnSpc>
                <a:spcPct val="90000"/>
              </a:lnSpc>
              <a:spcBef>
                <a:spcPts val="0"/>
              </a:spcBef>
              <a:spcAft>
                <a:spcPts val="2400"/>
              </a:spcAft>
              <a:defRPr/>
            </a:pPr>
            <a:r>
              <a:rPr lang="es-CO" dirty="0"/>
              <a:t>Ausencia de "tarde y mañana"</a:t>
            </a:r>
            <a:r>
              <a:rPr lang="en-US" dirty="0"/>
              <a:t>”</a:t>
            </a:r>
          </a:p>
          <a:p>
            <a:pPr marL="862013" lvl="1" indent="-461963" algn="just" eaLnBrk="1" hangingPunct="1">
              <a:lnSpc>
                <a:spcPct val="90000"/>
              </a:lnSpc>
              <a:spcBef>
                <a:spcPts val="0"/>
              </a:spcBef>
              <a:spcAft>
                <a:spcPts val="2400"/>
              </a:spcAft>
              <a:defRPr/>
            </a:pPr>
            <a:r>
              <a:rPr lang="en-US" dirty="0"/>
              <a:t>Yom + modificadores ordinales</a:t>
            </a:r>
          </a:p>
        </p:txBody>
      </p:sp>
      <p:pic>
        <p:nvPicPr>
          <p:cNvPr id="4" name="Picture 3">
            <a:extLst>
              <a:ext uri="{FF2B5EF4-FFF2-40B4-BE49-F238E27FC236}">
                <a16:creationId xmlns:a16="http://schemas.microsoft.com/office/drawing/2014/main" id="{5E14A698-1133-6A73-BC84-10A76CC187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152400"/>
            <a:ext cx="1600971" cy="1143001"/>
          </a:xfrm>
          <a:prstGeom prst="rect">
            <a:avLst/>
          </a:prstGeom>
        </p:spPr>
      </p:pic>
    </p:spTree>
    <p:extLst>
      <p:ext uri="{BB962C8B-B14F-4D97-AF65-F5344CB8AC3E}">
        <p14:creationId xmlns:p14="http://schemas.microsoft.com/office/powerpoint/2010/main" val="993431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rPr>
              <a:t>Génesis 1-11 (cuatro eventos)</a:t>
            </a:r>
          </a:p>
          <a:p>
            <a:pPr marL="914400" lvl="1" indent="-457200" eaLnBrk="1" hangingPunct="1">
              <a:spcBef>
                <a:spcPts val="0"/>
              </a:spcBef>
              <a:spcAft>
                <a:spcPts val="3000"/>
              </a:spcAft>
              <a:buSzPct val="100000"/>
              <a:buFont typeface="+mj-lt"/>
              <a:buAutoNum type="alphaUcPeriod"/>
              <a:defRPr/>
            </a:pPr>
            <a:r>
              <a:rPr lang="en-US" b="1" u="sng" dirty="0">
                <a:solidFill>
                  <a:srgbClr val="FFFFCC"/>
                </a:solidFill>
              </a:rPr>
              <a:t>Creación (1-2)</a:t>
            </a:r>
          </a:p>
          <a:p>
            <a:pPr marL="914400" lvl="1" indent="-457200" eaLnBrk="1" hangingPunct="1">
              <a:spcBef>
                <a:spcPts val="0"/>
              </a:spcBef>
              <a:spcAft>
                <a:spcPts val="3000"/>
              </a:spcAft>
              <a:buSzPct val="100000"/>
              <a:buFont typeface="+mj-lt"/>
              <a:buAutoNum type="alphaUcPeriod"/>
              <a:defRPr/>
            </a:pPr>
            <a:r>
              <a:rPr lang="en-US" dirty="0"/>
              <a:t>Caída (3-5)</a:t>
            </a:r>
          </a:p>
          <a:p>
            <a:pPr marL="914400" lvl="1" indent="-457200" eaLnBrk="1" hangingPunct="1">
              <a:spcBef>
                <a:spcPts val="0"/>
              </a:spcBef>
              <a:spcAft>
                <a:spcPts val="3000"/>
              </a:spcAft>
              <a:buSzPct val="100000"/>
              <a:buFont typeface="+mj-lt"/>
              <a:buAutoNum type="alphaUcPeriod"/>
              <a:defRPr/>
            </a:pPr>
            <a:r>
              <a:rPr lang="en-US" dirty="0"/>
              <a:t>Diluvio (6-9)</a:t>
            </a:r>
          </a:p>
          <a:p>
            <a:pPr marL="914400" lvl="1" indent="-457200" eaLnBrk="1" hangingPunct="1">
              <a:spcBef>
                <a:spcPts val="0"/>
              </a:spcBef>
              <a:spcAft>
                <a:spcPts val="3000"/>
              </a:spcAft>
              <a:buSzPct val="100000"/>
              <a:buFont typeface="+mj-lt"/>
              <a:buAutoNum type="alphaUcPeriod"/>
              <a:defRPr/>
            </a:pPr>
            <a:r>
              <a:rPr lang="en-US" dirty="0"/>
              <a:t>Dispersión nacional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991100" cy="914400"/>
          </a:xfrm>
        </p:spPr>
        <p:txBody>
          <a:bodyPr/>
          <a:lstStyle/>
          <a:p>
            <a:pPr algn="ctr" eaLnBrk="1" hangingPunct="1"/>
            <a:r>
              <a:rPr lang="en-US" sz="3600" dirty="0"/>
              <a:t>ESTRUCTURA DE GÉNESIS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FAF6D6-4322-42C1-BEDE-8A2B8D38F285}"/>
              </a:ext>
            </a:extLst>
          </p:cNvPr>
          <p:cNvPicPr>
            <a:picLocks noChangeAspect="1"/>
          </p:cNvPicPr>
          <p:nvPr/>
        </p:nvPicPr>
        <p:blipFill>
          <a:blip r:embed="rId2"/>
          <a:stretch>
            <a:fillRect/>
          </a:stretch>
        </p:blipFill>
        <p:spPr>
          <a:xfrm>
            <a:off x="0" y="0"/>
            <a:ext cx="9144000" cy="6857999"/>
          </a:xfrm>
          <a:prstGeom prst="rect">
            <a:avLst/>
          </a:prstGeom>
        </p:spPr>
      </p:pic>
      <p:sp>
        <p:nvSpPr>
          <p:cNvPr id="20483" name="Rectangle 3"/>
          <p:cNvSpPr>
            <a:spLocks noGrp="1" noChangeArrowheads="1"/>
          </p:cNvSpPr>
          <p:nvPr>
            <p:ph idx="1"/>
          </p:nvPr>
        </p:nvSpPr>
        <p:spPr>
          <a:xfrm>
            <a:off x="0" y="0"/>
            <a:ext cx="9144000" cy="4114800"/>
          </a:xfrm>
        </p:spPr>
        <p:txBody>
          <a:bodyPr/>
          <a:lstStyle/>
          <a:p>
            <a:pPr marL="0" indent="0" algn="ctr">
              <a:spcBef>
                <a:spcPts val="0"/>
              </a:spcBef>
              <a:spcAft>
                <a:spcPts val="1200"/>
              </a:spcAft>
              <a:buNone/>
              <a:defRPr/>
            </a:pPr>
            <a:r>
              <a:rPr lang="en-US" sz="4000" dirty="0">
                <a:solidFill>
                  <a:schemeClr val="tx2"/>
                </a:solidFill>
                <a:ea typeface="+mj-ea"/>
                <a:cs typeface="+mj-cs"/>
              </a:rPr>
              <a:t>Éxodo 20:8-11</a:t>
            </a:r>
          </a:p>
          <a:p>
            <a:pPr marL="0" indent="0" algn="just">
              <a:spcBef>
                <a:spcPts val="0"/>
              </a:spcBef>
              <a:spcAft>
                <a:spcPts val="1200"/>
              </a:spcAft>
              <a:buNone/>
              <a:defRPr/>
            </a:pPr>
            <a:r>
              <a:rPr lang="en-US" sz="3000" i="0" baseline="30000" dirty="0">
                <a:effectLst/>
                <a:latin typeface="system-ui"/>
              </a:rPr>
              <a:t>8 </a:t>
            </a:r>
            <a:r>
              <a:rPr lang="en-US" sz="3000" i="0" dirty="0">
                <a:effectLst/>
                <a:latin typeface="system-ui"/>
              </a:rPr>
              <a:t>“</a:t>
            </a:r>
            <a:r>
              <a:rPr lang="es-CO" sz="3000" i="0" dirty="0">
                <a:effectLst/>
                <a:latin typeface="system-ui"/>
              </a:rPr>
              <a:t>Acuérdate del día de reposo para santificarlo. 9 Seis días trabajarás y harás toda tu obra, 10 mas el séptimo día es día de reposo para el Señor tu Dios; no harás en él obra alguna, tú, ni tu hijo, ni tu hija, ni tu siervo, ni tu sierva, ni tu ganado, ni el extranjero que está contigo. 11 Porque en seis días hizo el Señor los cielos y la tierra, el mar y todo lo que en ellos hay, y reposó en el séptimo día; por tanto, el Señor bendijo el día de reposo y lo santificó</a:t>
            </a:r>
            <a:r>
              <a:rPr lang="en-US" sz="3000" i="0" dirty="0">
                <a:effectLst/>
                <a:latin typeface="system-ui"/>
              </a:rPr>
              <a:t>.”</a:t>
            </a:r>
            <a:endParaRPr lang="en-US" sz="3000" dirty="0"/>
          </a:p>
        </p:txBody>
      </p:sp>
    </p:spTree>
    <p:extLst>
      <p:ext uri="{BB962C8B-B14F-4D97-AF65-F5344CB8AC3E}">
        <p14:creationId xmlns:p14="http://schemas.microsoft.com/office/powerpoint/2010/main" val="9724962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FAF6D6-4322-42C1-BEDE-8A2B8D38F285}"/>
              </a:ext>
            </a:extLst>
          </p:cNvPr>
          <p:cNvPicPr>
            <a:picLocks noChangeAspect="1"/>
          </p:cNvPicPr>
          <p:nvPr/>
        </p:nvPicPr>
        <p:blipFill>
          <a:blip r:embed="rId2"/>
          <a:stretch>
            <a:fillRect/>
          </a:stretch>
        </p:blipFill>
        <p:spPr>
          <a:xfrm>
            <a:off x="0" y="0"/>
            <a:ext cx="9144000" cy="6857999"/>
          </a:xfrm>
          <a:prstGeom prst="rect">
            <a:avLst/>
          </a:prstGeom>
        </p:spPr>
      </p:pic>
      <p:sp>
        <p:nvSpPr>
          <p:cNvPr id="20483" name="Rectangle 3"/>
          <p:cNvSpPr>
            <a:spLocks noGrp="1" noChangeArrowheads="1"/>
          </p:cNvSpPr>
          <p:nvPr>
            <p:ph idx="1"/>
          </p:nvPr>
        </p:nvSpPr>
        <p:spPr>
          <a:xfrm>
            <a:off x="0" y="0"/>
            <a:ext cx="9144000" cy="4114800"/>
          </a:xfrm>
        </p:spPr>
        <p:txBody>
          <a:bodyPr/>
          <a:lstStyle/>
          <a:p>
            <a:pPr marL="0" indent="0" algn="ctr">
              <a:spcBef>
                <a:spcPts val="0"/>
              </a:spcBef>
              <a:spcAft>
                <a:spcPts val="1200"/>
              </a:spcAft>
              <a:buNone/>
              <a:defRPr/>
            </a:pPr>
            <a:r>
              <a:rPr lang="en-US" sz="4000" dirty="0">
                <a:solidFill>
                  <a:schemeClr val="tx2"/>
                </a:solidFill>
                <a:ea typeface="+mj-ea"/>
                <a:cs typeface="+mj-cs"/>
              </a:rPr>
              <a:t>Éxodo 31:15-17</a:t>
            </a:r>
          </a:p>
          <a:p>
            <a:pPr marL="0" indent="0" algn="just">
              <a:spcBef>
                <a:spcPts val="0"/>
              </a:spcBef>
              <a:buNone/>
            </a:pPr>
            <a:r>
              <a:rPr lang="en-US" sz="3000" baseline="30000" dirty="0">
                <a:effectLst/>
              </a:rPr>
              <a:t>15</a:t>
            </a:r>
            <a:r>
              <a:rPr lang="en-US" sz="3000" dirty="0">
                <a:effectLst/>
              </a:rPr>
              <a:t> ‘</a:t>
            </a:r>
            <a:r>
              <a:rPr lang="es-CO" sz="3000" dirty="0">
                <a:effectLst/>
              </a:rPr>
              <a:t>Durante seis días se trabajará, pero el séptimo día será día de completo reposo, santo al Señor. Cualquiera que haga obra alguna en el día de reposo morirá irremisiblemente. 16 Los hijos de Israel guardarán, pues, el día de reposo, celebrándolo por todas sus generaciones como pacto perpetuo». 17 Es una señal entre yo y los hijos de Israel para siempre; pues en seis días el Señor hizo los cielos y la tierra, y en el séptimo día cesó de trabajar y reposó</a:t>
            </a:r>
            <a:r>
              <a:rPr lang="en-US" sz="3000" dirty="0">
                <a:effectLst/>
              </a:rPr>
              <a:t>.” </a:t>
            </a:r>
          </a:p>
        </p:txBody>
      </p:sp>
    </p:spTree>
    <p:extLst>
      <p:ext uri="{BB962C8B-B14F-4D97-AF65-F5344CB8AC3E}">
        <p14:creationId xmlns:p14="http://schemas.microsoft.com/office/powerpoint/2010/main" val="23061555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C45E28-E3A9-4005-8CCA-26F3C7B38C8A}"/>
              </a:ext>
            </a:extLst>
          </p:cNvPr>
          <p:cNvPicPr>
            <a:picLocks noChangeAspect="1"/>
          </p:cNvPicPr>
          <p:nvPr/>
        </p:nvPicPr>
        <p:blipFill>
          <a:blip r:embed="rId2"/>
          <a:stretch>
            <a:fillRect/>
          </a:stretch>
        </p:blipFill>
        <p:spPr>
          <a:xfrm>
            <a:off x="152952" y="95666"/>
            <a:ext cx="8838095" cy="6666667"/>
          </a:xfrm>
          <a:prstGeom prst="rect">
            <a:avLst/>
          </a:prstGeom>
        </p:spPr>
      </p:pic>
    </p:spTree>
    <p:extLst>
      <p:ext uri="{BB962C8B-B14F-4D97-AF65-F5344CB8AC3E}">
        <p14:creationId xmlns:p14="http://schemas.microsoft.com/office/powerpoint/2010/main" val="41530497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950" y="45720"/>
            <a:ext cx="8926101" cy="6766560"/>
          </a:xfrm>
          <a:prstGeom prst="rect">
            <a:avLst/>
          </a:prstGeom>
        </p:spPr>
      </p:pic>
    </p:spTree>
    <p:extLst>
      <p:ext uri="{BB962C8B-B14F-4D97-AF65-F5344CB8AC3E}">
        <p14:creationId xmlns:p14="http://schemas.microsoft.com/office/powerpoint/2010/main" val="394216799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BFFF7A-03C0-43AF-9B91-CAAF5175F37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304800" y="312762"/>
            <a:ext cx="8534400" cy="4208844"/>
          </a:xfrm>
          <a:prstGeom prst="rect">
            <a:avLst/>
          </a:prstGeom>
          <a:noFill/>
          <a:ln w="28575">
            <a:noFill/>
            <a:miter lim="800000"/>
            <a:headEnd/>
            <a:tailEnd/>
          </a:ln>
        </p:spPr>
        <p:txBody>
          <a:bodyPr wrap="square">
            <a:spAutoFit/>
          </a:bodyPr>
          <a:lstStyle/>
          <a:p>
            <a:pPr algn="ctr" defTabSz="514350">
              <a:lnSpc>
                <a:spcPct val="90000"/>
              </a:lnSpc>
              <a:spcAft>
                <a:spcPts val="9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Mateo 24:15-16, 20</a:t>
            </a:r>
          </a:p>
          <a:p>
            <a:pPr algn="just"/>
            <a:r>
              <a:rPr lang="en-US" sz="3200" dirty="0">
                <a:latin typeface="Calibri" panose="020F0502020204030204" pitchFamily="34" charset="0"/>
                <a:cs typeface="Calibri" panose="020F0502020204030204" pitchFamily="34" charset="0"/>
              </a:rPr>
              <a:t>“</a:t>
            </a:r>
            <a:r>
              <a:rPr lang="en-US" sz="3200" baseline="30000" dirty="0">
                <a:latin typeface="Calibri" panose="020F0502020204030204" pitchFamily="34" charset="0"/>
                <a:cs typeface="Calibri" panose="020F0502020204030204" pitchFamily="34" charset="0"/>
              </a:rPr>
              <a:t>15</a:t>
            </a:r>
            <a:r>
              <a:rPr lang="en-US" sz="3200" b="1" baseline="30000" dirty="0">
                <a:latin typeface="Calibri" panose="020F0502020204030204" pitchFamily="34" charset="0"/>
                <a:cs typeface="Calibri" panose="020F0502020204030204" pitchFamily="34" charset="0"/>
              </a:rPr>
              <a:t> </a:t>
            </a:r>
            <a:r>
              <a:rPr lang="es-CO" sz="3200" dirty="0">
                <a:latin typeface="Calibri" panose="020F0502020204030204" pitchFamily="34" charset="0"/>
                <a:cs typeface="Calibri" panose="020F0502020204030204" pitchFamily="34" charset="0"/>
              </a:rPr>
              <a:t>»Por tanto, cuando ustedes vean la abominación de la desolación , de que se habló por medio del profeta Daniel, colocada en el lugar santo , y el que lea que entienda , 16 entonces los que estén en Judea, huyan a los montes.</a:t>
            </a:r>
            <a:r>
              <a:rPr lang="en-US" sz="3200" dirty="0">
                <a:latin typeface="Calibri" panose="020F0502020204030204" pitchFamily="34" charset="0"/>
                <a:cs typeface="Calibri" panose="020F0502020204030204" pitchFamily="34" charset="0"/>
              </a:rPr>
              <a:t>…</a:t>
            </a:r>
            <a:r>
              <a:rPr lang="en-US" sz="3200" baseline="30000" dirty="0">
                <a:latin typeface="Calibri" panose="020F0502020204030204" pitchFamily="34" charset="0"/>
                <a:cs typeface="Calibri" panose="020F0502020204030204" pitchFamily="34" charset="0"/>
              </a:rPr>
              <a:t>20</a:t>
            </a:r>
            <a:r>
              <a:rPr lang="en-US" sz="3200" b="1" baseline="30000" dirty="0">
                <a:latin typeface="Calibri" panose="020F0502020204030204" pitchFamily="34" charset="0"/>
                <a:cs typeface="Calibri" panose="020F0502020204030204" pitchFamily="34" charset="0"/>
              </a:rPr>
              <a:t> </a:t>
            </a:r>
            <a:r>
              <a:rPr lang="es-CO" sz="3200" dirty="0">
                <a:latin typeface="Calibri" panose="020F0502020204030204" pitchFamily="34" charset="0"/>
                <a:cs typeface="Calibri" panose="020F0502020204030204" pitchFamily="34" charset="0"/>
              </a:rPr>
              <a:t>»Oren para que la huida de ustedes no suceda en invierno, ni en </a:t>
            </a:r>
            <a:r>
              <a:rPr lang="es-CO" sz="3200" b="1" u="sng" dirty="0">
                <a:solidFill>
                  <a:srgbClr val="FFFFCC"/>
                </a:solidFill>
                <a:latin typeface="Calibri" panose="020F0502020204030204" pitchFamily="34" charset="0"/>
                <a:cs typeface="Calibri" panose="020F0502020204030204" pitchFamily="34" charset="0"/>
              </a:rPr>
              <a:t>día de reposo</a:t>
            </a:r>
            <a:r>
              <a:rPr lang="en-US" sz="32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31184623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962150" y="228600"/>
            <a:ext cx="5219700" cy="1143000"/>
          </a:xfrm>
        </p:spPr>
        <p:txBody>
          <a:bodyPr/>
          <a:lstStyle/>
          <a:p>
            <a:pPr algn="ctr">
              <a:spcAft>
                <a:spcPts val="600"/>
              </a:spcAft>
            </a:pPr>
            <a:r>
              <a:rPr lang="en-US" sz="3600" dirty="0">
                <a:effectLst>
                  <a:outerShdw blurRad="38100" dist="38100" dir="2700000" algn="tl">
                    <a:srgbClr val="000000">
                      <a:alpha val="43137"/>
                    </a:srgbClr>
                  </a:outerShdw>
                </a:effectLst>
              </a:rPr>
              <a:t>Thomas L. Constable</a:t>
            </a:r>
            <a:br>
              <a:rPr lang="en-US" sz="3600" dirty="0">
                <a:effectLst>
                  <a:outerShdw blurRad="38100" dist="38100" dir="2700000" algn="tl">
                    <a:srgbClr val="000000">
                      <a:alpha val="43137"/>
                    </a:srgbClr>
                  </a:outerShdw>
                </a:effectLst>
              </a:rPr>
            </a:br>
            <a:r>
              <a:rPr lang="en-US" sz="2000" dirty="0">
                <a:solidFill>
                  <a:schemeClr val="tx1"/>
                </a:solidFill>
                <a:effectLst>
                  <a:outerShdw blurRad="38100" dist="38100" dir="2700000" algn="tl">
                    <a:srgbClr val="000000">
                      <a:alpha val="43137"/>
                    </a:srgbClr>
                  </a:outerShdw>
                </a:effectLst>
              </a:rPr>
              <a:t>“Notes on John,” online: www.soniclight.com, accessed 12 September 2020, 528.</a:t>
            </a:r>
          </a:p>
        </p:txBody>
      </p:sp>
      <p:sp>
        <p:nvSpPr>
          <p:cNvPr id="16387" name="Rectangle 3"/>
          <p:cNvSpPr>
            <a:spLocks noGrp="1" noChangeArrowheads="1"/>
          </p:cNvSpPr>
          <p:nvPr>
            <p:ph type="body" idx="1"/>
          </p:nvPr>
        </p:nvSpPr>
        <p:spPr>
          <a:xfrm>
            <a:off x="0" y="1524000"/>
            <a:ext cx="9144000" cy="4343400"/>
          </a:xfrm>
        </p:spPr>
        <p:txBody>
          <a:bodyPr/>
          <a:lstStyle/>
          <a:p>
            <a:pPr marL="0" indent="0" algn="just">
              <a:buNone/>
              <a:defRPr/>
            </a:pPr>
            <a:r>
              <a:rPr lang="en-US" sz="3000" dirty="0">
                <a:effectLst>
                  <a:outerShdw blurRad="38100" dist="38100" dir="2700000" algn="tl">
                    <a:srgbClr val="000000">
                      <a:alpha val="43137"/>
                    </a:srgbClr>
                  </a:outerShdw>
                </a:effectLst>
              </a:rPr>
              <a:t>“</a:t>
            </a:r>
            <a:r>
              <a:rPr lang="es-CO" sz="2800" dirty="0">
                <a:effectLst>
                  <a:outerShdw blurRad="38100" dist="38100" dir="2700000" algn="tl">
                    <a:srgbClr val="000000">
                      <a:alpha val="43137"/>
                    </a:srgbClr>
                  </a:outerShdw>
                </a:effectLst>
              </a:rPr>
              <a:t>Juan ubicó esta aparición de Jesús después de la resurrección en el octavo día después del domingo de resurrección, es decir, el domingo siguiente. Su expresión “ocho días” (Gr. hemeras okto) evidentemente incluye ambos domingos.  Quizás Juan identificó el día porque, para cuando él escribió su evangelio, el domingo ya se había convertido en el día de adoración para los cristianos, el día en que conmemoraban la resurrección de Jesús. Lo adoraron el domingo de resurrección, luego otra vez el domingo siguiente, y luego en los domingos sucesivos a partir de entonces. Sin embargo, la adoración en domingo tiene sus raíces más en la tradición que en un mandamiento directo</a:t>
            </a:r>
            <a:r>
              <a:rPr lang="en-US" sz="2700"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13305151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601CD-DEE2-9C9B-ADAA-860E52BCF4B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A3B7B77-2D78-73B1-B5FF-DDE4F0ACFA7D}"/>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extLst>
            <a:ext uri="{909E8E84-426E-40DD-AFC4-6F175D3DCCD1}">
              <a14:hiddenFill xmlns:a14="http://schemas.microsoft.com/office/drawing/2010/main">
                <a:solidFill>
                  <a:srgbClr val="FFFFFF"/>
                </a:solidFill>
              </a14:hiddenFill>
            </a:ext>
          </a:extLst>
        </p:spPr>
      </p:pic>
      <p:sp>
        <p:nvSpPr>
          <p:cNvPr id="134147" name="Rectangle 1">
            <a:extLst>
              <a:ext uri="{FF2B5EF4-FFF2-40B4-BE49-F238E27FC236}">
                <a16:creationId xmlns:a16="http://schemas.microsoft.com/office/drawing/2014/main" id="{29ED5D38-8909-FF3E-FCEC-672BEAF80E12}"/>
              </a:ext>
            </a:extLst>
          </p:cNvPr>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defTabSz="685800" eaLnBrk="0" hangingPunct="0">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Hechos 20:7</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 primer día de la semana, </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cuando estábamos reunidos para partir el pan, Pablo les hablaba, pensando salir al día siguiente, y prolongó su discurso[c] hasta la medianoche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02429430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BFFF7A-03C0-43AF-9B91-CAAF5175F370}"/>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0" y="0"/>
            <a:ext cx="9144000" cy="4185761"/>
          </a:xfrm>
          <a:prstGeom prst="rect">
            <a:avLst/>
          </a:prstGeom>
          <a:noFill/>
          <a:ln w="28575">
            <a:noFill/>
            <a:miter lim="800000"/>
            <a:headEnd/>
            <a:tailEnd/>
          </a:ln>
        </p:spPr>
        <p:txBody>
          <a:bodyPr wrap="square">
            <a:spAutoFit/>
          </a:bodyPr>
          <a:lstStyle/>
          <a:p>
            <a:pPr algn="ctr" defTabSz="685800" eaLnBrk="0" hangingPunct="0">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Corintios 16:1-2</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Ahora bien, en cuanto a la ofrenda para los santos, hagan ustedes también como instruí a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las iglesias</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 Galacia. 2 Que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 primer día de la semana</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cada uno de ustedes aparte y guarde según haya prosperado, para que cuando yo vaya no se recojan entonces ofrendas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03237036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a:extLst>
              <a:ext uri="{FF2B5EF4-FFF2-40B4-BE49-F238E27FC236}">
                <a16:creationId xmlns:a16="http://schemas.microsoft.com/office/drawing/2014/main" id="{A5F78DCF-DE68-485E-9005-2F8DFA400B9E}"/>
              </a:ext>
            </a:extLst>
          </p:cNvPr>
          <p:cNvSpPr>
            <a:spLocks noGrp="1"/>
          </p:cNvSpPr>
          <p:nvPr>
            <p:ph idx="1"/>
          </p:nvPr>
        </p:nvSpPr>
        <p:spPr>
          <a:xfrm>
            <a:off x="152400" y="152400"/>
            <a:ext cx="8839200" cy="6553200"/>
          </a:xfrm>
          <a:blipFill dpi="0" rotWithShape="1">
            <a:blip r:embed="rId2"/>
            <a:srcRect/>
            <a:tile tx="0" ty="0" sx="100000" sy="100000" flip="none" algn="tl"/>
          </a:blipFill>
        </p:spPr>
        <p:txBody>
          <a:bodyPr/>
          <a:lstStyle/>
          <a:p>
            <a:pPr marL="0" indent="0" algn="ctr">
              <a:spcBef>
                <a:spcPts val="600"/>
              </a:spcBef>
              <a:spcAft>
                <a:spcPts val="600"/>
              </a:spcAft>
              <a:buFontTx/>
              <a:buNone/>
            </a:pPr>
            <a:r>
              <a:rPr lang="en-US" altLang="en-US" sz="3600" b="1" dirty="0">
                <a:solidFill>
                  <a:schemeClr val="bg2"/>
                </a:solidFill>
                <a:effectLst/>
                <a:latin typeface="Calibri" panose="020F0502020204030204" pitchFamily="34" charset="0"/>
                <a:cs typeface="Calibri" panose="020F0502020204030204" pitchFamily="34" charset="0"/>
              </a:rPr>
              <a:t>SABBATH</a:t>
            </a:r>
          </a:p>
          <a:p>
            <a:pPr marL="0" indent="0" algn="just">
              <a:spcBef>
                <a:spcPts val="600"/>
              </a:spcBef>
              <a:spcAft>
                <a:spcPts val="600"/>
              </a:spcAft>
              <a:buFontTx/>
              <a:buNone/>
            </a:pPr>
            <a:r>
              <a:rPr lang="es-ES" altLang="en-US" dirty="0">
                <a:solidFill>
                  <a:schemeClr val="bg2"/>
                </a:solidFill>
                <a:effectLst/>
                <a:latin typeface="Calibri" panose="020F0502020204030204" pitchFamily="34" charset="0"/>
                <a:cs typeface="Calibri" panose="020F0502020204030204" pitchFamily="34" charset="0"/>
              </a:rPr>
              <a:t>Si algún proyecto de ley no fuera devuelto por el Presidente dentro de los diez días (</a:t>
            </a:r>
            <a:r>
              <a:rPr lang="es-ES" altLang="en-US" b="1" dirty="0">
                <a:solidFill>
                  <a:schemeClr val="bg2"/>
                </a:solidFill>
                <a:effectLst/>
                <a:latin typeface="Calibri" panose="020F0502020204030204" pitchFamily="34" charset="0"/>
                <a:cs typeface="Calibri" panose="020F0502020204030204" pitchFamily="34" charset="0"/>
              </a:rPr>
              <a:t>excepto los domingos</a:t>
            </a:r>
            <a:r>
              <a:rPr lang="es-ES" altLang="en-US" dirty="0">
                <a:solidFill>
                  <a:schemeClr val="bg2"/>
                </a:solidFill>
                <a:effectLst/>
                <a:latin typeface="Calibri" panose="020F0502020204030204" pitchFamily="34" charset="0"/>
                <a:cs typeface="Calibri" panose="020F0502020204030204" pitchFamily="34" charset="0"/>
              </a:rPr>
              <a:t>) después de haberle sido presentado, el mismo se convertirá en ley, de la misma manera como si lo hubiera firmado</a:t>
            </a:r>
            <a:r>
              <a:rPr lang="en-US" altLang="en-US" dirty="0">
                <a:solidFill>
                  <a:schemeClr val="bg2"/>
                </a:solidFill>
                <a:effectLst/>
                <a:latin typeface="Calibri" panose="020F0502020204030204" pitchFamily="34" charset="0"/>
                <a:cs typeface="Calibri" panose="020F0502020204030204" pitchFamily="34" charset="0"/>
              </a:rPr>
              <a:t>.”</a:t>
            </a:r>
          </a:p>
          <a:p>
            <a:pPr marL="0" indent="0" algn="ctr">
              <a:spcBef>
                <a:spcPts val="0"/>
              </a:spcBef>
              <a:spcAft>
                <a:spcPts val="0"/>
              </a:spcAft>
              <a:buFontTx/>
              <a:buNone/>
            </a:pPr>
            <a:r>
              <a:rPr lang="en-US" altLang="en-US" sz="1800" b="1" dirty="0">
                <a:solidFill>
                  <a:schemeClr val="bg2"/>
                </a:solidFill>
                <a:effectLst/>
                <a:latin typeface="Calibri" panose="020F0502020204030204" pitchFamily="34" charset="0"/>
                <a:cs typeface="Calibri" panose="020F0502020204030204" pitchFamily="34" charset="0"/>
              </a:rPr>
              <a:t>Brewer, </a:t>
            </a:r>
            <a:r>
              <a:rPr lang="en-US" altLang="en-US" sz="1800" b="1" i="1" dirty="0">
                <a:solidFill>
                  <a:schemeClr val="bg2"/>
                </a:solidFill>
                <a:effectLst/>
                <a:latin typeface="Calibri" panose="020F0502020204030204" pitchFamily="34" charset="0"/>
                <a:cs typeface="Calibri" panose="020F0502020204030204" pitchFamily="34" charset="0"/>
              </a:rPr>
              <a:t>United States A Christian Nation</a:t>
            </a:r>
            <a:r>
              <a:rPr lang="en-US" altLang="en-US" sz="1800" b="1" dirty="0">
                <a:solidFill>
                  <a:schemeClr val="bg2"/>
                </a:solidFill>
                <a:effectLst/>
                <a:latin typeface="Calibri" panose="020F0502020204030204" pitchFamily="34" charset="0"/>
                <a:cs typeface="Calibri" panose="020F0502020204030204" pitchFamily="34" charset="0"/>
              </a:rPr>
              <a:t>, 27</a:t>
            </a:r>
          </a:p>
        </p:txBody>
      </p:sp>
      <p:pic>
        <p:nvPicPr>
          <p:cNvPr id="36868" name="Picture 2">
            <a:extLst>
              <a:ext uri="{FF2B5EF4-FFF2-40B4-BE49-F238E27FC236}">
                <a16:creationId xmlns:a16="http://schemas.microsoft.com/office/drawing/2014/main" id="{47FAAB03-3C54-40BB-8B7E-4E1B77579B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5112" y="3912326"/>
            <a:ext cx="3113776" cy="246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A6CAA-8200-6E05-7098-4CF6878D97D7}"/>
            </a:ext>
          </a:extLst>
        </p:cNvPr>
        <p:cNvGrpSpPr/>
        <p:nvPr/>
      </p:nvGrpSpPr>
      <p:grpSpPr>
        <a:xfrm>
          <a:off x="0" y="0"/>
          <a:ext cx="0" cy="0"/>
          <a:chOff x="0" y="0"/>
          <a:chExt cx="0" cy="0"/>
        </a:xfrm>
      </p:grpSpPr>
      <p:sp>
        <p:nvSpPr>
          <p:cNvPr id="71682" name="Rectangle 2">
            <a:extLst>
              <a:ext uri="{FF2B5EF4-FFF2-40B4-BE49-F238E27FC236}">
                <a16:creationId xmlns:a16="http://schemas.microsoft.com/office/drawing/2014/main" id="{0F4FE688-4AC7-43B9-46B6-D3C4D422A9CF}"/>
              </a:ext>
            </a:extLst>
          </p:cNvPr>
          <p:cNvSpPr>
            <a:spLocks noGrp="1" noChangeArrowheads="1"/>
          </p:cNvSpPr>
          <p:nvPr>
            <p:ph type="title"/>
          </p:nvPr>
        </p:nvSpPr>
        <p:spPr>
          <a:xfrm>
            <a:off x="685800" y="228600"/>
            <a:ext cx="7772400" cy="11430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Día 7 Sábado</a:t>
            </a:r>
            <a:br>
              <a:rPr lang="en-US" sz="3600" dirty="0">
                <a:effectLst>
                  <a:outerShdw blurRad="38100" dist="38100" dir="2700000" algn="tl">
                    <a:srgbClr val="000000">
                      <a:alpha val="43137"/>
                    </a:srgbClr>
                  </a:outerShdw>
                </a:effectLst>
                <a:cs typeface="Calibri" panose="020F0502020204030204" pitchFamily="34" charset="0"/>
              </a:rPr>
            </a:br>
            <a:r>
              <a:rPr lang="en-US" sz="3200" dirty="0">
                <a:solidFill>
                  <a:schemeClr val="tx1"/>
                </a:solidFill>
                <a:effectLst>
                  <a:outerShdw blurRad="38100" dist="38100" dir="2700000" algn="tl">
                    <a:srgbClr val="000000"/>
                  </a:outerShdw>
                </a:effectLst>
                <a:ea typeface="+mn-ea"/>
                <a:cs typeface="+mn-cs"/>
              </a:rPr>
              <a:t>(Gén 2:1-3)</a:t>
            </a:r>
          </a:p>
        </p:txBody>
      </p:sp>
      <p:sp>
        <p:nvSpPr>
          <p:cNvPr id="78851" name="Rectangle 3">
            <a:extLst>
              <a:ext uri="{FF2B5EF4-FFF2-40B4-BE49-F238E27FC236}">
                <a16:creationId xmlns:a16="http://schemas.microsoft.com/office/drawing/2014/main" id="{207216F5-81AA-1D30-E7C9-F4EC209607E1}"/>
              </a:ext>
            </a:extLst>
          </p:cNvPr>
          <p:cNvSpPr>
            <a:spLocks noGrp="1" noChangeArrowheads="1"/>
          </p:cNvSpPr>
          <p:nvPr>
            <p:ph type="body" idx="1"/>
          </p:nvPr>
        </p:nvSpPr>
        <p:spPr>
          <a:xfrm>
            <a:off x="717152" y="1600200"/>
            <a:ext cx="8426848" cy="3657600"/>
          </a:xfrm>
        </p:spPr>
        <p:txBody>
          <a:bodyPr/>
          <a:lstStyle/>
          <a:p>
            <a:pPr marL="461963" indent="-461963" algn="just" eaLnBrk="1" hangingPunct="1">
              <a:lnSpc>
                <a:spcPct val="90000"/>
              </a:lnSpc>
              <a:spcBef>
                <a:spcPts val="0"/>
              </a:spcBef>
              <a:spcAft>
                <a:spcPts val="2400"/>
              </a:spcAft>
              <a:defRPr/>
            </a:pPr>
            <a:r>
              <a:rPr lang="en-US" dirty="0"/>
              <a:t>El Señor descansó</a:t>
            </a:r>
          </a:p>
          <a:p>
            <a:pPr marL="461963" indent="-461963" algn="just" eaLnBrk="1" hangingPunct="1">
              <a:lnSpc>
                <a:spcPct val="90000"/>
              </a:lnSpc>
              <a:spcBef>
                <a:spcPts val="0"/>
              </a:spcBef>
              <a:spcAft>
                <a:spcPts val="2400"/>
              </a:spcAft>
              <a:defRPr/>
            </a:pPr>
            <a:r>
              <a:rPr lang="en-US" dirty="0"/>
              <a:t>Patrón del sábado (Éxod. 20:8-11; 31:15-17)</a:t>
            </a:r>
          </a:p>
          <a:p>
            <a:pPr marL="461963" indent="-461963" algn="just" eaLnBrk="1" hangingPunct="1">
              <a:lnSpc>
                <a:spcPct val="90000"/>
              </a:lnSpc>
              <a:spcBef>
                <a:spcPts val="0"/>
              </a:spcBef>
              <a:spcAft>
                <a:spcPts val="2400"/>
              </a:spcAft>
              <a:defRPr/>
            </a:pPr>
            <a:r>
              <a:rPr lang="en-US" b="1" u="sng" dirty="0">
                <a:solidFill>
                  <a:srgbClr val="FFFFCC"/>
                </a:solidFill>
              </a:rPr>
              <a:t>¿Continúa el 7º día?</a:t>
            </a:r>
          </a:p>
          <a:p>
            <a:pPr marL="862013" lvl="1" indent="-461963" algn="just" eaLnBrk="1" hangingPunct="1">
              <a:lnSpc>
                <a:spcPct val="90000"/>
              </a:lnSpc>
              <a:spcBef>
                <a:spcPts val="0"/>
              </a:spcBef>
              <a:spcAft>
                <a:spcPts val="2400"/>
              </a:spcAft>
              <a:defRPr/>
            </a:pPr>
            <a:r>
              <a:rPr lang="en-US" dirty="0"/>
              <a:t>La creación es cosa del pasado (Heb. 4:3-4)</a:t>
            </a:r>
          </a:p>
          <a:p>
            <a:pPr marL="862013" lvl="1" indent="-461963" algn="just" eaLnBrk="1" hangingPunct="1">
              <a:lnSpc>
                <a:spcPct val="90000"/>
              </a:lnSpc>
              <a:spcBef>
                <a:spcPts val="0"/>
              </a:spcBef>
              <a:spcAft>
                <a:spcPts val="2400"/>
              </a:spcAft>
              <a:defRPr/>
            </a:pPr>
            <a:r>
              <a:rPr lang="es-CO" dirty="0"/>
              <a:t>Ausencia de "tarde y mañana"</a:t>
            </a:r>
            <a:r>
              <a:rPr lang="en-US" dirty="0"/>
              <a:t>”</a:t>
            </a:r>
          </a:p>
          <a:p>
            <a:pPr marL="862013" lvl="1" indent="-461963" algn="just" eaLnBrk="1" hangingPunct="1">
              <a:lnSpc>
                <a:spcPct val="90000"/>
              </a:lnSpc>
              <a:spcBef>
                <a:spcPts val="0"/>
              </a:spcBef>
              <a:spcAft>
                <a:spcPts val="2400"/>
              </a:spcAft>
              <a:defRPr/>
            </a:pPr>
            <a:r>
              <a:rPr lang="en-US" dirty="0"/>
              <a:t>Yom + modificadores ordinales</a:t>
            </a:r>
          </a:p>
        </p:txBody>
      </p:sp>
      <p:pic>
        <p:nvPicPr>
          <p:cNvPr id="4" name="Picture 3">
            <a:extLst>
              <a:ext uri="{FF2B5EF4-FFF2-40B4-BE49-F238E27FC236}">
                <a16:creationId xmlns:a16="http://schemas.microsoft.com/office/drawing/2014/main" id="{5E4BCC45-8B79-8997-6EF2-5AFBBB4671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56489"/>
            <a:ext cx="1642078" cy="1172349"/>
          </a:xfrm>
          <a:prstGeom prst="rect">
            <a:avLst/>
          </a:prstGeom>
        </p:spPr>
      </p:pic>
    </p:spTree>
    <p:extLst>
      <p:ext uri="{BB962C8B-B14F-4D97-AF65-F5344CB8AC3E}">
        <p14:creationId xmlns:p14="http://schemas.microsoft.com/office/powerpoint/2010/main" val="3766597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0E860-FC4B-64F2-2F71-9125F10BA65F}"/>
            </a:ext>
          </a:extLst>
        </p:cNvPr>
        <p:cNvGrpSpPr/>
        <p:nvPr/>
      </p:nvGrpSpPr>
      <p:grpSpPr>
        <a:xfrm>
          <a:off x="0" y="0"/>
          <a:ext cx="0" cy="0"/>
          <a:chOff x="0" y="0"/>
          <a:chExt cx="0" cy="0"/>
        </a:xfrm>
      </p:grpSpPr>
      <p:sp>
        <p:nvSpPr>
          <p:cNvPr id="86018" name="Rectangle 2">
            <a:extLst>
              <a:ext uri="{FF2B5EF4-FFF2-40B4-BE49-F238E27FC236}">
                <a16:creationId xmlns:a16="http://schemas.microsoft.com/office/drawing/2014/main" id="{241ADF20-DCB7-0384-1E97-4B8BE9C8C62F}"/>
              </a:ext>
            </a:extLst>
          </p:cNvPr>
          <p:cNvSpPr>
            <a:spLocks noGrp="1" noChangeArrowheads="1"/>
          </p:cNvSpPr>
          <p:nvPr>
            <p:ph type="title"/>
          </p:nvPr>
        </p:nvSpPr>
        <p:spPr>
          <a:xfrm>
            <a:off x="685800" y="228600"/>
            <a:ext cx="7772400" cy="914400"/>
          </a:xfrm>
        </p:spPr>
        <p:txBody>
          <a:bodyPr/>
          <a:lstStyle/>
          <a:p>
            <a:pPr algn="ctr" eaLnBrk="1" hangingPunct="1"/>
            <a:r>
              <a:rPr lang="es-CO" sz="3600" dirty="0">
                <a:effectLst>
                  <a:outerShdw blurRad="38100" dist="38100" dir="2700000" algn="tl">
                    <a:srgbClr val="000000">
                      <a:alpha val="43137"/>
                    </a:srgbClr>
                  </a:outerShdw>
                </a:effectLst>
                <a:latin typeface="Calibri" panose="020F0502020204030204" pitchFamily="34" charset="0"/>
              </a:rPr>
              <a:t>¿Relato Contradictorio de la Creación</a:t>
            </a:r>
            <a:r>
              <a:rPr lang="en-US" sz="3600" dirty="0">
                <a:effectLst>
                  <a:outerShdw blurRad="38100" dist="38100" dir="2700000" algn="tl">
                    <a:srgbClr val="000000">
                      <a:alpha val="43137"/>
                    </a:srgbClr>
                  </a:outerShdw>
                </a:effectLst>
                <a:latin typeface="Calibri" panose="020F0502020204030204" pitchFamily="34" charset="0"/>
              </a:rPr>
              <a:t>?</a:t>
            </a:r>
          </a:p>
        </p:txBody>
      </p:sp>
      <p:sp>
        <p:nvSpPr>
          <p:cNvPr id="21507" name="Rectangle 3">
            <a:extLst>
              <a:ext uri="{FF2B5EF4-FFF2-40B4-BE49-F238E27FC236}">
                <a16:creationId xmlns:a16="http://schemas.microsoft.com/office/drawing/2014/main" id="{FD24DED0-AEC0-479D-677F-FD9021CB80C8}"/>
              </a:ext>
            </a:extLst>
          </p:cNvPr>
          <p:cNvSpPr>
            <a:spLocks noGrp="1" noChangeArrowheads="1"/>
          </p:cNvSpPr>
          <p:nvPr>
            <p:ph type="body" idx="1"/>
          </p:nvPr>
        </p:nvSpPr>
        <p:spPr>
          <a:xfrm>
            <a:off x="76200" y="1600200"/>
            <a:ext cx="9067800" cy="2057400"/>
          </a:xfrm>
        </p:spPr>
        <p:txBody>
          <a:bodyPr/>
          <a:lstStyle/>
          <a:p>
            <a:pPr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rPr>
              <a:t>Génesis 1 – </a:t>
            </a:r>
            <a:r>
              <a:rPr lang="es-CO" b="1" u="sng" dirty="0">
                <a:solidFill>
                  <a:srgbClr val="FFFFCC"/>
                </a:solidFill>
                <a:effectLst>
                  <a:outerShdw blurRad="38100" dist="38100" dir="2700000" algn="tl">
                    <a:srgbClr val="000000">
                      <a:alpha val="43137"/>
                    </a:srgbClr>
                  </a:outerShdw>
                </a:effectLst>
                <a:latin typeface="Calibri" panose="020F0502020204030204" pitchFamily="34" charset="0"/>
              </a:rPr>
              <a:t> Resumen general de toda la creación</a:t>
            </a:r>
          </a:p>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Génesis 2 – </a:t>
            </a:r>
            <a:r>
              <a:rPr lang="es-CO" dirty="0">
                <a:effectLst>
                  <a:outerShdw blurRad="38100" dist="38100" dir="2700000" algn="tl">
                    <a:srgbClr val="000000">
                      <a:alpha val="43137"/>
                    </a:srgbClr>
                  </a:outerShdw>
                </a:effectLst>
                <a:latin typeface="Calibri" panose="020F0502020204030204" pitchFamily="34" charset="0"/>
              </a:rPr>
              <a:t>Detalles sobre la creación del jardín, el primer hombre y sus actividades en el día 6</a:t>
            </a:r>
            <a:r>
              <a:rPr lang="en-US" dirty="0">
                <a:effectLst>
                  <a:outerShdw blurRad="38100" dist="38100" dir="2700000" algn="tl">
                    <a:srgbClr val="000000">
                      <a:alpha val="43137"/>
                    </a:srgbClr>
                  </a:outerShdw>
                </a:effectLst>
                <a:latin typeface="Calibri" panose="020F0502020204030204" pitchFamily="34" charset="0"/>
              </a:rPr>
              <a:t>. </a:t>
            </a:r>
          </a:p>
        </p:txBody>
      </p:sp>
      <p:pic>
        <p:nvPicPr>
          <p:cNvPr id="8" name="Picture 7">
            <a:extLst>
              <a:ext uri="{FF2B5EF4-FFF2-40B4-BE49-F238E27FC236}">
                <a16:creationId xmlns:a16="http://schemas.microsoft.com/office/drawing/2014/main" id="{0E7D487B-3E84-8A66-A007-1664450CE326}"/>
              </a:ext>
            </a:extLst>
          </p:cNvPr>
          <p:cNvPicPr>
            <a:picLocks noChangeAspect="1"/>
          </p:cNvPicPr>
          <p:nvPr/>
        </p:nvPicPr>
        <p:blipFill>
          <a:blip r:embed="rId2"/>
          <a:stretch>
            <a:fillRect/>
          </a:stretch>
        </p:blipFill>
        <p:spPr>
          <a:xfrm>
            <a:off x="2568019" y="3841207"/>
            <a:ext cx="4007962" cy="2848426"/>
          </a:xfrm>
          <a:prstGeom prst="rect">
            <a:avLst/>
          </a:prstGeom>
        </p:spPr>
      </p:pic>
    </p:spTree>
    <p:extLst>
      <p:ext uri="{BB962C8B-B14F-4D97-AF65-F5344CB8AC3E}">
        <p14:creationId xmlns:p14="http://schemas.microsoft.com/office/powerpoint/2010/main" val="25646992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04C92-ED57-34D6-AA4B-268E0E761C6E}"/>
            </a:ext>
          </a:extLst>
        </p:cNvPr>
        <p:cNvGrpSpPr/>
        <p:nvPr/>
      </p:nvGrpSpPr>
      <p:grpSpPr>
        <a:xfrm>
          <a:off x="0" y="0"/>
          <a:ext cx="0" cy="0"/>
          <a:chOff x="0" y="0"/>
          <a:chExt cx="0" cy="0"/>
        </a:xfrm>
      </p:grpSpPr>
      <p:sp>
        <p:nvSpPr>
          <p:cNvPr id="71682" name="Rectangle 2">
            <a:extLst>
              <a:ext uri="{FF2B5EF4-FFF2-40B4-BE49-F238E27FC236}">
                <a16:creationId xmlns:a16="http://schemas.microsoft.com/office/drawing/2014/main" id="{17C05B28-4978-3D18-904E-194B3DFF8FAB}"/>
              </a:ext>
            </a:extLst>
          </p:cNvPr>
          <p:cNvSpPr>
            <a:spLocks noGrp="1" noChangeArrowheads="1"/>
          </p:cNvSpPr>
          <p:nvPr>
            <p:ph type="title"/>
          </p:nvPr>
        </p:nvSpPr>
        <p:spPr>
          <a:xfrm>
            <a:off x="685800" y="228600"/>
            <a:ext cx="7772400" cy="11430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Día 7 Sábado</a:t>
            </a:r>
            <a:br>
              <a:rPr lang="en-US" sz="3600" dirty="0">
                <a:effectLst>
                  <a:outerShdw blurRad="38100" dist="38100" dir="2700000" algn="tl">
                    <a:srgbClr val="000000">
                      <a:alpha val="43137"/>
                    </a:srgbClr>
                  </a:outerShdw>
                </a:effectLst>
                <a:cs typeface="Calibri" panose="020F0502020204030204" pitchFamily="34" charset="0"/>
              </a:rPr>
            </a:br>
            <a:r>
              <a:rPr lang="en-US" sz="3200" dirty="0">
                <a:solidFill>
                  <a:schemeClr val="tx1"/>
                </a:solidFill>
                <a:effectLst>
                  <a:outerShdw blurRad="38100" dist="38100" dir="2700000" algn="tl">
                    <a:srgbClr val="000000"/>
                  </a:outerShdw>
                </a:effectLst>
                <a:ea typeface="+mn-ea"/>
                <a:cs typeface="+mn-cs"/>
              </a:rPr>
              <a:t>(Gén 2:1-3)</a:t>
            </a:r>
          </a:p>
        </p:txBody>
      </p:sp>
      <p:sp>
        <p:nvSpPr>
          <p:cNvPr id="78851" name="Rectangle 3">
            <a:extLst>
              <a:ext uri="{FF2B5EF4-FFF2-40B4-BE49-F238E27FC236}">
                <a16:creationId xmlns:a16="http://schemas.microsoft.com/office/drawing/2014/main" id="{6DBAA088-B876-FCCE-2A02-51FAF22D3CA4}"/>
              </a:ext>
            </a:extLst>
          </p:cNvPr>
          <p:cNvSpPr>
            <a:spLocks noGrp="1" noChangeArrowheads="1"/>
          </p:cNvSpPr>
          <p:nvPr>
            <p:ph type="body" idx="1"/>
          </p:nvPr>
        </p:nvSpPr>
        <p:spPr>
          <a:xfrm>
            <a:off x="717152" y="1600200"/>
            <a:ext cx="8426848" cy="3657600"/>
          </a:xfrm>
        </p:spPr>
        <p:txBody>
          <a:bodyPr/>
          <a:lstStyle/>
          <a:p>
            <a:pPr marL="461963" indent="-461963" algn="just" eaLnBrk="1" hangingPunct="1">
              <a:lnSpc>
                <a:spcPct val="90000"/>
              </a:lnSpc>
              <a:spcBef>
                <a:spcPts val="0"/>
              </a:spcBef>
              <a:spcAft>
                <a:spcPts val="2400"/>
              </a:spcAft>
              <a:defRPr/>
            </a:pPr>
            <a:r>
              <a:rPr lang="en-US" dirty="0"/>
              <a:t>El Señor descansó</a:t>
            </a:r>
          </a:p>
          <a:p>
            <a:pPr marL="461963" indent="-461963" algn="just" eaLnBrk="1" hangingPunct="1">
              <a:lnSpc>
                <a:spcPct val="90000"/>
              </a:lnSpc>
              <a:spcBef>
                <a:spcPts val="0"/>
              </a:spcBef>
              <a:spcAft>
                <a:spcPts val="2400"/>
              </a:spcAft>
              <a:defRPr/>
            </a:pPr>
            <a:r>
              <a:rPr lang="en-US" dirty="0"/>
              <a:t>Patrón del sábado (Éxod. 20:8-11; 31:15-17)</a:t>
            </a:r>
          </a:p>
          <a:p>
            <a:pPr marL="461963" indent="-461963" algn="just" eaLnBrk="1" hangingPunct="1">
              <a:lnSpc>
                <a:spcPct val="90000"/>
              </a:lnSpc>
              <a:spcBef>
                <a:spcPts val="0"/>
              </a:spcBef>
              <a:spcAft>
                <a:spcPts val="2400"/>
              </a:spcAft>
              <a:defRPr/>
            </a:pPr>
            <a:r>
              <a:rPr lang="en-US" b="1" dirty="0">
                <a:solidFill>
                  <a:srgbClr val="FFFFCC"/>
                </a:solidFill>
              </a:rPr>
              <a:t>¿Continúa el 7º día?</a:t>
            </a:r>
          </a:p>
          <a:p>
            <a:pPr marL="862013" lvl="1" indent="-461963" algn="just" eaLnBrk="1" hangingPunct="1">
              <a:lnSpc>
                <a:spcPct val="90000"/>
              </a:lnSpc>
              <a:spcBef>
                <a:spcPts val="0"/>
              </a:spcBef>
              <a:spcAft>
                <a:spcPts val="2400"/>
              </a:spcAft>
              <a:defRPr/>
            </a:pPr>
            <a:r>
              <a:rPr lang="en-US" b="1" u="sng" dirty="0">
                <a:solidFill>
                  <a:srgbClr val="FFFFCC"/>
                </a:solidFill>
              </a:rPr>
              <a:t>La creación es cosa del pasado (Heb. 4:3-4)</a:t>
            </a:r>
          </a:p>
          <a:p>
            <a:pPr marL="862013" lvl="1" indent="-461963" algn="just" eaLnBrk="1" hangingPunct="1">
              <a:lnSpc>
                <a:spcPct val="90000"/>
              </a:lnSpc>
              <a:spcBef>
                <a:spcPts val="0"/>
              </a:spcBef>
              <a:spcAft>
                <a:spcPts val="2400"/>
              </a:spcAft>
              <a:defRPr/>
            </a:pPr>
            <a:r>
              <a:rPr lang="es-CO" dirty="0"/>
              <a:t>Ausencia de "tarde y mañana"</a:t>
            </a:r>
            <a:r>
              <a:rPr lang="en-US" dirty="0"/>
              <a:t>”</a:t>
            </a:r>
          </a:p>
          <a:p>
            <a:pPr marL="862013" lvl="1" indent="-461963" algn="just" eaLnBrk="1" hangingPunct="1">
              <a:lnSpc>
                <a:spcPct val="90000"/>
              </a:lnSpc>
              <a:spcBef>
                <a:spcPts val="0"/>
              </a:spcBef>
              <a:spcAft>
                <a:spcPts val="2400"/>
              </a:spcAft>
              <a:defRPr/>
            </a:pPr>
            <a:r>
              <a:rPr lang="en-US" dirty="0"/>
              <a:t>Yom + modificadores ordinales</a:t>
            </a:r>
          </a:p>
        </p:txBody>
      </p:sp>
      <p:pic>
        <p:nvPicPr>
          <p:cNvPr id="4" name="Picture 3">
            <a:extLst>
              <a:ext uri="{FF2B5EF4-FFF2-40B4-BE49-F238E27FC236}">
                <a16:creationId xmlns:a16="http://schemas.microsoft.com/office/drawing/2014/main" id="{B719E380-1C5A-5275-92CF-07030F6659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56489"/>
            <a:ext cx="1642078" cy="1172349"/>
          </a:xfrm>
          <a:prstGeom prst="rect">
            <a:avLst/>
          </a:prstGeom>
        </p:spPr>
      </p:pic>
    </p:spTree>
    <p:extLst>
      <p:ext uri="{BB962C8B-B14F-4D97-AF65-F5344CB8AC3E}">
        <p14:creationId xmlns:p14="http://schemas.microsoft.com/office/powerpoint/2010/main" val="40222938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D5EA8-0134-B543-234D-AA55BEA83BB6}"/>
            </a:ext>
          </a:extLst>
        </p:cNvPr>
        <p:cNvGrpSpPr/>
        <p:nvPr/>
      </p:nvGrpSpPr>
      <p:grpSpPr>
        <a:xfrm>
          <a:off x="0" y="0"/>
          <a:ext cx="0" cy="0"/>
          <a:chOff x="0" y="0"/>
          <a:chExt cx="0" cy="0"/>
        </a:xfrm>
      </p:grpSpPr>
      <p:sp>
        <p:nvSpPr>
          <p:cNvPr id="71682" name="Rectangle 2">
            <a:extLst>
              <a:ext uri="{FF2B5EF4-FFF2-40B4-BE49-F238E27FC236}">
                <a16:creationId xmlns:a16="http://schemas.microsoft.com/office/drawing/2014/main" id="{CD4A4C79-8F4F-AD63-5317-C48EDFD31ED4}"/>
              </a:ext>
            </a:extLst>
          </p:cNvPr>
          <p:cNvSpPr>
            <a:spLocks noGrp="1" noChangeArrowheads="1"/>
          </p:cNvSpPr>
          <p:nvPr>
            <p:ph type="title"/>
          </p:nvPr>
        </p:nvSpPr>
        <p:spPr>
          <a:xfrm>
            <a:off x="685800" y="228600"/>
            <a:ext cx="7772400" cy="11430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Día 7 Sábado</a:t>
            </a:r>
            <a:br>
              <a:rPr lang="en-US" sz="3600" dirty="0">
                <a:effectLst>
                  <a:outerShdw blurRad="38100" dist="38100" dir="2700000" algn="tl">
                    <a:srgbClr val="000000">
                      <a:alpha val="43137"/>
                    </a:srgbClr>
                  </a:outerShdw>
                </a:effectLst>
                <a:cs typeface="Calibri" panose="020F0502020204030204" pitchFamily="34" charset="0"/>
              </a:rPr>
            </a:br>
            <a:r>
              <a:rPr lang="en-US" sz="3200" dirty="0">
                <a:solidFill>
                  <a:schemeClr val="tx1"/>
                </a:solidFill>
                <a:effectLst>
                  <a:outerShdw blurRad="38100" dist="38100" dir="2700000" algn="tl">
                    <a:srgbClr val="000000"/>
                  </a:outerShdw>
                </a:effectLst>
                <a:ea typeface="+mn-ea"/>
                <a:cs typeface="+mn-cs"/>
              </a:rPr>
              <a:t>(Gén 2:1-3)</a:t>
            </a:r>
          </a:p>
        </p:txBody>
      </p:sp>
      <p:sp>
        <p:nvSpPr>
          <p:cNvPr id="78851" name="Rectangle 3">
            <a:extLst>
              <a:ext uri="{FF2B5EF4-FFF2-40B4-BE49-F238E27FC236}">
                <a16:creationId xmlns:a16="http://schemas.microsoft.com/office/drawing/2014/main" id="{8E1C753B-4375-40A3-DB31-285C006F355D}"/>
              </a:ext>
            </a:extLst>
          </p:cNvPr>
          <p:cNvSpPr>
            <a:spLocks noGrp="1" noChangeArrowheads="1"/>
          </p:cNvSpPr>
          <p:nvPr>
            <p:ph type="body" idx="1"/>
          </p:nvPr>
        </p:nvSpPr>
        <p:spPr>
          <a:xfrm>
            <a:off x="717152" y="1600200"/>
            <a:ext cx="8426848" cy="3657600"/>
          </a:xfrm>
        </p:spPr>
        <p:txBody>
          <a:bodyPr/>
          <a:lstStyle/>
          <a:p>
            <a:pPr marL="461963" indent="-461963" algn="just" eaLnBrk="1" hangingPunct="1">
              <a:lnSpc>
                <a:spcPct val="90000"/>
              </a:lnSpc>
              <a:spcBef>
                <a:spcPts val="0"/>
              </a:spcBef>
              <a:spcAft>
                <a:spcPts val="2400"/>
              </a:spcAft>
              <a:defRPr/>
            </a:pPr>
            <a:r>
              <a:rPr lang="en-US" dirty="0"/>
              <a:t>El Señor descansó</a:t>
            </a:r>
          </a:p>
          <a:p>
            <a:pPr marL="461963" indent="-461963" algn="just" eaLnBrk="1" hangingPunct="1">
              <a:lnSpc>
                <a:spcPct val="90000"/>
              </a:lnSpc>
              <a:spcBef>
                <a:spcPts val="0"/>
              </a:spcBef>
              <a:spcAft>
                <a:spcPts val="2400"/>
              </a:spcAft>
              <a:defRPr/>
            </a:pPr>
            <a:r>
              <a:rPr lang="en-US" dirty="0"/>
              <a:t>Patrón del sábado (Éxod. 20:8-11; 31:15-17)</a:t>
            </a:r>
          </a:p>
          <a:p>
            <a:pPr marL="461963" indent="-461963" algn="just" eaLnBrk="1" hangingPunct="1">
              <a:lnSpc>
                <a:spcPct val="90000"/>
              </a:lnSpc>
              <a:spcBef>
                <a:spcPts val="0"/>
              </a:spcBef>
              <a:spcAft>
                <a:spcPts val="2400"/>
              </a:spcAft>
              <a:defRPr/>
            </a:pPr>
            <a:r>
              <a:rPr lang="en-US" b="1" dirty="0">
                <a:solidFill>
                  <a:srgbClr val="FFFFCC"/>
                </a:solidFill>
              </a:rPr>
              <a:t>¿Continúa el 7º día?</a:t>
            </a:r>
          </a:p>
          <a:p>
            <a:pPr marL="862013" lvl="1" indent="-461963" algn="just" eaLnBrk="1" hangingPunct="1">
              <a:lnSpc>
                <a:spcPct val="90000"/>
              </a:lnSpc>
              <a:spcBef>
                <a:spcPts val="0"/>
              </a:spcBef>
              <a:spcAft>
                <a:spcPts val="2400"/>
              </a:spcAft>
              <a:defRPr/>
            </a:pPr>
            <a:r>
              <a:rPr lang="en-US" dirty="0"/>
              <a:t>La creación es cosa del pasado (Heb. 4:3-4)</a:t>
            </a:r>
          </a:p>
          <a:p>
            <a:pPr marL="862013" lvl="1" indent="-461963" algn="just" eaLnBrk="1" hangingPunct="1">
              <a:lnSpc>
                <a:spcPct val="90000"/>
              </a:lnSpc>
              <a:spcBef>
                <a:spcPts val="0"/>
              </a:spcBef>
              <a:spcAft>
                <a:spcPts val="2400"/>
              </a:spcAft>
              <a:defRPr/>
            </a:pPr>
            <a:r>
              <a:rPr lang="es-CO" b="1" u="sng" dirty="0">
                <a:solidFill>
                  <a:srgbClr val="FFFFCC"/>
                </a:solidFill>
              </a:rPr>
              <a:t>Ausencia de "tarde y mañana"</a:t>
            </a:r>
            <a:endParaRPr lang="en-US" b="1" u="sng" dirty="0">
              <a:solidFill>
                <a:srgbClr val="FFFFCC"/>
              </a:solidFill>
            </a:endParaRPr>
          </a:p>
          <a:p>
            <a:pPr marL="862013" lvl="1" indent="-461963" algn="just" eaLnBrk="1" hangingPunct="1">
              <a:lnSpc>
                <a:spcPct val="90000"/>
              </a:lnSpc>
              <a:spcBef>
                <a:spcPts val="0"/>
              </a:spcBef>
              <a:spcAft>
                <a:spcPts val="2400"/>
              </a:spcAft>
              <a:defRPr/>
            </a:pPr>
            <a:r>
              <a:rPr lang="en-US" dirty="0"/>
              <a:t>Yom + modificadores ordinales</a:t>
            </a:r>
          </a:p>
        </p:txBody>
      </p:sp>
      <p:pic>
        <p:nvPicPr>
          <p:cNvPr id="4" name="Picture 3">
            <a:extLst>
              <a:ext uri="{FF2B5EF4-FFF2-40B4-BE49-F238E27FC236}">
                <a16:creationId xmlns:a16="http://schemas.microsoft.com/office/drawing/2014/main" id="{1BD83ACA-5C0D-7172-B7FD-CF948034DD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56489"/>
            <a:ext cx="1642078" cy="1172349"/>
          </a:xfrm>
          <a:prstGeom prst="rect">
            <a:avLst/>
          </a:prstGeom>
        </p:spPr>
      </p:pic>
    </p:spTree>
    <p:extLst>
      <p:ext uri="{BB962C8B-B14F-4D97-AF65-F5344CB8AC3E}">
        <p14:creationId xmlns:p14="http://schemas.microsoft.com/office/powerpoint/2010/main" val="42727532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C0A89-1FC8-858E-09BD-A93C8BEA3A0F}"/>
            </a:ext>
          </a:extLst>
        </p:cNvPr>
        <p:cNvGrpSpPr/>
        <p:nvPr/>
      </p:nvGrpSpPr>
      <p:grpSpPr>
        <a:xfrm>
          <a:off x="0" y="0"/>
          <a:ext cx="0" cy="0"/>
          <a:chOff x="0" y="0"/>
          <a:chExt cx="0" cy="0"/>
        </a:xfrm>
      </p:grpSpPr>
      <p:sp>
        <p:nvSpPr>
          <p:cNvPr id="71682" name="Rectangle 2">
            <a:extLst>
              <a:ext uri="{FF2B5EF4-FFF2-40B4-BE49-F238E27FC236}">
                <a16:creationId xmlns:a16="http://schemas.microsoft.com/office/drawing/2014/main" id="{A9307D5C-1786-FA8F-DB1B-D1E5E2A622A2}"/>
              </a:ext>
            </a:extLst>
          </p:cNvPr>
          <p:cNvSpPr>
            <a:spLocks noGrp="1" noChangeArrowheads="1"/>
          </p:cNvSpPr>
          <p:nvPr>
            <p:ph type="title"/>
          </p:nvPr>
        </p:nvSpPr>
        <p:spPr>
          <a:xfrm>
            <a:off x="685800" y="228600"/>
            <a:ext cx="7772400" cy="11430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Día 7 Sábado</a:t>
            </a:r>
            <a:br>
              <a:rPr lang="en-US" sz="3600" dirty="0">
                <a:effectLst>
                  <a:outerShdw blurRad="38100" dist="38100" dir="2700000" algn="tl">
                    <a:srgbClr val="000000">
                      <a:alpha val="43137"/>
                    </a:srgbClr>
                  </a:outerShdw>
                </a:effectLst>
                <a:cs typeface="Calibri" panose="020F0502020204030204" pitchFamily="34" charset="0"/>
              </a:rPr>
            </a:br>
            <a:r>
              <a:rPr lang="en-US" sz="3200" dirty="0">
                <a:solidFill>
                  <a:schemeClr val="tx1"/>
                </a:solidFill>
                <a:effectLst>
                  <a:outerShdw blurRad="38100" dist="38100" dir="2700000" algn="tl">
                    <a:srgbClr val="000000"/>
                  </a:outerShdw>
                </a:effectLst>
                <a:ea typeface="+mn-ea"/>
                <a:cs typeface="+mn-cs"/>
              </a:rPr>
              <a:t>(Gén 2:1-3)</a:t>
            </a:r>
          </a:p>
        </p:txBody>
      </p:sp>
      <p:sp>
        <p:nvSpPr>
          <p:cNvPr id="78851" name="Rectangle 3">
            <a:extLst>
              <a:ext uri="{FF2B5EF4-FFF2-40B4-BE49-F238E27FC236}">
                <a16:creationId xmlns:a16="http://schemas.microsoft.com/office/drawing/2014/main" id="{36802025-A993-3FF3-E846-8B659BEC4176}"/>
              </a:ext>
            </a:extLst>
          </p:cNvPr>
          <p:cNvSpPr>
            <a:spLocks noGrp="1" noChangeArrowheads="1"/>
          </p:cNvSpPr>
          <p:nvPr>
            <p:ph type="body" idx="1"/>
          </p:nvPr>
        </p:nvSpPr>
        <p:spPr>
          <a:xfrm>
            <a:off x="717152" y="1600200"/>
            <a:ext cx="8426848" cy="3657600"/>
          </a:xfrm>
        </p:spPr>
        <p:txBody>
          <a:bodyPr/>
          <a:lstStyle/>
          <a:p>
            <a:pPr marL="461963" indent="-461963" algn="just" eaLnBrk="1" hangingPunct="1">
              <a:lnSpc>
                <a:spcPct val="90000"/>
              </a:lnSpc>
              <a:spcBef>
                <a:spcPts val="0"/>
              </a:spcBef>
              <a:spcAft>
                <a:spcPts val="2400"/>
              </a:spcAft>
              <a:defRPr/>
            </a:pPr>
            <a:r>
              <a:rPr lang="en-US" dirty="0"/>
              <a:t>El Señor descansó</a:t>
            </a:r>
          </a:p>
          <a:p>
            <a:pPr marL="461963" indent="-461963" algn="just" eaLnBrk="1" hangingPunct="1">
              <a:lnSpc>
                <a:spcPct val="90000"/>
              </a:lnSpc>
              <a:spcBef>
                <a:spcPts val="0"/>
              </a:spcBef>
              <a:spcAft>
                <a:spcPts val="2400"/>
              </a:spcAft>
              <a:defRPr/>
            </a:pPr>
            <a:r>
              <a:rPr lang="en-US" dirty="0"/>
              <a:t>Patrón del sábado (Éxod. 20:8-11; 31:15-17)</a:t>
            </a:r>
          </a:p>
          <a:p>
            <a:pPr marL="461963" indent="-461963" algn="just" eaLnBrk="1" hangingPunct="1">
              <a:lnSpc>
                <a:spcPct val="90000"/>
              </a:lnSpc>
              <a:spcBef>
                <a:spcPts val="0"/>
              </a:spcBef>
              <a:spcAft>
                <a:spcPts val="2400"/>
              </a:spcAft>
              <a:defRPr/>
            </a:pPr>
            <a:r>
              <a:rPr lang="en-US" b="1" dirty="0">
                <a:solidFill>
                  <a:srgbClr val="FFFFCC"/>
                </a:solidFill>
              </a:rPr>
              <a:t>¿Continúa el 7º día?</a:t>
            </a:r>
          </a:p>
          <a:p>
            <a:pPr marL="862013" lvl="1" indent="-461963" algn="just" eaLnBrk="1" hangingPunct="1">
              <a:lnSpc>
                <a:spcPct val="90000"/>
              </a:lnSpc>
              <a:spcBef>
                <a:spcPts val="0"/>
              </a:spcBef>
              <a:spcAft>
                <a:spcPts val="2400"/>
              </a:spcAft>
              <a:defRPr/>
            </a:pPr>
            <a:r>
              <a:rPr lang="en-US" dirty="0"/>
              <a:t>La creación es cosa del pasado (Heb. 4:3-4)</a:t>
            </a:r>
          </a:p>
          <a:p>
            <a:pPr marL="862013" lvl="1" indent="-461963" algn="just" eaLnBrk="1" hangingPunct="1">
              <a:lnSpc>
                <a:spcPct val="90000"/>
              </a:lnSpc>
              <a:spcBef>
                <a:spcPts val="0"/>
              </a:spcBef>
              <a:spcAft>
                <a:spcPts val="2400"/>
              </a:spcAft>
              <a:defRPr/>
            </a:pPr>
            <a:r>
              <a:rPr lang="es-CO" dirty="0"/>
              <a:t>Ausencia de "tarde y mañana"</a:t>
            </a:r>
            <a:r>
              <a:rPr lang="en-US" dirty="0"/>
              <a:t>”</a:t>
            </a:r>
          </a:p>
          <a:p>
            <a:pPr marL="862013" lvl="1" indent="-461963" algn="just" eaLnBrk="1" hangingPunct="1">
              <a:lnSpc>
                <a:spcPct val="90000"/>
              </a:lnSpc>
              <a:spcBef>
                <a:spcPts val="0"/>
              </a:spcBef>
              <a:spcAft>
                <a:spcPts val="2400"/>
              </a:spcAft>
              <a:defRPr/>
            </a:pPr>
            <a:r>
              <a:rPr lang="en-US" b="1" u="sng" dirty="0">
                <a:solidFill>
                  <a:srgbClr val="FFFFCC"/>
                </a:solidFill>
              </a:rPr>
              <a:t>Yom + modificadores ordinales</a:t>
            </a:r>
          </a:p>
        </p:txBody>
      </p:sp>
      <p:pic>
        <p:nvPicPr>
          <p:cNvPr id="4" name="Picture 3">
            <a:extLst>
              <a:ext uri="{FF2B5EF4-FFF2-40B4-BE49-F238E27FC236}">
                <a16:creationId xmlns:a16="http://schemas.microsoft.com/office/drawing/2014/main" id="{A5B92F49-75A7-64EC-7E2A-189EFAC06D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56489"/>
            <a:ext cx="1642078" cy="1172349"/>
          </a:xfrm>
          <a:prstGeom prst="rect">
            <a:avLst/>
          </a:prstGeom>
        </p:spPr>
      </p:pic>
    </p:spTree>
    <p:extLst>
      <p:ext uri="{BB962C8B-B14F-4D97-AF65-F5344CB8AC3E}">
        <p14:creationId xmlns:p14="http://schemas.microsoft.com/office/powerpoint/2010/main" val="16965905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6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Génesis 2:1-3</a:t>
            </a:r>
          </a:p>
          <a:p>
            <a:pPr algn="just"/>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5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CO"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Así fueron acabados los cielos y la tierra y todas sus huestes. 2 Y en el </a:t>
            </a:r>
            <a:r>
              <a:rPr lang="es-CO"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séptimo día</a:t>
            </a:r>
            <a:r>
              <a:rPr lang="es-CO"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completó Dios la obra que había hecho, y reposó en el día séptimo de toda la obra que había hecho. 3 Y bendijo Dios el séptimo día y lo santificó, porque en él reposó de toda la obra que Él había creado y hecho</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219728352"/>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A0DBB-C819-4D37-A0DD-EC97388EE450}"/>
              </a:ext>
            </a:extLst>
          </p:cNvPr>
          <p:cNvSpPr>
            <a:spLocks noGrp="1"/>
          </p:cNvSpPr>
          <p:nvPr>
            <p:ph type="title"/>
          </p:nvPr>
        </p:nvSpPr>
        <p:spPr>
          <a:xfrm>
            <a:off x="685800" y="2857500"/>
            <a:ext cx="7772400" cy="1143000"/>
          </a:xfrm>
        </p:spPr>
        <p:txBody>
          <a:bodyPr/>
          <a:lstStyle/>
          <a:p>
            <a:pPr algn="ctr">
              <a:defRPr/>
            </a:pPr>
            <a:r>
              <a:rPr lang="en-US" sz="6000" dirty="0">
                <a:effectLst>
                  <a:outerShdw blurRad="38100" dist="38100" dir="2700000" algn="tl">
                    <a:srgbClr val="000000">
                      <a:alpha val="43137"/>
                    </a:srgbClr>
                  </a:outerShdw>
                </a:effectLst>
              </a:rPr>
              <a:t>CONCLUSION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228600"/>
            <a:ext cx="7772400" cy="685800"/>
          </a:xfrm>
        </p:spPr>
        <p:txBody>
          <a:bodyPr/>
          <a:lstStyle/>
          <a:p>
            <a:pPr algn="ctr" eaLnBrk="1" hangingPunct="1"/>
            <a:r>
              <a:rPr lang="en-US" sz="3600" dirty="0">
                <a:effectLst>
                  <a:outerShdw blurRad="38100" dist="38100" dir="2700000" algn="tl">
                    <a:srgbClr val="000000">
                      <a:alpha val="43137"/>
                    </a:srgbClr>
                  </a:outerShdw>
                </a:effectLst>
              </a:rPr>
              <a:t>Genesis 1:1</a:t>
            </a:r>
            <a:r>
              <a:rPr lang="en-US" sz="3600" dirty="0">
                <a:effectLst>
                  <a:outerShdw blurRad="38100" dist="38100" dir="2700000" algn="tl">
                    <a:srgbClr val="000000">
                      <a:alpha val="43137"/>
                    </a:srgbClr>
                  </a:outerShdw>
                </a:effectLst>
                <a:cs typeface="Calibri" panose="020F0502020204030204" pitchFamily="34" charset="0"/>
                <a:sym typeface="Symbol" pitchFamily="18" charset="2"/>
              </a:rPr>
              <a:t>–</a:t>
            </a:r>
            <a:r>
              <a:rPr lang="en-US" sz="3600" dirty="0">
                <a:effectLst>
                  <a:outerShdw blurRad="38100" dist="38100" dir="2700000" algn="tl">
                    <a:srgbClr val="000000">
                      <a:alpha val="43137"/>
                    </a:srgbClr>
                  </a:outerShdw>
                </a:effectLst>
                <a:sym typeface="Symbol" pitchFamily="18" charset="2"/>
              </a:rPr>
              <a:t>2:3</a:t>
            </a:r>
            <a:r>
              <a:rPr lang="en-US" sz="3600" dirty="0">
                <a:effectLst>
                  <a:outerShdw blurRad="38100" dist="38100" dir="2700000" algn="tl">
                    <a:srgbClr val="000000">
                      <a:alpha val="43137"/>
                    </a:srgbClr>
                  </a:outerShdw>
                </a:effectLst>
              </a:rPr>
              <a:t> Outline</a:t>
            </a:r>
          </a:p>
        </p:txBody>
      </p:sp>
      <p:sp>
        <p:nvSpPr>
          <p:cNvPr id="73731" name="Rectangle 3"/>
          <p:cNvSpPr>
            <a:spLocks noGrp="1" noChangeArrowheads="1"/>
          </p:cNvSpPr>
          <p:nvPr>
            <p:ph type="body" idx="1"/>
          </p:nvPr>
        </p:nvSpPr>
        <p:spPr>
          <a:xfrm>
            <a:off x="228600" y="914400"/>
            <a:ext cx="8686800" cy="5791200"/>
          </a:xfrm>
        </p:spPr>
        <p:txBody>
          <a:bodyPr/>
          <a:lstStyle/>
          <a:p>
            <a:pPr eaLnBrk="1" hangingPunct="1">
              <a:spcBef>
                <a:spcPts val="0"/>
              </a:spcBef>
              <a:spcAft>
                <a:spcPts val="1600"/>
              </a:spcAft>
              <a:defRPr/>
            </a:pPr>
            <a:r>
              <a:rPr lang="en-US" sz="2600" dirty="0">
                <a:effectLst>
                  <a:outerShdw blurRad="38100" dist="38100" dir="2700000" algn="tl">
                    <a:srgbClr val="000000">
                      <a:alpha val="43137"/>
                    </a:srgbClr>
                  </a:outerShdw>
                </a:effectLst>
              </a:rPr>
              <a:t>Original creation on the first day (Gen 1:1)</a:t>
            </a:r>
          </a:p>
          <a:p>
            <a:pPr eaLnBrk="1" hangingPunct="1">
              <a:spcBef>
                <a:spcPts val="0"/>
              </a:spcBef>
              <a:spcAft>
                <a:spcPts val="1600"/>
              </a:spcAft>
              <a:defRPr/>
            </a:pPr>
            <a:r>
              <a:rPr lang="en-US" sz="2600" dirty="0">
                <a:effectLst>
                  <a:outerShdw blurRad="38100" dist="38100" dir="2700000" algn="tl">
                    <a:srgbClr val="000000">
                      <a:alpha val="43137"/>
                    </a:srgbClr>
                  </a:outerShdw>
                </a:effectLst>
              </a:rPr>
              <a:t>Original creation in its unfilled and unformed state (Gen 1:2)</a:t>
            </a:r>
          </a:p>
          <a:p>
            <a:pPr eaLnBrk="1" hangingPunct="1">
              <a:spcBef>
                <a:spcPts val="0"/>
              </a:spcBef>
              <a:spcAft>
                <a:spcPts val="1600"/>
              </a:spcAft>
              <a:defRPr/>
            </a:pPr>
            <a:r>
              <a:rPr lang="en-US" sz="2600" dirty="0">
                <a:effectLst>
                  <a:outerShdw blurRad="38100" dist="38100" dir="2700000" algn="tl">
                    <a:srgbClr val="000000">
                      <a:alpha val="43137"/>
                    </a:srgbClr>
                  </a:outerShdw>
                </a:effectLst>
              </a:rPr>
              <a:t>Creation week (Gen 1:3</a:t>
            </a:r>
            <a:r>
              <a:rPr lang="en-US" sz="2600" dirty="0">
                <a:effectLst>
                  <a:outerShdw blurRad="38100" dist="38100" dir="2700000" algn="tl">
                    <a:srgbClr val="000000">
                      <a:alpha val="43137"/>
                    </a:srgbClr>
                  </a:outerShdw>
                </a:effectLst>
                <a:cs typeface="Calibri" panose="020F0502020204030204" pitchFamily="34" charset="0"/>
                <a:sym typeface="Symbol" pitchFamily="18" charset="2"/>
              </a:rPr>
              <a:t>–</a:t>
            </a:r>
            <a:r>
              <a:rPr lang="en-US" sz="2600" dirty="0">
                <a:effectLst>
                  <a:outerShdw blurRad="38100" dist="38100" dir="2700000" algn="tl">
                    <a:srgbClr val="000000">
                      <a:alpha val="43137"/>
                    </a:srgbClr>
                  </a:outerShdw>
                </a:effectLst>
              </a:rPr>
              <a:t>2:3): “And God said,” “good”</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First day 1:3-5</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Second day 1:6-8</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Third day 1:9-13</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Fourth day 1:14-19</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Fifth day 1:20-23</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Sixth day 1:24-31</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Seventh day 2:1-3 </a:t>
            </a:r>
          </a:p>
        </p:txBody>
      </p:sp>
      <p:pic>
        <p:nvPicPr>
          <p:cNvPr id="4" name="Picture 3">
            <a:extLst>
              <a:ext uri="{FF2B5EF4-FFF2-40B4-BE49-F238E27FC236}">
                <a16:creationId xmlns:a16="http://schemas.microsoft.com/office/drawing/2014/main" id="{563E8743-656A-48C0-8734-DAD11947C1EA}"/>
              </a:ext>
            </a:extLst>
          </p:cNvPr>
          <p:cNvPicPr>
            <a:picLocks noChangeAspect="1"/>
          </p:cNvPicPr>
          <p:nvPr/>
        </p:nvPicPr>
        <p:blipFill>
          <a:blip r:embed="rId2"/>
          <a:stretch>
            <a:fillRect/>
          </a:stretch>
        </p:blipFill>
        <p:spPr>
          <a:xfrm>
            <a:off x="5562600" y="3886200"/>
            <a:ext cx="3227294" cy="2743200"/>
          </a:xfrm>
          <a:prstGeom prst="rect">
            <a:avLst/>
          </a:prstGeom>
        </p:spPr>
      </p:pic>
    </p:spTree>
    <p:extLst>
      <p:ext uri="{BB962C8B-B14F-4D97-AF65-F5344CB8AC3E}">
        <p14:creationId xmlns:p14="http://schemas.microsoft.com/office/powerpoint/2010/main" val="2799324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0E860-FC4B-64F2-2F71-9125F10BA65F}"/>
            </a:ext>
          </a:extLst>
        </p:cNvPr>
        <p:cNvGrpSpPr/>
        <p:nvPr/>
      </p:nvGrpSpPr>
      <p:grpSpPr>
        <a:xfrm>
          <a:off x="0" y="0"/>
          <a:ext cx="0" cy="0"/>
          <a:chOff x="0" y="0"/>
          <a:chExt cx="0" cy="0"/>
        </a:xfrm>
      </p:grpSpPr>
      <p:sp>
        <p:nvSpPr>
          <p:cNvPr id="86018" name="Rectangle 2">
            <a:extLst>
              <a:ext uri="{FF2B5EF4-FFF2-40B4-BE49-F238E27FC236}">
                <a16:creationId xmlns:a16="http://schemas.microsoft.com/office/drawing/2014/main" id="{241ADF20-DCB7-0384-1E97-4B8BE9C8C62F}"/>
              </a:ext>
            </a:extLst>
          </p:cNvPr>
          <p:cNvSpPr>
            <a:spLocks noGrp="1" noChangeArrowheads="1"/>
          </p:cNvSpPr>
          <p:nvPr>
            <p:ph type="title"/>
          </p:nvPr>
        </p:nvSpPr>
        <p:spPr>
          <a:xfrm>
            <a:off x="685800" y="228600"/>
            <a:ext cx="7772400" cy="914400"/>
          </a:xfrm>
        </p:spPr>
        <p:txBody>
          <a:bodyPr/>
          <a:lstStyle/>
          <a:p>
            <a:pPr algn="ctr" eaLnBrk="1" hangingPunct="1"/>
            <a:r>
              <a:rPr lang="es-CO" sz="3600" dirty="0">
                <a:effectLst>
                  <a:outerShdw blurRad="38100" dist="38100" dir="2700000" algn="tl">
                    <a:srgbClr val="000000">
                      <a:alpha val="43137"/>
                    </a:srgbClr>
                  </a:outerShdw>
                </a:effectLst>
                <a:latin typeface="Calibri" panose="020F0502020204030204" pitchFamily="34" charset="0"/>
              </a:rPr>
              <a:t>¿Relato Contradictorio de la Creación</a:t>
            </a:r>
            <a:r>
              <a:rPr lang="en-US" sz="3600" dirty="0">
                <a:effectLst>
                  <a:outerShdw blurRad="38100" dist="38100" dir="2700000" algn="tl">
                    <a:srgbClr val="000000">
                      <a:alpha val="43137"/>
                    </a:srgbClr>
                  </a:outerShdw>
                </a:effectLst>
                <a:latin typeface="Calibri" panose="020F0502020204030204" pitchFamily="34" charset="0"/>
              </a:rPr>
              <a:t>?</a:t>
            </a:r>
          </a:p>
        </p:txBody>
      </p:sp>
      <p:sp>
        <p:nvSpPr>
          <p:cNvPr id="21507" name="Rectangle 3">
            <a:extLst>
              <a:ext uri="{FF2B5EF4-FFF2-40B4-BE49-F238E27FC236}">
                <a16:creationId xmlns:a16="http://schemas.microsoft.com/office/drawing/2014/main" id="{FD24DED0-AEC0-479D-677F-FD9021CB80C8}"/>
              </a:ext>
            </a:extLst>
          </p:cNvPr>
          <p:cNvSpPr>
            <a:spLocks noGrp="1" noChangeArrowheads="1"/>
          </p:cNvSpPr>
          <p:nvPr>
            <p:ph type="body" idx="1"/>
          </p:nvPr>
        </p:nvSpPr>
        <p:spPr>
          <a:xfrm>
            <a:off x="76200" y="1600200"/>
            <a:ext cx="9067800" cy="2057400"/>
          </a:xfrm>
        </p:spPr>
        <p:txBody>
          <a:bodyPr/>
          <a:lstStyle/>
          <a:p>
            <a:pPr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rPr>
              <a:t>Génesis 1 – </a:t>
            </a:r>
            <a:r>
              <a:rPr lang="es-CO" b="1" u="sng" dirty="0">
                <a:solidFill>
                  <a:srgbClr val="FFFFCC"/>
                </a:solidFill>
                <a:effectLst>
                  <a:outerShdw blurRad="38100" dist="38100" dir="2700000" algn="tl">
                    <a:srgbClr val="000000">
                      <a:alpha val="43137"/>
                    </a:srgbClr>
                  </a:outerShdw>
                </a:effectLst>
                <a:latin typeface="Calibri" panose="020F0502020204030204" pitchFamily="34" charset="0"/>
              </a:rPr>
              <a:t> Resumen general de toda la creación</a:t>
            </a:r>
          </a:p>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Génesis 2 – </a:t>
            </a:r>
            <a:r>
              <a:rPr lang="es-CO" dirty="0">
                <a:effectLst>
                  <a:outerShdw blurRad="38100" dist="38100" dir="2700000" algn="tl">
                    <a:srgbClr val="000000">
                      <a:alpha val="43137"/>
                    </a:srgbClr>
                  </a:outerShdw>
                </a:effectLst>
                <a:latin typeface="Calibri" panose="020F0502020204030204" pitchFamily="34" charset="0"/>
              </a:rPr>
              <a:t>Detalles sobre la creación del jardín, el primer hombre y sus actividades en el día 6</a:t>
            </a:r>
            <a:r>
              <a:rPr lang="en-US" dirty="0">
                <a:effectLst>
                  <a:outerShdw blurRad="38100" dist="38100" dir="2700000" algn="tl">
                    <a:srgbClr val="000000">
                      <a:alpha val="43137"/>
                    </a:srgbClr>
                  </a:outerShdw>
                </a:effectLst>
                <a:latin typeface="Calibri" panose="020F0502020204030204" pitchFamily="34" charset="0"/>
              </a:rPr>
              <a:t>. </a:t>
            </a:r>
          </a:p>
        </p:txBody>
      </p:sp>
      <p:pic>
        <p:nvPicPr>
          <p:cNvPr id="8" name="Picture 7">
            <a:extLst>
              <a:ext uri="{FF2B5EF4-FFF2-40B4-BE49-F238E27FC236}">
                <a16:creationId xmlns:a16="http://schemas.microsoft.com/office/drawing/2014/main" id="{0E7D487B-3E84-8A66-A007-1664450CE326}"/>
              </a:ext>
            </a:extLst>
          </p:cNvPr>
          <p:cNvPicPr>
            <a:picLocks noChangeAspect="1"/>
          </p:cNvPicPr>
          <p:nvPr/>
        </p:nvPicPr>
        <p:blipFill>
          <a:blip r:embed="rId2"/>
          <a:stretch>
            <a:fillRect/>
          </a:stretch>
        </p:blipFill>
        <p:spPr>
          <a:xfrm>
            <a:off x="2568019" y="3841207"/>
            <a:ext cx="4007962" cy="2848426"/>
          </a:xfrm>
          <a:prstGeom prst="rect">
            <a:avLst/>
          </a:prstGeom>
        </p:spPr>
      </p:pic>
    </p:spTree>
    <p:extLst>
      <p:ext uri="{BB962C8B-B14F-4D97-AF65-F5344CB8AC3E}">
        <p14:creationId xmlns:p14="http://schemas.microsoft.com/office/powerpoint/2010/main" val="21646337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0E860-FC4B-64F2-2F71-9125F10BA65F}"/>
            </a:ext>
          </a:extLst>
        </p:cNvPr>
        <p:cNvGrpSpPr/>
        <p:nvPr/>
      </p:nvGrpSpPr>
      <p:grpSpPr>
        <a:xfrm>
          <a:off x="0" y="0"/>
          <a:ext cx="0" cy="0"/>
          <a:chOff x="0" y="0"/>
          <a:chExt cx="0" cy="0"/>
        </a:xfrm>
      </p:grpSpPr>
      <p:sp>
        <p:nvSpPr>
          <p:cNvPr id="86018" name="Rectangle 2">
            <a:extLst>
              <a:ext uri="{FF2B5EF4-FFF2-40B4-BE49-F238E27FC236}">
                <a16:creationId xmlns:a16="http://schemas.microsoft.com/office/drawing/2014/main" id="{241ADF20-DCB7-0384-1E97-4B8BE9C8C62F}"/>
              </a:ext>
            </a:extLst>
          </p:cNvPr>
          <p:cNvSpPr>
            <a:spLocks noGrp="1" noChangeArrowheads="1"/>
          </p:cNvSpPr>
          <p:nvPr>
            <p:ph type="title"/>
          </p:nvPr>
        </p:nvSpPr>
        <p:spPr>
          <a:xfrm>
            <a:off x="685800" y="228600"/>
            <a:ext cx="7772400" cy="914400"/>
          </a:xfrm>
        </p:spPr>
        <p:txBody>
          <a:bodyPr/>
          <a:lstStyle/>
          <a:p>
            <a:pPr algn="ctr" eaLnBrk="1" hangingPunct="1"/>
            <a:r>
              <a:rPr lang="es-CO" sz="3600" dirty="0">
                <a:effectLst>
                  <a:outerShdw blurRad="38100" dist="38100" dir="2700000" algn="tl">
                    <a:srgbClr val="000000">
                      <a:alpha val="43137"/>
                    </a:srgbClr>
                  </a:outerShdw>
                </a:effectLst>
                <a:latin typeface="Calibri" panose="020F0502020204030204" pitchFamily="34" charset="0"/>
              </a:rPr>
              <a:t>¿Relato Contradictorio de la Creación</a:t>
            </a:r>
            <a:r>
              <a:rPr lang="en-US" sz="3600" dirty="0">
                <a:effectLst>
                  <a:outerShdw blurRad="38100" dist="38100" dir="2700000" algn="tl">
                    <a:srgbClr val="000000">
                      <a:alpha val="43137"/>
                    </a:srgbClr>
                  </a:outerShdw>
                </a:effectLst>
                <a:latin typeface="Calibri" panose="020F0502020204030204" pitchFamily="34" charset="0"/>
              </a:rPr>
              <a:t>?</a:t>
            </a:r>
          </a:p>
        </p:txBody>
      </p:sp>
      <p:sp>
        <p:nvSpPr>
          <p:cNvPr id="21507" name="Rectangle 3">
            <a:extLst>
              <a:ext uri="{FF2B5EF4-FFF2-40B4-BE49-F238E27FC236}">
                <a16:creationId xmlns:a16="http://schemas.microsoft.com/office/drawing/2014/main" id="{FD24DED0-AEC0-479D-677F-FD9021CB80C8}"/>
              </a:ext>
            </a:extLst>
          </p:cNvPr>
          <p:cNvSpPr>
            <a:spLocks noGrp="1" noChangeArrowheads="1"/>
          </p:cNvSpPr>
          <p:nvPr>
            <p:ph type="body" idx="1"/>
          </p:nvPr>
        </p:nvSpPr>
        <p:spPr>
          <a:xfrm>
            <a:off x="76200" y="1600200"/>
            <a:ext cx="9067800" cy="2057400"/>
          </a:xfrm>
        </p:spPr>
        <p:txBody>
          <a:bodyPr/>
          <a:lstStyle/>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Génesis 1 – </a:t>
            </a:r>
            <a:r>
              <a:rPr lang="es-CO" dirty="0">
                <a:effectLst>
                  <a:outerShdw blurRad="38100" dist="38100" dir="2700000" algn="tl">
                    <a:srgbClr val="000000">
                      <a:alpha val="43137"/>
                    </a:srgbClr>
                  </a:outerShdw>
                </a:effectLst>
                <a:latin typeface="Calibri" panose="020F0502020204030204" pitchFamily="34" charset="0"/>
              </a:rPr>
              <a:t> Resumen general de toda la creación</a:t>
            </a:r>
          </a:p>
          <a:p>
            <a:pPr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rPr>
              <a:t>Génesis 2 – </a:t>
            </a:r>
            <a:r>
              <a:rPr lang="es-CO" b="1" u="sng" dirty="0">
                <a:solidFill>
                  <a:srgbClr val="FFFFCC"/>
                </a:solidFill>
                <a:effectLst>
                  <a:outerShdw blurRad="38100" dist="38100" dir="2700000" algn="tl">
                    <a:srgbClr val="000000">
                      <a:alpha val="43137"/>
                    </a:srgbClr>
                  </a:outerShdw>
                </a:effectLst>
                <a:latin typeface="Calibri" panose="020F0502020204030204" pitchFamily="34" charset="0"/>
              </a:rPr>
              <a:t>Detalles sobre la creación del jardín, el primer hombre y sus actividades en el día 6</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rPr>
              <a:t>. </a:t>
            </a:r>
          </a:p>
        </p:txBody>
      </p:sp>
      <p:pic>
        <p:nvPicPr>
          <p:cNvPr id="8" name="Picture 7">
            <a:extLst>
              <a:ext uri="{FF2B5EF4-FFF2-40B4-BE49-F238E27FC236}">
                <a16:creationId xmlns:a16="http://schemas.microsoft.com/office/drawing/2014/main" id="{0E7D487B-3E84-8A66-A007-1664450CE326}"/>
              </a:ext>
            </a:extLst>
          </p:cNvPr>
          <p:cNvPicPr>
            <a:picLocks noChangeAspect="1"/>
          </p:cNvPicPr>
          <p:nvPr/>
        </p:nvPicPr>
        <p:blipFill>
          <a:blip r:embed="rId2"/>
          <a:stretch>
            <a:fillRect/>
          </a:stretch>
        </p:blipFill>
        <p:spPr>
          <a:xfrm>
            <a:off x="2568019" y="3841207"/>
            <a:ext cx="4007962" cy="2848426"/>
          </a:xfrm>
          <a:prstGeom prst="rect">
            <a:avLst/>
          </a:prstGeom>
        </p:spPr>
      </p:pic>
    </p:spTree>
    <p:extLst>
      <p:ext uri="{BB962C8B-B14F-4D97-AF65-F5344CB8AC3E}">
        <p14:creationId xmlns:p14="http://schemas.microsoft.com/office/powerpoint/2010/main" val="28138995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260969"/>
            <a:ext cx="8839200" cy="2862322"/>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 Señor te bendiga y te guarde;</a:t>
            </a:r>
          </a:p>
          <a:p>
            <a:pPr algn="just">
              <a:defRPr/>
            </a:pP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 Señor haga resplandecer Su rostro sobre ti,</a:t>
            </a:r>
          </a:p>
          <a:p>
            <a:pPr algn="just">
              <a:defRPr/>
            </a:pP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tenga de ti misericordia;</a:t>
            </a:r>
          </a:p>
          <a:p>
            <a:pPr algn="just">
              <a:defRPr/>
            </a:pP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 Señor alce sobre ti Su rostro,</a:t>
            </a:r>
          </a:p>
          <a:p>
            <a:pPr algn="just">
              <a:defRPr/>
            </a:pP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te dé paz”</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454931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228600"/>
            <a:ext cx="7772400" cy="685800"/>
          </a:xfrm>
        </p:spPr>
        <p:txBody>
          <a:bodyPr/>
          <a:lstStyle/>
          <a:p>
            <a:pPr algn="ctr" eaLnBrk="1" hangingPunct="1"/>
            <a:r>
              <a:rPr lang="en-US" sz="3600" dirty="0"/>
              <a:t>Génesis 1:1</a:t>
            </a:r>
            <a:r>
              <a:rPr lang="en-US" sz="3600" dirty="0">
                <a:cs typeface="Calibri" panose="020F0502020204030204" pitchFamily="34" charset="0"/>
                <a:sym typeface="Symbol" pitchFamily="18" charset="2"/>
              </a:rPr>
              <a:t>–</a:t>
            </a:r>
            <a:r>
              <a:rPr lang="en-US" sz="3600" dirty="0">
                <a:sym typeface="Symbol" pitchFamily="18" charset="2"/>
              </a:rPr>
              <a:t>2:3</a:t>
            </a:r>
            <a:r>
              <a:rPr lang="en-US" sz="3600" dirty="0"/>
              <a:t> Esquema</a:t>
            </a:r>
          </a:p>
        </p:txBody>
      </p:sp>
      <p:sp>
        <p:nvSpPr>
          <p:cNvPr id="73731" name="Rectangle 3"/>
          <p:cNvSpPr>
            <a:spLocks noGrp="1" noChangeArrowheads="1"/>
          </p:cNvSpPr>
          <p:nvPr>
            <p:ph type="body" idx="1"/>
          </p:nvPr>
        </p:nvSpPr>
        <p:spPr>
          <a:xfrm>
            <a:off x="228600" y="914400"/>
            <a:ext cx="8686800" cy="5791200"/>
          </a:xfrm>
        </p:spPr>
        <p:txBody>
          <a:bodyPr/>
          <a:lstStyle/>
          <a:p>
            <a:pPr eaLnBrk="1" hangingPunct="1">
              <a:spcBef>
                <a:spcPts val="0"/>
              </a:spcBef>
              <a:spcAft>
                <a:spcPts val="1600"/>
              </a:spcAft>
              <a:defRPr/>
            </a:pPr>
            <a:r>
              <a:rPr lang="en-US" sz="2600" dirty="0"/>
              <a:t>Creación original en el primer día (Gén 1:1)</a:t>
            </a:r>
          </a:p>
          <a:p>
            <a:pPr eaLnBrk="1" hangingPunct="1">
              <a:spcBef>
                <a:spcPts val="0"/>
              </a:spcBef>
              <a:spcAft>
                <a:spcPts val="1600"/>
              </a:spcAft>
              <a:defRPr/>
            </a:pPr>
            <a:r>
              <a:rPr lang="es-CO" sz="2600" dirty="0"/>
              <a:t>Creación original en su estado “sin forma y vacía” </a:t>
            </a:r>
            <a:r>
              <a:rPr lang="en-US" sz="2600" dirty="0"/>
              <a:t>(Gén 1:2)</a:t>
            </a:r>
          </a:p>
          <a:p>
            <a:pPr eaLnBrk="1" hangingPunct="1">
              <a:spcBef>
                <a:spcPts val="0"/>
              </a:spcBef>
              <a:spcAft>
                <a:spcPts val="1600"/>
              </a:spcAft>
              <a:defRPr/>
            </a:pPr>
            <a:r>
              <a:rPr lang="en-US" sz="2600" dirty="0"/>
              <a:t>Semana de la creación (Gén 1:3</a:t>
            </a:r>
            <a:r>
              <a:rPr lang="en-US" sz="2600" dirty="0">
                <a:cs typeface="Calibri" panose="020F0502020204030204" pitchFamily="34" charset="0"/>
                <a:sym typeface="Symbol" pitchFamily="18" charset="2"/>
              </a:rPr>
              <a:t>–</a:t>
            </a:r>
            <a:r>
              <a:rPr lang="en-US" sz="2600" dirty="0"/>
              <a:t>2:3): </a:t>
            </a:r>
            <a:r>
              <a:rPr lang="en-US" sz="2400" dirty="0"/>
              <a:t>“</a:t>
            </a:r>
            <a:r>
              <a:rPr lang="es-CO" sz="2400" dirty="0"/>
              <a:t>Y vio Dios...“era buena</a:t>
            </a:r>
            <a:r>
              <a:rPr lang="en-US" sz="2400" dirty="0"/>
              <a:t>” </a:t>
            </a:r>
          </a:p>
          <a:p>
            <a:pPr lvl="1" eaLnBrk="1" hangingPunct="1">
              <a:spcBef>
                <a:spcPts val="0"/>
              </a:spcBef>
              <a:spcAft>
                <a:spcPts val="1600"/>
              </a:spcAft>
              <a:defRPr/>
            </a:pPr>
            <a:r>
              <a:rPr lang="en-US" sz="2600" dirty="0"/>
              <a:t>Primer día 1:3-5</a:t>
            </a:r>
          </a:p>
          <a:p>
            <a:pPr lvl="1" eaLnBrk="1" hangingPunct="1">
              <a:spcBef>
                <a:spcPts val="0"/>
              </a:spcBef>
              <a:spcAft>
                <a:spcPts val="1600"/>
              </a:spcAft>
              <a:defRPr/>
            </a:pPr>
            <a:r>
              <a:rPr lang="en-US" sz="2600" dirty="0"/>
              <a:t>Segundo día 1:6-8</a:t>
            </a:r>
          </a:p>
          <a:p>
            <a:pPr lvl="1" eaLnBrk="1" hangingPunct="1">
              <a:spcBef>
                <a:spcPts val="0"/>
              </a:spcBef>
              <a:spcAft>
                <a:spcPts val="1600"/>
              </a:spcAft>
              <a:defRPr/>
            </a:pPr>
            <a:r>
              <a:rPr lang="en-US" sz="2600" dirty="0"/>
              <a:t>Tercer día 1:9-13</a:t>
            </a:r>
          </a:p>
          <a:p>
            <a:pPr lvl="1" eaLnBrk="1" hangingPunct="1">
              <a:spcBef>
                <a:spcPts val="0"/>
              </a:spcBef>
              <a:spcAft>
                <a:spcPts val="1600"/>
              </a:spcAft>
              <a:defRPr/>
            </a:pPr>
            <a:r>
              <a:rPr lang="en-US" sz="2600" dirty="0"/>
              <a:t>Cuarto día 1:14-19</a:t>
            </a:r>
          </a:p>
          <a:p>
            <a:pPr lvl="1" eaLnBrk="1" hangingPunct="1">
              <a:spcBef>
                <a:spcPts val="0"/>
              </a:spcBef>
              <a:spcAft>
                <a:spcPts val="1600"/>
              </a:spcAft>
              <a:defRPr/>
            </a:pPr>
            <a:r>
              <a:rPr lang="en-US" sz="2600" dirty="0"/>
              <a:t>Quinto día 1:20-23</a:t>
            </a:r>
          </a:p>
          <a:p>
            <a:pPr lvl="1" eaLnBrk="1" hangingPunct="1">
              <a:spcBef>
                <a:spcPts val="0"/>
              </a:spcBef>
              <a:spcAft>
                <a:spcPts val="1600"/>
              </a:spcAft>
              <a:defRPr/>
            </a:pPr>
            <a:r>
              <a:rPr lang="en-US" sz="2600" dirty="0"/>
              <a:t>Sexto día 1:24-31</a:t>
            </a:r>
          </a:p>
          <a:p>
            <a:pPr lvl="1" eaLnBrk="1" hangingPunct="1">
              <a:spcBef>
                <a:spcPts val="0"/>
              </a:spcBef>
              <a:spcAft>
                <a:spcPts val="1600"/>
              </a:spcAft>
              <a:defRPr/>
            </a:pPr>
            <a:r>
              <a:rPr lang="en-US" sz="2600" dirty="0"/>
              <a:t>Séptimo día 2:1-3 </a:t>
            </a:r>
          </a:p>
        </p:txBody>
      </p:sp>
      <p:pic>
        <p:nvPicPr>
          <p:cNvPr id="8" name="Picture 7">
            <a:extLst>
              <a:ext uri="{FF2B5EF4-FFF2-40B4-BE49-F238E27FC236}">
                <a16:creationId xmlns:a16="http://schemas.microsoft.com/office/drawing/2014/main" id="{36074ABE-5D5B-E053-1E84-97E4462B85DA}"/>
              </a:ext>
            </a:extLst>
          </p:cNvPr>
          <p:cNvPicPr>
            <a:picLocks noChangeAspect="1"/>
          </p:cNvPicPr>
          <p:nvPr/>
        </p:nvPicPr>
        <p:blipFill>
          <a:blip r:embed="rId2"/>
          <a:stretch>
            <a:fillRect/>
          </a:stretch>
        </p:blipFill>
        <p:spPr>
          <a:xfrm>
            <a:off x="5152076" y="3733800"/>
            <a:ext cx="3344224" cy="237671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1B23F-5108-BF5B-531B-A523E3BFB2EB}"/>
            </a:ext>
          </a:extLst>
        </p:cNvPr>
        <p:cNvGrpSpPr/>
        <p:nvPr/>
      </p:nvGrpSpPr>
      <p:grpSpPr>
        <a:xfrm>
          <a:off x="0" y="0"/>
          <a:ext cx="0" cy="0"/>
          <a:chOff x="0" y="0"/>
          <a:chExt cx="0" cy="0"/>
        </a:xfrm>
      </p:grpSpPr>
      <p:sp>
        <p:nvSpPr>
          <p:cNvPr id="67586" name="Rectangle 2">
            <a:extLst>
              <a:ext uri="{FF2B5EF4-FFF2-40B4-BE49-F238E27FC236}">
                <a16:creationId xmlns:a16="http://schemas.microsoft.com/office/drawing/2014/main" id="{1459A916-83C0-E06F-80C6-ED1315B01AF1}"/>
              </a:ext>
            </a:extLst>
          </p:cNvPr>
          <p:cNvSpPr>
            <a:spLocks noGrp="1" noChangeArrowheads="1"/>
          </p:cNvSpPr>
          <p:nvPr>
            <p:ph type="title"/>
          </p:nvPr>
        </p:nvSpPr>
        <p:spPr>
          <a:xfrm>
            <a:off x="685800" y="228600"/>
            <a:ext cx="7772400" cy="685800"/>
          </a:xfrm>
        </p:spPr>
        <p:txBody>
          <a:bodyPr/>
          <a:lstStyle/>
          <a:p>
            <a:pPr algn="ctr" eaLnBrk="1" hangingPunct="1"/>
            <a:r>
              <a:rPr lang="en-US" sz="3600" dirty="0"/>
              <a:t>Génesis 1:1</a:t>
            </a:r>
            <a:r>
              <a:rPr lang="en-US" sz="3600" dirty="0">
                <a:cs typeface="Calibri" panose="020F0502020204030204" pitchFamily="34" charset="0"/>
                <a:sym typeface="Symbol" pitchFamily="18" charset="2"/>
              </a:rPr>
              <a:t>–</a:t>
            </a:r>
            <a:r>
              <a:rPr lang="en-US" sz="3600" dirty="0">
                <a:sym typeface="Symbol" pitchFamily="18" charset="2"/>
              </a:rPr>
              <a:t>2:3</a:t>
            </a:r>
            <a:r>
              <a:rPr lang="en-US" sz="3600" dirty="0"/>
              <a:t> Esquema</a:t>
            </a:r>
          </a:p>
        </p:txBody>
      </p:sp>
      <p:sp>
        <p:nvSpPr>
          <p:cNvPr id="73731" name="Rectangle 3">
            <a:extLst>
              <a:ext uri="{FF2B5EF4-FFF2-40B4-BE49-F238E27FC236}">
                <a16:creationId xmlns:a16="http://schemas.microsoft.com/office/drawing/2014/main" id="{BE3FA82A-8712-1920-B19D-7CDD00D72F8A}"/>
              </a:ext>
            </a:extLst>
          </p:cNvPr>
          <p:cNvSpPr>
            <a:spLocks noGrp="1" noChangeArrowheads="1"/>
          </p:cNvSpPr>
          <p:nvPr>
            <p:ph type="body" idx="1"/>
          </p:nvPr>
        </p:nvSpPr>
        <p:spPr>
          <a:xfrm>
            <a:off x="228600" y="914400"/>
            <a:ext cx="8686800" cy="5791200"/>
          </a:xfrm>
        </p:spPr>
        <p:txBody>
          <a:bodyPr/>
          <a:lstStyle/>
          <a:p>
            <a:pPr eaLnBrk="1" hangingPunct="1">
              <a:spcBef>
                <a:spcPts val="0"/>
              </a:spcBef>
              <a:spcAft>
                <a:spcPts val="1600"/>
              </a:spcAft>
              <a:defRPr/>
            </a:pPr>
            <a:r>
              <a:rPr lang="en-US" sz="2600" b="1" u="sng" dirty="0">
                <a:solidFill>
                  <a:srgbClr val="FFFFCC"/>
                </a:solidFill>
              </a:rPr>
              <a:t>Creación original en el primer día (Gén 1:1)</a:t>
            </a:r>
          </a:p>
          <a:p>
            <a:pPr eaLnBrk="1" hangingPunct="1">
              <a:spcBef>
                <a:spcPts val="0"/>
              </a:spcBef>
              <a:spcAft>
                <a:spcPts val="1600"/>
              </a:spcAft>
              <a:defRPr/>
            </a:pPr>
            <a:r>
              <a:rPr lang="es-CO" sz="2600" dirty="0"/>
              <a:t>Creación original en su estado “sin forma y vacía” </a:t>
            </a:r>
            <a:r>
              <a:rPr lang="en-US" sz="2600" dirty="0"/>
              <a:t>(Gén 1:2)</a:t>
            </a:r>
          </a:p>
          <a:p>
            <a:pPr eaLnBrk="1" hangingPunct="1">
              <a:spcBef>
                <a:spcPts val="0"/>
              </a:spcBef>
              <a:spcAft>
                <a:spcPts val="1600"/>
              </a:spcAft>
              <a:defRPr/>
            </a:pPr>
            <a:r>
              <a:rPr lang="en-US" sz="2600" dirty="0"/>
              <a:t>Semana de la creación (Gén 1:3</a:t>
            </a:r>
            <a:r>
              <a:rPr lang="en-US" sz="2600" dirty="0">
                <a:cs typeface="Calibri" panose="020F0502020204030204" pitchFamily="34" charset="0"/>
                <a:sym typeface="Symbol" pitchFamily="18" charset="2"/>
              </a:rPr>
              <a:t>–</a:t>
            </a:r>
            <a:r>
              <a:rPr lang="en-US" sz="2600" dirty="0"/>
              <a:t>2:3): </a:t>
            </a:r>
            <a:r>
              <a:rPr lang="en-US" sz="2400" dirty="0"/>
              <a:t>“</a:t>
            </a:r>
            <a:r>
              <a:rPr lang="es-CO" sz="2400" dirty="0"/>
              <a:t>Y vio Dios...“era buena</a:t>
            </a:r>
            <a:r>
              <a:rPr lang="en-US" sz="2400" dirty="0"/>
              <a:t>” </a:t>
            </a:r>
          </a:p>
          <a:p>
            <a:pPr lvl="1" eaLnBrk="1" hangingPunct="1">
              <a:spcBef>
                <a:spcPts val="0"/>
              </a:spcBef>
              <a:spcAft>
                <a:spcPts val="1600"/>
              </a:spcAft>
              <a:defRPr/>
            </a:pPr>
            <a:r>
              <a:rPr lang="en-US" sz="2600" dirty="0"/>
              <a:t>Primer día 1:3-5</a:t>
            </a:r>
          </a:p>
          <a:p>
            <a:pPr lvl="1" eaLnBrk="1" hangingPunct="1">
              <a:spcBef>
                <a:spcPts val="0"/>
              </a:spcBef>
              <a:spcAft>
                <a:spcPts val="1600"/>
              </a:spcAft>
              <a:defRPr/>
            </a:pPr>
            <a:r>
              <a:rPr lang="en-US" sz="2600" dirty="0"/>
              <a:t>Segundo día 1:6-8</a:t>
            </a:r>
          </a:p>
          <a:p>
            <a:pPr lvl="1" eaLnBrk="1" hangingPunct="1">
              <a:spcBef>
                <a:spcPts val="0"/>
              </a:spcBef>
              <a:spcAft>
                <a:spcPts val="1600"/>
              </a:spcAft>
              <a:defRPr/>
            </a:pPr>
            <a:r>
              <a:rPr lang="en-US" sz="2600" dirty="0"/>
              <a:t>Tercer día 1:9-13</a:t>
            </a:r>
          </a:p>
          <a:p>
            <a:pPr lvl="1" eaLnBrk="1" hangingPunct="1">
              <a:spcBef>
                <a:spcPts val="0"/>
              </a:spcBef>
              <a:spcAft>
                <a:spcPts val="1600"/>
              </a:spcAft>
              <a:defRPr/>
            </a:pPr>
            <a:r>
              <a:rPr lang="en-US" sz="2600" dirty="0"/>
              <a:t>Cuarto día 1:14-19</a:t>
            </a:r>
          </a:p>
          <a:p>
            <a:pPr lvl="1" eaLnBrk="1" hangingPunct="1">
              <a:spcBef>
                <a:spcPts val="0"/>
              </a:spcBef>
              <a:spcAft>
                <a:spcPts val="1600"/>
              </a:spcAft>
              <a:defRPr/>
            </a:pPr>
            <a:r>
              <a:rPr lang="en-US" sz="2600" dirty="0"/>
              <a:t>Quinto día 1:20-23</a:t>
            </a:r>
          </a:p>
          <a:p>
            <a:pPr lvl="1" eaLnBrk="1" hangingPunct="1">
              <a:spcBef>
                <a:spcPts val="0"/>
              </a:spcBef>
              <a:spcAft>
                <a:spcPts val="1600"/>
              </a:spcAft>
              <a:defRPr/>
            </a:pPr>
            <a:r>
              <a:rPr lang="en-US" sz="2600" dirty="0"/>
              <a:t>Sexto día 1:24-31</a:t>
            </a:r>
          </a:p>
          <a:p>
            <a:pPr lvl="1" eaLnBrk="1" hangingPunct="1">
              <a:spcBef>
                <a:spcPts val="0"/>
              </a:spcBef>
              <a:spcAft>
                <a:spcPts val="1600"/>
              </a:spcAft>
              <a:defRPr/>
            </a:pPr>
            <a:r>
              <a:rPr lang="en-US" sz="2600" dirty="0"/>
              <a:t>Séptimo día 2:1-3 </a:t>
            </a:r>
          </a:p>
        </p:txBody>
      </p:sp>
      <p:pic>
        <p:nvPicPr>
          <p:cNvPr id="8" name="Picture 7">
            <a:extLst>
              <a:ext uri="{FF2B5EF4-FFF2-40B4-BE49-F238E27FC236}">
                <a16:creationId xmlns:a16="http://schemas.microsoft.com/office/drawing/2014/main" id="{65D74111-9F85-9530-CB6B-E015F6047EA5}"/>
              </a:ext>
            </a:extLst>
          </p:cNvPr>
          <p:cNvPicPr>
            <a:picLocks noChangeAspect="1"/>
          </p:cNvPicPr>
          <p:nvPr/>
        </p:nvPicPr>
        <p:blipFill>
          <a:blip r:embed="rId2"/>
          <a:stretch>
            <a:fillRect/>
          </a:stretch>
        </p:blipFill>
        <p:spPr>
          <a:xfrm>
            <a:off x="5152076" y="3733800"/>
            <a:ext cx="3344224" cy="2376713"/>
          </a:xfrm>
          <a:prstGeom prst="rect">
            <a:avLst/>
          </a:prstGeom>
        </p:spPr>
      </p:pic>
    </p:spTree>
    <p:extLst>
      <p:ext uri="{BB962C8B-B14F-4D97-AF65-F5344CB8AC3E}">
        <p14:creationId xmlns:p14="http://schemas.microsoft.com/office/powerpoint/2010/main" val="293583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2F907-B1DD-82B6-9821-F139B7B3A0CF}"/>
            </a:ext>
          </a:extLst>
        </p:cNvPr>
        <p:cNvGrpSpPr/>
        <p:nvPr/>
      </p:nvGrpSpPr>
      <p:grpSpPr>
        <a:xfrm>
          <a:off x="0" y="0"/>
          <a:ext cx="0" cy="0"/>
          <a:chOff x="0" y="0"/>
          <a:chExt cx="0" cy="0"/>
        </a:xfrm>
      </p:grpSpPr>
      <p:sp>
        <p:nvSpPr>
          <p:cNvPr id="67586" name="Rectangle 2">
            <a:extLst>
              <a:ext uri="{FF2B5EF4-FFF2-40B4-BE49-F238E27FC236}">
                <a16:creationId xmlns:a16="http://schemas.microsoft.com/office/drawing/2014/main" id="{4ADB4519-D6CB-2034-4A56-AD05B372CE93}"/>
              </a:ext>
            </a:extLst>
          </p:cNvPr>
          <p:cNvSpPr>
            <a:spLocks noGrp="1" noChangeArrowheads="1"/>
          </p:cNvSpPr>
          <p:nvPr>
            <p:ph type="title"/>
          </p:nvPr>
        </p:nvSpPr>
        <p:spPr>
          <a:xfrm>
            <a:off x="685800" y="228600"/>
            <a:ext cx="7772400" cy="685800"/>
          </a:xfrm>
        </p:spPr>
        <p:txBody>
          <a:bodyPr/>
          <a:lstStyle/>
          <a:p>
            <a:pPr algn="ctr" eaLnBrk="1" hangingPunct="1"/>
            <a:r>
              <a:rPr lang="en-US" sz="3600" dirty="0"/>
              <a:t>Génesis 1:1</a:t>
            </a:r>
            <a:r>
              <a:rPr lang="en-US" sz="3600" dirty="0">
                <a:cs typeface="Calibri" panose="020F0502020204030204" pitchFamily="34" charset="0"/>
                <a:sym typeface="Symbol" pitchFamily="18" charset="2"/>
              </a:rPr>
              <a:t>–</a:t>
            </a:r>
            <a:r>
              <a:rPr lang="en-US" sz="3600" dirty="0">
                <a:sym typeface="Symbol" pitchFamily="18" charset="2"/>
              </a:rPr>
              <a:t>2:3</a:t>
            </a:r>
            <a:r>
              <a:rPr lang="en-US" sz="3600" dirty="0"/>
              <a:t> Esquema</a:t>
            </a:r>
          </a:p>
        </p:txBody>
      </p:sp>
      <p:sp>
        <p:nvSpPr>
          <p:cNvPr id="73731" name="Rectangle 3">
            <a:extLst>
              <a:ext uri="{FF2B5EF4-FFF2-40B4-BE49-F238E27FC236}">
                <a16:creationId xmlns:a16="http://schemas.microsoft.com/office/drawing/2014/main" id="{EE62355F-0BBB-3BEE-311C-BE3BE8E5F290}"/>
              </a:ext>
            </a:extLst>
          </p:cNvPr>
          <p:cNvSpPr>
            <a:spLocks noGrp="1" noChangeArrowheads="1"/>
          </p:cNvSpPr>
          <p:nvPr>
            <p:ph type="body" idx="1"/>
          </p:nvPr>
        </p:nvSpPr>
        <p:spPr>
          <a:xfrm>
            <a:off x="228600" y="914400"/>
            <a:ext cx="8686800" cy="5791200"/>
          </a:xfrm>
        </p:spPr>
        <p:txBody>
          <a:bodyPr/>
          <a:lstStyle/>
          <a:p>
            <a:pPr eaLnBrk="1" hangingPunct="1">
              <a:spcBef>
                <a:spcPts val="0"/>
              </a:spcBef>
              <a:spcAft>
                <a:spcPts val="1600"/>
              </a:spcAft>
              <a:defRPr/>
            </a:pPr>
            <a:r>
              <a:rPr lang="en-US" sz="2600" dirty="0"/>
              <a:t>Creación original en el primer día (Gén 1:1)</a:t>
            </a:r>
          </a:p>
          <a:p>
            <a:pPr eaLnBrk="1" hangingPunct="1">
              <a:spcBef>
                <a:spcPts val="0"/>
              </a:spcBef>
              <a:spcAft>
                <a:spcPts val="1600"/>
              </a:spcAft>
              <a:defRPr/>
            </a:pPr>
            <a:r>
              <a:rPr lang="es-CO" sz="2600" b="1" u="sng" dirty="0">
                <a:solidFill>
                  <a:srgbClr val="FFFFCC"/>
                </a:solidFill>
              </a:rPr>
              <a:t>Creación original en su estado “sin orden y vacía” </a:t>
            </a:r>
            <a:r>
              <a:rPr lang="en-US" sz="2600" b="1" u="sng" dirty="0">
                <a:solidFill>
                  <a:srgbClr val="FFFFCC"/>
                </a:solidFill>
              </a:rPr>
              <a:t>(Gén 1:2)</a:t>
            </a:r>
          </a:p>
          <a:p>
            <a:pPr eaLnBrk="1" hangingPunct="1">
              <a:spcBef>
                <a:spcPts val="0"/>
              </a:spcBef>
              <a:spcAft>
                <a:spcPts val="1600"/>
              </a:spcAft>
              <a:defRPr/>
            </a:pPr>
            <a:r>
              <a:rPr lang="en-US" sz="2600" dirty="0"/>
              <a:t>Semana de la creación (Gén 1:3</a:t>
            </a:r>
            <a:r>
              <a:rPr lang="en-US" sz="2600" dirty="0">
                <a:cs typeface="Calibri" panose="020F0502020204030204" pitchFamily="34" charset="0"/>
                <a:sym typeface="Symbol" pitchFamily="18" charset="2"/>
              </a:rPr>
              <a:t>–</a:t>
            </a:r>
            <a:r>
              <a:rPr lang="en-US" sz="2600" dirty="0"/>
              <a:t>2:3): </a:t>
            </a:r>
            <a:r>
              <a:rPr lang="en-US" sz="2400" dirty="0"/>
              <a:t>“</a:t>
            </a:r>
            <a:r>
              <a:rPr lang="es-CO" sz="2400" dirty="0"/>
              <a:t>Y vio Dios...“era buena</a:t>
            </a:r>
            <a:r>
              <a:rPr lang="en-US" sz="2400" dirty="0"/>
              <a:t>” </a:t>
            </a:r>
          </a:p>
          <a:p>
            <a:pPr lvl="1" eaLnBrk="1" hangingPunct="1">
              <a:spcBef>
                <a:spcPts val="0"/>
              </a:spcBef>
              <a:spcAft>
                <a:spcPts val="1600"/>
              </a:spcAft>
              <a:defRPr/>
            </a:pPr>
            <a:r>
              <a:rPr lang="en-US" sz="2600" dirty="0"/>
              <a:t>Primer día 1:3-5</a:t>
            </a:r>
          </a:p>
          <a:p>
            <a:pPr lvl="1" eaLnBrk="1" hangingPunct="1">
              <a:spcBef>
                <a:spcPts val="0"/>
              </a:spcBef>
              <a:spcAft>
                <a:spcPts val="1600"/>
              </a:spcAft>
              <a:defRPr/>
            </a:pPr>
            <a:r>
              <a:rPr lang="en-US" sz="2600" dirty="0"/>
              <a:t>Segundo día 1:6-8</a:t>
            </a:r>
          </a:p>
          <a:p>
            <a:pPr lvl="1" eaLnBrk="1" hangingPunct="1">
              <a:spcBef>
                <a:spcPts val="0"/>
              </a:spcBef>
              <a:spcAft>
                <a:spcPts val="1600"/>
              </a:spcAft>
              <a:defRPr/>
            </a:pPr>
            <a:r>
              <a:rPr lang="en-US" sz="2600" dirty="0"/>
              <a:t>Tercer día 1:9-13</a:t>
            </a:r>
          </a:p>
          <a:p>
            <a:pPr lvl="1" eaLnBrk="1" hangingPunct="1">
              <a:spcBef>
                <a:spcPts val="0"/>
              </a:spcBef>
              <a:spcAft>
                <a:spcPts val="1600"/>
              </a:spcAft>
              <a:defRPr/>
            </a:pPr>
            <a:r>
              <a:rPr lang="en-US" sz="2600" dirty="0"/>
              <a:t>Cuarto día 1:14-19</a:t>
            </a:r>
          </a:p>
          <a:p>
            <a:pPr lvl="1" eaLnBrk="1" hangingPunct="1">
              <a:spcBef>
                <a:spcPts val="0"/>
              </a:spcBef>
              <a:spcAft>
                <a:spcPts val="1600"/>
              </a:spcAft>
              <a:defRPr/>
            </a:pPr>
            <a:r>
              <a:rPr lang="en-US" sz="2600" dirty="0"/>
              <a:t>Quinto día 1:20-23</a:t>
            </a:r>
          </a:p>
          <a:p>
            <a:pPr lvl="1" eaLnBrk="1" hangingPunct="1">
              <a:spcBef>
                <a:spcPts val="0"/>
              </a:spcBef>
              <a:spcAft>
                <a:spcPts val="1600"/>
              </a:spcAft>
              <a:defRPr/>
            </a:pPr>
            <a:r>
              <a:rPr lang="en-US" sz="2600" dirty="0"/>
              <a:t>Sexto día 1:24-31</a:t>
            </a:r>
          </a:p>
          <a:p>
            <a:pPr lvl="1" eaLnBrk="1" hangingPunct="1">
              <a:spcBef>
                <a:spcPts val="0"/>
              </a:spcBef>
              <a:spcAft>
                <a:spcPts val="1600"/>
              </a:spcAft>
              <a:defRPr/>
            </a:pPr>
            <a:r>
              <a:rPr lang="en-US" sz="2600" dirty="0"/>
              <a:t>Séptimo día 2:1-3 </a:t>
            </a:r>
          </a:p>
        </p:txBody>
      </p:sp>
      <p:pic>
        <p:nvPicPr>
          <p:cNvPr id="8" name="Picture 7">
            <a:extLst>
              <a:ext uri="{FF2B5EF4-FFF2-40B4-BE49-F238E27FC236}">
                <a16:creationId xmlns:a16="http://schemas.microsoft.com/office/drawing/2014/main" id="{8537449B-CC54-BBC4-A9BF-9203C3F6F77F}"/>
              </a:ext>
            </a:extLst>
          </p:cNvPr>
          <p:cNvPicPr>
            <a:picLocks noChangeAspect="1"/>
          </p:cNvPicPr>
          <p:nvPr/>
        </p:nvPicPr>
        <p:blipFill>
          <a:blip r:embed="rId2"/>
          <a:stretch>
            <a:fillRect/>
          </a:stretch>
        </p:blipFill>
        <p:spPr>
          <a:xfrm>
            <a:off x="5152076" y="3733800"/>
            <a:ext cx="3344224" cy="2376713"/>
          </a:xfrm>
          <a:prstGeom prst="rect">
            <a:avLst/>
          </a:prstGeom>
        </p:spPr>
      </p:pic>
    </p:spTree>
    <p:extLst>
      <p:ext uri="{BB962C8B-B14F-4D97-AF65-F5344CB8AC3E}">
        <p14:creationId xmlns:p14="http://schemas.microsoft.com/office/powerpoint/2010/main" val="3059791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A64DA-475B-7D7E-584F-4A06D2E4CFAB}"/>
            </a:ext>
          </a:extLst>
        </p:cNvPr>
        <p:cNvGrpSpPr/>
        <p:nvPr/>
      </p:nvGrpSpPr>
      <p:grpSpPr>
        <a:xfrm>
          <a:off x="0" y="0"/>
          <a:ext cx="0" cy="0"/>
          <a:chOff x="0" y="0"/>
          <a:chExt cx="0" cy="0"/>
        </a:xfrm>
      </p:grpSpPr>
      <p:sp>
        <p:nvSpPr>
          <p:cNvPr id="67586" name="Rectangle 2">
            <a:extLst>
              <a:ext uri="{FF2B5EF4-FFF2-40B4-BE49-F238E27FC236}">
                <a16:creationId xmlns:a16="http://schemas.microsoft.com/office/drawing/2014/main" id="{E95EDFCE-1F2F-A667-7A8B-D174482750B2}"/>
              </a:ext>
            </a:extLst>
          </p:cNvPr>
          <p:cNvSpPr>
            <a:spLocks noGrp="1" noChangeArrowheads="1"/>
          </p:cNvSpPr>
          <p:nvPr>
            <p:ph type="title"/>
          </p:nvPr>
        </p:nvSpPr>
        <p:spPr>
          <a:xfrm>
            <a:off x="685800" y="228600"/>
            <a:ext cx="7772400" cy="685800"/>
          </a:xfrm>
        </p:spPr>
        <p:txBody>
          <a:bodyPr/>
          <a:lstStyle/>
          <a:p>
            <a:pPr algn="ctr" eaLnBrk="1" hangingPunct="1"/>
            <a:r>
              <a:rPr lang="en-US" sz="3600" dirty="0"/>
              <a:t>Génesis 1:1</a:t>
            </a:r>
            <a:r>
              <a:rPr lang="en-US" sz="3600" dirty="0">
                <a:cs typeface="Calibri" panose="020F0502020204030204" pitchFamily="34" charset="0"/>
                <a:sym typeface="Symbol" pitchFamily="18" charset="2"/>
              </a:rPr>
              <a:t>–</a:t>
            </a:r>
            <a:r>
              <a:rPr lang="en-US" sz="3600" dirty="0">
                <a:sym typeface="Symbol" pitchFamily="18" charset="2"/>
              </a:rPr>
              <a:t>2:3</a:t>
            </a:r>
            <a:r>
              <a:rPr lang="en-US" sz="3600" dirty="0"/>
              <a:t> Esquema</a:t>
            </a:r>
          </a:p>
        </p:txBody>
      </p:sp>
      <p:sp>
        <p:nvSpPr>
          <p:cNvPr id="73731" name="Rectangle 3">
            <a:extLst>
              <a:ext uri="{FF2B5EF4-FFF2-40B4-BE49-F238E27FC236}">
                <a16:creationId xmlns:a16="http://schemas.microsoft.com/office/drawing/2014/main" id="{931E8281-47BE-E2BF-08C3-AC4D4C413A31}"/>
              </a:ext>
            </a:extLst>
          </p:cNvPr>
          <p:cNvSpPr>
            <a:spLocks noGrp="1" noChangeArrowheads="1"/>
          </p:cNvSpPr>
          <p:nvPr>
            <p:ph type="body" idx="1"/>
          </p:nvPr>
        </p:nvSpPr>
        <p:spPr>
          <a:xfrm>
            <a:off x="228600" y="914400"/>
            <a:ext cx="8686800" cy="5791200"/>
          </a:xfrm>
        </p:spPr>
        <p:txBody>
          <a:bodyPr/>
          <a:lstStyle/>
          <a:p>
            <a:pPr eaLnBrk="1" hangingPunct="1">
              <a:spcBef>
                <a:spcPts val="0"/>
              </a:spcBef>
              <a:spcAft>
                <a:spcPts val="1600"/>
              </a:spcAft>
              <a:defRPr/>
            </a:pPr>
            <a:r>
              <a:rPr lang="en-US" sz="2600" dirty="0"/>
              <a:t>Creación original en el primer día (Gén 1:1)</a:t>
            </a:r>
          </a:p>
          <a:p>
            <a:pPr eaLnBrk="1" hangingPunct="1">
              <a:spcBef>
                <a:spcPts val="0"/>
              </a:spcBef>
              <a:spcAft>
                <a:spcPts val="1600"/>
              </a:spcAft>
              <a:defRPr/>
            </a:pPr>
            <a:r>
              <a:rPr lang="es-CO" sz="2600" dirty="0"/>
              <a:t>Creación original en su estado “sin forma y vacía” </a:t>
            </a:r>
            <a:r>
              <a:rPr lang="en-US" sz="2600" dirty="0"/>
              <a:t>(Gén 1:2)</a:t>
            </a:r>
          </a:p>
          <a:p>
            <a:pPr eaLnBrk="1" hangingPunct="1">
              <a:spcBef>
                <a:spcPts val="0"/>
              </a:spcBef>
              <a:spcAft>
                <a:spcPts val="1600"/>
              </a:spcAft>
              <a:defRPr/>
            </a:pPr>
            <a:r>
              <a:rPr lang="en-US" sz="2400" b="1" u="sng" dirty="0">
                <a:solidFill>
                  <a:srgbClr val="FFFFCC"/>
                </a:solidFill>
              </a:rPr>
              <a:t>Semana de la creación (Gén 1:3</a:t>
            </a:r>
            <a:r>
              <a:rPr lang="en-US" sz="2400" b="1" u="sng" dirty="0">
                <a:solidFill>
                  <a:srgbClr val="FFFFCC"/>
                </a:solidFill>
                <a:cs typeface="Calibri" panose="020F0502020204030204" pitchFamily="34" charset="0"/>
                <a:sym typeface="Symbol" pitchFamily="18" charset="2"/>
              </a:rPr>
              <a:t>–</a:t>
            </a:r>
            <a:r>
              <a:rPr lang="en-US" sz="2400" b="1" u="sng" dirty="0">
                <a:solidFill>
                  <a:srgbClr val="FFFFCC"/>
                </a:solidFill>
              </a:rPr>
              <a:t>2:3): “</a:t>
            </a:r>
            <a:r>
              <a:rPr lang="es-CO" sz="2400" b="1" u="sng" dirty="0">
                <a:solidFill>
                  <a:srgbClr val="FFFFCC"/>
                </a:solidFill>
              </a:rPr>
              <a:t>Y vio Dios...“era buena</a:t>
            </a:r>
            <a:r>
              <a:rPr lang="en-US" sz="2400" b="1" u="sng" dirty="0">
                <a:solidFill>
                  <a:srgbClr val="FFFFCC"/>
                </a:solidFill>
              </a:rPr>
              <a:t>”</a:t>
            </a:r>
            <a:r>
              <a:rPr lang="en-US" sz="2400" dirty="0"/>
              <a:t> </a:t>
            </a:r>
          </a:p>
          <a:p>
            <a:pPr lvl="1" eaLnBrk="1" hangingPunct="1">
              <a:spcBef>
                <a:spcPts val="0"/>
              </a:spcBef>
              <a:spcAft>
                <a:spcPts val="1600"/>
              </a:spcAft>
              <a:defRPr/>
            </a:pPr>
            <a:r>
              <a:rPr lang="en-US" sz="2600" dirty="0"/>
              <a:t>Primer día 1:3-5</a:t>
            </a:r>
          </a:p>
          <a:p>
            <a:pPr lvl="1" eaLnBrk="1" hangingPunct="1">
              <a:spcBef>
                <a:spcPts val="0"/>
              </a:spcBef>
              <a:spcAft>
                <a:spcPts val="1600"/>
              </a:spcAft>
              <a:defRPr/>
            </a:pPr>
            <a:r>
              <a:rPr lang="en-US" sz="2600" dirty="0"/>
              <a:t>Segundo día 1:6-8</a:t>
            </a:r>
          </a:p>
          <a:p>
            <a:pPr lvl="1" eaLnBrk="1" hangingPunct="1">
              <a:spcBef>
                <a:spcPts val="0"/>
              </a:spcBef>
              <a:spcAft>
                <a:spcPts val="1600"/>
              </a:spcAft>
              <a:defRPr/>
            </a:pPr>
            <a:r>
              <a:rPr lang="en-US" sz="2600" dirty="0"/>
              <a:t>Tercer día 1:9-13</a:t>
            </a:r>
          </a:p>
          <a:p>
            <a:pPr lvl="1" eaLnBrk="1" hangingPunct="1">
              <a:spcBef>
                <a:spcPts val="0"/>
              </a:spcBef>
              <a:spcAft>
                <a:spcPts val="1600"/>
              </a:spcAft>
              <a:defRPr/>
            </a:pPr>
            <a:r>
              <a:rPr lang="en-US" sz="2600" dirty="0"/>
              <a:t>Cuarto día 1:14-19</a:t>
            </a:r>
          </a:p>
          <a:p>
            <a:pPr lvl="1" eaLnBrk="1" hangingPunct="1">
              <a:spcBef>
                <a:spcPts val="0"/>
              </a:spcBef>
              <a:spcAft>
                <a:spcPts val="1600"/>
              </a:spcAft>
              <a:defRPr/>
            </a:pPr>
            <a:r>
              <a:rPr lang="en-US" sz="2600" dirty="0"/>
              <a:t>Quinto día 1:20-23</a:t>
            </a:r>
          </a:p>
          <a:p>
            <a:pPr lvl="1" eaLnBrk="1" hangingPunct="1">
              <a:spcBef>
                <a:spcPts val="0"/>
              </a:spcBef>
              <a:spcAft>
                <a:spcPts val="1600"/>
              </a:spcAft>
              <a:defRPr/>
            </a:pPr>
            <a:r>
              <a:rPr lang="en-US" sz="2600" dirty="0"/>
              <a:t>Sexto día 1:24-31</a:t>
            </a:r>
          </a:p>
          <a:p>
            <a:pPr lvl="1" eaLnBrk="1" hangingPunct="1">
              <a:spcBef>
                <a:spcPts val="0"/>
              </a:spcBef>
              <a:spcAft>
                <a:spcPts val="1600"/>
              </a:spcAft>
              <a:defRPr/>
            </a:pPr>
            <a:r>
              <a:rPr lang="en-US" sz="2600" dirty="0"/>
              <a:t>Séptimo día 2:1-3 </a:t>
            </a:r>
          </a:p>
        </p:txBody>
      </p:sp>
      <p:pic>
        <p:nvPicPr>
          <p:cNvPr id="8" name="Picture 7">
            <a:extLst>
              <a:ext uri="{FF2B5EF4-FFF2-40B4-BE49-F238E27FC236}">
                <a16:creationId xmlns:a16="http://schemas.microsoft.com/office/drawing/2014/main" id="{FBEEA0A2-750B-C3F8-DDCE-56DA69A24763}"/>
              </a:ext>
            </a:extLst>
          </p:cNvPr>
          <p:cNvPicPr>
            <a:picLocks noChangeAspect="1"/>
          </p:cNvPicPr>
          <p:nvPr/>
        </p:nvPicPr>
        <p:blipFill>
          <a:blip r:embed="rId2"/>
          <a:stretch>
            <a:fillRect/>
          </a:stretch>
        </p:blipFill>
        <p:spPr>
          <a:xfrm>
            <a:off x="5152076" y="3733800"/>
            <a:ext cx="3344224" cy="2376713"/>
          </a:xfrm>
          <a:prstGeom prst="rect">
            <a:avLst/>
          </a:prstGeom>
        </p:spPr>
      </p:pic>
    </p:spTree>
    <p:extLst>
      <p:ext uri="{BB962C8B-B14F-4D97-AF65-F5344CB8AC3E}">
        <p14:creationId xmlns:p14="http://schemas.microsoft.com/office/powerpoint/2010/main" val="48708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AB062-42B9-0174-D202-D1FAFA7FBF3A}"/>
            </a:ext>
          </a:extLst>
        </p:cNvPr>
        <p:cNvGrpSpPr/>
        <p:nvPr/>
      </p:nvGrpSpPr>
      <p:grpSpPr>
        <a:xfrm>
          <a:off x="0" y="0"/>
          <a:ext cx="0" cy="0"/>
          <a:chOff x="0" y="0"/>
          <a:chExt cx="0" cy="0"/>
        </a:xfrm>
      </p:grpSpPr>
      <p:sp>
        <p:nvSpPr>
          <p:cNvPr id="70658" name="Rectangle 2">
            <a:extLst>
              <a:ext uri="{FF2B5EF4-FFF2-40B4-BE49-F238E27FC236}">
                <a16:creationId xmlns:a16="http://schemas.microsoft.com/office/drawing/2014/main" id="{FDB3B36D-C48E-F9FB-B7C9-55BA94682C11}"/>
              </a:ext>
            </a:extLst>
          </p:cNvPr>
          <p:cNvSpPr>
            <a:spLocks noGrp="1" noChangeArrowheads="1"/>
          </p:cNvSpPr>
          <p:nvPr>
            <p:ph type="title"/>
          </p:nvPr>
        </p:nvSpPr>
        <p:spPr>
          <a:xfrm>
            <a:off x="685800" y="228600"/>
            <a:ext cx="7772400" cy="685800"/>
          </a:xfrm>
        </p:spPr>
        <p:txBody>
          <a:bodyPr/>
          <a:lstStyle/>
          <a:p>
            <a:pPr algn="ctr" eaLnBrk="1" hangingPunct="1"/>
            <a:r>
              <a:rPr lang="en-US" sz="3600" dirty="0"/>
              <a:t>Formando y Poblando (Gén 1:1)</a:t>
            </a:r>
          </a:p>
        </p:txBody>
      </p:sp>
      <p:graphicFrame>
        <p:nvGraphicFramePr>
          <p:cNvPr id="2" name="Table 2">
            <a:extLst>
              <a:ext uri="{FF2B5EF4-FFF2-40B4-BE49-F238E27FC236}">
                <a16:creationId xmlns:a16="http://schemas.microsoft.com/office/drawing/2014/main" id="{3DCE6455-50BD-F1B1-9A31-7A10D2E815D5}"/>
              </a:ext>
            </a:extLst>
          </p:cNvPr>
          <p:cNvGraphicFramePr>
            <a:graphicFrameLocks noGrp="1"/>
          </p:cNvGraphicFramePr>
          <p:nvPr/>
        </p:nvGraphicFramePr>
        <p:xfrm>
          <a:off x="533400" y="990600"/>
          <a:ext cx="8153400" cy="2743200"/>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3937399128"/>
                    </a:ext>
                  </a:extLst>
                </a:gridCol>
                <a:gridCol w="2362200">
                  <a:extLst>
                    <a:ext uri="{9D8B030D-6E8A-4147-A177-3AD203B41FA5}">
                      <a16:colId xmlns:a16="http://schemas.microsoft.com/office/drawing/2014/main" val="3378488866"/>
                    </a:ext>
                  </a:extLst>
                </a:gridCol>
                <a:gridCol w="1143000">
                  <a:extLst>
                    <a:ext uri="{9D8B030D-6E8A-4147-A177-3AD203B41FA5}">
                      <a16:colId xmlns:a16="http://schemas.microsoft.com/office/drawing/2014/main" val="3580775410"/>
                    </a:ext>
                  </a:extLst>
                </a:gridCol>
                <a:gridCol w="3429000">
                  <a:extLst>
                    <a:ext uri="{9D8B030D-6E8A-4147-A177-3AD203B41FA5}">
                      <a16:colId xmlns:a16="http://schemas.microsoft.com/office/drawing/2014/main" val="2862036682"/>
                    </a:ext>
                  </a:extLst>
                </a:gridCol>
              </a:tblGrid>
              <a:tr h="914400">
                <a:tc>
                  <a:txBody>
                    <a:bodyPr/>
                    <a:lstStyle/>
                    <a:p>
                      <a:pPr marL="0" indent="0">
                        <a:buClr>
                          <a:schemeClr val="tx2"/>
                        </a:buClr>
                        <a:buFont typeface="Wingdings" panose="05000000000000000000" pitchFamily="2" charset="2"/>
                        <a:buNone/>
                      </a:pPr>
                      <a:r>
                        <a:rPr lang="en-US" sz="2400" dirty="0">
                          <a:solidFill>
                            <a:schemeClr val="tx1"/>
                          </a:solidFill>
                          <a:effectLst>
                            <a:outerShdw blurRad="38100" dist="38100" dir="2700000" algn="tl">
                              <a:srgbClr val="000000"/>
                            </a:outerShdw>
                          </a:effectLst>
                          <a:latin typeface="Calibri" panose="020F0502020204030204" pitchFamily="34" charset="0"/>
                          <a:ea typeface="+mn-ea"/>
                          <a:cs typeface="+mn-cs"/>
                        </a:rPr>
                        <a:t>Día 1:</a:t>
                      </a:r>
                    </a:p>
                  </a:txBody>
                  <a:tcPr anchor="ctr">
                    <a:solidFill>
                      <a:schemeClr val="bg2"/>
                    </a:solidFill>
                  </a:tcPr>
                </a:tc>
                <a:tc>
                  <a:txBody>
                    <a:bodyPr/>
                    <a:lstStyle/>
                    <a:p>
                      <a:pPr marL="0" indent="0" algn="ctr">
                        <a:buClr>
                          <a:schemeClr val="tx2"/>
                        </a:buClr>
                        <a:buFont typeface="Wingdings" panose="05000000000000000000" pitchFamily="2" charset="2"/>
                        <a:buNone/>
                      </a:pPr>
                      <a:r>
                        <a:rPr lang="en-US" sz="2400" dirty="0">
                          <a:solidFill>
                            <a:schemeClr val="tx1"/>
                          </a:solidFill>
                          <a:effectLst>
                            <a:outerShdw blurRad="38100" dist="38100" dir="2700000" algn="tl">
                              <a:srgbClr val="000000"/>
                            </a:outerShdw>
                          </a:effectLst>
                          <a:latin typeface="Calibri" panose="020F0502020204030204" pitchFamily="34" charset="0"/>
                          <a:ea typeface="+mn-ea"/>
                          <a:cs typeface="+mn-cs"/>
                        </a:rPr>
                        <a:t>Luz</a:t>
                      </a:r>
                    </a:p>
                  </a:txBody>
                  <a:tcPr anchor="ctr">
                    <a:solidFill>
                      <a:schemeClr val="bg2"/>
                    </a:solidFill>
                  </a:tcPr>
                </a:tc>
                <a:tc>
                  <a:txBody>
                    <a:bodyPr/>
                    <a:lstStyle/>
                    <a:p>
                      <a:pPr marL="0" indent="0" algn="l" defTabSz="914400" rtl="0" eaLnBrk="1" latinLnBrk="0" hangingPunct="1">
                        <a:buClr>
                          <a:schemeClr val="tx2"/>
                        </a:buClr>
                        <a:buFont typeface="Wingdings" panose="05000000000000000000" pitchFamily="2" charset="2"/>
                        <a:buNone/>
                      </a:pPr>
                      <a:r>
                        <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rPr>
                        <a:t>Día 4:</a:t>
                      </a:r>
                    </a:p>
                  </a:txBody>
                  <a:tcPr anchor="ctr">
                    <a:solidFill>
                      <a:schemeClr val="bg2"/>
                    </a:solidFill>
                  </a:tcPr>
                </a:tc>
                <a:tc>
                  <a:txBody>
                    <a:bodyPr/>
                    <a:lstStyle/>
                    <a:p>
                      <a:pPr marL="0" indent="0" algn="ctr" defTabSz="914400" rtl="0" eaLnBrk="1" latinLnBrk="0" hangingPunct="1">
                        <a:buClr>
                          <a:schemeClr val="tx2"/>
                        </a:buClr>
                        <a:buFont typeface="Wingdings" panose="05000000000000000000" pitchFamily="2" charset="2"/>
                        <a:buNone/>
                      </a:pPr>
                      <a:r>
                        <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rPr>
                        <a:t>Lumbreras</a:t>
                      </a:r>
                    </a:p>
                  </a:txBody>
                  <a:tcPr anchor="ctr">
                    <a:solidFill>
                      <a:schemeClr val="bg2"/>
                    </a:solidFill>
                  </a:tcPr>
                </a:tc>
                <a:extLst>
                  <a:ext uri="{0D108BD9-81ED-4DB2-BD59-A6C34878D82A}">
                    <a16:rowId xmlns:a16="http://schemas.microsoft.com/office/drawing/2014/main" val="351636776"/>
                  </a:ext>
                </a:extLst>
              </a:tr>
              <a:tr h="914400">
                <a:tc>
                  <a:txBody>
                    <a:bodyPr/>
                    <a:lstStyle/>
                    <a:p>
                      <a:pPr marL="0" indent="0" algn="l" defTabSz="914400" rtl="0" eaLnBrk="1" latinLnBrk="0" hangingPunct="1">
                        <a:buClr>
                          <a:schemeClr val="tx2"/>
                        </a:buClr>
                        <a:buFont typeface="Wingdings" panose="05000000000000000000" pitchFamily="2" charset="2"/>
                        <a:buNone/>
                      </a:pPr>
                      <a:r>
                        <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rPr>
                        <a:t>Día 2:</a:t>
                      </a:r>
                    </a:p>
                  </a:txBody>
                  <a:tcPr anchor="ctr">
                    <a:solidFill>
                      <a:schemeClr val="bg2"/>
                    </a:solidFill>
                  </a:tcPr>
                </a:tc>
                <a:tc>
                  <a:txBody>
                    <a:bodyPr/>
                    <a:lstStyle/>
                    <a:p>
                      <a:pPr marL="0" indent="0" algn="ctr" defTabSz="914400" rtl="0" eaLnBrk="1" latinLnBrk="0" hangingPunct="1">
                        <a:buClr>
                          <a:schemeClr val="tx2"/>
                        </a:buClr>
                        <a:buFont typeface="Wingdings" panose="05000000000000000000" pitchFamily="2" charset="2"/>
                        <a:buNone/>
                      </a:pPr>
                      <a:r>
                        <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rPr>
                        <a:t>Agua, cielo</a:t>
                      </a:r>
                    </a:p>
                  </a:txBody>
                  <a:tcPr anchor="ctr">
                    <a:solidFill>
                      <a:schemeClr val="bg2"/>
                    </a:solidFill>
                  </a:tcPr>
                </a:tc>
                <a:tc>
                  <a:txBody>
                    <a:bodyPr/>
                    <a:lstStyle/>
                    <a:p>
                      <a:pPr marL="0" indent="0" algn="l" defTabSz="914400" rtl="0" eaLnBrk="1" latinLnBrk="0" hangingPunct="1">
                        <a:buClr>
                          <a:schemeClr val="tx2"/>
                        </a:buClr>
                        <a:buFont typeface="Wingdings" panose="05000000000000000000" pitchFamily="2" charset="2"/>
                        <a:buNone/>
                      </a:pPr>
                      <a:r>
                        <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rPr>
                        <a:t>Día 5:</a:t>
                      </a:r>
                    </a:p>
                  </a:txBody>
                  <a:tcPr anchor="ctr">
                    <a:solidFill>
                      <a:schemeClr val="bg2"/>
                    </a:solidFill>
                  </a:tcPr>
                </a:tc>
                <a:tc>
                  <a:txBody>
                    <a:bodyPr/>
                    <a:lstStyle/>
                    <a:p>
                      <a:pPr marL="0" indent="0" algn="ctr" defTabSz="914400" rtl="0" eaLnBrk="1" latinLnBrk="0" hangingPunct="1">
                        <a:buClr>
                          <a:schemeClr val="tx2"/>
                        </a:buClr>
                        <a:buFont typeface="Wingdings" panose="05000000000000000000" pitchFamily="2" charset="2"/>
                        <a:buNone/>
                      </a:pPr>
                      <a:r>
                        <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rPr>
                        <a:t>Animales marinos, aves</a:t>
                      </a:r>
                    </a:p>
                  </a:txBody>
                  <a:tcPr anchor="ctr">
                    <a:solidFill>
                      <a:schemeClr val="bg2"/>
                    </a:solidFill>
                  </a:tcPr>
                </a:tc>
                <a:extLst>
                  <a:ext uri="{0D108BD9-81ED-4DB2-BD59-A6C34878D82A}">
                    <a16:rowId xmlns:a16="http://schemas.microsoft.com/office/drawing/2014/main" val="1206115199"/>
                  </a:ext>
                </a:extLst>
              </a:tr>
              <a:tr h="914400">
                <a:tc>
                  <a:txBody>
                    <a:bodyPr/>
                    <a:lstStyle/>
                    <a:p>
                      <a:pPr marL="0" indent="0" algn="l" defTabSz="914400" rtl="0" eaLnBrk="1" latinLnBrk="0" hangingPunct="1">
                        <a:buClr>
                          <a:schemeClr val="tx2"/>
                        </a:buClr>
                        <a:buFont typeface="Wingdings" panose="05000000000000000000" pitchFamily="2" charset="2"/>
                        <a:buNone/>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Día 3:</a:t>
                      </a:r>
                      <a:endPar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solidFill>
                      <a:schemeClr val="bg2"/>
                    </a:solidFill>
                  </a:tcPr>
                </a:tc>
                <a:tc>
                  <a:txBody>
                    <a:bodyPr/>
                    <a:lstStyle/>
                    <a:p>
                      <a:pPr marL="0" indent="0" algn="ctr" defTabSz="914400" rtl="0" eaLnBrk="1" latinLnBrk="0" hangingPunct="1">
                        <a:buClr>
                          <a:schemeClr val="tx2"/>
                        </a:buClr>
                        <a:buFont typeface="Wingdings" panose="05000000000000000000" pitchFamily="2" charset="2"/>
                        <a:buNone/>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Tierra, vegetación</a:t>
                      </a:r>
                      <a:endPar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solidFill>
                      <a:schemeClr val="bg2"/>
                    </a:solidFill>
                  </a:tcPr>
                </a:tc>
                <a:tc>
                  <a:txBody>
                    <a:bodyPr/>
                    <a:lstStyle/>
                    <a:p>
                      <a:pPr marL="0" indent="0" algn="l" defTabSz="914400" rtl="0" eaLnBrk="1" latinLnBrk="0" hangingPunct="1">
                        <a:buClr>
                          <a:schemeClr val="tx2"/>
                        </a:buClr>
                        <a:buFont typeface="Wingdings" panose="05000000000000000000" pitchFamily="2" charset="2"/>
                        <a:buNone/>
                      </a:pPr>
                      <a:r>
                        <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rPr>
                        <a:t>Día6:</a:t>
                      </a:r>
                    </a:p>
                  </a:txBody>
                  <a:tcPr anchor="ctr">
                    <a:solidFill>
                      <a:schemeClr val="bg2"/>
                    </a:solidFill>
                  </a:tcPr>
                </a:tc>
                <a:tc>
                  <a:txBody>
                    <a:bodyPr/>
                    <a:lstStyle/>
                    <a:p>
                      <a:pPr marL="0" indent="0" algn="ctr" defTabSz="914400" rtl="0" eaLnBrk="1" latinLnBrk="0" hangingPunct="1">
                        <a:buClr>
                          <a:schemeClr val="tx2"/>
                        </a:buClr>
                        <a:buFont typeface="Wingdings" panose="05000000000000000000" pitchFamily="2" charset="2"/>
                        <a:buNone/>
                      </a:pPr>
                      <a:r>
                        <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rPr>
                        <a:t>Animales terrestres, hombre</a:t>
                      </a:r>
                    </a:p>
                  </a:txBody>
                  <a:tcPr anchor="ctr">
                    <a:solidFill>
                      <a:schemeClr val="bg2"/>
                    </a:solidFill>
                  </a:tcPr>
                </a:tc>
                <a:extLst>
                  <a:ext uri="{0D108BD9-81ED-4DB2-BD59-A6C34878D82A}">
                    <a16:rowId xmlns:a16="http://schemas.microsoft.com/office/drawing/2014/main" val="2074151327"/>
                  </a:ext>
                </a:extLst>
              </a:tr>
            </a:tbl>
          </a:graphicData>
        </a:graphic>
      </p:graphicFrame>
      <p:pic>
        <p:nvPicPr>
          <p:cNvPr id="7" name="Picture 6">
            <a:extLst>
              <a:ext uri="{FF2B5EF4-FFF2-40B4-BE49-F238E27FC236}">
                <a16:creationId xmlns:a16="http://schemas.microsoft.com/office/drawing/2014/main" id="{333EA0FF-0DE8-4C5D-2B98-C87ADDFA64AC}"/>
              </a:ext>
            </a:extLst>
          </p:cNvPr>
          <p:cNvPicPr>
            <a:picLocks noChangeAspect="1"/>
          </p:cNvPicPr>
          <p:nvPr/>
        </p:nvPicPr>
        <p:blipFill>
          <a:blip r:embed="rId2"/>
          <a:stretch>
            <a:fillRect/>
          </a:stretch>
        </p:blipFill>
        <p:spPr>
          <a:xfrm>
            <a:off x="1143000" y="3825240"/>
            <a:ext cx="6479563" cy="2819400"/>
          </a:xfrm>
          <a:prstGeom prst="rect">
            <a:avLst/>
          </a:prstGeom>
        </p:spPr>
      </p:pic>
    </p:spTree>
    <p:extLst>
      <p:ext uri="{BB962C8B-B14F-4D97-AF65-F5344CB8AC3E}">
        <p14:creationId xmlns:p14="http://schemas.microsoft.com/office/powerpoint/2010/main" val="1286173497"/>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12541</TotalTime>
  <Words>3055</Words>
  <Application>Microsoft Office PowerPoint</Application>
  <PresentationFormat>On-screen Show (4:3)</PresentationFormat>
  <Paragraphs>256</Paragraphs>
  <Slides>48</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Arial</vt:lpstr>
      <vt:lpstr>Calibri</vt:lpstr>
      <vt:lpstr>Century Gothic</vt:lpstr>
      <vt:lpstr>Symbol</vt:lpstr>
      <vt:lpstr>system-ui</vt:lpstr>
      <vt:lpstr>Times New Roman</vt:lpstr>
      <vt:lpstr>Wingdings</vt:lpstr>
      <vt:lpstr>Azure</vt:lpstr>
      <vt:lpstr>PowerPoint Presentation</vt:lpstr>
      <vt:lpstr>ESTRUCTURA DE GÉNESIS</vt:lpstr>
      <vt:lpstr>ESTRUCTURA DE GÉNESIS</vt:lpstr>
      <vt:lpstr>¿Relato Contradictorio de la Creación?</vt:lpstr>
      <vt:lpstr>Génesis 1:1–2:3 Esquema</vt:lpstr>
      <vt:lpstr>Génesis 1:1–2:3 Esquema</vt:lpstr>
      <vt:lpstr>Génesis 1:1–2:3 Esquema</vt:lpstr>
      <vt:lpstr>Génesis 1:1–2:3 Esquema</vt:lpstr>
      <vt:lpstr>Formando y Poblando (Gén 1:1)</vt:lpstr>
      <vt:lpstr>Génesis 1:1–2:3 Esquema</vt:lpstr>
      <vt:lpstr>PowerPoint Presentation</vt:lpstr>
      <vt:lpstr>PowerPoint Presentation</vt:lpstr>
      <vt:lpstr>PowerPoint Presentation</vt:lpstr>
      <vt:lpstr>PowerPoint Presentation</vt:lpstr>
      <vt:lpstr>Génesis 1:1–2:3 Esquema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Temas Claves en Génesis 1</vt:lpstr>
      <vt:lpstr>PowerPoint Presentation</vt:lpstr>
      <vt:lpstr>Día 7 Sábado (Gén 2:1-3)</vt:lpstr>
      <vt:lpstr>Día 7 Sábado (Gén 2:1-3)</vt:lpstr>
      <vt:lpstr>Día 7 Sábado (Gén 2:1-3)</vt:lpstr>
      <vt:lpstr>PowerPoint Presentation</vt:lpstr>
      <vt:lpstr>PowerPoint Presentation</vt:lpstr>
      <vt:lpstr>PowerPoint Presentation</vt:lpstr>
      <vt:lpstr>PowerPoint Presentation</vt:lpstr>
      <vt:lpstr>PowerPoint Presentation</vt:lpstr>
      <vt:lpstr>Thomas L. Constable “Notes on John,” online: www.soniclight.com, accessed 12 September 2020, 528.</vt:lpstr>
      <vt:lpstr>PowerPoint Presentation</vt:lpstr>
      <vt:lpstr>PowerPoint Presentation</vt:lpstr>
      <vt:lpstr>PowerPoint Presentation</vt:lpstr>
      <vt:lpstr>Día 7 Sábado (Gén 2:1-3)</vt:lpstr>
      <vt:lpstr>Día 7 Sábado (Gén 2:1-3)</vt:lpstr>
      <vt:lpstr>Día 7 Sábado (Gén 2:1-3)</vt:lpstr>
      <vt:lpstr>Día 7 Sábado (Gén 2:1-3)</vt:lpstr>
      <vt:lpstr>PowerPoint Presentation</vt:lpstr>
      <vt:lpstr>CONCLUSION</vt:lpstr>
      <vt:lpstr>Genesis 1:1–2:3 Outline</vt:lpstr>
      <vt:lpstr>¿Relato Contradictorio de la Creación?</vt:lpstr>
      <vt:lpstr>¿Relato Contradictorio de la Creación?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007 - 2v1-3</dc:title>
  <dc:subject>Genesis</dc:subject>
  <dc:creator>A. Woods</dc:creator>
  <dc:description>Modified by Jim McGowan</dc:description>
  <cp:lastModifiedBy>Claudia Mora</cp:lastModifiedBy>
  <cp:revision>1262</cp:revision>
  <cp:lastPrinted>2020-09-12T22:48:55Z</cp:lastPrinted>
  <dcterms:created xsi:type="dcterms:W3CDTF">2009-03-17T12:21:13Z</dcterms:created>
  <dcterms:modified xsi:type="dcterms:W3CDTF">2025-08-02T17:54:35Z</dcterms:modified>
</cp:coreProperties>
</file>