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201"/>
  </p:notesMasterIdLst>
  <p:handoutMasterIdLst>
    <p:handoutMasterId r:id="rId202"/>
  </p:handoutMasterIdLst>
  <p:sldIdLst>
    <p:sldId id="11071" r:id="rId4"/>
    <p:sldId id="28008" r:id="rId5"/>
    <p:sldId id="27970" r:id="rId6"/>
    <p:sldId id="5761" r:id="rId7"/>
    <p:sldId id="28009" r:id="rId8"/>
    <p:sldId id="5473" r:id="rId9"/>
    <p:sldId id="5870" r:id="rId10"/>
    <p:sldId id="5474" r:id="rId11"/>
    <p:sldId id="5436" r:id="rId12"/>
    <p:sldId id="28010" r:id="rId13"/>
    <p:sldId id="5475" r:id="rId14"/>
    <p:sldId id="5476" r:id="rId15"/>
    <p:sldId id="28028" r:id="rId16"/>
    <p:sldId id="28029" r:id="rId17"/>
    <p:sldId id="8822" r:id="rId18"/>
    <p:sldId id="5480" r:id="rId19"/>
    <p:sldId id="5477" r:id="rId20"/>
    <p:sldId id="5478" r:id="rId21"/>
    <p:sldId id="5479" r:id="rId22"/>
    <p:sldId id="763" r:id="rId23"/>
    <p:sldId id="761" r:id="rId24"/>
    <p:sldId id="5481" r:id="rId25"/>
    <p:sldId id="5482" r:id="rId26"/>
    <p:sldId id="8876" r:id="rId27"/>
    <p:sldId id="5420" r:id="rId28"/>
    <p:sldId id="6503" r:id="rId29"/>
    <p:sldId id="5873" r:id="rId30"/>
    <p:sldId id="5872" r:id="rId31"/>
    <p:sldId id="294" r:id="rId32"/>
    <p:sldId id="28011" r:id="rId33"/>
    <p:sldId id="6504" r:id="rId34"/>
    <p:sldId id="28012" r:id="rId35"/>
    <p:sldId id="5364" r:id="rId36"/>
    <p:sldId id="5886" r:id="rId37"/>
    <p:sldId id="5887" r:id="rId38"/>
    <p:sldId id="5888" r:id="rId39"/>
    <p:sldId id="5890" r:id="rId40"/>
    <p:sldId id="5889" r:id="rId41"/>
    <p:sldId id="5885" r:id="rId42"/>
    <p:sldId id="5884" r:id="rId43"/>
    <p:sldId id="28013" r:id="rId44"/>
    <p:sldId id="5492" r:id="rId45"/>
    <p:sldId id="5493" r:id="rId46"/>
    <p:sldId id="5766" r:id="rId47"/>
    <p:sldId id="5767" r:id="rId48"/>
    <p:sldId id="6905" r:id="rId49"/>
    <p:sldId id="6906" r:id="rId50"/>
    <p:sldId id="5768" r:id="rId51"/>
    <p:sldId id="5496" r:id="rId52"/>
    <p:sldId id="5769" r:id="rId53"/>
    <p:sldId id="7565" r:id="rId54"/>
    <p:sldId id="5770" r:id="rId55"/>
    <p:sldId id="5771" r:id="rId56"/>
    <p:sldId id="5772" r:id="rId57"/>
    <p:sldId id="5494" r:id="rId58"/>
    <p:sldId id="5773" r:id="rId59"/>
    <p:sldId id="5774" r:id="rId60"/>
    <p:sldId id="5775" r:id="rId61"/>
    <p:sldId id="8865" r:id="rId62"/>
    <p:sldId id="5777" r:id="rId63"/>
    <p:sldId id="5778" r:id="rId64"/>
    <p:sldId id="5779" r:id="rId65"/>
    <p:sldId id="8821" r:id="rId66"/>
    <p:sldId id="7566" r:id="rId67"/>
    <p:sldId id="7567" r:id="rId68"/>
    <p:sldId id="7568" r:id="rId69"/>
    <p:sldId id="305" r:id="rId70"/>
    <p:sldId id="304" r:id="rId71"/>
    <p:sldId id="5780" r:id="rId72"/>
    <p:sldId id="5495" r:id="rId73"/>
    <p:sldId id="6508" r:id="rId74"/>
    <p:sldId id="6507" r:id="rId75"/>
    <p:sldId id="5781" r:id="rId76"/>
    <p:sldId id="5782" r:id="rId77"/>
    <p:sldId id="5783" r:id="rId78"/>
    <p:sldId id="5784" r:id="rId79"/>
    <p:sldId id="492" r:id="rId80"/>
    <p:sldId id="28014" r:id="rId81"/>
    <p:sldId id="5498" r:id="rId82"/>
    <p:sldId id="5785" r:id="rId83"/>
    <p:sldId id="889" r:id="rId84"/>
    <p:sldId id="5895" r:id="rId85"/>
    <p:sldId id="318" r:id="rId86"/>
    <p:sldId id="4910" r:id="rId87"/>
    <p:sldId id="7354" r:id="rId88"/>
    <p:sldId id="627" r:id="rId89"/>
    <p:sldId id="4909" r:id="rId90"/>
    <p:sldId id="5234" r:id="rId91"/>
    <p:sldId id="5896" r:id="rId92"/>
    <p:sldId id="5897" r:id="rId93"/>
    <p:sldId id="5898" r:id="rId94"/>
    <p:sldId id="2675" r:id="rId95"/>
    <p:sldId id="5892" r:id="rId96"/>
    <p:sldId id="5893" r:id="rId97"/>
    <p:sldId id="5786" r:id="rId98"/>
    <p:sldId id="1006" r:id="rId99"/>
    <p:sldId id="1013" r:id="rId100"/>
    <p:sldId id="28019" r:id="rId101"/>
    <p:sldId id="28020" r:id="rId102"/>
    <p:sldId id="1014" r:id="rId103"/>
    <p:sldId id="1019" r:id="rId104"/>
    <p:sldId id="28021" r:id="rId105"/>
    <p:sldId id="28022" r:id="rId106"/>
    <p:sldId id="1033" r:id="rId107"/>
    <p:sldId id="28023" r:id="rId108"/>
    <p:sldId id="1036" r:id="rId109"/>
    <p:sldId id="28024" r:id="rId110"/>
    <p:sldId id="5501" r:id="rId111"/>
    <p:sldId id="2643" r:id="rId112"/>
    <p:sldId id="2645" r:id="rId113"/>
    <p:sldId id="2664" r:id="rId114"/>
    <p:sldId id="5793" r:id="rId115"/>
    <p:sldId id="5794" r:id="rId116"/>
    <p:sldId id="2667" r:id="rId117"/>
    <p:sldId id="579" r:id="rId118"/>
    <p:sldId id="8866" r:id="rId119"/>
    <p:sldId id="8867" r:id="rId120"/>
    <p:sldId id="6510" r:id="rId121"/>
    <p:sldId id="749" r:id="rId122"/>
    <p:sldId id="5795" r:id="rId123"/>
    <p:sldId id="5497" r:id="rId124"/>
    <p:sldId id="5796" r:id="rId125"/>
    <p:sldId id="5552" r:id="rId126"/>
    <p:sldId id="5797" r:id="rId127"/>
    <p:sldId id="5553" r:id="rId128"/>
    <p:sldId id="28015" r:id="rId129"/>
    <p:sldId id="6512" r:id="rId130"/>
    <p:sldId id="5525" r:id="rId131"/>
    <p:sldId id="5526" r:id="rId132"/>
    <p:sldId id="28016" r:id="rId133"/>
    <p:sldId id="28017" r:id="rId134"/>
    <p:sldId id="28018" r:id="rId135"/>
    <p:sldId id="5527" r:id="rId136"/>
    <p:sldId id="28025" r:id="rId137"/>
    <p:sldId id="5528" r:id="rId138"/>
    <p:sldId id="5803" r:id="rId139"/>
    <p:sldId id="5532" r:id="rId140"/>
    <p:sldId id="744" r:id="rId141"/>
    <p:sldId id="312" r:id="rId142"/>
    <p:sldId id="748" r:id="rId143"/>
    <p:sldId id="5542" r:id="rId144"/>
    <p:sldId id="28026" r:id="rId145"/>
    <p:sldId id="455" r:id="rId146"/>
    <p:sldId id="5533" r:id="rId147"/>
    <p:sldId id="774" r:id="rId148"/>
    <p:sldId id="5541" r:id="rId149"/>
    <p:sldId id="747" r:id="rId150"/>
    <p:sldId id="5534" r:id="rId151"/>
    <p:sldId id="5535" r:id="rId152"/>
    <p:sldId id="6524" r:id="rId153"/>
    <p:sldId id="775" r:id="rId154"/>
    <p:sldId id="5536" r:id="rId155"/>
    <p:sldId id="5874" r:id="rId156"/>
    <p:sldId id="6525" r:id="rId157"/>
    <p:sldId id="6526" r:id="rId158"/>
    <p:sldId id="6527" r:id="rId159"/>
    <p:sldId id="6528" r:id="rId160"/>
    <p:sldId id="6529" r:id="rId161"/>
    <p:sldId id="764" r:id="rId162"/>
    <p:sldId id="28027" r:id="rId163"/>
    <p:sldId id="2663" r:id="rId164"/>
    <p:sldId id="5537" r:id="rId165"/>
    <p:sldId id="6016" r:id="rId166"/>
    <p:sldId id="5540" r:id="rId167"/>
    <p:sldId id="7569" r:id="rId168"/>
    <p:sldId id="7570" r:id="rId169"/>
    <p:sldId id="5538" r:id="rId170"/>
    <p:sldId id="456" r:id="rId171"/>
    <p:sldId id="813" r:id="rId172"/>
    <p:sldId id="5543" r:id="rId173"/>
    <p:sldId id="5544" r:id="rId174"/>
    <p:sldId id="5566" r:id="rId175"/>
    <p:sldId id="6518" r:id="rId176"/>
    <p:sldId id="6519" r:id="rId177"/>
    <p:sldId id="1598" r:id="rId178"/>
    <p:sldId id="5806" r:id="rId179"/>
    <p:sldId id="1015" r:id="rId180"/>
    <p:sldId id="6516" r:id="rId181"/>
    <p:sldId id="5807" r:id="rId182"/>
    <p:sldId id="1020" r:id="rId183"/>
    <p:sldId id="5808" r:id="rId184"/>
    <p:sldId id="5809" r:id="rId185"/>
    <p:sldId id="1021" r:id="rId186"/>
    <p:sldId id="5810" r:id="rId187"/>
    <p:sldId id="5811" r:id="rId188"/>
    <p:sldId id="5812" r:id="rId189"/>
    <p:sldId id="5813" r:id="rId190"/>
    <p:sldId id="1018" r:id="rId191"/>
    <p:sldId id="5814" r:id="rId192"/>
    <p:sldId id="5815" r:id="rId193"/>
    <p:sldId id="1030" r:id="rId194"/>
    <p:sldId id="5816" r:id="rId195"/>
    <p:sldId id="1022" r:id="rId196"/>
    <p:sldId id="5817" r:id="rId197"/>
    <p:sldId id="5631" r:id="rId198"/>
    <p:sldId id="8868" r:id="rId199"/>
    <p:sldId id="6521" r:id="rId200"/>
  </p:sldIdLst>
  <p:sldSz cx="12192000" cy="6858000"/>
  <p:notesSz cx="7315200" cy="9601200"/>
  <p:custDataLst>
    <p:tags r:id="rId20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00FF"/>
    <a:srgbClr val="FFFF99"/>
    <a:srgbClr val="66FF66"/>
    <a:srgbClr val="0000CC"/>
    <a:srgbClr val="000066"/>
    <a:srgbClr val="006600"/>
    <a:srgbClr val="0000FF"/>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p:scale>
          <a:sx n="130" d="100"/>
          <a:sy n="130" d="100"/>
        </p:scale>
        <p:origin x="156" y="5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3552" y="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viewProps" Target="view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theme" Target="theme/theme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tableStyles" Target="tableStyles.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tags" Target="tags/tag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notesMaster" Target="notesMasters/notesMaster1.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handoutMaster" Target="handoutMasters/handoutMaster1.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- 036</a:t>
            </a:r>
          </a:p>
          <a:p>
            <a:pPr>
              <a:defRPr/>
            </a:pPr>
            <a:r>
              <a:rPr lang="en-US" sz="1500" dirty="0"/>
              <a:t>07-20-2025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7/19/25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67</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52061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68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740677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70</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6269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121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151</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168</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7/19/25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7/19/25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7/19/25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5181" y="304800"/>
            <a:ext cx="8281638" cy="624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C227-3598-01E7-1532-514B016D526F}"/>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D90B30DD-E93F-8AD6-EA32-51C7633D3EBA}"/>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C5F3A38E-AE18-334A-4D97-ACC1AEA6A4C8}"/>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0F81750C-DC78-22EC-CA82-0F5CA6EC66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127667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ABA99-5D75-1E93-89A9-4E2F2C03877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1592508-6E5D-E678-6AAC-9C48DD82E3BF}"/>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ED6FD7F4-AA7F-B838-F5C1-9C34D2635D8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DFFFAF64-E675-1456-52BE-AE91920546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85123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BDC87-147B-4D2B-8EC3-C777E53BE7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If anyone does not abide in Me, he is thrown away as a branch and dries up; and </a:t>
            </a:r>
            <a:r>
              <a:rPr lang="en-US" sz="3600" b="1" u="sng" dirty="0">
                <a:solidFill>
                  <a:srgbClr val="FFFFCC"/>
                </a:solidFill>
                <a:latin typeface="Calibri" panose="020F0502020204030204" pitchFamily="34" charset="0"/>
                <a:cs typeface="Calibri" panose="020F0502020204030204" pitchFamily="34" charset="0"/>
              </a:rPr>
              <a:t>they</a:t>
            </a:r>
            <a:r>
              <a:rPr lang="en-US" sz="3600" dirty="0">
                <a:latin typeface="Calibri" panose="020F0502020204030204" pitchFamily="34" charset="0"/>
                <a:cs typeface="Calibri" panose="020F0502020204030204" pitchFamily="34" charset="0"/>
              </a:rPr>
              <a:t> gather them, and cast them into the fire and they are burned.”</a:t>
            </a:r>
            <a:endParaRPr lang="en-US" altLang="en-US" sz="3600" dirty="0">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B5F52D3F-A643-43E4-A058-7D82FA27D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57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C949-9640-BD63-D5BE-22BF80010CA0}"/>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FAFA275-59EC-2512-970D-85425CE09346}"/>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42603195-C708-FA0F-2E0B-CDB2142ABF7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dirty="0">
                <a:solidFill>
                  <a:srgbClr val="FFFFCC"/>
                </a:solidFill>
              </a:rPr>
              <a:t>“</a:t>
            </a:r>
            <a:r>
              <a:rPr lang="en-US" altLang="en-US" sz="2800" b="1" u="sng" dirty="0">
                <a:solidFill>
                  <a:srgbClr val="FFFFCC"/>
                </a:solidFill>
              </a:rPr>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23942055-8E31-A7A3-C165-D8D9CFD7D0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76709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8B05AA-7FE8-43C4-98FA-A31EB33BE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173893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algn="just">
              <a:spcBef>
                <a:spcPts val="600"/>
              </a:spcBef>
              <a:spcAft>
                <a:spcPts val="600"/>
              </a:spcAft>
            </a:pPr>
            <a:r>
              <a:rPr lang="en-US" altLang="en-US" sz="2800" kern="0" dirty="0">
                <a:latin typeface="Calibri" panose="020F0502020204030204" pitchFamily="34" charset="0"/>
                <a:cs typeface="Calibri" panose="020F0502020204030204" pitchFamily="34" charset="0"/>
              </a:rPr>
              <a:t>If any man’s work is burned up, he will suffer loss; but he himself will be saved, yet so as through fire.</a:t>
            </a:r>
          </a:p>
        </p:txBody>
      </p:sp>
      <p:sp>
        <p:nvSpPr>
          <p:cNvPr id="4" name="Rectangle 1"/>
          <p:cNvSpPr>
            <a:spLocks noChangeArrowheads="1"/>
          </p:cNvSpPr>
          <p:nvPr/>
        </p:nvSpPr>
        <p:spPr bwMode="auto">
          <a:xfrm>
            <a:off x="609600" y="1618119"/>
            <a:ext cx="10972800" cy="1677382"/>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6:8</a:t>
            </a:r>
          </a:p>
          <a:p>
            <a:pPr algn="just">
              <a:spcBef>
                <a:spcPts val="600"/>
              </a:spcBef>
              <a:spcAft>
                <a:spcPts val="600"/>
              </a:spcAft>
            </a:pPr>
            <a:r>
              <a:rPr lang="en-US" altLang="en-US" sz="2800" kern="0" dirty="0">
                <a:latin typeface="Calibri" panose="020F0502020204030204" pitchFamily="34" charset="0"/>
                <a:cs typeface="Calibri" panose="020F0502020204030204" pitchFamily="34" charset="0"/>
              </a:rPr>
              <a:t>but if it yields thorns and thistles, it is worthless and close to being cursed, and it ends up being burned.</a:t>
            </a:r>
          </a:p>
        </p:txBody>
      </p:sp>
      <p:sp>
        <p:nvSpPr>
          <p:cNvPr id="5" name="Rectangle 1"/>
          <p:cNvSpPr>
            <a:spLocks noChangeArrowheads="1"/>
          </p:cNvSpPr>
          <p:nvPr/>
        </p:nvSpPr>
        <p:spPr bwMode="auto">
          <a:xfrm>
            <a:off x="609600" y="3094004"/>
            <a:ext cx="10972800" cy="210826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1:6–7</a:t>
            </a:r>
          </a:p>
          <a:p>
            <a:pPr algn="just">
              <a:spcBef>
                <a:spcPts val="600"/>
              </a:spcBef>
              <a:spcAft>
                <a:spcPts val="600"/>
              </a:spcAft>
            </a:pPr>
            <a:r>
              <a:rPr lang="en-US" altLang="en-US" sz="2800" kern="0" baseline="30000" dirty="0">
                <a:latin typeface="Calibri" panose="020F0502020204030204" pitchFamily="34" charset="0"/>
                <a:cs typeface="Calibri" panose="020F0502020204030204" pitchFamily="34" charset="0"/>
              </a:rPr>
              <a:t>6</a:t>
            </a:r>
            <a:r>
              <a:rPr lang="en-US" altLang="en-US" sz="2800" kern="0" dirty="0">
                <a:latin typeface="Calibri" panose="020F0502020204030204" pitchFamily="34" charset="0"/>
                <a:cs typeface="Calibri" panose="020F0502020204030204" pitchFamily="34" charset="0"/>
              </a:rPr>
              <a:t> …you have been distressed by various trials, </a:t>
            </a:r>
            <a:r>
              <a:rPr lang="en-US" altLang="en-US" sz="2800" kern="0" baseline="30000" dirty="0">
                <a:latin typeface="Calibri" panose="020F0502020204030204" pitchFamily="34" charset="0"/>
                <a:cs typeface="Calibri" panose="020F0502020204030204" pitchFamily="34" charset="0"/>
              </a:rPr>
              <a:t>7</a:t>
            </a:r>
            <a:r>
              <a:rPr lang="en-US" altLang="en-US" sz="2800" kern="0" dirty="0">
                <a:latin typeface="Calibri" panose="020F0502020204030204" pitchFamily="34" charset="0"/>
                <a:cs typeface="Calibri" panose="020F0502020204030204" pitchFamily="34" charset="0"/>
              </a:rPr>
              <a:t> …tested by fire, may be found to result in praise and glory and honor at the revelation of Jesus Christ.</a:t>
            </a:r>
          </a:p>
        </p:txBody>
      </p:sp>
    </p:spTree>
    <p:extLst>
      <p:ext uri="{BB962C8B-B14F-4D97-AF65-F5344CB8AC3E}">
        <p14:creationId xmlns:p14="http://schemas.microsoft.com/office/powerpoint/2010/main" val="625636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239DE-579D-D915-3F89-5038EE77F9BA}"/>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2366A9E4-A716-E392-F129-5C6589C4DE60}"/>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2C5B721F-2AF4-4561-83AA-6FB5D287D2B2}"/>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Pruning to bear more fruit (John 15:2; Heb. 12:5-11)</a:t>
            </a:r>
          </a:p>
        </p:txBody>
      </p:sp>
      <p:pic>
        <p:nvPicPr>
          <p:cNvPr id="2" name="Picture 2" descr="http://forum.remonstranten-berlin.de/uploads/2010/02/aminius_achterkant.jpg">
            <a:extLst>
              <a:ext uri="{FF2B5EF4-FFF2-40B4-BE49-F238E27FC236}">
                <a16:creationId xmlns:a16="http://schemas.microsoft.com/office/drawing/2014/main" id="{8ECBEA8E-BC87-CBEB-54C7-B6D71B2652F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22811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2830" y="1828800"/>
            <a:ext cx="5666170" cy="4728380"/>
          </a:xfrm>
        </p:spPr>
        <p:txBody>
          <a:bodyPr/>
          <a:lstStyle/>
          <a:p>
            <a:pPr marL="742950" indent="-742950">
              <a:spcBef>
                <a:spcPts val="1200"/>
              </a:spcBef>
              <a:spcAft>
                <a:spcPts val="1200"/>
              </a:spcAft>
              <a:buSzPct val="100000"/>
              <a:buFont typeface="+mj-lt"/>
              <a:buAutoNum type="arabicPeriod"/>
              <a:defRPr/>
            </a:pPr>
            <a:r>
              <a:rPr lang="en-US" dirty="0">
                <a:latin typeface="Calibri" pitchFamily="34" charset="0"/>
                <a:cs typeface="Calibri" pitchFamily="34" charset="0"/>
              </a:rPr>
              <a:t>Matthew 24:13</a:t>
            </a:r>
          </a:p>
          <a:p>
            <a:pPr marL="742950" indent="-742950">
              <a:spcBef>
                <a:spcPts val="1200"/>
              </a:spcBef>
              <a:spcAft>
                <a:spcPts val="1200"/>
              </a:spcAft>
              <a:buSzPct val="100000"/>
              <a:buFont typeface="Wingdings" panose="05000000000000000000" pitchFamily="2" charset="2"/>
              <a:buAutoNum type="arabicPeriod"/>
              <a:defRPr/>
            </a:pPr>
            <a:r>
              <a:rPr lang="en-US" dirty="0">
                <a:cs typeface="Calibri" pitchFamily="34" charset="0"/>
              </a:rPr>
              <a:t>John 15:5-6, 8 </a:t>
            </a:r>
          </a:p>
          <a:p>
            <a:pPr marL="742950" indent="-742950">
              <a:spcBef>
                <a:spcPts val="1200"/>
              </a:spcBef>
              <a:spcAft>
                <a:spcPts val="1200"/>
              </a:spcAft>
              <a:buSzPct val="100000"/>
              <a:buFont typeface="+mj-lt"/>
              <a:buAutoNum type="arabicPeriod"/>
              <a:defRPr/>
            </a:pPr>
            <a:r>
              <a:rPr lang="en-US" b="1" u="sng" dirty="0">
                <a:solidFill>
                  <a:srgbClr val="FFFFCC"/>
                </a:solidFill>
                <a:cs typeface="Calibri" pitchFamily="34" charset="0"/>
              </a:rPr>
              <a:t>2 Corinthians 13:5</a:t>
            </a:r>
          </a:p>
          <a:p>
            <a:pPr marL="742950" indent="-742950">
              <a:spcBef>
                <a:spcPts val="1200"/>
              </a:spcBef>
              <a:spcAft>
                <a:spcPts val="1200"/>
              </a:spcAft>
              <a:buSzPct val="100000"/>
              <a:buAutoNum type="arabicPeriod"/>
              <a:defRPr/>
            </a:pPr>
            <a:r>
              <a:rPr lang="en-US" dirty="0">
                <a:cs typeface="Calibri" pitchFamily="34" charset="0"/>
              </a:rPr>
              <a:t>Ephesians 2:10</a:t>
            </a:r>
          </a:p>
          <a:p>
            <a:pPr marL="742950" indent="-742950">
              <a:spcBef>
                <a:spcPts val="1200"/>
              </a:spcBef>
              <a:spcAft>
                <a:spcPts val="1200"/>
              </a:spcAft>
              <a:buSzPct val="100000"/>
              <a:buAutoNum type="arabicPeriod"/>
              <a:defRPr/>
            </a:pPr>
            <a:r>
              <a:rPr lang="en-US" dirty="0">
                <a:cs typeface="Calibri" pitchFamily="34" charset="0"/>
              </a:rPr>
              <a:t>Revelation 13:10</a:t>
            </a:r>
          </a:p>
          <a:p>
            <a:pPr marL="742950" indent="-742950">
              <a:spcBef>
                <a:spcPts val="1200"/>
              </a:spcBef>
              <a:spcAft>
                <a:spcPts val="1200"/>
              </a:spcAft>
              <a:buSzPct val="100000"/>
              <a:buFont typeface="Wingdings" panose="05000000000000000000" pitchFamily="2" charset="2"/>
              <a:buAutoNum type="arabicPeriod"/>
              <a:defRPr/>
            </a:pPr>
            <a:r>
              <a:rPr lang="en-US" dirty="0">
                <a:cs typeface="Calibri" pitchFamily="34" charset="0"/>
              </a:rPr>
              <a:t>Revelation 14:12</a:t>
            </a:r>
          </a:p>
          <a:p>
            <a:pPr marL="0" indent="0">
              <a:spcBef>
                <a:spcPts val="0"/>
              </a:spcBef>
              <a:spcAft>
                <a:spcPts val="600"/>
              </a:spcAft>
              <a:buSzPct val="100000"/>
              <a:buNone/>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4380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24C6EF3-356E-4107-8A5F-4D6CDBA26CD8}"/>
              </a:ext>
            </a:extLst>
          </p:cNvPr>
          <p:cNvSpPr txBox="1">
            <a:spLocks/>
          </p:cNvSpPr>
          <p:nvPr/>
        </p:nvSpPr>
        <p:spPr bwMode="auto">
          <a:xfrm>
            <a:off x="2340646" y="228600"/>
            <a:ext cx="751070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Out of Context Verses Used to Support the Perseverance of the Saints</a:t>
            </a:r>
            <a:endParaRPr lang="en-US"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134857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FontTx/>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13:5</a:t>
            </a:r>
          </a:p>
          <a:p>
            <a:pPr algn="just">
              <a:spcBef>
                <a:spcPct val="0"/>
              </a:spcBef>
              <a:buClrTx/>
              <a:buSzTx/>
              <a:buFontTx/>
              <a:buNone/>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 yourselves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you are in the faith; examine yourselves! Or do you not recognize this about yourselves, that Jesus Christ is in you—unless indeed you fail the test?”</a:t>
            </a:r>
          </a:p>
        </p:txBody>
      </p:sp>
      <p:pic>
        <p:nvPicPr>
          <p:cNvPr id="4" name="Picture 2">
            <a:extLst>
              <a:ext uri="{FF2B5EF4-FFF2-40B4-BE49-F238E27FC236}">
                <a16:creationId xmlns:a16="http://schemas.microsoft.com/office/drawing/2014/main" id="{FD0E3C68-BEEE-4C24-917F-CA8F1D3114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71885" y="3048000"/>
            <a:ext cx="124823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D4B21E60-AC74-41CA-8F55-A40970853169}"/>
              </a:ext>
            </a:extLst>
          </p:cNvPr>
          <p:cNvSpPr>
            <a:spLocks noChangeArrowheads="1"/>
          </p:cNvSpPr>
          <p:nvPr/>
        </p:nvSpPr>
        <p:spPr bwMode="auto">
          <a:xfrm>
            <a:off x="609600" y="1744682"/>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100" dirty="0">
                <a:latin typeface="Calibri" panose="020F0502020204030204" pitchFamily="34" charset="0"/>
                <a:ea typeface="Calibri" panose="020F0502020204030204" pitchFamily="34" charset="0"/>
                <a:cs typeface="Calibri" panose="020F0502020204030204" pitchFamily="34" charset="0"/>
              </a:rPr>
              <a:t>“Doubts about one’s salvation are not wrong...Scripture encourages self-examination...In 2 Corinthians 13:5, Paul wrote, ‘Test yourselves to see if you are in the faith; examine yourselves! Or do you not recognize this about yourselves, that Jesus Christ is in you—unless indeed you fail the test?’ That admonition is largely ignored—and often explained away—in the contemporary church.”</a:t>
            </a:r>
          </a:p>
        </p:txBody>
      </p:sp>
      <p:sp>
        <p:nvSpPr>
          <p:cNvPr id="2" name="Rectangle 2">
            <a:extLst>
              <a:ext uri="{FF2B5EF4-FFF2-40B4-BE49-F238E27FC236}">
                <a16:creationId xmlns:a16="http://schemas.microsoft.com/office/drawing/2014/main" id="{FE16074A-5660-8790-77DC-B887FF5FE867}"/>
              </a:ext>
            </a:extLst>
          </p:cNvPr>
          <p:cNvSpPr>
            <a:spLocks noChangeArrowheads="1"/>
          </p:cNvSpPr>
          <p:nvPr/>
        </p:nvSpPr>
        <p:spPr bwMode="auto">
          <a:xfrm>
            <a:off x="2164080" y="152400"/>
            <a:ext cx="7863840" cy="1315038"/>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 (Grand Rapids: Zondervan, 1988), 190.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FDF52326-1A80-41A3-843B-4FC0BBEB852F}"/>
              </a:ext>
            </a:extLst>
          </p:cNvPr>
          <p:cNvSpPr>
            <a:spLocks noChangeArrowheads="1"/>
          </p:cNvSpPr>
          <p:nvPr/>
        </p:nvSpPr>
        <p:spPr bwMode="auto">
          <a:xfrm>
            <a:off x="609600" y="1759327"/>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tabLst>
                <a:tab pos="1146175" algn="l"/>
              </a:tabLst>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tabLst>
                <a:tab pos="1146175" algn="l"/>
              </a:tabLst>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tabLst>
                <a:tab pos="1146175" algn="l"/>
              </a:tabLs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“Paul’s words help clarify the doctrine of assurance of faith. Paul asks the Corinthians to examine their own lives for evidence of salvation. Such evidence would include trust in Christ (Heb. 3:6), obedience to God (Matt. 7:21), growth in holiness (Heb. 12:14; 1 John 3:3), the fruit of the Spirit (Gal. 5:22, 23), love for other Christians (1 John 3:14), positive influence on others (Matt. 5:16), adhering to the apostolic teaching (1 John 4:2), and the testimony of the Holy Spirit within them (Rom. 8:15, 16).”</a:t>
            </a:r>
          </a:p>
        </p:txBody>
      </p:sp>
      <p:sp>
        <p:nvSpPr>
          <p:cNvPr id="24579" name="TextBox 2">
            <a:extLst>
              <a:ext uri="{FF2B5EF4-FFF2-40B4-BE49-F238E27FC236}">
                <a16:creationId xmlns:a16="http://schemas.microsoft.com/office/drawing/2014/main" id="{94692E4A-8DED-40B7-B14C-D06FB3F6F7DD}"/>
              </a:ext>
            </a:extLst>
          </p:cNvPr>
          <p:cNvSpPr txBox="1">
            <a:spLocks noChangeArrowheads="1"/>
          </p:cNvSpPr>
          <p:nvPr/>
        </p:nvSpPr>
        <p:spPr bwMode="auto">
          <a:xfrm>
            <a:off x="1386840" y="161925"/>
            <a:ext cx="9418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New Geneva Study Bible</a:t>
            </a:r>
          </a:p>
          <a:p>
            <a:pPr algn="ctr">
              <a:spcBef>
                <a:spcPct val="0"/>
              </a:spcBef>
              <a:buClrTx/>
              <a:buSzTx/>
              <a:buFontTx/>
              <a:buNone/>
            </a:pPr>
            <a:r>
              <a:rPr lang="en-US" alt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Luder</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Whitlock and Bruce Waltke R.C. Sproul, Moises Silva, et al, eds., </a:t>
            </a:r>
            <a:r>
              <a:rPr lang="en-US" alt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New Geneva Study Bible: Bringing the Light of the Reformation to Scripture</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(Nashville, TN: Thomas Nelson, 1995), 1844.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latin typeface="Calibri" panose="020F0502020204030204" pitchFamily="34" charset="0"/>
                <a:cs typeface="Calibri" panose="020F0502020204030204" pitchFamily="34" charset="0"/>
              </a:rPr>
              <a:t>“To the </a:t>
            </a:r>
            <a:r>
              <a:rPr lang="en-US" sz="3400" b="1" i="1" u="sng" dirty="0">
                <a:solidFill>
                  <a:srgbClr val="FFFFCC"/>
                </a:solidFill>
                <a:latin typeface="Calibri" panose="020F0502020204030204" pitchFamily="34" charset="0"/>
                <a:cs typeface="Calibri" panose="020F0502020204030204" pitchFamily="34" charset="0"/>
              </a:rPr>
              <a:t>church</a:t>
            </a:r>
            <a:r>
              <a:rPr lang="en-US" sz="3400" i="1" dirty="0">
                <a:latin typeface="Calibri" panose="020F0502020204030204" pitchFamily="34" charset="0"/>
                <a:cs typeface="Calibri" panose="020F0502020204030204" pitchFamily="34" charset="0"/>
              </a:rPr>
              <a:t> </a:t>
            </a:r>
            <a:r>
              <a:rPr lang="en-US" sz="3400" dirty="0">
                <a:latin typeface="Calibri" panose="020F0502020204030204" pitchFamily="34" charset="0"/>
                <a:cs typeface="Calibri" panose="020F0502020204030204" pitchFamily="34" charset="0"/>
              </a:rPr>
              <a:t>of God that is in Corinth, to those </a:t>
            </a:r>
            <a:r>
              <a:rPr lang="en-US" sz="3400" b="1" i="1" u="sng" dirty="0">
                <a:solidFill>
                  <a:srgbClr val="FFFFCC"/>
                </a:solidFill>
                <a:latin typeface="Calibri" panose="020F0502020204030204" pitchFamily="34" charset="0"/>
                <a:cs typeface="Calibri" panose="020F0502020204030204" pitchFamily="34" charset="0"/>
              </a:rPr>
              <a:t>sanctified in Christ Jesus</a:t>
            </a:r>
            <a:r>
              <a:rPr lang="en-US" sz="3400" dirty="0">
                <a:latin typeface="Calibri" panose="020F0502020204030204" pitchFamily="34" charset="0"/>
                <a:cs typeface="Calibri" panose="020F0502020204030204" pitchFamily="34" charset="0"/>
              </a:rPr>
              <a:t>, called to be </a:t>
            </a:r>
            <a:r>
              <a:rPr lang="en-US" sz="3400" b="1" i="1" u="sng" dirty="0">
                <a:solidFill>
                  <a:srgbClr val="FFFFCC"/>
                </a:solidFill>
                <a:latin typeface="Calibri" panose="020F0502020204030204" pitchFamily="34" charset="0"/>
                <a:cs typeface="Calibri" panose="020F0502020204030204" pitchFamily="34" charset="0"/>
              </a:rPr>
              <a:t>saints</a:t>
            </a:r>
            <a:r>
              <a:rPr lang="en-US" sz="3400" dirty="0">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latin typeface="Calibri" panose="020F0502020204030204" pitchFamily="34" charset="0"/>
                <a:cs typeface="Calibri" panose="020F0502020204030204" pitchFamily="34" charset="0"/>
              </a:rPr>
              <a:t>call upon the name of our Lord Jesus Christ</a:t>
            </a:r>
            <a:r>
              <a:rPr lang="en-US" sz="3400" dirty="0">
                <a:latin typeface="Calibri" panose="020F0502020204030204" pitchFamily="34" charset="0"/>
                <a:cs typeface="Calibri" panose="020F0502020204030204" pitchFamily="34" charset="0"/>
              </a:rPr>
              <a:t>, both </a:t>
            </a:r>
            <a:r>
              <a:rPr lang="en-US" sz="3400" b="1" i="1" u="sng" dirty="0">
                <a:solidFill>
                  <a:srgbClr val="FFFFCC"/>
                </a:solidFill>
                <a:latin typeface="Calibri" panose="020F0502020204030204" pitchFamily="34" charset="0"/>
                <a:cs typeface="Calibri" panose="020F0502020204030204" pitchFamily="34" charset="0"/>
              </a:rPr>
              <a:t>their Lord and ours</a:t>
            </a:r>
            <a:r>
              <a:rPr lang="en-US" sz="3400" dirty="0">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3ABA3659-463D-FFE7-9582-30BCBE7033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7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"To the </a:t>
            </a:r>
            <a:r>
              <a:rPr lang="en-US" sz="3600" b="1" i="1" u="sng" dirty="0">
                <a:solidFill>
                  <a:srgbClr val="FFFFCC"/>
                </a:solidFill>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that is at Corinth, with all the </a:t>
            </a:r>
            <a:r>
              <a:rPr lang="en-US" sz="3600" b="1" i="1" u="sng" dirty="0">
                <a:solidFill>
                  <a:srgbClr val="FFFFCC"/>
                </a:solidFill>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27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624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6493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353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5:8-9</a:t>
            </a:r>
          </a:p>
          <a:p>
            <a:pPr algn="just">
              <a:spcBef>
                <a:spcPct val="0"/>
              </a:spcBef>
              <a:buClrTx/>
              <a:buSzTx/>
              <a:buFontTx/>
              <a:buNone/>
            </a:pPr>
            <a:r>
              <a:rPr lang="en-US" sz="3600" baseline="30000" dirty="0">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of sober spirit, be on the alert. Your adversary,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devil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prowls around like a roaring lion, seeking someone to devour. </a:t>
            </a:r>
            <a:r>
              <a:rPr lang="en-US" sz="3600" baseline="30000" dirty="0">
                <a:latin typeface="Calibri" panose="020F0502020204030204" pitchFamily="34" charset="0"/>
                <a:cs typeface="+mn-cs"/>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resist him, firm in your 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knowing that the same experiences of suffering are being accomplished by your brethren who are in the world.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838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137507"/>
            <a:ext cx="8162565" cy="4031873"/>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646331"/>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p:txBody>
      </p:sp>
      <p:sp>
        <p:nvSpPr>
          <p:cNvPr id="4" name="TextBox 4"/>
          <p:cNvSpPr txBox="1">
            <a:spLocks noChangeArrowheads="1"/>
          </p:cNvSpPr>
          <p:nvPr/>
        </p:nvSpPr>
        <p:spPr bwMode="auto">
          <a:xfrm>
            <a:off x="3505200" y="6130918"/>
            <a:ext cx="5181600" cy="584775"/>
          </a:xfrm>
          <a:prstGeom prst="rect">
            <a:avLst/>
          </a:prstGeom>
          <a:noFill/>
          <a:ln w="9525">
            <a:noFill/>
            <a:miter lim="800000"/>
            <a:headEnd/>
            <a:tailEnd/>
          </a:ln>
        </p:spPr>
        <p:txBody>
          <a:bodyPr>
            <a:spAutoFit/>
          </a:bodyPr>
          <a:lstStyle/>
          <a:p>
            <a:pPr algn="ctr">
              <a:spcAft>
                <a:spcPts val="600"/>
              </a:spcAft>
              <a:defRPr/>
            </a:pPr>
            <a:r>
              <a:rPr lang="en-US" sz="16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Destiny: The Future Reign of the Servant Kings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(Monument, CO: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Panyim</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2012), 454.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386" y="1371600"/>
            <a:ext cx="218541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28956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said: “[W]hat they [the Christians at Corinth] had attained so far is nothing, unless they keep steadily on; because it is not enough that they once started off on the way of the Lord, if they do not make an effort to reach the goal.”</a:t>
            </a:r>
            <a:endParaRPr lang="en-US" altLang="en-US" sz="32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162300" y="228600"/>
            <a:ext cx="58674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The First Epistle of Paul the Apostle to the Corinthians</a:t>
            </a:r>
            <a:r>
              <a:rPr lang="en-US" sz="1600" dirty="0">
                <a:effectLst>
                  <a:outerShdw blurRad="38100" dist="38100" dir="2700000" algn="tl">
                    <a:srgbClr val="000000">
                      <a:alpha val="43137"/>
                    </a:srgbClr>
                  </a:outerShdw>
                </a:effectLst>
              </a:rPr>
              <a:t> (Grand Rapids, MI: Eerdmans Publishing Company, 1960), p. 197.</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11592EC2-BC14-4827-9537-E2B61A23DB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Tree>
    <p:extLst>
      <p:ext uri="{BB962C8B-B14F-4D97-AF65-F5344CB8AC3E}">
        <p14:creationId xmlns:p14="http://schemas.microsoft.com/office/powerpoint/2010/main" val="3330399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2830" y="1828800"/>
            <a:ext cx="5666170" cy="4728380"/>
          </a:xfrm>
        </p:spPr>
        <p:txBody>
          <a:bodyPr/>
          <a:lstStyle/>
          <a:p>
            <a:pPr marL="742950" indent="-742950">
              <a:spcBef>
                <a:spcPts val="1200"/>
              </a:spcBef>
              <a:spcAft>
                <a:spcPts val="1200"/>
              </a:spcAft>
              <a:buSzPct val="100000"/>
              <a:buFont typeface="+mj-lt"/>
              <a:buAutoNum type="arabicPeriod"/>
              <a:defRPr/>
            </a:pPr>
            <a:r>
              <a:rPr lang="en-US" dirty="0">
                <a:latin typeface="Calibri" pitchFamily="34" charset="0"/>
                <a:cs typeface="Calibri" pitchFamily="34" charset="0"/>
              </a:rPr>
              <a:t>Matthew 24:13</a:t>
            </a:r>
          </a:p>
          <a:p>
            <a:pPr marL="742950" indent="-742950">
              <a:spcBef>
                <a:spcPts val="1200"/>
              </a:spcBef>
              <a:spcAft>
                <a:spcPts val="1200"/>
              </a:spcAft>
              <a:buSzPct val="100000"/>
              <a:buFont typeface="Wingdings" panose="05000000000000000000" pitchFamily="2" charset="2"/>
              <a:buAutoNum type="arabicPeriod"/>
              <a:defRPr/>
            </a:pPr>
            <a:r>
              <a:rPr lang="en-US" dirty="0">
                <a:cs typeface="Calibri" pitchFamily="34" charset="0"/>
              </a:rPr>
              <a:t>John 15:5-6, 8 </a:t>
            </a:r>
          </a:p>
          <a:p>
            <a:pPr marL="742950" indent="-742950">
              <a:spcBef>
                <a:spcPts val="1200"/>
              </a:spcBef>
              <a:spcAft>
                <a:spcPts val="1200"/>
              </a:spcAft>
              <a:buSzPct val="100000"/>
              <a:buFont typeface="+mj-lt"/>
              <a:buAutoNum type="arabicPeriod"/>
              <a:defRPr/>
            </a:pPr>
            <a:r>
              <a:rPr lang="en-US" dirty="0">
                <a:cs typeface="Calibri" pitchFamily="34" charset="0"/>
              </a:rPr>
              <a:t>2 Corinthians 13:5</a:t>
            </a:r>
          </a:p>
          <a:p>
            <a:pPr marL="742950" indent="-742950">
              <a:spcBef>
                <a:spcPts val="1200"/>
              </a:spcBef>
              <a:spcAft>
                <a:spcPts val="1200"/>
              </a:spcAft>
              <a:buSzPct val="100000"/>
              <a:buAutoNum type="arabicPeriod"/>
              <a:defRPr/>
            </a:pPr>
            <a:r>
              <a:rPr lang="en-US" b="1" u="sng" dirty="0">
                <a:solidFill>
                  <a:srgbClr val="FFFFCC"/>
                </a:solidFill>
                <a:cs typeface="Calibri" pitchFamily="34" charset="0"/>
              </a:rPr>
              <a:t>Ephesians 2:10</a:t>
            </a:r>
          </a:p>
          <a:p>
            <a:pPr marL="742950" indent="-742950">
              <a:spcBef>
                <a:spcPts val="1200"/>
              </a:spcBef>
              <a:spcAft>
                <a:spcPts val="1200"/>
              </a:spcAft>
              <a:buSzPct val="100000"/>
              <a:buAutoNum type="arabicPeriod"/>
              <a:defRPr/>
            </a:pPr>
            <a:r>
              <a:rPr lang="en-US" dirty="0">
                <a:cs typeface="Calibri" pitchFamily="34" charset="0"/>
              </a:rPr>
              <a:t>Revelation 13:10</a:t>
            </a:r>
          </a:p>
          <a:p>
            <a:pPr marL="742950" indent="-742950">
              <a:spcBef>
                <a:spcPts val="1200"/>
              </a:spcBef>
              <a:spcAft>
                <a:spcPts val="1200"/>
              </a:spcAft>
              <a:buSzPct val="100000"/>
              <a:buFont typeface="Wingdings" panose="05000000000000000000" pitchFamily="2" charset="2"/>
              <a:buAutoNum type="arabicPeriod"/>
              <a:defRPr/>
            </a:pPr>
            <a:r>
              <a:rPr lang="en-US" dirty="0">
                <a:cs typeface="Calibri" pitchFamily="34" charset="0"/>
              </a:rPr>
              <a:t>Revelation 14:12</a:t>
            </a:r>
          </a:p>
          <a:p>
            <a:pPr marL="0" indent="0">
              <a:spcBef>
                <a:spcPts val="0"/>
              </a:spcBef>
              <a:spcAft>
                <a:spcPts val="600"/>
              </a:spcAft>
              <a:buSzPct val="100000"/>
              <a:buNone/>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4380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24C6EF3-356E-4107-8A5F-4D6CDBA26CD8}"/>
              </a:ext>
            </a:extLst>
          </p:cNvPr>
          <p:cNvSpPr txBox="1">
            <a:spLocks/>
          </p:cNvSpPr>
          <p:nvPr/>
        </p:nvSpPr>
        <p:spPr bwMode="auto">
          <a:xfrm>
            <a:off x="2340646" y="228600"/>
            <a:ext cx="751070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Out of Context Verses Used to Support the Perseverance of the Saints</a:t>
            </a:r>
            <a:endParaRPr lang="en-US"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3536176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lnSpc>
                <a:spcPct val="90000"/>
              </a:lnSpc>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latin typeface="Calibri" panose="020F0502020204030204" pitchFamily="34" charset="0"/>
              </a:rPr>
              <a:t>8 </a:t>
            </a:r>
            <a:r>
              <a:rPr lang="en-US" sz="3600" dirty="0">
                <a:latin typeface="Calibri" panose="020F0502020204030204" pitchFamily="34" charset="0"/>
              </a:rPr>
              <a:t>For by grace you have been saved through faith; and that not of yourselves, </a:t>
            </a:r>
            <a:r>
              <a:rPr lang="en-US" sz="3600" i="1" dirty="0">
                <a:latin typeface="Calibri" panose="020F0502020204030204" pitchFamily="34" charset="0"/>
              </a:rPr>
              <a:t>it is</a:t>
            </a:r>
            <a:r>
              <a:rPr lang="en-US" sz="3600" dirty="0">
                <a:latin typeface="Calibri" panose="020F0502020204030204" pitchFamily="34" charset="0"/>
              </a:rPr>
              <a:t> the gift of God; </a:t>
            </a:r>
            <a:r>
              <a:rPr lang="en-US" sz="3600" baseline="30000" dirty="0">
                <a:latin typeface="Calibri" panose="020F0502020204030204" pitchFamily="34" charset="0"/>
              </a:rPr>
              <a:t>9 </a:t>
            </a:r>
            <a:r>
              <a:rPr lang="en-US" sz="3600" dirty="0">
                <a:latin typeface="Calibri" panose="020F0502020204030204" pitchFamily="34" charset="0"/>
              </a:rPr>
              <a:t>not as a result of works, so that no one may boast. </a:t>
            </a:r>
            <a:r>
              <a:rPr lang="en-US" sz="3600" b="1" baseline="30000" dirty="0">
                <a:latin typeface="Calibri" panose="020F0502020204030204" pitchFamily="34" charset="0"/>
              </a:rPr>
              <a:t>10 </a:t>
            </a:r>
            <a:r>
              <a:rPr lang="en-US" sz="3600" dirty="0">
                <a:latin typeface="Calibri" panose="020F0502020204030204" pitchFamily="34" charset="0"/>
              </a:rPr>
              <a:t>For we are His workmanship, created in Christ Jesus for good works, which God prepared beforehand so that </a:t>
            </a:r>
            <a:r>
              <a:rPr lang="en-US" sz="3600" b="1" u="sng" dirty="0">
                <a:solidFill>
                  <a:srgbClr val="FFFFCC"/>
                </a:solidFill>
                <a:latin typeface="Calibri" panose="020F0502020204030204" pitchFamily="34" charset="0"/>
              </a:rPr>
              <a:t>we would walk [</a:t>
            </a:r>
            <a:r>
              <a:rPr lang="en-US" sz="3600" b="1" i="1" u="sng" dirty="0" err="1">
                <a:solidFill>
                  <a:srgbClr val="FFFFCC"/>
                </a:solidFill>
                <a:latin typeface="Calibri" panose="020F0502020204030204" pitchFamily="34" charset="0"/>
              </a:rPr>
              <a:t>peripateō</a:t>
            </a:r>
            <a:r>
              <a:rPr lang="en-US" sz="3600" b="1" u="sng" dirty="0">
                <a:solidFill>
                  <a:srgbClr val="FFFFCC"/>
                </a:solidFill>
                <a:latin typeface="Calibri" panose="020F0502020204030204" pitchFamily="34" charset="0"/>
              </a:rPr>
              <a:t>, subjunctive mood]</a:t>
            </a:r>
            <a:r>
              <a:rPr lang="en-US" sz="3600" dirty="0">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2830" y="1828800"/>
            <a:ext cx="5666170" cy="4728380"/>
          </a:xfrm>
        </p:spPr>
        <p:txBody>
          <a:bodyPr/>
          <a:lstStyle/>
          <a:p>
            <a:pPr marL="742950" indent="-742950">
              <a:spcBef>
                <a:spcPts val="1200"/>
              </a:spcBef>
              <a:spcAft>
                <a:spcPts val="1200"/>
              </a:spcAft>
              <a:buSzPct val="100000"/>
              <a:buFont typeface="+mj-lt"/>
              <a:buAutoNum type="arabicPeriod"/>
              <a:defRPr/>
            </a:pPr>
            <a:r>
              <a:rPr lang="en-US" dirty="0">
                <a:latin typeface="Calibri" pitchFamily="34" charset="0"/>
                <a:cs typeface="Calibri" pitchFamily="34" charset="0"/>
              </a:rPr>
              <a:t>Matthew 24:13</a:t>
            </a:r>
          </a:p>
          <a:p>
            <a:pPr marL="742950" indent="-742950">
              <a:spcBef>
                <a:spcPts val="1200"/>
              </a:spcBef>
              <a:spcAft>
                <a:spcPts val="1200"/>
              </a:spcAft>
              <a:buSzPct val="100000"/>
              <a:buFont typeface="Wingdings" panose="05000000000000000000" pitchFamily="2" charset="2"/>
              <a:buAutoNum type="arabicPeriod"/>
              <a:defRPr/>
            </a:pPr>
            <a:r>
              <a:rPr lang="en-US" dirty="0">
                <a:cs typeface="Calibri" pitchFamily="34" charset="0"/>
              </a:rPr>
              <a:t>John 15:5-6, 8 </a:t>
            </a:r>
          </a:p>
          <a:p>
            <a:pPr marL="742950" indent="-742950">
              <a:spcBef>
                <a:spcPts val="1200"/>
              </a:spcBef>
              <a:spcAft>
                <a:spcPts val="1200"/>
              </a:spcAft>
              <a:buSzPct val="100000"/>
              <a:buFont typeface="+mj-lt"/>
              <a:buAutoNum type="arabicPeriod"/>
              <a:defRPr/>
            </a:pPr>
            <a:r>
              <a:rPr lang="en-US" dirty="0">
                <a:cs typeface="Calibri" pitchFamily="34" charset="0"/>
              </a:rPr>
              <a:t>2 Corinthians 13:5</a:t>
            </a:r>
          </a:p>
          <a:p>
            <a:pPr marL="742950" indent="-742950">
              <a:spcBef>
                <a:spcPts val="1200"/>
              </a:spcBef>
              <a:spcAft>
                <a:spcPts val="1200"/>
              </a:spcAft>
              <a:buSzPct val="100000"/>
              <a:buAutoNum type="arabicPeriod"/>
              <a:defRPr/>
            </a:pPr>
            <a:r>
              <a:rPr lang="en-US" dirty="0">
                <a:cs typeface="Calibri" pitchFamily="34" charset="0"/>
              </a:rPr>
              <a:t>Ephesians 2:10</a:t>
            </a:r>
          </a:p>
          <a:p>
            <a:pPr marL="742950" indent="-742950">
              <a:spcBef>
                <a:spcPts val="1200"/>
              </a:spcBef>
              <a:spcAft>
                <a:spcPts val="1200"/>
              </a:spcAft>
              <a:buSzPct val="100000"/>
              <a:buAutoNum type="arabicPeriod"/>
              <a:defRPr/>
            </a:pPr>
            <a:r>
              <a:rPr lang="en-US" b="1" u="sng" dirty="0">
                <a:solidFill>
                  <a:srgbClr val="FFFFCC"/>
                </a:solidFill>
                <a:cs typeface="Calibri" pitchFamily="34" charset="0"/>
              </a:rPr>
              <a:t>Revelation 13:10</a:t>
            </a:r>
          </a:p>
          <a:p>
            <a:pPr marL="742950" indent="-742950">
              <a:spcBef>
                <a:spcPts val="1200"/>
              </a:spcBef>
              <a:spcAft>
                <a:spcPts val="1200"/>
              </a:spcAft>
              <a:buSzPct val="100000"/>
              <a:buFont typeface="Wingdings" panose="05000000000000000000" pitchFamily="2" charset="2"/>
              <a:buAutoNum type="arabicPeriod"/>
              <a:defRPr/>
            </a:pPr>
            <a:r>
              <a:rPr lang="en-US" dirty="0">
                <a:cs typeface="Calibri" pitchFamily="34" charset="0"/>
              </a:rPr>
              <a:t>Revelation 14:12</a:t>
            </a:r>
          </a:p>
          <a:p>
            <a:pPr marL="0" indent="0">
              <a:spcBef>
                <a:spcPts val="0"/>
              </a:spcBef>
              <a:spcAft>
                <a:spcPts val="600"/>
              </a:spcAft>
              <a:buSzPct val="100000"/>
              <a:buNone/>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4380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24C6EF3-356E-4107-8A5F-4D6CDBA26CD8}"/>
              </a:ext>
            </a:extLst>
          </p:cNvPr>
          <p:cNvSpPr txBox="1">
            <a:spLocks/>
          </p:cNvSpPr>
          <p:nvPr/>
        </p:nvSpPr>
        <p:spPr bwMode="auto">
          <a:xfrm>
            <a:off x="2340646" y="228600"/>
            <a:ext cx="751070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Out of Context Verses Used to Support the Perseverance of the Saints</a:t>
            </a:r>
            <a:endParaRPr lang="en-US"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4073646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977738"/>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13:10</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If anyone is destined for captivity, to captivity he goes; if anyone kills with the sword, with the sword he must be killed. Here is </a:t>
            </a:r>
            <a:r>
              <a:rPr lang="en-US" sz="3600" b="1" u="sng" dirty="0">
                <a:solidFill>
                  <a:srgbClr val="FFFFCC"/>
                </a:solidFill>
                <a:latin typeface="Calibri" panose="020F0502020204030204" pitchFamily="34" charset="0"/>
                <a:cs typeface="Calibri" panose="020F0502020204030204" pitchFamily="34" charset="0"/>
              </a:rPr>
              <a:t>the perseverance and the faith of the saints</a:t>
            </a:r>
            <a:r>
              <a:rPr lang="en-US" altLang="en-US" sz="3600" dirty="0">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1F566F77-2C34-4466-84C6-58E26ADADF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92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2830" y="1828800"/>
            <a:ext cx="5666170" cy="4728380"/>
          </a:xfrm>
        </p:spPr>
        <p:txBody>
          <a:bodyPr/>
          <a:lstStyle/>
          <a:p>
            <a:pPr marL="742950" indent="-742950">
              <a:spcBef>
                <a:spcPts val="1200"/>
              </a:spcBef>
              <a:spcAft>
                <a:spcPts val="1200"/>
              </a:spcAft>
              <a:buSzPct val="100000"/>
              <a:buFont typeface="+mj-lt"/>
              <a:buAutoNum type="arabicPeriod"/>
              <a:defRPr/>
            </a:pPr>
            <a:r>
              <a:rPr lang="en-US" dirty="0">
                <a:latin typeface="Calibri" pitchFamily="34" charset="0"/>
                <a:cs typeface="Calibri" pitchFamily="34" charset="0"/>
              </a:rPr>
              <a:t>Matthew 24:13</a:t>
            </a:r>
          </a:p>
          <a:p>
            <a:pPr marL="742950" indent="-742950">
              <a:spcBef>
                <a:spcPts val="1200"/>
              </a:spcBef>
              <a:spcAft>
                <a:spcPts val="1200"/>
              </a:spcAft>
              <a:buSzPct val="100000"/>
              <a:buFont typeface="Wingdings" panose="05000000000000000000" pitchFamily="2" charset="2"/>
              <a:buAutoNum type="arabicPeriod"/>
              <a:defRPr/>
            </a:pPr>
            <a:r>
              <a:rPr lang="en-US" dirty="0">
                <a:cs typeface="Calibri" pitchFamily="34" charset="0"/>
              </a:rPr>
              <a:t>John 15:5-6, 8 </a:t>
            </a:r>
          </a:p>
          <a:p>
            <a:pPr marL="742950" indent="-742950">
              <a:spcBef>
                <a:spcPts val="1200"/>
              </a:spcBef>
              <a:spcAft>
                <a:spcPts val="1200"/>
              </a:spcAft>
              <a:buSzPct val="100000"/>
              <a:buFont typeface="+mj-lt"/>
              <a:buAutoNum type="arabicPeriod"/>
              <a:defRPr/>
            </a:pPr>
            <a:r>
              <a:rPr lang="en-US" dirty="0">
                <a:cs typeface="Calibri" pitchFamily="34" charset="0"/>
              </a:rPr>
              <a:t>2 Corinthians 13:5</a:t>
            </a:r>
          </a:p>
          <a:p>
            <a:pPr marL="742950" indent="-742950">
              <a:spcBef>
                <a:spcPts val="1200"/>
              </a:spcBef>
              <a:spcAft>
                <a:spcPts val="1200"/>
              </a:spcAft>
              <a:buSzPct val="100000"/>
              <a:buAutoNum type="arabicPeriod"/>
              <a:defRPr/>
            </a:pPr>
            <a:r>
              <a:rPr lang="en-US" dirty="0">
                <a:cs typeface="Calibri" pitchFamily="34" charset="0"/>
              </a:rPr>
              <a:t>Ephesians 2:10</a:t>
            </a:r>
          </a:p>
          <a:p>
            <a:pPr marL="742950" indent="-742950">
              <a:spcBef>
                <a:spcPts val="1200"/>
              </a:spcBef>
              <a:spcAft>
                <a:spcPts val="1200"/>
              </a:spcAft>
              <a:buSzPct val="100000"/>
              <a:buAutoNum type="arabicPeriod"/>
              <a:defRPr/>
            </a:pPr>
            <a:r>
              <a:rPr lang="en-US" dirty="0">
                <a:cs typeface="Calibri" pitchFamily="34" charset="0"/>
              </a:rPr>
              <a:t>Revelation 13:10</a:t>
            </a:r>
          </a:p>
          <a:p>
            <a:pPr marL="742950" indent="-742950">
              <a:spcBef>
                <a:spcPts val="1200"/>
              </a:spcBef>
              <a:spcAft>
                <a:spcPts val="1200"/>
              </a:spcAft>
              <a:buSzPct val="100000"/>
              <a:buFont typeface="Wingdings" panose="05000000000000000000" pitchFamily="2" charset="2"/>
              <a:buAutoNum type="arabicPeriod"/>
              <a:defRPr/>
            </a:pPr>
            <a:r>
              <a:rPr lang="en-US" b="1" u="sng" dirty="0">
                <a:solidFill>
                  <a:srgbClr val="FFFFCC"/>
                </a:solidFill>
                <a:cs typeface="Calibri" pitchFamily="34" charset="0"/>
              </a:rPr>
              <a:t>Revelation 14:12</a:t>
            </a:r>
          </a:p>
          <a:p>
            <a:pPr marL="0" indent="0">
              <a:spcBef>
                <a:spcPts val="0"/>
              </a:spcBef>
              <a:spcAft>
                <a:spcPts val="600"/>
              </a:spcAft>
              <a:buSzPct val="100000"/>
              <a:buNone/>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4380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24C6EF3-356E-4107-8A5F-4D6CDBA26CD8}"/>
              </a:ext>
            </a:extLst>
          </p:cNvPr>
          <p:cNvSpPr txBox="1">
            <a:spLocks/>
          </p:cNvSpPr>
          <p:nvPr/>
        </p:nvSpPr>
        <p:spPr bwMode="auto">
          <a:xfrm>
            <a:off x="2340646" y="228600"/>
            <a:ext cx="751070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Out of Context Verses Used to Support the Perseverance of the Saints</a:t>
            </a:r>
            <a:endParaRPr lang="en-US"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395610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186974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14:12</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Here is </a:t>
            </a:r>
            <a:r>
              <a:rPr lang="en-US" sz="3600" b="1" u="sng" dirty="0">
                <a:solidFill>
                  <a:srgbClr val="FFFFCC"/>
                </a:solidFill>
                <a:latin typeface="Calibri" panose="020F0502020204030204" pitchFamily="34" charset="0"/>
                <a:cs typeface="Calibri" panose="020F0502020204030204" pitchFamily="34" charset="0"/>
              </a:rPr>
              <a:t>the perseverance of the saints</a:t>
            </a:r>
            <a:r>
              <a:rPr lang="en-US" sz="3600" dirty="0">
                <a:latin typeface="Calibri" panose="020F0502020204030204" pitchFamily="34" charset="0"/>
                <a:cs typeface="Calibri" panose="020F0502020204030204" pitchFamily="34" charset="0"/>
              </a:rPr>
              <a:t> who keep the commandments of God and their faith in Jesus</a:t>
            </a:r>
            <a:r>
              <a:rPr lang="en-US" altLang="en-US" sz="3600" dirty="0">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F31BF3B1-CB54-4EDC-80FE-5180BF66BD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8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970BB9EC-F5F1-4A84-FE20-4037B9A7DF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37757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latin typeface="Calibri" panose="020F0502020204030204" pitchFamily="34" charset="0"/>
                <a:cs typeface="Calibri" panose="020F0502020204030204" pitchFamily="34" charset="0"/>
              </a:rPr>
              <a:t>believes Him</a:t>
            </a:r>
            <a:r>
              <a:rPr lang="en-US" altLang="en-US" sz="3500" b="1" dirty="0">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who sent Me, </a:t>
            </a:r>
            <a:r>
              <a:rPr lang="en-US" altLang="en-US" sz="3500" b="1" u="sng" dirty="0">
                <a:solidFill>
                  <a:srgbClr val="FFFFCC"/>
                </a:solidFill>
                <a:latin typeface="Calibri" panose="020F0502020204030204" pitchFamily="34" charset="0"/>
                <a:cs typeface="Calibri" panose="020F0502020204030204" pitchFamily="34" charset="0"/>
              </a:rPr>
              <a:t>has eternal life</a:t>
            </a:r>
            <a:r>
              <a:rPr lang="en-US" altLang="en-US" sz="3500" dirty="0">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latin typeface="Calibri" panose="020F0502020204030204" pitchFamily="34" charset="0"/>
                <a:cs typeface="Calibri" panose="020F0502020204030204" pitchFamily="34" charset="0"/>
              </a:rPr>
              <a:t>has passed out</a:t>
            </a:r>
            <a:r>
              <a:rPr lang="en-US" altLang="en-US" sz="3500" b="1" dirty="0">
                <a:solidFill>
                  <a:srgbClr val="FFFFCC"/>
                </a:solidFill>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latin typeface="Calibri" panose="020F0502020204030204" pitchFamily="34" charset="0"/>
                <a:cs typeface="Calibri" panose="020F0502020204030204" pitchFamily="34" charset="0"/>
              </a:rPr>
              <a:t>every</a:t>
            </a:r>
            <a:r>
              <a:rPr lang="en-US" sz="3600" dirty="0">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latin typeface="Calibri" panose="020F0502020204030204" pitchFamily="34" charset="0"/>
                <a:cs typeface="Calibri" panose="020F0502020204030204" pitchFamily="34" charset="0"/>
              </a:rPr>
              <a:t>“To the </a:t>
            </a:r>
            <a:r>
              <a:rPr lang="en-US" sz="3400" b="1" i="1" u="sng" dirty="0">
                <a:solidFill>
                  <a:srgbClr val="FFFFCC"/>
                </a:solidFill>
                <a:latin typeface="Calibri" panose="020F0502020204030204" pitchFamily="34" charset="0"/>
                <a:cs typeface="Calibri" panose="020F0502020204030204" pitchFamily="34" charset="0"/>
              </a:rPr>
              <a:t>church</a:t>
            </a:r>
            <a:r>
              <a:rPr lang="en-US" sz="3400" i="1" dirty="0">
                <a:latin typeface="Calibri" panose="020F0502020204030204" pitchFamily="34" charset="0"/>
                <a:cs typeface="Calibri" panose="020F0502020204030204" pitchFamily="34" charset="0"/>
              </a:rPr>
              <a:t> </a:t>
            </a:r>
            <a:r>
              <a:rPr lang="en-US" sz="3400" dirty="0">
                <a:latin typeface="Calibri" panose="020F0502020204030204" pitchFamily="34" charset="0"/>
                <a:cs typeface="Calibri" panose="020F0502020204030204" pitchFamily="34" charset="0"/>
              </a:rPr>
              <a:t>of God that is in Corinth, to those </a:t>
            </a:r>
            <a:r>
              <a:rPr lang="en-US" sz="3400" b="1" i="1" u="sng" dirty="0">
                <a:solidFill>
                  <a:srgbClr val="FFFFCC"/>
                </a:solidFill>
                <a:latin typeface="Calibri" panose="020F0502020204030204" pitchFamily="34" charset="0"/>
                <a:cs typeface="Calibri" panose="020F0502020204030204" pitchFamily="34" charset="0"/>
              </a:rPr>
              <a:t>sanctified in Christ Jesus</a:t>
            </a:r>
            <a:r>
              <a:rPr lang="en-US" sz="3400" dirty="0">
                <a:latin typeface="Calibri" panose="020F0502020204030204" pitchFamily="34" charset="0"/>
                <a:cs typeface="Calibri" panose="020F0502020204030204" pitchFamily="34" charset="0"/>
              </a:rPr>
              <a:t>, called to be </a:t>
            </a:r>
            <a:r>
              <a:rPr lang="en-US" sz="3400" b="1" i="1" u="sng" dirty="0">
                <a:solidFill>
                  <a:srgbClr val="FFFFCC"/>
                </a:solidFill>
                <a:latin typeface="Calibri" panose="020F0502020204030204" pitchFamily="34" charset="0"/>
                <a:cs typeface="Calibri" panose="020F0502020204030204" pitchFamily="34" charset="0"/>
              </a:rPr>
              <a:t>saints</a:t>
            </a:r>
            <a:r>
              <a:rPr lang="en-US" sz="3400" dirty="0">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latin typeface="Calibri" panose="020F0502020204030204" pitchFamily="34" charset="0"/>
                <a:cs typeface="Calibri" panose="020F0502020204030204" pitchFamily="34" charset="0"/>
              </a:rPr>
              <a:t>call upon the name of our Lord Jesus Christ</a:t>
            </a:r>
            <a:r>
              <a:rPr lang="en-US" sz="3400" dirty="0">
                <a:latin typeface="Calibri" panose="020F0502020204030204" pitchFamily="34" charset="0"/>
                <a:cs typeface="Calibri" panose="020F0502020204030204" pitchFamily="34" charset="0"/>
              </a:rPr>
              <a:t>, both </a:t>
            </a:r>
            <a:r>
              <a:rPr lang="en-US" sz="3400" b="1" i="1" u="sng" dirty="0">
                <a:solidFill>
                  <a:srgbClr val="FFFFCC"/>
                </a:solidFill>
                <a:latin typeface="Calibri" panose="020F0502020204030204" pitchFamily="34" charset="0"/>
                <a:cs typeface="Calibri" panose="020F0502020204030204" pitchFamily="34" charset="0"/>
              </a:rPr>
              <a:t>their Lord and ours</a:t>
            </a:r>
            <a:r>
              <a:rPr lang="en-US" sz="3400" dirty="0">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AC553E90-0AD3-95FE-3F69-7DE51989B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082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3CF987E2-4347-B6E5-986E-6256C35EDC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B3A1C9AA-F8E2-A71A-D741-5D09AD1F16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74FF2226-9E9C-EC62-8D1F-8FF3D7B839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28024"/>
          <a:ext cx="10972800" cy="6601952"/>
        </p:xfrm>
        <a:graphic>
          <a:graphicData uri="http://schemas.openxmlformats.org/drawingml/2006/table">
            <a:tbl>
              <a:tblPr>
                <a:tableStyleId>{5940675A-B579-460E-94D1-54222C63F5DA}</a:tableStyleId>
              </a:tblPr>
              <a:tblGrid>
                <a:gridCol w="3213943">
                  <a:extLst>
                    <a:ext uri="{9D8B030D-6E8A-4147-A177-3AD203B41FA5}">
                      <a16:colId xmlns:a16="http://schemas.microsoft.com/office/drawing/2014/main" val="20000"/>
                    </a:ext>
                  </a:extLst>
                </a:gridCol>
                <a:gridCol w="3408684">
                  <a:extLst>
                    <a:ext uri="{9D8B030D-6E8A-4147-A177-3AD203B41FA5}">
                      <a16:colId xmlns:a16="http://schemas.microsoft.com/office/drawing/2014/main" val="20001"/>
                    </a:ext>
                  </a:extLst>
                </a:gridCol>
                <a:gridCol w="435017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4" name="Picture 2">
            <a:extLst>
              <a:ext uri="{FF2B5EF4-FFF2-40B4-BE49-F238E27FC236}">
                <a16:creationId xmlns:a16="http://schemas.microsoft.com/office/drawing/2014/main" id="{E4B0A220-8C1B-D527-9C62-3208271ECB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37757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latin typeface="Calibri" panose="020F0502020204030204" pitchFamily="34" charset="0"/>
                <a:cs typeface="Calibri" panose="020F0502020204030204" pitchFamily="34" charset="0"/>
              </a:rPr>
              <a:t>believes Him</a:t>
            </a:r>
            <a:r>
              <a:rPr lang="en-US" altLang="en-US" sz="3500" b="1" dirty="0">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who sent Me, </a:t>
            </a:r>
            <a:r>
              <a:rPr lang="en-US" altLang="en-US" sz="3500" b="1" u="sng" dirty="0">
                <a:solidFill>
                  <a:srgbClr val="FFFFCC"/>
                </a:solidFill>
                <a:latin typeface="Calibri" panose="020F0502020204030204" pitchFamily="34" charset="0"/>
                <a:cs typeface="Calibri" panose="020F0502020204030204" pitchFamily="34" charset="0"/>
              </a:rPr>
              <a:t>has eternal life</a:t>
            </a:r>
            <a:r>
              <a:rPr lang="en-US" altLang="en-US" sz="3500" dirty="0">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latin typeface="Calibri" panose="020F0502020204030204" pitchFamily="34" charset="0"/>
                <a:cs typeface="Calibri" panose="020F0502020204030204" pitchFamily="34" charset="0"/>
              </a:rPr>
              <a:t>has passed out</a:t>
            </a:r>
            <a:r>
              <a:rPr lang="en-US" altLang="en-US" sz="3500" b="1" dirty="0">
                <a:solidFill>
                  <a:srgbClr val="FFFFCC"/>
                </a:solidFill>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93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"To the </a:t>
            </a:r>
            <a:r>
              <a:rPr lang="en-US" sz="3600" b="1" i="1" u="sng" dirty="0">
                <a:solidFill>
                  <a:srgbClr val="FFFFCC"/>
                </a:solidFill>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that is at Corinth, with all the </a:t>
            </a:r>
            <a:r>
              <a:rPr lang="en-US" sz="3600" b="1" i="1" u="sng" dirty="0">
                <a:solidFill>
                  <a:srgbClr val="FFFFCC"/>
                </a:solidFill>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1740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pic>
        <p:nvPicPr>
          <p:cNvPr id="4" name="Picture 2" descr="http://t1.gstatic.com/images?q=tbn:ANd9GcQxv3vyi4YqgamHAJTIgWkNJkLqWWIuAG2pkecTpX67vjz6XE96K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2869" y="1332267"/>
            <a:ext cx="2278931" cy="32121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137507"/>
            <a:ext cx="8162565" cy="3785652"/>
          </a:xfrm>
          <a:prstGeom prst="rect">
            <a:avLst/>
          </a:prstGeom>
          <a:noFill/>
          <a:ln w="9525">
            <a:noFill/>
            <a:miter lim="800000"/>
            <a:headEnd/>
            <a:tailEnd/>
          </a:ln>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646331"/>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p:txBody>
      </p:sp>
      <p:sp>
        <p:nvSpPr>
          <p:cNvPr id="4" name="TextBox 4"/>
          <p:cNvSpPr txBox="1">
            <a:spLocks noChangeArrowheads="1"/>
          </p:cNvSpPr>
          <p:nvPr/>
        </p:nvSpPr>
        <p:spPr bwMode="auto">
          <a:xfrm>
            <a:off x="3505200" y="6130918"/>
            <a:ext cx="5181600" cy="584775"/>
          </a:xfrm>
          <a:prstGeom prst="rect">
            <a:avLst/>
          </a:prstGeom>
          <a:noFill/>
          <a:ln w="9525">
            <a:noFill/>
            <a:miter lim="800000"/>
            <a:headEnd/>
            <a:tailEnd/>
          </a:ln>
        </p:spPr>
        <p:txBody>
          <a:bodyPr>
            <a:spAutoFit/>
          </a:bodyPr>
          <a:lstStyle/>
          <a:p>
            <a:pPr algn="ctr">
              <a:spcAft>
                <a:spcPts val="600"/>
              </a:spcAft>
              <a:defRPr/>
            </a:pPr>
            <a:r>
              <a:rPr lang="en-US" sz="16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Destiny: The Future Reign of the Servant Kings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(Monument, CO: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Panyim</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2012), 454.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649" y="1371600"/>
            <a:ext cx="2622497"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6682A60B-9990-4D5F-C54B-62630D6BD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905000"/>
            <a:ext cx="10896600" cy="2209800"/>
          </a:xfrm>
        </p:spPr>
        <p:txBody>
          <a:bodyPr/>
          <a:lstStyle/>
          <a:p>
            <a:pPr marL="0" indent="0" algn="just">
              <a:buNone/>
            </a:pPr>
            <a:r>
              <a:rPr lang="en-US" dirty="0">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Bob Kirkland, </a:t>
            </a:r>
            <a:r>
              <a:rPr lang="en-US" i="1" dirty="0">
                <a:latin typeface="Calibri" panose="020F0502020204030204" pitchFamily="34" charset="0"/>
                <a:cs typeface="Calibri" panose="020F0502020204030204" pitchFamily="34" charset="0"/>
              </a:rPr>
              <a:t>Calvinism: None Dare Call It Heresy; Spotlight on the Life and Teachings of John Calvin</a:t>
            </a:r>
            <a:r>
              <a:rPr lang="en-US" dirty="0">
                <a:latin typeface="Calibri" panose="020F0502020204030204" pitchFamily="34" charset="0"/>
                <a:cs typeface="Calibri" panose="020F0502020204030204" pitchFamily="34" charset="0"/>
              </a:rPr>
              <a:t> (Eureka, MT: Lighthouse Trails, 2018), 102.</a:t>
            </a:r>
          </a:p>
        </p:txBody>
      </p:sp>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657600" y="2133600"/>
            <a:ext cx="7924800" cy="288460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248097"/>
            <a:ext cx="8001000" cy="141245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1030" name="Picture 6" descr="http://www.presbyteriansofthepast.com/wp-content/uploads/2015/10/Cover-Image-Beza-for-his-Bio-of-Calvin-10-12-20151-221x300.jpg"/>
          <p:cNvPicPr>
            <a:picLocks noChangeAspect="1" noChangeArrowheads="1"/>
          </p:cNvPicPr>
          <p:nvPr/>
        </p:nvPicPr>
        <p:blipFill>
          <a:blip r:embed="rId2" cstate="print"/>
          <a:srcRect/>
          <a:stretch>
            <a:fillRect/>
          </a:stretch>
        </p:blipFill>
        <p:spPr bwMode="auto">
          <a:xfrm>
            <a:off x="609600" y="2290804"/>
            <a:ext cx="2634759" cy="3576596"/>
          </a:xfrm>
          <a:prstGeom prst="rect">
            <a:avLst/>
          </a:prstGeom>
          <a:noFill/>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217565" y="208962"/>
            <a:ext cx="375687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470586"/>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sz="3600"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814697"/>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E9742-6704-5797-862F-5DAE50A0B27F}"/>
              </a:ext>
            </a:extLst>
          </p:cNvPr>
          <p:cNvPicPr>
            <a:picLocks noChangeAspect="1"/>
          </p:cNvPicPr>
          <p:nvPr/>
        </p:nvPicPr>
        <p:blipFill>
          <a:blip r:embed="rId2"/>
          <a:stretch>
            <a:fillRect/>
          </a:stretch>
        </p:blipFill>
        <p:spPr>
          <a:xfrm>
            <a:off x="3035563" y="457200"/>
            <a:ext cx="6120874"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7848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98174"/>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371601"/>
            <a:ext cx="10976344" cy="5029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R. T. Kendall, </a:t>
            </a:r>
            <a:r>
              <a:rPr lang="en-US" i="1" dirty="0">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latin typeface="Calibri" panose="020F0502020204030204" pitchFamily="34" charset="0"/>
                <a:ea typeface="Calibri" panose="020F0502020204030204" pitchFamily="34" charset="0"/>
                <a:cs typeface="Calibri" panose="020F0502020204030204" pitchFamily="34" charset="0"/>
              </a:rPr>
              <a:t> (Lake Mary, FL: Charisma House, 2006), 3</a:t>
            </a:r>
            <a:r>
              <a:rPr lang="en-US" dirty="0">
                <a:latin typeface="Calibri" panose="020F0502020204030204" pitchFamily="34" charset="0"/>
                <a:ea typeface="Calibri" panose="020F0502020204030204" pitchFamily="34" charset="0"/>
                <a:cs typeface="Calibri" panose="020F0502020204030204" pitchFamily="34" charset="0"/>
              </a:rPr>
              <a:t>.</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latin typeface="Calibri" panose="020F0502020204030204" pitchFamily="34" charset="0"/>
                <a:ea typeface="Calibri" panose="020F0502020204030204" pitchFamily="34" charset="0"/>
                <a:cs typeface="Calibri" panose="020F0502020204030204" pitchFamily="34" charset="0"/>
              </a:rPr>
              <a:t> (Lake Mary, FL: Charisma House, 2006), 3</a:t>
            </a:r>
            <a:r>
              <a:rPr lang="en-US" dirty="0">
                <a:latin typeface="Calibri" panose="020F0502020204030204" pitchFamily="34" charset="0"/>
                <a:ea typeface="Calibri" panose="020F0502020204030204" pitchFamily="34" charset="0"/>
                <a:cs typeface="Calibri" panose="020F0502020204030204" pitchFamily="34" charset="0"/>
              </a:rPr>
              <a:t>.</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latin typeface="Calibri" panose="020F0502020204030204" pitchFamily="34" charset="0"/>
                <a:ea typeface="Calibri" panose="020F0502020204030204" pitchFamily="34" charset="0"/>
                <a:cs typeface="Calibri" panose="020F0502020204030204" pitchFamily="34" charset="0"/>
              </a:rPr>
              <a:t> (Lake Mary, FL: Charisma House, 2006), 4</a:t>
            </a:r>
            <a:r>
              <a:rPr lang="en-US" dirty="0">
                <a:latin typeface="Calibri" panose="020F0502020204030204" pitchFamily="34" charset="0"/>
                <a:ea typeface="Calibri" panose="020F0502020204030204" pitchFamily="34" charset="0"/>
                <a:cs typeface="Calibri" panose="020F0502020204030204" pitchFamily="34" charset="0"/>
              </a:rPr>
              <a:t>.</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latin typeface="Calibri" panose="020F0502020204030204" pitchFamily="34" charset="0"/>
                <a:ea typeface="Calibri" panose="020F0502020204030204" pitchFamily="34" charset="0"/>
                <a:cs typeface="Calibri" panose="020F0502020204030204" pitchFamily="34" charset="0"/>
              </a:rPr>
              <a:t> (Lake Mary, FL: Charisma House, 2006), 4</a:t>
            </a:r>
            <a:r>
              <a:rPr lang="en-US" dirty="0">
                <a:latin typeface="Calibri" panose="020F0502020204030204" pitchFamily="34" charset="0"/>
                <a:ea typeface="Calibri" panose="020F0502020204030204" pitchFamily="34" charset="0"/>
                <a:cs typeface="Calibri" panose="020F0502020204030204" pitchFamily="34" charset="0"/>
              </a:rPr>
              <a:t>.</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latin typeface="Calibri" panose="020F0502020204030204" pitchFamily="34" charset="0"/>
                <a:ea typeface="Calibri" panose="020F0502020204030204" pitchFamily="34" charset="0"/>
                <a:cs typeface="Calibri" panose="020F0502020204030204" pitchFamily="34" charset="0"/>
              </a:rPr>
              <a:t> (Lake Mary, FL: Charisma House, 2006), 4</a:t>
            </a:r>
            <a:r>
              <a:rPr lang="en-US" dirty="0">
                <a:latin typeface="Calibri" panose="020F0502020204030204" pitchFamily="34" charset="0"/>
                <a:ea typeface="Calibri" panose="020F0502020204030204" pitchFamily="34" charset="0"/>
                <a:cs typeface="Calibri" panose="020F0502020204030204" pitchFamily="34" charset="0"/>
              </a:rPr>
              <a:t>.</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232405" y="5304343"/>
            <a:ext cx="7727190" cy="1401257"/>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625013" y="218389"/>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447800"/>
            <a:ext cx="5062118" cy="3657600"/>
          </a:xfrm>
          <a:prstGeom prst="rect">
            <a:avLst/>
          </a:prstGeom>
        </p:spPr>
      </p:pic>
    </p:spTree>
    <p:extLst>
      <p:ext uri="{BB962C8B-B14F-4D97-AF65-F5344CB8AC3E}">
        <p14:creationId xmlns:p14="http://schemas.microsoft.com/office/powerpoint/2010/main" val="3308752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pic>
        <p:nvPicPr>
          <p:cNvPr id="5" name="Picture 2">
            <a:extLst>
              <a:ext uri="{FF2B5EF4-FFF2-40B4-BE49-F238E27FC236}">
                <a16:creationId xmlns:a16="http://schemas.microsoft.com/office/drawing/2014/main" id="{1F5DB834-6586-D13A-FE2F-6E8C0AD6F0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1600200"/>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latin typeface="Calibri" panose="020F0502020204030204" pitchFamily="34" charset="0"/>
                <a:cs typeface="Calibri" panose="020F0502020204030204" pitchFamily="34" charset="0"/>
              </a:rPr>
              <a:t>...”</a:t>
            </a:r>
          </a:p>
        </p:txBody>
      </p:sp>
      <p:pic>
        <p:nvPicPr>
          <p:cNvPr id="27651" name="Picture 2" descr="https://encrypted-tbn1.gstatic.com/images?q=tbn:ANd9GcQileAyv1EM7poIp7ESaXAcXrR3g8wmSEi8qEez1LEfoNRgER0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2" y="228601"/>
            <a:ext cx="748146"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75442" y="228600"/>
            <a:ext cx="3841116" cy="646331"/>
          </a:xfrm>
          <a:prstGeom prst="rect">
            <a:avLst/>
          </a:prstGeom>
        </p:spPr>
        <p:txBody>
          <a:bodyPr wrap="none">
            <a:spAutoFit/>
          </a:bodyPr>
          <a:lstStyle/>
          <a:p>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p:txBody>
      </p:sp>
      <p:sp>
        <p:nvSpPr>
          <p:cNvPr id="3" name="Rectangle 2"/>
          <p:cNvSpPr/>
          <p:nvPr/>
        </p:nvSpPr>
        <p:spPr>
          <a:xfrm>
            <a:off x="1790701" y="6019801"/>
            <a:ext cx="8610599" cy="646331"/>
          </a:xfrm>
          <a:prstGeom prst="rect">
            <a:avLst/>
          </a:prstGeom>
        </p:spPr>
        <p:txBody>
          <a:bodyPr wrap="square">
            <a:spAutoFit/>
          </a:bodyPr>
          <a:lstStyle/>
          <a:p>
            <a:pPr algn="ctr"/>
            <a:r>
              <a:rPr lang="en-US" sz="1800" dirty="0">
                <a:latin typeface="Calibri" panose="020F0502020204030204" pitchFamily="34" charset="0"/>
                <a:cs typeface="Calibri" panose="020F0502020204030204" pitchFamily="34" charset="0"/>
              </a:rPr>
              <a:t>William </a:t>
            </a:r>
            <a:r>
              <a:rPr lang="en-US" sz="1800" dirty="0" err="1">
                <a:latin typeface="Calibri" panose="020F0502020204030204" pitchFamily="34" charset="0"/>
                <a:cs typeface="Calibri" panose="020F0502020204030204" pitchFamily="34" charset="0"/>
              </a:rPr>
              <a:t>Hendriksen</a:t>
            </a:r>
            <a:r>
              <a:rPr lang="en-US" sz="1800"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A Commentary on the Gospel of John, 3d ed. (London: Banner of Truth Trust, 1964), p. 127. </a:t>
            </a:r>
            <a:r>
              <a:rPr lang="en-US" sz="1800" dirty="0">
                <a:latin typeface="Calibri" panose="020F0502020204030204" pitchFamily="34" charset="0"/>
                <a:cs typeface="Calibri" panose="020F0502020204030204" pitchFamily="34" charset="0"/>
              </a:rPr>
              <a:t> (1978). Bibliotheca Sacra, 135.  (1978). </a:t>
            </a:r>
            <a:r>
              <a:rPr lang="en-US" sz="1800" i="1" dirty="0">
                <a:latin typeface="Calibri" panose="020F0502020204030204" pitchFamily="34" charset="0"/>
                <a:cs typeface="Calibri" panose="020F0502020204030204" pitchFamily="34" charset="0"/>
              </a:rPr>
              <a:t>Bibliotheca Sacra</a:t>
            </a:r>
            <a:r>
              <a:rPr lang="en-US" sz="1800"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135</a:t>
            </a:r>
            <a:r>
              <a:rPr lang="en-US" sz="1800" dirty="0">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John F. MacArthur, </a:t>
            </a:r>
            <a:r>
              <a:rPr lang="en-US" i="1" dirty="0">
                <a:latin typeface="Calibri" panose="020F0502020204030204" pitchFamily="34" charset="0"/>
                <a:cs typeface="Calibri" panose="020F0502020204030204" pitchFamily="34" charset="0"/>
              </a:rPr>
              <a:t>The Gospel According to Jesus: What Does Jesus Mean When He Says, "Follow Me"?</a:t>
            </a:r>
            <a:r>
              <a:rPr lang="en-US" dirty="0">
                <a:latin typeface="Calibri" panose="020F0502020204030204" pitchFamily="34" charset="0"/>
                <a:cs typeface="Calibri" panose="020F0502020204030204" pitchFamily="34" charset="0"/>
              </a:rPr>
              <a:t> (Grand Rapids: Zondervan, 1988), 173.</a:t>
            </a:r>
          </a:p>
        </p:txBody>
      </p:sp>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038600" y="3055462"/>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245" y="2565282"/>
            <a:ext cx="2959355" cy="1727436"/>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1254551"/>
            <a:ext cx="10874829" cy="1401257"/>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
        <p:nvSpPr>
          <p:cNvPr id="3" name="TextBox 2">
            <a:extLst>
              <a:ext uri="{FF2B5EF4-FFF2-40B4-BE49-F238E27FC236}">
                <a16:creationId xmlns:a16="http://schemas.microsoft.com/office/drawing/2014/main" id="{8EE002FD-3B48-499C-A419-5390C6A53357}"/>
              </a:ext>
            </a:extLst>
          </p:cNvPr>
          <p:cNvSpPr txBox="1"/>
          <p:nvPr/>
        </p:nvSpPr>
        <p:spPr>
          <a:xfrm>
            <a:off x="2914650" y="5867400"/>
            <a:ext cx="6362701"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James R. White, </a:t>
            </a:r>
            <a:r>
              <a:rPr lang="en-US" i="1" dirty="0">
                <a:latin typeface="Calibri" panose="020F0502020204030204" pitchFamily="34" charset="0"/>
                <a:cs typeface="Calibri" panose="020F0502020204030204" pitchFamily="34" charset="0"/>
              </a:rPr>
              <a:t>The Potter’s Freedom</a:t>
            </a:r>
            <a:r>
              <a:rPr lang="en-US" dirty="0">
                <a:latin typeface="Calibri" panose="020F0502020204030204" pitchFamily="34" charset="0"/>
                <a:cs typeface="Calibri" panose="020F0502020204030204" pitchFamily="34" charset="0"/>
              </a:rPr>
              <a:t> (Amityville, NY: Calvary Press Publishing, 2000), 293.</a:t>
            </a:r>
          </a:p>
        </p:txBody>
      </p:sp>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609600" y="1143000"/>
            <a:ext cx="109728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584200"/>
          </a:xfrm>
          <a:prstGeom prst="rect">
            <a:avLst/>
          </a:prstGeom>
          <a:noFill/>
          <a:ln w="9525">
            <a:noFill/>
            <a:miter lim="800000"/>
            <a:headEnd/>
            <a:tailEnd/>
          </a:ln>
        </p:spPr>
        <p:txBody>
          <a:bodyPr>
            <a:spAutoFit/>
          </a:bodyPr>
          <a:lstStyle/>
          <a:p>
            <a:pPr algn="ctr"/>
            <a:r>
              <a:rPr lang="en-US" altLang="en-US" sz="1600" dirty="0">
                <a:latin typeface="Calibri" panose="020F0502020204030204" pitchFamily="34" charset="0"/>
                <a:cs typeface="Calibri" panose="020F0502020204030204" pitchFamily="34" charset="0"/>
              </a:rPr>
              <a:t>W. E. Vine, Merrill F. Unger, and William White, </a:t>
            </a:r>
            <a:r>
              <a:rPr lang="en-US" altLang="en-US" sz="1600" i="1" dirty="0">
                <a:latin typeface="Calibri" panose="020F0502020204030204" pitchFamily="34" charset="0"/>
                <a:cs typeface="Calibri" panose="020F0502020204030204" pitchFamily="34" charset="0"/>
              </a:rPr>
              <a:t>Vine's Complete Expository Dictionary of the Old and New Testament Words</a:t>
            </a:r>
            <a:r>
              <a:rPr lang="en-US" altLang="en-US" sz="1600" dirty="0">
                <a:latin typeface="Calibri" panose="020F0502020204030204" pitchFamily="34" charset="0"/>
                <a:cs typeface="Calibri" panose="020F0502020204030204" pitchFamily="34" charset="0"/>
              </a:rPr>
              <a:t> (Nashville: Nelson, 1996), 61.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828800"/>
            <a:ext cx="10972800" cy="1782257"/>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“Something more than believing in Christ is necessary to ensure the soul’s reaching Heaven.”</a:t>
            </a:r>
            <a:endPar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2133600" y="228600"/>
            <a:ext cx="7924800"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sz="2000" dirty="0">
                <a:latin typeface="Calibri" panose="020F0502020204030204" pitchFamily="34" charset="0"/>
                <a:cs typeface="Calibri" panose="020F0502020204030204" pitchFamily="34" charset="0"/>
              </a:rPr>
              <a:t>A. W. Pink in December 1947, cited in Iain H. Murray’s The Life of Arthur W. Pink (Carlisle, PA: The Banner of Truth Trust, 1981 edition), pp. 248-249</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657599"/>
            <a:ext cx="3796589" cy="2743200"/>
          </a:xfrm>
          <a:prstGeom prst="rect">
            <a:avLst/>
          </a:prstGeom>
        </p:spPr>
      </p:pic>
    </p:spTree>
    <p:extLst>
      <p:ext uri="{BB962C8B-B14F-4D97-AF65-F5344CB8AC3E}">
        <p14:creationId xmlns:p14="http://schemas.microsoft.com/office/powerpoint/2010/main" val="2128299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600"/>
              </a:spcBef>
              <a:spcAft>
                <a:spcPts val="600"/>
              </a:spcAft>
            </a:pPr>
            <a:r>
              <a:rPr lang="en-US" altLang="en-US" sz="3600" dirty="0">
                <a:latin typeface="Calibri" panose="020F0502020204030204" pitchFamily="34" charset="0"/>
                <a:ea typeface="Calibri" panose="020F0502020204030204" pitchFamily="34" charset="0"/>
                <a:cs typeface="Calibri" panose="020F0502020204030204" pitchFamily="34" charset="0"/>
              </a:rPr>
              <a:t>“</a:t>
            </a:r>
            <a:r>
              <a:rPr lang="en-US" sz="3600" baseline="30000" dirty="0">
                <a:latin typeface="Calibri" panose="020F0502020204030204" pitchFamily="34" charset="0"/>
                <a:ea typeface="Calibri" panose="020F0502020204030204" pitchFamily="34" charset="0"/>
                <a:cs typeface="Calibri" panose="020F0502020204030204" pitchFamily="34" charset="0"/>
              </a:rPr>
              <a:t>14</a:t>
            </a:r>
            <a:r>
              <a:rPr lang="en-US" sz="3600" b="1" baseline="300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latin typeface="Calibri" panose="020F0502020204030204" pitchFamily="34" charset="0"/>
                <a:ea typeface="Calibri" panose="020F0502020204030204" pitchFamily="34" charset="0"/>
                <a:cs typeface="Calibri" panose="020F0502020204030204" pitchFamily="34" charset="0"/>
              </a:rPr>
              <a:t>15</a:t>
            </a:r>
            <a:r>
              <a:rPr lang="en-US" sz="3600" b="1" baseline="300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262705"/>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600"/>
              </a:spcBef>
              <a:spcAft>
                <a:spcPts val="600"/>
              </a:spcAft>
            </a:pPr>
            <a:r>
              <a:rPr lang="en-US" altLang="en-US" sz="3600" dirty="0">
                <a:latin typeface="Calibri" panose="020F0502020204030204" pitchFamily="34" charset="0"/>
                <a:ea typeface="Calibri" panose="020F0502020204030204" pitchFamily="34" charset="0"/>
                <a:cs typeface="Calibri" panose="020F0502020204030204" pitchFamily="34" charset="0"/>
              </a:rPr>
              <a:t>“</a:t>
            </a:r>
            <a:r>
              <a:rPr lang="en-US" sz="3600" baseline="30000" dirty="0">
                <a:latin typeface="Calibri" panose="020F0502020204030204" pitchFamily="34" charset="0"/>
                <a:ea typeface="Calibri" panose="020F0502020204030204" pitchFamily="34" charset="0"/>
                <a:cs typeface="Calibri" panose="020F0502020204030204" pitchFamily="34" charset="0"/>
              </a:rPr>
              <a:t>8</a:t>
            </a:r>
            <a:r>
              <a:rPr lang="en-US" sz="3600" b="1" baseline="300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looks</a:t>
            </a:r>
            <a:r>
              <a:rPr lang="en-US" sz="3600" dirty="0">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latin typeface="Calibri" panose="020F0502020204030204" pitchFamily="34" charset="0"/>
                <a:ea typeface="Calibri" panose="020F0502020204030204" pitchFamily="34" charset="0"/>
                <a:cs typeface="Calibri" panose="020F0502020204030204" pitchFamily="34" charset="0"/>
              </a:rPr>
              <a:t>9</a:t>
            </a:r>
            <a:r>
              <a:rPr lang="en-US" sz="3600" dirty="0">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looked</a:t>
            </a:r>
            <a:r>
              <a:rPr lang="en-US" sz="3600" dirty="0">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15471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600"/>
              </a:spcBef>
              <a:spcAft>
                <a:spcPts val="600"/>
              </a:spcAft>
            </a:pPr>
            <a:r>
              <a:rPr lang="en-US" altLang="en-US" sz="3600" dirty="0">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latin typeface="Calibri" panose="020F0502020204030204" pitchFamily="34" charset="0"/>
                <a:cs typeface="Calibri" panose="020F0502020204030204" pitchFamily="34" charset="0"/>
              </a:rPr>
              <a:t>believes Him</a:t>
            </a:r>
            <a:r>
              <a:rPr lang="en-US" altLang="en-US" sz="3600" b="1" dirty="0">
                <a:latin typeface="Calibri" panose="020F0502020204030204" pitchFamily="34" charset="0"/>
                <a:cs typeface="Calibri" panose="020F0502020204030204" pitchFamily="34" charset="0"/>
              </a:rPr>
              <a:t> </a:t>
            </a:r>
            <a:r>
              <a:rPr lang="en-US" altLang="en-US" sz="3600" dirty="0">
                <a:latin typeface="Calibri" panose="020F0502020204030204" pitchFamily="34" charset="0"/>
                <a:cs typeface="Calibri" panose="020F0502020204030204" pitchFamily="34" charset="0"/>
              </a:rPr>
              <a:t>who sent Me, </a:t>
            </a:r>
            <a:r>
              <a:rPr lang="en-US" altLang="en-US" sz="3600" b="1" u="sng" dirty="0">
                <a:solidFill>
                  <a:srgbClr val="FFFFCC"/>
                </a:solidFill>
                <a:latin typeface="Calibri" panose="020F0502020204030204" pitchFamily="34" charset="0"/>
                <a:cs typeface="Calibri" panose="020F0502020204030204" pitchFamily="34" charset="0"/>
              </a:rPr>
              <a:t>has eternal life</a:t>
            </a:r>
            <a:r>
              <a:rPr lang="en-US" altLang="en-US" sz="3600" dirty="0">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latin typeface="Calibri" panose="020F0502020204030204" pitchFamily="34" charset="0"/>
                <a:cs typeface="Calibri" panose="020F0502020204030204" pitchFamily="34" charset="0"/>
              </a:rPr>
              <a:t>has passed out</a:t>
            </a:r>
            <a:r>
              <a:rPr lang="en-US" altLang="en-US" sz="3600" b="1" dirty="0">
                <a:solidFill>
                  <a:srgbClr val="FFFFCC"/>
                </a:solidFill>
                <a:latin typeface="Calibri" panose="020F0502020204030204" pitchFamily="34" charset="0"/>
                <a:cs typeface="Calibri" panose="020F0502020204030204" pitchFamily="34" charset="0"/>
              </a:rPr>
              <a:t> </a:t>
            </a:r>
            <a:r>
              <a:rPr lang="en-US" altLang="en-US" sz="3600" dirty="0">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036783" y="2788920"/>
            <a:ext cx="4118434"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lnSpc>
                <a:spcPct val="90000"/>
              </a:lnSpc>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600" dirty="0">
                <a:cs typeface="Calibri" panose="020F0502020204030204" pitchFamily="34" charset="0"/>
              </a:rPr>
              <a:t>“Therefore many other signs Jesus also performed in the presence of the disciples, which are not written in this book; but these have been written so that you may </a:t>
            </a:r>
            <a:r>
              <a:rPr lang="en-US" sz="3600" b="1" u="sng" dirty="0">
                <a:solidFill>
                  <a:srgbClr val="FFFFCC"/>
                </a:solidFill>
                <a:cs typeface="Calibri" panose="020F0502020204030204" pitchFamily="34" charset="0"/>
              </a:rPr>
              <a:t>believe</a:t>
            </a:r>
            <a:r>
              <a:rPr lang="en-US" sz="3600" dirty="0">
                <a:cs typeface="Calibri" panose="020F0502020204030204" pitchFamily="34" charset="0"/>
              </a:rPr>
              <a:t> that Jesus is the Christ, the Son of God; and that </a:t>
            </a:r>
            <a:r>
              <a:rPr lang="en-US" sz="3600" b="1" u="sng" dirty="0">
                <a:solidFill>
                  <a:srgbClr val="FFFFCC"/>
                </a:solidFill>
                <a:cs typeface="Calibri" panose="020F0502020204030204" pitchFamily="34" charset="0"/>
              </a:rPr>
              <a:t>believing</a:t>
            </a:r>
            <a:r>
              <a:rPr lang="en-US" sz="3600" b="1" dirty="0">
                <a:cs typeface="Calibri" panose="020F0502020204030204" pitchFamily="34" charset="0"/>
              </a:rPr>
              <a:t> </a:t>
            </a:r>
            <a:r>
              <a:rPr lang="en-US" sz="36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828800"/>
            <a:ext cx="10972800" cy="25908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oliness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this life is such a part of our ‘salvation’ that it is a necessary means to make us meet to be partakers of the inheritance of the saints in heavenly light and glory.”</a:t>
            </a:r>
          </a:p>
        </p:txBody>
      </p:sp>
      <p:sp>
        <p:nvSpPr>
          <p:cNvPr id="6" name="Rectangle 2"/>
          <p:cNvSpPr>
            <a:spLocks noChangeArrowheads="1"/>
          </p:cNvSpPr>
          <p:nvPr/>
        </p:nvSpPr>
        <p:spPr bwMode="auto">
          <a:xfrm>
            <a:off x="1943100" y="228600"/>
            <a:ext cx="8305800"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sz="1400" dirty="0">
                <a:latin typeface="Calibri" panose="020F0502020204030204" pitchFamily="34" charset="0"/>
                <a:cs typeface="Calibri" panose="020F0502020204030204" pitchFamily="34" charset="0"/>
              </a:rPr>
              <a:t>A. W. Pink, The Doctrine of Sanctification (</a:t>
            </a:r>
            <a:r>
              <a:rPr lang="en-US" sz="1400" dirty="0" err="1">
                <a:latin typeface="Calibri" panose="020F0502020204030204" pitchFamily="34" charset="0"/>
                <a:cs typeface="Calibri" panose="020F0502020204030204" pitchFamily="34" charset="0"/>
              </a:rPr>
              <a:t>Prisbrary</a:t>
            </a:r>
            <a:r>
              <a:rPr lang="en-US" sz="1400" dirty="0">
                <a:latin typeface="Calibri" panose="020F0502020204030204" pitchFamily="34" charset="0"/>
                <a:cs typeface="Calibri" panose="020F0502020204030204" pitchFamily="34" charset="0"/>
              </a:rPr>
              <a:t> Publishing, Kindle edition, Arthur Pink Collection Book 16), Kindle location 374, citing Puritan Walter Marshall, 1692. This book is also available on Amazon in a print edition published by CreateSpace Independent Publishing Platform, July 9, 2016, and the quote is found on page 27</a:t>
            </a:r>
            <a:r>
              <a:rPr lang="en-US" sz="1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2CB9EBB1-809D-4B64-805D-9E12A3E96E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657599"/>
            <a:ext cx="3796589" cy="2743200"/>
          </a:xfrm>
          <a:prstGeom prst="rect">
            <a:avLst/>
          </a:prstGeom>
        </p:spPr>
      </p:pic>
    </p:spTree>
    <p:extLst>
      <p:ext uri="{BB962C8B-B14F-4D97-AF65-F5344CB8AC3E}">
        <p14:creationId xmlns:p14="http://schemas.microsoft.com/office/powerpoint/2010/main" val="3783428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5711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latin typeface="Calibri" panose="020F0502020204030204" pitchFamily="34" charset="0"/>
                <a:cs typeface="Calibri" panose="020F0502020204030204" pitchFamily="34" charset="0"/>
              </a:rPr>
              <a:t>Daniel B. Wallace, </a:t>
            </a:r>
            <a:r>
              <a:rPr lang="en-US" sz="1600" i="1" dirty="0">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latin typeface="Calibri" panose="020F0502020204030204" pitchFamily="34" charset="0"/>
                <a:cs typeface="Calibri" panose="020F0502020204030204" pitchFamily="34" charset="0"/>
              </a:rPr>
              <a:t> (Grand Rapids: </a:t>
            </a:r>
            <a:r>
              <a:rPr lang="en-US" sz="1600" dirty="0" err="1">
                <a:latin typeface="Calibri" panose="020F0502020204030204" pitchFamily="34" charset="0"/>
                <a:cs typeface="Calibri" panose="020F0502020204030204" pitchFamily="34" charset="0"/>
              </a:rPr>
              <a:t>Zondervan</a:t>
            </a:r>
            <a:r>
              <a:rPr lang="en-US" sz="1600" dirty="0">
                <a:latin typeface="Calibri" panose="020F0502020204030204" pitchFamily="34" charset="0"/>
                <a:cs typeface="Calibri" panose="020F0502020204030204" pitchFamily="34" charset="0"/>
              </a:rPr>
              <a:t>, 1996), 621, n. 22.</a:t>
            </a:r>
          </a:p>
        </p:txBody>
      </p:sp>
      <p:pic>
        <p:nvPicPr>
          <p:cNvPr id="5427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550" y="228600"/>
            <a:ext cx="974725" cy="1295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nvGraphicFramePr>
        <p:xfrm>
          <a:off x="609600" y="1600200"/>
          <a:ext cx="11582400" cy="591312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4196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endPar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u="sng"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722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As He spoke these things, many came to </a:t>
            </a:r>
            <a:r>
              <a:rPr lang="en-US" sz="3600" b="1" dirty="0">
                <a:latin typeface="Calibri" panose="020F0502020204030204" pitchFamily="34" charset="0"/>
                <a:cs typeface="Calibri" panose="020F0502020204030204" pitchFamily="34" charset="0"/>
              </a:rPr>
              <a:t>*</a:t>
            </a:r>
            <a:r>
              <a:rPr lang="en-US" sz="3600" b="1" u="sng" dirty="0">
                <a:solidFill>
                  <a:srgbClr val="FFFFCC"/>
                </a:solidFill>
                <a:latin typeface="Calibri" panose="020F0502020204030204" pitchFamily="34" charset="0"/>
                <a:cs typeface="Calibri" panose="020F0502020204030204" pitchFamily="34" charset="0"/>
              </a:rPr>
              <a:t>believe</a:t>
            </a:r>
            <a:r>
              <a:rPr lang="en-US" sz="3600" b="1"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in Him. So Jesus was saying to those Jews who had </a:t>
            </a:r>
            <a:r>
              <a:rPr lang="en-US" sz="3600" b="1" baseline="30000" dirty="0">
                <a:latin typeface="Calibri" panose="020F0502020204030204" pitchFamily="34" charset="0"/>
                <a:cs typeface="Calibri" panose="020F0502020204030204" pitchFamily="34" charset="0"/>
              </a:rPr>
              <a:t>+</a:t>
            </a:r>
            <a:r>
              <a:rPr lang="en-US" sz="3600" b="1" u="sng" dirty="0">
                <a:solidFill>
                  <a:srgbClr val="FFFFCC"/>
                </a:solidFill>
                <a:latin typeface="Calibri" panose="020F0502020204030204" pitchFamily="34" charset="0"/>
                <a:cs typeface="Calibri" panose="020F0502020204030204" pitchFamily="34" charset="0"/>
              </a:rPr>
              <a:t>believed</a:t>
            </a:r>
            <a:r>
              <a:rPr lang="en-US" sz="3600" dirty="0">
                <a:latin typeface="Calibri" panose="020F0502020204030204" pitchFamily="34" charset="0"/>
                <a:cs typeface="Calibri" panose="020F0502020204030204" pitchFamily="34" charset="0"/>
              </a:rPr>
              <a:t> Him, “If you continue in My word, </a:t>
            </a:r>
            <a:r>
              <a:rPr lang="en-US" sz="3600" i="1" dirty="0">
                <a:latin typeface="Calibri" panose="020F0502020204030204" pitchFamily="34" charset="0"/>
                <a:cs typeface="Calibri" panose="020F0502020204030204" pitchFamily="34" charset="0"/>
              </a:rPr>
              <a:t>then</a:t>
            </a:r>
            <a:r>
              <a:rPr lang="en-US" sz="3600" dirty="0">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581400"/>
            <a:ext cx="3884781"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133600"/>
            <a:ext cx="10874829" cy="1401257"/>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Reformed minister John Otis states that, “maintaining an unforgiving spirit … will surely destroy our souls in hell.”</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Otis</a:t>
            </a:r>
          </a:p>
          <a:p>
            <a:pPr algn="ctr">
              <a:defRPr/>
            </a:pPr>
            <a:r>
              <a:rPr lang="en-US" sz="2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Founder of Triumphant Publications Ministries</a:t>
            </a:r>
          </a:p>
        </p:txBody>
      </p:sp>
      <p:sp>
        <p:nvSpPr>
          <p:cNvPr id="3" name="TextBox 2">
            <a:extLst>
              <a:ext uri="{FF2B5EF4-FFF2-40B4-BE49-F238E27FC236}">
                <a16:creationId xmlns:a16="http://schemas.microsoft.com/office/drawing/2014/main" id="{8EE002FD-3B48-499C-A419-5390C6A53357}"/>
              </a:ext>
            </a:extLst>
          </p:cNvPr>
          <p:cNvSpPr txBox="1"/>
          <p:nvPr/>
        </p:nvSpPr>
        <p:spPr>
          <a:xfrm>
            <a:off x="862693" y="6248400"/>
            <a:ext cx="10466614"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John Otis, “Who is the Genuine Christian?” (The Counsel of Chalcedon, 1988), p. 20</a:t>
            </a:r>
          </a:p>
        </p:txBody>
      </p:sp>
      <p:pic>
        <p:nvPicPr>
          <p:cNvPr id="2" name="Picture 1">
            <a:extLst>
              <a:ext uri="{FF2B5EF4-FFF2-40B4-BE49-F238E27FC236}">
                <a16:creationId xmlns:a16="http://schemas.microsoft.com/office/drawing/2014/main" id="{4FA4B322-8CF1-F355-3367-8D38F1246D69}"/>
              </a:ext>
            </a:extLst>
          </p:cNvPr>
          <p:cNvPicPr>
            <a:picLocks noChangeAspect="1"/>
          </p:cNvPicPr>
          <p:nvPr/>
        </p:nvPicPr>
        <p:blipFill>
          <a:blip r:embed="rId2"/>
          <a:srcRect l="12936" r="9450"/>
          <a:stretch>
            <a:fillRect/>
          </a:stretch>
        </p:blipFill>
        <p:spPr>
          <a:xfrm>
            <a:off x="609600" y="76200"/>
            <a:ext cx="914401"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9858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631230" y="0"/>
            <a:ext cx="8929541" cy="186974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latin typeface="Calibri" panose="020F0502020204030204" pitchFamily="34" charset="0"/>
                <a:cs typeface="Calibri" panose="020F0502020204030204" pitchFamily="34" charset="0"/>
              </a:rPr>
              <a:t> [without faith], </a:t>
            </a:r>
            <a:r>
              <a:rPr lang="en-US" altLang="en-US" sz="3600" dirty="0">
                <a:latin typeface="Calibri" panose="020F0502020204030204" pitchFamily="34" charset="0"/>
                <a:cs typeface="Calibri" panose="020F0502020204030204" pitchFamily="34" charset="0"/>
              </a:rPr>
              <a:t>He</a:t>
            </a:r>
            <a:r>
              <a:rPr lang="en-US" altLang="en-US" sz="3600" kern="0" dirty="0">
                <a:latin typeface="Calibri" panose="020F0502020204030204" pitchFamily="34" charset="0"/>
                <a:cs typeface="Calibri" panose="020F0502020204030204" pitchFamily="34" charset="0"/>
              </a:rPr>
              <a:t> remains faithful, for He cannot deny </a:t>
            </a:r>
            <a:r>
              <a:rPr lang="en-US" altLang="en-US" sz="3600" dirty="0">
                <a:latin typeface="Calibri" panose="020F0502020204030204" pitchFamily="34" charset="0"/>
                <a:cs typeface="Calibri" panose="020F0502020204030204" pitchFamily="34" charset="0"/>
              </a:rPr>
              <a:t>Himself</a:t>
            </a:r>
            <a:r>
              <a:rPr lang="en-US" altLang="en-US" sz="3600" kern="0" dirty="0">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E916ECB3-5EB8-4445-B3C0-836D3374F9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latin typeface="Calibri" panose="020F0502020204030204" pitchFamily="34" charset="0"/>
                <a:cs typeface="Calibri" panose="020F0502020204030204" pitchFamily="34" charset="0"/>
              </a:rPr>
              <a:t>“</a:t>
            </a:r>
            <a:r>
              <a:rPr lang="en-US" sz="3500" dirty="0">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latin typeface="Calibri" panose="020F0502020204030204" pitchFamily="34" charset="0"/>
                <a:cs typeface="Calibri" panose="020F0502020204030204" pitchFamily="34" charset="0"/>
              </a:rPr>
              <a:t>6 </a:t>
            </a:r>
            <a:r>
              <a:rPr lang="en-US" sz="3500" dirty="0">
                <a:latin typeface="Calibri" panose="020F0502020204030204" pitchFamily="34" charset="0"/>
                <a:cs typeface="Calibri" panose="020F0502020204030204" pitchFamily="34" charset="0"/>
              </a:rPr>
              <a:t>But he must ask in faith without any </a:t>
            </a:r>
            <a:r>
              <a:rPr lang="en-US" sz="3500" b="1" u="sng" dirty="0">
                <a:solidFill>
                  <a:srgbClr val="FFFFCC"/>
                </a:solidFill>
                <a:latin typeface="Calibri" panose="020F0502020204030204" pitchFamily="34" charset="0"/>
                <a:cs typeface="Calibri" panose="020F0502020204030204" pitchFamily="34" charset="0"/>
              </a:rPr>
              <a:t>doubting</a:t>
            </a:r>
            <a:r>
              <a:rPr lang="en-US" sz="3500" dirty="0">
                <a:latin typeface="Calibri" panose="020F0502020204030204" pitchFamily="34" charset="0"/>
                <a:cs typeface="Calibri" panose="020F0502020204030204" pitchFamily="34" charset="0"/>
              </a:rPr>
              <a:t>, for the one who </a:t>
            </a:r>
            <a:r>
              <a:rPr lang="en-US" sz="3500" b="1" u="sng" dirty="0">
                <a:solidFill>
                  <a:srgbClr val="FFFFCC"/>
                </a:solidFill>
                <a:latin typeface="Calibri" panose="020F0502020204030204" pitchFamily="34" charset="0"/>
                <a:cs typeface="Calibri" panose="020F0502020204030204" pitchFamily="34" charset="0"/>
              </a:rPr>
              <a:t>doubts</a:t>
            </a:r>
            <a:r>
              <a:rPr lang="en-US" sz="3500" dirty="0">
                <a:latin typeface="Calibri" panose="020F0502020204030204" pitchFamily="34" charset="0"/>
                <a:cs typeface="Calibri" panose="020F0502020204030204" pitchFamily="34" charset="0"/>
              </a:rPr>
              <a:t> is like the surf of the sea, driven and tossed by the wind. </a:t>
            </a:r>
            <a:r>
              <a:rPr lang="en-US" sz="3500" baseline="30000" dirty="0">
                <a:latin typeface="Calibri" panose="020F0502020204030204" pitchFamily="34" charset="0"/>
                <a:cs typeface="Calibri" panose="020F0502020204030204" pitchFamily="34" charset="0"/>
              </a:rPr>
              <a:t>7 </a:t>
            </a:r>
            <a:r>
              <a:rPr lang="en-US" sz="3500" dirty="0">
                <a:latin typeface="Calibri" panose="020F0502020204030204" pitchFamily="34" charset="0"/>
                <a:cs typeface="Calibri" panose="020F0502020204030204" pitchFamily="34" charset="0"/>
              </a:rPr>
              <a:t>For that man </a:t>
            </a:r>
            <a:r>
              <a:rPr lang="en-US" sz="3500" b="1" u="sng" dirty="0">
                <a:solidFill>
                  <a:srgbClr val="FFFFCC"/>
                </a:solidFill>
                <a:latin typeface="Calibri" panose="020F0502020204030204" pitchFamily="34" charset="0"/>
                <a:cs typeface="Calibri" panose="020F0502020204030204" pitchFamily="34" charset="0"/>
              </a:rPr>
              <a:t>ought not to expect that he will receive anything from the Lord</a:t>
            </a:r>
            <a:r>
              <a:rPr lang="en-US" sz="3500" dirty="0">
                <a:latin typeface="Calibri" panose="020F0502020204030204" pitchFamily="34" charset="0"/>
                <a:cs typeface="Calibri" panose="020F0502020204030204" pitchFamily="34" charset="0"/>
              </a:rPr>
              <a:t>, </a:t>
            </a:r>
            <a:r>
              <a:rPr lang="en-US" sz="3500" baseline="30000" dirty="0">
                <a:latin typeface="Calibri" panose="020F0502020204030204" pitchFamily="34" charset="0"/>
                <a:cs typeface="Calibri" panose="020F0502020204030204" pitchFamily="34" charset="0"/>
              </a:rPr>
              <a:t>8 </a:t>
            </a:r>
            <a:r>
              <a:rPr lang="en-US" sz="3500" i="1" dirty="0">
                <a:latin typeface="Calibri" panose="020F0502020204030204" pitchFamily="34" charset="0"/>
                <a:cs typeface="Calibri" panose="020F0502020204030204" pitchFamily="34" charset="0"/>
              </a:rPr>
              <a:t>being</a:t>
            </a:r>
            <a:r>
              <a:rPr lang="en-US" sz="3500" dirty="0">
                <a:latin typeface="Calibri" panose="020F0502020204030204" pitchFamily="34" charset="0"/>
                <a:cs typeface="Calibri" panose="020F0502020204030204" pitchFamily="34" charset="0"/>
              </a:rPr>
              <a:t> a </a:t>
            </a:r>
            <a:r>
              <a:rPr lang="en-US" sz="3500" b="1" u="sng" dirty="0">
                <a:solidFill>
                  <a:srgbClr val="FFFFCC"/>
                </a:solidFill>
                <a:latin typeface="Calibri" panose="020F0502020204030204" pitchFamily="34" charset="0"/>
                <a:cs typeface="Calibri" panose="020F0502020204030204" pitchFamily="34" charset="0"/>
              </a:rPr>
              <a:t>double-minded</a:t>
            </a:r>
            <a:r>
              <a:rPr lang="en-US" sz="3500" dirty="0">
                <a:latin typeface="Calibri" panose="020F0502020204030204" pitchFamily="34" charset="0"/>
                <a:cs typeface="Calibri" panose="020F0502020204030204" pitchFamily="34" charset="0"/>
              </a:rPr>
              <a:t> man, </a:t>
            </a:r>
            <a:r>
              <a:rPr lang="en-US" sz="3500" b="1" u="sng" dirty="0">
                <a:solidFill>
                  <a:srgbClr val="FFFFCC"/>
                </a:solidFill>
                <a:latin typeface="Calibri" panose="020F0502020204030204" pitchFamily="34" charset="0"/>
                <a:cs typeface="Calibri" panose="020F0502020204030204" pitchFamily="34" charset="0"/>
              </a:rPr>
              <a:t>unstable</a:t>
            </a:r>
            <a:r>
              <a:rPr lang="en-US" sz="3500" dirty="0">
                <a:latin typeface="Calibri" panose="020F0502020204030204" pitchFamily="34" charset="0"/>
                <a:cs typeface="Calibri" panose="020F0502020204030204" pitchFamily="34" charset="0"/>
              </a:rPr>
              <a:t> in all his ways.”</a:t>
            </a:r>
            <a:endParaRPr lang="en-US" altLang="en-US" sz="35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rPr>
              <a:t>See to it that no one takes you captive through </a:t>
            </a:r>
            <a:r>
              <a:rPr lang="en-US" sz="3400" b="1" u="sng" dirty="0">
                <a:solidFill>
                  <a:srgbClr val="FFFFCC"/>
                </a:solidFill>
                <a:effectLst/>
              </a:rPr>
              <a:t>philosophy</a:t>
            </a:r>
            <a:r>
              <a:rPr lang="en-US" sz="3400" dirty="0">
                <a:effectLst/>
              </a:rPr>
              <a:t> and empty deception, according to the tradition of men, according to the elementary principles of the world, rather than according to Christ</a:t>
            </a:r>
            <a:r>
              <a:rPr lang="en-US" sz="3400" cap="small" dirty="0">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t>Calvinism is an </a:t>
            </a:r>
            <a:r>
              <a:rPr lang="en-US" sz="3600" u="sng" dirty="0"/>
              <a:t>Imposed</a:t>
            </a:r>
            <a:r>
              <a:rPr lang="en-US" sz="3600" dirty="0"/>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Bob Kirkland, </a:t>
            </a:r>
            <a:r>
              <a:rPr lang="en-US" sz="1800" i="1" dirty="0">
                <a:latin typeface="Calibri" panose="020F0502020204030204" pitchFamily="34" charset="0"/>
                <a:cs typeface="Calibri" panose="020F0502020204030204" pitchFamily="34" charset="0"/>
              </a:rPr>
              <a:t>Calvinism: None Dare Call It Heresy; Spotlight on the Life and Teachings of John Calvin</a:t>
            </a:r>
            <a:r>
              <a:rPr lang="en-US" sz="1800" dirty="0">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0550" y="1600199"/>
            <a:ext cx="10988306" cy="373734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crucial test of true faith is endurance to the end, abiding in Christ, and continuance in the Word…He cannot abandon himself to sin; he cannot come under the domination of sin; he cannot be guilty of certain kinds of unfaithfulness…Let us appreciate the doctrine of the perseverance of the saints and recognize that we may entertain the faith of our security in Christ only as we persevere in faith and holiness to the end...The perseverance of the saints reminds us very forcefully that only those who persevere to the end are truly saints.”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351838" y="228600"/>
            <a:ext cx="5488324" cy="1167353"/>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Murray</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Redemption Accomplished and Applied, pp. 152, 154-55, 165</a:t>
            </a:r>
          </a:p>
        </p:txBody>
      </p:sp>
      <p:pic>
        <p:nvPicPr>
          <p:cNvPr id="1032" name="Picture 8" descr="https://www.monergism.com/sites/default/files/legacy/term_images/John%20Murra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6676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34E9BEC-4B32-49BD-B69B-8847B834134D}"/>
              </a:ext>
            </a:extLst>
          </p:cNvPr>
          <p:cNvSpPr txBox="1"/>
          <p:nvPr/>
        </p:nvSpPr>
        <p:spPr>
          <a:xfrm>
            <a:off x="2667000" y="6211669"/>
            <a:ext cx="6858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John Murray, </a:t>
            </a:r>
            <a:r>
              <a:rPr lang="en-US" sz="1800" i="1" dirty="0">
                <a:latin typeface="Calibri" panose="020F0502020204030204" pitchFamily="34" charset="0"/>
                <a:cs typeface="Calibri" panose="020F0502020204030204" pitchFamily="34" charset="0"/>
              </a:rPr>
              <a:t>Redemption Accomplished and Applied</a:t>
            </a:r>
            <a:r>
              <a:rPr lang="en-US" sz="1800" dirty="0">
                <a:latin typeface="Calibri" panose="020F0502020204030204" pitchFamily="34" charset="0"/>
                <a:cs typeface="Calibri" panose="020F0502020204030204" pitchFamily="34" charset="0"/>
              </a:rPr>
              <a:t> (Grand Rapids, MI: Eerdmans Publishing Co. 2015 edition), p. 152, 154-55, 165.</a:t>
            </a:r>
          </a:p>
        </p:txBody>
      </p:sp>
    </p:spTree>
    <p:extLst>
      <p:ext uri="{BB962C8B-B14F-4D97-AF65-F5344CB8AC3E}">
        <p14:creationId xmlns:p14="http://schemas.microsoft.com/office/powerpoint/2010/main" val="3813831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600200"/>
            <a:ext cx="10985224" cy="3718876"/>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57405" y="228600"/>
            <a:ext cx="40771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spTree>
    <p:extLst>
      <p:ext uri="{BB962C8B-B14F-4D97-AF65-F5344CB8AC3E}">
        <p14:creationId xmlns:p14="http://schemas.microsoft.com/office/powerpoint/2010/main" val="352588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2743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Calvinist theologian Charles Hodge (1797-1878), in referring to evidence of being elected, said: “The only evidence of election is effectual calling, that is, the production of holiness. And the only evidence of the genuineness of this call and the certainty of our perseverance, is a patient continuance in well doing.”</a:t>
            </a:r>
          </a:p>
        </p:txBody>
      </p:sp>
      <p:sp>
        <p:nvSpPr>
          <p:cNvPr id="6" name="Rectangle 2"/>
          <p:cNvSpPr>
            <a:spLocks noChangeArrowheads="1"/>
          </p:cNvSpPr>
          <p:nvPr/>
        </p:nvSpPr>
        <p:spPr bwMode="auto">
          <a:xfrm>
            <a:off x="2625013" y="218389"/>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Hodge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Charles Hodge, </a:t>
            </a:r>
            <a:r>
              <a:rPr lang="en-US" i="1" dirty="0">
                <a:latin typeface="Calibri" panose="020F0502020204030204" pitchFamily="34" charset="0"/>
                <a:cs typeface="Calibri" panose="020F0502020204030204" pitchFamily="34" charset="0"/>
              </a:rPr>
              <a:t>A Commentary on the Epistle to the Romans</a:t>
            </a:r>
            <a:r>
              <a:rPr lang="en-US" dirty="0">
                <a:latin typeface="Calibri" panose="020F0502020204030204" pitchFamily="34" charset="0"/>
                <a:cs typeface="Calibri" panose="020F0502020204030204" pitchFamily="34" charset="0"/>
              </a:rPr>
              <a:t> (Grand Rapids, MI: </a:t>
            </a:r>
            <a:r>
              <a:rPr lang="en-US" dirty="0" err="1">
                <a:latin typeface="Calibri" panose="020F0502020204030204" pitchFamily="34" charset="0"/>
                <a:cs typeface="Calibri" panose="020F0502020204030204" pitchFamily="34" charset="0"/>
              </a:rPr>
              <a:t>Eerdman’s</a:t>
            </a:r>
            <a:r>
              <a:rPr lang="en-US" dirty="0">
                <a:latin typeface="Calibri" panose="020F0502020204030204" pitchFamily="34" charset="0"/>
                <a:cs typeface="Calibri" panose="020F0502020204030204" pitchFamily="34" charset="0"/>
              </a:rPr>
              <a:t> Publishing, 1983 edition), p. 292.</a:t>
            </a:r>
          </a:p>
        </p:txBody>
      </p:sp>
      <p:pic>
        <p:nvPicPr>
          <p:cNvPr id="1026" name="Picture 2" descr="Charles Hodge | Presbyterian Theologian, Systematic Theology, Princeton  Seminary | Britannica">
            <a:extLst>
              <a:ext uri="{FF2B5EF4-FFF2-40B4-BE49-F238E27FC236}">
                <a16:creationId xmlns:a16="http://schemas.microsoft.com/office/drawing/2014/main" id="{20F13CCE-386B-6BBD-FE93-86A1382F37B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75" r="12923" b="27778"/>
          <a:stretch>
            <a:fillRect/>
          </a:stretch>
        </p:blipFill>
        <p:spPr bwMode="auto">
          <a:xfrm>
            <a:off x="609600" y="76200"/>
            <a:ext cx="844062"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23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609600" y="232938"/>
            <a:ext cx="10972800" cy="1785104"/>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942255-FB3E-A233-BD3C-837910F13919}"/>
              </a:ext>
            </a:extLst>
          </p:cNvPr>
          <p:cNvPicPr>
            <a:picLocks noChangeAspect="1"/>
          </p:cNvPicPr>
          <p:nvPr/>
        </p:nvPicPr>
        <p:blipFill>
          <a:blip r:embed="rId2"/>
          <a:srcRect t="16671"/>
          <a:stretch>
            <a:fillRect/>
          </a:stretch>
        </p:blipFill>
        <p:spPr>
          <a:xfrm>
            <a:off x="2005381" y="571500"/>
            <a:ext cx="8181239"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8208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235465"/>
            <a:ext cx="807720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New Testament clearly teaches that bare faith cannot save and that works are necessary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justification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743201" y="239217"/>
            <a:ext cx="6705599"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Thomas Schreiner</a:t>
            </a:r>
          </a:p>
          <a:p>
            <a:pPr algn="ctr"/>
            <a:r>
              <a:rPr lang="en-US" sz="2000" dirty="0">
                <a:latin typeface="Calibri" panose="020F0502020204030204" pitchFamily="34" charset="0"/>
                <a:cs typeface="Calibri" panose="020F0502020204030204" pitchFamily="34" charset="0"/>
              </a:rPr>
              <a:t>Thomas R. Schreiner, </a:t>
            </a:r>
            <a:r>
              <a:rPr lang="en-US" sz="2000" i="1" dirty="0">
                <a:latin typeface="Calibri" panose="020F0502020204030204" pitchFamily="34" charset="0"/>
                <a:cs typeface="Calibri" panose="020F0502020204030204" pitchFamily="34" charset="0"/>
              </a:rPr>
              <a:t>Faith Alone—The Doctrine of Justification</a:t>
            </a:r>
            <a:r>
              <a:rPr lang="en-US" sz="2000" dirty="0">
                <a:latin typeface="Calibri" panose="020F0502020204030204" pitchFamily="34" charset="0"/>
                <a:cs typeface="Calibri" panose="020F0502020204030204" pitchFamily="34" charset="0"/>
              </a:rPr>
              <a:t> (Grand Rapids: Zondervan, 2015), 191.</a:t>
            </a:r>
          </a:p>
        </p:txBody>
      </p:sp>
      <p:pic>
        <p:nvPicPr>
          <p:cNvPr id="1026" name="Picture 2" descr="Image result for thomas schreiner">
            <a:extLst>
              <a:ext uri="{FF2B5EF4-FFF2-40B4-BE49-F238E27FC236}">
                <a16:creationId xmlns:a16="http://schemas.microsoft.com/office/drawing/2014/main" id="{6E0AD5D4-FF92-4121-AE12-7CACEBB2BBE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352675"/>
            <a:ext cx="2371725" cy="237172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6541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057400"/>
            <a:ext cx="822960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Essential to the Christian life and necessary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the killing of sin (Romans 8:13) and the pursuit of holiness (Hebrews 12:14).</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026920" y="239217"/>
            <a:ext cx="813816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God Really Save Us by Faith Alone?</a:t>
            </a: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https://www.desiringgod.org/articles/does-god-really-save-us-by-faith-alone</a:t>
            </a:r>
          </a:p>
        </p:txBody>
      </p:sp>
      <p:pic>
        <p:nvPicPr>
          <p:cNvPr id="3" name="Picture 2" descr="http://larrydixon.files.wordpress.com/2011/05/john-piper.jpg">
            <a:extLst>
              <a:ext uri="{FF2B5EF4-FFF2-40B4-BE49-F238E27FC236}">
                <a16:creationId xmlns:a16="http://schemas.microsoft.com/office/drawing/2014/main" id="{7F66222A-8420-062E-DE9F-A6387E9C03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0152" y="2209800"/>
            <a:ext cx="2355448" cy="32004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4164357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057400"/>
            <a:ext cx="822960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We must also own up to the fact that our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is made contingent upon the subsequent obedience which comes from faith</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0152" y="2209800"/>
            <a:ext cx="2355448" cy="3200400"/>
          </a:xfrm>
          <a:prstGeom prst="rect">
            <a:avLst/>
          </a:prstGeom>
          <a:noFill/>
          <a:ln w="38100">
            <a:solidFill>
              <a:schemeClr val="tx1"/>
            </a:solidFill>
            <a:miter lim="800000"/>
            <a:headEnd/>
            <a:tailEnd/>
          </a:ln>
        </p:spPr>
      </p:pic>
      <p:sp>
        <p:nvSpPr>
          <p:cNvPr id="2" name="Rectangle 1"/>
          <p:cNvSpPr/>
          <p:nvPr/>
        </p:nvSpPr>
        <p:spPr>
          <a:xfrm>
            <a:off x="1386840" y="232938"/>
            <a:ext cx="941832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a:t>
            </a:r>
          </a:p>
          <a:p>
            <a:pPr algn="ctr">
              <a:defRP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28.</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02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057400"/>
            <a:ext cx="8173571"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God justifies us on the first genuine act of saving faith, but in doing so He has a view to all subsequent acts of faith contained, as it were, like seed in that first act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1386840" y="232938"/>
            <a:ext cx="941832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a:t>
            </a:r>
          </a:p>
          <a:p>
            <a:pPr algn="ctr">
              <a:defRP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16.</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4AC14B76-A73A-2792-B2EE-0FD940205C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0152" y="2209800"/>
            <a:ext cx="2355448" cy="32004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2625298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640" y="172550"/>
            <a:ext cx="7592720" cy="970450"/>
          </a:xfrm>
        </p:spPr>
        <p:txBody>
          <a:bodyPr>
            <a:normAutofit fontScale="90000"/>
          </a:bodyPr>
          <a:lstStyle/>
          <a:p>
            <a:r>
              <a:rPr lang="en-US" dirty="0"/>
              <a:t>Matthew 24:13 and New Calvinists</a:t>
            </a:r>
          </a:p>
        </p:txBody>
      </p:sp>
      <p:pic>
        <p:nvPicPr>
          <p:cNvPr id="5" name="Picture 4"/>
          <p:cNvPicPr>
            <a:picLocks noChangeAspect="1"/>
          </p:cNvPicPr>
          <p:nvPr/>
        </p:nvPicPr>
        <p:blipFill>
          <a:blip r:embed="rId2"/>
          <a:srcRect l="4047" r="21726"/>
          <a:stretch>
            <a:fillRect/>
          </a:stretch>
        </p:blipFill>
        <p:spPr>
          <a:xfrm>
            <a:off x="609600" y="1915397"/>
            <a:ext cx="3124200" cy="280900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idx="1"/>
          </p:nvPr>
        </p:nvSpPr>
        <p:spPr>
          <a:xfrm>
            <a:off x="4038600" y="1915397"/>
            <a:ext cx="7558825" cy="1818403"/>
          </a:xfrm>
        </p:spPr>
        <p:txBody>
          <a:bodyPr>
            <a:normAutofit/>
          </a:bodyPr>
          <a:lstStyle/>
          <a:p>
            <a:pPr marL="36900" indent="0">
              <a:lnSpc>
                <a:spcPct val="120000"/>
              </a:lnSpc>
              <a:buNone/>
            </a:pPr>
            <a:r>
              <a:rPr lang="en-US" sz="3200" dirty="0">
                <a:effectLst/>
              </a:rPr>
              <a:t>John Piper:  “Election is unconditional and glorification is conditional.”</a:t>
            </a:r>
          </a:p>
          <a:p>
            <a:pPr marL="414000" lvl="1" indent="0">
              <a:buNone/>
            </a:pPr>
            <a:endParaRPr lang="en-US" dirty="0"/>
          </a:p>
          <a:p>
            <a:pPr marL="36900" indent="0" algn="r">
              <a:buNone/>
            </a:pPr>
            <a:endParaRPr lang="en-US" sz="1600" dirty="0"/>
          </a:p>
        </p:txBody>
      </p:sp>
      <p:sp>
        <p:nvSpPr>
          <p:cNvPr id="8" name="TextBox 7">
            <a:extLst>
              <a:ext uri="{FF2B5EF4-FFF2-40B4-BE49-F238E27FC236}">
                <a16:creationId xmlns:a16="http://schemas.microsoft.com/office/drawing/2014/main" id="{E9A90911-D970-B84C-0407-C8821BF1DEE7}"/>
              </a:ext>
            </a:extLst>
          </p:cNvPr>
          <p:cNvSpPr txBox="1"/>
          <p:nvPr/>
        </p:nvSpPr>
        <p:spPr>
          <a:xfrm>
            <a:off x="838200" y="6135469"/>
            <a:ext cx="10515600" cy="646331"/>
          </a:xfrm>
          <a:prstGeom prst="rect">
            <a:avLst/>
          </a:prstGeom>
          <a:noFill/>
        </p:spPr>
        <p:txBody>
          <a:bodyPr wrap="square">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John Piper, 2014 biennial conference for pastors and church leaders. http://t4g.org/media/2014/04/preaching-sanctification Time stamp about 04:48, (accessed April 12, 2014). </a:t>
            </a:r>
          </a:p>
        </p:txBody>
      </p:sp>
    </p:spTree>
    <p:extLst>
      <p:ext uri="{BB962C8B-B14F-4D97-AF65-F5344CB8AC3E}">
        <p14:creationId xmlns:p14="http://schemas.microsoft.com/office/powerpoint/2010/main" val="1304271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B4DC03A6-BA49-19C8-D428-81B824E460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836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4DDDF313-4614-5453-BF0E-B3FD00DA8A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060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1D13E-687C-9105-46E8-06F0B28A29A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17B063-0AFB-8F7E-1A74-356E2072863B}"/>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5CA9797-DABD-9F7D-D457-F7D821A0FC53}"/>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B7A00060-3BB9-6380-6D20-5109E2A3F9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59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5454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600"/>
              </a:spcBef>
              <a:spcAft>
                <a:spcPts val="600"/>
              </a:spcAft>
            </a:pPr>
            <a:r>
              <a:rPr lang="en-US" altLang="en-US" sz="3500" dirty="0">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latin typeface="Calibri" panose="020F0502020204030204" pitchFamily="34" charset="0"/>
                <a:cs typeface="Calibri" panose="020F0502020204030204" pitchFamily="34" charset="0"/>
              </a:rPr>
              <a:t>believes Him</a:t>
            </a:r>
            <a:r>
              <a:rPr lang="en-US" altLang="en-US" sz="3500" b="1" dirty="0">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who sent Me, </a:t>
            </a:r>
            <a:r>
              <a:rPr lang="en-US" altLang="en-US" sz="3500" b="1" u="sng" dirty="0">
                <a:solidFill>
                  <a:srgbClr val="FFFFCC"/>
                </a:solidFill>
                <a:latin typeface="Calibri" panose="020F0502020204030204" pitchFamily="34" charset="0"/>
                <a:cs typeface="Calibri" panose="020F0502020204030204" pitchFamily="34" charset="0"/>
              </a:rPr>
              <a:t>has eternal life</a:t>
            </a:r>
            <a:r>
              <a:rPr lang="en-US" altLang="en-US" sz="3500" dirty="0">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latin typeface="Calibri" panose="020F0502020204030204" pitchFamily="34" charset="0"/>
                <a:cs typeface="Calibri" panose="020F0502020204030204" pitchFamily="34" charset="0"/>
              </a:rPr>
              <a:t>has passed out</a:t>
            </a:r>
            <a:r>
              <a:rPr lang="en-US" altLang="en-US" sz="3500" b="1" dirty="0">
                <a:solidFill>
                  <a:srgbClr val="FFFFCC"/>
                </a:solidFill>
                <a:latin typeface="Calibri" panose="020F0502020204030204" pitchFamily="34" charset="0"/>
                <a:cs typeface="Calibri" panose="020F0502020204030204" pitchFamily="34" charset="0"/>
              </a:rPr>
              <a:t> </a:t>
            </a:r>
            <a:r>
              <a:rPr lang="en-US" altLang="en-US" sz="3500" dirty="0">
                <a:latin typeface="Calibri" panose="020F0502020204030204" pitchFamily="34" charset="0"/>
                <a:cs typeface="Calibri" panose="020F0502020204030204" pitchFamily="34" charset="0"/>
              </a:rPr>
              <a:t>of death into life.”</a:t>
            </a:r>
          </a:p>
        </p:txBody>
      </p:sp>
      <p:pic>
        <p:nvPicPr>
          <p:cNvPr id="2" name="Picture 1">
            <a:extLst>
              <a:ext uri="{FF2B5EF4-FFF2-40B4-BE49-F238E27FC236}">
                <a16:creationId xmlns:a16="http://schemas.microsoft.com/office/drawing/2014/main" id="{E3D56084-D715-4117-9F7A-07BA3BD5EF86}"/>
              </a:ext>
            </a:extLst>
          </p:cNvPr>
          <p:cNvPicPr>
            <a:picLocks noChangeAspect="1"/>
          </p:cNvPicPr>
          <p:nvPr/>
        </p:nvPicPr>
        <p:blipFill>
          <a:blip r:embed="rId3"/>
          <a:stretch>
            <a:fillRect/>
          </a:stretch>
        </p:blipFill>
        <p:spPr>
          <a:xfrm>
            <a:off x="4470400" y="3048000"/>
            <a:ext cx="3251200" cy="1828800"/>
          </a:xfrm>
          <a:prstGeom prst="rect">
            <a:avLst/>
          </a:prstGeom>
          <a:ln>
            <a:solidFill>
              <a:schemeClr val="tx1"/>
            </a:solidFill>
          </a:ln>
        </p:spPr>
      </p:pic>
    </p:spTree>
    <p:extLst>
      <p:ext uri="{BB962C8B-B14F-4D97-AF65-F5344CB8AC3E}">
        <p14:creationId xmlns:p14="http://schemas.microsoft.com/office/powerpoint/2010/main" val="224373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A6F94-F102-40D2-B1D9-55A69B60FA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98659"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15:6 </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believed in the Lord; and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reckoned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[counted, to calculate, make a judgment, as in a past action] it to him as righteousness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2E791A4D-CC0D-4C79-9488-508523BB7A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2235" y="3048000"/>
            <a:ext cx="2587533" cy="1828800"/>
          </a:xfrm>
          <a:prstGeom prst="rect">
            <a:avLst/>
          </a:prstGeom>
          <a:ln w="38100">
            <a:solidFill>
              <a:schemeClr val="tx1"/>
            </a:solidFill>
          </a:ln>
        </p:spPr>
      </p:pic>
    </p:spTree>
    <p:extLst>
      <p:ext uri="{BB962C8B-B14F-4D97-AF65-F5344CB8AC3E}">
        <p14:creationId xmlns:p14="http://schemas.microsoft.com/office/powerpoint/2010/main" val="1419153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A6F94-F102-40D2-B1D9-55A69B60FA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98659" name="Rectangle 1"/>
          <p:cNvSpPr>
            <a:spLocks noChangeArrowheads="1"/>
          </p:cNvSpPr>
          <p:nvPr/>
        </p:nvSpPr>
        <p:spPr bwMode="auto">
          <a:xfrm>
            <a:off x="1524000" y="0"/>
            <a:ext cx="9144000" cy="204671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3:28 </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maintain that a man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faith apart from works of the Law</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985752B3-5015-5EFF-A54A-0B4B39C59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2235" y="3048000"/>
            <a:ext cx="2587533" cy="1828800"/>
          </a:xfrm>
          <a:prstGeom prst="rect">
            <a:avLst/>
          </a:prstGeom>
          <a:ln w="38100">
            <a:solidFill>
              <a:schemeClr val="tx1"/>
            </a:solidFill>
          </a:ln>
        </p:spPr>
      </p:pic>
    </p:spTree>
    <p:extLst>
      <p:ext uri="{BB962C8B-B14F-4D97-AF65-F5344CB8AC3E}">
        <p14:creationId xmlns:p14="http://schemas.microsoft.com/office/powerpoint/2010/main" val="3026095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A6F94-F102-40D2-B1D9-55A69B60FA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98659" name="Rectangle 1"/>
          <p:cNvSpPr>
            <a:spLocks noChangeArrowheads="1"/>
          </p:cNvSpPr>
          <p:nvPr/>
        </p:nvSpPr>
        <p:spPr bwMode="auto">
          <a:xfrm>
            <a:off x="1066800" y="0"/>
            <a:ext cx="10058400" cy="2008242"/>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 </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faith, we have peace with God through our Lord Jesus Christ.”</a:t>
            </a:r>
          </a:p>
        </p:txBody>
      </p:sp>
      <p:pic>
        <p:nvPicPr>
          <p:cNvPr id="4" name="Picture 3">
            <a:extLst>
              <a:ext uri="{FF2B5EF4-FFF2-40B4-BE49-F238E27FC236}">
                <a16:creationId xmlns:a16="http://schemas.microsoft.com/office/drawing/2014/main" id="{0DF51B4C-D809-154F-8A1C-CDDF791AB0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2235" y="3048000"/>
            <a:ext cx="2587533" cy="1828800"/>
          </a:xfrm>
          <a:prstGeom prst="rect">
            <a:avLst/>
          </a:prstGeom>
          <a:ln w="38100">
            <a:solidFill>
              <a:schemeClr val="tx1"/>
            </a:solidFill>
          </a:ln>
        </p:spPr>
      </p:pic>
    </p:spTree>
    <p:extLst>
      <p:ext uri="{BB962C8B-B14F-4D97-AF65-F5344CB8AC3E}">
        <p14:creationId xmlns:p14="http://schemas.microsoft.com/office/powerpoint/2010/main" val="2598242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524000"/>
            <a:ext cx="10972800" cy="1401257"/>
          </a:xfrm>
          <a:prstGeom prst="rect">
            <a:avLst/>
          </a:prstGeom>
          <a:noFill/>
          <a:ln w="9525">
            <a:noFill/>
            <a:miter lim="800000"/>
            <a:headEnd/>
            <a:tailEnd/>
          </a:ln>
          <a:effectLst/>
        </p:spPr>
        <p:txBody>
          <a:bodyPr/>
          <a:lstStyle/>
          <a:p>
            <a:pPr algn="just"/>
            <a:r>
              <a:rPr lang="en-US" sz="3200" dirty="0">
                <a:latin typeface="Calibri" panose="020F0502020204030204" pitchFamily="34" charset="0"/>
                <a:ea typeface="Calibri" panose="020F0502020204030204" pitchFamily="34" charset="0"/>
                <a:cs typeface="Calibri" panose="020F0502020204030204" pitchFamily="34" charset="0"/>
              </a:rPr>
              <a:t>“In Paul we first find...a legal use. The wicked are justified by faith on the basis of God’s gracious action in Christ. This justifying is a saving acquittal which takes place in the </a:t>
            </a:r>
            <a:r>
              <a:rPr lang="en-US" sz="32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present</a:t>
            </a:r>
            <a:r>
              <a:rPr lang="en-US" sz="3200" dirty="0">
                <a:latin typeface="Calibri" panose="020F0502020204030204" pitchFamily="34" charset="0"/>
                <a:ea typeface="Calibri" panose="020F0502020204030204" pitchFamily="34" charset="0"/>
                <a:cs typeface="Calibri" panose="020F0502020204030204" pitchFamily="34" charset="0"/>
              </a:rPr>
              <a:t>…a </a:t>
            </a:r>
            <a:r>
              <a:rPr lang="en-US" sz="32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present act</a:t>
            </a:r>
            <a:r>
              <a:rPr lang="en-US" sz="3200" dirty="0">
                <a:latin typeface="Calibri" panose="020F0502020204030204" pitchFamily="34" charset="0"/>
                <a:ea typeface="Calibri" panose="020F0502020204030204" pitchFamily="34" charset="0"/>
                <a:cs typeface="Calibri" panose="020F0502020204030204" pitchFamily="34" charset="0"/>
              </a:rPr>
              <a:t> of grace through Christ...Once-for-all justification at the cross and </a:t>
            </a:r>
            <a:r>
              <a:rPr lang="en-US" sz="32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personal justification in faith</a:t>
            </a:r>
            <a:r>
              <a:rPr lang="en-US" sz="3200" dirty="0">
                <a:latin typeface="Calibri" panose="020F0502020204030204" pitchFamily="34" charset="0"/>
                <a:ea typeface="Calibri" panose="020F0502020204030204" pitchFamily="34" charset="0"/>
                <a:cs typeface="Calibri" panose="020F0502020204030204" pitchFamily="34" charset="0"/>
              </a:rPr>
              <a:t> go together. Justification is a </a:t>
            </a:r>
            <a:r>
              <a:rPr lang="en-US" sz="3200" b="1" u="sng" dirty="0">
                <a:solidFill>
                  <a:srgbClr val="FFFFCC"/>
                </a:solidFill>
                <a:latin typeface="Calibri" panose="020F0502020204030204" pitchFamily="34" charset="0"/>
                <a:ea typeface="Calibri" panose="020F0502020204030204" pitchFamily="34" charset="0"/>
                <a:cs typeface="Calibri" panose="020F0502020204030204" pitchFamily="34" charset="0"/>
              </a:rPr>
              <a:t>finished</a:t>
            </a:r>
            <a:r>
              <a:rPr lang="en-US" sz="3200" dirty="0">
                <a:latin typeface="Calibri" panose="020F0502020204030204" pitchFamily="34" charset="0"/>
                <a:ea typeface="Calibri" panose="020F0502020204030204" pitchFamily="34" charset="0"/>
                <a:cs typeface="Calibri" panose="020F0502020204030204" pitchFamily="34" charset="0"/>
              </a:rPr>
              <a:t> work of grace...”</a:t>
            </a:r>
          </a:p>
        </p:txBody>
      </p:sp>
      <p:sp>
        <p:nvSpPr>
          <p:cNvPr id="6" name="Rectangle 2"/>
          <p:cNvSpPr>
            <a:spLocks noChangeArrowheads="1"/>
          </p:cNvSpPr>
          <p:nvPr/>
        </p:nvSpPr>
        <p:spPr bwMode="auto">
          <a:xfrm>
            <a:off x="609600" y="193249"/>
            <a:ext cx="10972800"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Theological Dictionary of the New Testament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24000" y="6027003"/>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Gerhard Kittel and Gerhard Friedrich, eds., </a:t>
            </a:r>
            <a:r>
              <a:rPr lang="en-US" sz="2000" i="1" dirty="0">
                <a:latin typeface="Calibri" panose="020F0502020204030204" pitchFamily="34" charset="0"/>
                <a:ea typeface="Calibri" panose="020F0502020204030204" pitchFamily="34" charset="0"/>
                <a:cs typeface="Calibri" panose="020F0502020204030204" pitchFamily="34" charset="0"/>
              </a:rPr>
              <a:t>Theological Dictionary of the New Testament</a:t>
            </a:r>
            <a:r>
              <a:rPr lang="en-US" sz="2000" dirty="0">
                <a:latin typeface="Calibri" panose="020F0502020204030204" pitchFamily="34" charset="0"/>
                <a:ea typeface="Calibri" panose="020F0502020204030204" pitchFamily="34" charset="0"/>
                <a:cs typeface="Calibri" panose="020F0502020204030204" pitchFamily="34" charset="0"/>
              </a:rPr>
              <a:t> (Grand Rapids: Eerdmans, 1985), 175.</a:t>
            </a:r>
          </a:p>
        </p:txBody>
      </p:sp>
    </p:spTree>
    <p:extLst>
      <p:ext uri="{BB962C8B-B14F-4D97-AF65-F5344CB8AC3E}">
        <p14:creationId xmlns:p14="http://schemas.microsoft.com/office/powerpoint/2010/main" val="34660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828800"/>
            <a:ext cx="10972800" cy="1401257"/>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“Justification is a declarative act. It is something not wrought in man, but something declared of man. It does not make upright or righteous, but declares righteous.”</a:t>
            </a:r>
          </a:p>
        </p:txBody>
      </p:sp>
      <p:sp>
        <p:nvSpPr>
          <p:cNvPr id="6" name="Rectangle 2"/>
          <p:cNvSpPr>
            <a:spLocks noChangeArrowheads="1"/>
          </p:cNvSpPr>
          <p:nvPr/>
        </p:nvSpPr>
        <p:spPr bwMode="auto">
          <a:xfrm>
            <a:off x="2438400" y="193249"/>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Henry Clarence Thiessen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6324600"/>
            <a:ext cx="109728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Henry Clarence Thiessen,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Lectures in Systematic Theology</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rev. ed. (Grand Rapids: Eerdmans, 1979), 275.</a:t>
            </a:r>
          </a:p>
        </p:txBody>
      </p:sp>
    </p:spTree>
    <p:extLst>
      <p:ext uri="{BB962C8B-B14F-4D97-AF65-F5344CB8AC3E}">
        <p14:creationId xmlns:p14="http://schemas.microsoft.com/office/powerpoint/2010/main" val="3294099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09800" y="228600"/>
            <a:ext cx="7772400" cy="685800"/>
          </a:xfrm>
        </p:spPr>
        <p:txBody>
          <a:bodyPr/>
          <a:lstStyle/>
          <a:p>
            <a:pPr algn="ctr" eaLnBrk="1" hangingPunct="1"/>
            <a:r>
              <a:rPr lang="en-US" altLang="en-US" sz="3600" dirty="0">
                <a:effectLst>
                  <a:outerShdw blurRad="38100" dist="38100" dir="2700000" algn="tl">
                    <a:srgbClr val="000000">
                      <a:alpha val="43137"/>
                    </a:srgbClr>
                  </a:outerShdw>
                </a:effectLst>
              </a:rPr>
              <a:t>Louis </a:t>
            </a:r>
            <a:r>
              <a:rPr lang="en-US" altLang="en-US" sz="3600" dirty="0" err="1">
                <a:effectLst>
                  <a:outerShdw blurRad="38100" dist="38100" dir="2700000" algn="tl">
                    <a:srgbClr val="000000">
                      <a:alpha val="43137"/>
                    </a:srgbClr>
                  </a:outerShdw>
                </a:effectLst>
              </a:rPr>
              <a:t>Berkhof</a:t>
            </a:r>
            <a:endParaRPr lang="en-US" altLang="en-US" sz="3600" dirty="0">
              <a:effectLst>
                <a:outerShdw blurRad="38100" dist="38100" dir="2700000" algn="tl">
                  <a:srgbClr val="000000">
                    <a:alpha val="43137"/>
                  </a:srgbClr>
                </a:outerShdw>
              </a:effectLst>
            </a:endParaRPr>
          </a:p>
        </p:txBody>
      </p:sp>
      <p:sp>
        <p:nvSpPr>
          <p:cNvPr id="35843" name="Rectangle 3"/>
          <p:cNvSpPr>
            <a:spLocks noGrp="1" noChangeArrowheads="1"/>
          </p:cNvSpPr>
          <p:nvPr>
            <p:ph type="body" idx="1"/>
          </p:nvPr>
        </p:nvSpPr>
        <p:spPr>
          <a:xfrm>
            <a:off x="2895600" y="1066802"/>
            <a:ext cx="8839200" cy="2362198"/>
          </a:xfrm>
        </p:spPr>
        <p:txBody>
          <a:bodyPr/>
          <a:lstStyle/>
          <a:p>
            <a:pPr marL="0" indent="0" algn="just" eaLnBrk="1" hangingPunct="1">
              <a:buNone/>
              <a:defRPr/>
            </a:pPr>
            <a:r>
              <a:rPr lang="en-US" sz="3600" dirty="0">
                <a:effectLst>
                  <a:outerShdw blurRad="38100" dist="38100" dir="2700000" algn="tl">
                    <a:srgbClr val="000000">
                      <a:alpha val="43137"/>
                    </a:srgbClr>
                  </a:outerShdw>
                </a:effectLst>
              </a:rPr>
              <a:t>"</a:t>
            </a:r>
            <a:r>
              <a:rPr lang="en-US" b="1" u="sng" dirty="0">
                <a:solidFill>
                  <a:srgbClr val="FFFFCC"/>
                </a:solidFill>
                <a:effectLst/>
              </a:rPr>
              <a:t>Justification</a:t>
            </a:r>
            <a:r>
              <a:rPr lang="en-US" dirty="0">
                <a:effectLst/>
              </a:rPr>
              <a:t> is a judicial act of God, in which He declares, on the basis of the righteousness of Jesus Christ, that all the claims of the law are satisfied with respect to the sinner. It is unique in the application of the work of redemption in that it is a judicial act of God, a declaration respecting the sinner, and </a:t>
            </a:r>
            <a:r>
              <a:rPr lang="en-US" b="1" u="sng" dirty="0">
                <a:solidFill>
                  <a:srgbClr val="FFFFCC"/>
                </a:solidFill>
                <a:effectLst/>
              </a:rPr>
              <a:t>not an act or process</a:t>
            </a:r>
            <a:r>
              <a:rPr lang="en-US" dirty="0">
                <a:effectLst/>
              </a:rPr>
              <a:t> of renewal, </a:t>
            </a:r>
            <a:r>
              <a:rPr lang="en-US" b="1" u="sng" dirty="0">
                <a:solidFill>
                  <a:srgbClr val="FFFFCC"/>
                </a:solidFill>
                <a:effectLst/>
              </a:rPr>
              <a:t>such as</a:t>
            </a:r>
            <a:r>
              <a:rPr lang="en-US" dirty="0">
                <a:effectLst/>
              </a:rPr>
              <a:t> regeneration, conversion, and </a:t>
            </a:r>
            <a:r>
              <a:rPr lang="en-US" b="1" u="sng" dirty="0">
                <a:solidFill>
                  <a:srgbClr val="FFFFCC"/>
                </a:solidFill>
                <a:effectLst/>
              </a:rPr>
              <a:t>sanctification</a:t>
            </a:r>
            <a:r>
              <a:rPr lang="en-US" dirty="0">
                <a:effectLst/>
              </a:rPr>
              <a:t>.”</a:t>
            </a:r>
          </a:p>
        </p:txBody>
      </p:sp>
      <p:sp>
        <p:nvSpPr>
          <p:cNvPr id="22532" name="Text Box 4"/>
          <p:cNvSpPr txBox="1">
            <a:spLocks noChangeArrowheads="1"/>
          </p:cNvSpPr>
          <p:nvPr/>
        </p:nvSpPr>
        <p:spPr bwMode="auto">
          <a:xfrm>
            <a:off x="2247900" y="6019801"/>
            <a:ext cx="769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1800" dirty="0">
                <a:effectLst>
                  <a:outerShdw blurRad="38100" dist="38100" dir="2700000" algn="tl">
                    <a:srgbClr val="000000">
                      <a:alpha val="43137"/>
                    </a:srgbClr>
                  </a:outerShdw>
                </a:effectLst>
                <a:latin typeface="Calibri" panose="020F0502020204030204" pitchFamily="34" charset="0"/>
              </a:rPr>
              <a:t>Louis </a:t>
            </a:r>
            <a:r>
              <a:rPr lang="en-US" altLang="en-US" sz="1800" dirty="0" err="1">
                <a:effectLst>
                  <a:outerShdw blurRad="38100" dist="38100" dir="2700000" algn="tl">
                    <a:srgbClr val="000000">
                      <a:alpha val="43137"/>
                    </a:srgbClr>
                  </a:outerShdw>
                </a:effectLst>
                <a:latin typeface="Calibri" panose="020F0502020204030204" pitchFamily="34" charset="0"/>
              </a:rPr>
              <a:t>Berkhof</a:t>
            </a:r>
            <a:r>
              <a:rPr lang="en-US" altLang="en-US" sz="1800" dirty="0">
                <a:effectLst>
                  <a:outerShdw blurRad="38100" dist="38100" dir="2700000" algn="tl">
                    <a:srgbClr val="000000">
                      <a:alpha val="43137"/>
                    </a:srgbClr>
                  </a:outerShdw>
                </a:effectLst>
                <a:latin typeface="Calibri" panose="020F0502020204030204" pitchFamily="34" charset="0"/>
              </a:rPr>
              <a:t>, </a:t>
            </a:r>
            <a:r>
              <a:rPr lang="en-US" altLang="en-US" sz="1800" i="1" dirty="0">
                <a:effectLst>
                  <a:outerShdw blurRad="38100" dist="38100" dir="2700000" algn="tl">
                    <a:srgbClr val="000000">
                      <a:alpha val="43137"/>
                    </a:srgbClr>
                  </a:outerShdw>
                </a:effectLst>
                <a:latin typeface="Calibri" panose="020F0502020204030204" pitchFamily="34" charset="0"/>
              </a:rPr>
              <a:t>Systematic Theology: With a Complete Textual Index</a:t>
            </a:r>
            <a:r>
              <a:rPr lang="en-US" altLang="en-US" sz="1800" dirty="0">
                <a:effectLst>
                  <a:outerShdw blurRad="38100" dist="38100" dir="2700000" algn="tl">
                    <a:srgbClr val="000000">
                      <a:alpha val="43137"/>
                    </a:srgbClr>
                  </a:outerShdw>
                </a:effectLst>
                <a:latin typeface="Calibri" panose="020F0502020204030204" pitchFamily="34" charset="0"/>
              </a:rPr>
              <a:t>, 4th and rev. ed. (Grand Rapids: </a:t>
            </a:r>
            <a:r>
              <a:rPr lang="en-US" altLang="en-US" sz="1800" dirty="0" err="1">
                <a:effectLst>
                  <a:outerShdw blurRad="38100" dist="38100" dir="2700000" algn="tl">
                    <a:srgbClr val="000000">
                      <a:alpha val="43137"/>
                    </a:srgbClr>
                  </a:outerShdw>
                </a:effectLst>
                <a:latin typeface="Calibri" panose="020F0502020204030204" pitchFamily="34" charset="0"/>
              </a:rPr>
              <a:t>Eerdman's</a:t>
            </a:r>
            <a:r>
              <a:rPr lang="en-US" altLang="en-US" sz="1800" dirty="0">
                <a:effectLst>
                  <a:outerShdw blurRad="38100" dist="38100" dir="2700000" algn="tl">
                    <a:srgbClr val="000000">
                      <a:alpha val="43137"/>
                    </a:srgbClr>
                  </a:outerShdw>
                </a:effectLst>
                <a:latin typeface="Calibri" panose="020F0502020204030204" pitchFamily="34" charset="0"/>
              </a:rPr>
              <a:t>, 1932; reprint, Grand Rapids: Baker, 1996), 513. </a:t>
            </a:r>
          </a:p>
        </p:txBody>
      </p:sp>
      <p:pic>
        <p:nvPicPr>
          <p:cNvPr id="2" name="Picture 1">
            <a:extLst>
              <a:ext uri="{FF2B5EF4-FFF2-40B4-BE49-F238E27FC236}">
                <a16:creationId xmlns:a16="http://schemas.microsoft.com/office/drawing/2014/main" id="{9696EDBC-016B-4361-AD25-6D55B871D1C3}"/>
              </a:ext>
            </a:extLst>
          </p:cNvPr>
          <p:cNvPicPr>
            <a:picLocks noChangeAspect="1"/>
          </p:cNvPicPr>
          <p:nvPr/>
        </p:nvPicPr>
        <p:blipFill>
          <a:blip r:embed="rId2"/>
          <a:stretch>
            <a:fillRect/>
          </a:stretch>
        </p:blipFill>
        <p:spPr>
          <a:xfrm>
            <a:off x="457200" y="1295400"/>
            <a:ext cx="212651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913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p:cNvSpPr>
            <a:spLocks noGrp="1"/>
          </p:cNvSpPr>
          <p:nvPr>
            <p:ph idx="1"/>
          </p:nvPr>
        </p:nvSpPr>
        <p:spPr>
          <a:xfrm>
            <a:off x="609600" y="1600200"/>
            <a:ext cx="83058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38BDC2-7D87-B43E-AB55-B902344E95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16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2971800" y="5501322"/>
            <a:ext cx="8229600" cy="1143000"/>
          </a:xfrm>
        </p:spPr>
        <p:txBody>
          <a:bodyPr/>
          <a:lstStyle/>
          <a:p>
            <a:pPr algn="ctr" eaLnBrk="1" hangingPunct="1"/>
            <a:br>
              <a:rPr lang="en-US" altLang="en-US" sz="3200" dirty="0">
                <a:solidFill>
                  <a:schemeClr val="tx1"/>
                </a:solidFill>
                <a:ea typeface="+mn-ea"/>
                <a:cs typeface="+mn-cs"/>
              </a:rPr>
            </a:br>
            <a:r>
              <a:rPr lang="en-US" sz="2000" dirty="0">
                <a:solidFill>
                  <a:schemeClr val="tx1"/>
                </a:solidFill>
                <a:ea typeface="+mn-ea"/>
                <a:cs typeface="+mn-cs"/>
              </a:rPr>
              <a:t>Lewis Sperry Chafer, </a:t>
            </a:r>
            <a:r>
              <a:rPr lang="en-US" sz="2000" i="1" dirty="0">
                <a:solidFill>
                  <a:schemeClr val="tx1"/>
                </a:solidFill>
                <a:ea typeface="+mn-ea"/>
                <a:cs typeface="+mn-cs"/>
              </a:rPr>
              <a:t>Major Bible Themes: 52 Vital Doctrines of the Scripture Simplified and Explained</a:t>
            </a:r>
            <a:r>
              <a:rPr lang="en-US" sz="2000" dirty="0">
                <a:solidFill>
                  <a:schemeClr val="tx1"/>
                </a:solidFill>
                <a:ea typeface="+mn-ea"/>
                <a:cs typeface="+mn-cs"/>
              </a:rPr>
              <a:t>, rev. ed. (Grand Rapids: Zondervan, 1974), 200.</a:t>
            </a:r>
            <a:endParaRPr lang="en-US" altLang="en-US" sz="2000" dirty="0">
              <a:solidFill>
                <a:schemeClr val="tx1"/>
              </a:solidFill>
              <a:ea typeface="+mn-ea"/>
              <a:cs typeface="+mn-cs"/>
            </a:endParaRPr>
          </a:p>
        </p:txBody>
      </p:sp>
      <p:sp>
        <p:nvSpPr>
          <p:cNvPr id="105475" name="Content Placeholder 2"/>
          <p:cNvSpPr>
            <a:spLocks noGrp="1"/>
          </p:cNvSpPr>
          <p:nvPr>
            <p:ph idx="1"/>
          </p:nvPr>
        </p:nvSpPr>
        <p:spPr>
          <a:xfrm>
            <a:off x="3886200" y="1524000"/>
            <a:ext cx="7880888" cy="2667000"/>
          </a:xfrm>
        </p:spPr>
        <p:txBody>
          <a:bodyPr/>
          <a:lstStyle/>
          <a:p>
            <a:pPr marL="0" indent="0" algn="just" eaLnBrk="1" hangingPunct="1">
              <a:buNone/>
            </a:pPr>
            <a:r>
              <a:rPr lang="en-US" altLang="en-US" dirty="0"/>
              <a:t>“God declares the one justified forever whom He sees </a:t>
            </a:r>
            <a:r>
              <a:rPr lang="en-US" altLang="en-US" i="1" dirty="0"/>
              <a:t>in Christ</a:t>
            </a:r>
            <a:r>
              <a:rPr lang="en-US" altLang="en-US" dirty="0"/>
              <a:t>. It is an equitable decree since the justified one is clothed in the righteousness of God. </a:t>
            </a:r>
            <a:r>
              <a:rPr lang="en-US" dirty="0">
                <a:effectLst/>
              </a:rPr>
              <a:t>Justification is not a fiction or a state of feeling; it is rather an </a:t>
            </a:r>
            <a:r>
              <a:rPr lang="en-US" b="1" u="sng" dirty="0">
                <a:solidFill>
                  <a:srgbClr val="FFFFCC"/>
                </a:solidFill>
                <a:effectLst/>
              </a:rPr>
              <a:t>immutable reckoning</a:t>
            </a:r>
            <a:r>
              <a:rPr lang="en-US" dirty="0">
                <a:effectLst/>
              </a:rPr>
              <a:t> in the mind of God</a:t>
            </a:r>
            <a:r>
              <a:rPr lang="en-US" altLang="en-US" dirty="0"/>
              <a:t>.” </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85800" y="1446123"/>
            <a:ext cx="2895600" cy="4081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Lewis Sperry Chafer</a:t>
            </a:r>
          </a:p>
        </p:txBody>
      </p:sp>
    </p:spTree>
    <p:extLst>
      <p:ext uri="{BB962C8B-B14F-4D97-AF65-F5344CB8AC3E}">
        <p14:creationId xmlns:p14="http://schemas.microsoft.com/office/powerpoint/2010/main" val="2648209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714F-1440-2EE5-BE14-1DFD9B9FDC0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3525DAE-81EE-5AD7-F37B-5D32E428862C}"/>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47966ABD-4034-EF49-FE4A-56D7D9B35699}"/>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C4DEEB9C-1DE2-1444-506C-2751551A04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13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2 Timothy 4:7-8</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baseline="30000" dirty="0">
                <a:effectLst/>
              </a:rPr>
              <a:t>7 </a:t>
            </a:r>
            <a:r>
              <a:rPr lang="en-US" sz="3600" dirty="0">
                <a:effectLst/>
              </a:rPr>
              <a:t>I have fought the good fight, I have finished the course, I have kept the faith; </a:t>
            </a:r>
            <a:r>
              <a:rPr lang="en-US" sz="3600" baseline="30000" dirty="0">
                <a:effectLst/>
              </a:rPr>
              <a:t>8 </a:t>
            </a:r>
            <a:r>
              <a:rPr lang="en-US" sz="3600" dirty="0">
                <a:effectLst/>
              </a:rPr>
              <a:t>in the future there is laid up for me the crown of righteousness, which the Lord, the righteous Judge, will award to me on that day; and not only to me, but also to all who have loved His appearing.</a:t>
            </a:r>
            <a:r>
              <a:rPr lang="en-US" sz="3600" cap="small" dirty="0">
                <a:effectLst/>
              </a:rPr>
              <a:t>”</a:t>
            </a:r>
          </a:p>
        </p:txBody>
      </p:sp>
    </p:spTree>
    <p:extLst>
      <p:ext uri="{BB962C8B-B14F-4D97-AF65-F5344CB8AC3E}">
        <p14:creationId xmlns:p14="http://schemas.microsoft.com/office/powerpoint/2010/main" val="183827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endParaRPr lang="en-US" sz="2800" dirty="0">
              <a:latin typeface="Calibri" pitchFamily="34" charset="0"/>
              <a:cs typeface="Calibri" pitchFamily="34" charset="0"/>
            </a:endParaRP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078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b="1" u="sng" dirty="0">
                <a:solidFill>
                  <a:srgbClr val="FFFFCC"/>
                </a:solidFill>
                <a:cs typeface="Calibri" pitchFamily="34" charset="0"/>
              </a:rPr>
              <a:t>Noah (Gen. 9:20-23; Heb. 11:7)</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04E65DD5-CF0C-7B18-EF37-ECEF26EA302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440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b="1" u="sng" dirty="0">
                <a:solidFill>
                  <a:srgbClr val="FFFFCC"/>
                </a:solidFill>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8690F573-0202-5466-9C3D-ECA57287E2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150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algn="ctr" defTabSz="685800">
              <a:spcBef>
                <a:spcPct val="0"/>
              </a:spcBef>
              <a:spcAft>
                <a:spcPts val="900"/>
              </a:spcAft>
              <a:buNone/>
              <a:defRPr/>
            </a:pPr>
            <a:r>
              <a:rPr lang="en-US" sz="4000" kern="1200" dirty="0">
                <a:solidFill>
                  <a:schemeClr val="tx2"/>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2453723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10E6B-8771-6534-D989-07B7267997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590800"/>
          </a:xfrm>
        </p:spPr>
        <p:txBody>
          <a:bodyPr/>
          <a:lstStyle/>
          <a:p>
            <a:pPr algn="ctr" defTabSz="685800">
              <a:spcBef>
                <a:spcPct val="0"/>
              </a:spcBef>
              <a:spcAft>
                <a:spcPts val="900"/>
              </a:spcAft>
              <a:buNone/>
              <a:defRPr/>
            </a:pPr>
            <a:r>
              <a:rPr lang="en-US" sz="4000" kern="1200" dirty="0">
                <a:solidFill>
                  <a:schemeClr val="tx2"/>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30B054E0-B41A-4FFE-AAE7-717AF615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0" y="2514600"/>
            <a:ext cx="3810000" cy="2286000"/>
          </a:xfrm>
          <a:prstGeom prst="rect">
            <a:avLst/>
          </a:prstGeom>
        </p:spPr>
      </p:pic>
    </p:spTree>
    <p:extLst>
      <p:ext uri="{BB962C8B-B14F-4D97-AF65-F5344CB8AC3E}">
        <p14:creationId xmlns:p14="http://schemas.microsoft.com/office/powerpoint/2010/main" val="1712768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b="1" u="sng" dirty="0">
                <a:solidFill>
                  <a:srgbClr val="FFFFCC"/>
                </a:solidFill>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60E00F08-8B49-E6F0-8CCD-D096FF4313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22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ount nebo on map">
            <a:extLst>
              <a:ext uri="{FF2B5EF4-FFF2-40B4-BE49-F238E27FC236}">
                <a16:creationId xmlns:a16="http://schemas.microsoft.com/office/drawing/2014/main" id="{BCDFD110-CB5E-43BB-9BA9-11AECC4B38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1901" y="76200"/>
            <a:ext cx="4648199" cy="67056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7">
            <a:extLst>
              <a:ext uri="{FF2B5EF4-FFF2-40B4-BE49-F238E27FC236}">
                <a16:creationId xmlns:a16="http://schemas.microsoft.com/office/drawing/2014/main" id="{FB795D25-B580-4D4A-B2F7-4F1BE3013873}"/>
              </a:ext>
            </a:extLst>
          </p:cNvPr>
          <p:cNvSpPr>
            <a:spLocks noChangeArrowheads="1"/>
          </p:cNvSpPr>
          <p:nvPr/>
        </p:nvSpPr>
        <p:spPr bwMode="auto">
          <a:xfrm>
            <a:off x="7010401" y="3429000"/>
            <a:ext cx="1143000" cy="1066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6010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b="1" u="sng" dirty="0">
                <a:solidFill>
                  <a:srgbClr val="FFFFCC"/>
                </a:solidFill>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8BD194D8-9E51-340E-9AD8-6D112087B2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89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4322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b="1" u="sng" dirty="0">
                <a:solidFill>
                  <a:srgbClr val="FFFFCC"/>
                </a:solidFill>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B77940BB-FD0E-82D9-95B5-0D2815D5A6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726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b="1" u="sng" dirty="0">
                <a:solidFill>
                  <a:srgbClr val="FFFFCC"/>
                </a:solidFill>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3265DE04-8863-F012-D93E-60D269CD06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286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b="1" u="sng" dirty="0">
                <a:solidFill>
                  <a:srgbClr val="FFFFCC"/>
                </a:solidFill>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3FA737A1-D052-6DA9-A2BA-3BD7804004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98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endParaRPr lang="en-US" sz="3000" dirty="0">
              <a:latin typeface="Calibri" pitchFamily="34" charset="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pic>
        <p:nvPicPr>
          <p:cNvPr id="2" name="Picture 2">
            <a:extLst>
              <a:ext uri="{FF2B5EF4-FFF2-40B4-BE49-F238E27FC236}">
                <a16:creationId xmlns:a16="http://schemas.microsoft.com/office/drawing/2014/main" id="{38AFE916-C5D1-F17E-6A36-485D00267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26DD64E-71F0-634E-D906-C38B22F46DF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New Testament Non-Persevering Saints</a:t>
            </a:r>
          </a:p>
        </p:txBody>
      </p:sp>
    </p:spTree>
    <p:extLst>
      <p:ext uri="{BB962C8B-B14F-4D97-AF65-F5344CB8AC3E}">
        <p14:creationId xmlns:p14="http://schemas.microsoft.com/office/powerpoint/2010/main" val="1769789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b="1" u="sng" dirty="0">
                <a:solidFill>
                  <a:srgbClr val="FFFFCC"/>
                </a:solidFill>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CECD7532-1787-F8B9-9EAC-5A505D41EDF1}"/>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283307F7-8382-713D-645D-475A7FA4BC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772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lvl="0" indent="0" algn="just">
              <a:spcBef>
                <a:spcPts val="0"/>
              </a:spcBef>
              <a:buClr>
                <a:srgbClr val="00FFFF"/>
              </a:buClr>
              <a:buNone/>
              <a:defRPr/>
            </a:pPr>
            <a:r>
              <a:rPr lang="en-US" sz="3400" dirty="0">
                <a:solidFill>
                  <a:srgbClr val="FFFFFF"/>
                </a:solidFill>
                <a:cs typeface="Calibri" panose="020F0502020204030204" pitchFamily="34" charset="0"/>
              </a:rPr>
              <a:t>“Therefore many other </a:t>
            </a:r>
            <a:r>
              <a:rPr lang="en-US" sz="3400" b="1" u="sng" dirty="0">
                <a:solidFill>
                  <a:srgbClr val="FFFFCC"/>
                </a:solidFill>
                <a:cs typeface="Calibri" panose="020F0502020204030204" pitchFamily="34" charset="0"/>
              </a:rPr>
              <a:t>signs</a:t>
            </a:r>
            <a:r>
              <a:rPr lang="en-US" sz="3400" dirty="0">
                <a:solidFill>
                  <a:srgbClr val="FFFFFF"/>
                </a:solidFill>
                <a:cs typeface="Calibri" panose="020F0502020204030204" pitchFamily="34" charset="0"/>
              </a:rPr>
              <a:t>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solidFill>
                  <a:srgbClr val="FFFFFF"/>
                </a:solidFill>
                <a:cs typeface="Calibri" panose="020F0502020204030204" pitchFamily="34" charset="0"/>
              </a:rPr>
              <a:t> that </a:t>
            </a:r>
            <a:r>
              <a:rPr lang="en-US" sz="3400" b="1" u="sng" dirty="0">
                <a:solidFill>
                  <a:srgbClr val="FFFFCC"/>
                </a:solidFill>
                <a:cs typeface="Calibri" panose="020F0502020204030204" pitchFamily="34" charset="0"/>
              </a:rPr>
              <a:t>Jesus is the Christ, the Son of God</a:t>
            </a:r>
            <a:r>
              <a:rPr lang="en-US" sz="3400" dirty="0">
                <a:solidFill>
                  <a:srgbClr val="FFFFFF"/>
                </a:solidFill>
                <a:cs typeface="Calibri" panose="020F0502020204030204" pitchFamily="34" charset="0"/>
              </a:rPr>
              <a:t>; and that </a:t>
            </a:r>
            <a:r>
              <a:rPr lang="en-US" sz="3400" b="1" u="sng" dirty="0">
                <a:solidFill>
                  <a:srgbClr val="FFFFCC"/>
                </a:solidFill>
                <a:cs typeface="Calibri" panose="020F0502020204030204" pitchFamily="34" charset="0"/>
              </a:rPr>
              <a:t>believing</a:t>
            </a:r>
            <a:r>
              <a:rPr lang="en-US" sz="3400" dirty="0">
                <a:solidFill>
                  <a:srgbClr val="FFFFFF"/>
                </a:solidFill>
                <a:cs typeface="Calibri" panose="020F0502020204030204" pitchFamily="34" charset="0"/>
              </a:rPr>
              <a:t> you may have </a:t>
            </a:r>
            <a:r>
              <a:rPr lang="en-US" sz="3400" b="1" u="sng" dirty="0">
                <a:solidFill>
                  <a:srgbClr val="FFFFCC"/>
                </a:solidFill>
                <a:cs typeface="Calibri" panose="020F0502020204030204" pitchFamily="34" charset="0"/>
              </a:rPr>
              <a:t>life</a:t>
            </a:r>
            <a:r>
              <a:rPr lang="en-US" sz="3400" dirty="0">
                <a:solidFill>
                  <a:srgbClr val="FFFFFF"/>
                </a:solidFill>
                <a:cs typeface="Calibri" panose="020F0502020204030204" pitchFamily="34" charset="0"/>
              </a:rPr>
              <a:t>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1896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5F37BC07-A172-5D35-48B7-A9C092033012}"/>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4DDAA0EC-0ECC-A506-8026-D4865118C3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826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lvl="0" indent="0" algn="just">
              <a:spcBef>
                <a:spcPts val="0"/>
              </a:spcBef>
              <a:buClr>
                <a:srgbClr val="00FFFF"/>
              </a:buClr>
              <a:buNone/>
              <a:defRPr/>
            </a:pPr>
            <a:r>
              <a:rPr lang="en-US" sz="3400" dirty="0">
                <a:solidFill>
                  <a:srgbClr val="FFFFFF"/>
                </a:solidFill>
                <a:cs typeface="Calibri" panose="020F0502020204030204" pitchFamily="34" charset="0"/>
              </a:rPr>
              <a:t>“Therefore many other </a:t>
            </a:r>
            <a:r>
              <a:rPr lang="en-US" sz="3400" b="1" u="sng" dirty="0">
                <a:solidFill>
                  <a:srgbClr val="FFFFCC"/>
                </a:solidFill>
                <a:cs typeface="Calibri" panose="020F0502020204030204" pitchFamily="34" charset="0"/>
              </a:rPr>
              <a:t>signs</a:t>
            </a:r>
            <a:r>
              <a:rPr lang="en-US" sz="3400" dirty="0">
                <a:solidFill>
                  <a:srgbClr val="FFFFFF"/>
                </a:solidFill>
                <a:cs typeface="Calibri" panose="020F0502020204030204" pitchFamily="34" charset="0"/>
              </a:rPr>
              <a:t>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solidFill>
                  <a:srgbClr val="FFFFFF"/>
                </a:solidFill>
                <a:cs typeface="Calibri" panose="020F0502020204030204" pitchFamily="34" charset="0"/>
              </a:rPr>
              <a:t> that </a:t>
            </a:r>
            <a:r>
              <a:rPr lang="en-US" sz="3400" b="1" u="sng" dirty="0">
                <a:solidFill>
                  <a:srgbClr val="FFFFCC"/>
                </a:solidFill>
                <a:cs typeface="Calibri" panose="020F0502020204030204" pitchFamily="34" charset="0"/>
              </a:rPr>
              <a:t>Jesus is the Christ, the Son of God</a:t>
            </a:r>
            <a:r>
              <a:rPr lang="en-US" sz="3400" dirty="0">
                <a:solidFill>
                  <a:srgbClr val="FFFFFF"/>
                </a:solidFill>
                <a:cs typeface="Calibri" panose="020F0502020204030204" pitchFamily="34" charset="0"/>
              </a:rPr>
              <a:t>; and that </a:t>
            </a:r>
            <a:r>
              <a:rPr lang="en-US" sz="3400" b="1" u="sng" dirty="0">
                <a:solidFill>
                  <a:srgbClr val="FFFFCC"/>
                </a:solidFill>
                <a:cs typeface="Calibri" panose="020F0502020204030204" pitchFamily="34" charset="0"/>
              </a:rPr>
              <a:t>believing</a:t>
            </a:r>
            <a:r>
              <a:rPr lang="en-US" sz="3400" dirty="0">
                <a:solidFill>
                  <a:srgbClr val="FFFFFF"/>
                </a:solidFill>
                <a:cs typeface="Calibri" panose="020F0502020204030204" pitchFamily="34" charset="0"/>
              </a:rPr>
              <a:t> you may have </a:t>
            </a:r>
            <a:r>
              <a:rPr lang="en-US" sz="3400" b="1" u="sng" dirty="0">
                <a:solidFill>
                  <a:srgbClr val="FFFFCC"/>
                </a:solidFill>
                <a:cs typeface="Calibri" panose="020F0502020204030204" pitchFamily="34" charset="0"/>
              </a:rPr>
              <a:t>life</a:t>
            </a:r>
            <a:r>
              <a:rPr lang="en-US" sz="3400" dirty="0">
                <a:solidFill>
                  <a:srgbClr val="FFFFFF"/>
                </a:solidFill>
                <a:cs typeface="Calibri" panose="020F0502020204030204" pitchFamily="34" charset="0"/>
              </a:rPr>
              <a:t>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992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2971800" y="6019800"/>
            <a:ext cx="6248400" cy="685800"/>
          </a:xfrm>
        </p:spPr>
        <p:txBody>
          <a:bodyPr/>
          <a:lstStyle/>
          <a:p>
            <a:pPr algn="ctr" eaLnBrk="1" hangingPunct="1"/>
            <a:r>
              <a:rPr lang="en-US" sz="2000" dirty="0">
                <a:solidFill>
                  <a:schemeClr val="tx1"/>
                </a:solidFill>
              </a:rPr>
              <a:t>Loraine Boettner, </a:t>
            </a:r>
            <a:r>
              <a:rPr lang="en-US" sz="2000" i="1" dirty="0">
                <a:solidFill>
                  <a:schemeClr val="tx1"/>
                </a:solidFill>
              </a:rPr>
              <a:t>The Reformed Doctrine of Predestination</a:t>
            </a:r>
            <a:r>
              <a:rPr lang="en-US" sz="2000" dirty="0">
                <a:solidFill>
                  <a:schemeClr val="tx1"/>
                </a:solidFill>
              </a:rPr>
              <a:t> (Philipsburg, NJ: Presbyterian and Reformed, 1932), 333.</a:t>
            </a:r>
            <a:endParaRPr lang="en-US" altLang="en-US" sz="2000" dirty="0">
              <a:solidFill>
                <a:schemeClr val="tx1"/>
              </a:solidFill>
            </a:endParaRPr>
          </a:p>
        </p:txBody>
      </p:sp>
      <p:sp>
        <p:nvSpPr>
          <p:cNvPr id="105475" name="Content Placeholder 2"/>
          <p:cNvSpPr>
            <a:spLocks noGrp="1"/>
          </p:cNvSpPr>
          <p:nvPr>
            <p:ph idx="1"/>
          </p:nvPr>
        </p:nvSpPr>
        <p:spPr>
          <a:xfrm>
            <a:off x="3657600" y="1143000"/>
            <a:ext cx="7924800" cy="4419599"/>
          </a:xfrm>
        </p:spPr>
        <p:txBody>
          <a:bodyPr/>
          <a:lstStyle/>
          <a:p>
            <a:pPr marL="0" indent="0" algn="just" eaLnBrk="1" hangingPunct="1">
              <a:spcBef>
                <a:spcPts val="0"/>
              </a:spcBef>
              <a:buNone/>
            </a:pPr>
            <a:r>
              <a:rPr lang="en-US" altLang="en-US" sz="3100" dirty="0"/>
              <a:t>“</a:t>
            </a:r>
            <a:r>
              <a:rPr lang="en-US" sz="3100" dirty="0">
                <a:effectLst/>
              </a:rPr>
              <a:t>It must be evident that there are just two theories which can be maintained by evangelical Christians upon this important subject; that all men who have made any study of it, and who have reached any settled conclusions regarding it, must be either Calvinists or </a:t>
            </a:r>
            <a:r>
              <a:rPr lang="en-US" sz="3100" dirty="0" err="1">
                <a:effectLst/>
              </a:rPr>
              <a:t>Arminians</a:t>
            </a:r>
            <a:r>
              <a:rPr lang="en-US" sz="3100" dirty="0">
                <a:effectLst/>
              </a:rPr>
              <a:t>. There is no other position which a ‘Christian’ can take</a:t>
            </a:r>
            <a:r>
              <a:rPr lang="en-US" altLang="en-US" sz="3100" dirty="0"/>
              <a:t>.”</a:t>
            </a:r>
          </a:p>
        </p:txBody>
      </p:sp>
      <p:sp>
        <p:nvSpPr>
          <p:cNvPr id="5" name="Title 1"/>
          <p:cNvSpPr txBox="1">
            <a:spLocks/>
          </p:cNvSpPr>
          <p:nvPr/>
        </p:nvSpPr>
        <p:spPr>
          <a:xfrm>
            <a:off x="1981200" y="228600"/>
            <a:ext cx="8229600" cy="914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DBD43DB5-A1A1-42FF-86DF-67033845A8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9353" y="1371600"/>
            <a:ext cx="2713447" cy="34747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B2B48F85-7D06-4785-9679-9D331CCE00C8}"/>
              </a:ext>
            </a:extLst>
          </p:cNvPr>
          <p:cNvSpPr/>
          <p:nvPr/>
        </p:nvSpPr>
        <p:spPr>
          <a:xfrm>
            <a:off x="5965195" y="3198168"/>
            <a:ext cx="261610" cy="461665"/>
          </a:xfrm>
          <a:prstGeom prst="rect">
            <a:avLst/>
          </a:prstGeom>
        </p:spPr>
        <p:txBody>
          <a:bodyPr wrap="none">
            <a:spAutoFit/>
          </a:bodyPr>
          <a:lstStyle/>
          <a:p>
            <a:r>
              <a:rPr lang="en-US" dirty="0">
                <a:solidFill>
                  <a:srgbClr val="000000"/>
                </a:solidFill>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0CD13E5B-9291-4B59-8018-2A0792540117}"/>
              </a:ext>
            </a:extLst>
          </p:cNvPr>
          <p:cNvSpPr/>
          <p:nvPr/>
        </p:nvSpPr>
        <p:spPr>
          <a:xfrm>
            <a:off x="5965195" y="3198168"/>
            <a:ext cx="261610" cy="461665"/>
          </a:xfrm>
          <a:prstGeom prst="rect">
            <a:avLst/>
          </a:prstGeom>
        </p:spPr>
        <p:txBody>
          <a:bodyPr wrap="none">
            <a:spAutoFit/>
          </a:bodyPr>
          <a:lstStyle/>
          <a:p>
            <a:r>
              <a:rPr lang="en-US" dirty="0">
                <a:solidFill>
                  <a:srgbClr val="000000"/>
                </a:solidFill>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7812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A5076987-768D-210E-B5CA-06E844C1762C}"/>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5120A280-65EC-4C94-A9AD-C84A4701C0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331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F6F3BFED-AEE6-AFB4-7731-3B875F386710}"/>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04BCA720-2E1C-EE30-401A-F60C166452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63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132569EF-665C-E1CB-2840-159FACA8FC0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EAD01FCE-ADC9-00FC-9D39-A86E297AC5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617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E9742-6704-5797-862F-5DAE50A0B27F}"/>
              </a:ext>
            </a:extLst>
          </p:cNvPr>
          <p:cNvPicPr>
            <a:picLocks noChangeAspect="1"/>
          </p:cNvPicPr>
          <p:nvPr/>
        </p:nvPicPr>
        <p:blipFill>
          <a:blip r:embed="rId2"/>
          <a:stretch>
            <a:fillRect/>
          </a:stretch>
        </p:blipFill>
        <p:spPr>
          <a:xfrm>
            <a:off x="3035563" y="457200"/>
            <a:ext cx="6120874"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370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latin typeface="Calibri" panose="020F0502020204030204" pitchFamily="34" charset="0"/>
                <a:cs typeface="Calibri" panose="020F0502020204030204" pitchFamily="34" charset="0"/>
              </a:rPr>
              <a:t>“To the </a:t>
            </a:r>
            <a:r>
              <a:rPr lang="en-US" sz="3400" b="1" i="1" u="sng" dirty="0">
                <a:solidFill>
                  <a:srgbClr val="FFFFCC"/>
                </a:solidFill>
                <a:latin typeface="Calibri" panose="020F0502020204030204" pitchFamily="34" charset="0"/>
                <a:cs typeface="Calibri" panose="020F0502020204030204" pitchFamily="34" charset="0"/>
              </a:rPr>
              <a:t>church</a:t>
            </a:r>
            <a:r>
              <a:rPr lang="en-US" sz="3400" i="1" dirty="0">
                <a:latin typeface="Calibri" panose="020F0502020204030204" pitchFamily="34" charset="0"/>
                <a:cs typeface="Calibri" panose="020F0502020204030204" pitchFamily="34" charset="0"/>
              </a:rPr>
              <a:t> </a:t>
            </a:r>
            <a:r>
              <a:rPr lang="en-US" sz="3400" dirty="0">
                <a:latin typeface="Calibri" panose="020F0502020204030204" pitchFamily="34" charset="0"/>
                <a:cs typeface="Calibri" panose="020F0502020204030204" pitchFamily="34" charset="0"/>
              </a:rPr>
              <a:t>of God that is in Corinth, to those </a:t>
            </a:r>
            <a:r>
              <a:rPr lang="en-US" sz="3400" b="1" i="1" u="sng" dirty="0">
                <a:solidFill>
                  <a:srgbClr val="FFFFCC"/>
                </a:solidFill>
                <a:latin typeface="Calibri" panose="020F0502020204030204" pitchFamily="34" charset="0"/>
                <a:cs typeface="Calibri" panose="020F0502020204030204" pitchFamily="34" charset="0"/>
              </a:rPr>
              <a:t>sanctified in Christ Jesus</a:t>
            </a:r>
            <a:r>
              <a:rPr lang="en-US" sz="3400" dirty="0">
                <a:latin typeface="Calibri" panose="020F0502020204030204" pitchFamily="34" charset="0"/>
                <a:cs typeface="Calibri" panose="020F0502020204030204" pitchFamily="34" charset="0"/>
              </a:rPr>
              <a:t>, called to be </a:t>
            </a:r>
            <a:r>
              <a:rPr lang="en-US" sz="3400" b="1" i="1" u="sng" dirty="0">
                <a:solidFill>
                  <a:srgbClr val="FFFFCC"/>
                </a:solidFill>
                <a:latin typeface="Calibri" panose="020F0502020204030204" pitchFamily="34" charset="0"/>
                <a:cs typeface="Calibri" panose="020F0502020204030204" pitchFamily="34" charset="0"/>
              </a:rPr>
              <a:t>saints</a:t>
            </a:r>
            <a:r>
              <a:rPr lang="en-US" sz="3400" dirty="0">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latin typeface="Calibri" panose="020F0502020204030204" pitchFamily="34" charset="0"/>
                <a:cs typeface="Calibri" panose="020F0502020204030204" pitchFamily="34" charset="0"/>
              </a:rPr>
              <a:t>call upon the name of our Lord Jesus Christ</a:t>
            </a:r>
            <a:r>
              <a:rPr lang="en-US" sz="3400" dirty="0">
                <a:latin typeface="Calibri" panose="020F0502020204030204" pitchFamily="34" charset="0"/>
                <a:cs typeface="Calibri" panose="020F0502020204030204" pitchFamily="34" charset="0"/>
              </a:rPr>
              <a:t>, both </a:t>
            </a:r>
            <a:r>
              <a:rPr lang="en-US" sz="3400" b="1" i="1" u="sng" dirty="0">
                <a:solidFill>
                  <a:srgbClr val="FFFFCC"/>
                </a:solidFill>
                <a:latin typeface="Calibri" panose="020F0502020204030204" pitchFamily="34" charset="0"/>
                <a:cs typeface="Calibri" panose="020F0502020204030204" pitchFamily="34" charset="0"/>
              </a:rPr>
              <a:t>their Lord and ours</a:t>
            </a:r>
            <a:r>
              <a:rPr lang="en-US" sz="3400" dirty="0">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AC553E90-0AD3-95FE-3F69-7DE51989B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55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93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"To the </a:t>
            </a:r>
            <a:r>
              <a:rPr lang="en-US" sz="3600" b="1" i="1" u="sng" dirty="0">
                <a:solidFill>
                  <a:srgbClr val="FFFFCC"/>
                </a:solidFill>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that is at Corinth, with all the </a:t>
            </a:r>
            <a:r>
              <a:rPr lang="en-US" sz="3600" b="1" i="1" u="sng" dirty="0">
                <a:solidFill>
                  <a:srgbClr val="FFFFCC"/>
                </a:solidFill>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34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extLst>
      <p:ext uri="{BB962C8B-B14F-4D97-AF65-F5344CB8AC3E}">
        <p14:creationId xmlns:p14="http://schemas.microsoft.com/office/powerpoint/2010/main" val="147321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3:1-3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2869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2116899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D179FB18-8118-A372-EB25-C1D7EE94E5C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8555FA27-2C98-C9AD-D744-74055FEA1D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51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95400" y="5715000"/>
            <a:ext cx="10363200" cy="1143000"/>
          </a:xfrm>
        </p:spPr>
        <p:txBody>
          <a:bodyPr/>
          <a:lstStyle/>
          <a:p>
            <a:pPr algn="ctr" eaLnBrk="1" hangingPunct="1"/>
            <a:r>
              <a:rPr lang="en-US" sz="2000" dirty="0">
                <a:solidFill>
                  <a:schemeClr val="tx1"/>
                </a:solidFill>
              </a:rPr>
              <a:t>Kenneth G. Talbot and W. Gary Crampton, </a:t>
            </a:r>
            <a:r>
              <a:rPr lang="en-US" sz="2000" i="1" dirty="0">
                <a:solidFill>
                  <a:schemeClr val="tx1"/>
                </a:solidFill>
              </a:rPr>
              <a:t>Calvinism, Hyper‒Calvinism and Arminianism</a:t>
            </a:r>
            <a:r>
              <a:rPr lang="en-US" sz="2000" dirty="0">
                <a:solidFill>
                  <a:schemeClr val="tx1"/>
                </a:solidFill>
              </a:rPr>
              <a:t> (Edmonton, AB: Still Waters Revival Books, 1990), 52.</a:t>
            </a:r>
            <a:endParaRPr lang="en-US" altLang="en-US" sz="2000" dirty="0">
              <a:solidFill>
                <a:schemeClr val="tx1"/>
              </a:solidFill>
            </a:endParaRPr>
          </a:p>
        </p:txBody>
      </p:sp>
      <p:sp>
        <p:nvSpPr>
          <p:cNvPr id="105475" name="Content Placeholder 2"/>
          <p:cNvSpPr>
            <a:spLocks noGrp="1"/>
          </p:cNvSpPr>
          <p:nvPr>
            <p:ph idx="1"/>
          </p:nvPr>
        </p:nvSpPr>
        <p:spPr>
          <a:xfrm>
            <a:off x="1066800" y="1494987"/>
            <a:ext cx="10058400" cy="2667000"/>
          </a:xfrm>
        </p:spPr>
        <p:txBody>
          <a:bodyPr/>
          <a:lstStyle/>
          <a:p>
            <a:pPr marL="0" indent="0" algn="just" eaLnBrk="1" hangingPunct="1">
              <a:buNone/>
            </a:pPr>
            <a:r>
              <a:rPr lang="en-US" altLang="en-US" dirty="0"/>
              <a:t>“</a:t>
            </a:r>
            <a:r>
              <a:rPr lang="en-US" dirty="0">
                <a:effectLst/>
              </a:rPr>
              <a:t>It should be obvious that the Calvinist doctrine of the perseverance of the saints is not one in the same as ‘once saved always saved</a:t>
            </a:r>
            <a:r>
              <a:rPr lang="en-US" altLang="en-US" dirty="0"/>
              <a:t>.’”</a:t>
            </a:r>
          </a:p>
        </p:txBody>
      </p:sp>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Talbot and Crampton</a:t>
            </a:r>
          </a:p>
        </p:txBody>
      </p:sp>
      <p:sp>
        <p:nvSpPr>
          <p:cNvPr id="2" name="Rectangle 1">
            <a:extLst>
              <a:ext uri="{FF2B5EF4-FFF2-40B4-BE49-F238E27FC236}">
                <a16:creationId xmlns:a16="http://schemas.microsoft.com/office/drawing/2014/main" id="{B2B48F85-7D06-4785-9679-9D331CCE00C8}"/>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0CD13E5B-9291-4B59-8018-2A0792540117}"/>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3162462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marL="0" indent="0" algn="ctr">
              <a:spcBef>
                <a:spcPts val="0"/>
              </a:spcBef>
              <a:spcAft>
                <a:spcPts val="1200"/>
              </a:spcAft>
              <a:buNone/>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rPr>
              <a:t>UNREWARDED BELIVERS</a:t>
            </a:r>
            <a:endParaRPr lang="en-US" baseline="30000" dirty="0">
              <a:effectLst>
                <a:outerShdw blurRad="38100" dist="38100" dir="2700000" algn="tl">
                  <a:srgbClr val="000000">
                    <a:alpha val="43137"/>
                  </a:srgbClr>
                </a:outerShdw>
              </a:effectLst>
              <a:latin typeface="Calibri" panose="020F0502020204030204" pitchFamily="34" charset="0"/>
            </a:endParaRPr>
          </a:p>
          <a:p>
            <a:pPr marL="0" indent="0" algn="just">
              <a:spcBef>
                <a:spcPts val="0"/>
              </a:spcBef>
              <a:spcAft>
                <a:spcPts val="1200"/>
              </a:spcAft>
              <a:buNone/>
            </a:pPr>
            <a:r>
              <a:rPr lang="en-US" sz="3600" dirty="0">
                <a:latin typeface="Calibri" panose="020F0502020204030204" pitchFamily="34" charset="0"/>
              </a:rPr>
              <a:t>If any man’s work is burned up, he will suffer loss; but he himself will be saved, yet so as through 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1" name="Picture 2" descr="https://solzemli.files.wordpress.com/2010/03/saint_paul_theapost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087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8884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new Calvinist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2" y="138974"/>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5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B146D8A2-F98C-E4FE-6E97-B522DC74065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9EFEDB62-898E-3FA5-9E97-87B6105A73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35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E702EA27-CFBC-BE8B-5EC9-76BD058A5AAA}"/>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848F0679-41B6-5C21-CCA3-9568458FA3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340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9C8A8980-410E-F7AF-75E3-CA9A6F063D2D}"/>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A5BA9253-2165-7944-2CF4-CB5AF33029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4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Seven churches in Asia Minor (Rev. 3:19)</a:t>
            </a:r>
          </a:p>
        </p:txBody>
      </p:sp>
      <p:sp>
        <p:nvSpPr>
          <p:cNvPr id="4" name="Title 1">
            <a:extLst>
              <a:ext uri="{FF2B5EF4-FFF2-40B4-BE49-F238E27FC236}">
                <a16:creationId xmlns:a16="http://schemas.microsoft.com/office/drawing/2014/main" id="{D7F427E9-C2A4-5D03-1DE3-75C1271FA70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4B9C992A-0F60-C44B-D19F-D6D8DE62B36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38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2362200" y="4648200"/>
            <a:ext cx="22860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7D3-68F4-B07B-E80E-89A79EC304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AA205BD-5087-A567-17BD-83C714463AA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EB620D2-531D-8071-3896-E2D40DDA9AB8}"/>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A857600-DA41-0947-EF5F-2A55CCEDF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52073"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2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828800"/>
            <a:ext cx="4343400" cy="4728380"/>
          </a:xfrm>
        </p:spPr>
        <p:txBody>
          <a:bodyPr/>
          <a:lstStyle/>
          <a:p>
            <a:pPr marL="571500" indent="-571500">
              <a:spcBef>
                <a:spcPts val="0"/>
              </a:spcBef>
              <a:spcAft>
                <a:spcPts val="2400"/>
              </a:spcAft>
              <a:buSzPct val="100000"/>
              <a:buFont typeface="+mj-lt"/>
              <a:buAutoNum type="arabicPeriod"/>
              <a:defRPr/>
            </a:pPr>
            <a:r>
              <a:rPr lang="en-US" dirty="0">
                <a:cs typeface="Calibri" pitchFamily="34" charset="0"/>
              </a:rPr>
              <a:t>Matthew 24:13</a:t>
            </a:r>
          </a:p>
          <a:p>
            <a:pPr marL="571500" indent="-571500">
              <a:spcBef>
                <a:spcPts val="0"/>
              </a:spcBef>
              <a:spcAft>
                <a:spcPts val="2400"/>
              </a:spcAft>
              <a:buSzPct val="100000"/>
              <a:buFont typeface="+mj-lt"/>
              <a:buAutoNum type="arabicPeriod"/>
              <a:defRPr/>
            </a:pPr>
            <a:r>
              <a:rPr lang="en-US" dirty="0">
                <a:cs typeface="Calibri" pitchFamily="34" charset="0"/>
              </a:rPr>
              <a:t>John 15:5-6, 8 </a:t>
            </a:r>
          </a:p>
          <a:p>
            <a:pPr marL="571500" indent="-571500">
              <a:spcBef>
                <a:spcPts val="0"/>
              </a:spcBef>
              <a:spcAft>
                <a:spcPts val="2400"/>
              </a:spcAft>
              <a:buSzPct val="100000"/>
              <a:buFont typeface="+mj-lt"/>
              <a:buAutoNum type="arabicPeriod"/>
              <a:defRPr/>
            </a:pPr>
            <a:r>
              <a:rPr lang="en-US" dirty="0">
                <a:cs typeface="Calibri" pitchFamily="34" charset="0"/>
              </a:rPr>
              <a:t>2 Corinthians 13:5</a:t>
            </a:r>
          </a:p>
          <a:p>
            <a:pPr marL="571500" indent="-571500">
              <a:spcBef>
                <a:spcPts val="0"/>
              </a:spcBef>
              <a:spcAft>
                <a:spcPts val="2400"/>
              </a:spcAft>
              <a:buSzPct val="100000"/>
              <a:buFont typeface="+mj-lt"/>
              <a:buAutoNum type="arabicPeriod"/>
              <a:defRPr/>
            </a:pPr>
            <a:r>
              <a:rPr lang="en-US" dirty="0">
                <a:cs typeface="Calibri" pitchFamily="34" charset="0"/>
              </a:rPr>
              <a:t>Ephesians 2:10</a:t>
            </a:r>
          </a:p>
          <a:p>
            <a:pPr marL="571500" indent="-571500">
              <a:spcBef>
                <a:spcPts val="0"/>
              </a:spcBef>
              <a:spcAft>
                <a:spcPts val="2400"/>
              </a:spcAft>
              <a:buSzPct val="100000"/>
              <a:buFont typeface="+mj-lt"/>
              <a:buAutoNum type="arabicPeriod"/>
              <a:defRPr/>
            </a:pPr>
            <a:r>
              <a:rPr lang="en-US" dirty="0">
                <a:cs typeface="Calibri" pitchFamily="34" charset="0"/>
              </a:rPr>
              <a:t>Revelation 13:10</a:t>
            </a:r>
          </a:p>
          <a:p>
            <a:pPr marL="571500" indent="-571500">
              <a:spcBef>
                <a:spcPts val="0"/>
              </a:spcBef>
              <a:spcAft>
                <a:spcPts val="2400"/>
              </a:spcAft>
              <a:buSzPct val="100000"/>
              <a:buFont typeface="+mj-lt"/>
              <a:buAutoNum type="arabicPeriod"/>
              <a:defRPr/>
            </a:pPr>
            <a:r>
              <a:rPr lang="en-US" dirty="0">
                <a:cs typeface="Calibri" pitchFamily="34" charset="0"/>
              </a:rPr>
              <a:t>Revelation 14:12</a:t>
            </a:r>
          </a:p>
          <a:p>
            <a:pPr marL="0" indent="0">
              <a:spcBef>
                <a:spcPts val="0"/>
              </a:spcBef>
              <a:spcAft>
                <a:spcPts val="600"/>
              </a:spcAft>
              <a:buSzPct val="100000"/>
              <a:buNone/>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2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to </a:t>
            </a:r>
            <a:r>
              <a:rPr lang="en-US" sz="3600" i="1" dirty="0">
                <a:effectLst/>
              </a:rPr>
              <a:t>obtain</a:t>
            </a:r>
            <a:r>
              <a:rPr lang="en-US" sz="3600" dirty="0">
                <a:effectLst/>
              </a:rPr>
              <a:t> an inheritance </a:t>
            </a:r>
            <a:r>
              <a:rPr lang="en-US" sz="3600" i="1" dirty="0">
                <a:effectLst/>
              </a:rPr>
              <a:t>which is</a:t>
            </a:r>
            <a:r>
              <a:rPr lang="en-US" sz="3600" dirty="0">
                <a:effectLst/>
              </a:rPr>
              <a:t> imperishable and undefiled and will not fade away, reserved in heaven for you, </a:t>
            </a:r>
            <a:r>
              <a:rPr lang="en-US" sz="3600" b="1" baseline="30000" dirty="0">
                <a:effectLst/>
              </a:rPr>
              <a:t>5 </a:t>
            </a:r>
            <a:r>
              <a:rPr lang="en-US" sz="3600" dirty="0">
                <a:effectLst/>
              </a:rPr>
              <a:t>who are </a:t>
            </a:r>
            <a:r>
              <a:rPr lang="en-US" sz="3600" b="1" u="sng" dirty="0">
                <a:solidFill>
                  <a:srgbClr val="FFFFCC"/>
                </a:solidFill>
                <a:effectLst/>
              </a:rPr>
              <a:t>protected by the power of God</a:t>
            </a:r>
            <a:r>
              <a:rPr lang="en-US" sz="3600" dirty="0">
                <a:effectLst/>
              </a:rPr>
              <a:t> through faith for a salvation ready to be revealed in the last time</a:t>
            </a:r>
            <a:r>
              <a:rPr lang="en-US" sz="3600" cap="small" dirty="0">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694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828800"/>
            <a:ext cx="4343400" cy="4728380"/>
          </a:xfrm>
        </p:spPr>
        <p:txBody>
          <a:bodyPr/>
          <a:lstStyle/>
          <a:p>
            <a:pPr marL="571500" indent="-571500">
              <a:spcBef>
                <a:spcPts val="0"/>
              </a:spcBef>
              <a:spcAft>
                <a:spcPts val="2400"/>
              </a:spcAft>
              <a:buSzPct val="100000"/>
              <a:buFont typeface="+mj-lt"/>
              <a:buAutoNum type="arabicPeriod"/>
              <a:defRPr/>
            </a:pPr>
            <a:r>
              <a:rPr lang="en-US" b="1" u="sng" dirty="0">
                <a:solidFill>
                  <a:srgbClr val="FFFFCC"/>
                </a:solidFill>
                <a:cs typeface="Calibri" pitchFamily="34" charset="0"/>
              </a:rPr>
              <a:t>Matthew 24:13</a:t>
            </a:r>
          </a:p>
          <a:p>
            <a:pPr marL="571500" indent="-571500">
              <a:spcBef>
                <a:spcPts val="0"/>
              </a:spcBef>
              <a:spcAft>
                <a:spcPts val="2400"/>
              </a:spcAft>
              <a:buSzPct val="100000"/>
              <a:buFont typeface="+mj-lt"/>
              <a:buAutoNum type="arabicPeriod"/>
              <a:defRPr/>
            </a:pPr>
            <a:r>
              <a:rPr lang="en-US" dirty="0">
                <a:cs typeface="Calibri" pitchFamily="34" charset="0"/>
              </a:rPr>
              <a:t>John 15:5-6, 8 </a:t>
            </a:r>
          </a:p>
          <a:p>
            <a:pPr marL="571500" indent="-571500">
              <a:spcBef>
                <a:spcPts val="0"/>
              </a:spcBef>
              <a:spcAft>
                <a:spcPts val="2400"/>
              </a:spcAft>
              <a:buSzPct val="100000"/>
              <a:buFont typeface="+mj-lt"/>
              <a:buAutoNum type="arabicPeriod"/>
              <a:defRPr/>
            </a:pPr>
            <a:r>
              <a:rPr lang="en-US" dirty="0">
                <a:cs typeface="Calibri" pitchFamily="34" charset="0"/>
              </a:rPr>
              <a:t>2 Corinthians 13:5</a:t>
            </a:r>
          </a:p>
          <a:p>
            <a:pPr marL="571500" indent="-571500">
              <a:spcBef>
                <a:spcPts val="0"/>
              </a:spcBef>
              <a:spcAft>
                <a:spcPts val="2400"/>
              </a:spcAft>
              <a:buSzPct val="100000"/>
              <a:buFont typeface="+mj-lt"/>
              <a:buAutoNum type="arabicPeriod"/>
              <a:defRPr/>
            </a:pPr>
            <a:r>
              <a:rPr lang="en-US" dirty="0">
                <a:cs typeface="Calibri" pitchFamily="34" charset="0"/>
              </a:rPr>
              <a:t>Ephesians 2:10</a:t>
            </a:r>
          </a:p>
          <a:p>
            <a:pPr marL="571500" indent="-571500">
              <a:spcBef>
                <a:spcPts val="0"/>
              </a:spcBef>
              <a:spcAft>
                <a:spcPts val="2400"/>
              </a:spcAft>
              <a:buSzPct val="100000"/>
              <a:buFont typeface="+mj-lt"/>
              <a:buAutoNum type="arabicPeriod"/>
              <a:defRPr/>
            </a:pPr>
            <a:r>
              <a:rPr lang="en-US" dirty="0">
                <a:cs typeface="Calibri" pitchFamily="34" charset="0"/>
              </a:rPr>
              <a:t>Revelation 13:10</a:t>
            </a:r>
          </a:p>
          <a:p>
            <a:pPr marL="571500" indent="-571500">
              <a:spcBef>
                <a:spcPts val="0"/>
              </a:spcBef>
              <a:spcAft>
                <a:spcPts val="2400"/>
              </a:spcAft>
              <a:buSzPct val="100000"/>
              <a:buFont typeface="+mj-lt"/>
              <a:buAutoNum type="arabicPeriod"/>
              <a:defRPr/>
            </a:pPr>
            <a:r>
              <a:rPr lang="en-US" dirty="0">
                <a:cs typeface="Calibri" pitchFamily="34" charset="0"/>
              </a:rPr>
              <a:t>Revelation 14:12</a:t>
            </a:r>
          </a:p>
          <a:p>
            <a:pPr marL="0" indent="0">
              <a:spcBef>
                <a:spcPts val="0"/>
              </a:spcBef>
              <a:spcAft>
                <a:spcPts val="600"/>
              </a:spcAft>
              <a:buSzPct val="100000"/>
              <a:buNone/>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971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95CC86-0C06-40B0-A0AC-4E8850A28F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3048000" y="0"/>
            <a:ext cx="6096000" cy="196977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will be saved.”</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246855" y="2433638"/>
            <a:ext cx="3698293" cy="2378287"/>
          </a:xfrm>
          <a:prstGeom prst="rect">
            <a:avLst/>
          </a:prstGeom>
        </p:spPr>
      </p:pic>
    </p:spTree>
    <p:extLst>
      <p:ext uri="{BB962C8B-B14F-4D97-AF65-F5344CB8AC3E}">
        <p14:creationId xmlns:p14="http://schemas.microsoft.com/office/powerpoint/2010/main" val="1056432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752600"/>
            <a:ext cx="10972800" cy="429319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rPr>
              <a:t>﻿...we chose Augustine as a case in point...Specifically, his reinterpretation of Matt 24:13 (‘he who endures to the end will be saved’) as a spiritual salvation instead of a physical salvation (to enter and populate the Millennium) caused drastic changes in his soteriology. Perseverance of the saints (faithfulness until the end of one’s physical life) became the </a:t>
            </a:r>
            <a:r>
              <a:rPr lang="en-US" i="1" dirty="0">
                <a:effectLst/>
              </a:rPr>
              <a:t>sine qua non</a:t>
            </a:r>
            <a:r>
              <a:rPr lang="en-US" dirty="0">
                <a:effectLst/>
              </a:rPr>
              <a:t> of his soteriology. One could believe in Christ, have the fruit of the elect, but prove he was not elect if he should not persevere in faithfulness until the end of his physical life.”</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76200"/>
            <a:ext cx="914401"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209800" y="183684"/>
            <a:ext cx="7772400" cy="1492716"/>
          </a:xfrm>
          <a:prstGeom prst="rect">
            <a:avLst/>
          </a:prstGeom>
        </p:spPr>
        <p:txBody>
          <a:bodyPr wrap="square">
            <a:spAutoFit/>
          </a:bodyPr>
          <a:lstStyle/>
          <a:p>
            <a:pPr algn="ctr">
              <a:spcAft>
                <a:spcPts val="600"/>
              </a:spcAft>
            </a:pPr>
            <a:r>
              <a:rPr lang="en-US" sz="32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Dave Anderson</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David R. Anderson, “The Soteriological Impact of Augustine’s Change from Premillennialism to Amillennialism: Part One,” Journal of the Grace Evangelical Society Volume 15, no. 28 (2002): 25.and Part Two is in no 29, Autumn, 2002.</a:t>
            </a:r>
          </a:p>
        </p:txBody>
      </p:sp>
    </p:spTree>
    <p:extLst>
      <p:ext uri="{BB962C8B-B14F-4D97-AF65-F5344CB8AC3E}">
        <p14:creationId xmlns:p14="http://schemas.microsoft.com/office/powerpoint/2010/main" val="224456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86" y="1219200"/>
            <a:ext cx="10972814" cy="5131397"/>
          </a:xfrm>
          <a:prstGeom prst="rect">
            <a:avLst/>
          </a:prstGeom>
          <a:noFill/>
          <a:ln w="9525">
            <a:noFill/>
            <a:miter lim="800000"/>
            <a:headEnd/>
            <a:tailEnd/>
          </a:ln>
          <a:effectLst/>
        </p:spPr>
        <p:txBody>
          <a:bodyPr/>
          <a:lstStyle/>
          <a:p>
            <a:pPr algn="just">
              <a:spcBef>
                <a:spcPts val="0"/>
              </a:spcBef>
              <a:spcAft>
                <a:spcPts val="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shall be saved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endurance will be a Spirit-empowered product and proof of the reality that he is saved. Neither the high cost of discipleship nor the deception of false prophets nor the enticement of sin will cause true believers to renounce Christ, because He Himself will protect them from defection. Endurance is always a mark of salvation…The perseverance of the saints in faith is a very basic element of salvation teaching in the New Testament. It states that people who are genuinely saved do not depart from the faith (see John 8: 31; 1 Cor. 15: 1-2; Col. 1: 21-23; Heb. 2: 1-3; 3: 14; 4: 14; 6: 11-12; 10: 39; 12: 14; James 1: 2-4)…Endurance…does give evidence of the spiritual life that resides in the believer...”</a:t>
            </a:r>
            <a:endPar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0471" y="230395"/>
            <a:ext cx="7671058" cy="912605"/>
          </a:xfrm>
          <a:prstGeom prst="rect">
            <a:avLst/>
          </a:prstGeom>
          <a:noFill/>
          <a:ln w="9525">
            <a:noFill/>
            <a:miter lim="800000"/>
            <a:headEnd/>
            <a:tailEnd/>
          </a:ln>
          <a:effectLst/>
        </p:spPr>
        <p:txBody>
          <a:bodyPr anchor="ctr"/>
          <a:lstStyle/>
          <a:p>
            <a:pPr algn="ctr">
              <a:spcAft>
                <a:spcPts val="600"/>
              </a:spcAf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24‒25</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Macarthur New Testament Commentary (Chicago: Moody, 1989), 28.</a:t>
            </a:r>
            <a:endPar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extLst>
      <p:ext uri="{BB962C8B-B14F-4D97-AF65-F5344CB8AC3E}">
        <p14:creationId xmlns:p14="http://schemas.microsoft.com/office/powerpoint/2010/main" val="299924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717EA-0D9A-D121-14B5-226147B59C1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54559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349361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89655F-106A-35B0-136B-79375C100008}"/>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55643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E9D6B-F0C1-8696-5866-3C3546CA053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the </a:t>
            </a:r>
            <a:r>
              <a:rPr lang="en-US" sz="3600" cap="small" dirty="0">
                <a:latin typeface="Calibri" panose="020F0502020204030204" pitchFamily="34" charset="0"/>
                <a:cs typeface="Calibri" panose="020F0502020204030204" pitchFamily="34" charset="0"/>
              </a:rPr>
              <a:t>abomination of desolation</a:t>
            </a:r>
            <a:r>
              <a:rPr lang="en-US" sz="36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a:t>
            </a:r>
            <a:r>
              <a:rPr lang="en-US" sz="3600" b="1" u="sng" dirty="0">
                <a:solidFill>
                  <a:srgbClr val="FFFFCC"/>
                </a:solidFill>
                <a:latin typeface="Calibri" panose="020F0502020204030204" pitchFamily="34" charset="0"/>
                <a:cs typeface="Calibri" panose="020F0502020204030204" pitchFamily="34" charset="0"/>
              </a:rPr>
              <a:t>those who are in Judea must flee to the mountains</a:t>
            </a:r>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218458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rael judea samaria map">
            <a:extLst>
              <a:ext uri="{FF2B5EF4-FFF2-40B4-BE49-F238E27FC236}">
                <a16:creationId xmlns:a16="http://schemas.microsoft.com/office/drawing/2014/main" id="{F75FE331-EB3E-4E03-B0D8-D5E2C8F8E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474" y="457200"/>
            <a:ext cx="842505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948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90BE53-DABD-B457-529B-57517DE33C1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the </a:t>
            </a:r>
            <a:r>
              <a:rPr lang="en-US" sz="3600" cap="small" dirty="0">
                <a:latin typeface="Calibri" panose="020F0502020204030204" pitchFamily="34" charset="0"/>
                <a:cs typeface="Calibri" panose="020F0502020204030204" pitchFamily="34" charset="0"/>
              </a:rPr>
              <a:t>abomination of desolation</a:t>
            </a:r>
            <a:r>
              <a:rPr lang="en-US" sz="36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a:t>
            </a:r>
            <a:r>
              <a:rPr lang="en-US" sz="3600" b="1" u="sng" dirty="0">
                <a:solidFill>
                  <a:srgbClr val="FFFFCC"/>
                </a:solidFill>
                <a:latin typeface="Calibri" panose="020F0502020204030204" pitchFamily="34" charset="0"/>
                <a:cs typeface="Calibri" panose="020F0502020204030204" pitchFamily="34" charset="0"/>
              </a:rPr>
              <a:t>the winter</a:t>
            </a:r>
            <a:r>
              <a:rPr lang="en-US" sz="3600" dirty="0">
                <a:latin typeface="Calibri" panose="020F0502020204030204" pitchFamily="34" charset="0"/>
                <a:cs typeface="Calibri" panose="020F0502020204030204" pitchFamily="34" charset="0"/>
              </a:rPr>
              <a:t>, or on </a:t>
            </a:r>
            <a:r>
              <a:rPr lang="en-US" sz="3600" b="1" u="sng" dirty="0">
                <a:solidFill>
                  <a:srgbClr val="FFFFCC"/>
                </a:solidFill>
                <a:latin typeface="Calibri" panose="020F0502020204030204" pitchFamily="34" charset="0"/>
                <a:cs typeface="Calibri" panose="020F0502020204030204" pitchFamily="34" charset="0"/>
              </a:rPr>
              <a:t>a Sabbath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88677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2089703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2286000"/>
            <a:ext cx="10972800" cy="3124200"/>
          </a:xfrm>
        </p:spPr>
        <p:txBody>
          <a:bodyPr/>
          <a:lstStyle/>
          <a:p>
            <a:pPr marL="0" indent="0" algn="just">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stormy weather comes with torrential rains that make crossing wadis in the Judean hills treacherous…concern about the possibility of travel on the Sabbath, where rabbinic law prohibited going more than a Sabbath day’s journey (i.e., beyond the immediate vicinity of the city)…”</a:t>
            </a:r>
          </a:p>
        </p:txBody>
      </p:sp>
      <p:pic>
        <p:nvPicPr>
          <p:cNvPr id="2050" name="Picture 2" descr="Image result for randall price">
            <a:extLst>
              <a:ext uri="{FF2B5EF4-FFF2-40B4-BE49-F238E27FC236}">
                <a16:creationId xmlns:a16="http://schemas.microsoft.com/office/drawing/2014/main" id="{928EFAAF-FE42-499A-A5D4-83CF5C7F536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91440"/>
            <a:ext cx="1066802"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F4A522DE-C22F-4793-8E9A-DD9EFFFBC798}"/>
              </a:ext>
            </a:extLst>
          </p:cNvPr>
          <p:cNvSpPr/>
          <p:nvPr/>
        </p:nvSpPr>
        <p:spPr>
          <a:xfrm>
            <a:off x="1524000" y="152400"/>
            <a:ext cx="9144000" cy="1541448"/>
          </a:xfrm>
          <a:prstGeom prst="rect">
            <a:avLst/>
          </a:prstGeom>
        </p:spPr>
        <p:txBody>
          <a:bodyPr wrap="square">
            <a:spAutoFit/>
          </a:bodyPr>
          <a:lstStyle/>
          <a:p>
            <a:pPr algn="ctr">
              <a:spcAft>
                <a:spcPts val="45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Randall Price</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Problems with a First-Century Fulfillment of the Olivet Discourse,” 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End Times Controversy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Thomas Ice (Eugene, OR: Harvest, 2003), 394.</a:t>
            </a:r>
          </a:p>
        </p:txBody>
      </p:sp>
    </p:spTree>
    <p:extLst>
      <p:ext uri="{BB962C8B-B14F-4D97-AF65-F5344CB8AC3E}">
        <p14:creationId xmlns:p14="http://schemas.microsoft.com/office/powerpoint/2010/main" val="400312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FB319-F65D-5BBC-B954-2E21D6594FE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1"/>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45276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FDADD9-BD26-874D-1C35-BCF678FDF483}"/>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None/>
              <a:defRPr/>
            </a:pPr>
            <a:r>
              <a:rPr lang="en-US" sz="4000" dirty="0">
                <a:solidFill>
                  <a:schemeClr val="tx2"/>
                </a:solidFill>
                <a:ea typeface="+mj-ea"/>
                <a:cs typeface="Calibri" panose="020F0502020204030204" pitchFamily="34" charset="0"/>
              </a:rPr>
              <a:t>Isaiah 65:21-22</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21 </a:t>
            </a:r>
            <a:r>
              <a:rPr lang="en-US" sz="3600" dirty="0">
                <a:effectLst>
                  <a:outerShdw blurRad="38100" dist="38100" dir="2700000" algn="tl">
                    <a:srgbClr val="000000">
                      <a:alpha val="43137"/>
                    </a:srgbClr>
                  </a:outerShdw>
                </a:effectLst>
              </a:rPr>
              <a:t>“They will build houses and inhabit </a:t>
            </a:r>
            <a:r>
              <a:rPr lang="en-US" sz="3600" i="1" dirty="0">
                <a:effectLst>
                  <a:outerShdw blurRad="38100" dist="38100" dir="2700000" algn="tl">
                    <a:srgbClr val="000000">
                      <a:alpha val="43137"/>
                    </a:srgbClr>
                  </a:outerShdw>
                </a:effectLst>
              </a:rPr>
              <a:t>them</a:t>
            </a:r>
            <a:r>
              <a:rPr lang="en-US" sz="3600" dirty="0">
                <a:effectLst>
                  <a:outerShdw blurRad="38100" dist="38100" dir="2700000" algn="tl">
                    <a:srgbClr val="000000">
                      <a:alpha val="43137"/>
                    </a:srgbClr>
                  </a:outerShdw>
                </a:effectLst>
              </a:rPr>
              <a:t>; They will also plant vineyards and eat their fruit.</a:t>
            </a:r>
            <a:r>
              <a:rPr lang="en-US" sz="3600" baseline="30000" dirty="0">
                <a:effectLst>
                  <a:outerShdw blurRad="38100" dist="38100" dir="2700000" algn="tl">
                    <a:srgbClr val="000000">
                      <a:alpha val="43137"/>
                    </a:srgbClr>
                  </a:outerShdw>
                </a:effectLst>
              </a:rPr>
              <a:t>22 </a:t>
            </a:r>
            <a:r>
              <a:rPr lang="en-US" sz="3600" dirty="0">
                <a:effectLst>
                  <a:outerShdw blurRad="38100" dist="38100" dir="2700000" algn="tl">
                    <a:srgbClr val="000000">
                      <a:alpha val="43137"/>
                    </a:srgbClr>
                  </a:outerShdw>
                </a:effectLst>
              </a:rPr>
              <a:t>They will not build and another inhabit, They will not plant and another eat; For as the lifetime of a tree, </a:t>
            </a:r>
            <a:r>
              <a:rPr lang="en-US" sz="3600" i="1" dirty="0">
                <a:effectLst>
                  <a:outerShdw blurRad="38100" dist="38100" dir="2700000" algn="tl">
                    <a:srgbClr val="000000">
                      <a:alpha val="43137"/>
                    </a:srgbClr>
                  </a:outerShdw>
                </a:effectLst>
              </a:rPr>
              <a:t>so will be</a:t>
            </a:r>
            <a:r>
              <a:rPr lang="en-US" sz="3600" dirty="0">
                <a:effectLst>
                  <a:outerShdw blurRad="38100" dist="38100" dir="2700000" algn="tl">
                    <a:srgbClr val="000000">
                      <a:alpha val="43137"/>
                    </a:srgbClr>
                  </a:outerShdw>
                </a:effectLst>
              </a:rPr>
              <a:t> the days of My people, And </a:t>
            </a:r>
            <a:r>
              <a:rPr lang="en-US" sz="3600" b="1" u="sng" dirty="0">
                <a:solidFill>
                  <a:srgbClr val="FFFFCC"/>
                </a:solidFill>
                <a:effectLst>
                  <a:outerShdw blurRad="38100" dist="38100" dir="2700000" algn="tl">
                    <a:srgbClr val="000000">
                      <a:alpha val="43137"/>
                    </a:srgbClr>
                  </a:outerShdw>
                </a:effectLst>
              </a:rPr>
              <a:t>My chosen ones</a:t>
            </a:r>
            <a:r>
              <a:rPr lang="en-US" sz="3600" dirty="0">
                <a:effectLst>
                  <a:outerShdw blurRad="38100" dist="38100" dir="2700000" algn="tl">
                    <a:srgbClr val="000000">
                      <a:alpha val="43137"/>
                    </a:srgbClr>
                  </a:outerShdw>
                </a:effectLst>
              </a:rPr>
              <a:t> will wear out the work of their hands.”</a:t>
            </a:r>
            <a:endParaRPr lang="en-US" sz="3600"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934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F0B43-B6F0-0F66-C039-D8AEF1944441}"/>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CB236916-AD51-C7FE-6FF8-8DA2E03DEBE5}"/>
              </a:ext>
            </a:extLst>
          </p:cNvPr>
          <p:cNvSpPr txBox="1"/>
          <p:nvPr/>
        </p:nvSpPr>
        <p:spPr>
          <a:xfrm>
            <a:off x="609600" y="0"/>
            <a:ext cx="10972800" cy="2498120"/>
          </a:xfrm>
          <a:prstGeom prst="rect">
            <a:avLst/>
          </a:prstGeom>
          <a:noFill/>
        </p:spPr>
        <p:txBody>
          <a:bodyPr wrap="square">
            <a:spAutoFit/>
          </a:bodyPr>
          <a:lstStyle/>
          <a:p>
            <a:pPr marL="342900" marR="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1:19</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for I know that this will turn out for my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deliverance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through your prayers and the provision of the Spirit of Jesus Christ, </a:t>
            </a:r>
          </a:p>
        </p:txBody>
      </p:sp>
      <p:pic>
        <p:nvPicPr>
          <p:cNvPr id="7" name="Picture 6">
            <a:extLst>
              <a:ext uri="{FF2B5EF4-FFF2-40B4-BE49-F238E27FC236}">
                <a16:creationId xmlns:a16="http://schemas.microsoft.com/office/drawing/2014/main" id="{91BFF2ED-50D2-B9A2-AD42-F557B6C49E18}"/>
              </a:ext>
            </a:extLst>
          </p:cNvPr>
          <p:cNvPicPr>
            <a:picLocks noChangeAspect="1"/>
          </p:cNvPicPr>
          <p:nvPr/>
        </p:nvPicPr>
        <p:blipFill>
          <a:blip r:embed="rId3"/>
          <a:srcRect l="5859" t="12499" r="27345" b="29167"/>
          <a:stretch/>
        </p:blipFill>
        <p:spPr>
          <a:xfrm>
            <a:off x="4234544" y="2971800"/>
            <a:ext cx="3722913" cy="1828800"/>
          </a:xfrm>
          <a:prstGeom prst="rect">
            <a:avLst/>
          </a:prstGeom>
        </p:spPr>
      </p:pic>
    </p:spTree>
    <p:extLst>
      <p:ext uri="{BB962C8B-B14F-4D97-AF65-F5344CB8AC3E}">
        <p14:creationId xmlns:p14="http://schemas.microsoft.com/office/powerpoint/2010/main" val="347017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5226A-EBC4-6D2D-F869-AFE2AC35D33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43940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11:7</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faith Noah, being warned by God about things not yet seen, in reverence prepared an ark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his household, by which he condemned the world, and became an heir of the righteousness which is according to faith.”</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B7940D7-B766-4A87-F4FF-883E118FAD4A}"/>
              </a:ext>
            </a:extLst>
          </p:cNvPr>
          <p:cNvPicPr>
            <a:picLocks noChangeAspect="1"/>
          </p:cNvPicPr>
          <p:nvPr/>
        </p:nvPicPr>
        <p:blipFill>
          <a:blip r:embed="rId3"/>
          <a:srcRect l="5859" t="12499" r="27345" b="29167"/>
          <a:stretch/>
        </p:blipFill>
        <p:spPr>
          <a:xfrm>
            <a:off x="4234544" y="2971800"/>
            <a:ext cx="3722913" cy="1828800"/>
          </a:xfrm>
          <a:prstGeom prst="rect">
            <a:avLst/>
          </a:prstGeom>
        </p:spPr>
      </p:pic>
    </p:spTree>
    <p:extLst>
      <p:ext uri="{BB962C8B-B14F-4D97-AF65-F5344CB8AC3E}">
        <p14:creationId xmlns:p14="http://schemas.microsoft.com/office/powerpoint/2010/main" val="267575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828800"/>
            <a:ext cx="4343400" cy="4728380"/>
          </a:xfrm>
        </p:spPr>
        <p:txBody>
          <a:bodyPr/>
          <a:lstStyle/>
          <a:p>
            <a:pPr marL="571500" indent="-571500">
              <a:spcBef>
                <a:spcPts val="0"/>
              </a:spcBef>
              <a:spcAft>
                <a:spcPts val="2400"/>
              </a:spcAft>
              <a:buSzPct val="100000"/>
              <a:buFont typeface="+mj-lt"/>
              <a:buAutoNum type="arabicPeriod"/>
              <a:defRPr/>
            </a:pPr>
            <a:r>
              <a:rPr lang="en-US" dirty="0">
                <a:cs typeface="Calibri" pitchFamily="34" charset="0"/>
              </a:rPr>
              <a:t>Matthew 24:13</a:t>
            </a:r>
          </a:p>
          <a:p>
            <a:pPr marL="571500" indent="-571500">
              <a:spcBef>
                <a:spcPts val="0"/>
              </a:spcBef>
              <a:spcAft>
                <a:spcPts val="2400"/>
              </a:spcAft>
              <a:buSzPct val="100000"/>
              <a:buFont typeface="+mj-lt"/>
              <a:buAutoNum type="arabicPeriod"/>
              <a:defRPr/>
            </a:pPr>
            <a:r>
              <a:rPr lang="en-US" b="1" u="sng" dirty="0">
                <a:solidFill>
                  <a:srgbClr val="FFFFCC"/>
                </a:solidFill>
                <a:cs typeface="Calibri" pitchFamily="34" charset="0"/>
              </a:rPr>
              <a:t>John 15:5-6, 8 </a:t>
            </a:r>
          </a:p>
          <a:p>
            <a:pPr marL="571500" indent="-571500">
              <a:spcBef>
                <a:spcPts val="0"/>
              </a:spcBef>
              <a:spcAft>
                <a:spcPts val="2400"/>
              </a:spcAft>
              <a:buSzPct val="100000"/>
              <a:buFont typeface="+mj-lt"/>
              <a:buAutoNum type="arabicPeriod"/>
              <a:defRPr/>
            </a:pPr>
            <a:r>
              <a:rPr lang="en-US" dirty="0">
                <a:cs typeface="Calibri" pitchFamily="34" charset="0"/>
              </a:rPr>
              <a:t>2 Corinthians 13:5</a:t>
            </a:r>
          </a:p>
          <a:p>
            <a:pPr marL="571500" indent="-571500">
              <a:spcBef>
                <a:spcPts val="0"/>
              </a:spcBef>
              <a:spcAft>
                <a:spcPts val="2400"/>
              </a:spcAft>
              <a:buSzPct val="100000"/>
              <a:buFont typeface="+mj-lt"/>
              <a:buAutoNum type="arabicPeriod"/>
              <a:defRPr/>
            </a:pPr>
            <a:r>
              <a:rPr lang="en-US" dirty="0">
                <a:cs typeface="Calibri" pitchFamily="34" charset="0"/>
              </a:rPr>
              <a:t>Ephesians 2:10</a:t>
            </a:r>
          </a:p>
          <a:p>
            <a:pPr marL="571500" indent="-571500">
              <a:spcBef>
                <a:spcPts val="0"/>
              </a:spcBef>
              <a:spcAft>
                <a:spcPts val="2400"/>
              </a:spcAft>
              <a:buSzPct val="100000"/>
              <a:buFont typeface="+mj-lt"/>
              <a:buAutoNum type="arabicPeriod"/>
              <a:defRPr/>
            </a:pPr>
            <a:r>
              <a:rPr lang="en-US" dirty="0">
                <a:cs typeface="Calibri" pitchFamily="34" charset="0"/>
              </a:rPr>
              <a:t>Revelation 13:10</a:t>
            </a:r>
          </a:p>
          <a:p>
            <a:pPr marL="571500" indent="-571500">
              <a:spcBef>
                <a:spcPts val="0"/>
              </a:spcBef>
              <a:spcAft>
                <a:spcPts val="2400"/>
              </a:spcAft>
              <a:buSzPct val="100000"/>
              <a:buFont typeface="+mj-lt"/>
              <a:buAutoNum type="arabicPeriod"/>
              <a:defRPr/>
            </a:pPr>
            <a:r>
              <a:rPr lang="en-US" dirty="0">
                <a:cs typeface="Calibri" pitchFamily="34" charset="0"/>
              </a:rPr>
              <a:t>Revelation 14:12</a:t>
            </a:r>
          </a:p>
          <a:p>
            <a:pPr marL="0" indent="0">
              <a:spcBef>
                <a:spcPts val="0"/>
              </a:spcBef>
              <a:spcAft>
                <a:spcPts val="600"/>
              </a:spcAft>
              <a:buSzPct val="100000"/>
              <a:buNone/>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584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81538-2E98-44F9-8B53-E641F5F68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If anyone does not abide in Me, he is thrown away as a </a:t>
            </a:r>
            <a:r>
              <a:rPr lang="en-US" sz="3600" b="1" u="sng" dirty="0">
                <a:solidFill>
                  <a:srgbClr val="FFFFCC"/>
                </a:solidFill>
                <a:latin typeface="Calibri" panose="020F0502020204030204" pitchFamily="34" charset="0"/>
                <a:cs typeface="Calibri" panose="020F0502020204030204" pitchFamily="34" charset="0"/>
              </a:rPr>
              <a:t>branch</a:t>
            </a:r>
            <a:r>
              <a:rPr lang="en-US" sz="3600" dirty="0">
                <a:latin typeface="Calibri" panose="020F0502020204030204" pitchFamily="34" charset="0"/>
                <a:cs typeface="Calibri" panose="020F0502020204030204" pitchFamily="34" charset="0"/>
              </a:rPr>
              <a:t> and dries up; and they gather them, and cast them into the </a:t>
            </a:r>
            <a:r>
              <a:rPr lang="en-US" sz="3600" b="1" u="sng" dirty="0">
                <a:solidFill>
                  <a:srgbClr val="FFFFCC"/>
                </a:solidFill>
                <a:latin typeface="Calibri" panose="020F0502020204030204" pitchFamily="34" charset="0"/>
                <a:cs typeface="Calibri" panose="020F0502020204030204" pitchFamily="34" charset="0"/>
              </a:rPr>
              <a:t>fire</a:t>
            </a:r>
            <a:r>
              <a:rPr lang="en-US" sz="3600" dirty="0">
                <a:latin typeface="Calibri" panose="020F0502020204030204" pitchFamily="34" charset="0"/>
                <a:cs typeface="Calibri" panose="020F0502020204030204" pitchFamily="34" charset="0"/>
              </a:rPr>
              <a:t> and they are </a:t>
            </a:r>
            <a:r>
              <a:rPr lang="en-US" sz="3600" b="1" u="sng" dirty="0">
                <a:solidFill>
                  <a:srgbClr val="FFFFCC"/>
                </a:solidFill>
                <a:latin typeface="Calibri" panose="020F0502020204030204" pitchFamily="34" charset="0"/>
                <a:cs typeface="Calibri" panose="020F0502020204030204" pitchFamily="34" charset="0"/>
              </a:rPr>
              <a:t>burned</a:t>
            </a:r>
            <a:r>
              <a:rPr lang="en-US" sz="3600" dirty="0">
                <a:latin typeface="Calibri" panose="020F0502020204030204" pitchFamily="34" charset="0"/>
                <a:cs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ACD88E76-92B1-4459-8F53-6924F84206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217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6"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425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28E2-AF25-1819-6747-859DC2513E68}"/>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CD10CC79-99F3-0466-0FB5-21EFAC505872}"/>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BD681E20-5CE0-45E9-40C8-2D188FB37D0E}"/>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32E14D31-14BD-C9D9-01D1-7BA5BFCCF6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73096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06067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07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16955</TotalTime>
  <Words>12963</Words>
  <Application>Microsoft Office PowerPoint</Application>
  <PresentationFormat>Widescreen</PresentationFormat>
  <Paragraphs>1025</Paragraphs>
  <Slides>197</Slides>
  <Notes>6</Notes>
  <HiddenSlides>0</HiddenSlides>
  <MMClips>0</MMClips>
  <ScaleCrop>false</ScaleCrop>
  <HeadingPairs>
    <vt:vector size="4" baseType="variant">
      <vt:variant>
        <vt:lpstr>Theme</vt:lpstr>
      </vt:variant>
      <vt:variant>
        <vt:i4>3</vt:i4>
      </vt:variant>
      <vt:variant>
        <vt:lpstr>Slide Titles</vt:lpstr>
      </vt:variant>
      <vt:variant>
        <vt:i4>197</vt:i4>
      </vt:variant>
    </vt:vector>
  </HeadingPairs>
  <TitlesOfParts>
    <vt:vector size="200" baseType="lpstr">
      <vt:lpstr>1_Azure</vt:lpstr>
      <vt:lpstr>2_Azure</vt:lpstr>
      <vt:lpstr>Office Theme</vt:lpstr>
      <vt:lpstr>PowerPoint Presentation</vt:lpstr>
      <vt:lpstr>Neo-Calvinism vs. The Bible</vt:lpstr>
      <vt:lpstr>V. Running TULIP Through the Grid of Scripture</vt:lpstr>
      <vt:lpstr>Perseverance of the Saints</vt:lpstr>
      <vt:lpstr>Perseverance of the Saints</vt:lpstr>
      <vt:lpstr>Loraine Boettner, The Reformed Doctrine of Predestination (Philipsburg, NJ: Presbyterian and Reformed, 1932), 333.</vt:lpstr>
      <vt:lpstr>Kenneth G. Talbot and W. Gary Crampton, Calvinism, Hyper‒Calvinism and Arminianism (Edmonton, AB: Still Waters Revival Books, 1990), 52.</vt:lpstr>
      <vt:lpstr>PowerPoint Presentation</vt:lpstr>
      <vt:lpstr>Perseverance of the Saints = Perseverance in Good Works to the End of One’s Life to Prove that He is One of the Elect</vt:lpstr>
      <vt:lpstr>Perseverance of the Saints</vt:lpstr>
      <vt:lpstr>PowerPoint Presentation</vt:lpstr>
      <vt:lpstr>Calvin said: “[W]hat they [the Christians at Corinth] had attained so far is nothing, unless they keep steadily on; because it is not enough that they once started off on the way of the Lord, if they do not make an effort to reach the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24:13 and New Calvinists</vt:lpstr>
      <vt:lpstr>Perseverance of the Saints</vt:lpstr>
      <vt:lpstr>Problems with the Calvinistic Perseverance Definition</vt:lpstr>
      <vt:lpstr>Problems with the Calvinistic Perseverance Definition</vt:lpstr>
      <vt:lpstr>PowerPoint Presentation</vt:lpstr>
      <vt:lpstr>PowerPoint Presentation</vt:lpstr>
      <vt:lpstr>PowerPoint Presentation</vt:lpstr>
      <vt:lpstr>PowerPoint Presentation</vt:lpstr>
      <vt:lpstr>PowerPoint Presentation</vt:lpstr>
      <vt:lpstr>PowerPoint Presentation</vt:lpstr>
      <vt:lpstr>Louis Berkhof</vt:lpstr>
      <vt:lpstr> Lewis Sperry Chafer, Major Bible Themes: 52 Vital Doctrines of the Scripture Simplified and Explained, rev. ed. (Grand Rapids: Zondervan, 1974), 200.</vt:lpstr>
      <vt:lpstr>Problems with the Calvinistic Perseverance Definition</vt:lpstr>
      <vt:lpstr>PowerPoint Presentation</vt:lpstr>
      <vt:lpstr>Examples of Old Testament Non-Persevering Saints</vt:lpstr>
      <vt:lpstr>Examples of Old Testament Non-Persevering Saints</vt:lpstr>
      <vt:lpstr>Examples of Old Testament Non-Persevering Saints</vt:lpstr>
      <vt:lpstr>PowerPoint Presentation</vt:lpstr>
      <vt:lpstr>PowerPoint Presentation</vt:lpstr>
      <vt:lpstr>Examples of Old Testament Non-Persevering Saints</vt:lpstr>
      <vt:lpstr>PowerPoint Presentation</vt:lpstr>
      <vt:lpstr>Examples of Old Testament Non-Persevering Saints</vt:lpstr>
      <vt:lpstr>PowerPoint Presentation</vt:lpstr>
      <vt:lpstr>Examples of Old Testament Non-Persevering Saints</vt:lpstr>
      <vt:lpstr>Examples of Old Testament Non-Persevering Saints</vt:lpstr>
      <vt:lpstr>Examples of Old Testament Non-Persevering Saints</vt:lpstr>
      <vt:lpstr>Examples of New Testament Non-Persevering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the Calvinistic Perseverance Definition</vt:lpstr>
      <vt:lpstr>Out of Context Verses Used to Support the Perseverance of the Saints</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Context of John 15:5-6, 8</vt:lpstr>
      <vt:lpstr>Context of John 15:5-6, 8</vt:lpstr>
      <vt:lpstr>Context of John 15:5-6, 8</vt:lpstr>
      <vt:lpstr>PowerPoint Presentation</vt:lpstr>
      <vt:lpstr>PowerPoint Presentation</vt:lpstr>
      <vt:lpstr>Context of John 15:5-6, 8</vt:lpstr>
      <vt:lpstr>Context of John 15:5-6, 8</vt:lpstr>
      <vt:lpstr>PowerPoint Presentation</vt:lpstr>
      <vt:lpstr>Context of John 15:5-6, 8</vt:lpstr>
      <vt:lpstr>PowerPoint Presentation</vt:lpstr>
      <vt:lpstr>Context of John 15:5-6, 8</vt:lpstr>
      <vt:lpstr>PowerPoint Presentation</vt:lpstr>
      <vt:lpstr>PowerPoint Presentation</vt:lpstr>
      <vt:lpstr>PowerPoint Presentation</vt:lpstr>
      <vt:lpstr>PowerPoint Presentation</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the Calvinistic Perseverance Definition</vt:lpstr>
      <vt:lpstr>PowerPoint Presentation</vt:lpstr>
      <vt:lpstr>PowerPoint Presentation</vt:lpstr>
      <vt:lpstr>PowerPoint Presentation</vt:lpstr>
      <vt:lpstr>Problems with the Calvinistic Perseverance Definition</vt:lpstr>
      <vt:lpstr>Problems with the Calvinistic Perseverance Definition</vt:lpstr>
      <vt:lpstr>Problems with the Calvinistic Perseverance Definition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- 036 - MODIFIED</dc:title>
  <dc:subject>Neo Calvinism vs the Bible</dc:subject>
  <dc:creator>A. Woods</dc:creator>
  <dc:description>Modified by Jim McGowan</dc:description>
  <cp:lastModifiedBy>anne woods</cp:lastModifiedBy>
  <cp:revision>1990</cp:revision>
  <cp:lastPrinted>2025-07-10T12:53:50Z</cp:lastPrinted>
  <dcterms:created xsi:type="dcterms:W3CDTF">2009-03-17T12:21:13Z</dcterms:created>
  <dcterms:modified xsi:type="dcterms:W3CDTF">2025-07-20T01:22:19Z</dcterms:modified>
</cp:coreProperties>
</file>