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4"/>
  </p:notesMasterIdLst>
  <p:handoutMasterIdLst>
    <p:handoutMasterId r:id="rId125"/>
  </p:handoutMasterIdLst>
  <p:sldIdLst>
    <p:sldId id="2120" r:id="rId2"/>
    <p:sldId id="2199" r:id="rId3"/>
    <p:sldId id="2129" r:id="rId4"/>
    <p:sldId id="2127" r:id="rId5"/>
    <p:sldId id="6571" r:id="rId6"/>
    <p:sldId id="6572" r:id="rId7"/>
    <p:sldId id="6574" r:id="rId8"/>
    <p:sldId id="6628" r:id="rId9"/>
    <p:sldId id="6625" r:id="rId10"/>
    <p:sldId id="6626" r:id="rId11"/>
    <p:sldId id="6608" r:id="rId12"/>
    <p:sldId id="6642" r:id="rId13"/>
    <p:sldId id="6653" r:id="rId14"/>
    <p:sldId id="6655" r:id="rId15"/>
    <p:sldId id="6654" r:id="rId16"/>
    <p:sldId id="6405" r:id="rId17"/>
    <p:sldId id="6704" r:id="rId18"/>
    <p:sldId id="6568" r:id="rId19"/>
    <p:sldId id="6657" r:id="rId20"/>
    <p:sldId id="6658" r:id="rId21"/>
    <p:sldId id="6659" r:id="rId22"/>
    <p:sldId id="6660" r:id="rId23"/>
    <p:sldId id="6661" r:id="rId24"/>
    <p:sldId id="6662" r:id="rId25"/>
    <p:sldId id="5083" r:id="rId26"/>
    <p:sldId id="6663" r:id="rId27"/>
    <p:sldId id="6664" r:id="rId28"/>
    <p:sldId id="6665" r:id="rId29"/>
    <p:sldId id="6613" r:id="rId30"/>
    <p:sldId id="6666" r:id="rId31"/>
    <p:sldId id="6667" r:id="rId32"/>
    <p:sldId id="6668" r:id="rId33"/>
    <p:sldId id="6669" r:id="rId34"/>
    <p:sldId id="6670" r:id="rId35"/>
    <p:sldId id="6744" r:id="rId36"/>
    <p:sldId id="2248" r:id="rId37"/>
    <p:sldId id="6671" r:id="rId38"/>
    <p:sldId id="6672" r:id="rId39"/>
    <p:sldId id="6673" r:id="rId40"/>
    <p:sldId id="6757" r:id="rId41"/>
    <p:sldId id="6674" r:id="rId42"/>
    <p:sldId id="6675" r:id="rId43"/>
    <p:sldId id="6676" r:id="rId44"/>
    <p:sldId id="6677" r:id="rId45"/>
    <p:sldId id="6678" r:id="rId46"/>
    <p:sldId id="6702" r:id="rId47"/>
    <p:sldId id="6703" r:id="rId48"/>
    <p:sldId id="6758" r:id="rId49"/>
    <p:sldId id="6705" r:id="rId50"/>
    <p:sldId id="6706" r:id="rId51"/>
    <p:sldId id="6707" r:id="rId52"/>
    <p:sldId id="6708" r:id="rId53"/>
    <p:sldId id="6709" r:id="rId54"/>
    <p:sldId id="6710" r:id="rId55"/>
    <p:sldId id="6711" r:id="rId56"/>
    <p:sldId id="6712" r:id="rId57"/>
    <p:sldId id="6713" r:id="rId58"/>
    <p:sldId id="6714" r:id="rId59"/>
    <p:sldId id="6715" r:id="rId60"/>
    <p:sldId id="6716" r:id="rId61"/>
    <p:sldId id="6717" r:id="rId62"/>
    <p:sldId id="6718" r:id="rId63"/>
    <p:sldId id="6759" r:id="rId64"/>
    <p:sldId id="6719" r:id="rId65"/>
    <p:sldId id="6720" r:id="rId66"/>
    <p:sldId id="6721" r:id="rId67"/>
    <p:sldId id="6722" r:id="rId68"/>
    <p:sldId id="6723" r:id="rId69"/>
    <p:sldId id="6724" r:id="rId70"/>
    <p:sldId id="6725" r:id="rId71"/>
    <p:sldId id="6726" r:id="rId72"/>
    <p:sldId id="6727" r:id="rId73"/>
    <p:sldId id="6728" r:id="rId74"/>
    <p:sldId id="6729" r:id="rId75"/>
    <p:sldId id="6730" r:id="rId76"/>
    <p:sldId id="6731" r:id="rId77"/>
    <p:sldId id="6760" r:id="rId78"/>
    <p:sldId id="6732" r:id="rId79"/>
    <p:sldId id="6733" r:id="rId80"/>
    <p:sldId id="6734" r:id="rId81"/>
    <p:sldId id="2219" r:id="rId82"/>
    <p:sldId id="6736" r:id="rId83"/>
    <p:sldId id="6679" r:id="rId84"/>
    <p:sldId id="6684" r:id="rId85"/>
    <p:sldId id="6680" r:id="rId86"/>
    <p:sldId id="6681" r:id="rId87"/>
    <p:sldId id="6682" r:id="rId88"/>
    <p:sldId id="6683" r:id="rId89"/>
    <p:sldId id="6737" r:id="rId90"/>
    <p:sldId id="6738" r:id="rId91"/>
    <p:sldId id="6739" r:id="rId92"/>
    <p:sldId id="6765" r:id="rId93"/>
    <p:sldId id="6766" r:id="rId94"/>
    <p:sldId id="6687" r:id="rId95"/>
    <p:sldId id="6740" r:id="rId96"/>
    <p:sldId id="6764" r:id="rId97"/>
    <p:sldId id="6741" r:id="rId98"/>
    <p:sldId id="6742" r:id="rId99"/>
    <p:sldId id="6743" r:id="rId100"/>
    <p:sldId id="6767" r:id="rId101"/>
    <p:sldId id="6762" r:id="rId102"/>
    <p:sldId id="2315" r:id="rId103"/>
    <p:sldId id="6746" r:id="rId104"/>
    <p:sldId id="6693" r:id="rId105"/>
    <p:sldId id="2233" r:id="rId106"/>
    <p:sldId id="2234" r:id="rId107"/>
    <p:sldId id="2235" r:id="rId108"/>
    <p:sldId id="6694" r:id="rId109"/>
    <p:sldId id="6750" r:id="rId110"/>
    <p:sldId id="6695" r:id="rId111"/>
    <p:sldId id="6696" r:id="rId112"/>
    <p:sldId id="6751" r:id="rId113"/>
    <p:sldId id="6752" r:id="rId114"/>
    <p:sldId id="6763" r:id="rId115"/>
    <p:sldId id="6753" r:id="rId116"/>
    <p:sldId id="6698" r:id="rId117"/>
    <p:sldId id="6754" r:id="rId118"/>
    <p:sldId id="6699" r:id="rId119"/>
    <p:sldId id="6700" r:id="rId120"/>
    <p:sldId id="6755" r:id="rId121"/>
    <p:sldId id="5602" r:id="rId122"/>
    <p:sldId id="6701" r:id="rId123"/>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CC"/>
    <a:srgbClr val="A50021"/>
    <a:srgbClr val="FFFF99"/>
    <a:srgbClr val="0000FF"/>
    <a:srgbClr val="0099FF"/>
    <a:srgbClr val="FFFF00"/>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5974" autoAdjust="0"/>
  </p:normalViewPr>
  <p:slideViewPr>
    <p:cSldViewPr>
      <p:cViewPr varScale="1">
        <p:scale>
          <a:sx n="122" d="100"/>
          <a:sy n="122" d="100"/>
        </p:scale>
        <p:origin x="9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84"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10" name="Rectangle 9">
            <a:extLst>
              <a:ext uri="{FF2B5EF4-FFF2-40B4-BE49-F238E27FC236}">
                <a16:creationId xmlns:a16="http://schemas.microsoft.com/office/drawing/2014/main" id="{B233369C-FCAD-45D1-88F8-9166454D1137}"/>
              </a:ext>
            </a:extLst>
          </p:cNvPr>
          <p:cNvSpPr>
            <a:spLocks noGrp="1" noChangeArrowheads="1"/>
          </p:cNvSpPr>
          <p:nvPr/>
        </p:nvSpPr>
        <p:spPr bwMode="auto">
          <a:xfrm>
            <a:off x="12656"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defRPr/>
            </a:pPr>
            <a:r>
              <a:rPr lang="en-US" sz="1400" dirty="0">
                <a:latin typeface="+mn-lt"/>
              </a:rPr>
              <a:t>Sugar Land Bible Church</a:t>
            </a:r>
          </a:p>
        </p:txBody>
      </p:sp>
      <p:sp>
        <p:nvSpPr>
          <p:cNvPr id="11" name="Header Placeholder 1">
            <a:extLst>
              <a:ext uri="{FF2B5EF4-FFF2-40B4-BE49-F238E27FC236}">
                <a16:creationId xmlns:a16="http://schemas.microsoft.com/office/drawing/2014/main" id="{9DAE96F9-3561-4C30-8D65-670F55B72D58}"/>
              </a:ext>
            </a:extLst>
          </p:cNvPr>
          <p:cNvSpPr>
            <a:spLocks noGrp="1"/>
          </p:cNvSpPr>
          <p:nvPr/>
        </p:nvSpPr>
        <p:spPr>
          <a:xfrm>
            <a:off x="1860441" y="265607"/>
            <a:ext cx="3594319" cy="521377"/>
          </a:xfrm>
          <a:prstGeom prst="rect">
            <a:avLst/>
          </a:prstGeom>
        </p:spPr>
        <p:txBody>
          <a:bodyPr vert="horz" lIns="106825" tIns="53412" rIns="106825" bIns="53412" rtlCol="0"/>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mn-lt"/>
              </a:rPr>
              <a:t>Dr. Andy Woods – Genesis 005</a:t>
            </a:r>
          </a:p>
          <a:p>
            <a:pPr algn="ctr">
              <a:defRPr/>
            </a:pPr>
            <a:r>
              <a:rPr lang="en-US" sz="1400" dirty="0">
                <a:latin typeface="+mn-lt"/>
              </a:rPr>
              <a:t>08-30-2020</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7/16/2025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0085-49A2-8688-A981-4A7C548C45EA}"/>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007A995-9293-C597-3EE7-E37DD2D8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19</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1F6329CB-F41D-7E82-A77D-32FB3742CF6F}"/>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8EA66D6-FA15-BEBF-AFAE-F16004809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597175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8A25-CB4C-78D2-B37C-127FD3056989}"/>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B4A65D35-8EEC-0C5F-0566-827F53D15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32</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2A136D7A-CDC8-0A6E-5B00-2B2BBFE7EC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F3DC75C-2B89-FC9D-CC73-AFC08CFE7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254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59</a:t>
            </a:fld>
            <a:endParaRPr lang="en-US" altLang="en-US" dirty="0"/>
          </a:p>
        </p:txBody>
      </p:sp>
    </p:spTree>
    <p:extLst>
      <p:ext uri="{BB962C8B-B14F-4D97-AF65-F5344CB8AC3E}">
        <p14:creationId xmlns:p14="http://schemas.microsoft.com/office/powerpoint/2010/main" val="214842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65FE-C6E2-C2B2-1AC1-62E5B689EA47}"/>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0EA14E2E-5B51-949B-944B-B2E7DB52D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62</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06ECAE0E-6FA5-8571-7A67-E122923BC89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6CF5D2C-4059-F3EC-7E17-50381E348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22362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60FF-B005-846B-050A-84AA42B737D5}"/>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53FCBFB-4042-A77E-3E94-3514C0547A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74</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ACC2E34E-1CF2-18D9-09F6-234F1F79EFA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43E16A5-D4D1-B63E-4DFA-B8A2CBD5A5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78952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16013" y="698500"/>
            <a:ext cx="4649787" cy="34861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CA5406-0544-4707-9917-6B8FB837F1FE}" type="slidenum">
              <a:rPr lang="en-US" smtClean="0"/>
              <a:pPr/>
              <a:t>99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121</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dirty="0"/>
          </a:p>
        </p:txBody>
      </p:sp>
    </p:spTree>
    <p:extLst>
      <p:ext uri="{BB962C8B-B14F-4D97-AF65-F5344CB8AC3E}">
        <p14:creationId xmlns:p14="http://schemas.microsoft.com/office/powerpoint/2010/main" val="278651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30.jpeg"/><Relationship Id="rId4" Type="http://schemas.openxmlformats.org/officeDocument/2006/relationships/image" Target="../media/image33.emf"/><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Génesis 1:1-2:3</a:t>
            </a:r>
          </a:p>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Creación del Cosmos</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37" y="1371600"/>
            <a:ext cx="7315200" cy="4114800"/>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997343" y="4993967"/>
            <a:ext cx="7313220" cy="430887"/>
          </a:xfrm>
          <a:prstGeom prst="rect">
            <a:avLst/>
          </a:prstGeom>
          <a:noFill/>
        </p:spPr>
        <p:txBody>
          <a:bodyPr wrap="none" rtlCol="0">
            <a:spAutoFit/>
          </a:bodyPr>
          <a:lstStyle/>
          <a:p>
            <a:r>
              <a:rPr lang="en-US" sz="2200" dirty="0">
                <a:solidFill>
                  <a:schemeClr val="tx1">
                    <a:lumMod val="75000"/>
                  </a:schemeClr>
                </a:solidFill>
                <a:latin typeface="Century Gothic" panose="020B0502020202020204" pitchFamily="34" charset="0"/>
              </a:rPr>
              <a:t>el libro de los orígenes         |   por  dr. andy woods</a:t>
            </a:r>
            <a:endParaRPr lang="es-CO" sz="22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9DD9A-6DD1-32D9-C1AC-77ED3A4DB42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A82894E-1C2B-E339-26FD-91F15E91487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540D17A2-952C-29E4-E5C5-1F2E85C120DF}"/>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dirty="0">
                <a:solidFill>
                  <a:srgbClr val="FFFFCC"/>
                </a:solidFill>
              </a:rPr>
              <a:t>Semana de la creación (Gén 1:3</a:t>
            </a:r>
            <a:r>
              <a:rPr lang="en-US" sz="2300" b="1" dirty="0">
                <a:solidFill>
                  <a:srgbClr val="FFFFCC"/>
                </a:solidFill>
                <a:cs typeface="Calibri" panose="020F0502020204030204" pitchFamily="34" charset="0"/>
                <a:sym typeface="Symbol" pitchFamily="18" charset="2"/>
              </a:rPr>
              <a:t>–</a:t>
            </a:r>
            <a:r>
              <a:rPr lang="en-US" sz="2300" b="1" dirty="0">
                <a:solidFill>
                  <a:srgbClr val="FFFFCC"/>
                </a:solidFill>
              </a:rPr>
              <a:t>2:3): “</a:t>
            </a:r>
            <a:r>
              <a:rPr lang="es-CO" sz="2300" b="1" dirty="0">
                <a:solidFill>
                  <a:srgbClr val="FFFFCC"/>
                </a:solidFill>
              </a:rPr>
              <a:t>Y vio Dios...“era buena</a:t>
            </a:r>
            <a:r>
              <a:rPr lang="en-US" sz="2300" b="1" dirty="0">
                <a:solidFill>
                  <a:srgbClr val="FFFFCC"/>
                </a:solidFill>
              </a:rPr>
              <a:t>” </a:t>
            </a:r>
          </a:p>
          <a:p>
            <a:pPr lvl="1" eaLnBrk="1" hangingPunct="1">
              <a:spcBef>
                <a:spcPts val="0"/>
              </a:spcBef>
              <a:spcAft>
                <a:spcPts val="1600"/>
              </a:spcAft>
              <a:defRPr/>
            </a:pPr>
            <a:r>
              <a:rPr lang="en-US" sz="2600" b="1" u="sng" dirty="0">
                <a:solidFill>
                  <a:srgbClr val="FFFFCC"/>
                </a:solidFill>
              </a:rPr>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C249BDAA-013C-5D32-B893-5C93E10B7411}"/>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811587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64753-9EE2-DB0B-45BB-CB732B60BF4B}"/>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C40D9C8-5D42-2943-D83C-B4CABF9DC5D1}"/>
              </a:ext>
            </a:extLst>
          </p:cNvPr>
          <p:cNvGraphicFramePr>
            <a:graphicFrameLocks noGrp="1"/>
          </p:cNvGraphicFramePr>
          <p:nvPr>
            <p:ph idx="1"/>
            <p:extLst>
              <p:ext uri="{D42A27DB-BD31-4B8C-83A1-F6EECF244321}">
                <p14:modId xmlns:p14="http://schemas.microsoft.com/office/powerpoint/2010/main" val="450240789"/>
              </p:ext>
            </p:extLst>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Lumbreras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las lumbreras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solidFill>
                      <a:srgbClr val="FFFFCC"/>
                    </a:solidFill>
                  </a:tcP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84150897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7"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AE55443-D579-2564-FADC-0FAD55FDE496}"/>
              </a:ext>
            </a:extLst>
          </p:cNvPr>
          <p:cNvSpPr txBox="1"/>
          <p:nvPr/>
        </p:nvSpPr>
        <p:spPr>
          <a:xfrm>
            <a:off x="6019800" y="1066800"/>
            <a:ext cx="1371600" cy="461665"/>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Aguas</a:t>
            </a:r>
          </a:p>
        </p:txBody>
      </p:sp>
      <p:sp>
        <p:nvSpPr>
          <p:cNvPr id="4" name="TextBox 3">
            <a:extLst>
              <a:ext uri="{FF2B5EF4-FFF2-40B4-BE49-F238E27FC236}">
                <a16:creationId xmlns:a16="http://schemas.microsoft.com/office/drawing/2014/main" id="{740C0D21-5CA0-5755-20B4-62E2169823AE}"/>
              </a:ext>
            </a:extLst>
          </p:cNvPr>
          <p:cNvSpPr txBox="1"/>
          <p:nvPr/>
        </p:nvSpPr>
        <p:spPr>
          <a:xfrm>
            <a:off x="6172200" y="5375701"/>
            <a:ext cx="25908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Espacio</a:t>
            </a:r>
          </a:p>
          <a:p>
            <a:r>
              <a:rPr lang="es-CO" dirty="0">
                <a:solidFill>
                  <a:schemeClr val="bg2"/>
                </a:solidFill>
                <a:latin typeface="Segoe UI Variable Small" pitchFamily="2" charset="0"/>
              </a:rPr>
              <a:t>(2do Cielo)</a:t>
            </a:r>
          </a:p>
        </p:txBody>
      </p:sp>
      <p:sp>
        <p:nvSpPr>
          <p:cNvPr id="5" name="TextBox 4">
            <a:extLst>
              <a:ext uri="{FF2B5EF4-FFF2-40B4-BE49-F238E27FC236}">
                <a16:creationId xmlns:a16="http://schemas.microsoft.com/office/drawing/2014/main" id="{4F4A5134-5662-7F4D-4BAD-2E7C6B1D37F6}"/>
              </a:ext>
            </a:extLst>
          </p:cNvPr>
          <p:cNvSpPr txBox="1"/>
          <p:nvPr/>
        </p:nvSpPr>
        <p:spPr>
          <a:xfrm>
            <a:off x="6477000" y="2023765"/>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Firmamento</a:t>
            </a:r>
          </a:p>
          <a:p>
            <a:r>
              <a:rPr lang="es-CO" dirty="0">
                <a:solidFill>
                  <a:schemeClr val="bg2"/>
                </a:solidFill>
                <a:latin typeface="Segoe UI Variable Small" pitchFamily="2" charset="0"/>
              </a:rPr>
              <a:t>(1er Cielo)</a:t>
            </a:r>
          </a:p>
        </p:txBody>
      </p:sp>
      <p:sp>
        <p:nvSpPr>
          <p:cNvPr id="6" name="TextBox 5">
            <a:extLst>
              <a:ext uri="{FF2B5EF4-FFF2-40B4-BE49-F238E27FC236}">
                <a16:creationId xmlns:a16="http://schemas.microsoft.com/office/drawing/2014/main" id="{6FC8D987-206D-CA32-5AC6-997A97AAD66D}"/>
              </a:ext>
            </a:extLst>
          </p:cNvPr>
          <p:cNvSpPr txBox="1"/>
          <p:nvPr/>
        </p:nvSpPr>
        <p:spPr>
          <a:xfrm>
            <a:off x="6553200" y="3264932"/>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Dosel de Agua</a:t>
            </a:r>
          </a:p>
        </p:txBody>
      </p:sp>
      <p:sp>
        <p:nvSpPr>
          <p:cNvPr id="7" name="TextBox 6">
            <a:extLst>
              <a:ext uri="{FF2B5EF4-FFF2-40B4-BE49-F238E27FC236}">
                <a16:creationId xmlns:a16="http://schemas.microsoft.com/office/drawing/2014/main" id="{EA512503-3C48-9968-58F2-E1CB2F1DCD29}"/>
              </a:ext>
            </a:extLst>
          </p:cNvPr>
          <p:cNvSpPr txBox="1"/>
          <p:nvPr/>
        </p:nvSpPr>
        <p:spPr>
          <a:xfrm>
            <a:off x="2590801" y="3124200"/>
            <a:ext cx="1143000" cy="461665"/>
          </a:xfrm>
          <a:prstGeom prst="rect">
            <a:avLst/>
          </a:prstGeom>
          <a:solidFill>
            <a:srgbClr val="B6B6B6"/>
          </a:solidFill>
        </p:spPr>
        <p:txBody>
          <a:bodyPr wrap="square" rtlCol="0">
            <a:spAutoFit/>
          </a:bodyPr>
          <a:lstStyle/>
          <a:p>
            <a:r>
              <a:rPr lang="es-CO" dirty="0">
                <a:solidFill>
                  <a:schemeClr val="bg2"/>
                </a:solidFill>
                <a:latin typeface="Segoe UI Variable Small" pitchFamily="2" charset="0"/>
              </a:rPr>
              <a:t>Tierra</a:t>
            </a:r>
          </a:p>
        </p:txBody>
      </p:sp>
    </p:spTree>
    <p:extLst>
      <p:ext uri="{BB962C8B-B14F-4D97-AF65-F5344CB8AC3E}">
        <p14:creationId xmlns:p14="http://schemas.microsoft.com/office/powerpoint/2010/main" val="3927434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4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1711972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4DFC-AB15-F79D-350B-71BC879C9F7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7AF2BF-EBB3-63EA-6EDC-D5AB3DAEDD0C}"/>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solidFill>
                      <a:srgbClr val="FFFFCC"/>
                    </a:solidFill>
                  </a:tcP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6757476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descr="Image result for ancient dinosaur carvings"/>
          <p:cNvPicPr>
            <a:picLocks noChangeAspect="1" noChangeArrowheads="1"/>
          </p:cNvPicPr>
          <p:nvPr/>
        </p:nvPicPr>
        <p:blipFill>
          <a:blip r:embed="rId2" cstate="print"/>
          <a:srcRect/>
          <a:stretch>
            <a:fillRect/>
          </a:stretch>
        </p:blipFill>
        <p:spPr bwMode="auto">
          <a:xfrm>
            <a:off x="762002" y="304804"/>
            <a:ext cx="8189913" cy="61261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http://paleo.cc/ce/Ica_Stone2.jpg"/>
          <p:cNvPicPr>
            <a:picLocks noChangeAspect="1" noChangeArrowheads="1"/>
          </p:cNvPicPr>
          <p:nvPr/>
        </p:nvPicPr>
        <p:blipFill>
          <a:blip r:embed="rId2" cstate="print"/>
          <a:srcRect/>
          <a:stretch>
            <a:fillRect/>
          </a:stretch>
        </p:blipFill>
        <p:spPr bwMode="auto">
          <a:xfrm>
            <a:off x="2209800" y="304800"/>
            <a:ext cx="5257800" cy="622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descr="http://www.rabbithole2.com/presentation/images2/artifacts/mexico_dinosaurs.jpg"/>
          <p:cNvPicPr>
            <a:picLocks noChangeAspect="1" noChangeArrowheads="1"/>
          </p:cNvPicPr>
          <p:nvPr/>
        </p:nvPicPr>
        <p:blipFill>
          <a:blip r:embed="rId2" cstate="print"/>
          <a:srcRect/>
          <a:stretch>
            <a:fillRect/>
          </a:stretch>
        </p:blipFill>
        <p:spPr bwMode="auto">
          <a:xfrm>
            <a:off x="304800" y="2133604"/>
            <a:ext cx="8610600" cy="20240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B983-889C-7952-FC0D-B958B454C755}"/>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8EEFC1D-240A-B1BB-E37D-94363CCA45F2}"/>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47560986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4214175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935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BEEE-9310-2F19-82AA-CD9A01BB03D1}"/>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CBF13D6-2CB2-AB06-F259-6F1BD174656E}"/>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b="1" u="sng" kern="1200" noProof="0" dirty="0">
                          <a:solidFill>
                            <a:srgbClr val="C00000"/>
                          </a:solidFill>
                          <a:effectLst/>
                          <a:latin typeface="Calibri" panose="020F0502020204030204" pitchFamily="34" charset="0"/>
                          <a:ea typeface="+mn-ea"/>
                          <a:cs typeface="+mn-cs"/>
                        </a:rPr>
                        <a:t>Fósiles antes del hombre</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b="1" u="sng" kern="1200" dirty="0">
                          <a:solidFill>
                            <a:srgbClr val="0000CC"/>
                          </a:solidFill>
                          <a:effectLst/>
                          <a:latin typeface="Calibri" panose="020F0502020204030204" pitchFamily="34" charset="0"/>
                          <a:ea typeface="+mn-ea"/>
                          <a:cs typeface="+mn-cs"/>
                        </a:rPr>
                        <a:t>Fósiles después del hombre</a:t>
                      </a:r>
                    </a:p>
                  </a:txBody>
                  <a:tcPr anchor="ctr">
                    <a:solidFill>
                      <a:srgbClr val="FFFFCC"/>
                    </a:solidFill>
                  </a:tcP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3777111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8DE31-EF07-404C-5BF8-1C6FE6005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9655"/>
            <a:ext cx="8753653" cy="6578689"/>
          </a:xfrm>
          <a:prstGeom prst="rect">
            <a:avLst/>
          </a:prstGeom>
        </p:spPr>
      </p:pic>
    </p:spTree>
    <p:extLst>
      <p:ext uri="{BB962C8B-B14F-4D97-AF65-F5344CB8AC3E}">
        <p14:creationId xmlns:p14="http://schemas.microsoft.com/office/powerpoint/2010/main" val="98149771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endtimeupgrade.org/wp-content/uploads/2011/10/PLESIOSAUR.png"/>
          <p:cNvPicPr>
            <a:picLocks noChangeAspect="1" noChangeArrowheads="1"/>
          </p:cNvPicPr>
          <p:nvPr/>
        </p:nvPicPr>
        <p:blipFill>
          <a:blip r:embed="rId2" cstate="print"/>
          <a:srcRect/>
          <a:stretch>
            <a:fillRect/>
          </a:stretch>
        </p:blipFill>
        <p:spPr bwMode="auto">
          <a:xfrm>
            <a:off x="1828802" y="304800"/>
            <a:ext cx="5953125" cy="6275388"/>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329FF32-6073-4EAB-AF74-976036672B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849466"/>
            <a:ext cx="8229600" cy="515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12323617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415015470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5707-CFE8-B0E3-4A9E-D8289942107F}"/>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C836B0-5941-BCA4-6DAD-A42DF047A85B}"/>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b="1" u="sng" kern="1200" noProof="0" dirty="0">
                          <a:solidFill>
                            <a:srgbClr val="C00000"/>
                          </a:solidFill>
                          <a:effectLst/>
                          <a:latin typeface="Calibri" panose="020F0502020204030204" pitchFamily="34" charset="0"/>
                          <a:ea typeface="+mn-ea"/>
                          <a:cs typeface="+mn-cs"/>
                        </a:rPr>
                        <a:t>El ser humano en sus inicios era primitivo</a:t>
                      </a:r>
                      <a:endParaRPr lang="en-US" sz="1700" b="1" u="sng" kern="1200" noProof="0"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b="1" u="sng" kern="1200" dirty="0">
                          <a:solidFill>
                            <a:srgbClr val="0000CC"/>
                          </a:solidFill>
                          <a:effectLst/>
                          <a:latin typeface="Calibri" panose="020F0502020204030204" pitchFamily="34" charset="0"/>
                          <a:ea typeface="+mn-ea"/>
                          <a:cs typeface="+mn-cs"/>
                        </a:rPr>
                        <a:t>El hombre primitivo era avanzado </a:t>
                      </a:r>
                      <a:r>
                        <a:rPr lang="en-US" sz="1700" b="1" u="sng" kern="1200" dirty="0">
                          <a:solidFill>
                            <a:srgbClr val="0000CC"/>
                          </a:solidFill>
                          <a:effectLst/>
                          <a:latin typeface="Calibri" panose="020F0502020204030204" pitchFamily="34" charset="0"/>
                          <a:ea typeface="+mn-ea"/>
                          <a:cs typeface="+mn-cs"/>
                        </a:rPr>
                        <a:t>(Gén 4:17, 20-22; 6:14; 11:4; Prov. 1:7; Ps 14:1; Rom 1:18)</a:t>
                      </a:r>
                    </a:p>
                  </a:txBody>
                  <a:tcPr anchor="ctr">
                    <a:solidFill>
                      <a:srgbClr val="FFFFCC"/>
                    </a:solidFill>
                  </a:tcP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888145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0" y="228600"/>
            <a:ext cx="91440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Cuestionario de Geografía</a:t>
            </a:r>
          </a:p>
          <a:p>
            <a:pPr algn="ctr">
              <a:spcAft>
                <a:spcPts val="600"/>
              </a:spcAft>
            </a:pPr>
            <a:r>
              <a:rPr lang="en-US" sz="2000" dirty="0">
                <a:latin typeface="Calibri" panose="020F0502020204030204" pitchFamily="34" charset="0"/>
              </a:rPr>
              <a:t>(de la libería WallBuilders) </a:t>
            </a:r>
            <a:r>
              <a:rPr lang="es-CO" sz="2000" dirty="0">
                <a:latin typeface="Calibri" panose="020F0502020204030204" pitchFamily="34" charset="0"/>
              </a:rPr>
              <a:t>que se dio a los Grados 4to. en 1862</a:t>
            </a:r>
            <a:endParaRPr lang="en-US" sz="2000" dirty="0">
              <a:latin typeface="Calibri" panose="020F0502020204030204" pitchFamily="34" charset="0"/>
            </a:endParaRPr>
          </a:p>
        </p:txBody>
      </p:sp>
      <p:pic>
        <p:nvPicPr>
          <p:cNvPr id="11" name="Picture 10">
            <a:extLst>
              <a:ext uri="{FF2B5EF4-FFF2-40B4-BE49-F238E27FC236}">
                <a16:creationId xmlns:a16="http://schemas.microsoft.com/office/drawing/2014/main" id="{999D7561-F5F3-0C40-F3C3-0B8C506FF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71" y="1524000"/>
            <a:ext cx="8240829" cy="49530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57BF0-9A5B-9FEC-32DB-BFEF735E1CB3}"/>
              </a:ext>
            </a:extLst>
          </p:cNvPr>
          <p:cNvPicPr>
            <a:picLocks noChangeAspect="1"/>
          </p:cNvPicPr>
          <p:nvPr/>
        </p:nvPicPr>
        <p:blipFill>
          <a:blip r:embed="rId2"/>
          <a:stretch>
            <a:fillRect/>
          </a:stretch>
        </p:blipFill>
        <p:spPr>
          <a:xfrm>
            <a:off x="2209800" y="419100"/>
            <a:ext cx="4520646" cy="6019800"/>
          </a:xfrm>
          <a:prstGeom prst="rect">
            <a:avLst/>
          </a:prstGeom>
        </p:spPr>
      </p:pic>
    </p:spTree>
    <p:extLst>
      <p:ext uri="{BB962C8B-B14F-4D97-AF65-F5344CB8AC3E}">
        <p14:creationId xmlns:p14="http://schemas.microsoft.com/office/powerpoint/2010/main" val="65534266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5020-3D23-8721-CDF2-B43C8E31B47E}"/>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9FF611F-1D88-7B34-AEF8-2A8096FE3E04}"/>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507017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9F4D-2E26-66B2-9DB8-2968CFA4DA4D}"/>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82E334-10EE-9DB8-FF86-695303CF3D2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2B9CC12-536F-53A4-B357-2C43F5750749}"/>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a:t>
            </a:r>
            <a:r>
              <a:rPr lang="en-US" sz="2400" b="1"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b="1" u="sng" dirty="0">
                <a:solidFill>
                  <a:srgbClr val="FFFFCC"/>
                </a:solidFill>
              </a:rPr>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249F34F-6D10-4688-01D0-B21FEEA3FD79}"/>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38356497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14300" y="116840"/>
          <a:ext cx="8915400" cy="250444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noProof="0" dirty="0">
                          <a:solidFill>
                            <a:srgbClr val="C00000"/>
                          </a:solidFill>
                          <a:effectLst/>
                          <a:latin typeface="Calibri" panose="020F0502020204030204" pitchFamily="34" charset="0"/>
                          <a:ea typeface="+mn-ea"/>
                          <a:cs typeface="+mn-cs"/>
                        </a:rPr>
                        <a:t>El sufrimiento precede al hombre</a:t>
                      </a:r>
                      <a:endParaRPr lang="en-US" sz="20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El sufrimiento sigue al hombre (Gén 1:31; Rom 8:19-23; Apc 21:4)</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El hombre está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hombre está fracasando (Apc 14:20)</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8764081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685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3FB9-C6DF-B2C8-A4A7-474D073B07BC}"/>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A44760-B8B6-98AE-B1E5-47B33494BD06}"/>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80232237-4906-AEA8-0EAC-C5A1F1335935}"/>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20011CA-E1C1-63E7-03A8-07E04986F1DC}"/>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739308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9D02-63B2-CFE3-0861-0462974FC9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5187DFF7-935A-80FD-DDFF-84EEA3F8F4FC}"/>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1FAED4E3-372E-F165-71E6-3C5C3F314A7F}"/>
              </a:ext>
            </a:extLst>
          </p:cNvPr>
          <p:cNvSpPr>
            <a:spLocks noGrp="1" noChangeArrowheads="1"/>
          </p:cNvSpPr>
          <p:nvPr>
            <p:ph type="body" idx="1"/>
          </p:nvPr>
        </p:nvSpPr>
        <p:spPr>
          <a:xfrm>
            <a:off x="228600" y="914400"/>
            <a:ext cx="89154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b="1" u="sng" dirty="0">
                <a:solidFill>
                  <a:srgbClr val="FFFFCC"/>
                </a:solidFill>
              </a:rPr>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3C09DB9-D9EA-766C-A432-1C03C7A3DC25}"/>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106013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B062-42B9-0174-D202-D1FAFA7FBF3A}"/>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FDB3B36D-C48E-F9FB-B7C9-55BA94682C11}"/>
              </a:ext>
            </a:extLst>
          </p:cNvPr>
          <p:cNvSpPr>
            <a:spLocks noGrp="1" noChangeArrowheads="1"/>
          </p:cNvSpPr>
          <p:nvPr>
            <p:ph type="title"/>
          </p:nvPr>
        </p:nvSpPr>
        <p:spPr>
          <a:xfrm>
            <a:off x="685800" y="228600"/>
            <a:ext cx="7772400" cy="685800"/>
          </a:xfrm>
        </p:spPr>
        <p:txBody>
          <a:bodyPr/>
          <a:lstStyle/>
          <a:p>
            <a:pPr algn="ctr" eaLnBrk="1" hangingPunct="1"/>
            <a:r>
              <a:rPr lang="en-US" sz="3600" dirty="0"/>
              <a:t>Formando y Poblando (Gén 1:1)</a:t>
            </a:r>
          </a:p>
        </p:txBody>
      </p:sp>
      <p:graphicFrame>
        <p:nvGraphicFramePr>
          <p:cNvPr id="2" name="Table 2">
            <a:extLst>
              <a:ext uri="{FF2B5EF4-FFF2-40B4-BE49-F238E27FC236}">
                <a16:creationId xmlns:a16="http://schemas.microsoft.com/office/drawing/2014/main" id="{3DCE6455-50BD-F1B1-9A31-7A10D2E815D5}"/>
              </a:ext>
            </a:extLst>
          </p:cNvPr>
          <p:cNvGraphicFramePr>
            <a:graphicFrameLocks noGrp="1"/>
          </p:cNvGraphicFramePr>
          <p:nvPr>
            <p:extLst>
              <p:ext uri="{D42A27DB-BD31-4B8C-83A1-F6EECF244321}">
                <p14:modId xmlns:p14="http://schemas.microsoft.com/office/powerpoint/2010/main" val="244563565"/>
              </p:ext>
            </p:extLst>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Día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Luz</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Lumbreras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Agua, cielo</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marinos, aves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Día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Tierra, vegetación</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terrestres, hombre</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7" name="Picture 6">
            <a:extLst>
              <a:ext uri="{FF2B5EF4-FFF2-40B4-BE49-F238E27FC236}">
                <a16:creationId xmlns:a16="http://schemas.microsoft.com/office/drawing/2014/main" id="{333EA0FF-0DE8-4C5D-2B98-C87ADDFA64AC}"/>
              </a:ext>
            </a:extLst>
          </p:cNvPr>
          <p:cNvPicPr>
            <a:picLocks noChangeAspect="1"/>
          </p:cNvPicPr>
          <p:nvPr/>
        </p:nvPicPr>
        <p:blipFill>
          <a:blip r:embed="rId2"/>
          <a:stretch>
            <a:fillRect/>
          </a:stretch>
        </p:blipFill>
        <p:spPr>
          <a:xfrm>
            <a:off x="1143000" y="3825240"/>
            <a:ext cx="6479563" cy="2819400"/>
          </a:xfrm>
          <a:prstGeom prst="rect">
            <a:avLst/>
          </a:prstGeom>
        </p:spPr>
      </p:pic>
    </p:spTree>
    <p:extLst>
      <p:ext uri="{BB962C8B-B14F-4D97-AF65-F5344CB8AC3E}">
        <p14:creationId xmlns:p14="http://schemas.microsoft.com/office/powerpoint/2010/main" val="128617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DF5A-7C0A-FCB9-2C2B-314685468821}"/>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B6E5275-8DA4-5B98-8FDB-398020F963B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4D87BB7-BEE7-C1D0-8738-557FFF8B8836}"/>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b="1" u="sng" dirty="0">
                <a:solidFill>
                  <a:srgbClr val="FFFFCC"/>
                </a:solidFill>
              </a:rPr>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C87C93A-A6E6-829D-25DF-E4DC12683668}"/>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4030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1:14</a:t>
            </a:r>
          </a:p>
          <a:p>
            <a:pPr algn="just">
              <a:defRPr/>
            </a:pPr>
            <a:r>
              <a:rPr lang="es-CO" sz="3600" dirty="0">
                <a:effectLst>
                  <a:outerShdw blurRad="38100" dist="38100" dir="2700000" algn="tl">
                    <a:srgbClr val="000000">
                      <a:alpha val="43137"/>
                    </a:srgbClr>
                  </a:outerShdw>
                </a:effectLst>
                <a:latin typeface="Calibri" panose="020F0502020204030204" pitchFamily="34" charset="0"/>
              </a:rPr>
              <a:t>Entonces dijo Dios: Haya lumbreras en la expansión de los cielos para separar el </a:t>
            </a:r>
            <a:r>
              <a:rPr lang="es-CO" sz="3600" b="1" u="sng" dirty="0">
                <a:solidFill>
                  <a:schemeClr val="tx2"/>
                </a:solidFill>
                <a:effectLst>
                  <a:outerShdw blurRad="38100" dist="38100" dir="2700000" algn="tl">
                    <a:srgbClr val="000000">
                      <a:alpha val="43137"/>
                    </a:srgbClr>
                  </a:outerShdw>
                </a:effectLst>
                <a:latin typeface="Calibri" panose="020F0502020204030204" pitchFamily="34" charset="0"/>
              </a:rPr>
              <a:t>día</a:t>
            </a:r>
            <a:r>
              <a:rPr lang="es-CO" sz="3600" dirty="0">
                <a:effectLst>
                  <a:outerShdw blurRad="38100" dist="38100" dir="2700000" algn="tl">
                    <a:srgbClr val="000000">
                      <a:alpha val="43137"/>
                    </a:srgbClr>
                  </a:outerShdw>
                </a:effectLst>
                <a:latin typeface="Calibri" panose="020F0502020204030204" pitchFamily="34" charset="0"/>
              </a:rPr>
              <a:t> de la </a:t>
            </a:r>
            <a:r>
              <a:rPr lang="es-CO" sz="3600" b="1" u="sng" dirty="0">
                <a:solidFill>
                  <a:schemeClr val="tx2"/>
                </a:solidFill>
                <a:effectLst>
                  <a:outerShdw blurRad="38100" dist="38100" dir="2700000" algn="tl">
                    <a:srgbClr val="000000">
                      <a:alpha val="43137"/>
                    </a:srgbClr>
                  </a:outerShdw>
                </a:effectLst>
                <a:latin typeface="Calibri" panose="020F0502020204030204" pitchFamily="34" charset="0"/>
              </a:rPr>
              <a:t>noche</a:t>
            </a:r>
            <a:r>
              <a:rPr lang="es-CO" sz="3600" dirty="0">
                <a:effectLst>
                  <a:outerShdw blurRad="38100" dist="38100" dir="2700000" algn="tl">
                    <a:srgbClr val="000000">
                      <a:alpha val="43137"/>
                    </a:srgbClr>
                  </a:outerShdw>
                </a:effectLst>
                <a:latin typeface="Calibri" panose="020F0502020204030204" pitchFamily="34" charset="0"/>
              </a:rPr>
              <a:t>, y sean para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señales y para </a:t>
            </a:r>
            <a:r>
              <a:rPr lang="es-CO" sz="3600" b="1" u="sng" dirty="0">
                <a:solidFill>
                  <a:schemeClr val="tx2"/>
                </a:solidFill>
                <a:effectLst>
                  <a:outerShdw blurRad="38100" dist="38100" dir="2700000" algn="tl">
                    <a:srgbClr val="000000">
                      <a:alpha val="43137"/>
                    </a:srgbClr>
                  </a:outerShdw>
                </a:effectLst>
                <a:latin typeface="Calibri" panose="020F0502020204030204" pitchFamily="34" charset="0"/>
              </a:rPr>
              <a:t>estaciones</a:t>
            </a:r>
            <a:r>
              <a:rPr lang="es-CO" sz="3600" dirty="0">
                <a:effectLst>
                  <a:outerShdw blurRad="38100" dist="38100" dir="2700000" algn="tl">
                    <a:srgbClr val="000000">
                      <a:alpha val="43137"/>
                    </a:srgbClr>
                  </a:outerShdw>
                </a:effectLst>
                <a:latin typeface="Calibri" panose="020F0502020204030204" pitchFamily="34" charset="0"/>
              </a:rPr>
              <a:t>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y</a:t>
            </a:r>
            <a:r>
              <a:rPr lang="es-CO" sz="3600" dirty="0">
                <a:effectLst>
                  <a:outerShdw blurRad="38100" dist="38100" dir="2700000" algn="tl">
                    <a:srgbClr val="000000">
                      <a:alpha val="43137"/>
                    </a:srgbClr>
                  </a:outerShdw>
                </a:effectLst>
                <a:latin typeface="Calibri" panose="020F0502020204030204" pitchFamily="34" charset="0"/>
              </a:rPr>
              <a:t>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para</a:t>
            </a:r>
            <a:r>
              <a:rPr lang="es-CO" sz="3600" dirty="0">
                <a:effectLst>
                  <a:outerShdw blurRad="38100" dist="38100" dir="2700000" algn="tl">
                    <a:srgbClr val="000000">
                      <a:alpha val="43137"/>
                    </a:srgbClr>
                  </a:outerShdw>
                </a:effectLst>
                <a:latin typeface="Calibri" panose="020F0502020204030204" pitchFamily="34" charset="0"/>
              </a:rPr>
              <a:t> </a:t>
            </a:r>
            <a:r>
              <a:rPr lang="es-CO" sz="3600" b="1" u="sng" dirty="0">
                <a:solidFill>
                  <a:schemeClr val="tx2"/>
                </a:solidFill>
                <a:effectLst>
                  <a:outerShdw blurRad="38100" dist="38100" dir="2700000" algn="tl">
                    <a:srgbClr val="000000">
                      <a:alpha val="43137"/>
                    </a:srgbClr>
                  </a:outerShdw>
                </a:effectLst>
                <a:latin typeface="Calibri" panose="020F0502020204030204" pitchFamily="34" charset="0"/>
              </a:rPr>
              <a:t>días</a:t>
            </a:r>
            <a:r>
              <a:rPr lang="es-CO" sz="3600" dirty="0">
                <a:effectLst>
                  <a:outerShdw blurRad="38100" dist="38100" dir="2700000" algn="tl">
                    <a:srgbClr val="000000">
                      <a:alpha val="43137"/>
                    </a:srgbClr>
                  </a:outerShdw>
                </a:effectLst>
                <a:latin typeface="Calibri" panose="020F0502020204030204" pitchFamily="34" charset="0"/>
              </a:rPr>
              <a:t>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y para</a:t>
            </a:r>
            <a:r>
              <a:rPr lang="es-CO" sz="3600" dirty="0">
                <a:effectLst>
                  <a:outerShdw blurRad="38100" dist="38100" dir="2700000" algn="tl">
                    <a:srgbClr val="000000">
                      <a:alpha val="43137"/>
                    </a:srgbClr>
                  </a:outerShdw>
                </a:effectLst>
                <a:latin typeface="Calibri" panose="020F0502020204030204" pitchFamily="34" charset="0"/>
              </a:rPr>
              <a:t> </a:t>
            </a:r>
            <a:r>
              <a:rPr lang="es-CO" sz="3600" b="1" u="sng" dirty="0">
                <a:solidFill>
                  <a:schemeClr val="tx2"/>
                </a:solidFill>
                <a:effectLst>
                  <a:outerShdw blurRad="38100" dist="38100" dir="2700000" algn="tl">
                    <a:srgbClr val="000000">
                      <a:alpha val="43137"/>
                    </a:srgbClr>
                  </a:outerShdw>
                </a:effectLst>
                <a:latin typeface="Calibri" panose="020F0502020204030204" pitchFamily="34" charset="0"/>
              </a:rPr>
              <a:t>años</a:t>
            </a:r>
            <a:r>
              <a:rPr lang="es-CO" sz="36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9913794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5A1B-1986-A7C9-6EE8-89A038BA69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76D66B-5F24-9C8F-CC08-84B1E169F66D}"/>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3455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1E2E59-D3AC-4D3B-8C61-F5E8700D9AF6}"/>
              </a:ext>
            </a:extLst>
          </p:cNvPr>
          <p:cNvPicPr>
            <a:picLocks noChangeAspect="1"/>
          </p:cNvPicPr>
          <p:nvPr/>
        </p:nvPicPr>
        <p:blipFill>
          <a:blip r:embed="rId2"/>
          <a:stretch>
            <a:fillRect/>
          </a:stretch>
        </p:blipFill>
        <p:spPr>
          <a:xfrm>
            <a:off x="152017" y="213081"/>
            <a:ext cx="8839966" cy="6431837"/>
          </a:xfrm>
          <a:prstGeom prst="rect">
            <a:avLst/>
          </a:prstGeom>
        </p:spPr>
      </p:pic>
    </p:spTree>
    <p:extLst>
      <p:ext uri="{BB962C8B-B14F-4D97-AF65-F5344CB8AC3E}">
        <p14:creationId xmlns:p14="http://schemas.microsoft.com/office/powerpoint/2010/main" val="10213130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772E-0732-F722-AEAE-A0E7BE2516F9}"/>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F3D5E72A-979A-B307-FDE2-1525BEA9D9D0}"/>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E54A1DB7-E42C-87EC-1790-5977CD4A0DC1}"/>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La luz antes del sol (d</a:t>
            </a:r>
            <a:r>
              <a:rPr lang="en-US" altLang="en-US" sz="2800" b="1" u="sng" dirty="0">
                <a:solidFill>
                  <a:srgbClr val="FFFFCC"/>
                </a:solidFill>
                <a:cs typeface="Calibri" panose="020F0502020204030204" pitchFamily="34" charset="0"/>
              </a:rPr>
              <a:t>ía</a:t>
            </a:r>
            <a:r>
              <a:rPr lang="en-US" altLang="en-US" sz="2800" b="1" u="sng" dirty="0">
                <a:solidFill>
                  <a:srgbClr val="FFFFC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60A67EB-E8A0-BC17-BC0E-8D9DE50C5313}"/>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048163729"/>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762000"/>
            <a:ext cx="7696200" cy="5867400"/>
          </a:xfrm>
        </p:spPr>
        <p:txBody>
          <a:bodyPr/>
          <a:lstStyle/>
          <a:p>
            <a:pPr marL="457200" indent="-457200">
              <a:spcBef>
                <a:spcPts val="0"/>
              </a:spcBef>
              <a:spcAft>
                <a:spcPts val="1200"/>
              </a:spcAft>
              <a:defRPr/>
            </a:pPr>
            <a:r>
              <a:rPr lang="en-US" sz="3000" dirty="0"/>
              <a:t>Título </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Génesis</a:t>
            </a:r>
          </a:p>
          <a:p>
            <a:pPr marL="457200" indent="-457200">
              <a:spcBef>
                <a:spcPts val="0"/>
              </a:spcBef>
              <a:spcAft>
                <a:spcPts val="1200"/>
              </a:spcAft>
              <a:defRPr/>
            </a:pPr>
            <a:r>
              <a:rPr lang="en-US" sz="3000" dirty="0"/>
              <a:t>Autoría y fecha</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Moisés; 1445 ‒ 1405</a:t>
            </a:r>
          </a:p>
          <a:p>
            <a:pPr marL="457200" indent="-457200">
              <a:spcBef>
                <a:spcPts val="0"/>
              </a:spcBef>
              <a:spcAft>
                <a:spcPts val="1200"/>
              </a:spcAft>
              <a:defRPr/>
            </a:pPr>
            <a:r>
              <a:rPr lang="en-US" sz="3000" dirty="0"/>
              <a:t>Estructura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Toledoth; 2 Partes (4 Eventos)</a:t>
            </a:r>
          </a:p>
          <a:p>
            <a:pPr marL="457200" indent="-457200">
              <a:spcBef>
                <a:spcPts val="0"/>
              </a:spcBef>
              <a:spcAft>
                <a:spcPts val="1200"/>
              </a:spcAft>
              <a:defRPr/>
            </a:pPr>
            <a:r>
              <a:rPr lang="en-US" sz="3000" dirty="0"/>
              <a:t>Escenario </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Mesopotamia, Canaán, Egipto</a:t>
            </a:r>
          </a:p>
          <a:p>
            <a:pPr marL="457200" indent="-457200">
              <a:spcBef>
                <a:spcPts val="0"/>
              </a:spcBef>
              <a:spcAft>
                <a:spcPts val="1200"/>
              </a:spcAft>
              <a:defRPr/>
            </a:pPr>
            <a:r>
              <a:rPr lang="en-US" sz="3000" dirty="0"/>
              <a:t>Mensaje y Propósito</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Israel; Conquista</a:t>
            </a:r>
          </a:p>
          <a:p>
            <a:pPr marL="457200" indent="-457200">
              <a:spcBef>
                <a:spcPts val="0"/>
              </a:spcBef>
              <a:spcAft>
                <a:spcPts val="1200"/>
              </a:spcAft>
              <a:defRPr/>
            </a:pPr>
            <a:r>
              <a:rPr lang="en-US" sz="3000" dirty="0"/>
              <a:t>Características únicas</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Orígenes</a:t>
            </a:r>
          </a:p>
          <a:p>
            <a:pPr marL="457200" indent="-457200">
              <a:spcBef>
                <a:spcPts val="0"/>
              </a:spcBef>
              <a:spcAft>
                <a:spcPts val="1200"/>
              </a:spcAft>
              <a:defRPr/>
            </a:pPr>
            <a:r>
              <a:rPr lang="en-US" sz="3000" dirty="0"/>
              <a:t>Temas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Orígenes</a:t>
            </a:r>
          </a:p>
          <a:p>
            <a:pPr marL="457200" indent="-457200">
              <a:spcBef>
                <a:spcPts val="0"/>
              </a:spcBef>
              <a:spcAft>
                <a:spcPts val="1200"/>
              </a:spcAft>
              <a:defRPr/>
            </a:pPr>
            <a:r>
              <a:rPr lang="en-US" sz="3000" dirty="0"/>
              <a:t>Cristo en Génesis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Gén. 3:15 Rastro</a:t>
            </a:r>
          </a:p>
          <a:p>
            <a:pPr marL="457200" indent="-457200">
              <a:spcBef>
                <a:spcPts val="0"/>
              </a:spcBef>
              <a:spcAft>
                <a:spcPts val="1200"/>
              </a:spcAft>
              <a:defRPr/>
            </a:pPr>
            <a:r>
              <a:rPr lang="en-US" sz="3000" dirty="0"/>
              <a:t>Importancia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La Gloria de Dios; Salvación</a:t>
            </a:r>
          </a:p>
          <a:p>
            <a:pPr marL="457200" indent="-457200">
              <a:spcBef>
                <a:spcPts val="0"/>
              </a:spcBef>
              <a:spcAft>
                <a:spcPts val="1200"/>
              </a:spcAft>
              <a:defRPr/>
            </a:pPr>
            <a:r>
              <a:rPr lang="en-US" sz="3000" dirty="0"/>
              <a:t>Historicidad</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Genealogía de Cristo</a:t>
            </a:r>
          </a:p>
        </p:txBody>
      </p:sp>
      <p:sp>
        <p:nvSpPr>
          <p:cNvPr id="6" name="Title 1">
            <a:extLst>
              <a:ext uri="{FF2B5EF4-FFF2-40B4-BE49-F238E27FC236}">
                <a16:creationId xmlns:a16="http://schemas.microsoft.com/office/drawing/2014/main" id="{A007B753-DA16-48EC-8252-9D461C8C0DA0}"/>
              </a:ext>
            </a:extLst>
          </p:cNvPr>
          <p:cNvSpPr>
            <a:spLocks noGrp="1"/>
          </p:cNvSpPr>
          <p:nvPr>
            <p:ph type="title"/>
          </p:nvPr>
        </p:nvSpPr>
        <p:spPr>
          <a:xfrm>
            <a:off x="2019300" y="228600"/>
            <a:ext cx="6286500" cy="685800"/>
          </a:xfrm>
        </p:spPr>
        <p:txBody>
          <a:bodyPr anchor="ctr"/>
          <a:lstStyle/>
          <a:p>
            <a:pPr algn="ctr"/>
            <a:r>
              <a:rPr lang="en-US" sz="3600" dirty="0"/>
              <a:t>CONTENIDO INTRODUCTORIO</a:t>
            </a:r>
          </a:p>
        </p:txBody>
      </p:sp>
    </p:spTree>
    <p:extLst>
      <p:ext uri="{BB962C8B-B14F-4D97-AF65-F5344CB8AC3E}">
        <p14:creationId xmlns:p14="http://schemas.microsoft.com/office/powerpoint/2010/main" val="2281266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0B3F-0DD8-C1C4-AA43-D7F5AA6D11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55EDC2-DD03-1E7E-8694-76E6EF623D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4ADD1603-74F9-2F95-1CEB-88C5DE2B9561}"/>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 y las tinieblas cubrían la superficie[b] del abismo, y el Espíritu de Dios se movía sobre la superficie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0917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0D883DA5-748A-53BE-3A61-4719FDB2C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792A-EEDF-FABE-CD7F-97ED66E55D0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53042C1-F9DC-5EAE-62DF-224B4F19AD0A}"/>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ADEDAD2C-2E77-D212-D298-557FA836A071}"/>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b="1" u="sng" dirty="0">
                <a:solidFill>
                  <a:srgbClr val="FFFFCC"/>
                </a:solidFill>
              </a:rPr>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7180D4BE-86C6-291E-F702-FE83A6069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94127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7F2B-1AAA-06F2-0D86-7EBF3FB346EA}"/>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D375D200-2E0D-33CA-165E-D27845254079}"/>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4E140279-CA10-7864-55DB-4F68C1E283D4}"/>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b="1" u="sng" dirty="0">
                <a:solidFill>
                  <a:srgbClr val="FFFFCC"/>
                </a:solidFill>
              </a:rPr>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3AC2F5A9-046D-289A-E999-DD4691AF5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2087937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DA2F-784C-E121-C231-C4BBC37B8D2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11BAC3-2884-FCC7-8000-C975EF0185D6}"/>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52437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43408668"/>
              </p:ext>
            </p:extLst>
          </p:nvPr>
        </p:nvGraphicFramePr>
        <p:xfrm>
          <a:off x="91440" y="160020"/>
          <a:ext cx="8961120" cy="6537960"/>
        </p:xfrm>
        <a:graphic>
          <a:graphicData uri="http://schemas.openxmlformats.org/drawingml/2006/table">
            <a:tbl>
              <a:tblPr firstRow="1" bandRow="1">
                <a:tableStyleId>{D7AC3CCA-C797-4891-BE02-D94E43425B78}</a:tableStyleId>
              </a:tblPr>
              <a:tblGrid>
                <a:gridCol w="4480560">
                  <a:extLst>
                    <a:ext uri="{9D8B030D-6E8A-4147-A177-3AD203B41FA5}">
                      <a16:colId xmlns:a16="http://schemas.microsoft.com/office/drawing/2014/main" val="20000"/>
                    </a:ext>
                  </a:extLst>
                </a:gridCol>
                <a:gridCol w="4480560">
                  <a:extLst>
                    <a:ext uri="{9D8B030D-6E8A-4147-A177-3AD203B41FA5}">
                      <a16:colId xmlns:a16="http://schemas.microsoft.com/office/drawing/2014/main" val="20001"/>
                    </a:ext>
                  </a:extLst>
                </a:gridCol>
              </a:tblGrid>
              <a:tr h="594360">
                <a:tc gridSpan="2">
                  <a:txBody>
                    <a:bodyPr/>
                    <a:lstStyle/>
                    <a:p>
                      <a:pPr algn="ctr">
                        <a:spcBef>
                          <a:spcPts val="1200"/>
                        </a:spcBef>
                        <a:spcAft>
                          <a:spcPts val="1200"/>
                        </a:spcAft>
                      </a:pPr>
                      <a:r>
                        <a:rPr lang="es-CO" altLang="en-US" sz="2400" kern="1200" dirty="0">
                          <a:solidFill>
                            <a:srgbClr val="0000CC"/>
                          </a:solidFill>
                          <a:latin typeface="Calibri" panose="020F0502020204030204" pitchFamily="34" charset="0"/>
                          <a:cs typeface="Calibri" panose="020F0502020204030204" pitchFamily="34" charset="0"/>
                        </a:rPr>
                        <a:t>DIFERENCIAS ENTRE EL MILENIO Y EL ESTADO ETERNO</a:t>
                      </a:r>
                      <a:endParaRPr lang="en-US" sz="2400" kern="1200" dirty="0">
                        <a:solidFill>
                          <a:srgbClr val="0000CC"/>
                        </a:solidFill>
                        <a:latin typeface="Calibri" panose="020F0502020204030204" pitchFamily="34" charset="0"/>
                        <a:ea typeface="+mn-ea"/>
                        <a:cs typeface="Calibri" panose="020F0502020204030204" pitchFamily="34" charset="0"/>
                      </a:endParaRPr>
                    </a:p>
                  </a:txBody>
                  <a:tcPr marL="68580" marR="68580" marT="34290" marB="34290" anchor="ct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4360">
                <a:tc>
                  <a:txBody>
                    <a:bodyPr/>
                    <a:lstStyle/>
                    <a:p>
                      <a:pPr algn="ctr">
                        <a:spcBef>
                          <a:spcPts val="1200"/>
                        </a:spcBef>
                        <a:spcAft>
                          <a:spcPts val="1200"/>
                        </a:spcAft>
                      </a:pPr>
                      <a:r>
                        <a:rPr lang="en-US" sz="2000" b="1" dirty="0">
                          <a:solidFill>
                            <a:srgbClr val="C00000"/>
                          </a:solidFill>
                          <a:latin typeface="Calibri" panose="020F0502020204030204" pitchFamily="34" charset="0"/>
                          <a:cs typeface="Calibri" panose="020F0502020204030204" pitchFamily="34" charset="0"/>
                        </a:rPr>
                        <a:t>MILENIO (AP. 20:1-10)</a:t>
                      </a:r>
                    </a:p>
                  </a:txBody>
                  <a:tcPr marL="68580" marR="68580" marT="34290" marB="34290" anchor="ctr"/>
                </a:tc>
                <a:tc>
                  <a:txBody>
                    <a:bodyPr/>
                    <a:lstStyle/>
                    <a:p>
                      <a:pPr algn="ctr">
                        <a:spcBef>
                          <a:spcPts val="1200"/>
                        </a:spcBef>
                        <a:spcAft>
                          <a:spcPts val="1200"/>
                        </a:spcAft>
                      </a:pPr>
                      <a:r>
                        <a:rPr lang="en-US" sz="2000" b="1" dirty="0">
                          <a:solidFill>
                            <a:srgbClr val="006600"/>
                          </a:solidFill>
                          <a:latin typeface="Calibri" panose="020F0502020204030204" pitchFamily="34" charset="0"/>
                          <a:cs typeface="Calibri" panose="020F0502020204030204" pitchFamily="34" charset="0"/>
                        </a:rPr>
                        <a:t>ESTADO ETERNO (AP. 21‒22)</a:t>
                      </a:r>
                    </a:p>
                  </a:txBody>
                  <a:tcPr marL="68580" marR="68580" marT="34290" marB="34290" anchor="ctr"/>
                </a:tc>
                <a:extLst>
                  <a:ext uri="{0D108BD9-81ED-4DB2-BD59-A6C34878D82A}">
                    <a16:rowId xmlns:a16="http://schemas.microsoft.com/office/drawing/2014/main" val="10000"/>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Tierra actual </a:t>
                      </a:r>
                      <a:r>
                        <a:rPr lang="en-US" sz="2000" baseline="0" dirty="0">
                          <a:latin typeface="Calibri" panose="020F0502020204030204" pitchFamily="34" charset="0"/>
                          <a:cs typeface="Calibri" panose="020F0502020204030204" pitchFamily="34" charset="0"/>
                        </a:rPr>
                        <a:t>(Gn. 13:17)</a:t>
                      </a:r>
                      <a:endParaRPr lang="en-US" sz="2000" dirty="0">
                        <a:latin typeface="Calibri" panose="020F0502020204030204" pitchFamily="34" charset="0"/>
                        <a:cs typeface="Calibri" panose="020F0502020204030204" pitchFamily="34" charset="0"/>
                      </a:endParaRP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La tierra nueva (Apc. 21:1</a:t>
                      </a:r>
                      <a:r>
                        <a:rPr lang="en-US" sz="2000" baseline="0" dirty="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1"/>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Aguas (Gn.</a:t>
                      </a:r>
                      <a:r>
                        <a:rPr lang="en-US" sz="2000" baseline="0" dirty="0">
                          <a:latin typeface="Calibri" panose="020F0502020204030204" pitchFamily="34" charset="0"/>
                          <a:cs typeface="Calibri" panose="020F0502020204030204" pitchFamily="34" charset="0"/>
                        </a:rPr>
                        <a:t> 15:18-21)</a:t>
                      </a:r>
                      <a:endParaRPr lang="en-US" sz="2000" dirty="0">
                        <a:latin typeface="Calibri" panose="020F0502020204030204" pitchFamily="34" charset="0"/>
                        <a:cs typeface="Calibri" panose="020F0502020204030204" pitchFamily="34" charset="0"/>
                      </a:endParaRP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Sin océano (Ap. 21:1)</a:t>
                      </a:r>
                    </a:p>
                  </a:txBody>
                  <a:tcPr marL="68580" marR="68580" marT="34290" marB="34290" anchor="ctr"/>
                </a:tc>
                <a:extLst>
                  <a:ext uri="{0D108BD9-81ED-4DB2-BD59-A6C34878D82A}">
                    <a16:rowId xmlns:a16="http://schemas.microsoft.com/office/drawing/2014/main" val="10002"/>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Rebelión (Zac. 14:16-18)</a:t>
                      </a: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Sin rebelión (Ap. 21:4)</a:t>
                      </a:r>
                    </a:p>
                  </a:txBody>
                  <a:tcPr marL="68580" marR="68580" marT="34290" marB="34290" anchor="ctr"/>
                </a:tc>
                <a:extLst>
                  <a:ext uri="{0D108BD9-81ED-4DB2-BD59-A6C34878D82A}">
                    <a16:rowId xmlns:a16="http://schemas.microsoft.com/office/drawing/2014/main" val="10003"/>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Territorio de las tribus</a:t>
                      </a:r>
                      <a:r>
                        <a:rPr lang="en-US" sz="2000" baseline="0" dirty="0">
                          <a:latin typeface="Calibri" panose="020F0502020204030204" pitchFamily="34" charset="0"/>
                          <a:cs typeface="Calibri" panose="020F0502020204030204" pitchFamily="34" charset="0"/>
                        </a:rPr>
                        <a:t> (Ez. 47:13-23)</a:t>
                      </a:r>
                      <a:endParaRPr lang="en-US" sz="2000" dirty="0">
                        <a:latin typeface="Calibri" panose="020F0502020204030204" pitchFamily="34" charset="0"/>
                        <a:cs typeface="Calibri" panose="020F0502020204030204" pitchFamily="34" charset="0"/>
                      </a:endParaRPr>
                    </a:p>
                  </a:txBody>
                  <a:tcPr marL="68580" marR="68580" marT="34290" marB="34290" anchor="ctr"/>
                </a:tc>
                <a:tc>
                  <a:txBody>
                    <a:bodyPr/>
                    <a:lstStyle/>
                    <a:p>
                      <a:pPr>
                        <a:spcBef>
                          <a:spcPts val="1200"/>
                        </a:spcBef>
                        <a:spcAft>
                          <a:spcPts val="1200"/>
                        </a:spcAft>
                      </a:pPr>
                      <a:r>
                        <a:rPr lang="es-CO" sz="2000" dirty="0">
                          <a:latin typeface="Calibri" panose="020F0502020204030204" pitchFamily="34" charset="0"/>
                          <a:cs typeface="Calibri" panose="020F0502020204030204" pitchFamily="34" charset="0"/>
                        </a:rPr>
                        <a:t>Puertas de la Ciudad Tribal </a:t>
                      </a:r>
                      <a:r>
                        <a:rPr lang="en-US" sz="2000" baseline="0" dirty="0">
                          <a:latin typeface="Calibri" panose="020F0502020204030204" pitchFamily="34" charset="0"/>
                          <a:cs typeface="Calibri" panose="020F0502020204030204" pitchFamily="34" charset="0"/>
                        </a:rPr>
                        <a:t>(Ap. 21:12)</a:t>
                      </a:r>
                      <a:endParaRPr lang="en-US" sz="20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4"/>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El pecado existe (Ez. 45:22)</a:t>
                      </a: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Sin pecado (Ap. 21:4)</a:t>
                      </a:r>
                    </a:p>
                  </a:txBody>
                  <a:tcPr marL="68580" marR="68580" marT="34290" marB="34290" anchor="ctr"/>
                </a:tc>
                <a:extLst>
                  <a:ext uri="{0D108BD9-81ED-4DB2-BD59-A6C34878D82A}">
                    <a16:rowId xmlns:a16="http://schemas.microsoft.com/office/drawing/2014/main" val="10005"/>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Templo (Ez. 40‒46)</a:t>
                      </a: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Sin templo (Ap. 21:22)</a:t>
                      </a:r>
                    </a:p>
                  </a:txBody>
                  <a:tcPr marL="68580" marR="68580" marT="34290" marB="34290" anchor="ctr"/>
                </a:tc>
                <a:extLst>
                  <a:ext uri="{0D108BD9-81ED-4DB2-BD59-A6C34878D82A}">
                    <a16:rowId xmlns:a16="http://schemas.microsoft.com/office/drawing/2014/main" val="10006"/>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Vara de hierro </a:t>
                      </a:r>
                      <a:r>
                        <a:rPr lang="en-US" sz="2000" baseline="0" dirty="0">
                          <a:latin typeface="Calibri" panose="020F0502020204030204" pitchFamily="34" charset="0"/>
                          <a:cs typeface="Calibri" panose="020F0502020204030204" pitchFamily="34" charset="0"/>
                        </a:rPr>
                        <a:t>(Sal. 2:6-9)</a:t>
                      </a:r>
                      <a:endParaRPr lang="en-US" sz="2000" dirty="0">
                        <a:latin typeface="Calibri" panose="020F0502020204030204" pitchFamily="34" charset="0"/>
                        <a:cs typeface="Calibri" panose="020F0502020204030204" pitchFamily="34" charset="0"/>
                      </a:endParaRP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No hay necesidad de vara </a:t>
                      </a:r>
                      <a:r>
                        <a:rPr lang="en-US" sz="2000" baseline="0" dirty="0">
                          <a:latin typeface="Calibri" panose="020F0502020204030204" pitchFamily="34" charset="0"/>
                          <a:cs typeface="Calibri" panose="020F0502020204030204" pitchFamily="34" charset="0"/>
                        </a:rPr>
                        <a:t>(Ap. 21:8)</a:t>
                      </a:r>
                      <a:endParaRPr lang="en-US" sz="2000" dirty="0">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007"/>
                  </a:ext>
                </a:extLst>
              </a:tr>
              <a:tr h="594360">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Muerte (Is. 65:20)</a:t>
                      </a:r>
                    </a:p>
                  </a:txBody>
                  <a:tcPr marL="68580" marR="68580" marT="34290" marB="34290" anchor="ctr"/>
                </a:tc>
                <a:tc>
                  <a:txBody>
                    <a:bodyPr/>
                    <a:lstStyle/>
                    <a:p>
                      <a:pPr>
                        <a:spcBef>
                          <a:spcPts val="1200"/>
                        </a:spcBef>
                        <a:spcAft>
                          <a:spcPts val="1200"/>
                        </a:spcAft>
                      </a:pPr>
                      <a:r>
                        <a:rPr lang="en-US" sz="2000" dirty="0">
                          <a:latin typeface="Calibri" panose="020F0502020204030204" pitchFamily="34" charset="0"/>
                          <a:cs typeface="Calibri" panose="020F0502020204030204" pitchFamily="34" charset="0"/>
                        </a:rPr>
                        <a:t>Sin muerte (Ap. 21:4)</a:t>
                      </a:r>
                    </a:p>
                  </a:txBody>
                  <a:tcPr marL="68580" marR="68580" marT="34290" marB="34290" anchor="ctr"/>
                </a:tc>
                <a:extLst>
                  <a:ext uri="{0D108BD9-81ED-4DB2-BD59-A6C34878D82A}">
                    <a16:rowId xmlns:a16="http://schemas.microsoft.com/office/drawing/2014/main" val="10008"/>
                  </a:ext>
                </a:extLst>
              </a:tr>
              <a:tr h="594360">
                <a:tc>
                  <a:txBody>
                    <a:bodyPr/>
                    <a:lstStyle/>
                    <a:p>
                      <a:pPr>
                        <a:spcBef>
                          <a:spcPts val="1200"/>
                        </a:spcBef>
                        <a:spcAft>
                          <a:spcPts val="1200"/>
                        </a:spcAft>
                      </a:pPr>
                      <a:r>
                        <a:rPr lang="en-US" sz="2000" b="1" u="sng" kern="1200" dirty="0">
                          <a:solidFill>
                            <a:srgbClr val="0000CC"/>
                          </a:solidFill>
                          <a:latin typeface="Calibri" panose="020F0502020204030204" pitchFamily="34" charset="0"/>
                          <a:ea typeface="+mn-ea"/>
                          <a:cs typeface="Calibri" panose="020F0502020204030204" pitchFamily="34" charset="0"/>
                        </a:rPr>
                        <a:t>El sol existe (Is. 30:26)</a:t>
                      </a:r>
                    </a:p>
                  </a:txBody>
                  <a:tcPr marL="68580" marR="68580" marT="34290" marB="34290" anchor="ctr">
                    <a:solidFill>
                      <a:srgbClr val="FFFFCC"/>
                    </a:solidFill>
                  </a:tcPr>
                </a:tc>
                <a:tc>
                  <a:txBody>
                    <a:bodyPr/>
                    <a:lstStyle/>
                    <a:p>
                      <a:pPr>
                        <a:spcBef>
                          <a:spcPts val="1200"/>
                        </a:spcBef>
                        <a:spcAft>
                          <a:spcPts val="1200"/>
                        </a:spcAft>
                      </a:pPr>
                      <a:r>
                        <a:rPr lang="en-US" sz="2000" b="1" u="sng" kern="1200" dirty="0">
                          <a:solidFill>
                            <a:srgbClr val="0000CC"/>
                          </a:solidFill>
                          <a:latin typeface="Calibri" panose="020F0502020204030204" pitchFamily="34" charset="0"/>
                          <a:ea typeface="+mn-ea"/>
                          <a:cs typeface="Calibri" panose="020F0502020204030204" pitchFamily="34" charset="0"/>
                        </a:rPr>
                        <a:t>El sol no existe (Ap. 21:23; 22:5)</a:t>
                      </a:r>
                    </a:p>
                  </a:txBody>
                  <a:tcPr marL="68580" marR="68580" marT="34290" marB="34290" anchor="ctr">
                    <a:solidFill>
                      <a:srgbClr val="FFFFC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288094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3CE61-9712-64CC-67ED-10EEF41F537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D6DB862-FA84-3C40-5661-35D9FE45AE55}"/>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DC837BF3-DB49-5115-3E5D-6AB756EDD24E}"/>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b="1" u="sng" dirty="0">
                <a:solidFill>
                  <a:srgbClr val="FFFFCC"/>
                </a:solidFill>
              </a:rPr>
              <a:t>Deuteronomio 4:19</a:t>
            </a:r>
          </a:p>
        </p:txBody>
      </p:sp>
      <p:pic>
        <p:nvPicPr>
          <p:cNvPr id="5" name="Picture 4">
            <a:extLst>
              <a:ext uri="{FF2B5EF4-FFF2-40B4-BE49-F238E27FC236}">
                <a16:creationId xmlns:a16="http://schemas.microsoft.com/office/drawing/2014/main" id="{668D176A-3C7E-C11F-297A-E27ABBD3A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1450580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Deuteronomio 4:19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sea que levantes los ojos al cielo y veas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sol, la luna, las estrellas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todo el ejército del cielo, y seas impulsado 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adorarlos y servirlos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cosas que el Señor tu Dios ha concedido a todos los pueblos debajo de todos los cielos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54913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581790" y="255801"/>
            <a:ext cx="7772400" cy="685800"/>
          </a:xfrm>
        </p:spPr>
        <p:txBody>
          <a:bodyPr/>
          <a:lstStyle/>
          <a:p>
            <a:pPr algn="ctr" eaLnBrk="1" hangingPunct="1"/>
            <a:r>
              <a:rPr lang="es-CO" sz="3600" dirty="0">
                <a:effectLst>
                  <a:outerShdw blurRad="38100" dist="38100" dir="2700000" algn="tl">
                    <a:srgbClr val="000000">
                      <a:alpha val="43137"/>
                    </a:srgbClr>
                  </a:outerShdw>
                </a:effectLst>
              </a:rPr>
              <a:t>¿La Luz Solo se Revela en el día 4</a:t>
            </a:r>
            <a:r>
              <a:rPr lang="en-US" sz="3600" dirty="0">
                <a:effectLst>
                  <a:outerShdw blurRad="38100" dist="38100" dir="2700000" algn="tl">
                    <a:srgbClr val="000000">
                      <a:alpha val="43137"/>
                    </a:srgbClr>
                  </a:outerShdw>
                </a:effectLst>
              </a:rPr>
              <a:t>?</a:t>
            </a:r>
          </a:p>
        </p:txBody>
      </p:sp>
      <p:sp>
        <p:nvSpPr>
          <p:cNvPr id="79875" name="Rectangle 1027"/>
          <p:cNvSpPr>
            <a:spLocks noGrp="1" noChangeArrowheads="1"/>
          </p:cNvSpPr>
          <p:nvPr>
            <p:ph type="body" idx="1"/>
          </p:nvPr>
        </p:nvSpPr>
        <p:spPr>
          <a:xfrm>
            <a:off x="0" y="1600200"/>
            <a:ext cx="9144000" cy="4918075"/>
          </a:xfrm>
        </p:spPr>
        <p:txBody>
          <a:bodyPr/>
          <a:lstStyle/>
          <a:p>
            <a:pPr marL="461963" indent="-461963" algn="just" eaLnBrk="1" hangingPunct="1">
              <a:lnSpc>
                <a:spcPct val="90000"/>
              </a:lnSpc>
              <a:spcBef>
                <a:spcPts val="0"/>
              </a:spcBef>
              <a:spcAft>
                <a:spcPts val="2400"/>
              </a:spcAft>
              <a:defRPr/>
            </a:pPr>
            <a:r>
              <a:rPr lang="es-CO" dirty="0"/>
              <a:t>Las lumbreras no fueron creados en el día 4, sino que simplemente se hicieron visibles para alguien que estuviera de pie sobre la Tierra</a:t>
            </a:r>
            <a:r>
              <a:rPr lang="en-US" dirty="0"/>
              <a:t>?</a:t>
            </a:r>
          </a:p>
          <a:p>
            <a:pPr marL="461963" indent="-461963" algn="just" eaLnBrk="1" hangingPunct="1">
              <a:lnSpc>
                <a:spcPct val="90000"/>
              </a:lnSpc>
              <a:spcBef>
                <a:spcPts val="0"/>
              </a:spcBef>
              <a:spcAft>
                <a:spcPts val="2400"/>
              </a:spcAft>
              <a:defRPr/>
            </a:pPr>
            <a:r>
              <a:rPr lang="es-CO" dirty="0"/>
              <a:t>La cosmología del Big Bang indica que el Sol precedió a la Tierra.</a:t>
            </a:r>
          </a:p>
          <a:p>
            <a:pPr marL="461963" indent="-461963" algn="just" eaLnBrk="1" hangingPunct="1">
              <a:lnSpc>
                <a:spcPct val="90000"/>
              </a:lnSpc>
              <a:spcBef>
                <a:spcPts val="0"/>
              </a:spcBef>
              <a:spcAft>
                <a:spcPts val="2400"/>
              </a:spcAft>
              <a:defRPr/>
            </a:pPr>
            <a:r>
              <a:rPr lang="es-CO" dirty="0"/>
              <a:t>El hombre no fue creado sino hasta el día 6</a:t>
            </a:r>
          </a:p>
          <a:p>
            <a:pPr marL="461963" indent="-461963" algn="just" eaLnBrk="1" hangingPunct="1">
              <a:lnSpc>
                <a:spcPct val="90000"/>
              </a:lnSpc>
              <a:spcBef>
                <a:spcPts val="0"/>
              </a:spcBef>
              <a:spcAft>
                <a:spcPts val="2400"/>
              </a:spcAft>
              <a:defRPr/>
            </a:pPr>
            <a:r>
              <a:rPr lang="en-US" i="1" dirty="0"/>
              <a:t>Asah</a:t>
            </a:r>
            <a:r>
              <a:rPr lang="en-US" dirty="0"/>
              <a:t> = “mostrar” (Gén 1:16; 24:12) todavía </a:t>
            </a:r>
            <a:r>
              <a:rPr lang="en-US" i="1" dirty="0"/>
              <a:t>asah</a:t>
            </a:r>
            <a:r>
              <a:rPr lang="en-US" dirty="0"/>
              <a:t> (Gén 1:26) y </a:t>
            </a:r>
            <a:r>
              <a:rPr lang="en-US" i="1" dirty="0"/>
              <a:t>bara</a:t>
            </a:r>
            <a:r>
              <a:rPr lang="en-US" dirty="0"/>
              <a:t> (Gén 1:27)</a:t>
            </a:r>
          </a:p>
          <a:p>
            <a:pPr marL="461963" indent="-461963" algn="just" eaLnBrk="1" hangingPunct="1">
              <a:lnSpc>
                <a:spcPct val="90000"/>
              </a:lnSpc>
              <a:spcBef>
                <a:spcPts val="0"/>
              </a:spcBef>
              <a:spcAft>
                <a:spcPts val="2400"/>
              </a:spcAft>
              <a:defRPr/>
            </a:pPr>
            <a:r>
              <a:rPr lang="en-US" i="1" dirty="0"/>
              <a:t>Raah</a:t>
            </a:r>
            <a:r>
              <a:rPr lang="en-US" dirty="0"/>
              <a:t> = “Aparecer” (Gén 1:9)</a:t>
            </a:r>
          </a:p>
        </p:txBody>
      </p:sp>
      <p:pic>
        <p:nvPicPr>
          <p:cNvPr id="4" name="Picture 3">
            <a:extLst>
              <a:ext uri="{FF2B5EF4-FFF2-40B4-BE49-F238E27FC236}">
                <a16:creationId xmlns:a16="http://schemas.microsoft.com/office/drawing/2014/main" id="{F8CF5558-4CBB-3BCD-36EB-079651718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23494"/>
            <a:ext cx="1331220" cy="95041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de Revelación?</a:t>
            </a:r>
          </a:p>
          <a:p>
            <a:pPr marL="0" indent="0" algn="ctr">
              <a:spcBef>
                <a:spcPts val="0"/>
              </a:spcBef>
              <a:spcAft>
                <a:spcPts val="1200"/>
              </a:spcAft>
              <a:buNone/>
              <a:defRPr/>
            </a:pPr>
            <a:r>
              <a:rPr lang="en-US" sz="3600" dirty="0">
                <a:solidFill>
                  <a:schemeClr val="tx2"/>
                </a:solidFill>
                <a:ea typeface="+mj-ea"/>
                <a:cs typeface="+mj-cs"/>
              </a:rPr>
              <a:t>Gén 1:26-27</a:t>
            </a:r>
          </a:p>
          <a:p>
            <a:pPr marL="0" indent="0" algn="just">
              <a:spcBef>
                <a:spcPts val="0"/>
              </a:spcBef>
              <a:spcAft>
                <a:spcPts val="1200"/>
              </a:spcAft>
              <a:buNone/>
              <a:defRPr/>
            </a:pPr>
            <a:r>
              <a:rPr lang="en-US" sz="2750" baseline="30000" dirty="0">
                <a:effectLst/>
              </a:rPr>
              <a:t>26</a:t>
            </a:r>
            <a:r>
              <a:rPr lang="en-US" sz="3000" dirty="0"/>
              <a:t> </a:t>
            </a:r>
            <a:r>
              <a:rPr lang="es-ES" sz="3000" dirty="0"/>
              <a:t>Y dijo Dios: </a:t>
            </a:r>
            <a:r>
              <a:rPr lang="es-ES" sz="3000" b="1" u="sng" dirty="0">
                <a:solidFill>
                  <a:srgbClr val="FFFFCC"/>
                </a:solidFill>
              </a:rPr>
              <a:t>Hagamos (asah)</a:t>
            </a:r>
            <a:r>
              <a:rPr lang="es-ES" sz="3000" dirty="0"/>
              <a:t> al hombre a nuestra imagen, conforme a nuestra semejanza; y ejerza dominio sobre los peces del mar, sobre las aves del cielo, sobre los ganados, sobre toda la tierra, y sobre todo reptil que se arrastra sobre la tierra. 27 </a:t>
            </a:r>
            <a:r>
              <a:rPr lang="es-ES" sz="3000" b="1" u="sng" dirty="0">
                <a:solidFill>
                  <a:srgbClr val="FFFFCC"/>
                </a:solidFill>
              </a:rPr>
              <a:t>Creó (bara)</a:t>
            </a:r>
            <a:r>
              <a:rPr lang="es-ES" sz="3000" dirty="0"/>
              <a:t>, pues, Dios al hombre a imagen suya, a imagen de Dios lo creó; varón y hembra los creó</a:t>
            </a:r>
            <a:r>
              <a:rPr lang="en-US" sz="3000" dirty="0"/>
              <a:t>.</a:t>
            </a:r>
          </a:p>
        </p:txBody>
      </p:sp>
    </p:spTree>
    <p:extLst>
      <p:ext uri="{BB962C8B-B14F-4D97-AF65-F5344CB8AC3E}">
        <p14:creationId xmlns:p14="http://schemas.microsoft.com/office/powerpoint/2010/main" val="89955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t>ESTRUCTURA DE GÉNESIS</a:t>
            </a:r>
          </a:p>
        </p:txBody>
      </p:sp>
      <p:sp>
        <p:nvSpPr>
          <p:cNvPr id="92163" name="Rectangle 2051"/>
          <p:cNvSpPr>
            <a:spLocks noGrp="1" noChangeArrowheads="1"/>
          </p:cNvSpPr>
          <p:nvPr>
            <p:ph type="body" idx="1"/>
          </p:nvPr>
        </p:nvSpPr>
        <p:spPr>
          <a:xfrm>
            <a:off x="9906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rPr>
              <a:t>Orígen de la raza humana (Gén. 1</a:t>
            </a:r>
            <a:r>
              <a:rPr lang="en-US" b="1" u="sng" dirty="0">
                <a:solidFill>
                  <a:srgbClr val="FFFFCC"/>
                </a:solidFill>
                <a:cs typeface="Calibri" panose="020F0502020204030204" pitchFamily="34" charset="0"/>
              </a:rPr>
              <a:t>‒11)</a:t>
            </a:r>
            <a:endParaRPr lang="en-US" b="1" u="sng" dirty="0">
              <a:solidFill>
                <a:srgbClr val="FFFFCC"/>
              </a:solidFill>
            </a:endParaRP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t>Orígen de la raza hebrea (Gén. 12</a:t>
            </a:r>
            <a:r>
              <a:rPr lang="en-US" dirty="0">
                <a:cs typeface="Calibri" panose="020F0502020204030204" pitchFamily="34" charset="0"/>
              </a:rPr>
              <a:t>‒50)</a:t>
            </a:r>
            <a:endParaRPr lang="en-US" dirty="0"/>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7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4F3A-1A44-88E4-EB40-6A40924EE124}"/>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71D55CA-C109-9259-C8FA-6C97B95085B5}"/>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8C7D702-B9A3-E4F9-436C-BAF1AD7457AF}"/>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b="1" u="sng" dirty="0">
                <a:solidFill>
                  <a:srgbClr val="FFFFCC"/>
                </a:solidFill>
              </a:rPr>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D53A6457-AD66-AB76-3654-1BF55F092B62}"/>
              </a:ext>
            </a:extLst>
          </p:cNvPr>
          <p:cNvPicPr>
            <a:picLocks noChangeAspect="1"/>
          </p:cNvPicPr>
          <p:nvPr/>
        </p:nvPicPr>
        <p:blipFill>
          <a:blip r:embed="rId2"/>
          <a:stretch>
            <a:fillRect/>
          </a:stretch>
        </p:blipFill>
        <p:spPr>
          <a:xfrm>
            <a:off x="5144972" y="3048001"/>
            <a:ext cx="3538242" cy="2514600"/>
          </a:xfrm>
          <a:prstGeom prst="rect">
            <a:avLst/>
          </a:prstGeom>
        </p:spPr>
      </p:pic>
    </p:spTree>
    <p:extLst>
      <p:ext uri="{BB962C8B-B14F-4D97-AF65-F5344CB8AC3E}">
        <p14:creationId xmlns:p14="http://schemas.microsoft.com/office/powerpoint/2010/main" val="3456391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DD08-CBF3-F1C6-00B6-98F6E61FA36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CD8FEDA-6EE2-08ED-EA00-06EC8124DA0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34BACAC-1DC0-8330-276F-E0D4343148A7}"/>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b="1" u="sng" dirty="0">
                <a:solidFill>
                  <a:srgbClr val="FFFFCC"/>
                </a:solidFill>
              </a:rPr>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DC941A4-3C2F-618B-99E7-D1593181C9FA}"/>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2362364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D8CD-57ED-AD1E-F2D0-73B3620C0D5D}"/>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B68F9D3E-9C88-0DFE-A90C-56633BF35206}"/>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BADA133C-C0DA-5B1A-9BA5-0B798B5A4797}"/>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69B612-F3F3-56FA-CB83-D66559AB0857}"/>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2858646685"/>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88FD997-E2CE-9B84-A4FD-B52FB333B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0021-7289-6159-D7B2-A42B04EE850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29F3017-B643-362C-7B1D-F1336248BEEA}"/>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13989ED7-2153-4C53-3DE8-E57B6F088867}"/>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36526B4-4325-82DB-5C77-1BA52A7B1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76200"/>
            <a:ext cx="1468483" cy="1048412"/>
          </a:xfrm>
          <a:prstGeom prst="rect">
            <a:avLst/>
          </a:prstGeom>
        </p:spPr>
      </p:pic>
    </p:spTree>
    <p:extLst>
      <p:ext uri="{BB962C8B-B14F-4D97-AF65-F5344CB8AC3E}">
        <p14:creationId xmlns:p14="http://schemas.microsoft.com/office/powerpoint/2010/main" val="2017596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7"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AE55443-D579-2564-FADC-0FAD55FDE496}"/>
              </a:ext>
            </a:extLst>
          </p:cNvPr>
          <p:cNvSpPr txBox="1"/>
          <p:nvPr/>
        </p:nvSpPr>
        <p:spPr>
          <a:xfrm>
            <a:off x="6019800" y="1066800"/>
            <a:ext cx="1371600" cy="461665"/>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Aguas</a:t>
            </a:r>
          </a:p>
        </p:txBody>
      </p:sp>
      <p:sp>
        <p:nvSpPr>
          <p:cNvPr id="4" name="TextBox 3">
            <a:extLst>
              <a:ext uri="{FF2B5EF4-FFF2-40B4-BE49-F238E27FC236}">
                <a16:creationId xmlns:a16="http://schemas.microsoft.com/office/drawing/2014/main" id="{740C0D21-5CA0-5755-20B4-62E2169823AE}"/>
              </a:ext>
            </a:extLst>
          </p:cNvPr>
          <p:cNvSpPr txBox="1"/>
          <p:nvPr/>
        </p:nvSpPr>
        <p:spPr>
          <a:xfrm>
            <a:off x="6172200" y="5375701"/>
            <a:ext cx="25908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Espacio</a:t>
            </a:r>
          </a:p>
          <a:p>
            <a:r>
              <a:rPr lang="es-CO" dirty="0">
                <a:solidFill>
                  <a:schemeClr val="bg2"/>
                </a:solidFill>
                <a:latin typeface="Segoe UI Variable Small" pitchFamily="2" charset="0"/>
              </a:rPr>
              <a:t>(2do Cielo)</a:t>
            </a:r>
          </a:p>
        </p:txBody>
      </p:sp>
      <p:sp>
        <p:nvSpPr>
          <p:cNvPr id="5" name="TextBox 4">
            <a:extLst>
              <a:ext uri="{FF2B5EF4-FFF2-40B4-BE49-F238E27FC236}">
                <a16:creationId xmlns:a16="http://schemas.microsoft.com/office/drawing/2014/main" id="{4F4A5134-5662-7F4D-4BAD-2E7C6B1D37F6}"/>
              </a:ext>
            </a:extLst>
          </p:cNvPr>
          <p:cNvSpPr txBox="1"/>
          <p:nvPr/>
        </p:nvSpPr>
        <p:spPr>
          <a:xfrm>
            <a:off x="6477000" y="2023765"/>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Firmamento</a:t>
            </a:r>
          </a:p>
          <a:p>
            <a:r>
              <a:rPr lang="es-CO" dirty="0">
                <a:solidFill>
                  <a:schemeClr val="bg2"/>
                </a:solidFill>
                <a:latin typeface="Segoe UI Variable Small" pitchFamily="2" charset="0"/>
              </a:rPr>
              <a:t>(1er Cielo)</a:t>
            </a:r>
          </a:p>
        </p:txBody>
      </p:sp>
      <p:sp>
        <p:nvSpPr>
          <p:cNvPr id="6" name="TextBox 5">
            <a:extLst>
              <a:ext uri="{FF2B5EF4-FFF2-40B4-BE49-F238E27FC236}">
                <a16:creationId xmlns:a16="http://schemas.microsoft.com/office/drawing/2014/main" id="{6FC8D987-206D-CA32-5AC6-997A97AAD66D}"/>
              </a:ext>
            </a:extLst>
          </p:cNvPr>
          <p:cNvSpPr txBox="1"/>
          <p:nvPr/>
        </p:nvSpPr>
        <p:spPr>
          <a:xfrm>
            <a:off x="6553200" y="3264932"/>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Dosel de Agua</a:t>
            </a:r>
          </a:p>
        </p:txBody>
      </p:sp>
      <p:sp>
        <p:nvSpPr>
          <p:cNvPr id="7" name="TextBox 6">
            <a:extLst>
              <a:ext uri="{FF2B5EF4-FFF2-40B4-BE49-F238E27FC236}">
                <a16:creationId xmlns:a16="http://schemas.microsoft.com/office/drawing/2014/main" id="{EA512503-3C48-9968-58F2-E1CB2F1DCD29}"/>
              </a:ext>
            </a:extLst>
          </p:cNvPr>
          <p:cNvSpPr txBox="1"/>
          <p:nvPr/>
        </p:nvSpPr>
        <p:spPr>
          <a:xfrm>
            <a:off x="2590801" y="3124200"/>
            <a:ext cx="1143000" cy="461665"/>
          </a:xfrm>
          <a:prstGeom prst="rect">
            <a:avLst/>
          </a:prstGeom>
          <a:solidFill>
            <a:srgbClr val="B6B6B6"/>
          </a:solidFill>
        </p:spPr>
        <p:txBody>
          <a:bodyPr wrap="square" rtlCol="0">
            <a:spAutoFit/>
          </a:bodyPr>
          <a:lstStyle/>
          <a:p>
            <a:r>
              <a:rPr lang="es-CO" dirty="0">
                <a:solidFill>
                  <a:schemeClr val="bg2"/>
                </a:solidFill>
                <a:latin typeface="Segoe UI Variable Small" pitchFamily="2" charset="0"/>
              </a:rPr>
              <a:t>Tierra</a:t>
            </a:r>
          </a:p>
        </p:txBody>
      </p:sp>
    </p:spTree>
    <p:extLst>
      <p:ext uri="{BB962C8B-B14F-4D97-AF65-F5344CB8AC3E}">
        <p14:creationId xmlns:p14="http://schemas.microsoft.com/office/powerpoint/2010/main" val="293145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1A03-0DEB-0593-AF6F-541C2E4914F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3C741A9-FD7E-FB29-CE92-C54BDFA28E59}"/>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72CEC4FF-4AED-FEC0-0E15-D2BAB5653B6E}"/>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b="1" u="sng" dirty="0">
                <a:solidFill>
                  <a:srgbClr val="FFFFCC"/>
                </a:solidFill>
              </a:rPr>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11D76EAA-CE98-462A-C684-1D702797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8600"/>
            <a:ext cx="1240139" cy="885388"/>
          </a:xfrm>
          <a:prstGeom prst="rect">
            <a:avLst/>
          </a:prstGeom>
        </p:spPr>
      </p:pic>
    </p:spTree>
    <p:extLst>
      <p:ext uri="{BB962C8B-B14F-4D97-AF65-F5344CB8AC3E}">
        <p14:creationId xmlns:p14="http://schemas.microsoft.com/office/powerpoint/2010/main" val="3618864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CB619-6A0A-42FE-90CC-244D5A814A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28865915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1BDF1-8DBC-40CB-BE6D-B970F2393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imagen, conforme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7088800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873125"/>
          </a:xfrm>
        </p:spPr>
        <p:txBody>
          <a:bodyPr/>
          <a:lstStyle/>
          <a:p>
            <a:pPr algn="ctr" eaLnBrk="1" hangingPunct="1"/>
            <a:r>
              <a:rPr lang="en-US" sz="3600" dirty="0">
                <a:effectLst>
                  <a:outerShdw blurRad="38100" dist="38100" dir="2700000" algn="tl">
                    <a:srgbClr val="000000">
                      <a:alpha val="43137"/>
                    </a:srgbClr>
                  </a:outerShdw>
                </a:effectLst>
              </a:rPr>
              <a:t>La Trinidad en Génesis</a:t>
            </a:r>
          </a:p>
        </p:txBody>
      </p:sp>
      <p:sp>
        <p:nvSpPr>
          <p:cNvPr id="40963" name="Rectangle 3"/>
          <p:cNvSpPr>
            <a:spLocks noGrp="1" noChangeArrowheads="1"/>
          </p:cNvSpPr>
          <p:nvPr>
            <p:ph type="body" idx="1"/>
          </p:nvPr>
        </p:nvSpPr>
        <p:spPr>
          <a:xfrm>
            <a:off x="280769" y="1849438"/>
            <a:ext cx="2614831" cy="3159125"/>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1:26</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3:22</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10" name="Picture 9">
            <a:extLst>
              <a:ext uri="{FF2B5EF4-FFF2-40B4-BE49-F238E27FC236}">
                <a16:creationId xmlns:a16="http://schemas.microsoft.com/office/drawing/2014/main" id="{307E2021-02DD-6BB6-DB40-0C786A6CA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849438"/>
            <a:ext cx="4678544" cy="31591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2953" y="166305"/>
            <a:ext cx="6438095" cy="6525391"/>
          </a:xfrm>
          <a:prstGeom prst="rect">
            <a:avLst/>
          </a:prstGeom>
        </p:spPr>
      </p:pic>
    </p:spTree>
    <p:extLst>
      <p:ext uri="{BB962C8B-B14F-4D97-AF65-F5344CB8AC3E}">
        <p14:creationId xmlns:p14="http://schemas.microsoft.com/office/powerpoint/2010/main" val="263331121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359494425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a:t>
            </a:r>
            <a:r>
              <a:rPr lang="es-CO" sz="2800" b="1" u="sng" dirty="0">
                <a:solidFill>
                  <a:srgbClr val="FFFFCC"/>
                </a:solidFill>
                <a:latin typeface="Calibri" panose="020F0502020204030204" pitchFamily="34" charset="0"/>
              </a:rPr>
              <a:t>varón y hembra</a:t>
            </a:r>
            <a:r>
              <a:rPr lang="es-CO" sz="2800" dirty="0">
                <a:latin typeface="Calibri" panose="020F0502020204030204" pitchFamily="34" charset="0"/>
              </a:rPr>
              <a:t>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9865279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E9F9-1562-BE6E-F2F6-E8996142BDA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4092974-8C64-CA23-7CA1-F8C5F2930E8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216C2407-23F3-95E9-0042-0F3A77388EC8}"/>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b="1" u="sng" dirty="0">
                <a:solidFill>
                  <a:srgbClr val="FFFFCC"/>
                </a:solidFill>
              </a:rPr>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30B7CECD-6E34-223C-ABD3-3BEA27F1FA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171258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u="sng" dirty="0">
                <a:solidFill>
                  <a:srgbClr val="FFFFCC"/>
                </a:solidFill>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Creó, pues, Dios al hombre a imagen suya, a imagen de Dios lo creó; varón y hembra los creó. 28 Y los bendijo Dios y les dijo: Sed fecundos y multiplicaos, y llenad la tierra y </a:t>
            </a:r>
            <a:r>
              <a:rPr lang="es-CO" sz="2800" b="1" u="sng" dirty="0">
                <a:solidFill>
                  <a:srgbClr val="FFFFCC"/>
                </a:solidFill>
                <a:latin typeface="Calibri" panose="020F0502020204030204" pitchFamily="34" charset="0"/>
              </a:rPr>
              <a:t>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58302497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4F176-65E0-2874-8F87-6D2D6FBFCA56}"/>
              </a:ext>
            </a:extLst>
          </p:cNvPr>
          <p:cNvPicPr>
            <a:picLocks noChangeAspect="1"/>
          </p:cNvPicPr>
          <p:nvPr/>
        </p:nvPicPr>
        <p:blipFill>
          <a:blip r:embed="rId2"/>
          <a:stretch>
            <a:fillRect/>
          </a:stretch>
        </p:blipFill>
        <p:spPr>
          <a:xfrm>
            <a:off x="926091" y="192548"/>
            <a:ext cx="7291817" cy="6472903"/>
          </a:xfrm>
          <a:prstGeom prst="rect">
            <a:avLst/>
          </a:prstGeom>
        </p:spPr>
      </p:pic>
    </p:spTree>
    <p:extLst>
      <p:ext uri="{BB962C8B-B14F-4D97-AF65-F5344CB8AC3E}">
        <p14:creationId xmlns:p14="http://schemas.microsoft.com/office/powerpoint/2010/main" val="3164775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AFA03-02EE-95AD-A9EF-0C365B2F30D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BB274DEC-C27B-5835-8C9A-EF0F4CC4E97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A6E1E049-D3A0-538A-6279-77AD50D6C79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b="1" u="sng" dirty="0">
                <a:solidFill>
                  <a:srgbClr val="FFFFCC"/>
                </a:solidFill>
              </a:rPr>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8B187AC4-6120-4094-0574-EDB25490D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52400"/>
            <a:ext cx="1387507" cy="990600"/>
          </a:xfrm>
          <a:prstGeom prst="rect">
            <a:avLst/>
          </a:prstGeom>
        </p:spPr>
      </p:pic>
    </p:spTree>
    <p:extLst>
      <p:ext uri="{BB962C8B-B14F-4D97-AF65-F5344CB8AC3E}">
        <p14:creationId xmlns:p14="http://schemas.microsoft.com/office/powerpoint/2010/main" val="3456975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5A1B-1986-A7C9-6EE8-89A038BA69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76D66B-5F24-9C8F-CC08-84B1E169F66D}"/>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2594302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0" y="1523999"/>
            <a:ext cx="9144000" cy="5130463"/>
          </a:xfrm>
        </p:spPr>
        <p:txBody>
          <a:bodyPr/>
          <a:lstStyle/>
          <a:p>
            <a:pPr marL="0" indent="0" algn="just" eaLnBrk="1" hangingPunct="1">
              <a:buFontTx/>
              <a:buNone/>
              <a:defRPr/>
            </a:pPr>
            <a:r>
              <a:rPr lang="en-US" sz="3000" dirty="0"/>
              <a:t>“</a:t>
            </a:r>
            <a:r>
              <a:rPr lang="es-CO" sz="3000" dirty="0"/>
              <a:t>¿Por qué es necesario un reino terrenal? ¿Acaso no recibió Su herencia cuando fue resucitado y exaltado en el cielo? ¿No es Su gobierno actual, Su herencia? ¿Por qué debe haber un reino en la tierra? Porque Él debe triunfar en el mismo escenario donde aparentemente fue derrotado. Su rechazo por parte de los gobernantes de este mundo ocurrió en esta tierra (1 Corintios 2:8). Su exaltación también debe tener lugar en esta tierra. Y así será cuando Él regrese para gobernar al mundo con justicia. Ha esperado mucho tiempo por Su herencia; pronto la recibirá</a:t>
            </a:r>
            <a:r>
              <a:rPr lang="en-US" sz="3000" dirty="0"/>
              <a:t>.”</a:t>
            </a:r>
          </a:p>
        </p:txBody>
      </p:sp>
      <p:pic>
        <p:nvPicPr>
          <p:cNvPr id="65540" name="Picture 4"/>
          <p:cNvPicPr>
            <a:picLocks noChangeAspect="1" noChangeArrowheads="1"/>
          </p:cNvPicPr>
          <p:nvPr/>
        </p:nvPicPr>
        <p:blipFill>
          <a:blip r:embed="rId2" cstate="print"/>
          <a:srcRect/>
          <a:stretch>
            <a:fillRect/>
          </a:stretch>
        </p:blipFill>
        <p:spPr bwMode="auto">
          <a:xfrm>
            <a:off x="83820" y="45720"/>
            <a:ext cx="90678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17C18D2-7C06-43DF-AEA1-0D4E1FD6C76E}"/>
              </a:ext>
            </a:extLst>
          </p:cNvPr>
          <p:cNvSpPr/>
          <p:nvPr/>
        </p:nvSpPr>
        <p:spPr>
          <a:xfrm>
            <a:off x="2286000" y="203537"/>
            <a:ext cx="4572000" cy="1015663"/>
          </a:xfrm>
          <a:prstGeom prst="rect">
            <a:avLst/>
          </a:prstGeom>
        </p:spPr>
        <p:txBody>
          <a:bodyPr>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Ryrie</a:t>
            </a:r>
          </a:p>
          <a:p>
            <a:pPr algn="ctr"/>
            <a:r>
              <a:rPr lang="en-US" sz="2000" i="1" dirty="0">
                <a:effectLst>
                  <a:outerShdw blurRad="38100" dist="38100" dir="2700000" algn="tl">
                    <a:srgbClr val="000000"/>
                  </a:outerShdw>
                </a:effectLst>
                <a:latin typeface="Calibri" panose="020F0502020204030204" pitchFamily="34" charset="0"/>
                <a:cs typeface="+mn-cs"/>
              </a:rPr>
              <a:t>Basic Theology</a:t>
            </a:r>
            <a:r>
              <a:rPr lang="en-US" dirty="0"/>
              <a:t>. </a:t>
            </a:r>
            <a:r>
              <a:rPr lang="en-US" sz="2000" dirty="0">
                <a:effectLst>
                  <a:outerShdw blurRad="38100" dist="38100" dir="2700000" algn="tl">
                    <a:srgbClr val="000000"/>
                  </a:outerShdw>
                </a:effectLst>
                <a:latin typeface="Calibri" panose="020F0502020204030204" pitchFamily="34" charset="0"/>
                <a:cs typeface="+mn-cs"/>
              </a:rPr>
              <a:t>Page 511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E860-FC4B-64F2-2F71-9125F10BA65F}"/>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241ADF20-DCB7-0384-1E97-4B8BE9C8C62F}"/>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FD24DED0-AEC0-479D-677F-FD9021CB80C8}"/>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1 – </a:t>
            </a:r>
            <a:r>
              <a:rPr lang="es-CO" dirty="0">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 – </a:t>
            </a:r>
            <a:r>
              <a:rPr lang="es-CO" dirty="0">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dirty="0">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0E7D487B-3E84-8A66-A007-1664450CE326}"/>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2564699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kern="1200" dirty="0">
                <a:solidFill>
                  <a:schemeClr val="tx1"/>
                </a:solidFill>
                <a:effectLst>
                  <a:outerShdw blurRad="38100" dist="38100" dir="2700000" algn="tl">
                    <a:srgbClr val="000000"/>
                  </a:outerShdw>
                </a:effectLst>
                <a:ea typeface="+mn-ea"/>
                <a:cs typeface="+mn-cs"/>
              </a:rPr>
              <a:t>Thy kingdom Come, </a:t>
            </a:r>
            <a:r>
              <a:rPr lang="en-US" sz="2000" kern="1200" dirty="0">
                <a:solidFill>
                  <a:schemeClr val="tx1"/>
                </a:solidFill>
                <a:effectLst>
                  <a:outerShdw blurRad="38100" dist="38100" dir="2700000" algn="tl">
                    <a:srgbClr val="000000"/>
                  </a:outerShdw>
                </a:effectLst>
                <a:ea typeface="+mn-ea"/>
                <a:cs typeface="+mn-cs"/>
              </a:rPr>
              <a:t>Page 316</a:t>
            </a:r>
          </a:p>
        </p:txBody>
      </p:sp>
      <p:sp>
        <p:nvSpPr>
          <p:cNvPr id="16387" name="Rectangle 3"/>
          <p:cNvSpPr>
            <a:spLocks noGrp="1" noChangeArrowheads="1"/>
          </p:cNvSpPr>
          <p:nvPr>
            <p:ph type="body" idx="1"/>
          </p:nvPr>
        </p:nvSpPr>
        <p:spPr>
          <a:xfrm>
            <a:off x="0" y="1524000"/>
            <a:ext cx="9144000" cy="4038600"/>
          </a:xfrm>
        </p:spPr>
        <p:txBody>
          <a:bodyPr/>
          <a:lstStyle/>
          <a:p>
            <a:pPr marL="0" indent="0" algn="just">
              <a:buFontTx/>
              <a:buNone/>
              <a:defRPr/>
            </a:pPr>
            <a:r>
              <a:rPr lang="en-US" i="1" dirty="0"/>
              <a:t>“</a:t>
            </a:r>
            <a:r>
              <a:rPr lang="es-CO" dirty="0">
                <a:effectLst/>
              </a:rPr>
              <a:t>Aparte del reinado de Cristo… aquí en la tierra… y sin este gobierno, el propósito de Dios para el hombre nunca llegaría a su cumplimiento. El propósito de Dios para la tierra quedaría sin realizar, y el problema generado por la rebelión de Satanás jamás sería resuelto. Por lo tanto, el reinado físico y literal de Cristo en la tierra es una necesidad teológica y bíblica —a menos que Satanás salga victorioso sobre Dios</a:t>
            </a:r>
            <a:r>
              <a:rPr lang="en-US" i="1" dirty="0"/>
              <a:t>.”</a:t>
            </a:r>
          </a:p>
        </p:txBody>
      </p:sp>
      <p:pic>
        <p:nvPicPr>
          <p:cNvPr id="1026" name="Picture 2" descr="Image result for j. dwight pentecos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76200"/>
            <a:ext cx="109728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639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Mark Hitchcock</a:t>
            </a:r>
            <a:br>
              <a:rPr lang="en-US" sz="3600" dirty="0"/>
            </a:br>
            <a:r>
              <a:rPr lang="en-US" sz="2000" i="1" kern="1200" dirty="0">
                <a:solidFill>
                  <a:schemeClr val="tx1"/>
                </a:solidFill>
                <a:effectLst>
                  <a:outerShdw blurRad="38100" dist="38100" dir="2700000" algn="tl">
                    <a:srgbClr val="000000"/>
                  </a:outerShdw>
                </a:effectLst>
                <a:ea typeface="+mn-ea"/>
                <a:cs typeface="+mn-cs"/>
              </a:rPr>
              <a:t>The End, </a:t>
            </a:r>
            <a:r>
              <a:rPr lang="en-US" sz="2000" kern="1200" dirty="0">
                <a:solidFill>
                  <a:schemeClr val="tx1"/>
                </a:solidFill>
                <a:effectLst>
                  <a:outerShdw blurRad="38100" dist="38100" dir="2700000" algn="tl">
                    <a:srgbClr val="000000"/>
                  </a:outerShdw>
                </a:effectLst>
                <a:ea typeface="+mn-ea"/>
                <a:cs typeface="+mn-cs"/>
              </a:rPr>
              <a:t>Page 421-22</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t>“</a:t>
            </a:r>
            <a:r>
              <a:rPr lang="es-CO" sz="2800" dirty="0"/>
              <a:t>Johann Sebastian Bach a veces dormía más de lo debido. Sus hijos tenían una forma muy particular de despertarlo: se acercaban al piano y comenzaban a tocar una composición. Pero al llegar a la última nota, se detenían. No la tocaban. Funcionaba a la perfección, y siempre lo despertaba. Él se levantaba, iba al piano y tocaba el acorde final. No podía soportar dejar la pieza incompleta —sin terminar. De la misma manera, hoy todos estamos esperando esa última nota en la página final de la gran sinfonía de victoria de Dios. Dios no dejará Su majestuosa composición sin golpear la nota final. Esa nota final es el Reino mesiánico de Jesucristo.</a:t>
            </a:r>
            <a:r>
              <a:rPr lang="en-US" sz="2800" i="1" dirty="0"/>
              <a:t>.”</a:t>
            </a:r>
          </a:p>
        </p:txBody>
      </p:sp>
    </p:spTree>
    <p:extLst>
      <p:ext uri="{BB962C8B-B14F-4D97-AF65-F5344CB8AC3E}">
        <p14:creationId xmlns:p14="http://schemas.microsoft.com/office/powerpoint/2010/main" val="1145883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A8BE-359E-88D6-D68A-25B42F83B3A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1300DAE-57E3-BDE2-D248-675A8CDF18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DD7D6303-D8F9-0E5E-A037-5959A217D760}"/>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b="1" u="sng" dirty="0">
                <a:solidFill>
                  <a:srgbClr val="FFFFCC"/>
                </a:solidFill>
              </a:rPr>
              <a:t>El animal y el hombre como vegetariano</a:t>
            </a:r>
            <a:r>
              <a:rPr lang="en-US" b="1" u="sng" dirty="0">
                <a:solidFill>
                  <a:srgbClr val="FFFFCC"/>
                </a:solidFill>
              </a:rPr>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2CC6AE16-18D4-EAA1-2468-EC306DEEA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76982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dijo Dios: He aquí, yo os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que hay en la superficie de toda la tierra, y todo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árbol</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tiene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fruto</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esto os servirá de alimento. 30 Y a toda bestia de la tierra, a toda ave de los cielos y a todo lo que se mueve sobre la tierra, y que tiene vida, les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verde para alimento. Y fue así</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8DD4553-FFF7-5392-DA53-E4D5149FECBD}"/>
              </a:ext>
            </a:extLst>
          </p:cNvPr>
          <p:cNvPicPr>
            <a:picLocks noChangeAspect="1"/>
          </p:cNvPicPr>
          <p:nvPr/>
        </p:nvPicPr>
        <p:blipFill>
          <a:blip r:embed="rId3"/>
          <a:stretch>
            <a:fillRect/>
          </a:stretch>
        </p:blipFill>
        <p:spPr>
          <a:xfrm>
            <a:off x="3733800" y="3419395"/>
            <a:ext cx="2261739" cy="1457780"/>
          </a:xfrm>
          <a:prstGeom prst="rect">
            <a:avLst/>
          </a:prstGeom>
        </p:spPr>
      </p:pic>
    </p:spTree>
    <p:extLst>
      <p:ext uri="{BB962C8B-B14F-4D97-AF65-F5344CB8AC3E}">
        <p14:creationId xmlns:p14="http://schemas.microsoft.com/office/powerpoint/2010/main" val="31724846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 del bien y del mal no comerás, porque el día que de él comas, ciertamente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1FD0EC8-4BF8-B102-2B7F-E8BBBCAE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63482545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0E219A85-6672-BDCD-403B-DBCF92983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743200"/>
            <a:ext cx="3320136" cy="2138534"/>
          </a:xfrm>
          <a:prstGeom prst="rect">
            <a:avLst/>
          </a:prstGeom>
        </p:spPr>
      </p:pic>
    </p:spTree>
    <p:extLst>
      <p:ext uri="{BB962C8B-B14F-4D97-AF65-F5344CB8AC3E}">
        <p14:creationId xmlns:p14="http://schemas.microsoft.com/office/powerpoint/2010/main" val="3836280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se mueve y tiene vida os será para alimento: todo os lo doy como os di la hierba verde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0EB5414-9250-2360-491C-4FF55EFAF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523768"/>
            <a:ext cx="3312475" cy="2133600"/>
          </a:xfrm>
          <a:prstGeom prst="rect">
            <a:avLst/>
          </a:prstGeom>
        </p:spPr>
      </p:pic>
    </p:spTree>
    <p:extLst>
      <p:ext uri="{BB962C8B-B14F-4D97-AF65-F5344CB8AC3E}">
        <p14:creationId xmlns:p14="http://schemas.microsoft.com/office/powerpoint/2010/main" val="41791146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46D4-60E4-4083-FCA1-8A60BBF34EC1}"/>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77868A9C-2695-EAF9-5745-04DFA2538C0E}"/>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CE81D993-44D7-7334-3DDA-02F80ED495C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b="1" u="sng" dirty="0">
                <a:solidFill>
                  <a:srgbClr val="FFFFCC"/>
                </a:solidFill>
              </a:rPr>
              <a:t>La perfección de la creación</a:t>
            </a:r>
            <a:r>
              <a:rPr lang="en-US" b="1" u="sng" dirty="0">
                <a:solidFill>
                  <a:srgbClr val="FFFFCC"/>
                </a:solidFill>
              </a:rPr>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D7ABB7B8-2DC1-E17B-2409-3D162C16D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4270650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 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85754871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435574" y="1524000"/>
            <a:ext cx="8656560" cy="44569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700" dirty="0">
                <a:effectLst>
                  <a:outerShdw blurRad="38100" dist="38100" dir="2700000" algn="tl">
                    <a:srgbClr val="000000">
                      <a:alpha val="43137"/>
                    </a:srgbClr>
                  </a:outerShdw>
                </a:effectLst>
                <a:latin typeface="Calibri" panose="020F0502020204030204" pitchFamily="34" charset="0"/>
              </a:rPr>
              <a:t>“</a:t>
            </a:r>
            <a:r>
              <a:rPr lang="es-CO" sz="2100" dirty="0">
                <a:effectLst>
                  <a:outerShdw blurRad="38100" dist="38100" dir="2700000" algn="tl">
                    <a:srgbClr val="000000">
                      <a:alpha val="43137"/>
                    </a:srgbClr>
                  </a:outerShdw>
                </a:effectLst>
                <a:latin typeface="Calibri" panose="020F0502020204030204" pitchFamily="34" charset="0"/>
              </a:rPr>
              <a:t>¿Cuándo cayó Satanás de su relación con Dios? Como se señaló anteriormente, el pecado no existía en ninguna parte de la creación de Dios —incluyendo a los ángeles— hasta el final del sexto y último día de la creación (Génesis 1:31). Por lo tanto, la caída de Satanás ocurrió después de finalizar la creación. Sin embargo, Satanás ya era un ser maligno cuando vino a la tierra para tentar al hombre a apartarse de Dios (Génesis 3). Estos hechos nos llevan a concluir que </a:t>
            </a:r>
            <a:r>
              <a:rPr lang="es-CO" sz="2100" b="1" u="sng" dirty="0">
                <a:solidFill>
                  <a:srgbClr val="FFFFCC"/>
                </a:solidFill>
                <a:effectLst>
                  <a:outerShdw blurRad="38100" dist="38100" dir="2700000" algn="tl">
                    <a:srgbClr val="000000">
                      <a:alpha val="43137"/>
                    </a:srgbClr>
                  </a:outerShdw>
                </a:effectLst>
                <a:latin typeface="Calibri" panose="020F0502020204030204" pitchFamily="34" charset="0"/>
              </a:rPr>
              <a:t>la caída de Satanás tuvo lugar en el intervalo entre el final de la creación y la caída del hombre</a:t>
            </a:r>
            <a:r>
              <a:rPr lang="es-CO" sz="2100" dirty="0">
                <a:effectLst>
                  <a:outerShdw blurRad="38100" dist="38100" dir="2700000" algn="tl">
                    <a:srgbClr val="000000">
                      <a:alpha val="43137"/>
                    </a:srgbClr>
                  </a:outerShdw>
                </a:effectLst>
                <a:latin typeface="Calibri" panose="020F0502020204030204" pitchFamily="34" charset="0"/>
              </a:rPr>
              <a:t>. ¿Cuánto tiempo duró ese intervalo? Debió ser bastante breve, ya que cuando Dios creó al primer hombre y a la primera mujer, les mandó que fueran fructíferos y se multiplicaran por medio de la procreación (Génesis 1:27–28),  pero no hubo concepción humana hasta después de la caída del hombre (Génesis 4:1). En resumen, la caída de Satanás ocurrió en un espacio corto de tiempo, entre el cierre del sexto día de la creación —cuando todo aún era “bueno en gran manera”— y el momento en que tentó a Eva en el huerto.”</a:t>
            </a:r>
            <a:endParaRPr lang="en-US" sz="2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Renald Showers, </a:t>
            </a: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82-83.</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705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36074ABE-5D5B-E053-1E84-97E4462B85DA}"/>
              </a:ext>
            </a:extLst>
          </p:cNvPr>
          <p:cNvPicPr>
            <a:picLocks noChangeAspect="1"/>
          </p:cNvPicPr>
          <p:nvPr/>
        </p:nvPicPr>
        <p:blipFill>
          <a:blip r:embed="rId2"/>
          <a:stretch>
            <a:fillRect/>
          </a:stretch>
        </p:blipFill>
        <p:spPr>
          <a:xfrm>
            <a:off x="5152076" y="3733800"/>
            <a:ext cx="3344224" cy="237671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AB6B-794B-201C-9866-9F16EE47958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71864846-AE6A-3854-BC91-01D86B085BD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367D708C-8DC2-B285-1E0A-57202D83DA21}"/>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dirty="0">
                <a:solidFill>
                  <a:srgbClr val="F9F8EC"/>
                </a:solidFill>
              </a:rPr>
              <a:t>Sexto día 1:24-31</a:t>
            </a:r>
          </a:p>
          <a:p>
            <a:pPr lvl="1" eaLnBrk="1" hangingPunct="1">
              <a:spcBef>
                <a:spcPts val="0"/>
              </a:spcBef>
              <a:spcAft>
                <a:spcPts val="1600"/>
              </a:spcAft>
              <a:defRPr/>
            </a:pPr>
            <a:r>
              <a:rPr lang="en-US" sz="2600" b="1" u="sng" dirty="0">
                <a:solidFill>
                  <a:srgbClr val="FFFFCC"/>
                </a:solidFill>
              </a:rPr>
              <a:t>Séptimo día 2:1-3 </a:t>
            </a:r>
          </a:p>
        </p:txBody>
      </p:sp>
      <p:pic>
        <p:nvPicPr>
          <p:cNvPr id="8" name="Picture 7">
            <a:extLst>
              <a:ext uri="{FF2B5EF4-FFF2-40B4-BE49-F238E27FC236}">
                <a16:creationId xmlns:a16="http://schemas.microsoft.com/office/drawing/2014/main" id="{A3943CC9-84D2-522F-5CC1-76433F8EC97C}"/>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19193840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completó Dios la obra que había hecho, y reposó en el día séptimo de toda la[b]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278338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F790-B562-2752-9E9E-C5D1DEB47727}"/>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A333AB8D-C9FB-C13E-BB72-A33790E89DB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834FBB04-6368-33B9-2529-510597134619}"/>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A108D01-2A3A-1D22-30B0-619C936EE966}"/>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625567540"/>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4B95F-BB36-380C-177E-8B43A6CE94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63BCC5-6C83-8058-6B1F-369993A7C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A1B278F5-3F4A-B5CF-1E51-CD16D706B1FF}"/>
              </a:ext>
            </a:extLst>
          </p:cNvPr>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dirty="0">
                <a:solidFill>
                  <a:srgbClr val="F9F8E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Dios la obra que había hecho, y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el día séptimo de toda la obra que había hecho. 3 Y bendijo Dios el séptimo día y lo santificó, porque en él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306487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C3D55B2E-9E29-F62F-F86E-B4EC454FE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A366-6CF6-7C76-E8D0-6C683E908DB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EE65373-5D92-63F4-41E9-A282AA7E98BD}"/>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15F1B278-9892-5A57-AC63-6AC97AC088BB}"/>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DE258DE0-F5A7-D7FE-A738-9024D5364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2689"/>
            <a:ext cx="1735310" cy="1238911"/>
          </a:xfrm>
          <a:prstGeom prst="rect">
            <a:avLst/>
          </a:prstGeom>
        </p:spPr>
      </p:pic>
    </p:spTree>
    <p:extLst>
      <p:ext uri="{BB962C8B-B14F-4D97-AF65-F5344CB8AC3E}">
        <p14:creationId xmlns:p14="http://schemas.microsoft.com/office/powerpoint/2010/main" val="1590224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F21C-046A-BA05-3C23-B66C7A73591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645D1423-0200-F465-A13F-8BEBDE0DAEE5}"/>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EC0B0A89-B1DA-F7DA-C3D1-125C3B47E88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b="1" u="sng" dirty="0">
                <a:solidFill>
                  <a:srgbClr val="FFFFCC"/>
                </a:solidFill>
              </a:rPr>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14A698-1133-6A73-BC84-10A76CC18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52400"/>
            <a:ext cx="1600971" cy="1143001"/>
          </a:xfrm>
          <a:prstGeom prst="rect">
            <a:avLst/>
          </a:prstGeom>
        </p:spPr>
      </p:pic>
    </p:spTree>
    <p:extLst>
      <p:ext uri="{BB962C8B-B14F-4D97-AF65-F5344CB8AC3E}">
        <p14:creationId xmlns:p14="http://schemas.microsoft.com/office/powerpoint/2010/main" val="993431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20:8-11</a:t>
            </a:r>
          </a:p>
          <a:p>
            <a:pPr marL="0" indent="0" algn="just">
              <a:spcBef>
                <a:spcPts val="0"/>
              </a:spcBef>
              <a:spcAft>
                <a:spcPts val="1200"/>
              </a:spcAft>
              <a:buNone/>
              <a:defRPr/>
            </a:pPr>
            <a:r>
              <a:rPr lang="en-US" sz="3000" i="0" baseline="30000" dirty="0">
                <a:effectLst/>
                <a:latin typeface="system-ui"/>
              </a:rPr>
              <a:t>8 </a:t>
            </a:r>
            <a:r>
              <a:rPr lang="en-US" sz="3000" i="0" dirty="0">
                <a:effectLst/>
                <a:latin typeface="system-ui"/>
              </a:rPr>
              <a:t>“</a:t>
            </a:r>
            <a:r>
              <a:rPr lang="es-CO" sz="3000" i="0" dirty="0">
                <a:effectLst/>
                <a:latin typeface="system-ui"/>
              </a:rPr>
              <a:t>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a:t>
            </a:r>
            <a:r>
              <a:rPr lang="en-US" sz="3000" i="0" dirty="0">
                <a:effectLst/>
                <a:latin typeface="system-ui"/>
              </a:rPr>
              <a:t>.”</a:t>
            </a:r>
            <a:endParaRPr lang="en-US" sz="3000" dirty="0"/>
          </a:p>
        </p:txBody>
      </p:sp>
    </p:spTree>
    <p:extLst>
      <p:ext uri="{BB962C8B-B14F-4D97-AF65-F5344CB8AC3E}">
        <p14:creationId xmlns:p14="http://schemas.microsoft.com/office/powerpoint/2010/main" val="1578702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31:15-17</a:t>
            </a:r>
          </a:p>
          <a:p>
            <a:pPr marL="0" indent="0" algn="just">
              <a:spcBef>
                <a:spcPts val="0"/>
              </a:spcBef>
              <a:buNone/>
            </a:pPr>
            <a:r>
              <a:rPr lang="en-US" sz="3000" baseline="30000" dirty="0">
                <a:effectLst/>
              </a:rPr>
              <a:t>15</a:t>
            </a:r>
            <a:r>
              <a:rPr lang="en-US" sz="3000" dirty="0">
                <a:effectLst/>
              </a:rPr>
              <a:t> ‘</a:t>
            </a:r>
            <a:r>
              <a:rPr lang="es-CO" sz="300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3000" dirty="0">
                <a:effectLst/>
              </a:rPr>
              <a:t>.” </a:t>
            </a:r>
          </a:p>
        </p:txBody>
      </p:sp>
    </p:spTree>
    <p:extLst>
      <p:ext uri="{BB962C8B-B14F-4D97-AF65-F5344CB8AC3E}">
        <p14:creationId xmlns:p14="http://schemas.microsoft.com/office/powerpoint/2010/main" val="2306155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6CAA-8200-6E05-7098-4CF6878D97D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F4FE688-4AC7-43B9-46B6-D3C4D422A9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207216F5-81AA-1D30-E7C9-F4EC209607E1}"/>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4BCC45-8B79-8997-6EF2-5AFBBB467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376659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B23F-5108-BF5B-531B-A523E3BFB2E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1459A916-83C0-E06F-80C6-ED1315B01AF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BE3FA82A-8712-1920-B19D-7CDD00D72F8A}"/>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b="1" u="sng" dirty="0">
                <a:solidFill>
                  <a:srgbClr val="FFFFCC"/>
                </a:solidFill>
              </a:rPr>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5D74111-9F85-9530-CB6B-E015F6047EA5}"/>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2935834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4C92-ED57-34D6-AA4B-268E0E761C6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17C05B28-4978-3D18-904E-194B3DFF8FAB}"/>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6DBAA088-B876-FCCE-2A02-51FAF22D3CA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dirty="0">
                <a:solidFill>
                  <a:srgbClr val="FFFFCC"/>
                </a:solidFill>
              </a:rPr>
              <a:t>¿Continúa el 7º día?</a:t>
            </a:r>
          </a:p>
          <a:p>
            <a:pPr marL="862013" lvl="1" indent="-461963" algn="just" eaLnBrk="1" hangingPunct="1">
              <a:lnSpc>
                <a:spcPct val="90000"/>
              </a:lnSpc>
              <a:spcBef>
                <a:spcPts val="0"/>
              </a:spcBef>
              <a:spcAft>
                <a:spcPts val="2400"/>
              </a:spcAft>
              <a:defRPr/>
            </a:pPr>
            <a:r>
              <a:rPr lang="en-US" b="1" u="sng" dirty="0">
                <a:solidFill>
                  <a:srgbClr val="FFFFCC"/>
                </a:solidFill>
              </a:rPr>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B719E380-1C5A-5275-92CF-07030F665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022293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5EA8-0134-B543-234D-AA55BEA83BB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D4A4C79-8F4F-AD63-5317-C48EDFD31ED4}"/>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8E1C753B-4375-40A3-DB31-285C006F355D}"/>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b="1" u="sng" dirty="0">
                <a:solidFill>
                  <a:srgbClr val="FFFFCC"/>
                </a:solidFill>
              </a:rPr>
              <a:t>Ausencia de "tarde y mañana"</a:t>
            </a:r>
            <a:endParaRPr lang="en-US" b="1" u="sng" dirty="0">
              <a:solidFill>
                <a:srgbClr val="FFFFCC"/>
              </a:solidFill>
            </a:endParaRP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1BD83ACA-5C0D-7172-B7FD-CF948034D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272753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0A89-1FC8-858E-09BD-A93C8BEA3A0F}"/>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A9307D5C-1786-FA8F-DB1B-D1E5E2A622A2}"/>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36802025-A993-3FF3-E846-8B659BEC4176}"/>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b="1" u="sng" dirty="0">
                <a:solidFill>
                  <a:srgbClr val="FFFFCC"/>
                </a:solidFill>
              </a:rPr>
              <a:t>Yom + modificadores ordinales</a:t>
            </a:r>
          </a:p>
        </p:txBody>
      </p:sp>
      <p:pic>
        <p:nvPicPr>
          <p:cNvPr id="4" name="Picture 3">
            <a:extLst>
              <a:ext uri="{FF2B5EF4-FFF2-40B4-BE49-F238E27FC236}">
                <a16:creationId xmlns:a16="http://schemas.microsoft.com/office/drawing/2014/main" id="{A5B92F49-75A7-64EC-7E2A-189EFAC06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1696590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huestes. 2 Y en el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séptimo día</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completó Dios la obra que había hecho, y reposó en el día séptimo de toda la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1972835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DE99-39AF-E9A9-C93F-CF47CAF1B17E}"/>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05095835-5D8D-FF86-8B52-DA48B20E353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9C8C3492-060C-FBBB-B23E-0D516016BAF0}"/>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dirty="0">
                <a:solidFill>
                  <a:srgbClr val="F9F8E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8485721-F275-DB44-27A6-F1E36342C11E}"/>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675935585"/>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Origen del Hombre</a:t>
            </a:r>
          </a:p>
        </p:txBody>
      </p:sp>
      <p:sp>
        <p:nvSpPr>
          <p:cNvPr id="4099" name="Rectangle 3"/>
          <p:cNvSpPr>
            <a:spLocks noGrp="1" noChangeArrowheads="1"/>
          </p:cNvSpPr>
          <p:nvPr>
            <p:ph idx="1"/>
          </p:nvPr>
        </p:nvSpPr>
        <p:spPr>
          <a:xfrm>
            <a:off x="457200" y="2192338"/>
            <a:ext cx="3940082" cy="2473325"/>
          </a:xfrm>
        </p:spPr>
        <p:txBody>
          <a:bodyPr/>
          <a:lstStyle/>
          <a:p>
            <a:pPr marL="461963" indent="-461963" algn="just" eaLnBrk="1" hangingPunct="1">
              <a:spcBef>
                <a:spcPts val="0"/>
              </a:spcBef>
              <a:spcAft>
                <a:spcPts val="2400"/>
              </a:spcAft>
              <a:defRPr/>
            </a:pPr>
            <a:r>
              <a:rPr lang="en-US" dirty="0"/>
              <a:t>Dos perspectivas</a:t>
            </a:r>
          </a:p>
          <a:p>
            <a:pPr marL="914400" lvl="1" indent="-457200" algn="just" eaLnBrk="1" hangingPunct="1">
              <a:spcBef>
                <a:spcPts val="0"/>
              </a:spcBef>
              <a:spcAft>
                <a:spcPts val="2400"/>
              </a:spcAft>
              <a:defRPr/>
            </a:pPr>
            <a:r>
              <a:rPr lang="en-US" dirty="0">
                <a:ea typeface="+mn-ea"/>
                <a:cs typeface="+mn-cs"/>
              </a:rPr>
              <a:t>Evolución</a:t>
            </a:r>
          </a:p>
          <a:p>
            <a:pPr marL="914400" lvl="1" indent="-457200" algn="just" eaLnBrk="1" hangingPunct="1">
              <a:spcBef>
                <a:spcPts val="0"/>
              </a:spcBef>
              <a:spcAft>
                <a:spcPts val="2400"/>
              </a:spcAft>
              <a:defRPr/>
            </a:pPr>
            <a:r>
              <a:rPr lang="en-US" dirty="0">
                <a:ea typeface="+mn-ea"/>
                <a:cs typeface="+mn-cs"/>
              </a:rPr>
              <a:t>Creación</a:t>
            </a:r>
          </a:p>
        </p:txBody>
      </p:sp>
      <p:pic>
        <p:nvPicPr>
          <p:cNvPr id="4" name="Picture 3">
            <a:extLst>
              <a:ext uri="{FF2B5EF4-FFF2-40B4-BE49-F238E27FC236}">
                <a16:creationId xmlns:a16="http://schemas.microsoft.com/office/drawing/2014/main" id="{49340A5B-DD76-7908-15E7-10C2F6627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340" y="1999588"/>
            <a:ext cx="4004278" cy="2858823"/>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914400"/>
          </a:xfrm>
        </p:spPr>
        <p:txBody>
          <a:bodyPr/>
          <a:lstStyle/>
          <a:p>
            <a:pPr lvl="0" algn="ctr" eaLnBrk="1" hangingPunct="1">
              <a:spcBef>
                <a:spcPct val="50000"/>
              </a:spcBef>
            </a:pPr>
            <a:r>
              <a:rPr lang="en-US" sz="3600" dirty="0">
                <a:effectLst>
                  <a:outerShdw blurRad="38100" dist="38100" dir="2700000" algn="tl">
                    <a:srgbClr val="000000">
                      <a:alpha val="43137"/>
                    </a:srgbClr>
                  </a:outerShdw>
                </a:effectLst>
                <a:cs typeface="Calibri" panose="020F0502020204030204" pitchFamily="34" charset="0"/>
              </a:rPr>
              <a:t>Evolución</a:t>
            </a:r>
            <a:br>
              <a:rPr lang="en-US" sz="3600" dirty="0">
                <a:effectLst>
                  <a:outerShdw blurRad="38100" dist="38100" dir="2700000" algn="tl">
                    <a:srgbClr val="000000">
                      <a:alpha val="43137"/>
                    </a:srgbClr>
                  </a:outerShdw>
                </a:effectLst>
                <a:cs typeface="Calibri" panose="020F0502020204030204" pitchFamily="34" charset="0"/>
              </a:rPr>
            </a:br>
            <a:r>
              <a:rPr lang="en-US" sz="2400" kern="1200" dirty="0">
                <a:solidFill>
                  <a:srgbClr val="FFFFFF"/>
                </a:solidFill>
                <a:ea typeface="+mn-ea"/>
                <a:cs typeface="Arial" panose="020B0604020202020204" pitchFamily="34" charset="0"/>
              </a:rPr>
              <a:t>Wikipedia</a:t>
            </a:r>
            <a:endParaRPr lang="en-US" sz="3600" dirty="0">
              <a:effectLst>
                <a:outerShdw blurRad="38100" dist="38100" dir="2700000" algn="tl">
                  <a:srgbClr val="000000">
                    <a:alpha val="43137"/>
                  </a:srgbClr>
                </a:outerShdw>
              </a:effectLst>
              <a:cs typeface="Calibri" panose="020F0502020204030204" pitchFamily="34" charset="0"/>
            </a:endParaRPr>
          </a:p>
        </p:txBody>
      </p:sp>
      <p:sp>
        <p:nvSpPr>
          <p:cNvPr id="5123" name="Rectangle 3"/>
          <p:cNvSpPr>
            <a:spLocks noGrp="1" noChangeArrowheads="1"/>
          </p:cNvSpPr>
          <p:nvPr>
            <p:ph idx="1"/>
          </p:nvPr>
        </p:nvSpPr>
        <p:spPr>
          <a:xfrm>
            <a:off x="76200" y="1158240"/>
            <a:ext cx="8686800" cy="3352800"/>
          </a:xfrm>
        </p:spPr>
        <p:txBody>
          <a:bodyPr/>
          <a:lstStyle/>
          <a:p>
            <a:pPr marL="0" indent="0" algn="just" eaLnBrk="1" hangingPunct="1">
              <a:buNone/>
              <a:defRPr/>
            </a:pPr>
            <a:r>
              <a:rPr lang="en-US" dirty="0"/>
              <a:t>Definición – </a:t>
            </a:r>
            <a:r>
              <a:rPr lang="es-CO" dirty="0"/>
              <a:t>Un </a:t>
            </a:r>
            <a:r>
              <a:rPr lang="es-CO" b="1" u="sng" dirty="0">
                <a:solidFill>
                  <a:srgbClr val="FFFFCC"/>
                </a:solidFill>
              </a:rPr>
              <a:t>proceso gradual</a:t>
            </a:r>
            <a:r>
              <a:rPr lang="es-CO" dirty="0"/>
              <a:t> en el cual algo </a:t>
            </a:r>
            <a:r>
              <a:rPr lang="es-CO" b="1" u="sng" dirty="0">
                <a:solidFill>
                  <a:srgbClr val="FFFFCC"/>
                </a:solidFill>
              </a:rPr>
              <a:t>cambia hacia una forma diferente y, por lo general, más compleja</a:t>
            </a:r>
            <a:r>
              <a:rPr lang="es-CO" dirty="0"/>
              <a:t> o mejor. Cambio en la composición genética de una población a lo largo de generaciones sucesivas, como resultado de la </a:t>
            </a:r>
            <a:r>
              <a:rPr lang="es-CO" b="1" u="sng" dirty="0">
                <a:solidFill>
                  <a:srgbClr val="FFFFCC"/>
                </a:solidFill>
              </a:rPr>
              <a:t>selección natural</a:t>
            </a:r>
            <a:r>
              <a:rPr lang="es-CO" dirty="0"/>
              <a:t> actuando sobre la variación genética entre los individuos, lo que da lugar al </a:t>
            </a:r>
            <a:r>
              <a:rPr lang="es-CO" b="1" u="sng" dirty="0">
                <a:solidFill>
                  <a:srgbClr val="FFFFCC"/>
                </a:solidFill>
              </a:rPr>
              <a:t>desarrollo de nuevas especies</a:t>
            </a:r>
            <a:r>
              <a:rPr lang="en-US" dirty="0"/>
              <a:t>. </a:t>
            </a:r>
          </a:p>
        </p:txBody>
      </p:sp>
      <p:pic>
        <p:nvPicPr>
          <p:cNvPr id="2" name="Picture 1">
            <a:extLst>
              <a:ext uri="{FF2B5EF4-FFF2-40B4-BE49-F238E27FC236}">
                <a16:creationId xmlns:a16="http://schemas.microsoft.com/office/drawing/2014/main" id="{F6A0C8F9-9D44-4EAE-A0D8-F43B883929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3200" y="5105401"/>
            <a:ext cx="3740730" cy="1714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AE0FD72-BE3F-F074-9409-CB7B17A71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136" y="138953"/>
            <a:ext cx="1406342" cy="1004047"/>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7192-BECD-E4DE-A4DB-4F20C78815B8}"/>
            </a:ext>
          </a:extLst>
        </p:cNvPr>
        <p:cNvGrpSpPr/>
        <p:nvPr/>
      </p:nvGrpSpPr>
      <p:grpSpPr>
        <a:xfrm>
          <a:off x="0" y="0"/>
          <a:ext cx="0" cy="0"/>
          <a:chOff x="0" y="0"/>
          <a:chExt cx="0" cy="0"/>
        </a:xfrm>
      </p:grpSpPr>
      <p:sp>
        <p:nvSpPr>
          <p:cNvPr id="2" name="Isosceles Triangle 1">
            <a:extLst>
              <a:ext uri="{FF2B5EF4-FFF2-40B4-BE49-F238E27FC236}">
                <a16:creationId xmlns:a16="http://schemas.microsoft.com/office/drawing/2014/main" id="{CB7C8C85-D0BA-CFC8-EB8A-116B6E1A311C}"/>
              </a:ext>
            </a:extLst>
          </p:cNvPr>
          <p:cNvSpPr/>
          <p:nvPr/>
        </p:nvSpPr>
        <p:spPr bwMode="auto">
          <a:xfrm>
            <a:off x="115797" y="133350"/>
            <a:ext cx="8584130" cy="5105400"/>
          </a:xfrm>
          <a:prstGeom prst="triangle">
            <a:avLst>
              <a:gd name="adj" fmla="val 50462"/>
            </a:avLst>
          </a:prstGeom>
          <a:solidFill>
            <a:srgbClr val="E6E65C"/>
          </a:solidFill>
          <a:ln w="9525" cap="flat" cmpd="sng" algn="ctr">
            <a:solidFill>
              <a:srgbClr val="ECEC5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
        <p:nvSpPr>
          <p:cNvPr id="4143" name="Rectangle 47">
            <a:extLst>
              <a:ext uri="{FF2B5EF4-FFF2-40B4-BE49-F238E27FC236}">
                <a16:creationId xmlns:a16="http://schemas.microsoft.com/office/drawing/2014/main" id="{2960675D-46A4-F71C-752F-4926DA051B9C}"/>
              </a:ext>
            </a:extLst>
          </p:cNvPr>
          <p:cNvSpPr>
            <a:spLocks noGrp="1" noChangeArrowheads="1"/>
          </p:cNvSpPr>
          <p:nvPr>
            <p:ph type="title"/>
          </p:nvPr>
        </p:nvSpPr>
        <p:spPr>
          <a:xfrm>
            <a:off x="419100" y="6388100"/>
            <a:ext cx="8305800" cy="336550"/>
          </a:xfrm>
        </p:spPr>
        <p:txBody>
          <a:bodyPr/>
          <a:lstStyle/>
          <a:p>
            <a:pPr algn="ctr"/>
            <a:r>
              <a:rPr lang="en-US" sz="2000" i="1" dirty="0"/>
              <a:t>Source: </a:t>
            </a:r>
            <a:r>
              <a:rPr lang="en-US" sz="2000" dirty="0"/>
              <a:t>Henry Morris, </a:t>
            </a:r>
            <a:r>
              <a:rPr lang="en-US" sz="2000" i="1" dirty="0"/>
              <a:t>The Long War Against God</a:t>
            </a:r>
            <a:endParaRPr lang="en-US" sz="2000" dirty="0"/>
          </a:p>
        </p:txBody>
      </p:sp>
      <p:sp>
        <p:nvSpPr>
          <p:cNvPr id="3" name="TextBox 2">
            <a:extLst>
              <a:ext uri="{FF2B5EF4-FFF2-40B4-BE49-F238E27FC236}">
                <a16:creationId xmlns:a16="http://schemas.microsoft.com/office/drawing/2014/main" id="{E4EC182B-80C0-F58C-2832-784860F5B1D9}"/>
              </a:ext>
            </a:extLst>
          </p:cNvPr>
          <p:cNvSpPr txBox="1"/>
          <p:nvPr/>
        </p:nvSpPr>
        <p:spPr>
          <a:xfrm>
            <a:off x="57150" y="1192232"/>
            <a:ext cx="8724900" cy="3970318"/>
          </a:xfrm>
          <a:prstGeom prst="rect">
            <a:avLst/>
          </a:prstGeom>
          <a:noFill/>
        </p:spPr>
        <p:txBody>
          <a:bodyPr wrap="square" rtlCol="0">
            <a:spAutoFit/>
          </a:bodyPr>
          <a:lstStyle/>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Comunismo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Nazismo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Racismo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Ateísmo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Nueva Era</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Humanismo Secular	</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Evolución</a:t>
            </a:r>
            <a:endParaRPr lang="es-CO" sz="3600" dirty="0">
              <a:ln w="0"/>
              <a:solidFill>
                <a:schemeClr val="bg2"/>
              </a:solidFill>
              <a:effectLst>
                <a:outerShdw blurRad="38100" dist="19050" dir="2700000" algn="tl" rotWithShape="0">
                  <a:schemeClr val="dk1">
                    <a:alpha val="40000"/>
                  </a:schemeClr>
                </a:outerShdw>
              </a:effectLst>
              <a:latin typeface="Haettenschweiler" panose="020B0706040902060204" pitchFamily="34" charset="0"/>
            </a:endParaRPr>
          </a:p>
        </p:txBody>
      </p:sp>
      <p:cxnSp>
        <p:nvCxnSpPr>
          <p:cNvPr id="16" name="Straight Connector 15">
            <a:extLst>
              <a:ext uri="{FF2B5EF4-FFF2-40B4-BE49-F238E27FC236}">
                <a16:creationId xmlns:a16="http://schemas.microsoft.com/office/drawing/2014/main" id="{9670BF92-A40C-BC6C-E106-C2897F357279}"/>
              </a:ext>
            </a:extLst>
          </p:cNvPr>
          <p:cNvCxnSpPr>
            <a:cxnSpLocks/>
          </p:cNvCxnSpPr>
          <p:nvPr/>
        </p:nvCxnSpPr>
        <p:spPr bwMode="auto">
          <a:xfrm>
            <a:off x="3009900" y="1828800"/>
            <a:ext cx="28194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787C5B8C-373D-C5CD-BB36-70ED207A39C6}"/>
              </a:ext>
            </a:extLst>
          </p:cNvPr>
          <p:cNvCxnSpPr>
            <a:cxnSpLocks/>
          </p:cNvCxnSpPr>
          <p:nvPr/>
        </p:nvCxnSpPr>
        <p:spPr bwMode="auto">
          <a:xfrm>
            <a:off x="2590800" y="2362200"/>
            <a:ext cx="36576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0BE659-2323-B5FB-1F9A-9157497A3F8D}"/>
              </a:ext>
            </a:extLst>
          </p:cNvPr>
          <p:cNvCxnSpPr>
            <a:cxnSpLocks/>
          </p:cNvCxnSpPr>
          <p:nvPr/>
        </p:nvCxnSpPr>
        <p:spPr bwMode="auto">
          <a:xfrm>
            <a:off x="2209800" y="2895600"/>
            <a:ext cx="44196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C29E660A-5E85-E2A1-A939-DA6546967152}"/>
              </a:ext>
            </a:extLst>
          </p:cNvPr>
          <p:cNvCxnSpPr>
            <a:cxnSpLocks/>
          </p:cNvCxnSpPr>
          <p:nvPr/>
        </p:nvCxnSpPr>
        <p:spPr bwMode="auto">
          <a:xfrm>
            <a:off x="1828800" y="3429000"/>
            <a:ext cx="52578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D681D44C-DC78-3E84-7DAB-59DBE5DC410E}"/>
              </a:ext>
            </a:extLst>
          </p:cNvPr>
          <p:cNvCxnSpPr>
            <a:cxnSpLocks/>
          </p:cNvCxnSpPr>
          <p:nvPr/>
        </p:nvCxnSpPr>
        <p:spPr bwMode="auto">
          <a:xfrm>
            <a:off x="1295400" y="3962400"/>
            <a:ext cx="62484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4EDFD216-C0E3-01C3-4BEB-6B553A69420C}"/>
              </a:ext>
            </a:extLst>
          </p:cNvPr>
          <p:cNvCxnSpPr>
            <a:cxnSpLocks/>
          </p:cNvCxnSpPr>
          <p:nvPr/>
        </p:nvCxnSpPr>
        <p:spPr bwMode="auto">
          <a:xfrm>
            <a:off x="762000" y="4572000"/>
            <a:ext cx="73152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37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19200" y="228600"/>
            <a:ext cx="6096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Recursos del Diseño Inteligente</a:t>
            </a:r>
          </a:p>
        </p:txBody>
      </p:sp>
      <p:sp>
        <p:nvSpPr>
          <p:cNvPr id="6147" name="Rectangle 3"/>
          <p:cNvSpPr>
            <a:spLocks noGrp="1" noChangeArrowheads="1"/>
          </p:cNvSpPr>
          <p:nvPr>
            <p:ph idx="1"/>
          </p:nvPr>
        </p:nvSpPr>
        <p:spPr>
          <a:xfrm>
            <a:off x="457200" y="1371600"/>
            <a:ext cx="8458200" cy="4114800"/>
          </a:xfrm>
        </p:spPr>
        <p:txBody>
          <a:bodyPr/>
          <a:lstStyle/>
          <a:p>
            <a:pPr marL="457200" indent="-457200" eaLnBrk="1" hangingPunct="1">
              <a:spcBef>
                <a:spcPts val="0"/>
              </a:spcBef>
              <a:spcAft>
                <a:spcPts val="2400"/>
              </a:spcAft>
              <a:defRPr/>
            </a:pPr>
            <a:r>
              <a:rPr lang="en-US" dirty="0"/>
              <a:t>Michael Behe – </a:t>
            </a:r>
            <a:r>
              <a:rPr lang="en-US" i="1" dirty="0"/>
              <a:t>Caja Negra de Darwin</a:t>
            </a:r>
          </a:p>
          <a:p>
            <a:pPr marL="457200" indent="-457200" eaLnBrk="1" hangingPunct="1">
              <a:spcBef>
                <a:spcPts val="0"/>
              </a:spcBef>
              <a:spcAft>
                <a:spcPts val="2400"/>
              </a:spcAft>
              <a:defRPr/>
            </a:pPr>
            <a:r>
              <a:rPr lang="en-US" dirty="0"/>
              <a:t>Michael Denton – </a:t>
            </a:r>
            <a:r>
              <a:rPr lang="en-US" i="1" dirty="0"/>
              <a:t>Evolution: A Theory in Crisis*</a:t>
            </a:r>
          </a:p>
          <a:p>
            <a:pPr marL="457200" indent="-457200" eaLnBrk="1" hangingPunct="1">
              <a:spcBef>
                <a:spcPts val="0"/>
              </a:spcBef>
              <a:spcAft>
                <a:spcPts val="2400"/>
              </a:spcAft>
              <a:defRPr/>
            </a:pPr>
            <a:r>
              <a:rPr lang="en-US" dirty="0"/>
              <a:t>Philip Johnson – </a:t>
            </a:r>
            <a:r>
              <a:rPr lang="en-US" i="1" dirty="0"/>
              <a:t>Proceso a Darwin</a:t>
            </a:r>
          </a:p>
          <a:p>
            <a:pPr marL="457200" indent="-457200" eaLnBrk="1" hangingPunct="1">
              <a:spcBef>
                <a:spcPts val="0"/>
              </a:spcBef>
              <a:spcAft>
                <a:spcPts val="2400"/>
              </a:spcAft>
              <a:defRPr/>
            </a:pPr>
            <a:r>
              <a:rPr lang="en-US" dirty="0"/>
              <a:t>William Dembski – </a:t>
            </a:r>
            <a:r>
              <a:rPr lang="en-US" i="1" dirty="0"/>
              <a:t>Intelligent Design*</a:t>
            </a:r>
          </a:p>
          <a:p>
            <a:pPr marL="457200" indent="-457200" eaLnBrk="1" hangingPunct="1">
              <a:spcBef>
                <a:spcPts val="0"/>
              </a:spcBef>
              <a:spcAft>
                <a:spcPts val="2400"/>
              </a:spcAft>
              <a:defRPr/>
            </a:pPr>
            <a:r>
              <a:rPr lang="en-US" dirty="0"/>
              <a:t>Marvin Lubenow – </a:t>
            </a:r>
            <a:r>
              <a:rPr lang="en-US" i="1" dirty="0"/>
              <a:t>Huesos en Disputa</a:t>
            </a:r>
          </a:p>
          <a:p>
            <a:pPr marL="457200" indent="-457200" eaLnBrk="1" hangingPunct="1">
              <a:spcBef>
                <a:spcPts val="0"/>
              </a:spcBef>
              <a:spcAft>
                <a:spcPts val="2400"/>
              </a:spcAft>
              <a:defRPr/>
            </a:pPr>
            <a:endParaRPr lang="en-US" i="1" dirty="0"/>
          </a:p>
          <a:p>
            <a:pPr marL="0" indent="0" algn="r" eaLnBrk="1" hangingPunct="1">
              <a:spcBef>
                <a:spcPts val="0"/>
              </a:spcBef>
              <a:spcAft>
                <a:spcPts val="2400"/>
              </a:spcAft>
              <a:buNone/>
              <a:defRPr/>
            </a:pPr>
            <a:r>
              <a:rPr lang="en-US" i="1" dirty="0"/>
              <a:t>*</a:t>
            </a:r>
            <a:r>
              <a:rPr lang="en-US" sz="2400" i="1" dirty="0"/>
              <a:t>No disponibles en Español</a:t>
            </a:r>
          </a:p>
        </p:txBody>
      </p:sp>
      <p:pic>
        <p:nvPicPr>
          <p:cNvPr id="4" name="Picture 3">
            <a:extLst>
              <a:ext uri="{FF2B5EF4-FFF2-40B4-BE49-F238E27FC236}">
                <a16:creationId xmlns:a16="http://schemas.microsoft.com/office/drawing/2014/main" id="{6232378E-F523-B884-80F1-F362CE7B9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6201"/>
            <a:ext cx="1413478" cy="100914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3862D5A-823C-CE60-F77D-B7D0A5FCD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F907-B1DD-82B6-9821-F139B7B3A0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4ADB4519-D6CB-2034-4A56-AD05B372CE93}"/>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EE62355F-0BBB-3BEE-311C-BE3BE8E5F290}"/>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b="1" u="sng" dirty="0">
                <a:solidFill>
                  <a:srgbClr val="FFFFCC"/>
                </a:solidFill>
              </a:rPr>
              <a:t>Creación original en su estado “sin orden y vacía” </a:t>
            </a:r>
            <a:r>
              <a:rPr lang="en-US" sz="2600" b="1" u="sng" dirty="0">
                <a:solidFill>
                  <a:srgbClr val="FFFFCC"/>
                </a:solidFill>
              </a:rPr>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8537449B-CC54-BBC4-A9BF-9203C3F6F77F}"/>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059791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D977-CF5D-F05D-C545-3ECABA43C99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F21D9BCF-91D1-698C-265C-F659D8BE403E}"/>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C219F1ED-C84B-CE72-4020-CB4D6B9560BF}"/>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b="1" u="sng" dirty="0">
                <a:solidFill>
                  <a:srgbClr val="FFFFCC"/>
                </a:solidFill>
              </a:rPr>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91935D3D-D540-819D-591D-0949F269E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702135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133600" y="228600"/>
            <a:ext cx="42672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Eslabón Perdido</a:t>
            </a:r>
          </a:p>
        </p:txBody>
      </p:sp>
      <p:sp>
        <p:nvSpPr>
          <p:cNvPr id="8195" name="Rectangle 3"/>
          <p:cNvSpPr>
            <a:spLocks noGrp="1" noChangeArrowheads="1"/>
          </p:cNvSpPr>
          <p:nvPr>
            <p:ph idx="1"/>
          </p:nvPr>
        </p:nvSpPr>
        <p:spPr>
          <a:xfrm>
            <a:off x="342900" y="1143000"/>
            <a:ext cx="8458200" cy="1939925"/>
          </a:xfrm>
        </p:spPr>
        <p:txBody>
          <a:bodyPr/>
          <a:lstStyle/>
          <a:p>
            <a:pPr marL="0" indent="0" algn="just" eaLnBrk="1" hangingPunct="1">
              <a:buNone/>
              <a:defRPr/>
            </a:pPr>
            <a:r>
              <a:rPr lang="en-US" dirty="0"/>
              <a:t>“</a:t>
            </a:r>
            <a:r>
              <a:rPr lang="es-CO" dirty="0"/>
              <a:t>Los eslabones faltan precisamente </a:t>
            </a:r>
            <a:r>
              <a:rPr lang="es-CO" b="1" u="sng" dirty="0">
                <a:solidFill>
                  <a:srgbClr val="FFFFCC"/>
                </a:solidFill>
              </a:rPr>
              <a:t>donde más fervientemente deseamos</a:t>
            </a:r>
            <a:r>
              <a:rPr lang="es-CO" dirty="0"/>
              <a:t> encontrarlos, y es muy probable que muchos de esos ‘eslabones’ continúen faltando</a:t>
            </a:r>
            <a:r>
              <a:rPr lang="en-US" dirty="0"/>
              <a:t>.”</a:t>
            </a:r>
          </a:p>
        </p:txBody>
      </p:sp>
      <p:sp>
        <p:nvSpPr>
          <p:cNvPr id="26628" name="Text Box 4"/>
          <p:cNvSpPr txBox="1">
            <a:spLocks noChangeArrowheads="1"/>
          </p:cNvSpPr>
          <p:nvPr/>
        </p:nvSpPr>
        <p:spPr bwMode="auto">
          <a:xfrm>
            <a:off x="628650" y="6396335"/>
            <a:ext cx="7886700" cy="400110"/>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Alfred S. Romer, </a:t>
            </a:r>
            <a:r>
              <a:rPr lang="en-US" sz="2000" i="1" dirty="0">
                <a:effectLst>
                  <a:outerShdw blurRad="38100" dist="38100" dir="2700000" algn="tl">
                    <a:srgbClr val="000000">
                      <a:alpha val="43137"/>
                    </a:srgbClr>
                  </a:outerShdw>
                </a:effectLst>
                <a:latin typeface="Calibri" panose="020F0502020204030204" pitchFamily="34" charset="0"/>
              </a:rPr>
              <a:t>Genetics, Evolution, and Paleontology</a:t>
            </a:r>
            <a:r>
              <a:rPr lang="en-US" sz="2000" dirty="0">
                <a:effectLst>
                  <a:outerShdw blurRad="38100" dist="38100" dir="2700000" algn="tl">
                    <a:srgbClr val="000000">
                      <a:alpha val="43137"/>
                    </a:srgbClr>
                  </a:outerShdw>
                </a:effectLst>
                <a:latin typeface="Calibri" panose="020F0502020204030204" pitchFamily="34" charset="0"/>
              </a:rPr>
              <a:t>, p. 114</a:t>
            </a:r>
          </a:p>
        </p:txBody>
      </p:sp>
      <p:pic>
        <p:nvPicPr>
          <p:cNvPr id="3" name="Picture 2">
            <a:extLst>
              <a:ext uri="{FF2B5EF4-FFF2-40B4-BE49-F238E27FC236}">
                <a16:creationId xmlns:a16="http://schemas.microsoft.com/office/drawing/2014/main" id="{24A134BA-91A1-4721-9F88-AAA45B578B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599" y="3267208"/>
            <a:ext cx="5428861" cy="2904991"/>
          </a:xfrm>
          <a:prstGeom prst="rect">
            <a:avLst/>
          </a:prstGeom>
        </p:spPr>
      </p:pic>
      <p:pic>
        <p:nvPicPr>
          <p:cNvPr id="5" name="Picture 4">
            <a:extLst>
              <a:ext uri="{FF2B5EF4-FFF2-40B4-BE49-F238E27FC236}">
                <a16:creationId xmlns:a16="http://schemas.microsoft.com/office/drawing/2014/main" id="{0A4DE4C1-3EBF-7EEA-199B-D99663524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53863"/>
            <a:ext cx="1581541" cy="10352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0" y="1371600"/>
            <a:ext cx="9144000" cy="4724400"/>
          </a:xfrm>
        </p:spPr>
        <p:txBody>
          <a:bodyPr/>
          <a:lstStyle/>
          <a:p>
            <a:pPr marL="0" indent="0" algn="just" eaLnBrk="1" hangingPunct="1">
              <a:spcBef>
                <a:spcPts val="0"/>
              </a:spcBef>
              <a:buNone/>
              <a:defRPr/>
            </a:pPr>
            <a:r>
              <a:rPr lang="en-US" sz="2800" dirty="0">
                <a:solidFill>
                  <a:srgbClr val="F9F8EC"/>
                </a:solidFill>
              </a:rPr>
              <a:t>“</a:t>
            </a:r>
            <a:r>
              <a:rPr lang="es-CO" sz="2800" b="1" u="sng" dirty="0">
                <a:solidFill>
                  <a:srgbClr val="FFFFCC"/>
                </a:solidFill>
              </a:rPr>
              <a:t>El gradualismo es un concepto en el que creo</a:t>
            </a:r>
            <a:r>
              <a:rPr lang="es-CO" sz="2800" dirty="0">
                <a:solidFill>
                  <a:srgbClr val="F9F8EC"/>
                </a:solidFill>
              </a:rPr>
              <a:t>… Sin embargo, Gould y la gente del Museo Americano son difíciles de contradecir cuando dicen que </a:t>
            </a:r>
            <a:r>
              <a:rPr lang="es-CO" sz="2800" b="1" u="sng" dirty="0">
                <a:solidFill>
                  <a:srgbClr val="FFFFCC"/>
                </a:solidFill>
              </a:rPr>
              <a:t>no hay fósiles transicionales</a:t>
            </a:r>
            <a:r>
              <a:rPr lang="es-CO" sz="2800" dirty="0">
                <a:solidFill>
                  <a:srgbClr val="F9F8EC"/>
                </a:solidFill>
              </a:rPr>
              <a:t>. Tú dices que debería mostrar una foto del fósil del cual se derivó cada tipo de organismo. Voy a ser claro: </a:t>
            </a:r>
            <a:r>
              <a:rPr lang="es-CO" sz="2800" b="1" u="sng" dirty="0">
                <a:solidFill>
                  <a:srgbClr val="FFFFCC"/>
                </a:solidFill>
              </a:rPr>
              <a:t>no existe un solo fósil del cual se pueda hacer un argumento irrefutable</a:t>
            </a:r>
            <a:r>
              <a:rPr lang="es-CO" sz="2800" dirty="0">
                <a:solidFill>
                  <a:srgbClr val="F9F8EC"/>
                </a:solidFill>
              </a:rPr>
              <a:t>. Es bastante fácil </a:t>
            </a:r>
            <a:r>
              <a:rPr lang="es-CO" sz="2800" b="1" u="sng" dirty="0">
                <a:solidFill>
                  <a:srgbClr val="FFFFCC"/>
                </a:solidFill>
              </a:rPr>
              <a:t>inventar historias</a:t>
            </a:r>
            <a:r>
              <a:rPr lang="es-CO" sz="2800" dirty="0">
                <a:solidFill>
                  <a:srgbClr val="F9F8EC"/>
                </a:solidFill>
              </a:rPr>
              <a:t> sobre cómo una forma dio lugar a otra, y encontrar razones por las cuales esas etapas debieron ser favorecidas por la selección natural. Pero esas </a:t>
            </a:r>
            <a:r>
              <a:rPr lang="es-CO" sz="2800" b="1" u="sng" dirty="0">
                <a:solidFill>
                  <a:srgbClr val="FFFFCC"/>
                </a:solidFill>
              </a:rPr>
              <a:t>historias no forman parte de la ciencia</a:t>
            </a:r>
            <a:r>
              <a:rPr lang="es-CO" sz="2800" dirty="0">
                <a:solidFill>
                  <a:srgbClr val="F9F8EC"/>
                </a:solidFill>
              </a:rPr>
              <a:t>, porque no hay forma de someterlas a prueba</a:t>
            </a:r>
            <a:r>
              <a:rPr lang="en-US" sz="2800" dirty="0"/>
              <a:t>.”</a:t>
            </a:r>
          </a:p>
        </p:txBody>
      </p:sp>
      <p:sp>
        <p:nvSpPr>
          <p:cNvPr id="27652" name="Text Box 4"/>
          <p:cNvSpPr txBox="1">
            <a:spLocks noChangeArrowheads="1"/>
          </p:cNvSpPr>
          <p:nvPr/>
        </p:nvSpPr>
        <p:spPr bwMode="auto">
          <a:xfrm>
            <a:off x="1524000" y="6096000"/>
            <a:ext cx="60960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Colin Patterson </a:t>
            </a:r>
            <a:r>
              <a:rPr lang="es-CO" sz="2000" dirty="0">
                <a:effectLst>
                  <a:outerShdw blurRad="38100" dist="38100" dir="2700000" algn="tl">
                    <a:srgbClr val="000000">
                      <a:alpha val="43137"/>
                    </a:srgbClr>
                  </a:outerShdw>
                </a:effectLst>
                <a:latin typeface="Calibri" panose="020F0502020204030204" pitchFamily="34" charset="0"/>
              </a:rPr>
              <a:t>del Museo Británico de Historia Natural</a:t>
            </a:r>
            <a:r>
              <a:rPr lang="en-US" sz="20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Bible-Science Newsletter</a:t>
            </a:r>
            <a:r>
              <a:rPr lang="en-US" sz="2000" dirty="0">
                <a:effectLst>
                  <a:outerShdw blurRad="38100" dist="38100" dir="2700000" algn="tl">
                    <a:srgbClr val="000000">
                      <a:alpha val="43137"/>
                    </a:srgbClr>
                  </a:outerShdw>
                </a:effectLst>
                <a:latin typeface="Calibri" panose="020F0502020204030204" pitchFamily="34" charset="0"/>
              </a:rPr>
              <a:t> (Aug, 1981), p. 8.</a:t>
            </a:r>
          </a:p>
        </p:txBody>
      </p:sp>
      <p:sp>
        <p:nvSpPr>
          <p:cNvPr id="6" name="Rectangle 2">
            <a:extLst>
              <a:ext uri="{FF2B5EF4-FFF2-40B4-BE49-F238E27FC236}">
                <a16:creationId xmlns:a16="http://schemas.microsoft.com/office/drawing/2014/main" id="{DE651688-DD44-4B8E-A99F-4DFCD6708DAC}"/>
              </a:ext>
            </a:extLst>
          </p:cNvPr>
          <p:cNvSpPr>
            <a:spLocks noGrp="1" noChangeArrowheads="1"/>
          </p:cNvSpPr>
          <p:nvPr>
            <p:ph type="title"/>
          </p:nvPr>
        </p:nvSpPr>
        <p:spPr>
          <a:xfrm>
            <a:off x="2667000" y="228600"/>
            <a:ext cx="396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Eslabones Perdidos</a:t>
            </a:r>
          </a:p>
        </p:txBody>
      </p:sp>
      <p:pic>
        <p:nvPicPr>
          <p:cNvPr id="3" name="Picture 2">
            <a:extLst>
              <a:ext uri="{FF2B5EF4-FFF2-40B4-BE49-F238E27FC236}">
                <a16:creationId xmlns:a16="http://schemas.microsoft.com/office/drawing/2014/main" id="{99342657-AC67-3D85-0E7F-5777C0AF3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110952"/>
            <a:ext cx="1565878" cy="111794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D8E70-5C88-4DBA-B508-D89BDBE83DC2}"/>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AC8E7D4B-ED15-428C-48C9-72995B532499}"/>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E5752A6-F2D2-78AC-4611-76D0378BD0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b="1" u="sng" dirty="0">
                <a:solidFill>
                  <a:srgbClr val="FFFFCC"/>
                </a:solidFill>
              </a:rPr>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F6C1ACDB-F4D7-F0AF-F83D-A39FD9E8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852241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65D42-34D1-DD0F-8B11-EDA00C8B3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 y="0"/>
            <a:ext cx="9085248" cy="6858000"/>
          </a:xfrm>
          <a:prstGeom prst="rect">
            <a:avLst/>
          </a:prstGeom>
        </p:spPr>
      </p:pic>
    </p:spTree>
    <p:extLst>
      <p:ext uri="{BB962C8B-B14F-4D97-AF65-F5344CB8AC3E}">
        <p14:creationId xmlns:p14="http://schemas.microsoft.com/office/powerpoint/2010/main" val="61178693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6B41-33B6-4204-49DE-DF05A97C50D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09672D26-99F6-DA2B-5885-A59C85FB9FD1}"/>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0C058E5-10C3-12DC-760A-583C01C29B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b="1" u="sng" dirty="0">
                <a:solidFill>
                  <a:srgbClr val="FFFFCC"/>
                </a:solidFill>
              </a:rPr>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2EB51AE3-353F-28E0-D0EC-9294189EE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805723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651A-D031-7A63-989C-92D60971E4B6}"/>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5CF2EB96-78EE-DF47-2D35-1B06F43C6C88}"/>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6266CE79-A182-CA98-1A3D-077D4D6663B3}"/>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b="1" u="sng" dirty="0">
                <a:solidFill>
                  <a:srgbClr val="FFFFCC"/>
                </a:solidFill>
              </a:rPr>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D9FD058B-3116-DA8D-336D-31C6D9D0C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1026721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8A40-881E-0FE2-D46B-B28BA63BE49F}"/>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944F76DA-1EBD-86B5-8195-BEEB87766094}"/>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F7924042-256F-C492-780C-38CEFD3FAFFB}"/>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b="1" u="sng" dirty="0">
                <a:solidFill>
                  <a:srgbClr val="FFFFCC"/>
                </a:solidFill>
              </a:rPr>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F794AEB-B402-1F62-C0BE-674E1561E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01348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176FC-B8C7-87B8-4863-C2F55877D125}"/>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23381E3D-B761-DA9C-9972-E3DBB95B87E7}"/>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3989E7C7-EC7B-7C70-07EE-CF911B3BD581}"/>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b="1" u="sng" dirty="0">
                <a:solidFill>
                  <a:srgbClr val="FFFFCC"/>
                </a:solidFill>
              </a:rPr>
              <a:t>No se ajusta al método científico</a:t>
            </a:r>
            <a:endParaRPr lang="en-US" b="1" u="sng" dirty="0">
              <a:solidFill>
                <a:srgbClr val="FFFFCC"/>
              </a:solidFill>
            </a:endParaRPr>
          </a:p>
        </p:txBody>
      </p:sp>
      <p:pic>
        <p:nvPicPr>
          <p:cNvPr id="4" name="Picture 3">
            <a:extLst>
              <a:ext uri="{FF2B5EF4-FFF2-40B4-BE49-F238E27FC236}">
                <a16:creationId xmlns:a16="http://schemas.microsoft.com/office/drawing/2014/main" id="{477635BB-5604-CD38-94EC-70EDC837B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235337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76400" y="487680"/>
            <a:ext cx="5486400" cy="685800"/>
          </a:xfrm>
        </p:spPr>
        <p:txBody>
          <a:bodyPr/>
          <a:lstStyle/>
          <a:p>
            <a:pPr algn="ctr" eaLnBrk="1" hangingPunct="1"/>
            <a:r>
              <a:rPr lang="es-CO" sz="3600" dirty="0">
                <a:effectLst>
                  <a:outerShdw blurRad="38100" dist="38100" dir="2700000" algn="tl">
                    <a:srgbClr val="000000">
                      <a:alpha val="43137"/>
                    </a:srgbClr>
                  </a:outerShdw>
                </a:effectLst>
                <a:cs typeface="Calibri" panose="020F0502020204030204" pitchFamily="34" charset="0"/>
              </a:rPr>
              <a:t>¿Por Qué la Popularidad de la Evolución</a:t>
            </a:r>
            <a:r>
              <a:rPr lang="en-US" sz="3600" dirty="0">
                <a:effectLst>
                  <a:outerShdw blurRad="38100" dist="38100" dir="2700000" algn="tl">
                    <a:srgbClr val="000000">
                      <a:alpha val="43137"/>
                    </a:srgbClr>
                  </a:outerShdw>
                </a:effectLst>
                <a:cs typeface="Calibri" panose="020F0502020204030204" pitchFamily="34" charset="0"/>
              </a:rPr>
              <a:t>?</a:t>
            </a:r>
          </a:p>
        </p:txBody>
      </p:sp>
      <p:sp>
        <p:nvSpPr>
          <p:cNvPr id="10243" name="Rectangle 3"/>
          <p:cNvSpPr>
            <a:spLocks noGrp="1" noChangeArrowheads="1"/>
          </p:cNvSpPr>
          <p:nvPr>
            <p:ph idx="1"/>
          </p:nvPr>
        </p:nvSpPr>
        <p:spPr>
          <a:xfrm>
            <a:off x="495300" y="1946275"/>
            <a:ext cx="8153400" cy="4114800"/>
          </a:xfrm>
        </p:spPr>
        <p:txBody>
          <a:bodyPr/>
          <a:lstStyle/>
          <a:p>
            <a:pPr marL="461963" indent="-461963" algn="just" eaLnBrk="1" hangingPunct="1">
              <a:lnSpc>
                <a:spcPct val="90000"/>
              </a:lnSpc>
              <a:spcBef>
                <a:spcPts val="0"/>
              </a:spcBef>
              <a:spcAft>
                <a:spcPts val="2400"/>
              </a:spcAft>
              <a:defRPr/>
            </a:pPr>
            <a:r>
              <a:rPr lang="en-US" dirty="0"/>
              <a:t>“</a:t>
            </a:r>
            <a:r>
              <a:rPr lang="es-CO" dirty="0"/>
              <a:t>El origen evolutivo del hombre libera al ser humano de la responsabilidad ante un Creador personal externo a sí mismo</a:t>
            </a:r>
            <a:r>
              <a:rPr lang="en-US" dirty="0"/>
              <a:t>.”</a:t>
            </a:r>
          </a:p>
          <a:p>
            <a:pPr marL="461963" indent="-461963" algn="just" eaLnBrk="1" hangingPunct="1">
              <a:lnSpc>
                <a:spcPct val="90000"/>
              </a:lnSpc>
              <a:spcBef>
                <a:spcPts val="0"/>
              </a:spcBef>
              <a:spcAft>
                <a:spcPts val="2400"/>
              </a:spcAft>
              <a:defRPr/>
            </a:pPr>
            <a:r>
              <a:rPr lang="en-US" dirty="0"/>
              <a:t>Rom 1:18ff; 2 Pedro 3:5 (KJV)</a:t>
            </a:r>
          </a:p>
        </p:txBody>
      </p:sp>
      <p:sp>
        <p:nvSpPr>
          <p:cNvPr id="31748" name="Text Box 4"/>
          <p:cNvSpPr txBox="1">
            <a:spLocks noChangeArrowheads="1"/>
          </p:cNvSpPr>
          <p:nvPr/>
        </p:nvSpPr>
        <p:spPr bwMode="auto">
          <a:xfrm>
            <a:off x="952500" y="6400800"/>
            <a:ext cx="7239000" cy="400110"/>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Ryrie, </a:t>
            </a:r>
            <a:r>
              <a:rPr lang="en-US" sz="2000" i="1" dirty="0">
                <a:effectLst>
                  <a:outerShdw blurRad="38100" dist="38100" dir="2700000" algn="tl">
                    <a:srgbClr val="000000">
                      <a:alpha val="43137"/>
                    </a:srgbClr>
                  </a:outerShdw>
                </a:effectLst>
                <a:latin typeface="Calibri" panose="020F0502020204030204" pitchFamily="34" charset="0"/>
              </a:rPr>
              <a:t>Survey of Bible Doctrine</a:t>
            </a:r>
            <a:r>
              <a:rPr lang="en-US" sz="2000" dirty="0">
                <a:effectLst>
                  <a:outerShdw blurRad="38100" dist="38100" dir="2700000" algn="tl">
                    <a:srgbClr val="000000">
                      <a:alpha val="43137"/>
                    </a:srgbClr>
                  </a:outerShdw>
                </a:effectLst>
                <a:latin typeface="Calibri" panose="020F0502020204030204" pitchFamily="34" charset="0"/>
              </a:rPr>
              <a:t>, 101</a:t>
            </a:r>
          </a:p>
        </p:txBody>
      </p:sp>
      <p:pic>
        <p:nvPicPr>
          <p:cNvPr id="4" name="Picture 3">
            <a:extLst>
              <a:ext uri="{FF2B5EF4-FFF2-40B4-BE49-F238E27FC236}">
                <a16:creationId xmlns:a16="http://schemas.microsoft.com/office/drawing/2014/main" id="{0E61CC5E-5513-A3E9-F4E0-C437B3D55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472" y="57091"/>
            <a:ext cx="1521006" cy="108591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64DA-475B-7D7E-584F-4A06D2E4CFA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95EDFCE-1F2F-A667-7A8B-D174482750B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931E8281-47BE-E2BF-08C3-AC4D4C413A31}"/>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u="sng" dirty="0">
                <a:solidFill>
                  <a:srgbClr val="FFFFCC"/>
                </a:solidFill>
              </a:rPr>
              <a:t>Semana de la creación (Gén 1:3</a:t>
            </a:r>
            <a:r>
              <a:rPr lang="en-US" sz="2300" b="1" u="sng" dirty="0">
                <a:solidFill>
                  <a:srgbClr val="FFFFCC"/>
                </a:solidFill>
                <a:cs typeface="Calibri" panose="020F0502020204030204" pitchFamily="34" charset="0"/>
                <a:sym typeface="Symbol" pitchFamily="18" charset="2"/>
              </a:rPr>
              <a:t>–</a:t>
            </a:r>
            <a:r>
              <a:rPr lang="en-US" sz="2300" b="1" u="sng" dirty="0">
                <a:solidFill>
                  <a:srgbClr val="FFFFCC"/>
                </a:solidFill>
              </a:rPr>
              <a:t>2:3): “</a:t>
            </a:r>
            <a:r>
              <a:rPr lang="es-CO" sz="2300" b="1" u="sng" dirty="0">
                <a:solidFill>
                  <a:srgbClr val="FFFFCC"/>
                </a:solidFill>
              </a:rPr>
              <a:t>Y vio Dios...“era buena</a:t>
            </a:r>
            <a:r>
              <a:rPr lang="en-US" sz="2300" b="1" u="sng" dirty="0">
                <a:solidFill>
                  <a:srgbClr val="FFFFCC"/>
                </a:solidFill>
              </a:rPr>
              <a:t>”</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BEEA0A2-750B-C3F8-DDCE-56DA69A24763}"/>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487089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0" y="0"/>
            <a:ext cx="9144000" cy="5293757"/>
          </a:xfrm>
          <a:prstGeom prst="rect">
            <a:avLst/>
          </a:prstGeom>
        </p:spPr>
        <p:txBody>
          <a:bodyPr wrap="square">
            <a:spAutoFit/>
          </a:bodyPr>
          <a:lstStyle/>
          <a:p>
            <a:pPr marR="0"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1:18–20</a:t>
            </a:r>
          </a:p>
          <a:p>
            <a:pPr marL="0" marR="0" algn="just">
              <a:spcBef>
                <a:spcPts val="0"/>
              </a:spcBef>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18</a:t>
            </a:r>
            <a:r>
              <a:rPr lang="en-US" sz="3100" dirty="0">
                <a:effectLst>
                  <a:outerShdw blurRad="38100" dist="38100" dir="2700000" algn="tl">
                    <a:srgbClr val="000000">
                      <a:alpha val="43137"/>
                    </a:srgbClr>
                  </a:outerShdw>
                </a:effectLst>
                <a:latin typeface="Calibri" panose="020F0502020204030204" pitchFamily="34" charset="0"/>
              </a:rPr>
              <a:t> </a:t>
            </a:r>
            <a:r>
              <a:rPr lang="es-CO" sz="3100" dirty="0">
                <a:effectLst>
                  <a:outerShdw blurRad="38100" dist="38100" dir="2700000" algn="tl">
                    <a:srgbClr val="000000">
                      <a:alpha val="43137"/>
                    </a:srgbClr>
                  </a:outerShdw>
                </a:effectLst>
                <a:latin typeface="Calibri" panose="020F0502020204030204" pitchFamily="34" charset="0"/>
              </a:rPr>
              <a:t>Porque la ira de Dios se revela desde el cielo contra toda impiedad e injusticia de los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hombres, que con injusticia restringen la verdad</a:t>
            </a:r>
            <a:r>
              <a:rPr lang="es-CO" sz="3100" dirty="0">
                <a:effectLst>
                  <a:outerShdw blurRad="38100" dist="38100" dir="2700000" algn="tl">
                    <a:srgbClr val="000000">
                      <a:alpha val="43137"/>
                    </a:srgbClr>
                  </a:outerShdw>
                </a:effectLst>
                <a:latin typeface="Calibri" panose="020F0502020204030204" pitchFamily="34" charset="0"/>
              </a:rPr>
              <a:t>; 19 porque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lo que se conoce acerca de Dios es evidente dentro de ellos, pues Dios se lo hizo evidente</a:t>
            </a:r>
            <a:r>
              <a:rPr lang="es-CO" sz="3100" dirty="0">
                <a:effectLst>
                  <a:outerShdw blurRad="38100" dist="38100" dir="2700000" algn="tl">
                    <a:srgbClr val="000000">
                      <a:alpha val="43137"/>
                    </a:srgbClr>
                  </a:outerShdw>
                </a:effectLst>
                <a:latin typeface="Calibri" panose="020F0502020204030204" pitchFamily="34" charset="0"/>
              </a:rPr>
              <a:t>. 20 Porque desde la creación del mundo, sus atributos invisibles, su eterno poder y divinidad, se han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visto con toda claridad</a:t>
            </a:r>
            <a:r>
              <a:rPr lang="es-CO" sz="3100" dirty="0">
                <a:effectLst>
                  <a:outerShdw blurRad="38100" dist="38100" dir="2700000" algn="tl">
                    <a:srgbClr val="000000">
                      <a:alpha val="43137"/>
                    </a:srgbClr>
                  </a:outerShdw>
                </a:effectLst>
                <a:latin typeface="Calibri" panose="020F0502020204030204" pitchFamily="34" charset="0"/>
              </a:rPr>
              <a:t>,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siendo entendidos por medio de lo creado</a:t>
            </a:r>
            <a:r>
              <a:rPr lang="es-CO" sz="3100" dirty="0">
                <a:effectLst>
                  <a:outerShdw blurRad="38100" dist="38100" dir="2700000" algn="tl">
                    <a:srgbClr val="000000">
                      <a:alpha val="43137"/>
                    </a:srgbClr>
                  </a:outerShdw>
                </a:effectLst>
                <a:latin typeface="Calibri" panose="020F0502020204030204" pitchFamily="34" charset="0"/>
              </a:rPr>
              <a:t>, de manera que no tienen excusa</a:t>
            </a:r>
            <a:r>
              <a:rPr lang="en-US" sz="31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306287053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B15C7724-D471-43C0-B2F1-68DAB491F0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0" y="0"/>
            <a:ext cx="9144000" cy="47244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Pedro 3:5 (KJV)</a:t>
            </a:r>
          </a:p>
          <a:p>
            <a:pPr marL="0" indent="0" algn="just">
              <a:spcBef>
                <a:spcPts val="0"/>
              </a:spcBef>
              <a:buNone/>
              <a:defRPr/>
            </a:pPr>
            <a:r>
              <a:rPr lang="en-US" sz="3600" dirty="0">
                <a:solidFill>
                  <a:srgbClr val="FFFFFF"/>
                </a:solidFill>
                <a:cs typeface="Calibri" panose="020F0502020204030204" pitchFamily="34" charset="0"/>
              </a:rPr>
              <a:t>“</a:t>
            </a:r>
            <a:r>
              <a:rPr lang="es-CO" sz="3600" dirty="0">
                <a:effectLst/>
              </a:rPr>
              <a:t>Por esto, </a:t>
            </a:r>
            <a:r>
              <a:rPr lang="es-CO" sz="3600" b="1" u="sng" dirty="0">
                <a:solidFill>
                  <a:srgbClr val="FFFFCC"/>
                </a:solidFill>
                <a:effectLst/>
              </a:rPr>
              <a:t>voluntariamente ignoran [thelō]</a:t>
            </a:r>
            <a:r>
              <a:rPr lang="es-CO" sz="3600" dirty="0">
                <a:effectLst/>
              </a:rPr>
              <a:t>, que por la palabra de Dios los cielos fueron del tiempo antiguo, y la tierra que fue formada del agua y por medio del agua</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3043518"/>
            <a:ext cx="3213614" cy="1828800"/>
          </a:xfrm>
          <a:prstGeom prst="rect">
            <a:avLst/>
          </a:prstGeom>
        </p:spPr>
      </p:pic>
      <p:sp>
        <p:nvSpPr>
          <p:cNvPr id="2" name="TextBox 1">
            <a:extLst>
              <a:ext uri="{FF2B5EF4-FFF2-40B4-BE49-F238E27FC236}">
                <a16:creationId xmlns:a16="http://schemas.microsoft.com/office/drawing/2014/main" id="{24A141E4-A43A-800B-1D1C-7B715FFC96A7}"/>
              </a:ext>
            </a:extLst>
          </p:cNvPr>
          <p:cNvSpPr txBox="1"/>
          <p:nvPr/>
        </p:nvSpPr>
        <p:spPr>
          <a:xfrm>
            <a:off x="7201808" y="4524345"/>
            <a:ext cx="1936429" cy="400110"/>
          </a:xfrm>
          <a:prstGeom prst="rect">
            <a:avLst/>
          </a:prstGeom>
          <a:noFill/>
        </p:spPr>
        <p:txBody>
          <a:bodyPr wrap="none" rtlCol="0">
            <a:spAutoFit/>
          </a:bodyPr>
          <a:lstStyle/>
          <a:p>
            <a:pPr algn="r"/>
            <a:r>
              <a:rPr lang="es-CO" sz="2000" dirty="0">
                <a:latin typeface="Calibri" panose="020F0502020204030204" pitchFamily="34" charset="0"/>
                <a:ea typeface="Calibri" panose="020F0502020204030204" pitchFamily="34" charset="0"/>
                <a:cs typeface="Calibri" panose="020F0502020204030204" pitchFamily="34" charset="0"/>
              </a:rPr>
              <a:t>Traducida de KJV</a:t>
            </a:r>
          </a:p>
        </p:txBody>
      </p:sp>
    </p:spTree>
    <p:extLst>
      <p:ext uri="{BB962C8B-B14F-4D97-AF65-F5344CB8AC3E}">
        <p14:creationId xmlns:p14="http://schemas.microsoft.com/office/powerpoint/2010/main" val="9486900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4ACC-72C3-65AA-8C3E-2A3769E34AB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1C7550A-2B8D-FC4E-EE0C-71167C76132D}"/>
              </a:ext>
            </a:extLst>
          </p:cNvPr>
          <p:cNvGraphicFramePr>
            <a:graphicFrameLocks noGrp="1"/>
          </p:cNvGraphicFramePr>
          <p:nvPr>
            <p:ph idx="1"/>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Lumbreras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las lumbreras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86521715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3AA83-5BE8-ADC6-E608-78304032018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BA71187-7768-DF69-EC15-70E9D8BA22BE}"/>
              </a:ext>
            </a:extLst>
          </p:cNvPr>
          <p:cNvGraphicFramePr>
            <a:graphicFrameLocks noGrp="1"/>
          </p:cNvGraphicFramePr>
          <p:nvPr>
            <p:ph idx="1"/>
            <p:extLst>
              <p:ext uri="{D42A27DB-BD31-4B8C-83A1-F6EECF244321}">
                <p14:modId xmlns:p14="http://schemas.microsoft.com/office/powerpoint/2010/main" val="1789347864"/>
              </p:ext>
            </p:extLst>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Lumbreras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las lumbreras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rgbClr val="FFFFCC"/>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32827124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C4F9-021B-6F43-4CA9-7EACF63A49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4B52B7-56B5-B9D1-54C2-51EC5B2F5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6CD2FC9-8BE4-3BB5-03C0-1C7FB8E3A48D}"/>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 tinieblas cubrían la superficie del abismo, y el Espíritu de Dios se movía sobre la superficie de las aguas. 3 Entonces dijo Dios: Sea la luz. Y hubo luz.</a:t>
            </a:r>
            <a:r>
              <a:rPr lang="es-CO"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293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0080-9B78-A5C3-ADC7-3A67F525D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03" y="143833"/>
            <a:ext cx="8913994" cy="6570333"/>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2B7C-7260-2D49-148A-05FCC351E3B6}"/>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E7E95EE-C855-42A4-F356-4C7C7FB8C614}"/>
              </a:ext>
            </a:extLst>
          </p:cNvPr>
          <p:cNvGraphicFramePr>
            <a:graphicFrameLocks noGrp="1"/>
          </p:cNvGraphicFramePr>
          <p:nvPr>
            <p:ph idx="1"/>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Lumbreras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las lumbreras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412141808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1722668107"/>
              </p:ext>
            </p:extLst>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Lumbreras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las lumbreras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rgbClr val="FFFFCC"/>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34635051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9A658-9A12-4424-A4A8-B2826FDB31EE}"/>
              </a:ext>
            </a:extLst>
          </p:cNvPr>
          <p:cNvSpPr txBox="1"/>
          <p:nvPr/>
        </p:nvSpPr>
        <p:spPr>
          <a:xfrm>
            <a:off x="0" y="1066800"/>
            <a:ext cx="9144000" cy="5863144"/>
          </a:xfrm>
          <a:prstGeom prst="rect">
            <a:avLst/>
          </a:prstGeom>
          <a:noFill/>
        </p:spPr>
        <p:txBody>
          <a:bodyPr wrap="square">
            <a:spAutoFit/>
          </a:bodyPr>
          <a:lstStyle/>
          <a:p>
            <a:pPr algn="just"/>
            <a:r>
              <a:rPr lang="en-US" sz="2500" dirty="0">
                <a:latin typeface="Calibri" panose="020F0502020204030204" pitchFamily="34" charset="0"/>
                <a:cs typeface="Calibri" panose="020F0502020204030204" pitchFamily="34" charset="0"/>
              </a:rPr>
              <a:t>“</a:t>
            </a:r>
            <a:r>
              <a:rPr lang="es-CO" sz="2500" dirty="0">
                <a:latin typeface="Calibri" panose="020F0502020204030204" pitchFamily="34" charset="0"/>
                <a:cs typeface="Calibri" panose="020F0502020204030204" pitchFamily="34" charset="0"/>
              </a:rPr>
              <a:t>Uniformismo, en geología, es la doctrina que sugiere que los procesos geológicos de la Tierra han actuado de la misma manera y con esencialmente la misma intensidad en el pasado que en el presente, y que dicha uniformidad es suficiente para explicar todos los cambios geológicos. Este principio es fundamental en el pensamiento geológico y sustenta todo el desarrollo de la ciencia de la geología. Cuando William Whewell, un académico de la Universidad de Cambridge, introdujo el término en 1832, la visión predominante (llamada catastrofismo) sostenía que la Tierra se había originado por medios sobrenaturales y había sido afectada por una serie de eventos catastróficos, como el diluvio bíblico. En contraste con el catastrofismo, el uniformismo postula que los fenómenos observados en las rocas pueden explicarse completamente mediante procesos geológicos que continúan actuando en la actualidad —en otras palabras, el presente es la clave del pasado</a:t>
            </a:r>
            <a:r>
              <a:rPr lang="en-US" sz="2500" dirty="0">
                <a:latin typeface="Calibri" panose="020F0502020204030204" pitchFamily="34" charset="0"/>
                <a:cs typeface="Calibri" panose="020F0502020204030204" pitchFamily="34" charset="0"/>
              </a:rPr>
              <a:t>.”</a:t>
            </a:r>
          </a:p>
        </p:txBody>
      </p:sp>
      <p:sp>
        <p:nvSpPr>
          <p:cNvPr id="7" name="Rectangle 2">
            <a:extLst>
              <a:ext uri="{FF2B5EF4-FFF2-40B4-BE49-F238E27FC236}">
                <a16:creationId xmlns:a16="http://schemas.microsoft.com/office/drawing/2014/main" id="{790FF940-F732-4105-8A20-4F7BCD6ECA64}"/>
              </a:ext>
            </a:extLst>
          </p:cNvPr>
          <p:cNvSpPr txBox="1">
            <a:spLocks noChangeArrowheads="1"/>
          </p:cNvSpPr>
          <p:nvPr/>
        </p:nvSpPr>
        <p:spPr bwMode="auto">
          <a:xfrm>
            <a:off x="1543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200" dirty="0">
                <a:effectLst>
                  <a:outerShdw blurRad="38100" dist="38100" dir="2700000" algn="tl">
                    <a:srgbClr val="000000"/>
                  </a:outerShdw>
                </a:effectLst>
                <a:ea typeface="+mn-ea"/>
                <a:cs typeface="Arial" charset="0"/>
              </a:rPr>
              <a:t>Uniformismo - Definición</a:t>
            </a:r>
          </a:p>
          <a:p>
            <a:pPr algn="ctr" eaLnBrk="1" hangingPunct="1">
              <a:spcAft>
                <a:spcPts val="600"/>
              </a:spcAft>
            </a:pPr>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25743717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 y="480060"/>
          <a:ext cx="8915401" cy="5897880"/>
        </p:xfrm>
        <a:graphic>
          <a:graphicData uri="http://schemas.openxmlformats.org/drawingml/2006/table">
            <a:tbl>
              <a:tblPr firstRow="1" bandRow="1">
                <a:tableStyleId>{073A0DAA-6AF3-43AB-8588-CEC1D06C72B9}</a:tableStyleId>
              </a:tblPr>
              <a:tblGrid>
                <a:gridCol w="477610">
                  <a:extLst>
                    <a:ext uri="{9D8B030D-6E8A-4147-A177-3AD203B41FA5}">
                      <a16:colId xmlns:a16="http://schemas.microsoft.com/office/drawing/2014/main" val="20000"/>
                    </a:ext>
                  </a:extLst>
                </a:gridCol>
                <a:gridCol w="1592036">
                  <a:extLst>
                    <a:ext uri="{9D8B030D-6E8A-4147-A177-3AD203B41FA5}">
                      <a16:colId xmlns:a16="http://schemas.microsoft.com/office/drawing/2014/main" val="20001"/>
                    </a:ext>
                  </a:extLst>
                </a:gridCol>
                <a:gridCol w="2308452">
                  <a:extLst>
                    <a:ext uri="{9D8B030D-6E8A-4147-A177-3AD203B41FA5}">
                      <a16:colId xmlns:a16="http://schemas.microsoft.com/office/drawing/2014/main" val="20002"/>
                    </a:ext>
                  </a:extLst>
                </a:gridCol>
                <a:gridCol w="4537303">
                  <a:extLst>
                    <a:ext uri="{9D8B030D-6E8A-4147-A177-3AD203B41FA5}">
                      <a16:colId xmlns:a16="http://schemas.microsoft.com/office/drawing/2014/main" val="20003"/>
                    </a:ext>
                  </a:extLst>
                </a:gridCol>
              </a:tblGrid>
              <a:tr h="655320">
                <a:tc gridSpan="4">
                  <a:txBody>
                    <a:bodyPr/>
                    <a:lstStyle/>
                    <a:p>
                      <a:pPr algn="ctr"/>
                      <a:r>
                        <a:rPr kumimoji="0" lang="es-CO"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El Uniformismo no es Biblicismo.</a:t>
                      </a: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69579860"/>
                  </a:ext>
                </a:extLst>
              </a:tr>
              <a:tr h="655320">
                <a:tc>
                  <a:txBody>
                    <a:bodyPr/>
                    <a:lstStyle/>
                    <a:p>
                      <a:pPr algn="ctr"/>
                      <a:endParaRPr lang="en-US" sz="1800" b="1" dirty="0">
                        <a:solidFill>
                          <a:schemeClr val="bg2"/>
                        </a:solidFill>
                        <a:latin typeface="Calibri" panose="020F0502020204030204" pitchFamily="34" charset="0"/>
                        <a:cs typeface="Calibri" panose="020F0502020204030204" pitchFamily="34" charset="0"/>
                      </a:endParaRP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ESCRITURA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DISTINTIVOS</a:t>
                      </a:r>
                    </a:p>
                  </a:txBody>
                  <a:tcPr anchor="ctr"/>
                </a:tc>
                <a:extLst>
                  <a:ext uri="{0D108BD9-81ED-4DB2-BD59-A6C34878D82A}">
                    <a16:rowId xmlns:a16="http://schemas.microsoft.com/office/drawing/2014/main" val="10000"/>
                  </a:ext>
                </a:extLst>
              </a:tr>
              <a:tr h="655320">
                <a:tc>
                  <a:txBody>
                    <a:bodyPr/>
                    <a:lstStyle/>
                    <a:p>
                      <a:r>
                        <a:rPr lang="en-US" sz="1800" b="1" dirty="0">
                          <a:latin typeface="Calibri" panose="020F0502020204030204" pitchFamily="34" charset="0"/>
                          <a:cs typeface="Calibri" panose="020F0502020204030204" pitchFamily="34" charset="0"/>
                        </a:rPr>
                        <a:t>1.</a:t>
                      </a:r>
                    </a:p>
                  </a:txBody>
                  <a:tcPr/>
                </a:tc>
                <a:tc>
                  <a:txBody>
                    <a:bodyPr/>
                    <a:lstStyle/>
                    <a:p>
                      <a:r>
                        <a:rPr lang="en-US" sz="1800" dirty="0">
                          <a:latin typeface="Calibri" panose="020F0502020204030204" pitchFamily="34" charset="0"/>
                          <a:cs typeface="Calibri" panose="020F0502020204030204" pitchFamily="34" charset="0"/>
                        </a:rPr>
                        <a:t>Creación</a:t>
                      </a:r>
                    </a:p>
                  </a:txBody>
                  <a:tcPr/>
                </a:tc>
                <a:tc>
                  <a:txBody>
                    <a:bodyPr/>
                    <a:lstStyle/>
                    <a:p>
                      <a:r>
                        <a:rPr lang="en-US" sz="1800" dirty="0">
                          <a:latin typeface="Calibri" panose="020F0502020204030204" pitchFamily="34" charset="0"/>
                          <a:cs typeface="Calibri" panose="020F0502020204030204" pitchFamily="34" charset="0"/>
                        </a:rPr>
                        <a:t>Génesis 1-2</a:t>
                      </a:r>
                    </a:p>
                  </a:txBody>
                  <a:tcPr/>
                </a:tc>
                <a:tc>
                  <a:txBody>
                    <a:bodyPr/>
                    <a:lstStyle/>
                    <a:p>
                      <a:r>
                        <a:rPr lang="en-US" sz="1800" dirty="0">
                          <a:latin typeface="Calibri" panose="020F0502020204030204" pitchFamily="34" charset="0"/>
                          <a:cs typeface="Calibri" panose="020F0502020204030204" pitchFamily="34" charset="0"/>
                        </a:rPr>
                        <a:t>Sin muerte</a:t>
                      </a:r>
                    </a:p>
                  </a:txBody>
                  <a:tcPr/>
                </a:tc>
                <a:extLst>
                  <a:ext uri="{0D108BD9-81ED-4DB2-BD59-A6C34878D82A}">
                    <a16:rowId xmlns:a16="http://schemas.microsoft.com/office/drawing/2014/main" val="10001"/>
                  </a:ext>
                </a:extLst>
              </a:tr>
              <a:tr h="655320">
                <a:tc>
                  <a:txBody>
                    <a:bodyPr/>
                    <a:lstStyle/>
                    <a:p>
                      <a:r>
                        <a:rPr lang="en-US" sz="1800" b="1" dirty="0">
                          <a:latin typeface="Calibri" panose="020F0502020204030204" pitchFamily="34" charset="0"/>
                          <a:cs typeface="Calibri" panose="020F0502020204030204" pitchFamily="34" charset="0"/>
                        </a:rPr>
                        <a:t>2.</a:t>
                      </a:r>
                    </a:p>
                  </a:txBody>
                  <a:tcPr/>
                </a:tc>
                <a:tc>
                  <a:txBody>
                    <a:bodyPr/>
                    <a:lstStyle/>
                    <a:p>
                      <a:r>
                        <a:rPr lang="en-US" sz="1800" dirty="0">
                          <a:latin typeface="Calibri" panose="020F0502020204030204" pitchFamily="34" charset="0"/>
                          <a:cs typeface="Calibri" panose="020F0502020204030204" pitchFamily="34" charset="0"/>
                        </a:rPr>
                        <a:t>La caída</a:t>
                      </a:r>
                    </a:p>
                  </a:txBody>
                  <a:tcPr/>
                </a:tc>
                <a:tc>
                  <a:txBody>
                    <a:bodyPr/>
                    <a:lstStyle/>
                    <a:p>
                      <a:r>
                        <a:rPr lang="en-US" sz="1800" dirty="0">
                          <a:latin typeface="Calibri" panose="020F0502020204030204" pitchFamily="34" charset="0"/>
                          <a:cs typeface="Calibri" panose="020F0502020204030204" pitchFamily="34" charset="0"/>
                        </a:rPr>
                        <a:t>Génesis 3-6</a:t>
                      </a:r>
                    </a:p>
                  </a:txBody>
                  <a:tcPr/>
                </a:tc>
                <a:tc>
                  <a:txBody>
                    <a:bodyPr/>
                    <a:lstStyle/>
                    <a:p>
                      <a:r>
                        <a:rPr lang="es-CO" sz="1800" dirty="0">
                          <a:latin typeface="Calibri" panose="020F0502020204030204" pitchFamily="34" charset="0"/>
                          <a:cs typeface="Calibri" panose="020F0502020204030204" pitchFamily="34" charset="0"/>
                        </a:rPr>
                        <a:t>Muerte, embarazo doloroso y trabajo, extrema longevidad, sin gobierno humano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655320">
                <a:tc>
                  <a:txBody>
                    <a:bodyPr/>
                    <a:lstStyle/>
                    <a:p>
                      <a:r>
                        <a:rPr lang="en-US" sz="1800" b="1" dirty="0">
                          <a:latin typeface="Calibri" panose="020F0502020204030204" pitchFamily="34" charset="0"/>
                          <a:cs typeface="Calibri" panose="020F0502020204030204" pitchFamily="34" charset="0"/>
                        </a:rPr>
                        <a:t>3.</a:t>
                      </a:r>
                    </a:p>
                  </a:txBody>
                  <a:tcPr/>
                </a:tc>
                <a:tc>
                  <a:txBody>
                    <a:bodyPr/>
                    <a:lstStyle/>
                    <a:p>
                      <a:r>
                        <a:rPr lang="en-US" sz="1800" dirty="0">
                          <a:latin typeface="Calibri" panose="020F0502020204030204" pitchFamily="34" charset="0"/>
                          <a:cs typeface="Calibri" panose="020F0502020204030204" pitchFamily="34" charset="0"/>
                        </a:rPr>
                        <a:t>El diluvio</a:t>
                      </a:r>
                    </a:p>
                  </a:txBody>
                  <a:tcPr/>
                </a:tc>
                <a:tc>
                  <a:txBody>
                    <a:bodyPr/>
                    <a:lstStyle/>
                    <a:p>
                      <a:r>
                        <a:rPr lang="en-US" sz="1800" dirty="0">
                          <a:latin typeface="Calibri" panose="020F0502020204030204" pitchFamily="34" charset="0"/>
                          <a:cs typeface="Calibri" panose="020F0502020204030204" pitchFamily="34" charset="0"/>
                        </a:rPr>
                        <a:t>Génesis 7-10</a:t>
                      </a:r>
                    </a:p>
                  </a:txBody>
                  <a:tcPr/>
                </a:tc>
                <a:tc>
                  <a:txBody>
                    <a:bodyPr/>
                    <a:lstStyle/>
                    <a:p>
                      <a:r>
                        <a:rPr lang="es-CO" sz="1800" dirty="0">
                          <a:latin typeface="Calibri" panose="020F0502020204030204" pitchFamily="34" charset="0"/>
                          <a:cs typeface="Calibri" panose="020F0502020204030204" pitchFamily="34" charset="0"/>
                        </a:rPr>
                        <a:t>Vidas más cortas, gobierno humano, un solo idioma, sin naciones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655320">
                <a:tc>
                  <a:txBody>
                    <a:bodyPr/>
                    <a:lstStyle/>
                    <a:p>
                      <a:r>
                        <a:rPr lang="en-US" sz="1800" b="1" u="sng" dirty="0">
                          <a:solidFill>
                            <a:srgbClr val="0000CC"/>
                          </a:solidFill>
                          <a:latin typeface="Calibri" panose="020F0502020204030204" pitchFamily="34" charset="0"/>
                          <a:cs typeface="Calibri" panose="020F0502020204030204" pitchFamily="34" charset="0"/>
                        </a:rPr>
                        <a:t>4.</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Babel</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Génesis 11-presente</a:t>
                      </a:r>
                    </a:p>
                  </a:txBody>
                  <a:tcPr>
                    <a:solidFill>
                      <a:srgbClr val="FFFFCC"/>
                    </a:solidFill>
                  </a:tcPr>
                </a:tc>
                <a:tc>
                  <a:txBody>
                    <a:bodyPr/>
                    <a:lstStyle/>
                    <a:p>
                      <a:r>
                        <a:rPr lang="es-CO" sz="1800" b="1" u="sng" dirty="0">
                          <a:solidFill>
                            <a:srgbClr val="0000CC"/>
                          </a:solidFill>
                          <a:latin typeface="Calibri" panose="020F0502020204030204" pitchFamily="34" charset="0"/>
                          <a:cs typeface="Calibri" panose="020F0502020204030204" pitchFamily="34" charset="0"/>
                        </a:rPr>
                        <a:t>Sin gobierno global, múltiples idiomas, naciones, etnias</a:t>
                      </a:r>
                      <a:endParaRPr lang="en-US" sz="1800" b="1" u="sng" dirty="0">
                        <a:solidFill>
                          <a:srgbClr val="0000CC"/>
                        </a:solidFill>
                        <a:latin typeface="Calibri" panose="020F0502020204030204" pitchFamily="34" charset="0"/>
                        <a:cs typeface="Calibri" panose="020F0502020204030204" pitchFamily="34" charset="0"/>
                      </a:endParaRPr>
                    </a:p>
                  </a:txBody>
                  <a:tcPr>
                    <a:solidFill>
                      <a:srgbClr val="FFFFCC"/>
                    </a:solidFill>
                  </a:tcPr>
                </a:tc>
                <a:extLst>
                  <a:ext uri="{0D108BD9-81ED-4DB2-BD59-A6C34878D82A}">
                    <a16:rowId xmlns:a16="http://schemas.microsoft.com/office/drawing/2014/main" val="10004"/>
                  </a:ext>
                </a:extLst>
              </a:tr>
              <a:tr h="655320">
                <a:tc>
                  <a:txBody>
                    <a:bodyPr/>
                    <a:lstStyle/>
                    <a:p>
                      <a:r>
                        <a:rPr lang="en-US" sz="1800" b="1" dirty="0">
                          <a:latin typeface="Calibri" panose="020F0502020204030204" pitchFamily="34" charset="0"/>
                          <a:cs typeface="Calibri" panose="020F0502020204030204" pitchFamily="34" charset="0"/>
                        </a:rPr>
                        <a:t>5.</a:t>
                      </a:r>
                    </a:p>
                  </a:txBody>
                  <a:tcPr/>
                </a:tc>
                <a:tc>
                  <a:txBody>
                    <a:bodyPr/>
                    <a:lstStyle/>
                    <a:p>
                      <a:r>
                        <a:rPr lang="en-US" sz="1800" dirty="0">
                          <a:latin typeface="Calibri" panose="020F0502020204030204" pitchFamily="34" charset="0"/>
                          <a:cs typeface="Calibri" panose="020F0502020204030204" pitchFamily="34" charset="0"/>
                        </a:rPr>
                        <a:t>Anticristo</a:t>
                      </a:r>
                    </a:p>
                  </a:txBody>
                  <a:tcPr/>
                </a:tc>
                <a:tc>
                  <a:txBody>
                    <a:bodyPr/>
                    <a:lstStyle/>
                    <a:p>
                      <a:r>
                        <a:rPr lang="en-US" sz="1700" dirty="0">
                          <a:latin typeface="Calibri" panose="020F0502020204030204" pitchFamily="34" charset="0"/>
                          <a:cs typeface="Calibri" panose="020F0502020204030204" pitchFamily="34" charset="0"/>
                        </a:rPr>
                        <a:t>Del Rapto a la 2ª Venida</a:t>
                      </a:r>
                    </a:p>
                  </a:txBody>
                  <a:tcPr/>
                </a:tc>
                <a:tc>
                  <a:txBody>
                    <a:bodyPr/>
                    <a:lstStyle/>
                    <a:p>
                      <a:r>
                        <a:rPr lang="es-CO" sz="1800" dirty="0">
                          <a:latin typeface="Calibri" panose="020F0502020204030204" pitchFamily="34" charset="0"/>
                          <a:cs typeface="Calibri" panose="020F0502020204030204" pitchFamily="34" charset="0"/>
                        </a:rPr>
                        <a:t>Gobierno mundial, se retira el freno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r h="655320">
                <a:tc>
                  <a:txBody>
                    <a:bodyPr/>
                    <a:lstStyle/>
                    <a:p>
                      <a:r>
                        <a:rPr lang="en-US" sz="1800" b="1" dirty="0">
                          <a:latin typeface="Calibri" panose="020F0502020204030204" pitchFamily="34" charset="0"/>
                          <a:cs typeface="Calibri" panose="020F0502020204030204" pitchFamily="34" charset="0"/>
                        </a:rPr>
                        <a:t>6.</a:t>
                      </a:r>
                    </a:p>
                  </a:txBody>
                  <a:tcPr/>
                </a:tc>
                <a:tc>
                  <a:txBody>
                    <a:bodyPr/>
                    <a:lstStyle/>
                    <a:p>
                      <a:r>
                        <a:rPr lang="en-US" sz="1800" dirty="0">
                          <a:latin typeface="Calibri" panose="020F0502020204030204" pitchFamily="34" charset="0"/>
                          <a:cs typeface="Calibri" panose="020F0502020204030204" pitchFamily="34" charset="0"/>
                        </a:rPr>
                        <a:t>Reino</a:t>
                      </a:r>
                    </a:p>
                  </a:txBody>
                  <a:tcPr/>
                </a:tc>
                <a:tc>
                  <a:txBody>
                    <a:bodyPr/>
                    <a:lstStyle/>
                    <a:p>
                      <a:r>
                        <a:rPr lang="en-US" sz="1800" dirty="0">
                          <a:latin typeface="Calibri" panose="020F0502020204030204" pitchFamily="34" charset="0"/>
                          <a:cs typeface="Calibri" panose="020F0502020204030204" pitchFamily="34" charset="0"/>
                        </a:rPr>
                        <a:t>Apocalipsis 20:1-10</a:t>
                      </a:r>
                    </a:p>
                  </a:txBody>
                  <a:tcPr/>
                </a:tc>
                <a:tc>
                  <a:txBody>
                    <a:bodyPr/>
                    <a:lstStyle/>
                    <a:p>
                      <a:r>
                        <a:rPr lang="es-CO" sz="1800" dirty="0">
                          <a:latin typeface="Calibri" panose="020F0502020204030204" pitchFamily="34" charset="0"/>
                          <a:cs typeface="Calibri" panose="020F0502020204030204" pitchFamily="34" charset="0"/>
                        </a:rPr>
                        <a:t>Larga esperanza de vida, condiciones del reino, realidad de la muerte, la tierra renovada</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r h="655320">
                <a:tc>
                  <a:txBody>
                    <a:bodyPr/>
                    <a:lstStyle/>
                    <a:p>
                      <a:r>
                        <a:rPr lang="en-US" sz="1800" b="1" dirty="0">
                          <a:latin typeface="Calibri" panose="020F0502020204030204" pitchFamily="34" charset="0"/>
                          <a:cs typeface="Calibri" panose="020F0502020204030204" pitchFamily="34" charset="0"/>
                        </a:rPr>
                        <a:t>7.</a:t>
                      </a:r>
                    </a:p>
                  </a:txBody>
                  <a:tcPr/>
                </a:tc>
                <a:tc>
                  <a:txBody>
                    <a:bodyPr/>
                    <a:lstStyle/>
                    <a:p>
                      <a:r>
                        <a:rPr lang="en-US" sz="1800" dirty="0">
                          <a:latin typeface="Calibri" panose="020F0502020204030204" pitchFamily="34" charset="0"/>
                          <a:cs typeface="Calibri" panose="020F0502020204030204" pitchFamily="34" charset="0"/>
                        </a:rPr>
                        <a:t>Eternal State</a:t>
                      </a:r>
                    </a:p>
                  </a:txBody>
                  <a:tcPr/>
                </a:tc>
                <a:tc>
                  <a:txBody>
                    <a:bodyPr/>
                    <a:lstStyle/>
                    <a:p>
                      <a:r>
                        <a:rPr lang="en-US" sz="1800" dirty="0">
                          <a:latin typeface="Calibri" panose="020F0502020204030204" pitchFamily="34" charset="0"/>
                          <a:cs typeface="Calibri" panose="020F0502020204030204" pitchFamily="34" charset="0"/>
                        </a:rPr>
                        <a:t>Apocalipsis 21-22</a:t>
                      </a:r>
                    </a:p>
                  </a:txBody>
                  <a:tcPr/>
                </a:tc>
                <a:tc>
                  <a:txBody>
                    <a:bodyPr/>
                    <a:lstStyle/>
                    <a:p>
                      <a:r>
                        <a:rPr lang="en-US" sz="1800" dirty="0">
                          <a:latin typeface="Calibri" panose="020F0502020204030204" pitchFamily="34" charset="0"/>
                          <a:cs typeface="Calibri" panose="020F0502020204030204" pitchFamily="34" charset="0"/>
                        </a:rPr>
                        <a:t>Sin muerte, tierra nueva</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12086</TotalTime>
  <Words>8407</Words>
  <Application>Microsoft Office PowerPoint</Application>
  <PresentationFormat>On-screen Show (4:3)</PresentationFormat>
  <Paragraphs>901</Paragraphs>
  <Slides>122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Arial</vt:lpstr>
      <vt:lpstr>Calibri</vt:lpstr>
      <vt:lpstr>Century Gothic</vt:lpstr>
      <vt:lpstr>Haettenschweiler</vt:lpstr>
      <vt:lpstr>Segoe UI Variable Small</vt:lpstr>
      <vt:lpstr>Symbol</vt:lpstr>
      <vt:lpstr>system-ui</vt:lpstr>
      <vt:lpstr>Times New Roman</vt:lpstr>
      <vt:lpstr>Wingdings</vt:lpstr>
      <vt:lpstr>Azure</vt:lpstr>
      <vt:lpstr>PowerPoint Presentation</vt:lpstr>
      <vt:lpstr>CONTENIDO INTRODUCTORIO</vt:lpstr>
      <vt:lpstr>ESTRUCTURA DE GÉNESIS</vt:lpstr>
      <vt:lpstr>ESTRUCTURA DE GÉNESIS</vt:lpstr>
      <vt:lpstr>¿Relato Contradictorio de la Creación?</vt:lpstr>
      <vt:lpstr>Génesis 1:1–2:3 Esquema</vt:lpstr>
      <vt:lpstr>Génesis 1:1–2:3 Esquema</vt:lpstr>
      <vt:lpstr>Génesis 1:1–2:3 Esquema</vt:lpstr>
      <vt:lpstr>Génesis 1:1–2:3 Esquema</vt:lpstr>
      <vt:lpstr>Génesis 1:1–2:3 Esquema</vt:lpstr>
      <vt:lpstr>PowerPoint Presentation</vt:lpstr>
      <vt:lpstr>Génesis 1:1–2:3 Esquema</vt:lpstr>
      <vt:lpstr>Génesis 1:1–2:3 Esquema</vt:lpstr>
      <vt:lpstr>Formando y Poblando (Gén 1:1)</vt:lpstr>
      <vt:lpstr>Génesis 1:1–2:3 Esquema</vt:lpstr>
      <vt:lpstr>PowerPoint Presentation</vt:lpstr>
      <vt:lpstr>PowerPoint Presentation</vt:lpstr>
      <vt:lpstr>PowerPoint Presentation</vt:lpstr>
      <vt:lpstr>Temas Claves en Génesis 1</vt:lpstr>
      <vt:lpstr>PowerPoint Presentation</vt:lpstr>
      <vt:lpstr>¿Día 4: La Luz Antes que el Sol?  (Gén. 1:3; Gén 1:14-19)</vt:lpstr>
      <vt:lpstr>¿Día 4: La Luz Antes que el Sol?  (Gén. 1:3; Gén 1:14-19)</vt:lpstr>
      <vt:lpstr>¿Día 4: La Luz Antes que el Sol?  (Gén. 1:3; Gén 1:14-19)</vt:lpstr>
      <vt:lpstr>PowerPoint Presentation</vt:lpstr>
      <vt:lpstr>PowerPoint Presentation</vt:lpstr>
      <vt:lpstr>¿Día 4: La Luz Antes que el Sol?  (Gén. 1:3; Gén 1:14-19)</vt:lpstr>
      <vt:lpstr>PowerPoint Presentation</vt:lpstr>
      <vt:lpstr>¿La Luz Solo se Revela en el día 4?</vt:lpstr>
      <vt:lpstr>PowerPoint Presentation</vt:lpstr>
      <vt:lpstr>Génesis 1:1–2:3 Esquema</vt:lpstr>
      <vt:lpstr>Génesis 1:1–2:3 Esquema</vt:lpstr>
      <vt:lpstr>Temas Claves en Génesis 1</vt:lpstr>
      <vt:lpstr>Día 6 Administrador Teocrático (Gén 1:24-31)</vt:lpstr>
      <vt:lpstr>Día 6 Administrador Teocrático (Gén 1:24-31)</vt:lpstr>
      <vt:lpstr>PowerPoint Presentation</vt:lpstr>
      <vt:lpstr>PowerPoint Presentation</vt:lpstr>
      <vt:lpstr>Día 6 Administrador Teocrático (Gén 1:24-31)</vt:lpstr>
      <vt:lpstr>PowerPoint Presentation</vt:lpstr>
      <vt:lpstr>PowerPoint Presentation</vt:lpstr>
      <vt:lpstr>La Trinidad en Génesis</vt:lpstr>
      <vt:lpstr>PowerPoint Presentation</vt:lpstr>
      <vt:lpstr>PowerPoint Presentation</vt:lpstr>
      <vt:lpstr>PowerPoint Presentation</vt:lpstr>
      <vt:lpstr>Día 6 Administrador Teocrático (Gén 1:24-31)</vt:lpstr>
      <vt:lpstr>PowerPoint Presentation</vt:lpstr>
      <vt:lpstr>PowerPoint Presentation</vt:lpstr>
      <vt:lpstr>Día 6 Administrador Teocrático (Gén 1:24-31)</vt:lpstr>
      <vt:lpstr>PowerPoint Presentation</vt:lpstr>
      <vt:lpstr>PowerPoint Presentation</vt:lpstr>
      <vt:lpstr>J. Dwight Pentecost Thy kingdom Come, Page 316</vt:lpstr>
      <vt:lpstr>Mark Hitchcock The End, Page 421-22</vt:lpstr>
      <vt:lpstr>Día 6 Administrador Teocrático (Gén 1:24-31)</vt:lpstr>
      <vt:lpstr>PowerPoint Presentation</vt:lpstr>
      <vt:lpstr>PowerPoint Presentation</vt:lpstr>
      <vt:lpstr>PowerPoint Presentation</vt:lpstr>
      <vt:lpstr>PowerPoint Presentation</vt:lpstr>
      <vt:lpstr>Día 6 Administrador Teocrático (Gén 1:24-31)</vt:lpstr>
      <vt:lpstr>PowerPoint Presentation</vt:lpstr>
      <vt:lpstr>PowerPoint Presentation</vt:lpstr>
      <vt:lpstr>Génesis 1:1–2:3 Esquema</vt:lpstr>
      <vt:lpstr>PowerPoint Presentation</vt:lpstr>
      <vt:lpstr>Temas Claves en Génesis 1</vt:lpstr>
      <vt:lpstr>PowerPoint Presentation</vt:lpstr>
      <vt:lpstr>Día 7 Sábado (Gén 2:1-3)</vt:lpstr>
      <vt:lpstr>Día 7 Sábado (Gén 2:1-3)</vt:lpstr>
      <vt:lpstr>Día 7 Sábado (Gén 2:1-3)</vt:lpstr>
      <vt:lpstr>PowerPoint Presentation</vt:lpstr>
      <vt:lpstr>PowerPoint Presentation</vt:lpstr>
      <vt:lpstr>Día 7 Sábado (Gén 2:1-3)</vt:lpstr>
      <vt:lpstr>Día 7 Sábado (Gén 2:1-3)</vt:lpstr>
      <vt:lpstr>Día 7 Sábado (Gén 2:1-3)</vt:lpstr>
      <vt:lpstr>Día 7 Sábado (Gén 2:1-3)</vt:lpstr>
      <vt:lpstr>PowerPoint Presentation</vt:lpstr>
      <vt:lpstr>Temas Claves en Génesis 1</vt:lpstr>
      <vt:lpstr>Origen del Hombre</vt:lpstr>
      <vt:lpstr>Evolución Wikipedia</vt:lpstr>
      <vt:lpstr>Source: Henry Morris, The Long War Against God</vt:lpstr>
      <vt:lpstr>Recursos del Diseño Inteligente</vt:lpstr>
      <vt:lpstr>Las Fallas de la Evolución</vt:lpstr>
      <vt:lpstr>Las Fallas de la Evolución</vt:lpstr>
      <vt:lpstr>Eslabón Perdido</vt:lpstr>
      <vt:lpstr>Eslabones Perdidos</vt:lpstr>
      <vt:lpstr>Las Fallas de la Evolución</vt:lpstr>
      <vt:lpstr>PowerPoint Presentation</vt:lpstr>
      <vt:lpstr>Las Fallas de la Evolución</vt:lpstr>
      <vt:lpstr>Las Fallas de la Evolución</vt:lpstr>
      <vt:lpstr>Las Fallas de la Evolución</vt:lpstr>
      <vt:lpstr>Las Fallas de la Evolución</vt:lpstr>
      <vt:lpstr>¿Por Qué la Popularidad de la Evolución?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Génesis 1:1–2:3 Esquema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Genesis-005-1v14-2v3</dc:title>
  <dc:subject>Genesis</dc:subject>
  <dc:creator>A. Woods</dc:creator>
  <dc:description>Modified by Jim McGowan</dc:description>
  <cp:lastModifiedBy>Claudia Mora</cp:lastModifiedBy>
  <cp:revision>1222</cp:revision>
  <cp:lastPrinted>2020-08-27T01:58:20Z</cp:lastPrinted>
  <dcterms:created xsi:type="dcterms:W3CDTF">2009-03-17T12:21:13Z</dcterms:created>
  <dcterms:modified xsi:type="dcterms:W3CDTF">2025-07-17T00:20:58Z</dcterms:modified>
</cp:coreProperties>
</file>