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38"/>
  </p:notesMasterIdLst>
  <p:handoutMasterIdLst>
    <p:handoutMasterId r:id="rId39"/>
  </p:handoutMasterIdLst>
  <p:sldIdLst>
    <p:sldId id="11071" r:id="rId4"/>
    <p:sldId id="28008" r:id="rId5"/>
    <p:sldId id="27970" r:id="rId6"/>
    <p:sldId id="6380" r:id="rId7"/>
    <p:sldId id="6381" r:id="rId8"/>
    <p:sldId id="28007" r:id="rId9"/>
    <p:sldId id="28038" r:id="rId10"/>
    <p:sldId id="27977" r:id="rId11"/>
    <p:sldId id="5704" r:id="rId12"/>
    <p:sldId id="27978" r:id="rId13"/>
    <p:sldId id="5706" r:id="rId14"/>
    <p:sldId id="28032" r:id="rId15"/>
    <p:sldId id="28034" r:id="rId16"/>
    <p:sldId id="28037" r:id="rId17"/>
    <p:sldId id="922" r:id="rId18"/>
    <p:sldId id="28035" r:id="rId19"/>
    <p:sldId id="28036" r:id="rId20"/>
    <p:sldId id="27979" r:id="rId21"/>
    <p:sldId id="5708" r:id="rId22"/>
    <p:sldId id="5709" r:id="rId23"/>
    <p:sldId id="27986" r:id="rId24"/>
    <p:sldId id="2785" r:id="rId25"/>
    <p:sldId id="6412" r:id="rId26"/>
    <p:sldId id="27987" r:id="rId27"/>
    <p:sldId id="27988" r:id="rId28"/>
    <p:sldId id="8856" r:id="rId29"/>
    <p:sldId id="28039" r:id="rId30"/>
    <p:sldId id="27989" r:id="rId31"/>
    <p:sldId id="27990" r:id="rId32"/>
    <p:sldId id="5716" r:id="rId33"/>
    <p:sldId id="28040" r:id="rId34"/>
    <p:sldId id="28041" r:id="rId35"/>
    <p:sldId id="6502" r:id="rId36"/>
    <p:sldId id="28000" r:id="rId37"/>
  </p:sldIdLst>
  <p:sldSz cx="12192000" cy="6858000"/>
  <p:notesSz cx="7315200" cy="9601200"/>
  <p:custDataLst>
    <p:tags r:id="rId4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00FF"/>
    <a:srgbClr val="FFFF99"/>
    <a:srgbClr val="66FF66"/>
    <a:srgbClr val="0000CC"/>
    <a:srgbClr val="000066"/>
    <a:srgbClr val="006600"/>
    <a:srgbClr val="0000FF"/>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p:scale>
          <a:sx n="130" d="100"/>
          <a:sy n="130" d="100"/>
        </p:scale>
        <p:origin x="852" y="51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376" y="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- 035</a:t>
            </a:r>
          </a:p>
          <a:p>
            <a:pPr>
              <a:defRPr/>
            </a:pPr>
            <a:r>
              <a:rPr lang="en-US" sz="1500" dirty="0"/>
              <a:t>07-13-2025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7/10/2025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AF5D7D-18A1-4B9A-AC5F-822C5A1135E0}" type="slidenum">
              <a:rPr lang="en-US" altLang="en-US" smtClean="0"/>
              <a:pPr>
                <a:defRPr/>
              </a:pPr>
              <a:t>23</a:t>
            </a:fld>
            <a:endParaRPr lang="en-US" altLang="en-US" dirty="0"/>
          </a:p>
        </p:txBody>
      </p:sp>
    </p:spTree>
    <p:extLst>
      <p:ext uri="{BB962C8B-B14F-4D97-AF65-F5344CB8AC3E}">
        <p14:creationId xmlns:p14="http://schemas.microsoft.com/office/powerpoint/2010/main" val="86617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7/10/2025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7/10/2025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2666750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7/10/2025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7/10/2025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 id="2147488971" r:id="rId14"/>
    <p:sldLayoutId id="2147488972"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18941-03AC-2666-918D-87A2F7C5F35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39102C-843A-4E6C-282F-8C7C0F2E2FD2}"/>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F33053EA-32AA-D559-444F-8BFDCE8BC0B9}"/>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64FD4284-ACCA-F898-12EB-9D2FB2A4C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954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599"/>
            <a:ext cx="9220200" cy="923925"/>
          </a:xfrm>
        </p:spPr>
        <p:txBody>
          <a:bodyPr/>
          <a:lstStyle/>
          <a:p>
            <a:pPr marL="746125" lvl="1" indent="-742950" algn="ctr">
              <a:spcBef>
                <a:spcPts val="0"/>
              </a:spcBef>
              <a:spcAft>
                <a:spcPts val="3000"/>
              </a:spcAft>
              <a:buClr>
                <a:srgbClr val="66FF66"/>
              </a:buClr>
              <a:buSzPct val="100000"/>
              <a:buFont typeface="+mj-lt"/>
              <a:buAutoNum type="arabicPeriod" startAt="4"/>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 By Disbelieving</a:t>
            </a:r>
          </a:p>
        </p:txBody>
      </p:sp>
      <p:sp>
        <p:nvSpPr>
          <p:cNvPr id="3" name="Content Placeholder 2"/>
          <p:cNvSpPr>
            <a:spLocks noGrp="1"/>
          </p:cNvSpPr>
          <p:nvPr>
            <p:ph idx="1"/>
          </p:nvPr>
        </p:nvSpPr>
        <p:spPr>
          <a:xfrm>
            <a:off x="609600" y="1600200"/>
            <a:ext cx="6705600" cy="3657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10:25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9:26; 19:9; 28:24</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2 Thess. 2:12</a:t>
            </a:r>
          </a:p>
        </p:txBody>
      </p:sp>
      <p:pic>
        <p:nvPicPr>
          <p:cNvPr id="2" name="Picture 2">
            <a:extLst>
              <a:ext uri="{FF2B5EF4-FFF2-40B4-BE49-F238E27FC236}">
                <a16:creationId xmlns:a16="http://schemas.microsoft.com/office/drawing/2014/main" id="{2DDC5891-E862-A04C-E004-1DB20F8A0C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53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599"/>
            <a:ext cx="9220200" cy="923925"/>
          </a:xfrm>
        </p:spPr>
        <p:txBody>
          <a:bodyPr/>
          <a:lstStyle/>
          <a:p>
            <a:pPr marL="746125" lvl="1" indent="-742950" algn="ctr">
              <a:spcBef>
                <a:spcPts val="0"/>
              </a:spcBef>
              <a:spcAft>
                <a:spcPts val="3000"/>
              </a:spcAft>
              <a:buClr>
                <a:srgbClr val="66FF66"/>
              </a:buClr>
              <a:buSzPct val="100000"/>
              <a:buFont typeface="+mj-lt"/>
              <a:buAutoNum type="arabicPeriod" startAt="4"/>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 By Disbelieving</a:t>
            </a:r>
          </a:p>
        </p:txBody>
      </p:sp>
      <p:sp>
        <p:nvSpPr>
          <p:cNvPr id="3" name="Content Placeholder 2"/>
          <p:cNvSpPr>
            <a:spLocks noGrp="1"/>
          </p:cNvSpPr>
          <p:nvPr>
            <p:ph idx="1"/>
          </p:nvPr>
        </p:nvSpPr>
        <p:spPr>
          <a:xfrm>
            <a:off x="609600" y="1600200"/>
            <a:ext cx="6705600" cy="3657600"/>
          </a:xfrm>
        </p:spPr>
        <p:txBody>
          <a:bodyPr/>
          <a:lstStyle/>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John 10:25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9:26; 19:9; 28:24</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2 Thess. 2:12</a:t>
            </a:r>
          </a:p>
        </p:txBody>
      </p:sp>
      <p:pic>
        <p:nvPicPr>
          <p:cNvPr id="2" name="Picture 2">
            <a:extLst>
              <a:ext uri="{FF2B5EF4-FFF2-40B4-BE49-F238E27FC236}">
                <a16:creationId xmlns:a16="http://schemas.microsoft.com/office/drawing/2014/main" id="{2DDC5891-E862-A04C-E004-1DB20F8A0C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69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599"/>
            <a:ext cx="9220200" cy="923925"/>
          </a:xfrm>
        </p:spPr>
        <p:txBody>
          <a:bodyPr/>
          <a:lstStyle/>
          <a:p>
            <a:pPr marL="746125" lvl="1" indent="-742950" algn="ctr">
              <a:spcBef>
                <a:spcPts val="0"/>
              </a:spcBef>
              <a:spcAft>
                <a:spcPts val="3000"/>
              </a:spcAft>
              <a:buClr>
                <a:srgbClr val="66FF66"/>
              </a:buClr>
              <a:buSzPct val="100000"/>
              <a:buFont typeface="+mj-lt"/>
              <a:buAutoNum type="arabicPeriod" startAt="4"/>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 By Disbelieving</a:t>
            </a:r>
          </a:p>
        </p:txBody>
      </p:sp>
      <p:sp>
        <p:nvSpPr>
          <p:cNvPr id="3" name="Content Placeholder 2"/>
          <p:cNvSpPr>
            <a:spLocks noGrp="1"/>
          </p:cNvSpPr>
          <p:nvPr>
            <p:ph idx="1"/>
          </p:nvPr>
        </p:nvSpPr>
        <p:spPr>
          <a:xfrm>
            <a:off x="609600" y="1600200"/>
            <a:ext cx="6705600" cy="3657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10:25</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John 12:37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9:26; 19:9; 28:24</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2 Thess. 2:12</a:t>
            </a:r>
          </a:p>
        </p:txBody>
      </p:sp>
      <p:pic>
        <p:nvPicPr>
          <p:cNvPr id="2" name="Picture 2">
            <a:extLst>
              <a:ext uri="{FF2B5EF4-FFF2-40B4-BE49-F238E27FC236}">
                <a16:creationId xmlns:a16="http://schemas.microsoft.com/office/drawing/2014/main" id="{2DDC5891-E862-A04C-E004-1DB20F8A0C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020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352800"/>
          </a:xfrm>
        </p:spPr>
        <p:txBody>
          <a:bodyPr/>
          <a:lstStyle/>
          <a:p>
            <a:pPr marL="0" indent="0" algn="ctr" defTabSz="685800">
              <a:spcBef>
                <a:spcPts val="0"/>
              </a:spcBef>
              <a:spcAft>
                <a:spcPts val="900"/>
              </a:spcAft>
              <a:buNone/>
              <a:defRPr/>
            </a:pPr>
            <a:r>
              <a:rPr lang="en-US" altLang="en-US" sz="4000" kern="1200" dirty="0">
                <a:solidFill>
                  <a:schemeClr val="tx2"/>
                </a:solidFill>
                <a:ea typeface="+mj-ea"/>
                <a:cs typeface="Calibri" panose="020F0502020204030204" pitchFamily="34" charset="0"/>
              </a:rPr>
              <a:t>John 12:37</a:t>
            </a: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t>
            </a:r>
            <a:r>
              <a:rPr lang="en-US" sz="3600" b="0" i="0" u="none" strike="noStrike" dirty="0">
                <a:effectLst>
                  <a:outerShdw blurRad="38100" dist="38100" dir="2700000" algn="tl">
                    <a:srgbClr val="000000">
                      <a:alpha val="43137"/>
                    </a:srgbClr>
                  </a:outerShdw>
                </a:effectLst>
                <a:latin typeface="system-ui"/>
              </a:rPr>
              <a:t>But though He had performed so </a:t>
            </a:r>
            <a:r>
              <a:rPr lang="en-US" sz="3600" b="1" i="0" u="sng" strike="noStrike" dirty="0">
                <a:solidFill>
                  <a:srgbClr val="FFFFCC"/>
                </a:solidFill>
                <a:effectLst>
                  <a:outerShdw blurRad="38100" dist="38100" dir="2700000" algn="tl">
                    <a:srgbClr val="000000">
                      <a:alpha val="43137"/>
                    </a:srgbClr>
                  </a:outerShdw>
                </a:effectLst>
                <a:latin typeface="system-ui"/>
              </a:rPr>
              <a:t>many signs</a:t>
            </a:r>
            <a:r>
              <a:rPr lang="en-US" sz="3600" b="0" i="0" u="none" strike="noStrike" dirty="0">
                <a:effectLst>
                  <a:outerShdw blurRad="38100" dist="38100" dir="2700000" algn="tl">
                    <a:srgbClr val="000000">
                      <a:alpha val="43137"/>
                    </a:srgbClr>
                  </a:outerShdw>
                </a:effectLst>
                <a:latin typeface="system-ui"/>
              </a:rPr>
              <a:t> before them, </a:t>
            </a:r>
            <a:r>
              <a:rPr lang="en-US" sz="3600" b="0" i="1" u="none" strike="noStrike" dirty="0">
                <a:effectLst>
                  <a:outerShdw blurRad="38100" dist="38100" dir="2700000" algn="tl">
                    <a:srgbClr val="000000">
                      <a:alpha val="43137"/>
                    </a:srgbClr>
                  </a:outerShdw>
                </a:effectLst>
                <a:latin typeface="system-ui"/>
              </a:rPr>
              <a:t>yet</a:t>
            </a:r>
            <a:r>
              <a:rPr lang="en-US" sz="3600" b="0" i="0" u="none" strike="noStrike" dirty="0">
                <a:effectLst>
                  <a:outerShdw blurRad="38100" dist="38100" dir="2700000" algn="tl">
                    <a:srgbClr val="000000">
                      <a:alpha val="43137"/>
                    </a:srgbClr>
                  </a:outerShdw>
                </a:effectLst>
                <a:latin typeface="system-ui"/>
              </a:rPr>
              <a:t> they were </a:t>
            </a:r>
            <a:r>
              <a:rPr lang="en-US" sz="3600" b="1" i="0" u="sng" strike="noStrike" dirty="0">
                <a:solidFill>
                  <a:srgbClr val="FFFFCC"/>
                </a:solidFill>
                <a:effectLst>
                  <a:outerShdw blurRad="38100" dist="38100" dir="2700000" algn="tl">
                    <a:srgbClr val="000000">
                      <a:alpha val="43137"/>
                    </a:srgbClr>
                  </a:outerShdw>
                </a:effectLst>
                <a:latin typeface="system-ui"/>
              </a:rPr>
              <a:t>not believing</a:t>
            </a:r>
            <a:r>
              <a:rPr lang="en-US" sz="3600" b="0" i="0" u="none" strike="noStrike" dirty="0">
                <a:effectLst>
                  <a:outerShdw blurRad="38100" dist="38100" dir="2700000" algn="tl">
                    <a:srgbClr val="000000">
                      <a:alpha val="43137"/>
                    </a:srgbClr>
                  </a:outerShdw>
                </a:effectLst>
                <a:latin typeface="system-ui"/>
              </a:rPr>
              <a:t> in Him.”</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2BCFE551-0C84-F0C3-B6FD-9FC0B383E458}"/>
              </a:ext>
            </a:extLst>
          </p:cNvPr>
          <p:cNvPicPr>
            <a:picLocks noChangeAspect="1"/>
          </p:cNvPicPr>
          <p:nvPr/>
        </p:nvPicPr>
        <p:blipFill>
          <a:blip r:embed="rId3"/>
          <a:srcRect l="13753" r="12504"/>
          <a:stretch>
            <a:fillRect/>
          </a:stretch>
        </p:blipFill>
        <p:spPr>
          <a:xfrm>
            <a:off x="4597530" y="2514600"/>
            <a:ext cx="2996940" cy="22860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7107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E3D21B-E244-4AE6-2885-25723B2BBE9A}"/>
              </a:ext>
            </a:extLst>
          </p:cNvPr>
          <p:cNvSpPr>
            <a:spLocks noGrp="1" noChangeArrowheads="1"/>
          </p:cNvSpPr>
          <p:nvPr>
            <p:ph type="title" idx="4294967295"/>
          </p:nvPr>
        </p:nvSpPr>
        <p:spPr>
          <a:xfrm>
            <a:off x="1981200" y="274638"/>
            <a:ext cx="8229600" cy="639762"/>
          </a:xfrm>
        </p:spPr>
        <p:txBody>
          <a:bodyPr/>
          <a:lstStyle/>
          <a:p>
            <a:pPr algn="ctr"/>
            <a:r>
              <a:rPr lang="en-US" altLang="en-US" sz="4000" dirty="0">
                <a:latin typeface="Calibri" panose="020F0502020204030204" pitchFamily="34" charset="0"/>
                <a:cs typeface="Calibri" panose="020F0502020204030204" pitchFamily="34" charset="0"/>
              </a:rPr>
              <a:t>OUTLINE OF JOHN</a:t>
            </a:r>
          </a:p>
        </p:txBody>
      </p:sp>
      <p:graphicFrame>
        <p:nvGraphicFramePr>
          <p:cNvPr id="45097" name="Group 41">
            <a:extLst>
              <a:ext uri="{FF2B5EF4-FFF2-40B4-BE49-F238E27FC236}">
                <a16:creationId xmlns:a16="http://schemas.microsoft.com/office/drawing/2014/main" id="{A332EAD3-7868-CF22-4846-5D05FC410252}"/>
              </a:ext>
            </a:extLst>
          </p:cNvPr>
          <p:cNvGraphicFramePr>
            <a:graphicFrameLocks noGrp="1"/>
          </p:cNvGraphicFramePr>
          <p:nvPr/>
        </p:nvGraphicFramePr>
        <p:xfrm>
          <a:off x="609600" y="1066801"/>
          <a:ext cx="10972800" cy="5413377"/>
        </p:xfrm>
        <a:graphic>
          <a:graphicData uri="http://schemas.openxmlformats.org/drawingml/2006/table">
            <a:tbl>
              <a:tblPr/>
              <a:tblGrid>
                <a:gridCol w="2094810">
                  <a:extLst>
                    <a:ext uri="{9D8B030D-6E8A-4147-A177-3AD203B41FA5}">
                      <a16:colId xmlns:a16="http://schemas.microsoft.com/office/drawing/2014/main" val="20000"/>
                    </a:ext>
                  </a:extLst>
                </a:gridCol>
                <a:gridCol w="8877990">
                  <a:extLst>
                    <a:ext uri="{9D8B030D-6E8A-4147-A177-3AD203B41FA5}">
                      <a16:colId xmlns:a16="http://schemas.microsoft.com/office/drawing/2014/main" val="20001"/>
                    </a:ext>
                  </a:extLst>
                </a:gridCol>
              </a:tblGrid>
              <a:tr h="11223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1:1-18</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HEAVENLY GENEALOGY (Explains who Jesus is)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extLst>
                  <a:ext uri="{0D108BD9-81ED-4DB2-BD59-A6C34878D82A}">
                    <a16:rowId xmlns:a16="http://schemas.microsoft.com/office/drawing/2014/main" val="10000"/>
                  </a:ext>
                </a:extLst>
              </a:tr>
              <a:tr h="11223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1:19-11:57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FB1"/>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PUBLIC MINISTRY ( 7 signs &amp; discourses)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FB1"/>
                    </a:solidFill>
                  </a:tcPr>
                </a:tc>
                <a:extLst>
                  <a:ext uri="{0D108BD9-81ED-4DB2-BD59-A6C34878D82A}">
                    <a16:rowId xmlns:a16="http://schemas.microsoft.com/office/drawing/2014/main" val="10001"/>
                  </a:ext>
                </a:extLst>
              </a:tr>
              <a:tr h="11223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12:1-50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TRIUMPHAL ENTRY (public national rejection of Christ-12:37)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extLst>
                  <a:ext uri="{0D108BD9-81ED-4DB2-BD59-A6C34878D82A}">
                    <a16:rowId xmlns:a16="http://schemas.microsoft.com/office/drawing/2014/main" val="10002"/>
                  </a:ext>
                </a:extLst>
              </a:tr>
              <a:tr h="110013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13-17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7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UPPER ROOM DISCOURSE (new dispensation)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7F"/>
                    </a:solidFill>
                  </a:tcPr>
                </a:tc>
                <a:extLst>
                  <a:ext uri="{0D108BD9-81ED-4DB2-BD59-A6C34878D82A}">
                    <a16:rowId xmlns:a16="http://schemas.microsoft.com/office/drawing/2014/main" val="10003"/>
                  </a:ext>
                </a:extLst>
              </a:tr>
              <a:tr h="94615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18-21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E36D"/>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PASSION NARRATIVES  (crucifixion to resurrection)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E36D"/>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599"/>
            <a:ext cx="9220200" cy="923925"/>
          </a:xfrm>
        </p:spPr>
        <p:txBody>
          <a:bodyPr/>
          <a:lstStyle/>
          <a:p>
            <a:pPr marL="746125" lvl="1" indent="-742950" algn="ctr">
              <a:spcBef>
                <a:spcPts val="0"/>
              </a:spcBef>
              <a:spcAft>
                <a:spcPts val="3000"/>
              </a:spcAft>
              <a:buClr>
                <a:srgbClr val="66FF66"/>
              </a:buClr>
              <a:buSzPct val="100000"/>
              <a:buFont typeface="+mj-lt"/>
              <a:buAutoNum type="arabicPeriod" startAt="4"/>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 By Disbelieving</a:t>
            </a:r>
          </a:p>
        </p:txBody>
      </p:sp>
      <p:sp>
        <p:nvSpPr>
          <p:cNvPr id="3" name="Content Placeholder 2"/>
          <p:cNvSpPr>
            <a:spLocks noGrp="1"/>
          </p:cNvSpPr>
          <p:nvPr>
            <p:ph idx="1"/>
          </p:nvPr>
        </p:nvSpPr>
        <p:spPr>
          <a:xfrm>
            <a:off x="609600" y="1600200"/>
            <a:ext cx="6705600" cy="3657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10:25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12:37</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Acts 9:26; 19:9; 28:24</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2 Thess. 2:12</a:t>
            </a:r>
          </a:p>
        </p:txBody>
      </p:sp>
      <p:pic>
        <p:nvPicPr>
          <p:cNvPr id="2" name="Picture 2">
            <a:extLst>
              <a:ext uri="{FF2B5EF4-FFF2-40B4-BE49-F238E27FC236}">
                <a16:creationId xmlns:a16="http://schemas.microsoft.com/office/drawing/2014/main" id="{2DDC5891-E862-A04C-E004-1DB20F8A0C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979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599"/>
            <a:ext cx="9220200" cy="923925"/>
          </a:xfrm>
        </p:spPr>
        <p:txBody>
          <a:bodyPr/>
          <a:lstStyle/>
          <a:p>
            <a:pPr marL="746125" lvl="1" indent="-742950" algn="ctr">
              <a:spcBef>
                <a:spcPts val="0"/>
              </a:spcBef>
              <a:spcAft>
                <a:spcPts val="3000"/>
              </a:spcAft>
              <a:buClr>
                <a:srgbClr val="66FF66"/>
              </a:buClr>
              <a:buSzPct val="100000"/>
              <a:buFont typeface="+mj-lt"/>
              <a:buAutoNum type="arabicPeriod" startAt="4"/>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 By Disbelieving</a:t>
            </a:r>
          </a:p>
        </p:txBody>
      </p:sp>
      <p:sp>
        <p:nvSpPr>
          <p:cNvPr id="3" name="Content Placeholder 2"/>
          <p:cNvSpPr>
            <a:spLocks noGrp="1"/>
          </p:cNvSpPr>
          <p:nvPr>
            <p:ph idx="1"/>
          </p:nvPr>
        </p:nvSpPr>
        <p:spPr>
          <a:xfrm>
            <a:off x="609600" y="1600200"/>
            <a:ext cx="6705600" cy="3657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10:25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9:26</a:t>
            </a:r>
            <a:r>
              <a:rPr lang="en-US">
                <a:cs typeface="Calibri" pitchFamily="34" charset="0"/>
              </a:rPr>
              <a:t>; 19:9; 28:24</a:t>
            </a:r>
            <a:endParaRPr lang="en-US" dirty="0">
              <a:cs typeface="Calibri" pitchFamily="34" charset="0"/>
            </a:endParaRP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2 Thess. 2:12</a:t>
            </a:r>
          </a:p>
        </p:txBody>
      </p:sp>
      <p:pic>
        <p:nvPicPr>
          <p:cNvPr id="2" name="Picture 2">
            <a:extLst>
              <a:ext uri="{FF2B5EF4-FFF2-40B4-BE49-F238E27FC236}">
                <a16:creationId xmlns:a16="http://schemas.microsoft.com/office/drawing/2014/main" id="{2DDC5891-E862-A04C-E004-1DB20F8A0C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589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5207B-4BFF-7629-E0C9-8EB71B33FDF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0A999-CAB7-8D58-57B4-D7825BBF1440}"/>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773DAA40-A83E-941F-30BE-63BAE52BD750}"/>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8E7DD8D7-A455-855E-9D49-EAC4D0A4331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561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021080" y="0"/>
            <a:ext cx="10149840" cy="289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ts val="0"/>
              </a:spcBef>
              <a:spcAft>
                <a:spcPts val="900"/>
              </a:spcAft>
              <a:buNone/>
              <a:defRPr/>
            </a:pPr>
            <a:r>
              <a:rPr lang="en-US" sz="4000" dirty="0">
                <a:solidFill>
                  <a:schemeClr val="tx2"/>
                </a:solidFill>
                <a:ea typeface="+mj-ea"/>
                <a:cs typeface="Calibri" panose="020F0502020204030204" pitchFamily="34" charset="0"/>
              </a:rPr>
              <a:t>John 6:44</a:t>
            </a:r>
          </a:p>
          <a:p>
            <a:pPr marL="0" indent="0" algn="just">
              <a:spcBef>
                <a:spcPts val="0"/>
              </a:spcBef>
              <a:buClr>
                <a:srgbClr val="00FFFF"/>
              </a:buClr>
              <a:buNone/>
              <a:defRPr/>
            </a:pPr>
            <a:r>
              <a:rPr lang="en-US" sz="3700" kern="0" dirty="0">
                <a:solidFill>
                  <a:srgbClr val="FFFFFF"/>
                </a:solidFill>
                <a:effectLst/>
              </a:rPr>
              <a:t>“</a:t>
            </a:r>
            <a:r>
              <a:rPr lang="en-US" sz="3700" dirty="0">
                <a:effectLst/>
              </a:rPr>
              <a:t>No one can come to Me unless the Father who sent Me </a:t>
            </a:r>
            <a:r>
              <a:rPr lang="en-US" sz="3700" b="1" u="sng" dirty="0">
                <a:solidFill>
                  <a:srgbClr val="FFFFCC"/>
                </a:solidFill>
                <a:effectLst/>
              </a:rPr>
              <a:t>draws (</a:t>
            </a:r>
            <a:r>
              <a:rPr lang="en-US" sz="3700" b="1" i="1" u="sng" dirty="0">
                <a:solidFill>
                  <a:srgbClr val="FFFFCC"/>
                </a:solidFill>
                <a:effectLst/>
              </a:rPr>
              <a:t>helkyō</a:t>
            </a:r>
            <a:r>
              <a:rPr lang="en-US" sz="3700" b="1" u="sng" dirty="0">
                <a:solidFill>
                  <a:srgbClr val="FFFFCC"/>
                </a:solidFill>
                <a:effectLst/>
              </a:rPr>
              <a:t>)</a:t>
            </a:r>
            <a:r>
              <a:rPr lang="en-US" sz="3700" dirty="0">
                <a:effectLst/>
              </a:rPr>
              <a:t> him; and I will raise him up on the last day.</a:t>
            </a:r>
            <a:r>
              <a:rPr lang="en-US" sz="3700" cap="small" dirty="0">
                <a:effectLst/>
              </a:rPr>
              <a:t>”</a:t>
            </a:r>
          </a:p>
        </p:txBody>
      </p:sp>
      <p:pic>
        <p:nvPicPr>
          <p:cNvPr id="2" name="Picture 1">
            <a:extLst>
              <a:ext uri="{FF2B5EF4-FFF2-40B4-BE49-F238E27FC236}">
                <a16:creationId xmlns:a16="http://schemas.microsoft.com/office/drawing/2014/main" id="{054EF476-0080-A5FA-6F57-D6932E0CCE2B}"/>
              </a:ext>
            </a:extLst>
          </p:cNvPr>
          <p:cNvPicPr>
            <a:picLocks noChangeAspect="1"/>
          </p:cNvPicPr>
          <p:nvPr/>
        </p:nvPicPr>
        <p:blipFill>
          <a:blip r:embed="rId3"/>
          <a:srcRect l="5625" t="15909" r="45000" b="37500"/>
          <a:stretch/>
        </p:blipFill>
        <p:spPr>
          <a:xfrm>
            <a:off x="4334108" y="2971800"/>
            <a:ext cx="3523784" cy="1828800"/>
          </a:xfrm>
          <a:prstGeom prst="rect">
            <a:avLst/>
          </a:prstGeom>
        </p:spPr>
      </p:pic>
    </p:spTree>
    <p:extLst>
      <p:ext uri="{BB962C8B-B14F-4D97-AF65-F5344CB8AC3E}">
        <p14:creationId xmlns:p14="http://schemas.microsoft.com/office/powerpoint/2010/main" val="3646983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p:cNvSpPr>
            <a:spLocks noGrp="1"/>
          </p:cNvSpPr>
          <p:nvPr>
            <p:ph idx="1"/>
          </p:nvPr>
        </p:nvSpPr>
        <p:spPr>
          <a:xfrm>
            <a:off x="609600" y="1371600"/>
            <a:ext cx="100584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What does it mean in John’s Gospel?</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“attract” or “draw” rather than coerce</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297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7BC12-D90B-5164-0AB2-73A6A666BFD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50F3CAD-7113-8BC3-1733-127BA5133B6C}"/>
              </a:ext>
            </a:extLst>
          </p:cNvPr>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a:extLst>
              <a:ext uri="{FF2B5EF4-FFF2-40B4-BE49-F238E27FC236}">
                <a16:creationId xmlns:a16="http://schemas.microsoft.com/office/drawing/2014/main" id="{579C7261-5BFE-624F-689D-A3BD3DF19E11}"/>
              </a:ext>
            </a:extLst>
          </p:cNvPr>
          <p:cNvSpPr>
            <a:spLocks noGrp="1"/>
          </p:cNvSpPr>
          <p:nvPr>
            <p:ph idx="1"/>
          </p:nvPr>
        </p:nvSpPr>
        <p:spPr>
          <a:xfrm>
            <a:off x="609600" y="1371600"/>
            <a:ext cx="100584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Verb </a:t>
            </a:r>
            <a:r>
              <a:rPr lang="en-US" b="1" i="1" u="sng" dirty="0">
                <a:solidFill>
                  <a:srgbClr val="FFFFCC"/>
                </a:solidFill>
                <a:cs typeface="Calibri" pitchFamily="34" charset="0"/>
              </a:rPr>
              <a:t>helkyō</a:t>
            </a:r>
            <a:r>
              <a:rPr lang="en-US" b="1" u="sng" dirty="0">
                <a:solidFill>
                  <a:srgbClr val="FFFFCC"/>
                </a:solidFill>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What does it mean in John’s Gospel?</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“attract” or “draw” rather than coerce</a:t>
            </a:r>
          </a:p>
        </p:txBody>
      </p:sp>
      <p:pic>
        <p:nvPicPr>
          <p:cNvPr id="3074" name="Picture 2">
            <a:extLst>
              <a:ext uri="{FF2B5EF4-FFF2-40B4-BE49-F238E27FC236}">
                <a16:creationId xmlns:a16="http://schemas.microsoft.com/office/drawing/2014/main" id="{5BF6A92F-6B8E-3493-F1DB-C86A643C9C0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119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b="3772"/>
          <a:stretch/>
        </p:blipFill>
        <p:spPr>
          <a:xfrm>
            <a:off x="1601819" y="228600"/>
            <a:ext cx="898836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0134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371601"/>
            <a:ext cx="10972800" cy="3124200"/>
          </a:xfrm>
        </p:spPr>
        <p:txBody>
          <a:bodyPr/>
          <a:lstStyle/>
          <a:p>
            <a:pPr marL="0" indent="0" algn="just">
              <a:buNone/>
            </a:pPr>
            <a:r>
              <a:rPr lang="en-US" b="1" dirty="0">
                <a:solidFill>
                  <a:srgbClr val="FFFFCC"/>
                </a:solidFill>
                <a:effectLst/>
              </a:rPr>
              <a:t>“Unwarranted adoption of an expanded semantic field</a:t>
            </a:r>
            <a:r>
              <a:rPr lang="en-US" dirty="0">
                <a:effectLst/>
              </a:rPr>
              <a:t>: The fallacy in this instance lies in the supposition that the meaning of a word in a specific context is much broader than the context itself allows and may bring with it the word’s entire semantic range. This step is sometimes called </a:t>
            </a:r>
            <a:r>
              <a:rPr lang="en-US" b="1" u="sng" dirty="0">
                <a:solidFill>
                  <a:srgbClr val="FFFFCC"/>
                </a:solidFill>
                <a:effectLst/>
              </a:rPr>
              <a:t>illegitimate totality transfer</a:t>
            </a:r>
            <a:r>
              <a:rPr lang="en-US" dirty="0">
                <a:effectLst/>
              </a:rPr>
              <a:t>.”</a:t>
            </a:r>
          </a:p>
        </p:txBody>
      </p:sp>
      <p:sp>
        <p:nvSpPr>
          <p:cNvPr id="4" name="TextBox 3">
            <a:extLst>
              <a:ext uri="{FF2B5EF4-FFF2-40B4-BE49-F238E27FC236}">
                <a16:creationId xmlns:a16="http://schemas.microsoft.com/office/drawing/2014/main" id="{3D0DF032-DE24-4699-83BD-7C8A3CB3ED9F}"/>
              </a:ext>
            </a:extLst>
          </p:cNvPr>
          <p:cNvSpPr txBox="1"/>
          <p:nvPr/>
        </p:nvSpPr>
        <p:spPr>
          <a:xfrm>
            <a:off x="609600" y="306794"/>
            <a:ext cx="10972800" cy="1369606"/>
          </a:xfrm>
          <a:prstGeom prst="rect">
            <a:avLst/>
          </a:prstGeom>
          <a:noFill/>
        </p:spPr>
        <p:txBody>
          <a:bodyPr wrap="square" rtlCol="0">
            <a:spAutoFit/>
          </a:bodyPr>
          <a:lstStyle/>
          <a:p>
            <a:pPr algn="ctr" eaLnBrk="1" hangingPunct="1">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Illegitimate Totality Transfer</a:t>
            </a:r>
          </a:p>
          <a:p>
            <a:pPr algn="ctr"/>
            <a:r>
              <a:rPr lang="en-US" sz="1800" dirty="0">
                <a:latin typeface="Calibri" panose="020F0502020204030204" pitchFamily="34" charset="0"/>
              </a:rPr>
              <a:t>D. A. Carson, </a:t>
            </a:r>
            <a:r>
              <a:rPr lang="en-US" sz="1800" i="1" dirty="0">
                <a:latin typeface="Calibri" panose="020F0502020204030204" pitchFamily="34" charset="0"/>
              </a:rPr>
              <a:t>Exegetical Fallacies</a:t>
            </a:r>
            <a:r>
              <a:rPr lang="en-US" sz="1800" dirty="0">
                <a:latin typeface="Calibri" panose="020F0502020204030204" pitchFamily="34" charset="0"/>
              </a:rPr>
              <a:t>, 2nd ed. (Grand Rapids, MI: Baker Academic, 1996), 60-61.</a:t>
            </a:r>
          </a:p>
          <a:p>
            <a:pPr algn="ctr"/>
            <a:endParaRPr lang="en-US" dirty="0"/>
          </a:p>
        </p:txBody>
      </p:sp>
      <p:pic>
        <p:nvPicPr>
          <p:cNvPr id="2" name="Picture 1">
            <a:extLst>
              <a:ext uri="{FF2B5EF4-FFF2-40B4-BE49-F238E27FC236}">
                <a16:creationId xmlns:a16="http://schemas.microsoft.com/office/drawing/2014/main" id="{045DEFA2-A342-B8D0-73BC-6AAB8D4A29B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24344" t="8549" r="25510" b="8549"/>
          <a:stretch>
            <a:fillRect/>
          </a:stretch>
        </p:blipFill>
        <p:spPr>
          <a:xfrm>
            <a:off x="4867275" y="4267200"/>
            <a:ext cx="2457451" cy="22860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1489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87194-785A-FDF4-9252-D1A173176D9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985EAED-9146-A7CE-B731-BDF2E6B4091B}"/>
              </a:ext>
            </a:extLst>
          </p:cNvPr>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a:extLst>
              <a:ext uri="{FF2B5EF4-FFF2-40B4-BE49-F238E27FC236}">
                <a16:creationId xmlns:a16="http://schemas.microsoft.com/office/drawing/2014/main" id="{4B278947-9D85-7728-19FD-7F25B0445C41}"/>
              </a:ext>
            </a:extLst>
          </p:cNvPr>
          <p:cNvSpPr>
            <a:spLocks noGrp="1"/>
          </p:cNvSpPr>
          <p:nvPr>
            <p:ph idx="1"/>
          </p:nvPr>
        </p:nvSpPr>
        <p:spPr>
          <a:xfrm>
            <a:off x="609600" y="1371600"/>
            <a:ext cx="100584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cs typeface="Calibri" pitchFamily="34" charset="0"/>
              </a:rPr>
              <a:t>Verb </a:t>
            </a:r>
            <a:r>
              <a:rPr lang="en-US" i="1" dirty="0">
                <a:effectLst>
                  <a:outerShdw blurRad="38100" dist="38100" dir="2700000" algn="tl">
                    <a:srgbClr val="000000">
                      <a:alpha val="43137"/>
                    </a:srgbClr>
                  </a:outerShdw>
                </a:effectLst>
                <a:cs typeface="Calibri" pitchFamily="34" charset="0"/>
              </a:rPr>
              <a:t>helkyō</a:t>
            </a:r>
            <a:r>
              <a:rPr lang="en-US" dirty="0">
                <a:effectLst>
                  <a:outerShdw blurRad="38100" dist="38100" dir="2700000" algn="tl">
                    <a:srgbClr val="000000">
                      <a:alpha val="43137"/>
                    </a:srgbClr>
                  </a:outerShdw>
                </a:effectLst>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What does it mean in John’s Gospel</a:t>
            </a:r>
            <a:r>
              <a:rPr lang="en-US" b="1" dirty="0">
                <a:solidFill>
                  <a:srgbClr val="FFFFCC"/>
                </a:solidFill>
                <a:cs typeface="Calibri" pitchFamily="34" charset="0"/>
              </a:rPr>
              <a:t>?</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“attract” or “draw” rather than coerce</a:t>
            </a:r>
          </a:p>
        </p:txBody>
      </p:sp>
      <p:pic>
        <p:nvPicPr>
          <p:cNvPr id="3074" name="Picture 2">
            <a:extLst>
              <a:ext uri="{FF2B5EF4-FFF2-40B4-BE49-F238E27FC236}">
                <a16:creationId xmlns:a16="http://schemas.microsoft.com/office/drawing/2014/main" id="{14697D40-8172-46A3-1A47-B485B55785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094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02068-7129-1BBD-4388-DF9A82E6735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C1ABEF0-CE41-AE26-CF58-BC5F57815069}"/>
              </a:ext>
            </a:extLst>
          </p:cNvPr>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a:extLst>
              <a:ext uri="{FF2B5EF4-FFF2-40B4-BE49-F238E27FC236}">
                <a16:creationId xmlns:a16="http://schemas.microsoft.com/office/drawing/2014/main" id="{A504A500-F5DF-5A47-E584-CA3982E359D7}"/>
              </a:ext>
            </a:extLst>
          </p:cNvPr>
          <p:cNvSpPr>
            <a:spLocks noGrp="1"/>
          </p:cNvSpPr>
          <p:nvPr>
            <p:ph idx="1"/>
          </p:nvPr>
        </p:nvSpPr>
        <p:spPr>
          <a:xfrm>
            <a:off x="609600" y="1371600"/>
            <a:ext cx="100584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cs typeface="Calibri" pitchFamily="34" charset="0"/>
              </a:rPr>
              <a:t>Verb </a:t>
            </a:r>
            <a:r>
              <a:rPr lang="en-US" i="1" dirty="0">
                <a:effectLst>
                  <a:outerShdw blurRad="38100" dist="38100" dir="2700000" algn="tl">
                    <a:srgbClr val="000000">
                      <a:alpha val="43137"/>
                    </a:srgbClr>
                  </a:outerShdw>
                </a:effectLst>
                <a:cs typeface="Calibri" pitchFamily="34" charset="0"/>
              </a:rPr>
              <a:t>helkyō</a:t>
            </a:r>
            <a:r>
              <a:rPr lang="en-US" dirty="0">
                <a:effectLst>
                  <a:outerShdw blurRad="38100" dist="38100" dir="2700000" algn="tl">
                    <a:srgbClr val="000000">
                      <a:alpha val="43137"/>
                    </a:srgbClr>
                  </a:outerShdw>
                </a:effectLst>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b="1" dirty="0">
                <a:solidFill>
                  <a:srgbClr val="FFFFCC"/>
                </a:solidFill>
                <a:cs typeface="Calibri" pitchFamily="34" charset="0"/>
              </a:rPr>
              <a:t>What does it mean in John’s Gospel?</a:t>
            </a:r>
          </a:p>
          <a:p>
            <a:pPr marL="1143000" lvl="1" indent="-571500">
              <a:spcBef>
                <a:spcPts val="0"/>
              </a:spcBef>
              <a:spcAft>
                <a:spcPts val="3000"/>
              </a:spcAft>
              <a:buSzPct val="100000"/>
              <a:buFont typeface="Wingdings" panose="05000000000000000000" pitchFamily="2" charset="2"/>
              <a:buAutoNum type="arabicPeriod"/>
              <a:defRPr/>
            </a:pPr>
            <a:r>
              <a:rPr lang="en-US" b="1" u="sng" dirty="0">
                <a:solidFill>
                  <a:srgbClr val="FFFFCC"/>
                </a:solidFill>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“attract” or “draw” rather than coerce</a:t>
            </a:r>
          </a:p>
        </p:txBody>
      </p:sp>
      <p:pic>
        <p:nvPicPr>
          <p:cNvPr id="3074" name="Picture 2">
            <a:extLst>
              <a:ext uri="{FF2B5EF4-FFF2-40B4-BE49-F238E27FC236}">
                <a16:creationId xmlns:a16="http://schemas.microsoft.com/office/drawing/2014/main" id="{8E7D78BF-3D8D-CDE5-F8FE-06FE089C36E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111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2438400" y="0"/>
            <a:ext cx="7315200" cy="1981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lnSpc>
                <a:spcPct val="90000"/>
              </a:lnSpc>
              <a:spcBef>
                <a:spcPts val="0"/>
              </a:spcBef>
              <a:spcAft>
                <a:spcPts val="900"/>
              </a:spcAft>
              <a:buNone/>
              <a:defRPr/>
            </a:pPr>
            <a:r>
              <a:rPr lang="en-US" sz="4000" dirty="0">
                <a:solidFill>
                  <a:schemeClr val="tx2"/>
                </a:solidFill>
                <a:ea typeface="+mj-ea"/>
                <a:cs typeface="Calibri" panose="020F0502020204030204" pitchFamily="34" charset="0"/>
              </a:rPr>
              <a:t>John 12:32</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And I, if I am lifted up from the earth, will </a:t>
            </a:r>
            <a:r>
              <a:rPr lang="en-US" sz="3600" b="1" dirty="0">
                <a:solidFill>
                  <a:srgbClr val="FFFFCC"/>
                </a:solidFill>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draw (</a:t>
            </a:r>
            <a:r>
              <a:rPr lang="en-US" sz="3600" b="1" i="1" u="sng" dirty="0" err="1">
                <a:solidFill>
                  <a:srgbClr val="FFFFCC"/>
                </a:solidFill>
                <a:effectLst>
                  <a:outerShdw blurRad="38100" dist="38100" dir="2700000" algn="tl">
                    <a:srgbClr val="000000">
                      <a:alpha val="43137"/>
                    </a:srgbClr>
                  </a:outerShdw>
                </a:effectLst>
              </a:rPr>
              <a:t>helkyō</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all men to Myself.”</a:t>
            </a:r>
          </a:p>
        </p:txBody>
      </p:sp>
      <p:pic>
        <p:nvPicPr>
          <p:cNvPr id="2" name="Picture 1">
            <a:extLst>
              <a:ext uri="{FF2B5EF4-FFF2-40B4-BE49-F238E27FC236}">
                <a16:creationId xmlns:a16="http://schemas.microsoft.com/office/drawing/2014/main" id="{41B89EA4-7DFE-9B4C-2573-66FC2FD47E32}"/>
              </a:ext>
            </a:extLst>
          </p:cNvPr>
          <p:cNvPicPr>
            <a:picLocks noChangeAspect="1"/>
          </p:cNvPicPr>
          <p:nvPr/>
        </p:nvPicPr>
        <p:blipFill>
          <a:blip r:embed="rId3"/>
          <a:stretch>
            <a:fillRect/>
          </a:stretch>
        </p:blipFill>
        <p:spPr>
          <a:xfrm>
            <a:off x="4886251" y="2057400"/>
            <a:ext cx="241949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3557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352800"/>
          </a:xfrm>
        </p:spPr>
        <p:txBody>
          <a:bodyPr/>
          <a:lstStyle/>
          <a:p>
            <a:pPr marL="0" indent="0" algn="ctr" defTabSz="685800">
              <a:lnSpc>
                <a:spcPct val="90000"/>
              </a:lnSpc>
              <a:spcBef>
                <a:spcPts val="0"/>
              </a:spcBef>
              <a:spcAft>
                <a:spcPts val="900"/>
              </a:spcAft>
              <a:buNone/>
              <a:defRPr/>
            </a:pPr>
            <a:r>
              <a:rPr lang="en-US" altLang="en-US" sz="4000" kern="1200" dirty="0">
                <a:solidFill>
                  <a:schemeClr val="tx2"/>
                </a:solidFill>
                <a:ea typeface="+mj-ea"/>
                <a:cs typeface="Calibri" panose="020F0502020204030204" pitchFamily="34" charset="0"/>
              </a:rPr>
              <a:t>John 12:37</a:t>
            </a: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t>
            </a:r>
            <a:r>
              <a:rPr lang="en-US" sz="3600" b="0" i="0" u="none" strike="noStrike" dirty="0">
                <a:effectLst>
                  <a:outerShdw blurRad="38100" dist="38100" dir="2700000" algn="tl">
                    <a:srgbClr val="000000">
                      <a:alpha val="43137"/>
                    </a:srgbClr>
                  </a:outerShdw>
                </a:effectLst>
                <a:latin typeface="system-ui"/>
              </a:rPr>
              <a:t>But though He had performed so </a:t>
            </a:r>
            <a:r>
              <a:rPr lang="en-US" sz="3600" b="1" i="0" u="sng" strike="noStrike" dirty="0">
                <a:solidFill>
                  <a:srgbClr val="FFFFCC"/>
                </a:solidFill>
                <a:effectLst>
                  <a:outerShdw blurRad="38100" dist="38100" dir="2700000" algn="tl">
                    <a:srgbClr val="000000">
                      <a:alpha val="43137"/>
                    </a:srgbClr>
                  </a:outerShdw>
                </a:effectLst>
                <a:latin typeface="system-ui"/>
              </a:rPr>
              <a:t>many signs</a:t>
            </a:r>
            <a:r>
              <a:rPr lang="en-US" sz="3600" b="0" i="0" u="none" strike="noStrike" dirty="0">
                <a:effectLst>
                  <a:outerShdw blurRad="38100" dist="38100" dir="2700000" algn="tl">
                    <a:srgbClr val="000000">
                      <a:alpha val="43137"/>
                    </a:srgbClr>
                  </a:outerShdw>
                </a:effectLst>
                <a:latin typeface="system-ui"/>
              </a:rPr>
              <a:t> before them, </a:t>
            </a:r>
            <a:r>
              <a:rPr lang="en-US" sz="3600" b="0" i="1" u="none" strike="noStrike" dirty="0">
                <a:effectLst>
                  <a:outerShdw blurRad="38100" dist="38100" dir="2700000" algn="tl">
                    <a:srgbClr val="000000">
                      <a:alpha val="43137"/>
                    </a:srgbClr>
                  </a:outerShdw>
                </a:effectLst>
                <a:latin typeface="system-ui"/>
              </a:rPr>
              <a:t>yet</a:t>
            </a:r>
            <a:r>
              <a:rPr lang="en-US" sz="3600" b="0" i="0" u="none" strike="noStrike" dirty="0">
                <a:effectLst>
                  <a:outerShdw blurRad="38100" dist="38100" dir="2700000" algn="tl">
                    <a:srgbClr val="000000">
                      <a:alpha val="43137"/>
                    </a:srgbClr>
                  </a:outerShdw>
                </a:effectLst>
                <a:latin typeface="system-ui"/>
              </a:rPr>
              <a:t> they were </a:t>
            </a:r>
            <a:r>
              <a:rPr lang="en-US" sz="3600" b="1" i="0" u="sng" strike="noStrike" dirty="0">
                <a:solidFill>
                  <a:srgbClr val="FFFFCC"/>
                </a:solidFill>
                <a:effectLst>
                  <a:outerShdw blurRad="38100" dist="38100" dir="2700000" algn="tl">
                    <a:srgbClr val="000000">
                      <a:alpha val="43137"/>
                    </a:srgbClr>
                  </a:outerShdw>
                </a:effectLst>
                <a:latin typeface="system-ui"/>
              </a:rPr>
              <a:t>not believing</a:t>
            </a:r>
            <a:r>
              <a:rPr lang="en-US" sz="3600" b="0" i="0" u="none" strike="noStrike" dirty="0">
                <a:effectLst>
                  <a:outerShdw blurRad="38100" dist="38100" dir="2700000" algn="tl">
                    <a:srgbClr val="000000">
                      <a:alpha val="43137"/>
                    </a:srgbClr>
                  </a:outerShdw>
                </a:effectLst>
                <a:latin typeface="system-ui"/>
              </a:rPr>
              <a:t> in Him.”</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4F2082D0-F14B-61B2-D1C7-4B63D8A0B664}"/>
              </a:ext>
            </a:extLst>
          </p:cNvPr>
          <p:cNvPicPr>
            <a:picLocks noChangeAspect="1"/>
          </p:cNvPicPr>
          <p:nvPr/>
        </p:nvPicPr>
        <p:blipFill>
          <a:blip r:embed="rId3"/>
          <a:srcRect l="13753" r="12504"/>
          <a:stretch>
            <a:fillRect/>
          </a:stretch>
        </p:blipFill>
        <p:spPr>
          <a:xfrm>
            <a:off x="4597530" y="2514600"/>
            <a:ext cx="2996940" cy="22860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5932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1370A-8206-7531-4064-A82045EA852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4FDA292-A236-C8D1-0551-1E32D89E1F2E}"/>
              </a:ext>
            </a:extLst>
          </p:cNvPr>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a:extLst>
              <a:ext uri="{FF2B5EF4-FFF2-40B4-BE49-F238E27FC236}">
                <a16:creationId xmlns:a16="http://schemas.microsoft.com/office/drawing/2014/main" id="{91687C7E-580D-C3F5-25EB-67C8CEC3AE4B}"/>
              </a:ext>
            </a:extLst>
          </p:cNvPr>
          <p:cNvSpPr>
            <a:spLocks noGrp="1"/>
          </p:cNvSpPr>
          <p:nvPr>
            <p:ph idx="1"/>
          </p:nvPr>
        </p:nvSpPr>
        <p:spPr>
          <a:xfrm>
            <a:off x="609600" y="1371600"/>
            <a:ext cx="100584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cs typeface="Calibri" pitchFamily="34" charset="0"/>
              </a:rPr>
              <a:t>Verb </a:t>
            </a:r>
            <a:r>
              <a:rPr lang="en-US" i="1" dirty="0">
                <a:effectLst>
                  <a:outerShdw blurRad="38100" dist="38100" dir="2700000" algn="tl">
                    <a:srgbClr val="000000">
                      <a:alpha val="43137"/>
                    </a:srgbClr>
                  </a:outerShdw>
                </a:effectLst>
                <a:cs typeface="Calibri" pitchFamily="34" charset="0"/>
              </a:rPr>
              <a:t>helkyō</a:t>
            </a:r>
            <a:r>
              <a:rPr lang="en-US" dirty="0">
                <a:effectLst>
                  <a:outerShdw blurRad="38100" dist="38100" dir="2700000" algn="tl">
                    <a:srgbClr val="000000">
                      <a:alpha val="43137"/>
                    </a:srgbClr>
                  </a:outerShdw>
                </a:effectLst>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b="1" dirty="0">
                <a:solidFill>
                  <a:srgbClr val="FFFFCC"/>
                </a:solidFill>
                <a:cs typeface="Calibri" pitchFamily="34" charset="0"/>
              </a:rPr>
              <a:t>What does it mean in John’s Gospel?</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b="1" u="sng" dirty="0">
                <a:solidFill>
                  <a:srgbClr val="FFFFCC"/>
                </a:solidFill>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“attract” or “draw” rather than coerce</a:t>
            </a:r>
          </a:p>
        </p:txBody>
      </p:sp>
      <p:pic>
        <p:nvPicPr>
          <p:cNvPr id="3074" name="Picture 2">
            <a:extLst>
              <a:ext uri="{FF2B5EF4-FFF2-40B4-BE49-F238E27FC236}">
                <a16:creationId xmlns:a16="http://schemas.microsoft.com/office/drawing/2014/main" id="{2BBF2AB5-6568-E4EB-4C31-43D8BBB050F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533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26FC3-ADA7-85B9-852B-D4AC2B75AC2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861F71F-DA5E-566B-37DF-86B853001C5D}"/>
              </a:ext>
            </a:extLst>
          </p:cNvPr>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a:extLst>
              <a:ext uri="{FF2B5EF4-FFF2-40B4-BE49-F238E27FC236}">
                <a16:creationId xmlns:a16="http://schemas.microsoft.com/office/drawing/2014/main" id="{D5314572-C7F3-FD59-0D13-BCCEA148E214}"/>
              </a:ext>
            </a:extLst>
          </p:cNvPr>
          <p:cNvSpPr>
            <a:spLocks noGrp="1"/>
          </p:cNvSpPr>
          <p:nvPr>
            <p:ph idx="1"/>
          </p:nvPr>
        </p:nvSpPr>
        <p:spPr>
          <a:xfrm>
            <a:off x="609600" y="1371600"/>
            <a:ext cx="100584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cs typeface="Calibri" pitchFamily="34" charset="0"/>
              </a:rPr>
              <a:t>Verb </a:t>
            </a:r>
            <a:r>
              <a:rPr lang="en-US" i="1" dirty="0">
                <a:effectLst>
                  <a:outerShdw blurRad="38100" dist="38100" dir="2700000" algn="tl">
                    <a:srgbClr val="000000">
                      <a:alpha val="43137"/>
                    </a:srgbClr>
                  </a:outerShdw>
                </a:effectLst>
                <a:cs typeface="Calibri" pitchFamily="34" charset="0"/>
              </a:rPr>
              <a:t>helkyō</a:t>
            </a:r>
            <a:r>
              <a:rPr lang="en-US" dirty="0">
                <a:effectLst>
                  <a:outerShdw blurRad="38100" dist="38100" dir="2700000" algn="tl">
                    <a:srgbClr val="000000">
                      <a:alpha val="43137"/>
                    </a:srgbClr>
                  </a:outerShdw>
                </a:effectLst>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cs typeface="Calibri" pitchFamily="34" charset="0"/>
              </a:rPr>
              <a:t>What does it mean in John’s Gospel?</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Verb </a:t>
            </a:r>
            <a:r>
              <a:rPr lang="en-US" b="1" i="1" u="sng" dirty="0">
                <a:solidFill>
                  <a:srgbClr val="FFFFCC"/>
                </a:solidFill>
                <a:cs typeface="Calibri" pitchFamily="34" charset="0"/>
              </a:rPr>
              <a:t>helkyō</a:t>
            </a:r>
            <a:r>
              <a:rPr lang="en-US" b="1" u="sng" dirty="0">
                <a:solidFill>
                  <a:srgbClr val="FFFFCC"/>
                </a:solidFill>
                <a:cs typeface="Calibri" pitchFamily="34" charset="0"/>
              </a:rPr>
              <a:t> can mean “attract” or “draw” rather than coerce</a:t>
            </a:r>
          </a:p>
        </p:txBody>
      </p:sp>
      <p:pic>
        <p:nvPicPr>
          <p:cNvPr id="3074" name="Picture 2">
            <a:extLst>
              <a:ext uri="{FF2B5EF4-FFF2-40B4-BE49-F238E27FC236}">
                <a16:creationId xmlns:a16="http://schemas.microsoft.com/office/drawing/2014/main" id="{7895164B-4E67-C12C-D9A6-C08DED52BE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53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a:t>
            </a:r>
            <a:r>
              <a:rPr lang="en-US" dirty="0">
                <a:cs typeface="Calibri" pitchFamily="34" charset="0"/>
              </a:rPr>
              <a:t>erseverance of the Saints</a:t>
            </a:r>
            <a:endParaRPr lang="en-US" dirty="0">
              <a:latin typeface="Calibri" pitchFamily="34" charset="0"/>
              <a:cs typeface="Calibri" pitchFamily="34" charset="0"/>
            </a:endParaRPr>
          </a:p>
        </p:txBody>
      </p:sp>
      <p:pic>
        <p:nvPicPr>
          <p:cNvPr id="2" name="Picture 1">
            <a:extLst>
              <a:ext uri="{FF2B5EF4-FFF2-40B4-BE49-F238E27FC236}">
                <a16:creationId xmlns:a16="http://schemas.microsoft.com/office/drawing/2014/main" id="{08B6F9F8-8409-1F1F-FB2B-F241840B70CB}"/>
              </a:ext>
            </a:extLst>
          </p:cNvPr>
          <p:cNvPicPr>
            <a:picLocks noChangeAspect="1"/>
          </p:cNvPicPr>
          <p:nvPr/>
        </p:nvPicPr>
        <p:blipFill>
          <a:blip r:embed="rId2"/>
          <a:srcRect l="13333" t="6666" r="14445" b="6666"/>
          <a:stretch>
            <a:fillRect/>
          </a:stretch>
        </p:blipFill>
        <p:spPr>
          <a:xfrm>
            <a:off x="8153400" y="1676400"/>
            <a:ext cx="3429000" cy="41148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22098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a:t>
            </a:r>
            <a:r>
              <a:rPr lang="en-US" sz="3200" i="1" dirty="0">
                <a:latin typeface="Calibri" panose="020F0502020204030204" pitchFamily="34" charset="0"/>
                <a:cs typeface="Calibri" panose="020F0502020204030204" pitchFamily="34" charset="0"/>
              </a:rPr>
              <a:t>helkyō</a:t>
            </a:r>
            <a:r>
              <a:rPr lang="en-US" sz="3200" dirty="0">
                <a:latin typeface="Calibri" panose="020F0502020204030204" pitchFamily="34" charset="0"/>
                <a:cs typeface="Calibri" panose="020F0502020204030204" pitchFamily="34" charset="0"/>
              </a:rPr>
              <a:t>, to draw, does not necessarily denote an effectual drawing. This word may refer only to the preaching of the cross throughout the whole world and the action of the Holy Spirit which accompanies it. This heavenly drawing is not irresistible.”</a:t>
            </a:r>
          </a:p>
        </p:txBody>
      </p:sp>
      <p:sp>
        <p:nvSpPr>
          <p:cNvPr id="6" name="Rectangle 2"/>
          <p:cNvSpPr>
            <a:spLocks noChangeArrowheads="1"/>
          </p:cNvSpPr>
          <p:nvPr/>
        </p:nvSpPr>
        <p:spPr bwMode="auto">
          <a:xfrm>
            <a:off x="2362200" y="218388"/>
            <a:ext cx="6941975" cy="9246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Frederick L. Godet </a:t>
            </a:r>
          </a:p>
        </p:txBody>
      </p:sp>
      <p:sp>
        <p:nvSpPr>
          <p:cNvPr id="3" name="TextBox 2">
            <a:extLst>
              <a:ext uri="{FF2B5EF4-FFF2-40B4-BE49-F238E27FC236}">
                <a16:creationId xmlns:a16="http://schemas.microsoft.com/office/drawing/2014/main" id="{8EE002FD-3B48-499C-A419-5390C6A53357}"/>
              </a:ext>
            </a:extLst>
          </p:cNvPr>
          <p:cNvSpPr txBox="1"/>
          <p:nvPr/>
        </p:nvSpPr>
        <p:spPr>
          <a:xfrm>
            <a:off x="710293" y="5867400"/>
            <a:ext cx="10771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Frederick L. Godet, </a:t>
            </a:r>
            <a:r>
              <a:rPr lang="en-US" i="1" dirty="0">
                <a:latin typeface="Calibri" panose="020F0502020204030204" pitchFamily="34" charset="0"/>
                <a:cs typeface="Calibri" panose="020F0502020204030204" pitchFamily="34" charset="0"/>
              </a:rPr>
              <a:t>Commentary on the Gospel of John</a:t>
            </a:r>
            <a:r>
              <a:rPr lang="en-US" dirty="0">
                <a:latin typeface="Calibri" panose="020F0502020204030204" pitchFamily="34" charset="0"/>
                <a:cs typeface="Calibri" panose="020F0502020204030204" pitchFamily="34" charset="0"/>
              </a:rPr>
              <a:t>, trans. Timothy Dwight [</a:t>
            </a:r>
            <a:r>
              <a:rPr lang="en-US" dirty="0" err="1">
                <a:latin typeface="Calibri" panose="020F0502020204030204" pitchFamily="34" charset="0"/>
                <a:cs typeface="Calibri" panose="020F0502020204030204" pitchFamily="34" charset="0"/>
              </a:rPr>
              <a:t>n.p.</a:t>
            </a:r>
            <a:r>
              <a:rPr lang="en-US" dirty="0">
                <a:latin typeface="Calibri" panose="020F0502020204030204" pitchFamily="34" charset="0"/>
                <a:cs typeface="Calibri" panose="020F0502020204030204" pitchFamily="34" charset="0"/>
              </a:rPr>
              <a:t>: Funk &amp; Wagnalls, 1893; reprint, Grand Rapids: Zondervan, n.d.], 228</a:t>
            </a:r>
            <a:r>
              <a:rPr lang="en-US" sz="1200"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7943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B460D-5951-01C4-001D-2A790EE5A9D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6F9D827-CCF4-EA7B-956E-2997BC205D89}"/>
              </a:ext>
            </a:extLst>
          </p:cNvPr>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God’s Grace to the Unsaved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83A1720A-BE41-A8DE-FC73-2361DFF55F00}"/>
              </a:ext>
            </a:extLst>
          </p:cNvPr>
          <p:cNvSpPr>
            <a:spLocks noGrp="1"/>
          </p:cNvSpPr>
          <p:nvPr>
            <p:ph idx="1"/>
          </p:nvPr>
        </p:nvSpPr>
        <p:spPr>
          <a:xfrm>
            <a:off x="609600" y="1600200"/>
            <a:ext cx="7696200" cy="4495800"/>
          </a:xfrm>
        </p:spPr>
        <p:txBody>
          <a:bodyPr/>
          <a:lstStyle/>
          <a:p>
            <a:pPr marL="457200" indent="-457200" algn="just">
              <a:spcBef>
                <a:spcPts val="0"/>
              </a:spcBef>
              <a:spcAft>
                <a:spcPts val="2400"/>
              </a:spcAft>
              <a:defRPr/>
            </a:pPr>
            <a:r>
              <a:rPr lang="en-US" dirty="0">
                <a:cs typeface="Calibri" pitchFamily="34" charset="0"/>
              </a:rPr>
              <a:t>Holy Spirit’s conviction (John 16:7-11)</a:t>
            </a:r>
          </a:p>
          <a:p>
            <a:pPr marL="457200" indent="-457200" algn="just">
              <a:spcBef>
                <a:spcPts val="0"/>
              </a:spcBef>
              <a:spcAft>
                <a:spcPts val="2400"/>
              </a:spcAft>
              <a:defRPr/>
            </a:pPr>
            <a:r>
              <a:rPr lang="en-US" dirty="0">
                <a:cs typeface="Calibri" pitchFamily="34" charset="0"/>
              </a:rPr>
              <a:t>God’s Word (Isa. 55:10-11)</a:t>
            </a:r>
          </a:p>
          <a:p>
            <a:pPr marL="457200" indent="-457200" algn="just">
              <a:spcBef>
                <a:spcPts val="0"/>
              </a:spcBef>
              <a:spcAft>
                <a:spcPts val="2400"/>
              </a:spcAft>
              <a:defRPr/>
            </a:pPr>
            <a:r>
              <a:rPr lang="en-US" dirty="0">
                <a:cs typeface="Calibri" pitchFamily="34" charset="0"/>
              </a:rPr>
              <a:t>Gospel (Rom. 1:16)</a:t>
            </a:r>
          </a:p>
          <a:p>
            <a:pPr marL="457200" indent="-457200" algn="just">
              <a:spcBef>
                <a:spcPts val="0"/>
              </a:spcBef>
              <a:spcAft>
                <a:spcPts val="2400"/>
              </a:spcAft>
              <a:defRPr/>
            </a:pPr>
            <a:r>
              <a:rPr lang="en-US" dirty="0">
                <a:cs typeface="Calibri" pitchFamily="34" charset="0"/>
              </a:rPr>
              <a:t>Creation (Ps. 19:1-4)</a:t>
            </a:r>
          </a:p>
          <a:p>
            <a:pPr marL="457200" indent="-457200" algn="just">
              <a:spcBef>
                <a:spcPts val="0"/>
              </a:spcBef>
              <a:spcAft>
                <a:spcPts val="2400"/>
              </a:spcAft>
              <a:defRPr/>
            </a:pPr>
            <a:r>
              <a:rPr lang="en-US" dirty="0">
                <a:cs typeface="Calibri" pitchFamily="34" charset="0"/>
              </a:rPr>
              <a:t>Conscience (Rom. </a:t>
            </a:r>
            <a:r>
              <a:rPr lang="en-US">
                <a:cs typeface="Calibri" pitchFamily="34" charset="0"/>
              </a:rPr>
              <a:t>2:14-15)</a:t>
            </a:r>
            <a:endParaRPr lang="en-US" dirty="0">
              <a:cs typeface="Calibri" pitchFamily="34" charset="0"/>
            </a:endParaRPr>
          </a:p>
        </p:txBody>
      </p:sp>
      <p:pic>
        <p:nvPicPr>
          <p:cNvPr id="2" name="Picture 2">
            <a:extLst>
              <a:ext uri="{FF2B5EF4-FFF2-40B4-BE49-F238E27FC236}">
                <a16:creationId xmlns:a16="http://schemas.microsoft.com/office/drawing/2014/main" id="{F02999CA-1537-2063-564C-3D0437712A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476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2255520" y="0"/>
            <a:ext cx="7680960" cy="228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lnSpc>
                <a:spcPct val="90000"/>
              </a:lnSpc>
              <a:spcBef>
                <a:spcPts val="0"/>
              </a:spcBef>
              <a:spcAft>
                <a:spcPts val="900"/>
              </a:spcAft>
              <a:buNone/>
              <a:defRPr/>
            </a:pPr>
            <a:r>
              <a:rPr lang="en-US" sz="4000" dirty="0">
                <a:solidFill>
                  <a:schemeClr val="tx2"/>
                </a:solidFill>
                <a:ea typeface="+mj-ea"/>
                <a:cs typeface="Calibri" panose="020F0502020204030204" pitchFamily="34" charset="0"/>
              </a:rPr>
              <a:t>John 1:9</a:t>
            </a:r>
          </a:p>
          <a:p>
            <a:pPr marL="0" indent="0" algn="just">
              <a:spcBef>
                <a:spcPts val="0"/>
              </a:spcBef>
              <a:buClr>
                <a:srgbClr val="00FFFF"/>
              </a:buClr>
              <a:buNone/>
              <a:defRPr/>
            </a:pPr>
            <a:r>
              <a:rPr lang="en-US" sz="3600" dirty="0">
                <a:effectLst>
                  <a:outerShdw blurRad="38100" dist="38100" dir="2700000" algn="tl">
                    <a:srgbClr val="000000">
                      <a:alpha val="43137"/>
                    </a:srgbClr>
                  </a:outerShdw>
                </a:effectLst>
              </a:rPr>
              <a:t>“</a:t>
            </a:r>
            <a:r>
              <a:rPr lang="en-US" sz="3600" b="0" i="0" u="none" strike="noStrike" dirty="0">
                <a:effectLst>
                  <a:outerShdw blurRad="38100" dist="38100" dir="2700000" algn="tl">
                    <a:srgbClr val="000000">
                      <a:alpha val="43137"/>
                    </a:srgbClr>
                  </a:outerShdw>
                </a:effectLst>
              </a:rPr>
              <a:t>There was the true Light which, coming into the world, </a:t>
            </a:r>
            <a:r>
              <a:rPr lang="en-US" sz="3600" b="1" i="0" u="sng" strike="noStrike" dirty="0">
                <a:solidFill>
                  <a:srgbClr val="FFFFCC"/>
                </a:solidFill>
                <a:effectLst>
                  <a:outerShdw blurRad="38100" dist="38100" dir="2700000" algn="tl">
                    <a:srgbClr val="000000">
                      <a:alpha val="43137"/>
                    </a:srgbClr>
                  </a:outerShdw>
                </a:effectLst>
              </a:rPr>
              <a:t>enlightens every man</a:t>
            </a:r>
            <a:r>
              <a:rPr lang="en-US" sz="3600" dirty="0">
                <a:effectLst>
                  <a:outerShdw blurRad="38100" dist="38100" dir="2700000" algn="tl">
                    <a:srgbClr val="000000">
                      <a:alpha val="43137"/>
                    </a:srgbClr>
                  </a:outerShdw>
                </a:effectLst>
              </a:rPr>
              <a:t>.</a:t>
            </a:r>
            <a:r>
              <a:rPr lang="en-US" sz="3600" cap="small"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9DFE3A53-EAB2-17EC-CB18-3D61505BF816}"/>
              </a:ext>
            </a:extLst>
          </p:cNvPr>
          <p:cNvPicPr>
            <a:picLocks noChangeAspect="1"/>
          </p:cNvPicPr>
          <p:nvPr/>
        </p:nvPicPr>
        <p:blipFill>
          <a:blip r:embed="rId3"/>
          <a:srcRect l="5625" t="15909" r="45000" b="37500"/>
          <a:stretch/>
        </p:blipFill>
        <p:spPr>
          <a:xfrm>
            <a:off x="4334108" y="2971800"/>
            <a:ext cx="3523784" cy="1828800"/>
          </a:xfrm>
          <a:prstGeom prst="rect">
            <a:avLst/>
          </a:prstGeom>
        </p:spPr>
      </p:pic>
    </p:spTree>
    <p:extLst>
      <p:ext uri="{BB962C8B-B14F-4D97-AF65-F5344CB8AC3E}">
        <p14:creationId xmlns:p14="http://schemas.microsoft.com/office/powerpoint/2010/main" val="1679499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89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lnSpc>
                <a:spcPct val="90000"/>
              </a:lnSpc>
              <a:spcBef>
                <a:spcPts val="0"/>
              </a:spcBef>
              <a:spcAft>
                <a:spcPts val="900"/>
              </a:spcAft>
              <a:buNone/>
              <a:defRPr/>
            </a:pPr>
            <a:r>
              <a:rPr lang="en-US" sz="4000" dirty="0">
                <a:solidFill>
                  <a:schemeClr val="tx2"/>
                </a:solidFill>
                <a:ea typeface="+mj-ea"/>
                <a:cs typeface="Calibri" panose="020F0502020204030204" pitchFamily="34" charset="0"/>
              </a:rPr>
              <a:t>John 6:40, 44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“For this is the will of My Father, that </a:t>
            </a:r>
            <a:r>
              <a:rPr lang="en-US" sz="3400" b="1" u="sng" dirty="0">
                <a:solidFill>
                  <a:srgbClr val="FFFFCC"/>
                </a:solidFill>
                <a:effectLst>
                  <a:outerShdw blurRad="38100" dist="38100" dir="2700000" algn="tl">
                    <a:srgbClr val="000000">
                      <a:alpha val="43137"/>
                    </a:srgbClr>
                  </a:outerShdw>
                </a:effectLst>
              </a:rPr>
              <a:t>everyone</a:t>
            </a:r>
            <a:r>
              <a:rPr lang="en-US" sz="3400" dirty="0">
                <a:effectLst>
                  <a:outerShdw blurRad="38100" dist="38100" dir="2700000" algn="tl">
                    <a:srgbClr val="000000">
                      <a:alpha val="43137"/>
                    </a:srgbClr>
                  </a:outerShdw>
                </a:effectLst>
              </a:rPr>
              <a:t> who beholds the Son and believes in Him will have eternal life, and I Myself will raise him up on the last day…No one can come to Me unless the Father who sent Me </a:t>
            </a:r>
            <a:r>
              <a:rPr lang="en-US" sz="3400" b="1" u="sng" dirty="0">
                <a:solidFill>
                  <a:srgbClr val="FFFFCC"/>
                </a:solidFill>
                <a:effectLst>
                  <a:outerShdw blurRad="38100" dist="38100" dir="2700000" algn="tl">
                    <a:srgbClr val="000000">
                      <a:alpha val="43137"/>
                    </a:srgbClr>
                  </a:outerShdw>
                </a:effectLst>
              </a:rPr>
              <a:t>draws (</a:t>
            </a:r>
            <a:r>
              <a:rPr lang="en-US" sz="3400" b="1" i="1" u="sng" dirty="0">
                <a:solidFill>
                  <a:srgbClr val="FFFFCC"/>
                </a:solidFill>
                <a:effectLst>
                  <a:outerShdw blurRad="38100" dist="38100" dir="2700000" algn="tl">
                    <a:srgbClr val="000000">
                      <a:alpha val="43137"/>
                    </a:srgbClr>
                  </a:outerShdw>
                </a:effectLst>
              </a:rPr>
              <a:t>helkyō</a:t>
            </a:r>
            <a:r>
              <a:rPr lang="en-US" sz="3400" b="1" u="sng" dirty="0">
                <a:solidFill>
                  <a:srgbClr val="FFFFCC"/>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 him; and I will raise him up on the last day.</a:t>
            </a:r>
            <a:r>
              <a:rPr lang="en-US" sz="34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728ECA55-A11C-6DE9-7B0A-FD02FCB0FD60}"/>
              </a:ext>
            </a:extLst>
          </p:cNvPr>
          <p:cNvPicPr>
            <a:picLocks noChangeAspect="1"/>
          </p:cNvPicPr>
          <p:nvPr/>
        </p:nvPicPr>
        <p:blipFill>
          <a:blip r:embed="rId3"/>
          <a:stretch>
            <a:fillRect/>
          </a:stretch>
        </p:blipFill>
        <p:spPr>
          <a:xfrm>
            <a:off x="4774692" y="3535680"/>
            <a:ext cx="2642617" cy="1371600"/>
          </a:xfrm>
          <a:prstGeom prst="rect">
            <a:avLst/>
          </a:prstGeom>
        </p:spPr>
      </p:pic>
    </p:spTree>
    <p:extLst>
      <p:ext uri="{BB962C8B-B14F-4D97-AF65-F5344CB8AC3E}">
        <p14:creationId xmlns:p14="http://schemas.microsoft.com/office/powerpoint/2010/main" val="1046661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072E6-6B24-7496-3FD3-46674C144F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50CB486-5B02-4B24-5E59-8D467838FE45}"/>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8E76888-D064-66BA-A6C1-0180AE14F1DC}"/>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u="sng" dirty="0">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5" name="Picture 4">
            <a:extLst>
              <a:ext uri="{FF2B5EF4-FFF2-40B4-BE49-F238E27FC236}">
                <a16:creationId xmlns:a16="http://schemas.microsoft.com/office/drawing/2014/main" id="{AD4853EF-FD67-3D7A-6257-1C917E3DE22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0169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300B0536-D0BE-A8F7-6626-A84C79EA5990}"/>
              </a:ext>
            </a:extLst>
          </p:cNvPr>
          <p:cNvSpPr>
            <a:spLocks noGrp="1"/>
          </p:cNvSpPr>
          <p:nvPr>
            <p:ph type="title"/>
          </p:nvPr>
        </p:nvSpPr>
        <p:spPr>
          <a:xfrm>
            <a:off x="1143000" y="1524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306DC746-3A6A-3FB4-08E3-C27BB7F268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041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152400"/>
            <a:ext cx="10929257" cy="1143000"/>
          </a:xfrm>
        </p:spPr>
        <p:txBody>
          <a:bodyPr/>
          <a:lstStyle/>
          <a:p>
            <a:pPr algn="ctr"/>
            <a:r>
              <a:rPr lang="en-US" sz="3600" dirty="0"/>
              <a:t>Irresistible Grace = </a:t>
            </a:r>
            <a:br>
              <a:rPr lang="en-US" sz="3600" dirty="0"/>
            </a:br>
            <a:r>
              <a:rPr lang="en-US" sz="3600" dirty="0"/>
              <a:t>‘Regeneration Precedes Faith &amp; Faith is a Gift’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31372" y="1905000"/>
            <a:ext cx="10929257" cy="2971800"/>
          </a:xfrm>
        </p:spPr>
        <p:txBody>
          <a:bodyPr/>
          <a:lstStyle/>
          <a:p>
            <a:pPr marL="0" indent="0" algn="just">
              <a:buNone/>
            </a:pPr>
            <a:r>
              <a:rPr lang="en-US" dirty="0">
                <a:effectLst>
                  <a:outerShdw blurRad="38100" dist="38100" dir="2700000" algn="tl">
                    <a:srgbClr val="000000">
                      <a:alpha val="43137"/>
                    </a:srgbClr>
                  </a:outerShdw>
                </a:effectLst>
              </a:rPr>
              <a:t>“I” stands for “Irresistible Grace.” Faith is something “God irresistibly bestowed upon the elect without their having believed anything…By such reasoning, man…can’t even hear the gospel—much less respond to the pleadings of Christ.” </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096000"/>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1978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C0299-20BE-86F4-0035-2BA02E6996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86EE5-BCE0-2142-DAEC-A6C0BF015B10}"/>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42F5CE23-B06F-6B4D-8EEE-1B870FE25695}"/>
              </a:ext>
            </a:extLst>
          </p:cNvPr>
          <p:cNvSpPr>
            <a:spLocks noGrp="1"/>
          </p:cNvSpPr>
          <p:nvPr>
            <p:ph type="title"/>
          </p:nvPr>
        </p:nvSpPr>
        <p:spPr>
          <a:xfrm>
            <a:off x="1143000" y="1524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4332EE08-53FE-6642-DEDB-7284EA8739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55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3BC05-46E1-6DB7-FBBB-99E449AAACF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742FCFA-F50E-6C40-861E-56728FAB85A3}"/>
              </a:ext>
            </a:extLst>
          </p:cNvPr>
          <p:cNvSpPr>
            <a:spLocks noGrp="1"/>
          </p:cNvSpPr>
          <p:nvPr>
            <p:ph type="title"/>
          </p:nvPr>
        </p:nvSpPr>
        <p:spPr>
          <a:xfrm>
            <a:off x="1028700" y="152400"/>
            <a:ext cx="10134600" cy="914400"/>
          </a:xfrm>
        </p:spPr>
        <p:txBody>
          <a:bodyPr/>
          <a:lstStyle/>
          <a:p>
            <a:pPr marL="742950" indent="-742950" algn="ctr">
              <a:buClr>
                <a:srgbClr val="66FF66"/>
              </a:buClr>
              <a:buFont typeface="+mj-lt"/>
              <a:buAutoNum type="arabicPeriod" startAt="2"/>
            </a:pPr>
            <a:r>
              <a:rPr lang="en-US" sz="3600" dirty="0">
                <a:effectLst>
                  <a:outerShdw blurRad="38100" dist="38100" dir="2700000" algn="tl">
                    <a:srgbClr val="000000">
                      <a:alpha val="43137"/>
                    </a:srgbClr>
                  </a:outerShdw>
                </a:effectLst>
              </a:rPr>
              <a:t>Calvinistic Arguments</a:t>
            </a:r>
          </a:p>
        </p:txBody>
      </p:sp>
      <p:sp>
        <p:nvSpPr>
          <p:cNvPr id="3" name="Content Placeholder 2">
            <a:extLst>
              <a:ext uri="{FF2B5EF4-FFF2-40B4-BE49-F238E27FC236}">
                <a16:creationId xmlns:a16="http://schemas.microsoft.com/office/drawing/2014/main" id="{6C3F9BED-5147-71D6-03EF-C18FB128C8F9}"/>
              </a:ext>
            </a:extLst>
          </p:cNvPr>
          <p:cNvSpPr>
            <a:spLocks noGrp="1"/>
          </p:cNvSpPr>
          <p:nvPr>
            <p:ph idx="1"/>
          </p:nvPr>
        </p:nvSpPr>
        <p:spPr>
          <a:xfrm>
            <a:off x="609600" y="1600200"/>
            <a:ext cx="8229600" cy="28194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Faith is a gift</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Regeneration precedes faith</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Lost man cannot seek God (Rom. 3:11)</a:t>
            </a:r>
          </a:p>
        </p:txBody>
      </p:sp>
      <p:pic>
        <p:nvPicPr>
          <p:cNvPr id="4" name="Picture 2">
            <a:extLst>
              <a:ext uri="{FF2B5EF4-FFF2-40B4-BE49-F238E27FC236}">
                <a16:creationId xmlns:a16="http://schemas.microsoft.com/office/drawing/2014/main" id="{A8FFAC61-4FF7-73D9-CA91-24ED784262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940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A0A5D-82A8-D78A-237D-25C318661FC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EE9C69-2BB5-BB2F-1F5D-7080EE5B5927}"/>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644B6F66-817B-C38D-CFC2-0F0B8547C650}"/>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B75909B4-425E-0AF5-D0CC-FF509F5EDC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33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C4E146E2-1690-B9BD-39C6-7818F503433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673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000"/>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16800</TotalTime>
  <Words>1194</Words>
  <Application>Microsoft Office PowerPoint</Application>
  <PresentationFormat>Widescreen</PresentationFormat>
  <Paragraphs>160</Paragraphs>
  <Slides>34</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34</vt:i4>
      </vt:variant>
    </vt:vector>
  </HeadingPairs>
  <TitlesOfParts>
    <vt:vector size="43" baseType="lpstr">
      <vt:lpstr>Arial</vt:lpstr>
      <vt:lpstr>Calibri</vt:lpstr>
      <vt:lpstr>Calibri Light</vt:lpstr>
      <vt:lpstr>system-ui</vt:lpstr>
      <vt:lpstr>Times New Roman</vt:lpstr>
      <vt:lpstr>Wingdings</vt:lpstr>
      <vt:lpstr>1_Azure</vt:lpstr>
      <vt:lpstr>2_Azure</vt:lpstr>
      <vt:lpstr>Office Theme</vt:lpstr>
      <vt:lpstr>PowerPoint Presentation</vt:lpstr>
      <vt:lpstr>Neo-Calvinism vs. The Bible</vt:lpstr>
      <vt:lpstr>V. Running TULIP Through the Grid of Scripture</vt:lpstr>
      <vt:lpstr>Irresistible Grace</vt:lpstr>
      <vt:lpstr>Irresistible Grace =  ‘Regeneration Precedes Faith &amp; Faith is a Gift’</vt:lpstr>
      <vt:lpstr>Irresistible Grace</vt:lpstr>
      <vt:lpstr>Calvinistic Arguments</vt:lpstr>
      <vt:lpstr>Irresistible Grace</vt:lpstr>
      <vt:lpstr>Man Can Resist God’s Grace</vt:lpstr>
      <vt:lpstr>Irresistible Grace</vt:lpstr>
      <vt:lpstr>Man Can Resist God By Disbelieving</vt:lpstr>
      <vt:lpstr>Man Can Resist God By Disbelieving</vt:lpstr>
      <vt:lpstr>Man Can Resist God By Disbelieving</vt:lpstr>
      <vt:lpstr>PowerPoint Presentation</vt:lpstr>
      <vt:lpstr>OUTLINE OF JOHN</vt:lpstr>
      <vt:lpstr>Man Can Resist God By Disbelieving</vt:lpstr>
      <vt:lpstr>Man Can Resist God By Disbelieving</vt:lpstr>
      <vt:lpstr>Irresistible Grace</vt:lpstr>
      <vt:lpstr>PowerPoint Presentation</vt:lpstr>
      <vt:lpstr>John 6:44?</vt:lpstr>
      <vt:lpstr>John 6:44?</vt:lpstr>
      <vt:lpstr>PowerPoint Presentation</vt:lpstr>
      <vt:lpstr>PowerPoint Presentation</vt:lpstr>
      <vt:lpstr>John 6:44?</vt:lpstr>
      <vt:lpstr>John 6:44?</vt:lpstr>
      <vt:lpstr>PowerPoint Presentation</vt:lpstr>
      <vt:lpstr>PowerPoint Presentation</vt:lpstr>
      <vt:lpstr>John 6:44?</vt:lpstr>
      <vt:lpstr>John 6:44?</vt:lpstr>
      <vt:lpstr>PowerPoint Presentation</vt:lpstr>
      <vt:lpstr>God’s Grace to the Unsaved</vt:lpstr>
      <vt:lpstr>PowerPoint Presentation</vt:lpstr>
      <vt:lpstr>PowerPoint Presentation</vt:lpstr>
      <vt:lpstr>V. Running TULIP Through the Grid of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- 034</dc:title>
  <dc:subject>Neo Calvinism vs the Bible</dc:subject>
  <dc:creator>A. Woods</dc:creator>
  <dc:description>Modified by Jim McGowan</dc:description>
  <cp:lastModifiedBy>Jim McGowan</cp:lastModifiedBy>
  <cp:revision>1981</cp:revision>
  <cp:lastPrinted>2025-07-10T12:53:50Z</cp:lastPrinted>
  <dcterms:created xsi:type="dcterms:W3CDTF">2009-03-17T12:21:13Z</dcterms:created>
  <dcterms:modified xsi:type="dcterms:W3CDTF">2025-07-10T12:54:03Z</dcterms:modified>
</cp:coreProperties>
</file>