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7"/>
  </p:notesMasterIdLst>
  <p:handoutMasterIdLst>
    <p:handoutMasterId r:id="rId168"/>
  </p:handoutMasterIdLst>
  <p:sldIdLst>
    <p:sldId id="2120" r:id="rId2"/>
    <p:sldId id="2199" r:id="rId3"/>
    <p:sldId id="2129" r:id="rId4"/>
    <p:sldId id="2127" r:id="rId5"/>
    <p:sldId id="6571" r:id="rId6"/>
    <p:sldId id="6572" r:id="rId7"/>
    <p:sldId id="6573" r:id="rId8"/>
    <p:sldId id="6574" r:id="rId9"/>
    <p:sldId id="6575" r:id="rId10"/>
    <p:sldId id="6627" r:id="rId11"/>
    <p:sldId id="6628" r:id="rId12"/>
    <p:sldId id="6629" r:id="rId13"/>
    <p:sldId id="6625" r:id="rId14"/>
    <p:sldId id="6626" r:id="rId15"/>
    <p:sldId id="6608" r:id="rId16"/>
    <p:sldId id="6630" r:id="rId17"/>
    <p:sldId id="6609" r:id="rId18"/>
    <p:sldId id="6610" r:id="rId19"/>
    <p:sldId id="6611" r:id="rId20"/>
    <p:sldId id="6615" r:id="rId21"/>
    <p:sldId id="6613" r:id="rId22"/>
    <p:sldId id="6614" r:id="rId23"/>
    <p:sldId id="6631" r:id="rId24"/>
    <p:sldId id="3744" r:id="rId25"/>
    <p:sldId id="6632" r:id="rId26"/>
    <p:sldId id="6633" r:id="rId27"/>
    <p:sldId id="2303" r:id="rId28"/>
    <p:sldId id="6634" r:id="rId29"/>
    <p:sldId id="6618" r:id="rId30"/>
    <p:sldId id="6619" r:id="rId31"/>
    <p:sldId id="6620" r:id="rId32"/>
    <p:sldId id="6635" r:id="rId33"/>
    <p:sldId id="6621" r:id="rId34"/>
    <p:sldId id="6622" r:id="rId35"/>
    <p:sldId id="3822" r:id="rId36"/>
    <p:sldId id="6636" r:id="rId37"/>
    <p:sldId id="6623" r:id="rId38"/>
    <p:sldId id="6637" r:id="rId39"/>
    <p:sldId id="6624" r:id="rId40"/>
    <p:sldId id="6638" r:id="rId41"/>
    <p:sldId id="6639" r:id="rId42"/>
    <p:sldId id="6640" r:id="rId43"/>
    <p:sldId id="6641" r:id="rId44"/>
    <p:sldId id="2272" r:id="rId45"/>
    <p:sldId id="6642" r:id="rId46"/>
    <p:sldId id="6643" r:id="rId47"/>
    <p:sldId id="6644" r:id="rId48"/>
    <p:sldId id="6645" r:id="rId49"/>
    <p:sldId id="6646" r:id="rId50"/>
    <p:sldId id="6647" r:id="rId51"/>
    <p:sldId id="6648" r:id="rId52"/>
    <p:sldId id="6649" r:id="rId53"/>
    <p:sldId id="2251" r:id="rId54"/>
    <p:sldId id="6650" r:id="rId55"/>
    <p:sldId id="5610" r:id="rId56"/>
    <p:sldId id="6651" r:id="rId57"/>
    <p:sldId id="6652" r:id="rId58"/>
    <p:sldId id="6532" r:id="rId59"/>
    <p:sldId id="6533" r:id="rId60"/>
    <p:sldId id="6534" r:id="rId61"/>
    <p:sldId id="6653" r:id="rId62"/>
    <p:sldId id="6569" r:id="rId63"/>
    <p:sldId id="6654" r:id="rId64"/>
    <p:sldId id="6655" r:id="rId65"/>
    <p:sldId id="6656" r:id="rId66"/>
    <p:sldId id="6657" r:id="rId67"/>
    <p:sldId id="6658" r:id="rId68"/>
    <p:sldId id="6659" r:id="rId69"/>
    <p:sldId id="6660" r:id="rId70"/>
    <p:sldId id="6661" r:id="rId71"/>
    <p:sldId id="6662" r:id="rId72"/>
    <p:sldId id="6663" r:id="rId73"/>
    <p:sldId id="6664" r:id="rId74"/>
    <p:sldId id="6665" r:id="rId75"/>
    <p:sldId id="6666" r:id="rId76"/>
    <p:sldId id="6667" r:id="rId77"/>
    <p:sldId id="6668" r:id="rId78"/>
    <p:sldId id="6669" r:id="rId79"/>
    <p:sldId id="6670" r:id="rId80"/>
    <p:sldId id="6671" r:id="rId81"/>
    <p:sldId id="6672" r:id="rId82"/>
    <p:sldId id="6673" r:id="rId83"/>
    <p:sldId id="6757" r:id="rId84"/>
    <p:sldId id="6674" r:id="rId85"/>
    <p:sldId id="6675" r:id="rId86"/>
    <p:sldId id="6676" r:id="rId87"/>
    <p:sldId id="6677" r:id="rId88"/>
    <p:sldId id="6678" r:id="rId89"/>
    <p:sldId id="6702" r:id="rId90"/>
    <p:sldId id="6703" r:id="rId91"/>
    <p:sldId id="6704" r:id="rId92"/>
    <p:sldId id="6705" r:id="rId93"/>
    <p:sldId id="6706" r:id="rId94"/>
    <p:sldId id="6707" r:id="rId95"/>
    <p:sldId id="6708" r:id="rId96"/>
    <p:sldId id="6709" r:id="rId97"/>
    <p:sldId id="6710" r:id="rId98"/>
    <p:sldId id="6711" r:id="rId99"/>
    <p:sldId id="6712" r:id="rId100"/>
    <p:sldId id="6713" r:id="rId101"/>
    <p:sldId id="6714" r:id="rId102"/>
    <p:sldId id="6715" r:id="rId103"/>
    <p:sldId id="6716" r:id="rId104"/>
    <p:sldId id="6717" r:id="rId105"/>
    <p:sldId id="6718" r:id="rId106"/>
    <p:sldId id="6758" r:id="rId107"/>
    <p:sldId id="6719" r:id="rId108"/>
    <p:sldId id="6720" r:id="rId109"/>
    <p:sldId id="6721" r:id="rId110"/>
    <p:sldId id="6722" r:id="rId111"/>
    <p:sldId id="6723" r:id="rId112"/>
    <p:sldId id="6724" r:id="rId113"/>
    <p:sldId id="6725" r:id="rId114"/>
    <p:sldId id="6726" r:id="rId115"/>
    <p:sldId id="6727" r:id="rId116"/>
    <p:sldId id="6728" r:id="rId117"/>
    <p:sldId id="6729" r:id="rId118"/>
    <p:sldId id="6730" r:id="rId119"/>
    <p:sldId id="6731" r:id="rId120"/>
    <p:sldId id="6760" r:id="rId121"/>
    <p:sldId id="6732" r:id="rId122"/>
    <p:sldId id="6733" r:id="rId123"/>
    <p:sldId id="6734" r:id="rId124"/>
    <p:sldId id="6735" r:id="rId125"/>
    <p:sldId id="6736" r:id="rId126"/>
    <p:sldId id="6679" r:id="rId127"/>
    <p:sldId id="6684" r:id="rId128"/>
    <p:sldId id="6680" r:id="rId129"/>
    <p:sldId id="6681" r:id="rId130"/>
    <p:sldId id="6682" r:id="rId131"/>
    <p:sldId id="6683" r:id="rId132"/>
    <p:sldId id="6737" r:id="rId133"/>
    <p:sldId id="6738" r:id="rId134"/>
    <p:sldId id="6739" r:id="rId135"/>
    <p:sldId id="6686" r:id="rId136"/>
    <p:sldId id="6690" r:id="rId137"/>
    <p:sldId id="6687" r:id="rId138"/>
    <p:sldId id="6740" r:id="rId139"/>
    <p:sldId id="2312" r:id="rId140"/>
    <p:sldId id="6741" r:id="rId141"/>
    <p:sldId id="6742" r:id="rId142"/>
    <p:sldId id="6743" r:id="rId143"/>
    <p:sldId id="6692" r:id="rId144"/>
    <p:sldId id="6744" r:id="rId145"/>
    <p:sldId id="6745" r:id="rId146"/>
    <p:sldId id="6746" r:id="rId147"/>
    <p:sldId id="6693" r:id="rId148"/>
    <p:sldId id="6747" r:id="rId149"/>
    <p:sldId id="6748" r:id="rId150"/>
    <p:sldId id="6749" r:id="rId151"/>
    <p:sldId id="6694" r:id="rId152"/>
    <p:sldId id="6750" r:id="rId153"/>
    <p:sldId id="6695" r:id="rId154"/>
    <p:sldId id="6696" r:id="rId155"/>
    <p:sldId id="6751" r:id="rId156"/>
    <p:sldId id="6752" r:id="rId157"/>
    <p:sldId id="6697" r:id="rId158"/>
    <p:sldId id="6753" r:id="rId159"/>
    <p:sldId id="6698" r:id="rId160"/>
    <p:sldId id="6754" r:id="rId161"/>
    <p:sldId id="6699" r:id="rId162"/>
    <p:sldId id="6700" r:id="rId163"/>
    <p:sldId id="6755" r:id="rId164"/>
    <p:sldId id="6756" r:id="rId165"/>
    <p:sldId id="6701" r:id="rId166"/>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E65C"/>
    <a:srgbClr val="ECEC5F"/>
    <a:srgbClr val="F3F361"/>
    <a:srgbClr val="E4E45B"/>
    <a:srgbClr val="DCDC58"/>
    <a:srgbClr val="FFFFCC"/>
    <a:srgbClr val="000066"/>
    <a:srgbClr val="0000CC"/>
    <a:srgbClr val="A5002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7" autoAdjust="0"/>
    <p:restoredTop sz="95974" autoAdjust="0"/>
  </p:normalViewPr>
  <p:slideViewPr>
    <p:cSldViewPr>
      <p:cViewPr>
        <p:scale>
          <a:sx n="125" d="100"/>
          <a:sy n="125" d="100"/>
        </p:scale>
        <p:origin x="864"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384"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10" name="Rectangle 9">
            <a:extLst>
              <a:ext uri="{FF2B5EF4-FFF2-40B4-BE49-F238E27FC236}">
                <a16:creationId xmlns:a16="http://schemas.microsoft.com/office/drawing/2014/main" id="{B233369C-FCAD-45D1-88F8-9166454D1137}"/>
              </a:ext>
            </a:extLst>
          </p:cNvPr>
          <p:cNvSpPr>
            <a:spLocks noGrp="1" noChangeArrowheads="1"/>
          </p:cNvSpPr>
          <p:nvPr/>
        </p:nvSpPr>
        <p:spPr bwMode="auto">
          <a:xfrm>
            <a:off x="12656"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defRPr/>
            </a:pPr>
            <a:r>
              <a:rPr lang="en-US" sz="1400" dirty="0">
                <a:latin typeface="+mn-lt"/>
              </a:rPr>
              <a:t>Sugar Land Bible Church</a:t>
            </a:r>
          </a:p>
        </p:txBody>
      </p:sp>
      <p:sp>
        <p:nvSpPr>
          <p:cNvPr id="11" name="Header Placeholder 1">
            <a:extLst>
              <a:ext uri="{FF2B5EF4-FFF2-40B4-BE49-F238E27FC236}">
                <a16:creationId xmlns:a16="http://schemas.microsoft.com/office/drawing/2014/main" id="{9DAE96F9-3561-4C30-8D65-670F55B72D58}"/>
              </a:ext>
            </a:extLst>
          </p:cNvPr>
          <p:cNvSpPr>
            <a:spLocks noGrp="1"/>
          </p:cNvSpPr>
          <p:nvPr/>
        </p:nvSpPr>
        <p:spPr>
          <a:xfrm>
            <a:off x="1860441" y="265607"/>
            <a:ext cx="3594319" cy="521377"/>
          </a:xfrm>
          <a:prstGeom prst="rect">
            <a:avLst/>
          </a:prstGeom>
        </p:spPr>
        <p:txBody>
          <a:bodyPr vert="horz" lIns="106825" tIns="53412" rIns="106825" bIns="53412" rtlCol="0"/>
          <a:ls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400" dirty="0">
                <a:latin typeface="+mn-lt"/>
              </a:rPr>
              <a:t>Dr. Andy Woods – Genesis 004</a:t>
            </a:r>
          </a:p>
          <a:p>
            <a:pPr algn="ctr">
              <a:defRPr/>
            </a:pPr>
            <a:r>
              <a:rPr lang="en-US" sz="1400" dirty="0">
                <a:latin typeface="+mn-lt"/>
              </a:rPr>
              <a:t>08-16-2020</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6/30/2025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1116013" y="698500"/>
            <a:ext cx="4649787" cy="3486150"/>
          </a:xfrm>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CA5406-0544-4707-9917-6B8FB837F1FE}" type="slidenum">
              <a:rPr lang="en-US" smtClean="0"/>
              <a:pPr/>
              <a:t>142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164</a:t>
            </a:fld>
            <a:endParaRPr lang="en-US" altLang="en-US" dirty="0"/>
          </a:p>
        </p:txBody>
      </p:sp>
    </p:spTree>
    <p:extLst>
      <p:ext uri="{BB962C8B-B14F-4D97-AF65-F5344CB8AC3E}">
        <p14:creationId xmlns:p14="http://schemas.microsoft.com/office/powerpoint/2010/main" val="11654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47991-CB72-D8DD-D2F1-CAD2463224F7}"/>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E4CA9624-C2B0-6691-026C-2ED5334776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9</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F1FE2D65-7728-9980-E319-9CAAD4FE98D5}"/>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55F4E28E-6E16-28BA-04BC-A5A792D34C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560653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A6967-CBE6-8AF3-8CA8-E02BEEB4CF31}"/>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EC3BC1BB-1C31-91F2-B721-2C6D666221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16</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B8D6A662-E4DE-5B57-6A87-E9E40E43E18C}"/>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C190FEB7-F96D-82BA-AEDC-70342F7D0E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192360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0A156-E54D-3240-CC57-0266BF905F40}"/>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15EC7437-D24E-39A5-F574-FBBC1E206E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46</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9B35823C-2B96-7555-9046-A671903657D8}"/>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4797413-BEDB-2BF7-EC89-48583895CA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814671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20085-49A2-8688-A981-4A7C548C45EA}"/>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7007A995-9293-C597-3EE7-E37DD2D800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66</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1F6329CB-F41D-7E82-A77D-32FB3742CF6F}"/>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88EA66D6-FA15-BEBF-AFAE-F16004809D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59717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8A25-CB4C-78D2-B37C-127FD3056989}"/>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B4A65D35-8EEC-0C5F-0566-827F53D15F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77</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2A136D7A-CDC8-0A6E-5B00-2B2BBFE7ECC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6F3DC75C-2B89-FC9D-CC73-AFC08CFE75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802544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102</a:t>
            </a:fld>
            <a:endParaRPr lang="en-US" altLang="en-US" dirty="0"/>
          </a:p>
        </p:txBody>
      </p:sp>
    </p:spTree>
    <p:extLst>
      <p:ext uri="{BB962C8B-B14F-4D97-AF65-F5344CB8AC3E}">
        <p14:creationId xmlns:p14="http://schemas.microsoft.com/office/powerpoint/2010/main" val="2148422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665FE-C6E2-C2B2-1AC1-62E5B689EA47}"/>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0EA14E2E-5B51-949B-944B-B2E7DB52D9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105</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06ECAE0E-6FA5-8571-7A67-E122923BC89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96CF5D2C-4059-F3EC-7E17-50381E348A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223626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D60FF-B005-846B-050A-84AA42B737D5}"/>
            </a:ext>
          </a:extLst>
        </p:cNvPr>
        <p:cNvGrpSpPr/>
        <p:nvPr/>
      </p:nvGrpSpPr>
      <p:grpSpPr>
        <a:xfrm>
          <a:off x="0" y="0"/>
          <a:ext cx="0" cy="0"/>
          <a:chOff x="0" y="0"/>
          <a:chExt cx="0" cy="0"/>
        </a:xfrm>
      </p:grpSpPr>
      <p:sp>
        <p:nvSpPr>
          <p:cNvPr id="18434" name="Rectangle 7">
            <a:extLst>
              <a:ext uri="{FF2B5EF4-FFF2-40B4-BE49-F238E27FC236}">
                <a16:creationId xmlns:a16="http://schemas.microsoft.com/office/drawing/2014/main" id="{753FCBFB-4042-A77E-3E94-3514C0547A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51122" indent="-288893">
              <a:spcBef>
                <a:spcPct val="30000"/>
              </a:spcBef>
              <a:defRPr kumimoji="1" sz="1200">
                <a:solidFill>
                  <a:schemeClr val="tx1"/>
                </a:solidFill>
                <a:latin typeface="Arial" panose="020B0604020202020204" pitchFamily="34" charset="0"/>
              </a:defRPr>
            </a:lvl2pPr>
            <a:lvl3pPr marL="1155573" indent="-231115">
              <a:spcBef>
                <a:spcPct val="30000"/>
              </a:spcBef>
              <a:defRPr kumimoji="1" sz="1200">
                <a:solidFill>
                  <a:schemeClr val="tx1"/>
                </a:solidFill>
                <a:latin typeface="Arial" panose="020B0604020202020204" pitchFamily="34" charset="0"/>
              </a:defRPr>
            </a:lvl3pPr>
            <a:lvl4pPr marL="1617802" indent="-231115">
              <a:spcBef>
                <a:spcPct val="30000"/>
              </a:spcBef>
              <a:defRPr kumimoji="1" sz="1200">
                <a:solidFill>
                  <a:schemeClr val="tx1"/>
                </a:solidFill>
                <a:latin typeface="Arial" panose="020B0604020202020204" pitchFamily="34" charset="0"/>
              </a:defRPr>
            </a:lvl4pPr>
            <a:lvl5pPr marL="2080031" indent="-231115">
              <a:spcBef>
                <a:spcPct val="30000"/>
              </a:spcBef>
              <a:defRPr kumimoji="1" sz="1200">
                <a:solidFill>
                  <a:schemeClr val="tx1"/>
                </a:solidFill>
                <a:latin typeface="Arial" panose="020B0604020202020204" pitchFamily="34" charset="0"/>
              </a:defRPr>
            </a:lvl5pPr>
            <a:lvl6pPr marL="2542261" indent="-231115" eaLnBrk="0" fontAlgn="base" hangingPunct="0">
              <a:spcBef>
                <a:spcPct val="30000"/>
              </a:spcBef>
              <a:spcAft>
                <a:spcPct val="0"/>
              </a:spcAft>
              <a:defRPr kumimoji="1" sz="1200">
                <a:solidFill>
                  <a:schemeClr val="tx1"/>
                </a:solidFill>
                <a:latin typeface="Arial" panose="020B0604020202020204" pitchFamily="34" charset="0"/>
              </a:defRPr>
            </a:lvl6pPr>
            <a:lvl7pPr marL="3004490" indent="-231115" eaLnBrk="0" fontAlgn="base" hangingPunct="0">
              <a:spcBef>
                <a:spcPct val="30000"/>
              </a:spcBef>
              <a:spcAft>
                <a:spcPct val="0"/>
              </a:spcAft>
              <a:defRPr kumimoji="1" sz="1200">
                <a:solidFill>
                  <a:schemeClr val="tx1"/>
                </a:solidFill>
                <a:latin typeface="Arial" panose="020B0604020202020204" pitchFamily="34" charset="0"/>
              </a:defRPr>
            </a:lvl7pPr>
            <a:lvl8pPr marL="3466719" indent="-231115" eaLnBrk="0" fontAlgn="base" hangingPunct="0">
              <a:spcBef>
                <a:spcPct val="30000"/>
              </a:spcBef>
              <a:spcAft>
                <a:spcPct val="0"/>
              </a:spcAft>
              <a:defRPr kumimoji="1" sz="1200">
                <a:solidFill>
                  <a:schemeClr val="tx1"/>
                </a:solidFill>
                <a:latin typeface="Arial" panose="020B0604020202020204" pitchFamily="34" charset="0"/>
              </a:defRPr>
            </a:lvl8pPr>
            <a:lvl9pPr marL="3928948" indent="-23111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117</a:t>
            </a:fld>
            <a:endParaRPr kumimoji="0" lang="en-US" altLang="en-US" dirty="0">
              <a:latin typeface="Calibri" panose="020F0502020204030204" pitchFamily="34" charset="0"/>
            </a:endParaRPr>
          </a:p>
        </p:txBody>
      </p:sp>
      <p:sp>
        <p:nvSpPr>
          <p:cNvPr id="18435" name="Rectangle 2">
            <a:extLst>
              <a:ext uri="{FF2B5EF4-FFF2-40B4-BE49-F238E27FC236}">
                <a16:creationId xmlns:a16="http://schemas.microsoft.com/office/drawing/2014/main" id="{ACC2E34E-1CF2-18D9-09F6-234F1F79EFA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443E16A5-D4D1-B63E-4DFA-B8A2CBD5A5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Outline</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789522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dirty="0"/>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dirty="0"/>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F1219C8-A6BD-49EF-BE98-E554E48F3D3A}"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a:extLst>
              <a:ext uri="{FF2B5EF4-FFF2-40B4-BE49-F238E27FC236}">
                <a16:creationId xmlns:a16="http://schemas.microsoft.com/office/drawing/2014/main" id="{A402ECF5-5FFA-4231-9888-0E1D69D747DA}"/>
              </a:ext>
            </a:extLst>
          </p:cNvPr>
          <p:cNvSpPr>
            <a:spLocks noGrp="1" noChangeArrowheads="1"/>
          </p:cNvSpPr>
          <p:nvPr>
            <p:ph type="dt" sz="half" idx="10"/>
          </p:nvPr>
        </p:nvSpPr>
        <p:spPr/>
        <p:txBody>
          <a:bodyPr/>
          <a:lstStyle>
            <a:lvl1pPr>
              <a:defRPr/>
            </a:lvl1pPr>
          </a:lstStyle>
          <a:p>
            <a:pPr>
              <a:defRPr/>
            </a:pPr>
            <a:endParaRPr lang="en-US" dirty="0"/>
          </a:p>
        </p:txBody>
      </p:sp>
      <p:sp>
        <p:nvSpPr>
          <p:cNvPr id="4" name="Rectangle 1060">
            <a:extLst>
              <a:ext uri="{FF2B5EF4-FFF2-40B4-BE49-F238E27FC236}">
                <a16:creationId xmlns:a16="http://schemas.microsoft.com/office/drawing/2014/main" id="{E3A0CA58-931A-4DD0-A4A4-7C9B9C6F667E}"/>
              </a:ext>
            </a:extLst>
          </p:cNvPr>
          <p:cNvSpPr>
            <a:spLocks noGrp="1" noChangeArrowheads="1"/>
          </p:cNvSpPr>
          <p:nvPr>
            <p:ph type="ftr" sz="quarter" idx="11"/>
          </p:nvPr>
        </p:nvSpPr>
        <p:spPr/>
        <p:txBody>
          <a:bodyPr/>
          <a:lstStyle>
            <a:lvl1pPr>
              <a:defRPr/>
            </a:lvl1pPr>
          </a:lstStyle>
          <a:p>
            <a:pPr>
              <a:defRPr/>
            </a:pPr>
            <a:endParaRPr lang="en-US" dirty="0"/>
          </a:p>
        </p:txBody>
      </p:sp>
      <p:sp>
        <p:nvSpPr>
          <p:cNvPr id="5" name="Rectangle 1061">
            <a:extLst>
              <a:ext uri="{FF2B5EF4-FFF2-40B4-BE49-F238E27FC236}">
                <a16:creationId xmlns:a16="http://schemas.microsoft.com/office/drawing/2014/main" id="{BFC39DF7-2FA8-4486-BA03-BBB15393BCE4}"/>
              </a:ext>
            </a:extLst>
          </p:cNvPr>
          <p:cNvSpPr>
            <a:spLocks noGrp="1" noChangeArrowheads="1"/>
          </p:cNvSpPr>
          <p:nvPr>
            <p:ph type="sldNum" sz="quarter" idx="12"/>
          </p:nvPr>
        </p:nvSpPr>
        <p:spPr/>
        <p:txBody>
          <a:bodyPr/>
          <a:lstStyle>
            <a:lvl1pPr>
              <a:defRPr/>
            </a:lvl1pPr>
          </a:lstStyle>
          <a:p>
            <a:pPr>
              <a:defRPr/>
            </a:pPr>
            <a:fld id="{39E0D55D-753D-4E4E-B08D-7DC511373E8D}" type="slidenum">
              <a:rPr lang="en-US" altLang="en-US"/>
              <a:pPr>
                <a:defRPr/>
              </a:pPr>
              <a:t>‹#›</a:t>
            </a:fld>
            <a:endParaRPr lang="en-US" altLang="en-US" dirty="0"/>
          </a:p>
        </p:txBody>
      </p:sp>
    </p:spTree>
    <p:extLst>
      <p:ext uri="{BB962C8B-B14F-4D97-AF65-F5344CB8AC3E}">
        <p14:creationId xmlns:p14="http://schemas.microsoft.com/office/powerpoint/2010/main" val="278651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4.emf"/><Relationship Id="rId5" Type="http://schemas.openxmlformats.org/officeDocument/2006/relationships/customXml" Target="../ink/ink2.xml"/><Relationship Id="rId10" Type="http://schemas.openxmlformats.org/officeDocument/2006/relationships/image" Target="../media/image40.jpeg"/><Relationship Id="rId4" Type="http://schemas.openxmlformats.org/officeDocument/2006/relationships/image" Target="../media/image33.emf"/><Relationship Id="rId9" Type="http://schemas.openxmlformats.org/officeDocument/2006/relationships/image" Target="../media/image39.jpeg"/></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0" y="22860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Font typeface="Wingdings" panose="05000000000000000000" pitchFamily="2" charset="2"/>
              <a:buNone/>
            </a:pPr>
            <a:r>
              <a:rPr lang="en-US" altLang="en-US" sz="3600" dirty="0">
                <a:solidFill>
                  <a:schemeClr val="tx2"/>
                </a:solidFill>
                <a:effectLst>
                  <a:outerShdw blurRad="38100" dist="38100" dir="2700000" algn="tl">
                    <a:srgbClr val="000000">
                      <a:alpha val="43137"/>
                    </a:srgbClr>
                  </a:outerShdw>
                </a:effectLst>
                <a:ea typeface="+mj-ea"/>
                <a:cs typeface="+mj-cs"/>
              </a:rPr>
              <a:t>Génesis 1:1-2:3</a:t>
            </a:r>
          </a:p>
          <a:p>
            <a:pPr marL="0" indent="0" algn="ctr" eaLnBrk="1" hangingPunct="1">
              <a:spcBef>
                <a:spcPts val="0"/>
              </a:spcBef>
              <a:buFont typeface="Wingdings" panose="05000000000000000000" pitchFamily="2" charset="2"/>
              <a:buNone/>
            </a:pPr>
            <a:r>
              <a:rPr lang="en-US" altLang="en-US" sz="3600" dirty="0">
                <a:solidFill>
                  <a:schemeClr val="tx2"/>
                </a:solidFill>
                <a:effectLst>
                  <a:outerShdw blurRad="38100" dist="38100" dir="2700000" algn="tl">
                    <a:srgbClr val="000000">
                      <a:alpha val="43137"/>
                    </a:srgbClr>
                  </a:outerShdw>
                </a:effectLst>
                <a:ea typeface="+mj-ea"/>
                <a:cs typeface="+mj-cs"/>
              </a:rPr>
              <a:t>Creación del Cosmos</a:t>
            </a:r>
          </a:p>
        </p:txBody>
      </p:sp>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437" y="1371600"/>
            <a:ext cx="7315200" cy="4114800"/>
          </a:xfrm>
          <a:prstGeom prst="rect">
            <a:avLst/>
          </a:prstGeom>
        </p:spPr>
      </p:pic>
      <p:sp>
        <p:nvSpPr>
          <p:cNvPr id="8" name="Subtitle 2">
            <a:extLst>
              <a:ext uri="{FF2B5EF4-FFF2-40B4-BE49-F238E27FC236}">
                <a16:creationId xmlns:a16="http://schemas.microsoft.com/office/drawing/2014/main" id="{2133A89A-43F1-98A3-1B2F-799DC9E35CE5}"/>
              </a:ext>
            </a:extLst>
          </p:cNvPr>
          <p:cNvSpPr txBox="1">
            <a:spLocks/>
          </p:cNvSpPr>
          <p:nvPr/>
        </p:nvSpPr>
        <p:spPr bwMode="auto">
          <a:xfrm>
            <a:off x="995362" y="5424854"/>
            <a:ext cx="715327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sz="2800" dirty="0">
                <a:solidFill>
                  <a:srgbClr val="00FFFF"/>
                </a:solidFill>
                <a:effectLst>
                  <a:outerShdw blurRad="38100" dist="38100" dir="2700000" algn="tl">
                    <a:srgbClr val="000000">
                      <a:alpha val="43137"/>
                    </a:srgbClr>
                  </a:outerShdw>
                </a:effectLst>
                <a:latin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Pastor Principal – Sugar Land Bible Church</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Presidente – Seminario Teológico Chafer</a:t>
            </a:r>
          </a:p>
        </p:txBody>
      </p:sp>
      <p:sp>
        <p:nvSpPr>
          <p:cNvPr id="2" name="TextBox 1">
            <a:extLst>
              <a:ext uri="{FF2B5EF4-FFF2-40B4-BE49-F238E27FC236}">
                <a16:creationId xmlns:a16="http://schemas.microsoft.com/office/drawing/2014/main" id="{C42AF8FB-BF49-8C5B-5CDF-C0CE53780664}"/>
              </a:ext>
            </a:extLst>
          </p:cNvPr>
          <p:cNvSpPr txBox="1"/>
          <p:nvPr/>
        </p:nvSpPr>
        <p:spPr>
          <a:xfrm>
            <a:off x="997343" y="4993967"/>
            <a:ext cx="7313220" cy="430887"/>
          </a:xfrm>
          <a:prstGeom prst="rect">
            <a:avLst/>
          </a:prstGeom>
          <a:noFill/>
        </p:spPr>
        <p:txBody>
          <a:bodyPr wrap="none" rtlCol="0">
            <a:spAutoFit/>
          </a:bodyPr>
          <a:lstStyle/>
          <a:p>
            <a:r>
              <a:rPr lang="en-US" sz="2200" dirty="0">
                <a:solidFill>
                  <a:schemeClr val="tx1">
                    <a:lumMod val="75000"/>
                  </a:schemeClr>
                </a:solidFill>
                <a:latin typeface="Century Gothic" panose="020B0502020202020204" pitchFamily="34" charset="0"/>
              </a:rPr>
              <a:t>el libro de los orígenes         |   por  dr. andy woods</a:t>
            </a:r>
            <a:endParaRPr lang="es-CO" sz="2200" dirty="0">
              <a:solidFill>
                <a:schemeClr val="tx1">
                  <a:lumMod val="75000"/>
                </a:schemeClr>
              </a:solidFill>
              <a:latin typeface="Century Gothic" panose="020B0502020202020204" pitchFamily="34" charset="0"/>
            </a:endParaRPr>
          </a:p>
        </p:txBody>
      </p:sp>
      <p:sp>
        <p:nvSpPr>
          <p:cNvPr id="3" name="Flowchart: Data 2">
            <a:extLst>
              <a:ext uri="{FF2B5EF4-FFF2-40B4-BE49-F238E27FC236}">
                <a16:creationId xmlns:a16="http://schemas.microsoft.com/office/drawing/2014/main" id="{5BB26294-E3FF-1C77-7B4C-3A0CDE113BBF}"/>
              </a:ext>
            </a:extLst>
          </p:cNvPr>
          <p:cNvSpPr/>
          <p:nvPr/>
        </p:nvSpPr>
        <p:spPr bwMode="auto">
          <a:xfrm rot="1831805">
            <a:off x="2575285" y="2828099"/>
            <a:ext cx="144962" cy="278487"/>
          </a:xfrm>
          <a:prstGeom prst="flowChartInputOutput">
            <a:avLst/>
          </a:prstGeom>
          <a:solidFill>
            <a:schemeClr val="tx1">
              <a:lumMod val="85000"/>
            </a:schemeClr>
          </a:solidFill>
          <a:ln w="9525" cap="flat" cmpd="sng" algn="ctr">
            <a:solidFill>
              <a:schemeClr val="tx1">
                <a:lumMod val="8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598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C49C-6789-F0A5-53F1-57568E3E0D6C}"/>
            </a:ext>
          </a:extLst>
        </p:cNvPr>
        <p:cNvGrpSpPr/>
        <p:nvPr/>
      </p:nvGrpSpPr>
      <p:grpSpPr>
        <a:xfrm>
          <a:off x="0" y="0"/>
          <a:ext cx="0" cy="0"/>
          <a:chOff x="0" y="0"/>
          <a:chExt cx="0" cy="0"/>
        </a:xfrm>
      </p:grpSpPr>
      <p:sp>
        <p:nvSpPr>
          <p:cNvPr id="58370" name="Rectangle 2">
            <a:extLst>
              <a:ext uri="{FF2B5EF4-FFF2-40B4-BE49-F238E27FC236}">
                <a16:creationId xmlns:a16="http://schemas.microsoft.com/office/drawing/2014/main" id="{F6DBEE94-DCE6-3B6F-9726-89A560036CD9}"/>
              </a:ext>
            </a:extLst>
          </p:cNvPr>
          <p:cNvSpPr>
            <a:spLocks noGrp="1" noChangeArrowheads="1"/>
          </p:cNvSpPr>
          <p:nvPr>
            <p:ph type="title"/>
          </p:nvPr>
        </p:nvSpPr>
        <p:spPr>
          <a:xfrm>
            <a:off x="685800" y="228599"/>
            <a:ext cx="7772400" cy="1147527"/>
          </a:xfrm>
        </p:spPr>
        <p:txBody>
          <a:bodyPr/>
          <a:lstStyle/>
          <a:p>
            <a:pPr algn="ctr" eaLnBrk="1" hangingPunct="1"/>
            <a:r>
              <a:rPr lang="es-CO" sz="3600" dirty="0">
                <a:effectLst>
                  <a:outerShdw blurRad="38100" dist="38100" dir="2700000" algn="tl">
                    <a:srgbClr val="000000">
                      <a:alpha val="43137"/>
                    </a:srgbClr>
                  </a:outerShdw>
                </a:effectLst>
              </a:rPr>
              <a:t>Refutando las Filosofías Humanas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(Gén 1:1)</a:t>
            </a:r>
          </a:p>
        </p:txBody>
      </p:sp>
      <p:sp>
        <p:nvSpPr>
          <p:cNvPr id="17411" name="Rectangle 3">
            <a:extLst>
              <a:ext uri="{FF2B5EF4-FFF2-40B4-BE49-F238E27FC236}">
                <a16:creationId xmlns:a16="http://schemas.microsoft.com/office/drawing/2014/main" id="{0ED67F90-42BE-A6B0-14AE-19DF8E6AE83C}"/>
              </a:ext>
            </a:extLst>
          </p:cNvPr>
          <p:cNvSpPr>
            <a:spLocks noGrp="1" noChangeArrowheads="1"/>
          </p:cNvSpPr>
          <p:nvPr>
            <p:ph idx="1"/>
          </p:nvPr>
        </p:nvSpPr>
        <p:spPr>
          <a:xfrm>
            <a:off x="533400" y="1447800"/>
            <a:ext cx="8382000" cy="4460875"/>
          </a:xfrm>
        </p:spPr>
        <p:txBody>
          <a:bodyPr/>
          <a:lstStyle/>
          <a:p>
            <a:pPr eaLnBrk="1" hangingPunct="1">
              <a:spcBef>
                <a:spcPts val="0"/>
              </a:spcBef>
              <a:spcAft>
                <a:spcPts val="1800"/>
              </a:spcAft>
              <a:defRPr/>
            </a:pPr>
            <a:r>
              <a:rPr lang="en-US" sz="2800" dirty="0">
                <a:effectLst>
                  <a:outerShdw blurRad="38100" dist="38100" dir="2700000" algn="tl">
                    <a:srgbClr val="000000">
                      <a:alpha val="43137"/>
                    </a:srgbClr>
                  </a:outerShdw>
                </a:effectLst>
              </a:rPr>
              <a:t>Ateismo – Dios creó (Salmos 14:1)</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Panteismo – Dios es transcendente sobre la creación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Politeísmo – Un Dios creador único (Deut. 6:4; Isa 43:11; 44:6; 45:5) </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Materialismo – La matería comenzó</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Dualismo – Solo Dios creó (Eze. 28:13, 15)</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Humanismo – </a:t>
            </a:r>
            <a:r>
              <a:rPr lang="es-CO" sz="2800" dirty="0">
                <a:effectLst>
                  <a:outerShdw blurRad="38100" dist="38100" dir="2700000" algn="tl">
                    <a:srgbClr val="000000">
                      <a:alpha val="43137"/>
                    </a:srgbClr>
                  </a:outerShdw>
                </a:effectLst>
              </a:rPr>
              <a:t>Dios, y no el hombre, fue quien creó</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Naturalismo – Dios creó </a:t>
            </a:r>
          </a:p>
        </p:txBody>
      </p:sp>
      <p:sp>
        <p:nvSpPr>
          <p:cNvPr id="58372" name="Text Box 4">
            <a:extLst>
              <a:ext uri="{FF2B5EF4-FFF2-40B4-BE49-F238E27FC236}">
                <a16:creationId xmlns:a16="http://schemas.microsoft.com/office/drawing/2014/main" id="{8ACED9C1-1391-5CA1-7868-34BF86947D91}"/>
              </a:ext>
            </a:extLst>
          </p:cNvPr>
          <p:cNvSpPr txBox="1">
            <a:spLocks noChangeArrowheads="1"/>
          </p:cNvSpPr>
          <p:nvPr/>
        </p:nvSpPr>
        <p:spPr bwMode="auto">
          <a:xfrm>
            <a:off x="2705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3" name="Picture 2">
            <a:extLst>
              <a:ext uri="{FF2B5EF4-FFF2-40B4-BE49-F238E27FC236}">
                <a16:creationId xmlns:a16="http://schemas.microsoft.com/office/drawing/2014/main" id="{5A72D9CE-054D-0665-8457-B4FC5B992998}"/>
              </a:ext>
            </a:extLst>
          </p:cNvPr>
          <p:cNvPicPr>
            <a:picLocks noChangeAspect="1"/>
          </p:cNvPicPr>
          <p:nvPr/>
        </p:nvPicPr>
        <p:blipFill>
          <a:blip r:embed="rId2"/>
          <a:stretch>
            <a:fillRect/>
          </a:stretch>
        </p:blipFill>
        <p:spPr>
          <a:xfrm>
            <a:off x="7620000" y="5746129"/>
            <a:ext cx="1447959" cy="1028051"/>
          </a:xfrm>
          <a:prstGeom prst="rect">
            <a:avLst/>
          </a:prstGeom>
        </p:spPr>
      </p:pic>
    </p:spTree>
    <p:extLst>
      <p:ext uri="{BB962C8B-B14F-4D97-AF65-F5344CB8AC3E}">
        <p14:creationId xmlns:p14="http://schemas.microsoft.com/office/powerpoint/2010/main" val="39275919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446D4-60E4-4083-FCA1-8A60BBF34EC1}"/>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77868A9C-2695-EAF9-5745-04DFA2538C0E}"/>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CE81D993-44D7-7334-3DDA-02F80ED495CC}"/>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b="1" u="sng" dirty="0">
                <a:solidFill>
                  <a:srgbClr val="FFFFCC"/>
                </a:solidFill>
              </a:rPr>
              <a:t>La perfección de la creación</a:t>
            </a:r>
            <a:r>
              <a:rPr lang="en-US" b="1" u="sng" dirty="0">
                <a:solidFill>
                  <a:srgbClr val="FFFFCC"/>
                </a:solidFill>
              </a:rPr>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D7ABB7B8-2DC1-E17B-2409-3D162C16D5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103782"/>
            <a:ext cx="1361752" cy="972212"/>
          </a:xfrm>
          <a:prstGeom prst="rect">
            <a:avLst/>
          </a:prstGeom>
        </p:spPr>
      </p:pic>
    </p:spTree>
    <p:extLst>
      <p:ext uri="{BB962C8B-B14F-4D97-AF65-F5344CB8AC3E}">
        <p14:creationId xmlns:p14="http://schemas.microsoft.com/office/powerpoint/2010/main" val="42706504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vio Dios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 lo que había hecho</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he aquí que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 bueno en gran manera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fue la tarde y fue la mañana: el sexto día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FD3E2396-FF6B-4CBA-9918-9021B76F7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947" y="2971800"/>
            <a:ext cx="2742107" cy="1828800"/>
          </a:xfrm>
          <a:prstGeom prst="rect">
            <a:avLst/>
          </a:prstGeom>
          <a:ln>
            <a:solidFill>
              <a:schemeClr val="tx1"/>
            </a:solidFill>
          </a:ln>
        </p:spPr>
      </p:pic>
    </p:spTree>
    <p:extLst>
      <p:ext uri="{BB962C8B-B14F-4D97-AF65-F5344CB8AC3E}">
        <p14:creationId xmlns:p14="http://schemas.microsoft.com/office/powerpoint/2010/main" val="85754871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435574" y="1524000"/>
            <a:ext cx="8656560" cy="445692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2700" dirty="0">
                <a:effectLst>
                  <a:outerShdw blurRad="38100" dist="38100" dir="2700000" algn="tl">
                    <a:srgbClr val="000000">
                      <a:alpha val="43137"/>
                    </a:srgbClr>
                  </a:outerShdw>
                </a:effectLst>
                <a:latin typeface="Calibri" panose="020F0502020204030204" pitchFamily="34" charset="0"/>
              </a:rPr>
              <a:t>“</a:t>
            </a:r>
            <a:r>
              <a:rPr lang="es-CO" sz="2100" dirty="0">
                <a:effectLst>
                  <a:outerShdw blurRad="38100" dist="38100" dir="2700000" algn="tl">
                    <a:srgbClr val="000000">
                      <a:alpha val="43137"/>
                    </a:srgbClr>
                  </a:outerShdw>
                </a:effectLst>
                <a:latin typeface="Calibri" panose="020F0502020204030204" pitchFamily="34" charset="0"/>
              </a:rPr>
              <a:t>¿Cuándo cayó Satanás de su relación con Dios? Como se señaló anteriormente, el pecado no existía en ninguna parte de la creación de Dios —incluyendo a los ángeles— hasta el final del sexto y último día de la creación (Génesis 1:31). Por lo tanto, la caída de Satanás ocurrió después de finalizar la creación. Sin embargo, Satanás ya era un ser maligno cuando vino a la tierra para tentar al hombre a apartarse de Dios (Génesis 3). Estos hechos nos llevan a concluir que </a:t>
            </a:r>
            <a:r>
              <a:rPr lang="es-CO" sz="2100" b="1" u="sng" dirty="0">
                <a:solidFill>
                  <a:srgbClr val="FFFFCC"/>
                </a:solidFill>
                <a:effectLst>
                  <a:outerShdw blurRad="38100" dist="38100" dir="2700000" algn="tl">
                    <a:srgbClr val="000000">
                      <a:alpha val="43137"/>
                    </a:srgbClr>
                  </a:outerShdw>
                </a:effectLst>
                <a:latin typeface="Calibri" panose="020F0502020204030204" pitchFamily="34" charset="0"/>
              </a:rPr>
              <a:t>la caída de Satanás tuvo lugar en el intervalo entre el final de la creación y la caída del hombre</a:t>
            </a:r>
            <a:r>
              <a:rPr lang="es-CO" sz="2100" dirty="0">
                <a:effectLst>
                  <a:outerShdw blurRad="38100" dist="38100" dir="2700000" algn="tl">
                    <a:srgbClr val="000000">
                      <a:alpha val="43137"/>
                    </a:srgbClr>
                  </a:outerShdw>
                </a:effectLst>
                <a:latin typeface="Calibri" panose="020F0502020204030204" pitchFamily="34" charset="0"/>
              </a:rPr>
              <a:t>. ¿Cuánto tiempo duró ese intervalo? Debió ser bastante breve, ya que cuando Dios creó al primer hombre y a la primera mujer, les mandó que fueran fructíferos y se multiplicaran por medio de la procreación (Génesis 1:27–28),  pero no hubo concepción humana hasta después de la caída del hombre (Génesis 4:1). En resumen, la caída de Satanás ocurrió en un espacio corto de tiempo, entre el cierre del sexto día de la creación —cuando todo aún era “bueno en gran manera”— y el momento en que tentó a Eva en el huerto.”</a:t>
            </a:r>
            <a:endParaRPr lang="en-US" sz="2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pic>
        <p:nvPicPr>
          <p:cNvPr id="3" name="Picture 2">
            <a:extLst>
              <a:ext uri="{FF2B5EF4-FFF2-40B4-BE49-F238E27FC236}">
                <a16:creationId xmlns:a16="http://schemas.microsoft.com/office/drawing/2014/main" id="{56FC29BE-D62D-467C-A0B3-E8A1E43D920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200" y="76200"/>
            <a:ext cx="844062" cy="1097280"/>
          </a:xfrm>
          <a:prstGeom prst="rect">
            <a:avLst/>
          </a:prstGeom>
          <a:ln w="12700">
            <a:solidFill>
              <a:schemeClr val="tx1"/>
            </a:solidFill>
          </a:ln>
        </p:spPr>
      </p:pic>
      <p:sp>
        <p:nvSpPr>
          <p:cNvPr id="2" name="Rectangle 1">
            <a:extLst>
              <a:ext uri="{FF2B5EF4-FFF2-40B4-BE49-F238E27FC236}">
                <a16:creationId xmlns:a16="http://schemas.microsoft.com/office/drawing/2014/main" id="{9833B6BE-F3D5-439A-96B3-B1A1BE27E660}"/>
              </a:ext>
            </a:extLst>
          </p:cNvPr>
          <p:cNvSpPr/>
          <p:nvPr/>
        </p:nvSpPr>
        <p:spPr>
          <a:xfrm>
            <a:off x="2305050" y="217438"/>
            <a:ext cx="4533900" cy="1154162"/>
          </a:xfrm>
          <a:prstGeom prst="rect">
            <a:avLst/>
          </a:prstGeom>
        </p:spPr>
        <p:txBody>
          <a:bodyPr wrap="square">
            <a:spAutoFit/>
          </a:bodyPr>
          <a:lstStyle/>
          <a:p>
            <a:pPr algn="ctr">
              <a:spcBef>
                <a:spcPts val="0"/>
              </a:spcBef>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 Showers </a:t>
            </a:r>
          </a:p>
          <a:p>
            <a:pPr algn="ctr">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mj-ea"/>
                <a:cs typeface="+mj-cs"/>
              </a:rPr>
              <a:t>Renald Showers, </a:t>
            </a:r>
            <a:r>
              <a:rPr lang="en-US" sz="1600" i="1" dirty="0">
                <a:effectLst>
                  <a:outerShdw blurRad="38100" dist="38100" dir="2700000" algn="tl">
                    <a:srgbClr val="000000">
                      <a:alpha val="43137"/>
                    </a:srgbClr>
                  </a:outerShdw>
                </a:effectLst>
                <a:latin typeface="Calibri" panose="020F0502020204030204" pitchFamily="34" charset="0"/>
                <a:ea typeface="+mj-ea"/>
                <a:cs typeface="+mj-cs"/>
              </a:rPr>
              <a:t>Those Invisible Spirits Called Angels</a:t>
            </a:r>
            <a:r>
              <a:rPr lang="en-US" sz="1600" dirty="0">
                <a:effectLst>
                  <a:outerShdw blurRad="38100" dist="38100" dir="2700000" algn="tl">
                    <a:srgbClr val="000000">
                      <a:alpha val="43137"/>
                    </a:srgbClr>
                  </a:outerShdw>
                </a:effectLst>
                <a:latin typeface="Calibri" panose="020F0502020204030204" pitchFamily="34" charset="0"/>
                <a:ea typeface="+mj-ea"/>
                <a:cs typeface="+mj-cs"/>
              </a:rPr>
              <a:t> (Bellmawr, NJ: Friends of Israel, 1997), 82-83.</a:t>
            </a:r>
            <a:endParaRPr lang="en-US" sz="1600" dirty="0">
              <a:effectLst>
                <a:outerShdw blurRad="38100" dist="38100" dir="2700000" algn="tl">
                  <a:srgbClr val="000000">
                    <a:alpha val="43137"/>
                  </a:srgbClr>
                </a:outerShdw>
              </a:effectLst>
            </a:endParaRPr>
          </a:p>
        </p:txBody>
      </p:sp>
      <p:pic>
        <p:nvPicPr>
          <p:cNvPr id="1026" name="Picture 2" descr="Image result for renald showers those invisible spirits">
            <a:extLst>
              <a:ext uri="{FF2B5EF4-FFF2-40B4-BE49-F238E27FC236}">
                <a16:creationId xmlns:a16="http://schemas.microsoft.com/office/drawing/2014/main" id="{0A70E25C-575C-4151-9413-4B1196D392D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53401" y="76200"/>
            <a:ext cx="914400" cy="102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7058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4AB6B-794B-201C-9866-9F16EE47958F}"/>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71864846-AE6A-3854-BC91-01D86B085BDE}"/>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367D708C-8DC2-B285-1E0A-57202D83DA21}"/>
              </a:ext>
            </a:extLst>
          </p:cNvPr>
          <p:cNvSpPr>
            <a:spLocks noGrp="1" noChangeArrowheads="1"/>
          </p:cNvSpPr>
          <p:nvPr>
            <p:ph type="body" idx="1"/>
          </p:nvPr>
        </p:nvSpPr>
        <p:spPr>
          <a:xfrm>
            <a:off x="228600" y="914400"/>
            <a:ext cx="88392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solidFill>
                  <a:srgbClr val="F9F8EC"/>
                </a:solidFill>
              </a:rPr>
              <a:t>Cuarto día 1:14-19</a:t>
            </a:r>
          </a:p>
          <a:p>
            <a:pPr lvl="1" eaLnBrk="1" hangingPunct="1">
              <a:spcBef>
                <a:spcPts val="0"/>
              </a:spcBef>
              <a:spcAft>
                <a:spcPts val="1600"/>
              </a:spcAft>
              <a:defRPr/>
            </a:pPr>
            <a:r>
              <a:rPr lang="en-US" sz="2600" dirty="0">
                <a:solidFill>
                  <a:srgbClr val="F9F8EC"/>
                </a:solidFill>
              </a:rPr>
              <a:t>Quinto día 1:20-23</a:t>
            </a:r>
          </a:p>
          <a:p>
            <a:pPr lvl="1" eaLnBrk="1" hangingPunct="1">
              <a:spcBef>
                <a:spcPts val="0"/>
              </a:spcBef>
              <a:spcAft>
                <a:spcPts val="1600"/>
              </a:spcAft>
              <a:defRPr/>
            </a:pPr>
            <a:r>
              <a:rPr lang="en-US" sz="2600" dirty="0">
                <a:solidFill>
                  <a:srgbClr val="F9F8EC"/>
                </a:solidFill>
              </a:rPr>
              <a:t>Sexto día 1:24-31</a:t>
            </a:r>
          </a:p>
          <a:p>
            <a:pPr lvl="1" eaLnBrk="1" hangingPunct="1">
              <a:spcBef>
                <a:spcPts val="0"/>
              </a:spcBef>
              <a:spcAft>
                <a:spcPts val="1600"/>
              </a:spcAft>
              <a:defRPr/>
            </a:pPr>
            <a:r>
              <a:rPr lang="en-US" sz="2600" b="1" u="sng" dirty="0">
                <a:solidFill>
                  <a:srgbClr val="FFFFCC"/>
                </a:solidFill>
              </a:rPr>
              <a:t>Séptimo día 2:1-3 </a:t>
            </a:r>
          </a:p>
        </p:txBody>
      </p:sp>
      <p:pic>
        <p:nvPicPr>
          <p:cNvPr id="8" name="Picture 7">
            <a:extLst>
              <a:ext uri="{FF2B5EF4-FFF2-40B4-BE49-F238E27FC236}">
                <a16:creationId xmlns:a16="http://schemas.microsoft.com/office/drawing/2014/main" id="{A3943CC9-84D2-522F-5CC1-76433F8EC97C}"/>
              </a:ext>
            </a:extLst>
          </p:cNvPr>
          <p:cNvPicPr>
            <a:picLocks noChangeAspect="1"/>
          </p:cNvPicPr>
          <p:nvPr/>
        </p:nvPicPr>
        <p:blipFill>
          <a:blip r:embed="rId2"/>
          <a:stretch>
            <a:fillRect/>
          </a:stretch>
        </p:blipFill>
        <p:spPr>
          <a:xfrm>
            <a:off x="5037752" y="2971801"/>
            <a:ext cx="3645461" cy="2590800"/>
          </a:xfrm>
          <a:prstGeom prst="rect">
            <a:avLst/>
          </a:prstGeom>
        </p:spPr>
      </p:pic>
    </p:spTree>
    <p:extLst>
      <p:ext uri="{BB962C8B-B14F-4D97-AF65-F5344CB8AC3E}">
        <p14:creationId xmlns:p14="http://schemas.microsoft.com/office/powerpoint/2010/main" val="19193840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2:1-3</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Así fueron acabados los cielos y la tierra y todas sus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huestes</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Y en el séptimo día completó Dios la obra que había hecho, y reposó en el día séptimo de toda la[b] obra que había hecho. 3 Y bendijo Dios el séptimo día y lo santificó, porque en él reposó de toda la obra que Él había creado y hecho</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5278338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4F790-B562-2752-9E9E-C5D1DEB47727}"/>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A333AB8D-C9FB-C13E-BB72-A33790E89DBE}"/>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834FBB04-6368-33B9-2529-510597134619}"/>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solidFill>
                  <a:srgbClr val="F9F8EC"/>
                </a:solidFill>
                <a:latin typeface="Calibri" panose="020F0502020204030204" pitchFamily="34" charset="0"/>
                <a:cs typeface="Calibri" panose="020F0502020204030204" pitchFamily="34" charset="0"/>
              </a:rPr>
              <a:t>La luz antes del sol (d</a:t>
            </a:r>
            <a:r>
              <a:rPr lang="en-US" altLang="en-US" sz="2800" dirty="0">
                <a:solidFill>
                  <a:srgbClr val="F9F8EC"/>
                </a:solidFill>
                <a:cs typeface="Calibri" panose="020F0502020204030204" pitchFamily="34" charset="0"/>
              </a:rPr>
              <a:t>ía</a:t>
            </a:r>
            <a:r>
              <a:rPr lang="en-US" altLang="en-US" sz="2800" dirty="0">
                <a:solidFill>
                  <a:srgbClr val="F9F8EC"/>
                </a:solidFill>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a:t>
            </a:r>
            <a:r>
              <a:rPr lang="en-US" altLang="en-US" sz="2800" b="1" u="sng" dirty="0">
                <a:solidFill>
                  <a:srgbClr val="FFFFCC"/>
                </a:solidFill>
                <a:latin typeface="Calibri" panose="020F0502020204030204" pitchFamily="34" charset="0"/>
                <a:cs typeface="Calibri" panose="020F0502020204030204" pitchFamily="34" charset="0"/>
              </a:rPr>
              <a:t>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A108D01-2A3A-1D22-30B0-619C936EE966}"/>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625567540"/>
      </p:ext>
    </p:extLst>
  </p:cSld>
  <p:clrMapOvr>
    <a:masterClrMapping/>
  </p:clrMapOvr>
  <p:transition>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4B95F-BB36-380C-177E-8B43A6CE94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63BCC5-6C83-8058-6B1F-369993A7CB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A1B278F5-3F4A-B5CF-1E51-CD16D706B1FF}"/>
              </a:ext>
            </a:extLst>
          </p:cNvPr>
          <p:cNvSpPr>
            <a:spLocks noChangeArrowheads="1"/>
          </p:cNvSpPr>
          <p:nvPr/>
        </p:nvSpPr>
        <p:spPr bwMode="auto">
          <a:xfrm>
            <a:off x="0" y="0"/>
            <a:ext cx="91440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2:1-3</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Así fueron acabados los cielos y la tierra y todas sus </a:t>
            </a:r>
            <a:r>
              <a:rPr lang="es-CO" sz="3500" dirty="0">
                <a:solidFill>
                  <a:srgbClr val="F9F8E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huestes</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Y en el séptimo día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completó</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Dios la obra que había hecho, y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reposó</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 el día séptimo de toda la obra que había hecho. 3 Y bendijo Dios el séptimo día y lo santificó, porque en él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reposó</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toda la obra que Él había creado y hecho</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4306487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dirty="0"/>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C3D55B2E-9E29-F62F-F86E-B4EC454FEB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DA366-6CF6-7C76-E8D0-6C683E908DB3}"/>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0EE65373-5D92-63F4-41E9-A282AA7E98BD}"/>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15F1B278-9892-5A57-AC63-6AC97AC088BB}"/>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b="1" u="sng" dirty="0">
                <a:solidFill>
                  <a:srgbClr val="FFFFCC"/>
                </a:solidFill>
              </a:rPr>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dirty="0"/>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DE258DE0-F5A7-D7FE-A738-9024D5364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132689"/>
            <a:ext cx="1735310" cy="1238911"/>
          </a:xfrm>
          <a:prstGeom prst="rect">
            <a:avLst/>
          </a:prstGeom>
        </p:spPr>
      </p:pic>
    </p:spTree>
    <p:extLst>
      <p:ext uri="{BB962C8B-B14F-4D97-AF65-F5344CB8AC3E}">
        <p14:creationId xmlns:p14="http://schemas.microsoft.com/office/powerpoint/2010/main" val="15902246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F21C-046A-BA05-3C23-B66C7A735917}"/>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645D1423-0200-F465-A13F-8BEBDE0DAEE5}"/>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EC0B0A89-B1DA-F7DA-C3D1-125C3B47E884}"/>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b="1" u="sng" dirty="0">
                <a:solidFill>
                  <a:srgbClr val="FFFFCC"/>
                </a:solidFill>
              </a:rPr>
              <a:t>Patrón del sábado (Éxod. 20:8-11; 31:15-17)</a:t>
            </a:r>
          </a:p>
          <a:p>
            <a:pPr marL="461963" indent="-461963" algn="just" eaLnBrk="1" hangingPunct="1">
              <a:lnSpc>
                <a:spcPct val="90000"/>
              </a:lnSpc>
              <a:spcBef>
                <a:spcPts val="0"/>
              </a:spcBef>
              <a:spcAft>
                <a:spcPts val="2400"/>
              </a:spcAft>
              <a:defRPr/>
            </a:pPr>
            <a:r>
              <a:rPr lang="en-US" dirty="0"/>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5E14A698-1133-6A73-BC84-10A76CC187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152400"/>
            <a:ext cx="1600971" cy="1143001"/>
          </a:xfrm>
          <a:prstGeom prst="rect">
            <a:avLst/>
          </a:prstGeom>
        </p:spPr>
      </p:pic>
    </p:spTree>
    <p:extLst>
      <p:ext uri="{BB962C8B-B14F-4D97-AF65-F5344CB8AC3E}">
        <p14:creationId xmlns:p14="http://schemas.microsoft.com/office/powerpoint/2010/main" val="993431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2F907-B1DD-82B6-9821-F139B7B3A0CF}"/>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4ADB4519-D6CB-2034-4A56-AD05B372CE93}"/>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EE62355F-0BBB-3BEE-311C-BE3BE8E5F290}"/>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b="1" u="sng" dirty="0">
                <a:solidFill>
                  <a:srgbClr val="FFFFCC"/>
                </a:solidFill>
              </a:rPr>
              <a:t>Creación original en su estado “sin orden y vacía” </a:t>
            </a:r>
            <a:r>
              <a:rPr lang="en-US" sz="2600" b="1" u="sng" dirty="0">
                <a:solidFill>
                  <a:srgbClr val="FFFFCC"/>
                </a:solidFill>
              </a:rPr>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8537449B-CC54-BBC4-A9BF-9203C3F6F77F}"/>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30597910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4000" dirty="0">
                <a:solidFill>
                  <a:schemeClr val="tx2"/>
                </a:solidFill>
                <a:ea typeface="+mj-ea"/>
                <a:cs typeface="+mj-cs"/>
              </a:rPr>
              <a:t>Éxodo 20:8-11</a:t>
            </a:r>
          </a:p>
          <a:p>
            <a:pPr marL="0" indent="0" algn="just">
              <a:spcBef>
                <a:spcPts val="0"/>
              </a:spcBef>
              <a:spcAft>
                <a:spcPts val="1200"/>
              </a:spcAft>
              <a:buNone/>
              <a:defRPr/>
            </a:pPr>
            <a:r>
              <a:rPr lang="en-US" sz="3000" i="0" baseline="30000" dirty="0">
                <a:effectLst/>
                <a:latin typeface="system-ui"/>
              </a:rPr>
              <a:t>8 </a:t>
            </a:r>
            <a:r>
              <a:rPr lang="en-US" sz="3000" i="0" dirty="0">
                <a:effectLst/>
                <a:latin typeface="system-ui"/>
              </a:rPr>
              <a:t>“</a:t>
            </a:r>
            <a:r>
              <a:rPr lang="es-CO" sz="3000" i="0" dirty="0">
                <a:effectLst/>
                <a:latin typeface="system-ui"/>
              </a:rPr>
              <a:t>Acuérdate del día de reposo para santificarlo. 9 Seis días trabajarás y harás toda tu obra, 10 mas el séptimo día es día de reposo para el Señor tu Dios; no harás en él obra alguna, tú, ni tu hijo, ni tu hija, ni tu siervo, ni tu sierva, ni tu ganado, ni el extranjero que está contigo. 11 Porque en seis días hizo el Señor los cielos y la tierra, el mar y todo lo que en ellos hay, y reposó en el séptimo día; por tanto, el Señor bendijo el día de reposo y lo santificó</a:t>
            </a:r>
            <a:r>
              <a:rPr lang="en-US" sz="3000" i="0" dirty="0">
                <a:effectLst/>
                <a:latin typeface="system-ui"/>
              </a:rPr>
              <a:t>.”</a:t>
            </a:r>
            <a:endParaRPr lang="en-US" sz="3000" dirty="0"/>
          </a:p>
        </p:txBody>
      </p:sp>
    </p:spTree>
    <p:extLst>
      <p:ext uri="{BB962C8B-B14F-4D97-AF65-F5344CB8AC3E}">
        <p14:creationId xmlns:p14="http://schemas.microsoft.com/office/powerpoint/2010/main" val="15787023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4000" dirty="0">
                <a:solidFill>
                  <a:schemeClr val="tx2"/>
                </a:solidFill>
                <a:ea typeface="+mj-ea"/>
                <a:cs typeface="+mj-cs"/>
              </a:rPr>
              <a:t>Éxodo 31:15-17</a:t>
            </a:r>
          </a:p>
          <a:p>
            <a:pPr marL="0" indent="0" algn="just">
              <a:spcBef>
                <a:spcPts val="0"/>
              </a:spcBef>
              <a:buNone/>
            </a:pPr>
            <a:r>
              <a:rPr lang="en-US" sz="3000" baseline="30000" dirty="0">
                <a:effectLst/>
              </a:rPr>
              <a:t>15</a:t>
            </a:r>
            <a:r>
              <a:rPr lang="en-US" sz="3000" dirty="0">
                <a:effectLst/>
              </a:rPr>
              <a:t> ‘</a:t>
            </a:r>
            <a:r>
              <a:rPr lang="es-CO" sz="3000" dirty="0">
                <a:effectLst/>
              </a:rPr>
              <a:t>Durante seis días se trabajará, pero el séptimo día será día de completo reposo, santo al Señor. Cualquiera que haga obra alguna en el día de reposo morirá irremisiblemente. 16 Los hijos de Israel guardarán, pues, el día de reposo, celebrándolo por todas sus generaciones como pacto perpetuo». 17 Es una señal entre yo y los hijos de Israel para siempre; pues en seis días el Señor hizo los cielos y la tierra, y en el séptimo día cesó de trabajar y reposó</a:t>
            </a:r>
            <a:r>
              <a:rPr lang="en-US" sz="3000" dirty="0">
                <a:effectLst/>
              </a:rPr>
              <a:t>.” </a:t>
            </a:r>
          </a:p>
        </p:txBody>
      </p:sp>
    </p:spTree>
    <p:extLst>
      <p:ext uri="{BB962C8B-B14F-4D97-AF65-F5344CB8AC3E}">
        <p14:creationId xmlns:p14="http://schemas.microsoft.com/office/powerpoint/2010/main" val="23061555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6CAA-8200-6E05-7098-4CF6878D97D7}"/>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0F4FE688-4AC7-43B9-46B6-D3C4D422A9CF}"/>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207216F5-81AA-1D30-E7C9-F4EC209607E1}"/>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b="1" u="sng" dirty="0">
                <a:solidFill>
                  <a:srgbClr val="FFFFCC"/>
                </a:solidFill>
              </a:rPr>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5E4BCC45-8B79-8997-6EF2-5AFBBB4671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extLst>
      <p:ext uri="{BB962C8B-B14F-4D97-AF65-F5344CB8AC3E}">
        <p14:creationId xmlns:p14="http://schemas.microsoft.com/office/powerpoint/2010/main" val="37665978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04C92-ED57-34D6-AA4B-268E0E761C6E}"/>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17C05B28-4978-3D18-904E-194B3DFF8FAB}"/>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6DBAA088-B876-FCCE-2A02-51FAF22D3CA4}"/>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b="1" u="sng" dirty="0">
                <a:solidFill>
                  <a:srgbClr val="FFFFCC"/>
                </a:solidFill>
              </a:rPr>
              <a:t>¿Continúa el 7º día?</a:t>
            </a:r>
          </a:p>
          <a:p>
            <a:pPr marL="862013" lvl="1" indent="-461963" algn="just" eaLnBrk="1" hangingPunct="1">
              <a:lnSpc>
                <a:spcPct val="90000"/>
              </a:lnSpc>
              <a:spcBef>
                <a:spcPts val="0"/>
              </a:spcBef>
              <a:spcAft>
                <a:spcPts val="2400"/>
              </a:spcAft>
              <a:defRPr/>
            </a:pPr>
            <a:r>
              <a:rPr lang="en-US" b="1" u="sng" dirty="0">
                <a:solidFill>
                  <a:srgbClr val="FFFFCC"/>
                </a:solidFill>
              </a:rPr>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B719E380-1C5A-5275-92CF-07030F6659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extLst>
      <p:ext uri="{BB962C8B-B14F-4D97-AF65-F5344CB8AC3E}">
        <p14:creationId xmlns:p14="http://schemas.microsoft.com/office/powerpoint/2010/main" val="40222938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D5EA8-0134-B543-234D-AA55BEA83BB6}"/>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CD4A4C79-8F4F-AD63-5317-C48EDFD31ED4}"/>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8E1C753B-4375-40A3-DB31-285C006F355D}"/>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b="1" u="sng" dirty="0">
                <a:solidFill>
                  <a:srgbClr val="FFFFCC"/>
                </a:solidFill>
              </a:rPr>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b="1" u="sng" dirty="0">
                <a:solidFill>
                  <a:srgbClr val="FFFFCC"/>
                </a:solidFill>
              </a:rPr>
              <a:t>Ausencia de "tarde y mañana"</a:t>
            </a:r>
            <a:endParaRPr lang="en-US" b="1" u="sng" dirty="0">
              <a:solidFill>
                <a:srgbClr val="FFFFCC"/>
              </a:solidFill>
            </a:endParaRPr>
          </a:p>
          <a:p>
            <a:pPr marL="862013" lvl="1" indent="-461963" algn="just" eaLnBrk="1" hangingPunct="1">
              <a:lnSpc>
                <a:spcPct val="90000"/>
              </a:lnSpc>
              <a:spcBef>
                <a:spcPts val="0"/>
              </a:spcBef>
              <a:spcAft>
                <a:spcPts val="2400"/>
              </a:spcAft>
              <a:defRPr/>
            </a:pPr>
            <a:r>
              <a:rPr lang="en-US" dirty="0"/>
              <a:t>Yom + modificadores ordinales</a:t>
            </a:r>
          </a:p>
        </p:txBody>
      </p:sp>
      <p:pic>
        <p:nvPicPr>
          <p:cNvPr id="4" name="Picture 3">
            <a:extLst>
              <a:ext uri="{FF2B5EF4-FFF2-40B4-BE49-F238E27FC236}">
                <a16:creationId xmlns:a16="http://schemas.microsoft.com/office/drawing/2014/main" id="{1BD83ACA-5C0D-7172-B7FD-CF948034DD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extLst>
      <p:ext uri="{BB962C8B-B14F-4D97-AF65-F5344CB8AC3E}">
        <p14:creationId xmlns:p14="http://schemas.microsoft.com/office/powerpoint/2010/main" val="42727532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C0A89-1FC8-858E-09BD-A93C8BEA3A0F}"/>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A9307D5C-1786-FA8F-DB1B-D1E5E2A622A2}"/>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Día 7 Sábado</a:t>
            </a:r>
            <a:br>
              <a:rPr lang="en-US" sz="3600" dirty="0">
                <a:effectLst>
                  <a:outerShdw blurRad="38100" dist="38100" dir="2700000" algn="tl">
                    <a:srgbClr val="000000">
                      <a:alpha val="43137"/>
                    </a:srgbClr>
                  </a:outerShdw>
                </a:effectLst>
                <a:cs typeface="Calibri" panose="020F0502020204030204" pitchFamily="34" charset="0"/>
              </a:rPr>
            </a:br>
            <a:r>
              <a:rPr lang="en-US" sz="3200" dirty="0">
                <a:solidFill>
                  <a:schemeClr val="tx1"/>
                </a:solidFill>
                <a:effectLst>
                  <a:outerShdw blurRad="38100" dist="38100" dir="2700000" algn="tl">
                    <a:srgbClr val="000000"/>
                  </a:outerShdw>
                </a:effectLst>
                <a:ea typeface="+mn-ea"/>
                <a:cs typeface="+mn-cs"/>
              </a:rPr>
              <a:t>(Gén 2:1-3)</a:t>
            </a:r>
          </a:p>
        </p:txBody>
      </p:sp>
      <p:sp>
        <p:nvSpPr>
          <p:cNvPr id="78851" name="Rectangle 3">
            <a:extLst>
              <a:ext uri="{FF2B5EF4-FFF2-40B4-BE49-F238E27FC236}">
                <a16:creationId xmlns:a16="http://schemas.microsoft.com/office/drawing/2014/main" id="{36802025-A993-3FF3-E846-8B659BEC4176}"/>
              </a:ext>
            </a:extLst>
          </p:cNvPr>
          <p:cNvSpPr>
            <a:spLocks noGrp="1" noChangeArrowheads="1"/>
          </p:cNvSpPr>
          <p:nvPr>
            <p:ph type="body" idx="1"/>
          </p:nvPr>
        </p:nvSpPr>
        <p:spPr>
          <a:xfrm>
            <a:off x="717152" y="1600200"/>
            <a:ext cx="8426848" cy="3657600"/>
          </a:xfrm>
        </p:spPr>
        <p:txBody>
          <a:bodyPr/>
          <a:lstStyle/>
          <a:p>
            <a:pPr marL="461963" indent="-461963" algn="just" eaLnBrk="1" hangingPunct="1">
              <a:lnSpc>
                <a:spcPct val="90000"/>
              </a:lnSpc>
              <a:spcBef>
                <a:spcPts val="0"/>
              </a:spcBef>
              <a:spcAft>
                <a:spcPts val="2400"/>
              </a:spcAft>
              <a:defRPr/>
            </a:pPr>
            <a:r>
              <a:rPr lang="en-US" dirty="0"/>
              <a:t>El Señor descansó</a:t>
            </a:r>
          </a:p>
          <a:p>
            <a:pPr marL="461963" indent="-461963" algn="just" eaLnBrk="1" hangingPunct="1">
              <a:lnSpc>
                <a:spcPct val="90000"/>
              </a:lnSpc>
              <a:spcBef>
                <a:spcPts val="0"/>
              </a:spcBef>
              <a:spcAft>
                <a:spcPts val="2400"/>
              </a:spcAft>
              <a:defRPr/>
            </a:pPr>
            <a:r>
              <a:rPr lang="en-US" dirty="0"/>
              <a:t>Patrón del sábado (Éxod. 20:8-11; 31:15-17)</a:t>
            </a:r>
          </a:p>
          <a:p>
            <a:pPr marL="461963" indent="-461963" algn="just" eaLnBrk="1" hangingPunct="1">
              <a:lnSpc>
                <a:spcPct val="90000"/>
              </a:lnSpc>
              <a:spcBef>
                <a:spcPts val="0"/>
              </a:spcBef>
              <a:spcAft>
                <a:spcPts val="2400"/>
              </a:spcAft>
              <a:defRPr/>
            </a:pPr>
            <a:r>
              <a:rPr lang="en-US" b="1" u="sng" dirty="0">
                <a:solidFill>
                  <a:srgbClr val="FFFFCC"/>
                </a:solidFill>
              </a:rPr>
              <a:t>¿Continúa el 7º día?</a:t>
            </a:r>
          </a:p>
          <a:p>
            <a:pPr marL="862013" lvl="1" indent="-461963" algn="just" eaLnBrk="1" hangingPunct="1">
              <a:lnSpc>
                <a:spcPct val="90000"/>
              </a:lnSpc>
              <a:spcBef>
                <a:spcPts val="0"/>
              </a:spcBef>
              <a:spcAft>
                <a:spcPts val="2400"/>
              </a:spcAft>
              <a:defRPr/>
            </a:pPr>
            <a:r>
              <a:rPr lang="en-US" dirty="0"/>
              <a:t>La creación es cosa del passado (Heb. 4:3-4)</a:t>
            </a:r>
          </a:p>
          <a:p>
            <a:pPr marL="862013" lvl="1" indent="-461963" algn="just" eaLnBrk="1" hangingPunct="1">
              <a:lnSpc>
                <a:spcPct val="90000"/>
              </a:lnSpc>
              <a:spcBef>
                <a:spcPts val="0"/>
              </a:spcBef>
              <a:spcAft>
                <a:spcPts val="2400"/>
              </a:spcAft>
              <a:defRPr/>
            </a:pPr>
            <a:r>
              <a:rPr lang="es-CO" dirty="0"/>
              <a:t>Ausencia de "tarde y mañana"</a:t>
            </a:r>
            <a:r>
              <a:rPr lang="en-US" dirty="0"/>
              <a:t>”</a:t>
            </a:r>
          </a:p>
          <a:p>
            <a:pPr marL="862013" lvl="1" indent="-461963" algn="just" eaLnBrk="1" hangingPunct="1">
              <a:lnSpc>
                <a:spcPct val="90000"/>
              </a:lnSpc>
              <a:spcBef>
                <a:spcPts val="0"/>
              </a:spcBef>
              <a:spcAft>
                <a:spcPts val="2400"/>
              </a:spcAft>
              <a:defRPr/>
            </a:pPr>
            <a:r>
              <a:rPr lang="en-US" b="1" u="sng" dirty="0">
                <a:solidFill>
                  <a:srgbClr val="FFFFCC"/>
                </a:solidFill>
              </a:rPr>
              <a:t>Yom + modificadores ordinales</a:t>
            </a:r>
          </a:p>
        </p:txBody>
      </p:sp>
      <p:pic>
        <p:nvPicPr>
          <p:cNvPr id="4" name="Picture 3">
            <a:extLst>
              <a:ext uri="{FF2B5EF4-FFF2-40B4-BE49-F238E27FC236}">
                <a16:creationId xmlns:a16="http://schemas.microsoft.com/office/drawing/2014/main" id="{A5B92F49-75A7-64EC-7E2A-189EFAC06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56489"/>
            <a:ext cx="1642078" cy="1172349"/>
          </a:xfrm>
          <a:prstGeom prst="rect">
            <a:avLst/>
          </a:prstGeom>
        </p:spPr>
      </p:pic>
    </p:spTree>
    <p:extLst>
      <p:ext uri="{BB962C8B-B14F-4D97-AF65-F5344CB8AC3E}">
        <p14:creationId xmlns:p14="http://schemas.microsoft.com/office/powerpoint/2010/main" val="16965905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2:1-3</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Así fueron acabados los cielos y la tierra y todas sus huestes. 2 Y en el </a:t>
            </a:r>
            <a:r>
              <a:rPr lang="es-CO"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séptimo día</a:t>
            </a:r>
            <a:r>
              <a:rPr lang="es-CO"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completó Dios la obra que había hecho, y reposó en el día séptimo de toda la obra que había hecho. 3 Y bendijo Dios el séptimo día y lo santificó, porque en él reposó de toda la obra que Él había creado y hecho</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1972835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6DE99-39AF-E9A9-C93F-CF47CAF1B17E}"/>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05095835-5D8D-FF86-8B52-DA48B20E353E}"/>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9C8C3492-060C-FBBB-B23E-0D516016BAF0}"/>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solidFill>
                  <a:srgbClr val="F9F8EC"/>
                </a:solidFill>
                <a:latin typeface="Calibri" panose="020F0502020204030204" pitchFamily="34" charset="0"/>
                <a:cs typeface="Calibri" panose="020F0502020204030204" pitchFamily="34" charset="0"/>
              </a:rPr>
              <a:t>La luz antes del sol (d</a:t>
            </a:r>
            <a:r>
              <a:rPr lang="en-US" altLang="en-US" sz="2800" dirty="0">
                <a:solidFill>
                  <a:srgbClr val="F9F8EC"/>
                </a:solidFill>
                <a:cs typeface="Calibri" panose="020F0502020204030204" pitchFamily="34" charset="0"/>
              </a:rPr>
              <a:t>ía</a:t>
            </a:r>
            <a:r>
              <a:rPr lang="en-US" altLang="en-US" sz="2800" dirty="0">
                <a:solidFill>
                  <a:srgbClr val="F9F8EC"/>
                </a:solidFill>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a:t>
            </a:r>
            <a:r>
              <a:rPr lang="en-US" altLang="en-US" sz="2800" dirty="0">
                <a:solidFill>
                  <a:srgbClr val="F9F8EC"/>
                </a:solidFill>
                <a:latin typeface="Calibri" panose="020F0502020204030204" pitchFamily="34" charset="0"/>
                <a:cs typeface="Calibri" panose="020F0502020204030204" pitchFamily="34" charset="0"/>
              </a:rPr>
              <a:t>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a:t>
            </a:r>
            <a:r>
              <a:rPr lang="en-US" altLang="en-US" sz="2800" b="1" u="sng" dirty="0">
                <a:solidFill>
                  <a:srgbClr val="FFFFCC"/>
                </a:solidFill>
                <a:latin typeface="Calibri" panose="020F0502020204030204" pitchFamily="34" charset="0"/>
                <a:cs typeface="Calibri" panose="020F0502020204030204" pitchFamily="34" charset="0"/>
              </a:rPr>
              <a:t>¿Evolución?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8485721-F275-DB44-27A6-F1E36342C11E}"/>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3675935585"/>
      </p:ext>
    </p:extLst>
  </p:cSld>
  <p:clrMapOvr>
    <a:masterClrMapping/>
  </p:clrMapOvr>
  <p:transition>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Origen del Hombre</a:t>
            </a:r>
          </a:p>
        </p:txBody>
      </p:sp>
      <p:sp>
        <p:nvSpPr>
          <p:cNvPr id="4099" name="Rectangle 3"/>
          <p:cNvSpPr>
            <a:spLocks noGrp="1" noChangeArrowheads="1"/>
          </p:cNvSpPr>
          <p:nvPr>
            <p:ph idx="1"/>
          </p:nvPr>
        </p:nvSpPr>
        <p:spPr>
          <a:xfrm>
            <a:off x="457200" y="2192338"/>
            <a:ext cx="3940082" cy="2473325"/>
          </a:xfrm>
        </p:spPr>
        <p:txBody>
          <a:bodyPr/>
          <a:lstStyle/>
          <a:p>
            <a:pPr marL="461963" indent="-461963" algn="just" eaLnBrk="1" hangingPunct="1">
              <a:spcBef>
                <a:spcPts val="0"/>
              </a:spcBef>
              <a:spcAft>
                <a:spcPts val="2400"/>
              </a:spcAft>
              <a:defRPr/>
            </a:pPr>
            <a:r>
              <a:rPr lang="en-US" dirty="0"/>
              <a:t>Dos perspectivas</a:t>
            </a:r>
          </a:p>
          <a:p>
            <a:pPr marL="914400" lvl="1" indent="-457200" algn="just" eaLnBrk="1" hangingPunct="1">
              <a:spcBef>
                <a:spcPts val="0"/>
              </a:spcBef>
              <a:spcAft>
                <a:spcPts val="2400"/>
              </a:spcAft>
              <a:defRPr/>
            </a:pPr>
            <a:r>
              <a:rPr lang="en-US" dirty="0">
                <a:ea typeface="+mn-ea"/>
                <a:cs typeface="+mn-cs"/>
              </a:rPr>
              <a:t>Evolución</a:t>
            </a:r>
          </a:p>
          <a:p>
            <a:pPr marL="914400" lvl="1" indent="-457200" algn="just" eaLnBrk="1" hangingPunct="1">
              <a:spcBef>
                <a:spcPts val="0"/>
              </a:spcBef>
              <a:spcAft>
                <a:spcPts val="2400"/>
              </a:spcAft>
              <a:defRPr/>
            </a:pPr>
            <a:r>
              <a:rPr lang="en-US" dirty="0">
                <a:ea typeface="+mn-ea"/>
                <a:cs typeface="+mn-cs"/>
              </a:rPr>
              <a:t>Creación</a:t>
            </a:r>
          </a:p>
        </p:txBody>
      </p:sp>
      <p:pic>
        <p:nvPicPr>
          <p:cNvPr id="4" name="Picture 3">
            <a:extLst>
              <a:ext uri="{FF2B5EF4-FFF2-40B4-BE49-F238E27FC236}">
                <a16:creationId xmlns:a16="http://schemas.microsoft.com/office/drawing/2014/main" id="{49340A5B-DD76-7908-15E7-10C2F6627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340" y="1999588"/>
            <a:ext cx="4004278" cy="2858823"/>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228600"/>
            <a:ext cx="7772400" cy="914400"/>
          </a:xfrm>
        </p:spPr>
        <p:txBody>
          <a:bodyPr/>
          <a:lstStyle/>
          <a:p>
            <a:pPr lvl="0" algn="ctr" eaLnBrk="1" hangingPunct="1">
              <a:spcBef>
                <a:spcPct val="50000"/>
              </a:spcBef>
            </a:pPr>
            <a:r>
              <a:rPr lang="en-US" sz="3600" dirty="0">
                <a:effectLst>
                  <a:outerShdw blurRad="38100" dist="38100" dir="2700000" algn="tl">
                    <a:srgbClr val="000000">
                      <a:alpha val="43137"/>
                    </a:srgbClr>
                  </a:outerShdw>
                </a:effectLst>
                <a:cs typeface="Calibri" panose="020F0502020204030204" pitchFamily="34" charset="0"/>
              </a:rPr>
              <a:t>Evolución</a:t>
            </a:r>
            <a:br>
              <a:rPr lang="en-US" sz="3600" dirty="0">
                <a:effectLst>
                  <a:outerShdw blurRad="38100" dist="38100" dir="2700000" algn="tl">
                    <a:srgbClr val="000000">
                      <a:alpha val="43137"/>
                    </a:srgbClr>
                  </a:outerShdw>
                </a:effectLst>
                <a:cs typeface="Calibri" panose="020F0502020204030204" pitchFamily="34" charset="0"/>
              </a:rPr>
            </a:br>
            <a:r>
              <a:rPr lang="en-US" sz="2400" kern="1200" dirty="0">
                <a:solidFill>
                  <a:srgbClr val="FFFFFF"/>
                </a:solidFill>
                <a:ea typeface="+mn-ea"/>
                <a:cs typeface="Arial" panose="020B0604020202020204" pitchFamily="34" charset="0"/>
              </a:rPr>
              <a:t>Wikipedia</a:t>
            </a:r>
            <a:endParaRPr lang="en-US" sz="3600" dirty="0">
              <a:effectLst>
                <a:outerShdw blurRad="38100" dist="38100" dir="2700000" algn="tl">
                  <a:srgbClr val="000000">
                    <a:alpha val="43137"/>
                  </a:srgbClr>
                </a:outerShdw>
              </a:effectLst>
              <a:cs typeface="Calibri" panose="020F0502020204030204" pitchFamily="34" charset="0"/>
            </a:endParaRPr>
          </a:p>
        </p:txBody>
      </p:sp>
      <p:sp>
        <p:nvSpPr>
          <p:cNvPr id="5123" name="Rectangle 3"/>
          <p:cNvSpPr>
            <a:spLocks noGrp="1" noChangeArrowheads="1"/>
          </p:cNvSpPr>
          <p:nvPr>
            <p:ph idx="1"/>
          </p:nvPr>
        </p:nvSpPr>
        <p:spPr>
          <a:xfrm>
            <a:off x="76200" y="1158240"/>
            <a:ext cx="8686800" cy="3352800"/>
          </a:xfrm>
        </p:spPr>
        <p:txBody>
          <a:bodyPr/>
          <a:lstStyle/>
          <a:p>
            <a:pPr marL="0" indent="0" algn="just" eaLnBrk="1" hangingPunct="1">
              <a:buNone/>
              <a:defRPr/>
            </a:pPr>
            <a:r>
              <a:rPr lang="en-US" dirty="0"/>
              <a:t>Definición – </a:t>
            </a:r>
            <a:r>
              <a:rPr lang="es-CO" dirty="0"/>
              <a:t>Un </a:t>
            </a:r>
            <a:r>
              <a:rPr lang="es-CO" b="1" u="sng" dirty="0">
                <a:solidFill>
                  <a:srgbClr val="FFFFCC"/>
                </a:solidFill>
              </a:rPr>
              <a:t>proceso gradual</a:t>
            </a:r>
            <a:r>
              <a:rPr lang="es-CO" dirty="0"/>
              <a:t> en el cual algo </a:t>
            </a:r>
            <a:r>
              <a:rPr lang="es-CO" b="1" u="sng" dirty="0">
                <a:solidFill>
                  <a:srgbClr val="FFFFCC"/>
                </a:solidFill>
              </a:rPr>
              <a:t>cambia hacia una forma diferente y, por lo general, más compleja</a:t>
            </a:r>
            <a:r>
              <a:rPr lang="es-CO" dirty="0"/>
              <a:t> o mejor. Cambio en la composición genética de una población a lo largo de generaciones sucesivas, como resultado de la </a:t>
            </a:r>
            <a:r>
              <a:rPr lang="es-CO" b="1" u="sng" dirty="0">
                <a:solidFill>
                  <a:srgbClr val="FFFFCC"/>
                </a:solidFill>
              </a:rPr>
              <a:t>selección natural</a:t>
            </a:r>
            <a:r>
              <a:rPr lang="es-CO" dirty="0"/>
              <a:t> actuando sobre la variación genética entre los individuos, lo que da lugar al </a:t>
            </a:r>
            <a:r>
              <a:rPr lang="es-CO" b="1" u="sng" dirty="0">
                <a:solidFill>
                  <a:srgbClr val="FFFFCC"/>
                </a:solidFill>
              </a:rPr>
              <a:t>desarrollo de nuevas especies</a:t>
            </a:r>
            <a:r>
              <a:rPr lang="en-US" dirty="0"/>
              <a:t>. </a:t>
            </a:r>
          </a:p>
        </p:txBody>
      </p:sp>
      <p:pic>
        <p:nvPicPr>
          <p:cNvPr id="2" name="Picture 1">
            <a:extLst>
              <a:ext uri="{FF2B5EF4-FFF2-40B4-BE49-F238E27FC236}">
                <a16:creationId xmlns:a16="http://schemas.microsoft.com/office/drawing/2014/main" id="{F6A0C8F9-9D44-4EAE-A0D8-F43B883929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43200" y="5105401"/>
            <a:ext cx="3740730" cy="1714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AE0FD72-BE3F-F074-9409-CB7B17A71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7136" y="138953"/>
            <a:ext cx="1406342" cy="100404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228600" y="685800"/>
            <a:ext cx="8686800" cy="4953000"/>
          </a:xfrm>
        </p:spPr>
        <p:txBody>
          <a:bodyPr/>
          <a:lstStyle/>
          <a:p>
            <a:pPr marL="461963" indent="-461963" algn="just" eaLnBrk="1" hangingPunct="1">
              <a:spcBef>
                <a:spcPts val="0"/>
              </a:spcBef>
              <a:spcAft>
                <a:spcPts val="2400"/>
              </a:spcAft>
              <a:defRPr/>
            </a:pPr>
            <a:r>
              <a:rPr lang="es-CO" sz="2800" dirty="0"/>
              <a:t>Visión de la creación original: No existía nada antes de la creación</a:t>
            </a:r>
          </a:p>
          <a:p>
            <a:pPr marL="461963" indent="-461963" algn="just" eaLnBrk="1" hangingPunct="1">
              <a:spcBef>
                <a:spcPts val="0"/>
              </a:spcBef>
              <a:spcAft>
                <a:spcPts val="2400"/>
              </a:spcAft>
              <a:defRPr/>
            </a:pPr>
            <a:r>
              <a:rPr lang="en-US" sz="2800" dirty="0"/>
              <a:t>1:1 </a:t>
            </a:r>
            <a:r>
              <a:rPr lang="es-CO" sz="2800" dirty="0"/>
              <a:t>La creación original de Dios en el primer día</a:t>
            </a:r>
          </a:p>
          <a:p>
            <a:pPr marL="461963" indent="-461963" algn="just" eaLnBrk="1" hangingPunct="1">
              <a:spcBef>
                <a:spcPts val="0"/>
              </a:spcBef>
              <a:spcAft>
                <a:spcPts val="2400"/>
              </a:spcAft>
              <a:defRPr/>
            </a:pPr>
            <a:r>
              <a:rPr lang="en-US" sz="2800" dirty="0"/>
              <a:t>1:2 </a:t>
            </a:r>
            <a:r>
              <a:rPr lang="es-CO" sz="2800" dirty="0"/>
              <a:t>Descripción de la creación original en su estado primitivo (con participios circunstanciales)</a:t>
            </a:r>
            <a:endParaRPr lang="en-US" sz="2800" dirty="0"/>
          </a:p>
          <a:p>
            <a:pPr marL="1376363" lvl="2" indent="-461963" algn="just" eaLnBrk="1" hangingPunct="1">
              <a:spcBef>
                <a:spcPts val="0"/>
              </a:spcBef>
              <a:spcAft>
                <a:spcPts val="2400"/>
              </a:spcAft>
              <a:buSzPct val="100000"/>
              <a:buFont typeface="Calibri" panose="020F0502020204030204" pitchFamily="34" charset="0"/>
              <a:buChar char="̶"/>
              <a:defRPr/>
            </a:pPr>
            <a:r>
              <a:rPr lang="en-US" sz="2800" dirty="0"/>
              <a:t>Sin orden y vacía (</a:t>
            </a:r>
            <a:r>
              <a:rPr lang="en-US" sz="2800" i="1" dirty="0"/>
              <a:t>tohu</a:t>
            </a:r>
            <a:r>
              <a:rPr lang="en-US" sz="2800" dirty="0"/>
              <a:t> and </a:t>
            </a:r>
            <a:r>
              <a:rPr lang="en-US" sz="2800" i="1" dirty="0"/>
              <a:t>bohu</a:t>
            </a:r>
            <a:r>
              <a:rPr lang="en-US" sz="2800" dirty="0"/>
              <a:t>)</a:t>
            </a:r>
          </a:p>
          <a:p>
            <a:pPr marL="1376363" lvl="2" indent="-461963" algn="just" eaLnBrk="1" hangingPunct="1">
              <a:spcBef>
                <a:spcPts val="0"/>
              </a:spcBef>
              <a:spcAft>
                <a:spcPts val="2400"/>
              </a:spcAft>
              <a:buSzPct val="100000"/>
              <a:buFont typeface="Calibri" panose="020F0502020204030204" pitchFamily="34" charset="0"/>
              <a:buChar char="̶"/>
              <a:defRPr/>
            </a:pPr>
            <a:r>
              <a:rPr lang="en-US" sz="2800" dirty="0"/>
              <a:t>Tinieblas = no luz física (Gén. 1:3)</a:t>
            </a:r>
          </a:p>
          <a:p>
            <a:pPr marL="1376363" lvl="2" indent="-461963" algn="just" eaLnBrk="1" hangingPunct="1">
              <a:spcBef>
                <a:spcPts val="0"/>
              </a:spcBef>
              <a:spcAft>
                <a:spcPts val="2400"/>
              </a:spcAft>
              <a:buSzPct val="100000"/>
              <a:buFont typeface="Calibri" panose="020F0502020204030204" pitchFamily="34" charset="0"/>
              <a:buChar char="̶"/>
              <a:defRPr/>
            </a:pPr>
            <a:r>
              <a:rPr lang="en-US" sz="2800" dirty="0"/>
              <a:t>Espíritu = anticipación</a:t>
            </a:r>
          </a:p>
          <a:p>
            <a:pPr marL="914400" lvl="1" indent="-457200" algn="just" eaLnBrk="1" hangingPunct="1">
              <a:spcBef>
                <a:spcPts val="0"/>
              </a:spcBef>
              <a:spcAft>
                <a:spcPts val="2400"/>
              </a:spcAft>
              <a:defRPr/>
            </a:pPr>
            <a:r>
              <a:rPr lang="en-US" sz="2800" dirty="0"/>
              <a:t>1:3-31 </a:t>
            </a:r>
            <a:r>
              <a:rPr lang="es-CO" sz="2800" dirty="0"/>
              <a:t>El proceso de formar y llenar en la Creación</a:t>
            </a:r>
            <a:endParaRPr lang="en-US" sz="2800" dirty="0"/>
          </a:p>
        </p:txBody>
      </p:sp>
      <p:sp>
        <p:nvSpPr>
          <p:cNvPr id="4" name="Rectangle 6">
            <a:extLst>
              <a:ext uri="{FF2B5EF4-FFF2-40B4-BE49-F238E27FC236}">
                <a16:creationId xmlns:a16="http://schemas.microsoft.com/office/drawing/2014/main" id="{07B5F0E7-56FD-4641-A826-59A4B2BC3707}"/>
              </a:ext>
            </a:extLst>
          </p:cNvPr>
          <p:cNvSpPr txBox="1">
            <a:spLocks noChangeArrowheads="1"/>
          </p:cNvSpPr>
          <p:nvPr/>
        </p:nvSpPr>
        <p:spPr bwMode="auto">
          <a:xfrm>
            <a:off x="1524000" y="0"/>
            <a:ext cx="624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cs typeface="Calibri" panose="020F0502020204030204" pitchFamily="34" charset="0"/>
              </a:rPr>
              <a:t>Génesis 1:1-3</a:t>
            </a:r>
          </a:p>
        </p:txBody>
      </p:sp>
      <p:pic>
        <p:nvPicPr>
          <p:cNvPr id="2" name="Picture 1">
            <a:extLst>
              <a:ext uri="{FF2B5EF4-FFF2-40B4-BE49-F238E27FC236}">
                <a16:creationId xmlns:a16="http://schemas.microsoft.com/office/drawing/2014/main" id="{473C9E05-E754-E53F-6F6D-A6269568A644}"/>
              </a:ext>
            </a:extLst>
          </p:cNvPr>
          <p:cNvPicPr>
            <a:picLocks noChangeAspect="1"/>
          </p:cNvPicPr>
          <p:nvPr/>
        </p:nvPicPr>
        <p:blipFill>
          <a:blip r:embed="rId2"/>
          <a:stretch>
            <a:fillRect/>
          </a:stretch>
        </p:blipFill>
        <p:spPr>
          <a:xfrm>
            <a:off x="7080250" y="4419600"/>
            <a:ext cx="1835150" cy="129540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CEF7192-BECD-E4DE-A4DB-4F20C78815B8}"/>
            </a:ext>
          </a:extLst>
        </p:cNvPr>
        <p:cNvGrpSpPr/>
        <p:nvPr/>
      </p:nvGrpSpPr>
      <p:grpSpPr>
        <a:xfrm>
          <a:off x="0" y="0"/>
          <a:ext cx="0" cy="0"/>
          <a:chOff x="0" y="0"/>
          <a:chExt cx="0" cy="0"/>
        </a:xfrm>
      </p:grpSpPr>
      <p:sp>
        <p:nvSpPr>
          <p:cNvPr id="2" name="Isosceles Triangle 1">
            <a:extLst>
              <a:ext uri="{FF2B5EF4-FFF2-40B4-BE49-F238E27FC236}">
                <a16:creationId xmlns:a16="http://schemas.microsoft.com/office/drawing/2014/main" id="{CB7C8C85-D0BA-CFC8-EB8A-116B6E1A311C}"/>
              </a:ext>
            </a:extLst>
          </p:cNvPr>
          <p:cNvSpPr/>
          <p:nvPr/>
        </p:nvSpPr>
        <p:spPr bwMode="auto">
          <a:xfrm>
            <a:off x="115797" y="133350"/>
            <a:ext cx="8584130" cy="5105400"/>
          </a:xfrm>
          <a:prstGeom prst="triangle">
            <a:avLst>
              <a:gd name="adj" fmla="val 50462"/>
            </a:avLst>
          </a:prstGeom>
          <a:solidFill>
            <a:srgbClr val="E6E65C"/>
          </a:solidFill>
          <a:ln w="9525" cap="flat" cmpd="sng" algn="ctr">
            <a:solidFill>
              <a:srgbClr val="ECEC5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
        <p:nvSpPr>
          <p:cNvPr id="4143" name="Rectangle 47">
            <a:extLst>
              <a:ext uri="{FF2B5EF4-FFF2-40B4-BE49-F238E27FC236}">
                <a16:creationId xmlns:a16="http://schemas.microsoft.com/office/drawing/2014/main" id="{2960675D-46A4-F71C-752F-4926DA051B9C}"/>
              </a:ext>
            </a:extLst>
          </p:cNvPr>
          <p:cNvSpPr>
            <a:spLocks noGrp="1" noChangeArrowheads="1"/>
          </p:cNvSpPr>
          <p:nvPr>
            <p:ph type="title"/>
          </p:nvPr>
        </p:nvSpPr>
        <p:spPr>
          <a:xfrm>
            <a:off x="419100" y="6388100"/>
            <a:ext cx="8305800" cy="336550"/>
          </a:xfrm>
        </p:spPr>
        <p:txBody>
          <a:bodyPr/>
          <a:lstStyle/>
          <a:p>
            <a:pPr algn="ctr"/>
            <a:r>
              <a:rPr lang="en-US" sz="2000" i="1" dirty="0"/>
              <a:t>Source: </a:t>
            </a:r>
            <a:r>
              <a:rPr lang="en-US" sz="2000" dirty="0"/>
              <a:t>Henry Morris, </a:t>
            </a:r>
            <a:r>
              <a:rPr lang="en-US" sz="2000" i="1" dirty="0"/>
              <a:t>The Long War Against God</a:t>
            </a:r>
            <a:endParaRPr lang="en-US" sz="2000" dirty="0"/>
          </a:p>
        </p:txBody>
      </p:sp>
      <p:sp>
        <p:nvSpPr>
          <p:cNvPr id="3" name="TextBox 2">
            <a:extLst>
              <a:ext uri="{FF2B5EF4-FFF2-40B4-BE49-F238E27FC236}">
                <a16:creationId xmlns:a16="http://schemas.microsoft.com/office/drawing/2014/main" id="{E4EC182B-80C0-F58C-2832-784860F5B1D9}"/>
              </a:ext>
            </a:extLst>
          </p:cNvPr>
          <p:cNvSpPr txBox="1"/>
          <p:nvPr/>
        </p:nvSpPr>
        <p:spPr>
          <a:xfrm>
            <a:off x="57150" y="1192232"/>
            <a:ext cx="8724900" cy="3970318"/>
          </a:xfrm>
          <a:prstGeom prst="rect">
            <a:avLst/>
          </a:prstGeom>
          <a:noFill/>
        </p:spPr>
        <p:txBody>
          <a:bodyPr wrap="square" rtlCol="0">
            <a:spAutoFit/>
          </a:bodyPr>
          <a:lstStyle/>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Comunismo</a:t>
            </a:r>
          </a:p>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Nazismo</a:t>
            </a:r>
          </a:p>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Racismo</a:t>
            </a:r>
          </a:p>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Ateísmo</a:t>
            </a:r>
          </a:p>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Nueva Era</a:t>
            </a:r>
          </a:p>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Humanismo Secular	</a:t>
            </a:r>
          </a:p>
          <a:p>
            <a:pPr algn="ctr"/>
            <a:r>
              <a:rPr lang="es-CO" sz="3600" b="1" dirty="0">
                <a:ln w="9525">
                  <a:solidFill>
                    <a:schemeClr val="tx1"/>
                  </a:solidFill>
                  <a:prstDash val="solid"/>
                </a:ln>
                <a:solidFill>
                  <a:schemeClr val="bg2"/>
                </a:solidFill>
                <a:effectLst>
                  <a:outerShdw blurRad="12700" dist="38100" dir="2700000" algn="tl" rotWithShape="0">
                    <a:schemeClr val="bg1">
                      <a:lumMod val="50000"/>
                    </a:schemeClr>
                  </a:outerShdw>
                </a:effectLst>
                <a:latin typeface="Haettenschweiler" panose="020B0706040902060204" pitchFamily="34" charset="0"/>
              </a:rPr>
              <a:t>Evolución</a:t>
            </a:r>
            <a:endParaRPr lang="es-CO" sz="3600" dirty="0">
              <a:ln w="0"/>
              <a:solidFill>
                <a:schemeClr val="bg2"/>
              </a:solidFill>
              <a:effectLst>
                <a:outerShdw blurRad="38100" dist="19050" dir="2700000" algn="tl" rotWithShape="0">
                  <a:schemeClr val="dk1">
                    <a:alpha val="40000"/>
                  </a:schemeClr>
                </a:outerShdw>
              </a:effectLst>
              <a:latin typeface="Haettenschweiler" panose="020B0706040902060204" pitchFamily="34" charset="0"/>
            </a:endParaRPr>
          </a:p>
        </p:txBody>
      </p:sp>
      <p:cxnSp>
        <p:nvCxnSpPr>
          <p:cNvPr id="16" name="Straight Connector 15">
            <a:extLst>
              <a:ext uri="{FF2B5EF4-FFF2-40B4-BE49-F238E27FC236}">
                <a16:creationId xmlns:a16="http://schemas.microsoft.com/office/drawing/2014/main" id="{9670BF92-A40C-BC6C-E106-C2897F357279}"/>
              </a:ext>
            </a:extLst>
          </p:cNvPr>
          <p:cNvCxnSpPr>
            <a:cxnSpLocks/>
          </p:cNvCxnSpPr>
          <p:nvPr/>
        </p:nvCxnSpPr>
        <p:spPr bwMode="auto">
          <a:xfrm>
            <a:off x="3009900" y="1828800"/>
            <a:ext cx="28194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787C5B8C-373D-C5CD-BB36-70ED207A39C6}"/>
              </a:ext>
            </a:extLst>
          </p:cNvPr>
          <p:cNvCxnSpPr>
            <a:cxnSpLocks/>
          </p:cNvCxnSpPr>
          <p:nvPr/>
        </p:nvCxnSpPr>
        <p:spPr bwMode="auto">
          <a:xfrm>
            <a:off x="2590800" y="2362200"/>
            <a:ext cx="36576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8D0BE659-2323-B5FB-1F9A-9157497A3F8D}"/>
              </a:ext>
            </a:extLst>
          </p:cNvPr>
          <p:cNvCxnSpPr>
            <a:cxnSpLocks/>
          </p:cNvCxnSpPr>
          <p:nvPr/>
        </p:nvCxnSpPr>
        <p:spPr bwMode="auto">
          <a:xfrm>
            <a:off x="2209800" y="2895600"/>
            <a:ext cx="44196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C29E660A-5E85-E2A1-A939-DA6546967152}"/>
              </a:ext>
            </a:extLst>
          </p:cNvPr>
          <p:cNvCxnSpPr>
            <a:cxnSpLocks/>
          </p:cNvCxnSpPr>
          <p:nvPr/>
        </p:nvCxnSpPr>
        <p:spPr bwMode="auto">
          <a:xfrm>
            <a:off x="1828800" y="3429000"/>
            <a:ext cx="52578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D681D44C-DC78-3E84-7DAB-59DBE5DC410E}"/>
              </a:ext>
            </a:extLst>
          </p:cNvPr>
          <p:cNvCxnSpPr>
            <a:cxnSpLocks/>
          </p:cNvCxnSpPr>
          <p:nvPr/>
        </p:nvCxnSpPr>
        <p:spPr bwMode="auto">
          <a:xfrm>
            <a:off x="1295400" y="3962400"/>
            <a:ext cx="62484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4EDFD216-C0E3-01C3-4BEB-6B553A69420C}"/>
              </a:ext>
            </a:extLst>
          </p:cNvPr>
          <p:cNvCxnSpPr>
            <a:cxnSpLocks/>
          </p:cNvCxnSpPr>
          <p:nvPr/>
        </p:nvCxnSpPr>
        <p:spPr bwMode="auto">
          <a:xfrm>
            <a:off x="762000" y="4572000"/>
            <a:ext cx="73152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3726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19200" y="228600"/>
            <a:ext cx="60960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Recursos del Diseño Inteligente</a:t>
            </a:r>
          </a:p>
        </p:txBody>
      </p:sp>
      <p:sp>
        <p:nvSpPr>
          <p:cNvPr id="6147" name="Rectangle 3"/>
          <p:cNvSpPr>
            <a:spLocks noGrp="1" noChangeArrowheads="1"/>
          </p:cNvSpPr>
          <p:nvPr>
            <p:ph idx="1"/>
          </p:nvPr>
        </p:nvSpPr>
        <p:spPr>
          <a:xfrm>
            <a:off x="457200" y="1371600"/>
            <a:ext cx="8458200" cy="4114800"/>
          </a:xfrm>
        </p:spPr>
        <p:txBody>
          <a:bodyPr/>
          <a:lstStyle/>
          <a:p>
            <a:pPr marL="457200" indent="-457200" eaLnBrk="1" hangingPunct="1">
              <a:spcBef>
                <a:spcPts val="0"/>
              </a:spcBef>
              <a:spcAft>
                <a:spcPts val="2400"/>
              </a:spcAft>
              <a:defRPr/>
            </a:pPr>
            <a:r>
              <a:rPr lang="en-US" dirty="0"/>
              <a:t>Michael Behe – </a:t>
            </a:r>
            <a:r>
              <a:rPr lang="en-US" i="1" dirty="0"/>
              <a:t>Caja Negra de Darwin</a:t>
            </a:r>
          </a:p>
          <a:p>
            <a:pPr marL="457200" indent="-457200" eaLnBrk="1" hangingPunct="1">
              <a:spcBef>
                <a:spcPts val="0"/>
              </a:spcBef>
              <a:spcAft>
                <a:spcPts val="2400"/>
              </a:spcAft>
              <a:defRPr/>
            </a:pPr>
            <a:r>
              <a:rPr lang="en-US" dirty="0"/>
              <a:t>Michael Denton – </a:t>
            </a:r>
            <a:r>
              <a:rPr lang="en-US" i="1" dirty="0"/>
              <a:t>Evolution: A Theory in Crisis*</a:t>
            </a:r>
          </a:p>
          <a:p>
            <a:pPr marL="457200" indent="-457200" eaLnBrk="1" hangingPunct="1">
              <a:spcBef>
                <a:spcPts val="0"/>
              </a:spcBef>
              <a:spcAft>
                <a:spcPts val="2400"/>
              </a:spcAft>
              <a:defRPr/>
            </a:pPr>
            <a:r>
              <a:rPr lang="en-US" dirty="0"/>
              <a:t>Philip Johnson – </a:t>
            </a:r>
            <a:r>
              <a:rPr lang="en-US" i="1" dirty="0"/>
              <a:t>Proceso a Darwin</a:t>
            </a:r>
          </a:p>
          <a:p>
            <a:pPr marL="457200" indent="-457200" eaLnBrk="1" hangingPunct="1">
              <a:spcBef>
                <a:spcPts val="0"/>
              </a:spcBef>
              <a:spcAft>
                <a:spcPts val="2400"/>
              </a:spcAft>
              <a:defRPr/>
            </a:pPr>
            <a:r>
              <a:rPr lang="en-US" dirty="0"/>
              <a:t>William Dembski – </a:t>
            </a:r>
            <a:r>
              <a:rPr lang="en-US" i="1" dirty="0"/>
              <a:t>Intelligent Design*</a:t>
            </a:r>
          </a:p>
          <a:p>
            <a:pPr marL="457200" indent="-457200" eaLnBrk="1" hangingPunct="1">
              <a:spcBef>
                <a:spcPts val="0"/>
              </a:spcBef>
              <a:spcAft>
                <a:spcPts val="2400"/>
              </a:spcAft>
              <a:defRPr/>
            </a:pPr>
            <a:r>
              <a:rPr lang="en-US" dirty="0"/>
              <a:t>Marvin Lubenow – </a:t>
            </a:r>
            <a:r>
              <a:rPr lang="en-US" i="1" dirty="0"/>
              <a:t>Huesos en Disputa</a:t>
            </a:r>
          </a:p>
          <a:p>
            <a:pPr marL="457200" indent="-457200" eaLnBrk="1" hangingPunct="1">
              <a:spcBef>
                <a:spcPts val="0"/>
              </a:spcBef>
              <a:spcAft>
                <a:spcPts val="2400"/>
              </a:spcAft>
              <a:defRPr/>
            </a:pPr>
            <a:endParaRPr lang="en-US" i="1" dirty="0"/>
          </a:p>
          <a:p>
            <a:pPr marL="0" indent="0" algn="r" eaLnBrk="1" hangingPunct="1">
              <a:spcBef>
                <a:spcPts val="0"/>
              </a:spcBef>
              <a:spcAft>
                <a:spcPts val="2400"/>
              </a:spcAft>
              <a:buNone/>
              <a:defRPr/>
            </a:pPr>
            <a:r>
              <a:rPr lang="en-US" i="1" dirty="0"/>
              <a:t>*</a:t>
            </a:r>
            <a:r>
              <a:rPr lang="en-US" sz="2400" i="1" dirty="0"/>
              <a:t>No disponibles en Español</a:t>
            </a:r>
          </a:p>
        </p:txBody>
      </p:sp>
      <p:pic>
        <p:nvPicPr>
          <p:cNvPr id="4" name="Picture 3">
            <a:extLst>
              <a:ext uri="{FF2B5EF4-FFF2-40B4-BE49-F238E27FC236}">
                <a16:creationId xmlns:a16="http://schemas.microsoft.com/office/drawing/2014/main" id="{6232378E-F523-B884-80F1-F362CE7B90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76201"/>
            <a:ext cx="1413478" cy="1009142"/>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53862D5A-823C-CE60-F77D-B7D0A5FCD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DD977-CF5D-F05D-C545-3ECABA43C998}"/>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F21D9BCF-91D1-698C-265C-F659D8BE403E}"/>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C219F1ED-C84B-CE72-4020-CB4D6B9560BF}"/>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b="1" u="sng" dirty="0">
                <a:solidFill>
                  <a:srgbClr val="FFFFCC"/>
                </a:solidFill>
              </a:rPr>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91935D3D-D540-819D-591D-0949F269E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37021358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667000" y="228600"/>
            <a:ext cx="38862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Eslabones Perdidos</a:t>
            </a:r>
          </a:p>
        </p:txBody>
      </p:sp>
      <p:sp>
        <p:nvSpPr>
          <p:cNvPr id="8195" name="Rectangle 3"/>
          <p:cNvSpPr>
            <a:spLocks noGrp="1" noChangeArrowheads="1"/>
          </p:cNvSpPr>
          <p:nvPr>
            <p:ph idx="1"/>
          </p:nvPr>
        </p:nvSpPr>
        <p:spPr>
          <a:xfrm>
            <a:off x="342900" y="1946275"/>
            <a:ext cx="8458200" cy="1939925"/>
          </a:xfrm>
        </p:spPr>
        <p:txBody>
          <a:bodyPr/>
          <a:lstStyle/>
          <a:p>
            <a:pPr marL="0" indent="0" algn="just" eaLnBrk="1" hangingPunct="1">
              <a:buNone/>
              <a:defRPr/>
            </a:pPr>
            <a:r>
              <a:rPr lang="en-US" dirty="0"/>
              <a:t>“</a:t>
            </a:r>
            <a:r>
              <a:rPr lang="es-CO" dirty="0"/>
              <a:t>Los eslabones faltan precisamente </a:t>
            </a:r>
            <a:r>
              <a:rPr lang="es-CO" b="1" u="sng" dirty="0">
                <a:solidFill>
                  <a:srgbClr val="FFFFCC"/>
                </a:solidFill>
              </a:rPr>
              <a:t>donde más fervientemente los deseamos</a:t>
            </a:r>
            <a:r>
              <a:rPr lang="es-CO" dirty="0"/>
              <a:t>, y es muy probable que muchos de esos “eslabones” continúen estando ausentes</a:t>
            </a:r>
            <a:r>
              <a:rPr lang="en-US" dirty="0"/>
              <a:t>.”</a:t>
            </a:r>
          </a:p>
        </p:txBody>
      </p:sp>
      <p:sp>
        <p:nvSpPr>
          <p:cNvPr id="26628" name="Text Box 4"/>
          <p:cNvSpPr txBox="1">
            <a:spLocks noChangeArrowheads="1"/>
          </p:cNvSpPr>
          <p:nvPr/>
        </p:nvSpPr>
        <p:spPr bwMode="auto">
          <a:xfrm>
            <a:off x="628650" y="6396335"/>
            <a:ext cx="7886700" cy="400110"/>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Alfred S. Romer, </a:t>
            </a:r>
            <a:r>
              <a:rPr lang="en-US" sz="2000" i="1" dirty="0">
                <a:effectLst>
                  <a:outerShdw blurRad="38100" dist="38100" dir="2700000" algn="tl">
                    <a:srgbClr val="000000">
                      <a:alpha val="43137"/>
                    </a:srgbClr>
                  </a:outerShdw>
                </a:effectLst>
                <a:latin typeface="Calibri" panose="020F0502020204030204" pitchFamily="34" charset="0"/>
              </a:rPr>
              <a:t>Genetics, Evolution, and Paleontology</a:t>
            </a:r>
            <a:r>
              <a:rPr lang="en-US" sz="2000" dirty="0">
                <a:effectLst>
                  <a:outerShdw blurRad="38100" dist="38100" dir="2700000" algn="tl">
                    <a:srgbClr val="000000">
                      <a:alpha val="43137"/>
                    </a:srgbClr>
                  </a:outerShdw>
                </a:effectLst>
                <a:latin typeface="Calibri" panose="020F0502020204030204" pitchFamily="34" charset="0"/>
              </a:rPr>
              <a:t>, p. 114</a:t>
            </a:r>
          </a:p>
        </p:txBody>
      </p:sp>
      <p:pic>
        <p:nvPicPr>
          <p:cNvPr id="4" name="Picture 3">
            <a:extLst>
              <a:ext uri="{FF2B5EF4-FFF2-40B4-BE49-F238E27FC236}">
                <a16:creationId xmlns:a16="http://schemas.microsoft.com/office/drawing/2014/main" id="{34D65207-403C-FF6F-AF8A-121AFE016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52400"/>
            <a:ext cx="1941677" cy="1386245"/>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0" y="1371600"/>
            <a:ext cx="9144000" cy="4724400"/>
          </a:xfrm>
        </p:spPr>
        <p:txBody>
          <a:bodyPr/>
          <a:lstStyle/>
          <a:p>
            <a:pPr marL="0" indent="0" algn="just" eaLnBrk="1" hangingPunct="1">
              <a:spcBef>
                <a:spcPts val="0"/>
              </a:spcBef>
              <a:buNone/>
              <a:defRPr/>
            </a:pPr>
            <a:r>
              <a:rPr lang="en-US" sz="2800" dirty="0">
                <a:solidFill>
                  <a:srgbClr val="F9F8EC"/>
                </a:solidFill>
              </a:rPr>
              <a:t>“</a:t>
            </a:r>
            <a:r>
              <a:rPr lang="es-CO" sz="2800" b="1" u="sng" dirty="0">
                <a:solidFill>
                  <a:srgbClr val="FFFFCC"/>
                </a:solidFill>
              </a:rPr>
              <a:t>El gradualismo es un concepto en el que creo</a:t>
            </a:r>
            <a:r>
              <a:rPr lang="es-CO" sz="2800" dirty="0">
                <a:solidFill>
                  <a:srgbClr val="F9F8EC"/>
                </a:solidFill>
              </a:rPr>
              <a:t>… Sin embargo, Gould y la gente del Museo Americano son difíciles de contradecir cuando dicen que </a:t>
            </a:r>
            <a:r>
              <a:rPr lang="es-CO" sz="2800" b="1" u="sng" dirty="0">
                <a:solidFill>
                  <a:srgbClr val="FFFFCC"/>
                </a:solidFill>
              </a:rPr>
              <a:t>no hay fósiles transicionales</a:t>
            </a:r>
            <a:r>
              <a:rPr lang="es-CO" sz="2800" dirty="0">
                <a:solidFill>
                  <a:srgbClr val="F9F8EC"/>
                </a:solidFill>
              </a:rPr>
              <a:t>. Tú dices que debería mostrar una foto del fósil del cual se derivó cada tipo de organismo. Voy a ser claro: </a:t>
            </a:r>
            <a:r>
              <a:rPr lang="es-CO" sz="2800" b="1" u="sng" dirty="0">
                <a:solidFill>
                  <a:srgbClr val="FFFFCC"/>
                </a:solidFill>
              </a:rPr>
              <a:t>no existe un solo fósil del cual se pueda hacer un argumento irrefutable</a:t>
            </a:r>
            <a:r>
              <a:rPr lang="es-CO" sz="2800" dirty="0">
                <a:solidFill>
                  <a:srgbClr val="F9F8EC"/>
                </a:solidFill>
              </a:rPr>
              <a:t>. Es bastante fácil </a:t>
            </a:r>
            <a:r>
              <a:rPr lang="es-CO" sz="2800" b="1" u="sng" dirty="0">
                <a:solidFill>
                  <a:srgbClr val="FFFFCC"/>
                </a:solidFill>
              </a:rPr>
              <a:t>inventar historias</a:t>
            </a:r>
            <a:r>
              <a:rPr lang="es-CO" sz="2800" dirty="0">
                <a:solidFill>
                  <a:srgbClr val="F9F8EC"/>
                </a:solidFill>
              </a:rPr>
              <a:t> sobre cómo una forma dio lugar a otra, y encontrar razones por las cuales esas etapas debieron ser favorecidas por la selección natural. Pero esas </a:t>
            </a:r>
            <a:r>
              <a:rPr lang="es-CO" sz="2800" b="1" u="sng" dirty="0">
                <a:solidFill>
                  <a:srgbClr val="FFFFCC"/>
                </a:solidFill>
              </a:rPr>
              <a:t>historias no forman parte de la ciencia</a:t>
            </a:r>
            <a:r>
              <a:rPr lang="es-CO" sz="2800" dirty="0">
                <a:solidFill>
                  <a:srgbClr val="F9F8EC"/>
                </a:solidFill>
              </a:rPr>
              <a:t>, porque no hay forma de someterlas a prueba</a:t>
            </a:r>
            <a:r>
              <a:rPr lang="en-US" sz="2800" dirty="0"/>
              <a:t>.”</a:t>
            </a:r>
          </a:p>
        </p:txBody>
      </p:sp>
      <p:sp>
        <p:nvSpPr>
          <p:cNvPr id="27652" name="Text Box 4"/>
          <p:cNvSpPr txBox="1">
            <a:spLocks noChangeArrowheads="1"/>
          </p:cNvSpPr>
          <p:nvPr/>
        </p:nvSpPr>
        <p:spPr bwMode="auto">
          <a:xfrm>
            <a:off x="1524000" y="6096000"/>
            <a:ext cx="6096000" cy="701675"/>
          </a:xfrm>
          <a:prstGeom prst="rect">
            <a:avLst/>
          </a:prstGeom>
          <a:noFill/>
          <a:ln w="9525">
            <a:noFill/>
            <a:miter lim="800000"/>
            <a:headEnd/>
            <a:tailEnd/>
          </a:ln>
        </p:spPr>
        <p:txBody>
          <a:bodyPr wrap="square">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Colin Patterson </a:t>
            </a:r>
            <a:r>
              <a:rPr lang="es-CO" sz="2000" dirty="0">
                <a:effectLst>
                  <a:outerShdw blurRad="38100" dist="38100" dir="2700000" algn="tl">
                    <a:srgbClr val="000000">
                      <a:alpha val="43137"/>
                    </a:srgbClr>
                  </a:outerShdw>
                </a:effectLst>
                <a:latin typeface="Calibri" panose="020F0502020204030204" pitchFamily="34" charset="0"/>
              </a:rPr>
              <a:t>del Museo Británico de Historia Natural</a:t>
            </a:r>
            <a:r>
              <a:rPr lang="en-US" sz="2000" dirty="0">
                <a:effectLst>
                  <a:outerShdw blurRad="38100" dist="38100" dir="2700000" algn="tl">
                    <a:srgbClr val="000000">
                      <a:alpha val="43137"/>
                    </a:srgbClr>
                  </a:outerShdw>
                </a:effectLst>
                <a:latin typeface="Calibri" panose="020F0502020204030204" pitchFamily="34" charset="0"/>
              </a:rPr>
              <a:t>, </a:t>
            </a:r>
            <a:r>
              <a:rPr lang="en-US" sz="2000" i="1" dirty="0">
                <a:effectLst>
                  <a:outerShdw blurRad="38100" dist="38100" dir="2700000" algn="tl">
                    <a:srgbClr val="000000">
                      <a:alpha val="43137"/>
                    </a:srgbClr>
                  </a:outerShdw>
                </a:effectLst>
                <a:latin typeface="Calibri" panose="020F0502020204030204" pitchFamily="34" charset="0"/>
              </a:rPr>
              <a:t>Bible-Science Newsletter</a:t>
            </a:r>
            <a:r>
              <a:rPr lang="en-US" sz="2000" dirty="0">
                <a:effectLst>
                  <a:outerShdw blurRad="38100" dist="38100" dir="2700000" algn="tl">
                    <a:srgbClr val="000000">
                      <a:alpha val="43137"/>
                    </a:srgbClr>
                  </a:outerShdw>
                </a:effectLst>
                <a:latin typeface="Calibri" panose="020F0502020204030204" pitchFamily="34" charset="0"/>
              </a:rPr>
              <a:t> (Aug, 1981), p. 8.</a:t>
            </a:r>
          </a:p>
        </p:txBody>
      </p:sp>
      <p:sp>
        <p:nvSpPr>
          <p:cNvPr id="6" name="Rectangle 2">
            <a:extLst>
              <a:ext uri="{FF2B5EF4-FFF2-40B4-BE49-F238E27FC236}">
                <a16:creationId xmlns:a16="http://schemas.microsoft.com/office/drawing/2014/main" id="{DE651688-DD44-4B8E-A99F-4DFCD6708DAC}"/>
              </a:ext>
            </a:extLst>
          </p:cNvPr>
          <p:cNvSpPr>
            <a:spLocks noGrp="1" noChangeArrowheads="1"/>
          </p:cNvSpPr>
          <p:nvPr>
            <p:ph type="title"/>
          </p:nvPr>
        </p:nvSpPr>
        <p:spPr>
          <a:xfrm>
            <a:off x="2667000" y="228600"/>
            <a:ext cx="39624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Eslabones Perdidos</a:t>
            </a:r>
          </a:p>
        </p:txBody>
      </p:sp>
      <p:pic>
        <p:nvPicPr>
          <p:cNvPr id="3" name="Picture 2">
            <a:extLst>
              <a:ext uri="{FF2B5EF4-FFF2-40B4-BE49-F238E27FC236}">
                <a16:creationId xmlns:a16="http://schemas.microsoft.com/office/drawing/2014/main" id="{99342657-AC67-3D85-0E7F-5777C0AF31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110952"/>
            <a:ext cx="1565878" cy="1117946"/>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D8E70-5C88-4DBA-B508-D89BDBE83DC2}"/>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AC8E7D4B-ED15-428C-48C9-72995B532499}"/>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7E5752A6-F2D2-78AC-4611-76D0378BD02E}"/>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b="1" u="sng" dirty="0">
                <a:solidFill>
                  <a:srgbClr val="FFFFCC"/>
                </a:solidFill>
              </a:rPr>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F6C1ACDB-F4D7-F0AF-F83D-A39FD9E8C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18522419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E65D42-34D1-DD0F-8B11-EDA00C8B3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76" y="0"/>
            <a:ext cx="9085248" cy="6858000"/>
          </a:xfrm>
          <a:prstGeom prst="rect">
            <a:avLst/>
          </a:prstGeom>
        </p:spPr>
      </p:pic>
    </p:spTree>
    <p:extLst>
      <p:ext uri="{BB962C8B-B14F-4D97-AF65-F5344CB8AC3E}">
        <p14:creationId xmlns:p14="http://schemas.microsoft.com/office/powerpoint/2010/main" val="61178693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76B41-33B6-4204-49DE-DF05A97C50D8}"/>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09672D26-99F6-DA2B-5885-A59C85FB9FD1}"/>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70C058E5-10C3-12DC-760A-583C01C29B2E}"/>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b="1" u="sng" dirty="0">
                <a:solidFill>
                  <a:srgbClr val="FFFFCC"/>
                </a:solidFill>
              </a:rPr>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2EB51AE3-353F-28E0-D0EC-9294189EE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32805723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9651A-D031-7A63-989C-92D60971E4B6}"/>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5CF2EB96-78EE-DF47-2D35-1B06F43C6C88}"/>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6266CE79-A182-CA98-1A3D-077D4D6663B3}"/>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b="1" u="sng" dirty="0">
                <a:solidFill>
                  <a:srgbClr val="FFFFCC"/>
                </a:solidFill>
              </a:rPr>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D9FD058B-3116-DA8D-336D-31C6D9D0C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1102672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A64DA-475B-7D7E-584F-4A06D2E4CFAB}"/>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E95EDFCE-1F2F-A667-7A8B-D174482750B2}"/>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931E8281-47BE-E2BF-08C3-AC4D4C413A31}"/>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300" b="1" u="sng" dirty="0">
                <a:solidFill>
                  <a:srgbClr val="FFFFCC"/>
                </a:solidFill>
              </a:rPr>
              <a:t>Semana de la creación (Gén 1:3</a:t>
            </a:r>
            <a:r>
              <a:rPr lang="en-US" sz="2300" b="1" u="sng" dirty="0">
                <a:solidFill>
                  <a:srgbClr val="FFFFCC"/>
                </a:solidFill>
                <a:cs typeface="Calibri" panose="020F0502020204030204" pitchFamily="34" charset="0"/>
                <a:sym typeface="Symbol" pitchFamily="18" charset="2"/>
              </a:rPr>
              <a:t>–</a:t>
            </a:r>
            <a:r>
              <a:rPr lang="en-US" sz="2300" b="1" u="sng" dirty="0">
                <a:solidFill>
                  <a:srgbClr val="FFFFCC"/>
                </a:solidFill>
              </a:rPr>
              <a:t>2:3): “</a:t>
            </a:r>
            <a:r>
              <a:rPr lang="es-CO" sz="2300" b="1" u="sng" dirty="0">
                <a:solidFill>
                  <a:srgbClr val="FFFFCC"/>
                </a:solidFill>
              </a:rPr>
              <a:t>Y vio Dios...“era buena</a:t>
            </a:r>
            <a:r>
              <a:rPr lang="en-US" sz="2300" b="1" u="sng" dirty="0">
                <a:solidFill>
                  <a:srgbClr val="FFFFCC"/>
                </a:solidFill>
              </a:rPr>
              <a:t>”</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FBEEA0A2-750B-C3F8-DDCE-56DA69A24763}"/>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487089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78A40-881E-0FE2-D46B-B28BA63BE49F}"/>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944F76DA-1EBD-86B5-8195-BEEB87766094}"/>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F7924042-256F-C492-780C-38CEFD3FAFFB}"/>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b="1" u="sng" dirty="0">
                <a:solidFill>
                  <a:srgbClr val="FFFFCC"/>
                </a:solidFill>
              </a:rPr>
              <a:t>Relojes que indican una tierra joven</a:t>
            </a:r>
          </a:p>
          <a:p>
            <a:pPr marL="461963" indent="-461963" algn="just" eaLnBrk="1" hangingPunct="1">
              <a:lnSpc>
                <a:spcPct val="90000"/>
              </a:lnSpc>
              <a:spcBef>
                <a:spcPts val="0"/>
              </a:spcBef>
              <a:spcAft>
                <a:spcPts val="2400"/>
              </a:spcAft>
              <a:defRPr/>
            </a:pPr>
            <a:r>
              <a:rPr lang="es-CO" dirty="0"/>
              <a:t>No se ajusta al método científico</a:t>
            </a:r>
            <a:endParaRPr lang="en-US" dirty="0"/>
          </a:p>
        </p:txBody>
      </p:sp>
      <p:pic>
        <p:nvPicPr>
          <p:cNvPr id="4" name="Picture 3">
            <a:extLst>
              <a:ext uri="{FF2B5EF4-FFF2-40B4-BE49-F238E27FC236}">
                <a16:creationId xmlns:a16="http://schemas.microsoft.com/office/drawing/2014/main" id="{5F794AEB-B402-1F62-C0BE-674E1561E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32013489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176FC-B8C7-87B8-4863-C2F55877D125}"/>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23381E3D-B761-DA9C-9972-E3DBB95B87E7}"/>
              </a:ext>
            </a:extLst>
          </p:cNvPr>
          <p:cNvSpPr>
            <a:spLocks noGrp="1" noChangeArrowheads="1"/>
          </p:cNvSpPr>
          <p:nvPr>
            <p:ph type="title"/>
          </p:nvPr>
        </p:nvSpPr>
        <p:spPr>
          <a:xfrm>
            <a:off x="1600200" y="228600"/>
            <a:ext cx="5067300" cy="6858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Las Fallas de la Evolución</a:t>
            </a:r>
          </a:p>
        </p:txBody>
      </p:sp>
      <p:sp>
        <p:nvSpPr>
          <p:cNvPr id="7171" name="Rectangle 3">
            <a:extLst>
              <a:ext uri="{FF2B5EF4-FFF2-40B4-BE49-F238E27FC236}">
                <a16:creationId xmlns:a16="http://schemas.microsoft.com/office/drawing/2014/main" id="{3989E7C7-EC7B-7C70-07EE-CF911B3BD581}"/>
              </a:ext>
            </a:extLst>
          </p:cNvPr>
          <p:cNvSpPr>
            <a:spLocks noGrp="1" noChangeArrowheads="1"/>
          </p:cNvSpPr>
          <p:nvPr>
            <p:ph idx="1"/>
          </p:nvPr>
        </p:nvSpPr>
        <p:spPr>
          <a:xfrm>
            <a:off x="342900" y="1371600"/>
            <a:ext cx="8690578" cy="4800600"/>
          </a:xfrm>
        </p:spPr>
        <p:txBody>
          <a:bodyPr/>
          <a:lstStyle/>
          <a:p>
            <a:pPr marL="461963" indent="-461963" algn="just" eaLnBrk="1" hangingPunct="1">
              <a:lnSpc>
                <a:spcPct val="90000"/>
              </a:lnSpc>
              <a:spcBef>
                <a:spcPts val="0"/>
              </a:spcBef>
              <a:spcAft>
                <a:spcPts val="2400"/>
              </a:spcAft>
              <a:defRPr/>
            </a:pPr>
            <a:r>
              <a:rPr lang="es-CO" dirty="0"/>
              <a:t>El "eslabón perdido" sigue perdido</a:t>
            </a:r>
          </a:p>
          <a:p>
            <a:pPr marL="461963" indent="-461963" algn="just" eaLnBrk="1" hangingPunct="1">
              <a:lnSpc>
                <a:spcPct val="90000"/>
              </a:lnSpc>
              <a:spcBef>
                <a:spcPts val="0"/>
              </a:spcBef>
              <a:spcAft>
                <a:spcPts val="2400"/>
              </a:spcAft>
              <a:defRPr/>
            </a:pPr>
            <a:r>
              <a:rPr lang="es-CO" dirty="0"/>
              <a:t>El diseño no puede surgir del azar</a:t>
            </a:r>
          </a:p>
          <a:p>
            <a:pPr marL="461963" indent="-461963" algn="just" eaLnBrk="1" hangingPunct="1">
              <a:lnSpc>
                <a:spcPct val="90000"/>
              </a:lnSpc>
              <a:spcBef>
                <a:spcPts val="0"/>
              </a:spcBef>
              <a:spcAft>
                <a:spcPts val="2400"/>
              </a:spcAft>
              <a:defRPr/>
            </a:pPr>
            <a:r>
              <a:rPr lang="es-CO" dirty="0"/>
              <a:t>Contradicción con las leyes científicas: Biogénesis, segunda ley de la termodinámica</a:t>
            </a:r>
          </a:p>
          <a:p>
            <a:pPr marL="461963" indent="-461963" algn="just" eaLnBrk="1" hangingPunct="1">
              <a:lnSpc>
                <a:spcPct val="90000"/>
              </a:lnSpc>
              <a:spcBef>
                <a:spcPts val="0"/>
              </a:spcBef>
              <a:spcAft>
                <a:spcPts val="2400"/>
              </a:spcAft>
              <a:defRPr/>
            </a:pPr>
            <a:r>
              <a:rPr lang="en-US" dirty="0"/>
              <a:t>Improbabilidades estadísticas</a:t>
            </a:r>
          </a:p>
          <a:p>
            <a:pPr marL="461963" indent="-461963" algn="just" eaLnBrk="1" hangingPunct="1">
              <a:lnSpc>
                <a:spcPct val="90000"/>
              </a:lnSpc>
              <a:spcBef>
                <a:spcPts val="0"/>
              </a:spcBef>
              <a:spcAft>
                <a:spcPts val="2400"/>
              </a:spcAft>
              <a:defRPr/>
            </a:pPr>
            <a:r>
              <a:rPr lang="es-CO" dirty="0"/>
              <a:t>Relojes que indican una tierra joven</a:t>
            </a:r>
          </a:p>
          <a:p>
            <a:pPr marL="461963" indent="-461963" algn="just" eaLnBrk="1" hangingPunct="1">
              <a:lnSpc>
                <a:spcPct val="90000"/>
              </a:lnSpc>
              <a:spcBef>
                <a:spcPts val="0"/>
              </a:spcBef>
              <a:spcAft>
                <a:spcPts val="2400"/>
              </a:spcAft>
              <a:defRPr/>
            </a:pPr>
            <a:r>
              <a:rPr lang="es-CO" b="1" u="sng" dirty="0">
                <a:solidFill>
                  <a:srgbClr val="FFFFCC"/>
                </a:solidFill>
              </a:rPr>
              <a:t>No se ajusta al método científico</a:t>
            </a:r>
            <a:endParaRPr lang="en-US" b="1" u="sng" dirty="0">
              <a:solidFill>
                <a:srgbClr val="FFFFCC"/>
              </a:solidFill>
            </a:endParaRPr>
          </a:p>
        </p:txBody>
      </p:sp>
      <p:pic>
        <p:nvPicPr>
          <p:cNvPr id="4" name="Picture 3">
            <a:extLst>
              <a:ext uri="{FF2B5EF4-FFF2-40B4-BE49-F238E27FC236}">
                <a16:creationId xmlns:a16="http://schemas.microsoft.com/office/drawing/2014/main" id="{477635BB-5604-CD38-94EC-70EDC837B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152401"/>
            <a:ext cx="1794478" cy="1281154"/>
          </a:xfrm>
          <a:prstGeom prst="rect">
            <a:avLst/>
          </a:prstGeom>
        </p:spPr>
      </p:pic>
    </p:spTree>
    <p:extLst>
      <p:ext uri="{BB962C8B-B14F-4D97-AF65-F5344CB8AC3E}">
        <p14:creationId xmlns:p14="http://schemas.microsoft.com/office/powerpoint/2010/main" val="12353370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676400" y="487680"/>
            <a:ext cx="5486400" cy="685800"/>
          </a:xfrm>
        </p:spPr>
        <p:txBody>
          <a:bodyPr/>
          <a:lstStyle/>
          <a:p>
            <a:pPr algn="ctr" eaLnBrk="1" hangingPunct="1"/>
            <a:r>
              <a:rPr lang="es-CO" sz="3600" dirty="0">
                <a:effectLst>
                  <a:outerShdw blurRad="38100" dist="38100" dir="2700000" algn="tl">
                    <a:srgbClr val="000000">
                      <a:alpha val="43137"/>
                    </a:srgbClr>
                  </a:outerShdw>
                </a:effectLst>
                <a:cs typeface="Calibri" panose="020F0502020204030204" pitchFamily="34" charset="0"/>
              </a:rPr>
              <a:t>¿Por Qué la Popularidad de Evolución</a:t>
            </a:r>
            <a:r>
              <a:rPr lang="en-US" sz="3600" dirty="0">
                <a:effectLst>
                  <a:outerShdw blurRad="38100" dist="38100" dir="2700000" algn="tl">
                    <a:srgbClr val="000000">
                      <a:alpha val="43137"/>
                    </a:srgbClr>
                  </a:outerShdw>
                </a:effectLst>
                <a:cs typeface="Calibri" panose="020F0502020204030204" pitchFamily="34" charset="0"/>
              </a:rPr>
              <a:t>?</a:t>
            </a:r>
          </a:p>
        </p:txBody>
      </p:sp>
      <p:sp>
        <p:nvSpPr>
          <p:cNvPr id="10243" name="Rectangle 3"/>
          <p:cNvSpPr>
            <a:spLocks noGrp="1" noChangeArrowheads="1"/>
          </p:cNvSpPr>
          <p:nvPr>
            <p:ph idx="1"/>
          </p:nvPr>
        </p:nvSpPr>
        <p:spPr>
          <a:xfrm>
            <a:off x="495300" y="1946275"/>
            <a:ext cx="8153400" cy="4114800"/>
          </a:xfrm>
        </p:spPr>
        <p:txBody>
          <a:bodyPr/>
          <a:lstStyle/>
          <a:p>
            <a:pPr marL="461963" indent="-461963" algn="just" eaLnBrk="1" hangingPunct="1">
              <a:lnSpc>
                <a:spcPct val="90000"/>
              </a:lnSpc>
              <a:spcBef>
                <a:spcPts val="0"/>
              </a:spcBef>
              <a:spcAft>
                <a:spcPts val="2400"/>
              </a:spcAft>
              <a:defRPr/>
            </a:pPr>
            <a:r>
              <a:rPr lang="en-US" dirty="0"/>
              <a:t>“</a:t>
            </a:r>
            <a:r>
              <a:rPr lang="es-CO" dirty="0"/>
              <a:t>El origen evolutivo del hombre libera al ser humano de la responsabilidad ante un Creador personal externo a sí mismo</a:t>
            </a:r>
            <a:r>
              <a:rPr lang="en-US" dirty="0"/>
              <a:t>.”</a:t>
            </a:r>
          </a:p>
          <a:p>
            <a:pPr marL="461963" indent="-461963" algn="just" eaLnBrk="1" hangingPunct="1">
              <a:lnSpc>
                <a:spcPct val="90000"/>
              </a:lnSpc>
              <a:spcBef>
                <a:spcPts val="0"/>
              </a:spcBef>
              <a:spcAft>
                <a:spcPts val="2400"/>
              </a:spcAft>
              <a:defRPr/>
            </a:pPr>
            <a:r>
              <a:rPr lang="en-US" dirty="0"/>
              <a:t>Rom 1:18ff; 2 Pedro 3:5 (KJV)</a:t>
            </a:r>
          </a:p>
        </p:txBody>
      </p:sp>
      <p:sp>
        <p:nvSpPr>
          <p:cNvPr id="31748" name="Text Box 4"/>
          <p:cNvSpPr txBox="1">
            <a:spLocks noChangeArrowheads="1"/>
          </p:cNvSpPr>
          <p:nvPr/>
        </p:nvSpPr>
        <p:spPr bwMode="auto">
          <a:xfrm>
            <a:off x="952500" y="6400800"/>
            <a:ext cx="7239000" cy="400110"/>
          </a:xfrm>
          <a:prstGeom prst="rect">
            <a:avLst/>
          </a:prstGeom>
          <a:noFill/>
          <a:ln w="9525">
            <a:noFill/>
            <a:miter lim="800000"/>
            <a:headEnd/>
            <a:tailEnd/>
          </a:ln>
        </p:spPr>
        <p:txBody>
          <a:bodyPr>
            <a:spAutoFit/>
          </a:bodyPr>
          <a:lstStyle/>
          <a:p>
            <a:pPr algn="ctr">
              <a:spcBef>
                <a:spcPct val="50000"/>
              </a:spcBef>
            </a:pPr>
            <a:r>
              <a:rPr lang="en-US" sz="2000" dirty="0">
                <a:effectLst>
                  <a:outerShdw blurRad="38100" dist="38100" dir="2700000" algn="tl">
                    <a:srgbClr val="000000">
                      <a:alpha val="43137"/>
                    </a:srgbClr>
                  </a:outerShdw>
                </a:effectLst>
                <a:latin typeface="Calibri" panose="020F0502020204030204" pitchFamily="34" charset="0"/>
              </a:rPr>
              <a:t>Ryrie, </a:t>
            </a:r>
            <a:r>
              <a:rPr lang="en-US" sz="2000" i="1" dirty="0">
                <a:effectLst>
                  <a:outerShdw blurRad="38100" dist="38100" dir="2700000" algn="tl">
                    <a:srgbClr val="000000">
                      <a:alpha val="43137"/>
                    </a:srgbClr>
                  </a:outerShdw>
                </a:effectLst>
                <a:latin typeface="Calibri" panose="020F0502020204030204" pitchFamily="34" charset="0"/>
              </a:rPr>
              <a:t>Survey of Bible Doctrine</a:t>
            </a:r>
            <a:r>
              <a:rPr lang="en-US" sz="2000" dirty="0">
                <a:effectLst>
                  <a:outerShdw blurRad="38100" dist="38100" dir="2700000" algn="tl">
                    <a:srgbClr val="000000">
                      <a:alpha val="43137"/>
                    </a:srgbClr>
                  </a:outerShdw>
                </a:effectLst>
                <a:latin typeface="Calibri" panose="020F0502020204030204" pitchFamily="34" charset="0"/>
              </a:rPr>
              <a:t>, 101</a:t>
            </a:r>
          </a:p>
        </p:txBody>
      </p:sp>
      <p:pic>
        <p:nvPicPr>
          <p:cNvPr id="4" name="Picture 3">
            <a:extLst>
              <a:ext uri="{FF2B5EF4-FFF2-40B4-BE49-F238E27FC236}">
                <a16:creationId xmlns:a16="http://schemas.microsoft.com/office/drawing/2014/main" id="{0E61CC5E-5513-A3E9-F4E0-C437B3D55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2472" y="57091"/>
            <a:ext cx="1521006" cy="1085910"/>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0" y="0"/>
            <a:ext cx="9144000" cy="5293757"/>
          </a:xfrm>
          <a:prstGeom prst="rect">
            <a:avLst/>
          </a:prstGeom>
        </p:spPr>
        <p:txBody>
          <a:bodyPr wrap="square">
            <a:spAutoFit/>
          </a:bodyPr>
          <a:lstStyle/>
          <a:p>
            <a:pPr marR="0"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Romanos 1:18–20</a:t>
            </a:r>
          </a:p>
          <a:p>
            <a:pPr marL="0" marR="0" algn="just">
              <a:spcBef>
                <a:spcPts val="0"/>
              </a:spcBef>
              <a:spcAft>
                <a:spcPts val="1000"/>
              </a:spcAft>
            </a:pPr>
            <a:r>
              <a:rPr lang="en-US" sz="3100" baseline="30000" dirty="0">
                <a:effectLst>
                  <a:outerShdw blurRad="38100" dist="38100" dir="2700000" algn="tl">
                    <a:srgbClr val="000000">
                      <a:alpha val="43137"/>
                    </a:srgbClr>
                  </a:outerShdw>
                </a:effectLst>
                <a:latin typeface="Calibri" panose="020F0502020204030204" pitchFamily="34" charset="0"/>
              </a:rPr>
              <a:t>18</a:t>
            </a:r>
            <a:r>
              <a:rPr lang="en-US" sz="3100" dirty="0">
                <a:effectLst>
                  <a:outerShdw blurRad="38100" dist="38100" dir="2700000" algn="tl">
                    <a:srgbClr val="000000">
                      <a:alpha val="43137"/>
                    </a:srgbClr>
                  </a:outerShdw>
                </a:effectLst>
                <a:latin typeface="Calibri" panose="020F0502020204030204" pitchFamily="34" charset="0"/>
              </a:rPr>
              <a:t> </a:t>
            </a:r>
            <a:r>
              <a:rPr lang="es-CO" sz="3100" dirty="0">
                <a:effectLst>
                  <a:outerShdw blurRad="38100" dist="38100" dir="2700000" algn="tl">
                    <a:srgbClr val="000000">
                      <a:alpha val="43137"/>
                    </a:srgbClr>
                  </a:outerShdw>
                </a:effectLst>
                <a:latin typeface="Calibri" panose="020F0502020204030204" pitchFamily="34" charset="0"/>
              </a:rPr>
              <a:t>Porque la ira de Dios se revela desde el cielo contra toda impiedad e injusticia de los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rPr>
              <a:t>hombres, que con injusticia restringen la verdad</a:t>
            </a:r>
            <a:r>
              <a:rPr lang="es-CO" sz="3100" dirty="0">
                <a:effectLst>
                  <a:outerShdw blurRad="38100" dist="38100" dir="2700000" algn="tl">
                    <a:srgbClr val="000000">
                      <a:alpha val="43137"/>
                    </a:srgbClr>
                  </a:outerShdw>
                </a:effectLst>
                <a:latin typeface="Calibri" panose="020F0502020204030204" pitchFamily="34" charset="0"/>
              </a:rPr>
              <a:t>; 19 porque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rPr>
              <a:t>lo que se conoce acerca de Dios es evidente dentro de ellos, pues Dios se lo hizo evidente</a:t>
            </a:r>
            <a:r>
              <a:rPr lang="es-CO" sz="3100" dirty="0">
                <a:effectLst>
                  <a:outerShdw blurRad="38100" dist="38100" dir="2700000" algn="tl">
                    <a:srgbClr val="000000">
                      <a:alpha val="43137"/>
                    </a:srgbClr>
                  </a:outerShdw>
                </a:effectLst>
                <a:latin typeface="Calibri" panose="020F0502020204030204" pitchFamily="34" charset="0"/>
              </a:rPr>
              <a:t>. 20 Porque desde la creación del mundo, sus atributos invisibles, su eterno poder y divinidad, se han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rPr>
              <a:t>visto con toda claridad</a:t>
            </a:r>
            <a:r>
              <a:rPr lang="es-CO" sz="3100" dirty="0">
                <a:effectLst>
                  <a:outerShdw blurRad="38100" dist="38100" dir="2700000" algn="tl">
                    <a:srgbClr val="000000">
                      <a:alpha val="43137"/>
                    </a:srgbClr>
                  </a:outerShdw>
                </a:effectLst>
                <a:latin typeface="Calibri" panose="020F0502020204030204" pitchFamily="34" charset="0"/>
              </a:rPr>
              <a:t>, </a:t>
            </a:r>
            <a:r>
              <a:rPr lang="es-CO" sz="3100" b="1" u="sng" dirty="0">
                <a:solidFill>
                  <a:srgbClr val="FFFFCC"/>
                </a:solidFill>
                <a:effectLst>
                  <a:outerShdw blurRad="38100" dist="38100" dir="2700000" algn="tl">
                    <a:srgbClr val="000000">
                      <a:alpha val="43137"/>
                    </a:srgbClr>
                  </a:outerShdw>
                </a:effectLst>
                <a:latin typeface="Calibri" panose="020F0502020204030204" pitchFamily="34" charset="0"/>
              </a:rPr>
              <a:t>siendo entendidos por medio de lo creado</a:t>
            </a:r>
            <a:r>
              <a:rPr lang="es-CO" sz="3100" dirty="0">
                <a:effectLst>
                  <a:outerShdw blurRad="38100" dist="38100" dir="2700000" algn="tl">
                    <a:srgbClr val="000000">
                      <a:alpha val="43137"/>
                    </a:srgbClr>
                  </a:outerShdw>
                </a:effectLst>
                <a:latin typeface="Calibri" panose="020F0502020204030204" pitchFamily="34" charset="0"/>
              </a:rPr>
              <a:t>, de manera que no tienen excusa</a:t>
            </a:r>
            <a:r>
              <a:rPr lang="en-US" sz="31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306287053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a:extLst>
              <a:ext uri="{FF2B5EF4-FFF2-40B4-BE49-F238E27FC236}">
                <a16:creationId xmlns:a16="http://schemas.microsoft.com/office/drawing/2014/main" id="{B15C7724-D471-43C0-B2F1-68DAB491F0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25A3110-A068-4C56-85E8-E67E2BAF746D}"/>
              </a:ext>
            </a:extLst>
          </p:cNvPr>
          <p:cNvSpPr>
            <a:spLocks noGrp="1"/>
          </p:cNvSpPr>
          <p:nvPr>
            <p:ph idx="1"/>
          </p:nvPr>
        </p:nvSpPr>
        <p:spPr>
          <a:xfrm>
            <a:off x="0" y="0"/>
            <a:ext cx="9144000" cy="4724400"/>
          </a:xfrm>
        </p:spPr>
        <p:txBody>
          <a:bodyPr/>
          <a:lstStyle/>
          <a:p>
            <a:pPr algn="ctr">
              <a:spcBef>
                <a:spcPts val="0"/>
              </a:spcBef>
              <a:spcAft>
                <a:spcPts val="1200"/>
              </a:spcAft>
              <a:buNone/>
              <a:defRPr/>
            </a:pPr>
            <a:r>
              <a:rPr lang="en-US" sz="4000" kern="1200" dirty="0">
                <a:solidFill>
                  <a:srgbClr val="00FFFF"/>
                </a:solidFill>
                <a:cs typeface="Calibri" panose="020F0502020204030204" pitchFamily="34" charset="0"/>
              </a:rPr>
              <a:t>2 Pedro 3:5 (KJV)</a:t>
            </a:r>
          </a:p>
          <a:p>
            <a:pPr marL="0" indent="0" algn="just">
              <a:spcBef>
                <a:spcPts val="0"/>
              </a:spcBef>
              <a:buNone/>
              <a:defRPr/>
            </a:pPr>
            <a:r>
              <a:rPr lang="en-US" sz="3600" dirty="0">
                <a:solidFill>
                  <a:srgbClr val="FFFFFF"/>
                </a:solidFill>
                <a:cs typeface="Calibri" panose="020F0502020204030204" pitchFamily="34" charset="0"/>
              </a:rPr>
              <a:t>“</a:t>
            </a:r>
            <a:r>
              <a:rPr lang="es-CO" sz="3600" dirty="0">
                <a:effectLst/>
              </a:rPr>
              <a:t>Por esto, voluntariamente ignoran [thelō], que por la palabra de Dios los cielos fueron del tiempo antiguo, y la tierra que fue formada del agua y por medio del agua</a:t>
            </a:r>
            <a:r>
              <a:rPr lang="en-US" sz="3600" dirty="0">
                <a:solidFill>
                  <a:srgbClr val="FFFFFF"/>
                </a:solidFill>
                <a:cs typeface="Calibri" panose="020F0502020204030204" pitchFamily="34" charset="0"/>
              </a:rPr>
              <a:t>.”</a:t>
            </a:r>
            <a:endParaRPr lang="en-US" sz="3600" dirty="0">
              <a:cs typeface="Calibri" panose="020F0502020204030204" pitchFamily="34" charset="0"/>
            </a:endParaRPr>
          </a:p>
        </p:txBody>
      </p:sp>
      <p:pic>
        <p:nvPicPr>
          <p:cNvPr id="4" name="Picture 3">
            <a:extLst>
              <a:ext uri="{FF2B5EF4-FFF2-40B4-BE49-F238E27FC236}">
                <a16:creationId xmlns:a16="http://schemas.microsoft.com/office/drawing/2014/main" id="{4A107348-467C-435B-B9CA-9AB0978515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3043518"/>
            <a:ext cx="3213614" cy="1828800"/>
          </a:xfrm>
          <a:prstGeom prst="rect">
            <a:avLst/>
          </a:prstGeom>
        </p:spPr>
      </p:pic>
      <p:sp>
        <p:nvSpPr>
          <p:cNvPr id="2" name="TextBox 1">
            <a:extLst>
              <a:ext uri="{FF2B5EF4-FFF2-40B4-BE49-F238E27FC236}">
                <a16:creationId xmlns:a16="http://schemas.microsoft.com/office/drawing/2014/main" id="{24A141E4-A43A-800B-1D1C-7B715FFC96A7}"/>
              </a:ext>
            </a:extLst>
          </p:cNvPr>
          <p:cNvSpPr txBox="1"/>
          <p:nvPr/>
        </p:nvSpPr>
        <p:spPr>
          <a:xfrm>
            <a:off x="7201808" y="4524345"/>
            <a:ext cx="1936429" cy="400110"/>
          </a:xfrm>
          <a:prstGeom prst="rect">
            <a:avLst/>
          </a:prstGeom>
          <a:noFill/>
        </p:spPr>
        <p:txBody>
          <a:bodyPr wrap="none" rtlCol="0">
            <a:spAutoFit/>
          </a:bodyPr>
          <a:lstStyle/>
          <a:p>
            <a:pPr algn="r"/>
            <a:r>
              <a:rPr lang="es-CO" sz="2000" dirty="0">
                <a:latin typeface="Calibri" panose="020F0502020204030204" pitchFamily="34" charset="0"/>
                <a:ea typeface="Calibri" panose="020F0502020204030204" pitchFamily="34" charset="0"/>
                <a:cs typeface="Calibri" panose="020F0502020204030204" pitchFamily="34" charset="0"/>
              </a:rPr>
              <a:t>Traducida de KJV</a:t>
            </a:r>
          </a:p>
        </p:txBody>
      </p:sp>
    </p:spTree>
    <p:extLst>
      <p:ext uri="{BB962C8B-B14F-4D97-AF65-F5344CB8AC3E}">
        <p14:creationId xmlns:p14="http://schemas.microsoft.com/office/powerpoint/2010/main" val="9486900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49F31B-64BC-D71E-6BA1-3B79B8B9E9E4}"/>
              </a:ext>
            </a:extLst>
          </p:cNvPr>
          <p:cNvPicPr>
            <a:picLocks noChangeAspect="1"/>
          </p:cNvPicPr>
          <p:nvPr/>
        </p:nvPicPr>
        <p:blipFill>
          <a:blip r:embed="rId2"/>
          <a:stretch>
            <a:fillRect/>
          </a:stretch>
        </p:blipFill>
        <p:spPr>
          <a:xfrm>
            <a:off x="304800" y="130007"/>
            <a:ext cx="8725873" cy="6597985"/>
          </a:xfrm>
          <a:prstGeom prst="rect">
            <a:avLst/>
          </a:prstGeom>
        </p:spPr>
      </p:pic>
    </p:spTree>
    <p:extLst>
      <p:ext uri="{BB962C8B-B14F-4D97-AF65-F5344CB8AC3E}">
        <p14:creationId xmlns:p14="http://schemas.microsoft.com/office/powerpoint/2010/main" val="2519540539"/>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1D4F07-DCBC-C238-5D96-6A2FE6747EEF}"/>
              </a:ext>
            </a:extLst>
          </p:cNvPr>
          <p:cNvPicPr>
            <a:picLocks noChangeAspect="1"/>
          </p:cNvPicPr>
          <p:nvPr/>
        </p:nvPicPr>
        <p:blipFill>
          <a:blip r:embed="rId2"/>
          <a:stretch>
            <a:fillRect/>
          </a:stretch>
        </p:blipFill>
        <p:spPr>
          <a:xfrm>
            <a:off x="151128" y="59055"/>
            <a:ext cx="8841744" cy="6739890"/>
          </a:xfrm>
          <a:prstGeom prst="rect">
            <a:avLst/>
          </a:prstGeom>
        </p:spPr>
      </p:pic>
    </p:spTree>
    <p:extLst>
      <p:ext uri="{BB962C8B-B14F-4D97-AF65-F5344CB8AC3E}">
        <p14:creationId xmlns:p14="http://schemas.microsoft.com/office/powerpoint/2010/main" val="2386787538"/>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6C4F9-021B-6F43-4CA9-7EACF63A49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4B52B7-56B5-B9D1-54C2-51EC5B2F5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56CD2FC9-8BE4-3BB5-03C0-1C7FB8E3A48D}"/>
              </a:ext>
            </a:extLst>
          </p:cNvPr>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a:t>
            </a:r>
            <a:r>
              <a:rPr lang="es-CO"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la tierra estaba sin orden y vacía, 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las tinieblas cubrían la superficie del abismo, y el Espíritu de Dios se movía sobre la superficie de las aguas. 3 Entonces dijo Dios: Sea la luz. Y hubo luz.</a:t>
            </a:r>
            <a:r>
              <a:rPr lang="es-CO"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2938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10080-9B78-A5C3-ADC7-3A67F525D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03" y="143833"/>
            <a:ext cx="8913994" cy="6570333"/>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nvPr>
        </p:nvGraphicFramePr>
        <p:xfrm>
          <a:off x="228600" y="274320"/>
          <a:ext cx="8686800" cy="628396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Theistic Evolution?</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Gen 1:1–2:3</a:t>
                      </a:r>
                    </a:p>
                  </a:txBody>
                  <a:tcPr anchor="ctr"/>
                </a:tc>
                <a:extLst>
                  <a:ext uri="{0D108BD9-81ED-4DB2-BD59-A6C34878D82A}">
                    <a16:rowId xmlns:a16="http://schemas.microsoft.com/office/drawing/2014/main" val="2313425501"/>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Naturalistic creation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Miraculous creation</a:t>
                      </a:r>
                    </a:p>
                  </a:txBody>
                  <a:tcPr anchor="ctr"/>
                </a:tc>
                <a:extLst>
                  <a:ext uri="{0D108BD9-81ED-4DB2-BD59-A6C34878D82A}">
                    <a16:rowId xmlns:a16="http://schemas.microsoft.com/office/drawing/2014/main" val="297088852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Gen 1-11 is myth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Gen 1-11 is history</a:t>
                      </a: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dirty="0">
                          <a:solidFill>
                            <a:srgbClr val="C00000"/>
                          </a:solidFill>
                          <a:effectLst/>
                          <a:latin typeface="Calibri" panose="020F0502020204030204" pitchFamily="34" charset="0"/>
                          <a:ea typeface="+mn-ea"/>
                          <a:cs typeface="+mn-cs"/>
                        </a:rPr>
                        <a:t>No creator/creation distinction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Ex-Nihilo creation (Ps. 33:6)</a:t>
                      </a:r>
                    </a:p>
                  </a:txBody>
                  <a:tcPr anchor="ctr"/>
                </a:tc>
                <a:extLst>
                  <a:ext uri="{0D108BD9-81ED-4DB2-BD59-A6C34878D82A}">
                    <a16:rowId xmlns:a16="http://schemas.microsoft.com/office/drawing/2014/main" val="4039762371"/>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Light before the earth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Earth before the light</a:t>
                      </a:r>
                    </a:p>
                  </a:txBody>
                  <a:tcPr anchor="ctr"/>
                </a:tc>
                <a:extLst>
                  <a:ext uri="{0D108BD9-81ED-4DB2-BD59-A6C34878D82A}">
                    <a16:rowId xmlns:a16="http://schemas.microsoft.com/office/drawing/2014/main" val="204693539"/>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Took billions of years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Took 6 days</a:t>
                      </a:r>
                    </a:p>
                  </a:txBody>
                  <a:tcPr anchor="ctr"/>
                </a:tc>
                <a:extLst>
                  <a:ext uri="{0D108BD9-81ED-4DB2-BD59-A6C34878D82A}">
                    <a16:rowId xmlns:a16="http://schemas.microsoft.com/office/drawing/2014/main" val="341965586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Luminaries before the earth</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Earth before the luminaries  (Deut 4:19; Rev. 21:23; 22:5)</a:t>
                      </a:r>
                    </a:p>
                  </a:txBody>
                  <a:tcPr anchor="ctr"/>
                </a:tc>
                <a:extLst>
                  <a:ext uri="{0D108BD9-81ED-4DB2-BD59-A6C34878D82A}">
                    <a16:rowId xmlns:a16="http://schemas.microsoft.com/office/drawing/2014/main" val="3213644749"/>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Hot to cold</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Cold (Gen 1:2) to hot (2 Pet 3:10)</a:t>
                      </a:r>
                    </a:p>
                  </a:txBody>
                  <a:tcPr anchor="ctr"/>
                </a:tc>
                <a:extLst>
                  <a:ext uri="{0D108BD9-81ED-4DB2-BD59-A6C34878D82A}">
                    <a16:rowId xmlns:a16="http://schemas.microsoft.com/office/drawing/2014/main" val="3962192283"/>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Land before ocean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Ocean before land (Gen 1:9)</a:t>
                      </a:r>
                    </a:p>
                  </a:txBody>
                  <a:tcPr anchor="ctr"/>
                </a:tc>
                <a:extLst>
                  <a:ext uri="{0D108BD9-81ED-4DB2-BD59-A6C34878D82A}">
                    <a16:rowId xmlns:a16="http://schemas.microsoft.com/office/drawing/2014/main" val="3472816775"/>
                  </a:ext>
                </a:extLst>
              </a:tr>
              <a:tr h="0">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Present is key to past</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God worked suddenly in the past  (Job 38:4-7; Heb 11:3; 2 Peter 3:3-7)</a:t>
                      </a:r>
                    </a:p>
                  </a:txBody>
                  <a:tcPr anchor="ctr"/>
                </a:tc>
                <a:extLst>
                  <a:ext uri="{0D108BD9-81ED-4DB2-BD59-A6C34878D82A}">
                    <a16:rowId xmlns:a16="http://schemas.microsoft.com/office/drawing/2014/main" val="350910271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dirty="0">
                          <a:solidFill>
                            <a:srgbClr val="C00000"/>
                          </a:solidFill>
                          <a:effectLst/>
                          <a:latin typeface="Calibri" panose="020F0502020204030204" pitchFamily="34" charset="0"/>
                          <a:ea typeface="+mn-ea"/>
                          <a:cs typeface="+mn-cs"/>
                        </a:rPr>
                        <a:t>Early rain on the earth</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dirty="0">
                          <a:solidFill>
                            <a:srgbClr val="0000CC"/>
                          </a:solidFill>
                          <a:effectLst/>
                          <a:latin typeface="Calibri" panose="020F0502020204030204" pitchFamily="34" charset="0"/>
                          <a:ea typeface="+mn-ea"/>
                          <a:cs typeface="+mn-cs"/>
                        </a:rPr>
                        <a:t>No rain until later (Gen 2:5-6; Heb 11:6-7)</a:t>
                      </a:r>
                    </a:p>
                  </a:txBody>
                  <a:tcPr anchor="ctr"/>
                </a:tc>
                <a:extLst>
                  <a:ext uri="{0D108BD9-81ED-4DB2-BD59-A6C34878D82A}">
                    <a16:rowId xmlns:a16="http://schemas.microsoft.com/office/drawing/2014/main" val="2642339749"/>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906294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9DD9A-6DD1-32D9-C1AC-77ED3A4DB42B}"/>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0A82894E-1C2B-E339-26FD-91F15E914871}"/>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540D17A2-952C-29E4-E5C5-1F2E85C120DF}"/>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300" b="1" dirty="0">
                <a:solidFill>
                  <a:srgbClr val="FFFFCC"/>
                </a:solidFill>
              </a:rPr>
              <a:t>Semana de la creación (Gén 1:3</a:t>
            </a:r>
            <a:r>
              <a:rPr lang="en-US" sz="2300" b="1" dirty="0">
                <a:solidFill>
                  <a:srgbClr val="FFFFCC"/>
                </a:solidFill>
                <a:cs typeface="Calibri" panose="020F0502020204030204" pitchFamily="34" charset="0"/>
                <a:sym typeface="Symbol" pitchFamily="18" charset="2"/>
              </a:rPr>
              <a:t>–</a:t>
            </a:r>
            <a:r>
              <a:rPr lang="en-US" sz="2300" b="1" dirty="0">
                <a:solidFill>
                  <a:srgbClr val="FFFFCC"/>
                </a:solidFill>
              </a:rPr>
              <a:t>2:3): “</a:t>
            </a:r>
            <a:r>
              <a:rPr lang="es-CO" sz="2300" b="1" dirty="0">
                <a:solidFill>
                  <a:srgbClr val="FFFFCC"/>
                </a:solidFill>
              </a:rPr>
              <a:t>Y vio Dios...“era buena</a:t>
            </a:r>
            <a:r>
              <a:rPr lang="en-US" sz="2300" b="1" dirty="0">
                <a:solidFill>
                  <a:srgbClr val="FFFFCC"/>
                </a:solidFill>
              </a:rPr>
              <a:t>” </a:t>
            </a:r>
          </a:p>
          <a:p>
            <a:pPr lvl="1" eaLnBrk="1" hangingPunct="1">
              <a:spcBef>
                <a:spcPts val="0"/>
              </a:spcBef>
              <a:spcAft>
                <a:spcPts val="1600"/>
              </a:spcAft>
              <a:defRPr/>
            </a:pPr>
            <a:r>
              <a:rPr lang="en-US" sz="2600" b="1" u="sng" dirty="0">
                <a:solidFill>
                  <a:srgbClr val="FFFFCC"/>
                </a:solidFill>
              </a:rPr>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C249BDAA-013C-5D32-B893-5C93E10B7411}"/>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38115875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nvPr>
        </p:nvGraphicFramePr>
        <p:xfrm>
          <a:off x="381000" y="137160"/>
          <a:ext cx="8686800" cy="658368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637117">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94406">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Creación naturalista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milagrosa</a:t>
                      </a:r>
                    </a:p>
                  </a:txBody>
                  <a:tcPr anchor="ctr"/>
                </a:tc>
                <a:extLst>
                  <a:ext uri="{0D108BD9-81ED-4DB2-BD59-A6C34878D82A}">
                    <a16:rowId xmlns:a16="http://schemas.microsoft.com/office/drawing/2014/main" val="2970888525"/>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Gén 1-11 es un mito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Gén 1-11 es historia</a:t>
                      </a:r>
                    </a:p>
                  </a:txBody>
                  <a:tcPr anchor="ctr"/>
                </a:tc>
                <a:extLst>
                  <a:ext uri="{0D108BD9-81ED-4DB2-BD59-A6C34878D82A}">
                    <a16:rowId xmlns:a16="http://schemas.microsoft.com/office/drawing/2014/main" val="1099843120"/>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No hay distinción entre creador y creación</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ex-Nihilo (Sal. 33:6)</a:t>
                      </a:r>
                    </a:p>
                  </a:txBody>
                  <a:tcPr anchor="ctr"/>
                </a:tc>
                <a:extLst>
                  <a:ext uri="{0D108BD9-81ED-4DB2-BD59-A6C34878D82A}">
                    <a16:rowId xmlns:a16="http://schemas.microsoft.com/office/drawing/2014/main" val="4039762371"/>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Luz antes que la tierra</a:t>
                      </a:r>
                      <a:r>
                        <a:rPr lang="en-US" sz="200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 luz</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Tomó miles de millones de años</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Tardó 6 días</a:t>
                      </a:r>
                    </a:p>
                  </a:txBody>
                  <a:tcPr anchor="ctr"/>
                </a:tc>
                <a:extLst>
                  <a:ext uri="{0D108BD9-81ED-4DB2-BD59-A6C34878D82A}">
                    <a16:rowId xmlns:a16="http://schemas.microsoft.com/office/drawing/2014/main" val="3419655865"/>
                  </a:ext>
                </a:extLst>
              </a:tr>
              <a:tr h="697794">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Luminarias antes que la tierra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 las luminarias (Deut 4:19; Apc 21:23; 22:5)</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De caliente a frío</a:t>
                      </a: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Frío (Gén 1:2) a caliente (2 Ped 3:10)</a:t>
                      </a:r>
                    </a:p>
                  </a:txBody>
                  <a:tcPr anchor="ctr">
                    <a:solidFill>
                      <a:schemeClr val="tx1">
                        <a:lumMod val="95000"/>
                      </a:schemeClr>
                    </a:solidFill>
                  </a:tcPr>
                </a:tc>
                <a:extLst>
                  <a:ext uri="{0D108BD9-81ED-4DB2-BD59-A6C34878D82A}">
                    <a16:rowId xmlns:a16="http://schemas.microsoft.com/office/drawing/2014/main" val="3962192283"/>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La tierra antes que el océano</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El océano antes que la tierra </a:t>
                      </a:r>
                      <a:r>
                        <a:rPr lang="en-US" sz="1800" kern="1200" dirty="0">
                          <a:solidFill>
                            <a:srgbClr val="0000CC"/>
                          </a:solidFill>
                          <a:effectLst/>
                          <a:latin typeface="Calibri" panose="020F0502020204030204" pitchFamily="34" charset="0"/>
                          <a:ea typeface="+mn-ea"/>
                          <a:cs typeface="+mn-cs"/>
                        </a:rPr>
                        <a:t>(Gén 1:9)</a:t>
                      </a:r>
                    </a:p>
                  </a:txBody>
                  <a:tcPr anchor="ctr"/>
                </a:tc>
                <a:extLst>
                  <a:ext uri="{0D108BD9-81ED-4DB2-BD59-A6C34878D82A}">
                    <a16:rowId xmlns:a16="http://schemas.microsoft.com/office/drawing/2014/main" val="3472816775"/>
                  </a:ext>
                </a:extLst>
              </a:tr>
              <a:tr h="697794">
                <a:tc>
                  <a:txBody>
                    <a:bodyPr/>
                    <a:lstStyle/>
                    <a:p>
                      <a:pPr marL="342900" indent="-342900" eaLnBrk="1" hangingPunct="1">
                        <a:buClr>
                          <a:schemeClr val="bg2"/>
                        </a:buClr>
                        <a:buFont typeface="Wingdings" panose="05000000000000000000" pitchFamily="2" charset="2"/>
                        <a:buChar char="§"/>
                        <a:defRPr/>
                      </a:pPr>
                      <a:r>
                        <a:rPr lang="es-CO" sz="2000" b="0" u="none" dirty="0">
                          <a:solidFill>
                            <a:srgbClr val="C00000"/>
                          </a:solidFill>
                          <a:effectLst/>
                          <a:latin typeface="Calibri" panose="020F0502020204030204" pitchFamily="34" charset="0"/>
                          <a:ea typeface="+mn-ea"/>
                          <a:cs typeface="+mn-cs"/>
                        </a:rPr>
                        <a:t>El presente es la clave del pasado</a:t>
                      </a:r>
                      <a:endParaRPr lang="en-US" sz="2000" b="0" u="none" dirty="0">
                        <a:solidFill>
                          <a:srgbClr val="C00000"/>
                        </a:solidFill>
                        <a:effectLst/>
                        <a:latin typeface="Calibri" panose="020F0502020204030204" pitchFamily="34" charset="0"/>
                        <a:ea typeface="+mn-ea"/>
                        <a:cs typeface="+mn-cs"/>
                      </a:endParaRP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b="0" u="none" kern="1200" dirty="0">
                          <a:solidFill>
                            <a:srgbClr val="0000CC"/>
                          </a:solidFill>
                          <a:effectLst/>
                          <a:latin typeface="Calibri" panose="020F0502020204030204" pitchFamily="34" charset="0"/>
                          <a:ea typeface="+mn-ea"/>
                          <a:cs typeface="+mn-cs"/>
                        </a:rPr>
                        <a:t>Dios obró de repente en el pasado </a:t>
                      </a:r>
                      <a:r>
                        <a:rPr lang="en-US" sz="2000" b="0" u="none" kern="1200" dirty="0">
                          <a:solidFill>
                            <a:srgbClr val="0000CC"/>
                          </a:solidFill>
                          <a:effectLst/>
                          <a:latin typeface="Calibri" panose="020F0502020204030204" pitchFamily="34" charset="0"/>
                          <a:ea typeface="+mn-ea"/>
                          <a:cs typeface="+mn-cs"/>
                        </a:rPr>
                        <a:t>(Job 38:4-7; Heb 11:3; 2 Pedro 3:3-7)</a:t>
                      </a:r>
                    </a:p>
                  </a:txBody>
                  <a:tcPr anchor="ctr">
                    <a:solidFill>
                      <a:srgbClr val="FFFFCC"/>
                    </a:solidFill>
                  </a:tcPr>
                </a:tc>
                <a:extLst>
                  <a:ext uri="{0D108BD9-81ED-4DB2-BD59-A6C34878D82A}">
                    <a16:rowId xmlns:a16="http://schemas.microsoft.com/office/drawing/2014/main" val="3509102715"/>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Lluvia temprana en la tierra</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dirty="0">
                          <a:solidFill>
                            <a:srgbClr val="0000CC"/>
                          </a:solidFill>
                          <a:effectLst/>
                          <a:latin typeface="Calibri" panose="020F0502020204030204" pitchFamily="34" charset="0"/>
                          <a:ea typeface="+mn-ea"/>
                          <a:cs typeface="+mn-cs"/>
                        </a:rPr>
                        <a:t>No llueve sino hasta más tarde</a:t>
                      </a:r>
                      <a:r>
                        <a:rPr lang="en-US" sz="2000" kern="1200" dirty="0">
                          <a:solidFill>
                            <a:srgbClr val="0000CC"/>
                          </a:solidFill>
                          <a:effectLst/>
                          <a:latin typeface="Calibri" panose="020F0502020204030204" pitchFamily="34" charset="0"/>
                          <a:ea typeface="+mn-ea"/>
                          <a:cs typeface="+mn-cs"/>
                        </a:rPr>
                        <a:t>     (Gen 2:5-6; Heb 11:6-7)</a:t>
                      </a:r>
                    </a:p>
                  </a:txBody>
                  <a:tcPr anchor="ctr"/>
                </a:tc>
                <a:extLst>
                  <a:ext uri="{0D108BD9-81ED-4DB2-BD59-A6C34878D82A}">
                    <a16:rowId xmlns:a16="http://schemas.microsoft.com/office/drawing/2014/main" val="2642339749"/>
                  </a:ext>
                </a:extLst>
              </a:tr>
              <a:tr h="36406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34635051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9A658-9A12-4424-A4A8-B2826FDB31EE}"/>
              </a:ext>
            </a:extLst>
          </p:cNvPr>
          <p:cNvSpPr txBox="1"/>
          <p:nvPr/>
        </p:nvSpPr>
        <p:spPr>
          <a:xfrm>
            <a:off x="0" y="1066800"/>
            <a:ext cx="9144000" cy="5863144"/>
          </a:xfrm>
          <a:prstGeom prst="rect">
            <a:avLst/>
          </a:prstGeom>
          <a:noFill/>
        </p:spPr>
        <p:txBody>
          <a:bodyPr wrap="square">
            <a:spAutoFit/>
          </a:bodyPr>
          <a:lstStyle/>
          <a:p>
            <a:pPr algn="just"/>
            <a:r>
              <a:rPr lang="en-US" sz="2500" dirty="0">
                <a:latin typeface="Calibri" panose="020F0502020204030204" pitchFamily="34" charset="0"/>
                <a:cs typeface="Calibri" panose="020F0502020204030204" pitchFamily="34" charset="0"/>
              </a:rPr>
              <a:t>“</a:t>
            </a:r>
            <a:r>
              <a:rPr lang="es-CO" sz="2500" dirty="0">
                <a:latin typeface="Calibri" panose="020F0502020204030204" pitchFamily="34" charset="0"/>
                <a:cs typeface="Calibri" panose="020F0502020204030204" pitchFamily="34" charset="0"/>
              </a:rPr>
              <a:t>Uniformismo, en geología, es la doctrina que sugiere que los procesos geológicos de la Tierra han actuado de la misma manera y con esencialmente la misma intensidad en el pasado que en el presente, y que dicha uniformidad es suficiente para explicar todos los cambios geológicos. Este principio es fundamental en el pensamiento geológico y sustenta todo el desarrollo de la ciencia de la geología. Cuando William Whewell, un académico de la Universidad de Cambridge, introdujo el término en 1832, la visión predominante (llamada catastrofismo) sostenía que la Tierra se había originado por medios sobrenaturales y había sido afectada por una serie de eventos catastróficos, como el diluvio bíblico. En contraste con el catastrofismo, el uniformismo postula que los fenómenos observados en las rocas pueden explicarse completamente mediante procesos geológicos que continúan actuando en la actualidad —en otras palabras, el presente es la clave del pasado</a:t>
            </a:r>
            <a:r>
              <a:rPr lang="en-US" sz="2500" dirty="0">
                <a:latin typeface="Calibri" panose="020F0502020204030204" pitchFamily="34" charset="0"/>
                <a:cs typeface="Calibri" panose="020F0502020204030204" pitchFamily="34" charset="0"/>
              </a:rPr>
              <a:t>.”</a:t>
            </a:r>
          </a:p>
        </p:txBody>
      </p:sp>
      <p:sp>
        <p:nvSpPr>
          <p:cNvPr id="7" name="Rectangle 2">
            <a:extLst>
              <a:ext uri="{FF2B5EF4-FFF2-40B4-BE49-F238E27FC236}">
                <a16:creationId xmlns:a16="http://schemas.microsoft.com/office/drawing/2014/main" id="{790FF940-F732-4105-8A20-4F7BCD6ECA64}"/>
              </a:ext>
            </a:extLst>
          </p:cNvPr>
          <p:cNvSpPr txBox="1">
            <a:spLocks noChangeArrowheads="1"/>
          </p:cNvSpPr>
          <p:nvPr/>
        </p:nvSpPr>
        <p:spPr bwMode="auto">
          <a:xfrm>
            <a:off x="1543050" y="1524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200" dirty="0">
                <a:effectLst>
                  <a:outerShdw blurRad="38100" dist="38100" dir="2700000" algn="tl">
                    <a:srgbClr val="000000"/>
                  </a:outerShdw>
                </a:effectLst>
                <a:ea typeface="+mn-ea"/>
                <a:cs typeface="Arial" charset="0"/>
              </a:rPr>
              <a:t>Uniformismo - Definición</a:t>
            </a:r>
          </a:p>
          <a:p>
            <a:pPr algn="ctr" eaLnBrk="1" hangingPunct="1">
              <a:spcAft>
                <a:spcPts val="600"/>
              </a:spcAft>
            </a:pPr>
            <a:r>
              <a:rPr lang="en-US" sz="1800" kern="0" dirty="0">
                <a:solidFill>
                  <a:schemeClr val="tx1"/>
                </a:solidFill>
                <a:effectLst>
                  <a:outerShdw blurRad="38100" dist="38100" dir="2700000" algn="tl">
                    <a:srgbClr val="000000">
                      <a:alpha val="43137"/>
                    </a:srgbClr>
                  </a:outerShdw>
                </a:effectLst>
              </a:rPr>
              <a:t>https://www.britannica.com/science/uniformitarianism</a:t>
            </a:r>
          </a:p>
        </p:txBody>
      </p:sp>
    </p:spTree>
    <p:extLst>
      <p:ext uri="{BB962C8B-B14F-4D97-AF65-F5344CB8AC3E}">
        <p14:creationId xmlns:p14="http://schemas.microsoft.com/office/powerpoint/2010/main" val="257437175"/>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14300" y="480060"/>
          <a:ext cx="8915401" cy="5897880"/>
        </p:xfrm>
        <a:graphic>
          <a:graphicData uri="http://schemas.openxmlformats.org/drawingml/2006/table">
            <a:tbl>
              <a:tblPr firstRow="1" bandRow="1">
                <a:tableStyleId>{073A0DAA-6AF3-43AB-8588-CEC1D06C72B9}</a:tableStyleId>
              </a:tblPr>
              <a:tblGrid>
                <a:gridCol w="477610">
                  <a:extLst>
                    <a:ext uri="{9D8B030D-6E8A-4147-A177-3AD203B41FA5}">
                      <a16:colId xmlns:a16="http://schemas.microsoft.com/office/drawing/2014/main" val="20000"/>
                    </a:ext>
                  </a:extLst>
                </a:gridCol>
                <a:gridCol w="1592036">
                  <a:extLst>
                    <a:ext uri="{9D8B030D-6E8A-4147-A177-3AD203B41FA5}">
                      <a16:colId xmlns:a16="http://schemas.microsoft.com/office/drawing/2014/main" val="20001"/>
                    </a:ext>
                  </a:extLst>
                </a:gridCol>
                <a:gridCol w="2308452">
                  <a:extLst>
                    <a:ext uri="{9D8B030D-6E8A-4147-A177-3AD203B41FA5}">
                      <a16:colId xmlns:a16="http://schemas.microsoft.com/office/drawing/2014/main" val="20002"/>
                    </a:ext>
                  </a:extLst>
                </a:gridCol>
                <a:gridCol w="4537303">
                  <a:extLst>
                    <a:ext uri="{9D8B030D-6E8A-4147-A177-3AD203B41FA5}">
                      <a16:colId xmlns:a16="http://schemas.microsoft.com/office/drawing/2014/main" val="20003"/>
                    </a:ext>
                  </a:extLst>
                </a:gridCol>
              </a:tblGrid>
              <a:tr h="655320">
                <a:tc gridSpan="4">
                  <a:txBody>
                    <a:bodyPr/>
                    <a:lstStyle/>
                    <a:p>
                      <a:pPr algn="ctr"/>
                      <a:r>
                        <a:rPr kumimoji="0" lang="es-CO"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El Uniformismo no es Biblicismo.</a:t>
                      </a:r>
                      <a:endParaRPr lang="en-US" sz="1800" dirty="0">
                        <a:solidFill>
                          <a:schemeClr val="tx2"/>
                        </a:solidFill>
                        <a:latin typeface="Calibri" panose="020F0502020204030204" pitchFamily="34" charset="0"/>
                        <a:cs typeface="Calibri" panose="020F0502020204030204" pitchFamily="34" charset="0"/>
                      </a:endParaRPr>
                    </a:p>
                  </a:txBody>
                  <a:tcPr anchor="ctr"/>
                </a:tc>
                <a:tc hMerge="1">
                  <a:txBody>
                    <a:bodyPr/>
                    <a:lstStyle/>
                    <a:p>
                      <a:pPr algn="ctr"/>
                      <a:endParaRPr lang="en-US" sz="1800" dirty="0">
                        <a:solidFill>
                          <a:schemeClr val="tx2"/>
                        </a:solidFill>
                        <a:latin typeface="Calibri" panose="020F0502020204030204" pitchFamily="34" charset="0"/>
                        <a:cs typeface="Calibri" panose="020F0502020204030204" pitchFamily="34" charset="0"/>
                      </a:endParaRPr>
                    </a:p>
                  </a:txBody>
                  <a:tcPr anchor="ctr"/>
                </a:tc>
                <a:tc hMerge="1">
                  <a:txBody>
                    <a:bodyPr/>
                    <a:lstStyle/>
                    <a:p>
                      <a:pPr algn="ctr"/>
                      <a:endParaRPr lang="en-US" sz="1800" dirty="0">
                        <a:solidFill>
                          <a:schemeClr val="tx2"/>
                        </a:solidFill>
                        <a:latin typeface="Calibri" panose="020F0502020204030204" pitchFamily="34" charset="0"/>
                        <a:cs typeface="Calibri" panose="020F0502020204030204" pitchFamily="34" charset="0"/>
                      </a:endParaRPr>
                    </a:p>
                  </a:txBody>
                  <a:tcPr anchor="ctr"/>
                </a:tc>
                <a:tc hMerge="1">
                  <a:txBody>
                    <a:bodyPr/>
                    <a:lstStyle/>
                    <a:p>
                      <a:pPr algn="ctr"/>
                      <a:endParaRPr lang="en-US" sz="1800" dirty="0">
                        <a:solidFill>
                          <a:schemeClr val="tx2"/>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569579860"/>
                  </a:ext>
                </a:extLst>
              </a:tr>
              <a:tr h="655320">
                <a:tc>
                  <a:txBody>
                    <a:bodyPr/>
                    <a:lstStyle/>
                    <a:p>
                      <a:pPr algn="ctr"/>
                      <a:endParaRPr lang="en-US" sz="1800" b="1" dirty="0">
                        <a:solidFill>
                          <a:schemeClr val="bg2"/>
                        </a:solidFill>
                        <a:latin typeface="Calibri" panose="020F0502020204030204" pitchFamily="34" charset="0"/>
                        <a:cs typeface="Calibri" panose="020F0502020204030204" pitchFamily="34" charset="0"/>
                      </a:endParaRPr>
                    </a:p>
                  </a:txBody>
                  <a:tcPr anchor="ctr"/>
                </a:tc>
                <a:tc>
                  <a:txBody>
                    <a:bodyPr/>
                    <a:lstStyle/>
                    <a:p>
                      <a:pPr algn="ctr"/>
                      <a:r>
                        <a:rPr lang="en-US" sz="1800" b="1" dirty="0">
                          <a:solidFill>
                            <a:schemeClr val="bg2"/>
                          </a:solidFill>
                          <a:latin typeface="Calibri" panose="020F0502020204030204" pitchFamily="34" charset="0"/>
                          <a:cs typeface="Calibri" panose="020F0502020204030204" pitchFamily="34" charset="0"/>
                        </a:rPr>
                        <a:t>ERA</a:t>
                      </a:r>
                    </a:p>
                  </a:txBody>
                  <a:tcPr anchor="ctr"/>
                </a:tc>
                <a:tc>
                  <a:txBody>
                    <a:bodyPr/>
                    <a:lstStyle/>
                    <a:p>
                      <a:pPr algn="ctr"/>
                      <a:r>
                        <a:rPr lang="en-US" sz="1800" b="1" dirty="0">
                          <a:solidFill>
                            <a:schemeClr val="bg2"/>
                          </a:solidFill>
                          <a:latin typeface="Calibri" panose="020F0502020204030204" pitchFamily="34" charset="0"/>
                          <a:cs typeface="Calibri" panose="020F0502020204030204" pitchFamily="34" charset="0"/>
                        </a:rPr>
                        <a:t>ESCRITURA</a:t>
                      </a:r>
                    </a:p>
                  </a:txBody>
                  <a:tcPr anchor="ctr"/>
                </a:tc>
                <a:tc>
                  <a:txBody>
                    <a:bodyPr/>
                    <a:lstStyle/>
                    <a:p>
                      <a:pPr algn="ctr"/>
                      <a:r>
                        <a:rPr lang="en-US" sz="1800" b="1" dirty="0">
                          <a:solidFill>
                            <a:schemeClr val="bg2"/>
                          </a:solidFill>
                          <a:latin typeface="Calibri" panose="020F0502020204030204" pitchFamily="34" charset="0"/>
                          <a:cs typeface="Calibri" panose="020F0502020204030204" pitchFamily="34" charset="0"/>
                        </a:rPr>
                        <a:t>DISTINTIVOS</a:t>
                      </a:r>
                    </a:p>
                  </a:txBody>
                  <a:tcPr anchor="ctr"/>
                </a:tc>
                <a:extLst>
                  <a:ext uri="{0D108BD9-81ED-4DB2-BD59-A6C34878D82A}">
                    <a16:rowId xmlns:a16="http://schemas.microsoft.com/office/drawing/2014/main" val="10000"/>
                  </a:ext>
                </a:extLst>
              </a:tr>
              <a:tr h="655320">
                <a:tc>
                  <a:txBody>
                    <a:bodyPr/>
                    <a:lstStyle/>
                    <a:p>
                      <a:r>
                        <a:rPr lang="en-US" sz="1800" b="1" dirty="0">
                          <a:latin typeface="Calibri" panose="020F0502020204030204" pitchFamily="34" charset="0"/>
                          <a:cs typeface="Calibri" panose="020F0502020204030204" pitchFamily="34" charset="0"/>
                        </a:rPr>
                        <a:t>1.</a:t>
                      </a:r>
                    </a:p>
                  </a:txBody>
                  <a:tcPr/>
                </a:tc>
                <a:tc>
                  <a:txBody>
                    <a:bodyPr/>
                    <a:lstStyle/>
                    <a:p>
                      <a:r>
                        <a:rPr lang="en-US" sz="1800" dirty="0">
                          <a:latin typeface="Calibri" panose="020F0502020204030204" pitchFamily="34" charset="0"/>
                          <a:cs typeface="Calibri" panose="020F0502020204030204" pitchFamily="34" charset="0"/>
                        </a:rPr>
                        <a:t>Creación</a:t>
                      </a:r>
                    </a:p>
                  </a:txBody>
                  <a:tcPr/>
                </a:tc>
                <a:tc>
                  <a:txBody>
                    <a:bodyPr/>
                    <a:lstStyle/>
                    <a:p>
                      <a:r>
                        <a:rPr lang="en-US" sz="1800" dirty="0">
                          <a:latin typeface="Calibri" panose="020F0502020204030204" pitchFamily="34" charset="0"/>
                          <a:cs typeface="Calibri" panose="020F0502020204030204" pitchFamily="34" charset="0"/>
                        </a:rPr>
                        <a:t>Génesis 1-2</a:t>
                      </a:r>
                    </a:p>
                  </a:txBody>
                  <a:tcPr/>
                </a:tc>
                <a:tc>
                  <a:txBody>
                    <a:bodyPr/>
                    <a:lstStyle/>
                    <a:p>
                      <a:r>
                        <a:rPr lang="en-US" sz="1800" dirty="0">
                          <a:latin typeface="Calibri" panose="020F0502020204030204" pitchFamily="34" charset="0"/>
                          <a:cs typeface="Calibri" panose="020F0502020204030204" pitchFamily="34" charset="0"/>
                        </a:rPr>
                        <a:t>Sin muerte</a:t>
                      </a:r>
                    </a:p>
                  </a:txBody>
                  <a:tcPr/>
                </a:tc>
                <a:extLst>
                  <a:ext uri="{0D108BD9-81ED-4DB2-BD59-A6C34878D82A}">
                    <a16:rowId xmlns:a16="http://schemas.microsoft.com/office/drawing/2014/main" val="10001"/>
                  </a:ext>
                </a:extLst>
              </a:tr>
              <a:tr h="655320">
                <a:tc>
                  <a:txBody>
                    <a:bodyPr/>
                    <a:lstStyle/>
                    <a:p>
                      <a:r>
                        <a:rPr lang="en-US" sz="1800" b="1" dirty="0">
                          <a:latin typeface="Calibri" panose="020F0502020204030204" pitchFamily="34" charset="0"/>
                          <a:cs typeface="Calibri" panose="020F0502020204030204" pitchFamily="34" charset="0"/>
                        </a:rPr>
                        <a:t>2.</a:t>
                      </a:r>
                    </a:p>
                  </a:txBody>
                  <a:tcPr/>
                </a:tc>
                <a:tc>
                  <a:txBody>
                    <a:bodyPr/>
                    <a:lstStyle/>
                    <a:p>
                      <a:r>
                        <a:rPr lang="en-US" sz="1800" dirty="0">
                          <a:latin typeface="Calibri" panose="020F0502020204030204" pitchFamily="34" charset="0"/>
                          <a:cs typeface="Calibri" panose="020F0502020204030204" pitchFamily="34" charset="0"/>
                        </a:rPr>
                        <a:t>La caída</a:t>
                      </a:r>
                    </a:p>
                  </a:txBody>
                  <a:tcPr/>
                </a:tc>
                <a:tc>
                  <a:txBody>
                    <a:bodyPr/>
                    <a:lstStyle/>
                    <a:p>
                      <a:r>
                        <a:rPr lang="en-US" sz="1800" dirty="0">
                          <a:latin typeface="Calibri" panose="020F0502020204030204" pitchFamily="34" charset="0"/>
                          <a:cs typeface="Calibri" panose="020F0502020204030204" pitchFamily="34" charset="0"/>
                        </a:rPr>
                        <a:t>Génesis 3-6</a:t>
                      </a:r>
                    </a:p>
                  </a:txBody>
                  <a:tcPr/>
                </a:tc>
                <a:tc>
                  <a:txBody>
                    <a:bodyPr/>
                    <a:lstStyle/>
                    <a:p>
                      <a:r>
                        <a:rPr lang="es-CO" sz="1800" dirty="0">
                          <a:latin typeface="Calibri" panose="020F0502020204030204" pitchFamily="34" charset="0"/>
                          <a:cs typeface="Calibri" panose="020F0502020204030204" pitchFamily="34" charset="0"/>
                        </a:rPr>
                        <a:t>Muerte, embarazo doloroso y trabajo, extrema longevidad, sin gobierno humano</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655320">
                <a:tc>
                  <a:txBody>
                    <a:bodyPr/>
                    <a:lstStyle/>
                    <a:p>
                      <a:r>
                        <a:rPr lang="en-US" sz="1800" b="1" dirty="0">
                          <a:latin typeface="Calibri" panose="020F0502020204030204" pitchFamily="34" charset="0"/>
                          <a:cs typeface="Calibri" panose="020F0502020204030204" pitchFamily="34" charset="0"/>
                        </a:rPr>
                        <a:t>3.</a:t>
                      </a:r>
                    </a:p>
                  </a:txBody>
                  <a:tcPr/>
                </a:tc>
                <a:tc>
                  <a:txBody>
                    <a:bodyPr/>
                    <a:lstStyle/>
                    <a:p>
                      <a:r>
                        <a:rPr lang="en-US" sz="1800" dirty="0">
                          <a:latin typeface="Calibri" panose="020F0502020204030204" pitchFamily="34" charset="0"/>
                          <a:cs typeface="Calibri" panose="020F0502020204030204" pitchFamily="34" charset="0"/>
                        </a:rPr>
                        <a:t>El diluvio</a:t>
                      </a:r>
                    </a:p>
                  </a:txBody>
                  <a:tcPr/>
                </a:tc>
                <a:tc>
                  <a:txBody>
                    <a:bodyPr/>
                    <a:lstStyle/>
                    <a:p>
                      <a:r>
                        <a:rPr lang="en-US" sz="1800" dirty="0">
                          <a:latin typeface="Calibri" panose="020F0502020204030204" pitchFamily="34" charset="0"/>
                          <a:cs typeface="Calibri" panose="020F0502020204030204" pitchFamily="34" charset="0"/>
                        </a:rPr>
                        <a:t>Génesis 7-10</a:t>
                      </a:r>
                    </a:p>
                  </a:txBody>
                  <a:tcPr/>
                </a:tc>
                <a:tc>
                  <a:txBody>
                    <a:bodyPr/>
                    <a:lstStyle/>
                    <a:p>
                      <a:r>
                        <a:rPr lang="es-CO" sz="1800" dirty="0">
                          <a:latin typeface="Calibri" panose="020F0502020204030204" pitchFamily="34" charset="0"/>
                          <a:cs typeface="Calibri" panose="020F0502020204030204" pitchFamily="34" charset="0"/>
                        </a:rPr>
                        <a:t>Vidas más cortas, gobierno humano, un solo idioma, sin naciones</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655320">
                <a:tc>
                  <a:txBody>
                    <a:bodyPr/>
                    <a:lstStyle/>
                    <a:p>
                      <a:r>
                        <a:rPr lang="en-US" sz="1800" b="1" u="sng" dirty="0">
                          <a:solidFill>
                            <a:srgbClr val="0000CC"/>
                          </a:solidFill>
                          <a:latin typeface="Calibri" panose="020F0502020204030204" pitchFamily="34" charset="0"/>
                          <a:cs typeface="Calibri" panose="020F0502020204030204" pitchFamily="34" charset="0"/>
                        </a:rPr>
                        <a:t>4.</a:t>
                      </a:r>
                    </a:p>
                  </a:txBody>
                  <a:tcPr>
                    <a:solidFill>
                      <a:srgbClr val="FFFFCC"/>
                    </a:solidFill>
                  </a:tcPr>
                </a:tc>
                <a:tc>
                  <a:txBody>
                    <a:bodyPr/>
                    <a:lstStyle/>
                    <a:p>
                      <a:r>
                        <a:rPr lang="en-US" sz="1800" b="1" u="sng" dirty="0">
                          <a:solidFill>
                            <a:srgbClr val="0000CC"/>
                          </a:solidFill>
                          <a:latin typeface="Calibri" panose="020F0502020204030204" pitchFamily="34" charset="0"/>
                          <a:cs typeface="Calibri" panose="020F0502020204030204" pitchFamily="34" charset="0"/>
                        </a:rPr>
                        <a:t>Babel</a:t>
                      </a:r>
                    </a:p>
                  </a:txBody>
                  <a:tcPr>
                    <a:solidFill>
                      <a:srgbClr val="FFFFCC"/>
                    </a:solidFill>
                  </a:tcPr>
                </a:tc>
                <a:tc>
                  <a:txBody>
                    <a:bodyPr/>
                    <a:lstStyle/>
                    <a:p>
                      <a:r>
                        <a:rPr lang="en-US" sz="1800" b="1" u="sng" dirty="0">
                          <a:solidFill>
                            <a:srgbClr val="0000CC"/>
                          </a:solidFill>
                          <a:latin typeface="Calibri" panose="020F0502020204030204" pitchFamily="34" charset="0"/>
                          <a:cs typeface="Calibri" panose="020F0502020204030204" pitchFamily="34" charset="0"/>
                        </a:rPr>
                        <a:t>Génesis 11-presente</a:t>
                      </a:r>
                    </a:p>
                  </a:txBody>
                  <a:tcPr>
                    <a:solidFill>
                      <a:srgbClr val="FFFFCC"/>
                    </a:solidFill>
                  </a:tcPr>
                </a:tc>
                <a:tc>
                  <a:txBody>
                    <a:bodyPr/>
                    <a:lstStyle/>
                    <a:p>
                      <a:r>
                        <a:rPr lang="es-CO" sz="1800" b="1" u="sng" dirty="0">
                          <a:solidFill>
                            <a:srgbClr val="0000CC"/>
                          </a:solidFill>
                          <a:latin typeface="Calibri" panose="020F0502020204030204" pitchFamily="34" charset="0"/>
                          <a:cs typeface="Calibri" panose="020F0502020204030204" pitchFamily="34" charset="0"/>
                        </a:rPr>
                        <a:t>Sin gobierno global, múltiples idiomas, naciones, etnias</a:t>
                      </a:r>
                      <a:endParaRPr lang="en-US" sz="1800" b="1" u="sng" dirty="0">
                        <a:solidFill>
                          <a:srgbClr val="0000CC"/>
                        </a:solidFill>
                        <a:latin typeface="Calibri" panose="020F0502020204030204" pitchFamily="34" charset="0"/>
                        <a:cs typeface="Calibri" panose="020F0502020204030204" pitchFamily="34" charset="0"/>
                      </a:endParaRPr>
                    </a:p>
                  </a:txBody>
                  <a:tcPr>
                    <a:solidFill>
                      <a:srgbClr val="FFFFCC"/>
                    </a:solidFill>
                  </a:tcPr>
                </a:tc>
                <a:extLst>
                  <a:ext uri="{0D108BD9-81ED-4DB2-BD59-A6C34878D82A}">
                    <a16:rowId xmlns:a16="http://schemas.microsoft.com/office/drawing/2014/main" val="10004"/>
                  </a:ext>
                </a:extLst>
              </a:tr>
              <a:tr h="655320">
                <a:tc>
                  <a:txBody>
                    <a:bodyPr/>
                    <a:lstStyle/>
                    <a:p>
                      <a:r>
                        <a:rPr lang="en-US" sz="1800" b="1" dirty="0">
                          <a:latin typeface="Calibri" panose="020F0502020204030204" pitchFamily="34" charset="0"/>
                          <a:cs typeface="Calibri" panose="020F0502020204030204" pitchFamily="34" charset="0"/>
                        </a:rPr>
                        <a:t>5.</a:t>
                      </a:r>
                    </a:p>
                  </a:txBody>
                  <a:tcPr/>
                </a:tc>
                <a:tc>
                  <a:txBody>
                    <a:bodyPr/>
                    <a:lstStyle/>
                    <a:p>
                      <a:r>
                        <a:rPr lang="en-US" sz="1800" dirty="0">
                          <a:latin typeface="Calibri" panose="020F0502020204030204" pitchFamily="34" charset="0"/>
                          <a:cs typeface="Calibri" panose="020F0502020204030204" pitchFamily="34" charset="0"/>
                        </a:rPr>
                        <a:t>Anticristo</a:t>
                      </a:r>
                    </a:p>
                  </a:txBody>
                  <a:tcPr/>
                </a:tc>
                <a:tc>
                  <a:txBody>
                    <a:bodyPr/>
                    <a:lstStyle/>
                    <a:p>
                      <a:r>
                        <a:rPr lang="en-US" sz="1700" dirty="0">
                          <a:latin typeface="Calibri" panose="020F0502020204030204" pitchFamily="34" charset="0"/>
                          <a:cs typeface="Calibri" panose="020F0502020204030204" pitchFamily="34" charset="0"/>
                        </a:rPr>
                        <a:t>Del Rapto a la 2ª Venida</a:t>
                      </a:r>
                    </a:p>
                  </a:txBody>
                  <a:tcPr/>
                </a:tc>
                <a:tc>
                  <a:txBody>
                    <a:bodyPr/>
                    <a:lstStyle/>
                    <a:p>
                      <a:r>
                        <a:rPr lang="es-CO" sz="1800" dirty="0">
                          <a:latin typeface="Calibri" panose="020F0502020204030204" pitchFamily="34" charset="0"/>
                          <a:cs typeface="Calibri" panose="020F0502020204030204" pitchFamily="34" charset="0"/>
                        </a:rPr>
                        <a:t>Gobierno mundial, se retira el freno</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5"/>
                  </a:ext>
                </a:extLst>
              </a:tr>
              <a:tr h="655320">
                <a:tc>
                  <a:txBody>
                    <a:bodyPr/>
                    <a:lstStyle/>
                    <a:p>
                      <a:r>
                        <a:rPr lang="en-US" sz="1800" b="1" dirty="0">
                          <a:latin typeface="Calibri" panose="020F0502020204030204" pitchFamily="34" charset="0"/>
                          <a:cs typeface="Calibri" panose="020F0502020204030204" pitchFamily="34" charset="0"/>
                        </a:rPr>
                        <a:t>6.</a:t>
                      </a:r>
                    </a:p>
                  </a:txBody>
                  <a:tcPr/>
                </a:tc>
                <a:tc>
                  <a:txBody>
                    <a:bodyPr/>
                    <a:lstStyle/>
                    <a:p>
                      <a:r>
                        <a:rPr lang="en-US" sz="1800" dirty="0">
                          <a:latin typeface="Calibri" panose="020F0502020204030204" pitchFamily="34" charset="0"/>
                          <a:cs typeface="Calibri" panose="020F0502020204030204" pitchFamily="34" charset="0"/>
                        </a:rPr>
                        <a:t>Reino</a:t>
                      </a:r>
                    </a:p>
                  </a:txBody>
                  <a:tcPr/>
                </a:tc>
                <a:tc>
                  <a:txBody>
                    <a:bodyPr/>
                    <a:lstStyle/>
                    <a:p>
                      <a:r>
                        <a:rPr lang="en-US" sz="1800" dirty="0">
                          <a:latin typeface="Calibri" panose="020F0502020204030204" pitchFamily="34" charset="0"/>
                          <a:cs typeface="Calibri" panose="020F0502020204030204" pitchFamily="34" charset="0"/>
                        </a:rPr>
                        <a:t>Apocalipsis 20:1-10</a:t>
                      </a:r>
                    </a:p>
                  </a:txBody>
                  <a:tcPr/>
                </a:tc>
                <a:tc>
                  <a:txBody>
                    <a:bodyPr/>
                    <a:lstStyle/>
                    <a:p>
                      <a:r>
                        <a:rPr lang="es-CO" sz="1800" dirty="0">
                          <a:latin typeface="Calibri" panose="020F0502020204030204" pitchFamily="34" charset="0"/>
                          <a:cs typeface="Calibri" panose="020F0502020204030204" pitchFamily="34" charset="0"/>
                        </a:rPr>
                        <a:t>Larga esperanza de vida, condiciones del reino, realidad de la muerte, la tierra renovada</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6"/>
                  </a:ext>
                </a:extLst>
              </a:tr>
              <a:tr h="655320">
                <a:tc>
                  <a:txBody>
                    <a:bodyPr/>
                    <a:lstStyle/>
                    <a:p>
                      <a:r>
                        <a:rPr lang="en-US" sz="1800" b="1" dirty="0">
                          <a:latin typeface="Calibri" panose="020F0502020204030204" pitchFamily="34" charset="0"/>
                          <a:cs typeface="Calibri" panose="020F0502020204030204" pitchFamily="34" charset="0"/>
                        </a:rPr>
                        <a:t>7.</a:t>
                      </a:r>
                    </a:p>
                  </a:txBody>
                  <a:tcPr/>
                </a:tc>
                <a:tc>
                  <a:txBody>
                    <a:bodyPr/>
                    <a:lstStyle/>
                    <a:p>
                      <a:r>
                        <a:rPr lang="en-US" sz="1800" dirty="0">
                          <a:latin typeface="Calibri" panose="020F0502020204030204" pitchFamily="34" charset="0"/>
                          <a:cs typeface="Calibri" panose="020F0502020204030204" pitchFamily="34" charset="0"/>
                        </a:rPr>
                        <a:t>Eternal State</a:t>
                      </a:r>
                    </a:p>
                  </a:txBody>
                  <a:tcPr/>
                </a:tc>
                <a:tc>
                  <a:txBody>
                    <a:bodyPr/>
                    <a:lstStyle/>
                    <a:p>
                      <a:r>
                        <a:rPr lang="en-US" sz="1800" dirty="0">
                          <a:latin typeface="Calibri" panose="020F0502020204030204" pitchFamily="34" charset="0"/>
                          <a:cs typeface="Calibri" panose="020F0502020204030204" pitchFamily="34" charset="0"/>
                        </a:rPr>
                        <a:t>Apocalipsis 21-22</a:t>
                      </a:r>
                    </a:p>
                  </a:txBody>
                  <a:tcPr/>
                </a:tc>
                <a:tc>
                  <a:txBody>
                    <a:bodyPr/>
                    <a:lstStyle/>
                    <a:p>
                      <a:r>
                        <a:rPr lang="en-US" sz="1800" dirty="0">
                          <a:latin typeface="Calibri" panose="020F0502020204030204" pitchFamily="34" charset="0"/>
                          <a:cs typeface="Calibri" panose="020F0502020204030204" pitchFamily="34" charset="0"/>
                        </a:rPr>
                        <a:t>Sin muerte, tierra nueva</a:t>
                      </a: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E3A75-46A2-BFE4-B92E-F1059E08648A}"/>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97444431-FAA7-09C9-50E0-A6E27C877376}"/>
              </a:ext>
            </a:extLst>
          </p:cNvPr>
          <p:cNvGraphicFramePr>
            <a:graphicFrameLocks noGrp="1"/>
          </p:cNvGraphicFramePr>
          <p:nvPr>
            <p:ph idx="1"/>
          </p:nvPr>
        </p:nvGraphicFramePr>
        <p:xfrm>
          <a:off x="381000" y="137160"/>
          <a:ext cx="8686800" cy="658368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637117">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94406">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Creación naturalista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milagrosa</a:t>
                      </a:r>
                    </a:p>
                  </a:txBody>
                  <a:tcPr anchor="ctr"/>
                </a:tc>
                <a:extLst>
                  <a:ext uri="{0D108BD9-81ED-4DB2-BD59-A6C34878D82A}">
                    <a16:rowId xmlns:a16="http://schemas.microsoft.com/office/drawing/2014/main" val="2970888525"/>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Gén 1-11 es un mito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Gén 1-11 es historia</a:t>
                      </a:r>
                    </a:p>
                  </a:txBody>
                  <a:tcPr anchor="ctr"/>
                </a:tc>
                <a:extLst>
                  <a:ext uri="{0D108BD9-81ED-4DB2-BD59-A6C34878D82A}">
                    <a16:rowId xmlns:a16="http://schemas.microsoft.com/office/drawing/2014/main" val="1099843120"/>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dirty="0">
                          <a:solidFill>
                            <a:srgbClr val="C00000"/>
                          </a:solidFill>
                          <a:effectLst/>
                          <a:latin typeface="Calibri" panose="020F0502020204030204" pitchFamily="34" charset="0"/>
                          <a:ea typeface="+mn-ea"/>
                          <a:cs typeface="+mn-cs"/>
                        </a:rPr>
                        <a:t>No hay distinción entre creador y creación</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Creación ex-Nihilo (Sal. 33:6)</a:t>
                      </a:r>
                    </a:p>
                  </a:txBody>
                  <a:tcPr anchor="ctr"/>
                </a:tc>
                <a:extLst>
                  <a:ext uri="{0D108BD9-81ED-4DB2-BD59-A6C34878D82A}">
                    <a16:rowId xmlns:a16="http://schemas.microsoft.com/office/drawing/2014/main" val="4039762371"/>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Luz antes que la tierra</a:t>
                      </a:r>
                      <a:r>
                        <a:rPr lang="en-US" sz="200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antes que la luz</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Tomó miles de millones de años</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Tardó 6 días</a:t>
                      </a:r>
                    </a:p>
                  </a:txBody>
                  <a:tcPr anchor="ctr"/>
                </a:tc>
                <a:extLst>
                  <a:ext uri="{0D108BD9-81ED-4DB2-BD59-A6C34878D82A}">
                    <a16:rowId xmlns:a16="http://schemas.microsoft.com/office/drawing/2014/main" val="3419655865"/>
                  </a:ext>
                </a:extLst>
              </a:tr>
              <a:tr h="697794">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Luminarias antes que la tierra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La tierra ante las luminarias (Deut 4:19; Apc 21:23; 22:5)</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94406">
                <a:tc>
                  <a:txBody>
                    <a:bodyPr/>
                    <a:lstStyle/>
                    <a:p>
                      <a:pPr marL="342900" indent="-342900" eaLnBrk="1" hangingPunct="1">
                        <a:buClr>
                          <a:schemeClr val="bg2"/>
                        </a:buClr>
                        <a:buFont typeface="Wingdings" panose="05000000000000000000" pitchFamily="2" charset="2"/>
                        <a:buChar char="§"/>
                        <a:defRPr/>
                      </a:pPr>
                      <a:r>
                        <a:rPr lang="en-US" sz="2000" dirty="0">
                          <a:solidFill>
                            <a:srgbClr val="C00000"/>
                          </a:solidFill>
                          <a:effectLst/>
                          <a:latin typeface="Calibri" panose="020F0502020204030204" pitchFamily="34" charset="0"/>
                          <a:ea typeface="+mn-ea"/>
                          <a:cs typeface="+mn-cs"/>
                        </a:rPr>
                        <a:t>De caliente a frío</a:t>
                      </a: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000" kern="1200" dirty="0">
                          <a:solidFill>
                            <a:srgbClr val="0000CC"/>
                          </a:solidFill>
                          <a:effectLst/>
                          <a:latin typeface="Calibri" panose="020F0502020204030204" pitchFamily="34" charset="0"/>
                          <a:ea typeface="+mn-ea"/>
                          <a:cs typeface="+mn-cs"/>
                        </a:rPr>
                        <a:t>Frío (Gén 1:2) a caliente (2 Ped 3:10)</a:t>
                      </a:r>
                    </a:p>
                  </a:txBody>
                  <a:tcPr anchor="ctr">
                    <a:solidFill>
                      <a:schemeClr val="tx1">
                        <a:lumMod val="95000"/>
                      </a:schemeClr>
                    </a:solidFill>
                  </a:tcPr>
                </a:tc>
                <a:extLst>
                  <a:ext uri="{0D108BD9-81ED-4DB2-BD59-A6C34878D82A}">
                    <a16:rowId xmlns:a16="http://schemas.microsoft.com/office/drawing/2014/main" val="3962192283"/>
                  </a:ext>
                </a:extLst>
              </a:tr>
              <a:tr h="394406">
                <a:tc>
                  <a:txBody>
                    <a:bodyPr/>
                    <a:lstStyle/>
                    <a:p>
                      <a:pPr marL="342900" indent="-342900" eaLnBrk="1" hangingPunct="1">
                        <a:buClr>
                          <a:schemeClr val="bg2"/>
                        </a:buClr>
                        <a:buFont typeface="Wingdings" panose="05000000000000000000" pitchFamily="2" charset="2"/>
                        <a:buChar char="§"/>
                        <a:defRPr/>
                      </a:pPr>
                      <a:r>
                        <a:rPr lang="es-CO" sz="2000" dirty="0">
                          <a:solidFill>
                            <a:srgbClr val="C00000"/>
                          </a:solidFill>
                          <a:effectLst/>
                          <a:latin typeface="Calibri" panose="020F0502020204030204" pitchFamily="34" charset="0"/>
                          <a:ea typeface="+mn-ea"/>
                          <a:cs typeface="+mn-cs"/>
                        </a:rPr>
                        <a:t>La tierra antes que el océano</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El océano antes que la tierra </a:t>
                      </a:r>
                      <a:r>
                        <a:rPr lang="en-US" sz="1800" kern="1200" dirty="0">
                          <a:solidFill>
                            <a:srgbClr val="0000CC"/>
                          </a:solidFill>
                          <a:effectLst/>
                          <a:latin typeface="Calibri" panose="020F0502020204030204" pitchFamily="34" charset="0"/>
                          <a:ea typeface="+mn-ea"/>
                          <a:cs typeface="+mn-cs"/>
                        </a:rPr>
                        <a:t>(Gén 1:9)</a:t>
                      </a:r>
                    </a:p>
                  </a:txBody>
                  <a:tcPr anchor="ctr"/>
                </a:tc>
                <a:extLst>
                  <a:ext uri="{0D108BD9-81ED-4DB2-BD59-A6C34878D82A}">
                    <a16:rowId xmlns:a16="http://schemas.microsoft.com/office/drawing/2014/main" val="3472816775"/>
                  </a:ext>
                </a:extLst>
              </a:tr>
              <a:tr h="697794">
                <a:tc>
                  <a:txBody>
                    <a:bodyPr/>
                    <a:lstStyle/>
                    <a:p>
                      <a:pPr marL="342900" indent="-342900" eaLnBrk="1" hangingPunct="1">
                        <a:buClr>
                          <a:schemeClr val="bg2"/>
                        </a:buClr>
                        <a:buFont typeface="Wingdings" panose="05000000000000000000" pitchFamily="2" charset="2"/>
                        <a:buChar char="§"/>
                        <a:defRPr/>
                      </a:pPr>
                      <a:r>
                        <a:rPr lang="es-CO" sz="2000" b="0" u="none" dirty="0">
                          <a:solidFill>
                            <a:srgbClr val="C00000"/>
                          </a:solidFill>
                          <a:effectLst/>
                          <a:latin typeface="Calibri" panose="020F0502020204030204" pitchFamily="34" charset="0"/>
                          <a:ea typeface="+mn-ea"/>
                          <a:cs typeface="+mn-cs"/>
                        </a:rPr>
                        <a:t>El presente es la clave del pasado</a:t>
                      </a:r>
                      <a:endParaRPr lang="en-US" sz="2000" b="0" u="none" dirty="0">
                        <a:solidFill>
                          <a:srgbClr val="C00000"/>
                        </a:solidFill>
                        <a:effectLst/>
                        <a:latin typeface="Calibri" panose="020F0502020204030204" pitchFamily="34" charset="0"/>
                        <a:ea typeface="+mn-ea"/>
                        <a:cs typeface="+mn-cs"/>
                      </a:endParaRPr>
                    </a:p>
                  </a:txBody>
                  <a:tcPr anchor="ctr">
                    <a:solidFill>
                      <a:schemeClr val="tx1">
                        <a:lumMod val="95000"/>
                      </a:schemeClr>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b="0" u="none" kern="1200" dirty="0">
                          <a:solidFill>
                            <a:srgbClr val="0000CC"/>
                          </a:solidFill>
                          <a:effectLst/>
                          <a:latin typeface="Calibri" panose="020F0502020204030204" pitchFamily="34" charset="0"/>
                          <a:ea typeface="+mn-ea"/>
                          <a:cs typeface="+mn-cs"/>
                        </a:rPr>
                        <a:t>Dios obró de repente en el pasado </a:t>
                      </a:r>
                      <a:r>
                        <a:rPr lang="en-US" sz="2000" b="0" u="none" kern="1200" dirty="0">
                          <a:solidFill>
                            <a:srgbClr val="0000CC"/>
                          </a:solidFill>
                          <a:effectLst/>
                          <a:latin typeface="Calibri" panose="020F0502020204030204" pitchFamily="34" charset="0"/>
                          <a:ea typeface="+mn-ea"/>
                          <a:cs typeface="+mn-cs"/>
                        </a:rPr>
                        <a:t>(Job 38:4-7; Heb 11:3; 2 Pedro 3:3-7)</a:t>
                      </a:r>
                    </a:p>
                  </a:txBody>
                  <a:tcPr anchor="ctr">
                    <a:solidFill>
                      <a:schemeClr val="tx1">
                        <a:lumMod val="95000"/>
                      </a:schemeClr>
                    </a:solidFill>
                  </a:tcPr>
                </a:tc>
                <a:extLst>
                  <a:ext uri="{0D108BD9-81ED-4DB2-BD59-A6C34878D82A}">
                    <a16:rowId xmlns:a16="http://schemas.microsoft.com/office/drawing/2014/main" val="3509102715"/>
                  </a:ext>
                </a:extLst>
              </a:tr>
              <a:tr h="69779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b="1" u="sng" dirty="0">
                          <a:solidFill>
                            <a:srgbClr val="C00000"/>
                          </a:solidFill>
                          <a:effectLst/>
                          <a:latin typeface="Calibri" panose="020F0502020204030204" pitchFamily="34" charset="0"/>
                          <a:ea typeface="+mn-ea"/>
                          <a:cs typeface="+mn-cs"/>
                        </a:rPr>
                        <a:t>Lluvia temprana en la tierra</a:t>
                      </a:r>
                      <a:endParaRPr lang="en-US" sz="2000" b="1" u="sng" dirty="0">
                        <a:solidFill>
                          <a:srgbClr val="C00000"/>
                        </a:solidFill>
                        <a:effectLst/>
                        <a:latin typeface="Calibri" panose="020F0502020204030204" pitchFamily="34" charset="0"/>
                        <a:ea typeface="+mn-ea"/>
                        <a:cs typeface="+mn-cs"/>
                      </a:endParaRPr>
                    </a:p>
                  </a:txBody>
                  <a:tcPr anchor="ctr">
                    <a:solidFill>
                      <a:srgbClr val="FFFFCC"/>
                    </a:solidFill>
                  </a:tcP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b="1" u="sng" kern="1200" dirty="0">
                          <a:solidFill>
                            <a:srgbClr val="0000CC"/>
                          </a:solidFill>
                          <a:effectLst/>
                          <a:latin typeface="Calibri" panose="020F0502020204030204" pitchFamily="34" charset="0"/>
                          <a:ea typeface="+mn-ea"/>
                          <a:cs typeface="+mn-cs"/>
                        </a:rPr>
                        <a:t>No llueve sino hasta más tarde</a:t>
                      </a:r>
                      <a:r>
                        <a:rPr lang="en-US" sz="2000" b="1" u="sng" kern="1200" dirty="0">
                          <a:solidFill>
                            <a:srgbClr val="0000CC"/>
                          </a:solidFill>
                          <a:effectLst/>
                          <a:latin typeface="Calibri" panose="020F0502020204030204" pitchFamily="34" charset="0"/>
                          <a:ea typeface="+mn-ea"/>
                          <a:cs typeface="+mn-cs"/>
                        </a:rPr>
                        <a:t>     (Gen 2:5-6; Heb 11:6-7)</a:t>
                      </a:r>
                    </a:p>
                  </a:txBody>
                  <a:tcPr anchor="ctr">
                    <a:solidFill>
                      <a:srgbClr val="FFFFCC"/>
                    </a:solidFill>
                  </a:tcPr>
                </a:tc>
                <a:extLst>
                  <a:ext uri="{0D108BD9-81ED-4DB2-BD59-A6C34878D82A}">
                    <a16:rowId xmlns:a16="http://schemas.microsoft.com/office/drawing/2014/main" val="2642339749"/>
                  </a:ext>
                </a:extLst>
              </a:tr>
              <a:tr h="36406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20143421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purifiedbyfaith.com/CreationEvolution/Genesis6thru9/images/WaterCanopy.gif"/>
          <p:cNvPicPr>
            <a:picLocks noChangeAspect="1" noChangeArrowheads="1"/>
          </p:cNvPicPr>
          <p:nvPr/>
        </p:nvPicPr>
        <p:blipFill>
          <a:blip r:embed="rId2" cstate="print"/>
          <a:srcRect/>
          <a:stretch>
            <a:fillRect/>
          </a:stretch>
        </p:blipFill>
        <p:spPr bwMode="auto">
          <a:xfrm>
            <a:off x="280987" y="571500"/>
            <a:ext cx="8582025"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AE55443-D579-2564-FADC-0FAD55FDE496}"/>
              </a:ext>
            </a:extLst>
          </p:cNvPr>
          <p:cNvSpPr txBox="1"/>
          <p:nvPr/>
        </p:nvSpPr>
        <p:spPr>
          <a:xfrm>
            <a:off x="6019800" y="1066800"/>
            <a:ext cx="1371600" cy="461665"/>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Aguas</a:t>
            </a:r>
          </a:p>
        </p:txBody>
      </p:sp>
      <p:sp>
        <p:nvSpPr>
          <p:cNvPr id="4" name="TextBox 3">
            <a:extLst>
              <a:ext uri="{FF2B5EF4-FFF2-40B4-BE49-F238E27FC236}">
                <a16:creationId xmlns:a16="http://schemas.microsoft.com/office/drawing/2014/main" id="{740C0D21-5CA0-5755-20B4-62E2169823AE}"/>
              </a:ext>
            </a:extLst>
          </p:cNvPr>
          <p:cNvSpPr txBox="1"/>
          <p:nvPr/>
        </p:nvSpPr>
        <p:spPr>
          <a:xfrm>
            <a:off x="6172200" y="5375701"/>
            <a:ext cx="2590800" cy="830997"/>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Espacio</a:t>
            </a:r>
          </a:p>
          <a:p>
            <a:r>
              <a:rPr lang="es-CO" dirty="0">
                <a:solidFill>
                  <a:schemeClr val="bg2"/>
                </a:solidFill>
                <a:latin typeface="Segoe UI Variable Small" pitchFamily="2" charset="0"/>
              </a:rPr>
              <a:t>(2do Cielo)</a:t>
            </a:r>
          </a:p>
        </p:txBody>
      </p:sp>
      <p:sp>
        <p:nvSpPr>
          <p:cNvPr id="5" name="TextBox 4">
            <a:extLst>
              <a:ext uri="{FF2B5EF4-FFF2-40B4-BE49-F238E27FC236}">
                <a16:creationId xmlns:a16="http://schemas.microsoft.com/office/drawing/2014/main" id="{4F4A5134-5662-7F4D-4BAD-2E7C6B1D37F6}"/>
              </a:ext>
            </a:extLst>
          </p:cNvPr>
          <p:cNvSpPr txBox="1"/>
          <p:nvPr/>
        </p:nvSpPr>
        <p:spPr>
          <a:xfrm>
            <a:off x="6477000" y="2023765"/>
            <a:ext cx="2133600" cy="830997"/>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Firmamento</a:t>
            </a:r>
          </a:p>
          <a:p>
            <a:r>
              <a:rPr lang="es-CO" dirty="0">
                <a:solidFill>
                  <a:schemeClr val="bg2"/>
                </a:solidFill>
                <a:latin typeface="Segoe UI Variable Small" pitchFamily="2" charset="0"/>
              </a:rPr>
              <a:t>(1er Cielo)</a:t>
            </a:r>
          </a:p>
        </p:txBody>
      </p:sp>
      <p:sp>
        <p:nvSpPr>
          <p:cNvPr id="6" name="TextBox 5">
            <a:extLst>
              <a:ext uri="{FF2B5EF4-FFF2-40B4-BE49-F238E27FC236}">
                <a16:creationId xmlns:a16="http://schemas.microsoft.com/office/drawing/2014/main" id="{6FC8D987-206D-CA32-5AC6-997A97AAD66D}"/>
              </a:ext>
            </a:extLst>
          </p:cNvPr>
          <p:cNvSpPr txBox="1"/>
          <p:nvPr/>
        </p:nvSpPr>
        <p:spPr>
          <a:xfrm>
            <a:off x="6553200" y="3264932"/>
            <a:ext cx="2133600" cy="830997"/>
          </a:xfrm>
          <a:prstGeom prst="rect">
            <a:avLst/>
          </a:prstGeom>
          <a:solidFill>
            <a:srgbClr val="68B0DC"/>
          </a:solidFill>
        </p:spPr>
        <p:txBody>
          <a:bodyPr wrap="square" rtlCol="0">
            <a:spAutoFit/>
          </a:bodyPr>
          <a:lstStyle/>
          <a:p>
            <a:r>
              <a:rPr lang="es-CO" dirty="0">
                <a:solidFill>
                  <a:schemeClr val="bg2"/>
                </a:solidFill>
                <a:latin typeface="Segoe UI Variable Small" pitchFamily="2" charset="0"/>
              </a:rPr>
              <a:t>Dosel de Agua</a:t>
            </a:r>
          </a:p>
        </p:txBody>
      </p:sp>
      <p:sp>
        <p:nvSpPr>
          <p:cNvPr id="7" name="TextBox 6">
            <a:extLst>
              <a:ext uri="{FF2B5EF4-FFF2-40B4-BE49-F238E27FC236}">
                <a16:creationId xmlns:a16="http://schemas.microsoft.com/office/drawing/2014/main" id="{EA512503-3C48-9968-58F2-E1CB2F1DCD29}"/>
              </a:ext>
            </a:extLst>
          </p:cNvPr>
          <p:cNvSpPr txBox="1"/>
          <p:nvPr/>
        </p:nvSpPr>
        <p:spPr>
          <a:xfrm>
            <a:off x="2590801" y="3124200"/>
            <a:ext cx="1143000" cy="461665"/>
          </a:xfrm>
          <a:prstGeom prst="rect">
            <a:avLst/>
          </a:prstGeom>
          <a:solidFill>
            <a:srgbClr val="B6B6B6"/>
          </a:solidFill>
        </p:spPr>
        <p:txBody>
          <a:bodyPr wrap="square" rtlCol="0">
            <a:spAutoFit/>
          </a:bodyPr>
          <a:lstStyle/>
          <a:p>
            <a:r>
              <a:rPr lang="es-CO" dirty="0">
                <a:solidFill>
                  <a:schemeClr val="bg2"/>
                </a:solidFill>
                <a:latin typeface="Segoe UI Variable Small" pitchFamily="2" charset="0"/>
              </a:rPr>
              <a:t>Tierra</a:t>
            </a:r>
          </a:p>
        </p:txBody>
      </p:sp>
    </p:spTree>
    <p:extLst>
      <p:ext uri="{BB962C8B-B14F-4D97-AF65-F5344CB8AC3E}">
        <p14:creationId xmlns:p14="http://schemas.microsoft.com/office/powerpoint/2010/main" val="29314524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342900" y="257175"/>
            <a:ext cx="8458200" cy="634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0020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nvPr>
        </p:nvGraphicFramePr>
        <p:xfrm>
          <a:off x="152400" y="1"/>
          <a:ext cx="8839200" cy="6805324"/>
        </p:xfrm>
        <a:graphic>
          <a:graphicData uri="http://schemas.openxmlformats.org/drawingml/2006/table">
            <a:tbl>
              <a:tblPr firstRow="1" bandRow="1">
                <a:tableStyleId>{073A0DAA-6AF3-43AB-8588-CEC1D06C72B9}</a:tableStyleId>
              </a:tblPr>
              <a:tblGrid>
                <a:gridCol w="4347118">
                  <a:extLst>
                    <a:ext uri="{9D8B030D-6E8A-4147-A177-3AD203B41FA5}">
                      <a16:colId xmlns:a16="http://schemas.microsoft.com/office/drawing/2014/main" val="978448397"/>
                    </a:ext>
                  </a:extLst>
                </a:gridCol>
                <a:gridCol w="4492082">
                  <a:extLst>
                    <a:ext uri="{9D8B030D-6E8A-4147-A177-3AD203B41FA5}">
                      <a16:colId xmlns:a16="http://schemas.microsoft.com/office/drawing/2014/main" val="2983755553"/>
                    </a:ext>
                  </a:extLst>
                </a:gridCol>
              </a:tblGrid>
              <a:tr h="627464">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8843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Génesis 1:1–2:3</a:t>
                      </a:r>
                    </a:p>
                  </a:txBody>
                  <a:tcPr anchor="ctr"/>
                </a:tc>
                <a:extLst>
                  <a:ext uri="{0D108BD9-81ED-4DB2-BD59-A6C34878D82A}">
                    <a16:rowId xmlns:a16="http://schemas.microsoft.com/office/drawing/2014/main" val="2313425501"/>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Primeros animales microscópicos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800" kern="1200" dirty="0">
                          <a:solidFill>
                            <a:srgbClr val="0000CC"/>
                          </a:solidFill>
                          <a:effectLst/>
                          <a:latin typeface="Calibri" panose="020F0502020204030204" pitchFamily="34" charset="0"/>
                          <a:ea typeface="+mn-ea"/>
                          <a:cs typeface="+mn-cs"/>
                        </a:rPr>
                        <a:t>Primeros animales complejos</a:t>
                      </a:r>
                    </a:p>
                  </a:txBody>
                  <a:tcPr anchor="ctr"/>
                </a:tc>
                <a:extLst>
                  <a:ext uri="{0D108BD9-81ED-4DB2-BD59-A6C34878D82A}">
                    <a16:rowId xmlns:a16="http://schemas.microsoft.com/office/drawing/2014/main" val="2970888525"/>
                  </a:ext>
                </a:extLst>
              </a:tr>
              <a:tr h="62734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vegetal antes que la atmósfera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atmósfera antes que la vida vegetal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El sol antes que la vida vegetal</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vegetal antes que el sol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Continuidad entre toda la vida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Cada uno solo produce según su propia especie (Gén 1:24; Juan 3:3-7)</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marina antes que la vida terrestre</a:t>
                      </a:r>
                      <a:r>
                        <a:rPr lang="en-US" sz="1800" kern="1200" noProof="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terrestre antes que la vida marina</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1118303">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Reptiles/dinosaurios antes que aves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noProof="0" dirty="0">
                          <a:solidFill>
                            <a:srgbClr val="0000CC"/>
                          </a:solidFill>
                          <a:effectLst/>
                          <a:latin typeface="Calibri" panose="020F0502020204030204" pitchFamily="34" charset="0"/>
                          <a:ea typeface="+mn-ea"/>
                          <a:cs typeface="+mn-cs"/>
                        </a:rPr>
                        <a:t>Las aves antes que los reptiles/dinosaurios (Gén 1:24-25;  Sal 148:4; Gén 1:6-7; 5:5, 27; 11:24-25; Job 40-41)</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Pez antes que pájaros y árboles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Los árboles antes que los peces y los peces creados con los pájaros</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Los primeros animales eran carnívoros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dirty="0">
                          <a:solidFill>
                            <a:srgbClr val="0000CC"/>
                          </a:solidFill>
                          <a:effectLst/>
                          <a:latin typeface="Calibri" panose="020F0502020204030204" pitchFamily="34" charset="0"/>
                          <a:ea typeface="+mn-ea"/>
                          <a:cs typeface="+mn-cs"/>
                        </a:rPr>
                        <a:t> Los primeros animales eran herbívoros </a:t>
                      </a:r>
                      <a:r>
                        <a:rPr lang="en-US" sz="1800" kern="1200" dirty="0">
                          <a:solidFill>
                            <a:srgbClr val="0000CC"/>
                          </a:solidFill>
                          <a:effectLst/>
                          <a:latin typeface="Calibri" panose="020F0502020204030204" pitchFamily="34" charset="0"/>
                          <a:ea typeface="+mn-ea"/>
                          <a:cs typeface="+mn-cs"/>
                        </a:rPr>
                        <a:t>(Gén 1:29-30)</a:t>
                      </a:r>
                    </a:p>
                  </a:txBody>
                  <a:tcPr anchor="ctr"/>
                </a:tc>
                <a:extLst>
                  <a:ext uri="{0D108BD9-81ED-4DB2-BD59-A6C34878D82A}">
                    <a16:rowId xmlns:a16="http://schemas.microsoft.com/office/drawing/2014/main" val="3472816775"/>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Las hembras antes que machos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dirty="0">
                          <a:solidFill>
                            <a:srgbClr val="0000CC"/>
                          </a:solidFill>
                          <a:effectLst/>
                          <a:latin typeface="Calibri" panose="020F0502020204030204" pitchFamily="34" charset="0"/>
                          <a:ea typeface="+mn-ea"/>
                          <a:cs typeface="+mn-cs"/>
                        </a:rPr>
                        <a:t>Machos antes que hembras (Gén 2:18-25)</a:t>
                      </a:r>
                    </a:p>
                  </a:txBody>
                  <a:tcPr anchor="ctr"/>
                </a:tc>
                <a:extLst>
                  <a:ext uri="{0D108BD9-81ED-4DB2-BD59-A6C34878D82A}">
                    <a16:rowId xmlns:a16="http://schemas.microsoft.com/office/drawing/2014/main" val="3509102715"/>
                  </a:ext>
                </a:extLst>
              </a:tr>
              <a:tr h="358551">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217119729"/>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04DFC-AB15-F79D-350B-71BC879C9F72}"/>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E7AF2BF-EBB3-63EA-6EDC-D5AB3DAEDD0C}"/>
              </a:ext>
            </a:extLst>
          </p:cNvPr>
          <p:cNvGraphicFramePr>
            <a:graphicFrameLocks noGrp="1"/>
          </p:cNvGraphicFramePr>
          <p:nvPr>
            <p:ph idx="1"/>
          </p:nvPr>
        </p:nvGraphicFramePr>
        <p:xfrm>
          <a:off x="152400" y="1"/>
          <a:ext cx="8839200" cy="6805324"/>
        </p:xfrm>
        <a:graphic>
          <a:graphicData uri="http://schemas.openxmlformats.org/drawingml/2006/table">
            <a:tbl>
              <a:tblPr firstRow="1" bandRow="1">
                <a:tableStyleId>{073A0DAA-6AF3-43AB-8588-CEC1D06C72B9}</a:tableStyleId>
              </a:tblPr>
              <a:tblGrid>
                <a:gridCol w="4347118">
                  <a:extLst>
                    <a:ext uri="{9D8B030D-6E8A-4147-A177-3AD203B41FA5}">
                      <a16:colId xmlns:a16="http://schemas.microsoft.com/office/drawing/2014/main" val="978448397"/>
                    </a:ext>
                  </a:extLst>
                </a:gridCol>
                <a:gridCol w="4492082">
                  <a:extLst>
                    <a:ext uri="{9D8B030D-6E8A-4147-A177-3AD203B41FA5}">
                      <a16:colId xmlns:a16="http://schemas.microsoft.com/office/drawing/2014/main" val="2983755553"/>
                    </a:ext>
                  </a:extLst>
                </a:gridCol>
              </a:tblGrid>
              <a:tr h="627464">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8843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Génesis 1:1–2:3</a:t>
                      </a:r>
                    </a:p>
                  </a:txBody>
                  <a:tcPr anchor="ctr"/>
                </a:tc>
                <a:extLst>
                  <a:ext uri="{0D108BD9-81ED-4DB2-BD59-A6C34878D82A}">
                    <a16:rowId xmlns:a16="http://schemas.microsoft.com/office/drawing/2014/main" val="2313425501"/>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Primeros animales microscópicos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800" kern="1200" dirty="0">
                          <a:solidFill>
                            <a:srgbClr val="0000CC"/>
                          </a:solidFill>
                          <a:effectLst/>
                          <a:latin typeface="Calibri" panose="020F0502020204030204" pitchFamily="34" charset="0"/>
                          <a:ea typeface="+mn-ea"/>
                          <a:cs typeface="+mn-cs"/>
                        </a:rPr>
                        <a:t>Primeros animales complejos</a:t>
                      </a:r>
                    </a:p>
                  </a:txBody>
                  <a:tcPr anchor="ctr"/>
                </a:tc>
                <a:extLst>
                  <a:ext uri="{0D108BD9-81ED-4DB2-BD59-A6C34878D82A}">
                    <a16:rowId xmlns:a16="http://schemas.microsoft.com/office/drawing/2014/main" val="2970888525"/>
                  </a:ext>
                </a:extLst>
              </a:tr>
              <a:tr h="62734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vegetal antes que la atmósfera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atmósfera antes que la vida vegetal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El sol antes que la vida vegetal</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vegetal antes que el sol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Continuidad entre toda la vida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Cada uno solo produce según su propia especie (Gén 1:24; Juan 3:3-7)</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marina antes que la vida terrestre</a:t>
                      </a:r>
                      <a:r>
                        <a:rPr lang="en-US" sz="1800" kern="1200" noProof="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terrestre antes que la vida marina</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1118303">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Reptiles/dinosaurios antes que aves</a:t>
                      </a: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noProof="0" dirty="0">
                          <a:solidFill>
                            <a:srgbClr val="0000CC"/>
                          </a:solidFill>
                          <a:effectLst/>
                          <a:latin typeface="Calibri" panose="020F0502020204030204" pitchFamily="34" charset="0"/>
                          <a:ea typeface="+mn-ea"/>
                          <a:cs typeface="+mn-cs"/>
                        </a:rPr>
                        <a:t>Las aves antes que los reptiles/dinosaurios (Gén 1:24-25;  Sal 148:4; Gén 1:6-7; 5:5, 27; 11:24-25; Job 40-41)</a:t>
                      </a:r>
                      <a:endParaRPr lang="en-US" sz="1800" kern="1200" dirty="0">
                        <a:solidFill>
                          <a:srgbClr val="0000CC"/>
                        </a:solidFill>
                        <a:effectLst/>
                        <a:latin typeface="Calibri" panose="020F0502020204030204" pitchFamily="34" charset="0"/>
                        <a:ea typeface="+mn-ea"/>
                        <a:cs typeface="+mn-cs"/>
                      </a:endParaRPr>
                    </a:p>
                  </a:txBody>
                  <a:tcPr anchor="ctr">
                    <a:solidFill>
                      <a:srgbClr val="FFFFCC"/>
                    </a:solidFill>
                  </a:tcPr>
                </a:tc>
                <a:extLst>
                  <a:ext uri="{0D108BD9-81ED-4DB2-BD59-A6C34878D82A}">
                    <a16:rowId xmlns:a16="http://schemas.microsoft.com/office/drawing/2014/main" val="321364474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Pez antes que pájaros y árboles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Los árboles antes que los peces y los peces creados con los pájaros</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Los primeros animales eran carnívoros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dirty="0">
                          <a:solidFill>
                            <a:srgbClr val="0000CC"/>
                          </a:solidFill>
                          <a:effectLst/>
                          <a:latin typeface="Calibri" panose="020F0502020204030204" pitchFamily="34" charset="0"/>
                          <a:ea typeface="+mn-ea"/>
                          <a:cs typeface="+mn-cs"/>
                        </a:rPr>
                        <a:t> Los primeros animales eran herbívoros </a:t>
                      </a:r>
                      <a:r>
                        <a:rPr lang="en-US" sz="1800" kern="1200" dirty="0">
                          <a:solidFill>
                            <a:srgbClr val="0000CC"/>
                          </a:solidFill>
                          <a:effectLst/>
                          <a:latin typeface="Calibri" panose="020F0502020204030204" pitchFamily="34" charset="0"/>
                          <a:ea typeface="+mn-ea"/>
                          <a:cs typeface="+mn-cs"/>
                        </a:rPr>
                        <a:t>(Gén 1:29-30)</a:t>
                      </a:r>
                    </a:p>
                  </a:txBody>
                  <a:tcPr anchor="ctr"/>
                </a:tc>
                <a:extLst>
                  <a:ext uri="{0D108BD9-81ED-4DB2-BD59-A6C34878D82A}">
                    <a16:rowId xmlns:a16="http://schemas.microsoft.com/office/drawing/2014/main" val="3472816775"/>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Las hembras antes que machos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dirty="0">
                          <a:solidFill>
                            <a:srgbClr val="0000CC"/>
                          </a:solidFill>
                          <a:effectLst/>
                          <a:latin typeface="Calibri" panose="020F0502020204030204" pitchFamily="34" charset="0"/>
                          <a:ea typeface="+mn-ea"/>
                          <a:cs typeface="+mn-cs"/>
                        </a:rPr>
                        <a:t>Machos antes que hembras (Gén 2:18-25)</a:t>
                      </a:r>
                    </a:p>
                  </a:txBody>
                  <a:tcPr anchor="ctr"/>
                </a:tc>
                <a:extLst>
                  <a:ext uri="{0D108BD9-81ED-4DB2-BD59-A6C34878D82A}">
                    <a16:rowId xmlns:a16="http://schemas.microsoft.com/office/drawing/2014/main" val="3509102715"/>
                  </a:ext>
                </a:extLst>
              </a:tr>
              <a:tr h="358551">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767574760"/>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age result for ancient dinosaur carvings"/>
          <p:cNvPicPr>
            <a:picLocks noChangeAspect="1" noChangeArrowheads="1"/>
          </p:cNvPicPr>
          <p:nvPr/>
        </p:nvPicPr>
        <p:blipFill>
          <a:blip r:embed="rId2" cstate="print"/>
          <a:srcRect/>
          <a:stretch>
            <a:fillRect/>
          </a:stretch>
        </p:blipFill>
        <p:spPr bwMode="auto">
          <a:xfrm>
            <a:off x="762002" y="304804"/>
            <a:ext cx="8189913" cy="6126163"/>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paleo.cc/ce/Ica_Stone2.jpg"/>
          <p:cNvPicPr>
            <a:picLocks noChangeAspect="1" noChangeArrowheads="1"/>
          </p:cNvPicPr>
          <p:nvPr/>
        </p:nvPicPr>
        <p:blipFill>
          <a:blip r:embed="rId2" cstate="print"/>
          <a:srcRect/>
          <a:stretch>
            <a:fillRect/>
          </a:stretch>
        </p:blipFill>
        <p:spPr bwMode="auto">
          <a:xfrm>
            <a:off x="2209800" y="304800"/>
            <a:ext cx="5257800" cy="6223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2 Y la tierra estaba sin orden y vacía[a], y las tinieblas cubrían la superficie[b] del abismo, y el Espíritu de Dios se movía sobre la superficie[c] de las aguas. 3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69352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rabbithole2.com/presentation/images2/artifacts/mexico_dinosaurs.jpg"/>
          <p:cNvPicPr>
            <a:picLocks noChangeAspect="1" noChangeArrowheads="1"/>
          </p:cNvPicPr>
          <p:nvPr/>
        </p:nvPicPr>
        <p:blipFill>
          <a:blip r:embed="rId2" cstate="print"/>
          <a:srcRect/>
          <a:stretch>
            <a:fillRect/>
          </a:stretch>
        </p:blipFill>
        <p:spPr bwMode="auto">
          <a:xfrm>
            <a:off x="304800" y="2133604"/>
            <a:ext cx="8610600" cy="2024063"/>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8B983-889C-7952-FC0D-B958B454C755}"/>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8EEFC1D-240A-B1BB-E37D-94363CCA45F2}"/>
              </a:ext>
            </a:extLst>
          </p:cNvPr>
          <p:cNvGraphicFramePr>
            <a:graphicFrameLocks noGrp="1"/>
          </p:cNvGraphicFramePr>
          <p:nvPr>
            <p:ph idx="1"/>
          </p:nvPr>
        </p:nvGraphicFramePr>
        <p:xfrm>
          <a:off x="152400" y="1"/>
          <a:ext cx="8839200" cy="6805324"/>
        </p:xfrm>
        <a:graphic>
          <a:graphicData uri="http://schemas.openxmlformats.org/drawingml/2006/table">
            <a:tbl>
              <a:tblPr firstRow="1" bandRow="1">
                <a:tableStyleId>{073A0DAA-6AF3-43AB-8588-CEC1D06C72B9}</a:tableStyleId>
              </a:tblPr>
              <a:tblGrid>
                <a:gridCol w="4347118">
                  <a:extLst>
                    <a:ext uri="{9D8B030D-6E8A-4147-A177-3AD203B41FA5}">
                      <a16:colId xmlns:a16="http://schemas.microsoft.com/office/drawing/2014/main" val="978448397"/>
                    </a:ext>
                  </a:extLst>
                </a:gridCol>
                <a:gridCol w="4492082">
                  <a:extLst>
                    <a:ext uri="{9D8B030D-6E8A-4147-A177-3AD203B41FA5}">
                      <a16:colId xmlns:a16="http://schemas.microsoft.com/office/drawing/2014/main" val="2983755553"/>
                    </a:ext>
                  </a:extLst>
                </a:gridCol>
              </a:tblGrid>
              <a:tr h="627464">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38843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Génesis 1:1–2:3</a:t>
                      </a:r>
                    </a:p>
                  </a:txBody>
                  <a:tcPr anchor="ctr"/>
                </a:tc>
                <a:extLst>
                  <a:ext uri="{0D108BD9-81ED-4DB2-BD59-A6C34878D82A}">
                    <a16:rowId xmlns:a16="http://schemas.microsoft.com/office/drawing/2014/main" val="2313425501"/>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Primeros animales microscópicos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800" kern="1200" dirty="0">
                          <a:solidFill>
                            <a:srgbClr val="0000CC"/>
                          </a:solidFill>
                          <a:effectLst/>
                          <a:latin typeface="Calibri" panose="020F0502020204030204" pitchFamily="34" charset="0"/>
                          <a:ea typeface="+mn-ea"/>
                          <a:cs typeface="+mn-cs"/>
                        </a:rPr>
                        <a:t>Primeros animales complejos</a:t>
                      </a:r>
                    </a:p>
                  </a:txBody>
                  <a:tcPr anchor="ctr"/>
                </a:tc>
                <a:extLst>
                  <a:ext uri="{0D108BD9-81ED-4DB2-BD59-A6C34878D82A}">
                    <a16:rowId xmlns:a16="http://schemas.microsoft.com/office/drawing/2014/main" val="2970888525"/>
                  </a:ext>
                </a:extLst>
              </a:tr>
              <a:tr h="62734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vegetal antes que la atmósfera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atmósfera antes que la vida vegetal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El sol antes que la vida vegetal</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vegetal antes que el sol</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Continuidad entre toda la vida</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Cada uno solo produce según su propia especie (Gén 1:24; Juan 3:3-7)</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 vida marina antes que la vida terrestre</a:t>
                      </a:r>
                      <a:r>
                        <a:rPr lang="en-US" sz="1800" kern="1200" noProof="0" dirty="0">
                          <a:solidFill>
                            <a:srgbClr val="C00000"/>
                          </a:solidFill>
                          <a:effectLst/>
                          <a:latin typeface="Calibri" panose="020F0502020204030204" pitchFamily="34" charset="0"/>
                          <a:ea typeface="+mn-ea"/>
                          <a:cs typeface="+mn-cs"/>
                        </a:rPr>
                        <a:t>	</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La vida terrestre antes que la vida marina</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1118303">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noProof="0" dirty="0">
                          <a:solidFill>
                            <a:srgbClr val="C00000"/>
                          </a:solidFill>
                          <a:effectLst/>
                          <a:latin typeface="Calibri" panose="020F0502020204030204" pitchFamily="34" charset="0"/>
                          <a:ea typeface="+mn-ea"/>
                          <a:cs typeface="+mn-cs"/>
                        </a:rPr>
                        <a:t>Reptiles/dinosaurios antes que aves</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noProof="0" dirty="0">
                          <a:solidFill>
                            <a:srgbClr val="0000CC"/>
                          </a:solidFill>
                          <a:effectLst/>
                          <a:latin typeface="Calibri" panose="020F0502020204030204" pitchFamily="34" charset="0"/>
                          <a:ea typeface="+mn-ea"/>
                          <a:cs typeface="+mn-cs"/>
                        </a:rPr>
                        <a:t>Las aves antes que los reptiles/dinosaurios (Gén 1:24-25;  Sal 148:4; Gén 1:6-7; 5:5, 27; 11:24-25; Job 40-41)</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Pez antes que pájaros y árboles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800" kern="1200" dirty="0">
                          <a:solidFill>
                            <a:srgbClr val="0000CC"/>
                          </a:solidFill>
                          <a:effectLst/>
                          <a:latin typeface="Calibri" panose="020F0502020204030204" pitchFamily="34" charset="0"/>
                          <a:ea typeface="+mn-ea"/>
                          <a:cs typeface="+mn-cs"/>
                        </a:rPr>
                        <a:t>Los árboles antes que los peces y los peces creados con los pájaros</a:t>
                      </a:r>
                      <a:endParaRPr lang="en-US" sz="1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627464">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Los primeros animales eran carnívoros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dirty="0">
                          <a:solidFill>
                            <a:srgbClr val="0000CC"/>
                          </a:solidFill>
                          <a:effectLst/>
                          <a:latin typeface="Calibri" panose="020F0502020204030204" pitchFamily="34" charset="0"/>
                          <a:ea typeface="+mn-ea"/>
                          <a:cs typeface="+mn-cs"/>
                        </a:rPr>
                        <a:t> Los primeros animales eran herbívoros </a:t>
                      </a:r>
                      <a:r>
                        <a:rPr lang="en-US" sz="1800" kern="1200" dirty="0">
                          <a:solidFill>
                            <a:srgbClr val="0000CC"/>
                          </a:solidFill>
                          <a:effectLst/>
                          <a:latin typeface="Calibri" panose="020F0502020204030204" pitchFamily="34" charset="0"/>
                          <a:ea typeface="+mn-ea"/>
                          <a:cs typeface="+mn-cs"/>
                        </a:rPr>
                        <a:t>(Gén 1:29-30)</a:t>
                      </a:r>
                    </a:p>
                  </a:txBody>
                  <a:tcPr anchor="ctr"/>
                </a:tc>
                <a:extLst>
                  <a:ext uri="{0D108BD9-81ED-4DB2-BD59-A6C34878D82A}">
                    <a16:rowId xmlns:a16="http://schemas.microsoft.com/office/drawing/2014/main" val="3472816775"/>
                  </a:ext>
                </a:extLst>
              </a:tr>
              <a:tr h="358551">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800" kern="1200" noProof="0" dirty="0">
                          <a:solidFill>
                            <a:srgbClr val="C00000"/>
                          </a:solidFill>
                          <a:effectLst/>
                          <a:latin typeface="Calibri" panose="020F0502020204030204" pitchFamily="34" charset="0"/>
                          <a:ea typeface="+mn-ea"/>
                          <a:cs typeface="+mn-cs"/>
                        </a:rPr>
                        <a:t>Las hembras antes que machos</a:t>
                      </a:r>
                      <a:endParaRPr lang="en-US" sz="18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800" kern="1200" dirty="0">
                          <a:solidFill>
                            <a:srgbClr val="0000CC"/>
                          </a:solidFill>
                          <a:effectLst/>
                          <a:latin typeface="Calibri" panose="020F0502020204030204" pitchFamily="34" charset="0"/>
                          <a:ea typeface="+mn-ea"/>
                          <a:cs typeface="+mn-cs"/>
                        </a:rPr>
                        <a:t>Machos antes que hembras (Gén 2:18-25)</a:t>
                      </a:r>
                    </a:p>
                  </a:txBody>
                  <a:tcPr anchor="ctr"/>
                </a:tc>
                <a:extLst>
                  <a:ext uri="{0D108BD9-81ED-4DB2-BD59-A6C34878D82A}">
                    <a16:rowId xmlns:a16="http://schemas.microsoft.com/office/drawing/2014/main" val="3509102715"/>
                  </a:ext>
                </a:extLst>
              </a:tr>
              <a:tr h="358551">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47560986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nvPr>
        </p:nvGraphicFramePr>
        <p:xfrm>
          <a:off x="152400" y="30480"/>
          <a:ext cx="8839200" cy="6903720"/>
        </p:xfrm>
        <a:graphic>
          <a:graphicData uri="http://schemas.openxmlformats.org/drawingml/2006/table">
            <a:tbl>
              <a:tblPr firstRow="1" bandRow="1">
                <a:tableStyleId>{073A0DAA-6AF3-43AB-8588-CEC1D06C72B9}</a:tableStyleId>
              </a:tblPr>
              <a:tblGrid>
                <a:gridCol w="3928533">
                  <a:extLst>
                    <a:ext uri="{9D8B030D-6E8A-4147-A177-3AD203B41FA5}">
                      <a16:colId xmlns:a16="http://schemas.microsoft.com/office/drawing/2014/main" val="978448397"/>
                    </a:ext>
                  </a:extLst>
                </a:gridCol>
                <a:gridCol w="4910667">
                  <a:extLst>
                    <a:ext uri="{9D8B030D-6E8A-4147-A177-3AD203B41FA5}">
                      <a16:colId xmlns:a16="http://schemas.microsoft.com/office/drawing/2014/main" val="2983755553"/>
                    </a:ext>
                  </a:extLst>
                </a:gridCol>
              </a:tblGrid>
              <a:tr h="585378">
                <a:tc gridSpan="2">
                  <a:txBody>
                    <a:bodyPr/>
                    <a:lstStyle/>
                    <a:p>
                      <a:pPr algn="ct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sz="3400" dirty="0"/>
                    </a:p>
                  </a:txBody>
                  <a:tcPr/>
                </a:tc>
                <a:tc hMerge="1">
                  <a:txBody>
                    <a:bodyPr/>
                    <a:lstStyle/>
                    <a:p>
                      <a:endParaRPr lang="en-US" dirty="0"/>
                    </a:p>
                  </a:txBody>
                  <a:tcPr/>
                </a:tc>
                <a:extLst>
                  <a:ext uri="{0D108BD9-81ED-4DB2-BD59-A6C34878D82A}">
                    <a16:rowId xmlns:a16="http://schemas.microsoft.com/office/drawing/2014/main" val="3462178000"/>
                  </a:ext>
                </a:extLst>
              </a:tr>
              <a:tr h="336592">
                <a:tc>
                  <a:txBody>
                    <a:bodyPr/>
                    <a:lstStyle/>
                    <a:p>
                      <a:pPr algn="ctr"/>
                      <a:r>
                        <a:rPr lang="en-US" sz="17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 evolución continúa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La creación está completa (Gén 2:1-3; Juan 5:17; Col 1:17; Heb 4:3-4, 10)</a:t>
                      </a:r>
                    </a:p>
                  </a:txBody>
                  <a:tcPr anchor="ctr"/>
                </a:tc>
                <a:extLst>
                  <a:ext uri="{0D108BD9-81ED-4DB2-BD59-A6C34878D82A}">
                    <a16:rowId xmlns:a16="http://schemas.microsoft.com/office/drawing/2014/main" val="297088852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sufrimiento es natural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sufrimiento es antinatural                                (Gén 1:31; Rom 8:19-23; Apc 21:4)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Muerte antes de Adán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muerte después de Adán                                 (Gén 2:17; Rom 5,12)</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es un animal evolucionado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superior a los animales</a:t>
                      </a:r>
                      <a:r>
                        <a:rPr lang="en-US" sz="1700" kern="1200" dirty="0">
                          <a:solidFill>
                            <a:srgbClr val="0000CC"/>
                          </a:solidFill>
                          <a:effectLst/>
                          <a:latin typeface="Calibri" panose="020F0502020204030204" pitchFamily="34" charset="0"/>
                          <a:ea typeface="+mn-ea"/>
                          <a:cs typeface="+mn-cs"/>
                        </a:rPr>
                        <a:t>         (Gén 1:26-28; Sal 8, 4-6)</a:t>
                      </a:r>
                    </a:p>
                  </a:txBody>
                  <a:tcPr anchor="ctr"/>
                </a:tc>
                <a:extLst>
                  <a:ext uri="{0D108BD9-81ED-4DB2-BD59-A6C34878D82A}">
                    <a16:rowId xmlns:a16="http://schemas.microsoft.com/office/drawing/2014/main" val="204693539"/>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existe mucho después de que comienza la historia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existía desde el principio (Mateo 19:4)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evolucionó a partir de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del polvo (Gén 2:7)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Fósiles antes del hombre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Fósiles después del hombre</a:t>
                      </a:r>
                    </a:p>
                  </a:txBody>
                  <a:tcPr anchor="ctr"/>
                </a:tc>
                <a:extLst>
                  <a:ext uri="{0D108BD9-81ED-4DB2-BD59-A6C34878D82A}">
                    <a16:rowId xmlns:a16="http://schemas.microsoft.com/office/drawing/2014/main" val="3962192283"/>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relacionado con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no está relacionado con los animales </a:t>
                      </a:r>
                      <a:r>
                        <a:rPr lang="en-US" sz="1700" kern="1200" dirty="0">
                          <a:solidFill>
                            <a:srgbClr val="0000CC"/>
                          </a:solidFill>
                          <a:effectLst/>
                          <a:latin typeface="Calibri" panose="020F0502020204030204" pitchFamily="34" charset="0"/>
                          <a:ea typeface="+mn-ea"/>
                          <a:cs typeface="+mn-cs"/>
                        </a:rPr>
                        <a:t>(Gén 5; 11)</a:t>
                      </a:r>
                    </a:p>
                  </a:txBody>
                  <a:tcPr anchor="ctr"/>
                </a:tc>
                <a:extLst>
                  <a:ext uri="{0D108BD9-81ED-4DB2-BD59-A6C34878D82A}">
                    <a16:rowId xmlns:a16="http://schemas.microsoft.com/office/drawing/2014/main" val="3472816775"/>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genealogía del hombre es antigua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genealogía del hombre es reciente</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50910271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primitivo comía carne</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El hombre primitivo era herbívoro                      (Gén 1:29; 9:3)</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552674989"/>
                  </a:ext>
                </a:extLst>
              </a:tr>
              <a:tr h="35122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3421417510"/>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3BEEE-9310-2F19-82AA-CD9A01BB03D1}"/>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CBF13D6-2CB2-AB06-F259-6F1BD174656E}"/>
              </a:ext>
            </a:extLst>
          </p:cNvPr>
          <p:cNvGraphicFramePr>
            <a:graphicFrameLocks noGrp="1"/>
          </p:cNvGraphicFramePr>
          <p:nvPr>
            <p:ph idx="1"/>
          </p:nvPr>
        </p:nvGraphicFramePr>
        <p:xfrm>
          <a:off x="152400" y="30480"/>
          <a:ext cx="8839200" cy="6903720"/>
        </p:xfrm>
        <a:graphic>
          <a:graphicData uri="http://schemas.openxmlformats.org/drawingml/2006/table">
            <a:tbl>
              <a:tblPr firstRow="1" bandRow="1">
                <a:tableStyleId>{073A0DAA-6AF3-43AB-8588-CEC1D06C72B9}</a:tableStyleId>
              </a:tblPr>
              <a:tblGrid>
                <a:gridCol w="3928533">
                  <a:extLst>
                    <a:ext uri="{9D8B030D-6E8A-4147-A177-3AD203B41FA5}">
                      <a16:colId xmlns:a16="http://schemas.microsoft.com/office/drawing/2014/main" val="978448397"/>
                    </a:ext>
                  </a:extLst>
                </a:gridCol>
                <a:gridCol w="4910667">
                  <a:extLst>
                    <a:ext uri="{9D8B030D-6E8A-4147-A177-3AD203B41FA5}">
                      <a16:colId xmlns:a16="http://schemas.microsoft.com/office/drawing/2014/main" val="2983755553"/>
                    </a:ext>
                  </a:extLst>
                </a:gridCol>
              </a:tblGrid>
              <a:tr h="585378">
                <a:tc gridSpan="2">
                  <a:txBody>
                    <a:bodyPr/>
                    <a:lstStyle/>
                    <a:p>
                      <a:pPr algn="ct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sz="3400" dirty="0"/>
                    </a:p>
                  </a:txBody>
                  <a:tcPr/>
                </a:tc>
                <a:tc hMerge="1">
                  <a:txBody>
                    <a:bodyPr/>
                    <a:lstStyle/>
                    <a:p>
                      <a:endParaRPr lang="en-US" dirty="0"/>
                    </a:p>
                  </a:txBody>
                  <a:tcPr/>
                </a:tc>
                <a:extLst>
                  <a:ext uri="{0D108BD9-81ED-4DB2-BD59-A6C34878D82A}">
                    <a16:rowId xmlns:a16="http://schemas.microsoft.com/office/drawing/2014/main" val="3462178000"/>
                  </a:ext>
                </a:extLst>
              </a:tr>
              <a:tr h="336592">
                <a:tc>
                  <a:txBody>
                    <a:bodyPr/>
                    <a:lstStyle/>
                    <a:p>
                      <a:pPr algn="ctr"/>
                      <a:r>
                        <a:rPr lang="en-US" sz="17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 evolución continúa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La creación está completa (Gén 2:1-3; Juan 5:17; Col 1:17; Heb 4:3-4, 10)</a:t>
                      </a:r>
                    </a:p>
                  </a:txBody>
                  <a:tcPr anchor="ctr"/>
                </a:tc>
                <a:extLst>
                  <a:ext uri="{0D108BD9-81ED-4DB2-BD59-A6C34878D82A}">
                    <a16:rowId xmlns:a16="http://schemas.microsoft.com/office/drawing/2014/main" val="297088852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sufrimiento es natural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sufrimiento es antinatural                                (Gén 1:31; Rom 8:19-23; Apc 21:4)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Muerte antes de Adán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muerte después de Adán                                 (Gén 2:17; Rom 5,12)</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es un animal evolucionado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superior a los animales</a:t>
                      </a:r>
                      <a:r>
                        <a:rPr lang="en-US" sz="1700" kern="1200" dirty="0">
                          <a:solidFill>
                            <a:srgbClr val="0000CC"/>
                          </a:solidFill>
                          <a:effectLst/>
                          <a:latin typeface="Calibri" panose="020F0502020204030204" pitchFamily="34" charset="0"/>
                          <a:ea typeface="+mn-ea"/>
                          <a:cs typeface="+mn-cs"/>
                        </a:rPr>
                        <a:t>         (Gén 1:26-28; Sal 8, 4-6)</a:t>
                      </a:r>
                    </a:p>
                  </a:txBody>
                  <a:tcPr anchor="ctr"/>
                </a:tc>
                <a:extLst>
                  <a:ext uri="{0D108BD9-81ED-4DB2-BD59-A6C34878D82A}">
                    <a16:rowId xmlns:a16="http://schemas.microsoft.com/office/drawing/2014/main" val="204693539"/>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existe mucho después de que comienza la historia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existía desde el principio (Mateo 19:4)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evolucionó a partir de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del polvo (Gén 2:7)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b="1" u="sng" kern="1200" noProof="0" dirty="0">
                          <a:solidFill>
                            <a:srgbClr val="C00000"/>
                          </a:solidFill>
                          <a:effectLst/>
                          <a:latin typeface="Calibri" panose="020F0502020204030204" pitchFamily="34" charset="0"/>
                          <a:ea typeface="+mn-ea"/>
                          <a:cs typeface="+mn-cs"/>
                        </a:rPr>
                        <a:t>Fósiles antes del hombre</a:t>
                      </a: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b="1" u="sng" kern="1200" dirty="0">
                          <a:solidFill>
                            <a:srgbClr val="0000CC"/>
                          </a:solidFill>
                          <a:effectLst/>
                          <a:latin typeface="Calibri" panose="020F0502020204030204" pitchFamily="34" charset="0"/>
                          <a:ea typeface="+mn-ea"/>
                          <a:cs typeface="+mn-cs"/>
                        </a:rPr>
                        <a:t>Fósiles después del hombre</a:t>
                      </a:r>
                    </a:p>
                  </a:txBody>
                  <a:tcPr anchor="ctr">
                    <a:solidFill>
                      <a:srgbClr val="FFFFCC"/>
                    </a:solidFill>
                  </a:tcPr>
                </a:tc>
                <a:extLst>
                  <a:ext uri="{0D108BD9-81ED-4DB2-BD59-A6C34878D82A}">
                    <a16:rowId xmlns:a16="http://schemas.microsoft.com/office/drawing/2014/main" val="3962192283"/>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relacionado con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no está relacionado con los animales </a:t>
                      </a:r>
                      <a:r>
                        <a:rPr lang="en-US" sz="1700" kern="1200" dirty="0">
                          <a:solidFill>
                            <a:srgbClr val="0000CC"/>
                          </a:solidFill>
                          <a:effectLst/>
                          <a:latin typeface="Calibri" panose="020F0502020204030204" pitchFamily="34" charset="0"/>
                          <a:ea typeface="+mn-ea"/>
                          <a:cs typeface="+mn-cs"/>
                        </a:rPr>
                        <a:t>(Gén 5; 11)</a:t>
                      </a:r>
                    </a:p>
                  </a:txBody>
                  <a:tcPr anchor="ctr"/>
                </a:tc>
                <a:extLst>
                  <a:ext uri="{0D108BD9-81ED-4DB2-BD59-A6C34878D82A}">
                    <a16:rowId xmlns:a16="http://schemas.microsoft.com/office/drawing/2014/main" val="3472816775"/>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genealogía del hombre es antigua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genealogía del hombre es reciente</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50910271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primitivo comía carne</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El hombre primitivo era herbívoro                      (Gén 1:29; 9:3)</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552674989"/>
                  </a:ext>
                </a:extLst>
              </a:tr>
              <a:tr h="35122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237771119"/>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E8DE31-EF07-404C-5BF8-1C6FE6005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9655"/>
            <a:ext cx="8753653" cy="6578689"/>
          </a:xfrm>
          <a:prstGeom prst="rect">
            <a:avLst/>
          </a:prstGeom>
        </p:spPr>
      </p:pic>
    </p:spTree>
    <p:extLst>
      <p:ext uri="{BB962C8B-B14F-4D97-AF65-F5344CB8AC3E}">
        <p14:creationId xmlns:p14="http://schemas.microsoft.com/office/powerpoint/2010/main" val="98149771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endtimeupgrade.org/wp-content/uploads/2011/10/PLESIOSAUR.png"/>
          <p:cNvPicPr>
            <a:picLocks noChangeAspect="1" noChangeArrowheads="1"/>
          </p:cNvPicPr>
          <p:nvPr/>
        </p:nvPicPr>
        <p:blipFill>
          <a:blip r:embed="rId2" cstate="print"/>
          <a:srcRect/>
          <a:stretch>
            <a:fillRect/>
          </a:stretch>
        </p:blipFill>
        <p:spPr bwMode="auto">
          <a:xfrm>
            <a:off x="1828802" y="304800"/>
            <a:ext cx="5953125" cy="6275388"/>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3329FF32-6073-4EAB-AF74-976036672B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849466"/>
            <a:ext cx="8229600" cy="515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B18A6-7279-14A4-6455-11DBB67B8A59}"/>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A571DB7-D948-B346-3CFE-9BABC04A7A52}"/>
              </a:ext>
            </a:extLst>
          </p:cNvPr>
          <p:cNvGraphicFramePr>
            <a:graphicFrameLocks noGrp="1"/>
          </p:cNvGraphicFramePr>
          <p:nvPr>
            <p:ph idx="1"/>
          </p:nvPr>
        </p:nvGraphicFramePr>
        <p:xfrm>
          <a:off x="152400" y="30480"/>
          <a:ext cx="8839200" cy="6903720"/>
        </p:xfrm>
        <a:graphic>
          <a:graphicData uri="http://schemas.openxmlformats.org/drawingml/2006/table">
            <a:tbl>
              <a:tblPr firstRow="1" bandRow="1">
                <a:tableStyleId>{073A0DAA-6AF3-43AB-8588-CEC1D06C72B9}</a:tableStyleId>
              </a:tblPr>
              <a:tblGrid>
                <a:gridCol w="3928533">
                  <a:extLst>
                    <a:ext uri="{9D8B030D-6E8A-4147-A177-3AD203B41FA5}">
                      <a16:colId xmlns:a16="http://schemas.microsoft.com/office/drawing/2014/main" val="978448397"/>
                    </a:ext>
                  </a:extLst>
                </a:gridCol>
                <a:gridCol w="4910667">
                  <a:extLst>
                    <a:ext uri="{9D8B030D-6E8A-4147-A177-3AD203B41FA5}">
                      <a16:colId xmlns:a16="http://schemas.microsoft.com/office/drawing/2014/main" val="2983755553"/>
                    </a:ext>
                  </a:extLst>
                </a:gridCol>
              </a:tblGrid>
              <a:tr h="585378">
                <a:tc gridSpan="2">
                  <a:txBody>
                    <a:bodyPr/>
                    <a:lstStyle/>
                    <a:p>
                      <a:pPr algn="ct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sz="3400" dirty="0"/>
                    </a:p>
                  </a:txBody>
                  <a:tcPr/>
                </a:tc>
                <a:tc hMerge="1">
                  <a:txBody>
                    <a:bodyPr/>
                    <a:lstStyle/>
                    <a:p>
                      <a:endParaRPr lang="en-US" dirty="0"/>
                    </a:p>
                  </a:txBody>
                  <a:tcPr/>
                </a:tc>
                <a:extLst>
                  <a:ext uri="{0D108BD9-81ED-4DB2-BD59-A6C34878D82A}">
                    <a16:rowId xmlns:a16="http://schemas.microsoft.com/office/drawing/2014/main" val="3462178000"/>
                  </a:ext>
                </a:extLst>
              </a:tr>
              <a:tr h="336592">
                <a:tc>
                  <a:txBody>
                    <a:bodyPr/>
                    <a:lstStyle/>
                    <a:p>
                      <a:pPr algn="ctr"/>
                      <a:r>
                        <a:rPr lang="en-US" sz="17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 evolución continúa</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La creación está completa (Gén 2:1-3; Juan 5:17; Col 1:17; Heb 4:3-4, 10)</a:t>
                      </a:r>
                    </a:p>
                  </a:txBody>
                  <a:tcPr anchor="ctr"/>
                </a:tc>
                <a:extLst>
                  <a:ext uri="{0D108BD9-81ED-4DB2-BD59-A6C34878D82A}">
                    <a16:rowId xmlns:a16="http://schemas.microsoft.com/office/drawing/2014/main" val="297088852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sufrimiento es natural</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sufrimiento es antinatural                                (Gén 1:31; Rom 8:19-23; Apc 21:4)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Muerte antes de Adán</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muerte después de Adán                                 (Gén 2:17; Rom 5,12)</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es un animal evolucionado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superior a los animales</a:t>
                      </a:r>
                      <a:r>
                        <a:rPr lang="en-US" sz="1700" kern="1200" dirty="0">
                          <a:solidFill>
                            <a:srgbClr val="0000CC"/>
                          </a:solidFill>
                          <a:effectLst/>
                          <a:latin typeface="Calibri" panose="020F0502020204030204" pitchFamily="34" charset="0"/>
                          <a:ea typeface="+mn-ea"/>
                          <a:cs typeface="+mn-cs"/>
                        </a:rPr>
                        <a:t>         (Gén 1:26-28; Sal 8, 4-6)</a:t>
                      </a:r>
                    </a:p>
                  </a:txBody>
                  <a:tcPr anchor="ctr"/>
                </a:tc>
                <a:extLst>
                  <a:ext uri="{0D108BD9-81ED-4DB2-BD59-A6C34878D82A}">
                    <a16:rowId xmlns:a16="http://schemas.microsoft.com/office/drawing/2014/main" val="204693539"/>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existe mucho después de que comienza la historia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existía desde el principio (Mateo 19:4)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1965586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evolucionó a partir de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creado del polvo (Gén 2:7)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Fósiles antes del hombre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1700" kern="1200" dirty="0">
                          <a:solidFill>
                            <a:srgbClr val="0000CC"/>
                          </a:solidFill>
                          <a:effectLst/>
                          <a:latin typeface="Calibri" panose="020F0502020204030204" pitchFamily="34" charset="0"/>
                          <a:ea typeface="+mn-ea"/>
                          <a:cs typeface="+mn-cs"/>
                        </a:rPr>
                        <a:t>Fósiles después del hombre</a:t>
                      </a:r>
                    </a:p>
                  </a:txBody>
                  <a:tcPr anchor="ctr"/>
                </a:tc>
                <a:extLst>
                  <a:ext uri="{0D108BD9-81ED-4DB2-BD59-A6C34878D82A}">
                    <a16:rowId xmlns:a16="http://schemas.microsoft.com/office/drawing/2014/main" val="3962192283"/>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relacionado con los animales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no está relacionado con los animales </a:t>
                      </a:r>
                      <a:r>
                        <a:rPr lang="en-US" sz="1700" kern="1200" dirty="0">
                          <a:solidFill>
                            <a:srgbClr val="0000CC"/>
                          </a:solidFill>
                          <a:effectLst/>
                          <a:latin typeface="Calibri" panose="020F0502020204030204" pitchFamily="34" charset="0"/>
                          <a:ea typeface="+mn-ea"/>
                          <a:cs typeface="+mn-cs"/>
                        </a:rPr>
                        <a:t>(Gén 5; 11)</a:t>
                      </a:r>
                    </a:p>
                  </a:txBody>
                  <a:tcPr anchor="ctr"/>
                </a:tc>
                <a:extLst>
                  <a:ext uri="{0D108BD9-81ED-4DB2-BD59-A6C34878D82A}">
                    <a16:rowId xmlns:a16="http://schemas.microsoft.com/office/drawing/2014/main" val="3472816775"/>
                  </a:ext>
                </a:extLst>
              </a:tr>
              <a:tr h="336592">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genealogía del hombre es antigua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 genealogía del hombre es reciente</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509102715"/>
                  </a:ext>
                </a:extLst>
              </a:tr>
              <a:tr h="585378">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primitivo comía carne</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El hombre primitivo era herbívoro                      (Gén 1:29; 9:3)</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552674989"/>
                  </a:ext>
                </a:extLst>
              </a:tr>
              <a:tr h="351227">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419631024"/>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nvPr>
        </p:nvGraphicFramePr>
        <p:xfrm>
          <a:off x="114300" y="116840"/>
          <a:ext cx="8915400" cy="663448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matrimonio es una costumbre evolucionada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matrimonio fue instituido por Dios                (Gén 2:18-25; Juan 2:11)</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desarrolló unidades de tiempo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unidades de tiempo               (Gén 1:14)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Semana de siete días fué desarrollada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la semana de siete días      (Éxodo 20:8-11; 31:15-17)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gente no llegó a  los 100 años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personas alcanzaban los 900 años de edad   (Sal 148:4; 90:10; Gén 1:6-7; 5:5, 27; 11:24-25)</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ser humano en sus inicios era primitivo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primitivo era avanzado </a:t>
                      </a:r>
                      <a:r>
                        <a:rPr lang="en-US" sz="1700" kern="1200" dirty="0">
                          <a:solidFill>
                            <a:srgbClr val="0000CC"/>
                          </a:solidFill>
                          <a:effectLst/>
                          <a:latin typeface="Calibri" panose="020F0502020204030204" pitchFamily="34" charset="0"/>
                          <a:ea typeface="+mn-ea"/>
                          <a:cs typeface="+mn-cs"/>
                        </a:rPr>
                        <a:t>(Gén 4:17, 20-22; 6:14; 11:4; Prov. 1:7; Ps 14:1; Rom 1:18)</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lenguaje evolucionó lentamente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fue creado con la capacidad de hablar (Gén 2:23; 3:9-10)</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Las cosas están mejorando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cosas se están deteriorando</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Las espinas evolucionaron con las plantas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pecado de Adán causa los espinos (Gén 3:18)</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naturaleza animal causa el mal</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La naturaleza pecaminosa causa el mal (Jer. 17:9)</a:t>
                      </a:r>
                      <a:r>
                        <a:rPr lang="en-US" sz="1700" kern="1200" dirty="0">
                          <a:solidFill>
                            <a:srgbClr val="0000CC"/>
                          </a:solidFill>
                          <a:effectLst/>
                          <a:latin typeface="Calibri" panose="020F0502020204030204" pitchFamily="34" charset="0"/>
                          <a:ea typeface="+mn-ea"/>
                          <a:cs typeface="+mn-cs"/>
                        </a:rPr>
                        <a:t>	</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415015470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E5707-CFE8-B0E3-4A9E-D8289942107F}"/>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FC836B0-5941-BCA4-6DAD-A42DF047A85B}"/>
              </a:ext>
            </a:extLst>
          </p:cNvPr>
          <p:cNvGraphicFramePr>
            <a:graphicFrameLocks noGrp="1"/>
          </p:cNvGraphicFramePr>
          <p:nvPr>
            <p:ph idx="1"/>
          </p:nvPr>
        </p:nvGraphicFramePr>
        <p:xfrm>
          <a:off x="114300" y="116840"/>
          <a:ext cx="8915400" cy="663448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matrimonio es una costumbre evolucionada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matrimonio fue instituido por Dios                (Gén 2:18-25; Juan 2:11)</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desarrolló unidades de tiempo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unidades de tiempo               (Gén 1:14)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Semana de siete días fué desarrollada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la semana de siete días      (Éxodo 20:8-11; 31:15-17)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gente no llegó a  los 100 años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personas alcanzaban los 900 años de edad   (Sal 148:4; 90:10; Gén 1:6-7; 5:5, 27; 11:24-25)</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b="1" u="sng" kern="1200" noProof="0" dirty="0">
                          <a:solidFill>
                            <a:srgbClr val="C00000"/>
                          </a:solidFill>
                          <a:effectLst/>
                          <a:latin typeface="Calibri" panose="020F0502020204030204" pitchFamily="34" charset="0"/>
                          <a:ea typeface="+mn-ea"/>
                          <a:cs typeface="+mn-cs"/>
                        </a:rPr>
                        <a:t>El ser humano en sus inicios era primitivo</a:t>
                      </a:r>
                      <a:endParaRPr lang="en-US" sz="1700" b="1" u="sng" kern="1200" noProof="0" dirty="0">
                        <a:solidFill>
                          <a:srgbClr val="C00000"/>
                        </a:solidFill>
                        <a:effectLst/>
                        <a:latin typeface="Calibri" panose="020F0502020204030204" pitchFamily="34" charset="0"/>
                        <a:ea typeface="+mn-ea"/>
                        <a:cs typeface="+mn-cs"/>
                      </a:endParaRPr>
                    </a:p>
                  </a:txBody>
                  <a:tcPr anchor="ctr">
                    <a:solidFill>
                      <a:srgbClr val="FFFFCC"/>
                    </a:solidFill>
                  </a:tcP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b="1" u="sng" kern="1200" dirty="0">
                          <a:solidFill>
                            <a:srgbClr val="0000CC"/>
                          </a:solidFill>
                          <a:effectLst/>
                          <a:latin typeface="Calibri" panose="020F0502020204030204" pitchFamily="34" charset="0"/>
                          <a:ea typeface="+mn-ea"/>
                          <a:cs typeface="+mn-cs"/>
                        </a:rPr>
                        <a:t>El hombre primitivo era avanzado </a:t>
                      </a:r>
                      <a:r>
                        <a:rPr lang="en-US" sz="1700" b="1" u="sng" kern="1200" dirty="0">
                          <a:solidFill>
                            <a:srgbClr val="0000CC"/>
                          </a:solidFill>
                          <a:effectLst/>
                          <a:latin typeface="Calibri" panose="020F0502020204030204" pitchFamily="34" charset="0"/>
                          <a:ea typeface="+mn-ea"/>
                          <a:cs typeface="+mn-cs"/>
                        </a:rPr>
                        <a:t>(Gén 4:17, 20-22; 6:14; 11:4; Prov. 1:7; Ps 14:1; Rom 1:18)</a:t>
                      </a:r>
                    </a:p>
                  </a:txBody>
                  <a:tcPr anchor="ctr">
                    <a:solidFill>
                      <a:srgbClr val="FFFFCC"/>
                    </a:solidFill>
                  </a:tcP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lenguaje evolucionó lentamente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fue creado con la capacidad de hablar (Gén 2:23; 3:9-10)</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Las cosas están mejorando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cosas se están deteriorando</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Las espinas evolucionaron con las plantas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pecado de Adán causa los espinos (Gén 3:18)</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naturaleza animal causa el mal</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La naturaleza pecaminosa causa el mal (Jer. 17:9)</a:t>
                      </a:r>
                      <a:r>
                        <a:rPr lang="en-US" sz="1700" kern="1200" dirty="0">
                          <a:solidFill>
                            <a:srgbClr val="0000CC"/>
                          </a:solidFill>
                          <a:effectLst/>
                          <a:latin typeface="Calibri" panose="020F0502020204030204" pitchFamily="34" charset="0"/>
                          <a:ea typeface="+mn-ea"/>
                          <a:cs typeface="+mn-cs"/>
                        </a:rPr>
                        <a:t>	</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988814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7BE28-FCB2-D521-96DD-5113A839198C}"/>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44E54D53-5AA4-99F9-A9DF-051019DBF293}"/>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A79FD4CA-941D-08F0-68E6-9F663D39D323}"/>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La luz antes del sol (d</a:t>
            </a:r>
            <a:r>
              <a:rPr lang="en-US" altLang="en-US" sz="2800" dirty="0">
                <a:cs typeface="Calibri" panose="020F0502020204030204" pitchFamily="34" charset="0"/>
              </a:rPr>
              <a:t>ía</a:t>
            </a:r>
            <a:r>
              <a:rPr lang="en-US" altLang="en-US" sz="2800" dirty="0">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89F1D43-26C3-D9BA-5E27-20CFF3ED9434}"/>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2141704125"/>
      </p:ext>
    </p:extLst>
  </p:cSld>
  <p:clrMapOvr>
    <a:masterClrMapping/>
  </p:clrMapOvr>
  <p:transition>
    <p:cu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4"/>
          <p:cNvSpPr txBox="1">
            <a:spLocks noChangeArrowheads="1"/>
          </p:cNvSpPr>
          <p:nvPr/>
        </p:nvSpPr>
        <p:spPr bwMode="auto">
          <a:xfrm>
            <a:off x="0" y="228600"/>
            <a:ext cx="9144000" cy="1031051"/>
          </a:xfrm>
          <a:prstGeom prst="rect">
            <a:avLst/>
          </a:prstGeom>
          <a:noFill/>
          <a:ln w="9525">
            <a:noFill/>
            <a:miter lim="800000"/>
            <a:headEnd/>
            <a:tailEnd/>
          </a:ln>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Cuestionario de Geografía</a:t>
            </a:r>
          </a:p>
          <a:p>
            <a:pPr algn="ctr">
              <a:spcAft>
                <a:spcPts val="600"/>
              </a:spcAft>
            </a:pPr>
            <a:r>
              <a:rPr lang="en-US" sz="2000" dirty="0">
                <a:latin typeface="Calibri" panose="020F0502020204030204" pitchFamily="34" charset="0"/>
              </a:rPr>
              <a:t>(de la libería WallBuilders) </a:t>
            </a:r>
            <a:r>
              <a:rPr lang="es-CO" sz="2000" dirty="0">
                <a:latin typeface="Calibri" panose="020F0502020204030204" pitchFamily="34" charset="0"/>
              </a:rPr>
              <a:t>que se dio a los Grados 4to. en 1862</a:t>
            </a:r>
            <a:endParaRPr lang="en-US" sz="2000" dirty="0">
              <a:latin typeface="Calibri" panose="020F0502020204030204" pitchFamily="34" charset="0"/>
            </a:endParaRPr>
          </a:p>
        </p:txBody>
      </p:sp>
      <p:pic>
        <p:nvPicPr>
          <p:cNvPr id="11" name="Picture 10">
            <a:extLst>
              <a:ext uri="{FF2B5EF4-FFF2-40B4-BE49-F238E27FC236}">
                <a16:creationId xmlns:a16="http://schemas.microsoft.com/office/drawing/2014/main" id="{999D7561-F5F3-0C40-F3C3-0B8C506FF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771" y="1524000"/>
            <a:ext cx="8240829" cy="4953000"/>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57BF0-9A5B-9FEC-32DB-BFEF735E1CB3}"/>
              </a:ext>
            </a:extLst>
          </p:cNvPr>
          <p:cNvPicPr>
            <a:picLocks noChangeAspect="1"/>
          </p:cNvPicPr>
          <p:nvPr/>
        </p:nvPicPr>
        <p:blipFill>
          <a:blip r:embed="rId2"/>
          <a:stretch>
            <a:fillRect/>
          </a:stretch>
        </p:blipFill>
        <p:spPr>
          <a:xfrm>
            <a:off x="2209800" y="419100"/>
            <a:ext cx="4520646" cy="6019800"/>
          </a:xfrm>
          <a:prstGeom prst="rect">
            <a:avLst/>
          </a:prstGeom>
        </p:spPr>
      </p:pic>
    </p:spTree>
    <p:extLst>
      <p:ext uri="{BB962C8B-B14F-4D97-AF65-F5344CB8AC3E}">
        <p14:creationId xmlns:p14="http://schemas.microsoft.com/office/powerpoint/2010/main" val="65534266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45020-3D23-8721-CDF2-B43C8E31B47E}"/>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9FF611F-1D88-7B34-AEF8-2A8096FE3E04}"/>
              </a:ext>
            </a:extLst>
          </p:cNvPr>
          <p:cNvGraphicFramePr>
            <a:graphicFrameLocks noGrp="1"/>
          </p:cNvGraphicFramePr>
          <p:nvPr>
            <p:ph idx="1"/>
          </p:nvPr>
        </p:nvGraphicFramePr>
        <p:xfrm>
          <a:off x="114300" y="116840"/>
          <a:ext cx="8915400" cy="663448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matrimonio es una costumbre evolucionada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matrimonio fue instituido por Dios                (Gén 2:18-25; Juan 2:11)</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hombre desarrolló unidades de tiempo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unidades de tiempo               (Gén 1:14)</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Semana de siete días fué desarrollada</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Dios implementó la semana de siete días      (Éxodo 20:8-11; 31:15-17)</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403976237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gente no llegó a  los 100 años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personas alcanzaban los 900 años de edad   (Sal 148:4; 90:10; Gén 1:6-7; 5:5, 27; 11:24-25)</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0469353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El ser humano en sus inicios era primitivo</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primitivo era avanzado </a:t>
                      </a:r>
                      <a:r>
                        <a:rPr lang="en-US" sz="1700" kern="1200" dirty="0">
                          <a:solidFill>
                            <a:srgbClr val="0000CC"/>
                          </a:solidFill>
                          <a:effectLst/>
                          <a:latin typeface="Calibri" panose="020F0502020204030204" pitchFamily="34" charset="0"/>
                          <a:ea typeface="+mn-ea"/>
                          <a:cs typeface="+mn-cs"/>
                        </a:rPr>
                        <a:t>(Gén 4:17, 20-22; 6:14; 11:4; Prov. 1:7; Ps 14:1; Rom 1:18)</a:t>
                      </a:r>
                    </a:p>
                  </a:txBody>
                  <a:tcPr anchor="ctr"/>
                </a:tc>
                <a:extLst>
                  <a:ext uri="{0D108BD9-81ED-4DB2-BD59-A6C34878D82A}">
                    <a16:rowId xmlns:a16="http://schemas.microsoft.com/office/drawing/2014/main" val="341965586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El lenguaje evolucionó lentamente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hombre fue creado con la capacidad de hablar (Gén 2:23; 3:9-10)</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213644749"/>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1700" kern="1200" noProof="0" dirty="0">
                          <a:solidFill>
                            <a:srgbClr val="C00000"/>
                          </a:solidFill>
                          <a:effectLst/>
                          <a:latin typeface="Calibri" panose="020F0502020204030204" pitchFamily="34" charset="0"/>
                          <a:ea typeface="+mn-ea"/>
                          <a:cs typeface="+mn-cs"/>
                        </a:rPr>
                        <a:t>Las cosas están mejorando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Las cosas se están deteriorando</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962192283"/>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Las espinas evolucionaron con las plantas</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1700" kern="1200" dirty="0">
                          <a:solidFill>
                            <a:srgbClr val="0000CC"/>
                          </a:solidFill>
                          <a:effectLst/>
                          <a:latin typeface="Calibri" panose="020F0502020204030204" pitchFamily="34" charset="0"/>
                          <a:ea typeface="+mn-ea"/>
                          <a:cs typeface="+mn-cs"/>
                        </a:rPr>
                        <a:t>El pecado de Adán causa los espinos (Gén 3:18)</a:t>
                      </a:r>
                      <a:endParaRPr lang="en-US" sz="17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47281677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noProof="0" dirty="0">
                          <a:solidFill>
                            <a:srgbClr val="C00000"/>
                          </a:solidFill>
                          <a:effectLst/>
                          <a:latin typeface="Calibri" panose="020F0502020204030204" pitchFamily="34" charset="0"/>
                          <a:ea typeface="+mn-ea"/>
                          <a:cs typeface="+mn-cs"/>
                        </a:rPr>
                        <a:t>La naturaleza animal causa el mal</a:t>
                      </a:r>
                      <a:endParaRPr lang="en-US" sz="17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1700" kern="1200" dirty="0">
                          <a:solidFill>
                            <a:srgbClr val="0000CC"/>
                          </a:solidFill>
                          <a:effectLst/>
                          <a:latin typeface="Calibri" panose="020F0502020204030204" pitchFamily="34" charset="0"/>
                          <a:ea typeface="+mn-ea"/>
                          <a:cs typeface="+mn-cs"/>
                        </a:rPr>
                        <a:t>La naturaleza pecaminosa causa el mal (Jer. 17:9)</a:t>
                      </a:r>
                      <a:r>
                        <a:rPr lang="en-US" sz="1700" kern="1200" dirty="0">
                          <a:solidFill>
                            <a:srgbClr val="0000CC"/>
                          </a:solidFill>
                          <a:effectLst/>
                          <a:latin typeface="Calibri" panose="020F0502020204030204" pitchFamily="34" charset="0"/>
                          <a:ea typeface="+mn-ea"/>
                          <a:cs typeface="+mn-cs"/>
                        </a:rPr>
                        <a:t>	</a:t>
                      </a: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1750701708"/>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nvPr>
        </p:nvGraphicFramePr>
        <p:xfrm>
          <a:off x="114300" y="116840"/>
          <a:ext cx="8915400" cy="2504440"/>
        </p:xfrm>
        <a:graphic>
          <a:graphicData uri="http://schemas.openxmlformats.org/drawingml/2006/table">
            <a:tbl>
              <a:tblPr firstRow="1" bandRow="1">
                <a:tableStyleId>{073A0DAA-6AF3-43AB-8588-CEC1D06C72B9}</a:tableStyleId>
              </a:tblPr>
              <a:tblGrid>
                <a:gridCol w="3962400">
                  <a:extLst>
                    <a:ext uri="{9D8B030D-6E8A-4147-A177-3AD203B41FA5}">
                      <a16:colId xmlns:a16="http://schemas.microsoft.com/office/drawing/2014/main" val="978448397"/>
                    </a:ext>
                  </a:extLst>
                </a:gridCol>
                <a:gridCol w="4953000">
                  <a:extLst>
                    <a:ext uri="{9D8B030D-6E8A-4147-A177-3AD203B41FA5}">
                      <a16:colId xmlns:a16="http://schemas.microsoft.com/office/drawing/2014/main" val="2983755553"/>
                    </a:ext>
                  </a:extLst>
                </a:gridCol>
              </a:tblGrid>
              <a:tr h="412115">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¿Evolución Teísta?</a:t>
                      </a:r>
                      <a:endParaRPr lang="en-US" dirty="0"/>
                    </a:p>
                  </a:txBody>
                  <a:tcPr/>
                </a:tc>
                <a:tc hMerge="1">
                  <a:txBody>
                    <a:bodyPr/>
                    <a:lstStyle/>
                    <a:p>
                      <a:endParaRPr lang="en-US" dirty="0"/>
                    </a:p>
                  </a:txBody>
                  <a:tcPr/>
                </a:tc>
                <a:extLst>
                  <a:ext uri="{0D108BD9-81ED-4DB2-BD59-A6C34878D82A}">
                    <a16:rowId xmlns:a16="http://schemas.microsoft.com/office/drawing/2014/main" val="3462178000"/>
                  </a:ext>
                </a:extLst>
              </a:tr>
              <a:tr h="0">
                <a:tc>
                  <a:txBody>
                    <a:bodyPr/>
                    <a:lstStyle/>
                    <a:p>
                      <a:pPr algn="ctr"/>
                      <a:r>
                        <a:rPr lang="en-US" sz="2000" b="1" kern="1200" dirty="0">
                          <a:solidFill>
                            <a:srgbClr val="C00000"/>
                          </a:solidFill>
                          <a:effectLst/>
                          <a:latin typeface="Calibri" panose="020F0502020204030204" pitchFamily="34" charset="0"/>
                          <a:ea typeface="+mn-ea"/>
                          <a:cs typeface="+mn-cs"/>
                        </a:rPr>
                        <a:t>Evolución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effectLst/>
                          <a:latin typeface="Calibri" panose="020F0502020204030204" pitchFamily="34" charset="0"/>
                          <a:ea typeface="+mn-ea"/>
                          <a:cs typeface="+mn-cs"/>
                        </a:rPr>
                        <a:t>Gén 1:1–2:3</a:t>
                      </a:r>
                    </a:p>
                  </a:txBody>
                  <a:tcPr anchor="ctr"/>
                </a:tc>
                <a:extLst>
                  <a:ext uri="{0D108BD9-81ED-4DB2-BD59-A6C34878D82A}">
                    <a16:rowId xmlns:a16="http://schemas.microsoft.com/office/drawing/2014/main" val="2313425501"/>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noProof="0" dirty="0">
                          <a:solidFill>
                            <a:srgbClr val="C00000"/>
                          </a:solidFill>
                          <a:effectLst/>
                          <a:latin typeface="Calibri" panose="020F0502020204030204" pitchFamily="34" charset="0"/>
                          <a:ea typeface="+mn-ea"/>
                          <a:cs typeface="+mn-cs"/>
                        </a:rPr>
                        <a:t>El sufrimiento precede al hombre</a:t>
                      </a:r>
                      <a:endParaRPr lang="en-US" sz="2000" kern="1200" noProof="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dirty="0">
                          <a:solidFill>
                            <a:srgbClr val="0000CC"/>
                          </a:solidFill>
                          <a:effectLst/>
                          <a:latin typeface="Calibri" panose="020F0502020204030204" pitchFamily="34" charset="0"/>
                          <a:ea typeface="+mn-ea"/>
                          <a:cs typeface="+mn-cs"/>
                        </a:rPr>
                        <a:t>El sufrimiento sigue al hombre (Gén 1:31; Rom 8:19-23; Apc 21:4)</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970888525"/>
                  </a:ext>
                </a:extLst>
              </a:tr>
              <a:tr h="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000" kern="1200" noProof="0" dirty="0">
                          <a:solidFill>
                            <a:srgbClr val="C00000"/>
                          </a:solidFill>
                          <a:effectLst/>
                          <a:latin typeface="Calibri" panose="020F0502020204030204" pitchFamily="34" charset="0"/>
                          <a:ea typeface="+mn-ea"/>
                          <a:cs typeface="+mn-cs"/>
                        </a:rPr>
                        <a:t>El hombre está mejorando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000" kern="1200" dirty="0">
                          <a:solidFill>
                            <a:srgbClr val="0000CC"/>
                          </a:solidFill>
                          <a:effectLst/>
                          <a:latin typeface="Calibri" panose="020F0502020204030204" pitchFamily="34" charset="0"/>
                          <a:ea typeface="+mn-ea"/>
                          <a:cs typeface="+mn-cs"/>
                        </a:rPr>
                        <a:t>El hombre está fracasando (Apc 14:20)</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1099843120"/>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List adapted from Walt Brown, </a:t>
                      </a:r>
                      <a:r>
                        <a:rPr lang="en-US" sz="1800" i="1" kern="1200" dirty="0">
                          <a:solidFill>
                            <a:schemeClr val="bg2"/>
                          </a:solidFill>
                          <a:effectLst/>
                          <a:latin typeface="Calibri" panose="020F0502020204030204" pitchFamily="34" charset="0"/>
                          <a:ea typeface="+mn-ea"/>
                          <a:cs typeface="+mn-cs"/>
                        </a:rPr>
                        <a:t>In The Beginning</a:t>
                      </a:r>
                      <a:r>
                        <a:rPr lang="en-US" sz="1800" kern="1200" dirty="0">
                          <a:solidFill>
                            <a:schemeClr val="bg2"/>
                          </a:solidFill>
                          <a:effectLst/>
                          <a:latin typeface="Calibri" panose="020F0502020204030204" pitchFamily="34" charset="0"/>
                          <a:ea typeface="+mn-ea"/>
                          <a:cs typeface="+mn-cs"/>
                        </a:rPr>
                        <a:t>, 276-80</a:t>
                      </a:r>
                    </a:p>
                  </a:txBody>
                  <a:tcP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87640814"/>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0DBB-C819-4D37-A0DD-EC97388EE450}"/>
              </a:ext>
            </a:extLst>
          </p:cNvPr>
          <p:cNvSpPr>
            <a:spLocks noGrp="1"/>
          </p:cNvSpPr>
          <p:nvPr>
            <p:ph type="title"/>
          </p:nvPr>
        </p:nvSpPr>
        <p:spPr>
          <a:xfrm>
            <a:off x="685800" y="2857500"/>
            <a:ext cx="7772400" cy="1143000"/>
          </a:xfrm>
        </p:spPr>
        <p:txBody>
          <a:bodyPr/>
          <a:lstStyle/>
          <a:p>
            <a:pPr algn="ctr">
              <a:defRPr/>
            </a:pPr>
            <a:r>
              <a:rPr lang="en-US" sz="6000" dirty="0">
                <a:effectLst>
                  <a:outerShdw blurRad="38100" dist="38100" dir="2700000" algn="tl">
                    <a:srgbClr val="000000">
                      <a:alpha val="43137"/>
                    </a:srgbClr>
                  </a:outerShdw>
                </a:effectLst>
              </a:rPr>
              <a:t>CONCLUSION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C3FB9-C6DF-B2C8-A4A7-474D073B07BC}"/>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E4A44760-B8B6-98AE-B1E5-47B33494BD06}"/>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80232237-4906-AEA8-0EAC-C5A1F1335935}"/>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920011CA-E1C1-63E7-03A8-07E04986F1DC}"/>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739308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772400" cy="685800"/>
          </a:xfrm>
        </p:spPr>
        <p:txBody>
          <a:bodyPr/>
          <a:lstStyle/>
          <a:p>
            <a:pPr algn="ctr" eaLnBrk="1" hangingPunct="1"/>
            <a:r>
              <a:rPr lang="en-US" sz="3600" dirty="0"/>
              <a:t>Días de la Creación</a:t>
            </a:r>
          </a:p>
        </p:txBody>
      </p:sp>
      <p:sp>
        <p:nvSpPr>
          <p:cNvPr id="19459" name="Rectangle 3"/>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dirty="0"/>
              <a:t>Días Revelatorios</a:t>
            </a:r>
          </a:p>
          <a:p>
            <a:pPr marL="461963" indent="-461963" algn="just" eaLnBrk="1" hangingPunct="1">
              <a:spcBef>
                <a:spcPts val="0"/>
              </a:spcBef>
              <a:spcAft>
                <a:spcPts val="2400"/>
              </a:spcAft>
              <a:defRPr/>
            </a:pPr>
            <a:r>
              <a:rPr lang="en-US" dirty="0"/>
              <a:t>Días Solares no-consecutivos</a:t>
            </a:r>
          </a:p>
          <a:p>
            <a:pPr marL="461963" indent="-461963" algn="just" eaLnBrk="1" hangingPunct="1">
              <a:spcBef>
                <a:spcPts val="0"/>
              </a:spcBef>
              <a:spcAft>
                <a:spcPts val="2400"/>
              </a:spcAft>
              <a:defRPr/>
            </a:pPr>
            <a:r>
              <a:rPr lang="es-ES" dirty="0"/>
              <a:t>Teoría del día como –era-</a:t>
            </a:r>
          </a:p>
          <a:p>
            <a:pPr marL="461963" indent="-461963" eaLnBrk="1" hangingPunct="1">
              <a:spcBef>
                <a:spcPts val="0"/>
              </a:spcBef>
              <a:spcAft>
                <a:spcPts val="2400"/>
              </a:spcAft>
              <a:defRPr/>
            </a:pPr>
            <a:r>
              <a:rPr lang="es-ES" dirty="0"/>
              <a:t>Días Solares y Consecutivos</a:t>
            </a:r>
            <a:endParaRPr lang="en-US" dirty="0"/>
          </a:p>
        </p:txBody>
      </p:sp>
      <p:pic>
        <p:nvPicPr>
          <p:cNvPr id="4" name="Picture 3">
            <a:extLst>
              <a:ext uri="{FF2B5EF4-FFF2-40B4-BE49-F238E27FC236}">
                <a16:creationId xmlns:a16="http://schemas.microsoft.com/office/drawing/2014/main" id="{0BB49AE4-8177-0981-0223-B437779CE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4151394"/>
            <a:ext cx="3470878" cy="247800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715B9-2BDD-6E72-3324-0BF22B0CDA24}"/>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B9851011-D872-D6F2-4337-74B502E5E3E7}"/>
              </a:ext>
            </a:extLst>
          </p:cNvPr>
          <p:cNvSpPr>
            <a:spLocks noGrp="1" noChangeArrowheads="1"/>
          </p:cNvSpPr>
          <p:nvPr>
            <p:ph type="title"/>
          </p:nvPr>
        </p:nvSpPr>
        <p:spPr>
          <a:xfrm>
            <a:off x="685800" y="228600"/>
            <a:ext cx="7772400" cy="685800"/>
          </a:xfrm>
        </p:spPr>
        <p:txBody>
          <a:bodyPr/>
          <a:lstStyle/>
          <a:p>
            <a:pPr algn="ctr" eaLnBrk="1" hangingPunct="1"/>
            <a:r>
              <a:rPr lang="en-US" sz="3600" dirty="0"/>
              <a:t>Días de la Creación</a:t>
            </a:r>
          </a:p>
        </p:txBody>
      </p:sp>
      <p:sp>
        <p:nvSpPr>
          <p:cNvPr id="19459" name="Rectangle 3">
            <a:extLst>
              <a:ext uri="{FF2B5EF4-FFF2-40B4-BE49-F238E27FC236}">
                <a16:creationId xmlns:a16="http://schemas.microsoft.com/office/drawing/2014/main" id="{A705507A-638A-6FC8-5EDA-39ED1EB11BE8}"/>
              </a:ext>
            </a:extLst>
          </p:cNvPr>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b="1" u="sng" dirty="0">
                <a:solidFill>
                  <a:srgbClr val="FFFFCC"/>
                </a:solidFill>
              </a:rPr>
              <a:t>Días Revelatorios</a:t>
            </a:r>
          </a:p>
          <a:p>
            <a:pPr marL="461963" indent="-461963" algn="just" eaLnBrk="1" hangingPunct="1">
              <a:spcBef>
                <a:spcPts val="0"/>
              </a:spcBef>
              <a:spcAft>
                <a:spcPts val="2400"/>
              </a:spcAft>
              <a:defRPr/>
            </a:pPr>
            <a:r>
              <a:rPr lang="en-US" dirty="0"/>
              <a:t>Días Solares no-consecutivos</a:t>
            </a:r>
          </a:p>
          <a:p>
            <a:pPr marL="461963" indent="-461963" algn="just" eaLnBrk="1" hangingPunct="1">
              <a:spcBef>
                <a:spcPts val="0"/>
              </a:spcBef>
              <a:spcAft>
                <a:spcPts val="2400"/>
              </a:spcAft>
              <a:defRPr/>
            </a:pPr>
            <a:r>
              <a:rPr lang="es-ES" dirty="0"/>
              <a:t>Teoría del día como –era-</a:t>
            </a:r>
          </a:p>
          <a:p>
            <a:pPr marL="461963" indent="-461963" eaLnBrk="1" hangingPunct="1">
              <a:spcBef>
                <a:spcPts val="0"/>
              </a:spcBef>
              <a:spcAft>
                <a:spcPts val="2400"/>
              </a:spcAft>
              <a:defRPr/>
            </a:pPr>
            <a:r>
              <a:rPr lang="es-ES" dirty="0"/>
              <a:t>Días Solares y Consecutivos</a:t>
            </a:r>
            <a:endParaRPr lang="en-US" dirty="0"/>
          </a:p>
        </p:txBody>
      </p:sp>
      <p:pic>
        <p:nvPicPr>
          <p:cNvPr id="4" name="Picture 3">
            <a:extLst>
              <a:ext uri="{FF2B5EF4-FFF2-40B4-BE49-F238E27FC236}">
                <a16:creationId xmlns:a16="http://schemas.microsoft.com/office/drawing/2014/main" id="{8CF3D4DC-5DD4-D4CF-E8D1-C4E280439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696" y="1905000"/>
            <a:ext cx="3310781" cy="2363706"/>
          </a:xfrm>
          <a:prstGeom prst="rect">
            <a:avLst/>
          </a:prstGeom>
        </p:spPr>
      </p:pic>
    </p:spTree>
    <p:extLst>
      <p:ext uri="{BB962C8B-B14F-4D97-AF65-F5344CB8AC3E}">
        <p14:creationId xmlns:p14="http://schemas.microsoft.com/office/powerpoint/2010/main" val="4253109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¿Días de Revelación?</a:t>
            </a:r>
          </a:p>
        </p:txBody>
      </p:sp>
      <p:sp>
        <p:nvSpPr>
          <p:cNvPr id="20483" name="Rectangle 3"/>
          <p:cNvSpPr>
            <a:spLocks noGrp="1" noChangeArrowheads="1"/>
          </p:cNvSpPr>
          <p:nvPr>
            <p:ph idx="1"/>
          </p:nvPr>
        </p:nvSpPr>
        <p:spPr>
          <a:xfrm>
            <a:off x="228600" y="1828800"/>
            <a:ext cx="5181600" cy="3276600"/>
          </a:xfrm>
        </p:spPr>
        <p:txBody>
          <a:bodyPr/>
          <a:lstStyle/>
          <a:p>
            <a:pPr marL="461963" indent="-461963" algn="just" eaLnBrk="1" hangingPunct="1">
              <a:spcBef>
                <a:spcPts val="0"/>
              </a:spcBef>
              <a:spcAft>
                <a:spcPts val="2400"/>
              </a:spcAft>
              <a:defRPr/>
            </a:pPr>
            <a:r>
              <a:rPr lang="en-US" dirty="0"/>
              <a:t>Definición</a:t>
            </a:r>
          </a:p>
          <a:p>
            <a:pPr marL="461963" indent="-461963" algn="just" eaLnBrk="1" hangingPunct="1">
              <a:spcBef>
                <a:spcPts val="0"/>
              </a:spcBef>
              <a:spcAft>
                <a:spcPts val="2400"/>
              </a:spcAft>
              <a:defRPr/>
            </a:pPr>
            <a:r>
              <a:rPr lang="en-US" i="1" dirty="0"/>
              <a:t>Asah</a:t>
            </a:r>
            <a:r>
              <a:rPr lang="en-US" dirty="0"/>
              <a:t> = “mostrar” (Gén 24:12) en Éxodo 20:11</a:t>
            </a:r>
          </a:p>
          <a:p>
            <a:pPr marL="461963" indent="-461963" algn="just" eaLnBrk="1" hangingPunct="1">
              <a:spcBef>
                <a:spcPts val="0"/>
              </a:spcBef>
              <a:spcAft>
                <a:spcPts val="2400"/>
              </a:spcAft>
              <a:defRPr/>
            </a:pPr>
            <a:r>
              <a:rPr lang="en-US" i="1" dirty="0"/>
              <a:t>Asah</a:t>
            </a:r>
            <a:r>
              <a:rPr lang="en-US" dirty="0"/>
              <a:t> (Gén 1:26) y </a:t>
            </a:r>
            <a:r>
              <a:rPr lang="en-US" i="1" dirty="0"/>
              <a:t>bara</a:t>
            </a:r>
            <a:r>
              <a:rPr lang="en-US" dirty="0"/>
              <a:t> (Gén 1:27)</a:t>
            </a:r>
          </a:p>
        </p:txBody>
      </p:sp>
      <p:pic>
        <p:nvPicPr>
          <p:cNvPr id="3" name="Picture 2">
            <a:extLst>
              <a:ext uri="{FF2B5EF4-FFF2-40B4-BE49-F238E27FC236}">
                <a16:creationId xmlns:a16="http://schemas.microsoft.com/office/drawing/2014/main" id="{7F143C19-0EEA-CC97-9EE6-B7AC0C558A77}"/>
              </a:ext>
            </a:extLst>
          </p:cNvPr>
          <p:cNvPicPr>
            <a:picLocks noChangeAspect="1"/>
          </p:cNvPicPr>
          <p:nvPr/>
        </p:nvPicPr>
        <p:blipFill>
          <a:blip r:embed="rId2"/>
          <a:stretch>
            <a:fillRect/>
          </a:stretch>
        </p:blipFill>
        <p:spPr>
          <a:xfrm>
            <a:off x="5867400" y="2123020"/>
            <a:ext cx="3164125" cy="226326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900" y="762000"/>
            <a:ext cx="7696200" cy="5867400"/>
          </a:xfrm>
        </p:spPr>
        <p:txBody>
          <a:bodyPr/>
          <a:lstStyle/>
          <a:p>
            <a:pPr marL="457200" indent="-457200">
              <a:spcBef>
                <a:spcPts val="0"/>
              </a:spcBef>
              <a:spcAft>
                <a:spcPts val="1200"/>
              </a:spcAft>
              <a:defRPr/>
            </a:pPr>
            <a:r>
              <a:rPr lang="en-US" sz="3000" dirty="0"/>
              <a:t>Título </a:t>
            </a:r>
            <a:r>
              <a:rPr lang="en-US" sz="3000" dirty="0">
                <a:latin typeface="Calibri" panose="020F0502020204030204" pitchFamily="34" charset="0"/>
                <a:cs typeface="Calibri" panose="020F0502020204030204" pitchFamily="34" charset="0"/>
              </a:rPr>
              <a:t>‒</a:t>
            </a:r>
            <a:r>
              <a:rPr lang="en-US" sz="3000" dirty="0"/>
              <a:t> </a:t>
            </a:r>
            <a:r>
              <a:rPr lang="en-US" sz="3000" b="1" u="sng" dirty="0">
                <a:solidFill>
                  <a:srgbClr val="FFFFCC"/>
                </a:solidFill>
              </a:rPr>
              <a:t>Génesis</a:t>
            </a:r>
          </a:p>
          <a:p>
            <a:pPr marL="457200" indent="-457200">
              <a:spcBef>
                <a:spcPts val="0"/>
              </a:spcBef>
              <a:spcAft>
                <a:spcPts val="1200"/>
              </a:spcAft>
              <a:defRPr/>
            </a:pPr>
            <a:r>
              <a:rPr lang="en-US" sz="3000" dirty="0"/>
              <a:t>Autoría y fecha</a:t>
            </a:r>
            <a:r>
              <a:rPr lang="en-US" sz="3000" dirty="0">
                <a:latin typeface="Calibri" panose="020F0502020204030204" pitchFamily="34" charset="0"/>
                <a:cs typeface="Calibri" panose="020F0502020204030204" pitchFamily="34" charset="0"/>
              </a:rPr>
              <a:t>‒</a:t>
            </a:r>
            <a:r>
              <a:rPr lang="en-US" sz="3000" dirty="0"/>
              <a:t> </a:t>
            </a:r>
            <a:r>
              <a:rPr lang="en-US" sz="3000" b="1" u="sng" dirty="0">
                <a:solidFill>
                  <a:srgbClr val="FFFFCC"/>
                </a:solidFill>
              </a:rPr>
              <a:t>Moisés; 1445 ‒ 1405</a:t>
            </a:r>
          </a:p>
          <a:p>
            <a:pPr marL="457200" indent="-457200">
              <a:spcBef>
                <a:spcPts val="0"/>
              </a:spcBef>
              <a:spcAft>
                <a:spcPts val="1200"/>
              </a:spcAft>
              <a:defRPr/>
            </a:pPr>
            <a:r>
              <a:rPr lang="en-US" sz="3000" dirty="0"/>
              <a:t>Estructura</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Toledoth; 2 Partes (4 Eventos)</a:t>
            </a:r>
          </a:p>
          <a:p>
            <a:pPr marL="457200" indent="-457200">
              <a:spcBef>
                <a:spcPts val="0"/>
              </a:spcBef>
              <a:spcAft>
                <a:spcPts val="1200"/>
              </a:spcAft>
              <a:defRPr/>
            </a:pPr>
            <a:r>
              <a:rPr lang="en-US" sz="3000" dirty="0"/>
              <a:t>Escenario </a:t>
            </a:r>
            <a:r>
              <a:rPr lang="en-US" sz="3000" dirty="0">
                <a:latin typeface="Calibri" panose="020F0502020204030204" pitchFamily="34" charset="0"/>
                <a:cs typeface="Calibri" panose="020F0502020204030204" pitchFamily="34" charset="0"/>
              </a:rPr>
              <a:t>‒ </a:t>
            </a:r>
            <a:r>
              <a:rPr lang="en-US" sz="3000" b="1" u="sng" dirty="0">
                <a:solidFill>
                  <a:srgbClr val="FFFFCC"/>
                </a:solidFill>
              </a:rPr>
              <a:t>Mesopotamia, Canaán, Egipto</a:t>
            </a:r>
          </a:p>
          <a:p>
            <a:pPr marL="457200" indent="-457200">
              <a:spcBef>
                <a:spcPts val="0"/>
              </a:spcBef>
              <a:spcAft>
                <a:spcPts val="1200"/>
              </a:spcAft>
              <a:defRPr/>
            </a:pPr>
            <a:r>
              <a:rPr lang="en-US" sz="3000" dirty="0"/>
              <a:t>Mensaje y Propósito</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Israel; Conquista</a:t>
            </a:r>
          </a:p>
          <a:p>
            <a:pPr marL="457200" indent="-457200">
              <a:spcBef>
                <a:spcPts val="0"/>
              </a:spcBef>
              <a:spcAft>
                <a:spcPts val="1200"/>
              </a:spcAft>
              <a:defRPr/>
            </a:pPr>
            <a:r>
              <a:rPr lang="en-US" sz="3000" dirty="0"/>
              <a:t>Características únicas</a:t>
            </a:r>
            <a:r>
              <a:rPr lang="en-US" sz="3000" dirty="0">
                <a:latin typeface="Calibri" panose="020F0502020204030204" pitchFamily="34" charset="0"/>
                <a:cs typeface="Calibri" panose="020F0502020204030204" pitchFamily="34" charset="0"/>
              </a:rPr>
              <a:t>‒ </a:t>
            </a:r>
            <a:r>
              <a:rPr lang="en-US" sz="3000" b="1" u="sng" dirty="0">
                <a:solidFill>
                  <a:srgbClr val="FFFFCC"/>
                </a:solidFill>
              </a:rPr>
              <a:t>Orígenes</a:t>
            </a:r>
          </a:p>
          <a:p>
            <a:pPr marL="457200" indent="-457200">
              <a:spcBef>
                <a:spcPts val="0"/>
              </a:spcBef>
              <a:spcAft>
                <a:spcPts val="1200"/>
              </a:spcAft>
              <a:defRPr/>
            </a:pPr>
            <a:r>
              <a:rPr lang="en-US" sz="3000" dirty="0"/>
              <a:t>Temas</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Orígenes</a:t>
            </a:r>
          </a:p>
          <a:p>
            <a:pPr marL="457200" indent="-457200">
              <a:spcBef>
                <a:spcPts val="0"/>
              </a:spcBef>
              <a:spcAft>
                <a:spcPts val="1200"/>
              </a:spcAft>
              <a:defRPr/>
            </a:pPr>
            <a:r>
              <a:rPr lang="en-US" sz="3000" dirty="0"/>
              <a:t>Cristo en Génesis</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Gén. 3:15 Rastro</a:t>
            </a:r>
          </a:p>
          <a:p>
            <a:pPr marL="457200" indent="-457200">
              <a:spcBef>
                <a:spcPts val="0"/>
              </a:spcBef>
              <a:spcAft>
                <a:spcPts val="1200"/>
              </a:spcAft>
              <a:defRPr/>
            </a:pPr>
            <a:r>
              <a:rPr lang="en-US" sz="3000" dirty="0"/>
              <a:t>Importancia</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La Gloria de Dios; Salvación</a:t>
            </a:r>
          </a:p>
          <a:p>
            <a:pPr marL="457200" indent="-457200">
              <a:spcBef>
                <a:spcPts val="0"/>
              </a:spcBef>
              <a:spcAft>
                <a:spcPts val="1200"/>
              </a:spcAft>
              <a:defRPr/>
            </a:pPr>
            <a:r>
              <a:rPr lang="en-US" sz="3000" dirty="0"/>
              <a:t>Historicidad</a:t>
            </a:r>
            <a:r>
              <a:rPr lang="en-US" sz="3000" dirty="0">
                <a:latin typeface="Calibri" panose="020F0502020204030204" pitchFamily="34" charset="0"/>
                <a:cs typeface="Calibri" panose="020F0502020204030204" pitchFamily="34" charset="0"/>
              </a:rPr>
              <a:t> ‒ </a:t>
            </a:r>
            <a:r>
              <a:rPr lang="en-US" sz="3000" b="1" u="sng" dirty="0">
                <a:solidFill>
                  <a:srgbClr val="FFFFCC"/>
                </a:solidFill>
              </a:rPr>
              <a:t>Genealogía de Cristo</a:t>
            </a:r>
          </a:p>
        </p:txBody>
      </p:sp>
      <p:sp>
        <p:nvSpPr>
          <p:cNvPr id="6" name="Title 1">
            <a:extLst>
              <a:ext uri="{FF2B5EF4-FFF2-40B4-BE49-F238E27FC236}">
                <a16:creationId xmlns:a16="http://schemas.microsoft.com/office/drawing/2014/main" id="{A007B753-DA16-48EC-8252-9D461C8C0DA0}"/>
              </a:ext>
            </a:extLst>
          </p:cNvPr>
          <p:cNvSpPr>
            <a:spLocks noGrp="1"/>
          </p:cNvSpPr>
          <p:nvPr>
            <p:ph type="title"/>
          </p:nvPr>
        </p:nvSpPr>
        <p:spPr>
          <a:xfrm>
            <a:off x="2019300" y="228600"/>
            <a:ext cx="6286500" cy="685800"/>
          </a:xfrm>
        </p:spPr>
        <p:txBody>
          <a:bodyPr anchor="ctr"/>
          <a:lstStyle/>
          <a:p>
            <a:pPr algn="ctr"/>
            <a:r>
              <a:rPr lang="en-US" sz="3600" dirty="0"/>
              <a:t>CONTENIDO INTRODUCTORIO</a:t>
            </a:r>
          </a:p>
        </p:txBody>
      </p:sp>
    </p:spTree>
    <p:extLst>
      <p:ext uri="{BB962C8B-B14F-4D97-AF65-F5344CB8AC3E}">
        <p14:creationId xmlns:p14="http://schemas.microsoft.com/office/powerpoint/2010/main" val="2281266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71C6-C298-6A8E-7CF0-A39A89D1827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2C0C0C0-C1F9-A170-B24C-8757E7051D69}"/>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a:extLst>
              <a:ext uri="{FF2B5EF4-FFF2-40B4-BE49-F238E27FC236}">
                <a16:creationId xmlns:a16="http://schemas.microsoft.com/office/drawing/2014/main" id="{9EB0A080-6142-1CA3-B8CF-3295A932B80F}"/>
              </a:ext>
            </a:extLst>
          </p:cNvPr>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¿Días Solares No-Consecutivos?</a:t>
            </a:r>
          </a:p>
          <a:p>
            <a:pPr marL="0" indent="0" algn="ctr">
              <a:spcBef>
                <a:spcPts val="0"/>
              </a:spcBef>
              <a:spcAft>
                <a:spcPts val="1200"/>
              </a:spcAft>
              <a:buNone/>
              <a:defRPr/>
            </a:pPr>
            <a:r>
              <a:rPr lang="en-US" sz="3600" dirty="0">
                <a:solidFill>
                  <a:schemeClr val="tx2"/>
                </a:solidFill>
                <a:ea typeface="+mj-ea"/>
                <a:cs typeface="+mj-cs"/>
              </a:rPr>
              <a:t>Génesis 2:4</a:t>
            </a:r>
          </a:p>
          <a:p>
            <a:pPr marL="0" indent="0" algn="just">
              <a:spcBef>
                <a:spcPts val="0"/>
              </a:spcBef>
              <a:spcAft>
                <a:spcPts val="1200"/>
              </a:spcAft>
              <a:buNone/>
              <a:defRPr/>
            </a:pPr>
            <a:r>
              <a:rPr lang="es-ES" dirty="0"/>
              <a:t>“Este es el relato de los cielos y la tierra cuando fueron </a:t>
            </a:r>
            <a:r>
              <a:rPr lang="es-ES" b="1" u="sng" dirty="0">
                <a:solidFill>
                  <a:srgbClr val="FFFFCC"/>
                </a:solidFill>
              </a:rPr>
              <a:t>creados</a:t>
            </a:r>
            <a:r>
              <a:rPr lang="en-US" b="1" u="sng" dirty="0">
                <a:solidFill>
                  <a:srgbClr val="FFFFCC"/>
                </a:solidFill>
              </a:rPr>
              <a:t> (</a:t>
            </a:r>
            <a:r>
              <a:rPr lang="en-US" b="1" i="1" u="sng" dirty="0">
                <a:solidFill>
                  <a:srgbClr val="FFFFCC"/>
                </a:solidFill>
              </a:rPr>
              <a:t>bara</a:t>
            </a:r>
            <a:r>
              <a:rPr lang="en-US" b="1" u="sng" dirty="0">
                <a:solidFill>
                  <a:srgbClr val="FFFFCC"/>
                </a:solidFill>
              </a:rPr>
              <a:t>)</a:t>
            </a:r>
            <a:r>
              <a:rPr lang="en-US" dirty="0"/>
              <a:t>, </a:t>
            </a:r>
            <a:r>
              <a:rPr lang="es-ES" dirty="0"/>
              <a:t>en el día que el Señor Dios </a:t>
            </a:r>
            <a:r>
              <a:rPr lang="es-ES" b="1" dirty="0">
                <a:solidFill>
                  <a:srgbClr val="FFFFCC"/>
                </a:solidFill>
              </a:rPr>
              <a:t>hizo </a:t>
            </a:r>
            <a:r>
              <a:rPr lang="en-US" b="1" dirty="0">
                <a:solidFill>
                  <a:srgbClr val="FFFFCC"/>
                </a:solidFill>
              </a:rPr>
              <a:t>(</a:t>
            </a:r>
            <a:r>
              <a:rPr lang="en-US" b="1" i="1" dirty="0">
                <a:solidFill>
                  <a:srgbClr val="FFFFCC"/>
                </a:solidFill>
              </a:rPr>
              <a:t>asah</a:t>
            </a:r>
            <a:r>
              <a:rPr lang="en-US" b="1" dirty="0">
                <a:solidFill>
                  <a:srgbClr val="FFFFCC"/>
                </a:solidFill>
              </a:rPr>
              <a:t>)</a:t>
            </a:r>
            <a:r>
              <a:rPr lang="en-US" dirty="0"/>
              <a:t> </a:t>
            </a:r>
            <a:r>
              <a:rPr lang="es-ES" dirty="0"/>
              <a:t>la tierra y el cielo</a:t>
            </a:r>
            <a:r>
              <a:rPr lang="en-US" dirty="0"/>
              <a:t>.” (NTV)</a:t>
            </a:r>
          </a:p>
        </p:txBody>
      </p:sp>
      <p:pic>
        <p:nvPicPr>
          <p:cNvPr id="4" name="Picture 3">
            <a:extLst>
              <a:ext uri="{FF2B5EF4-FFF2-40B4-BE49-F238E27FC236}">
                <a16:creationId xmlns:a16="http://schemas.microsoft.com/office/drawing/2014/main" id="{0A3D9DD3-86A1-355F-936A-CEBBC7935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130" y="2971800"/>
            <a:ext cx="2611739" cy="1864631"/>
          </a:xfrm>
          <a:prstGeom prst="rect">
            <a:avLst/>
          </a:prstGeom>
        </p:spPr>
      </p:pic>
    </p:spTree>
    <p:extLst>
      <p:ext uri="{BB962C8B-B14F-4D97-AF65-F5344CB8AC3E}">
        <p14:creationId xmlns:p14="http://schemas.microsoft.com/office/powerpoint/2010/main" val="4086800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¿Días de Revelación?</a:t>
            </a:r>
          </a:p>
          <a:p>
            <a:pPr marL="0" indent="0" algn="ctr">
              <a:spcBef>
                <a:spcPts val="0"/>
              </a:spcBef>
              <a:spcAft>
                <a:spcPts val="1200"/>
              </a:spcAft>
              <a:buNone/>
              <a:defRPr/>
            </a:pPr>
            <a:r>
              <a:rPr lang="en-US" sz="3600" dirty="0">
                <a:solidFill>
                  <a:schemeClr val="tx2"/>
                </a:solidFill>
                <a:ea typeface="+mj-ea"/>
                <a:cs typeface="+mj-cs"/>
              </a:rPr>
              <a:t>Gén 1:26-27</a:t>
            </a:r>
          </a:p>
          <a:p>
            <a:pPr marL="0" indent="0" algn="just">
              <a:spcBef>
                <a:spcPts val="0"/>
              </a:spcBef>
              <a:spcAft>
                <a:spcPts val="1200"/>
              </a:spcAft>
              <a:buNone/>
              <a:defRPr/>
            </a:pPr>
            <a:r>
              <a:rPr lang="en-US" sz="2750" baseline="30000" dirty="0">
                <a:effectLst/>
              </a:rPr>
              <a:t>26</a:t>
            </a:r>
            <a:r>
              <a:rPr lang="en-US" sz="3000" dirty="0"/>
              <a:t> </a:t>
            </a:r>
            <a:r>
              <a:rPr lang="es-ES" sz="3000" dirty="0"/>
              <a:t>Y dijo Dios: </a:t>
            </a:r>
            <a:r>
              <a:rPr lang="es-ES" sz="3000" b="1" u="sng" dirty="0">
                <a:solidFill>
                  <a:srgbClr val="FFFFCC"/>
                </a:solidFill>
              </a:rPr>
              <a:t>Hagamos (asah)</a:t>
            </a:r>
            <a:r>
              <a:rPr lang="es-ES" sz="3000" dirty="0"/>
              <a:t> al hombre a nuestra imagen, conforme a nuestra semejanza; y ejerza dominio sobre los peces del mar, sobre las aves del cielo, sobre los ganados, sobre toda la tierra, y sobre todo reptil que se arrastra sobre la tierra. 27 </a:t>
            </a:r>
            <a:r>
              <a:rPr lang="es-ES" sz="3000" b="1" u="sng" dirty="0">
                <a:solidFill>
                  <a:srgbClr val="FFFFCC"/>
                </a:solidFill>
              </a:rPr>
              <a:t>Creó (bara)</a:t>
            </a:r>
            <a:r>
              <a:rPr lang="es-ES" sz="3000" dirty="0"/>
              <a:t>, pues, Dios al hombre a imagen suya, a imagen de Dios lo creó; varón y hembra los creó</a:t>
            </a:r>
            <a:r>
              <a:rPr lang="en-US" sz="3000" dirty="0"/>
              <a:t>.</a:t>
            </a:r>
          </a:p>
        </p:txBody>
      </p:sp>
    </p:spTree>
    <p:extLst>
      <p:ext uri="{BB962C8B-B14F-4D97-AF65-F5344CB8AC3E}">
        <p14:creationId xmlns:p14="http://schemas.microsoft.com/office/powerpoint/2010/main" val="899552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¿Días de Revelación?</a:t>
            </a:r>
          </a:p>
          <a:p>
            <a:pPr marL="0" indent="0" algn="ctr">
              <a:spcBef>
                <a:spcPts val="0"/>
              </a:spcBef>
              <a:spcAft>
                <a:spcPts val="1200"/>
              </a:spcAft>
              <a:buNone/>
              <a:defRPr/>
            </a:pPr>
            <a:r>
              <a:rPr lang="en-US" sz="3600" dirty="0">
                <a:solidFill>
                  <a:schemeClr val="tx2"/>
                </a:solidFill>
                <a:ea typeface="+mj-ea"/>
                <a:cs typeface="+mj-cs"/>
              </a:rPr>
              <a:t>Gén 2:4</a:t>
            </a:r>
          </a:p>
          <a:p>
            <a:pPr marL="0" indent="0" algn="just">
              <a:spcBef>
                <a:spcPts val="0"/>
              </a:spcBef>
              <a:spcAft>
                <a:spcPts val="1200"/>
              </a:spcAft>
              <a:buNone/>
              <a:defRPr/>
            </a:pPr>
            <a:r>
              <a:rPr lang="es-ES" sz="3000" dirty="0"/>
              <a:t>Estos son los orígenes de los cielos y de la tierra cuando fueron </a:t>
            </a:r>
            <a:r>
              <a:rPr lang="es-ES" sz="3000" b="1" u="sng" dirty="0">
                <a:solidFill>
                  <a:srgbClr val="FFFFCC"/>
                </a:solidFill>
              </a:rPr>
              <a:t>creados (barah)</a:t>
            </a:r>
            <a:r>
              <a:rPr lang="es-ES" sz="3000" dirty="0"/>
              <a:t>, el día en que el Señor Dios </a:t>
            </a:r>
            <a:r>
              <a:rPr lang="es-ES" sz="3000" b="1" u="sng" dirty="0">
                <a:solidFill>
                  <a:srgbClr val="FFFFCC"/>
                </a:solidFill>
              </a:rPr>
              <a:t>hizo (asah)</a:t>
            </a:r>
            <a:r>
              <a:rPr lang="es-ES" sz="3000" dirty="0"/>
              <a:t> la tierra y los cielos.</a:t>
            </a:r>
            <a:endParaRPr lang="en-US" sz="3000" dirty="0"/>
          </a:p>
          <a:p>
            <a:pPr marL="0" indent="0" algn="ctr">
              <a:spcBef>
                <a:spcPts val="0"/>
              </a:spcBef>
              <a:spcAft>
                <a:spcPts val="1200"/>
              </a:spcAft>
              <a:buNone/>
              <a:defRPr/>
            </a:pPr>
            <a:r>
              <a:rPr lang="en-US" sz="3600" dirty="0">
                <a:solidFill>
                  <a:schemeClr val="tx2"/>
                </a:solidFill>
                <a:ea typeface="+mj-ea"/>
                <a:cs typeface="+mj-cs"/>
              </a:rPr>
              <a:t>Isaías 43:7</a:t>
            </a:r>
          </a:p>
          <a:p>
            <a:pPr marL="0" indent="0" algn="just">
              <a:spcBef>
                <a:spcPts val="0"/>
              </a:spcBef>
              <a:spcAft>
                <a:spcPts val="1200"/>
              </a:spcAft>
              <a:buNone/>
              <a:defRPr/>
            </a:pPr>
            <a:r>
              <a:rPr lang="es-ES" sz="3000" dirty="0"/>
              <a:t>a todo el que es llamado por mi nombre y a quien he </a:t>
            </a:r>
            <a:r>
              <a:rPr lang="es-ES" sz="3000" b="1" u="sng" dirty="0">
                <a:solidFill>
                  <a:srgbClr val="FFFFCC"/>
                </a:solidFill>
              </a:rPr>
              <a:t>creado (barah</a:t>
            </a:r>
            <a:r>
              <a:rPr lang="es-ES" sz="3000" u="sng" dirty="0">
                <a:solidFill>
                  <a:srgbClr val="FFFFCC"/>
                </a:solidFill>
              </a:rPr>
              <a:t>)</a:t>
            </a:r>
            <a:r>
              <a:rPr lang="es-ES" sz="3000" dirty="0"/>
              <a:t> para mi gloria, a quien he formado y a quien he </a:t>
            </a:r>
            <a:r>
              <a:rPr lang="es-ES" sz="3000" b="1" u="sng" dirty="0">
                <a:solidFill>
                  <a:srgbClr val="FFFFCC"/>
                </a:solidFill>
              </a:rPr>
              <a:t>hecho (asah)</a:t>
            </a:r>
            <a:r>
              <a:rPr lang="en-US" sz="3000" b="1" u="sng" dirty="0">
                <a:solidFill>
                  <a:srgbClr val="FFFFCC"/>
                </a:solidFill>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93FFB-FCF8-9AAF-3444-402090BCE9C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1F63259-9634-9C09-3A32-7FE93B6F1A9A}"/>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a:extLst>
              <a:ext uri="{FF2B5EF4-FFF2-40B4-BE49-F238E27FC236}">
                <a16:creationId xmlns:a16="http://schemas.microsoft.com/office/drawing/2014/main" id="{05C88C45-0145-68EB-DAC1-AF29B6125E32}"/>
              </a:ext>
            </a:extLst>
          </p:cNvPr>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¿Días Solares No-Consecutivos?</a:t>
            </a:r>
          </a:p>
          <a:p>
            <a:pPr marL="0" indent="0" algn="ctr">
              <a:spcBef>
                <a:spcPts val="0"/>
              </a:spcBef>
              <a:spcAft>
                <a:spcPts val="1200"/>
              </a:spcAft>
              <a:buNone/>
              <a:defRPr/>
            </a:pPr>
            <a:r>
              <a:rPr lang="en-US" sz="3600" dirty="0">
                <a:solidFill>
                  <a:schemeClr val="tx2"/>
                </a:solidFill>
                <a:ea typeface="+mj-ea"/>
                <a:cs typeface="+mj-cs"/>
              </a:rPr>
              <a:t>Génesis 2:4</a:t>
            </a:r>
          </a:p>
          <a:p>
            <a:pPr marL="0" indent="0" algn="just">
              <a:spcBef>
                <a:spcPts val="0"/>
              </a:spcBef>
              <a:spcAft>
                <a:spcPts val="1200"/>
              </a:spcAft>
              <a:buNone/>
              <a:defRPr/>
            </a:pPr>
            <a:r>
              <a:rPr lang="es-ES" dirty="0"/>
              <a:t>“Este es el relato de los cielos y la tierra cuando fueron </a:t>
            </a:r>
            <a:r>
              <a:rPr lang="es-ES" b="1" u="sng" dirty="0">
                <a:solidFill>
                  <a:srgbClr val="FFFFCC"/>
                </a:solidFill>
              </a:rPr>
              <a:t>creados</a:t>
            </a:r>
            <a:r>
              <a:rPr lang="en-US" b="1" u="sng" dirty="0">
                <a:solidFill>
                  <a:srgbClr val="FFFFCC"/>
                </a:solidFill>
              </a:rPr>
              <a:t> (</a:t>
            </a:r>
            <a:r>
              <a:rPr lang="en-US" b="1" i="1" u="sng" dirty="0">
                <a:solidFill>
                  <a:srgbClr val="FFFFCC"/>
                </a:solidFill>
              </a:rPr>
              <a:t>bara</a:t>
            </a:r>
            <a:r>
              <a:rPr lang="en-US" b="1" u="sng" dirty="0">
                <a:solidFill>
                  <a:srgbClr val="FFFFCC"/>
                </a:solidFill>
              </a:rPr>
              <a:t>)</a:t>
            </a:r>
            <a:r>
              <a:rPr lang="en-US" dirty="0"/>
              <a:t>, </a:t>
            </a:r>
            <a:r>
              <a:rPr lang="es-ES" dirty="0"/>
              <a:t>en el día que el Señor Dios </a:t>
            </a:r>
            <a:r>
              <a:rPr lang="es-ES" b="1" dirty="0">
                <a:solidFill>
                  <a:srgbClr val="FFFFCC"/>
                </a:solidFill>
              </a:rPr>
              <a:t>hizo </a:t>
            </a:r>
            <a:r>
              <a:rPr lang="en-US" b="1" dirty="0">
                <a:solidFill>
                  <a:srgbClr val="FFFFCC"/>
                </a:solidFill>
              </a:rPr>
              <a:t>(</a:t>
            </a:r>
            <a:r>
              <a:rPr lang="en-US" b="1" i="1" dirty="0">
                <a:solidFill>
                  <a:srgbClr val="FFFFCC"/>
                </a:solidFill>
              </a:rPr>
              <a:t>asah</a:t>
            </a:r>
            <a:r>
              <a:rPr lang="en-US" b="1" dirty="0">
                <a:solidFill>
                  <a:srgbClr val="FFFFCC"/>
                </a:solidFill>
              </a:rPr>
              <a:t>)</a:t>
            </a:r>
            <a:r>
              <a:rPr lang="en-US" dirty="0"/>
              <a:t> </a:t>
            </a:r>
            <a:r>
              <a:rPr lang="es-ES" dirty="0"/>
              <a:t>la tierra y el cielo</a:t>
            </a:r>
            <a:r>
              <a:rPr lang="en-US" dirty="0"/>
              <a:t>.” (NTV)</a:t>
            </a:r>
          </a:p>
        </p:txBody>
      </p:sp>
      <p:pic>
        <p:nvPicPr>
          <p:cNvPr id="4" name="Picture 3">
            <a:extLst>
              <a:ext uri="{FF2B5EF4-FFF2-40B4-BE49-F238E27FC236}">
                <a16:creationId xmlns:a16="http://schemas.microsoft.com/office/drawing/2014/main" id="{FCC38CD3-31F2-31D1-F8B2-8EFC7D665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130" y="2971800"/>
            <a:ext cx="2611739" cy="1864631"/>
          </a:xfrm>
          <a:prstGeom prst="rect">
            <a:avLst/>
          </a:prstGeom>
        </p:spPr>
      </p:pic>
    </p:spTree>
    <p:extLst>
      <p:ext uri="{BB962C8B-B14F-4D97-AF65-F5344CB8AC3E}">
        <p14:creationId xmlns:p14="http://schemas.microsoft.com/office/powerpoint/2010/main" val="3918010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0" y="1143001"/>
            <a:ext cx="9144000" cy="3809999"/>
          </a:xfrm>
        </p:spPr>
        <p:txBody>
          <a:bodyPr/>
          <a:lstStyle/>
          <a:p>
            <a:pPr marL="0" indent="0" algn="just">
              <a:buNone/>
            </a:pPr>
            <a:endParaRPr lang="en-US" b="1" dirty="0">
              <a:solidFill>
                <a:srgbClr val="FFFFCC"/>
              </a:solidFill>
              <a:effectLst/>
            </a:endParaRPr>
          </a:p>
          <a:p>
            <a:pPr marL="0" indent="0" algn="just">
              <a:buNone/>
            </a:pPr>
            <a:r>
              <a:rPr lang="en-US" b="1" dirty="0">
                <a:solidFill>
                  <a:srgbClr val="FFFFCC"/>
                </a:solidFill>
                <a:effectLst/>
              </a:rPr>
              <a:t>“</a:t>
            </a:r>
            <a:r>
              <a:rPr lang="es-CO" b="1" dirty="0">
                <a:solidFill>
                  <a:srgbClr val="FFFFCC"/>
                </a:solidFill>
                <a:effectLst/>
              </a:rPr>
              <a:t>Transferencia indebida del campo semántico completo: </a:t>
            </a:r>
            <a:r>
              <a:rPr lang="es-CO" dirty="0">
                <a:effectLst/>
              </a:rPr>
              <a:t>La falacia en este caso radica en suponer que el significado de una palabra en un contexto específico es mucho más amplio de lo que dicho contexto permite, y que puede arrastrar consigo toda la gama semántica de la palabra. Este error a veces se denomina </a:t>
            </a:r>
            <a:r>
              <a:rPr lang="es-CO" b="1" u="sng" dirty="0">
                <a:solidFill>
                  <a:srgbClr val="FFFFCC"/>
                </a:solidFill>
                <a:effectLst/>
              </a:rPr>
              <a:t>Transferencia Ilegítima del Campo Semántico Total</a:t>
            </a:r>
            <a:r>
              <a:rPr lang="en-US" dirty="0">
                <a:effectLst/>
              </a:rPr>
              <a:t>.”</a:t>
            </a:r>
          </a:p>
        </p:txBody>
      </p:sp>
      <p:sp>
        <p:nvSpPr>
          <p:cNvPr id="4" name="TextBox 3">
            <a:extLst>
              <a:ext uri="{FF2B5EF4-FFF2-40B4-BE49-F238E27FC236}">
                <a16:creationId xmlns:a16="http://schemas.microsoft.com/office/drawing/2014/main" id="{3D0DF032-DE24-4699-83BD-7C8A3CB3ED9F}"/>
              </a:ext>
            </a:extLst>
          </p:cNvPr>
          <p:cNvSpPr txBox="1"/>
          <p:nvPr/>
        </p:nvSpPr>
        <p:spPr>
          <a:xfrm>
            <a:off x="1293547" y="228600"/>
            <a:ext cx="6556904" cy="1200329"/>
          </a:xfrm>
          <a:prstGeom prst="rect">
            <a:avLst/>
          </a:prstGeom>
          <a:noFill/>
        </p:spPr>
        <p:txBody>
          <a:bodyPr wrap="square" rtlCol="0">
            <a:spAutoFit/>
          </a:bodyPr>
          <a:lstStyle/>
          <a:p>
            <a:pPr algn="ctr"/>
            <a:r>
              <a:rPr lang="es-CO" sz="3600" b="1"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Transferencia Ilegítima del Campo Semántico Total</a:t>
            </a:r>
            <a:endParaRPr lang="en-US" sz="3600" b="1"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
        <p:nvSpPr>
          <p:cNvPr id="5" name="TextBox 4">
            <a:extLst>
              <a:ext uri="{FF2B5EF4-FFF2-40B4-BE49-F238E27FC236}">
                <a16:creationId xmlns:a16="http://schemas.microsoft.com/office/drawing/2014/main" id="{E21C5394-53F7-4EDC-9FFA-9EEBCFD17462}"/>
              </a:ext>
            </a:extLst>
          </p:cNvPr>
          <p:cNvSpPr txBox="1"/>
          <p:nvPr/>
        </p:nvSpPr>
        <p:spPr>
          <a:xfrm>
            <a:off x="-1" y="6412468"/>
            <a:ext cx="9144001" cy="369332"/>
          </a:xfrm>
          <a:prstGeom prst="rect">
            <a:avLst/>
          </a:prstGeom>
          <a:noFill/>
        </p:spPr>
        <p:txBody>
          <a:bodyPr wrap="square" rtlCol="0">
            <a:spAutoFit/>
          </a:bodyPr>
          <a:lstStyle/>
          <a:p>
            <a:pPr algn="ctr"/>
            <a:r>
              <a:rPr lang="en-US" sz="1800" dirty="0">
                <a:latin typeface="Calibri" panose="020F0502020204030204" pitchFamily="34" charset="0"/>
              </a:rPr>
              <a:t>D. A. Carson, </a:t>
            </a:r>
            <a:r>
              <a:rPr lang="en-US" sz="1800" i="1" dirty="0">
                <a:latin typeface="Calibri" panose="020F0502020204030204" pitchFamily="34" charset="0"/>
              </a:rPr>
              <a:t>Exegetical Fallacies</a:t>
            </a:r>
            <a:r>
              <a:rPr lang="en-US" sz="1800" dirty="0">
                <a:latin typeface="Calibri" panose="020F0502020204030204" pitchFamily="34" charset="0"/>
              </a:rPr>
              <a:t>, 2nd ed. (Grand Rapids, MI: Baker Academic, 1996), 60-61.</a:t>
            </a:r>
          </a:p>
        </p:txBody>
      </p:sp>
    </p:spTree>
    <p:extLst>
      <p:ext uri="{BB962C8B-B14F-4D97-AF65-F5344CB8AC3E}">
        <p14:creationId xmlns:p14="http://schemas.microsoft.com/office/powerpoint/2010/main" val="2086494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79345-FEE4-81BA-4590-E0F1BBEEFD26}"/>
            </a:ext>
          </a:extLst>
        </p:cNvPr>
        <p:cNvGrpSpPr/>
        <p:nvPr/>
      </p:nvGrpSpPr>
      <p:grpSpPr>
        <a:xfrm>
          <a:off x="0" y="0"/>
          <a:ext cx="0" cy="0"/>
          <a:chOff x="0" y="0"/>
          <a:chExt cx="0" cy="0"/>
        </a:xfrm>
      </p:grpSpPr>
      <p:sp>
        <p:nvSpPr>
          <p:cNvPr id="47106" name="Rectangle 3">
            <a:extLst>
              <a:ext uri="{FF2B5EF4-FFF2-40B4-BE49-F238E27FC236}">
                <a16:creationId xmlns:a16="http://schemas.microsoft.com/office/drawing/2014/main" id="{AE7F19B1-A1F1-DB2F-A2B3-13F813F316E2}"/>
              </a:ext>
            </a:extLst>
          </p:cNvPr>
          <p:cNvSpPr>
            <a:spLocks noChangeArrowheads="1"/>
          </p:cNvSpPr>
          <p:nvPr/>
        </p:nvSpPr>
        <p:spPr bwMode="auto">
          <a:xfrm>
            <a:off x="0" y="1611154"/>
            <a:ext cx="91440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Hoy decidí que era hora de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orden en mi vida. Empecé por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limpiar el apartamento, aunque me costó bastante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las pilas. Mientras barría, tropecé con una caja que alguien había puesto justo en medio del pasillo. Me molesté, pero intenté no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mal humor. En cambio,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puse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música para animarme. Más tarde, salí al supermercado. En la fila, una señora empezó 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ponerle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mala cara a la cajera, así que intenté calmar la situación. Pero ella se me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puso</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 contra también. Al final del día, sólo quería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cómodo,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una película… y no volver 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 pie fuera de casa hasta el lunes</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A22C04F2-7B95-6562-35A0-732BC086EE1D}"/>
              </a:ext>
            </a:extLst>
          </p:cNvPr>
          <p:cNvSpPr txBox="1"/>
          <p:nvPr/>
        </p:nvSpPr>
        <p:spPr>
          <a:xfrm>
            <a:off x="2514600" y="762000"/>
            <a:ext cx="4012124" cy="646331"/>
          </a:xfrm>
          <a:prstGeom prst="rect">
            <a:avLst/>
          </a:prstGeom>
          <a:noFill/>
        </p:spPr>
        <p:txBody>
          <a:bodyPr wrap="none" rtlCol="0">
            <a:spAutoFit/>
          </a:bodyPr>
          <a:lstStyle/>
          <a:p>
            <a:pPr algn="ctr"/>
            <a:r>
              <a:rPr lang="es-CO" sz="3600" dirty="0">
                <a:solidFill>
                  <a:schemeClr val="tx2"/>
                </a:solidFill>
                <a:latin typeface="Calibri" panose="020F0502020204030204" pitchFamily="34" charset="0"/>
                <a:ea typeface="Calibri" panose="020F0502020204030204" pitchFamily="34" charset="0"/>
                <a:cs typeface="Calibri" panose="020F0502020204030204" pitchFamily="34" charset="0"/>
              </a:rPr>
              <a:t>Ejemplo del Internet</a:t>
            </a:r>
          </a:p>
        </p:txBody>
      </p:sp>
    </p:spTree>
    <p:extLst>
      <p:ext uri="{BB962C8B-B14F-4D97-AF65-F5344CB8AC3E}">
        <p14:creationId xmlns:p14="http://schemas.microsoft.com/office/powerpoint/2010/main" val="203883303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9B7F5-253C-B578-54EC-79CA8417EC09}"/>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75F98A40-9A49-0E8D-3E01-5BEF4F2D6A2D}"/>
              </a:ext>
            </a:extLst>
          </p:cNvPr>
          <p:cNvSpPr>
            <a:spLocks noGrp="1" noChangeArrowheads="1"/>
          </p:cNvSpPr>
          <p:nvPr>
            <p:ph type="title"/>
          </p:nvPr>
        </p:nvSpPr>
        <p:spPr>
          <a:xfrm>
            <a:off x="685800" y="228600"/>
            <a:ext cx="7772400" cy="685800"/>
          </a:xfrm>
        </p:spPr>
        <p:txBody>
          <a:bodyPr/>
          <a:lstStyle/>
          <a:p>
            <a:pPr algn="ctr" eaLnBrk="1" hangingPunct="1"/>
            <a:r>
              <a:rPr lang="en-US" sz="3600" dirty="0"/>
              <a:t>Días de la Creación</a:t>
            </a:r>
          </a:p>
        </p:txBody>
      </p:sp>
      <p:sp>
        <p:nvSpPr>
          <p:cNvPr id="19459" name="Rectangle 3">
            <a:extLst>
              <a:ext uri="{FF2B5EF4-FFF2-40B4-BE49-F238E27FC236}">
                <a16:creationId xmlns:a16="http://schemas.microsoft.com/office/drawing/2014/main" id="{4A1D0975-291F-DABD-2BFB-AA552A0FF056}"/>
              </a:ext>
            </a:extLst>
          </p:cNvPr>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dirty="0"/>
              <a:t>Días Revelatorios</a:t>
            </a:r>
          </a:p>
          <a:p>
            <a:pPr marL="461963" indent="-461963" algn="just" eaLnBrk="1" hangingPunct="1">
              <a:spcBef>
                <a:spcPts val="0"/>
              </a:spcBef>
              <a:spcAft>
                <a:spcPts val="2400"/>
              </a:spcAft>
              <a:defRPr/>
            </a:pPr>
            <a:r>
              <a:rPr lang="en-US" b="1" u="sng" dirty="0">
                <a:solidFill>
                  <a:srgbClr val="FFFFCC"/>
                </a:solidFill>
              </a:rPr>
              <a:t>Días Solares no-consecutivos</a:t>
            </a:r>
          </a:p>
          <a:p>
            <a:pPr marL="461963" indent="-461963" algn="just" eaLnBrk="1" hangingPunct="1">
              <a:spcBef>
                <a:spcPts val="0"/>
              </a:spcBef>
              <a:spcAft>
                <a:spcPts val="2400"/>
              </a:spcAft>
              <a:defRPr/>
            </a:pPr>
            <a:r>
              <a:rPr lang="es-ES" dirty="0"/>
              <a:t>Teoría del día como –era-</a:t>
            </a:r>
          </a:p>
          <a:p>
            <a:pPr marL="461963" indent="-461963" eaLnBrk="1" hangingPunct="1">
              <a:spcBef>
                <a:spcPts val="0"/>
              </a:spcBef>
              <a:spcAft>
                <a:spcPts val="2400"/>
              </a:spcAft>
              <a:defRPr/>
            </a:pPr>
            <a:r>
              <a:rPr lang="es-ES" dirty="0"/>
              <a:t>Días Solares y Consecutivos</a:t>
            </a:r>
            <a:endParaRPr lang="en-US" dirty="0"/>
          </a:p>
        </p:txBody>
      </p:sp>
      <p:pic>
        <p:nvPicPr>
          <p:cNvPr id="4" name="Picture 3">
            <a:extLst>
              <a:ext uri="{FF2B5EF4-FFF2-40B4-BE49-F238E27FC236}">
                <a16:creationId xmlns:a16="http://schemas.microsoft.com/office/drawing/2014/main" id="{82E6620F-6486-C4D8-8F69-442E40041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4212614"/>
            <a:ext cx="3547078" cy="2532409"/>
          </a:xfrm>
          <a:prstGeom prst="rect">
            <a:avLst/>
          </a:prstGeom>
        </p:spPr>
      </p:pic>
    </p:spTree>
    <p:extLst>
      <p:ext uri="{BB962C8B-B14F-4D97-AF65-F5344CB8AC3E}">
        <p14:creationId xmlns:p14="http://schemas.microsoft.com/office/powerpoint/2010/main" val="2280738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E1094-C4E0-436D-BBED-163310DAAACD}"/>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24539" y="0"/>
            <a:ext cx="9144000" cy="4114800"/>
          </a:xfrm>
        </p:spPr>
        <p:txBody>
          <a:bodyPr/>
          <a:lstStyle/>
          <a:p>
            <a:pPr marL="0" indent="0" algn="ctr">
              <a:spcBef>
                <a:spcPts val="0"/>
              </a:spcBef>
              <a:spcAft>
                <a:spcPts val="1200"/>
              </a:spcAft>
              <a:buNone/>
              <a:defRPr/>
            </a:pPr>
            <a:r>
              <a:rPr lang="es-CO" sz="3600" dirty="0">
                <a:solidFill>
                  <a:schemeClr val="tx2"/>
                </a:solidFill>
                <a:ea typeface="+mj-ea"/>
                <a:cs typeface="+mj-cs"/>
              </a:rPr>
              <a:t>¿Días Solares No-Consecutivos?</a:t>
            </a:r>
          </a:p>
          <a:p>
            <a:pPr marL="0" indent="0" algn="ctr">
              <a:spcBef>
                <a:spcPts val="0"/>
              </a:spcBef>
              <a:spcAft>
                <a:spcPts val="1200"/>
              </a:spcAft>
              <a:buNone/>
              <a:defRPr/>
            </a:pPr>
            <a:r>
              <a:rPr lang="es-CO" sz="3600" dirty="0">
                <a:solidFill>
                  <a:schemeClr val="tx2"/>
                </a:solidFill>
                <a:ea typeface="+mj-ea"/>
                <a:cs typeface="+mj-cs"/>
              </a:rPr>
              <a:t>Éxodo 20:8-11</a:t>
            </a:r>
          </a:p>
          <a:p>
            <a:pPr marL="0" indent="0" algn="ctr">
              <a:spcBef>
                <a:spcPts val="0"/>
              </a:spcBef>
              <a:spcAft>
                <a:spcPts val="1200"/>
              </a:spcAft>
              <a:buNone/>
              <a:defRPr/>
            </a:pPr>
            <a:r>
              <a:rPr lang="es-CO" sz="2800" dirty="0">
                <a:ea typeface="+mj-ea"/>
                <a:cs typeface="+mj-cs"/>
              </a:rPr>
              <a:t>8 “Acuérdate del día de reposo para santificarlo. 9 Seis días trabajarás y harás toda tu obra, 10 mas el séptimo día es día de reposo para el Señor tu Dios; no harás en él obra alguna, tú, ni tu hijo, ni tu hija, ni tu siervo, ni tu sierva, ni tu ganado, ni el extranjero que está contigo. 11 Porque en seis días hizo el Señor los cielos y la tierra, el mar y todo lo que en ellos hay, y reposó en el séptimo día; por tanto, el Señor bendijo el día de reposo y lo santificó.” </a:t>
            </a:r>
          </a:p>
          <a:p>
            <a:pPr marL="0" indent="0" algn="just">
              <a:spcBef>
                <a:spcPts val="0"/>
              </a:spcBef>
              <a:spcAft>
                <a:spcPts val="1200"/>
              </a:spcAft>
              <a:buNone/>
              <a:defRPr/>
            </a:pPr>
            <a:endParaRPr lang="en-US" sz="2800" dirty="0"/>
          </a:p>
        </p:txBody>
      </p:sp>
    </p:spTree>
    <p:extLst>
      <p:ext uri="{BB962C8B-B14F-4D97-AF65-F5344CB8AC3E}">
        <p14:creationId xmlns:p14="http://schemas.microsoft.com/office/powerpoint/2010/main" val="2516200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9F22-690E-BB79-E395-B63C61FB4C4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637DC04-43A5-2F7F-5096-0B0CF9D9EDC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a:extLst>
              <a:ext uri="{FF2B5EF4-FFF2-40B4-BE49-F238E27FC236}">
                <a16:creationId xmlns:a16="http://schemas.microsoft.com/office/drawing/2014/main" id="{F17E2635-E5D5-A5CD-8A65-95C7AA5721EA}"/>
              </a:ext>
            </a:extLst>
          </p:cNvPr>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¿Días Solares No-Consecutivos?</a:t>
            </a:r>
          </a:p>
          <a:p>
            <a:pPr marL="0" indent="0" algn="ctr">
              <a:spcBef>
                <a:spcPts val="0"/>
              </a:spcBef>
              <a:spcAft>
                <a:spcPts val="1200"/>
              </a:spcAft>
              <a:buNone/>
              <a:defRPr/>
            </a:pPr>
            <a:r>
              <a:rPr lang="en-US" sz="3600" dirty="0">
                <a:solidFill>
                  <a:schemeClr val="tx2"/>
                </a:solidFill>
                <a:ea typeface="+mj-ea"/>
                <a:cs typeface="+mj-cs"/>
              </a:rPr>
              <a:t>Éxodo 31:15-17</a:t>
            </a:r>
          </a:p>
          <a:p>
            <a:pPr marL="0" indent="0" algn="just">
              <a:spcBef>
                <a:spcPts val="0"/>
              </a:spcBef>
              <a:buNone/>
            </a:pPr>
            <a:r>
              <a:rPr lang="en-US" sz="2750" baseline="30000" dirty="0">
                <a:effectLst/>
              </a:rPr>
              <a:t>15</a:t>
            </a:r>
            <a:r>
              <a:rPr lang="en-US" sz="2750" dirty="0">
                <a:effectLst/>
              </a:rPr>
              <a:t> “</a:t>
            </a:r>
            <a:r>
              <a:rPr lang="es-ES" sz="2750" dirty="0">
                <a:effectLst/>
              </a:rPr>
              <a:t>Durante seis días se trabajará, pero el séptimo día será día de completo reposo, santo al Señor. Cualquiera que haga obra alguna en el día de reposo morirá irremisiblemente. 16 Los hijos de Israel guardarán, pues, el día de reposo, celebrándolo por todas sus generaciones como pacto perpetuo». 17 Es una señal entre yo y los hijos de Israel para siempre; pues en seis días el Señor hizo los cielos y la tierra, y en el séptimo día cesó de trabajar y reposó</a:t>
            </a:r>
            <a:r>
              <a:rPr lang="en-US" sz="2750" dirty="0">
                <a:effectLst/>
              </a:rPr>
              <a:t>.” </a:t>
            </a:r>
          </a:p>
        </p:txBody>
      </p:sp>
    </p:spTree>
    <p:extLst>
      <p:ext uri="{BB962C8B-B14F-4D97-AF65-F5344CB8AC3E}">
        <p14:creationId xmlns:p14="http://schemas.microsoft.com/office/powerpoint/2010/main" val="3192226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BDE53-786A-2467-96A1-91F7099E5CE2}"/>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E6674BF7-0FCB-0826-92A5-01827158A478}"/>
              </a:ext>
            </a:extLst>
          </p:cNvPr>
          <p:cNvSpPr>
            <a:spLocks noGrp="1" noChangeArrowheads="1"/>
          </p:cNvSpPr>
          <p:nvPr>
            <p:ph type="title"/>
          </p:nvPr>
        </p:nvSpPr>
        <p:spPr>
          <a:xfrm>
            <a:off x="685800" y="228600"/>
            <a:ext cx="7772400" cy="685800"/>
          </a:xfrm>
        </p:spPr>
        <p:txBody>
          <a:bodyPr/>
          <a:lstStyle/>
          <a:p>
            <a:pPr algn="ctr" eaLnBrk="1" hangingPunct="1"/>
            <a:r>
              <a:rPr lang="en-US" sz="3600" dirty="0"/>
              <a:t>Días de la Creación</a:t>
            </a:r>
          </a:p>
        </p:txBody>
      </p:sp>
      <p:sp>
        <p:nvSpPr>
          <p:cNvPr id="19459" name="Rectangle 3">
            <a:extLst>
              <a:ext uri="{FF2B5EF4-FFF2-40B4-BE49-F238E27FC236}">
                <a16:creationId xmlns:a16="http://schemas.microsoft.com/office/drawing/2014/main" id="{80D70DB1-CDCD-6DD1-B11E-654A009F71DE}"/>
              </a:ext>
            </a:extLst>
          </p:cNvPr>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dirty="0"/>
              <a:t>Días Revelatorios</a:t>
            </a:r>
          </a:p>
          <a:p>
            <a:pPr marL="461963" indent="-461963" algn="just" eaLnBrk="1" hangingPunct="1">
              <a:spcBef>
                <a:spcPts val="0"/>
              </a:spcBef>
              <a:spcAft>
                <a:spcPts val="2400"/>
              </a:spcAft>
              <a:defRPr/>
            </a:pPr>
            <a:r>
              <a:rPr lang="en-US" dirty="0"/>
              <a:t>Días Solares no-consecutivos</a:t>
            </a:r>
          </a:p>
          <a:p>
            <a:pPr marL="461963" indent="-461963" algn="just" eaLnBrk="1" hangingPunct="1">
              <a:spcBef>
                <a:spcPts val="0"/>
              </a:spcBef>
              <a:spcAft>
                <a:spcPts val="2400"/>
              </a:spcAft>
              <a:defRPr/>
            </a:pPr>
            <a:r>
              <a:rPr lang="es-ES" b="1" u="sng" dirty="0">
                <a:solidFill>
                  <a:srgbClr val="FFFFCC"/>
                </a:solidFill>
              </a:rPr>
              <a:t>Teoría del día como –era-</a:t>
            </a:r>
          </a:p>
          <a:p>
            <a:pPr marL="461963" indent="-461963" eaLnBrk="1" hangingPunct="1">
              <a:spcBef>
                <a:spcPts val="0"/>
              </a:spcBef>
              <a:spcAft>
                <a:spcPts val="2400"/>
              </a:spcAft>
              <a:defRPr/>
            </a:pPr>
            <a:r>
              <a:rPr lang="es-ES" dirty="0"/>
              <a:t>Días Solares y Consecutivos</a:t>
            </a:r>
            <a:endParaRPr lang="en-US" dirty="0"/>
          </a:p>
        </p:txBody>
      </p:sp>
      <p:pic>
        <p:nvPicPr>
          <p:cNvPr id="4" name="Picture 3">
            <a:extLst>
              <a:ext uri="{FF2B5EF4-FFF2-40B4-BE49-F238E27FC236}">
                <a16:creationId xmlns:a16="http://schemas.microsoft.com/office/drawing/2014/main" id="{C69EC2B5-C978-8798-94B6-091A60427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4151394"/>
            <a:ext cx="3470878" cy="2478006"/>
          </a:xfrm>
          <a:prstGeom prst="rect">
            <a:avLst/>
          </a:prstGeom>
        </p:spPr>
      </p:pic>
    </p:spTree>
    <p:extLst>
      <p:ext uri="{BB962C8B-B14F-4D97-AF65-F5344CB8AC3E}">
        <p14:creationId xmlns:p14="http://schemas.microsoft.com/office/powerpoint/2010/main" val="270205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t>ESTRUCTURA DE GÉNESIS</a:t>
            </a:r>
          </a:p>
        </p:txBody>
      </p:sp>
      <p:sp>
        <p:nvSpPr>
          <p:cNvPr id="92163" name="Rectangle 2051"/>
          <p:cNvSpPr>
            <a:spLocks noGrp="1" noChangeArrowheads="1"/>
          </p:cNvSpPr>
          <p:nvPr>
            <p:ph type="body" idx="1"/>
          </p:nvPr>
        </p:nvSpPr>
        <p:spPr>
          <a:xfrm>
            <a:off x="9906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rPr>
              <a:t>Orígen de la raza humana (Gén. 1</a:t>
            </a:r>
            <a:r>
              <a:rPr lang="en-US" b="1" u="sng" dirty="0">
                <a:solidFill>
                  <a:srgbClr val="FFFFCC"/>
                </a:solidFill>
                <a:cs typeface="Calibri" panose="020F0502020204030204" pitchFamily="34" charset="0"/>
              </a:rPr>
              <a:t>‒11)</a:t>
            </a:r>
            <a:endParaRPr lang="en-US" b="1" u="sng" dirty="0">
              <a:solidFill>
                <a:srgbClr val="FFFFCC"/>
              </a:solidFill>
            </a:endParaRP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t>Orígen de la raza hebrea (Gén. 12</a:t>
            </a:r>
            <a:r>
              <a:rPr lang="en-US" dirty="0">
                <a:cs typeface="Calibri" panose="020F0502020204030204" pitchFamily="34" charset="0"/>
              </a:rPr>
              <a:t>‒50)</a:t>
            </a:r>
            <a:endParaRPr lang="en-US" dirty="0"/>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670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5029200"/>
          </a:xfrm>
        </p:spPr>
        <p:txBody>
          <a:bodyPr/>
          <a:lstStyle/>
          <a:p>
            <a:pPr marL="0" indent="0" algn="ctr">
              <a:spcBef>
                <a:spcPts val="0"/>
              </a:spcBef>
              <a:spcAft>
                <a:spcPts val="1200"/>
              </a:spcAft>
              <a:buNone/>
              <a:defRPr/>
            </a:pPr>
            <a:r>
              <a:rPr lang="en-US" sz="3600" dirty="0">
                <a:solidFill>
                  <a:schemeClr val="tx2"/>
                </a:solidFill>
                <a:ea typeface="+mj-ea"/>
                <a:cs typeface="+mj-cs"/>
              </a:rPr>
              <a:t>¿Día - Era?</a:t>
            </a:r>
          </a:p>
          <a:p>
            <a:pPr marL="0" indent="0" algn="ctr">
              <a:spcBef>
                <a:spcPts val="0"/>
              </a:spcBef>
              <a:spcAft>
                <a:spcPts val="1200"/>
              </a:spcAft>
              <a:buNone/>
              <a:defRPr/>
            </a:pPr>
            <a:r>
              <a:rPr lang="en-US" sz="3600" dirty="0">
                <a:solidFill>
                  <a:schemeClr val="tx2"/>
                </a:solidFill>
                <a:ea typeface="+mj-ea"/>
                <a:cs typeface="+mj-cs"/>
              </a:rPr>
              <a:t>2 Pedro 3:8</a:t>
            </a:r>
          </a:p>
          <a:p>
            <a:pPr marL="0" marR="0" indent="0" algn="just">
              <a:spcBef>
                <a:spcPts val="0"/>
              </a:spcBef>
              <a:spcAft>
                <a:spcPts val="600"/>
              </a:spcAft>
              <a:buNone/>
            </a:pPr>
            <a:r>
              <a:rPr lang="es-ES" dirty="0">
                <a:effectLst>
                  <a:outerShdw blurRad="38100" dist="38100" dir="2700000" algn="tl">
                    <a:srgbClr val="000000">
                      <a:alpha val="43137"/>
                    </a:srgbClr>
                  </a:outerShdw>
                </a:effectLst>
              </a:rPr>
              <a:t>Pero, amados, no ignoréis esto: que para el Señor un día es como mil años, y mil años como un día</a:t>
            </a:r>
            <a:r>
              <a:rPr lang="en-US" dirty="0">
                <a:effectLst>
                  <a:outerShdw blurRad="38100" dist="38100" dir="2700000" algn="tl">
                    <a:srgbClr val="000000">
                      <a:alpha val="43137"/>
                    </a:srgbClr>
                  </a:outerShdw>
                </a:effectLst>
              </a:rPr>
              <a:t>.</a:t>
            </a:r>
          </a:p>
          <a:p>
            <a:pPr marL="0" indent="0" algn="ctr">
              <a:spcBef>
                <a:spcPts val="0"/>
              </a:spcBef>
              <a:spcAft>
                <a:spcPts val="1200"/>
              </a:spcAft>
              <a:buNone/>
              <a:defRPr/>
            </a:pPr>
            <a:r>
              <a:rPr lang="en-US" dirty="0">
                <a:effectLst>
                  <a:outerShdw blurRad="38100" dist="38100" dir="2700000" algn="tl">
                    <a:srgbClr val="000000">
                      <a:alpha val="43137"/>
                    </a:srgbClr>
                  </a:outerShdw>
                </a:effectLst>
              </a:rPr>
              <a:t> </a:t>
            </a:r>
            <a:r>
              <a:rPr lang="en-US" sz="3600" dirty="0">
                <a:solidFill>
                  <a:schemeClr val="tx2"/>
                </a:solidFill>
              </a:rPr>
              <a:t>Génesis 2:4?</a:t>
            </a:r>
          </a:p>
          <a:p>
            <a:pPr marL="0" marR="0" indent="0" algn="just">
              <a:spcBef>
                <a:spcPts val="0"/>
              </a:spcBef>
              <a:spcAft>
                <a:spcPts val="0"/>
              </a:spcAft>
              <a:buNone/>
            </a:pPr>
            <a:r>
              <a:rPr lang="es-ES" dirty="0">
                <a:effectLst>
                  <a:outerShdw blurRad="38100" dist="38100" dir="2700000" algn="tl">
                    <a:srgbClr val="000000">
                      <a:alpha val="43137"/>
                    </a:srgbClr>
                  </a:outerShdw>
                </a:effectLst>
              </a:rPr>
              <a:t>Estos son los orígenes de los cielos y de la tierra cuando fueron creados, </a:t>
            </a:r>
            <a:r>
              <a:rPr lang="es-ES" b="1" u="sng" dirty="0">
                <a:solidFill>
                  <a:srgbClr val="FFFFCC"/>
                </a:solidFill>
                <a:effectLst>
                  <a:outerShdw blurRad="38100" dist="38100" dir="2700000" algn="tl">
                    <a:srgbClr val="000000">
                      <a:alpha val="43137"/>
                    </a:srgbClr>
                  </a:outerShdw>
                </a:effectLst>
              </a:rPr>
              <a:t>el día</a:t>
            </a:r>
            <a:r>
              <a:rPr lang="es-ES" dirty="0">
                <a:effectLst>
                  <a:outerShdw blurRad="38100" dist="38100" dir="2700000" algn="tl">
                    <a:srgbClr val="000000">
                      <a:alpha val="43137"/>
                    </a:srgbClr>
                  </a:outerShdw>
                </a:effectLst>
              </a:rPr>
              <a:t> en que el Señor Dios hizo la tierra y los cielos</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02672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752600" y="6096000"/>
            <a:ext cx="5638800" cy="685800"/>
          </a:xfrm>
        </p:spPr>
        <p:txBody>
          <a:bodyPr/>
          <a:lstStyle/>
          <a:p>
            <a:pPr algn="ctr" eaLnBrk="1" hangingPunct="1">
              <a:defRPr/>
            </a:pPr>
            <a:r>
              <a:rPr lang="en-US" sz="2000" kern="1200" dirty="0">
                <a:solidFill>
                  <a:schemeClr val="tx1"/>
                </a:solidFill>
                <a:ea typeface="+mn-ea"/>
                <a:cs typeface="Arial" panose="020B0604020202020204" pitchFamily="34" charset="0"/>
              </a:rPr>
              <a:t>Ken Ham et al, </a:t>
            </a:r>
            <a:r>
              <a:rPr lang="en-US" sz="2000" i="1" kern="1200" dirty="0">
                <a:solidFill>
                  <a:schemeClr val="tx1"/>
                </a:solidFill>
                <a:ea typeface="+mn-ea"/>
                <a:cs typeface="Arial" panose="020B0604020202020204" pitchFamily="34" charset="0"/>
              </a:rPr>
              <a:t>Answers in Genesis</a:t>
            </a:r>
            <a:r>
              <a:rPr lang="en-US" sz="2000" kern="1200" dirty="0">
                <a:solidFill>
                  <a:schemeClr val="tx1"/>
                </a:solidFill>
                <a:ea typeface="+mn-ea"/>
                <a:cs typeface="Arial" panose="020B0604020202020204" pitchFamily="34" charset="0"/>
              </a:rPr>
              <a:t>, rev ed. (Green Forest, AR: Master Books, 1990), 37-emphasis mine.</a:t>
            </a:r>
          </a:p>
        </p:txBody>
      </p:sp>
      <p:sp>
        <p:nvSpPr>
          <p:cNvPr id="24579" name="Rectangle 3"/>
          <p:cNvSpPr>
            <a:spLocks noGrp="1" noChangeArrowheads="1"/>
          </p:cNvSpPr>
          <p:nvPr>
            <p:ph idx="1"/>
          </p:nvPr>
        </p:nvSpPr>
        <p:spPr>
          <a:xfrm>
            <a:off x="685800" y="2632075"/>
            <a:ext cx="7772400" cy="1939925"/>
          </a:xfrm>
        </p:spPr>
        <p:txBody>
          <a:bodyPr/>
          <a:lstStyle/>
          <a:p>
            <a:pPr marL="0" indent="0" algn="just" eaLnBrk="1" hangingPunct="1">
              <a:buFont typeface="Wingdings" pitchFamily="2" charset="2"/>
              <a:buNone/>
              <a:defRPr/>
            </a:pPr>
            <a:r>
              <a:rPr lang="en-US" sz="3600" dirty="0">
                <a:cs typeface="Calibri" panose="020F0502020204030204" pitchFamily="34" charset="0"/>
              </a:rPr>
              <a:t>“</a:t>
            </a:r>
            <a:r>
              <a:rPr lang="es-ES" sz="3600" dirty="0">
                <a:cs typeface="Calibri" panose="020F0502020204030204" pitchFamily="34" charset="0"/>
              </a:rPr>
              <a:t>En los </a:t>
            </a:r>
            <a:r>
              <a:rPr lang="es-ES" sz="3600" b="1" u="sng" dirty="0">
                <a:solidFill>
                  <a:srgbClr val="FFFFCC"/>
                </a:solidFill>
                <a:cs typeface="Calibri" panose="020F0502020204030204" pitchFamily="34" charset="0"/>
              </a:rPr>
              <a:t>días</a:t>
            </a:r>
            <a:r>
              <a:rPr lang="es-ES" sz="3600" dirty="0">
                <a:cs typeface="Calibri" panose="020F0502020204030204" pitchFamily="34" charset="0"/>
              </a:rPr>
              <a:t> de mi padre, se tardaba diez </a:t>
            </a:r>
            <a:r>
              <a:rPr lang="es-ES" sz="3600" b="1" u="sng" dirty="0">
                <a:solidFill>
                  <a:srgbClr val="FFFFCC"/>
                </a:solidFill>
                <a:cs typeface="Calibri" panose="020F0502020204030204" pitchFamily="34" charset="0"/>
              </a:rPr>
              <a:t>días</a:t>
            </a:r>
            <a:r>
              <a:rPr lang="es-ES" sz="3600" dirty="0">
                <a:cs typeface="Calibri" panose="020F0502020204030204" pitchFamily="34" charset="0"/>
              </a:rPr>
              <a:t> en cruzar el desierto australiano durante el </a:t>
            </a:r>
            <a:r>
              <a:rPr lang="es-ES" sz="3600" b="1" u="sng" dirty="0">
                <a:solidFill>
                  <a:srgbClr val="FFFFCC"/>
                </a:solidFill>
                <a:cs typeface="Calibri" panose="020F0502020204030204" pitchFamily="34" charset="0"/>
              </a:rPr>
              <a:t>día</a:t>
            </a:r>
            <a:r>
              <a:rPr lang="en-US" sz="3600" dirty="0">
                <a:cs typeface="Calibri" panose="020F0502020204030204" pitchFamily="34" charset="0"/>
              </a:rPr>
              <a:t>.”</a:t>
            </a:r>
            <a:endParaRPr lang="en-US" sz="3600" dirty="0"/>
          </a:p>
        </p:txBody>
      </p:sp>
      <p:pic>
        <p:nvPicPr>
          <p:cNvPr id="2" name="Picture 1">
            <a:extLst>
              <a:ext uri="{FF2B5EF4-FFF2-40B4-BE49-F238E27FC236}">
                <a16:creationId xmlns:a16="http://schemas.microsoft.com/office/drawing/2014/main" id="{78ACB71F-64D2-6E29-9F6F-91896D533B5F}"/>
              </a:ext>
            </a:extLst>
          </p:cNvPr>
          <p:cNvPicPr>
            <a:picLocks noChangeAspect="1"/>
          </p:cNvPicPr>
          <p:nvPr/>
        </p:nvPicPr>
        <p:blipFill>
          <a:blip r:embed="rId2"/>
          <a:stretch>
            <a:fillRect/>
          </a:stretch>
        </p:blipFill>
        <p:spPr>
          <a:xfrm>
            <a:off x="2971800" y="457200"/>
            <a:ext cx="2971800" cy="212569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660DA-8646-F02C-1E05-55B4E17A4BF5}"/>
            </a:ext>
          </a:extLst>
        </p:cNvPr>
        <p:cNvGrpSpPr/>
        <p:nvPr/>
      </p:nvGrpSpPr>
      <p:grpSpPr>
        <a:xfrm>
          <a:off x="0" y="0"/>
          <a:ext cx="0" cy="0"/>
          <a:chOff x="0" y="0"/>
          <a:chExt cx="0" cy="0"/>
        </a:xfrm>
      </p:grpSpPr>
      <p:sp>
        <p:nvSpPr>
          <p:cNvPr id="47106" name="Rectangle 3">
            <a:extLst>
              <a:ext uri="{FF2B5EF4-FFF2-40B4-BE49-F238E27FC236}">
                <a16:creationId xmlns:a16="http://schemas.microsoft.com/office/drawing/2014/main" id="{5E75C989-797A-E7A9-42B4-B7EE3BD91AB4}"/>
              </a:ext>
            </a:extLst>
          </p:cNvPr>
          <p:cNvSpPr>
            <a:spLocks noChangeArrowheads="1"/>
          </p:cNvSpPr>
          <p:nvPr/>
        </p:nvSpPr>
        <p:spPr bwMode="auto">
          <a:xfrm>
            <a:off x="0" y="1611154"/>
            <a:ext cx="91440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Hoy decidí que era hora de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orden en mi vida. Empecé por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limpiar el apartamento, aunque me costó bastante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las pilas. Mientras barría, tropecé con una caja que alguien había puesto justo en medio del pasillo. Me molesté, pero intenté no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 mal humor. En cambio,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puse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música para animarme. Más tarde, salí al supermercado. En la fila, una señora empezó 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ponerle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mala cara a la cajera, así que intenté calmar la situación. Pero ella se me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puso</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 contra también. Al final del día, sólo quería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ponerme</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cómodo,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una película… y no volver a </a:t>
            </a:r>
            <a:r>
              <a:rPr lang="es-CO" altLang="en-US" sz="2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poner</a:t>
            </a:r>
            <a:r>
              <a:rPr lang="es-CO" alt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 pie fuera de casa hasta el lunes</a:t>
            </a:r>
            <a:r>
              <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F321557D-8AB7-DC93-CA0D-96FBD9C8339B}"/>
              </a:ext>
            </a:extLst>
          </p:cNvPr>
          <p:cNvSpPr txBox="1"/>
          <p:nvPr/>
        </p:nvSpPr>
        <p:spPr>
          <a:xfrm>
            <a:off x="2514600" y="762000"/>
            <a:ext cx="4012124" cy="646331"/>
          </a:xfrm>
          <a:prstGeom prst="rect">
            <a:avLst/>
          </a:prstGeom>
          <a:noFill/>
        </p:spPr>
        <p:txBody>
          <a:bodyPr wrap="none" rtlCol="0">
            <a:spAutoFit/>
          </a:bodyPr>
          <a:lstStyle/>
          <a:p>
            <a:pPr algn="ctr"/>
            <a:r>
              <a:rPr lang="es-CO" sz="3600" dirty="0">
                <a:solidFill>
                  <a:schemeClr val="tx2"/>
                </a:solidFill>
                <a:latin typeface="Calibri" panose="020F0502020204030204" pitchFamily="34" charset="0"/>
                <a:ea typeface="Calibri" panose="020F0502020204030204" pitchFamily="34" charset="0"/>
                <a:cs typeface="Calibri" panose="020F0502020204030204" pitchFamily="34" charset="0"/>
              </a:rPr>
              <a:t>Ejemplo del Internet</a:t>
            </a:r>
          </a:p>
        </p:txBody>
      </p:sp>
    </p:spTree>
    <p:extLst>
      <p:ext uri="{BB962C8B-B14F-4D97-AF65-F5344CB8AC3E}">
        <p14:creationId xmlns:p14="http://schemas.microsoft.com/office/powerpoint/2010/main" val="181839141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228600"/>
            <a:ext cx="7772400" cy="685800"/>
          </a:xfrm>
        </p:spPr>
        <p:txBody>
          <a:bodyPr/>
          <a:lstStyle/>
          <a:p>
            <a:pPr algn="ctr" eaLnBrk="1" hangingPunct="1">
              <a:spcAft>
                <a:spcPts val="600"/>
              </a:spcAft>
            </a:pPr>
            <a:r>
              <a:rPr lang="en-US" sz="3600" kern="1200" dirty="0">
                <a:effectLst>
                  <a:outerShdw blurRad="38100" dist="38100" dir="2700000" algn="tl">
                    <a:srgbClr val="000000">
                      <a:alpha val="43137"/>
                    </a:srgbClr>
                  </a:outerShdw>
                </a:effectLst>
              </a:rPr>
              <a:t>Formas Alternativas de Describir Edades</a:t>
            </a:r>
          </a:p>
        </p:txBody>
      </p:sp>
      <p:sp>
        <p:nvSpPr>
          <p:cNvPr id="25603" name="Rectangle 3"/>
          <p:cNvSpPr>
            <a:spLocks noGrp="1" noChangeArrowheads="1"/>
          </p:cNvSpPr>
          <p:nvPr>
            <p:ph idx="1"/>
          </p:nvPr>
        </p:nvSpPr>
        <p:spPr>
          <a:xfrm>
            <a:off x="304800" y="2133600"/>
            <a:ext cx="4953000" cy="2590800"/>
          </a:xfrm>
        </p:spPr>
        <p:txBody>
          <a:bodyPr/>
          <a:lstStyle/>
          <a:p>
            <a:pPr marL="461963" indent="-461963" algn="just" eaLnBrk="1" hangingPunct="1">
              <a:spcBef>
                <a:spcPts val="0"/>
              </a:spcBef>
              <a:spcAft>
                <a:spcPts val="2400"/>
              </a:spcAft>
              <a:defRPr/>
            </a:pPr>
            <a:r>
              <a:rPr lang="en-US" dirty="0"/>
              <a:t>Olam</a:t>
            </a:r>
          </a:p>
          <a:p>
            <a:pPr marL="461963" indent="-461963" algn="just" eaLnBrk="1" hangingPunct="1">
              <a:spcBef>
                <a:spcPts val="0"/>
              </a:spcBef>
              <a:spcAft>
                <a:spcPts val="2400"/>
              </a:spcAft>
              <a:defRPr/>
            </a:pPr>
            <a:r>
              <a:rPr lang="en-US" dirty="0"/>
              <a:t>Adjetivo adjunto “largo” (rab) a la palabra “día” (yom)</a:t>
            </a:r>
          </a:p>
        </p:txBody>
      </p:sp>
      <p:pic>
        <p:nvPicPr>
          <p:cNvPr id="3" name="Picture 2">
            <a:extLst>
              <a:ext uri="{FF2B5EF4-FFF2-40B4-BE49-F238E27FC236}">
                <a16:creationId xmlns:a16="http://schemas.microsoft.com/office/drawing/2014/main" id="{EA8B980C-8041-31A6-D688-BC3D7996AEF9}"/>
              </a:ext>
            </a:extLst>
          </p:cNvPr>
          <p:cNvPicPr>
            <a:picLocks noChangeAspect="1"/>
          </p:cNvPicPr>
          <p:nvPr/>
        </p:nvPicPr>
        <p:blipFill>
          <a:blip r:embed="rId2"/>
          <a:stretch>
            <a:fillRect/>
          </a:stretch>
        </p:blipFill>
        <p:spPr>
          <a:xfrm>
            <a:off x="5486400" y="2133600"/>
            <a:ext cx="3468925" cy="2481287"/>
          </a:xfrm>
          <a:prstGeom prst="rect">
            <a:avLst/>
          </a:prstGeom>
        </p:spPr>
      </p:pic>
    </p:spTree>
    <p:extLst>
      <p:ext uri="{BB962C8B-B14F-4D97-AF65-F5344CB8AC3E}">
        <p14:creationId xmlns:p14="http://schemas.microsoft.com/office/powerpoint/2010/main" val="3424273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F5F2F-6EFE-EAA5-798F-460E3CBCB4B5}"/>
            </a:ext>
          </a:extLst>
        </p:cNvPr>
        <p:cNvGrpSpPr/>
        <p:nvPr/>
      </p:nvGrpSpPr>
      <p:grpSpPr>
        <a:xfrm>
          <a:off x="0" y="0"/>
          <a:ext cx="0" cy="0"/>
          <a:chOff x="0" y="0"/>
          <a:chExt cx="0" cy="0"/>
        </a:xfrm>
      </p:grpSpPr>
      <p:sp>
        <p:nvSpPr>
          <p:cNvPr id="82946" name="Rectangle 2">
            <a:extLst>
              <a:ext uri="{FF2B5EF4-FFF2-40B4-BE49-F238E27FC236}">
                <a16:creationId xmlns:a16="http://schemas.microsoft.com/office/drawing/2014/main" id="{ACA78ABF-59D4-6402-C02F-E84CEFD64B6B}"/>
              </a:ext>
            </a:extLst>
          </p:cNvPr>
          <p:cNvSpPr>
            <a:spLocks noGrp="1" noChangeArrowheads="1"/>
          </p:cNvSpPr>
          <p:nvPr>
            <p:ph type="title"/>
          </p:nvPr>
        </p:nvSpPr>
        <p:spPr>
          <a:xfrm>
            <a:off x="685800" y="228600"/>
            <a:ext cx="7772400" cy="685800"/>
          </a:xfrm>
        </p:spPr>
        <p:txBody>
          <a:bodyPr/>
          <a:lstStyle/>
          <a:p>
            <a:pPr algn="ctr" eaLnBrk="1" hangingPunct="1">
              <a:spcAft>
                <a:spcPts val="600"/>
              </a:spcAft>
            </a:pPr>
            <a:r>
              <a:rPr lang="en-US" sz="3600" kern="1200" dirty="0">
                <a:effectLst>
                  <a:outerShdw blurRad="38100" dist="38100" dir="2700000" algn="tl">
                    <a:srgbClr val="000000">
                      <a:alpha val="43137"/>
                    </a:srgbClr>
                  </a:outerShdw>
                </a:effectLst>
              </a:rPr>
              <a:t>Formas Alternativas de Describir Edades</a:t>
            </a:r>
          </a:p>
        </p:txBody>
      </p:sp>
      <p:sp>
        <p:nvSpPr>
          <p:cNvPr id="25603" name="Rectangle 3">
            <a:extLst>
              <a:ext uri="{FF2B5EF4-FFF2-40B4-BE49-F238E27FC236}">
                <a16:creationId xmlns:a16="http://schemas.microsoft.com/office/drawing/2014/main" id="{F52550F5-C643-61C5-3E58-2822B07DCEF8}"/>
              </a:ext>
            </a:extLst>
          </p:cNvPr>
          <p:cNvSpPr>
            <a:spLocks noGrp="1" noChangeArrowheads="1"/>
          </p:cNvSpPr>
          <p:nvPr>
            <p:ph idx="1"/>
          </p:nvPr>
        </p:nvSpPr>
        <p:spPr>
          <a:xfrm>
            <a:off x="304800" y="2133600"/>
            <a:ext cx="4953000" cy="2590800"/>
          </a:xfrm>
        </p:spPr>
        <p:txBody>
          <a:bodyPr/>
          <a:lstStyle/>
          <a:p>
            <a:pPr marL="461963" indent="-461963" algn="just" eaLnBrk="1" hangingPunct="1">
              <a:spcBef>
                <a:spcPts val="0"/>
              </a:spcBef>
              <a:spcAft>
                <a:spcPts val="2400"/>
              </a:spcAft>
              <a:defRPr/>
            </a:pPr>
            <a:r>
              <a:rPr lang="en-US" b="1" u="sng" dirty="0">
                <a:solidFill>
                  <a:srgbClr val="FFFFCC"/>
                </a:solidFill>
              </a:rPr>
              <a:t>Olam</a:t>
            </a:r>
          </a:p>
          <a:p>
            <a:pPr marL="461963" indent="-461963" algn="just" eaLnBrk="1" hangingPunct="1">
              <a:spcBef>
                <a:spcPts val="0"/>
              </a:spcBef>
              <a:spcAft>
                <a:spcPts val="2400"/>
              </a:spcAft>
              <a:defRPr/>
            </a:pPr>
            <a:r>
              <a:rPr lang="en-US" dirty="0"/>
              <a:t>Adjetivo adjunto “largo” (rab) a la palabra “día” (yom)</a:t>
            </a:r>
          </a:p>
        </p:txBody>
      </p:sp>
      <p:pic>
        <p:nvPicPr>
          <p:cNvPr id="3" name="Picture 2">
            <a:extLst>
              <a:ext uri="{FF2B5EF4-FFF2-40B4-BE49-F238E27FC236}">
                <a16:creationId xmlns:a16="http://schemas.microsoft.com/office/drawing/2014/main" id="{4D226FB7-FD99-7BBE-B11D-0512EBFD2CDD}"/>
              </a:ext>
            </a:extLst>
          </p:cNvPr>
          <p:cNvPicPr>
            <a:picLocks noChangeAspect="1"/>
          </p:cNvPicPr>
          <p:nvPr/>
        </p:nvPicPr>
        <p:blipFill>
          <a:blip r:embed="rId2"/>
          <a:stretch>
            <a:fillRect/>
          </a:stretch>
        </p:blipFill>
        <p:spPr>
          <a:xfrm>
            <a:off x="5385515" y="2220253"/>
            <a:ext cx="3468925" cy="2481287"/>
          </a:xfrm>
          <a:prstGeom prst="rect">
            <a:avLst/>
          </a:prstGeom>
        </p:spPr>
      </p:pic>
    </p:spTree>
    <p:extLst>
      <p:ext uri="{BB962C8B-B14F-4D97-AF65-F5344CB8AC3E}">
        <p14:creationId xmlns:p14="http://schemas.microsoft.com/office/powerpoint/2010/main" val="1039831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6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Salmo 90:2</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Antes que los montes fueran engendrados,</a:t>
            </a:r>
          </a:p>
          <a:p>
            <a:pPr algn="just">
              <a:spcAft>
                <a:spcPts val="1200"/>
              </a:spcAft>
            </a:pP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nacieran la tierra y el mundo,</a:t>
            </a:r>
          </a:p>
          <a:p>
            <a:pPr algn="just">
              <a:spcAft>
                <a:spcPts val="1200"/>
              </a:spcAft>
            </a:pP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desde la eternidad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hasta la eternidad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s-CO"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tú eres Dios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FB6D4B-C9AD-4835-8633-956DCBF6A7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95650" y="3200400"/>
            <a:ext cx="2552700" cy="1655805"/>
          </a:xfrm>
          <a:prstGeom prst="rect">
            <a:avLst/>
          </a:prstGeom>
        </p:spPr>
      </p:pic>
    </p:spTree>
    <p:extLst>
      <p:ext uri="{BB962C8B-B14F-4D97-AF65-F5344CB8AC3E}">
        <p14:creationId xmlns:p14="http://schemas.microsoft.com/office/powerpoint/2010/main" val="4071656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Éxodo 21:2, 5-6</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 compras un siervo hebreo, te servirá seis años, pero al séptimo saldrá libre sin pagar nada.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Pero si el siervo insiste, diciendo: «Amo a mi señor, a mi mujer y a mis hijos; no saldré libre», 6 entonces su amo lo traerá a Dios[d], y lo traerá a la puerta o al quicial. Y su amo le horadará la oreja con una lezna, y él le servirá para </a:t>
            </a:r>
            <a:r>
              <a:rPr lang="es-CO"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siempre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73675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A6C95-A12D-4CD6-E60C-C0B7BFFC503D}"/>
            </a:ext>
          </a:extLst>
        </p:cNvPr>
        <p:cNvGrpSpPr/>
        <p:nvPr/>
      </p:nvGrpSpPr>
      <p:grpSpPr>
        <a:xfrm>
          <a:off x="0" y="0"/>
          <a:ext cx="0" cy="0"/>
          <a:chOff x="0" y="0"/>
          <a:chExt cx="0" cy="0"/>
        </a:xfrm>
      </p:grpSpPr>
      <p:sp>
        <p:nvSpPr>
          <p:cNvPr id="82946" name="Rectangle 2">
            <a:extLst>
              <a:ext uri="{FF2B5EF4-FFF2-40B4-BE49-F238E27FC236}">
                <a16:creationId xmlns:a16="http://schemas.microsoft.com/office/drawing/2014/main" id="{A53CB8B9-E1CB-9730-20B4-26261185ACCF}"/>
              </a:ext>
            </a:extLst>
          </p:cNvPr>
          <p:cNvSpPr>
            <a:spLocks noGrp="1" noChangeArrowheads="1"/>
          </p:cNvSpPr>
          <p:nvPr>
            <p:ph type="title"/>
          </p:nvPr>
        </p:nvSpPr>
        <p:spPr>
          <a:xfrm>
            <a:off x="685800" y="228600"/>
            <a:ext cx="7772400" cy="685800"/>
          </a:xfrm>
        </p:spPr>
        <p:txBody>
          <a:bodyPr/>
          <a:lstStyle/>
          <a:p>
            <a:pPr algn="ctr" eaLnBrk="1" hangingPunct="1">
              <a:spcAft>
                <a:spcPts val="600"/>
              </a:spcAft>
            </a:pPr>
            <a:r>
              <a:rPr lang="en-US" sz="3600" kern="1200" dirty="0">
                <a:effectLst>
                  <a:outerShdw blurRad="38100" dist="38100" dir="2700000" algn="tl">
                    <a:srgbClr val="000000">
                      <a:alpha val="43137"/>
                    </a:srgbClr>
                  </a:outerShdw>
                </a:effectLst>
              </a:rPr>
              <a:t>Formas Alternativas de Describir Edades</a:t>
            </a:r>
          </a:p>
        </p:txBody>
      </p:sp>
      <p:sp>
        <p:nvSpPr>
          <p:cNvPr id="25603" name="Rectangle 3">
            <a:extLst>
              <a:ext uri="{FF2B5EF4-FFF2-40B4-BE49-F238E27FC236}">
                <a16:creationId xmlns:a16="http://schemas.microsoft.com/office/drawing/2014/main" id="{2BFC15F3-A1AC-D099-186F-9B4C2BF93D8F}"/>
              </a:ext>
            </a:extLst>
          </p:cNvPr>
          <p:cNvSpPr>
            <a:spLocks noGrp="1" noChangeArrowheads="1"/>
          </p:cNvSpPr>
          <p:nvPr>
            <p:ph idx="1"/>
          </p:nvPr>
        </p:nvSpPr>
        <p:spPr>
          <a:xfrm>
            <a:off x="304800" y="2133600"/>
            <a:ext cx="4953000" cy="2590800"/>
          </a:xfrm>
        </p:spPr>
        <p:txBody>
          <a:bodyPr/>
          <a:lstStyle/>
          <a:p>
            <a:pPr marL="461963" indent="-461963" algn="just" eaLnBrk="1" hangingPunct="1">
              <a:spcBef>
                <a:spcPts val="0"/>
              </a:spcBef>
              <a:spcAft>
                <a:spcPts val="2400"/>
              </a:spcAft>
              <a:defRPr/>
            </a:pPr>
            <a:r>
              <a:rPr lang="en-US" dirty="0"/>
              <a:t>Olam</a:t>
            </a:r>
          </a:p>
          <a:p>
            <a:pPr marL="461963" indent="-461963" algn="just" eaLnBrk="1" hangingPunct="1">
              <a:spcBef>
                <a:spcPts val="0"/>
              </a:spcBef>
              <a:spcAft>
                <a:spcPts val="2400"/>
              </a:spcAft>
              <a:defRPr/>
            </a:pPr>
            <a:r>
              <a:rPr lang="en-US" b="1" u="sng" dirty="0">
                <a:solidFill>
                  <a:srgbClr val="FFFFCC"/>
                </a:solidFill>
              </a:rPr>
              <a:t>Adjetivo adjunto “largo” (rab) a la palabra “día” (yom)</a:t>
            </a:r>
          </a:p>
        </p:txBody>
      </p:sp>
      <p:pic>
        <p:nvPicPr>
          <p:cNvPr id="3" name="Picture 2">
            <a:extLst>
              <a:ext uri="{FF2B5EF4-FFF2-40B4-BE49-F238E27FC236}">
                <a16:creationId xmlns:a16="http://schemas.microsoft.com/office/drawing/2014/main" id="{142D1B78-EFFA-A8AA-6E14-2FD750B491B5}"/>
              </a:ext>
            </a:extLst>
          </p:cNvPr>
          <p:cNvPicPr>
            <a:picLocks noChangeAspect="1"/>
          </p:cNvPicPr>
          <p:nvPr/>
        </p:nvPicPr>
        <p:blipFill>
          <a:blip r:embed="rId2"/>
          <a:stretch>
            <a:fillRect/>
          </a:stretch>
        </p:blipFill>
        <p:spPr>
          <a:xfrm>
            <a:off x="5486400" y="2118360"/>
            <a:ext cx="3468925" cy="2481287"/>
          </a:xfrm>
          <a:prstGeom prst="rect">
            <a:avLst/>
          </a:prstGeom>
        </p:spPr>
      </p:pic>
    </p:spTree>
    <p:extLst>
      <p:ext uri="{BB962C8B-B14F-4D97-AF65-F5344CB8AC3E}">
        <p14:creationId xmlns:p14="http://schemas.microsoft.com/office/powerpoint/2010/main" val="3345594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01E0442E-4A08-4FBD-AAA7-12D8142D155B}"/>
              </a:ext>
            </a:extLst>
          </p:cNvPr>
          <p:cNvGraphicFramePr>
            <a:graphicFrameLocks noGrp="1"/>
          </p:cNvGraphicFramePr>
          <p:nvPr>
            <p:ph sz="half" idx="1"/>
          </p:nvPr>
        </p:nvGraphicFramePr>
        <p:xfrm>
          <a:off x="114300" y="379476"/>
          <a:ext cx="8915400" cy="6099048"/>
        </p:xfrm>
        <a:graphic>
          <a:graphicData uri="http://schemas.openxmlformats.org/drawingml/2006/table">
            <a:tbl>
              <a:tblPr firstRow="1" bandRow="1">
                <a:tableStyleId>{073A0DAA-6AF3-43AB-8588-CEC1D06C72B9}</a:tableStyleId>
              </a:tblPr>
              <a:tblGrid>
                <a:gridCol w="4457700">
                  <a:extLst>
                    <a:ext uri="{9D8B030D-6E8A-4147-A177-3AD203B41FA5}">
                      <a16:colId xmlns:a16="http://schemas.microsoft.com/office/drawing/2014/main" val="3678228928"/>
                    </a:ext>
                  </a:extLst>
                </a:gridCol>
                <a:gridCol w="4457700">
                  <a:extLst>
                    <a:ext uri="{9D8B030D-6E8A-4147-A177-3AD203B41FA5}">
                      <a16:colId xmlns:a16="http://schemas.microsoft.com/office/drawing/2014/main" val="2382543196"/>
                    </a:ext>
                  </a:extLst>
                </a:gridCol>
              </a:tblGrid>
              <a:tr h="914400">
                <a:tc gridSpan="2">
                  <a:txBody>
                    <a:bodyPr/>
                    <a:lstStyle/>
                    <a:p>
                      <a:pPr marL="0" marR="0" lvl="0" indent="0" algn="ctr" defTabSz="914400" rtl="0" eaLnBrk="1" fontAlgn="base" latinLnBrk="0" hangingPunct="1">
                        <a:lnSpc>
                          <a:spcPct val="90000"/>
                        </a:lnSpc>
                        <a:spcBef>
                          <a:spcPct val="20000"/>
                        </a:spcBef>
                        <a:spcAft>
                          <a:spcPct val="0"/>
                        </a:spcAft>
                        <a:buClr>
                          <a:srgbClr val="00FFFF"/>
                        </a:buClr>
                        <a:buSzPct val="75000"/>
                        <a:buFont typeface="Wingdings" panose="05000000000000000000" pitchFamily="2" charset="2"/>
                        <a:buNone/>
                        <a:tabLst/>
                        <a:defRPr/>
                      </a:pPr>
                      <a:r>
                        <a:rPr kumimoji="0" lang="en-US" sz="3500" b="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10 Maneras de Comunicar Edades en Génesis 1</a:t>
                      </a:r>
                      <a:endParaRPr kumimoji="0" lang="en-US" sz="35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295566894"/>
                  </a:ext>
                </a:extLst>
              </a:tr>
              <a:tr h="914400">
                <a:tc>
                  <a:txBody>
                    <a:bodyPr/>
                    <a:lstStyle/>
                    <a:p>
                      <a:pPr marL="0" marR="0" lvl="0" indent="0" algn="l" defTabSz="914400" rtl="0" eaLnBrk="1" fontAlgn="base" latinLnBrk="0" hangingPunct="1">
                        <a:lnSpc>
                          <a:spcPct val="90000"/>
                        </a:lnSpc>
                        <a:spcBef>
                          <a:spcPct val="20000"/>
                        </a:spcBef>
                        <a:spcAft>
                          <a:spcPct val="0"/>
                        </a:spcAft>
                        <a:buClr>
                          <a:srgbClr val="00FFFF"/>
                        </a:buClr>
                        <a:buSzPct val="75000"/>
                        <a:buFont typeface="+mj-lt"/>
                        <a:buNone/>
                        <a:tabLst/>
                        <a:defRPr/>
                      </a:pP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yāmîm</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con “tarde y mañana” = </a:t>
                      </a:r>
                      <a:r>
                        <a:rPr kumimoji="0" lang="es-CO"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muchos días de tarde y mañana</a:t>
                      </a:r>
                      <a:endParaRPr kumimoji="0" lang="en-US" sz="26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tc>
                  <a:txBody>
                    <a:bodyPr/>
                    <a:lstStyle/>
                    <a:p>
                      <a:r>
                        <a:rPr kumimoji="0" lang="en-US" sz="2600" b="1"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tamîd</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continuamente, para siempre</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28067973"/>
                  </a:ext>
                </a:extLst>
              </a:tr>
              <a:tr h="914400">
                <a:tc>
                  <a:txBody>
                    <a:bodyPr/>
                    <a:lstStyle/>
                    <a:p>
                      <a:pPr marL="0" marR="0" lvl="0" indent="0" algn="l" defTabSz="914400" rtl="0" eaLnBrk="1" fontAlgn="base" latinLnBrk="0" hangingPunct="1">
                        <a:lnSpc>
                          <a:spcPct val="90000"/>
                        </a:lnSpc>
                        <a:spcBef>
                          <a:spcPct val="20000"/>
                        </a:spcBef>
                        <a:spcAft>
                          <a:spcPct val="0"/>
                        </a:spcAft>
                        <a:buClr>
                          <a:srgbClr val="00FFFF"/>
                        </a:buClr>
                        <a:buSzPct val="75000"/>
                        <a:buFont typeface="+mj-lt"/>
                        <a:buNone/>
                        <a:tabLst/>
                        <a:defRPr/>
                      </a:pP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dōr</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generación, periodo</a:t>
                      </a:r>
                      <a:endParaRPr lang="en-US" sz="2600" dirty="0">
                        <a:solidFill>
                          <a:schemeClr val="bg2"/>
                        </a:solidFill>
                        <a:effectLst/>
                        <a:latin typeface="Calibri" panose="020F0502020204030204" pitchFamily="34" charset="0"/>
                        <a:cs typeface="Calibri" panose="020F0502020204030204" pitchFamily="34" charset="0"/>
                      </a:endParaRPr>
                    </a:p>
                  </a:txBody>
                  <a:tcPr anchor="ctr"/>
                </a:tc>
                <a:tc>
                  <a:txBody>
                    <a:bodyPr/>
                    <a:lstStyle/>
                    <a:p>
                      <a:r>
                        <a:rPr kumimoji="0" lang="en-US" sz="2600" b="1"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`orek</a:t>
                      </a: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con yom = Duración de los días</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536075989"/>
                  </a:ext>
                </a:extLst>
              </a:tr>
              <a:tr h="914400">
                <a:tc>
                  <a:txBody>
                    <a:bodyPr/>
                    <a:lstStyle/>
                    <a:p>
                      <a:pPr marL="0" marR="0" lvl="0" indent="0" algn="l" defTabSz="914400" rtl="0" eaLnBrk="1" fontAlgn="base" latinLnBrk="0" hangingPunct="1">
                        <a:lnSpc>
                          <a:spcPct val="90000"/>
                        </a:lnSpc>
                        <a:spcBef>
                          <a:spcPct val="20000"/>
                        </a:spcBef>
                        <a:spcAft>
                          <a:spcPct val="0"/>
                        </a:spcAft>
                        <a:buClr>
                          <a:srgbClr val="00FFFF"/>
                        </a:buClr>
                        <a:buSzPct val="75000"/>
                        <a:buFont typeface="+mj-lt"/>
                        <a:buNone/>
                        <a:tabLst/>
                        <a:defRPr/>
                      </a:pP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`ad </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Antiguo, para siempre</a:t>
                      </a:r>
                      <a:endParaRPr lang="en-US" sz="2600" dirty="0">
                        <a:solidFill>
                          <a:schemeClr val="bg2"/>
                        </a:solidFill>
                        <a:effectLst/>
                        <a:latin typeface="Calibri" panose="020F0502020204030204" pitchFamily="34" charset="0"/>
                        <a:cs typeface="Calibri" panose="020F0502020204030204" pitchFamily="34" charset="0"/>
                      </a:endParaRPr>
                    </a:p>
                  </a:txBody>
                  <a:tcPr anchor="ctr"/>
                </a:tc>
                <a:tc>
                  <a:txBody>
                    <a:bodyPr/>
                    <a:lstStyle/>
                    <a:p>
                      <a:r>
                        <a:rPr kumimoji="0" lang="en-US" sz="2600" b="1"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zemān</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estación, tiempo</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618605184"/>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qedem</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de antaño, Antigüedad</a:t>
                      </a:r>
                      <a:endParaRPr kumimoji="0" lang="en-US" sz="26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tc>
                  <a:txBody>
                    <a:bodyPr/>
                    <a:lstStyle/>
                    <a:p>
                      <a:r>
                        <a:rPr kumimoji="0" lang="en-US" sz="2600" b="1"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`et</a:t>
                      </a: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tiempo</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521044251"/>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netsach</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 siempre, eterno, para siempre</a:t>
                      </a:r>
                      <a:endParaRPr kumimoji="0" lang="en-US" sz="26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mô `ēd</a:t>
                      </a:r>
                      <a:r>
                        <a:rPr kumimoji="0" lang="en-US" sz="2600" b="1"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t>
                      </a:r>
                      <a:r>
                        <a:rPr kumimoji="0" lang="en-US" sz="2600" b="0" u="none" strike="noStrike" kern="0" cap="none" spc="0" normalizeH="0" baseline="0" dirty="0">
                          <a:ln>
                            <a:noFill/>
                          </a:ln>
                          <a:solidFill>
                            <a:schemeClr val="bg2"/>
                          </a:solidFill>
                          <a:effectLst/>
                          <a:uLnTx/>
                          <a:uFillTx/>
                          <a:latin typeface="Calibri" panose="020F0502020204030204" pitchFamily="34" charset="0"/>
                          <a:cs typeface="Calibri" panose="020F0502020204030204" pitchFamily="34" charset="0"/>
                        </a:rPr>
                        <a:t>tiempo, estación</a:t>
                      </a:r>
                      <a:endParaRPr kumimoji="0" lang="en-US" sz="26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630811638"/>
                  </a:ext>
                </a:extLst>
              </a:tr>
              <a:tr h="274320">
                <a:tc gridSpan="2">
                  <a:txBody>
                    <a:bodyPr/>
                    <a:lstStyle/>
                    <a:p>
                      <a:pPr algn="ctr"/>
                      <a:r>
                        <a:rPr lang="en-US" sz="1800" kern="0" dirty="0">
                          <a:solidFill>
                            <a:schemeClr val="bg2"/>
                          </a:solidFill>
                          <a:effectLst/>
                          <a:latin typeface="Calibri" panose="020F0502020204030204" pitchFamily="34" charset="0"/>
                          <a:cs typeface="Calibri" panose="020F0502020204030204" pitchFamily="34" charset="0"/>
                        </a:rPr>
                        <a:t>Jonathan Sarfati, Refuting Compromise (Green Forest, AR: Master Books), 327-28</a:t>
                      </a:r>
                      <a:endParaRPr lang="en-US" dirty="0">
                        <a:solidFill>
                          <a:schemeClr val="bg2"/>
                        </a:solidFill>
                        <a:effectLst/>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3704353509"/>
                  </a:ext>
                </a:extLst>
              </a:tr>
            </a:tbl>
          </a:graphicData>
        </a:graphic>
      </p:graphicFrame>
    </p:spTree>
    <p:extLst>
      <p:ext uri="{BB962C8B-B14F-4D97-AF65-F5344CB8AC3E}">
        <p14:creationId xmlns:p14="http://schemas.microsoft.com/office/powerpoint/2010/main" val="3820450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1BBC4-7EAA-2BE2-5C79-E71012E98AF1}"/>
            </a:ext>
          </a:extLst>
        </p:cNvPr>
        <p:cNvGrpSpPr/>
        <p:nvPr/>
      </p:nvGrpSpPr>
      <p:grpSpPr>
        <a:xfrm>
          <a:off x="0" y="0"/>
          <a:ext cx="0" cy="0"/>
          <a:chOff x="0" y="0"/>
          <a:chExt cx="0" cy="0"/>
        </a:xfrm>
      </p:grpSpPr>
      <p:sp>
        <p:nvSpPr>
          <p:cNvPr id="68610" name="Rectangle 2">
            <a:extLst>
              <a:ext uri="{FF2B5EF4-FFF2-40B4-BE49-F238E27FC236}">
                <a16:creationId xmlns:a16="http://schemas.microsoft.com/office/drawing/2014/main" id="{14E34411-0740-EF74-2A14-E7AFAF6A0096}"/>
              </a:ext>
            </a:extLst>
          </p:cNvPr>
          <p:cNvSpPr>
            <a:spLocks noGrp="1" noChangeArrowheads="1"/>
          </p:cNvSpPr>
          <p:nvPr>
            <p:ph type="title"/>
          </p:nvPr>
        </p:nvSpPr>
        <p:spPr>
          <a:xfrm>
            <a:off x="685800" y="228600"/>
            <a:ext cx="7772400" cy="685800"/>
          </a:xfrm>
        </p:spPr>
        <p:txBody>
          <a:bodyPr/>
          <a:lstStyle/>
          <a:p>
            <a:pPr algn="ctr" eaLnBrk="1" hangingPunct="1"/>
            <a:r>
              <a:rPr lang="en-US" sz="3600" dirty="0"/>
              <a:t>Días de la Creación</a:t>
            </a:r>
          </a:p>
        </p:txBody>
      </p:sp>
      <p:sp>
        <p:nvSpPr>
          <p:cNvPr id="19459" name="Rectangle 3">
            <a:extLst>
              <a:ext uri="{FF2B5EF4-FFF2-40B4-BE49-F238E27FC236}">
                <a16:creationId xmlns:a16="http://schemas.microsoft.com/office/drawing/2014/main" id="{14D1CE10-07FC-294F-200D-0BB14F3BD6C8}"/>
              </a:ext>
            </a:extLst>
          </p:cNvPr>
          <p:cNvSpPr>
            <a:spLocks noGrp="1" noChangeArrowheads="1"/>
          </p:cNvSpPr>
          <p:nvPr>
            <p:ph idx="1"/>
          </p:nvPr>
        </p:nvSpPr>
        <p:spPr>
          <a:xfrm>
            <a:off x="228600" y="1828800"/>
            <a:ext cx="6400800" cy="3200400"/>
          </a:xfrm>
        </p:spPr>
        <p:txBody>
          <a:bodyPr/>
          <a:lstStyle/>
          <a:p>
            <a:pPr marL="461963" indent="-461963" algn="just" eaLnBrk="1" hangingPunct="1">
              <a:spcBef>
                <a:spcPts val="0"/>
              </a:spcBef>
              <a:spcAft>
                <a:spcPts val="2400"/>
              </a:spcAft>
              <a:defRPr/>
            </a:pPr>
            <a:r>
              <a:rPr lang="en-US" dirty="0"/>
              <a:t>Días Revelatorios</a:t>
            </a:r>
          </a:p>
          <a:p>
            <a:pPr marL="461963" indent="-461963" algn="just" eaLnBrk="1" hangingPunct="1">
              <a:spcBef>
                <a:spcPts val="0"/>
              </a:spcBef>
              <a:spcAft>
                <a:spcPts val="2400"/>
              </a:spcAft>
              <a:defRPr/>
            </a:pPr>
            <a:r>
              <a:rPr lang="en-US" dirty="0"/>
              <a:t>Días Solares no-consecutivos</a:t>
            </a:r>
          </a:p>
          <a:p>
            <a:pPr marL="461963" indent="-461963" algn="just" eaLnBrk="1" hangingPunct="1">
              <a:spcBef>
                <a:spcPts val="0"/>
              </a:spcBef>
              <a:spcAft>
                <a:spcPts val="2400"/>
              </a:spcAft>
              <a:defRPr/>
            </a:pPr>
            <a:r>
              <a:rPr lang="es-ES" dirty="0"/>
              <a:t>Teoría del día como –era-</a:t>
            </a:r>
          </a:p>
          <a:p>
            <a:pPr marL="461963" indent="-461963" eaLnBrk="1" hangingPunct="1">
              <a:spcBef>
                <a:spcPts val="0"/>
              </a:spcBef>
              <a:spcAft>
                <a:spcPts val="2400"/>
              </a:spcAft>
              <a:defRPr/>
            </a:pPr>
            <a:r>
              <a:rPr lang="es-ES" b="1" u="sng" dirty="0">
                <a:solidFill>
                  <a:srgbClr val="FFFFCC"/>
                </a:solidFill>
              </a:rPr>
              <a:t>Días Solares y Consecutivos</a:t>
            </a:r>
          </a:p>
        </p:txBody>
      </p:sp>
      <p:pic>
        <p:nvPicPr>
          <p:cNvPr id="4" name="Picture 3">
            <a:extLst>
              <a:ext uri="{FF2B5EF4-FFF2-40B4-BE49-F238E27FC236}">
                <a16:creationId xmlns:a16="http://schemas.microsoft.com/office/drawing/2014/main" id="{D1005924-9AAA-F1D9-C1BC-E745ED7EA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2286000"/>
            <a:ext cx="3048000" cy="2176096"/>
          </a:xfrm>
          <a:prstGeom prst="rect">
            <a:avLst/>
          </a:prstGeom>
        </p:spPr>
      </p:pic>
    </p:spTree>
    <p:extLst>
      <p:ext uri="{BB962C8B-B14F-4D97-AF65-F5344CB8AC3E}">
        <p14:creationId xmlns:p14="http://schemas.microsoft.com/office/powerpoint/2010/main" val="741372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991100" cy="914400"/>
          </a:xfrm>
        </p:spPr>
        <p:txBody>
          <a:bodyPr/>
          <a:lstStyle/>
          <a:p>
            <a:pPr algn="ctr" eaLnBrk="1" hangingPunct="1"/>
            <a:r>
              <a:rPr lang="en-US" sz="3600" dirty="0"/>
              <a:t>ESTRUCTURA DE GÉNESIS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¿Días Ordinarios y Consecutivos?</a:t>
            </a:r>
          </a:p>
        </p:txBody>
      </p:sp>
      <p:sp>
        <p:nvSpPr>
          <p:cNvPr id="21507" name="Rectangle 3"/>
          <p:cNvSpPr>
            <a:spLocks noGrp="1" noChangeArrowheads="1"/>
          </p:cNvSpPr>
          <p:nvPr>
            <p:ph idx="1"/>
          </p:nvPr>
        </p:nvSpPr>
        <p:spPr>
          <a:xfrm>
            <a:off x="201706" y="1143000"/>
            <a:ext cx="8789894" cy="4918075"/>
          </a:xfrm>
        </p:spPr>
        <p:txBody>
          <a:bodyPr/>
          <a:lstStyle/>
          <a:p>
            <a:pPr marL="461963" indent="-461963" algn="just" eaLnBrk="1" hangingPunct="1">
              <a:lnSpc>
                <a:spcPct val="90000"/>
              </a:lnSpc>
              <a:spcBef>
                <a:spcPts val="0"/>
              </a:spcBef>
              <a:spcAft>
                <a:spcPts val="2400"/>
              </a:spcAft>
              <a:defRPr/>
            </a:pPr>
            <a:r>
              <a:rPr lang="es-CO" dirty="0"/>
              <a:t>Modificador ordinal numérico usado 359 veces fuera de Génesis</a:t>
            </a:r>
            <a:r>
              <a:rPr lang="en-US" dirty="0"/>
              <a:t> 1-2 (Josué 6:3; Ester 4:16)</a:t>
            </a:r>
          </a:p>
          <a:p>
            <a:pPr marL="461963" indent="-461963" algn="just" eaLnBrk="1" hangingPunct="1">
              <a:lnSpc>
                <a:spcPct val="90000"/>
              </a:lnSpc>
              <a:spcBef>
                <a:spcPts val="0"/>
              </a:spcBef>
              <a:spcAft>
                <a:spcPts val="2400"/>
              </a:spcAft>
              <a:defRPr/>
            </a:pPr>
            <a:r>
              <a:rPr lang="en-US" dirty="0"/>
              <a:t>“Tarde y mañana” </a:t>
            </a:r>
            <a:r>
              <a:rPr lang="es-CO" dirty="0"/>
              <a:t>usado 38 veces fuera de Génesis</a:t>
            </a:r>
            <a:r>
              <a:rPr lang="en-US" dirty="0"/>
              <a:t> 1-2</a:t>
            </a:r>
          </a:p>
          <a:p>
            <a:pPr marL="461963" indent="-461963" algn="just" eaLnBrk="1" hangingPunct="1">
              <a:lnSpc>
                <a:spcPct val="90000"/>
              </a:lnSpc>
              <a:spcBef>
                <a:spcPts val="0"/>
              </a:spcBef>
              <a:spcAft>
                <a:spcPts val="2400"/>
              </a:spcAft>
              <a:defRPr/>
            </a:pPr>
            <a:r>
              <a:rPr lang="en-US" dirty="0"/>
              <a:t>Éxodo 20:8-11; 31:17</a:t>
            </a:r>
          </a:p>
          <a:p>
            <a:pPr marL="461963" indent="-461963" algn="just" eaLnBrk="1" hangingPunct="1">
              <a:lnSpc>
                <a:spcPct val="90000"/>
              </a:lnSpc>
              <a:spcBef>
                <a:spcPts val="0"/>
              </a:spcBef>
              <a:spcAft>
                <a:spcPts val="2400"/>
              </a:spcAft>
              <a:defRPr/>
            </a:pPr>
            <a:r>
              <a:rPr lang="en-US" dirty="0"/>
              <a:t>La edad de Adán (Gén. 5:5)</a:t>
            </a:r>
          </a:p>
        </p:txBody>
      </p:sp>
      <p:pic>
        <p:nvPicPr>
          <p:cNvPr id="4" name="Picture 3">
            <a:extLst>
              <a:ext uri="{FF2B5EF4-FFF2-40B4-BE49-F238E27FC236}">
                <a16:creationId xmlns:a16="http://schemas.microsoft.com/office/drawing/2014/main" id="{04FCC65D-BDC6-ED77-0B30-366CBFC86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8394" y="3657600"/>
            <a:ext cx="3366484" cy="240347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552FB-C902-ED7A-1BF1-05530161A6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28030F-E03B-DE22-BF86-EFBECF10B137}"/>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a:extLst>
              <a:ext uri="{FF2B5EF4-FFF2-40B4-BE49-F238E27FC236}">
                <a16:creationId xmlns:a16="http://schemas.microsoft.com/office/drawing/2014/main" id="{B3AE4F1E-F0A5-F1F9-A422-B4299BF5B7A4}"/>
              </a:ext>
            </a:extLst>
          </p:cNvPr>
          <p:cNvSpPr>
            <a:spLocks noGrp="1" noChangeArrowheads="1"/>
          </p:cNvSpPr>
          <p:nvPr>
            <p:ph idx="1"/>
          </p:nvPr>
        </p:nvSpPr>
        <p:spPr>
          <a:xfrm>
            <a:off x="24539" y="0"/>
            <a:ext cx="9144000" cy="4114800"/>
          </a:xfrm>
        </p:spPr>
        <p:txBody>
          <a:bodyPr/>
          <a:lstStyle/>
          <a:p>
            <a:pPr marL="0" indent="0" algn="ctr">
              <a:spcBef>
                <a:spcPts val="0"/>
              </a:spcBef>
              <a:spcAft>
                <a:spcPts val="1200"/>
              </a:spcAft>
              <a:buNone/>
              <a:defRPr/>
            </a:pPr>
            <a:r>
              <a:rPr lang="es-CO" sz="3600" dirty="0">
                <a:solidFill>
                  <a:schemeClr val="tx2"/>
                </a:solidFill>
                <a:ea typeface="+mj-ea"/>
                <a:cs typeface="+mj-cs"/>
              </a:rPr>
              <a:t>¿Días Solares No-Consecutivos?</a:t>
            </a:r>
          </a:p>
          <a:p>
            <a:pPr marL="0" indent="0" algn="ctr">
              <a:spcBef>
                <a:spcPts val="0"/>
              </a:spcBef>
              <a:spcAft>
                <a:spcPts val="1200"/>
              </a:spcAft>
              <a:buNone/>
              <a:defRPr/>
            </a:pPr>
            <a:r>
              <a:rPr lang="es-CO" sz="3600" dirty="0">
                <a:solidFill>
                  <a:schemeClr val="tx2"/>
                </a:solidFill>
                <a:ea typeface="+mj-ea"/>
                <a:cs typeface="+mj-cs"/>
              </a:rPr>
              <a:t>Éxodo 20:8-11</a:t>
            </a:r>
          </a:p>
          <a:p>
            <a:pPr marL="0" indent="0" algn="ctr">
              <a:spcBef>
                <a:spcPts val="0"/>
              </a:spcBef>
              <a:spcAft>
                <a:spcPts val="1200"/>
              </a:spcAft>
              <a:buNone/>
              <a:defRPr/>
            </a:pPr>
            <a:r>
              <a:rPr lang="es-CO" sz="2800" dirty="0">
                <a:ea typeface="+mj-ea"/>
                <a:cs typeface="+mj-cs"/>
              </a:rPr>
              <a:t>8 “Acuérdate del día de reposo para santificarlo. 9 Seis días trabajarás y harás toda tu obra, 10 mas el séptimo día es día de reposo para el Señor tu Dios; no harás en él obra alguna, tú, ni tu hijo, ni tu hija, ni tu siervo, ni tu sierva, ni tu ganado, ni el extranjero que está contigo. 11 Porque en seis días hizo el Señor los cielos y la tierra, el mar y todo lo que en ellos hay, y reposó en el séptimo día; por tanto, el Señor bendijo el día de reposo y lo santificó. </a:t>
            </a:r>
          </a:p>
          <a:p>
            <a:pPr marL="0" indent="0" algn="just">
              <a:spcBef>
                <a:spcPts val="0"/>
              </a:spcBef>
              <a:spcAft>
                <a:spcPts val="1200"/>
              </a:spcAft>
              <a:buNone/>
              <a:defRPr/>
            </a:pPr>
            <a:r>
              <a:rPr lang="en-US" sz="2800" dirty="0"/>
              <a:t>. </a:t>
            </a:r>
          </a:p>
        </p:txBody>
      </p:sp>
    </p:spTree>
    <p:extLst>
      <p:ext uri="{BB962C8B-B14F-4D97-AF65-F5344CB8AC3E}">
        <p14:creationId xmlns:p14="http://schemas.microsoft.com/office/powerpoint/2010/main" val="577565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9F22-690E-BB79-E395-B63C61FB4C4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637DC04-43A5-2F7F-5096-0B0CF9D9EDC5}"/>
              </a:ext>
            </a:extLst>
          </p:cNvPr>
          <p:cNvPicPr>
            <a:picLocks noChangeAspect="1"/>
          </p:cNvPicPr>
          <p:nvPr/>
        </p:nvPicPr>
        <p:blipFill>
          <a:blip r:embed="rId2"/>
          <a:stretch>
            <a:fillRect/>
          </a:stretch>
        </p:blipFill>
        <p:spPr>
          <a:xfrm>
            <a:off x="0" y="0"/>
            <a:ext cx="9144000" cy="6857999"/>
          </a:xfrm>
          <a:prstGeom prst="rect">
            <a:avLst/>
          </a:prstGeom>
        </p:spPr>
      </p:pic>
      <p:sp>
        <p:nvSpPr>
          <p:cNvPr id="20483" name="Rectangle 3">
            <a:extLst>
              <a:ext uri="{FF2B5EF4-FFF2-40B4-BE49-F238E27FC236}">
                <a16:creationId xmlns:a16="http://schemas.microsoft.com/office/drawing/2014/main" id="{F17E2635-E5D5-A5CD-8A65-95C7AA5721EA}"/>
              </a:ext>
            </a:extLst>
          </p:cNvPr>
          <p:cNvSpPr>
            <a:spLocks noGrp="1" noChangeArrowheads="1"/>
          </p:cNvSpPr>
          <p:nvPr>
            <p:ph idx="1"/>
          </p:nvPr>
        </p:nvSpPr>
        <p:spPr>
          <a:xfrm>
            <a:off x="0" y="0"/>
            <a:ext cx="9144000" cy="4114800"/>
          </a:xfrm>
        </p:spPr>
        <p:txBody>
          <a:bodyPr/>
          <a:lstStyle/>
          <a:p>
            <a:pPr marL="0" indent="0" algn="ctr">
              <a:spcBef>
                <a:spcPts val="0"/>
              </a:spcBef>
              <a:spcAft>
                <a:spcPts val="1200"/>
              </a:spcAft>
              <a:buNone/>
              <a:defRPr/>
            </a:pPr>
            <a:r>
              <a:rPr lang="en-US" sz="3600" dirty="0">
                <a:solidFill>
                  <a:schemeClr val="tx2"/>
                </a:solidFill>
                <a:ea typeface="+mj-ea"/>
                <a:cs typeface="+mj-cs"/>
              </a:rPr>
              <a:t>¿Días Solares No-Consecutivos?</a:t>
            </a:r>
          </a:p>
          <a:p>
            <a:pPr marL="0" indent="0" algn="ctr">
              <a:spcBef>
                <a:spcPts val="0"/>
              </a:spcBef>
              <a:spcAft>
                <a:spcPts val="1200"/>
              </a:spcAft>
              <a:buNone/>
              <a:defRPr/>
            </a:pPr>
            <a:r>
              <a:rPr lang="en-US" sz="3600" dirty="0">
                <a:solidFill>
                  <a:schemeClr val="tx2"/>
                </a:solidFill>
                <a:ea typeface="+mj-ea"/>
                <a:cs typeface="+mj-cs"/>
              </a:rPr>
              <a:t>Éxodo 31:15-17</a:t>
            </a:r>
          </a:p>
          <a:p>
            <a:pPr marL="0" indent="0" algn="just">
              <a:spcBef>
                <a:spcPts val="0"/>
              </a:spcBef>
              <a:buNone/>
            </a:pPr>
            <a:r>
              <a:rPr lang="en-US" sz="2750" baseline="30000" dirty="0">
                <a:effectLst/>
              </a:rPr>
              <a:t>15</a:t>
            </a:r>
            <a:r>
              <a:rPr lang="en-US" sz="2750" dirty="0">
                <a:effectLst/>
              </a:rPr>
              <a:t> </a:t>
            </a:r>
            <a:r>
              <a:rPr lang="es-ES" sz="2750" dirty="0">
                <a:effectLst/>
              </a:rPr>
              <a:t>Durante seis días se trabajará, pero el séptimo día será día de completo reposo, santo al Señor. Cualquiera que haga obra alguna en el día de reposo morirá irremisiblemente. 16 Los hijos de Israel guardarán, pues, el día de reposo, celebrándolo por todas sus generaciones como pacto perpetuo». 17 Es una señal entre yo y los hijos de Israel para siempre; pues en seis días el Señor hizo los cielos y la tierra, y en el séptimo día cesó de trabajar y reposó</a:t>
            </a:r>
            <a:r>
              <a:rPr lang="en-US" sz="2750" dirty="0">
                <a:effectLst/>
              </a:rPr>
              <a:t>.” </a:t>
            </a:r>
          </a:p>
        </p:txBody>
      </p:sp>
    </p:spTree>
    <p:extLst>
      <p:ext uri="{BB962C8B-B14F-4D97-AF65-F5344CB8AC3E}">
        <p14:creationId xmlns:p14="http://schemas.microsoft.com/office/powerpoint/2010/main" val="1892409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0CB64-58E6-5C12-02E3-5815C6695807}"/>
            </a:ext>
          </a:extLst>
        </p:cNvPr>
        <p:cNvGrpSpPr/>
        <p:nvPr/>
      </p:nvGrpSpPr>
      <p:grpSpPr>
        <a:xfrm>
          <a:off x="0" y="0"/>
          <a:ext cx="0" cy="0"/>
          <a:chOff x="0" y="0"/>
          <a:chExt cx="0" cy="0"/>
        </a:xfrm>
      </p:grpSpPr>
      <p:sp>
        <p:nvSpPr>
          <p:cNvPr id="76802" name="Rectangle 2">
            <a:extLst>
              <a:ext uri="{FF2B5EF4-FFF2-40B4-BE49-F238E27FC236}">
                <a16:creationId xmlns:a16="http://schemas.microsoft.com/office/drawing/2014/main" id="{79404D85-02F7-D42D-8CD4-D7B3238C037A}"/>
              </a:ext>
            </a:extLst>
          </p:cNvPr>
          <p:cNvSpPr>
            <a:spLocks noGrp="1" noChangeArrowheads="1"/>
          </p:cNvSpPr>
          <p:nvPr>
            <p:ph type="title"/>
          </p:nvPr>
        </p:nvSpPr>
        <p:spPr>
          <a:xfrm>
            <a:off x="685800" y="228600"/>
            <a:ext cx="7772400" cy="685800"/>
          </a:xfrm>
        </p:spPr>
        <p:txBody>
          <a:bodyPr/>
          <a:lstStyle/>
          <a:p>
            <a:pPr algn="ctr" eaLnBrk="1" hangingPunct="1"/>
            <a:r>
              <a:rPr lang="en-US" sz="3600" dirty="0">
                <a:effectLst>
                  <a:outerShdw blurRad="38100" dist="38100" dir="2700000" algn="tl">
                    <a:srgbClr val="000000">
                      <a:alpha val="43137"/>
                    </a:srgbClr>
                  </a:outerShdw>
                </a:effectLst>
              </a:rPr>
              <a:t>¿Días Ordinarios y Consecutivos?</a:t>
            </a:r>
          </a:p>
        </p:txBody>
      </p:sp>
      <p:sp>
        <p:nvSpPr>
          <p:cNvPr id="21507" name="Rectangle 3">
            <a:extLst>
              <a:ext uri="{FF2B5EF4-FFF2-40B4-BE49-F238E27FC236}">
                <a16:creationId xmlns:a16="http://schemas.microsoft.com/office/drawing/2014/main" id="{87DB4931-E6C9-E52F-ABBF-FA86BD59A1DA}"/>
              </a:ext>
            </a:extLst>
          </p:cNvPr>
          <p:cNvSpPr>
            <a:spLocks noGrp="1" noChangeArrowheads="1"/>
          </p:cNvSpPr>
          <p:nvPr>
            <p:ph idx="1"/>
          </p:nvPr>
        </p:nvSpPr>
        <p:spPr>
          <a:xfrm>
            <a:off x="201706" y="1143000"/>
            <a:ext cx="8789894" cy="4918075"/>
          </a:xfrm>
        </p:spPr>
        <p:txBody>
          <a:bodyPr/>
          <a:lstStyle/>
          <a:p>
            <a:pPr marL="461963" indent="-461963" algn="just" eaLnBrk="1" hangingPunct="1">
              <a:lnSpc>
                <a:spcPct val="90000"/>
              </a:lnSpc>
              <a:spcBef>
                <a:spcPts val="0"/>
              </a:spcBef>
              <a:spcAft>
                <a:spcPts val="2400"/>
              </a:spcAft>
              <a:defRPr/>
            </a:pPr>
            <a:r>
              <a:rPr lang="es-CO" dirty="0"/>
              <a:t>Modificador ordinal numérico usado 359 veces fuera de Génesis</a:t>
            </a:r>
            <a:r>
              <a:rPr lang="en-US" dirty="0"/>
              <a:t> 1-2 (Josué 6:3; Ester 4:16)</a:t>
            </a:r>
          </a:p>
          <a:p>
            <a:pPr marL="461963" indent="-461963" algn="just" eaLnBrk="1" hangingPunct="1">
              <a:lnSpc>
                <a:spcPct val="90000"/>
              </a:lnSpc>
              <a:spcBef>
                <a:spcPts val="0"/>
              </a:spcBef>
              <a:spcAft>
                <a:spcPts val="2400"/>
              </a:spcAft>
              <a:defRPr/>
            </a:pPr>
            <a:r>
              <a:rPr lang="en-US" dirty="0"/>
              <a:t>“Tarde y mañana” </a:t>
            </a:r>
            <a:r>
              <a:rPr lang="es-CO" dirty="0"/>
              <a:t>usado 38 veces fuera de Génesis</a:t>
            </a:r>
            <a:r>
              <a:rPr lang="en-US" dirty="0"/>
              <a:t> 1-2</a:t>
            </a:r>
          </a:p>
          <a:p>
            <a:pPr marL="461963" indent="-461963" algn="just" eaLnBrk="1" hangingPunct="1">
              <a:lnSpc>
                <a:spcPct val="90000"/>
              </a:lnSpc>
              <a:spcBef>
                <a:spcPts val="0"/>
              </a:spcBef>
              <a:spcAft>
                <a:spcPts val="2400"/>
              </a:spcAft>
              <a:defRPr/>
            </a:pPr>
            <a:r>
              <a:rPr lang="en-US" dirty="0"/>
              <a:t>Éxodo 20:8-11; 31:17</a:t>
            </a:r>
          </a:p>
          <a:p>
            <a:pPr marL="461963" indent="-461963" algn="just" eaLnBrk="1" hangingPunct="1">
              <a:lnSpc>
                <a:spcPct val="90000"/>
              </a:lnSpc>
              <a:spcBef>
                <a:spcPts val="0"/>
              </a:spcBef>
              <a:spcAft>
                <a:spcPts val="2400"/>
              </a:spcAft>
              <a:defRPr/>
            </a:pPr>
            <a:r>
              <a:rPr lang="en-US" dirty="0"/>
              <a:t>La edad de Adán (Gén. 5:5)</a:t>
            </a:r>
          </a:p>
        </p:txBody>
      </p:sp>
      <p:pic>
        <p:nvPicPr>
          <p:cNvPr id="4" name="Picture 3">
            <a:extLst>
              <a:ext uri="{FF2B5EF4-FFF2-40B4-BE49-F238E27FC236}">
                <a16:creationId xmlns:a16="http://schemas.microsoft.com/office/drawing/2014/main" id="{20B4D353-0CCF-5FFA-69B9-F91DC3E5F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8394" y="3657600"/>
            <a:ext cx="3366484" cy="2403475"/>
          </a:xfrm>
          <a:prstGeom prst="rect">
            <a:avLst/>
          </a:prstGeom>
        </p:spPr>
      </p:pic>
    </p:spTree>
    <p:extLst>
      <p:ext uri="{BB962C8B-B14F-4D97-AF65-F5344CB8AC3E}">
        <p14:creationId xmlns:p14="http://schemas.microsoft.com/office/powerpoint/2010/main" val="1081997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0" y="1600200"/>
            <a:ext cx="9144000" cy="3200400"/>
          </a:xfrm>
        </p:spPr>
        <p:txBody>
          <a:bodyPr/>
          <a:lstStyle/>
          <a:p>
            <a:pPr marL="0" indent="0" algn="just" eaLnBrk="1" hangingPunct="1">
              <a:buFont typeface="Wingdings" pitchFamily="2" charset="2"/>
              <a:buNone/>
              <a:defRPr/>
            </a:pPr>
            <a:r>
              <a:rPr lang="en-US" dirty="0">
                <a:cs typeface="Calibri" panose="020F0502020204030204" pitchFamily="34" charset="0"/>
              </a:rPr>
              <a:t>“</a:t>
            </a:r>
            <a:r>
              <a:rPr lang="es-CO" dirty="0">
                <a:cs typeface="Calibri" panose="020F0502020204030204" pitchFamily="34" charset="0"/>
              </a:rPr>
              <a:t>A partir de una lectura superficial de Génesis 1, parecería que todo el proceso de la creación ocurrió en seis días de veinticuatro horas. </a:t>
            </a:r>
            <a:r>
              <a:rPr lang="es-CO" b="1" u="sng" dirty="0">
                <a:solidFill>
                  <a:srgbClr val="FFFFCC"/>
                </a:solidFill>
                <a:cs typeface="Calibri" panose="020F0502020204030204" pitchFamily="34" charset="0"/>
              </a:rPr>
              <a:t>Sin embargo, esto parece ir en contra de la investigación científica moderna</a:t>
            </a:r>
            <a:r>
              <a:rPr lang="es-CO" dirty="0">
                <a:cs typeface="Calibri" panose="020F0502020204030204" pitchFamily="34" charset="0"/>
              </a:rPr>
              <a:t>, la cual indica que el planeta Tierra fue creado hace varios miles de millones de años</a:t>
            </a:r>
            <a:r>
              <a:rPr lang="en-US" dirty="0">
                <a:cs typeface="Calibri" panose="020F0502020204030204" pitchFamily="34" charset="0"/>
              </a:rPr>
              <a:t>.”</a:t>
            </a:r>
            <a:endParaRPr lang="en-US" dirty="0"/>
          </a:p>
        </p:txBody>
      </p:sp>
      <p:sp>
        <p:nvSpPr>
          <p:cNvPr id="2" name="Rectangle 1">
            <a:extLst>
              <a:ext uri="{FF2B5EF4-FFF2-40B4-BE49-F238E27FC236}">
                <a16:creationId xmlns:a16="http://schemas.microsoft.com/office/drawing/2014/main" id="{1EE15D80-3095-4D42-8318-E7C1A2C78B8F}"/>
              </a:ext>
            </a:extLst>
          </p:cNvPr>
          <p:cNvSpPr/>
          <p:nvPr/>
        </p:nvSpPr>
        <p:spPr>
          <a:xfrm>
            <a:off x="2247900" y="228600"/>
            <a:ext cx="4648200" cy="1277273"/>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Gleason Archer</a:t>
            </a:r>
          </a:p>
          <a:p>
            <a:r>
              <a:rPr lang="en-US" sz="1800" i="1" dirty="0">
                <a:effectLst>
                  <a:outerShdw blurRad="38100" dist="38100" dir="2700000" algn="tl">
                    <a:srgbClr val="000000"/>
                  </a:outerShdw>
                </a:effectLst>
                <a:latin typeface="Calibri" panose="020F0502020204030204" pitchFamily="34" charset="0"/>
                <a:cs typeface="Calibri" panose="020F0502020204030204" pitchFamily="34" charset="0"/>
              </a:rPr>
              <a:t>Survey of Old Testament Introduction</a:t>
            </a:r>
            <a:r>
              <a:rPr lang="en-US" sz="1800" dirty="0">
                <a:effectLst>
                  <a:outerShdw blurRad="38100" dist="38100" dir="2700000" algn="tl">
                    <a:srgbClr val="000000"/>
                  </a:outerShdw>
                </a:effectLst>
                <a:latin typeface="Calibri" panose="020F0502020204030204" pitchFamily="34" charset="0"/>
                <a:cs typeface="Calibri" panose="020F0502020204030204" pitchFamily="34" charset="0"/>
              </a:rPr>
              <a:t> (Chicago, IL: Moody Press, 1994), 196-97-emphasis mine.</a:t>
            </a:r>
          </a:p>
        </p:txBody>
      </p:sp>
      <p:pic>
        <p:nvPicPr>
          <p:cNvPr id="4" name="Picture 3">
            <a:extLst>
              <a:ext uri="{FF2B5EF4-FFF2-40B4-BE49-F238E27FC236}">
                <a16:creationId xmlns:a16="http://schemas.microsoft.com/office/drawing/2014/main" id="{0AAC6D39-E61F-49C3-886F-6102FC8182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6236" y="4876800"/>
            <a:ext cx="2151529" cy="1828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79F4D-2E26-66B2-9DB8-2968CFA4DA4D}"/>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E482E334-10EE-9DB8-FF86-695303CF3D22}"/>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C2B9CC12-536F-53A4-B357-2C43F5750749}"/>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b="1" u="sng" dirty="0">
                <a:solidFill>
                  <a:srgbClr val="FFFFCC"/>
                </a:solidFill>
              </a:rPr>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F249F34F-6D10-4688-01D0-B21FEEA3FD79}"/>
              </a:ext>
            </a:extLst>
          </p:cNvPr>
          <p:cNvPicPr>
            <a:picLocks noChangeAspect="1"/>
          </p:cNvPicPr>
          <p:nvPr/>
        </p:nvPicPr>
        <p:blipFill>
          <a:blip r:embed="rId2"/>
          <a:stretch>
            <a:fillRect/>
          </a:stretch>
        </p:blipFill>
        <p:spPr>
          <a:xfrm>
            <a:off x="4267200" y="2835367"/>
            <a:ext cx="4416419" cy="3138713"/>
          </a:xfrm>
          <a:prstGeom prst="rect">
            <a:avLst/>
          </a:prstGeom>
        </p:spPr>
      </p:pic>
    </p:spTree>
    <p:extLst>
      <p:ext uri="{BB962C8B-B14F-4D97-AF65-F5344CB8AC3E}">
        <p14:creationId xmlns:p14="http://schemas.microsoft.com/office/powerpoint/2010/main" val="3835649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065E1-0ABF-2D9B-E198-827239A27FAD}"/>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109D26E2-0A4E-AC10-7306-4BD3AE6C6A7A}"/>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17B66444-2079-F2FB-8388-C427C1F0D0A0}"/>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La luz antes del sol (d</a:t>
            </a:r>
            <a:r>
              <a:rPr lang="en-US" altLang="en-US" sz="2800" dirty="0">
                <a:cs typeface="Calibri" panose="020F0502020204030204" pitchFamily="34" charset="0"/>
              </a:rPr>
              <a:t>ía</a:t>
            </a:r>
            <a:r>
              <a:rPr lang="en-US" altLang="en-US" sz="2800" dirty="0">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1437762-DEAE-5FAE-B465-C72A261A2AE7}"/>
              </a:ext>
            </a:extLst>
          </p:cNvPr>
          <p:cNvPicPr>
            <a:picLocks noChangeAspect="1"/>
          </p:cNvPicPr>
          <p:nvPr/>
        </p:nvPicPr>
        <p:blipFill>
          <a:blip r:embed="rId3"/>
          <a:stretch>
            <a:fillRect/>
          </a:stretch>
        </p:blipFill>
        <p:spPr>
          <a:xfrm>
            <a:off x="5562600" y="3048000"/>
            <a:ext cx="3346994" cy="2371550"/>
          </a:xfrm>
          <a:prstGeom prst="rect">
            <a:avLst/>
          </a:prstGeom>
        </p:spPr>
      </p:pic>
    </p:spTree>
    <p:extLst>
      <p:ext uri="{BB962C8B-B14F-4D97-AF65-F5344CB8AC3E}">
        <p14:creationId xmlns:p14="http://schemas.microsoft.com/office/powerpoint/2010/main" val="3086106302"/>
      </p:ext>
    </p:extLst>
  </p:cSld>
  <p:clrMapOvr>
    <a:masterClrMapping/>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dirty="0"/>
              <a:t>Implícito – Gén. 1:6-7; Salm. 148:4</a:t>
            </a:r>
          </a:p>
          <a:p>
            <a:pPr marL="461963" indent="-461963" algn="just" eaLnBrk="1" hangingPunct="1">
              <a:spcBef>
                <a:spcPts val="0"/>
              </a:spcBef>
              <a:spcAft>
                <a:spcPts val="2400"/>
              </a:spcAft>
              <a:defRPr/>
            </a:pPr>
            <a:r>
              <a:rPr lang="pt-BR" sz="2800" dirty="0"/>
              <a:t>Explica</a:t>
            </a:r>
          </a:p>
          <a:p>
            <a:pPr marL="914400" lvl="1" indent="-457200" algn="just" eaLnBrk="1" hangingPunct="1">
              <a:spcBef>
                <a:spcPts val="0"/>
              </a:spcBef>
              <a:spcAft>
                <a:spcPts val="2400"/>
              </a:spcAft>
              <a:defRPr/>
            </a:pPr>
            <a:r>
              <a:rPr lang="es-CO" sz="2800" dirty="0"/>
              <a:t>Longevidad del hombre antiguo-Gén. 5:5, 27</a:t>
            </a:r>
          </a:p>
          <a:p>
            <a:pPr marL="914400" lvl="1" indent="-457200" algn="just" eaLnBrk="1" hangingPunct="1">
              <a:spcBef>
                <a:spcPts val="0"/>
              </a:spcBef>
              <a:spcAft>
                <a:spcPts val="2400"/>
              </a:spcAft>
              <a:defRPr/>
            </a:pPr>
            <a:r>
              <a:rPr lang="es-CO" sz="2800" dirty="0"/>
              <a:t>Bestias extrañas (Gén. 1:24-25; Job 40‒41)</a:t>
            </a:r>
          </a:p>
          <a:p>
            <a:pPr marL="914400" lvl="1" indent="-457200" algn="just" eaLnBrk="1" hangingPunct="1">
              <a:spcBef>
                <a:spcPts val="0"/>
              </a:spcBef>
              <a:spcAft>
                <a:spcPts val="2400"/>
              </a:spcAft>
              <a:defRPr/>
            </a:pPr>
            <a:r>
              <a:rPr lang="es-CO" sz="2800" dirty="0"/>
              <a:t>De dónde vinieron las aguas del diluvio (Gén. 2:5-6)</a:t>
            </a:r>
          </a:p>
          <a:p>
            <a:pPr marL="914400" lvl="1" indent="-457200" algn="just" eaLnBrk="1" hangingPunct="1">
              <a:spcBef>
                <a:spcPts val="0"/>
              </a:spcBef>
              <a:spcAft>
                <a:spcPts val="2400"/>
              </a:spcAft>
              <a:defRPr/>
            </a:pPr>
            <a:r>
              <a:rPr lang="es-CO" sz="2800" dirty="0"/>
              <a:t>Por qué se acortó la longevidad del hombre después del diluvio (Gén. 11:24-25)</a:t>
            </a:r>
          </a:p>
        </p:txBody>
      </p:sp>
      <p:pic>
        <p:nvPicPr>
          <p:cNvPr id="2" name="Picture 1">
            <a:extLst>
              <a:ext uri="{FF2B5EF4-FFF2-40B4-BE49-F238E27FC236}">
                <a16:creationId xmlns:a16="http://schemas.microsoft.com/office/drawing/2014/main" id="{0C959778-6B16-48F2-A3BD-28D43CCAA2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707539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8822A-306B-E315-EF7D-53B58AD9CF77}"/>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9CC8A932-2777-B447-F78C-462F52DF62D2}"/>
              </a:ext>
            </a:extLst>
          </p:cNvPr>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a:extLst>
              <a:ext uri="{FF2B5EF4-FFF2-40B4-BE49-F238E27FC236}">
                <a16:creationId xmlns:a16="http://schemas.microsoft.com/office/drawing/2014/main" id="{27103650-C78F-2E4E-CAFB-BBA65C6D941F}"/>
              </a:ext>
            </a:extLst>
          </p:cNvPr>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b="1" u="sng" dirty="0">
                <a:solidFill>
                  <a:srgbClr val="FFFFCC"/>
                </a:solidFill>
              </a:rPr>
              <a:t>Implícito – Gén. 1:6-7; Salm. 148:4</a:t>
            </a:r>
          </a:p>
          <a:p>
            <a:pPr marL="461963" indent="-461963" algn="just" eaLnBrk="1" hangingPunct="1">
              <a:spcBef>
                <a:spcPts val="0"/>
              </a:spcBef>
              <a:spcAft>
                <a:spcPts val="2400"/>
              </a:spcAft>
              <a:defRPr/>
            </a:pPr>
            <a:r>
              <a:rPr lang="pt-BR" sz="2800" dirty="0"/>
              <a:t>Explica</a:t>
            </a:r>
          </a:p>
          <a:p>
            <a:pPr marL="914400" lvl="1" indent="-457200" algn="just" eaLnBrk="1" hangingPunct="1">
              <a:spcBef>
                <a:spcPts val="0"/>
              </a:spcBef>
              <a:spcAft>
                <a:spcPts val="2400"/>
              </a:spcAft>
              <a:defRPr/>
            </a:pPr>
            <a:r>
              <a:rPr lang="es-CO" sz="2800" dirty="0"/>
              <a:t>Longevidad del hombre antiguo-Gén. 5:5, 27</a:t>
            </a:r>
          </a:p>
          <a:p>
            <a:pPr marL="914400" lvl="1" indent="-457200" algn="just" eaLnBrk="1" hangingPunct="1">
              <a:spcBef>
                <a:spcPts val="0"/>
              </a:spcBef>
              <a:spcAft>
                <a:spcPts val="2400"/>
              </a:spcAft>
              <a:defRPr/>
            </a:pPr>
            <a:r>
              <a:rPr lang="es-CO" sz="2800" dirty="0"/>
              <a:t>Bestias extrañas (Gén. 1:24-25; Job 40‒41)</a:t>
            </a:r>
          </a:p>
          <a:p>
            <a:pPr marL="914400" lvl="1" indent="-457200" algn="just" eaLnBrk="1" hangingPunct="1">
              <a:spcBef>
                <a:spcPts val="0"/>
              </a:spcBef>
              <a:spcAft>
                <a:spcPts val="2400"/>
              </a:spcAft>
              <a:defRPr/>
            </a:pPr>
            <a:r>
              <a:rPr lang="es-CO" sz="2800" dirty="0"/>
              <a:t>De dónde vinieron las aguas del diluvio (Gén. 2:5-6)</a:t>
            </a:r>
          </a:p>
          <a:p>
            <a:pPr marL="914400" lvl="1" indent="-457200" algn="just" eaLnBrk="1" hangingPunct="1">
              <a:spcBef>
                <a:spcPts val="0"/>
              </a:spcBef>
              <a:spcAft>
                <a:spcPts val="2400"/>
              </a:spcAft>
              <a:defRPr/>
            </a:pPr>
            <a:r>
              <a:rPr lang="es-CO" sz="2800" dirty="0"/>
              <a:t>Por qué se acortó la longevidad del hombre después del diluvio (Gén. 11:24-25)</a:t>
            </a:r>
          </a:p>
        </p:txBody>
      </p:sp>
      <p:pic>
        <p:nvPicPr>
          <p:cNvPr id="2" name="Picture 1">
            <a:extLst>
              <a:ext uri="{FF2B5EF4-FFF2-40B4-BE49-F238E27FC236}">
                <a16:creationId xmlns:a16="http://schemas.microsoft.com/office/drawing/2014/main" id="{7A732E38-EEE2-1617-A1D6-E4FDAA0E75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918903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85750" y="571500"/>
            <a:ext cx="8572500"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0E860-FC4B-64F2-2F71-9125F10BA65F}"/>
            </a:ext>
          </a:extLst>
        </p:cNvPr>
        <p:cNvGrpSpPr/>
        <p:nvPr/>
      </p:nvGrpSpPr>
      <p:grpSpPr>
        <a:xfrm>
          <a:off x="0" y="0"/>
          <a:ext cx="0" cy="0"/>
          <a:chOff x="0" y="0"/>
          <a:chExt cx="0" cy="0"/>
        </a:xfrm>
      </p:grpSpPr>
      <p:sp>
        <p:nvSpPr>
          <p:cNvPr id="86018" name="Rectangle 2">
            <a:extLst>
              <a:ext uri="{FF2B5EF4-FFF2-40B4-BE49-F238E27FC236}">
                <a16:creationId xmlns:a16="http://schemas.microsoft.com/office/drawing/2014/main" id="{241ADF20-DCB7-0384-1E97-4B8BE9C8C62F}"/>
              </a:ext>
            </a:extLst>
          </p:cNvPr>
          <p:cNvSpPr>
            <a:spLocks noGrp="1" noChangeArrowheads="1"/>
          </p:cNvSpPr>
          <p:nvPr>
            <p:ph type="title"/>
          </p:nvPr>
        </p:nvSpPr>
        <p:spPr>
          <a:xfrm>
            <a:off x="685800" y="228600"/>
            <a:ext cx="7772400" cy="914400"/>
          </a:xfrm>
        </p:spPr>
        <p:txBody>
          <a:bodyPr/>
          <a:lstStyle/>
          <a:p>
            <a:pPr algn="ctr" eaLnBrk="1" hangingPunct="1"/>
            <a:r>
              <a:rPr lang="es-CO" sz="3600" dirty="0">
                <a:effectLst>
                  <a:outerShdw blurRad="38100" dist="38100" dir="2700000" algn="tl">
                    <a:srgbClr val="000000">
                      <a:alpha val="43137"/>
                    </a:srgbClr>
                  </a:outerShdw>
                </a:effectLst>
                <a:latin typeface="Calibri" panose="020F0502020204030204" pitchFamily="34" charset="0"/>
              </a:rPr>
              <a:t>¿Relato Contradictorio de la Creación</a:t>
            </a:r>
            <a:r>
              <a:rPr lang="en-US" sz="3600" dirty="0">
                <a:effectLst>
                  <a:outerShdw blurRad="38100" dist="38100" dir="2700000" algn="tl">
                    <a:srgbClr val="000000">
                      <a:alpha val="43137"/>
                    </a:srgbClr>
                  </a:outerShdw>
                </a:effectLst>
                <a:latin typeface="Calibri" panose="020F0502020204030204" pitchFamily="34" charset="0"/>
              </a:rPr>
              <a:t>?</a:t>
            </a:r>
          </a:p>
        </p:txBody>
      </p:sp>
      <p:sp>
        <p:nvSpPr>
          <p:cNvPr id="21507" name="Rectangle 3">
            <a:extLst>
              <a:ext uri="{FF2B5EF4-FFF2-40B4-BE49-F238E27FC236}">
                <a16:creationId xmlns:a16="http://schemas.microsoft.com/office/drawing/2014/main" id="{FD24DED0-AEC0-479D-677F-FD9021CB80C8}"/>
              </a:ext>
            </a:extLst>
          </p:cNvPr>
          <p:cNvSpPr>
            <a:spLocks noGrp="1" noChangeArrowheads="1"/>
          </p:cNvSpPr>
          <p:nvPr>
            <p:ph type="body" idx="1"/>
          </p:nvPr>
        </p:nvSpPr>
        <p:spPr>
          <a:xfrm>
            <a:off x="76200" y="1600200"/>
            <a:ext cx="9067800" cy="2057400"/>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1 – </a:t>
            </a:r>
            <a:r>
              <a:rPr lang="es-CO" dirty="0">
                <a:effectLst>
                  <a:outerShdw blurRad="38100" dist="38100" dir="2700000" algn="tl">
                    <a:srgbClr val="000000">
                      <a:alpha val="43137"/>
                    </a:srgbClr>
                  </a:outerShdw>
                </a:effectLst>
                <a:latin typeface="Calibri" panose="020F0502020204030204" pitchFamily="34" charset="0"/>
              </a:rPr>
              <a:t> Resumen general de toda la creación</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 – </a:t>
            </a:r>
            <a:r>
              <a:rPr lang="es-CO" dirty="0">
                <a:effectLst>
                  <a:outerShdw blurRad="38100" dist="38100" dir="2700000" algn="tl">
                    <a:srgbClr val="000000">
                      <a:alpha val="43137"/>
                    </a:srgbClr>
                  </a:outerShdw>
                </a:effectLst>
                <a:latin typeface="Calibri" panose="020F0502020204030204" pitchFamily="34" charset="0"/>
              </a:rPr>
              <a:t>Detalles sobre la creación del jardín, el primer hombre y sus actividades en el día 6</a:t>
            </a:r>
            <a:r>
              <a:rPr lang="en-US" dirty="0">
                <a:effectLst>
                  <a:outerShdw blurRad="38100" dist="38100" dir="2700000" algn="tl">
                    <a:srgbClr val="000000">
                      <a:alpha val="43137"/>
                    </a:srgbClr>
                  </a:outerShdw>
                </a:effectLst>
                <a:latin typeface="Calibri" panose="020F0502020204030204" pitchFamily="34" charset="0"/>
              </a:rPr>
              <a:t>. </a:t>
            </a:r>
          </a:p>
        </p:txBody>
      </p:sp>
      <p:pic>
        <p:nvPicPr>
          <p:cNvPr id="8" name="Picture 7">
            <a:extLst>
              <a:ext uri="{FF2B5EF4-FFF2-40B4-BE49-F238E27FC236}">
                <a16:creationId xmlns:a16="http://schemas.microsoft.com/office/drawing/2014/main" id="{0E7D487B-3E84-8A66-A007-1664450CE326}"/>
              </a:ext>
            </a:extLst>
          </p:cNvPr>
          <p:cNvPicPr>
            <a:picLocks noChangeAspect="1"/>
          </p:cNvPicPr>
          <p:nvPr/>
        </p:nvPicPr>
        <p:blipFill>
          <a:blip r:embed="rId2"/>
          <a:stretch>
            <a:fillRect/>
          </a:stretch>
        </p:blipFill>
        <p:spPr>
          <a:xfrm>
            <a:off x="2568019" y="3841207"/>
            <a:ext cx="4007962" cy="2848426"/>
          </a:xfrm>
          <a:prstGeom prst="rect">
            <a:avLst/>
          </a:prstGeom>
        </p:spPr>
      </p:pic>
    </p:spTree>
    <p:extLst>
      <p:ext uri="{BB962C8B-B14F-4D97-AF65-F5344CB8AC3E}">
        <p14:creationId xmlns:p14="http://schemas.microsoft.com/office/powerpoint/2010/main" val="2564699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342900" y="257175"/>
            <a:ext cx="8458200" cy="634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FB043-D310-D22C-605E-C35FDE44EE9E}"/>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4933D235-9F6B-455E-3BDB-98B409AC5F7A}"/>
              </a:ext>
            </a:extLst>
          </p:cNvPr>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a:extLst>
              <a:ext uri="{FF2B5EF4-FFF2-40B4-BE49-F238E27FC236}">
                <a16:creationId xmlns:a16="http://schemas.microsoft.com/office/drawing/2014/main" id="{154073A2-0F49-E224-ACFB-8A4B7A0C11D6}"/>
              </a:ext>
            </a:extLst>
          </p:cNvPr>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dirty="0"/>
              <a:t>Implícito – Gén. 1:6-7; Salm. 148:4</a:t>
            </a:r>
          </a:p>
          <a:p>
            <a:pPr marL="461963" indent="-461963" algn="just" eaLnBrk="1" hangingPunct="1">
              <a:spcBef>
                <a:spcPts val="0"/>
              </a:spcBef>
              <a:spcAft>
                <a:spcPts val="2400"/>
              </a:spcAft>
              <a:defRPr/>
            </a:pPr>
            <a:r>
              <a:rPr lang="pt-BR" sz="2800" b="1" u="sng" dirty="0">
                <a:solidFill>
                  <a:srgbClr val="FFFFCC"/>
                </a:solidFill>
              </a:rPr>
              <a:t>Explica</a:t>
            </a:r>
          </a:p>
          <a:p>
            <a:pPr marL="914400" lvl="1" indent="-457200" algn="just" eaLnBrk="1" hangingPunct="1">
              <a:spcBef>
                <a:spcPts val="0"/>
              </a:spcBef>
              <a:spcAft>
                <a:spcPts val="2400"/>
              </a:spcAft>
              <a:defRPr/>
            </a:pPr>
            <a:r>
              <a:rPr lang="es-CO" sz="2800" dirty="0"/>
              <a:t>Longevidad del hombre antiguo-Gén. 5:5, 27</a:t>
            </a:r>
          </a:p>
          <a:p>
            <a:pPr marL="914400" lvl="1" indent="-457200" algn="just" eaLnBrk="1" hangingPunct="1">
              <a:spcBef>
                <a:spcPts val="0"/>
              </a:spcBef>
              <a:spcAft>
                <a:spcPts val="2400"/>
              </a:spcAft>
              <a:defRPr/>
            </a:pPr>
            <a:r>
              <a:rPr lang="es-CO" sz="2800" dirty="0"/>
              <a:t>Bestias extrañas (Gén. 1:24-25; Job 40‒41)</a:t>
            </a:r>
          </a:p>
          <a:p>
            <a:pPr marL="914400" lvl="1" indent="-457200" algn="just" eaLnBrk="1" hangingPunct="1">
              <a:spcBef>
                <a:spcPts val="0"/>
              </a:spcBef>
              <a:spcAft>
                <a:spcPts val="2400"/>
              </a:spcAft>
              <a:defRPr/>
            </a:pPr>
            <a:r>
              <a:rPr lang="es-CO" sz="2800" dirty="0"/>
              <a:t>De dónde vinieron las aguas del diluvio (Gén. 2:5-6)</a:t>
            </a:r>
          </a:p>
          <a:p>
            <a:pPr marL="914400" lvl="1" indent="-457200" algn="just" eaLnBrk="1" hangingPunct="1">
              <a:spcBef>
                <a:spcPts val="0"/>
              </a:spcBef>
              <a:spcAft>
                <a:spcPts val="2400"/>
              </a:spcAft>
              <a:defRPr/>
            </a:pPr>
            <a:r>
              <a:rPr lang="es-CO" sz="2800" dirty="0"/>
              <a:t>Por qué se acortó la longevidad del hombre después del diluvio (Gén. 11:24-25)</a:t>
            </a:r>
          </a:p>
        </p:txBody>
      </p:sp>
      <p:pic>
        <p:nvPicPr>
          <p:cNvPr id="2" name="Picture 1">
            <a:extLst>
              <a:ext uri="{FF2B5EF4-FFF2-40B4-BE49-F238E27FC236}">
                <a16:creationId xmlns:a16="http://schemas.microsoft.com/office/drawing/2014/main" id="{17B60797-3AEE-5CF5-69C7-D0D3BAEFA4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6795048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C69D1-F27B-F5DF-21F6-AD70E15721D3}"/>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DEC32C8F-F4BF-C3C3-B252-79D2DC831B11}"/>
              </a:ext>
            </a:extLst>
          </p:cNvPr>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a:extLst>
              <a:ext uri="{FF2B5EF4-FFF2-40B4-BE49-F238E27FC236}">
                <a16:creationId xmlns:a16="http://schemas.microsoft.com/office/drawing/2014/main" id="{0788B231-7392-A745-E224-AF3494E8380D}"/>
              </a:ext>
            </a:extLst>
          </p:cNvPr>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dirty="0"/>
              <a:t>Implícito – Gén. 1:6-7; Salm. 148:4</a:t>
            </a:r>
          </a:p>
          <a:p>
            <a:pPr marL="461963" indent="-461963" algn="just" eaLnBrk="1" hangingPunct="1">
              <a:spcBef>
                <a:spcPts val="0"/>
              </a:spcBef>
              <a:spcAft>
                <a:spcPts val="2400"/>
              </a:spcAft>
              <a:defRPr/>
            </a:pPr>
            <a:r>
              <a:rPr lang="pt-BR" sz="2800" dirty="0">
                <a:solidFill>
                  <a:srgbClr val="FFFFCC"/>
                </a:solidFill>
              </a:rPr>
              <a:t>Explica</a:t>
            </a:r>
          </a:p>
          <a:p>
            <a:pPr marL="914400" lvl="1" indent="-457200" algn="just" eaLnBrk="1" hangingPunct="1">
              <a:spcBef>
                <a:spcPts val="0"/>
              </a:spcBef>
              <a:spcAft>
                <a:spcPts val="2400"/>
              </a:spcAft>
              <a:defRPr/>
            </a:pPr>
            <a:r>
              <a:rPr lang="es-CO" sz="2800" b="1" u="sng" dirty="0">
                <a:solidFill>
                  <a:srgbClr val="FFFFCC"/>
                </a:solidFill>
              </a:rPr>
              <a:t>Longevidad del hombre antiguo-Gén. 5:5, 27</a:t>
            </a:r>
          </a:p>
          <a:p>
            <a:pPr marL="914400" lvl="1" indent="-457200" algn="just" eaLnBrk="1" hangingPunct="1">
              <a:spcBef>
                <a:spcPts val="0"/>
              </a:spcBef>
              <a:spcAft>
                <a:spcPts val="2400"/>
              </a:spcAft>
              <a:defRPr/>
            </a:pPr>
            <a:r>
              <a:rPr lang="es-CO" sz="2800" dirty="0"/>
              <a:t>Bestias extrañas (Gén. 1:24-25; Job 40‒41)</a:t>
            </a:r>
          </a:p>
          <a:p>
            <a:pPr marL="914400" lvl="1" indent="-457200" algn="just" eaLnBrk="1" hangingPunct="1">
              <a:spcBef>
                <a:spcPts val="0"/>
              </a:spcBef>
              <a:spcAft>
                <a:spcPts val="2400"/>
              </a:spcAft>
              <a:defRPr/>
            </a:pPr>
            <a:r>
              <a:rPr lang="es-CO" sz="2800" dirty="0"/>
              <a:t>De dónde vinieron las aguas del diluvio (Gén. 2:5-6)</a:t>
            </a:r>
          </a:p>
          <a:p>
            <a:pPr marL="914400" lvl="1" indent="-457200" algn="just" eaLnBrk="1" hangingPunct="1">
              <a:spcBef>
                <a:spcPts val="0"/>
              </a:spcBef>
              <a:spcAft>
                <a:spcPts val="2400"/>
              </a:spcAft>
              <a:defRPr/>
            </a:pPr>
            <a:r>
              <a:rPr lang="es-CO" sz="2800" dirty="0"/>
              <a:t>Por qué se acortó la longevidad del hombre después del diluvio (Gén. 11:24-25)</a:t>
            </a:r>
          </a:p>
        </p:txBody>
      </p:sp>
      <p:pic>
        <p:nvPicPr>
          <p:cNvPr id="2" name="Picture 1">
            <a:extLst>
              <a:ext uri="{FF2B5EF4-FFF2-40B4-BE49-F238E27FC236}">
                <a16:creationId xmlns:a16="http://schemas.microsoft.com/office/drawing/2014/main" id="{6211A03C-26AB-A2F7-7C7E-F645F33E9D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726424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2146" name="Picture 2" descr="Image result for what was the average age of the patriarchs mentioned in genesis 5 and 11"/>
          <p:cNvPicPr>
            <a:picLocks noChangeAspect="1" noChangeArrowheads="1"/>
          </p:cNvPicPr>
          <p:nvPr/>
        </p:nvPicPr>
        <p:blipFill>
          <a:blip r:embed="rId2" cstate="print"/>
          <a:srcRect/>
          <a:stretch>
            <a:fillRect/>
          </a:stretch>
        </p:blipFill>
        <p:spPr bwMode="auto">
          <a:xfrm>
            <a:off x="109809" y="502920"/>
            <a:ext cx="8924382" cy="585216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1440" y="459142"/>
            <a:ext cx="8961120" cy="5939716"/>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dirty="0"/>
              <a:t>Implícito – Gén. 1:6-7; Salm. 148:4</a:t>
            </a:r>
          </a:p>
          <a:p>
            <a:pPr marL="461963" indent="-461963" algn="just" eaLnBrk="1" hangingPunct="1">
              <a:spcBef>
                <a:spcPts val="0"/>
              </a:spcBef>
              <a:spcAft>
                <a:spcPts val="2400"/>
              </a:spcAft>
              <a:defRPr/>
            </a:pPr>
            <a:r>
              <a:rPr lang="pt-BR" sz="2800" b="1" dirty="0"/>
              <a:t>Explica</a:t>
            </a:r>
          </a:p>
          <a:p>
            <a:pPr marL="914400" lvl="1" indent="-457200" algn="just" eaLnBrk="1" hangingPunct="1">
              <a:spcBef>
                <a:spcPts val="0"/>
              </a:spcBef>
              <a:spcAft>
                <a:spcPts val="2400"/>
              </a:spcAft>
              <a:defRPr/>
            </a:pPr>
            <a:r>
              <a:rPr lang="es-CO" sz="2800" dirty="0"/>
              <a:t>Longevidad del hombre antiguo-Gén. 5:5, 27</a:t>
            </a:r>
          </a:p>
          <a:p>
            <a:pPr marL="914400" lvl="1" indent="-457200" algn="just" eaLnBrk="1" hangingPunct="1">
              <a:spcBef>
                <a:spcPts val="0"/>
              </a:spcBef>
              <a:spcAft>
                <a:spcPts val="2400"/>
              </a:spcAft>
              <a:defRPr/>
            </a:pPr>
            <a:r>
              <a:rPr lang="es-CO" sz="2800" b="1" u="sng" dirty="0">
                <a:solidFill>
                  <a:srgbClr val="FFFFCC"/>
                </a:solidFill>
              </a:rPr>
              <a:t>Bestias extrañas (Gén. 1:24-25; Job 40‒41)</a:t>
            </a:r>
          </a:p>
          <a:p>
            <a:pPr marL="914400" lvl="1" indent="-457200" algn="just" eaLnBrk="1" hangingPunct="1">
              <a:spcBef>
                <a:spcPts val="0"/>
              </a:spcBef>
              <a:spcAft>
                <a:spcPts val="2400"/>
              </a:spcAft>
              <a:defRPr/>
            </a:pPr>
            <a:r>
              <a:rPr lang="es-CO" sz="2800" dirty="0"/>
              <a:t>De dónde vinieron las aguas del diluvio (Gén. 2:5-6)</a:t>
            </a:r>
          </a:p>
          <a:p>
            <a:pPr marL="914400" lvl="1" indent="-457200" algn="just" eaLnBrk="1" hangingPunct="1">
              <a:spcBef>
                <a:spcPts val="0"/>
              </a:spcBef>
              <a:spcAft>
                <a:spcPts val="2400"/>
              </a:spcAft>
              <a:defRPr/>
            </a:pPr>
            <a:r>
              <a:rPr lang="es-CO" sz="2800" dirty="0"/>
              <a:t>Por qué se acortó la longevidad del hombre después del diluvio (Gén. 11:24-25)</a:t>
            </a:r>
          </a:p>
        </p:txBody>
      </p:sp>
      <p:pic>
        <p:nvPicPr>
          <p:cNvPr id="2" name="Picture 1">
            <a:extLst>
              <a:ext uri="{FF2B5EF4-FFF2-40B4-BE49-F238E27FC236}">
                <a16:creationId xmlns:a16="http://schemas.microsoft.com/office/drawing/2014/main" id="{0C959778-6B16-48F2-A3BD-28D43CCAA2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2293429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3F629-077A-89B8-2426-6D84D0F86033}"/>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2564ECF0-30DA-47E4-45F3-F24393DA803E}"/>
              </a:ext>
            </a:extLst>
          </p:cNvPr>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a:extLst>
              <a:ext uri="{FF2B5EF4-FFF2-40B4-BE49-F238E27FC236}">
                <a16:creationId xmlns:a16="http://schemas.microsoft.com/office/drawing/2014/main" id="{92862570-4DB2-9A48-2B86-1471B38867ED}"/>
              </a:ext>
            </a:extLst>
          </p:cNvPr>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dirty="0"/>
              <a:t>Implícito – Gén. 1:6-7; Salm. 148:4</a:t>
            </a:r>
          </a:p>
          <a:p>
            <a:pPr marL="461963" indent="-461963" algn="just" eaLnBrk="1" hangingPunct="1">
              <a:spcBef>
                <a:spcPts val="0"/>
              </a:spcBef>
              <a:spcAft>
                <a:spcPts val="2400"/>
              </a:spcAft>
              <a:defRPr/>
            </a:pPr>
            <a:r>
              <a:rPr lang="pt-BR" sz="2800" b="1" dirty="0"/>
              <a:t>Explica</a:t>
            </a:r>
          </a:p>
          <a:p>
            <a:pPr marL="914400" lvl="1" indent="-457200" algn="just" eaLnBrk="1" hangingPunct="1">
              <a:spcBef>
                <a:spcPts val="0"/>
              </a:spcBef>
              <a:spcAft>
                <a:spcPts val="2400"/>
              </a:spcAft>
              <a:defRPr/>
            </a:pPr>
            <a:r>
              <a:rPr lang="es-CO" sz="2800" dirty="0"/>
              <a:t>Longevidad del hombre antiguo-Gén. 5:5, 27</a:t>
            </a:r>
          </a:p>
          <a:p>
            <a:pPr marL="914400" lvl="1" indent="-457200" algn="just" eaLnBrk="1" hangingPunct="1">
              <a:spcBef>
                <a:spcPts val="0"/>
              </a:spcBef>
              <a:spcAft>
                <a:spcPts val="2400"/>
              </a:spcAft>
              <a:defRPr/>
            </a:pPr>
            <a:r>
              <a:rPr lang="es-CO" sz="2800" dirty="0"/>
              <a:t>Bestias extrañas (Gén. 1:24-25; Job 40‒41)</a:t>
            </a:r>
          </a:p>
          <a:p>
            <a:pPr marL="914400" lvl="1" indent="-457200" algn="just" eaLnBrk="1" hangingPunct="1">
              <a:spcBef>
                <a:spcPts val="0"/>
              </a:spcBef>
              <a:spcAft>
                <a:spcPts val="2400"/>
              </a:spcAft>
              <a:defRPr/>
            </a:pPr>
            <a:r>
              <a:rPr lang="es-CO" sz="2800" b="1" u="sng" dirty="0">
                <a:solidFill>
                  <a:srgbClr val="FFFFCC"/>
                </a:solidFill>
              </a:rPr>
              <a:t>De dónde vinieron las aguas del diluvio (Gén. 2:5-6)</a:t>
            </a:r>
          </a:p>
          <a:p>
            <a:pPr marL="914400" lvl="1" indent="-457200" algn="just" eaLnBrk="1" hangingPunct="1">
              <a:spcBef>
                <a:spcPts val="0"/>
              </a:spcBef>
              <a:spcAft>
                <a:spcPts val="2400"/>
              </a:spcAft>
              <a:defRPr/>
            </a:pPr>
            <a:r>
              <a:rPr lang="es-CO" sz="2800" dirty="0"/>
              <a:t>Por qué se acortó la longevidad del hombre después del diluvio (Gén. 11:24-25)</a:t>
            </a:r>
          </a:p>
        </p:txBody>
      </p:sp>
      <p:pic>
        <p:nvPicPr>
          <p:cNvPr id="2" name="Picture 1">
            <a:extLst>
              <a:ext uri="{FF2B5EF4-FFF2-40B4-BE49-F238E27FC236}">
                <a16:creationId xmlns:a16="http://schemas.microsoft.com/office/drawing/2014/main" id="{05D05859-60D3-57AE-1AB5-F2DC365EF6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831569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7F664-B3FF-0F16-2E68-CED7629FD1CB}"/>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8A3F084E-8945-CBB0-B4B0-7FFBB59B48DB}"/>
              </a:ext>
            </a:extLst>
          </p:cNvPr>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a:extLst>
              <a:ext uri="{FF2B5EF4-FFF2-40B4-BE49-F238E27FC236}">
                <a16:creationId xmlns:a16="http://schemas.microsoft.com/office/drawing/2014/main" id="{CC68D78A-5577-0C54-AB90-B0EB4959FED1}"/>
              </a:ext>
            </a:extLst>
          </p:cNvPr>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dirty="0"/>
              <a:t>Implícito – Gén. 1:6-7; Salm. 148:4</a:t>
            </a:r>
          </a:p>
          <a:p>
            <a:pPr marL="461963" indent="-461963" algn="just" eaLnBrk="1" hangingPunct="1">
              <a:spcBef>
                <a:spcPts val="0"/>
              </a:spcBef>
              <a:spcAft>
                <a:spcPts val="2400"/>
              </a:spcAft>
              <a:defRPr/>
            </a:pPr>
            <a:r>
              <a:rPr lang="pt-BR" sz="2800" b="1" dirty="0"/>
              <a:t>Explica</a:t>
            </a:r>
          </a:p>
          <a:p>
            <a:pPr marL="914400" lvl="1" indent="-457200" algn="just" eaLnBrk="1" hangingPunct="1">
              <a:spcBef>
                <a:spcPts val="0"/>
              </a:spcBef>
              <a:spcAft>
                <a:spcPts val="2400"/>
              </a:spcAft>
              <a:defRPr/>
            </a:pPr>
            <a:r>
              <a:rPr lang="es-CO" sz="2800" dirty="0"/>
              <a:t>Longevidad del hombre antiguo-Gén. 5:5, 27</a:t>
            </a:r>
          </a:p>
          <a:p>
            <a:pPr marL="914400" lvl="1" indent="-457200" algn="just" eaLnBrk="1" hangingPunct="1">
              <a:spcBef>
                <a:spcPts val="0"/>
              </a:spcBef>
              <a:spcAft>
                <a:spcPts val="2400"/>
              </a:spcAft>
              <a:defRPr/>
            </a:pPr>
            <a:r>
              <a:rPr lang="es-CO" sz="2800" dirty="0"/>
              <a:t>Bestias extrañas (Gén. 1:24-25; Job 40‒41)</a:t>
            </a:r>
          </a:p>
          <a:p>
            <a:pPr marL="914400" lvl="1" indent="-457200" algn="just" eaLnBrk="1" hangingPunct="1">
              <a:spcBef>
                <a:spcPts val="0"/>
              </a:spcBef>
              <a:spcAft>
                <a:spcPts val="2400"/>
              </a:spcAft>
              <a:defRPr/>
            </a:pPr>
            <a:r>
              <a:rPr lang="es-CO" sz="2800" dirty="0"/>
              <a:t>De dónde vinieron las aguas del diluvio (Gén. 2:5-6)</a:t>
            </a:r>
          </a:p>
          <a:p>
            <a:pPr marL="914400" lvl="1" indent="-457200" algn="just" eaLnBrk="1" hangingPunct="1">
              <a:spcBef>
                <a:spcPts val="0"/>
              </a:spcBef>
              <a:spcAft>
                <a:spcPts val="2400"/>
              </a:spcAft>
              <a:defRPr/>
            </a:pPr>
            <a:r>
              <a:rPr lang="es-CO" sz="2800" b="1" u="sng" dirty="0">
                <a:solidFill>
                  <a:srgbClr val="FFFFCC"/>
                </a:solidFill>
              </a:rPr>
              <a:t>Por qué se acortó la longevidad del hombre después del diluvio (Gén. 11:24-25)</a:t>
            </a:r>
          </a:p>
        </p:txBody>
      </p:sp>
      <p:pic>
        <p:nvPicPr>
          <p:cNvPr id="2" name="Picture 1">
            <a:extLst>
              <a:ext uri="{FF2B5EF4-FFF2-40B4-BE49-F238E27FC236}">
                <a16:creationId xmlns:a16="http://schemas.microsoft.com/office/drawing/2014/main" id="{DCFA402A-20D5-BA4E-3D9C-B95FCAC021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401829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2146" name="Picture 2" descr="Image result for what was the average age of the patriarchs mentioned in genesis 5 and 11"/>
          <p:cNvPicPr>
            <a:picLocks noChangeAspect="1" noChangeArrowheads="1"/>
          </p:cNvPicPr>
          <p:nvPr/>
        </p:nvPicPr>
        <p:blipFill>
          <a:blip r:embed="rId2" cstate="print"/>
          <a:srcRect/>
          <a:stretch>
            <a:fillRect/>
          </a:stretch>
        </p:blipFill>
        <p:spPr bwMode="auto">
          <a:xfrm>
            <a:off x="109809" y="502920"/>
            <a:ext cx="8924382" cy="5852160"/>
          </a:xfrm>
          <a:prstGeom prst="rect">
            <a:avLst/>
          </a:prstGeom>
          <a:noFill/>
        </p:spPr>
      </p:pic>
    </p:spTree>
    <p:extLst>
      <p:ext uri="{BB962C8B-B14F-4D97-AF65-F5344CB8AC3E}">
        <p14:creationId xmlns:p14="http://schemas.microsoft.com/office/powerpoint/2010/main" val="128301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2" descr="http://www.purifiedbyfaith.com/CreationEvolution/Genesis5and11/Images/Geneaologies5and11.gif"/>
          <p:cNvPicPr>
            <a:picLocks noChangeAspect="1" noChangeArrowheads="1"/>
          </p:cNvPicPr>
          <p:nvPr/>
        </p:nvPicPr>
        <p:blipFill>
          <a:blip r:embed="rId2"/>
          <a:srcRect/>
          <a:stretch>
            <a:fillRect/>
          </a:stretch>
        </p:blipFill>
        <p:spPr bwMode="auto">
          <a:xfrm>
            <a:off x="91440" y="455062"/>
            <a:ext cx="8961120" cy="5947877"/>
          </a:xfrm>
          <a:prstGeom prst="rect">
            <a:avLst/>
          </a:prstGeom>
          <a:noFill/>
          <a:ln w="9525">
            <a:noFill/>
            <a:miter lim="800000"/>
            <a:headEnd/>
            <a:tailEnd/>
          </a:ln>
        </p:spPr>
      </p:pic>
    </p:spTree>
    <p:extLst>
      <p:ext uri="{BB962C8B-B14F-4D97-AF65-F5344CB8AC3E}">
        <p14:creationId xmlns:p14="http://schemas.microsoft.com/office/powerpoint/2010/main" val="2375812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36074ABE-5D5B-E053-1E84-97E4462B85DA}"/>
              </a:ext>
            </a:extLst>
          </p:cNvPr>
          <p:cNvPicPr>
            <a:picLocks noChangeAspect="1"/>
          </p:cNvPicPr>
          <p:nvPr/>
        </p:nvPicPr>
        <p:blipFill>
          <a:blip r:embed="rId2"/>
          <a:stretch>
            <a:fillRect/>
          </a:stretch>
        </p:blipFill>
        <p:spPr>
          <a:xfrm>
            <a:off x="5152076" y="3733800"/>
            <a:ext cx="3344224" cy="237671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2" descr="http://www.answersingenesis.org/assets/images/articles/2009/01/timeline.gif"/>
          <p:cNvPicPr>
            <a:picLocks noChangeAspect="1" noChangeArrowheads="1"/>
          </p:cNvPicPr>
          <p:nvPr/>
        </p:nvPicPr>
        <p:blipFill>
          <a:blip r:embed="rId2"/>
          <a:srcRect/>
          <a:stretch>
            <a:fillRect/>
          </a:stretch>
        </p:blipFill>
        <p:spPr bwMode="auto">
          <a:xfrm>
            <a:off x="1069938" y="137160"/>
            <a:ext cx="7004124" cy="6583680"/>
          </a:xfrm>
          <a:prstGeom prst="rect">
            <a:avLst/>
          </a:prstGeom>
          <a:noFill/>
          <a:ln w="9525">
            <a:noFill/>
            <a:miter lim="800000"/>
            <a:headEnd/>
            <a:tailEnd/>
          </a:ln>
        </p:spPr>
      </p:pic>
    </p:spTree>
    <p:extLst>
      <p:ext uri="{BB962C8B-B14F-4D97-AF65-F5344CB8AC3E}">
        <p14:creationId xmlns:p14="http://schemas.microsoft.com/office/powerpoint/2010/main" val="1560735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A9D02-63B2-CFE3-0861-0462974FC9CF}"/>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5187DFF7-935A-80FD-DDFF-84EEA3F8F4FC}"/>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1FAED4E3-372E-F165-71E6-3C5C3F314A7F}"/>
              </a:ext>
            </a:extLst>
          </p:cNvPr>
          <p:cNvSpPr>
            <a:spLocks noGrp="1" noChangeArrowheads="1"/>
          </p:cNvSpPr>
          <p:nvPr>
            <p:ph type="body" idx="1"/>
          </p:nvPr>
        </p:nvSpPr>
        <p:spPr>
          <a:xfrm>
            <a:off x="228600" y="914400"/>
            <a:ext cx="89154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u="sng" dirty="0">
                <a:solidFill>
                  <a:srgbClr val="FFFFCC"/>
                </a:solidFill>
              </a:rPr>
              <a:t>Semana de la creación (Gén 1:3</a:t>
            </a:r>
            <a:r>
              <a:rPr lang="en-US" sz="2600" b="1" u="sng" dirty="0">
                <a:solidFill>
                  <a:srgbClr val="FFFFCC"/>
                </a:solidFill>
                <a:cs typeface="Calibri" panose="020F0502020204030204" pitchFamily="34" charset="0"/>
                <a:sym typeface="Symbol" pitchFamily="18" charset="2"/>
              </a:rPr>
              <a:t>–</a:t>
            </a:r>
            <a:r>
              <a:rPr lang="en-US" sz="2600" b="1" u="sng" dirty="0">
                <a:solidFill>
                  <a:srgbClr val="FFFFCC"/>
                </a:solidFill>
              </a:rPr>
              <a:t>2:3): </a:t>
            </a:r>
            <a:r>
              <a:rPr lang="en-US" sz="2400" b="1" u="sng" dirty="0">
                <a:solidFill>
                  <a:srgbClr val="FFFFCC"/>
                </a:solidFill>
              </a:rPr>
              <a:t>“</a:t>
            </a:r>
            <a:r>
              <a:rPr lang="es-CO" sz="2400" b="1" u="sng" dirty="0">
                <a:solidFill>
                  <a:srgbClr val="FFFFCC"/>
                </a:solidFill>
              </a:rPr>
              <a:t>Y vio Dios...“era buena</a:t>
            </a:r>
            <a:r>
              <a:rPr lang="en-US" sz="2400" b="1" u="sng"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b="1" u="sng" dirty="0">
                <a:solidFill>
                  <a:srgbClr val="FFFFCC"/>
                </a:solidFill>
              </a:rPr>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63C09DB9-D9EA-766C-A432-1C03C7A3DC25}"/>
              </a:ext>
            </a:extLst>
          </p:cNvPr>
          <p:cNvPicPr>
            <a:picLocks noChangeAspect="1"/>
          </p:cNvPicPr>
          <p:nvPr/>
        </p:nvPicPr>
        <p:blipFill>
          <a:blip r:embed="rId2"/>
          <a:stretch>
            <a:fillRect/>
          </a:stretch>
        </p:blipFill>
        <p:spPr>
          <a:xfrm>
            <a:off x="4267200" y="2835367"/>
            <a:ext cx="4416419" cy="3138713"/>
          </a:xfrm>
          <a:prstGeom prst="rect">
            <a:avLst/>
          </a:prstGeom>
        </p:spPr>
      </p:pic>
    </p:spTree>
    <p:extLst>
      <p:ext uri="{BB962C8B-B14F-4D97-AF65-F5344CB8AC3E}">
        <p14:creationId xmlns:p14="http://schemas.microsoft.com/office/powerpoint/2010/main" val="10601393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Theory of evolution of man. Human development. From monkey to ...">
            <a:extLst>
              <a:ext uri="{FF2B5EF4-FFF2-40B4-BE49-F238E27FC236}">
                <a16:creationId xmlns:a16="http://schemas.microsoft.com/office/drawing/2014/main" id="{8E882AF5-0106-4F38-A8D7-0674CCF07F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718" y="1638300"/>
            <a:ext cx="89535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094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DDF5A-7C0A-FCB9-2C2B-314685468821}"/>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DB6E5275-8DA4-5B98-8FDB-398020F963BE}"/>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C4D87BB7-BEE7-C1D0-8738-557FFF8B8836}"/>
              </a:ext>
            </a:extLst>
          </p:cNvPr>
          <p:cNvSpPr>
            <a:spLocks noGrp="1" noChangeArrowheads="1"/>
          </p:cNvSpPr>
          <p:nvPr>
            <p:ph type="body" idx="1"/>
          </p:nvPr>
        </p:nvSpPr>
        <p:spPr>
          <a:xfrm>
            <a:off x="228600" y="914400"/>
            <a:ext cx="88392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b="1" u="sng" dirty="0">
                <a:solidFill>
                  <a:srgbClr val="FFFFCC"/>
                </a:solidFill>
              </a:rPr>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9C87C93A-A6E6-829D-25DF-E4DC12683668}"/>
              </a:ext>
            </a:extLst>
          </p:cNvPr>
          <p:cNvPicPr>
            <a:picLocks noChangeAspect="1"/>
          </p:cNvPicPr>
          <p:nvPr/>
        </p:nvPicPr>
        <p:blipFill>
          <a:blip r:embed="rId2"/>
          <a:stretch>
            <a:fillRect/>
          </a:stretch>
        </p:blipFill>
        <p:spPr>
          <a:xfrm>
            <a:off x="4267200" y="2835367"/>
            <a:ext cx="4416419" cy="3138713"/>
          </a:xfrm>
          <a:prstGeom prst="rect">
            <a:avLst/>
          </a:prstGeom>
        </p:spPr>
      </p:pic>
    </p:spTree>
    <p:extLst>
      <p:ext uri="{BB962C8B-B14F-4D97-AF65-F5344CB8AC3E}">
        <p14:creationId xmlns:p14="http://schemas.microsoft.com/office/powerpoint/2010/main" val="403009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AB062-42B9-0174-D202-D1FAFA7FBF3A}"/>
            </a:ext>
          </a:extLst>
        </p:cNvPr>
        <p:cNvGrpSpPr/>
        <p:nvPr/>
      </p:nvGrpSpPr>
      <p:grpSpPr>
        <a:xfrm>
          <a:off x="0" y="0"/>
          <a:ext cx="0" cy="0"/>
          <a:chOff x="0" y="0"/>
          <a:chExt cx="0" cy="0"/>
        </a:xfrm>
      </p:grpSpPr>
      <p:sp>
        <p:nvSpPr>
          <p:cNvPr id="70658" name="Rectangle 2">
            <a:extLst>
              <a:ext uri="{FF2B5EF4-FFF2-40B4-BE49-F238E27FC236}">
                <a16:creationId xmlns:a16="http://schemas.microsoft.com/office/drawing/2014/main" id="{FDB3B36D-C48E-F9FB-B7C9-55BA94682C11}"/>
              </a:ext>
            </a:extLst>
          </p:cNvPr>
          <p:cNvSpPr>
            <a:spLocks noGrp="1" noChangeArrowheads="1"/>
          </p:cNvSpPr>
          <p:nvPr>
            <p:ph type="title"/>
          </p:nvPr>
        </p:nvSpPr>
        <p:spPr>
          <a:xfrm>
            <a:off x="685800" y="228600"/>
            <a:ext cx="7772400" cy="685800"/>
          </a:xfrm>
        </p:spPr>
        <p:txBody>
          <a:bodyPr/>
          <a:lstStyle/>
          <a:p>
            <a:pPr algn="ctr" eaLnBrk="1" hangingPunct="1"/>
            <a:r>
              <a:rPr lang="en-US" sz="3600" dirty="0"/>
              <a:t>Formando y Poblando (Gén 1:1)</a:t>
            </a:r>
          </a:p>
        </p:txBody>
      </p:sp>
      <p:graphicFrame>
        <p:nvGraphicFramePr>
          <p:cNvPr id="2" name="Table 2">
            <a:extLst>
              <a:ext uri="{FF2B5EF4-FFF2-40B4-BE49-F238E27FC236}">
                <a16:creationId xmlns:a16="http://schemas.microsoft.com/office/drawing/2014/main" id="{3DCE6455-50BD-F1B1-9A31-7A10D2E815D5}"/>
              </a:ext>
            </a:extLst>
          </p:cNvPr>
          <p:cNvGraphicFramePr>
            <a:graphicFrameLocks noGrp="1"/>
          </p:cNvGraphicFramePr>
          <p:nvPr/>
        </p:nvGraphicFramePr>
        <p:xfrm>
          <a:off x="533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Día 1:</a:t>
                      </a:r>
                    </a:p>
                  </a:txBody>
                  <a:tcPr anchor="ct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Luz</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4:</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Luminarias</a:t>
                      </a:r>
                    </a:p>
                  </a:txBody>
                  <a:tcPr anchor="ct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2:</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Agua, cielo</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5:</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Animales marinos, aves</a:t>
                      </a:r>
                    </a:p>
                  </a:txBody>
                  <a:tcPr anchor="ct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Día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Tierra, vegetación</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Día6:</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Animales terrestres, hombre</a:t>
                      </a:r>
                    </a:p>
                  </a:txBody>
                  <a:tcPr anchor="ctr"/>
                </a:tc>
                <a:extLst>
                  <a:ext uri="{0D108BD9-81ED-4DB2-BD59-A6C34878D82A}">
                    <a16:rowId xmlns:a16="http://schemas.microsoft.com/office/drawing/2014/main" val="2074151327"/>
                  </a:ext>
                </a:extLst>
              </a:tr>
            </a:tbl>
          </a:graphicData>
        </a:graphic>
      </p:graphicFrame>
      <p:pic>
        <p:nvPicPr>
          <p:cNvPr id="7" name="Picture 6">
            <a:extLst>
              <a:ext uri="{FF2B5EF4-FFF2-40B4-BE49-F238E27FC236}">
                <a16:creationId xmlns:a16="http://schemas.microsoft.com/office/drawing/2014/main" id="{333EA0FF-0DE8-4C5D-2B98-C87ADDFA64AC}"/>
              </a:ext>
            </a:extLst>
          </p:cNvPr>
          <p:cNvPicPr>
            <a:picLocks noChangeAspect="1"/>
          </p:cNvPicPr>
          <p:nvPr/>
        </p:nvPicPr>
        <p:blipFill>
          <a:blip r:embed="rId2"/>
          <a:stretch>
            <a:fillRect/>
          </a:stretch>
        </p:blipFill>
        <p:spPr>
          <a:xfrm>
            <a:off x="1143000" y="3825240"/>
            <a:ext cx="6479563" cy="2819400"/>
          </a:xfrm>
          <a:prstGeom prst="rect">
            <a:avLst/>
          </a:prstGeom>
        </p:spPr>
      </p:pic>
    </p:spTree>
    <p:extLst>
      <p:ext uri="{BB962C8B-B14F-4D97-AF65-F5344CB8AC3E}">
        <p14:creationId xmlns:p14="http://schemas.microsoft.com/office/powerpoint/2010/main" val="1286173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50C401-7ADF-987D-121C-A98C74097ED1}"/>
              </a:ext>
            </a:extLst>
          </p:cNvPr>
          <p:cNvPicPr>
            <a:picLocks noChangeAspect="1"/>
          </p:cNvPicPr>
          <p:nvPr/>
        </p:nvPicPr>
        <p:blipFill>
          <a:blip r:embed="rId2"/>
          <a:stretch>
            <a:fillRect/>
          </a:stretch>
        </p:blipFill>
        <p:spPr>
          <a:xfrm>
            <a:off x="174403" y="533400"/>
            <a:ext cx="8795192" cy="5791200"/>
          </a:xfrm>
          <a:prstGeom prst="rect">
            <a:avLst/>
          </a:prstGeom>
        </p:spPr>
      </p:pic>
    </p:spTree>
    <p:extLst>
      <p:ext uri="{BB962C8B-B14F-4D97-AF65-F5344CB8AC3E}">
        <p14:creationId xmlns:p14="http://schemas.microsoft.com/office/powerpoint/2010/main" val="25737203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F772E-0732-F722-AEAE-A0E7BE2516F9}"/>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F3D5E72A-979A-B307-FDE2-1525BEA9D9D0}"/>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E54A1DB7-E42C-87EC-1790-5977CD4A0DC1}"/>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La luz antes del sol (d</a:t>
            </a:r>
            <a:r>
              <a:rPr lang="en-US" altLang="en-US" sz="2800" b="1" u="sng" dirty="0">
                <a:solidFill>
                  <a:srgbClr val="FFFFCC"/>
                </a:solidFill>
                <a:cs typeface="Calibri" panose="020F0502020204030204" pitchFamily="34" charset="0"/>
              </a:rPr>
              <a:t>ía</a:t>
            </a:r>
            <a:r>
              <a:rPr lang="en-US" altLang="en-US" sz="2800" b="1" u="sng" dirty="0">
                <a:solidFill>
                  <a:srgbClr val="FFFFCC"/>
                </a:solidFill>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60A67EB-E8A0-BC17-BC0E-8D9DE50C5313}"/>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3048163729"/>
      </p:ext>
    </p:extLst>
  </p:cSld>
  <p:clrMapOvr>
    <a:masterClrMapping/>
  </p:clrMapOvr>
  <p:transition>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E0B3F-0DD8-C1C4-AA43-D7F5AA6D11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55EDC2-DD03-1E7E-8694-76E6EF623D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4ADD1603-74F9-2F95-1CEB-88C5DE2B9561}"/>
              </a:ext>
            </a:extLst>
          </p:cNvPr>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creó Dios los cielos y la tierra. 2 Y la tierra estaba sin orden y vacía[a], y las tinieblas cubrían la superficie[b] del abismo, y el Espíritu de Dios se movía sobre la superficie[c] de las aguas. 3 </a:t>
            </a:r>
            <a:r>
              <a:rPr lang="es-E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09174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s-CO" sz="3600" dirty="0">
                <a:effectLst>
                  <a:outerShdw blurRad="38100" dist="38100" dir="2700000" algn="tl">
                    <a:srgbClr val="000000">
                      <a:alpha val="43137"/>
                    </a:srgbClr>
                  </a:outerShdw>
                </a:effectLst>
              </a:rPr>
              <a:t>¿Día 4: La Luz Antes que el Sol</a:t>
            </a:r>
            <a:r>
              <a:rPr lang="en-US" sz="3600" dirty="0">
                <a:effectLst>
                  <a:outerShdw blurRad="38100" dist="38100" dir="2700000" algn="tl">
                    <a:srgbClr val="000000">
                      <a:alpha val="43137"/>
                    </a:srgbClr>
                  </a:outerShdw>
                </a:effectLst>
              </a:rPr>
              <a:t>?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Gén. 1:3; Gén 1:14-19)</a:t>
            </a:r>
          </a:p>
        </p:txBody>
      </p:sp>
      <p:sp>
        <p:nvSpPr>
          <p:cNvPr id="78851" name="Rectangle 3"/>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s-CO" dirty="0"/>
              <a:t>Dios puede crear luz de manera independiente, sin necesidad de una fuente secundaria</a:t>
            </a:r>
          </a:p>
          <a:p>
            <a:pPr marL="461963" indent="-461963" algn="just" eaLnBrk="1" hangingPunct="1">
              <a:spcBef>
                <a:spcPts val="0"/>
              </a:spcBef>
              <a:spcAft>
                <a:spcPts val="2400"/>
              </a:spcAft>
              <a:defRPr/>
            </a:pPr>
            <a:r>
              <a:rPr lang="en-US" dirty="0"/>
              <a:t>Apocalipsis 21:23; 22:5</a:t>
            </a:r>
          </a:p>
          <a:p>
            <a:pPr marL="461963" indent="-461963" algn="just" eaLnBrk="1" hangingPunct="1">
              <a:spcBef>
                <a:spcPts val="0"/>
              </a:spcBef>
              <a:spcAft>
                <a:spcPts val="2400"/>
              </a:spcAft>
              <a:defRPr/>
            </a:pPr>
            <a:r>
              <a:rPr lang="en-US" dirty="0"/>
              <a:t>Deuteronomio 4:19</a:t>
            </a:r>
          </a:p>
        </p:txBody>
      </p:sp>
      <p:pic>
        <p:nvPicPr>
          <p:cNvPr id="5" name="Picture 4">
            <a:extLst>
              <a:ext uri="{FF2B5EF4-FFF2-40B4-BE49-F238E27FC236}">
                <a16:creationId xmlns:a16="http://schemas.microsoft.com/office/drawing/2014/main" id="{0D883DA5-748A-53BE-3A61-4719FDB2C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359977"/>
            <a:ext cx="3365151" cy="2402523"/>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6792A-EEDF-FABE-CD7F-97ED66E55D03}"/>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453042C1-F9DC-5EAE-62DF-224B4F19AD0A}"/>
              </a:ext>
            </a:extLst>
          </p:cNvPr>
          <p:cNvSpPr>
            <a:spLocks noGrp="1" noChangeArrowheads="1"/>
          </p:cNvSpPr>
          <p:nvPr>
            <p:ph type="title"/>
          </p:nvPr>
        </p:nvSpPr>
        <p:spPr>
          <a:xfrm>
            <a:off x="685800" y="228600"/>
            <a:ext cx="7772400" cy="1143000"/>
          </a:xfrm>
        </p:spPr>
        <p:txBody>
          <a:bodyPr/>
          <a:lstStyle/>
          <a:p>
            <a:pPr algn="ctr" eaLnBrk="1" hangingPunct="1"/>
            <a:r>
              <a:rPr lang="es-CO" sz="3600" dirty="0">
                <a:effectLst>
                  <a:outerShdw blurRad="38100" dist="38100" dir="2700000" algn="tl">
                    <a:srgbClr val="000000">
                      <a:alpha val="43137"/>
                    </a:srgbClr>
                  </a:outerShdw>
                </a:effectLst>
              </a:rPr>
              <a:t>¿Día 4: La Luz Antes que el Sol</a:t>
            </a:r>
            <a:r>
              <a:rPr lang="en-US" sz="3600" dirty="0">
                <a:effectLst>
                  <a:outerShdw blurRad="38100" dist="38100" dir="2700000" algn="tl">
                    <a:srgbClr val="000000">
                      <a:alpha val="43137"/>
                    </a:srgbClr>
                  </a:outerShdw>
                </a:effectLst>
              </a:rPr>
              <a:t>?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Gén. 1:3; Gén 1:14-19)</a:t>
            </a:r>
          </a:p>
        </p:txBody>
      </p:sp>
      <p:sp>
        <p:nvSpPr>
          <p:cNvPr id="78851" name="Rectangle 3">
            <a:extLst>
              <a:ext uri="{FF2B5EF4-FFF2-40B4-BE49-F238E27FC236}">
                <a16:creationId xmlns:a16="http://schemas.microsoft.com/office/drawing/2014/main" id="{ADEDAD2C-2E77-D212-D298-557FA836A071}"/>
              </a:ext>
            </a:extLst>
          </p:cNvPr>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s-CO" b="1" u="sng" dirty="0">
                <a:solidFill>
                  <a:srgbClr val="FFFFCC"/>
                </a:solidFill>
              </a:rPr>
              <a:t>Dios puede crear luz de manera independiente, sin necesidad de una fuente secundaria</a:t>
            </a:r>
          </a:p>
          <a:p>
            <a:pPr marL="461963" indent="-461963" algn="just" eaLnBrk="1" hangingPunct="1">
              <a:spcBef>
                <a:spcPts val="0"/>
              </a:spcBef>
              <a:spcAft>
                <a:spcPts val="2400"/>
              </a:spcAft>
              <a:defRPr/>
            </a:pPr>
            <a:r>
              <a:rPr lang="en-US" dirty="0"/>
              <a:t>Apocalipsis 21:23; 22:5</a:t>
            </a:r>
          </a:p>
          <a:p>
            <a:pPr marL="461963" indent="-461963" algn="just" eaLnBrk="1" hangingPunct="1">
              <a:spcBef>
                <a:spcPts val="0"/>
              </a:spcBef>
              <a:spcAft>
                <a:spcPts val="2400"/>
              </a:spcAft>
              <a:defRPr/>
            </a:pPr>
            <a:r>
              <a:rPr lang="en-US" dirty="0"/>
              <a:t>Deuteronomio 4:19</a:t>
            </a:r>
          </a:p>
        </p:txBody>
      </p:sp>
      <p:pic>
        <p:nvPicPr>
          <p:cNvPr id="5" name="Picture 4">
            <a:extLst>
              <a:ext uri="{FF2B5EF4-FFF2-40B4-BE49-F238E27FC236}">
                <a16:creationId xmlns:a16="http://schemas.microsoft.com/office/drawing/2014/main" id="{7180D4BE-86C6-291E-F702-FE83A6069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359977"/>
            <a:ext cx="3365151" cy="2402523"/>
          </a:xfrm>
          <a:prstGeom prst="rect">
            <a:avLst/>
          </a:prstGeom>
        </p:spPr>
      </p:pic>
    </p:spTree>
    <p:extLst>
      <p:ext uri="{BB962C8B-B14F-4D97-AF65-F5344CB8AC3E}">
        <p14:creationId xmlns:p14="http://schemas.microsoft.com/office/powerpoint/2010/main" val="941272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La luz antes del sol (d</a:t>
            </a:r>
            <a:r>
              <a:rPr lang="en-US" altLang="en-US" sz="2800" dirty="0">
                <a:cs typeface="Calibri" panose="020F0502020204030204" pitchFamily="34" charset="0"/>
              </a:rPr>
              <a:t>ía</a:t>
            </a:r>
            <a:r>
              <a:rPr lang="en-US" altLang="en-US" sz="2800" dirty="0">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D917802-3F8A-2709-B7B0-D5FFAF94A2E6}"/>
              </a:ext>
            </a:extLst>
          </p:cNvPr>
          <p:cNvPicPr>
            <a:picLocks noChangeAspect="1"/>
          </p:cNvPicPr>
          <p:nvPr/>
        </p:nvPicPr>
        <p:blipFill>
          <a:blip r:embed="rId3"/>
          <a:stretch>
            <a:fillRect/>
          </a:stretch>
        </p:blipFill>
        <p:spPr>
          <a:xfrm>
            <a:off x="5486400" y="3810000"/>
            <a:ext cx="3346994" cy="2371550"/>
          </a:xfrm>
          <a:prstGeom prst="rect">
            <a:avLst/>
          </a:prstGeom>
        </p:spPr>
      </p:pic>
    </p:spTree>
  </p:cSld>
  <p:clrMapOvr>
    <a:masterClrMapping/>
  </p:clrMapOvr>
  <p:transition>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67F2B-1AAA-06F2-0D86-7EBF3FB346EA}"/>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D375D200-2E0D-33CA-165E-D27845254079}"/>
              </a:ext>
            </a:extLst>
          </p:cNvPr>
          <p:cNvSpPr>
            <a:spLocks noGrp="1" noChangeArrowheads="1"/>
          </p:cNvSpPr>
          <p:nvPr>
            <p:ph type="title"/>
          </p:nvPr>
        </p:nvSpPr>
        <p:spPr>
          <a:xfrm>
            <a:off x="685800" y="228600"/>
            <a:ext cx="7772400" cy="1143000"/>
          </a:xfrm>
        </p:spPr>
        <p:txBody>
          <a:bodyPr/>
          <a:lstStyle/>
          <a:p>
            <a:pPr algn="ctr" eaLnBrk="1" hangingPunct="1"/>
            <a:r>
              <a:rPr lang="es-CO" sz="3600" dirty="0">
                <a:effectLst>
                  <a:outerShdw blurRad="38100" dist="38100" dir="2700000" algn="tl">
                    <a:srgbClr val="000000">
                      <a:alpha val="43137"/>
                    </a:srgbClr>
                  </a:outerShdw>
                </a:effectLst>
              </a:rPr>
              <a:t>¿Día 4: La Luz Antes que el Sol</a:t>
            </a:r>
            <a:r>
              <a:rPr lang="en-US" sz="3600" dirty="0">
                <a:effectLst>
                  <a:outerShdw blurRad="38100" dist="38100" dir="2700000" algn="tl">
                    <a:srgbClr val="000000">
                      <a:alpha val="43137"/>
                    </a:srgbClr>
                  </a:outerShdw>
                </a:effectLst>
              </a:rPr>
              <a:t>?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Gén. 1:3; Gén 1:14-19)</a:t>
            </a:r>
          </a:p>
        </p:txBody>
      </p:sp>
      <p:sp>
        <p:nvSpPr>
          <p:cNvPr id="78851" name="Rectangle 3">
            <a:extLst>
              <a:ext uri="{FF2B5EF4-FFF2-40B4-BE49-F238E27FC236}">
                <a16:creationId xmlns:a16="http://schemas.microsoft.com/office/drawing/2014/main" id="{4E140279-CA10-7864-55DB-4F68C1E283D4}"/>
              </a:ext>
            </a:extLst>
          </p:cNvPr>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s-CO" dirty="0"/>
              <a:t>Dios puede crear luz de manera independiente, sin necesidad de una fuente secundaria</a:t>
            </a:r>
          </a:p>
          <a:p>
            <a:pPr marL="461963" indent="-461963" algn="just" eaLnBrk="1" hangingPunct="1">
              <a:spcBef>
                <a:spcPts val="0"/>
              </a:spcBef>
              <a:spcAft>
                <a:spcPts val="2400"/>
              </a:spcAft>
              <a:defRPr/>
            </a:pPr>
            <a:r>
              <a:rPr lang="en-US" b="1" u="sng" dirty="0">
                <a:solidFill>
                  <a:srgbClr val="FFFFCC"/>
                </a:solidFill>
              </a:rPr>
              <a:t>Apocalipsis 21:23; 22:5</a:t>
            </a:r>
          </a:p>
          <a:p>
            <a:pPr marL="461963" indent="-461963" algn="just" eaLnBrk="1" hangingPunct="1">
              <a:spcBef>
                <a:spcPts val="0"/>
              </a:spcBef>
              <a:spcAft>
                <a:spcPts val="2400"/>
              </a:spcAft>
              <a:defRPr/>
            </a:pPr>
            <a:r>
              <a:rPr lang="en-US" dirty="0"/>
              <a:t>Deuteronomio 4:19</a:t>
            </a:r>
          </a:p>
        </p:txBody>
      </p:sp>
      <p:pic>
        <p:nvPicPr>
          <p:cNvPr id="5" name="Picture 4">
            <a:extLst>
              <a:ext uri="{FF2B5EF4-FFF2-40B4-BE49-F238E27FC236}">
                <a16:creationId xmlns:a16="http://schemas.microsoft.com/office/drawing/2014/main" id="{3AC2F5A9-046D-289A-E999-DD4691AF5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359977"/>
            <a:ext cx="3365151" cy="2402523"/>
          </a:xfrm>
          <a:prstGeom prst="rect">
            <a:avLst/>
          </a:prstGeom>
        </p:spPr>
      </p:pic>
    </p:spTree>
    <p:extLst>
      <p:ext uri="{BB962C8B-B14F-4D97-AF65-F5344CB8AC3E}">
        <p14:creationId xmlns:p14="http://schemas.microsoft.com/office/powerpoint/2010/main" val="20879375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DA2F-784C-E121-C231-C4BBC37B8D2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711BAC3-2884-FCC7-8000-C975EF0185D6}"/>
              </a:ext>
            </a:extLst>
          </p:cNvPr>
          <p:cNvPicPr>
            <a:picLocks noChangeAspect="1"/>
          </p:cNvPicPr>
          <p:nvPr/>
        </p:nvPicPr>
        <p:blipFill>
          <a:blip r:embed="rId2"/>
          <a:stretch>
            <a:fillRect/>
          </a:stretch>
        </p:blipFill>
        <p:spPr>
          <a:xfrm>
            <a:off x="174403" y="533400"/>
            <a:ext cx="8795192" cy="5791200"/>
          </a:xfrm>
          <a:prstGeom prst="rect">
            <a:avLst/>
          </a:prstGeom>
        </p:spPr>
      </p:pic>
    </p:spTree>
    <p:extLst>
      <p:ext uri="{BB962C8B-B14F-4D97-AF65-F5344CB8AC3E}">
        <p14:creationId xmlns:p14="http://schemas.microsoft.com/office/powerpoint/2010/main" val="9524377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3CE61-9712-64CC-67ED-10EEF41F5376}"/>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9D6DB862-FA84-3C40-5661-35D9FE45AE55}"/>
              </a:ext>
            </a:extLst>
          </p:cNvPr>
          <p:cNvSpPr>
            <a:spLocks noGrp="1" noChangeArrowheads="1"/>
          </p:cNvSpPr>
          <p:nvPr>
            <p:ph type="title"/>
          </p:nvPr>
        </p:nvSpPr>
        <p:spPr>
          <a:xfrm>
            <a:off x="685800" y="228600"/>
            <a:ext cx="7772400" cy="1143000"/>
          </a:xfrm>
        </p:spPr>
        <p:txBody>
          <a:bodyPr/>
          <a:lstStyle/>
          <a:p>
            <a:pPr algn="ctr" eaLnBrk="1" hangingPunct="1"/>
            <a:r>
              <a:rPr lang="es-CO" sz="3600" dirty="0">
                <a:effectLst>
                  <a:outerShdw blurRad="38100" dist="38100" dir="2700000" algn="tl">
                    <a:srgbClr val="000000">
                      <a:alpha val="43137"/>
                    </a:srgbClr>
                  </a:outerShdw>
                </a:effectLst>
              </a:rPr>
              <a:t>¿Día 4: La Luz Antes que el Sol</a:t>
            </a:r>
            <a:r>
              <a:rPr lang="en-US" sz="3600" dirty="0">
                <a:effectLst>
                  <a:outerShdw blurRad="38100" dist="38100" dir="2700000" algn="tl">
                    <a:srgbClr val="000000">
                      <a:alpha val="43137"/>
                    </a:srgbClr>
                  </a:outerShdw>
                </a:effectLst>
              </a:rPr>
              <a:t>? </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a:t>
            </a:r>
            <a:r>
              <a:rPr lang="en-US" sz="3200" dirty="0">
                <a:solidFill>
                  <a:schemeClr val="tx1"/>
                </a:solidFill>
                <a:effectLst>
                  <a:outerShdw blurRad="38100" dist="38100" dir="2700000" algn="tl">
                    <a:srgbClr val="000000">
                      <a:alpha val="43137"/>
                    </a:srgbClr>
                  </a:outerShdw>
                </a:effectLst>
              </a:rPr>
              <a:t>Gén. 1:3; Gén 1:14-19)</a:t>
            </a:r>
          </a:p>
        </p:txBody>
      </p:sp>
      <p:sp>
        <p:nvSpPr>
          <p:cNvPr id="78851" name="Rectangle 3">
            <a:extLst>
              <a:ext uri="{FF2B5EF4-FFF2-40B4-BE49-F238E27FC236}">
                <a16:creationId xmlns:a16="http://schemas.microsoft.com/office/drawing/2014/main" id="{DC837BF3-DB49-5115-3E5D-6AB756EDD24E}"/>
              </a:ext>
            </a:extLst>
          </p:cNvPr>
          <p:cNvSpPr>
            <a:spLocks noGrp="1" noChangeArrowheads="1"/>
          </p:cNvSpPr>
          <p:nvPr>
            <p:ph type="body" idx="1"/>
          </p:nvPr>
        </p:nvSpPr>
        <p:spPr>
          <a:xfrm>
            <a:off x="304800" y="1946275"/>
            <a:ext cx="5105400" cy="3235325"/>
          </a:xfrm>
        </p:spPr>
        <p:txBody>
          <a:bodyPr/>
          <a:lstStyle/>
          <a:p>
            <a:pPr marL="461963" indent="-461963" algn="just" eaLnBrk="1" hangingPunct="1">
              <a:spcBef>
                <a:spcPts val="0"/>
              </a:spcBef>
              <a:spcAft>
                <a:spcPts val="2400"/>
              </a:spcAft>
              <a:defRPr/>
            </a:pPr>
            <a:r>
              <a:rPr lang="es-CO" dirty="0"/>
              <a:t>Dios puede crear luz de manera independiente, sin necesidad de una fuente secundaria</a:t>
            </a:r>
          </a:p>
          <a:p>
            <a:pPr marL="461963" indent="-461963" algn="just" eaLnBrk="1" hangingPunct="1">
              <a:spcBef>
                <a:spcPts val="0"/>
              </a:spcBef>
              <a:spcAft>
                <a:spcPts val="2400"/>
              </a:spcAft>
              <a:defRPr/>
            </a:pPr>
            <a:r>
              <a:rPr lang="en-US" dirty="0"/>
              <a:t>Apocalipsis 21:23; 22:5</a:t>
            </a:r>
          </a:p>
          <a:p>
            <a:pPr marL="461963" indent="-461963" algn="just" eaLnBrk="1" hangingPunct="1">
              <a:spcBef>
                <a:spcPts val="0"/>
              </a:spcBef>
              <a:spcAft>
                <a:spcPts val="2400"/>
              </a:spcAft>
              <a:defRPr/>
            </a:pPr>
            <a:r>
              <a:rPr lang="en-US" b="1" u="sng" dirty="0">
                <a:solidFill>
                  <a:srgbClr val="FFFFCC"/>
                </a:solidFill>
              </a:rPr>
              <a:t>Deuteronomio 4:19</a:t>
            </a:r>
          </a:p>
        </p:txBody>
      </p:sp>
      <p:pic>
        <p:nvPicPr>
          <p:cNvPr id="5" name="Picture 4">
            <a:extLst>
              <a:ext uri="{FF2B5EF4-FFF2-40B4-BE49-F238E27FC236}">
                <a16:creationId xmlns:a16="http://schemas.microsoft.com/office/drawing/2014/main" id="{668D176A-3C7E-C11F-297A-E27ABBD3A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359977"/>
            <a:ext cx="3365151" cy="2402523"/>
          </a:xfrm>
          <a:prstGeom prst="rect">
            <a:avLst/>
          </a:prstGeom>
        </p:spPr>
      </p:pic>
    </p:spTree>
    <p:extLst>
      <p:ext uri="{BB962C8B-B14F-4D97-AF65-F5344CB8AC3E}">
        <p14:creationId xmlns:p14="http://schemas.microsoft.com/office/powerpoint/2010/main" val="14505807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Deuteronomio 4:19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sea que levantes los ojos al cielo y veas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sol, la luna, las estrellas</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todo el ejército del cielo, y seas impulsado 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adorarlos y servirlos</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cosas que el Señor tu Dios ha concedido a todos los pueblos debajo de todos los cielos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549130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a:xfrm>
            <a:off x="581790" y="255801"/>
            <a:ext cx="7772400" cy="685800"/>
          </a:xfrm>
        </p:spPr>
        <p:txBody>
          <a:bodyPr/>
          <a:lstStyle/>
          <a:p>
            <a:pPr algn="ctr" eaLnBrk="1" hangingPunct="1"/>
            <a:r>
              <a:rPr lang="es-CO" sz="3600" dirty="0">
                <a:effectLst>
                  <a:outerShdw blurRad="38100" dist="38100" dir="2700000" algn="tl">
                    <a:srgbClr val="000000">
                      <a:alpha val="43137"/>
                    </a:srgbClr>
                  </a:outerShdw>
                </a:effectLst>
              </a:rPr>
              <a:t>¿La Luz Solo se Revela en el día 4</a:t>
            </a:r>
            <a:r>
              <a:rPr lang="en-US" sz="3600" dirty="0">
                <a:effectLst>
                  <a:outerShdw blurRad="38100" dist="38100" dir="2700000" algn="tl">
                    <a:srgbClr val="000000">
                      <a:alpha val="43137"/>
                    </a:srgbClr>
                  </a:outerShdw>
                </a:effectLst>
              </a:rPr>
              <a:t>?</a:t>
            </a:r>
          </a:p>
        </p:txBody>
      </p:sp>
      <p:sp>
        <p:nvSpPr>
          <p:cNvPr id="79875" name="Rectangle 1027"/>
          <p:cNvSpPr>
            <a:spLocks noGrp="1" noChangeArrowheads="1"/>
          </p:cNvSpPr>
          <p:nvPr>
            <p:ph type="body" idx="1"/>
          </p:nvPr>
        </p:nvSpPr>
        <p:spPr>
          <a:xfrm>
            <a:off x="0" y="1600200"/>
            <a:ext cx="9144000" cy="4918075"/>
          </a:xfrm>
        </p:spPr>
        <p:txBody>
          <a:bodyPr/>
          <a:lstStyle/>
          <a:p>
            <a:pPr marL="461963" indent="-461963" algn="just" eaLnBrk="1" hangingPunct="1">
              <a:lnSpc>
                <a:spcPct val="90000"/>
              </a:lnSpc>
              <a:spcBef>
                <a:spcPts val="0"/>
              </a:spcBef>
              <a:spcAft>
                <a:spcPts val="2400"/>
              </a:spcAft>
              <a:defRPr/>
            </a:pPr>
            <a:r>
              <a:rPr lang="es-CO" dirty="0"/>
              <a:t>Las lumbreras no fueron creados en el día 4, sino que simplemente se hicieron visibles para alguien que estuviera de pie sobre la Tierra</a:t>
            </a:r>
            <a:r>
              <a:rPr lang="en-US" dirty="0"/>
              <a:t>?</a:t>
            </a:r>
          </a:p>
          <a:p>
            <a:pPr marL="461963" indent="-461963" algn="just" eaLnBrk="1" hangingPunct="1">
              <a:lnSpc>
                <a:spcPct val="90000"/>
              </a:lnSpc>
              <a:spcBef>
                <a:spcPts val="0"/>
              </a:spcBef>
              <a:spcAft>
                <a:spcPts val="2400"/>
              </a:spcAft>
              <a:defRPr/>
            </a:pPr>
            <a:r>
              <a:rPr lang="es-CO" dirty="0"/>
              <a:t>La cosmología del Big Bang indica que el Sol precedió a la Tierra.</a:t>
            </a:r>
          </a:p>
          <a:p>
            <a:pPr marL="461963" indent="-461963" algn="just" eaLnBrk="1" hangingPunct="1">
              <a:lnSpc>
                <a:spcPct val="90000"/>
              </a:lnSpc>
              <a:spcBef>
                <a:spcPts val="0"/>
              </a:spcBef>
              <a:spcAft>
                <a:spcPts val="2400"/>
              </a:spcAft>
              <a:defRPr/>
            </a:pPr>
            <a:r>
              <a:rPr lang="es-CO" dirty="0"/>
              <a:t>El hombre no fue creado sino hasta el día 6</a:t>
            </a:r>
          </a:p>
          <a:p>
            <a:pPr marL="461963" indent="-461963" algn="just" eaLnBrk="1" hangingPunct="1">
              <a:lnSpc>
                <a:spcPct val="90000"/>
              </a:lnSpc>
              <a:spcBef>
                <a:spcPts val="0"/>
              </a:spcBef>
              <a:spcAft>
                <a:spcPts val="2400"/>
              </a:spcAft>
              <a:defRPr/>
            </a:pPr>
            <a:r>
              <a:rPr lang="en-US" i="1" dirty="0"/>
              <a:t>Asah</a:t>
            </a:r>
            <a:r>
              <a:rPr lang="en-US" dirty="0"/>
              <a:t> = “mostrar” (Gén 1:16; 24:12) todavía </a:t>
            </a:r>
            <a:r>
              <a:rPr lang="en-US" i="1" dirty="0"/>
              <a:t>asah</a:t>
            </a:r>
            <a:r>
              <a:rPr lang="en-US" dirty="0"/>
              <a:t> (Gén 1:26) y </a:t>
            </a:r>
            <a:r>
              <a:rPr lang="en-US" i="1" dirty="0"/>
              <a:t>bara</a:t>
            </a:r>
            <a:r>
              <a:rPr lang="en-US" dirty="0"/>
              <a:t> (Gén 1:27)</a:t>
            </a:r>
          </a:p>
          <a:p>
            <a:pPr marL="461963" indent="-461963" algn="just" eaLnBrk="1" hangingPunct="1">
              <a:lnSpc>
                <a:spcPct val="90000"/>
              </a:lnSpc>
              <a:spcBef>
                <a:spcPts val="0"/>
              </a:spcBef>
              <a:spcAft>
                <a:spcPts val="2400"/>
              </a:spcAft>
              <a:defRPr/>
            </a:pPr>
            <a:r>
              <a:rPr lang="en-US" i="1" dirty="0"/>
              <a:t>Raah</a:t>
            </a:r>
            <a:r>
              <a:rPr lang="en-US" dirty="0"/>
              <a:t> = “Aparecer” (Gén 1:9)</a:t>
            </a:r>
          </a:p>
        </p:txBody>
      </p:sp>
      <p:pic>
        <p:nvPicPr>
          <p:cNvPr id="4" name="Picture 3">
            <a:extLst>
              <a:ext uri="{FF2B5EF4-FFF2-40B4-BE49-F238E27FC236}">
                <a16:creationId xmlns:a16="http://schemas.microsoft.com/office/drawing/2014/main" id="{F8CF5558-4CBB-3BCD-36EB-0796517181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123494"/>
            <a:ext cx="1331220" cy="950414"/>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74F3A-1A44-88E4-EB40-6A40924EE124}"/>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D71D55CA-C109-9259-C8FA-6C97B95085B5}"/>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C8C7D702-B9A3-E4F9-436C-BAF1AD7457AF}"/>
              </a:ext>
            </a:extLst>
          </p:cNvPr>
          <p:cNvSpPr>
            <a:spLocks noGrp="1" noChangeArrowheads="1"/>
          </p:cNvSpPr>
          <p:nvPr>
            <p:ph type="body" idx="1"/>
          </p:nvPr>
        </p:nvSpPr>
        <p:spPr>
          <a:xfrm>
            <a:off x="228600" y="914400"/>
            <a:ext cx="88392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solidFill>
                  <a:srgbClr val="F9F8EC"/>
                </a:solidFill>
              </a:rPr>
              <a:t>Cuarto día 1:14-19</a:t>
            </a:r>
          </a:p>
          <a:p>
            <a:pPr lvl="1" eaLnBrk="1" hangingPunct="1">
              <a:spcBef>
                <a:spcPts val="0"/>
              </a:spcBef>
              <a:spcAft>
                <a:spcPts val="1600"/>
              </a:spcAft>
              <a:defRPr/>
            </a:pPr>
            <a:r>
              <a:rPr lang="en-US" sz="2600" b="1" u="sng" dirty="0">
                <a:solidFill>
                  <a:srgbClr val="FFFFCC"/>
                </a:solidFill>
              </a:rPr>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D53A6457-AD66-AB76-3654-1BF55F092B62}"/>
              </a:ext>
            </a:extLst>
          </p:cNvPr>
          <p:cNvPicPr>
            <a:picLocks noChangeAspect="1"/>
          </p:cNvPicPr>
          <p:nvPr/>
        </p:nvPicPr>
        <p:blipFill>
          <a:blip r:embed="rId2"/>
          <a:stretch>
            <a:fillRect/>
          </a:stretch>
        </p:blipFill>
        <p:spPr>
          <a:xfrm>
            <a:off x="5144972" y="3048001"/>
            <a:ext cx="3538242" cy="2514600"/>
          </a:xfrm>
          <a:prstGeom prst="rect">
            <a:avLst/>
          </a:prstGeom>
        </p:spPr>
      </p:pic>
    </p:spTree>
    <p:extLst>
      <p:ext uri="{BB962C8B-B14F-4D97-AF65-F5344CB8AC3E}">
        <p14:creationId xmlns:p14="http://schemas.microsoft.com/office/powerpoint/2010/main" val="34563915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EDD08-CBF3-F1C6-00B6-98F6E61FA36B}"/>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0CD8FEDA-6EE2-08ED-EA00-06EC8124DA01}"/>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C34BACAC-1DC0-8330-276F-E0D4343148A7}"/>
              </a:ext>
            </a:extLst>
          </p:cNvPr>
          <p:cNvSpPr>
            <a:spLocks noGrp="1" noChangeArrowheads="1"/>
          </p:cNvSpPr>
          <p:nvPr>
            <p:ph type="body" idx="1"/>
          </p:nvPr>
        </p:nvSpPr>
        <p:spPr>
          <a:xfrm>
            <a:off x="228600" y="914400"/>
            <a:ext cx="88392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b="1" dirty="0">
                <a:solidFill>
                  <a:srgbClr val="FFFFCC"/>
                </a:solidFill>
              </a:rPr>
              <a:t>Semana de la creación (Gén 1:3</a:t>
            </a:r>
            <a:r>
              <a:rPr lang="en-US" sz="2600" b="1" dirty="0">
                <a:solidFill>
                  <a:srgbClr val="FFFFCC"/>
                </a:solidFill>
                <a:cs typeface="Calibri" panose="020F0502020204030204" pitchFamily="34" charset="0"/>
                <a:sym typeface="Symbol" pitchFamily="18" charset="2"/>
              </a:rPr>
              <a:t>–</a:t>
            </a:r>
            <a:r>
              <a:rPr lang="en-US" sz="2600" b="1" dirty="0">
                <a:solidFill>
                  <a:srgbClr val="FFFFCC"/>
                </a:solidFill>
              </a:rPr>
              <a:t>2:3): </a:t>
            </a:r>
            <a:r>
              <a:rPr lang="en-US" sz="2400" b="1" dirty="0">
                <a:solidFill>
                  <a:srgbClr val="FFFFCC"/>
                </a:solidFill>
              </a:rPr>
              <a:t>“</a:t>
            </a:r>
            <a:r>
              <a:rPr lang="es-CO" sz="2400" b="1" dirty="0">
                <a:solidFill>
                  <a:srgbClr val="FFFFCC"/>
                </a:solidFill>
              </a:rPr>
              <a:t>Y vio Dios...“era buena</a:t>
            </a:r>
            <a:r>
              <a:rPr lang="en-US" sz="2400" b="1" dirty="0">
                <a:solidFill>
                  <a:srgbClr val="FFFFCC"/>
                </a:solidFill>
              </a:rPr>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solidFill>
                  <a:srgbClr val="F9F8EC"/>
                </a:solidFill>
              </a:rPr>
              <a:t>Cuarto día 1:14-19</a:t>
            </a:r>
          </a:p>
          <a:p>
            <a:pPr lvl="1" eaLnBrk="1" hangingPunct="1">
              <a:spcBef>
                <a:spcPts val="0"/>
              </a:spcBef>
              <a:spcAft>
                <a:spcPts val="1600"/>
              </a:spcAft>
              <a:defRPr/>
            </a:pPr>
            <a:r>
              <a:rPr lang="en-US" sz="2600" dirty="0">
                <a:solidFill>
                  <a:srgbClr val="F9F8EC"/>
                </a:solidFill>
              </a:rPr>
              <a:t>Quinto día 1:20-23</a:t>
            </a:r>
          </a:p>
          <a:p>
            <a:pPr lvl="1" eaLnBrk="1" hangingPunct="1">
              <a:spcBef>
                <a:spcPts val="0"/>
              </a:spcBef>
              <a:spcAft>
                <a:spcPts val="1600"/>
              </a:spcAft>
              <a:defRPr/>
            </a:pPr>
            <a:r>
              <a:rPr lang="en-US" sz="2600" b="1" u="sng" dirty="0">
                <a:solidFill>
                  <a:srgbClr val="FFFFCC"/>
                </a:solidFill>
              </a:rPr>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9DC941A4-3C2F-618B-99E7-D1593181C9FA}"/>
              </a:ext>
            </a:extLst>
          </p:cNvPr>
          <p:cNvPicPr>
            <a:picLocks noChangeAspect="1"/>
          </p:cNvPicPr>
          <p:nvPr/>
        </p:nvPicPr>
        <p:blipFill>
          <a:blip r:embed="rId2"/>
          <a:stretch>
            <a:fillRect/>
          </a:stretch>
        </p:blipFill>
        <p:spPr>
          <a:xfrm>
            <a:off x="5037752" y="2971801"/>
            <a:ext cx="3645461" cy="2590800"/>
          </a:xfrm>
          <a:prstGeom prst="rect">
            <a:avLst/>
          </a:prstGeom>
        </p:spPr>
      </p:pic>
    </p:spTree>
    <p:extLst>
      <p:ext uri="{BB962C8B-B14F-4D97-AF65-F5344CB8AC3E}">
        <p14:creationId xmlns:p14="http://schemas.microsoft.com/office/powerpoint/2010/main" val="23623640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9D8CD-57ED-AD1E-F2D0-73B3620C0D5D}"/>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B68F9D3E-9C88-0DFE-A90C-56633BF35206}"/>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BADA133C-C0DA-5B1A-9BA5-0B798B5A4797}"/>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Importancia </a:t>
            </a:r>
            <a:r>
              <a:rPr lang="en-US" altLang="en-US" sz="2800" dirty="0">
                <a:cs typeface="Calibri" panose="020F0502020204030204" pitchFamily="34" charset="0"/>
              </a:rPr>
              <a:t>de</a:t>
            </a:r>
            <a:r>
              <a:rPr lang="en-US" altLang="en-US" sz="2800" dirty="0">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solidFill>
                  <a:srgbClr val="F9F8EC"/>
                </a:solidFill>
                <a:latin typeface="Calibri" panose="020F0502020204030204" pitchFamily="34" charset="0"/>
                <a:cs typeface="Calibri" panose="020F0502020204030204" pitchFamily="34" charset="0"/>
              </a:rPr>
              <a:t>La luz antes del sol (d</a:t>
            </a:r>
            <a:r>
              <a:rPr lang="en-US" altLang="en-US" sz="2800" dirty="0">
                <a:solidFill>
                  <a:srgbClr val="F9F8EC"/>
                </a:solidFill>
                <a:cs typeface="Calibri" panose="020F0502020204030204" pitchFamily="34" charset="0"/>
              </a:rPr>
              <a:t>ía</a:t>
            </a:r>
            <a:r>
              <a:rPr lang="en-US" altLang="en-US" sz="2800" dirty="0">
                <a:solidFill>
                  <a:srgbClr val="F9F8EC"/>
                </a:solidFill>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069B612-F3F3-56FA-CB83-D66559AB0857}"/>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2858646685"/>
      </p:ext>
    </p:extLst>
  </p:cSld>
  <p:clrMapOvr>
    <a:masterClrMapping/>
  </p:clrMapOvr>
  <p:transition>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A88FD997-E2CE-9B84-A4FD-B52FB333B5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103782"/>
            <a:ext cx="1361752" cy="972212"/>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90021-7289-6159-D7B2-A42B04EE8508}"/>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029F3017-B643-362C-7B1D-F1336248BEEA}"/>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13989ED7-2153-4C53-3DE8-E57B6F088867}"/>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b="1" u="sng" dirty="0">
                <a:solidFill>
                  <a:srgbClr val="FFFFCC"/>
                </a:solidFill>
              </a:rPr>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A36526B4-4325-82DB-5C77-1BA52A7B1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3800" y="76200"/>
            <a:ext cx="1468483" cy="1048412"/>
          </a:xfrm>
          <a:prstGeom prst="rect">
            <a:avLst/>
          </a:prstGeom>
        </p:spPr>
      </p:pic>
    </p:spTree>
    <p:extLst>
      <p:ext uri="{BB962C8B-B14F-4D97-AF65-F5344CB8AC3E}">
        <p14:creationId xmlns:p14="http://schemas.microsoft.com/office/powerpoint/2010/main" val="2017596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1B23F-5108-BF5B-531B-A523E3BFB2EB}"/>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1459A916-83C0-E06F-80C6-ED1315B01AF1}"/>
              </a:ext>
            </a:extLst>
          </p:cNvPr>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a:extLst>
              <a:ext uri="{FF2B5EF4-FFF2-40B4-BE49-F238E27FC236}">
                <a16:creationId xmlns:a16="http://schemas.microsoft.com/office/drawing/2014/main" id="{BE3FA82A-8712-1920-B19D-7CDD00D72F8A}"/>
              </a:ext>
            </a:extLst>
          </p:cNvPr>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b="1" u="sng" dirty="0">
                <a:solidFill>
                  <a:srgbClr val="FFFFCC"/>
                </a:solidFill>
              </a:rPr>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65D74111-9F85-9530-CB6B-E015F6047EA5}"/>
              </a:ext>
            </a:extLst>
          </p:cNvPr>
          <p:cNvPicPr>
            <a:picLocks noChangeAspect="1"/>
          </p:cNvPicPr>
          <p:nvPr/>
        </p:nvPicPr>
        <p:blipFill>
          <a:blip r:embed="rId2"/>
          <a:stretch>
            <a:fillRect/>
          </a:stretch>
        </p:blipFill>
        <p:spPr>
          <a:xfrm>
            <a:off x="5152076" y="3733800"/>
            <a:ext cx="3344224" cy="2376713"/>
          </a:xfrm>
          <a:prstGeom prst="rect">
            <a:avLst/>
          </a:prstGeom>
        </p:spPr>
      </p:pic>
    </p:spTree>
    <p:extLst>
      <p:ext uri="{BB962C8B-B14F-4D97-AF65-F5344CB8AC3E}">
        <p14:creationId xmlns:p14="http://schemas.microsoft.com/office/powerpoint/2010/main" val="2935834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81A03-0DEB-0593-AF6F-541C2E4914F8}"/>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C3C741A9-FD7E-FB29-CE92-C54BDFA28E59}"/>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72CEC4FF-4AED-FEC0-0E15-D2BAB5653B6E}"/>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b="1" u="sng" dirty="0">
                <a:solidFill>
                  <a:srgbClr val="FFFFCC"/>
                </a:solidFill>
              </a:rPr>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11D76EAA-CE98-462A-C684-1D7027976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228600"/>
            <a:ext cx="1240139" cy="885388"/>
          </a:xfrm>
          <a:prstGeom prst="rect">
            <a:avLst/>
          </a:prstGeom>
        </p:spPr>
      </p:pic>
    </p:spTree>
    <p:extLst>
      <p:ext uri="{BB962C8B-B14F-4D97-AF65-F5344CB8AC3E}">
        <p14:creationId xmlns:p14="http://schemas.microsoft.com/office/powerpoint/2010/main" val="36188645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DCB619-6A0A-42FE-90CC-244D5A814A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imagen, conforme a nuestra semejanza; y ejerza dominio sobre los peces del mar, sobre las aves del cielo, sobre los ganados, sobre toda la tierra, y sobre todo reptil que se arrastra sobre la tierra. 27 Creó, pues, Dios al hombre a imagen suya, a imagen de Dios lo creó; varón y hembra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288659159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F1BDF1-8DBC-40CB-BE6D-B970F2393C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a:t>
            </a:r>
            <a:r>
              <a:rPr lang="es-CO" sz="2800" b="1" u="sng" dirty="0">
                <a:solidFill>
                  <a:srgbClr val="FFFFCC"/>
                </a:solidFill>
                <a:latin typeface="Calibri" panose="020F0502020204030204" pitchFamily="34" charset="0"/>
              </a:rPr>
              <a:t>nuestra</a:t>
            </a:r>
            <a:r>
              <a:rPr lang="es-CO" sz="2800" dirty="0">
                <a:latin typeface="Calibri" panose="020F0502020204030204" pitchFamily="34" charset="0"/>
              </a:rPr>
              <a:t> imagen, conforme a </a:t>
            </a:r>
            <a:r>
              <a:rPr lang="es-CO" sz="2800" b="1" u="sng" dirty="0">
                <a:solidFill>
                  <a:srgbClr val="FFFFCC"/>
                </a:solidFill>
                <a:latin typeface="Calibri" panose="020F0502020204030204" pitchFamily="34" charset="0"/>
              </a:rPr>
              <a:t>nuestra</a:t>
            </a:r>
            <a:r>
              <a:rPr lang="es-CO" sz="2800" dirty="0">
                <a:latin typeface="Calibri" panose="020F0502020204030204" pitchFamily="34" charset="0"/>
              </a:rPr>
              <a:t> semejanza; y ejerza dominio sobre los peces del mar, sobre las aves del cielo, sobre los ganados, sobre toda la tierra, y sobre todo reptil que se arrastra sobre la tierra. 27 Creó, pues, Dios al hombre a imagen suya, a imagen de Dios lo creó; varón y hembra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70888006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228600"/>
            <a:ext cx="7772400" cy="873125"/>
          </a:xfrm>
        </p:spPr>
        <p:txBody>
          <a:bodyPr/>
          <a:lstStyle/>
          <a:p>
            <a:pPr algn="ctr" eaLnBrk="1" hangingPunct="1"/>
            <a:r>
              <a:rPr lang="en-US" sz="3600" dirty="0">
                <a:effectLst>
                  <a:outerShdw blurRad="38100" dist="38100" dir="2700000" algn="tl">
                    <a:srgbClr val="000000">
                      <a:alpha val="43137"/>
                    </a:srgbClr>
                  </a:outerShdw>
                </a:effectLst>
              </a:rPr>
              <a:t>La Trinidad en Génesis</a:t>
            </a:r>
          </a:p>
        </p:txBody>
      </p:sp>
      <p:sp>
        <p:nvSpPr>
          <p:cNvPr id="40963" name="Rectangle 3"/>
          <p:cNvSpPr>
            <a:spLocks noGrp="1" noChangeArrowheads="1"/>
          </p:cNvSpPr>
          <p:nvPr>
            <p:ph type="body" idx="1"/>
          </p:nvPr>
        </p:nvSpPr>
        <p:spPr>
          <a:xfrm>
            <a:off x="280769" y="1849438"/>
            <a:ext cx="2614831" cy="3159125"/>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Gén 1:26</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Gén 3:22</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Gén 11:7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Isa 6:8</a:t>
            </a:r>
          </a:p>
        </p:txBody>
      </p:sp>
      <p:pic>
        <p:nvPicPr>
          <p:cNvPr id="10" name="Picture 9">
            <a:extLst>
              <a:ext uri="{FF2B5EF4-FFF2-40B4-BE49-F238E27FC236}">
                <a16:creationId xmlns:a16="http://schemas.microsoft.com/office/drawing/2014/main" id="{307E2021-02DD-6BB6-DB40-0C786A6CA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849438"/>
            <a:ext cx="4678544" cy="3159125"/>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52953" y="166305"/>
            <a:ext cx="6438095" cy="6525391"/>
          </a:xfrm>
          <a:prstGeom prst="rect">
            <a:avLst/>
          </a:prstGeom>
        </p:spPr>
      </p:pic>
    </p:spTree>
    <p:extLst>
      <p:ext uri="{BB962C8B-B14F-4D97-AF65-F5344CB8AC3E}">
        <p14:creationId xmlns:p14="http://schemas.microsoft.com/office/powerpoint/2010/main" val="263331121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a:t>
            </a:r>
            <a:r>
              <a:rPr lang="es-CO" sz="2800" b="1" u="sng" dirty="0">
                <a:solidFill>
                  <a:srgbClr val="FFFFCC"/>
                </a:solidFill>
                <a:latin typeface="Calibri" panose="020F0502020204030204" pitchFamily="34" charset="0"/>
              </a:rPr>
              <a:t>imagen</a:t>
            </a:r>
            <a:r>
              <a:rPr lang="es-CO" sz="2800" dirty="0">
                <a:latin typeface="Calibri" panose="020F0502020204030204" pitchFamily="34" charset="0"/>
              </a:rPr>
              <a:t>, conforme a nuestra </a:t>
            </a:r>
            <a:r>
              <a:rPr lang="es-CO" sz="2800" b="1" u="sng" dirty="0">
                <a:solidFill>
                  <a:srgbClr val="FFFFCC"/>
                </a:solidFill>
                <a:latin typeface="Calibri" panose="020F0502020204030204" pitchFamily="34" charset="0"/>
              </a:rPr>
              <a:t>semejanza</a:t>
            </a:r>
            <a:r>
              <a:rPr lang="es-CO" sz="2800" dirty="0">
                <a:latin typeface="Calibri" panose="020F0502020204030204" pitchFamily="34" charset="0"/>
              </a:rPr>
              <a:t>; y ejerza dominio sobre los peces del mar, sobre las aves del cielo, sobre los ganados, sobre toda la tierra, y sobre todo reptil que se arrastra sobre la tierra. 27 Creó, pues, Dios al hombre </a:t>
            </a:r>
            <a:r>
              <a:rPr lang="es-CO" sz="2800" b="1" u="sng" dirty="0">
                <a:solidFill>
                  <a:srgbClr val="FFFFCC"/>
                </a:solidFill>
                <a:latin typeface="Calibri" panose="020F0502020204030204" pitchFamily="34" charset="0"/>
              </a:rPr>
              <a:t>a imagen suya</a:t>
            </a:r>
            <a:r>
              <a:rPr lang="es-CO" sz="2800" dirty="0">
                <a:latin typeface="Calibri" panose="020F0502020204030204" pitchFamily="34" charset="0"/>
              </a:rPr>
              <a:t>, a </a:t>
            </a:r>
            <a:r>
              <a:rPr lang="es-CO" sz="2800" b="1" u="sng" dirty="0">
                <a:solidFill>
                  <a:srgbClr val="FFFFCC"/>
                </a:solidFill>
                <a:latin typeface="Calibri" panose="020F0502020204030204" pitchFamily="34" charset="0"/>
              </a:rPr>
              <a:t>imagen de Dios</a:t>
            </a:r>
            <a:r>
              <a:rPr lang="es-CO" sz="2800" dirty="0">
                <a:latin typeface="Calibri" panose="020F0502020204030204" pitchFamily="34" charset="0"/>
              </a:rPr>
              <a:t> lo creó; varón y hembra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359494425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imagen, conforme a nuestra semejanza; y ejerza dominio sobre los peces del mar, sobre las aves del cielo, sobre los ganados, sobre toda la tierra, y sobre todo reptil que se arrastra sobre la tierra. 27 Creó, pues, Dios al hombre a imagen suya, a imagen de Dios lo creó; </a:t>
            </a:r>
            <a:r>
              <a:rPr lang="es-CO" sz="2800" b="1" u="sng" dirty="0">
                <a:solidFill>
                  <a:srgbClr val="FFFFCC"/>
                </a:solidFill>
                <a:latin typeface="Calibri" panose="020F0502020204030204" pitchFamily="34" charset="0"/>
              </a:rPr>
              <a:t>varón y hembra</a:t>
            </a:r>
            <a:r>
              <a:rPr lang="es-CO" sz="2800" dirty="0">
                <a:latin typeface="Calibri" panose="020F0502020204030204" pitchFamily="34" charset="0"/>
              </a:rPr>
              <a:t>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198652791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BE9F9-1562-BE6E-F2F6-E8996142BDA7}"/>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C4092974-8C64-CA23-7CA1-F8C5F2930E86}"/>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216C2407-23F3-95E9-0042-0F3A77388EC8}"/>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b="1" u="sng" dirty="0">
                <a:solidFill>
                  <a:srgbClr val="FFFFCC"/>
                </a:solidFill>
              </a:rPr>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2" name="Picture 1">
            <a:extLst>
              <a:ext uri="{FF2B5EF4-FFF2-40B4-BE49-F238E27FC236}">
                <a16:creationId xmlns:a16="http://schemas.microsoft.com/office/drawing/2014/main" id="{30B7CECD-6E34-223C-ABD3-3BEA27F1FA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11712587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9D1C6-D37D-4CD3-B500-6B518BB5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imagen, conforme a nuestra semejanza; y </a:t>
            </a:r>
            <a:r>
              <a:rPr lang="es-CO" sz="2800" b="1" u="sng" dirty="0">
                <a:solidFill>
                  <a:srgbClr val="FFFFCC"/>
                </a:solidFill>
                <a:latin typeface="Calibri" panose="020F0502020204030204" pitchFamily="34" charset="0"/>
              </a:rPr>
              <a:t>ejerza dominio sobre los peces del mar, sobre las aves del cielo, sobre los ganados, sobre toda la tierra, y sobre todo reptil que se arrastra sobre la tierra</a:t>
            </a:r>
            <a:r>
              <a:rPr lang="es-CO" sz="2800" dirty="0">
                <a:latin typeface="Calibri" panose="020F0502020204030204" pitchFamily="34" charset="0"/>
              </a:rPr>
              <a:t>. 27 Creó, pues, Dios al hombre a imagen suya, a imagen de Dios lo creó; varón y hembra los creó. 28 Y los bendijo Dios y les dijo: Sed fecundos y multiplicaos, y llenad la tierra y </a:t>
            </a:r>
            <a:r>
              <a:rPr lang="es-CO" sz="2800" b="1" u="sng" dirty="0">
                <a:solidFill>
                  <a:srgbClr val="FFFFCC"/>
                </a:solidFill>
                <a:latin typeface="Calibri" panose="020F0502020204030204" pitchFamily="34" charset="0"/>
              </a:rPr>
              <a:t>sojuzgadla; ejerced dominio sobre los peces del mar, sobre las aves del cielo y sobre todo ser viviente que se mueve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158302497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04F176-65E0-2874-8F87-6D2D6FBFCA56}"/>
              </a:ext>
            </a:extLst>
          </p:cNvPr>
          <p:cNvPicPr>
            <a:picLocks noChangeAspect="1"/>
          </p:cNvPicPr>
          <p:nvPr/>
        </p:nvPicPr>
        <p:blipFill>
          <a:blip r:embed="rId2"/>
          <a:stretch>
            <a:fillRect/>
          </a:stretch>
        </p:blipFill>
        <p:spPr>
          <a:xfrm>
            <a:off x="926091" y="192548"/>
            <a:ext cx="7291817" cy="6472903"/>
          </a:xfrm>
          <a:prstGeom prst="rect">
            <a:avLst/>
          </a:prstGeom>
        </p:spPr>
      </p:pic>
    </p:spTree>
    <p:extLst>
      <p:ext uri="{BB962C8B-B14F-4D97-AF65-F5344CB8AC3E}">
        <p14:creationId xmlns:p14="http://schemas.microsoft.com/office/powerpoint/2010/main" val="3164775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1D9D5-0FE0-4171-A07A-0EF4214626F0}"/>
            </a:ext>
          </a:extLst>
        </p:cNvPr>
        <p:cNvGrpSpPr/>
        <p:nvPr/>
      </p:nvGrpSpPr>
      <p:grpSpPr>
        <a:xfrm>
          <a:off x="0" y="0"/>
          <a:ext cx="0" cy="0"/>
          <a:chOff x="0" y="0"/>
          <a:chExt cx="0" cy="0"/>
        </a:xfrm>
      </p:grpSpPr>
      <p:sp>
        <p:nvSpPr>
          <p:cNvPr id="17410" name="Rectangle 6">
            <a:extLst>
              <a:ext uri="{FF2B5EF4-FFF2-40B4-BE49-F238E27FC236}">
                <a16:creationId xmlns:a16="http://schemas.microsoft.com/office/drawing/2014/main" id="{DC9BF145-C5ED-9EC0-D9F1-0EE8A3369DB1}"/>
              </a:ext>
            </a:extLst>
          </p:cNvPr>
          <p:cNvSpPr>
            <a:spLocks noGrp="1" noChangeArrowheads="1"/>
          </p:cNvSpPr>
          <p:nvPr>
            <p:ph type="title"/>
          </p:nvPr>
        </p:nvSpPr>
        <p:spPr>
          <a:xfrm>
            <a:off x="1524000" y="228600"/>
            <a:ext cx="6248400" cy="685800"/>
          </a:xfrm>
        </p:spPr>
        <p:txBody>
          <a:bodyPr/>
          <a:lstStyle/>
          <a:p>
            <a:pPr algn="ctr" eaLnBrk="1" hangingPunct="1">
              <a:lnSpc>
                <a:spcPct val="100000"/>
              </a:lnSpc>
            </a:pPr>
            <a:r>
              <a:rPr lang="en-US" altLang="en-US" sz="3600" dirty="0">
                <a:cs typeface="Calibri" panose="020F0502020204030204" pitchFamily="34" charset="0"/>
              </a:rPr>
              <a:t>Temas Claves e</a:t>
            </a:r>
            <a:r>
              <a:rPr lang="en-US" altLang="en-US" sz="3600" dirty="0">
                <a:latin typeface="Calibri" panose="020F0502020204030204" pitchFamily="34" charset="0"/>
                <a:cs typeface="Calibri" panose="020F0502020204030204" pitchFamily="34" charset="0"/>
              </a:rPr>
              <a:t>n Génesis 1</a:t>
            </a:r>
            <a:endParaRPr lang="en-US" altLang="en-US" sz="3600" b="0" dirty="0">
              <a:latin typeface="Calibri" panose="020F0502020204030204" pitchFamily="34" charset="0"/>
              <a:cs typeface="Calibri" panose="020F0502020204030204" pitchFamily="34" charset="0"/>
            </a:endParaRPr>
          </a:p>
        </p:txBody>
      </p:sp>
      <p:sp>
        <p:nvSpPr>
          <p:cNvPr id="17411" name="Rectangle 7">
            <a:extLst>
              <a:ext uri="{FF2B5EF4-FFF2-40B4-BE49-F238E27FC236}">
                <a16:creationId xmlns:a16="http://schemas.microsoft.com/office/drawing/2014/main" id="{B50F8616-7065-3058-6CE2-E81FFB644CAE}"/>
              </a:ext>
            </a:extLst>
          </p:cNvPr>
          <p:cNvSpPr>
            <a:spLocks noGrp="1" noChangeArrowheads="1"/>
          </p:cNvSpPr>
          <p:nvPr>
            <p:ph type="body" idx="1"/>
          </p:nvPr>
        </p:nvSpPr>
        <p:spPr>
          <a:xfrm>
            <a:off x="457200" y="914400"/>
            <a:ext cx="6629400" cy="5638800"/>
          </a:xfrm>
        </p:spPr>
        <p:txBody>
          <a:bodyPr/>
          <a:lstStyle/>
          <a:p>
            <a:pPr marL="573088" indent="-573088" eaLnBrk="1" hangingPunct="1">
              <a:spcBef>
                <a:spcPts val="1200"/>
              </a:spcBef>
              <a:spcAft>
                <a:spcPts val="1200"/>
              </a:spcAft>
              <a:buSzPct val="100000"/>
              <a:buAutoNum type="romanUcPeriod"/>
            </a:pPr>
            <a:r>
              <a:rPr lang="en-US" altLang="en-US" sz="2800" b="1" u="sng" dirty="0">
                <a:solidFill>
                  <a:srgbClr val="FFFFCC"/>
                </a:solidFill>
                <a:latin typeface="Calibri" panose="020F0502020204030204" pitchFamily="34" charset="0"/>
                <a:cs typeface="Calibri" panose="020F0502020204030204" pitchFamily="34" charset="0"/>
              </a:rPr>
              <a:t>Importancia </a:t>
            </a:r>
            <a:r>
              <a:rPr lang="en-US" altLang="en-US" sz="2800" b="1" u="sng" dirty="0">
                <a:solidFill>
                  <a:srgbClr val="FFFFCC"/>
                </a:solidFill>
                <a:cs typeface="Calibri" panose="020F0502020204030204" pitchFamily="34" charset="0"/>
              </a:rPr>
              <a:t>de</a:t>
            </a:r>
            <a:r>
              <a:rPr lang="en-US" altLang="en-US" sz="2800" b="1" u="sng" dirty="0">
                <a:solidFill>
                  <a:srgbClr val="FFFFCC"/>
                </a:solidFill>
                <a:latin typeface="Calibri" panose="020F0502020204030204" pitchFamily="34" charset="0"/>
                <a:cs typeface="Calibri" panose="020F0502020204030204" pitchFamily="34" charset="0"/>
              </a:rPr>
              <a:t> Gén. 1:1</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 la Brecha?</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Duración de los días de la creación</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Teoría del Dosel (día 2)</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La luz antes del sol (d</a:t>
            </a:r>
            <a:r>
              <a:rPr lang="en-US" altLang="en-US" sz="2800" dirty="0">
                <a:cs typeface="Calibri" panose="020F0502020204030204" pitchFamily="34" charset="0"/>
              </a:rPr>
              <a:t>ía</a:t>
            </a:r>
            <a:r>
              <a:rPr lang="en-US" altLang="en-US" sz="2800" dirty="0">
                <a:latin typeface="Calibri" panose="020F0502020204030204" pitchFamily="34" charset="0"/>
                <a:cs typeface="Calibri" panose="020F0502020204030204" pitchFamily="34" charset="0"/>
              </a:rPr>
              <a:t> 4)</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Creación del hombre (día 6)</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Sábado (día 7)</a:t>
            </a:r>
          </a:p>
          <a:p>
            <a:pPr marL="573088" indent="-573088" eaLnBrk="1" hangingPunct="1">
              <a:spcBef>
                <a:spcPts val="1200"/>
              </a:spcBef>
              <a:spcAft>
                <a:spcPts val="1200"/>
              </a:spcAft>
              <a:buSzPct val="100000"/>
              <a:buAutoNum type="romanUcPeriod"/>
            </a:pPr>
            <a:r>
              <a:rPr lang="en-US" altLang="en-US" sz="2800" dirty="0">
                <a:latin typeface="Calibri" panose="020F0502020204030204" pitchFamily="34" charset="0"/>
                <a:cs typeface="Calibri" panose="020F0502020204030204" pitchFamily="34" charset="0"/>
              </a:rPr>
              <a:t> ¿Evolución?</a:t>
            </a:r>
          </a:p>
          <a:p>
            <a:pPr marL="573088" indent="-573088" eaLnBrk="1" hangingPunct="1">
              <a:spcBef>
                <a:spcPts val="1200"/>
              </a:spcBef>
              <a:spcAft>
                <a:spcPts val="1200"/>
              </a:spcAft>
              <a:buSzPct val="100000"/>
              <a:buNone/>
            </a:pPr>
            <a:endParaRPr lang="en-US" alt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103239B-8498-F9F6-148B-D00CD104B980}"/>
              </a:ext>
            </a:extLst>
          </p:cNvPr>
          <p:cNvPicPr>
            <a:picLocks noChangeAspect="1"/>
          </p:cNvPicPr>
          <p:nvPr/>
        </p:nvPicPr>
        <p:blipFill>
          <a:blip r:embed="rId3"/>
          <a:stretch>
            <a:fillRect/>
          </a:stretch>
        </p:blipFill>
        <p:spPr>
          <a:xfrm>
            <a:off x="5486400" y="3810000"/>
            <a:ext cx="3346994" cy="2371550"/>
          </a:xfrm>
          <a:prstGeom prst="rect">
            <a:avLst/>
          </a:prstGeom>
        </p:spPr>
      </p:pic>
    </p:spTree>
    <p:extLst>
      <p:ext uri="{BB962C8B-B14F-4D97-AF65-F5344CB8AC3E}">
        <p14:creationId xmlns:p14="http://schemas.microsoft.com/office/powerpoint/2010/main" val="3209783943"/>
      </p:ext>
    </p:extLst>
  </p:cSld>
  <p:clrMapOvr>
    <a:masterClrMapping/>
  </p:clrMapOvr>
  <p:transition>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AFA03-02EE-95AD-A9EF-0C365B2F30D6}"/>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BB274DEC-C27B-5835-8C9A-EF0F4CC4E976}"/>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A6E1E049-D3A0-538A-6279-77AD50D6C79C}"/>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b="1" u="sng" dirty="0">
                <a:solidFill>
                  <a:srgbClr val="FFFFCC"/>
                </a:solidFill>
              </a:rPr>
              <a:t>Comienzo del Programa del Reino</a:t>
            </a:r>
          </a:p>
          <a:p>
            <a:pPr marL="461963" indent="-461963" algn="just" eaLnBrk="1" hangingPunct="1">
              <a:lnSpc>
                <a:spcPct val="90000"/>
              </a:lnSpc>
              <a:spcBef>
                <a:spcPts val="0"/>
              </a:spcBef>
              <a:spcAft>
                <a:spcPts val="2400"/>
              </a:spcAft>
              <a:defRPr/>
            </a:pPr>
            <a:r>
              <a:rPr lang="es-CO" dirty="0"/>
              <a:t>El animal y el hombre como vegetariano</a:t>
            </a:r>
            <a:r>
              <a:rPr lang="en-US" dirty="0"/>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8B187AC4-6120-4094-0574-EDB25490D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152400"/>
            <a:ext cx="1387507" cy="990600"/>
          </a:xfrm>
          <a:prstGeom prst="rect">
            <a:avLst/>
          </a:prstGeom>
        </p:spPr>
      </p:pic>
    </p:spTree>
    <p:extLst>
      <p:ext uri="{BB962C8B-B14F-4D97-AF65-F5344CB8AC3E}">
        <p14:creationId xmlns:p14="http://schemas.microsoft.com/office/powerpoint/2010/main" val="34569759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5A1B-1986-A7C9-6EE8-89A038BA692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376D66B-5F24-9C8F-CC08-84B1E169F66D}"/>
              </a:ext>
            </a:extLst>
          </p:cNvPr>
          <p:cNvPicPr>
            <a:picLocks noChangeAspect="1"/>
          </p:cNvPicPr>
          <p:nvPr/>
        </p:nvPicPr>
        <p:blipFill>
          <a:blip r:embed="rId2"/>
          <a:stretch>
            <a:fillRect/>
          </a:stretch>
        </p:blipFill>
        <p:spPr>
          <a:xfrm>
            <a:off x="174403" y="533400"/>
            <a:ext cx="8795192" cy="5791200"/>
          </a:xfrm>
          <a:prstGeom prst="rect">
            <a:avLst/>
          </a:prstGeom>
        </p:spPr>
      </p:pic>
    </p:spTree>
    <p:extLst>
      <p:ext uri="{BB962C8B-B14F-4D97-AF65-F5344CB8AC3E}">
        <p14:creationId xmlns:p14="http://schemas.microsoft.com/office/powerpoint/2010/main" val="9345583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0" y="1523999"/>
            <a:ext cx="9144000" cy="5130463"/>
          </a:xfrm>
        </p:spPr>
        <p:txBody>
          <a:bodyPr/>
          <a:lstStyle/>
          <a:p>
            <a:pPr marL="0" indent="0" algn="just" eaLnBrk="1" hangingPunct="1">
              <a:buFontTx/>
              <a:buNone/>
              <a:defRPr/>
            </a:pPr>
            <a:r>
              <a:rPr lang="en-US" sz="3000" dirty="0"/>
              <a:t>“</a:t>
            </a:r>
            <a:r>
              <a:rPr lang="es-CO" sz="3000" dirty="0"/>
              <a:t>¿Por qué es necesario un reino terrenal? ¿Acaso no recibió Su herencia cuando fue resucitado y exaltado en el cielo? ¿No es Su gobierno actual, Su herencia? ¿Por qué debe haber un reino en la tierra? Porque Él debe triunfar en el mismo escenario donde aparentemente fue derrotado. Su rechazo por parte de los gobernantes de este mundo ocurrió en esta tierra (1 Corintios 2:8). Su exaltación también debe tener lugar en esta tierra. Y así será cuando Él regrese para gobernar al mundo con justicia. Ha esperado mucho tiempo por Su herencia; pronto la recibirá</a:t>
            </a:r>
            <a:r>
              <a:rPr lang="en-US" sz="3000" dirty="0"/>
              <a:t>.”</a:t>
            </a:r>
          </a:p>
        </p:txBody>
      </p:sp>
      <p:pic>
        <p:nvPicPr>
          <p:cNvPr id="65540" name="Picture 4"/>
          <p:cNvPicPr>
            <a:picLocks noChangeAspect="1" noChangeArrowheads="1"/>
          </p:cNvPicPr>
          <p:nvPr/>
        </p:nvPicPr>
        <p:blipFill>
          <a:blip r:embed="rId2" cstate="print"/>
          <a:srcRect/>
          <a:stretch>
            <a:fillRect/>
          </a:stretch>
        </p:blipFill>
        <p:spPr bwMode="auto">
          <a:xfrm>
            <a:off x="83820" y="45720"/>
            <a:ext cx="90678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917C18D2-7C06-43DF-AEA1-0D4E1FD6C76E}"/>
              </a:ext>
            </a:extLst>
          </p:cNvPr>
          <p:cNvSpPr/>
          <p:nvPr/>
        </p:nvSpPr>
        <p:spPr>
          <a:xfrm>
            <a:off x="2286000" y="203537"/>
            <a:ext cx="4572000" cy="1015663"/>
          </a:xfrm>
          <a:prstGeom prst="rect">
            <a:avLst/>
          </a:prstGeom>
        </p:spPr>
        <p:txBody>
          <a:bodyPr>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Charles Ryrie</a:t>
            </a:r>
          </a:p>
          <a:p>
            <a:pPr algn="ctr"/>
            <a:r>
              <a:rPr lang="en-US" sz="2000" i="1" dirty="0">
                <a:effectLst>
                  <a:outerShdw blurRad="38100" dist="38100" dir="2700000" algn="tl">
                    <a:srgbClr val="000000"/>
                  </a:outerShdw>
                </a:effectLst>
                <a:latin typeface="Calibri" panose="020F0502020204030204" pitchFamily="34" charset="0"/>
                <a:cs typeface="+mn-cs"/>
              </a:rPr>
              <a:t>Basic Theology</a:t>
            </a:r>
            <a:r>
              <a:rPr lang="en-US" dirty="0"/>
              <a:t>. </a:t>
            </a:r>
            <a:r>
              <a:rPr lang="en-US" sz="2000" dirty="0">
                <a:effectLst>
                  <a:outerShdw blurRad="38100" dist="38100" dir="2700000" algn="tl">
                    <a:srgbClr val="000000"/>
                  </a:outerShdw>
                </a:effectLst>
                <a:latin typeface="Calibri" panose="020F0502020204030204" pitchFamily="34" charset="0"/>
                <a:cs typeface="+mn-cs"/>
              </a:rPr>
              <a:t>Page 511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228600"/>
            <a:ext cx="6172200" cy="1143000"/>
          </a:xfrm>
        </p:spPr>
        <p:txBody>
          <a:bodyPr/>
          <a:lstStyle/>
          <a:p>
            <a:pPr algn="ctr"/>
            <a:r>
              <a:rPr lang="en-US" sz="3600" dirty="0"/>
              <a:t>J. Dwight Pentecost</a:t>
            </a:r>
            <a:br>
              <a:rPr lang="en-US" sz="3600" dirty="0"/>
            </a:br>
            <a:r>
              <a:rPr lang="en-US" sz="2000" i="1" kern="1200" dirty="0">
                <a:solidFill>
                  <a:schemeClr val="tx1"/>
                </a:solidFill>
                <a:effectLst>
                  <a:outerShdw blurRad="38100" dist="38100" dir="2700000" algn="tl">
                    <a:srgbClr val="000000"/>
                  </a:outerShdw>
                </a:effectLst>
                <a:ea typeface="+mn-ea"/>
                <a:cs typeface="+mn-cs"/>
              </a:rPr>
              <a:t>Thy kingdom Come, </a:t>
            </a:r>
            <a:r>
              <a:rPr lang="en-US" sz="2000" kern="1200" dirty="0">
                <a:solidFill>
                  <a:schemeClr val="tx1"/>
                </a:solidFill>
                <a:effectLst>
                  <a:outerShdw blurRad="38100" dist="38100" dir="2700000" algn="tl">
                    <a:srgbClr val="000000"/>
                  </a:outerShdw>
                </a:effectLst>
                <a:ea typeface="+mn-ea"/>
                <a:cs typeface="+mn-cs"/>
              </a:rPr>
              <a:t>Page 316</a:t>
            </a:r>
          </a:p>
        </p:txBody>
      </p:sp>
      <p:sp>
        <p:nvSpPr>
          <p:cNvPr id="16387" name="Rectangle 3"/>
          <p:cNvSpPr>
            <a:spLocks noGrp="1" noChangeArrowheads="1"/>
          </p:cNvSpPr>
          <p:nvPr>
            <p:ph type="body" idx="1"/>
          </p:nvPr>
        </p:nvSpPr>
        <p:spPr>
          <a:xfrm>
            <a:off x="0" y="1524000"/>
            <a:ext cx="9144000" cy="4038600"/>
          </a:xfrm>
        </p:spPr>
        <p:txBody>
          <a:bodyPr/>
          <a:lstStyle/>
          <a:p>
            <a:pPr marL="0" indent="0" algn="just">
              <a:buFontTx/>
              <a:buNone/>
              <a:defRPr/>
            </a:pPr>
            <a:r>
              <a:rPr lang="en-US" i="1" dirty="0"/>
              <a:t>“</a:t>
            </a:r>
            <a:r>
              <a:rPr lang="es-CO" dirty="0">
                <a:effectLst/>
              </a:rPr>
              <a:t>Aparte del reinado de Cristo… aquí en la tierra… y sin este gobierno, el propósito de Dios para el hombre nunca llegaría a su cumplimiento. El propósito de Dios para la tierra quedaría sin realizar, y el problema generado por la rebelión de Satanás jamás sería resuelto. Por lo tanto, el reinado físico y literal de Cristo en la tierra es una necesidad teológica y bíblica —a menos que Satanás salga victorioso sobre Dios</a:t>
            </a:r>
            <a:r>
              <a:rPr lang="en-US" i="1" dirty="0"/>
              <a:t>.”</a:t>
            </a:r>
          </a:p>
        </p:txBody>
      </p:sp>
      <p:pic>
        <p:nvPicPr>
          <p:cNvPr id="1026" name="Picture 2" descr="Image result for j. dwight pentecost"/>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200" y="76200"/>
            <a:ext cx="109728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6395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485900" y="228600"/>
            <a:ext cx="6172200" cy="1143000"/>
          </a:xfrm>
        </p:spPr>
        <p:txBody>
          <a:bodyPr/>
          <a:lstStyle/>
          <a:p>
            <a:pPr algn="ctr"/>
            <a:r>
              <a:rPr lang="en-US" sz="3600" dirty="0"/>
              <a:t>Mark Hitchcock</a:t>
            </a:r>
            <a:br>
              <a:rPr lang="en-US" sz="3600" dirty="0"/>
            </a:br>
            <a:r>
              <a:rPr lang="en-US" sz="2000" i="1" kern="1200" dirty="0">
                <a:solidFill>
                  <a:schemeClr val="tx1"/>
                </a:solidFill>
                <a:effectLst>
                  <a:outerShdw blurRad="38100" dist="38100" dir="2700000" algn="tl">
                    <a:srgbClr val="000000"/>
                  </a:outerShdw>
                </a:effectLst>
                <a:ea typeface="+mn-ea"/>
                <a:cs typeface="+mn-cs"/>
              </a:rPr>
              <a:t>The End, </a:t>
            </a:r>
            <a:r>
              <a:rPr lang="en-US" sz="2000" kern="1200" dirty="0">
                <a:solidFill>
                  <a:schemeClr val="tx1"/>
                </a:solidFill>
                <a:effectLst>
                  <a:outerShdw blurRad="38100" dist="38100" dir="2700000" algn="tl">
                    <a:srgbClr val="000000"/>
                  </a:outerShdw>
                </a:effectLst>
                <a:ea typeface="+mn-ea"/>
                <a:cs typeface="+mn-cs"/>
              </a:rPr>
              <a:t>Page 421-22</a:t>
            </a:r>
          </a:p>
        </p:txBody>
      </p:sp>
      <p:sp>
        <p:nvSpPr>
          <p:cNvPr id="16387" name="Rectangle 3"/>
          <p:cNvSpPr>
            <a:spLocks noGrp="1" noChangeArrowheads="1"/>
          </p:cNvSpPr>
          <p:nvPr>
            <p:ph type="body" idx="1"/>
          </p:nvPr>
        </p:nvSpPr>
        <p:spPr>
          <a:xfrm>
            <a:off x="0" y="1524000"/>
            <a:ext cx="9144000" cy="4876800"/>
          </a:xfrm>
        </p:spPr>
        <p:txBody>
          <a:bodyPr/>
          <a:lstStyle/>
          <a:p>
            <a:pPr marL="0" indent="0" algn="just">
              <a:buFontTx/>
              <a:buNone/>
              <a:defRPr/>
            </a:pPr>
            <a:r>
              <a:rPr lang="en-US" sz="2800" i="1" dirty="0"/>
              <a:t>“</a:t>
            </a:r>
            <a:r>
              <a:rPr lang="es-CO" sz="2800" dirty="0"/>
              <a:t>Johann Sebastian Bach a veces dormía más de lo debido. Sus hijos tenían una forma muy particular de despertarlo: se acercaban al piano y comenzaban a tocar una composición. Pero al llegar a la última nota, se detenían. No la tocaban. Funcionaba a la perfección, y siempre lo despertaba. Él se levantaba, iba al piano y tocaba el acorde final. No podía soportar dejar la pieza incompleta —sin terminar. De la misma manera, hoy todos estamos esperando esa última nota en la página final de la gran sinfonía de victoria de Dios. Dios no dejará Su majestuosa composición sin golpear la nota final. Esa nota final es el Reino mesiánico de Jesucristo.</a:t>
            </a:r>
            <a:r>
              <a:rPr lang="en-US" sz="2800" i="1" dirty="0"/>
              <a:t>.”</a:t>
            </a:r>
          </a:p>
        </p:txBody>
      </p:sp>
    </p:spTree>
    <p:extLst>
      <p:ext uri="{BB962C8B-B14F-4D97-AF65-F5344CB8AC3E}">
        <p14:creationId xmlns:p14="http://schemas.microsoft.com/office/powerpoint/2010/main" val="11458839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2A8BE-359E-88D6-D68A-25B42F83B3AE}"/>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21300DAE-57E3-BDE2-D248-675A8CDF18CF}"/>
              </a:ext>
            </a:extLst>
          </p:cNvPr>
          <p:cNvSpPr>
            <a:spLocks noGrp="1" noChangeArrowheads="1"/>
          </p:cNvSpPr>
          <p:nvPr>
            <p:ph type="title"/>
          </p:nvPr>
        </p:nvSpPr>
        <p:spPr>
          <a:xfrm>
            <a:off x="685800" y="228600"/>
            <a:ext cx="7772400" cy="1143000"/>
          </a:xfrm>
        </p:spPr>
        <p:txBody>
          <a:bodyPr/>
          <a:lstStyle/>
          <a:p>
            <a:pPr algn="ctr" eaLnBrk="1" hangingPunct="1"/>
            <a:r>
              <a:rPr lang="en-US" sz="3600" dirty="0">
                <a:effectLst>
                  <a:outerShdw blurRad="38100" dist="38100" dir="2700000" algn="tl">
                    <a:srgbClr val="000000">
                      <a:alpha val="43137"/>
                    </a:srgbClr>
                  </a:outerShdw>
                </a:effectLst>
              </a:rPr>
              <a:t>Día 6 Administrador Teocrático</a:t>
            </a:r>
            <a:br>
              <a:rPr lang="en-US" sz="3600" dirty="0">
                <a:effectLst>
                  <a:outerShdw blurRad="38100" dist="38100" dir="2700000" algn="tl">
                    <a:srgbClr val="000000">
                      <a:alpha val="43137"/>
                    </a:srgbClr>
                  </a:outerShdw>
                </a:effectLst>
              </a:rPr>
            </a:br>
            <a:r>
              <a:rPr lang="en-US" sz="3200" dirty="0">
                <a:solidFill>
                  <a:schemeClr val="tx1"/>
                </a:solidFill>
                <a:effectLst>
                  <a:outerShdw blurRad="38100" dist="38100" dir="2700000" algn="tl">
                    <a:srgbClr val="000000"/>
                  </a:outerShdw>
                </a:effectLst>
                <a:ea typeface="+mn-ea"/>
                <a:cs typeface="+mn-cs"/>
              </a:rPr>
              <a:t>(Gén 1:24-31)</a:t>
            </a:r>
          </a:p>
        </p:txBody>
      </p:sp>
      <p:sp>
        <p:nvSpPr>
          <p:cNvPr id="78851" name="Rectangle 3">
            <a:extLst>
              <a:ext uri="{FF2B5EF4-FFF2-40B4-BE49-F238E27FC236}">
                <a16:creationId xmlns:a16="http://schemas.microsoft.com/office/drawing/2014/main" id="{DD7D6303-D8F9-0E5E-A037-5959A217D760}"/>
              </a:ext>
            </a:extLst>
          </p:cNvPr>
          <p:cNvSpPr>
            <a:spLocks noGrp="1" noChangeArrowheads="1"/>
          </p:cNvSpPr>
          <p:nvPr>
            <p:ph type="body" idx="1"/>
          </p:nvPr>
        </p:nvSpPr>
        <p:spPr>
          <a:xfrm>
            <a:off x="685800" y="1752600"/>
            <a:ext cx="7772400" cy="4114800"/>
          </a:xfrm>
        </p:spPr>
        <p:txBody>
          <a:bodyPr/>
          <a:lstStyle/>
          <a:p>
            <a:pPr marL="461963" indent="-461963" algn="just" eaLnBrk="1" hangingPunct="1">
              <a:lnSpc>
                <a:spcPct val="90000"/>
              </a:lnSpc>
              <a:spcBef>
                <a:spcPts val="0"/>
              </a:spcBef>
              <a:spcAft>
                <a:spcPts val="2400"/>
              </a:spcAft>
              <a:defRPr/>
            </a:pPr>
            <a:r>
              <a:rPr lang="en-US" dirty="0"/>
              <a:t>Animales terrestres (Gén. 1:24-25)</a:t>
            </a:r>
          </a:p>
          <a:p>
            <a:pPr marL="461963" indent="-461963" algn="just" eaLnBrk="1" hangingPunct="1">
              <a:lnSpc>
                <a:spcPct val="90000"/>
              </a:lnSpc>
              <a:spcBef>
                <a:spcPts val="0"/>
              </a:spcBef>
              <a:spcAft>
                <a:spcPts val="2400"/>
              </a:spcAft>
              <a:defRPr/>
            </a:pPr>
            <a:r>
              <a:rPr lang="en-US" dirty="0"/>
              <a:t>Hombre (Gén. 1:26-28)</a:t>
            </a:r>
          </a:p>
          <a:p>
            <a:pPr marL="461963" indent="-461963" algn="just" eaLnBrk="1" hangingPunct="1">
              <a:lnSpc>
                <a:spcPct val="90000"/>
              </a:lnSpc>
              <a:spcBef>
                <a:spcPts val="0"/>
              </a:spcBef>
              <a:spcAft>
                <a:spcPts val="2400"/>
              </a:spcAft>
              <a:defRPr/>
            </a:pPr>
            <a:r>
              <a:rPr lang="en-US" dirty="0"/>
              <a:t>Oficina del Administrador Teocrático</a:t>
            </a:r>
          </a:p>
          <a:p>
            <a:pPr marL="461963" indent="-461963" algn="just" eaLnBrk="1" hangingPunct="1">
              <a:lnSpc>
                <a:spcPct val="90000"/>
              </a:lnSpc>
              <a:spcBef>
                <a:spcPts val="0"/>
              </a:spcBef>
              <a:spcAft>
                <a:spcPts val="2400"/>
              </a:spcAft>
              <a:defRPr/>
            </a:pPr>
            <a:r>
              <a:rPr lang="en-US" dirty="0"/>
              <a:t>Comienzo del Programa del Reino</a:t>
            </a:r>
          </a:p>
          <a:p>
            <a:pPr marL="461963" indent="-461963" algn="just" eaLnBrk="1" hangingPunct="1">
              <a:lnSpc>
                <a:spcPct val="90000"/>
              </a:lnSpc>
              <a:spcBef>
                <a:spcPts val="0"/>
              </a:spcBef>
              <a:spcAft>
                <a:spcPts val="2400"/>
              </a:spcAft>
              <a:defRPr/>
            </a:pPr>
            <a:r>
              <a:rPr lang="es-CO" b="1" u="sng" dirty="0">
                <a:solidFill>
                  <a:srgbClr val="FFFFCC"/>
                </a:solidFill>
              </a:rPr>
              <a:t>El animal y el hombre como vegetariano</a:t>
            </a:r>
            <a:r>
              <a:rPr lang="en-US" b="1" u="sng" dirty="0">
                <a:solidFill>
                  <a:srgbClr val="FFFFCC"/>
                </a:solidFill>
              </a:rPr>
              <a:t> (Gén. 1:29-30; 2:17; 9:3)</a:t>
            </a:r>
          </a:p>
          <a:p>
            <a:pPr marL="461963" indent="-461963" algn="just" eaLnBrk="1" hangingPunct="1">
              <a:lnSpc>
                <a:spcPct val="90000"/>
              </a:lnSpc>
              <a:spcBef>
                <a:spcPts val="0"/>
              </a:spcBef>
              <a:spcAft>
                <a:spcPts val="2400"/>
              </a:spcAft>
              <a:defRPr/>
            </a:pPr>
            <a:r>
              <a:rPr lang="es-CO" dirty="0"/>
              <a:t>La perfección de la creación</a:t>
            </a:r>
            <a:r>
              <a:rPr lang="en-US" dirty="0"/>
              <a:t> (Gén. 1:31)</a:t>
            </a:r>
          </a:p>
          <a:p>
            <a:pPr eaLnBrk="1" hangingPunct="1">
              <a:defRPr/>
            </a:pPr>
            <a:endParaRPr lang="en-US" sz="2700" dirty="0"/>
          </a:p>
          <a:p>
            <a:pPr eaLnBrk="1" hangingPunct="1">
              <a:defRPr/>
            </a:pPr>
            <a:endParaRPr lang="en-US" sz="2700" dirty="0"/>
          </a:p>
          <a:p>
            <a:pPr eaLnBrk="1" hangingPunct="1">
              <a:buNone/>
              <a:defRPr/>
            </a:pPr>
            <a:endParaRPr lang="en-US" dirty="0"/>
          </a:p>
        </p:txBody>
      </p:sp>
      <p:pic>
        <p:nvPicPr>
          <p:cNvPr id="4" name="Picture 3">
            <a:extLst>
              <a:ext uri="{FF2B5EF4-FFF2-40B4-BE49-F238E27FC236}">
                <a16:creationId xmlns:a16="http://schemas.microsoft.com/office/drawing/2014/main" id="{2CC6AE16-18D4-EAA1-2468-EC306DEEA4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103782"/>
            <a:ext cx="1361752" cy="972212"/>
          </a:xfrm>
          <a:prstGeom prst="rect">
            <a:avLst/>
          </a:prstGeom>
        </p:spPr>
      </p:pic>
    </p:spTree>
    <p:extLst>
      <p:ext uri="{BB962C8B-B14F-4D97-AF65-F5344CB8AC3E}">
        <p14:creationId xmlns:p14="http://schemas.microsoft.com/office/powerpoint/2010/main" val="7698247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1:29-30</a:t>
            </a:r>
          </a:p>
          <a:p>
            <a:pPr algn="just">
              <a:spcAft>
                <a:spcPts val="1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dijo Dios: He aquí, yo os he dado toda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da semilla que hay en la superficie de toda la tierra, y todo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árbol</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tiene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fruto</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que da semilla; esto os servirá de alimento. 30 Y a toda bestia de la tierra, a toda ave de los cielos y a todo lo que se mueve sobre la tierra, y que tiene vida, les he dado toda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verde para alimento. Y fue así</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A8DD4553-FFF7-5392-DA53-E4D5149FECBD}"/>
              </a:ext>
            </a:extLst>
          </p:cNvPr>
          <p:cNvPicPr>
            <a:picLocks noChangeAspect="1"/>
          </p:cNvPicPr>
          <p:nvPr/>
        </p:nvPicPr>
        <p:blipFill>
          <a:blip r:embed="rId3"/>
          <a:stretch>
            <a:fillRect/>
          </a:stretch>
        </p:blipFill>
        <p:spPr>
          <a:xfrm>
            <a:off x="3733800" y="3419395"/>
            <a:ext cx="2261739" cy="1457780"/>
          </a:xfrm>
          <a:prstGeom prst="rect">
            <a:avLst/>
          </a:prstGeom>
        </p:spPr>
      </p:pic>
    </p:spTree>
    <p:extLst>
      <p:ext uri="{BB962C8B-B14F-4D97-AF65-F5344CB8AC3E}">
        <p14:creationId xmlns:p14="http://schemas.microsoft.com/office/powerpoint/2010/main" val="31724846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2:16-17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ordenó el Señor Dios al hombre, diciendo: De todo árbol del huerto podrás comer, 17 pero del árbol del conocimiento del bien y del mal no comerás, porque el día que de él comas, ciertamente </a:t>
            </a:r>
            <a:r>
              <a:rPr lang="es-CO"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morirás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1FD0EC8-4BF8-B102-2B7F-E8BBBCAEB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3048000"/>
            <a:ext cx="2846925" cy="1833734"/>
          </a:xfrm>
          <a:prstGeom prst="rect">
            <a:avLst/>
          </a:prstGeom>
        </p:spPr>
      </p:pic>
    </p:spTree>
    <p:extLst>
      <p:ext uri="{BB962C8B-B14F-4D97-AF65-F5344CB8AC3E}">
        <p14:creationId xmlns:p14="http://schemas.microsoft.com/office/powerpoint/2010/main" val="363482545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0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3:19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 el sudor de tu rostro comerás el pan</a:t>
            </a:r>
          </a:p>
          <a:p>
            <a:pPr algn="just">
              <a:spcAft>
                <a:spcPts val="1000"/>
              </a:spcAft>
            </a:pP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hasta que vuelvas a la tierra, porque de ella fuiste tomado; pues polvo eres, y al polvo volverás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0E219A85-6672-BDCD-403B-DBCF92983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743200"/>
            <a:ext cx="3320136" cy="2138534"/>
          </a:xfrm>
          <a:prstGeom prst="rect">
            <a:avLst/>
          </a:prstGeom>
        </p:spPr>
      </p:pic>
    </p:spTree>
    <p:extLst>
      <p:ext uri="{BB962C8B-B14F-4D97-AF65-F5344CB8AC3E}">
        <p14:creationId xmlns:p14="http://schemas.microsoft.com/office/powerpoint/2010/main" val="38362804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9:3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 lo que se mueve y tiene vida os será para alimento: todo os lo doy como os di la hierba verde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10EB5414-9250-2360-491C-4FF55EFAF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523768"/>
            <a:ext cx="3312475" cy="2133600"/>
          </a:xfrm>
          <a:prstGeom prst="rect">
            <a:avLst/>
          </a:prstGeom>
        </p:spPr>
      </p:pic>
    </p:spTree>
    <p:extLst>
      <p:ext uri="{BB962C8B-B14F-4D97-AF65-F5344CB8AC3E}">
        <p14:creationId xmlns:p14="http://schemas.microsoft.com/office/powerpoint/2010/main" val="4179114634"/>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21971</TotalTime>
  <Words>10385</Words>
  <Application>Microsoft Office PowerPoint</Application>
  <PresentationFormat>On-screen Show (4:3)</PresentationFormat>
  <Paragraphs>1041</Paragraphs>
  <Slides>165</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165</vt:i4>
      </vt:variant>
    </vt:vector>
  </HeadingPairs>
  <TitlesOfParts>
    <vt:vector size="175" baseType="lpstr">
      <vt:lpstr>Arial</vt:lpstr>
      <vt:lpstr>Calibri</vt:lpstr>
      <vt:lpstr>Century Gothic</vt:lpstr>
      <vt:lpstr>Haettenschweiler</vt:lpstr>
      <vt:lpstr>Segoe UI Variable Small</vt:lpstr>
      <vt:lpstr>Symbol</vt:lpstr>
      <vt:lpstr>system-ui</vt:lpstr>
      <vt:lpstr>Times New Roman</vt:lpstr>
      <vt:lpstr>Wingdings</vt:lpstr>
      <vt:lpstr>Azure</vt:lpstr>
      <vt:lpstr>PowerPoint Presentation</vt:lpstr>
      <vt:lpstr>CONTENIDO INTRODUCTORIO</vt:lpstr>
      <vt:lpstr>ESTRUCTURA DE GÉNESIS</vt:lpstr>
      <vt:lpstr>ESTRUCTURA DE GÉNESIS</vt:lpstr>
      <vt:lpstr>¿Relato Contradictorio de la Creación?</vt:lpstr>
      <vt:lpstr>Génesis 1:1–2:3 Esquema</vt:lpstr>
      <vt:lpstr>Temas Claves en Génesis 1</vt:lpstr>
      <vt:lpstr>Génesis 1:1–2:3 Esquema</vt:lpstr>
      <vt:lpstr>Temas Claves en Génesis 1</vt:lpstr>
      <vt:lpstr>Refutando las Filosofías Humanas (Gén 1:1)</vt:lpstr>
      <vt:lpstr>Génesis 1:1–2:3 Esquema</vt:lpstr>
      <vt:lpstr>PowerPoint Presentation</vt:lpstr>
      <vt:lpstr>Génesis 1:1–2:3 Esquema</vt:lpstr>
      <vt:lpstr>Génesis 1:1–2:3 Esquema</vt:lpstr>
      <vt:lpstr>PowerPoint Presentation</vt:lpstr>
      <vt:lpstr>Temas Claves en Génesis 1</vt:lpstr>
      <vt:lpstr>Días de la Creación</vt:lpstr>
      <vt:lpstr>Días de la Creación</vt:lpstr>
      <vt:lpstr>¿Días de Revelación?</vt:lpstr>
      <vt:lpstr>PowerPoint Presentation</vt:lpstr>
      <vt:lpstr>PowerPoint Presentation</vt:lpstr>
      <vt:lpstr>PowerPoint Presentation</vt:lpstr>
      <vt:lpstr>PowerPoint Presentation</vt:lpstr>
      <vt:lpstr>PowerPoint Presentation</vt:lpstr>
      <vt:lpstr>PowerPoint Presentation</vt:lpstr>
      <vt:lpstr>Días de la Creación</vt:lpstr>
      <vt:lpstr>PowerPoint Presentation</vt:lpstr>
      <vt:lpstr>PowerPoint Presentation</vt:lpstr>
      <vt:lpstr>Días de la Creación</vt:lpstr>
      <vt:lpstr>PowerPoint Presentation</vt:lpstr>
      <vt:lpstr>Ken Ham et al, Answers in Genesis, rev ed. (Green Forest, AR: Master Books, 1990), 37-emphasis mine.</vt:lpstr>
      <vt:lpstr>PowerPoint Presentation</vt:lpstr>
      <vt:lpstr>Formas Alternativas de Describir Edades</vt:lpstr>
      <vt:lpstr>Formas Alternativas de Describir Edades</vt:lpstr>
      <vt:lpstr>PowerPoint Presentation</vt:lpstr>
      <vt:lpstr>PowerPoint Presentation</vt:lpstr>
      <vt:lpstr>Formas Alternativas de Describir Edades</vt:lpstr>
      <vt:lpstr>PowerPoint Presentation</vt:lpstr>
      <vt:lpstr>Días de la Creación</vt:lpstr>
      <vt:lpstr>¿Días Ordinarios y Consecutivos?</vt:lpstr>
      <vt:lpstr>PowerPoint Presentation</vt:lpstr>
      <vt:lpstr>PowerPoint Presentation</vt:lpstr>
      <vt:lpstr>¿Días Ordinarios y Consecutivos?</vt:lpstr>
      <vt:lpstr>PowerPoint Presentation</vt:lpstr>
      <vt:lpstr>Génesis 1:1–2:3 Esquema</vt:lpstr>
      <vt:lpstr>Temas Claves en Génesis 1</vt:lpstr>
      <vt:lpstr>Día 2 Teoría del Dosel (Gén 1:6-8)</vt:lpstr>
      <vt:lpstr>Día 2 Teoría del Dosel (Gén 1:6-8)</vt:lpstr>
      <vt:lpstr>PowerPoint Presentation</vt:lpstr>
      <vt:lpstr>PowerPoint Presentation</vt:lpstr>
      <vt:lpstr>Día 2 Teoría del Dosel (Gén 1:6-8)</vt:lpstr>
      <vt:lpstr>Día 2 Teoría del Dosel (Gén 1:6-8)</vt:lpstr>
      <vt:lpstr>PowerPoint Presentation</vt:lpstr>
      <vt:lpstr>PowerPoint Presentation</vt:lpstr>
      <vt:lpstr>Día 2 Teoría del Dosel (Gén 1:6-8)</vt:lpstr>
      <vt:lpstr>Día 2 Teoría del Dosel (Gén 1:6-8)</vt:lpstr>
      <vt:lpstr>Día 2 Teoría del Dosel (Gén 1:6-8)</vt:lpstr>
      <vt:lpstr>PowerPoint Presentation</vt:lpstr>
      <vt:lpstr>PowerPoint Presentation</vt:lpstr>
      <vt:lpstr>PowerPoint Presentation</vt:lpstr>
      <vt:lpstr>Génesis 1:1–2:3 Esquema</vt:lpstr>
      <vt:lpstr>PowerPoint Presentation</vt:lpstr>
      <vt:lpstr>Génesis 1:1–2:3 Esquema</vt:lpstr>
      <vt:lpstr>Formando y Poblando (Gén 1:1)</vt:lpstr>
      <vt:lpstr>PowerPoint Presentation</vt:lpstr>
      <vt:lpstr>Temas Claves en Génesis 1</vt:lpstr>
      <vt:lpstr>PowerPoint Presentation</vt:lpstr>
      <vt:lpstr>¿Día 4: La Luz Antes que el Sol?  (Gén. 1:3; Gén 1:14-19)</vt:lpstr>
      <vt:lpstr>¿Día 4: La Luz Antes que el Sol?  (Gén. 1:3; Gén 1:14-19)</vt:lpstr>
      <vt:lpstr>¿Día 4: La Luz Antes que el Sol?  (Gén. 1:3; Gén 1:14-19)</vt:lpstr>
      <vt:lpstr>PowerPoint Presentation</vt:lpstr>
      <vt:lpstr>¿Día 4: La Luz Antes que el Sol?  (Gén. 1:3; Gén 1:14-19)</vt:lpstr>
      <vt:lpstr>PowerPoint Presentation</vt:lpstr>
      <vt:lpstr>¿La Luz Solo se Revela en el día 4?</vt:lpstr>
      <vt:lpstr>Génesis 1:1–2:3 Esquema</vt:lpstr>
      <vt:lpstr>Génesis 1:1–2:3 Esquema</vt:lpstr>
      <vt:lpstr>Temas Claves en Génesis 1</vt:lpstr>
      <vt:lpstr>Día 6 Administrador Teocrático (Gén 1:24-31)</vt:lpstr>
      <vt:lpstr>Día 6 Administrador Teocrático (Gén 1:24-31)</vt:lpstr>
      <vt:lpstr>Día 6 Administrador Teocrático (Gén 1:24-31)</vt:lpstr>
      <vt:lpstr>PowerPoint Presentation</vt:lpstr>
      <vt:lpstr>PowerPoint Presentation</vt:lpstr>
      <vt:lpstr>La Trinidad en Génesis</vt:lpstr>
      <vt:lpstr>PowerPoint Presentation</vt:lpstr>
      <vt:lpstr>PowerPoint Presentation</vt:lpstr>
      <vt:lpstr>PowerPoint Presentation</vt:lpstr>
      <vt:lpstr>Día 6 Administrador Teocrático (Gén 1:24-31)</vt:lpstr>
      <vt:lpstr>PowerPoint Presentation</vt:lpstr>
      <vt:lpstr>PowerPoint Presentation</vt:lpstr>
      <vt:lpstr>Día 6 Administrador Teocrático (Gén 1:24-31)</vt:lpstr>
      <vt:lpstr>PowerPoint Presentation</vt:lpstr>
      <vt:lpstr>PowerPoint Presentation</vt:lpstr>
      <vt:lpstr>J. Dwight Pentecost Thy kingdom Come, Page 316</vt:lpstr>
      <vt:lpstr>Mark Hitchcock The End, Page 421-22</vt:lpstr>
      <vt:lpstr>Día 6 Administrador Teocrático (Gén 1:24-31)</vt:lpstr>
      <vt:lpstr>PowerPoint Presentation</vt:lpstr>
      <vt:lpstr>PowerPoint Presentation</vt:lpstr>
      <vt:lpstr>PowerPoint Presentation</vt:lpstr>
      <vt:lpstr>PowerPoint Presentation</vt:lpstr>
      <vt:lpstr>Día 6 Administrador Teocrático (Gén 1:24-31)</vt:lpstr>
      <vt:lpstr>PowerPoint Presentation</vt:lpstr>
      <vt:lpstr>PowerPoint Presentation</vt:lpstr>
      <vt:lpstr>Génesis 1:1–2:3 Esquema</vt:lpstr>
      <vt:lpstr>PowerPoint Presentation</vt:lpstr>
      <vt:lpstr>Temas Claves en Génesis 1</vt:lpstr>
      <vt:lpstr>PowerPoint Presentation</vt:lpstr>
      <vt:lpstr>Día 7 Sábado (Gén 2:1-3)</vt:lpstr>
      <vt:lpstr>Día 7 Sábado (Gén 2:1-3)</vt:lpstr>
      <vt:lpstr>Día 7 Sábado (Gén 2:1-3)</vt:lpstr>
      <vt:lpstr>PowerPoint Presentation</vt:lpstr>
      <vt:lpstr>PowerPoint Presentation</vt:lpstr>
      <vt:lpstr>Día 7 Sábado (Gén 2:1-3)</vt:lpstr>
      <vt:lpstr>Día 7 Sábado (Gén 2:1-3)</vt:lpstr>
      <vt:lpstr>Día 7 Sábado (Gén 2:1-3)</vt:lpstr>
      <vt:lpstr>Día 7 Sábado (Gén 2:1-3)</vt:lpstr>
      <vt:lpstr>PowerPoint Presentation</vt:lpstr>
      <vt:lpstr>Temas Claves en Génesis 1</vt:lpstr>
      <vt:lpstr>Origen del Hombre</vt:lpstr>
      <vt:lpstr>Evolución Wikipedia</vt:lpstr>
      <vt:lpstr>Source: Henry Morris, The Long War Against God</vt:lpstr>
      <vt:lpstr>Recursos del Diseño Inteligente</vt:lpstr>
      <vt:lpstr>Las Fallas de la Evolución</vt:lpstr>
      <vt:lpstr>Las Fallas de la Evolución</vt:lpstr>
      <vt:lpstr>Eslabones Perdidos</vt:lpstr>
      <vt:lpstr>Eslabones Perdidos</vt:lpstr>
      <vt:lpstr>Las Fallas de la Evolución</vt:lpstr>
      <vt:lpstr>PowerPoint Presentation</vt:lpstr>
      <vt:lpstr>Las Fallas de la Evolución</vt:lpstr>
      <vt:lpstr>Las Fallas de la Evolución</vt:lpstr>
      <vt:lpstr>Las Fallas de la Evolución</vt:lpstr>
      <vt:lpstr>Las Fallas de la Evolución</vt:lpstr>
      <vt:lpstr>¿Por Qué la Popularidad de Evolución?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Génesis 1:1–2:3 Esquema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004 - 1v3-2v3</dc:title>
  <dc:subject>Genesis</dc:subject>
  <dc:creator>A. Woods</dc:creator>
  <dc:description>Modified by Jim McGowan</dc:description>
  <cp:lastModifiedBy>Claudia Mora</cp:lastModifiedBy>
  <cp:revision>1199</cp:revision>
  <cp:lastPrinted>2011-06-25T18:12:52Z</cp:lastPrinted>
  <dcterms:created xsi:type="dcterms:W3CDTF">2009-03-17T12:21:13Z</dcterms:created>
  <dcterms:modified xsi:type="dcterms:W3CDTF">2025-07-08T02:51:39Z</dcterms:modified>
</cp:coreProperties>
</file>