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920" r:id="rId1"/>
    <p:sldMasterId id="2147488938" r:id="rId2"/>
    <p:sldMasterId id="2147488957" r:id="rId3"/>
  </p:sldMasterIdLst>
  <p:notesMasterIdLst>
    <p:notesMasterId r:id="rId58"/>
  </p:notesMasterIdLst>
  <p:handoutMasterIdLst>
    <p:handoutMasterId r:id="rId59"/>
  </p:handoutMasterIdLst>
  <p:sldIdLst>
    <p:sldId id="11071" r:id="rId4"/>
    <p:sldId id="28008" r:id="rId5"/>
    <p:sldId id="27970" r:id="rId6"/>
    <p:sldId id="6380" r:id="rId7"/>
    <p:sldId id="6381" r:id="rId8"/>
    <p:sldId id="28007" r:id="rId9"/>
    <p:sldId id="28017" r:id="rId10"/>
    <p:sldId id="5694" r:id="rId11"/>
    <p:sldId id="6545" r:id="rId12"/>
    <p:sldId id="5749" r:id="rId13"/>
    <p:sldId id="28018" r:id="rId14"/>
    <p:sldId id="5750" r:id="rId15"/>
    <p:sldId id="3677" r:id="rId16"/>
    <p:sldId id="5751" r:id="rId17"/>
    <p:sldId id="6495" r:id="rId18"/>
    <p:sldId id="6496" r:id="rId19"/>
    <p:sldId id="5702" r:id="rId20"/>
    <p:sldId id="28038" r:id="rId21"/>
    <p:sldId id="27977" r:id="rId22"/>
    <p:sldId id="5704" r:id="rId23"/>
    <p:sldId id="27982" r:id="rId24"/>
    <p:sldId id="6903" r:id="rId25"/>
    <p:sldId id="2901" r:id="rId26"/>
    <p:sldId id="28010" r:id="rId27"/>
    <p:sldId id="27983" r:id="rId28"/>
    <p:sldId id="6497" r:id="rId29"/>
    <p:sldId id="27984" r:id="rId30"/>
    <p:sldId id="8855" r:id="rId31"/>
    <p:sldId id="2850" r:id="rId32"/>
    <p:sldId id="8191" r:id="rId33"/>
    <p:sldId id="27985" r:id="rId34"/>
    <p:sldId id="28011" r:id="rId35"/>
    <p:sldId id="27978" r:id="rId36"/>
    <p:sldId id="5706" r:id="rId37"/>
    <p:sldId id="28032" r:id="rId38"/>
    <p:sldId id="28034" r:id="rId39"/>
    <p:sldId id="28037" r:id="rId40"/>
    <p:sldId id="28035" r:id="rId41"/>
    <p:sldId id="28036" r:id="rId42"/>
    <p:sldId id="27979" r:id="rId43"/>
    <p:sldId id="5708" r:id="rId44"/>
    <p:sldId id="5709" r:id="rId45"/>
    <p:sldId id="27986" r:id="rId46"/>
    <p:sldId id="27987" r:id="rId47"/>
    <p:sldId id="27988" r:id="rId48"/>
    <p:sldId id="8856" r:id="rId49"/>
    <p:sldId id="28039" r:id="rId50"/>
    <p:sldId id="27989" r:id="rId51"/>
    <p:sldId id="27990" r:id="rId52"/>
    <p:sldId id="5716" r:id="rId53"/>
    <p:sldId id="28040" r:id="rId54"/>
    <p:sldId id="28041" r:id="rId55"/>
    <p:sldId id="6502" r:id="rId56"/>
    <p:sldId id="28000" r:id="rId57"/>
  </p:sldIdLst>
  <p:sldSz cx="12192000" cy="6858000"/>
  <p:notesSz cx="7315200" cy="9601200"/>
  <p:custDataLst>
    <p:tags r:id="rId60"/>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F00FF"/>
    <a:srgbClr val="FFFF99"/>
    <a:srgbClr val="66FF66"/>
    <a:srgbClr val="0000CC"/>
    <a:srgbClr val="000066"/>
    <a:srgbClr val="006600"/>
    <a:srgbClr val="0000FF"/>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6E85A2-F9FF-4E1D-9806-16D422CBE427}" v="2" dt="2025-07-04T14:45:23.293"/>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5" autoAdjust="0"/>
    <p:restoredTop sz="95370" autoAdjust="0"/>
  </p:normalViewPr>
  <p:slideViewPr>
    <p:cSldViewPr>
      <p:cViewPr>
        <p:scale>
          <a:sx n="110" d="100"/>
          <a:sy n="110" d="100"/>
        </p:scale>
        <p:origin x="785" y="419"/>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5" d="100"/>
          <a:sy n="95" d="100"/>
        </p:scale>
        <p:origin x="3807" y="89"/>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66" Type="http://schemas.microsoft.com/office/2015/10/relationships/revisionInfo" Target="revisionInfo.xml"/><Relationship Id="rId5" Type="http://schemas.openxmlformats.org/officeDocument/2006/relationships/slide" Target="slides/slide2.xml"/><Relationship Id="rId61"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gs" Target="tags/tag1.xml"/><Relationship Id="rId65"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6A6E85A2-F9FF-4E1D-9806-16D422CBE427}"/>
    <pc:docChg chg="custSel modSld modHandout">
      <pc:chgData name="Jim McGowan" userId="e2c7446dd3aca506" providerId="LiveId" clId="{6A6E85A2-F9FF-4E1D-9806-16D422CBE427}" dt="2025-07-04T14:46:11.340" v="21" actId="20577"/>
      <pc:docMkLst>
        <pc:docMk/>
      </pc:docMkLst>
      <pc:sldChg chg="modSp mod">
        <pc:chgData name="Jim McGowan" userId="e2c7446dd3aca506" providerId="LiveId" clId="{6A6E85A2-F9FF-4E1D-9806-16D422CBE427}" dt="2025-07-04T14:46:11.340" v="21" actId="20577"/>
        <pc:sldMkLst>
          <pc:docMk/>
          <pc:sldMk cId="80473728" sldId="28008"/>
        </pc:sldMkLst>
        <pc:spChg chg="mod">
          <ac:chgData name="Jim McGowan" userId="e2c7446dd3aca506" providerId="LiveId" clId="{6A6E85A2-F9FF-4E1D-9806-16D422CBE427}" dt="2025-07-04T14:46:11.340" v="21" actId="20577"/>
          <ac:spMkLst>
            <pc:docMk/>
            <pc:sldMk cId="80473728" sldId="28008"/>
            <ac:spMk id="3" creationId="{F80E7AB0-7C71-4EBC-0B6A-0B2BD790E2F0}"/>
          </ac:spMkLst>
        </pc:spChg>
      </pc:sldChg>
      <pc:sldChg chg="modSp mod">
        <pc:chgData name="Jim McGowan" userId="e2c7446dd3aca506" providerId="LiveId" clId="{6A6E85A2-F9FF-4E1D-9806-16D422CBE427}" dt="2025-07-04T14:44:14.366" v="6" actId="1036"/>
        <pc:sldMkLst>
          <pc:docMk/>
          <pc:sldMk cId="3947107575" sldId="28037"/>
        </pc:sldMkLst>
        <pc:picChg chg="mod">
          <ac:chgData name="Jim McGowan" userId="e2c7446dd3aca506" providerId="LiveId" clId="{6A6E85A2-F9FF-4E1D-9806-16D422CBE427}" dt="2025-07-04T14:44:14.366" v="6" actId="1036"/>
          <ac:picMkLst>
            <pc:docMk/>
            <pc:sldMk cId="3947107575" sldId="28037"/>
            <ac:picMk id="4" creationId="{2BCFE551-0C84-F0C3-B6FD-9FC0B383E458}"/>
          </ac:picMkLst>
        </pc:picChg>
      </pc:sldChg>
      <pc:sldChg chg="addSp delSp modSp mod">
        <pc:chgData name="Jim McGowan" userId="e2c7446dd3aca506" providerId="LiveId" clId="{6A6E85A2-F9FF-4E1D-9806-16D422CBE427}" dt="2025-07-04T14:44:48.396" v="8"/>
        <pc:sldMkLst>
          <pc:docMk/>
          <pc:sldMk cId="3505932667" sldId="28039"/>
        </pc:sldMkLst>
        <pc:picChg chg="add mod">
          <ac:chgData name="Jim McGowan" userId="e2c7446dd3aca506" providerId="LiveId" clId="{6A6E85A2-F9FF-4E1D-9806-16D422CBE427}" dt="2025-07-04T14:44:48.396" v="8"/>
          <ac:picMkLst>
            <pc:docMk/>
            <pc:sldMk cId="3505932667" sldId="28039"/>
            <ac:picMk id="3" creationId="{4F2082D0-F14B-61B2-D1C7-4B63D8A0B664}"/>
          </ac:picMkLst>
        </pc:picChg>
        <pc:picChg chg="del">
          <ac:chgData name="Jim McGowan" userId="e2c7446dd3aca506" providerId="LiveId" clId="{6A6E85A2-F9FF-4E1D-9806-16D422CBE427}" dt="2025-07-04T14:44:47.790" v="7" actId="478"/>
          <ac:picMkLst>
            <pc:docMk/>
            <pc:sldMk cId="3505932667" sldId="28039"/>
            <ac:picMk id="4" creationId="{2BCFE551-0C84-F0C3-B6FD-9FC0B383E458}"/>
          </ac:picMkLst>
        </pc:picChg>
      </pc:sldChg>
      <pc:sldChg chg="addSp delSp modSp mod">
        <pc:chgData name="Jim McGowan" userId="e2c7446dd3aca506" providerId="LiveId" clId="{6A6E85A2-F9FF-4E1D-9806-16D422CBE427}" dt="2025-07-04T14:45:25.064" v="11" actId="478"/>
        <pc:sldMkLst>
          <pc:docMk/>
          <pc:sldMk cId="1679499228" sldId="28041"/>
        </pc:sldMkLst>
        <pc:picChg chg="del mod">
          <ac:chgData name="Jim McGowan" userId="e2c7446dd3aca506" providerId="LiveId" clId="{6A6E85A2-F9FF-4E1D-9806-16D422CBE427}" dt="2025-07-04T14:45:25.064" v="11" actId="478"/>
          <ac:picMkLst>
            <pc:docMk/>
            <pc:sldMk cId="1679499228" sldId="28041"/>
            <ac:picMk id="2" creationId="{728ECA55-A11C-6DE9-7B0A-FD02FCB0FD60}"/>
          </ac:picMkLst>
        </pc:picChg>
        <pc:picChg chg="add mod">
          <ac:chgData name="Jim McGowan" userId="e2c7446dd3aca506" providerId="LiveId" clId="{6A6E85A2-F9FF-4E1D-9806-16D422CBE427}" dt="2025-07-04T14:45:23.293" v="10"/>
          <ac:picMkLst>
            <pc:docMk/>
            <pc:sldMk cId="1679499228" sldId="28041"/>
            <ac:picMk id="3" creationId="{9DFE3A53-EAB2-17EC-CB18-3D61505BF81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714403" y="124353"/>
            <a:ext cx="4347077" cy="820028"/>
          </a:xfrm>
          <a:prstGeom prst="rect">
            <a:avLst/>
          </a:prstGeom>
        </p:spPr>
        <p:txBody>
          <a:bodyPr vert="horz" lIns="123617" tIns="61808" rIns="123617" bIns="61808"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Neo-Calvinism vs. the Bible - 034</a:t>
            </a:r>
          </a:p>
          <a:p>
            <a:pPr>
              <a:defRPr/>
            </a:pPr>
            <a:r>
              <a:rPr lang="en-US" sz="1500" dirty="0"/>
              <a:t>07-05-2025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eaLnBrk="1" hangingPunct="1">
              <a:defRPr sz="13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7/4/2025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a:t>
            </a:fld>
            <a:endParaRPr lang="en-US" altLang="en-US" dirty="0"/>
          </a:p>
        </p:txBody>
      </p:sp>
    </p:spTree>
    <p:extLst>
      <p:ext uri="{BB962C8B-B14F-4D97-AF65-F5344CB8AC3E}">
        <p14:creationId xmlns:p14="http://schemas.microsoft.com/office/powerpoint/2010/main" val="455865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7/4/2025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809842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7/4/2025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9259430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2666750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71441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59108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72950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640260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4560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83559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682788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395989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326422671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287678770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7/4/2025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295852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7/4/2025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27469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2907339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02076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857518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14743385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6103555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3783174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42541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3794040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1007981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6263429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4148337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8753375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88566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82353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4" r:id="rId12"/>
    <p:sldLayoutId id="2147488935" r:id="rId13"/>
    <p:sldLayoutId id="2147488971" r:id="rId14"/>
    <p:sldLayoutId id="2147488972"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324888"/>
      </p:ext>
    </p:extLst>
  </p:cSld>
  <p:clrMap bg1="dk2" tx1="lt1" bg2="dk1" tx2="lt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 id="2147488950" r:id="rId12"/>
    <p:sldLayoutId id="2147488951" r:id="rId13"/>
    <p:sldLayoutId id="2147488952" r:id="rId14"/>
    <p:sldLayoutId id="214748895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cs typeface="Calibri" panose="020F0502020204030204" pitchFamily="34" charset="0"/>
              </a:defRPr>
            </a:lvl1pPr>
          </a:lstStyle>
          <a:p>
            <a:pPr>
              <a:defRPr/>
            </a:pPr>
            <a:fld id="{91122158-50D8-4B77-ADCA-79B530C41F2E}" type="slidenum">
              <a:rPr lang="en-US" altLang="en-US" smtClean="0"/>
              <a:pPr>
                <a:defRPr/>
              </a:pPr>
              <a:t>‹#›</a:t>
            </a:fld>
            <a:endParaRPr lang="en-US" altLang="en-US" dirty="0"/>
          </a:p>
        </p:txBody>
      </p:sp>
    </p:spTree>
    <p:extLst>
      <p:ext uri="{BB962C8B-B14F-4D97-AF65-F5344CB8AC3E}">
        <p14:creationId xmlns:p14="http://schemas.microsoft.com/office/powerpoint/2010/main" val="3205207775"/>
      </p:ext>
    </p:extLst>
  </p:cSld>
  <p:clrMap bg1="dk1" tx1="lt1" bg2="dk2" tx2="lt2" accent1="accent1" accent2="accent2" accent3="accent3" accent4="accent4" accent5="accent5" accent6="accent6" hlink="hlink" folHlink="folHlink"/>
  <p:sldLayoutIdLst>
    <p:sldLayoutId id="2147488958" r:id="rId1"/>
    <p:sldLayoutId id="2147488959" r:id="rId2"/>
    <p:sldLayoutId id="2147488960" r:id="rId3"/>
    <p:sldLayoutId id="2147488961" r:id="rId4"/>
    <p:sldLayoutId id="2147488962" r:id="rId5"/>
    <p:sldLayoutId id="2147488963" r:id="rId6"/>
    <p:sldLayoutId id="2147488964" r:id="rId7"/>
    <p:sldLayoutId id="2147488965" r:id="rId8"/>
    <p:sldLayoutId id="2147488966" r:id="rId9"/>
    <p:sldLayoutId id="2147488967" r:id="rId10"/>
    <p:sldLayoutId id="2147488968" r:id="rId11"/>
    <p:sldLayoutId id="2147488969"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spiritandtruth.org/questions/151.htm" TargetMode="Externa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9E1827-DFA8-9709-561D-16D549B64B8D}"/>
              </a:ext>
            </a:extLst>
          </p:cNvPr>
          <p:cNvPicPr>
            <a:picLocks noChangeAspect="1"/>
          </p:cNvPicPr>
          <p:nvPr/>
        </p:nvPicPr>
        <p:blipFill>
          <a:blip r:embed="rId2"/>
          <a:stretch>
            <a:fillRect/>
          </a:stretch>
        </p:blipFill>
        <p:spPr>
          <a:xfrm>
            <a:off x="2032000" y="609600"/>
            <a:ext cx="8128000" cy="4572000"/>
          </a:xfrm>
          <a:prstGeom prst="rect">
            <a:avLst/>
          </a:prstGeom>
        </p:spPr>
      </p:pic>
      <p:pic>
        <p:nvPicPr>
          <p:cNvPr id="2" name="Picture 1">
            <a:extLst>
              <a:ext uri="{FF2B5EF4-FFF2-40B4-BE49-F238E27FC236}">
                <a16:creationId xmlns:a16="http://schemas.microsoft.com/office/drawing/2014/main" id="{689888DC-C9D1-C00E-F779-A7614B75419E}"/>
              </a:ext>
            </a:extLst>
          </p:cNvPr>
          <p:cNvPicPr>
            <a:picLocks noChangeAspect="1"/>
          </p:cNvPicPr>
          <p:nvPr/>
        </p:nvPicPr>
        <p:blipFill>
          <a:blip r:embed="rId3"/>
          <a:stretch>
            <a:fillRect/>
          </a:stretch>
        </p:blipFill>
        <p:spPr>
          <a:xfrm>
            <a:off x="3419624" y="5486281"/>
            <a:ext cx="5352752" cy="1371719"/>
          </a:xfrm>
          <a:prstGeom prst="rect">
            <a:avLst/>
          </a:prstGeom>
        </p:spPr>
      </p:pic>
    </p:spTree>
    <p:extLst>
      <p:ext uri="{BB962C8B-B14F-4D97-AF65-F5344CB8AC3E}">
        <p14:creationId xmlns:p14="http://schemas.microsoft.com/office/powerpoint/2010/main" val="427465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66700" y="228600"/>
            <a:ext cx="11658600" cy="914400"/>
          </a:xfrm>
        </p:spPr>
        <p:txBody>
          <a:bodyPr/>
          <a:lstStyle/>
          <a:p>
            <a:pPr algn="ctr"/>
            <a:r>
              <a:rPr lang="en-US" sz="3600" kern="1200" dirty="0">
                <a:solidFill>
                  <a:srgbClr val="00FFFF"/>
                </a:solidFill>
                <a:effectLst>
                  <a:outerShdw blurRad="38100" dist="38100" dir="2700000" algn="tl">
                    <a:srgbClr val="000000">
                      <a:alpha val="43137"/>
                    </a:srgbClr>
                  </a:outerShdw>
                </a:effectLst>
              </a:rPr>
              <a:t>Lost Man Cannot Seek God?</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7696200" cy="4495800"/>
          </a:xfrm>
        </p:spPr>
        <p:txBody>
          <a:bodyPr/>
          <a:lstStyle/>
          <a:p>
            <a:pPr marL="742950" indent="-742950" algn="just">
              <a:spcBef>
                <a:spcPts val="0"/>
              </a:spcBef>
              <a:spcAft>
                <a:spcPts val="3600"/>
              </a:spcAft>
              <a:buSzPct val="100000"/>
              <a:buFont typeface="+mj-lt"/>
              <a:buAutoNum type="arabicPeriod"/>
              <a:defRPr/>
            </a:pPr>
            <a:r>
              <a:rPr lang="en-US" b="1" u="sng" dirty="0">
                <a:solidFill>
                  <a:srgbClr val="FFFFCC"/>
                </a:solidFill>
                <a:latin typeface="Calibri" pitchFamily="34" charset="0"/>
                <a:cs typeface="Calibri" pitchFamily="34" charset="0"/>
              </a:rPr>
              <a:t>No biblical verse indicates that lost man cannot believe when convicted</a:t>
            </a:r>
          </a:p>
          <a:p>
            <a:pPr marL="742950" indent="-742950" algn="just">
              <a:spcBef>
                <a:spcPts val="0"/>
              </a:spcBef>
              <a:spcAft>
                <a:spcPts val="3600"/>
              </a:spcAft>
              <a:buSzPct val="100000"/>
              <a:buFont typeface="Wingdings" panose="05000000000000000000" pitchFamily="2" charset="2"/>
              <a:buAutoNum type="arabicPeriod"/>
              <a:defRPr/>
            </a:pPr>
            <a:r>
              <a:rPr lang="en-US" dirty="0">
                <a:cs typeface="Calibri" pitchFamily="34" charset="0"/>
              </a:rPr>
              <a:t>Lost man is held accountable for not believing (Matt. 23:37; John 3:18; 4:48; 5:40)   </a:t>
            </a:r>
          </a:p>
          <a:p>
            <a:pPr marL="742950" indent="-742950" algn="just">
              <a:spcBef>
                <a:spcPts val="0"/>
              </a:spcBef>
              <a:spcAft>
                <a:spcPts val="3600"/>
              </a:spcAft>
              <a:buSzPct val="100000"/>
              <a:buFont typeface="+mj-lt"/>
              <a:buAutoNum type="arabicPeriod"/>
              <a:defRPr/>
            </a:pPr>
            <a:r>
              <a:rPr lang="en-US" dirty="0">
                <a:cs typeface="Calibri" pitchFamily="34" charset="0"/>
              </a:rPr>
              <a:t>Lost man can believe (John 1:12; 20:31; 1 Cor. 1:21; 1 John 5:10)</a:t>
            </a:r>
          </a:p>
        </p:txBody>
      </p:sp>
      <p:pic>
        <p:nvPicPr>
          <p:cNvPr id="2" name="Picture 2">
            <a:extLst>
              <a:ext uri="{FF2B5EF4-FFF2-40B4-BE49-F238E27FC236}">
                <a16:creationId xmlns:a16="http://schemas.microsoft.com/office/drawing/2014/main" id="{AE7354FC-C316-FA57-FE86-0EECF9D806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46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B460D-5951-01C4-001D-2A790EE5A9D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6F9D827-CCF4-EA7B-956E-2997BC205D89}"/>
              </a:ext>
            </a:extLst>
          </p:cNvPr>
          <p:cNvSpPr>
            <a:spLocks noGrp="1"/>
          </p:cNvSpPr>
          <p:nvPr>
            <p:ph type="title"/>
          </p:nvPr>
        </p:nvSpPr>
        <p:spPr>
          <a:xfrm>
            <a:off x="266700" y="228600"/>
            <a:ext cx="11658600" cy="914400"/>
          </a:xfrm>
        </p:spPr>
        <p:txBody>
          <a:bodyPr/>
          <a:lstStyle/>
          <a:p>
            <a:pPr algn="ctr"/>
            <a:r>
              <a:rPr lang="en-US" sz="3600" kern="1200" dirty="0">
                <a:solidFill>
                  <a:srgbClr val="00FFFF"/>
                </a:solidFill>
                <a:effectLst>
                  <a:outerShdw blurRad="38100" dist="38100" dir="2700000" algn="tl">
                    <a:srgbClr val="000000">
                      <a:alpha val="43137"/>
                    </a:srgbClr>
                  </a:outerShdw>
                </a:effectLst>
              </a:rPr>
              <a:t>God’s Grace to the Unsaved</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83A1720A-BE41-A8DE-FC73-2361DFF55F00}"/>
              </a:ext>
            </a:extLst>
          </p:cNvPr>
          <p:cNvSpPr>
            <a:spLocks noGrp="1"/>
          </p:cNvSpPr>
          <p:nvPr>
            <p:ph idx="1"/>
          </p:nvPr>
        </p:nvSpPr>
        <p:spPr>
          <a:xfrm>
            <a:off x="609600" y="1600200"/>
            <a:ext cx="7696200" cy="4495800"/>
          </a:xfrm>
        </p:spPr>
        <p:txBody>
          <a:bodyPr/>
          <a:lstStyle/>
          <a:p>
            <a:pPr marL="457200" indent="-457200" algn="just">
              <a:spcBef>
                <a:spcPts val="0"/>
              </a:spcBef>
              <a:spcAft>
                <a:spcPts val="2400"/>
              </a:spcAft>
              <a:defRPr/>
            </a:pPr>
            <a:r>
              <a:rPr lang="en-US" dirty="0">
                <a:cs typeface="Calibri" pitchFamily="34" charset="0"/>
              </a:rPr>
              <a:t>Holy Spirit’s conviction</a:t>
            </a:r>
          </a:p>
          <a:p>
            <a:pPr marL="457200" indent="-457200" algn="just">
              <a:spcBef>
                <a:spcPts val="0"/>
              </a:spcBef>
              <a:spcAft>
                <a:spcPts val="2400"/>
              </a:spcAft>
              <a:defRPr/>
            </a:pPr>
            <a:r>
              <a:rPr lang="en-US" dirty="0">
                <a:cs typeface="Calibri" pitchFamily="34" charset="0"/>
              </a:rPr>
              <a:t>God’s Word</a:t>
            </a:r>
          </a:p>
          <a:p>
            <a:pPr marL="457200" indent="-457200" algn="just">
              <a:spcBef>
                <a:spcPts val="0"/>
              </a:spcBef>
              <a:spcAft>
                <a:spcPts val="2400"/>
              </a:spcAft>
              <a:defRPr/>
            </a:pPr>
            <a:r>
              <a:rPr lang="en-US" dirty="0">
                <a:cs typeface="Calibri" pitchFamily="34" charset="0"/>
              </a:rPr>
              <a:t>Gospel</a:t>
            </a:r>
          </a:p>
          <a:p>
            <a:pPr marL="457200" indent="-457200" algn="just">
              <a:spcBef>
                <a:spcPts val="0"/>
              </a:spcBef>
              <a:spcAft>
                <a:spcPts val="2400"/>
              </a:spcAft>
              <a:defRPr/>
            </a:pPr>
            <a:r>
              <a:rPr lang="en-US" dirty="0">
                <a:cs typeface="Calibri" pitchFamily="34" charset="0"/>
              </a:rPr>
              <a:t>Creation</a:t>
            </a:r>
          </a:p>
          <a:p>
            <a:pPr marL="457200" indent="-457200" algn="just">
              <a:spcBef>
                <a:spcPts val="0"/>
              </a:spcBef>
              <a:spcAft>
                <a:spcPts val="2400"/>
              </a:spcAft>
              <a:defRPr/>
            </a:pPr>
            <a:r>
              <a:rPr lang="en-US" dirty="0">
                <a:cs typeface="Calibri" pitchFamily="34" charset="0"/>
              </a:rPr>
              <a:t>Conscience</a:t>
            </a:r>
          </a:p>
          <a:p>
            <a:pPr marL="457200" indent="-457200" algn="just">
              <a:spcBef>
                <a:spcPts val="0"/>
              </a:spcBef>
              <a:spcAft>
                <a:spcPts val="2400"/>
              </a:spcAft>
              <a:defRPr/>
            </a:pPr>
            <a:r>
              <a:rPr lang="en-US" dirty="0">
                <a:cs typeface="Calibri" pitchFamily="34" charset="0"/>
              </a:rPr>
              <a:t>Conclusion</a:t>
            </a:r>
          </a:p>
        </p:txBody>
      </p:sp>
      <p:pic>
        <p:nvPicPr>
          <p:cNvPr id="2" name="Picture 2">
            <a:extLst>
              <a:ext uri="{FF2B5EF4-FFF2-40B4-BE49-F238E27FC236}">
                <a16:creationId xmlns:a16="http://schemas.microsoft.com/office/drawing/2014/main" id="{F02999CA-1537-2063-564C-3D0437712A7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491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66700" y="228600"/>
            <a:ext cx="11658600" cy="914400"/>
          </a:xfrm>
        </p:spPr>
        <p:txBody>
          <a:bodyPr/>
          <a:lstStyle/>
          <a:p>
            <a:pPr algn="ctr"/>
            <a:r>
              <a:rPr lang="en-US" sz="3600" kern="1200" dirty="0">
                <a:solidFill>
                  <a:srgbClr val="00FFFF"/>
                </a:solidFill>
                <a:effectLst>
                  <a:outerShdw blurRad="38100" dist="38100" dir="2700000" algn="tl">
                    <a:srgbClr val="000000">
                      <a:alpha val="43137"/>
                    </a:srgbClr>
                  </a:outerShdw>
                </a:effectLst>
              </a:rPr>
              <a:t>Lost Man Cannot Seek God?</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7696200" cy="4495800"/>
          </a:xfrm>
        </p:spPr>
        <p:txBody>
          <a:bodyPr/>
          <a:lstStyle/>
          <a:p>
            <a:pPr marL="742950" indent="-742950" algn="just">
              <a:spcBef>
                <a:spcPts val="0"/>
              </a:spcBef>
              <a:spcAft>
                <a:spcPts val="3600"/>
              </a:spcAft>
              <a:buSzPct val="100000"/>
              <a:buFont typeface="+mj-lt"/>
              <a:buAutoNum type="arabicPeriod"/>
              <a:defRPr/>
            </a:pPr>
            <a:r>
              <a:rPr lang="en-US" dirty="0">
                <a:cs typeface="Calibri" pitchFamily="34" charset="0"/>
              </a:rPr>
              <a:t>No biblical verse indicates that lost man cannot believe when convicted</a:t>
            </a:r>
          </a:p>
          <a:p>
            <a:pPr marL="742950" indent="-742950" algn="just">
              <a:spcBef>
                <a:spcPts val="0"/>
              </a:spcBef>
              <a:spcAft>
                <a:spcPts val="3600"/>
              </a:spcAft>
              <a:buSzPct val="100000"/>
              <a:buFont typeface="Wingdings" panose="05000000000000000000" pitchFamily="2" charset="2"/>
              <a:buAutoNum type="arabicPeriod"/>
              <a:defRPr/>
            </a:pPr>
            <a:r>
              <a:rPr lang="en-US" b="1" u="sng" dirty="0">
                <a:solidFill>
                  <a:srgbClr val="FFFFCC"/>
                </a:solidFill>
                <a:cs typeface="Calibri" pitchFamily="34" charset="0"/>
              </a:rPr>
              <a:t>Lost man is held accountable for not believing (Matt. 23:37; John 3:18; 4:48; 5:40)   </a:t>
            </a:r>
          </a:p>
          <a:p>
            <a:pPr marL="742950" indent="-742950" algn="just">
              <a:spcBef>
                <a:spcPts val="0"/>
              </a:spcBef>
              <a:spcAft>
                <a:spcPts val="3600"/>
              </a:spcAft>
              <a:buSzPct val="100000"/>
              <a:buFont typeface="+mj-lt"/>
              <a:buAutoNum type="arabicPeriod"/>
              <a:defRPr/>
            </a:pPr>
            <a:r>
              <a:rPr lang="en-US" dirty="0">
                <a:cs typeface="Calibri" pitchFamily="34" charset="0"/>
              </a:rPr>
              <a:t>Lost man can believe (John 1:12; 20:31; 1 Cor. 1:21; 1 John 5:10)</a:t>
            </a:r>
          </a:p>
        </p:txBody>
      </p:sp>
      <p:pic>
        <p:nvPicPr>
          <p:cNvPr id="2" name="Picture 2">
            <a:extLst>
              <a:ext uri="{FF2B5EF4-FFF2-40B4-BE49-F238E27FC236}">
                <a16:creationId xmlns:a16="http://schemas.microsoft.com/office/drawing/2014/main" id="{EBCAE077-1A74-28F3-02D4-257C422A4ED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211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50E3C1-D2F9-44D1-AF41-A3A7B84B2AC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801314"/>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 Matthew 23:37-39</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 Jerusalem, who kills the prophets and stones those who are sent to her! How often I wanted to gather your children together, the way a hen gathers her chicks under her wings,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were unwilling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your house is being left to you desolate!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say to you, from now on you will not see Me until you say,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is He who comes in the name of the 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89378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66700" y="228600"/>
            <a:ext cx="11658600" cy="914400"/>
          </a:xfrm>
        </p:spPr>
        <p:txBody>
          <a:bodyPr/>
          <a:lstStyle/>
          <a:p>
            <a:pPr algn="ctr"/>
            <a:r>
              <a:rPr lang="en-US" sz="3600" kern="1200" dirty="0">
                <a:solidFill>
                  <a:srgbClr val="00FFFF"/>
                </a:solidFill>
                <a:effectLst>
                  <a:outerShdw blurRad="38100" dist="38100" dir="2700000" algn="tl">
                    <a:srgbClr val="000000">
                      <a:alpha val="43137"/>
                    </a:srgbClr>
                  </a:outerShdw>
                </a:effectLst>
              </a:rPr>
              <a:t>Lost Man Cannot Seek God?</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7696200" cy="4495800"/>
          </a:xfrm>
        </p:spPr>
        <p:txBody>
          <a:bodyPr/>
          <a:lstStyle/>
          <a:p>
            <a:pPr marL="742950" indent="-742950" algn="just">
              <a:spcBef>
                <a:spcPts val="0"/>
              </a:spcBef>
              <a:spcAft>
                <a:spcPts val="3600"/>
              </a:spcAft>
              <a:buSzPct val="100000"/>
              <a:buFont typeface="+mj-lt"/>
              <a:buAutoNum type="arabicPeriod"/>
              <a:defRPr/>
            </a:pPr>
            <a:r>
              <a:rPr lang="en-US" dirty="0">
                <a:cs typeface="Calibri" pitchFamily="34" charset="0"/>
              </a:rPr>
              <a:t>No biblical verse indicates that lost man cannot believe when convicted</a:t>
            </a:r>
          </a:p>
          <a:p>
            <a:pPr marL="742950" indent="-742950" algn="just">
              <a:spcBef>
                <a:spcPts val="0"/>
              </a:spcBef>
              <a:spcAft>
                <a:spcPts val="3600"/>
              </a:spcAft>
              <a:buSzPct val="100000"/>
              <a:buFont typeface="Wingdings" panose="05000000000000000000" pitchFamily="2" charset="2"/>
              <a:buAutoNum type="arabicPeriod"/>
              <a:defRPr/>
            </a:pPr>
            <a:r>
              <a:rPr lang="en-US" dirty="0">
                <a:cs typeface="Calibri" pitchFamily="34" charset="0"/>
              </a:rPr>
              <a:t>Lost man is held accountable for not believing (Matt. 23:37; John 3:18; 4:48; 5:40)   </a:t>
            </a:r>
          </a:p>
          <a:p>
            <a:pPr marL="742950" indent="-742950" algn="just">
              <a:spcBef>
                <a:spcPts val="0"/>
              </a:spcBef>
              <a:spcAft>
                <a:spcPts val="3600"/>
              </a:spcAft>
              <a:buSzPct val="100000"/>
              <a:buFont typeface="+mj-lt"/>
              <a:buAutoNum type="arabicPeriod"/>
              <a:defRPr/>
            </a:pPr>
            <a:r>
              <a:rPr lang="en-US" b="1" u="sng" dirty="0">
                <a:solidFill>
                  <a:srgbClr val="FFFFCC"/>
                </a:solidFill>
                <a:cs typeface="Calibri" pitchFamily="34" charset="0"/>
              </a:rPr>
              <a:t>Lost man can believe (John 1:12; 20:31; 1 Cor. 1:21; 1 John 5:10)</a:t>
            </a:r>
          </a:p>
        </p:txBody>
      </p:sp>
      <p:pic>
        <p:nvPicPr>
          <p:cNvPr id="2" name="Picture 2">
            <a:extLst>
              <a:ext uri="{FF2B5EF4-FFF2-40B4-BE49-F238E27FC236}">
                <a16:creationId xmlns:a16="http://schemas.microsoft.com/office/drawing/2014/main" id="{29B30405-C6DE-98BF-D3E5-9CCEE675F2E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940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826D2C-B5F8-4419-917F-0D12C3EC0A4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954655"/>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1:12-13</a:t>
            </a:r>
          </a:p>
          <a:p>
            <a:pPr algn="just">
              <a:spcBef>
                <a:spcPts val="0"/>
              </a:spcBef>
              <a:spcAft>
                <a:spcPts val="0"/>
              </a:spcAft>
            </a:pPr>
            <a:r>
              <a:rPr lang="en-US" altLang="en-US" sz="3400" kern="0" dirty="0">
                <a:latin typeface="Calibri" panose="020F0502020204030204" pitchFamily="34" charset="0"/>
                <a:cs typeface="Calibri" panose="020F0502020204030204" pitchFamily="34" charset="0"/>
              </a:rPr>
              <a:t>“</a:t>
            </a:r>
            <a:r>
              <a:rPr lang="en-US" sz="3400" dirty="0">
                <a:latin typeface="Calibri" panose="020F0502020204030204" pitchFamily="34" charset="0"/>
                <a:cs typeface="Calibri" panose="020F0502020204030204" pitchFamily="34" charset="0"/>
              </a:rPr>
              <a:t>But as many as </a:t>
            </a:r>
            <a:r>
              <a:rPr lang="en-US" sz="3400" b="1" u="sng" dirty="0">
                <a:solidFill>
                  <a:srgbClr val="FFFFCC"/>
                </a:solidFill>
                <a:latin typeface="Calibri" panose="020F0502020204030204" pitchFamily="34" charset="0"/>
                <a:cs typeface="Calibri" panose="020F0502020204030204" pitchFamily="34" charset="0"/>
              </a:rPr>
              <a:t>received</a:t>
            </a:r>
            <a:r>
              <a:rPr lang="en-US" sz="3400" dirty="0">
                <a:latin typeface="Calibri" panose="020F0502020204030204" pitchFamily="34" charset="0"/>
                <a:cs typeface="Calibri" panose="020F0502020204030204" pitchFamily="34" charset="0"/>
              </a:rPr>
              <a:t> Him, to them He gave the right to become children of God, </a:t>
            </a:r>
            <a:r>
              <a:rPr lang="en-US" sz="3400" i="1" dirty="0">
                <a:latin typeface="Calibri" panose="020F0502020204030204" pitchFamily="34" charset="0"/>
                <a:cs typeface="Calibri" panose="020F0502020204030204" pitchFamily="34" charset="0"/>
              </a:rPr>
              <a:t>even</a:t>
            </a:r>
            <a:r>
              <a:rPr lang="en-US" sz="3400" dirty="0">
                <a:latin typeface="Calibri" panose="020F0502020204030204" pitchFamily="34" charset="0"/>
                <a:cs typeface="Calibri" panose="020F0502020204030204" pitchFamily="34" charset="0"/>
              </a:rPr>
              <a:t> to those who </a:t>
            </a:r>
            <a:r>
              <a:rPr lang="en-US" sz="3400" b="1" u="sng" dirty="0">
                <a:solidFill>
                  <a:srgbClr val="FFFFCC"/>
                </a:solidFill>
                <a:latin typeface="Calibri" panose="020F0502020204030204" pitchFamily="34" charset="0"/>
                <a:cs typeface="Calibri" panose="020F0502020204030204" pitchFamily="34" charset="0"/>
              </a:rPr>
              <a:t>believe</a:t>
            </a:r>
            <a:r>
              <a:rPr lang="en-US" sz="3400" dirty="0">
                <a:latin typeface="Calibri" panose="020F0502020204030204" pitchFamily="34" charset="0"/>
                <a:cs typeface="Calibri" panose="020F0502020204030204" pitchFamily="34" charset="0"/>
              </a:rPr>
              <a:t> in His name, </a:t>
            </a:r>
            <a:r>
              <a:rPr lang="en-US" sz="3400" baseline="30000" dirty="0">
                <a:latin typeface="Calibri" panose="020F0502020204030204" pitchFamily="34" charset="0"/>
                <a:cs typeface="Calibri" panose="020F0502020204030204" pitchFamily="34" charset="0"/>
              </a:rPr>
              <a:t>13 </a:t>
            </a:r>
            <a:r>
              <a:rPr lang="en-US" sz="3400" dirty="0">
                <a:latin typeface="Calibri" panose="020F0502020204030204" pitchFamily="34" charset="0"/>
                <a:cs typeface="Calibri" panose="020F0502020204030204" pitchFamily="34" charset="0"/>
              </a:rPr>
              <a:t>who were born, not of blood nor of the will of the flesh nor of the will of man, but of God.”</a:t>
            </a:r>
            <a:endParaRPr lang="en-US" altLang="en-US" sz="3400" kern="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86124C8-B620-12BF-053C-57837CE1A1C6}"/>
              </a:ext>
            </a:extLst>
          </p:cNvPr>
          <p:cNvPicPr>
            <a:picLocks noChangeAspect="1"/>
          </p:cNvPicPr>
          <p:nvPr/>
        </p:nvPicPr>
        <p:blipFill>
          <a:blip r:embed="rId3"/>
          <a:stretch>
            <a:fillRect/>
          </a:stretch>
        </p:blipFill>
        <p:spPr>
          <a:xfrm>
            <a:off x="3464441" y="3200400"/>
            <a:ext cx="5263118" cy="1645920"/>
          </a:xfrm>
          <a:prstGeom prst="rect">
            <a:avLst/>
          </a:prstGeom>
          <a:solidFill>
            <a:srgbClr val="FFFFFF">
              <a:shade val="85000"/>
            </a:srgbClr>
          </a:solidFill>
          <a:ln w="38100" cap="sq">
            <a:solidFill>
              <a:srgbClr val="FFFF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81469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F47D9E-39F1-411B-9909-C946680BB1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609600" y="0"/>
            <a:ext cx="10972800" cy="3352800"/>
          </a:xfrm>
        </p:spPr>
        <p:txBody>
          <a:bodyPr/>
          <a:lstStyle/>
          <a:p>
            <a:pPr marL="0" indent="0" algn="ctr" defTabSz="685800">
              <a:spcBef>
                <a:spcPts val="0"/>
              </a:spcBef>
              <a:spcAft>
                <a:spcPts val="1200"/>
              </a:spcAft>
              <a:buNone/>
              <a:defRPr/>
            </a:pPr>
            <a:r>
              <a:rPr lang="en-US" altLang="en-US" sz="4000" kern="1200" dirty="0">
                <a:solidFill>
                  <a:schemeClr val="tx2"/>
                </a:solidFill>
                <a:ea typeface="+mj-ea"/>
                <a:cs typeface="Calibri" panose="020F0502020204030204" pitchFamily="34" charset="0"/>
              </a:rPr>
              <a:t>John 20:30-31</a:t>
            </a:r>
          </a:p>
          <a:p>
            <a:pPr marL="0" indent="0" algn="just">
              <a:spcBef>
                <a:spcPts val="0"/>
              </a:spcBef>
              <a:buNone/>
              <a:defRPr/>
            </a:pPr>
            <a:r>
              <a:rPr lang="en-US" dirty="0">
                <a:cs typeface="Calibri" panose="020F0502020204030204" pitchFamily="34" charset="0"/>
              </a:rPr>
              <a:t>“Therefore many other signs Jesus also performed in the presence of the disciples, which are not written in this book; but these have been written so that you may </a:t>
            </a:r>
            <a:r>
              <a:rPr lang="en-US" b="1" u="sng" dirty="0">
                <a:solidFill>
                  <a:srgbClr val="FFFFCC"/>
                </a:solidFill>
                <a:cs typeface="Calibri" panose="020F0502020204030204" pitchFamily="34" charset="0"/>
              </a:rPr>
              <a:t>believe</a:t>
            </a:r>
            <a:r>
              <a:rPr lang="en-US" dirty="0">
                <a:cs typeface="Calibri" panose="020F0502020204030204" pitchFamily="34" charset="0"/>
              </a:rPr>
              <a:t> that Jesus is the Christ, the Son of God; and that believing</a:t>
            </a:r>
            <a:r>
              <a:rPr lang="en-US" b="1" dirty="0">
                <a:cs typeface="Calibri" panose="020F0502020204030204" pitchFamily="34" charset="0"/>
              </a:rPr>
              <a:t> </a:t>
            </a:r>
            <a:r>
              <a:rPr lang="en-US" dirty="0">
                <a:cs typeface="Calibri" panose="020F0502020204030204" pitchFamily="34" charset="0"/>
              </a:rPr>
              <a:t>you may have </a:t>
            </a:r>
            <a:r>
              <a:rPr lang="en-US" b="1" u="sng" dirty="0">
                <a:solidFill>
                  <a:srgbClr val="FFFFCC"/>
                </a:solidFill>
                <a:cs typeface="Calibri" panose="020F0502020204030204" pitchFamily="34" charset="0"/>
              </a:rPr>
              <a:t>life</a:t>
            </a:r>
            <a:r>
              <a:rPr lang="en-US" dirty="0">
                <a:cs typeface="Calibri" panose="020F0502020204030204" pitchFamily="34" charset="0"/>
              </a:rPr>
              <a:t> in His name.”</a:t>
            </a:r>
          </a:p>
        </p:txBody>
      </p:sp>
      <p:pic>
        <p:nvPicPr>
          <p:cNvPr id="4" name="Picture 3">
            <a:extLst>
              <a:ext uri="{FF2B5EF4-FFF2-40B4-BE49-F238E27FC236}">
                <a16:creationId xmlns:a16="http://schemas.microsoft.com/office/drawing/2014/main" id="{2BCFE551-0C84-F0C3-B6FD-9FC0B383E458}"/>
              </a:ext>
            </a:extLst>
          </p:cNvPr>
          <p:cNvPicPr>
            <a:picLocks noChangeAspect="1"/>
          </p:cNvPicPr>
          <p:nvPr/>
        </p:nvPicPr>
        <p:blipFill>
          <a:blip r:embed="rId3"/>
          <a:srcRect l="13753" r="12504"/>
          <a:stretch>
            <a:fillRect/>
          </a:stretch>
        </p:blipFill>
        <p:spPr>
          <a:xfrm>
            <a:off x="4777347" y="2819400"/>
            <a:ext cx="2637306" cy="20116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8595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981200" y="6019800"/>
            <a:ext cx="8229600" cy="715963"/>
          </a:xfrm>
        </p:spPr>
        <p:txBody>
          <a:bodyPr/>
          <a:lstStyle/>
          <a:p>
            <a:pPr algn="ctr" eaLnBrk="1" hangingPunct="1"/>
            <a:r>
              <a:rPr lang="en-US" altLang="en-US" sz="2000" dirty="0">
                <a:solidFill>
                  <a:schemeClr val="tx1"/>
                </a:solidFill>
              </a:rPr>
              <a:t>Lewis Sperry Chafer, vol. 7, </a:t>
            </a:r>
            <a:r>
              <a:rPr lang="en-US" altLang="en-US" sz="2000" i="1" dirty="0">
                <a:solidFill>
                  <a:schemeClr val="tx1"/>
                </a:solidFill>
              </a:rPr>
              <a:t>Systematic </a:t>
            </a:r>
            <a:r>
              <a:rPr lang="en-US" altLang="en-US" sz="2000" i="1" dirty="0" err="1">
                <a:solidFill>
                  <a:schemeClr val="tx1"/>
                </a:solidFill>
              </a:rPr>
              <a:t>Theology</a:t>
            </a:r>
            <a:r>
              <a:rPr lang="en-US" altLang="en-US" sz="2000" baseline="30000" dirty="0" err="1">
                <a:solidFill>
                  <a:schemeClr val="tx1"/>
                </a:solidFill>
                <a:hlinkClick r:id="rId2">
                  <a:extLst>
                    <a:ext uri="{A12FA001-AC4F-418D-AE19-62706E023703}">
                      <ahyp:hlinkClr xmlns:ahyp="http://schemas.microsoft.com/office/drawing/2018/hyperlinkcolor" val="tx"/>
                    </a:ext>
                  </a:extLst>
                </a:hlinkClick>
              </a:rPr>
              <a:t>b</a:t>
            </a:r>
            <a:r>
              <a:rPr lang="en-US" altLang="en-US" sz="2000" dirty="0">
                <a:solidFill>
                  <a:schemeClr val="tx1"/>
                </a:solidFill>
              </a:rPr>
              <a:t> </a:t>
            </a:r>
            <a:br>
              <a:rPr lang="en-US" altLang="en-US" sz="2000" dirty="0">
                <a:solidFill>
                  <a:schemeClr val="tx1"/>
                </a:solidFill>
              </a:rPr>
            </a:br>
            <a:r>
              <a:rPr lang="en-US" altLang="en-US" sz="2000" dirty="0">
                <a:solidFill>
                  <a:schemeClr val="tx1"/>
                </a:solidFill>
              </a:rPr>
              <a:t>(Grand Rapids, MI: Kregel Publications, 1993), 265-66.</a:t>
            </a:r>
          </a:p>
        </p:txBody>
      </p:sp>
      <p:sp>
        <p:nvSpPr>
          <p:cNvPr id="105475" name="Content Placeholder 2"/>
          <p:cNvSpPr>
            <a:spLocks noGrp="1"/>
          </p:cNvSpPr>
          <p:nvPr>
            <p:ph idx="1"/>
          </p:nvPr>
        </p:nvSpPr>
        <p:spPr>
          <a:xfrm>
            <a:off x="3733800" y="1934086"/>
            <a:ext cx="7848600" cy="1799714"/>
          </a:xfrm>
        </p:spPr>
        <p:txBody>
          <a:bodyPr/>
          <a:lstStyle/>
          <a:p>
            <a:pPr marL="0" indent="0" algn="just" eaLnBrk="1" hangingPunct="1">
              <a:buNone/>
            </a:pPr>
            <a:r>
              <a:rPr lang="en-US" altLang="en-US" dirty="0"/>
              <a:t>“…because upwards of 150 passages of Scripture condition salvation upon believing only</a:t>
            </a:r>
            <a:r>
              <a:rPr lang="en-US" altLang="en-US" b="1" dirty="0"/>
              <a:t> </a:t>
            </a:r>
            <a:r>
              <a:rPr lang="en-US" altLang="en-US" dirty="0"/>
              <a:t>(cf. John 3:16; Acts 16:31). </a:t>
            </a:r>
          </a:p>
        </p:txBody>
      </p:sp>
      <p:pic>
        <p:nvPicPr>
          <p:cNvPr id="47108" name="Picture 2" descr="http://t1.gstatic.com/images?q=tbn:ANd9GcQxv3vyi4YqgamHAJTIgWkNJkLqWWIuAG2pkecTpX67vjz6XE96Kw"/>
          <p:cNvPicPr>
            <a:picLocks noChangeAspect="1" noChangeArrowheads="1"/>
          </p:cNvPicPr>
          <p:nvPr/>
        </p:nvPicPr>
        <p:blipFill>
          <a:blip r:embed="rId3" cstate="print"/>
          <a:srcRect/>
          <a:stretch>
            <a:fillRect/>
          </a:stretch>
        </p:blipFill>
        <p:spPr bwMode="auto">
          <a:xfrm>
            <a:off x="685796" y="1600200"/>
            <a:ext cx="2530121" cy="3566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981200" y="274638"/>
            <a:ext cx="8229600"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Belief-God’s One Condition for Justification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3BC05-46E1-6DB7-FBBB-99E449AAACF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5742FCFA-F50E-6C40-861E-56728FAB85A3}"/>
              </a:ext>
            </a:extLst>
          </p:cNvPr>
          <p:cNvSpPr>
            <a:spLocks noGrp="1"/>
          </p:cNvSpPr>
          <p:nvPr>
            <p:ph type="title"/>
          </p:nvPr>
        </p:nvSpPr>
        <p:spPr>
          <a:xfrm>
            <a:off x="1028700" y="152400"/>
            <a:ext cx="10134600" cy="914400"/>
          </a:xfrm>
        </p:spPr>
        <p:txBody>
          <a:bodyPr/>
          <a:lstStyle/>
          <a:p>
            <a:pPr marL="742950" indent="-742950" algn="ctr">
              <a:buClr>
                <a:srgbClr val="66FF66"/>
              </a:buClr>
              <a:buFont typeface="+mj-lt"/>
              <a:buAutoNum type="arabicPeriod" startAt="2"/>
            </a:pPr>
            <a:r>
              <a:rPr lang="en-US" sz="3600" dirty="0">
                <a:effectLst>
                  <a:outerShdw blurRad="38100" dist="38100" dir="2700000" algn="tl">
                    <a:srgbClr val="000000">
                      <a:alpha val="43137"/>
                    </a:srgbClr>
                  </a:outerShdw>
                </a:effectLst>
              </a:rPr>
              <a:t>Calvinistic Arguments</a:t>
            </a:r>
          </a:p>
        </p:txBody>
      </p:sp>
      <p:sp>
        <p:nvSpPr>
          <p:cNvPr id="3" name="Content Placeholder 2">
            <a:extLst>
              <a:ext uri="{FF2B5EF4-FFF2-40B4-BE49-F238E27FC236}">
                <a16:creationId xmlns:a16="http://schemas.microsoft.com/office/drawing/2014/main" id="{6C3F9BED-5147-71D6-03EF-C18FB128C8F9}"/>
              </a:ext>
            </a:extLst>
          </p:cNvPr>
          <p:cNvSpPr>
            <a:spLocks noGrp="1"/>
          </p:cNvSpPr>
          <p:nvPr>
            <p:ph idx="1"/>
          </p:nvPr>
        </p:nvSpPr>
        <p:spPr>
          <a:xfrm>
            <a:off x="609600" y="1600200"/>
            <a:ext cx="8229600" cy="2819400"/>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Faith is a gift</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Regeneration precedes faith</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Lost man cannot seek God (Rom. 3:11)</a:t>
            </a:r>
          </a:p>
        </p:txBody>
      </p:sp>
      <p:pic>
        <p:nvPicPr>
          <p:cNvPr id="4" name="Picture 2">
            <a:extLst>
              <a:ext uri="{FF2B5EF4-FFF2-40B4-BE49-F238E27FC236}">
                <a16:creationId xmlns:a16="http://schemas.microsoft.com/office/drawing/2014/main" id="{A8FFAC61-4FF7-73D9-CA91-24ED784262E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940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A0A5D-82A8-D78A-237D-25C318661FC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EE9C69-2BB5-BB2F-1F5D-7080EE5B5927}"/>
              </a:ext>
            </a:extLst>
          </p:cNvPr>
          <p:cNvSpPr>
            <a:spLocks noGrp="1"/>
          </p:cNvSpPr>
          <p:nvPr>
            <p:ph idx="1"/>
          </p:nvPr>
        </p:nvSpPr>
        <p:spPr>
          <a:xfrm>
            <a:off x="609600" y="1600200"/>
            <a:ext cx="7620000" cy="50292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arguments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Man can resist God’s grace</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 by disbelieving</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6:44?</a:t>
            </a:r>
          </a:p>
        </p:txBody>
      </p:sp>
      <p:sp>
        <p:nvSpPr>
          <p:cNvPr id="4" name="Title 1">
            <a:extLst>
              <a:ext uri="{FF2B5EF4-FFF2-40B4-BE49-F238E27FC236}">
                <a16:creationId xmlns:a16="http://schemas.microsoft.com/office/drawing/2014/main" id="{644B6F66-817B-C38D-CFC2-0F0B8547C650}"/>
              </a:ext>
            </a:extLst>
          </p:cNvPr>
          <p:cNvSpPr>
            <a:spLocks noGrp="1"/>
          </p:cNvSpPr>
          <p:nvPr>
            <p:ph type="title"/>
          </p:nvPr>
        </p:nvSpPr>
        <p:spPr>
          <a:xfrm>
            <a:off x="1143000" y="228600"/>
            <a:ext cx="9220200" cy="914400"/>
          </a:xfrm>
        </p:spPr>
        <p:txBody>
          <a:bodyPr/>
          <a:lstStyle/>
          <a:p>
            <a:pPr marL="742950" indent="-742950" algn="ctr">
              <a:buClr>
                <a:srgbClr val="CC66FF"/>
              </a:buClr>
              <a:buFont typeface="+mj-lt"/>
              <a:buAutoNum type="alphaUcPeriod" startAt="4"/>
            </a:pPr>
            <a:r>
              <a:rPr lang="en-US" sz="3600" dirty="0">
                <a:effectLst>
                  <a:outerShdw blurRad="38100" dist="38100" dir="2700000" algn="tl">
                    <a:srgbClr val="000000">
                      <a:alpha val="43137"/>
                    </a:srgbClr>
                  </a:outerShdw>
                </a:effectLst>
              </a:rPr>
              <a:t>Irresistible Grace</a:t>
            </a:r>
          </a:p>
        </p:txBody>
      </p:sp>
      <p:pic>
        <p:nvPicPr>
          <p:cNvPr id="2" name="Picture 2">
            <a:extLst>
              <a:ext uri="{FF2B5EF4-FFF2-40B4-BE49-F238E27FC236}">
                <a16:creationId xmlns:a16="http://schemas.microsoft.com/office/drawing/2014/main" id="{B75909B4-425E-0AF5-D0CC-FF509F5EDC1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833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A3BFA-DD38-CD23-69C8-41FECD5F55B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3F2E4E3-1555-0430-0F3C-59EE9B3702D4}"/>
              </a:ext>
            </a:extLst>
          </p:cNvPr>
          <p:cNvSpPr>
            <a:spLocks noGrp="1"/>
          </p:cNvSpPr>
          <p:nvPr>
            <p:ph type="title"/>
          </p:nvPr>
        </p:nvSpPr>
        <p:spPr>
          <a:xfrm>
            <a:off x="1524000" y="609600"/>
            <a:ext cx="10363200" cy="1143000"/>
          </a:xfrm>
        </p:spPr>
        <p:txBody>
          <a:bodyPr wrap="square" anchor="ctr">
            <a:normAutofit/>
          </a:bodyPr>
          <a:lstStyle/>
          <a:p>
            <a:r>
              <a:rPr lang="en-US" dirty="0">
                <a:effectLst>
                  <a:outerShdw blurRad="38100" dist="38100" dir="2700000" algn="tl">
                    <a:srgbClr val="000000">
                      <a:alpha val="43137"/>
                    </a:srgbClr>
                  </a:outerShdw>
                </a:effectLst>
              </a:rPr>
              <a:t>Neo-Calvinism vs. The Bible</a:t>
            </a:r>
          </a:p>
        </p:txBody>
      </p:sp>
      <p:sp>
        <p:nvSpPr>
          <p:cNvPr id="3" name="Content Placeholder 2">
            <a:extLst>
              <a:ext uri="{FF2B5EF4-FFF2-40B4-BE49-F238E27FC236}">
                <a16:creationId xmlns:a16="http://schemas.microsoft.com/office/drawing/2014/main" id="{F80E7AB0-7C71-4EBC-0B6A-0B2BD790E2F0}"/>
              </a:ext>
            </a:extLst>
          </p:cNvPr>
          <p:cNvSpPr>
            <a:spLocks noGrp="1"/>
          </p:cNvSpPr>
          <p:nvPr>
            <p:ph idx="1"/>
          </p:nvPr>
        </p:nvSpPr>
        <p:spPr>
          <a:xfrm>
            <a:off x="1559984" y="1946275"/>
            <a:ext cx="7120890" cy="4114800"/>
          </a:xfrm>
        </p:spPr>
        <p:txBody>
          <a:bodyPr wrap="square" anchor="t">
            <a:normAutofit/>
          </a:bodyPr>
          <a:lstStyle/>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Calvinism’s Mixed Blessing</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Why Critique Calvinism? </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 Source of Calvin’s Theology</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Calvin’s Manner of Life</a:t>
            </a:r>
          </a:p>
          <a:p>
            <a:pPr marL="576263" indent="-576263">
              <a:lnSpc>
                <a:spcPct val="90000"/>
              </a:lnSpc>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TULIP Through the Grid of Scripture</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4" name="Picture 2">
            <a:extLst>
              <a:ext uri="{FF2B5EF4-FFF2-40B4-BE49-F238E27FC236}">
                <a16:creationId xmlns:a16="http://schemas.microsoft.com/office/drawing/2014/main" id="{8AF4AC11-FCEA-8C78-B5BA-DA6151C8459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73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85900" y="228600"/>
            <a:ext cx="9220200" cy="914400"/>
          </a:xfrm>
        </p:spPr>
        <p:txBody>
          <a:bodyPr/>
          <a:lstStyle/>
          <a:p>
            <a:pPr marL="746125" lvl="1" indent="-742950" algn="ctr">
              <a:spcBef>
                <a:spcPts val="0"/>
              </a:spcBef>
              <a:spcAft>
                <a:spcPts val="3000"/>
              </a:spcAft>
              <a:buClr>
                <a:srgbClr val="66FF66"/>
              </a:buClr>
              <a:buSzPct val="100000"/>
              <a:buFont typeface="+mj-lt"/>
              <a:buAutoNum type="arabicPeriod" startAt="3"/>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Man Can Resist God’s Grace</a:t>
            </a:r>
          </a:p>
        </p:txBody>
      </p:sp>
      <p:sp>
        <p:nvSpPr>
          <p:cNvPr id="3" name="Content Placeholder 2"/>
          <p:cNvSpPr>
            <a:spLocks noGrp="1"/>
          </p:cNvSpPr>
          <p:nvPr>
            <p:ph idx="1"/>
          </p:nvPr>
        </p:nvSpPr>
        <p:spPr>
          <a:xfrm>
            <a:off x="609600" y="1371600"/>
            <a:ext cx="6934200" cy="4947557"/>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Gen. 6:3 (1 Pet. 3:20; 2 Pet. 2:5)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Prov. 1:24-25; 29:1</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Matt. 23:37</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John 12:32 (Rev. 20:11-15)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Acts 7:51</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Heb. 12:25</a:t>
            </a:r>
          </a:p>
        </p:txBody>
      </p:sp>
      <p:pic>
        <p:nvPicPr>
          <p:cNvPr id="2" name="Picture 2">
            <a:extLst>
              <a:ext uri="{FF2B5EF4-FFF2-40B4-BE49-F238E27FC236}">
                <a16:creationId xmlns:a16="http://schemas.microsoft.com/office/drawing/2014/main" id="{C4E146E2-1690-B9BD-39C6-7818F503433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673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E605F-7DCF-032D-596D-B5E2D51F060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287F1495-428D-F049-6BF2-904CDC82DEAD}"/>
              </a:ext>
            </a:extLst>
          </p:cNvPr>
          <p:cNvSpPr>
            <a:spLocks noGrp="1"/>
          </p:cNvSpPr>
          <p:nvPr>
            <p:ph type="title"/>
          </p:nvPr>
        </p:nvSpPr>
        <p:spPr>
          <a:xfrm>
            <a:off x="1485900" y="228600"/>
            <a:ext cx="9220200" cy="914400"/>
          </a:xfrm>
        </p:spPr>
        <p:txBody>
          <a:bodyPr/>
          <a:lstStyle/>
          <a:p>
            <a:pPr marL="746125" lvl="1" indent="-742950" algn="ctr">
              <a:spcBef>
                <a:spcPts val="0"/>
              </a:spcBef>
              <a:spcAft>
                <a:spcPts val="3000"/>
              </a:spcAft>
              <a:buClr>
                <a:srgbClr val="66FF66"/>
              </a:buClr>
              <a:buSzPct val="100000"/>
              <a:buFont typeface="+mj-lt"/>
              <a:buAutoNum type="arabicPeriod" startAt="3"/>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Man Can Resist God’s Grace</a:t>
            </a:r>
          </a:p>
        </p:txBody>
      </p:sp>
      <p:sp>
        <p:nvSpPr>
          <p:cNvPr id="3" name="Content Placeholder 2">
            <a:extLst>
              <a:ext uri="{FF2B5EF4-FFF2-40B4-BE49-F238E27FC236}">
                <a16:creationId xmlns:a16="http://schemas.microsoft.com/office/drawing/2014/main" id="{BEA479A4-8B30-F40C-D191-BD0841482F5F}"/>
              </a:ext>
            </a:extLst>
          </p:cNvPr>
          <p:cNvSpPr>
            <a:spLocks noGrp="1"/>
          </p:cNvSpPr>
          <p:nvPr>
            <p:ph idx="1"/>
          </p:nvPr>
        </p:nvSpPr>
        <p:spPr>
          <a:xfrm>
            <a:off x="609600" y="1371600"/>
            <a:ext cx="6934200" cy="4947557"/>
          </a:xfrm>
        </p:spPr>
        <p:txBody>
          <a:bodyPr/>
          <a:lstStyle/>
          <a:p>
            <a:pPr marL="742950" indent="-742950" algn="just">
              <a:spcBef>
                <a:spcPts val="0"/>
              </a:spcBef>
              <a:spcAft>
                <a:spcPts val="24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cs typeface="Calibri" pitchFamily="34" charset="0"/>
              </a:rPr>
              <a:t>Gen. 6:3 (1 Pet. 3:20; 2 Pet. 2:5)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Prov. 1:24-25; 29:1</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Matt. 23:37</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John 12:32 (Rev. 20:11-15)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Acts 7:51</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Heb. 12:25</a:t>
            </a:r>
          </a:p>
        </p:txBody>
      </p:sp>
      <p:pic>
        <p:nvPicPr>
          <p:cNvPr id="2" name="Picture 2">
            <a:extLst>
              <a:ext uri="{FF2B5EF4-FFF2-40B4-BE49-F238E27FC236}">
                <a16:creationId xmlns:a16="http://schemas.microsoft.com/office/drawing/2014/main" id="{3CE96E3F-717D-6689-872D-AB62067B157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539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5E19-9EAB-4716-BF97-4F82CC6117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876800"/>
          </a:xfrm>
        </p:spPr>
        <p:txBody>
          <a:bodyPr/>
          <a:lstStyle/>
          <a:p>
            <a:pPr marL="0" indent="0" algn="ctr" defTabSz="685800">
              <a:spcBef>
                <a:spcPts val="0"/>
              </a:spcBef>
              <a:spcAft>
                <a:spcPts val="1200"/>
              </a:spcAft>
              <a:buNone/>
              <a:defRPr/>
            </a:pPr>
            <a:r>
              <a:rPr lang="en-US" sz="4000" kern="1200" dirty="0">
                <a:solidFill>
                  <a:schemeClr val="tx2"/>
                </a:solidFill>
                <a:ea typeface="+mj-ea"/>
                <a:cs typeface="Calibri" panose="020F0502020204030204" pitchFamily="34" charset="0"/>
              </a:rPr>
              <a:t>Genesis 6:1-4</a:t>
            </a:r>
          </a:p>
          <a:p>
            <a:pPr marL="0" indent="0" algn="just">
              <a:spcBef>
                <a:spcPts val="0"/>
              </a:spcBef>
              <a:buNone/>
            </a:pPr>
            <a:r>
              <a:rPr lang="en-US" sz="2900" dirty="0">
                <a:effectLst>
                  <a:outerShdw blurRad="38100" dist="38100" dir="2700000" algn="tl">
                    <a:srgbClr val="000000">
                      <a:alpha val="43137"/>
                    </a:srgbClr>
                  </a:outerShdw>
                </a:effectLst>
              </a:rPr>
              <a:t>“</a:t>
            </a:r>
            <a:r>
              <a:rPr lang="en-US" sz="2900" baseline="30000" dirty="0">
                <a:effectLst/>
              </a:rPr>
              <a:t>1 </a:t>
            </a:r>
            <a:r>
              <a:rPr lang="en-US" sz="2900" dirty="0">
                <a:effectLst>
                  <a:outerShdw blurRad="38100" dist="38100" dir="2700000" algn="tl">
                    <a:srgbClr val="000000">
                      <a:alpha val="43137"/>
                    </a:srgbClr>
                  </a:outerShdw>
                </a:effectLst>
              </a:rPr>
              <a:t>Now it came about, when men began to multiply on the face of the land, and daughters were born to them</a:t>
            </a:r>
            <a:r>
              <a:rPr lang="en-US" sz="2900" dirty="0">
                <a:effectLst/>
              </a:rPr>
              <a:t>, </a:t>
            </a:r>
            <a:r>
              <a:rPr lang="en-US" sz="2900" baseline="30000" dirty="0">
                <a:effectLst/>
              </a:rPr>
              <a:t>2 </a:t>
            </a:r>
            <a:r>
              <a:rPr lang="en-US" sz="2900" dirty="0">
                <a:effectLst>
                  <a:outerShdw blurRad="38100" dist="38100" dir="2700000" algn="tl">
                    <a:srgbClr val="000000">
                      <a:alpha val="43137"/>
                    </a:srgbClr>
                  </a:outerShdw>
                </a:effectLst>
              </a:rPr>
              <a:t>that the sons of God saw that the daughters of men were beautiful; and they took wives for themselves, whomever they chose. </a:t>
            </a:r>
            <a:r>
              <a:rPr lang="en-US" sz="2900" baseline="30000" dirty="0">
                <a:effectLst/>
              </a:rPr>
              <a:t>3</a:t>
            </a:r>
            <a:r>
              <a:rPr lang="en-US" sz="2900" dirty="0">
                <a:effectLst>
                  <a:outerShdw blurRad="38100" dist="38100" dir="2700000" algn="tl">
                    <a:srgbClr val="000000">
                      <a:alpha val="43137"/>
                    </a:srgbClr>
                  </a:outerShdw>
                </a:effectLst>
              </a:rPr>
              <a:t> </a:t>
            </a:r>
            <a:r>
              <a:rPr lang="en-US" sz="2900" b="1" u="sng" dirty="0">
                <a:solidFill>
                  <a:srgbClr val="FFFFCC"/>
                </a:solidFill>
                <a:effectLst>
                  <a:outerShdw blurRad="38100" dist="38100" dir="2700000" algn="tl">
                    <a:srgbClr val="000000">
                      <a:alpha val="43137"/>
                    </a:srgbClr>
                  </a:outerShdw>
                </a:effectLst>
              </a:rPr>
              <a:t>Then the Lord said, ‘My Spirit shall not strive with man forever, because he also is flesh; nevertheless his days shall be one hundred and twenty years.’</a:t>
            </a:r>
            <a:r>
              <a:rPr lang="en-US" sz="2900" dirty="0">
                <a:effectLst>
                  <a:outerShdw blurRad="38100" dist="38100" dir="2700000" algn="tl">
                    <a:srgbClr val="000000">
                      <a:alpha val="43137"/>
                    </a:srgbClr>
                  </a:outerShdw>
                </a:effectLst>
              </a:rPr>
              <a:t> </a:t>
            </a:r>
            <a:r>
              <a:rPr lang="en-US" sz="2900" baseline="30000" dirty="0">
                <a:effectLst/>
              </a:rPr>
              <a:t>4</a:t>
            </a:r>
            <a:r>
              <a:rPr lang="en-US" sz="2900" dirty="0">
                <a:effectLst>
                  <a:outerShdw blurRad="38100" dist="38100" dir="2700000" algn="tl">
                    <a:srgbClr val="000000">
                      <a:alpha val="43137"/>
                    </a:srgbClr>
                  </a:outerShdw>
                </a:effectLst>
              </a:rPr>
              <a:t> The Nephilim were on the earth in those days, and also afterward, when the sons of God came in to the daughters of men, and they bore children to them. Those were the mighty men who were of old, men of renown.”</a:t>
            </a:r>
          </a:p>
        </p:txBody>
      </p:sp>
    </p:spTree>
    <p:extLst>
      <p:ext uri="{BB962C8B-B14F-4D97-AF65-F5344CB8AC3E}">
        <p14:creationId xmlns:p14="http://schemas.microsoft.com/office/powerpoint/2010/main" val="2341257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447800"/>
            <a:ext cx="10972800" cy="3733800"/>
          </a:xfrm>
        </p:spPr>
        <p:txBody>
          <a:bodyPr/>
          <a:lstStyle/>
          <a:p>
            <a:pPr marL="0" indent="0" algn="just">
              <a:buNone/>
            </a:pPr>
            <a:r>
              <a:rPr lang="en-US" altLang="en-US" dirty="0">
                <a:effectLst>
                  <a:outerShdw blurRad="38100" dist="38100" dir="2700000" algn="tl">
                    <a:srgbClr val="000000">
                      <a:alpha val="43137"/>
                    </a:srgbClr>
                  </a:outerShdw>
                </a:effectLst>
              </a:rPr>
              <a:t>“The ancient quibble about ‘Cain’s wife’ is thus seen to be quite trivial. </a:t>
            </a:r>
            <a:r>
              <a:rPr lang="en-US" dirty="0">
                <a:effectLst>
                  <a:outerShdw blurRad="38100" dist="38100" dir="2700000" algn="tl">
                    <a:srgbClr val="000000">
                      <a:alpha val="43137"/>
                    </a:srgbClr>
                  </a:outerShdw>
                </a:effectLst>
              </a:rPr>
              <a:t>Long before Cain died, there was a large population in the earth. By the time of the Deluge, 1,656 years after Creation by the Ussher chronology, even using the above conservative assumptions, the world population would have been </a:t>
            </a:r>
            <a:r>
              <a:rPr lang="en-US" b="1" u="sng" dirty="0">
                <a:solidFill>
                  <a:srgbClr val="FFFFCC"/>
                </a:solidFill>
                <a:effectLst>
                  <a:outerShdw blurRad="38100" dist="38100" dir="2700000" algn="tl">
                    <a:srgbClr val="000000">
                      <a:alpha val="43137"/>
                    </a:srgbClr>
                  </a:outerShdw>
                </a:effectLst>
              </a:rPr>
              <a:t>at least seven billion people!</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4095750" y="219670"/>
            <a:ext cx="40005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Dr. Henry M. Morris</a:t>
            </a:r>
          </a:p>
          <a:p>
            <a:pPr algn="ctr"/>
            <a:r>
              <a:rPr lang="en-US" altLang="en-US" sz="1800" i="1" dirty="0">
                <a:effectLst>
                  <a:outerShdw blurRad="38100" dist="38100" dir="2700000" algn="tl">
                    <a:srgbClr val="000000"/>
                  </a:outerShdw>
                </a:effectLst>
                <a:latin typeface="Calibri" panose="020F0502020204030204" pitchFamily="34" charset="0"/>
                <a:cs typeface="Calibri" panose="020F0502020204030204" pitchFamily="34" charset="0"/>
              </a:rPr>
              <a:t>The Genesis Record, 144</a:t>
            </a:r>
          </a:p>
        </p:txBody>
      </p:sp>
      <p:pic>
        <p:nvPicPr>
          <p:cNvPr id="5" name="Picture 2" descr="Genesis Record: Morris, Henry M.: 9780801072826: Amazon.com: Books">
            <a:extLst>
              <a:ext uri="{FF2B5EF4-FFF2-40B4-BE49-F238E27FC236}">
                <a16:creationId xmlns:a16="http://schemas.microsoft.com/office/drawing/2014/main" id="{7129DEAE-1D12-4A47-88C8-DE2AD62C3A2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1410" y="76200"/>
            <a:ext cx="73019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AE0A5B4-998D-40CB-A55D-86C9B5FDC5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2835" y="76200"/>
            <a:ext cx="1075765" cy="914400"/>
          </a:xfrm>
          <a:prstGeom prst="rect">
            <a:avLst/>
          </a:prstGeom>
        </p:spPr>
      </p:pic>
    </p:spTree>
    <p:extLst>
      <p:ext uri="{BB962C8B-B14F-4D97-AF65-F5344CB8AC3E}">
        <p14:creationId xmlns:p14="http://schemas.microsoft.com/office/powerpoint/2010/main" val="3915842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85900" y="228600"/>
            <a:ext cx="9220200" cy="914400"/>
          </a:xfrm>
        </p:spPr>
        <p:txBody>
          <a:bodyPr/>
          <a:lstStyle/>
          <a:p>
            <a:pPr marL="746125" lvl="1" indent="-742950" algn="ctr">
              <a:spcBef>
                <a:spcPts val="0"/>
              </a:spcBef>
              <a:spcAft>
                <a:spcPts val="3000"/>
              </a:spcAft>
              <a:buClr>
                <a:srgbClr val="66FF66"/>
              </a:buClr>
              <a:buSzPct val="100000"/>
              <a:buFont typeface="+mj-lt"/>
              <a:buAutoNum type="arabicPeriod" startAt="3"/>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Man Can Resist God’s Grace</a:t>
            </a:r>
          </a:p>
        </p:txBody>
      </p:sp>
      <p:sp>
        <p:nvSpPr>
          <p:cNvPr id="3" name="Content Placeholder 2"/>
          <p:cNvSpPr>
            <a:spLocks noGrp="1"/>
          </p:cNvSpPr>
          <p:nvPr>
            <p:ph idx="1"/>
          </p:nvPr>
        </p:nvSpPr>
        <p:spPr>
          <a:xfrm>
            <a:off x="609600" y="1371600"/>
            <a:ext cx="6934200" cy="4947557"/>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Gen. 6:3 (1 Pet. 3:20; 2 Pet. 2:5)</a:t>
            </a:r>
          </a:p>
          <a:p>
            <a:pPr marL="742950" indent="-742950" algn="just">
              <a:spcBef>
                <a:spcPts val="0"/>
              </a:spcBef>
              <a:spcAft>
                <a:spcPts val="2400"/>
              </a:spcAft>
              <a:buClr>
                <a:srgbClr val="FFC000"/>
              </a:buClr>
              <a:buSzPct val="100000"/>
              <a:buFont typeface="+mj-lt"/>
              <a:buAutoNum type="alphaLcParenR"/>
              <a:defRPr/>
            </a:pPr>
            <a:r>
              <a:rPr lang="en-US" b="1" u="sng" dirty="0">
                <a:solidFill>
                  <a:srgbClr val="FFFFCC"/>
                </a:solidFill>
                <a:cs typeface="Calibri" pitchFamily="34" charset="0"/>
              </a:rPr>
              <a:t>Prov. 1:24-25; 29:1</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Matt. 23:37</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John 12:32 (Rev. 20:11-15)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Acts 7:51</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Heb. 12:25</a:t>
            </a:r>
          </a:p>
        </p:txBody>
      </p:sp>
      <p:pic>
        <p:nvPicPr>
          <p:cNvPr id="2" name="Picture 2">
            <a:extLst>
              <a:ext uri="{FF2B5EF4-FFF2-40B4-BE49-F238E27FC236}">
                <a16:creationId xmlns:a16="http://schemas.microsoft.com/office/drawing/2014/main" id="{C4E146E2-1690-B9BD-39C6-7818F503433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68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3AC3C-3051-EC8F-2D49-EC7062F0897E}"/>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35D01E68-A90A-475E-133D-329118A06F01}"/>
              </a:ext>
            </a:extLst>
          </p:cNvPr>
          <p:cNvSpPr>
            <a:spLocks noGrp="1"/>
          </p:cNvSpPr>
          <p:nvPr>
            <p:ph type="title"/>
          </p:nvPr>
        </p:nvSpPr>
        <p:spPr>
          <a:xfrm>
            <a:off x="1485900" y="228600"/>
            <a:ext cx="9220200" cy="914400"/>
          </a:xfrm>
        </p:spPr>
        <p:txBody>
          <a:bodyPr/>
          <a:lstStyle/>
          <a:p>
            <a:pPr marL="746125" lvl="1" indent="-742950" algn="ctr">
              <a:spcBef>
                <a:spcPts val="0"/>
              </a:spcBef>
              <a:spcAft>
                <a:spcPts val="3000"/>
              </a:spcAft>
              <a:buClr>
                <a:srgbClr val="66FF66"/>
              </a:buClr>
              <a:buSzPct val="100000"/>
              <a:buFont typeface="+mj-lt"/>
              <a:buAutoNum type="arabicPeriod" startAt="3"/>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Man Can Resist God’s Grace</a:t>
            </a:r>
          </a:p>
        </p:txBody>
      </p:sp>
      <p:sp>
        <p:nvSpPr>
          <p:cNvPr id="3" name="Content Placeholder 2">
            <a:extLst>
              <a:ext uri="{FF2B5EF4-FFF2-40B4-BE49-F238E27FC236}">
                <a16:creationId xmlns:a16="http://schemas.microsoft.com/office/drawing/2014/main" id="{AA33C19E-3561-FC31-EFCF-758E66AD9B59}"/>
              </a:ext>
            </a:extLst>
          </p:cNvPr>
          <p:cNvSpPr>
            <a:spLocks noGrp="1"/>
          </p:cNvSpPr>
          <p:nvPr>
            <p:ph idx="1"/>
          </p:nvPr>
        </p:nvSpPr>
        <p:spPr>
          <a:xfrm>
            <a:off x="609600" y="1371600"/>
            <a:ext cx="6934200" cy="4947557"/>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Gen. 6:3 (1 Pet. 3:20; 2 Pet. 2:5)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Prov. 1:24-25; 29:1</a:t>
            </a:r>
          </a:p>
          <a:p>
            <a:pPr marL="742950" indent="-742950" algn="just">
              <a:spcBef>
                <a:spcPts val="0"/>
              </a:spcBef>
              <a:spcAft>
                <a:spcPts val="24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cs typeface="Calibri" pitchFamily="34" charset="0"/>
              </a:rPr>
              <a:t>Matt. 23:37</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John 12:32 (Rev. 20:11-15)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Acts 7:51</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Heb. 12:25</a:t>
            </a:r>
          </a:p>
        </p:txBody>
      </p:sp>
      <p:pic>
        <p:nvPicPr>
          <p:cNvPr id="2" name="Picture 2">
            <a:extLst>
              <a:ext uri="{FF2B5EF4-FFF2-40B4-BE49-F238E27FC236}">
                <a16:creationId xmlns:a16="http://schemas.microsoft.com/office/drawing/2014/main" id="{6475BCBE-2FDF-5C5A-1663-0A566119207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304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50E3C1-D2F9-44D1-AF41-A3A7B84B2AC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801314"/>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 Matthew 23:37-39</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 Jerusalem, who kills the prophets and stones those who are sent to her! How often I wanted to gather your children together, the way a hen gathers her chicks under her wings,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were unwilling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your house is being left to you desolate!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say to you, from now on you will not see Me until you say,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is He who comes in the name of the 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698670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9C27B-0F54-0100-C3ED-F078E9B4920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2EBBABEF-AFC3-BDF1-E9C7-222888FCCB4A}"/>
              </a:ext>
            </a:extLst>
          </p:cNvPr>
          <p:cNvSpPr>
            <a:spLocks noGrp="1"/>
          </p:cNvSpPr>
          <p:nvPr>
            <p:ph type="title"/>
          </p:nvPr>
        </p:nvSpPr>
        <p:spPr>
          <a:xfrm>
            <a:off x="1485900" y="228600"/>
            <a:ext cx="9220200" cy="914400"/>
          </a:xfrm>
        </p:spPr>
        <p:txBody>
          <a:bodyPr/>
          <a:lstStyle/>
          <a:p>
            <a:pPr marL="746125" lvl="1" indent="-742950" algn="ctr">
              <a:spcBef>
                <a:spcPts val="0"/>
              </a:spcBef>
              <a:spcAft>
                <a:spcPts val="3000"/>
              </a:spcAft>
              <a:buClr>
                <a:srgbClr val="66FF66"/>
              </a:buClr>
              <a:buSzPct val="100000"/>
              <a:buFont typeface="+mj-lt"/>
              <a:buAutoNum type="arabicPeriod" startAt="3"/>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Man Can Resist God’s Grace</a:t>
            </a:r>
          </a:p>
        </p:txBody>
      </p:sp>
      <p:sp>
        <p:nvSpPr>
          <p:cNvPr id="3" name="Content Placeholder 2">
            <a:extLst>
              <a:ext uri="{FF2B5EF4-FFF2-40B4-BE49-F238E27FC236}">
                <a16:creationId xmlns:a16="http://schemas.microsoft.com/office/drawing/2014/main" id="{33C6D71B-120C-1419-AE80-0B2BE3FC233D}"/>
              </a:ext>
            </a:extLst>
          </p:cNvPr>
          <p:cNvSpPr>
            <a:spLocks noGrp="1"/>
          </p:cNvSpPr>
          <p:nvPr>
            <p:ph idx="1"/>
          </p:nvPr>
        </p:nvSpPr>
        <p:spPr>
          <a:xfrm>
            <a:off x="609600" y="1371600"/>
            <a:ext cx="6934200" cy="4947557"/>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Gen. 6:3 (1 Pet. 3:20; 2 Pet. 2:5)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Prov. 1:24-25; 29:1</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Matt. 23:37</a:t>
            </a:r>
          </a:p>
          <a:p>
            <a:pPr marL="742950" indent="-742950" algn="just">
              <a:spcBef>
                <a:spcPts val="0"/>
              </a:spcBef>
              <a:spcAft>
                <a:spcPts val="24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cs typeface="Calibri" pitchFamily="34" charset="0"/>
              </a:rPr>
              <a:t>John 12:32 (Rev. 20:11-15)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Acts 7:51</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Heb. 12:25</a:t>
            </a:r>
          </a:p>
        </p:txBody>
      </p:sp>
      <p:pic>
        <p:nvPicPr>
          <p:cNvPr id="2" name="Picture 2">
            <a:extLst>
              <a:ext uri="{FF2B5EF4-FFF2-40B4-BE49-F238E27FC236}">
                <a16:creationId xmlns:a16="http://schemas.microsoft.com/office/drawing/2014/main" id="{7FDEE420-18A8-39B1-F883-917B825CE8F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510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1524000" y="0"/>
            <a:ext cx="91440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John 12:32</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rPr>
              <a:t>And I, if I am lifted up from the earth, will </a:t>
            </a:r>
            <a:r>
              <a:rPr lang="en-US" sz="3600" b="1" dirty="0">
                <a:solidFill>
                  <a:srgbClr val="FFFFCC"/>
                </a:solidFill>
                <a:effectLst/>
              </a:rPr>
              <a:t> </a:t>
            </a:r>
            <a:r>
              <a:rPr lang="en-US" sz="3600" b="1" u="sng" dirty="0">
                <a:solidFill>
                  <a:srgbClr val="FFFFCC"/>
                </a:solidFill>
                <a:effectLst/>
              </a:rPr>
              <a:t>draw (</a:t>
            </a:r>
            <a:r>
              <a:rPr lang="en-US" sz="3600" b="1" i="1" u="sng" dirty="0" err="1">
                <a:solidFill>
                  <a:srgbClr val="FFFFCC"/>
                </a:solidFill>
                <a:effectLst/>
              </a:rPr>
              <a:t>helkyō</a:t>
            </a:r>
            <a:r>
              <a:rPr lang="en-US" sz="3600" b="1" u="sng" dirty="0">
                <a:solidFill>
                  <a:srgbClr val="FFFFCC"/>
                </a:solidFill>
                <a:effectLst/>
              </a:rPr>
              <a:t>) all men</a:t>
            </a:r>
            <a:r>
              <a:rPr lang="en-US" sz="3600" dirty="0">
                <a:effectLst/>
              </a:rPr>
              <a:t> to Myself.”</a:t>
            </a:r>
          </a:p>
        </p:txBody>
      </p:sp>
      <p:pic>
        <p:nvPicPr>
          <p:cNvPr id="2" name="Picture 1">
            <a:extLst>
              <a:ext uri="{FF2B5EF4-FFF2-40B4-BE49-F238E27FC236}">
                <a16:creationId xmlns:a16="http://schemas.microsoft.com/office/drawing/2014/main" id="{41B89EA4-7DFE-9B4C-2573-66FC2FD47E32}"/>
              </a:ext>
            </a:extLst>
          </p:cNvPr>
          <p:cNvPicPr>
            <a:picLocks noChangeAspect="1"/>
          </p:cNvPicPr>
          <p:nvPr/>
        </p:nvPicPr>
        <p:blipFill>
          <a:blip r:embed="rId3"/>
          <a:stretch>
            <a:fillRect/>
          </a:stretch>
        </p:blipFill>
        <p:spPr>
          <a:xfrm>
            <a:off x="4886251" y="2057400"/>
            <a:ext cx="2419498"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96396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09600" y="316858"/>
          <a:ext cx="10972800" cy="6068219"/>
        </p:xfrm>
        <a:graphic>
          <a:graphicData uri="http://schemas.openxmlformats.org/drawingml/2006/table">
            <a:tbl>
              <a:tblPr firstRow="1" bandRow="1">
                <a:tableStyleId>{5C22544A-7EE6-4342-B048-85BDC9FD1C3A}</a:tableStyleId>
              </a:tblPr>
              <a:tblGrid>
                <a:gridCol w="146304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651760">
                  <a:extLst>
                    <a:ext uri="{9D8B030D-6E8A-4147-A177-3AD203B41FA5}">
                      <a16:colId xmlns:a16="http://schemas.microsoft.com/office/drawing/2014/main" val="20002"/>
                    </a:ext>
                  </a:extLst>
                </a:gridCol>
                <a:gridCol w="2194560">
                  <a:extLst>
                    <a:ext uri="{9D8B030D-6E8A-4147-A177-3AD203B41FA5}">
                      <a16:colId xmlns:a16="http://schemas.microsoft.com/office/drawing/2014/main" val="20003"/>
                    </a:ext>
                  </a:extLst>
                </a:gridCol>
                <a:gridCol w="2377440">
                  <a:extLst>
                    <a:ext uri="{9D8B030D-6E8A-4147-A177-3AD203B41FA5}">
                      <a16:colId xmlns:a16="http://schemas.microsoft.com/office/drawing/2014/main" val="20004"/>
                    </a:ext>
                  </a:extLst>
                </a:gridCol>
              </a:tblGrid>
              <a:tr h="794830">
                <a:tc gridSpan="5">
                  <a:txBody>
                    <a:bodyPr/>
                    <a:lstStyle/>
                    <a:p>
                      <a:pPr algn="ctr"/>
                      <a:r>
                        <a:rPr kumimoji="0" lang="en-US" sz="3600" b="1" i="0" u="none" strike="noStrike" kern="0" cap="none" spc="0" normalizeH="0" baseline="0" noProof="0" dirty="0">
                          <a:ln>
                            <a:noFill/>
                          </a:ln>
                          <a:solidFill>
                            <a:schemeClr val="bg2"/>
                          </a:solidFill>
                          <a:effectLst/>
                          <a:uLnTx/>
                          <a:uFillTx/>
                          <a:latin typeface="Calibri" panose="020F0502020204030204" pitchFamily="34" charset="0"/>
                          <a:ea typeface="+mj-ea"/>
                          <a:cs typeface="+mj-cs"/>
                        </a:rPr>
                        <a:t>Scripture’s Four Judgments</a:t>
                      </a:r>
                      <a:endParaRPr lang="en-US" sz="1400" b="1" dirty="0">
                        <a:solidFill>
                          <a:schemeClr val="bg2"/>
                        </a:solidFill>
                        <a:latin typeface="Calibri" panose="020F0502020204030204" pitchFamily="34" charset="0"/>
                      </a:endParaRPr>
                    </a:p>
                  </a:txBody>
                  <a:tcPr marT="45717" marB="45717" anchor="ct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94830">
                <a:tc>
                  <a:txBody>
                    <a:bodyPr/>
                    <a:lstStyle/>
                    <a:p>
                      <a:pPr algn="l"/>
                      <a:r>
                        <a:rPr lang="en-US" sz="1800" b="1" dirty="0">
                          <a:latin typeface="Calibri" panose="020F0502020204030204" pitchFamily="34" charset="0"/>
                        </a:rPr>
                        <a:t>NAME</a:t>
                      </a:r>
                    </a:p>
                  </a:txBody>
                  <a:tcPr marT="45717" marB="45717" anchor="ctr"/>
                </a:tc>
                <a:tc>
                  <a:txBody>
                    <a:bodyPr/>
                    <a:lstStyle/>
                    <a:p>
                      <a:pPr marL="0" algn="ctr" defTabSz="914400" rtl="0" eaLnBrk="1" latinLnBrk="0" hangingPunct="1"/>
                      <a:r>
                        <a:rPr lang="en-US" sz="1800" b="1" kern="1200" dirty="0">
                          <a:solidFill>
                            <a:schemeClr val="dk1"/>
                          </a:solidFill>
                          <a:latin typeface="Calibri" panose="020F0502020204030204" pitchFamily="34" charset="0"/>
                          <a:ea typeface="+mn-ea"/>
                          <a:cs typeface="+mn-cs"/>
                        </a:rPr>
                        <a:t>SHEEP AND GOAT</a:t>
                      </a:r>
                    </a:p>
                  </a:txBody>
                  <a:tcPr marT="45717" marB="45717" anchor="ctr">
                    <a:solidFill>
                      <a:schemeClr val="tx2">
                        <a:lumMod val="20000"/>
                        <a:lumOff val="80000"/>
                      </a:schemeClr>
                    </a:solidFill>
                  </a:tcPr>
                </a:tc>
                <a:tc>
                  <a:txBody>
                    <a:bodyPr/>
                    <a:lstStyle/>
                    <a:p>
                      <a:pPr algn="ctr"/>
                      <a:r>
                        <a:rPr lang="en-US" sz="1800" b="1" dirty="0">
                          <a:latin typeface="Calibri" panose="020F0502020204030204" pitchFamily="34" charset="0"/>
                        </a:rPr>
                        <a:t>JUDGMENT OF THE JEWS</a:t>
                      </a:r>
                    </a:p>
                  </a:txBody>
                  <a:tcPr marT="45717" marB="45717" anchor="ctr"/>
                </a:tc>
                <a:tc>
                  <a:txBody>
                    <a:bodyPr/>
                    <a:lstStyle/>
                    <a:p>
                      <a:pPr marL="0" algn="ctr" defTabSz="914400" rtl="0" eaLnBrk="1" latinLnBrk="0" hangingPunct="1"/>
                      <a:r>
                        <a:rPr lang="en-US" sz="1800" b="1" kern="1200" dirty="0">
                          <a:solidFill>
                            <a:schemeClr val="dk1"/>
                          </a:solidFill>
                          <a:latin typeface="Calibri" panose="020F0502020204030204" pitchFamily="34" charset="0"/>
                          <a:ea typeface="+mn-ea"/>
                          <a:cs typeface="+mn-cs"/>
                        </a:rPr>
                        <a:t>BEMA SEAT</a:t>
                      </a:r>
                    </a:p>
                  </a:txBody>
                  <a:tcPr marT="45717" marB="45717" anchor="ctr">
                    <a:solidFill>
                      <a:schemeClr val="accent5">
                        <a:lumMod val="60000"/>
                        <a:lumOff val="40000"/>
                      </a:schemeClr>
                    </a:solidFill>
                  </a:tcPr>
                </a:tc>
                <a:tc>
                  <a:txBody>
                    <a:bodyPr/>
                    <a:lstStyle/>
                    <a:p>
                      <a:pPr algn="ctr"/>
                      <a:r>
                        <a:rPr lang="en-US" sz="1800" b="1" dirty="0">
                          <a:latin typeface="Calibri" panose="020F0502020204030204" pitchFamily="34" charset="0"/>
                        </a:rPr>
                        <a:t>GREAT WHITE THRONE</a:t>
                      </a:r>
                    </a:p>
                  </a:txBody>
                  <a:tcPr marT="45717" marB="45717" anchor="ctr"/>
                </a:tc>
                <a:extLst>
                  <a:ext uri="{0D108BD9-81ED-4DB2-BD59-A6C34878D82A}">
                    <a16:rowId xmlns:a16="http://schemas.microsoft.com/office/drawing/2014/main" val="10000"/>
                  </a:ext>
                </a:extLst>
              </a:tr>
              <a:tr h="371120">
                <a:tc>
                  <a:txBody>
                    <a:bodyPr/>
                    <a:lstStyle/>
                    <a:p>
                      <a:r>
                        <a:rPr lang="en-US" sz="1800" b="1" dirty="0">
                          <a:latin typeface="Calibri" panose="020F0502020204030204" pitchFamily="34" charset="0"/>
                        </a:rPr>
                        <a:t>SCRIPTURE</a:t>
                      </a:r>
                    </a:p>
                  </a:txBody>
                  <a:tcPr marT="45717" marB="45717" anchor="ctr"/>
                </a:tc>
                <a:tc>
                  <a:txBody>
                    <a:bodyPr/>
                    <a:lstStyle/>
                    <a:p>
                      <a:pPr marL="0" algn="l" defTabSz="914400" rtl="0" eaLnBrk="1" latinLnBrk="0" hangingPunct="1"/>
                      <a:r>
                        <a:rPr lang="en-US" sz="2000" b="1" kern="1200" dirty="0">
                          <a:solidFill>
                            <a:schemeClr val="dk1"/>
                          </a:solidFill>
                          <a:latin typeface="Calibri" panose="020F0502020204030204" pitchFamily="34" charset="0"/>
                          <a:ea typeface="+mn-ea"/>
                          <a:cs typeface="+mn-cs"/>
                        </a:rPr>
                        <a:t>Matt 25:31-46</a:t>
                      </a:r>
                    </a:p>
                  </a:txBody>
                  <a:tcPr marT="45717" marB="45717" anchor="ctr">
                    <a:solidFill>
                      <a:schemeClr val="accent5">
                        <a:lumMod val="20000"/>
                        <a:lumOff val="80000"/>
                      </a:schemeClr>
                    </a:solidFill>
                  </a:tcPr>
                </a:tc>
                <a:tc>
                  <a:txBody>
                    <a:bodyPr/>
                    <a:lstStyle/>
                    <a:p>
                      <a:r>
                        <a:rPr lang="en-US" sz="2000" b="1" dirty="0">
                          <a:latin typeface="Calibri" panose="020F0502020204030204" pitchFamily="34" charset="0"/>
                        </a:rPr>
                        <a:t>Ezek 20:33-44</a:t>
                      </a:r>
                    </a:p>
                  </a:txBody>
                  <a:tcPr marT="45717" marB="45717" anchor="ctr"/>
                </a:tc>
                <a:tc>
                  <a:txBody>
                    <a:bodyPr/>
                    <a:lstStyle/>
                    <a:p>
                      <a:pPr marL="0" algn="l" defTabSz="914400" rtl="0" eaLnBrk="1" latinLnBrk="0" hangingPunct="1"/>
                      <a:r>
                        <a:rPr lang="en-US" sz="2000" b="1" kern="1200" dirty="0">
                          <a:solidFill>
                            <a:schemeClr val="dk1"/>
                          </a:solidFill>
                          <a:latin typeface="Calibri" panose="020F0502020204030204" pitchFamily="34" charset="0"/>
                          <a:ea typeface="+mn-ea"/>
                          <a:cs typeface="+mn-cs"/>
                        </a:rPr>
                        <a:t>1 Cor 3:10-15</a:t>
                      </a:r>
                    </a:p>
                  </a:txBody>
                  <a:tcPr marT="45717" marB="45717" anchor="ctr">
                    <a:solidFill>
                      <a:schemeClr val="accent5">
                        <a:lumMod val="20000"/>
                        <a:lumOff val="80000"/>
                      </a:schemeClr>
                    </a:solidFill>
                  </a:tcPr>
                </a:tc>
                <a:tc>
                  <a:txBody>
                    <a:bodyPr/>
                    <a:lstStyle/>
                    <a:p>
                      <a:r>
                        <a:rPr lang="en-US" sz="2000" b="1" dirty="0">
                          <a:latin typeface="Calibri" panose="020F0502020204030204" pitchFamily="34" charset="0"/>
                        </a:rPr>
                        <a:t>Rev 20:11-15</a:t>
                      </a:r>
                    </a:p>
                  </a:txBody>
                  <a:tcPr marT="45717" marB="45717" anchor="ctr"/>
                </a:tc>
                <a:extLst>
                  <a:ext uri="{0D108BD9-81ED-4DB2-BD59-A6C34878D82A}">
                    <a16:rowId xmlns:a16="http://schemas.microsoft.com/office/drawing/2014/main" val="10001"/>
                  </a:ext>
                </a:extLst>
              </a:tr>
              <a:tr h="649461">
                <a:tc>
                  <a:txBody>
                    <a:bodyPr/>
                    <a:lstStyle/>
                    <a:p>
                      <a:r>
                        <a:rPr lang="en-US" sz="1800" b="1" dirty="0">
                          <a:latin typeface="Calibri" panose="020F0502020204030204" pitchFamily="34" charset="0"/>
                        </a:rPr>
                        <a:t>PLACE</a:t>
                      </a:r>
                    </a:p>
                  </a:txBody>
                  <a:tcPr marT="45717" marB="45717" anchor="ctr"/>
                </a:tc>
                <a:tc>
                  <a:txBody>
                    <a:bodyPr/>
                    <a:lstStyle/>
                    <a:p>
                      <a:pPr marL="0" algn="l" defTabSz="914400" rtl="0" eaLnBrk="1" latinLnBrk="0" hangingPunct="1"/>
                      <a:r>
                        <a:rPr lang="en-US" sz="2000" b="1" kern="1200" dirty="0">
                          <a:solidFill>
                            <a:schemeClr val="dk1"/>
                          </a:solidFill>
                          <a:latin typeface="Calibri" panose="020F0502020204030204" pitchFamily="34" charset="0"/>
                          <a:ea typeface="+mn-ea"/>
                          <a:cs typeface="+mn-cs"/>
                        </a:rPr>
                        <a:t>Earth, Jerusalem</a:t>
                      </a:r>
                    </a:p>
                  </a:txBody>
                  <a:tcPr marT="45717" marB="45717" anchor="ctr">
                    <a:solidFill>
                      <a:schemeClr val="tx2">
                        <a:lumMod val="20000"/>
                        <a:lumOff val="80000"/>
                      </a:schemeClr>
                    </a:solidFill>
                  </a:tcPr>
                </a:tc>
                <a:tc>
                  <a:txBody>
                    <a:bodyPr/>
                    <a:lstStyle/>
                    <a:p>
                      <a:r>
                        <a:rPr lang="en-US" sz="2000" b="1" dirty="0">
                          <a:latin typeface="Calibri" panose="020F0502020204030204" pitchFamily="34" charset="0"/>
                        </a:rPr>
                        <a:t>Earth, wilderness</a:t>
                      </a:r>
                    </a:p>
                  </a:txBody>
                  <a:tcPr marT="45717" marB="45717" anchor="ctr"/>
                </a:tc>
                <a:tc>
                  <a:txBody>
                    <a:bodyPr/>
                    <a:lstStyle/>
                    <a:p>
                      <a:pPr marL="0" algn="l" defTabSz="914400" rtl="0" eaLnBrk="1" latinLnBrk="0" hangingPunct="1"/>
                      <a:r>
                        <a:rPr lang="en-US" sz="2000" b="1" kern="1200" dirty="0">
                          <a:solidFill>
                            <a:schemeClr val="dk1"/>
                          </a:solidFill>
                          <a:latin typeface="Calibri" panose="020F0502020204030204" pitchFamily="34" charset="0"/>
                          <a:ea typeface="+mn-ea"/>
                          <a:cs typeface="+mn-cs"/>
                        </a:rPr>
                        <a:t>Heaven</a:t>
                      </a:r>
                    </a:p>
                  </a:txBody>
                  <a:tcPr marT="45717" marB="45717" anchor="ctr">
                    <a:solidFill>
                      <a:schemeClr val="accent5">
                        <a:lumMod val="60000"/>
                        <a:lumOff val="40000"/>
                      </a:schemeClr>
                    </a:solidFill>
                  </a:tcPr>
                </a:tc>
                <a:tc>
                  <a:txBody>
                    <a:bodyPr/>
                    <a:lstStyle/>
                    <a:p>
                      <a:r>
                        <a:rPr lang="en-US" sz="2000" b="1" dirty="0">
                          <a:latin typeface="Calibri" panose="020F0502020204030204" pitchFamily="34" charset="0"/>
                        </a:rPr>
                        <a:t>Earth</a:t>
                      </a:r>
                    </a:p>
                  </a:txBody>
                  <a:tcPr marT="45717" marB="45717" anchor="ctr"/>
                </a:tc>
                <a:extLst>
                  <a:ext uri="{0D108BD9-81ED-4DB2-BD59-A6C34878D82A}">
                    <a16:rowId xmlns:a16="http://schemas.microsoft.com/office/drawing/2014/main" val="10002"/>
                  </a:ext>
                </a:extLst>
              </a:tr>
              <a:tr h="927801">
                <a:tc>
                  <a:txBody>
                    <a:bodyPr/>
                    <a:lstStyle/>
                    <a:p>
                      <a:r>
                        <a:rPr lang="en-US" sz="1800" b="1" dirty="0">
                          <a:latin typeface="Calibri" panose="020F0502020204030204" pitchFamily="34" charset="0"/>
                        </a:rPr>
                        <a:t>AUDIENCE</a:t>
                      </a:r>
                    </a:p>
                  </a:txBody>
                  <a:tcPr marT="45717" marB="45717" anchor="ctr"/>
                </a:tc>
                <a:tc>
                  <a:txBody>
                    <a:bodyPr/>
                    <a:lstStyle/>
                    <a:p>
                      <a:pPr marL="0" algn="l" defTabSz="914400" rtl="0" eaLnBrk="1" latinLnBrk="0" hangingPunct="1"/>
                      <a:r>
                        <a:rPr lang="en-US" sz="2000" b="1" kern="1200" dirty="0">
                          <a:solidFill>
                            <a:schemeClr val="dk1"/>
                          </a:solidFill>
                          <a:latin typeface="Calibri" panose="020F0502020204030204" pitchFamily="34" charset="0"/>
                          <a:ea typeface="+mn-ea"/>
                          <a:cs typeface="+mn-cs"/>
                        </a:rPr>
                        <a:t>Gentile Tribulation survivors</a:t>
                      </a:r>
                    </a:p>
                  </a:txBody>
                  <a:tcPr marT="45717" marB="45717" anchor="ctr">
                    <a:solidFill>
                      <a:schemeClr val="accent5">
                        <a:lumMod val="20000"/>
                        <a:lumOff val="80000"/>
                      </a:schemeClr>
                    </a:solidFill>
                  </a:tcPr>
                </a:tc>
                <a:tc>
                  <a:txBody>
                    <a:bodyPr/>
                    <a:lstStyle/>
                    <a:p>
                      <a:r>
                        <a:rPr lang="en-US" sz="2000" b="1" dirty="0">
                          <a:latin typeface="Calibri" panose="020F0502020204030204" pitchFamily="34" charset="0"/>
                        </a:rPr>
                        <a:t>Jewish Tribulation survivors</a:t>
                      </a:r>
                    </a:p>
                  </a:txBody>
                  <a:tcPr marT="45717" marB="45717" anchor="ctr"/>
                </a:tc>
                <a:tc>
                  <a:txBody>
                    <a:bodyPr/>
                    <a:lstStyle/>
                    <a:p>
                      <a:pPr marL="0" algn="l" defTabSz="914400" rtl="0" eaLnBrk="1" latinLnBrk="0" hangingPunct="1"/>
                      <a:r>
                        <a:rPr lang="en-US" sz="2000" b="1" kern="1200" dirty="0">
                          <a:solidFill>
                            <a:schemeClr val="dk1"/>
                          </a:solidFill>
                          <a:latin typeface="Calibri" panose="020F0502020204030204" pitchFamily="34" charset="0"/>
                          <a:ea typeface="+mn-ea"/>
                          <a:cs typeface="+mn-cs"/>
                        </a:rPr>
                        <a:t>Church Age believers</a:t>
                      </a:r>
                    </a:p>
                  </a:txBody>
                  <a:tcPr marT="45717" marB="45717" anchor="ctr">
                    <a:solidFill>
                      <a:schemeClr val="accent5">
                        <a:lumMod val="20000"/>
                        <a:lumOff val="80000"/>
                      </a:schemeClr>
                    </a:solidFill>
                  </a:tcPr>
                </a:tc>
                <a:tc>
                  <a:txBody>
                    <a:bodyPr/>
                    <a:lstStyle/>
                    <a:p>
                      <a:r>
                        <a:rPr lang="en-US" sz="2000" b="1" dirty="0">
                          <a:latin typeface="Calibri" panose="020F0502020204030204" pitchFamily="34" charset="0"/>
                        </a:rPr>
                        <a:t>All unsaved</a:t>
                      </a:r>
                    </a:p>
                  </a:txBody>
                  <a:tcPr marT="45717" marB="45717" anchor="ctr"/>
                </a:tc>
                <a:extLst>
                  <a:ext uri="{0D108BD9-81ED-4DB2-BD59-A6C34878D82A}">
                    <a16:rowId xmlns:a16="http://schemas.microsoft.com/office/drawing/2014/main" val="10003"/>
                  </a:ext>
                </a:extLst>
              </a:tr>
              <a:tr h="649461">
                <a:tc>
                  <a:txBody>
                    <a:bodyPr/>
                    <a:lstStyle/>
                    <a:p>
                      <a:r>
                        <a:rPr lang="en-US" sz="1800" b="1" dirty="0">
                          <a:latin typeface="Calibri" panose="020F0502020204030204" pitchFamily="34" charset="0"/>
                        </a:rPr>
                        <a:t>WHEN</a:t>
                      </a:r>
                    </a:p>
                  </a:txBody>
                  <a:tcPr marT="45717" marB="45717" anchor="ctr"/>
                </a:tc>
                <a:tc>
                  <a:txBody>
                    <a:bodyPr/>
                    <a:lstStyle/>
                    <a:p>
                      <a:pPr marL="0" algn="l" defTabSz="914400" rtl="0" eaLnBrk="1" latinLnBrk="0" hangingPunct="1"/>
                      <a:r>
                        <a:rPr lang="en-US" sz="2000" b="1" kern="1200" dirty="0">
                          <a:solidFill>
                            <a:schemeClr val="dk1"/>
                          </a:solidFill>
                          <a:latin typeface="Calibri" panose="020F0502020204030204" pitchFamily="34" charset="0"/>
                          <a:ea typeface="+mn-ea"/>
                          <a:cs typeface="+mn-cs"/>
                        </a:rPr>
                        <a:t>After Tribulation</a:t>
                      </a:r>
                    </a:p>
                  </a:txBody>
                  <a:tcPr marT="45717" marB="45717" anchor="ctr">
                    <a:solidFill>
                      <a:schemeClr val="tx2">
                        <a:lumMod val="20000"/>
                        <a:lumOff val="80000"/>
                      </a:schemeClr>
                    </a:solidFill>
                  </a:tcPr>
                </a:tc>
                <a:tc>
                  <a:txBody>
                    <a:bodyPr/>
                    <a:lstStyle/>
                    <a:p>
                      <a:r>
                        <a:rPr lang="en-US" sz="2000" b="1" dirty="0">
                          <a:latin typeface="Calibri" panose="020F0502020204030204" pitchFamily="34" charset="0"/>
                        </a:rPr>
                        <a:t>After Tribulation</a:t>
                      </a:r>
                    </a:p>
                  </a:txBody>
                  <a:tcPr marT="45717" marB="45717" anchor="ctr"/>
                </a:tc>
                <a:tc>
                  <a:txBody>
                    <a:bodyPr/>
                    <a:lstStyle/>
                    <a:p>
                      <a:pPr marL="0" algn="l" defTabSz="914400" rtl="0" eaLnBrk="1" latinLnBrk="0" hangingPunct="1"/>
                      <a:r>
                        <a:rPr lang="en-US" sz="2000" b="1" kern="1200" dirty="0">
                          <a:solidFill>
                            <a:schemeClr val="dk1"/>
                          </a:solidFill>
                          <a:latin typeface="Calibri" panose="020F0502020204030204" pitchFamily="34" charset="0"/>
                          <a:ea typeface="+mn-ea"/>
                          <a:cs typeface="+mn-cs"/>
                        </a:rPr>
                        <a:t>After rapture</a:t>
                      </a:r>
                    </a:p>
                  </a:txBody>
                  <a:tcPr marT="45717" marB="45717" anchor="ctr">
                    <a:solidFill>
                      <a:schemeClr val="accent5">
                        <a:lumMod val="60000"/>
                        <a:lumOff val="40000"/>
                      </a:schemeClr>
                    </a:solidFill>
                  </a:tcPr>
                </a:tc>
                <a:tc>
                  <a:txBody>
                    <a:bodyPr/>
                    <a:lstStyle/>
                    <a:p>
                      <a:r>
                        <a:rPr lang="en-US" sz="2000" b="1" dirty="0">
                          <a:latin typeface="Calibri" panose="020F0502020204030204" pitchFamily="34" charset="0"/>
                        </a:rPr>
                        <a:t>After Millennium</a:t>
                      </a:r>
                    </a:p>
                  </a:txBody>
                  <a:tcPr marT="45717" marB="45717" anchor="ctr"/>
                </a:tc>
                <a:extLst>
                  <a:ext uri="{0D108BD9-81ED-4DB2-BD59-A6C34878D82A}">
                    <a16:rowId xmlns:a16="http://schemas.microsoft.com/office/drawing/2014/main" val="10004"/>
                  </a:ext>
                </a:extLst>
              </a:tr>
              <a:tr h="927801">
                <a:tc>
                  <a:txBody>
                    <a:bodyPr/>
                    <a:lstStyle/>
                    <a:p>
                      <a:r>
                        <a:rPr lang="en-US" sz="1800" b="1" dirty="0">
                          <a:latin typeface="Calibri" panose="020F0502020204030204" pitchFamily="34" charset="0"/>
                        </a:rPr>
                        <a:t>PURPOSE</a:t>
                      </a:r>
                    </a:p>
                  </a:txBody>
                  <a:tcPr marT="45717" marB="45717" anchor="ctr"/>
                </a:tc>
                <a:tc>
                  <a:txBody>
                    <a:bodyPr/>
                    <a:lstStyle/>
                    <a:p>
                      <a:pPr marL="0" algn="l" defTabSz="914400" rtl="0" eaLnBrk="1" latinLnBrk="0" hangingPunct="1"/>
                      <a:r>
                        <a:rPr lang="en-US" sz="2000" b="1" kern="1200" dirty="0">
                          <a:solidFill>
                            <a:schemeClr val="dk1"/>
                          </a:solidFill>
                          <a:latin typeface="Calibri" panose="020F0502020204030204" pitchFamily="34" charset="0"/>
                          <a:ea typeface="+mn-ea"/>
                          <a:cs typeface="+mn-cs"/>
                        </a:rPr>
                        <a:t>Saved Gentiles enter kingdom</a:t>
                      </a:r>
                    </a:p>
                  </a:txBody>
                  <a:tcPr marT="45717" marB="45717" anchor="ctr">
                    <a:solidFill>
                      <a:schemeClr val="accent5">
                        <a:lumMod val="20000"/>
                        <a:lumOff val="80000"/>
                      </a:schemeClr>
                    </a:solidFill>
                  </a:tcPr>
                </a:tc>
                <a:tc>
                  <a:txBody>
                    <a:bodyPr/>
                    <a:lstStyle/>
                    <a:p>
                      <a:r>
                        <a:rPr lang="en-US" sz="2000" b="1" dirty="0">
                          <a:latin typeface="Calibri" panose="020F0502020204030204" pitchFamily="34" charset="0"/>
                        </a:rPr>
                        <a:t>Saved Jews enter kingdom</a:t>
                      </a:r>
                    </a:p>
                  </a:txBody>
                  <a:tcPr marT="45717" marB="45717" anchor="ctr"/>
                </a:tc>
                <a:tc>
                  <a:txBody>
                    <a:bodyPr/>
                    <a:lstStyle/>
                    <a:p>
                      <a:pPr marL="0" algn="l" defTabSz="914400" rtl="0" eaLnBrk="1" latinLnBrk="0" hangingPunct="1"/>
                      <a:r>
                        <a:rPr lang="en-US" sz="2000" b="1" kern="1200" dirty="0">
                          <a:solidFill>
                            <a:schemeClr val="dk1"/>
                          </a:solidFill>
                          <a:latin typeface="Calibri" panose="020F0502020204030204" pitchFamily="34" charset="0"/>
                          <a:ea typeface="+mn-ea"/>
                          <a:cs typeface="+mn-cs"/>
                        </a:rPr>
                        <a:t>Reward believers</a:t>
                      </a:r>
                    </a:p>
                  </a:txBody>
                  <a:tcPr marT="45717" marB="45717" anchor="ctr">
                    <a:solidFill>
                      <a:schemeClr val="accent5">
                        <a:lumMod val="20000"/>
                        <a:lumOff val="80000"/>
                      </a:schemeClr>
                    </a:solidFill>
                  </a:tcPr>
                </a:tc>
                <a:tc>
                  <a:txBody>
                    <a:bodyPr/>
                    <a:lstStyle/>
                    <a:p>
                      <a:r>
                        <a:rPr lang="en-US" sz="2000" b="1" dirty="0">
                          <a:latin typeface="Calibri" panose="020F0502020204030204" pitchFamily="34" charset="0"/>
                        </a:rPr>
                        <a:t>Degree of punishment in hell</a:t>
                      </a:r>
                    </a:p>
                  </a:txBody>
                  <a:tcPr marT="45717" marB="45717" anchor="ctr"/>
                </a:tc>
                <a:extLst>
                  <a:ext uri="{0D108BD9-81ED-4DB2-BD59-A6C34878D82A}">
                    <a16:rowId xmlns:a16="http://schemas.microsoft.com/office/drawing/2014/main" val="10005"/>
                  </a:ext>
                </a:extLst>
              </a:tr>
              <a:tr h="927801">
                <a:tc>
                  <a:txBody>
                    <a:bodyPr/>
                    <a:lstStyle/>
                    <a:p>
                      <a:r>
                        <a:rPr lang="en-US" sz="1800" b="1" dirty="0">
                          <a:latin typeface="Calibri" panose="020F0502020204030204" pitchFamily="34" charset="0"/>
                        </a:rPr>
                        <a:t>EVALUATION</a:t>
                      </a:r>
                    </a:p>
                  </a:txBody>
                  <a:tcPr marT="45717" marB="45717" anchor="ctr"/>
                </a:tc>
                <a:tc>
                  <a:txBody>
                    <a:bodyPr/>
                    <a:lstStyle/>
                    <a:p>
                      <a:pPr marL="0" algn="l" defTabSz="914400" rtl="0" eaLnBrk="1" latinLnBrk="0" hangingPunct="1"/>
                      <a:r>
                        <a:rPr lang="en-US" sz="2000" b="1" kern="1200" dirty="0">
                          <a:solidFill>
                            <a:schemeClr val="dk1"/>
                          </a:solidFill>
                          <a:latin typeface="Calibri" panose="020F0502020204030204" pitchFamily="34" charset="0"/>
                          <a:ea typeface="+mn-ea"/>
                          <a:cs typeface="+mn-cs"/>
                        </a:rPr>
                        <a:t>Treatment of Christ’s brethren</a:t>
                      </a:r>
                    </a:p>
                  </a:txBody>
                  <a:tcPr marT="45717" marB="45717" anchor="ctr">
                    <a:solidFill>
                      <a:schemeClr val="tx2">
                        <a:lumMod val="20000"/>
                        <a:lumOff val="80000"/>
                      </a:schemeClr>
                    </a:solidFill>
                  </a:tcPr>
                </a:tc>
                <a:tc>
                  <a:txBody>
                    <a:bodyPr/>
                    <a:lstStyle/>
                    <a:p>
                      <a:r>
                        <a:rPr lang="en-US" sz="2000" b="1" dirty="0">
                          <a:latin typeface="Calibri" panose="020F0502020204030204" pitchFamily="34" charset="0"/>
                        </a:rPr>
                        <a:t>Passing under shepherd’s rod</a:t>
                      </a:r>
                    </a:p>
                  </a:txBody>
                  <a:tcPr marT="45717" marB="45717" anchor="ctr"/>
                </a:tc>
                <a:tc>
                  <a:txBody>
                    <a:bodyPr/>
                    <a:lstStyle/>
                    <a:p>
                      <a:pPr marL="0" algn="l" defTabSz="914400" rtl="0" eaLnBrk="1" latinLnBrk="0" hangingPunct="1"/>
                      <a:r>
                        <a:rPr lang="en-US" sz="2000" b="1" kern="1200" dirty="0">
                          <a:solidFill>
                            <a:schemeClr val="dk1"/>
                          </a:solidFill>
                          <a:latin typeface="Calibri" panose="020F0502020204030204" pitchFamily="34" charset="0"/>
                          <a:ea typeface="+mn-ea"/>
                          <a:cs typeface="+mn-cs"/>
                        </a:rPr>
                        <a:t>Works taken through fire</a:t>
                      </a:r>
                    </a:p>
                  </a:txBody>
                  <a:tcPr marT="45717" marB="45717" anchor="ctr">
                    <a:solidFill>
                      <a:schemeClr val="accent5">
                        <a:lumMod val="60000"/>
                        <a:lumOff val="40000"/>
                      </a:schemeClr>
                    </a:solidFill>
                  </a:tcPr>
                </a:tc>
                <a:tc>
                  <a:txBody>
                    <a:bodyPr/>
                    <a:lstStyle/>
                    <a:p>
                      <a:r>
                        <a:rPr lang="en-US" sz="2000" b="1" dirty="0">
                          <a:latin typeface="Calibri" panose="020F0502020204030204" pitchFamily="34" charset="0"/>
                        </a:rPr>
                        <a:t>Not in the book; judged by books</a:t>
                      </a:r>
                    </a:p>
                  </a:txBody>
                  <a:tcPr marT="45717" marB="45717"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101649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B190-258A-7B8F-29FF-296F7FAE9AD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D5DF12D-9C7C-E9ED-B582-E8B9E2C27546}"/>
              </a:ext>
            </a:extLst>
          </p:cNvPr>
          <p:cNvSpPr>
            <a:spLocks noGrp="1"/>
          </p:cNvSpPr>
          <p:nvPr>
            <p:ph type="title"/>
          </p:nvPr>
        </p:nvSpPr>
        <p:spPr>
          <a:xfrm>
            <a:off x="609600" y="152400"/>
            <a:ext cx="10972800" cy="914400"/>
          </a:xfrm>
        </p:spPr>
        <p:txBody>
          <a:bodyPr/>
          <a:lstStyle/>
          <a:p>
            <a:pPr algn="ctr"/>
            <a:r>
              <a:rPr lang="en-US" sz="3600" dirty="0">
                <a:effectLst>
                  <a:outerShdw blurRad="38100" dist="38100" dir="2700000" algn="tl">
                    <a:srgbClr val="000000">
                      <a:alpha val="43137"/>
                    </a:srgbClr>
                  </a:outerShdw>
                </a:effectLst>
              </a:rPr>
              <a:t>V. Running </a:t>
            </a:r>
            <a:r>
              <a:rPr lang="en-US" sz="3600" b="1" u="sng" dirty="0">
                <a:effectLst>
                  <a:outerShdw blurRad="38100" dist="38100" dir="2700000" algn="tl">
                    <a:srgbClr val="000000">
                      <a:alpha val="43137"/>
                    </a:srgbClr>
                  </a:outerShdw>
                </a:effectLst>
              </a:rPr>
              <a:t>TULIP</a:t>
            </a:r>
            <a:r>
              <a:rPr lang="en-US" sz="3600" dirty="0">
                <a:effectLst>
                  <a:outerShdw blurRad="38100" dist="38100" dir="2700000" algn="tl">
                    <a:srgbClr val="000000">
                      <a:alpha val="43137"/>
                    </a:srgbClr>
                  </a:outerShdw>
                </a:effectLst>
              </a:rPr>
              <a:t> Through the Grid of Scripture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131DF97-FF4A-FF0D-9046-9209F8F006D0}"/>
              </a:ext>
            </a:extLst>
          </p:cNvPr>
          <p:cNvSpPr>
            <a:spLocks noGrp="1"/>
          </p:cNvSpPr>
          <p:nvPr>
            <p:ph idx="1"/>
          </p:nvPr>
        </p:nvSpPr>
        <p:spPr>
          <a:xfrm>
            <a:off x="609600" y="1600200"/>
            <a:ext cx="6019800" cy="3886200"/>
          </a:xfrm>
        </p:spPr>
        <p:txBody>
          <a:bodyPr/>
          <a:lstStyle/>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T</a:t>
            </a:r>
            <a:r>
              <a:rPr lang="en-US" dirty="0">
                <a:cs typeface="Calibri" pitchFamily="34" charset="0"/>
              </a:rPr>
              <a:t>otal Depravity</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U</a:t>
            </a:r>
            <a:r>
              <a:rPr lang="en-US" dirty="0">
                <a:cs typeface="Calibri" pitchFamily="34" charset="0"/>
              </a:rPr>
              <a:t>nconditional Election</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L</a:t>
            </a:r>
            <a:r>
              <a:rPr lang="en-US" dirty="0">
                <a:cs typeface="Calibri" pitchFamily="34" charset="0"/>
              </a:rPr>
              <a:t>imited Atonement</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Irresistible Grace</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P</a:t>
            </a:r>
            <a:r>
              <a:rPr lang="en-US" dirty="0">
                <a:cs typeface="Calibri" pitchFamily="34" charset="0"/>
              </a:rPr>
              <a:t>erseverance of the Saints</a:t>
            </a:r>
            <a:endParaRPr lang="en-US" dirty="0">
              <a:latin typeface="Calibri" pitchFamily="34" charset="0"/>
              <a:cs typeface="Calibri" pitchFamily="34" charset="0"/>
            </a:endParaRPr>
          </a:p>
        </p:txBody>
      </p:sp>
      <p:pic>
        <p:nvPicPr>
          <p:cNvPr id="5" name="Picture 4">
            <a:extLst>
              <a:ext uri="{FF2B5EF4-FFF2-40B4-BE49-F238E27FC236}">
                <a16:creationId xmlns:a16="http://schemas.microsoft.com/office/drawing/2014/main" id="{77BA5840-E629-4A0D-AE52-907C0574639C}"/>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1912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8000338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4BCC1-A0E3-B82E-C1FF-9BE7E2B881BC}"/>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7B0947F3-AB82-2997-2AF2-FC62A8F228BF}"/>
              </a:ext>
            </a:extLst>
          </p:cNvPr>
          <p:cNvSpPr>
            <a:spLocks noGrp="1"/>
          </p:cNvSpPr>
          <p:nvPr>
            <p:ph type="title"/>
          </p:nvPr>
        </p:nvSpPr>
        <p:spPr>
          <a:xfrm>
            <a:off x="1485900" y="228600"/>
            <a:ext cx="9220200" cy="914400"/>
          </a:xfrm>
        </p:spPr>
        <p:txBody>
          <a:bodyPr/>
          <a:lstStyle/>
          <a:p>
            <a:pPr marL="746125" lvl="1" indent="-742950" algn="ctr">
              <a:spcBef>
                <a:spcPts val="0"/>
              </a:spcBef>
              <a:spcAft>
                <a:spcPts val="3000"/>
              </a:spcAft>
              <a:buClr>
                <a:srgbClr val="66FF66"/>
              </a:buClr>
              <a:buSzPct val="100000"/>
              <a:buFont typeface="+mj-lt"/>
              <a:buAutoNum type="arabicPeriod" startAt="3"/>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Man Can Resist God’s Grace</a:t>
            </a:r>
          </a:p>
        </p:txBody>
      </p:sp>
      <p:sp>
        <p:nvSpPr>
          <p:cNvPr id="3" name="Content Placeholder 2">
            <a:extLst>
              <a:ext uri="{FF2B5EF4-FFF2-40B4-BE49-F238E27FC236}">
                <a16:creationId xmlns:a16="http://schemas.microsoft.com/office/drawing/2014/main" id="{EE6DF79F-6273-03CF-C6B3-CBA763A193DE}"/>
              </a:ext>
            </a:extLst>
          </p:cNvPr>
          <p:cNvSpPr>
            <a:spLocks noGrp="1"/>
          </p:cNvSpPr>
          <p:nvPr>
            <p:ph idx="1"/>
          </p:nvPr>
        </p:nvSpPr>
        <p:spPr>
          <a:xfrm>
            <a:off x="609600" y="1371600"/>
            <a:ext cx="6934200" cy="4947557"/>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Gen. 6:3 (1 Pet. 3:20; 2 Pet. 2:5)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Prov. 1:24-25; 29:1</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Matt. 23:37</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John 12:32 (Rev. 20:11-15)</a:t>
            </a:r>
          </a:p>
          <a:p>
            <a:pPr marL="742950" indent="-742950" algn="just">
              <a:spcBef>
                <a:spcPts val="0"/>
              </a:spcBef>
              <a:spcAft>
                <a:spcPts val="2400"/>
              </a:spcAft>
              <a:buClr>
                <a:srgbClr val="FFC000"/>
              </a:buClr>
              <a:buSzPct val="100000"/>
              <a:buFont typeface="+mj-lt"/>
              <a:buAutoNum type="alphaLcParenR"/>
              <a:defRPr/>
            </a:pPr>
            <a:r>
              <a:rPr lang="en-US" b="1" u="sng" dirty="0">
                <a:solidFill>
                  <a:srgbClr val="FFFFCC"/>
                </a:solidFill>
                <a:cs typeface="Calibri" pitchFamily="34" charset="0"/>
              </a:rPr>
              <a:t>Acts 7:51</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Heb. 12:25</a:t>
            </a:r>
          </a:p>
        </p:txBody>
      </p:sp>
      <p:pic>
        <p:nvPicPr>
          <p:cNvPr id="2" name="Picture 2">
            <a:extLst>
              <a:ext uri="{FF2B5EF4-FFF2-40B4-BE49-F238E27FC236}">
                <a16:creationId xmlns:a16="http://schemas.microsoft.com/office/drawing/2014/main" id="{16FF9C52-2991-061E-32DD-A81F33F120D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960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85900" y="228600"/>
            <a:ext cx="9220200" cy="914400"/>
          </a:xfrm>
        </p:spPr>
        <p:txBody>
          <a:bodyPr/>
          <a:lstStyle/>
          <a:p>
            <a:pPr marL="746125" lvl="1" indent="-742950" algn="ctr">
              <a:spcBef>
                <a:spcPts val="0"/>
              </a:spcBef>
              <a:spcAft>
                <a:spcPts val="3000"/>
              </a:spcAft>
              <a:buClr>
                <a:srgbClr val="66FF66"/>
              </a:buClr>
              <a:buSzPct val="100000"/>
              <a:buFont typeface="+mj-lt"/>
              <a:buAutoNum type="arabicPeriod" startAt="3"/>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Man Can Resist God’s Grace</a:t>
            </a:r>
          </a:p>
        </p:txBody>
      </p:sp>
      <p:sp>
        <p:nvSpPr>
          <p:cNvPr id="3" name="Content Placeholder 2"/>
          <p:cNvSpPr>
            <a:spLocks noGrp="1"/>
          </p:cNvSpPr>
          <p:nvPr>
            <p:ph idx="1"/>
          </p:nvPr>
        </p:nvSpPr>
        <p:spPr>
          <a:xfrm>
            <a:off x="609600" y="1371600"/>
            <a:ext cx="6934200" cy="4947557"/>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Gen. 6:3 (1 Pet. 3:20; 2 Pet. 2:5)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Prov. 1:24-25; 29:1</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Matt. 23:37</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John 12:32 (Rev. 20:11-15)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Acts 7:51</a:t>
            </a:r>
          </a:p>
          <a:p>
            <a:pPr marL="742950" indent="-742950" algn="just">
              <a:spcBef>
                <a:spcPts val="0"/>
              </a:spcBef>
              <a:spcAft>
                <a:spcPts val="2400"/>
              </a:spcAft>
              <a:buClr>
                <a:srgbClr val="FFC000"/>
              </a:buClr>
              <a:buSzPct val="100000"/>
              <a:buFont typeface="+mj-lt"/>
              <a:buAutoNum type="alphaLcParenR"/>
              <a:defRPr/>
            </a:pPr>
            <a:r>
              <a:rPr lang="en-US" b="1" u="sng" dirty="0">
                <a:solidFill>
                  <a:srgbClr val="FFFFCC"/>
                </a:solidFill>
                <a:cs typeface="Calibri" pitchFamily="34" charset="0"/>
              </a:rPr>
              <a:t>Heb. 12:25</a:t>
            </a:r>
          </a:p>
        </p:txBody>
      </p:sp>
      <p:pic>
        <p:nvPicPr>
          <p:cNvPr id="2" name="Picture 2">
            <a:extLst>
              <a:ext uri="{FF2B5EF4-FFF2-40B4-BE49-F238E27FC236}">
                <a16:creationId xmlns:a16="http://schemas.microsoft.com/office/drawing/2014/main" id="{C4E146E2-1690-B9BD-39C6-7818F503433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560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18941-03AC-2666-918D-87A2F7C5F35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39102C-843A-4E6C-282F-8C7C0F2E2FD2}"/>
              </a:ext>
            </a:extLst>
          </p:cNvPr>
          <p:cNvSpPr>
            <a:spLocks noGrp="1"/>
          </p:cNvSpPr>
          <p:nvPr>
            <p:ph idx="1"/>
          </p:nvPr>
        </p:nvSpPr>
        <p:spPr>
          <a:xfrm>
            <a:off x="609600" y="1600200"/>
            <a:ext cx="7620000" cy="50292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arguments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God’s grace</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Man can resist God by disbelieving</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6:44?</a:t>
            </a:r>
          </a:p>
        </p:txBody>
      </p:sp>
      <p:sp>
        <p:nvSpPr>
          <p:cNvPr id="4" name="Title 1">
            <a:extLst>
              <a:ext uri="{FF2B5EF4-FFF2-40B4-BE49-F238E27FC236}">
                <a16:creationId xmlns:a16="http://schemas.microsoft.com/office/drawing/2014/main" id="{F33053EA-32AA-D559-444F-8BFDCE8BC0B9}"/>
              </a:ext>
            </a:extLst>
          </p:cNvPr>
          <p:cNvSpPr>
            <a:spLocks noGrp="1"/>
          </p:cNvSpPr>
          <p:nvPr>
            <p:ph type="title"/>
          </p:nvPr>
        </p:nvSpPr>
        <p:spPr>
          <a:xfrm>
            <a:off x="1143000" y="228600"/>
            <a:ext cx="9220200" cy="914400"/>
          </a:xfrm>
        </p:spPr>
        <p:txBody>
          <a:bodyPr/>
          <a:lstStyle/>
          <a:p>
            <a:pPr marL="742950" indent="-742950" algn="ctr">
              <a:buClr>
                <a:srgbClr val="CC66FF"/>
              </a:buClr>
              <a:buFont typeface="+mj-lt"/>
              <a:buAutoNum type="alphaUcPeriod" startAt="4"/>
            </a:pPr>
            <a:r>
              <a:rPr lang="en-US" sz="3600" dirty="0">
                <a:effectLst>
                  <a:outerShdw blurRad="38100" dist="38100" dir="2700000" algn="tl">
                    <a:srgbClr val="000000">
                      <a:alpha val="43137"/>
                    </a:srgbClr>
                  </a:outerShdw>
                </a:effectLst>
              </a:rPr>
              <a:t>Irresistible Grace</a:t>
            </a:r>
          </a:p>
        </p:txBody>
      </p:sp>
      <p:pic>
        <p:nvPicPr>
          <p:cNvPr id="2" name="Picture 2">
            <a:extLst>
              <a:ext uri="{FF2B5EF4-FFF2-40B4-BE49-F238E27FC236}">
                <a16:creationId xmlns:a16="http://schemas.microsoft.com/office/drawing/2014/main" id="{64FD4284-ACCA-F898-12EB-9D2FB2A4C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954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85900" y="228599"/>
            <a:ext cx="9220200" cy="923925"/>
          </a:xfrm>
        </p:spPr>
        <p:txBody>
          <a:bodyPr/>
          <a:lstStyle/>
          <a:p>
            <a:pPr marL="746125" lvl="1" indent="-742950" algn="ctr">
              <a:spcBef>
                <a:spcPts val="0"/>
              </a:spcBef>
              <a:spcAft>
                <a:spcPts val="3000"/>
              </a:spcAft>
              <a:buClr>
                <a:srgbClr val="66FF66"/>
              </a:buClr>
              <a:buSzPct val="100000"/>
              <a:buFont typeface="+mj-lt"/>
              <a:buAutoNum type="arabicPeriod" startAt="4"/>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Man Can Resist God By Disbelieving</a:t>
            </a:r>
          </a:p>
        </p:txBody>
      </p:sp>
      <p:sp>
        <p:nvSpPr>
          <p:cNvPr id="3" name="Content Placeholder 2"/>
          <p:cNvSpPr>
            <a:spLocks noGrp="1"/>
          </p:cNvSpPr>
          <p:nvPr>
            <p:ph idx="1"/>
          </p:nvPr>
        </p:nvSpPr>
        <p:spPr>
          <a:xfrm>
            <a:off x="609600" y="1600200"/>
            <a:ext cx="6705600" cy="3657600"/>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John 10:25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John 12:37</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Acts 9:26; Acts 17:5; 19:9; 28:4</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2 Thess. 2:12</a:t>
            </a:r>
          </a:p>
        </p:txBody>
      </p:sp>
      <p:pic>
        <p:nvPicPr>
          <p:cNvPr id="2" name="Picture 2">
            <a:extLst>
              <a:ext uri="{FF2B5EF4-FFF2-40B4-BE49-F238E27FC236}">
                <a16:creationId xmlns:a16="http://schemas.microsoft.com/office/drawing/2014/main" id="{2DDC5891-E862-A04C-E004-1DB20F8A0C1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53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85900" y="228599"/>
            <a:ext cx="9220200" cy="923925"/>
          </a:xfrm>
        </p:spPr>
        <p:txBody>
          <a:bodyPr/>
          <a:lstStyle/>
          <a:p>
            <a:pPr marL="746125" lvl="1" indent="-742950" algn="ctr">
              <a:spcBef>
                <a:spcPts val="0"/>
              </a:spcBef>
              <a:spcAft>
                <a:spcPts val="3000"/>
              </a:spcAft>
              <a:buClr>
                <a:srgbClr val="66FF66"/>
              </a:buClr>
              <a:buSzPct val="100000"/>
              <a:buFont typeface="+mj-lt"/>
              <a:buAutoNum type="arabicPeriod" startAt="4"/>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Man Can Resist God By Disbelieving</a:t>
            </a:r>
          </a:p>
        </p:txBody>
      </p:sp>
      <p:sp>
        <p:nvSpPr>
          <p:cNvPr id="3" name="Content Placeholder 2"/>
          <p:cNvSpPr>
            <a:spLocks noGrp="1"/>
          </p:cNvSpPr>
          <p:nvPr>
            <p:ph idx="1"/>
          </p:nvPr>
        </p:nvSpPr>
        <p:spPr>
          <a:xfrm>
            <a:off x="609600" y="1600200"/>
            <a:ext cx="6705600" cy="3657600"/>
          </a:xfrm>
        </p:spPr>
        <p:txBody>
          <a:bodyPr/>
          <a:lstStyle/>
          <a:p>
            <a:pPr marL="742950" indent="-742950" algn="just">
              <a:spcBef>
                <a:spcPts val="0"/>
              </a:spcBef>
              <a:spcAft>
                <a:spcPts val="2400"/>
              </a:spcAft>
              <a:buClr>
                <a:srgbClr val="FFC000"/>
              </a:buClr>
              <a:buSzPct val="100000"/>
              <a:buFont typeface="+mj-lt"/>
              <a:buAutoNum type="alphaLcParenR"/>
              <a:defRPr/>
            </a:pPr>
            <a:r>
              <a:rPr lang="en-US" b="1" u="sng" dirty="0">
                <a:solidFill>
                  <a:srgbClr val="FFFFCC"/>
                </a:solidFill>
                <a:cs typeface="Calibri" pitchFamily="34" charset="0"/>
              </a:rPr>
              <a:t>John 10:25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John 12:37</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Acts 9:26; Acts 17:5; 19:9; 28:4</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2 Thess. 2:12</a:t>
            </a:r>
          </a:p>
        </p:txBody>
      </p:sp>
      <p:pic>
        <p:nvPicPr>
          <p:cNvPr id="2" name="Picture 2">
            <a:extLst>
              <a:ext uri="{FF2B5EF4-FFF2-40B4-BE49-F238E27FC236}">
                <a16:creationId xmlns:a16="http://schemas.microsoft.com/office/drawing/2014/main" id="{2DDC5891-E862-A04C-E004-1DB20F8A0C1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569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85900" y="228599"/>
            <a:ext cx="9220200" cy="923925"/>
          </a:xfrm>
        </p:spPr>
        <p:txBody>
          <a:bodyPr/>
          <a:lstStyle/>
          <a:p>
            <a:pPr marL="746125" lvl="1" indent="-742950" algn="ctr">
              <a:spcBef>
                <a:spcPts val="0"/>
              </a:spcBef>
              <a:spcAft>
                <a:spcPts val="3000"/>
              </a:spcAft>
              <a:buClr>
                <a:srgbClr val="66FF66"/>
              </a:buClr>
              <a:buSzPct val="100000"/>
              <a:buFont typeface="+mj-lt"/>
              <a:buAutoNum type="arabicPeriod" startAt="4"/>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Man Can Resist God By Disbelieving</a:t>
            </a:r>
          </a:p>
        </p:txBody>
      </p:sp>
      <p:sp>
        <p:nvSpPr>
          <p:cNvPr id="3" name="Content Placeholder 2"/>
          <p:cNvSpPr>
            <a:spLocks noGrp="1"/>
          </p:cNvSpPr>
          <p:nvPr>
            <p:ph idx="1"/>
          </p:nvPr>
        </p:nvSpPr>
        <p:spPr>
          <a:xfrm>
            <a:off x="609600" y="1600200"/>
            <a:ext cx="6705600" cy="3657600"/>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John 10:25</a:t>
            </a:r>
          </a:p>
          <a:p>
            <a:pPr marL="742950" indent="-742950" algn="just">
              <a:spcBef>
                <a:spcPts val="0"/>
              </a:spcBef>
              <a:spcAft>
                <a:spcPts val="2400"/>
              </a:spcAft>
              <a:buClr>
                <a:srgbClr val="FFC000"/>
              </a:buClr>
              <a:buSzPct val="100000"/>
              <a:buFont typeface="+mj-lt"/>
              <a:buAutoNum type="alphaLcParenR"/>
              <a:defRPr/>
            </a:pPr>
            <a:r>
              <a:rPr lang="en-US" b="1" u="sng" dirty="0">
                <a:solidFill>
                  <a:srgbClr val="FFFFCC"/>
                </a:solidFill>
                <a:cs typeface="Calibri" pitchFamily="34" charset="0"/>
              </a:rPr>
              <a:t>John 12:37</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Acts 9:26; Acts 17:5; 19:9; 28:4</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2 Thess. 2:12</a:t>
            </a:r>
          </a:p>
        </p:txBody>
      </p:sp>
      <p:pic>
        <p:nvPicPr>
          <p:cNvPr id="2" name="Picture 2">
            <a:extLst>
              <a:ext uri="{FF2B5EF4-FFF2-40B4-BE49-F238E27FC236}">
                <a16:creationId xmlns:a16="http://schemas.microsoft.com/office/drawing/2014/main" id="{2DDC5891-E862-A04C-E004-1DB20F8A0C1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020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F47D9E-39F1-411B-9909-C946680BB1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609600" y="0"/>
            <a:ext cx="10972800" cy="3352800"/>
          </a:xfrm>
        </p:spPr>
        <p:txBody>
          <a:bodyPr/>
          <a:lstStyle/>
          <a:p>
            <a:pPr marL="0" indent="0" algn="ctr" defTabSz="685800">
              <a:spcBef>
                <a:spcPts val="0"/>
              </a:spcBef>
              <a:spcAft>
                <a:spcPts val="1200"/>
              </a:spcAft>
              <a:buNone/>
              <a:defRPr/>
            </a:pPr>
            <a:r>
              <a:rPr lang="en-US" altLang="en-US" sz="4000" kern="1200" dirty="0">
                <a:solidFill>
                  <a:schemeClr val="tx2"/>
                </a:solidFill>
                <a:ea typeface="+mj-ea"/>
                <a:cs typeface="Calibri" panose="020F0502020204030204" pitchFamily="34" charset="0"/>
              </a:rPr>
              <a:t>John 12:37</a:t>
            </a:r>
          </a:p>
          <a:p>
            <a:pPr marL="0" indent="0" algn="just">
              <a:spcBef>
                <a:spcPts val="0"/>
              </a:spcBef>
              <a:buNone/>
              <a:defRPr/>
            </a:pPr>
            <a:r>
              <a:rPr lang="en-US" dirty="0">
                <a:cs typeface="Calibri" panose="020F0502020204030204" pitchFamily="34" charset="0"/>
              </a:rPr>
              <a:t>“</a:t>
            </a:r>
            <a:r>
              <a:rPr lang="en-US" b="0" i="0" u="none" strike="noStrike" dirty="0">
                <a:effectLst/>
                <a:latin typeface="system-ui"/>
              </a:rPr>
              <a:t>But though He had performed so </a:t>
            </a:r>
            <a:r>
              <a:rPr lang="en-US" b="1" i="0" u="sng" strike="noStrike" dirty="0">
                <a:solidFill>
                  <a:srgbClr val="FFFFCC"/>
                </a:solidFill>
                <a:effectLst/>
                <a:latin typeface="system-ui"/>
              </a:rPr>
              <a:t>many signs</a:t>
            </a:r>
            <a:r>
              <a:rPr lang="en-US" b="0" i="0" u="none" strike="noStrike" dirty="0">
                <a:effectLst/>
                <a:latin typeface="system-ui"/>
              </a:rPr>
              <a:t> before them, </a:t>
            </a:r>
            <a:r>
              <a:rPr lang="en-US" b="0" i="1" u="none" strike="noStrike" dirty="0">
                <a:effectLst/>
                <a:latin typeface="system-ui"/>
              </a:rPr>
              <a:t>yet</a:t>
            </a:r>
            <a:r>
              <a:rPr lang="en-US" b="0" i="0" u="none" strike="noStrike" dirty="0">
                <a:effectLst/>
                <a:latin typeface="system-ui"/>
              </a:rPr>
              <a:t> they were </a:t>
            </a:r>
            <a:r>
              <a:rPr lang="en-US" b="1" i="0" u="sng" strike="noStrike" dirty="0">
                <a:solidFill>
                  <a:srgbClr val="FFFFCC"/>
                </a:solidFill>
                <a:effectLst/>
                <a:latin typeface="system-ui"/>
              </a:rPr>
              <a:t>not believing</a:t>
            </a:r>
            <a:r>
              <a:rPr lang="en-US" b="0" i="0" u="none" strike="noStrike" dirty="0">
                <a:effectLst/>
                <a:latin typeface="system-ui"/>
              </a:rPr>
              <a:t> in Him.”</a:t>
            </a:r>
            <a:endParaRPr lang="en-US" dirty="0">
              <a:cs typeface="Calibri" panose="020F0502020204030204" pitchFamily="34" charset="0"/>
            </a:endParaRPr>
          </a:p>
        </p:txBody>
      </p:sp>
      <p:pic>
        <p:nvPicPr>
          <p:cNvPr id="4" name="Picture 3">
            <a:extLst>
              <a:ext uri="{FF2B5EF4-FFF2-40B4-BE49-F238E27FC236}">
                <a16:creationId xmlns:a16="http://schemas.microsoft.com/office/drawing/2014/main" id="{2BCFE551-0C84-F0C3-B6FD-9FC0B383E458}"/>
              </a:ext>
            </a:extLst>
          </p:cNvPr>
          <p:cNvPicPr>
            <a:picLocks noChangeAspect="1"/>
          </p:cNvPicPr>
          <p:nvPr/>
        </p:nvPicPr>
        <p:blipFill>
          <a:blip r:embed="rId3"/>
          <a:srcRect l="13753" r="12504"/>
          <a:stretch>
            <a:fillRect/>
          </a:stretch>
        </p:blipFill>
        <p:spPr>
          <a:xfrm>
            <a:off x="4597530" y="2514600"/>
            <a:ext cx="2996940" cy="22860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47107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85900" y="228599"/>
            <a:ext cx="9220200" cy="923925"/>
          </a:xfrm>
        </p:spPr>
        <p:txBody>
          <a:bodyPr/>
          <a:lstStyle/>
          <a:p>
            <a:pPr marL="746125" lvl="1" indent="-742950" algn="ctr">
              <a:spcBef>
                <a:spcPts val="0"/>
              </a:spcBef>
              <a:spcAft>
                <a:spcPts val="3000"/>
              </a:spcAft>
              <a:buClr>
                <a:srgbClr val="66FF66"/>
              </a:buClr>
              <a:buSzPct val="100000"/>
              <a:buFont typeface="+mj-lt"/>
              <a:buAutoNum type="arabicPeriod" startAt="4"/>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Man Can Resist God By Disbelieving</a:t>
            </a:r>
          </a:p>
        </p:txBody>
      </p:sp>
      <p:sp>
        <p:nvSpPr>
          <p:cNvPr id="3" name="Content Placeholder 2"/>
          <p:cNvSpPr>
            <a:spLocks noGrp="1"/>
          </p:cNvSpPr>
          <p:nvPr>
            <p:ph idx="1"/>
          </p:nvPr>
        </p:nvSpPr>
        <p:spPr>
          <a:xfrm>
            <a:off x="609600" y="1600200"/>
            <a:ext cx="6705600" cy="3657600"/>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John 10:25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John 12:37</a:t>
            </a:r>
          </a:p>
          <a:p>
            <a:pPr marL="742950" indent="-742950" algn="just">
              <a:spcBef>
                <a:spcPts val="0"/>
              </a:spcBef>
              <a:spcAft>
                <a:spcPts val="2400"/>
              </a:spcAft>
              <a:buClr>
                <a:srgbClr val="FFC000"/>
              </a:buClr>
              <a:buSzPct val="100000"/>
              <a:buFont typeface="+mj-lt"/>
              <a:buAutoNum type="alphaLcParenR"/>
              <a:defRPr/>
            </a:pPr>
            <a:r>
              <a:rPr lang="en-US" b="1" u="sng" dirty="0">
                <a:solidFill>
                  <a:srgbClr val="FFFFCC"/>
                </a:solidFill>
                <a:cs typeface="Calibri" pitchFamily="34" charset="0"/>
              </a:rPr>
              <a:t>Acts 9:26; Acts 17:5; 19:9; 28:4</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2 Thess. 2:12</a:t>
            </a:r>
          </a:p>
        </p:txBody>
      </p:sp>
      <p:pic>
        <p:nvPicPr>
          <p:cNvPr id="2" name="Picture 2">
            <a:extLst>
              <a:ext uri="{FF2B5EF4-FFF2-40B4-BE49-F238E27FC236}">
                <a16:creationId xmlns:a16="http://schemas.microsoft.com/office/drawing/2014/main" id="{2DDC5891-E862-A04C-E004-1DB20F8A0C1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979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85900" y="228599"/>
            <a:ext cx="9220200" cy="923925"/>
          </a:xfrm>
        </p:spPr>
        <p:txBody>
          <a:bodyPr/>
          <a:lstStyle/>
          <a:p>
            <a:pPr marL="746125" lvl="1" indent="-742950" algn="ctr">
              <a:spcBef>
                <a:spcPts val="0"/>
              </a:spcBef>
              <a:spcAft>
                <a:spcPts val="3000"/>
              </a:spcAft>
              <a:buClr>
                <a:srgbClr val="66FF66"/>
              </a:buClr>
              <a:buSzPct val="100000"/>
              <a:buFont typeface="+mj-lt"/>
              <a:buAutoNum type="arabicPeriod" startAt="4"/>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Man Can Resist God By Disbelieving</a:t>
            </a:r>
          </a:p>
        </p:txBody>
      </p:sp>
      <p:sp>
        <p:nvSpPr>
          <p:cNvPr id="3" name="Content Placeholder 2"/>
          <p:cNvSpPr>
            <a:spLocks noGrp="1"/>
          </p:cNvSpPr>
          <p:nvPr>
            <p:ph idx="1"/>
          </p:nvPr>
        </p:nvSpPr>
        <p:spPr>
          <a:xfrm>
            <a:off x="609600" y="1600200"/>
            <a:ext cx="6705600" cy="3657600"/>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John 10:25</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John 12:37</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Acts 9:26; Acts 17:5; 19:9; 28:4</a:t>
            </a:r>
          </a:p>
          <a:p>
            <a:pPr marL="742950" indent="-742950" algn="just">
              <a:spcBef>
                <a:spcPts val="0"/>
              </a:spcBef>
              <a:spcAft>
                <a:spcPts val="2400"/>
              </a:spcAft>
              <a:buClr>
                <a:srgbClr val="FFC000"/>
              </a:buClr>
              <a:buSzPct val="100000"/>
              <a:buFont typeface="+mj-lt"/>
              <a:buAutoNum type="alphaLcParenR"/>
              <a:defRPr/>
            </a:pPr>
            <a:r>
              <a:rPr lang="en-US" b="1" u="sng" dirty="0">
                <a:solidFill>
                  <a:srgbClr val="FFFFCC"/>
                </a:solidFill>
                <a:cs typeface="Calibri" pitchFamily="34" charset="0"/>
              </a:rPr>
              <a:t>2 Thess. 2:12</a:t>
            </a:r>
          </a:p>
        </p:txBody>
      </p:sp>
      <p:pic>
        <p:nvPicPr>
          <p:cNvPr id="2" name="Picture 2">
            <a:extLst>
              <a:ext uri="{FF2B5EF4-FFF2-40B4-BE49-F238E27FC236}">
                <a16:creationId xmlns:a16="http://schemas.microsoft.com/office/drawing/2014/main" id="{2DDC5891-E862-A04C-E004-1DB20F8A0C1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589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7620000" cy="50292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arguments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God’s grace</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 by disbelieving</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6:44?</a:t>
            </a:r>
          </a:p>
        </p:txBody>
      </p:sp>
      <p:sp>
        <p:nvSpPr>
          <p:cNvPr id="4" name="Title 1">
            <a:extLst>
              <a:ext uri="{FF2B5EF4-FFF2-40B4-BE49-F238E27FC236}">
                <a16:creationId xmlns:a16="http://schemas.microsoft.com/office/drawing/2014/main" id="{300B0536-D0BE-A8F7-6626-A84C79EA5990}"/>
              </a:ext>
            </a:extLst>
          </p:cNvPr>
          <p:cNvSpPr>
            <a:spLocks noGrp="1"/>
          </p:cNvSpPr>
          <p:nvPr>
            <p:ph type="title"/>
          </p:nvPr>
        </p:nvSpPr>
        <p:spPr>
          <a:xfrm>
            <a:off x="1143000" y="152400"/>
            <a:ext cx="9220200" cy="914400"/>
          </a:xfrm>
        </p:spPr>
        <p:txBody>
          <a:bodyPr/>
          <a:lstStyle/>
          <a:p>
            <a:pPr marL="742950" indent="-742950" algn="ctr">
              <a:buClr>
                <a:srgbClr val="CC66FF"/>
              </a:buClr>
              <a:buFont typeface="+mj-lt"/>
              <a:buAutoNum type="alphaUcPeriod" startAt="4"/>
            </a:pPr>
            <a:r>
              <a:rPr lang="en-US" sz="3600" dirty="0">
                <a:effectLst>
                  <a:outerShdw blurRad="38100" dist="38100" dir="2700000" algn="tl">
                    <a:srgbClr val="000000">
                      <a:alpha val="43137"/>
                    </a:srgbClr>
                  </a:outerShdw>
                </a:effectLst>
              </a:rPr>
              <a:t>Irresistible Grace</a:t>
            </a:r>
          </a:p>
        </p:txBody>
      </p:sp>
      <p:pic>
        <p:nvPicPr>
          <p:cNvPr id="2" name="Picture 2">
            <a:extLst>
              <a:ext uri="{FF2B5EF4-FFF2-40B4-BE49-F238E27FC236}">
                <a16:creationId xmlns:a16="http://schemas.microsoft.com/office/drawing/2014/main" id="{306DC746-3A6A-3FB4-08E3-C27BB7F2687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041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5207B-4BFF-7629-E0C9-8EB71B33FDF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90A999-CAB7-8D58-57B4-D7825BBF1440}"/>
              </a:ext>
            </a:extLst>
          </p:cNvPr>
          <p:cNvSpPr>
            <a:spLocks noGrp="1"/>
          </p:cNvSpPr>
          <p:nvPr>
            <p:ph idx="1"/>
          </p:nvPr>
        </p:nvSpPr>
        <p:spPr>
          <a:xfrm>
            <a:off x="609600" y="1600200"/>
            <a:ext cx="7620000" cy="50292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arguments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God’s grace</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 by disbelieving</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John 6:44?</a:t>
            </a:r>
          </a:p>
        </p:txBody>
      </p:sp>
      <p:sp>
        <p:nvSpPr>
          <p:cNvPr id="4" name="Title 1">
            <a:extLst>
              <a:ext uri="{FF2B5EF4-FFF2-40B4-BE49-F238E27FC236}">
                <a16:creationId xmlns:a16="http://schemas.microsoft.com/office/drawing/2014/main" id="{773DAA40-A83E-941F-30BE-63BAE52BD750}"/>
              </a:ext>
            </a:extLst>
          </p:cNvPr>
          <p:cNvSpPr>
            <a:spLocks noGrp="1"/>
          </p:cNvSpPr>
          <p:nvPr>
            <p:ph type="title"/>
          </p:nvPr>
        </p:nvSpPr>
        <p:spPr>
          <a:xfrm>
            <a:off x="1143000" y="228600"/>
            <a:ext cx="9220200" cy="914400"/>
          </a:xfrm>
        </p:spPr>
        <p:txBody>
          <a:bodyPr/>
          <a:lstStyle/>
          <a:p>
            <a:pPr marL="742950" indent="-742950" algn="ctr">
              <a:buClr>
                <a:srgbClr val="CC66FF"/>
              </a:buClr>
              <a:buFont typeface="+mj-lt"/>
              <a:buAutoNum type="alphaUcPeriod" startAt="4"/>
            </a:pPr>
            <a:r>
              <a:rPr lang="en-US" sz="3600" dirty="0">
                <a:effectLst>
                  <a:outerShdw blurRad="38100" dist="38100" dir="2700000" algn="tl">
                    <a:srgbClr val="000000">
                      <a:alpha val="43137"/>
                    </a:srgbClr>
                  </a:outerShdw>
                </a:effectLst>
              </a:rPr>
              <a:t>Irresistible Grace</a:t>
            </a:r>
          </a:p>
        </p:txBody>
      </p:sp>
      <p:pic>
        <p:nvPicPr>
          <p:cNvPr id="2" name="Picture 2">
            <a:extLst>
              <a:ext uri="{FF2B5EF4-FFF2-40B4-BE49-F238E27FC236}">
                <a16:creationId xmlns:a16="http://schemas.microsoft.com/office/drawing/2014/main" id="{8E7DD8D7-A455-855E-9D49-EAC4D0A4331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561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2895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a:spcBef>
                <a:spcPts val="0"/>
              </a:spcBef>
              <a:spcAft>
                <a:spcPts val="1200"/>
              </a:spcAft>
              <a:buNone/>
              <a:defRPr/>
            </a:pPr>
            <a:r>
              <a:rPr lang="en-US" sz="4000" dirty="0">
                <a:solidFill>
                  <a:schemeClr val="tx2"/>
                </a:solidFill>
                <a:ea typeface="+mj-ea"/>
                <a:cs typeface="Calibri" panose="020F0502020204030204" pitchFamily="34" charset="0"/>
              </a:rPr>
              <a:t>John 6:44</a:t>
            </a:r>
          </a:p>
          <a:p>
            <a:pPr marL="0" indent="0" algn="just">
              <a:spcBef>
                <a:spcPts val="0"/>
              </a:spcBef>
              <a:buClr>
                <a:srgbClr val="00FFFF"/>
              </a:buClr>
              <a:buNone/>
              <a:defRPr/>
            </a:pPr>
            <a:r>
              <a:rPr lang="en-US" sz="3300" kern="0" dirty="0">
                <a:solidFill>
                  <a:srgbClr val="FFFFFF"/>
                </a:solidFill>
                <a:effectLst>
                  <a:outerShdw blurRad="38100" dist="38100" dir="2700000" algn="tl">
                    <a:srgbClr val="000000">
                      <a:alpha val="43137"/>
                    </a:srgbClr>
                  </a:outerShdw>
                </a:effectLst>
              </a:rPr>
              <a:t>“</a:t>
            </a:r>
            <a:r>
              <a:rPr lang="en-US" sz="3300" dirty="0">
                <a:effectLst/>
              </a:rPr>
              <a:t>No one can come to Me unless the Father who sent Me </a:t>
            </a:r>
            <a:r>
              <a:rPr lang="en-US" sz="3300" b="1" u="sng" dirty="0">
                <a:solidFill>
                  <a:srgbClr val="FFFFCC"/>
                </a:solidFill>
                <a:effectLst/>
              </a:rPr>
              <a:t>draws (</a:t>
            </a:r>
            <a:r>
              <a:rPr lang="en-US" sz="3300" b="1" i="1" u="sng" dirty="0">
                <a:solidFill>
                  <a:srgbClr val="FFFFCC"/>
                </a:solidFill>
                <a:effectLst/>
              </a:rPr>
              <a:t>helkyō</a:t>
            </a:r>
            <a:r>
              <a:rPr lang="en-US" sz="3300" b="1" u="sng" dirty="0">
                <a:solidFill>
                  <a:srgbClr val="FFFFCC"/>
                </a:solidFill>
                <a:effectLst/>
              </a:rPr>
              <a:t>)</a:t>
            </a:r>
            <a:r>
              <a:rPr lang="en-US" sz="3300" dirty="0">
                <a:effectLst/>
              </a:rPr>
              <a:t> him; and I will raise him up on the last day.</a:t>
            </a:r>
            <a:r>
              <a:rPr lang="en-US" sz="3300" cap="small" dirty="0">
                <a:effectLst/>
              </a:rPr>
              <a:t>”</a:t>
            </a:r>
          </a:p>
        </p:txBody>
      </p:sp>
      <p:pic>
        <p:nvPicPr>
          <p:cNvPr id="2" name="Picture 1">
            <a:extLst>
              <a:ext uri="{FF2B5EF4-FFF2-40B4-BE49-F238E27FC236}">
                <a16:creationId xmlns:a16="http://schemas.microsoft.com/office/drawing/2014/main" id="{054EF476-0080-A5FA-6F57-D6932E0CCE2B}"/>
              </a:ext>
            </a:extLst>
          </p:cNvPr>
          <p:cNvPicPr>
            <a:picLocks noChangeAspect="1"/>
          </p:cNvPicPr>
          <p:nvPr/>
        </p:nvPicPr>
        <p:blipFill>
          <a:blip r:embed="rId3"/>
          <a:srcRect l="5625" t="15909" r="45000" b="37500"/>
          <a:stretch/>
        </p:blipFill>
        <p:spPr>
          <a:xfrm>
            <a:off x="4334108" y="2971800"/>
            <a:ext cx="3523784" cy="1828800"/>
          </a:xfrm>
          <a:prstGeom prst="rect">
            <a:avLst/>
          </a:prstGeom>
        </p:spPr>
      </p:pic>
    </p:spTree>
    <p:extLst>
      <p:ext uri="{BB962C8B-B14F-4D97-AF65-F5344CB8AC3E}">
        <p14:creationId xmlns:p14="http://schemas.microsoft.com/office/powerpoint/2010/main" val="3646983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143000" y="228600"/>
            <a:ext cx="9220200" cy="914400"/>
          </a:xfrm>
        </p:spPr>
        <p:txBody>
          <a:bodyPr/>
          <a:lstStyle/>
          <a:p>
            <a:pPr marL="746125" lvl="1" indent="-742950" algn="ctr">
              <a:spcBef>
                <a:spcPts val="0"/>
              </a:spcBef>
              <a:spcAft>
                <a:spcPts val="3000"/>
              </a:spcAft>
              <a:buClr>
                <a:srgbClr val="66FF66"/>
              </a:buClr>
              <a:buSzPct val="100000"/>
              <a:buFont typeface="+mj-lt"/>
              <a:buAutoNum type="arabicPeriod" startAt="5"/>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John 6:44?</a:t>
            </a:r>
          </a:p>
        </p:txBody>
      </p:sp>
      <p:sp>
        <p:nvSpPr>
          <p:cNvPr id="3" name="Content Placeholder 2"/>
          <p:cNvSpPr>
            <a:spLocks noGrp="1"/>
          </p:cNvSpPr>
          <p:nvPr>
            <p:ph idx="1"/>
          </p:nvPr>
        </p:nvSpPr>
        <p:spPr>
          <a:xfrm>
            <a:off x="609600" y="1371600"/>
            <a:ext cx="10058400" cy="4800600"/>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Verb </a:t>
            </a:r>
            <a:r>
              <a:rPr lang="en-US" i="1" dirty="0">
                <a:cs typeface="Calibri" pitchFamily="34" charset="0"/>
              </a:rPr>
              <a:t>helkyō</a:t>
            </a:r>
            <a:r>
              <a:rPr lang="en-US" dirty="0">
                <a:cs typeface="Calibri" pitchFamily="34" charset="0"/>
              </a:rPr>
              <a:t> can mean “drag” (Acts 21:30; Jas. 2:6)</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What does it mean in John’s Gospel?</a:t>
            </a:r>
          </a:p>
          <a:p>
            <a:pPr marL="1143000" lvl="1" indent="-571500">
              <a:spcBef>
                <a:spcPts val="0"/>
              </a:spcBef>
              <a:spcAft>
                <a:spcPts val="30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12:32, 37-40</a:t>
            </a:r>
          </a:p>
          <a:p>
            <a:pPr marL="1143000" lvl="1" indent="-571500">
              <a:spcBef>
                <a:spcPts val="0"/>
              </a:spcBef>
              <a:spcAft>
                <a:spcPts val="30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18:10; 21:6, 11 (inanimate objects)</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Verb </a:t>
            </a:r>
            <a:r>
              <a:rPr lang="en-US" i="1" dirty="0">
                <a:cs typeface="Calibri" pitchFamily="34" charset="0"/>
              </a:rPr>
              <a:t>helkyō</a:t>
            </a:r>
            <a:r>
              <a:rPr lang="en-US" dirty="0">
                <a:cs typeface="Calibri" pitchFamily="34" charset="0"/>
              </a:rPr>
              <a:t> can mean “attract” or “draw” rather than coerce</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44713" y="2514600"/>
            <a:ext cx="153768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297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7BC12-D90B-5164-0AB2-73A6A666BFDB}"/>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650F3CAD-7113-8BC3-1733-127BA5133B6C}"/>
              </a:ext>
            </a:extLst>
          </p:cNvPr>
          <p:cNvSpPr>
            <a:spLocks noGrp="1"/>
          </p:cNvSpPr>
          <p:nvPr>
            <p:ph type="title"/>
          </p:nvPr>
        </p:nvSpPr>
        <p:spPr>
          <a:xfrm>
            <a:off x="1143000" y="228600"/>
            <a:ext cx="9220200" cy="914400"/>
          </a:xfrm>
        </p:spPr>
        <p:txBody>
          <a:bodyPr/>
          <a:lstStyle/>
          <a:p>
            <a:pPr marL="746125" lvl="1" indent="-742950" algn="ctr">
              <a:spcBef>
                <a:spcPts val="0"/>
              </a:spcBef>
              <a:spcAft>
                <a:spcPts val="3000"/>
              </a:spcAft>
              <a:buClr>
                <a:srgbClr val="66FF66"/>
              </a:buClr>
              <a:buSzPct val="100000"/>
              <a:buFont typeface="+mj-lt"/>
              <a:buAutoNum type="arabicPeriod" startAt="5"/>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John 6:44?</a:t>
            </a:r>
          </a:p>
        </p:txBody>
      </p:sp>
      <p:sp>
        <p:nvSpPr>
          <p:cNvPr id="3" name="Content Placeholder 2">
            <a:extLst>
              <a:ext uri="{FF2B5EF4-FFF2-40B4-BE49-F238E27FC236}">
                <a16:creationId xmlns:a16="http://schemas.microsoft.com/office/drawing/2014/main" id="{579C7261-5BFE-624F-689D-A3BD3DF19E11}"/>
              </a:ext>
            </a:extLst>
          </p:cNvPr>
          <p:cNvSpPr>
            <a:spLocks noGrp="1"/>
          </p:cNvSpPr>
          <p:nvPr>
            <p:ph idx="1"/>
          </p:nvPr>
        </p:nvSpPr>
        <p:spPr>
          <a:xfrm>
            <a:off x="609600" y="1371600"/>
            <a:ext cx="10058400" cy="4800600"/>
          </a:xfrm>
        </p:spPr>
        <p:txBody>
          <a:bodyPr/>
          <a:lstStyle/>
          <a:p>
            <a:pPr marL="742950" indent="-742950" algn="just">
              <a:spcBef>
                <a:spcPts val="0"/>
              </a:spcBef>
              <a:spcAft>
                <a:spcPts val="2400"/>
              </a:spcAft>
              <a:buClr>
                <a:srgbClr val="FFC000"/>
              </a:buClr>
              <a:buSzPct val="100000"/>
              <a:buFont typeface="+mj-lt"/>
              <a:buAutoNum type="alphaLcParenR"/>
              <a:defRPr/>
            </a:pPr>
            <a:r>
              <a:rPr lang="en-US" b="1" u="sng" dirty="0">
                <a:solidFill>
                  <a:srgbClr val="FFFFCC"/>
                </a:solidFill>
                <a:cs typeface="Calibri" pitchFamily="34" charset="0"/>
              </a:rPr>
              <a:t>Verb </a:t>
            </a:r>
            <a:r>
              <a:rPr lang="en-US" b="1" i="1" u="sng" dirty="0">
                <a:solidFill>
                  <a:srgbClr val="FFFFCC"/>
                </a:solidFill>
                <a:cs typeface="Calibri" pitchFamily="34" charset="0"/>
              </a:rPr>
              <a:t>helkyō</a:t>
            </a:r>
            <a:r>
              <a:rPr lang="en-US" b="1" u="sng" dirty="0">
                <a:solidFill>
                  <a:srgbClr val="FFFFCC"/>
                </a:solidFill>
                <a:cs typeface="Calibri" pitchFamily="34" charset="0"/>
              </a:rPr>
              <a:t> can mean “drag” (Acts 21:30; Jas. 2:6)</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What does it mean in John’s Gospel?</a:t>
            </a:r>
          </a:p>
          <a:p>
            <a:pPr marL="1143000" lvl="1" indent="-571500">
              <a:spcBef>
                <a:spcPts val="0"/>
              </a:spcBef>
              <a:spcAft>
                <a:spcPts val="30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12:32, 37-40</a:t>
            </a:r>
          </a:p>
          <a:p>
            <a:pPr marL="1143000" lvl="1" indent="-571500">
              <a:spcBef>
                <a:spcPts val="0"/>
              </a:spcBef>
              <a:spcAft>
                <a:spcPts val="30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18:10; 21:6, 11 (inanimate objects)</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Verb </a:t>
            </a:r>
            <a:r>
              <a:rPr lang="en-US" i="1" dirty="0">
                <a:cs typeface="Calibri" pitchFamily="34" charset="0"/>
              </a:rPr>
              <a:t>helkyō</a:t>
            </a:r>
            <a:r>
              <a:rPr lang="en-US" dirty="0">
                <a:cs typeface="Calibri" pitchFamily="34" charset="0"/>
              </a:rPr>
              <a:t> can mean “attract” or “draw” rather than coerce</a:t>
            </a:r>
          </a:p>
        </p:txBody>
      </p:sp>
      <p:pic>
        <p:nvPicPr>
          <p:cNvPr id="3074" name="Picture 2">
            <a:extLst>
              <a:ext uri="{FF2B5EF4-FFF2-40B4-BE49-F238E27FC236}">
                <a16:creationId xmlns:a16="http://schemas.microsoft.com/office/drawing/2014/main" id="{5BF6A92F-6B8E-3493-F1DB-C86A643C9C0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44713" y="2514600"/>
            <a:ext cx="153768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119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87194-785A-FDF4-9252-D1A173176D9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5985EAED-9146-A7CE-B731-BDF2E6B4091B}"/>
              </a:ext>
            </a:extLst>
          </p:cNvPr>
          <p:cNvSpPr>
            <a:spLocks noGrp="1"/>
          </p:cNvSpPr>
          <p:nvPr>
            <p:ph type="title"/>
          </p:nvPr>
        </p:nvSpPr>
        <p:spPr>
          <a:xfrm>
            <a:off x="1143000" y="228600"/>
            <a:ext cx="9220200" cy="914400"/>
          </a:xfrm>
        </p:spPr>
        <p:txBody>
          <a:bodyPr/>
          <a:lstStyle/>
          <a:p>
            <a:pPr marL="746125" lvl="1" indent="-742950" algn="ctr">
              <a:spcBef>
                <a:spcPts val="0"/>
              </a:spcBef>
              <a:spcAft>
                <a:spcPts val="3000"/>
              </a:spcAft>
              <a:buClr>
                <a:srgbClr val="66FF66"/>
              </a:buClr>
              <a:buSzPct val="100000"/>
              <a:buFont typeface="+mj-lt"/>
              <a:buAutoNum type="arabicPeriod" startAt="5"/>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John 6:44?</a:t>
            </a:r>
          </a:p>
        </p:txBody>
      </p:sp>
      <p:sp>
        <p:nvSpPr>
          <p:cNvPr id="3" name="Content Placeholder 2">
            <a:extLst>
              <a:ext uri="{FF2B5EF4-FFF2-40B4-BE49-F238E27FC236}">
                <a16:creationId xmlns:a16="http://schemas.microsoft.com/office/drawing/2014/main" id="{4B278947-9D85-7728-19FD-7F25B0445C41}"/>
              </a:ext>
            </a:extLst>
          </p:cNvPr>
          <p:cNvSpPr>
            <a:spLocks noGrp="1"/>
          </p:cNvSpPr>
          <p:nvPr>
            <p:ph idx="1"/>
          </p:nvPr>
        </p:nvSpPr>
        <p:spPr>
          <a:xfrm>
            <a:off x="609600" y="1371600"/>
            <a:ext cx="10058400" cy="4800600"/>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cs typeface="Calibri" pitchFamily="34" charset="0"/>
              </a:rPr>
              <a:t>Verb </a:t>
            </a:r>
            <a:r>
              <a:rPr lang="en-US" i="1" dirty="0">
                <a:effectLst>
                  <a:outerShdw blurRad="38100" dist="38100" dir="2700000" algn="tl">
                    <a:srgbClr val="000000">
                      <a:alpha val="43137"/>
                    </a:srgbClr>
                  </a:outerShdw>
                </a:effectLst>
                <a:cs typeface="Calibri" pitchFamily="34" charset="0"/>
              </a:rPr>
              <a:t>helkyō</a:t>
            </a:r>
            <a:r>
              <a:rPr lang="en-US" dirty="0">
                <a:effectLst>
                  <a:outerShdw blurRad="38100" dist="38100" dir="2700000" algn="tl">
                    <a:srgbClr val="000000">
                      <a:alpha val="43137"/>
                    </a:srgbClr>
                  </a:outerShdw>
                </a:effectLst>
                <a:cs typeface="Calibri" pitchFamily="34" charset="0"/>
              </a:rPr>
              <a:t> can mean “drag” (Acts 21:30; Jas. 2:6)</a:t>
            </a:r>
          </a:p>
          <a:p>
            <a:pPr marL="742950" indent="-742950" algn="just">
              <a:spcBef>
                <a:spcPts val="0"/>
              </a:spcBef>
              <a:spcAft>
                <a:spcPts val="2400"/>
              </a:spcAft>
              <a:buClr>
                <a:srgbClr val="FFC000"/>
              </a:buClr>
              <a:buSzPct val="100000"/>
              <a:buFont typeface="+mj-lt"/>
              <a:buAutoNum type="alphaLcParenR"/>
              <a:defRPr/>
            </a:pPr>
            <a:r>
              <a:rPr lang="en-US" b="1" u="sng" dirty="0">
                <a:solidFill>
                  <a:srgbClr val="FFFFCC"/>
                </a:solidFill>
                <a:cs typeface="Calibri" pitchFamily="34" charset="0"/>
              </a:rPr>
              <a:t>What does it mean in John’s Gospel</a:t>
            </a:r>
            <a:r>
              <a:rPr lang="en-US" b="1" dirty="0">
                <a:solidFill>
                  <a:srgbClr val="FFFFCC"/>
                </a:solidFill>
                <a:cs typeface="Calibri" pitchFamily="34" charset="0"/>
              </a:rPr>
              <a:t>?</a:t>
            </a:r>
          </a:p>
          <a:p>
            <a:pPr marL="1143000" lvl="1" indent="-571500">
              <a:spcBef>
                <a:spcPts val="0"/>
              </a:spcBef>
              <a:spcAft>
                <a:spcPts val="30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12:32, 37-40</a:t>
            </a:r>
          </a:p>
          <a:p>
            <a:pPr marL="1143000" lvl="1" indent="-571500">
              <a:spcBef>
                <a:spcPts val="0"/>
              </a:spcBef>
              <a:spcAft>
                <a:spcPts val="30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18:10; 21:6, 11 (inanimate objects)</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Verb </a:t>
            </a:r>
            <a:r>
              <a:rPr lang="en-US" i="1" dirty="0">
                <a:cs typeface="Calibri" pitchFamily="34" charset="0"/>
              </a:rPr>
              <a:t>helkyō</a:t>
            </a:r>
            <a:r>
              <a:rPr lang="en-US" dirty="0">
                <a:cs typeface="Calibri" pitchFamily="34" charset="0"/>
              </a:rPr>
              <a:t> can mean “attract” or “draw” rather than coerce</a:t>
            </a:r>
          </a:p>
        </p:txBody>
      </p:sp>
      <p:pic>
        <p:nvPicPr>
          <p:cNvPr id="3074" name="Picture 2">
            <a:extLst>
              <a:ext uri="{FF2B5EF4-FFF2-40B4-BE49-F238E27FC236}">
                <a16:creationId xmlns:a16="http://schemas.microsoft.com/office/drawing/2014/main" id="{14697D40-8172-46A3-1A47-B485B55785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44713" y="2514600"/>
            <a:ext cx="153768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094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02068-7129-1BBD-4388-DF9A82E67355}"/>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1C1ABEF0-CE41-AE26-CF58-BC5F57815069}"/>
              </a:ext>
            </a:extLst>
          </p:cNvPr>
          <p:cNvSpPr>
            <a:spLocks noGrp="1"/>
          </p:cNvSpPr>
          <p:nvPr>
            <p:ph type="title"/>
          </p:nvPr>
        </p:nvSpPr>
        <p:spPr>
          <a:xfrm>
            <a:off x="1143000" y="228600"/>
            <a:ext cx="9220200" cy="914400"/>
          </a:xfrm>
        </p:spPr>
        <p:txBody>
          <a:bodyPr/>
          <a:lstStyle/>
          <a:p>
            <a:pPr marL="746125" lvl="1" indent="-742950" algn="ctr">
              <a:spcBef>
                <a:spcPts val="0"/>
              </a:spcBef>
              <a:spcAft>
                <a:spcPts val="3000"/>
              </a:spcAft>
              <a:buClr>
                <a:srgbClr val="66FF66"/>
              </a:buClr>
              <a:buSzPct val="100000"/>
              <a:buFont typeface="+mj-lt"/>
              <a:buAutoNum type="arabicPeriod" startAt="5"/>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John 6:44?</a:t>
            </a:r>
          </a:p>
        </p:txBody>
      </p:sp>
      <p:sp>
        <p:nvSpPr>
          <p:cNvPr id="3" name="Content Placeholder 2">
            <a:extLst>
              <a:ext uri="{FF2B5EF4-FFF2-40B4-BE49-F238E27FC236}">
                <a16:creationId xmlns:a16="http://schemas.microsoft.com/office/drawing/2014/main" id="{A504A500-F5DF-5A47-E584-CA3982E359D7}"/>
              </a:ext>
            </a:extLst>
          </p:cNvPr>
          <p:cNvSpPr>
            <a:spLocks noGrp="1"/>
          </p:cNvSpPr>
          <p:nvPr>
            <p:ph idx="1"/>
          </p:nvPr>
        </p:nvSpPr>
        <p:spPr>
          <a:xfrm>
            <a:off x="609600" y="1371600"/>
            <a:ext cx="10058400" cy="4800600"/>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cs typeface="Calibri" pitchFamily="34" charset="0"/>
              </a:rPr>
              <a:t>Verb </a:t>
            </a:r>
            <a:r>
              <a:rPr lang="en-US" i="1" dirty="0">
                <a:effectLst>
                  <a:outerShdw blurRad="38100" dist="38100" dir="2700000" algn="tl">
                    <a:srgbClr val="000000">
                      <a:alpha val="43137"/>
                    </a:srgbClr>
                  </a:outerShdw>
                </a:effectLst>
                <a:cs typeface="Calibri" pitchFamily="34" charset="0"/>
              </a:rPr>
              <a:t>helkyō</a:t>
            </a:r>
            <a:r>
              <a:rPr lang="en-US" dirty="0">
                <a:effectLst>
                  <a:outerShdw blurRad="38100" dist="38100" dir="2700000" algn="tl">
                    <a:srgbClr val="000000">
                      <a:alpha val="43137"/>
                    </a:srgbClr>
                  </a:outerShdw>
                </a:effectLst>
                <a:cs typeface="Calibri" pitchFamily="34" charset="0"/>
              </a:rPr>
              <a:t> can mean “drag” (Acts 21:30; Jas. 2:6)</a:t>
            </a:r>
          </a:p>
          <a:p>
            <a:pPr marL="742950" indent="-742950" algn="just">
              <a:spcBef>
                <a:spcPts val="0"/>
              </a:spcBef>
              <a:spcAft>
                <a:spcPts val="2400"/>
              </a:spcAft>
              <a:buClr>
                <a:srgbClr val="FFC000"/>
              </a:buClr>
              <a:buSzPct val="100000"/>
              <a:buFont typeface="+mj-lt"/>
              <a:buAutoNum type="alphaLcParenR"/>
              <a:defRPr/>
            </a:pPr>
            <a:r>
              <a:rPr lang="en-US" b="1" dirty="0">
                <a:solidFill>
                  <a:srgbClr val="FFFFCC"/>
                </a:solidFill>
                <a:cs typeface="Calibri" pitchFamily="34" charset="0"/>
              </a:rPr>
              <a:t>What does it mean in John’s Gospel?</a:t>
            </a:r>
          </a:p>
          <a:p>
            <a:pPr marL="1143000" lvl="1" indent="-571500">
              <a:spcBef>
                <a:spcPts val="0"/>
              </a:spcBef>
              <a:spcAft>
                <a:spcPts val="3000"/>
              </a:spcAft>
              <a:buSzPct val="100000"/>
              <a:buFont typeface="Wingdings" panose="05000000000000000000" pitchFamily="2" charset="2"/>
              <a:buAutoNum type="arabicPeriod"/>
              <a:defRPr/>
            </a:pPr>
            <a:r>
              <a:rPr lang="en-US" b="1" u="sng" dirty="0">
                <a:solidFill>
                  <a:srgbClr val="FFFFCC"/>
                </a:solidFill>
                <a:ea typeface="+mn-ea"/>
                <a:cs typeface="Calibri" pitchFamily="34" charset="0"/>
              </a:rPr>
              <a:t>John 12:32, 37-40</a:t>
            </a:r>
          </a:p>
          <a:p>
            <a:pPr marL="1143000" lvl="1" indent="-571500">
              <a:spcBef>
                <a:spcPts val="0"/>
              </a:spcBef>
              <a:spcAft>
                <a:spcPts val="30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18:10; 21:6, 11 (inanimate objects)</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Verb </a:t>
            </a:r>
            <a:r>
              <a:rPr lang="en-US" i="1" dirty="0">
                <a:cs typeface="Calibri" pitchFamily="34" charset="0"/>
              </a:rPr>
              <a:t>helkyō</a:t>
            </a:r>
            <a:r>
              <a:rPr lang="en-US" dirty="0">
                <a:cs typeface="Calibri" pitchFamily="34" charset="0"/>
              </a:rPr>
              <a:t> can mean “attract” or “draw” rather than coerce</a:t>
            </a:r>
          </a:p>
        </p:txBody>
      </p:sp>
      <p:pic>
        <p:nvPicPr>
          <p:cNvPr id="3074" name="Picture 2">
            <a:extLst>
              <a:ext uri="{FF2B5EF4-FFF2-40B4-BE49-F238E27FC236}">
                <a16:creationId xmlns:a16="http://schemas.microsoft.com/office/drawing/2014/main" id="{8E7D78BF-3D8D-CDE5-F8FE-06FE089C36E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44713" y="2514600"/>
            <a:ext cx="153768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111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1524000" y="0"/>
            <a:ext cx="91440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John 12:32</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rPr>
              <a:t>And I, if I am lifted up from the earth, will </a:t>
            </a:r>
            <a:r>
              <a:rPr lang="en-US" sz="3600" b="1" dirty="0">
                <a:solidFill>
                  <a:srgbClr val="FFFFCC"/>
                </a:solidFill>
                <a:effectLst/>
              </a:rPr>
              <a:t> </a:t>
            </a:r>
            <a:r>
              <a:rPr lang="en-US" sz="3600" b="1" u="sng" dirty="0">
                <a:solidFill>
                  <a:srgbClr val="FFFFCC"/>
                </a:solidFill>
                <a:effectLst/>
              </a:rPr>
              <a:t>draw (</a:t>
            </a:r>
            <a:r>
              <a:rPr lang="en-US" sz="3600" b="1" i="1" u="sng" dirty="0" err="1">
                <a:solidFill>
                  <a:srgbClr val="FFFFCC"/>
                </a:solidFill>
                <a:effectLst/>
              </a:rPr>
              <a:t>helkyō</a:t>
            </a:r>
            <a:r>
              <a:rPr lang="en-US" sz="3600" b="1" u="sng" dirty="0">
                <a:solidFill>
                  <a:srgbClr val="FFFFCC"/>
                </a:solidFill>
                <a:effectLst/>
              </a:rPr>
              <a:t>)</a:t>
            </a:r>
            <a:r>
              <a:rPr lang="en-US" sz="3600" b="1" dirty="0">
                <a:solidFill>
                  <a:srgbClr val="FFFFCC"/>
                </a:solidFill>
                <a:effectLst/>
              </a:rPr>
              <a:t> </a:t>
            </a:r>
            <a:r>
              <a:rPr lang="en-US" sz="3600" dirty="0">
                <a:effectLst/>
              </a:rPr>
              <a:t>all men to Myself.”</a:t>
            </a:r>
          </a:p>
        </p:txBody>
      </p:sp>
      <p:pic>
        <p:nvPicPr>
          <p:cNvPr id="2" name="Picture 1">
            <a:extLst>
              <a:ext uri="{FF2B5EF4-FFF2-40B4-BE49-F238E27FC236}">
                <a16:creationId xmlns:a16="http://schemas.microsoft.com/office/drawing/2014/main" id="{41B89EA4-7DFE-9B4C-2573-66FC2FD47E32}"/>
              </a:ext>
            </a:extLst>
          </p:cNvPr>
          <p:cNvPicPr>
            <a:picLocks noChangeAspect="1"/>
          </p:cNvPicPr>
          <p:nvPr/>
        </p:nvPicPr>
        <p:blipFill>
          <a:blip r:embed="rId3"/>
          <a:stretch>
            <a:fillRect/>
          </a:stretch>
        </p:blipFill>
        <p:spPr>
          <a:xfrm>
            <a:off x="4886251" y="2057400"/>
            <a:ext cx="2419498"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83557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F47D9E-39F1-411B-9909-C946680BB1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609600" y="0"/>
            <a:ext cx="10972800" cy="3352800"/>
          </a:xfrm>
        </p:spPr>
        <p:txBody>
          <a:bodyPr/>
          <a:lstStyle/>
          <a:p>
            <a:pPr marL="0" indent="0" algn="ctr" defTabSz="685800">
              <a:spcBef>
                <a:spcPts val="0"/>
              </a:spcBef>
              <a:spcAft>
                <a:spcPts val="1200"/>
              </a:spcAft>
              <a:buNone/>
              <a:defRPr/>
            </a:pPr>
            <a:r>
              <a:rPr lang="en-US" altLang="en-US" sz="4000" kern="1200" dirty="0">
                <a:solidFill>
                  <a:schemeClr val="tx2"/>
                </a:solidFill>
                <a:ea typeface="+mj-ea"/>
                <a:cs typeface="Calibri" panose="020F0502020204030204" pitchFamily="34" charset="0"/>
              </a:rPr>
              <a:t>John 12:37</a:t>
            </a:r>
          </a:p>
          <a:p>
            <a:pPr marL="0" indent="0" algn="just">
              <a:spcBef>
                <a:spcPts val="0"/>
              </a:spcBef>
              <a:buNone/>
              <a:defRPr/>
            </a:pPr>
            <a:r>
              <a:rPr lang="en-US" dirty="0">
                <a:cs typeface="Calibri" panose="020F0502020204030204" pitchFamily="34" charset="0"/>
              </a:rPr>
              <a:t>“</a:t>
            </a:r>
            <a:r>
              <a:rPr lang="en-US" b="0" i="0" u="none" strike="noStrike" dirty="0">
                <a:effectLst/>
                <a:latin typeface="system-ui"/>
              </a:rPr>
              <a:t>But though He had performed so </a:t>
            </a:r>
            <a:r>
              <a:rPr lang="en-US" b="1" i="0" u="sng" strike="noStrike" dirty="0">
                <a:solidFill>
                  <a:srgbClr val="FFFFCC"/>
                </a:solidFill>
                <a:effectLst/>
                <a:latin typeface="system-ui"/>
              </a:rPr>
              <a:t>many signs</a:t>
            </a:r>
            <a:r>
              <a:rPr lang="en-US" b="0" i="0" u="none" strike="noStrike" dirty="0">
                <a:effectLst/>
                <a:latin typeface="system-ui"/>
              </a:rPr>
              <a:t> before them, </a:t>
            </a:r>
            <a:r>
              <a:rPr lang="en-US" b="0" i="1" u="none" strike="noStrike" dirty="0">
                <a:effectLst/>
                <a:latin typeface="system-ui"/>
              </a:rPr>
              <a:t>yet</a:t>
            </a:r>
            <a:r>
              <a:rPr lang="en-US" b="0" i="0" u="none" strike="noStrike" dirty="0">
                <a:effectLst/>
                <a:latin typeface="system-ui"/>
              </a:rPr>
              <a:t> they were </a:t>
            </a:r>
            <a:r>
              <a:rPr lang="en-US" b="1" i="0" u="sng" strike="noStrike" dirty="0">
                <a:solidFill>
                  <a:srgbClr val="FFFFCC"/>
                </a:solidFill>
                <a:effectLst/>
                <a:latin typeface="system-ui"/>
              </a:rPr>
              <a:t>not believing</a:t>
            </a:r>
            <a:r>
              <a:rPr lang="en-US" b="0" i="0" u="none" strike="noStrike" dirty="0">
                <a:effectLst/>
                <a:latin typeface="system-ui"/>
              </a:rPr>
              <a:t> in Him.”</a:t>
            </a:r>
            <a:endParaRPr lang="en-US" dirty="0">
              <a:cs typeface="Calibri" panose="020F0502020204030204" pitchFamily="34" charset="0"/>
            </a:endParaRPr>
          </a:p>
        </p:txBody>
      </p:sp>
      <p:pic>
        <p:nvPicPr>
          <p:cNvPr id="3" name="Picture 2">
            <a:extLst>
              <a:ext uri="{FF2B5EF4-FFF2-40B4-BE49-F238E27FC236}">
                <a16:creationId xmlns:a16="http://schemas.microsoft.com/office/drawing/2014/main" id="{4F2082D0-F14B-61B2-D1C7-4B63D8A0B664}"/>
              </a:ext>
            </a:extLst>
          </p:cNvPr>
          <p:cNvPicPr>
            <a:picLocks noChangeAspect="1"/>
          </p:cNvPicPr>
          <p:nvPr/>
        </p:nvPicPr>
        <p:blipFill>
          <a:blip r:embed="rId3"/>
          <a:srcRect l="13753" r="12504"/>
          <a:stretch>
            <a:fillRect/>
          </a:stretch>
        </p:blipFill>
        <p:spPr>
          <a:xfrm>
            <a:off x="4597530" y="2514600"/>
            <a:ext cx="2996940" cy="22860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59326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1370A-8206-7531-4064-A82045EA852C}"/>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4FDA292-A236-C8D1-0551-1E32D89E1F2E}"/>
              </a:ext>
            </a:extLst>
          </p:cNvPr>
          <p:cNvSpPr>
            <a:spLocks noGrp="1"/>
          </p:cNvSpPr>
          <p:nvPr>
            <p:ph type="title"/>
          </p:nvPr>
        </p:nvSpPr>
        <p:spPr>
          <a:xfrm>
            <a:off x="1143000" y="228600"/>
            <a:ext cx="9220200" cy="914400"/>
          </a:xfrm>
        </p:spPr>
        <p:txBody>
          <a:bodyPr/>
          <a:lstStyle/>
          <a:p>
            <a:pPr marL="746125" lvl="1" indent="-742950" algn="ctr">
              <a:spcBef>
                <a:spcPts val="0"/>
              </a:spcBef>
              <a:spcAft>
                <a:spcPts val="3000"/>
              </a:spcAft>
              <a:buClr>
                <a:srgbClr val="66FF66"/>
              </a:buClr>
              <a:buSzPct val="100000"/>
              <a:buFont typeface="+mj-lt"/>
              <a:buAutoNum type="arabicPeriod" startAt="5"/>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John 6:44?</a:t>
            </a:r>
          </a:p>
        </p:txBody>
      </p:sp>
      <p:sp>
        <p:nvSpPr>
          <p:cNvPr id="3" name="Content Placeholder 2">
            <a:extLst>
              <a:ext uri="{FF2B5EF4-FFF2-40B4-BE49-F238E27FC236}">
                <a16:creationId xmlns:a16="http://schemas.microsoft.com/office/drawing/2014/main" id="{91687C7E-580D-C3F5-25EB-67C8CEC3AE4B}"/>
              </a:ext>
            </a:extLst>
          </p:cNvPr>
          <p:cNvSpPr>
            <a:spLocks noGrp="1"/>
          </p:cNvSpPr>
          <p:nvPr>
            <p:ph idx="1"/>
          </p:nvPr>
        </p:nvSpPr>
        <p:spPr>
          <a:xfrm>
            <a:off x="609600" y="1371600"/>
            <a:ext cx="10058400" cy="4800600"/>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cs typeface="Calibri" pitchFamily="34" charset="0"/>
              </a:rPr>
              <a:t>Verb </a:t>
            </a:r>
            <a:r>
              <a:rPr lang="en-US" i="1" dirty="0">
                <a:effectLst>
                  <a:outerShdw blurRad="38100" dist="38100" dir="2700000" algn="tl">
                    <a:srgbClr val="000000">
                      <a:alpha val="43137"/>
                    </a:srgbClr>
                  </a:outerShdw>
                </a:effectLst>
                <a:cs typeface="Calibri" pitchFamily="34" charset="0"/>
              </a:rPr>
              <a:t>helkyō</a:t>
            </a:r>
            <a:r>
              <a:rPr lang="en-US" dirty="0">
                <a:effectLst>
                  <a:outerShdw blurRad="38100" dist="38100" dir="2700000" algn="tl">
                    <a:srgbClr val="000000">
                      <a:alpha val="43137"/>
                    </a:srgbClr>
                  </a:outerShdw>
                </a:effectLst>
                <a:cs typeface="Calibri" pitchFamily="34" charset="0"/>
              </a:rPr>
              <a:t> can mean “drag” (Acts 21:30; Jas. 2:6)</a:t>
            </a:r>
          </a:p>
          <a:p>
            <a:pPr marL="742950" indent="-742950" algn="just">
              <a:spcBef>
                <a:spcPts val="0"/>
              </a:spcBef>
              <a:spcAft>
                <a:spcPts val="2400"/>
              </a:spcAft>
              <a:buClr>
                <a:srgbClr val="FFC000"/>
              </a:buClr>
              <a:buSzPct val="100000"/>
              <a:buFont typeface="+mj-lt"/>
              <a:buAutoNum type="alphaLcParenR"/>
              <a:defRPr/>
            </a:pPr>
            <a:r>
              <a:rPr lang="en-US" b="1" dirty="0">
                <a:solidFill>
                  <a:srgbClr val="FFFFCC"/>
                </a:solidFill>
                <a:cs typeface="Calibri" pitchFamily="34" charset="0"/>
              </a:rPr>
              <a:t>What does it mean in John’s Gospel?</a:t>
            </a:r>
          </a:p>
          <a:p>
            <a:pPr marL="1143000" lvl="1" indent="-571500">
              <a:spcBef>
                <a:spcPts val="0"/>
              </a:spcBef>
              <a:spcAft>
                <a:spcPts val="30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12:32, 37-40</a:t>
            </a:r>
          </a:p>
          <a:p>
            <a:pPr marL="1143000" lvl="1" indent="-571500">
              <a:spcBef>
                <a:spcPts val="0"/>
              </a:spcBef>
              <a:spcAft>
                <a:spcPts val="3000"/>
              </a:spcAft>
              <a:buSzPct val="100000"/>
              <a:buFont typeface="Wingdings" panose="05000000000000000000" pitchFamily="2" charset="2"/>
              <a:buAutoNum type="arabicPeriod"/>
              <a:defRPr/>
            </a:pPr>
            <a:r>
              <a:rPr lang="en-US" b="1" u="sng" dirty="0">
                <a:solidFill>
                  <a:srgbClr val="FFFFCC"/>
                </a:solidFill>
                <a:ea typeface="+mn-ea"/>
                <a:cs typeface="Calibri" pitchFamily="34" charset="0"/>
              </a:rPr>
              <a:t>John 18:10; 21:6, 11 (inanimate objects)</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Verb </a:t>
            </a:r>
            <a:r>
              <a:rPr lang="en-US" i="1" dirty="0">
                <a:cs typeface="Calibri" pitchFamily="34" charset="0"/>
              </a:rPr>
              <a:t>helkyō</a:t>
            </a:r>
            <a:r>
              <a:rPr lang="en-US" dirty="0">
                <a:cs typeface="Calibri" pitchFamily="34" charset="0"/>
              </a:rPr>
              <a:t> can mean “attract” or “draw” rather than coerce</a:t>
            </a:r>
          </a:p>
        </p:txBody>
      </p:sp>
      <p:pic>
        <p:nvPicPr>
          <p:cNvPr id="3074" name="Picture 2">
            <a:extLst>
              <a:ext uri="{FF2B5EF4-FFF2-40B4-BE49-F238E27FC236}">
                <a16:creationId xmlns:a16="http://schemas.microsoft.com/office/drawing/2014/main" id="{2BBF2AB5-6568-E4EB-4C31-43D8BBB050F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44713" y="2514600"/>
            <a:ext cx="153768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533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26FC3-ADA7-85B9-852B-D4AC2B75AC2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2861F71F-DA5E-566B-37DF-86B853001C5D}"/>
              </a:ext>
            </a:extLst>
          </p:cNvPr>
          <p:cNvSpPr>
            <a:spLocks noGrp="1"/>
          </p:cNvSpPr>
          <p:nvPr>
            <p:ph type="title"/>
          </p:nvPr>
        </p:nvSpPr>
        <p:spPr>
          <a:xfrm>
            <a:off x="1143000" y="228600"/>
            <a:ext cx="9220200" cy="914400"/>
          </a:xfrm>
        </p:spPr>
        <p:txBody>
          <a:bodyPr/>
          <a:lstStyle/>
          <a:p>
            <a:pPr marL="746125" lvl="1" indent="-742950" algn="ctr">
              <a:spcBef>
                <a:spcPts val="0"/>
              </a:spcBef>
              <a:spcAft>
                <a:spcPts val="3000"/>
              </a:spcAft>
              <a:buClr>
                <a:srgbClr val="66FF66"/>
              </a:buClr>
              <a:buSzPct val="100000"/>
              <a:buFont typeface="+mj-lt"/>
              <a:buAutoNum type="arabicPeriod" startAt="5"/>
              <a:defRPr/>
            </a:pPr>
            <a:r>
              <a:rPr lang="en-US" sz="3600" dirty="0">
                <a:effectLst>
                  <a:outerShdw blurRad="38100" dist="38100" dir="2700000" algn="tl">
                    <a:srgbClr val="000000">
                      <a:alpha val="43137"/>
                    </a:srgbClr>
                  </a:outerShdw>
                </a:effectLst>
                <a:latin typeface="Calibri" panose="020F0502020204030204" pitchFamily="34" charset="0"/>
                <a:ea typeface="+mn-ea"/>
                <a:cs typeface="Calibri" pitchFamily="34" charset="0"/>
              </a:rPr>
              <a:t>John 6:44?</a:t>
            </a:r>
          </a:p>
        </p:txBody>
      </p:sp>
      <p:sp>
        <p:nvSpPr>
          <p:cNvPr id="3" name="Content Placeholder 2">
            <a:extLst>
              <a:ext uri="{FF2B5EF4-FFF2-40B4-BE49-F238E27FC236}">
                <a16:creationId xmlns:a16="http://schemas.microsoft.com/office/drawing/2014/main" id="{D5314572-C7F3-FD59-0D13-BCCEA148E214}"/>
              </a:ext>
            </a:extLst>
          </p:cNvPr>
          <p:cNvSpPr>
            <a:spLocks noGrp="1"/>
          </p:cNvSpPr>
          <p:nvPr>
            <p:ph idx="1"/>
          </p:nvPr>
        </p:nvSpPr>
        <p:spPr>
          <a:xfrm>
            <a:off x="609600" y="1371600"/>
            <a:ext cx="10058400" cy="4800600"/>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cs typeface="Calibri" pitchFamily="34" charset="0"/>
              </a:rPr>
              <a:t>Verb </a:t>
            </a:r>
            <a:r>
              <a:rPr lang="en-US" i="1" dirty="0">
                <a:effectLst>
                  <a:outerShdw blurRad="38100" dist="38100" dir="2700000" algn="tl">
                    <a:srgbClr val="000000">
                      <a:alpha val="43137"/>
                    </a:srgbClr>
                  </a:outerShdw>
                </a:effectLst>
                <a:cs typeface="Calibri" pitchFamily="34" charset="0"/>
              </a:rPr>
              <a:t>helkyō</a:t>
            </a:r>
            <a:r>
              <a:rPr lang="en-US" dirty="0">
                <a:effectLst>
                  <a:outerShdw blurRad="38100" dist="38100" dir="2700000" algn="tl">
                    <a:srgbClr val="000000">
                      <a:alpha val="43137"/>
                    </a:srgbClr>
                  </a:outerShdw>
                </a:effectLst>
                <a:cs typeface="Calibri" pitchFamily="34" charset="0"/>
              </a:rPr>
              <a:t> can mean “drag” (Acts 21:30; Jas. 2:6)</a:t>
            </a:r>
          </a:p>
          <a:p>
            <a:pPr marL="742950" indent="-742950" algn="just">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cs typeface="Calibri" pitchFamily="34" charset="0"/>
              </a:rPr>
              <a:t>What does it mean in John’s Gospel?</a:t>
            </a:r>
          </a:p>
          <a:p>
            <a:pPr marL="1143000" lvl="1" indent="-571500">
              <a:spcBef>
                <a:spcPts val="0"/>
              </a:spcBef>
              <a:spcAft>
                <a:spcPts val="30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12:32, 37-40</a:t>
            </a:r>
          </a:p>
          <a:p>
            <a:pPr marL="1143000" lvl="1" indent="-571500">
              <a:spcBef>
                <a:spcPts val="0"/>
              </a:spcBef>
              <a:spcAft>
                <a:spcPts val="3000"/>
              </a:spcAft>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18:10; 21:6, 11 (inanimate objects)</a:t>
            </a:r>
          </a:p>
          <a:p>
            <a:pPr marL="742950" indent="-742950" algn="just">
              <a:spcBef>
                <a:spcPts val="0"/>
              </a:spcBef>
              <a:spcAft>
                <a:spcPts val="2400"/>
              </a:spcAft>
              <a:buClr>
                <a:srgbClr val="FFC000"/>
              </a:buClr>
              <a:buSzPct val="100000"/>
              <a:buFont typeface="+mj-lt"/>
              <a:buAutoNum type="alphaLcParenR"/>
              <a:defRPr/>
            </a:pPr>
            <a:r>
              <a:rPr lang="en-US" b="1" u="sng" dirty="0">
                <a:solidFill>
                  <a:srgbClr val="FFFFCC"/>
                </a:solidFill>
                <a:cs typeface="Calibri" pitchFamily="34" charset="0"/>
              </a:rPr>
              <a:t>Verb </a:t>
            </a:r>
            <a:r>
              <a:rPr lang="en-US" b="1" i="1" u="sng" dirty="0">
                <a:solidFill>
                  <a:srgbClr val="FFFFCC"/>
                </a:solidFill>
                <a:cs typeface="Calibri" pitchFamily="34" charset="0"/>
              </a:rPr>
              <a:t>helkyō</a:t>
            </a:r>
            <a:r>
              <a:rPr lang="en-US" b="1" u="sng" dirty="0">
                <a:solidFill>
                  <a:srgbClr val="FFFFCC"/>
                </a:solidFill>
                <a:cs typeface="Calibri" pitchFamily="34" charset="0"/>
              </a:rPr>
              <a:t> can mean “attract” or “draw” rather than coerce</a:t>
            </a:r>
          </a:p>
        </p:txBody>
      </p:sp>
      <p:pic>
        <p:nvPicPr>
          <p:cNvPr id="3074" name="Picture 2">
            <a:extLst>
              <a:ext uri="{FF2B5EF4-FFF2-40B4-BE49-F238E27FC236}">
                <a16:creationId xmlns:a16="http://schemas.microsoft.com/office/drawing/2014/main" id="{7895164B-4E67-C12C-D9A6-C08DED52BE1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44713" y="2514600"/>
            <a:ext cx="153768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537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609599" y="152400"/>
            <a:ext cx="10929257" cy="1143000"/>
          </a:xfrm>
        </p:spPr>
        <p:txBody>
          <a:bodyPr/>
          <a:lstStyle/>
          <a:p>
            <a:pPr algn="ctr"/>
            <a:r>
              <a:rPr lang="en-US" sz="3600" dirty="0"/>
              <a:t>Irresistible Grace = </a:t>
            </a:r>
            <a:br>
              <a:rPr lang="en-US" sz="3600" dirty="0"/>
            </a:br>
            <a:r>
              <a:rPr lang="en-US" sz="3600" dirty="0"/>
              <a:t>‘Regeneration Precedes Faith &amp; Faith is a Gift’</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31372" y="1905000"/>
            <a:ext cx="10929257" cy="2971800"/>
          </a:xfrm>
        </p:spPr>
        <p:txBody>
          <a:bodyPr/>
          <a:lstStyle/>
          <a:p>
            <a:pPr marL="0" indent="0" algn="just">
              <a:buNone/>
            </a:pPr>
            <a:r>
              <a:rPr lang="en-US" dirty="0">
                <a:effectLst>
                  <a:outerShdw blurRad="38100" dist="38100" dir="2700000" algn="tl">
                    <a:srgbClr val="000000">
                      <a:alpha val="43137"/>
                    </a:srgbClr>
                  </a:outerShdw>
                </a:effectLst>
              </a:rPr>
              <a:t>“I” stands for “Irresistible Grace.” Faith is something “God irresistibly bestowed upon the elect without their having believed anything…By such reasoning, man…can’t even hear the gospel—much less respond to the pleadings of Christ.” </a:t>
            </a:r>
          </a:p>
        </p:txBody>
      </p:sp>
      <p:sp>
        <p:nvSpPr>
          <p:cNvPr id="4" name="TextBox 3">
            <a:extLst>
              <a:ext uri="{FF2B5EF4-FFF2-40B4-BE49-F238E27FC236}">
                <a16:creationId xmlns:a16="http://schemas.microsoft.com/office/drawing/2014/main" id="{7DAA45AA-E297-4E3F-AA25-FDEFDE9A0D88}"/>
              </a:ext>
            </a:extLst>
          </p:cNvPr>
          <p:cNvSpPr txBox="1"/>
          <p:nvPr/>
        </p:nvSpPr>
        <p:spPr>
          <a:xfrm>
            <a:off x="2438400" y="6096000"/>
            <a:ext cx="7315200" cy="646331"/>
          </a:xfrm>
          <a:prstGeom prst="rect">
            <a:avLst/>
          </a:prstGeom>
          <a:noFill/>
        </p:spPr>
        <p:txBody>
          <a:bodyPr wrap="square" rtlCol="0">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34.</a:t>
            </a:r>
          </a:p>
        </p:txBody>
      </p:sp>
    </p:spTree>
    <p:extLst>
      <p:ext uri="{BB962C8B-B14F-4D97-AF65-F5344CB8AC3E}">
        <p14:creationId xmlns:p14="http://schemas.microsoft.com/office/powerpoint/2010/main" val="1978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600200"/>
            <a:ext cx="10972800" cy="2209800"/>
          </a:xfrm>
          <a:prstGeom prst="rect">
            <a:avLst/>
          </a:prstGeom>
          <a:noFill/>
          <a:ln w="9525">
            <a:noFill/>
            <a:miter lim="800000"/>
            <a:headEnd/>
            <a:tailEnd/>
          </a:ln>
          <a:effectLst/>
        </p:spPr>
        <p:txBody>
          <a:bodyPr/>
          <a:lstStyle/>
          <a:p>
            <a:pPr algn="just"/>
            <a:r>
              <a:rPr lang="en-US" sz="3200" dirty="0">
                <a:latin typeface="Calibri" panose="020F0502020204030204" pitchFamily="34" charset="0"/>
                <a:cs typeface="Calibri" panose="020F0502020204030204" pitchFamily="34" charset="0"/>
              </a:rPr>
              <a:t>“</a:t>
            </a:r>
            <a:r>
              <a:rPr lang="en-US" sz="3200" i="1" dirty="0">
                <a:latin typeface="Calibri" panose="020F0502020204030204" pitchFamily="34" charset="0"/>
                <a:cs typeface="Calibri" panose="020F0502020204030204" pitchFamily="34" charset="0"/>
              </a:rPr>
              <a:t>helkyō</a:t>
            </a:r>
            <a:r>
              <a:rPr lang="en-US" sz="3200" dirty="0">
                <a:latin typeface="Calibri" panose="020F0502020204030204" pitchFamily="34" charset="0"/>
                <a:cs typeface="Calibri" panose="020F0502020204030204" pitchFamily="34" charset="0"/>
              </a:rPr>
              <a:t>, to draw, does not necessarily denote an effectual drawing. This word may refer only to the preaching of the cross throughout the whole world and the action of the Holy Spirit which accompanies it. This heavenly drawing is not irresistible.”</a:t>
            </a:r>
          </a:p>
        </p:txBody>
      </p:sp>
      <p:sp>
        <p:nvSpPr>
          <p:cNvPr id="6" name="Rectangle 2"/>
          <p:cNvSpPr>
            <a:spLocks noChangeArrowheads="1"/>
          </p:cNvSpPr>
          <p:nvPr/>
        </p:nvSpPr>
        <p:spPr bwMode="auto">
          <a:xfrm>
            <a:off x="2362200" y="218388"/>
            <a:ext cx="6941975" cy="92461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Frederick L. Godet </a:t>
            </a:r>
          </a:p>
        </p:txBody>
      </p:sp>
      <p:sp>
        <p:nvSpPr>
          <p:cNvPr id="3" name="TextBox 2">
            <a:extLst>
              <a:ext uri="{FF2B5EF4-FFF2-40B4-BE49-F238E27FC236}">
                <a16:creationId xmlns:a16="http://schemas.microsoft.com/office/drawing/2014/main" id="{8EE002FD-3B48-499C-A419-5390C6A53357}"/>
              </a:ext>
            </a:extLst>
          </p:cNvPr>
          <p:cNvSpPr txBox="1"/>
          <p:nvPr/>
        </p:nvSpPr>
        <p:spPr>
          <a:xfrm>
            <a:off x="710293" y="5867400"/>
            <a:ext cx="10771414" cy="83099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Frederick L. Godet, </a:t>
            </a:r>
            <a:r>
              <a:rPr lang="en-US" i="1" dirty="0">
                <a:latin typeface="Calibri" panose="020F0502020204030204" pitchFamily="34" charset="0"/>
                <a:cs typeface="Calibri" panose="020F0502020204030204" pitchFamily="34" charset="0"/>
              </a:rPr>
              <a:t>Commentary on the Gospel of John</a:t>
            </a:r>
            <a:r>
              <a:rPr lang="en-US" dirty="0">
                <a:latin typeface="Calibri" panose="020F0502020204030204" pitchFamily="34" charset="0"/>
                <a:cs typeface="Calibri" panose="020F0502020204030204" pitchFamily="34" charset="0"/>
              </a:rPr>
              <a:t>, trans. Timothy Dwight [</a:t>
            </a:r>
            <a:r>
              <a:rPr lang="en-US" dirty="0" err="1">
                <a:latin typeface="Calibri" panose="020F0502020204030204" pitchFamily="34" charset="0"/>
                <a:cs typeface="Calibri" panose="020F0502020204030204" pitchFamily="34" charset="0"/>
              </a:rPr>
              <a:t>n.p.</a:t>
            </a:r>
            <a:r>
              <a:rPr lang="en-US" dirty="0">
                <a:latin typeface="Calibri" panose="020F0502020204030204" pitchFamily="34" charset="0"/>
                <a:cs typeface="Calibri" panose="020F0502020204030204" pitchFamily="34" charset="0"/>
              </a:rPr>
              <a:t>: Funk &amp; Wagnalls, 1893; reprint, Grand Rapids: Zondervan, n.d.], 228</a:t>
            </a:r>
            <a:r>
              <a:rPr lang="en-US" sz="1200" dirty="0">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7943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B460D-5951-01C4-001D-2A790EE5A9D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6F9D827-CCF4-EA7B-956E-2997BC205D89}"/>
              </a:ext>
            </a:extLst>
          </p:cNvPr>
          <p:cNvSpPr>
            <a:spLocks noGrp="1"/>
          </p:cNvSpPr>
          <p:nvPr>
            <p:ph type="title"/>
          </p:nvPr>
        </p:nvSpPr>
        <p:spPr>
          <a:xfrm>
            <a:off x="266700" y="228600"/>
            <a:ext cx="11658600" cy="914400"/>
          </a:xfrm>
        </p:spPr>
        <p:txBody>
          <a:bodyPr/>
          <a:lstStyle/>
          <a:p>
            <a:pPr algn="ctr"/>
            <a:r>
              <a:rPr lang="en-US" sz="3600" kern="1200" dirty="0">
                <a:solidFill>
                  <a:srgbClr val="00FFFF"/>
                </a:solidFill>
                <a:effectLst>
                  <a:outerShdw blurRad="38100" dist="38100" dir="2700000" algn="tl">
                    <a:srgbClr val="000000">
                      <a:alpha val="43137"/>
                    </a:srgbClr>
                  </a:outerShdw>
                </a:effectLst>
              </a:rPr>
              <a:t>God’s Grace to the Unsaved</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83A1720A-BE41-A8DE-FC73-2361DFF55F00}"/>
              </a:ext>
            </a:extLst>
          </p:cNvPr>
          <p:cNvSpPr>
            <a:spLocks noGrp="1"/>
          </p:cNvSpPr>
          <p:nvPr>
            <p:ph idx="1"/>
          </p:nvPr>
        </p:nvSpPr>
        <p:spPr>
          <a:xfrm>
            <a:off x="609600" y="1600200"/>
            <a:ext cx="7696200" cy="4495800"/>
          </a:xfrm>
        </p:spPr>
        <p:txBody>
          <a:bodyPr/>
          <a:lstStyle/>
          <a:p>
            <a:pPr marL="457200" indent="-457200" algn="just">
              <a:spcBef>
                <a:spcPts val="0"/>
              </a:spcBef>
              <a:spcAft>
                <a:spcPts val="2400"/>
              </a:spcAft>
              <a:defRPr/>
            </a:pPr>
            <a:r>
              <a:rPr lang="en-US" dirty="0">
                <a:cs typeface="Calibri" pitchFamily="34" charset="0"/>
              </a:rPr>
              <a:t>Holy Spirit’s conviction (John 16:7-11)</a:t>
            </a:r>
          </a:p>
          <a:p>
            <a:pPr marL="457200" indent="-457200" algn="just">
              <a:spcBef>
                <a:spcPts val="0"/>
              </a:spcBef>
              <a:spcAft>
                <a:spcPts val="2400"/>
              </a:spcAft>
              <a:defRPr/>
            </a:pPr>
            <a:r>
              <a:rPr lang="en-US" dirty="0">
                <a:cs typeface="Calibri" pitchFamily="34" charset="0"/>
              </a:rPr>
              <a:t>God’s Word (Isa. 55:10-11)</a:t>
            </a:r>
          </a:p>
          <a:p>
            <a:pPr marL="457200" indent="-457200" algn="just">
              <a:spcBef>
                <a:spcPts val="0"/>
              </a:spcBef>
              <a:spcAft>
                <a:spcPts val="2400"/>
              </a:spcAft>
              <a:defRPr/>
            </a:pPr>
            <a:r>
              <a:rPr lang="en-US" dirty="0">
                <a:cs typeface="Calibri" pitchFamily="34" charset="0"/>
              </a:rPr>
              <a:t>Gospel (Rom. 1:16)</a:t>
            </a:r>
          </a:p>
          <a:p>
            <a:pPr marL="457200" indent="-457200" algn="just">
              <a:spcBef>
                <a:spcPts val="0"/>
              </a:spcBef>
              <a:spcAft>
                <a:spcPts val="2400"/>
              </a:spcAft>
              <a:defRPr/>
            </a:pPr>
            <a:r>
              <a:rPr lang="en-US" dirty="0">
                <a:cs typeface="Calibri" pitchFamily="34" charset="0"/>
              </a:rPr>
              <a:t>Creation (Ps. 19:1-4)</a:t>
            </a:r>
          </a:p>
          <a:p>
            <a:pPr marL="457200" indent="-457200" algn="just">
              <a:spcBef>
                <a:spcPts val="0"/>
              </a:spcBef>
              <a:spcAft>
                <a:spcPts val="2400"/>
              </a:spcAft>
              <a:defRPr/>
            </a:pPr>
            <a:r>
              <a:rPr lang="en-US" dirty="0">
                <a:cs typeface="Calibri" pitchFamily="34" charset="0"/>
              </a:rPr>
              <a:t>Conscience (Rom. </a:t>
            </a:r>
            <a:r>
              <a:rPr lang="en-US">
                <a:cs typeface="Calibri" pitchFamily="34" charset="0"/>
              </a:rPr>
              <a:t>2:14-15)</a:t>
            </a:r>
            <a:endParaRPr lang="en-US" dirty="0">
              <a:cs typeface="Calibri" pitchFamily="34" charset="0"/>
            </a:endParaRPr>
          </a:p>
        </p:txBody>
      </p:sp>
      <p:pic>
        <p:nvPicPr>
          <p:cNvPr id="2" name="Picture 2">
            <a:extLst>
              <a:ext uri="{FF2B5EF4-FFF2-40B4-BE49-F238E27FC236}">
                <a16:creationId xmlns:a16="http://schemas.microsoft.com/office/drawing/2014/main" id="{F02999CA-1537-2063-564C-3D0437712A7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476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2895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a:spcBef>
                <a:spcPts val="0"/>
              </a:spcBef>
              <a:spcAft>
                <a:spcPts val="1200"/>
              </a:spcAft>
              <a:buNone/>
              <a:defRPr/>
            </a:pPr>
            <a:r>
              <a:rPr lang="en-US" sz="4000" dirty="0">
                <a:solidFill>
                  <a:schemeClr val="tx2"/>
                </a:solidFill>
                <a:ea typeface="+mj-ea"/>
                <a:cs typeface="Calibri" panose="020F0502020204030204" pitchFamily="34" charset="0"/>
              </a:rPr>
              <a:t>John 1:9</a:t>
            </a:r>
          </a:p>
          <a:p>
            <a:pPr marL="0" indent="0" algn="just">
              <a:spcBef>
                <a:spcPts val="0"/>
              </a:spcBef>
              <a:buClr>
                <a:srgbClr val="00FFFF"/>
              </a:buClr>
              <a:buNone/>
              <a:defRPr/>
            </a:pPr>
            <a:r>
              <a:rPr lang="en-US" sz="3600" dirty="0">
                <a:effectLst/>
              </a:rPr>
              <a:t>“</a:t>
            </a:r>
            <a:r>
              <a:rPr lang="en-US" sz="3600" b="0" i="0" u="none" strike="noStrike" dirty="0">
                <a:effectLst/>
              </a:rPr>
              <a:t>There was the true Light which, coming into the world, </a:t>
            </a:r>
            <a:r>
              <a:rPr lang="en-US" sz="3600" b="1" i="0" u="sng" strike="noStrike" dirty="0">
                <a:solidFill>
                  <a:srgbClr val="FFFFCC"/>
                </a:solidFill>
                <a:effectLst/>
              </a:rPr>
              <a:t>enlightens every man</a:t>
            </a:r>
            <a:r>
              <a:rPr lang="en-US" sz="3600" dirty="0">
                <a:effectLst/>
              </a:rPr>
              <a:t>.</a:t>
            </a:r>
            <a:r>
              <a:rPr lang="en-US" sz="3600" cap="small" dirty="0">
                <a:effectLst/>
              </a:rPr>
              <a:t>”</a:t>
            </a:r>
          </a:p>
        </p:txBody>
      </p:sp>
      <p:pic>
        <p:nvPicPr>
          <p:cNvPr id="3" name="Picture 2">
            <a:extLst>
              <a:ext uri="{FF2B5EF4-FFF2-40B4-BE49-F238E27FC236}">
                <a16:creationId xmlns:a16="http://schemas.microsoft.com/office/drawing/2014/main" id="{9DFE3A53-EAB2-17EC-CB18-3D61505BF816}"/>
              </a:ext>
            </a:extLst>
          </p:cNvPr>
          <p:cNvPicPr>
            <a:picLocks noChangeAspect="1"/>
          </p:cNvPicPr>
          <p:nvPr/>
        </p:nvPicPr>
        <p:blipFill>
          <a:blip r:embed="rId3"/>
          <a:srcRect l="5625" t="15909" r="45000" b="37500"/>
          <a:stretch/>
        </p:blipFill>
        <p:spPr>
          <a:xfrm>
            <a:off x="4334108" y="2971800"/>
            <a:ext cx="3523784" cy="1828800"/>
          </a:xfrm>
          <a:prstGeom prst="rect">
            <a:avLst/>
          </a:prstGeom>
        </p:spPr>
      </p:pic>
    </p:spTree>
    <p:extLst>
      <p:ext uri="{BB962C8B-B14F-4D97-AF65-F5344CB8AC3E}">
        <p14:creationId xmlns:p14="http://schemas.microsoft.com/office/powerpoint/2010/main" val="1679499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2895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a:spcBef>
                <a:spcPts val="0"/>
              </a:spcBef>
              <a:spcAft>
                <a:spcPts val="1200"/>
              </a:spcAft>
              <a:buNone/>
              <a:defRPr/>
            </a:pPr>
            <a:r>
              <a:rPr lang="en-US" sz="4000" dirty="0">
                <a:solidFill>
                  <a:schemeClr val="tx2"/>
                </a:solidFill>
                <a:ea typeface="+mj-ea"/>
                <a:cs typeface="Calibri" panose="020F0502020204030204" pitchFamily="34" charset="0"/>
              </a:rPr>
              <a:t>John 6:40, 44</a:t>
            </a:r>
          </a:p>
          <a:p>
            <a:pPr marL="0" indent="0" algn="just">
              <a:spcBef>
                <a:spcPts val="0"/>
              </a:spcBef>
              <a:buClr>
                <a:srgbClr val="00FFFF"/>
              </a:buClr>
              <a:buNone/>
              <a:defRPr/>
            </a:pPr>
            <a:r>
              <a:rPr lang="en-US" sz="3600" dirty="0">
                <a:effectLst/>
              </a:rPr>
              <a:t>“For this is the will of My Father, that </a:t>
            </a:r>
            <a:r>
              <a:rPr lang="en-US" sz="3600" b="1" u="sng" dirty="0">
                <a:solidFill>
                  <a:srgbClr val="FFFFCC"/>
                </a:solidFill>
                <a:effectLst/>
              </a:rPr>
              <a:t>everyone</a:t>
            </a:r>
            <a:r>
              <a:rPr lang="en-US" sz="3600" dirty="0">
                <a:effectLst/>
              </a:rPr>
              <a:t> who beholds the Son and believes in Him will have eternal life, and I Myself will raise him up on the last day…No one can come to Me unless the Father who sent Me </a:t>
            </a:r>
            <a:r>
              <a:rPr lang="en-US" sz="3600" b="1" u="sng" dirty="0">
                <a:solidFill>
                  <a:srgbClr val="FFFFCC"/>
                </a:solidFill>
                <a:effectLst/>
              </a:rPr>
              <a:t>draws (</a:t>
            </a:r>
            <a:r>
              <a:rPr lang="en-US" sz="3600" b="1" i="1" u="sng" dirty="0">
                <a:solidFill>
                  <a:srgbClr val="FFFFCC"/>
                </a:solidFill>
                <a:effectLst/>
              </a:rPr>
              <a:t>helkyō</a:t>
            </a:r>
            <a:r>
              <a:rPr lang="en-US" sz="3600" b="1" u="sng" dirty="0">
                <a:solidFill>
                  <a:srgbClr val="FFFFCC"/>
                </a:solidFill>
                <a:effectLst/>
              </a:rPr>
              <a:t>)</a:t>
            </a:r>
            <a:r>
              <a:rPr lang="en-US" sz="3600" dirty="0">
                <a:effectLst/>
              </a:rPr>
              <a:t> him; and I will raise him up on the last day.</a:t>
            </a:r>
            <a:r>
              <a:rPr lang="en-US" sz="3600" cap="small" dirty="0">
                <a:effectLst/>
              </a:rPr>
              <a:t>”</a:t>
            </a:r>
          </a:p>
        </p:txBody>
      </p:sp>
      <p:pic>
        <p:nvPicPr>
          <p:cNvPr id="2" name="Picture 1">
            <a:extLst>
              <a:ext uri="{FF2B5EF4-FFF2-40B4-BE49-F238E27FC236}">
                <a16:creationId xmlns:a16="http://schemas.microsoft.com/office/drawing/2014/main" id="{728ECA55-A11C-6DE9-7B0A-FD02FCB0FD60}"/>
              </a:ext>
            </a:extLst>
          </p:cNvPr>
          <p:cNvPicPr>
            <a:picLocks noChangeAspect="1"/>
          </p:cNvPicPr>
          <p:nvPr/>
        </p:nvPicPr>
        <p:blipFill>
          <a:blip r:embed="rId3"/>
          <a:stretch>
            <a:fillRect/>
          </a:stretch>
        </p:blipFill>
        <p:spPr>
          <a:xfrm>
            <a:off x="4774692" y="3535680"/>
            <a:ext cx="2642617" cy="1371600"/>
          </a:xfrm>
          <a:prstGeom prst="rect">
            <a:avLst/>
          </a:prstGeom>
        </p:spPr>
      </p:pic>
    </p:spTree>
    <p:extLst>
      <p:ext uri="{BB962C8B-B14F-4D97-AF65-F5344CB8AC3E}">
        <p14:creationId xmlns:p14="http://schemas.microsoft.com/office/powerpoint/2010/main" val="1046661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072E6-6B24-7496-3FD3-46674C144FB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B50CB486-5B02-4B24-5E59-8D467838FE45}"/>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V. Running </a:t>
            </a:r>
            <a:r>
              <a:rPr lang="en-US" sz="3600" b="1" u="sng" dirty="0">
                <a:effectLst>
                  <a:outerShdw blurRad="38100" dist="38100" dir="2700000" algn="tl">
                    <a:srgbClr val="000000">
                      <a:alpha val="43137"/>
                    </a:srgbClr>
                  </a:outerShdw>
                </a:effectLst>
              </a:rPr>
              <a:t>TULIP</a:t>
            </a:r>
            <a:r>
              <a:rPr lang="en-US" sz="3600" dirty="0">
                <a:effectLst>
                  <a:outerShdw blurRad="38100" dist="38100" dir="2700000" algn="tl">
                    <a:srgbClr val="000000">
                      <a:alpha val="43137"/>
                    </a:srgbClr>
                  </a:outerShdw>
                </a:effectLst>
              </a:rPr>
              <a:t> Through the Grid of Scripture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8E76888-D064-66BA-A6C1-0180AE14F1DC}"/>
              </a:ext>
            </a:extLst>
          </p:cNvPr>
          <p:cNvSpPr>
            <a:spLocks noGrp="1"/>
          </p:cNvSpPr>
          <p:nvPr>
            <p:ph idx="1"/>
          </p:nvPr>
        </p:nvSpPr>
        <p:spPr>
          <a:xfrm>
            <a:off x="609600" y="1600200"/>
            <a:ext cx="6019800" cy="3886200"/>
          </a:xfrm>
        </p:spPr>
        <p:txBody>
          <a:bodyPr/>
          <a:lstStyle/>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T</a:t>
            </a:r>
            <a:r>
              <a:rPr lang="en-US" dirty="0">
                <a:cs typeface="Calibri" pitchFamily="34" charset="0"/>
              </a:rPr>
              <a:t>otal Depravity</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U</a:t>
            </a:r>
            <a:r>
              <a:rPr lang="en-US" dirty="0">
                <a:cs typeface="Calibri" pitchFamily="34" charset="0"/>
              </a:rPr>
              <a:t>nconditional Election</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L</a:t>
            </a:r>
            <a:r>
              <a:rPr lang="en-US" dirty="0">
                <a:cs typeface="Calibri" pitchFamily="34" charset="0"/>
              </a:rPr>
              <a:t>imited Atonement</a:t>
            </a:r>
          </a:p>
          <a:p>
            <a:pPr marL="742950" indent="-742950">
              <a:spcBef>
                <a:spcPts val="600"/>
              </a:spcBef>
              <a:spcAft>
                <a:spcPts val="1200"/>
              </a:spcAft>
              <a:buClr>
                <a:srgbClr val="CC66FF"/>
              </a:buClr>
              <a:buSzPct val="100000"/>
              <a:buFont typeface="+mj-lt"/>
              <a:buAutoNum type="alphaUcPeriod"/>
              <a:defRPr/>
            </a:pPr>
            <a:r>
              <a:rPr lang="en-US" u="sng" dirty="0">
                <a:cs typeface="Calibri" pitchFamily="34" charset="0"/>
              </a:rPr>
              <a:t>I</a:t>
            </a:r>
            <a:r>
              <a:rPr lang="en-US" dirty="0">
                <a:cs typeface="Calibri" pitchFamily="34" charset="0"/>
              </a:rPr>
              <a:t>rresistible Grace</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Perseverance of the Saints</a:t>
            </a:r>
          </a:p>
        </p:txBody>
      </p:sp>
      <p:pic>
        <p:nvPicPr>
          <p:cNvPr id="5" name="Picture 4">
            <a:extLst>
              <a:ext uri="{FF2B5EF4-FFF2-40B4-BE49-F238E27FC236}">
                <a16:creationId xmlns:a16="http://schemas.microsoft.com/office/drawing/2014/main" id="{AD4853EF-FD67-3D7A-6257-1C917E3DE22D}"/>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60169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C0299-20BE-86F4-0035-2BA02E69966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586EE5-BCE0-2142-DAEC-A6C0BF015B10}"/>
              </a:ext>
            </a:extLst>
          </p:cNvPr>
          <p:cNvSpPr>
            <a:spLocks noGrp="1"/>
          </p:cNvSpPr>
          <p:nvPr>
            <p:ph idx="1"/>
          </p:nvPr>
        </p:nvSpPr>
        <p:spPr>
          <a:xfrm>
            <a:off x="609600" y="1600200"/>
            <a:ext cx="7620000" cy="50292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Calvinistic arguments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God’s grace</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Man can resist God by disbelieving</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John 6:44?</a:t>
            </a:r>
          </a:p>
        </p:txBody>
      </p:sp>
      <p:sp>
        <p:nvSpPr>
          <p:cNvPr id="4" name="Title 1">
            <a:extLst>
              <a:ext uri="{FF2B5EF4-FFF2-40B4-BE49-F238E27FC236}">
                <a16:creationId xmlns:a16="http://schemas.microsoft.com/office/drawing/2014/main" id="{42F5CE23-B06F-6B4D-8EEE-1B870FE25695}"/>
              </a:ext>
            </a:extLst>
          </p:cNvPr>
          <p:cNvSpPr>
            <a:spLocks noGrp="1"/>
          </p:cNvSpPr>
          <p:nvPr>
            <p:ph type="title"/>
          </p:nvPr>
        </p:nvSpPr>
        <p:spPr>
          <a:xfrm>
            <a:off x="1143000" y="152400"/>
            <a:ext cx="9220200" cy="914400"/>
          </a:xfrm>
        </p:spPr>
        <p:txBody>
          <a:bodyPr/>
          <a:lstStyle/>
          <a:p>
            <a:pPr marL="742950" indent="-742950" algn="ctr">
              <a:buClr>
                <a:srgbClr val="CC66FF"/>
              </a:buClr>
              <a:buFont typeface="+mj-lt"/>
              <a:buAutoNum type="alphaUcPeriod" startAt="4"/>
            </a:pPr>
            <a:r>
              <a:rPr lang="en-US" sz="3600" dirty="0">
                <a:effectLst>
                  <a:outerShdw blurRad="38100" dist="38100" dir="2700000" algn="tl">
                    <a:srgbClr val="000000">
                      <a:alpha val="43137"/>
                    </a:srgbClr>
                  </a:outerShdw>
                </a:effectLst>
              </a:rPr>
              <a:t>Irresistible Grace</a:t>
            </a:r>
          </a:p>
        </p:txBody>
      </p:sp>
      <p:pic>
        <p:nvPicPr>
          <p:cNvPr id="2" name="Picture 2">
            <a:extLst>
              <a:ext uri="{FF2B5EF4-FFF2-40B4-BE49-F238E27FC236}">
                <a16:creationId xmlns:a16="http://schemas.microsoft.com/office/drawing/2014/main" id="{4332EE08-53FE-6642-DEDB-7284EA8739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455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3BC05-46E1-6DB7-FBBB-99E449AAACF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5742FCFA-F50E-6C40-861E-56728FAB85A3}"/>
              </a:ext>
            </a:extLst>
          </p:cNvPr>
          <p:cNvSpPr>
            <a:spLocks noGrp="1"/>
          </p:cNvSpPr>
          <p:nvPr>
            <p:ph type="title"/>
          </p:nvPr>
        </p:nvSpPr>
        <p:spPr>
          <a:xfrm>
            <a:off x="1028700" y="152400"/>
            <a:ext cx="10134600" cy="914400"/>
          </a:xfrm>
        </p:spPr>
        <p:txBody>
          <a:bodyPr/>
          <a:lstStyle/>
          <a:p>
            <a:pPr marL="742950" indent="-742950" algn="ctr">
              <a:buClr>
                <a:srgbClr val="66FF66"/>
              </a:buClr>
              <a:buFont typeface="+mj-lt"/>
              <a:buAutoNum type="arabicPeriod" startAt="2"/>
            </a:pPr>
            <a:r>
              <a:rPr lang="en-US" sz="3600" dirty="0">
                <a:effectLst>
                  <a:outerShdw blurRad="38100" dist="38100" dir="2700000" algn="tl">
                    <a:srgbClr val="000000">
                      <a:alpha val="43137"/>
                    </a:srgbClr>
                  </a:outerShdw>
                </a:effectLst>
              </a:rPr>
              <a:t>Calvinistic Arguments</a:t>
            </a:r>
          </a:p>
        </p:txBody>
      </p:sp>
      <p:sp>
        <p:nvSpPr>
          <p:cNvPr id="3" name="Content Placeholder 2">
            <a:extLst>
              <a:ext uri="{FF2B5EF4-FFF2-40B4-BE49-F238E27FC236}">
                <a16:creationId xmlns:a16="http://schemas.microsoft.com/office/drawing/2014/main" id="{6C3F9BED-5147-71D6-03EF-C18FB128C8F9}"/>
              </a:ext>
            </a:extLst>
          </p:cNvPr>
          <p:cNvSpPr>
            <a:spLocks noGrp="1"/>
          </p:cNvSpPr>
          <p:nvPr>
            <p:ph idx="1"/>
          </p:nvPr>
        </p:nvSpPr>
        <p:spPr>
          <a:xfrm>
            <a:off x="609600" y="1600200"/>
            <a:ext cx="8229600" cy="2819400"/>
          </a:xfrm>
        </p:spPr>
        <p:txBody>
          <a:bodyPr/>
          <a:lstStyle/>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Faith is a gift</a:t>
            </a:r>
          </a:p>
          <a:p>
            <a:pPr marL="742950" indent="-742950" algn="just">
              <a:spcBef>
                <a:spcPts val="0"/>
              </a:spcBef>
              <a:spcAft>
                <a:spcPts val="2400"/>
              </a:spcAft>
              <a:buClr>
                <a:srgbClr val="FFC000"/>
              </a:buClr>
              <a:buSzPct val="100000"/>
              <a:buFont typeface="+mj-lt"/>
              <a:buAutoNum type="alphaLcParenR"/>
              <a:defRPr/>
            </a:pPr>
            <a:r>
              <a:rPr lang="en-US" dirty="0">
                <a:cs typeface="Calibri" pitchFamily="34" charset="0"/>
              </a:rPr>
              <a:t>Regeneration precedes faith</a:t>
            </a:r>
          </a:p>
          <a:p>
            <a:pPr marL="742950" indent="-742950" algn="just">
              <a:spcBef>
                <a:spcPts val="0"/>
              </a:spcBef>
              <a:spcAft>
                <a:spcPts val="2400"/>
              </a:spcAft>
              <a:buClr>
                <a:srgbClr val="FFC000"/>
              </a:buClr>
              <a:buSzPct val="100000"/>
              <a:buFont typeface="+mj-lt"/>
              <a:buAutoNum type="alphaLcParenR"/>
              <a:defRPr/>
            </a:pPr>
            <a:r>
              <a:rPr lang="en-US" b="1" u="sng" dirty="0">
                <a:solidFill>
                  <a:srgbClr val="FFFFCC"/>
                </a:solidFill>
                <a:cs typeface="Calibri" pitchFamily="34" charset="0"/>
              </a:rPr>
              <a:t>Lost man cannot seek God (Rom. 3:11)</a:t>
            </a:r>
          </a:p>
        </p:txBody>
      </p:sp>
      <p:pic>
        <p:nvPicPr>
          <p:cNvPr id="4" name="Picture 2">
            <a:extLst>
              <a:ext uri="{FF2B5EF4-FFF2-40B4-BE49-F238E27FC236}">
                <a16:creationId xmlns:a16="http://schemas.microsoft.com/office/drawing/2014/main" id="{A8FFAC61-4FF7-73D9-CA91-24ED784262E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998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1981200" y="0"/>
            <a:ext cx="8229600" cy="2438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1200"/>
              </a:spcAft>
              <a:buNone/>
              <a:defRPr/>
            </a:pPr>
            <a:r>
              <a:rPr lang="en-US" sz="4000" dirty="0">
                <a:solidFill>
                  <a:schemeClr val="tx2"/>
                </a:solidFill>
                <a:ea typeface="+mj-ea"/>
                <a:cs typeface="Calibri" panose="020F0502020204030204" pitchFamily="34" charset="0"/>
              </a:rPr>
              <a:t>Romans 3:11</a:t>
            </a:r>
          </a:p>
          <a:p>
            <a:pPr marL="0" indent="0">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cap="small" dirty="0">
                <a:effectLst/>
              </a:rPr>
              <a:t>There is none who understands</a:t>
            </a:r>
            <a:r>
              <a:rPr lang="en-US" sz="3600" dirty="0">
                <a:effectLst/>
              </a:rPr>
              <a:t>, </a:t>
            </a:r>
            <a:r>
              <a:rPr lang="en-US" sz="3600" cap="small" dirty="0">
                <a:effectLst/>
              </a:rPr>
              <a:t>There is none who seeks for God.”</a:t>
            </a:r>
          </a:p>
        </p:txBody>
      </p:sp>
      <p:pic>
        <p:nvPicPr>
          <p:cNvPr id="2" name="Picture 1">
            <a:extLst>
              <a:ext uri="{FF2B5EF4-FFF2-40B4-BE49-F238E27FC236}">
                <a16:creationId xmlns:a16="http://schemas.microsoft.com/office/drawing/2014/main" id="{761CD7E5-B2C4-94E5-7DE1-D79DABA1FAA2}"/>
              </a:ext>
            </a:extLst>
          </p:cNvPr>
          <p:cNvPicPr>
            <a:picLocks noChangeAspect="1"/>
          </p:cNvPicPr>
          <p:nvPr/>
        </p:nvPicPr>
        <p:blipFill>
          <a:blip r:embed="rId4"/>
          <a:stretch>
            <a:fillRect/>
          </a:stretch>
        </p:blipFill>
        <p:spPr>
          <a:xfrm>
            <a:off x="4064000" y="2514600"/>
            <a:ext cx="4064000"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57203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0293DA-6228-401A-B449-0AA51F6139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9" name="TextBox 8">
            <a:extLst>
              <a:ext uri="{FF2B5EF4-FFF2-40B4-BE49-F238E27FC236}">
                <a16:creationId xmlns:a16="http://schemas.microsoft.com/office/drawing/2014/main" id="{F7710105-B4BF-4AC0-9191-DA02ABD0C4A2}"/>
              </a:ext>
            </a:extLst>
          </p:cNvPr>
          <p:cNvSpPr txBox="1"/>
          <p:nvPr/>
        </p:nvSpPr>
        <p:spPr>
          <a:xfrm>
            <a:off x="609600" y="0"/>
            <a:ext cx="10972800" cy="3339376"/>
          </a:xfrm>
          <a:prstGeom prst="rect">
            <a:avLst/>
          </a:prstGeom>
          <a:noFill/>
        </p:spPr>
        <p:txBody>
          <a:bodyPr wrap="square">
            <a:spAutoFit/>
          </a:bodyPr>
          <a:lstStyle/>
          <a:p>
            <a:pPr marL="342900" marR="0" indent="-342900" algn="ctr">
              <a:spcAft>
                <a:spcPts val="9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17:26-27</a:t>
            </a:r>
          </a:p>
          <a:p>
            <a:pPr marL="0" marR="0" algn="just">
              <a:spcBef>
                <a:spcPts val="0"/>
              </a:spcBef>
              <a:spcAft>
                <a:spcPts val="1000"/>
              </a:spcAft>
            </a:pPr>
            <a:r>
              <a:rPr lang="en-US" sz="3200" baseline="30000" dirty="0">
                <a:latin typeface="Calibri" panose="020F0502020204030204" pitchFamily="34" charset="0"/>
                <a:ea typeface="Calibri" panose="020F0502020204030204" pitchFamily="34" charset="0"/>
                <a:cs typeface="Calibri" panose="020F0502020204030204" pitchFamily="34" charset="0"/>
              </a:rPr>
              <a:t>26</a:t>
            </a:r>
            <a:r>
              <a:rPr lang="en-US" sz="3200" dirty="0">
                <a:effectLst/>
                <a:latin typeface="Calibri" panose="020F0502020204030204" pitchFamily="34" charset="0"/>
                <a:ea typeface="Calibri" panose="020F0502020204030204" pitchFamily="34" charset="0"/>
                <a:cs typeface="Calibri" panose="020F0502020204030204" pitchFamily="34" charset="0"/>
              </a:rPr>
              <a:t> and He made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from one man every nation</a:t>
            </a:r>
            <a:r>
              <a:rPr lang="en-US" sz="3200" dirty="0">
                <a:effectLst/>
                <a:latin typeface="Calibri" panose="020F0502020204030204" pitchFamily="34" charset="0"/>
                <a:ea typeface="Calibri" panose="020F0502020204030204" pitchFamily="34" charset="0"/>
                <a:cs typeface="Calibri" panose="020F0502020204030204" pitchFamily="34" charset="0"/>
              </a:rPr>
              <a:t> of mankind to live on all the face of the earth, having determined </a:t>
            </a:r>
            <a:r>
              <a:rPr lang="en-US" sz="3200" i="1" dirty="0">
                <a:effectLst/>
                <a:latin typeface="Calibri" panose="020F0502020204030204" pitchFamily="34" charset="0"/>
                <a:ea typeface="Calibri" panose="020F0502020204030204" pitchFamily="34" charset="0"/>
                <a:cs typeface="Calibri" panose="020F0502020204030204" pitchFamily="34" charset="0"/>
              </a:rPr>
              <a:t>their</a:t>
            </a:r>
            <a:r>
              <a:rPr lang="en-US" sz="3200" dirty="0">
                <a:effectLst/>
                <a:latin typeface="Calibri" panose="020F0502020204030204" pitchFamily="34" charset="0"/>
                <a:ea typeface="Calibri" panose="020F0502020204030204" pitchFamily="34" charset="0"/>
                <a:cs typeface="Calibri" panose="020F0502020204030204" pitchFamily="34" charset="0"/>
              </a:rPr>
              <a:t> appointed times and the boundaries of their </a:t>
            </a:r>
            <a:r>
              <a:rPr lang="en-US" sz="3200" dirty="0">
                <a:latin typeface="Calibri" panose="020F0502020204030204" pitchFamily="34" charset="0"/>
                <a:ea typeface="Calibri" panose="020F0502020204030204" pitchFamily="34" charset="0"/>
                <a:cs typeface="Calibri" panose="020F0502020204030204" pitchFamily="34" charset="0"/>
              </a:rPr>
              <a:t>habitation,</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aseline="30000" dirty="0">
                <a:latin typeface="Calibri" panose="020F0502020204030204" pitchFamily="34" charset="0"/>
                <a:ea typeface="Calibri" panose="020F0502020204030204" pitchFamily="34" charset="0"/>
                <a:cs typeface="Calibri" panose="020F0502020204030204" pitchFamily="34" charset="0"/>
              </a:rPr>
              <a:t>27</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that they would seek God</a:t>
            </a:r>
            <a:r>
              <a:rPr lang="en-US" sz="3200" dirty="0">
                <a:latin typeface="Calibri" panose="020F0502020204030204" pitchFamily="34" charset="0"/>
                <a:ea typeface="Calibri" panose="020F0502020204030204" pitchFamily="34" charset="0"/>
                <a:cs typeface="Calibri" panose="020F0502020204030204" pitchFamily="34" charset="0"/>
              </a:rPr>
              <a:t>, if perhaps they might grope for Him and find Him, though He is not far from each one of us (Italics added) </a:t>
            </a:r>
          </a:p>
        </p:txBody>
      </p:sp>
      <p:pic>
        <p:nvPicPr>
          <p:cNvPr id="10" name="Picture 9">
            <a:extLst>
              <a:ext uri="{FF2B5EF4-FFF2-40B4-BE49-F238E27FC236}">
                <a16:creationId xmlns:a16="http://schemas.microsoft.com/office/drawing/2014/main" id="{A4EA7365-AEAD-4E93-A0D8-2BCE0E6E12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261" t="2222" r="3261" b="47778"/>
          <a:stretch/>
        </p:blipFill>
        <p:spPr>
          <a:xfrm>
            <a:off x="5120640" y="3352800"/>
            <a:ext cx="1950720" cy="1463040"/>
          </a:xfrm>
          <a:prstGeom prst="rect">
            <a:avLst/>
          </a:prstGeom>
          <a:ln>
            <a:solidFill>
              <a:schemeClr val="tx1"/>
            </a:solidFill>
          </a:ln>
        </p:spPr>
      </p:pic>
    </p:spTree>
    <p:extLst>
      <p:ext uri="{BB962C8B-B14F-4D97-AF65-F5344CB8AC3E}">
        <p14:creationId xmlns:p14="http://schemas.microsoft.com/office/powerpoint/2010/main" val="19645687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008"/>
</p:tagLst>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16726</TotalTime>
  <Words>2275</Words>
  <Application>Microsoft Office PowerPoint</Application>
  <PresentationFormat>Widescreen</PresentationFormat>
  <Paragraphs>269</Paragraphs>
  <Slides>54</Slides>
  <Notes>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54</vt:i4>
      </vt:variant>
    </vt:vector>
  </HeadingPairs>
  <TitlesOfParts>
    <vt:vector size="63" baseType="lpstr">
      <vt:lpstr>Arial</vt:lpstr>
      <vt:lpstr>Calibri</vt:lpstr>
      <vt:lpstr>Calibri Light</vt:lpstr>
      <vt:lpstr>system-ui</vt:lpstr>
      <vt:lpstr>Times New Roman</vt:lpstr>
      <vt:lpstr>Wingdings</vt:lpstr>
      <vt:lpstr>1_Azure</vt:lpstr>
      <vt:lpstr>2_Azure</vt:lpstr>
      <vt:lpstr>Office Theme</vt:lpstr>
      <vt:lpstr>PowerPoint Presentation</vt:lpstr>
      <vt:lpstr>Neo-Calvinism vs. The Bible</vt:lpstr>
      <vt:lpstr>V. Running TULIP Through the Grid of Scripture</vt:lpstr>
      <vt:lpstr>Irresistible Grace</vt:lpstr>
      <vt:lpstr>Irresistible Grace =  ‘Regeneration Precedes Faith &amp; Faith is a Gift’</vt:lpstr>
      <vt:lpstr>Irresistible Grace</vt:lpstr>
      <vt:lpstr>Calvinistic Arguments</vt:lpstr>
      <vt:lpstr>PowerPoint Presentation</vt:lpstr>
      <vt:lpstr>PowerPoint Presentation</vt:lpstr>
      <vt:lpstr>Lost Man Cannot Seek God?</vt:lpstr>
      <vt:lpstr>God’s Grace to the Unsaved</vt:lpstr>
      <vt:lpstr>Lost Man Cannot Seek God?</vt:lpstr>
      <vt:lpstr>PowerPoint Presentation</vt:lpstr>
      <vt:lpstr>Lost Man Cannot Seek God?</vt:lpstr>
      <vt:lpstr>PowerPoint Presentation</vt:lpstr>
      <vt:lpstr>PowerPoint Presentation</vt:lpstr>
      <vt:lpstr>Lewis Sperry Chafer, vol. 7, Systematic Theologyb  (Grand Rapids, MI: Kregel Publications, 1993), 265-66.</vt:lpstr>
      <vt:lpstr>Calvinistic Arguments</vt:lpstr>
      <vt:lpstr>Irresistible Grace</vt:lpstr>
      <vt:lpstr>Man Can Resist God’s Grace</vt:lpstr>
      <vt:lpstr>Man Can Resist God’s Grace</vt:lpstr>
      <vt:lpstr>PowerPoint Presentation</vt:lpstr>
      <vt:lpstr>PowerPoint Presentation</vt:lpstr>
      <vt:lpstr>Man Can Resist God’s Grace</vt:lpstr>
      <vt:lpstr>Man Can Resist God’s Grace</vt:lpstr>
      <vt:lpstr>PowerPoint Presentation</vt:lpstr>
      <vt:lpstr>Man Can Resist God’s Grace</vt:lpstr>
      <vt:lpstr>PowerPoint Presentation</vt:lpstr>
      <vt:lpstr>PowerPoint Presentation</vt:lpstr>
      <vt:lpstr>PowerPoint Presentation</vt:lpstr>
      <vt:lpstr>Man Can Resist God’s Grace</vt:lpstr>
      <vt:lpstr>Man Can Resist God’s Grace</vt:lpstr>
      <vt:lpstr>Irresistible Grace</vt:lpstr>
      <vt:lpstr>Man Can Resist God By Disbelieving</vt:lpstr>
      <vt:lpstr>Man Can Resist God By Disbelieving</vt:lpstr>
      <vt:lpstr>Man Can Resist God By Disbelieving</vt:lpstr>
      <vt:lpstr>PowerPoint Presentation</vt:lpstr>
      <vt:lpstr>Man Can Resist God By Disbelieving</vt:lpstr>
      <vt:lpstr>Man Can Resist God By Disbelieving</vt:lpstr>
      <vt:lpstr>Irresistible Grace</vt:lpstr>
      <vt:lpstr>PowerPoint Presentation</vt:lpstr>
      <vt:lpstr>John 6:44?</vt:lpstr>
      <vt:lpstr>John 6:44?</vt:lpstr>
      <vt:lpstr>John 6:44?</vt:lpstr>
      <vt:lpstr>John 6:44?</vt:lpstr>
      <vt:lpstr>PowerPoint Presentation</vt:lpstr>
      <vt:lpstr>PowerPoint Presentation</vt:lpstr>
      <vt:lpstr>John 6:44?</vt:lpstr>
      <vt:lpstr>John 6:44?</vt:lpstr>
      <vt:lpstr>PowerPoint Presentation</vt:lpstr>
      <vt:lpstr>God’s Grace to the Unsaved</vt:lpstr>
      <vt:lpstr>PowerPoint Presentation</vt:lpstr>
      <vt:lpstr>PowerPoint Presentation</vt:lpstr>
      <vt:lpstr>V. Running TULIP Through the Grid of Scripture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Neo-Calvinism vs the Bible - 034</dc:title>
  <dc:subject>Neo Calvinism vs the Bible</dc:subject>
  <dc:creator>A. Woods</dc:creator>
  <dc:description>Modified by Jim McGowan</dc:description>
  <cp:lastModifiedBy>Jim McGowan</cp:lastModifiedBy>
  <cp:revision>1968</cp:revision>
  <cp:lastPrinted>2025-06-29T12:32:03Z</cp:lastPrinted>
  <dcterms:created xsi:type="dcterms:W3CDTF">2009-03-17T12:21:13Z</dcterms:created>
  <dcterms:modified xsi:type="dcterms:W3CDTF">2025-07-04T14:46:14Z</dcterms:modified>
</cp:coreProperties>
</file>