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96"/>
  </p:notesMasterIdLst>
  <p:handoutMasterIdLst>
    <p:handoutMasterId r:id="rId97"/>
  </p:handoutMasterIdLst>
  <p:sldIdLst>
    <p:sldId id="2018" r:id="rId2"/>
    <p:sldId id="2158" r:id="rId3"/>
    <p:sldId id="28018" r:id="rId4"/>
    <p:sldId id="28108" r:id="rId5"/>
    <p:sldId id="28022" r:id="rId6"/>
    <p:sldId id="28056" r:id="rId7"/>
    <p:sldId id="28059" r:id="rId8"/>
    <p:sldId id="28035" r:id="rId9"/>
    <p:sldId id="28061" r:id="rId10"/>
    <p:sldId id="28063" r:id="rId11"/>
    <p:sldId id="27968" r:id="rId12"/>
    <p:sldId id="28102" r:id="rId13"/>
    <p:sldId id="28105" r:id="rId14"/>
    <p:sldId id="28064" r:id="rId15"/>
    <p:sldId id="1232" r:id="rId16"/>
    <p:sldId id="6543" r:id="rId17"/>
    <p:sldId id="28065" r:id="rId18"/>
    <p:sldId id="28104" r:id="rId19"/>
    <p:sldId id="28060" r:id="rId20"/>
    <p:sldId id="28062" r:id="rId21"/>
    <p:sldId id="28066" r:id="rId22"/>
    <p:sldId id="27710" r:id="rId23"/>
    <p:sldId id="28067" r:id="rId24"/>
    <p:sldId id="28068" r:id="rId25"/>
    <p:sldId id="28089" r:id="rId26"/>
    <p:sldId id="28090" r:id="rId27"/>
    <p:sldId id="28091" r:id="rId28"/>
    <p:sldId id="28092" r:id="rId29"/>
    <p:sldId id="28093" r:id="rId30"/>
    <p:sldId id="28094" r:id="rId31"/>
    <p:sldId id="9505" r:id="rId32"/>
    <p:sldId id="4461" r:id="rId33"/>
    <p:sldId id="28069" r:id="rId34"/>
    <p:sldId id="28109" r:id="rId35"/>
    <p:sldId id="28110" r:id="rId36"/>
    <p:sldId id="28070" r:id="rId37"/>
    <p:sldId id="8221" r:id="rId38"/>
    <p:sldId id="4437" r:id="rId39"/>
    <p:sldId id="2241" r:id="rId40"/>
    <p:sldId id="7324" r:id="rId41"/>
    <p:sldId id="27729" r:id="rId42"/>
    <p:sldId id="12484" r:id="rId43"/>
    <p:sldId id="28095" r:id="rId44"/>
    <p:sldId id="27731" r:id="rId45"/>
    <p:sldId id="28103" r:id="rId46"/>
    <p:sldId id="28111" r:id="rId47"/>
    <p:sldId id="28071" r:id="rId48"/>
    <p:sldId id="28072" r:id="rId49"/>
    <p:sldId id="5497" r:id="rId50"/>
    <p:sldId id="4163" r:id="rId51"/>
    <p:sldId id="28057" r:id="rId52"/>
    <p:sldId id="28080" r:id="rId53"/>
    <p:sldId id="28081" r:id="rId54"/>
    <p:sldId id="28083" r:id="rId55"/>
    <p:sldId id="28084" r:id="rId56"/>
    <p:sldId id="28054" r:id="rId57"/>
    <p:sldId id="28085" r:id="rId58"/>
    <p:sldId id="2661" r:id="rId59"/>
    <p:sldId id="27974" r:id="rId60"/>
    <p:sldId id="27672" r:id="rId61"/>
    <p:sldId id="28082" r:id="rId62"/>
    <p:sldId id="28086" r:id="rId63"/>
    <p:sldId id="28087" r:id="rId64"/>
    <p:sldId id="28106" r:id="rId65"/>
    <p:sldId id="28088" r:id="rId66"/>
    <p:sldId id="27576" r:id="rId67"/>
    <p:sldId id="8995" r:id="rId68"/>
    <p:sldId id="27577" r:id="rId69"/>
    <p:sldId id="27578" r:id="rId70"/>
    <p:sldId id="28058" r:id="rId71"/>
    <p:sldId id="28073" r:id="rId72"/>
    <p:sldId id="28074" r:id="rId73"/>
    <p:sldId id="3641" r:id="rId74"/>
    <p:sldId id="28051" r:id="rId75"/>
    <p:sldId id="28075" r:id="rId76"/>
    <p:sldId id="28096" r:id="rId77"/>
    <p:sldId id="28097" r:id="rId78"/>
    <p:sldId id="28098" r:id="rId79"/>
    <p:sldId id="28076" r:id="rId80"/>
    <p:sldId id="28077" r:id="rId81"/>
    <p:sldId id="28101" r:id="rId82"/>
    <p:sldId id="28078" r:id="rId83"/>
    <p:sldId id="8232" r:id="rId84"/>
    <p:sldId id="28099" r:id="rId85"/>
    <p:sldId id="28100" r:id="rId86"/>
    <p:sldId id="1703" r:id="rId87"/>
    <p:sldId id="1219" r:id="rId88"/>
    <p:sldId id="6189" r:id="rId89"/>
    <p:sldId id="28107" r:id="rId90"/>
    <p:sldId id="6190" r:id="rId91"/>
    <p:sldId id="6181" r:id="rId92"/>
    <p:sldId id="2167" r:id="rId93"/>
    <p:sldId id="28079" r:id="rId94"/>
    <p:sldId id="27632" r:id="rId95"/>
  </p:sldIdLst>
  <p:sldSz cx="12192000" cy="6858000"/>
  <p:notesSz cx="7315200" cy="9601200"/>
  <p:custDataLst>
    <p:tags r:id="rId98"/>
  </p:custDataLst>
  <p:defaultTextStyle>
    <a:defPPr>
      <a:defRPr lang="en-US"/>
    </a:defPPr>
    <a:lvl1pPr algn="l" rtl="0" fontAlgn="base">
      <a:spcBef>
        <a:spcPct val="0"/>
      </a:spcBef>
      <a:spcAft>
        <a:spcPct val="0"/>
      </a:spcAft>
      <a:defRPr sz="2400" kern="1200">
        <a:solidFill>
          <a:schemeClr val="tx1"/>
        </a:solidFill>
        <a:latin typeface="Times New Roman" pitchFamily="18" charset="0"/>
        <a:ea typeface="+mn-ea"/>
        <a:cs typeface="Arial" charset="0"/>
      </a:defRPr>
    </a:lvl1pPr>
    <a:lvl2pPr marL="457200" algn="l" rtl="0" fontAlgn="base">
      <a:spcBef>
        <a:spcPct val="0"/>
      </a:spcBef>
      <a:spcAft>
        <a:spcPct val="0"/>
      </a:spcAft>
      <a:defRPr sz="2400" kern="1200">
        <a:solidFill>
          <a:schemeClr val="tx1"/>
        </a:solidFill>
        <a:latin typeface="Times New Roman" pitchFamily="18" charset="0"/>
        <a:ea typeface="+mn-ea"/>
        <a:cs typeface="Arial" charset="0"/>
      </a:defRPr>
    </a:lvl2pPr>
    <a:lvl3pPr marL="914400" algn="l" rtl="0" fontAlgn="base">
      <a:spcBef>
        <a:spcPct val="0"/>
      </a:spcBef>
      <a:spcAft>
        <a:spcPct val="0"/>
      </a:spcAft>
      <a:defRPr sz="2400" kern="1200">
        <a:solidFill>
          <a:schemeClr val="tx1"/>
        </a:solidFill>
        <a:latin typeface="Times New Roman" pitchFamily="18" charset="0"/>
        <a:ea typeface="+mn-ea"/>
        <a:cs typeface="Arial" charset="0"/>
      </a:defRPr>
    </a:lvl3pPr>
    <a:lvl4pPr marL="1371600" algn="l" rtl="0" fontAlgn="base">
      <a:spcBef>
        <a:spcPct val="0"/>
      </a:spcBef>
      <a:spcAft>
        <a:spcPct val="0"/>
      </a:spcAft>
      <a:defRPr sz="2400" kern="1200">
        <a:solidFill>
          <a:schemeClr val="tx1"/>
        </a:solidFill>
        <a:latin typeface="Times New Roman" pitchFamily="18" charset="0"/>
        <a:ea typeface="+mn-ea"/>
        <a:cs typeface="Arial" charset="0"/>
      </a:defRPr>
    </a:lvl4pPr>
    <a:lvl5pPr marL="1828800" algn="l" rtl="0" fontAlgn="base">
      <a:spcBef>
        <a:spcPct val="0"/>
      </a:spcBef>
      <a:spcAft>
        <a:spcPct val="0"/>
      </a:spcAft>
      <a:defRPr sz="2400" kern="1200">
        <a:solidFill>
          <a:schemeClr val="tx1"/>
        </a:solidFill>
        <a:latin typeface="Times New Roman" pitchFamily="18" charset="0"/>
        <a:ea typeface="+mn-ea"/>
        <a:cs typeface="Arial" charset="0"/>
      </a:defRPr>
    </a:lvl5pPr>
    <a:lvl6pPr marL="2286000" algn="l" defTabSz="914400" rtl="0" eaLnBrk="1" latinLnBrk="0" hangingPunct="1">
      <a:defRPr sz="2400" kern="1200">
        <a:solidFill>
          <a:schemeClr val="tx1"/>
        </a:solidFill>
        <a:latin typeface="Times New Roman" pitchFamily="18" charset="0"/>
        <a:ea typeface="+mn-ea"/>
        <a:cs typeface="Arial" charset="0"/>
      </a:defRPr>
    </a:lvl6pPr>
    <a:lvl7pPr marL="2743200" algn="l" defTabSz="914400" rtl="0" eaLnBrk="1" latinLnBrk="0" hangingPunct="1">
      <a:defRPr sz="2400" kern="1200">
        <a:solidFill>
          <a:schemeClr val="tx1"/>
        </a:solidFill>
        <a:latin typeface="Times New Roman" pitchFamily="18" charset="0"/>
        <a:ea typeface="+mn-ea"/>
        <a:cs typeface="Arial" charset="0"/>
      </a:defRPr>
    </a:lvl7pPr>
    <a:lvl8pPr marL="3200400" algn="l" defTabSz="914400" rtl="0" eaLnBrk="1" latinLnBrk="0" hangingPunct="1">
      <a:defRPr sz="2400" kern="1200">
        <a:solidFill>
          <a:schemeClr val="tx1"/>
        </a:solidFill>
        <a:latin typeface="Times New Roman" pitchFamily="18" charset="0"/>
        <a:ea typeface="+mn-ea"/>
        <a:cs typeface="Arial" charset="0"/>
      </a:defRPr>
    </a:lvl8pPr>
    <a:lvl9pPr marL="3657600" algn="l" defTabSz="914400" rtl="0" eaLnBrk="1" latinLnBrk="0" hangingPunct="1">
      <a:defRPr sz="2400" kern="1200">
        <a:solidFill>
          <a:schemeClr val="tx1"/>
        </a:solidFill>
        <a:latin typeface="Times New Roman" pitchFamily="18" charset="0"/>
        <a:ea typeface="+mn-ea"/>
        <a:cs typeface="Arial"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008000"/>
    <a:srgbClr val="33CC33"/>
    <a:srgbClr val="FFFF99"/>
    <a:srgbClr val="0000FF"/>
    <a:srgbClr val="0099FF"/>
    <a:srgbClr val="FFFF00"/>
    <a:srgbClr val="A50021"/>
    <a:srgbClr val="CCECFF"/>
    <a:srgbClr val="E1C5B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487" autoAdjust="0"/>
    <p:restoredTop sz="95974" autoAdjust="0"/>
  </p:normalViewPr>
  <p:slideViewPr>
    <p:cSldViewPr>
      <p:cViewPr>
        <p:scale>
          <a:sx n="110" d="100"/>
          <a:sy n="110" d="100"/>
        </p:scale>
        <p:origin x="560" y="440"/>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89" d="100"/>
          <a:sy n="89" d="100"/>
        </p:scale>
        <p:origin x="3953" y="99"/>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tableStyles" Target="tableStyle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presProps" Target="presProps.xml"/><Relationship Id="rId10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tags" Target="tags/tag1.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8" name="Rectangle 4"/>
          <p:cNvSpPr>
            <a:spLocks noGrp="1" noChangeArrowheads="1"/>
          </p:cNvSpPr>
          <p:nvPr>
            <p:ph type="ftr" sz="quarter" idx="2"/>
          </p:nvPr>
        </p:nvSpPr>
        <p:spPr bwMode="auto">
          <a:xfrm>
            <a:off x="1" y="9122452"/>
            <a:ext cx="3170764"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defTabSz="920970" eaLnBrk="1" hangingPunct="1">
              <a:defRPr sz="1400">
                <a:latin typeface="Times New Roman" pitchFamily="18" charset="0"/>
                <a:cs typeface="Arial" charset="0"/>
              </a:defRPr>
            </a:lvl1pPr>
          </a:lstStyle>
          <a:p>
            <a:pPr>
              <a:defRPr/>
            </a:pPr>
            <a:r>
              <a:rPr lang="en-US" sz="1500" dirty="0">
                <a:latin typeface="Calibri" panose="020F0502020204030204" pitchFamily="34" charset="0"/>
                <a:cs typeface="Calibri" panose="020F0502020204030204" pitchFamily="34" charset="0"/>
              </a:rPr>
              <a:t>Sugar Land Bible Church</a:t>
            </a:r>
          </a:p>
        </p:txBody>
      </p:sp>
      <p:sp>
        <p:nvSpPr>
          <p:cNvPr id="36869" name="Rectangle 5"/>
          <p:cNvSpPr>
            <a:spLocks noGrp="1" noChangeArrowheads="1"/>
          </p:cNvSpPr>
          <p:nvPr>
            <p:ph type="sldNum" sz="quarter" idx="3"/>
          </p:nvPr>
        </p:nvSpPr>
        <p:spPr bwMode="auto">
          <a:xfrm>
            <a:off x="4144437" y="9122452"/>
            <a:ext cx="3170764"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algn="r" defTabSz="919579">
              <a:defRPr sz="1400">
                <a:cs typeface="Arial" panose="020B0604020202020204" pitchFamily="34" charset="0"/>
              </a:defRPr>
            </a:lvl1pPr>
          </a:lstStyle>
          <a:p>
            <a:pPr>
              <a:defRPr/>
            </a:pPr>
            <a:fld id="{B431BCF1-9F7D-49CF-B1E8-9146FE8C498C}" type="slidenum">
              <a:rPr lang="en-US" altLang="en-US">
                <a:latin typeface="+mn-lt"/>
              </a:rPr>
              <a:pPr>
                <a:defRPr/>
              </a:pPr>
              <a:t>‹#›</a:t>
            </a:fld>
            <a:endParaRPr lang="en-US" altLang="en-US" dirty="0">
              <a:latin typeface="+mn-lt"/>
            </a:endParaRPr>
          </a:p>
        </p:txBody>
      </p:sp>
      <p:sp>
        <p:nvSpPr>
          <p:cNvPr id="2" name="Header Placeholder 1">
            <a:extLst>
              <a:ext uri="{FF2B5EF4-FFF2-40B4-BE49-F238E27FC236}">
                <a16:creationId xmlns:a16="http://schemas.microsoft.com/office/drawing/2014/main" id="{A9493A41-A676-1A46-D196-EAAD0D01BE19}"/>
              </a:ext>
            </a:extLst>
          </p:cNvPr>
          <p:cNvSpPr>
            <a:spLocks noGrp="1"/>
          </p:cNvSpPr>
          <p:nvPr>
            <p:ph type="hdr" sz="quarter"/>
          </p:nvPr>
        </p:nvSpPr>
        <p:spPr>
          <a:xfrm>
            <a:off x="1714404" y="124354"/>
            <a:ext cx="4347077" cy="820028"/>
          </a:xfrm>
          <a:prstGeom prst="rect">
            <a:avLst/>
          </a:prstGeom>
        </p:spPr>
        <p:txBody>
          <a:bodyPr vert="horz" lIns="123621" tIns="61810" rIns="123621" bIns="61810" rtlCol="0"/>
          <a:lstStyle>
            <a:lvl1pPr algn="ctr">
              <a:defRPr sz="1800" dirty="0">
                <a:latin typeface="Calibri" panose="020F0502020204030204" pitchFamily="34" charset="0"/>
                <a:cs typeface="Calibri" panose="020F0502020204030204" pitchFamily="34" charset="0"/>
              </a:defRPr>
            </a:lvl1pPr>
          </a:lstStyle>
          <a:p>
            <a:pPr>
              <a:defRPr/>
            </a:pPr>
            <a:r>
              <a:rPr lang="en-US" sz="1500" dirty="0"/>
              <a:t>Dr. Andy Woods</a:t>
            </a:r>
          </a:p>
          <a:p>
            <a:pPr>
              <a:defRPr/>
            </a:pPr>
            <a:r>
              <a:rPr lang="en-US" sz="1500" dirty="0"/>
              <a:t>007 Exodus 3v1-22</a:t>
            </a:r>
          </a:p>
          <a:p>
            <a:pPr>
              <a:defRPr/>
            </a:pPr>
            <a:r>
              <a:rPr lang="en-US" sz="1500" dirty="0"/>
              <a:t>06-29-2025</a:t>
            </a: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1" y="0"/>
            <a:ext cx="3170764" cy="478748"/>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lvl1pPr defTabSz="920970" eaLnBrk="1" hangingPunct="1">
              <a:defRPr sz="1400">
                <a:latin typeface="Calibri" panose="020F0502020204030204" pitchFamily="34" charset="0"/>
                <a:cs typeface="Arial" charset="0"/>
              </a:defRPr>
            </a:lvl1pPr>
          </a:lstStyle>
          <a:p>
            <a:pPr>
              <a:defRPr/>
            </a:pPr>
            <a:endParaRPr lang="en-US" dirty="0"/>
          </a:p>
        </p:txBody>
      </p:sp>
      <p:sp>
        <p:nvSpPr>
          <p:cNvPr id="3" name="Date Placeholder 2"/>
          <p:cNvSpPr>
            <a:spLocks noGrp="1"/>
          </p:cNvSpPr>
          <p:nvPr>
            <p:ph type="dt" idx="1"/>
          </p:nvPr>
        </p:nvSpPr>
        <p:spPr bwMode="auto">
          <a:xfrm>
            <a:off x="4142749" y="0"/>
            <a:ext cx="3170763" cy="478748"/>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lvl1pPr algn="r" defTabSz="920970" eaLnBrk="1" hangingPunct="1">
              <a:defRPr sz="1400">
                <a:latin typeface="Calibri" panose="020F0502020204030204" pitchFamily="34" charset="0"/>
                <a:cs typeface="Arial" charset="0"/>
              </a:defRPr>
            </a:lvl1pPr>
          </a:lstStyle>
          <a:p>
            <a:pPr>
              <a:defRPr/>
            </a:pPr>
            <a:fld id="{02FA301A-137B-41F1-AC35-29D932AF757D}" type="datetimeFigureOut">
              <a:rPr lang="en-US" smtClean="0"/>
              <a:pPr>
                <a:defRPr/>
              </a:pPr>
              <a:t>6/28/25</a:t>
            </a:fld>
            <a:endParaRPr lang="en-US" dirty="0"/>
          </a:p>
        </p:txBody>
      </p:sp>
      <p:sp>
        <p:nvSpPr>
          <p:cNvPr id="4" name="Slide Image Placeholder 3"/>
          <p:cNvSpPr>
            <a:spLocks noGrp="1" noRot="1" noChangeAspect="1"/>
          </p:cNvSpPr>
          <p:nvPr>
            <p:ph type="sldImg" idx="2"/>
          </p:nvPr>
        </p:nvSpPr>
        <p:spPr>
          <a:xfrm>
            <a:off x="457200" y="720725"/>
            <a:ext cx="6400800" cy="3600450"/>
          </a:xfrm>
          <a:prstGeom prst="rect">
            <a:avLst/>
          </a:prstGeom>
          <a:noFill/>
          <a:ln w="12700">
            <a:solidFill>
              <a:prstClr val="black"/>
            </a:solidFill>
          </a:ln>
        </p:spPr>
        <p:txBody>
          <a:bodyPr vert="horz" lIns="101038" tIns="50519" rIns="101038" bIns="50519" rtlCol="0" anchor="ctr"/>
          <a:lstStyle/>
          <a:p>
            <a:pPr lvl="0"/>
            <a:endParaRPr lang="en-US" noProof="0" dirty="0"/>
          </a:p>
        </p:txBody>
      </p:sp>
      <p:sp>
        <p:nvSpPr>
          <p:cNvPr id="5" name="Notes Placeholder 4"/>
          <p:cNvSpPr>
            <a:spLocks noGrp="1"/>
          </p:cNvSpPr>
          <p:nvPr>
            <p:ph type="body" sz="quarter" idx="3"/>
          </p:nvPr>
        </p:nvSpPr>
        <p:spPr bwMode="auto">
          <a:xfrm>
            <a:off x="732364" y="4561226"/>
            <a:ext cx="5850473" cy="4318573"/>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bwMode="auto">
          <a:xfrm>
            <a:off x="1" y="9120813"/>
            <a:ext cx="3170764"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defTabSz="920970" eaLnBrk="1" hangingPunct="1">
              <a:defRPr sz="1400">
                <a:latin typeface="Calibri" panose="020F0502020204030204" pitchFamily="34" charset="0"/>
                <a:cs typeface="Arial" charset="0"/>
              </a:defRPr>
            </a:lvl1pPr>
          </a:lstStyle>
          <a:p>
            <a:pPr>
              <a:defRPr/>
            </a:pPr>
            <a:endParaRPr lang="en-US" dirty="0"/>
          </a:p>
        </p:txBody>
      </p:sp>
      <p:sp>
        <p:nvSpPr>
          <p:cNvPr id="7" name="Slide Number Placeholder 6"/>
          <p:cNvSpPr>
            <a:spLocks noGrp="1"/>
          </p:cNvSpPr>
          <p:nvPr>
            <p:ph type="sldNum" sz="quarter" idx="5"/>
          </p:nvPr>
        </p:nvSpPr>
        <p:spPr bwMode="auto">
          <a:xfrm>
            <a:off x="4142749" y="9120813"/>
            <a:ext cx="3170763"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algn="r" defTabSz="919579">
              <a:defRPr sz="1400">
                <a:latin typeface="Calibri" panose="020F0502020204030204" pitchFamily="34" charset="0"/>
                <a:cs typeface="Arial" panose="020B0604020202020204" pitchFamily="34" charset="0"/>
              </a:defRPr>
            </a:lvl1pPr>
          </a:lstStyle>
          <a:p>
            <a:pPr>
              <a:defRPr/>
            </a:pPr>
            <a:fld id="{0A6B008D-698A-4CC7-B9FE-2543C3C21294}" type="slidenum">
              <a:rPr lang="en-US" altLang="en-US" smtClean="0"/>
              <a:pPr>
                <a:defRPr/>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763CBC-2B86-44C3-325B-9675E934BE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545B1AE-7361-8406-574E-B9C005652959}"/>
              </a:ext>
            </a:extLst>
          </p:cNvPr>
          <p:cNvSpPr>
            <a:spLocks noGrp="1" noRot="1" noChangeAspect="1"/>
          </p:cNvSpPr>
          <p:nvPr>
            <p:ph type="sldImg"/>
          </p:nvPr>
        </p:nvSpPr>
        <p:spPr>
          <a:xfrm>
            <a:off x="458788" y="720725"/>
            <a:ext cx="6397625" cy="3598863"/>
          </a:xfrm>
        </p:spPr>
      </p:sp>
      <p:sp>
        <p:nvSpPr>
          <p:cNvPr id="3" name="Notes Placeholder 2">
            <a:extLst>
              <a:ext uri="{FF2B5EF4-FFF2-40B4-BE49-F238E27FC236}">
                <a16:creationId xmlns:a16="http://schemas.microsoft.com/office/drawing/2014/main" id="{25724C1F-5B79-171E-2B4C-1E0925FE8FC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1015622-EA7E-A379-5EB6-1542E5CA1753}"/>
              </a:ext>
            </a:extLst>
          </p:cNvPr>
          <p:cNvSpPr>
            <a:spLocks noGrp="1"/>
          </p:cNvSpPr>
          <p:nvPr>
            <p:ph type="sldNum" sz="quarter" idx="5"/>
          </p:nvPr>
        </p:nvSpPr>
        <p:spPr/>
        <p:txBody>
          <a:bodyPr/>
          <a:lstStyle/>
          <a:p>
            <a:fld id="{3D084339-C7C3-4022-975D-A91B6BCBB8E5}" type="slidenum">
              <a:rPr lang="en-US" altLang="en-US" smtClean="0"/>
              <a:pPr/>
              <a:t>18</a:t>
            </a:fld>
            <a:endParaRPr lang="en-US" altLang="en-US" dirty="0"/>
          </a:p>
        </p:txBody>
      </p:sp>
    </p:spTree>
    <p:extLst>
      <p:ext uri="{BB962C8B-B14F-4D97-AF65-F5344CB8AC3E}">
        <p14:creationId xmlns:p14="http://schemas.microsoft.com/office/powerpoint/2010/main" val="37847481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6FF1ED-FFD3-9389-8D00-7B84E9A646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9D66748-11D3-983E-2645-426929F6FB7F}"/>
              </a:ext>
            </a:extLst>
          </p:cNvPr>
          <p:cNvSpPr>
            <a:spLocks noGrp="1" noRot="1" noChangeAspect="1"/>
          </p:cNvSpPr>
          <p:nvPr>
            <p:ph type="sldImg"/>
          </p:nvPr>
        </p:nvSpPr>
        <p:spPr>
          <a:xfrm>
            <a:off x="458788" y="720725"/>
            <a:ext cx="6397625" cy="3598863"/>
          </a:xfrm>
        </p:spPr>
      </p:sp>
      <p:sp>
        <p:nvSpPr>
          <p:cNvPr id="3" name="Notes Placeholder 2">
            <a:extLst>
              <a:ext uri="{FF2B5EF4-FFF2-40B4-BE49-F238E27FC236}">
                <a16:creationId xmlns:a16="http://schemas.microsoft.com/office/drawing/2014/main" id="{46513778-7CD7-2C24-1EB0-11436713577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013BAB3-BC3D-B9CE-B6E5-821F8B9E9DFA}"/>
              </a:ext>
            </a:extLst>
          </p:cNvPr>
          <p:cNvSpPr>
            <a:spLocks noGrp="1"/>
          </p:cNvSpPr>
          <p:nvPr>
            <p:ph type="sldNum" sz="quarter" idx="5"/>
          </p:nvPr>
        </p:nvSpPr>
        <p:spPr/>
        <p:txBody>
          <a:bodyPr/>
          <a:lstStyle/>
          <a:p>
            <a:fld id="{3D084339-C7C3-4022-975D-A91B6BCBB8E5}" type="slidenum">
              <a:rPr lang="en-US" altLang="en-US" smtClean="0"/>
              <a:pPr/>
              <a:t>22</a:t>
            </a:fld>
            <a:endParaRPr lang="en-US" altLang="en-US" dirty="0"/>
          </a:p>
        </p:txBody>
      </p:sp>
    </p:spTree>
    <p:extLst>
      <p:ext uri="{BB962C8B-B14F-4D97-AF65-F5344CB8AC3E}">
        <p14:creationId xmlns:p14="http://schemas.microsoft.com/office/powerpoint/2010/main" val="26439155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5AE0F2-37FC-456E-E270-46E3673E139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22E156A-CC9E-8858-FAE0-8A57CD380FE5}"/>
              </a:ext>
            </a:extLst>
          </p:cNvPr>
          <p:cNvSpPr>
            <a:spLocks noGrp="1" noRot="1" noChangeAspect="1"/>
          </p:cNvSpPr>
          <p:nvPr>
            <p:ph type="sldImg"/>
          </p:nvPr>
        </p:nvSpPr>
        <p:spPr>
          <a:xfrm>
            <a:off x="458788" y="720725"/>
            <a:ext cx="6397625" cy="3598863"/>
          </a:xfrm>
        </p:spPr>
      </p:sp>
      <p:sp>
        <p:nvSpPr>
          <p:cNvPr id="3" name="Notes Placeholder 2">
            <a:extLst>
              <a:ext uri="{FF2B5EF4-FFF2-40B4-BE49-F238E27FC236}">
                <a16:creationId xmlns:a16="http://schemas.microsoft.com/office/drawing/2014/main" id="{0DD956C3-F086-884D-A2A6-B6B00EACBE2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7A99D3C-C815-307E-9D37-D9A325081B7C}"/>
              </a:ext>
            </a:extLst>
          </p:cNvPr>
          <p:cNvSpPr>
            <a:spLocks noGrp="1"/>
          </p:cNvSpPr>
          <p:nvPr>
            <p:ph type="sldNum" sz="quarter" idx="5"/>
          </p:nvPr>
        </p:nvSpPr>
        <p:spPr/>
        <p:txBody>
          <a:bodyPr/>
          <a:lstStyle/>
          <a:p>
            <a:fld id="{3D084339-C7C3-4022-975D-A91B6BCBB8E5}" type="slidenum">
              <a:rPr lang="en-US" altLang="en-US" smtClean="0"/>
              <a:pPr/>
              <a:t>45</a:t>
            </a:fld>
            <a:endParaRPr lang="en-US" altLang="en-US" dirty="0"/>
          </a:p>
        </p:txBody>
      </p:sp>
    </p:spTree>
    <p:extLst>
      <p:ext uri="{BB962C8B-B14F-4D97-AF65-F5344CB8AC3E}">
        <p14:creationId xmlns:p14="http://schemas.microsoft.com/office/powerpoint/2010/main" val="42335877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66529">
              <a:defRPr/>
            </a:pPr>
            <a:fld id="{600E5424-D4B9-4AFD-9B49-AB165923F980}" type="slidenum">
              <a:rPr lang="en-US" altLang="en-US" sz="1900" kern="0">
                <a:solidFill>
                  <a:sysClr val="windowText" lastClr="000000"/>
                </a:solidFill>
              </a:rPr>
              <a:pPr defTabSz="966529">
                <a:defRPr/>
              </a:pPr>
              <a:t>49</a:t>
            </a:fld>
            <a:endParaRPr lang="en-US" altLang="en-US" sz="1900" kern="0">
              <a:solidFill>
                <a:sysClr val="windowText" lastClr="000000"/>
              </a:solidFill>
            </a:endParaRPr>
          </a:p>
        </p:txBody>
      </p:sp>
      <p:sp>
        <p:nvSpPr>
          <p:cNvPr id="5" name="Footer Placeholder 4"/>
          <p:cNvSpPr>
            <a:spLocks noGrp="1"/>
          </p:cNvSpPr>
          <p:nvPr>
            <p:ph type="ftr" sz="quarter" idx="11"/>
          </p:nvPr>
        </p:nvSpPr>
        <p:spPr/>
        <p:txBody>
          <a:bodyPr/>
          <a:lstStyle/>
          <a:p>
            <a:pPr defTabSz="966529">
              <a:defRPr/>
            </a:pPr>
            <a:r>
              <a:rPr lang="en-US" sz="1900" kern="0">
                <a:solidFill>
                  <a:sysClr val="windowText" lastClr="000000"/>
                </a:solidFill>
              </a:rPr>
              <a:t>Sugar Land Bible Church</a:t>
            </a:r>
          </a:p>
        </p:txBody>
      </p:sp>
      <p:sp>
        <p:nvSpPr>
          <p:cNvPr id="6" name="Header Placeholder 5"/>
          <p:cNvSpPr>
            <a:spLocks noGrp="1"/>
          </p:cNvSpPr>
          <p:nvPr>
            <p:ph type="hdr" sz="quarter" idx="12"/>
          </p:nvPr>
        </p:nvSpPr>
        <p:spPr/>
        <p:txBody>
          <a:bodyPr/>
          <a:lstStyle/>
          <a:p>
            <a:pPr defTabSz="966529">
              <a:defRPr/>
            </a:pPr>
            <a:r>
              <a:rPr lang="en-US" sz="1900" kern="0">
                <a:solidFill>
                  <a:sysClr val="windowText" lastClr="000000"/>
                </a:solidFill>
              </a:rPr>
              <a:t>Dr. Andy Woods - Soteriology</a:t>
            </a:r>
          </a:p>
        </p:txBody>
      </p:sp>
    </p:spTree>
    <p:extLst>
      <p:ext uri="{BB962C8B-B14F-4D97-AF65-F5344CB8AC3E}">
        <p14:creationId xmlns:p14="http://schemas.microsoft.com/office/powerpoint/2010/main" val="36915307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D76038-32F1-1683-5497-BD1209299D3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C57D6C5-2812-A588-AD61-AEDD316315B3}"/>
              </a:ext>
            </a:extLst>
          </p:cNvPr>
          <p:cNvSpPr>
            <a:spLocks noGrp="1" noRot="1" noChangeAspect="1"/>
          </p:cNvSpPr>
          <p:nvPr>
            <p:ph type="sldImg"/>
          </p:nvPr>
        </p:nvSpPr>
        <p:spPr>
          <a:xfrm>
            <a:off x="584200" y="744538"/>
            <a:ext cx="6607175" cy="3716337"/>
          </a:xfrm>
        </p:spPr>
      </p:sp>
      <p:sp>
        <p:nvSpPr>
          <p:cNvPr id="3" name="Notes Placeholder 2">
            <a:extLst>
              <a:ext uri="{FF2B5EF4-FFF2-40B4-BE49-F238E27FC236}">
                <a16:creationId xmlns:a16="http://schemas.microsoft.com/office/drawing/2014/main" id="{21C6CAF4-6032-7E4F-FF24-C62E74FF061E}"/>
              </a:ext>
            </a:extLst>
          </p:cNvPr>
          <p:cNvSpPr>
            <a:spLocks noGrp="1"/>
          </p:cNvSpPr>
          <p:nvPr>
            <p:ph type="body" idx="1"/>
          </p:nvPr>
        </p:nvSpPr>
        <p:spPr/>
        <p:txBody>
          <a:bodyPr/>
          <a:lstStyle/>
          <a:p>
            <a:endParaRPr lang="en-US"/>
          </a:p>
        </p:txBody>
      </p:sp>
      <p:sp>
        <p:nvSpPr>
          <p:cNvPr id="4" name="Header Placeholder 3">
            <a:extLst>
              <a:ext uri="{FF2B5EF4-FFF2-40B4-BE49-F238E27FC236}">
                <a16:creationId xmlns:a16="http://schemas.microsoft.com/office/drawing/2014/main" id="{CC9F78A3-6726-762B-5DC8-D5566010BACB}"/>
              </a:ext>
            </a:extLst>
          </p:cNvPr>
          <p:cNvSpPr>
            <a:spLocks noGrp="1"/>
          </p:cNvSpPr>
          <p:nvPr>
            <p:ph type="hdr" sz="quarter"/>
          </p:nvPr>
        </p:nvSpPr>
        <p:spPr/>
        <p:txBody>
          <a:bodyPr/>
          <a:lstStyle/>
          <a:p>
            <a:pPr>
              <a:defRPr/>
            </a:pPr>
            <a:r>
              <a:rPr lang="en-US"/>
              <a:t>Dr. Andy Woods</a:t>
            </a:r>
            <a:endParaRPr lang="en-US" dirty="0"/>
          </a:p>
        </p:txBody>
      </p:sp>
      <p:sp>
        <p:nvSpPr>
          <p:cNvPr id="5" name="Date Placeholder 4">
            <a:extLst>
              <a:ext uri="{FF2B5EF4-FFF2-40B4-BE49-F238E27FC236}">
                <a16:creationId xmlns:a16="http://schemas.microsoft.com/office/drawing/2014/main" id="{FF8826EB-2362-431C-4C68-1ED42AA9D998}"/>
              </a:ext>
            </a:extLst>
          </p:cNvPr>
          <p:cNvSpPr>
            <a:spLocks noGrp="1"/>
          </p:cNvSpPr>
          <p:nvPr>
            <p:ph type="dt" idx="1"/>
          </p:nvPr>
        </p:nvSpPr>
        <p:spPr/>
        <p:txBody>
          <a:bodyPr/>
          <a:lstStyle/>
          <a:p>
            <a:pPr>
              <a:defRPr/>
            </a:pPr>
            <a:r>
              <a:rPr lang="en-US"/>
              <a:t>9/11/2016</a:t>
            </a:r>
            <a:endParaRPr lang="en-US" dirty="0"/>
          </a:p>
        </p:txBody>
      </p:sp>
      <p:sp>
        <p:nvSpPr>
          <p:cNvPr id="6" name="Footer Placeholder 5">
            <a:extLst>
              <a:ext uri="{FF2B5EF4-FFF2-40B4-BE49-F238E27FC236}">
                <a16:creationId xmlns:a16="http://schemas.microsoft.com/office/drawing/2014/main" id="{2BCAB7DF-0520-C1DC-08FB-04CF962C1101}"/>
              </a:ext>
            </a:extLst>
          </p:cNvPr>
          <p:cNvSpPr>
            <a:spLocks noGrp="1"/>
          </p:cNvSpPr>
          <p:nvPr>
            <p:ph type="ftr" sz="quarter" idx="4"/>
          </p:nvPr>
        </p:nvSpPr>
        <p:spPr/>
        <p:txBody>
          <a:bodyPr/>
          <a:lstStyle/>
          <a:p>
            <a:pPr>
              <a:defRPr/>
            </a:pPr>
            <a:r>
              <a:rPr lang="en-US"/>
              <a:t>Sugar Land Bible Church</a:t>
            </a:r>
            <a:endParaRPr lang="en-US" dirty="0"/>
          </a:p>
        </p:txBody>
      </p:sp>
      <p:sp>
        <p:nvSpPr>
          <p:cNvPr id="7" name="Slide Number Placeholder 6">
            <a:extLst>
              <a:ext uri="{FF2B5EF4-FFF2-40B4-BE49-F238E27FC236}">
                <a16:creationId xmlns:a16="http://schemas.microsoft.com/office/drawing/2014/main" id="{9DF35C9B-F06F-A314-58FC-6D75A13318B3}"/>
              </a:ext>
            </a:extLst>
          </p:cNvPr>
          <p:cNvSpPr>
            <a:spLocks noGrp="1"/>
          </p:cNvSpPr>
          <p:nvPr>
            <p:ph type="sldNum" sz="quarter" idx="5"/>
          </p:nvPr>
        </p:nvSpPr>
        <p:spPr/>
        <p:txBody>
          <a:bodyPr/>
          <a:lstStyle/>
          <a:p>
            <a:pPr>
              <a:defRPr/>
            </a:pPr>
            <a:fld id="{F3584848-F49B-4589-80F1-8AC4D2C6A1D1}" type="slidenum">
              <a:rPr lang="en-US" altLang="en-US" smtClean="0"/>
              <a:pPr>
                <a:defRPr/>
              </a:pPr>
              <a:t>94</a:t>
            </a:fld>
            <a:endParaRPr lang="en-US" altLang="en-US" dirty="0"/>
          </a:p>
        </p:txBody>
      </p:sp>
    </p:spTree>
    <p:extLst>
      <p:ext uri="{BB962C8B-B14F-4D97-AF65-F5344CB8AC3E}">
        <p14:creationId xmlns:p14="http://schemas.microsoft.com/office/powerpoint/2010/main" val="34675795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ontent Placeholder 2"/>
          <p:cNvSpPr>
            <a:spLocks noGrp="1"/>
          </p:cNvSpPr>
          <p:nvPr>
            <p:ph idx="1"/>
          </p:nvPr>
        </p:nvSpPr>
        <p:spPr>
          <a:xfrm>
            <a:off x="1559984" y="1946275"/>
            <a:ext cx="10363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a:lvl1pPr>
          </a:lstStyle>
          <a:p>
            <a:pPr>
              <a:defRPr/>
            </a:pPr>
            <a:fld id="{97EE958F-01F3-48FD-B92D-72ACD68E3CDC}" type="slidenum">
              <a:rPr lang="en-US" altLang="en-US"/>
              <a:pPr>
                <a:defRPr/>
              </a:pPr>
              <a:t>‹#›</a:t>
            </a:fld>
            <a:endParaRPr lang="en-US" alt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p:txBody>
          <a:bodyPr/>
          <a:lstStyle>
            <a:lvl1pPr>
              <a:defRPr/>
            </a:lvl1pPr>
          </a:lstStyle>
          <a:p>
            <a:pPr>
              <a:defRPr/>
            </a:pPr>
            <a:endParaRPr lang="en-US"/>
          </a:p>
        </p:txBody>
      </p:sp>
      <p:sp>
        <p:nvSpPr>
          <p:cNvPr id="3" name="Rectangle 36"/>
          <p:cNvSpPr>
            <a:spLocks noGrp="1" noChangeArrowheads="1"/>
          </p:cNvSpPr>
          <p:nvPr>
            <p:ph type="ftr" sz="quarter" idx="11"/>
          </p:nvPr>
        </p:nvSpPr>
        <p:spPr/>
        <p:txBody>
          <a:bodyPr/>
          <a:lstStyle>
            <a:lvl1pPr>
              <a:defRPr/>
            </a:lvl1pPr>
          </a:lstStyle>
          <a:p>
            <a:pPr>
              <a:defRPr/>
            </a:pPr>
            <a:endParaRPr lang="en-US"/>
          </a:p>
        </p:txBody>
      </p:sp>
      <p:sp>
        <p:nvSpPr>
          <p:cNvPr id="4" name="Rectangle 37"/>
          <p:cNvSpPr>
            <a:spLocks noGrp="1" noChangeArrowheads="1"/>
          </p:cNvSpPr>
          <p:nvPr>
            <p:ph type="sldNum" sz="quarter" idx="12"/>
          </p:nvPr>
        </p:nvSpPr>
        <p:spPr/>
        <p:txBody>
          <a:bodyPr/>
          <a:lstStyle>
            <a:lvl1pPr>
              <a:defRPr/>
            </a:lvl1pPr>
          </a:lstStyle>
          <a:p>
            <a:pPr>
              <a:defRPr/>
            </a:pPr>
            <a:fld id="{B72FFE7D-95A6-4BE3-9BD6-B9AADF54BCFC}" type="slidenum">
              <a:rPr lang="en-US" altLang="en-US"/>
              <a:pPr>
                <a:defRPr/>
              </a:pPr>
              <a:t>‹#›</a:t>
            </a:fld>
            <a:endParaRPr lang="en-US" altLang="en-US"/>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559984" y="1946275"/>
            <a:ext cx="508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43184" y="1946275"/>
            <a:ext cx="508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defRPr/>
            </a:pPr>
            <a:endParaRPr lang="en-US" altLang="en-US"/>
          </a:p>
        </p:txBody>
      </p:sp>
      <p:sp>
        <p:nvSpPr>
          <p:cNvPr id="6" name="Footer Placeholder 5"/>
          <p:cNvSpPr>
            <a:spLocks noGrp="1"/>
          </p:cNvSpPr>
          <p:nvPr>
            <p:ph type="ftr" sz="quarter" idx="11"/>
          </p:nvPr>
        </p:nvSpPr>
        <p:spPr/>
        <p:txBody>
          <a:bodyPr/>
          <a:lstStyle>
            <a:lvl1pPr>
              <a:defRPr/>
            </a:lvl1pPr>
          </a:lstStyle>
          <a:p>
            <a:pPr>
              <a:defRPr/>
            </a:pPr>
            <a:endParaRPr lang="en-US" altLang="en-US"/>
          </a:p>
        </p:txBody>
      </p:sp>
      <p:sp>
        <p:nvSpPr>
          <p:cNvPr id="7" name="Slide Number Placeholder 6"/>
          <p:cNvSpPr>
            <a:spLocks noGrp="1"/>
          </p:cNvSpPr>
          <p:nvPr>
            <p:ph type="sldNum" sz="quarter" idx="12"/>
          </p:nvPr>
        </p:nvSpPr>
        <p:spPr/>
        <p:txBody>
          <a:bodyPr/>
          <a:lstStyle>
            <a:lvl1pPr>
              <a:defRPr/>
            </a:lvl1pPr>
          </a:lstStyle>
          <a:p>
            <a:pPr>
              <a:defRPr/>
            </a:pPr>
            <a:fld id="{4E25677D-DC1A-49C2-8C51-DBC8FA5D7636}" type="slidenum">
              <a:rPr lang="en-US" altLang="en-US"/>
              <a:pPr>
                <a:defRPr/>
              </a:pPr>
              <a:t>‹#›</a:t>
            </a:fld>
            <a:endParaRPr lang="en-US"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endParaRPr lang="en-US" altLang="en-US"/>
          </a:p>
        </p:txBody>
      </p:sp>
      <p:sp>
        <p:nvSpPr>
          <p:cNvPr id="4" name="Footer Placeholder 3"/>
          <p:cNvSpPr>
            <a:spLocks noGrp="1"/>
          </p:cNvSpPr>
          <p:nvPr>
            <p:ph type="ftr" sz="quarter" idx="11"/>
          </p:nvPr>
        </p:nvSpPr>
        <p:spPr/>
        <p:txBody>
          <a:bodyPr/>
          <a:lstStyle>
            <a:lvl1pPr>
              <a:defRPr/>
            </a:lvl1pPr>
          </a:lstStyle>
          <a:p>
            <a:pPr>
              <a:defRPr/>
            </a:pPr>
            <a:endParaRPr lang="en-US" altLang="en-US"/>
          </a:p>
        </p:txBody>
      </p:sp>
      <p:sp>
        <p:nvSpPr>
          <p:cNvPr id="5" name="Slide Number Placeholder 4"/>
          <p:cNvSpPr>
            <a:spLocks noGrp="1"/>
          </p:cNvSpPr>
          <p:nvPr>
            <p:ph type="sldNum" sz="quarter" idx="12"/>
          </p:nvPr>
        </p:nvSpPr>
        <p:spPr/>
        <p:txBody>
          <a:bodyPr/>
          <a:lstStyle>
            <a:lvl1pPr>
              <a:defRPr/>
            </a:lvl1pPr>
          </a:lstStyle>
          <a:p>
            <a:pPr>
              <a:defRPr/>
            </a:pPr>
            <a:fld id="{DB4AC889-DEB0-4DE5-B56C-FF30962D3DEB}" type="slidenum">
              <a:rPr lang="en-US" altLang="en-US"/>
              <a:pPr>
                <a:defRPr/>
              </a:pPr>
              <a:t>‹#›</a:t>
            </a:fld>
            <a:endParaRPr lang="en-US"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15240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807200" y="1981200"/>
            <a:ext cx="5080000" cy="4114800"/>
          </a:xfrm>
        </p:spPr>
        <p:txBody>
          <a:bodyPr/>
          <a:lstStyle/>
          <a:p>
            <a:pPr lvl="0"/>
            <a:endParaRPr lang="en-US" noProof="0"/>
          </a:p>
        </p:txBody>
      </p:sp>
      <p:sp>
        <p:nvSpPr>
          <p:cNvPr id="5" name="Rectangle 36"/>
          <p:cNvSpPr>
            <a:spLocks noGrp="1" noChangeArrowheads="1"/>
          </p:cNvSpPr>
          <p:nvPr>
            <p:ph type="dt" sz="half" idx="10"/>
          </p:nvPr>
        </p:nvSpPr>
        <p:spPr/>
        <p:txBody>
          <a:bodyPr/>
          <a:lstStyle>
            <a:lvl1pPr>
              <a:defRPr/>
            </a:lvl1pPr>
          </a:lstStyle>
          <a:p>
            <a:pPr>
              <a:defRPr/>
            </a:pPr>
            <a:endParaRPr lang="en-US"/>
          </a:p>
        </p:txBody>
      </p:sp>
      <p:sp>
        <p:nvSpPr>
          <p:cNvPr id="6" name="Rectangle 37"/>
          <p:cNvSpPr>
            <a:spLocks noGrp="1" noChangeArrowheads="1"/>
          </p:cNvSpPr>
          <p:nvPr>
            <p:ph type="ftr" sz="quarter" idx="11"/>
          </p:nvPr>
        </p:nvSpPr>
        <p:spPr/>
        <p:txBody>
          <a:bodyPr/>
          <a:lstStyle>
            <a:lvl1pPr>
              <a:defRPr/>
            </a:lvl1pPr>
          </a:lstStyle>
          <a:p>
            <a:pPr>
              <a:defRPr/>
            </a:pPr>
            <a:endParaRPr lang="en-US"/>
          </a:p>
        </p:txBody>
      </p:sp>
      <p:sp>
        <p:nvSpPr>
          <p:cNvPr id="7" name="Rectangle 38"/>
          <p:cNvSpPr>
            <a:spLocks noGrp="1" noChangeArrowheads="1"/>
          </p:cNvSpPr>
          <p:nvPr>
            <p:ph type="sldNum" sz="quarter" idx="12"/>
          </p:nvPr>
        </p:nvSpPr>
        <p:spPr/>
        <p:txBody>
          <a:bodyPr/>
          <a:lstStyle>
            <a:lvl1pPr>
              <a:defRPr/>
            </a:lvl1pPr>
          </a:lstStyle>
          <a:p>
            <a:pPr>
              <a:defRPr/>
            </a:pPr>
            <a:fld id="{21126E6A-BCE4-464E-8D4D-9BA37D430784}" type="slidenum">
              <a:rPr lang="en-US"/>
              <a:pPr>
                <a:defRPr/>
              </a:pPr>
              <a:t>‹#›</a:t>
            </a:fld>
            <a:endParaRPr lang="en-US"/>
          </a:p>
        </p:txBody>
      </p:sp>
    </p:spTree>
    <p:extLst>
      <p:ext uri="{BB962C8B-B14F-4D97-AF65-F5344CB8AC3E}">
        <p14:creationId xmlns:p14="http://schemas.microsoft.com/office/powerpoint/2010/main" val="40252323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
            <a:ext cx="1447800" cy="6854825"/>
            <a:chOff x="0" y="0"/>
            <a:chExt cx="684" cy="4318"/>
          </a:xfrm>
        </p:grpSpPr>
        <p:sp>
          <p:nvSpPr>
            <p:cNvPr id="14339"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sz="2400" dirty="0">
                <a:latin typeface="Calibri" panose="020F0502020204030204" pitchFamily="34" charset="0"/>
                <a:cs typeface="+mn-cs"/>
              </a:endParaRPr>
            </a:p>
          </p:txBody>
        </p:sp>
        <p:grpSp>
          <p:nvGrpSpPr>
            <p:cNvPr id="1033"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grpSp>
      </p:grpSp>
      <p:sp>
        <p:nvSpPr>
          <p:cNvPr id="1027" name="Rectangle 34"/>
          <p:cNvSpPr>
            <a:spLocks noGrp="1" noChangeArrowheads="1"/>
          </p:cNvSpPr>
          <p:nvPr>
            <p:ph type="title"/>
          </p:nvPr>
        </p:nvSpPr>
        <p:spPr bwMode="auto">
          <a:xfrm>
            <a:off x="1524000" y="609600"/>
            <a:ext cx="10363200" cy="11430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altLang="en-US" dirty="0"/>
              <a:t>Click to edit Master title style</a:t>
            </a:r>
          </a:p>
        </p:txBody>
      </p:sp>
      <p:sp>
        <p:nvSpPr>
          <p:cNvPr id="14371" name="Rectangle 35"/>
          <p:cNvSpPr>
            <a:spLocks noGrp="1" noChangeArrowheads="1"/>
          </p:cNvSpPr>
          <p:nvPr>
            <p:ph type="dt" sz="half" idx="2"/>
          </p:nvPr>
        </p:nvSpPr>
        <p:spPr bwMode="auto">
          <a:xfrm>
            <a:off x="15240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latin typeface="Calibri" panose="020F0502020204030204" pitchFamily="34" charset="0"/>
                <a:cs typeface="+mn-cs"/>
              </a:defRPr>
            </a:lvl1pPr>
          </a:lstStyle>
          <a:p>
            <a:pPr>
              <a:defRPr/>
            </a:pPr>
            <a:endParaRPr lang="en-US" dirty="0"/>
          </a:p>
        </p:txBody>
      </p:sp>
      <p:sp>
        <p:nvSpPr>
          <p:cNvPr id="14372" name="Rectangle 36"/>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atin typeface="Calibri" panose="020F0502020204030204" pitchFamily="34" charset="0"/>
                <a:cs typeface="+mn-cs"/>
              </a:defRPr>
            </a:lvl1pPr>
          </a:lstStyle>
          <a:p>
            <a:pPr>
              <a:defRPr/>
            </a:pPr>
            <a:endParaRPr lang="en-US" dirty="0"/>
          </a:p>
        </p:txBody>
      </p:sp>
      <p:sp>
        <p:nvSpPr>
          <p:cNvPr id="14373" name="Rectangle 37"/>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atin typeface="Calibri" panose="020F0502020204030204" pitchFamily="34" charset="0"/>
                <a:cs typeface="Arial" panose="020B0604020202020204" pitchFamily="34" charset="0"/>
              </a:defRPr>
            </a:lvl1pPr>
          </a:lstStyle>
          <a:p>
            <a:pPr>
              <a:defRPr/>
            </a:pPr>
            <a:fld id="{504D9705-E3F2-4168-AF1A-5EC943AB6EC2}" type="slidenum">
              <a:rPr lang="en-US" altLang="en-US" smtClean="0"/>
              <a:pPr>
                <a:defRPr/>
              </a:pPr>
              <a:t>‹#›</a:t>
            </a:fld>
            <a:endParaRPr lang="en-US" altLang="en-US" dirty="0"/>
          </a:p>
        </p:txBody>
      </p:sp>
      <p:sp>
        <p:nvSpPr>
          <p:cNvPr id="14374" name="Rectangle 38"/>
          <p:cNvSpPr>
            <a:spLocks noGrp="1" noChangeArrowheads="1"/>
          </p:cNvSpPr>
          <p:nvPr>
            <p:ph type="body" idx="1"/>
          </p:nvPr>
        </p:nvSpPr>
        <p:spPr bwMode="auto">
          <a:xfrm>
            <a:off x="1559984" y="1946275"/>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8" r:id="rId14"/>
  </p:sldLayoutIdLst>
  <p:transition/>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1.xml"/></Relationships>
</file>

<file path=ppt/slides/_rels/slide4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5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5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6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1.xml"/></Relationships>
</file>

<file path=ppt/slides/_rels/slide6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6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6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6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7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7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7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7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0.xml"/></Relationships>
</file>

<file path=ppt/slides/_rels/slide7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1.xml"/></Relationships>
</file>

<file path=ppt/slides/_rels/slide7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7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7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1.xml"/></Relationships>
</file>

<file path=ppt/slides/_rels/slide7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0.xml"/></Relationships>
</file>

<file path=ppt/slides/_rels/slide7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8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8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8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1.xml"/></Relationships>
</file>

<file path=ppt/slides/_rels/slide8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0.xml"/></Relationships>
</file>

<file path=ppt/slides/_rels/slide8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Layout" Target="../slideLayouts/slideLayout10.xml"/></Relationships>
</file>

<file path=ppt/slides/_rels/slide8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9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Layout" Target="../slideLayouts/slideLayout10.xml"/></Relationships>
</file>

<file path=ppt/slides/_rels/slide9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0.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9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B5D130F-2481-615E-D2DC-ABC909AF630F}"/>
              </a:ext>
            </a:extLst>
          </p:cNvPr>
          <p:cNvPicPr>
            <a:picLocks noChangeAspect="1"/>
          </p:cNvPicPr>
          <p:nvPr/>
        </p:nvPicPr>
        <p:blipFill>
          <a:blip r:embed="rId2"/>
          <a:stretch>
            <a:fillRect/>
          </a:stretch>
        </p:blipFill>
        <p:spPr>
          <a:xfrm>
            <a:off x="609600" y="609600"/>
            <a:ext cx="10972800" cy="4413470"/>
          </a:xfrm>
          <a:prstGeom prst="rect">
            <a:avLst/>
          </a:prstGeom>
        </p:spPr>
      </p:pic>
      <p:pic>
        <p:nvPicPr>
          <p:cNvPr id="3" name="Picture 2">
            <a:extLst>
              <a:ext uri="{FF2B5EF4-FFF2-40B4-BE49-F238E27FC236}">
                <a16:creationId xmlns:a16="http://schemas.microsoft.com/office/drawing/2014/main" id="{31E891EE-EBB0-015B-F1A7-3900B5B8065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19624" y="5410200"/>
            <a:ext cx="5352752" cy="1374774"/>
          </a:xfrm>
          <a:prstGeom prst="rect">
            <a:avLst/>
          </a:prstGeom>
        </p:spPr>
      </p:pic>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D78036-122F-354C-B61E-C82E80160EAC}"/>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52E12ACC-B5A2-AE9B-E0AF-0243F3EBD610}"/>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3:1-3</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God’s </a:t>
            </a: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Manifestation </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sp>
        <p:nvSpPr>
          <p:cNvPr id="161795" name="Rectangle 3">
            <a:extLst>
              <a:ext uri="{FF2B5EF4-FFF2-40B4-BE49-F238E27FC236}">
                <a16:creationId xmlns:a16="http://schemas.microsoft.com/office/drawing/2014/main" id="{7026DEDC-BA66-595E-55EA-0162DAE995FF}"/>
              </a:ext>
            </a:extLst>
          </p:cNvPr>
          <p:cNvSpPr>
            <a:spLocks noGrp="1" noChangeArrowheads="1"/>
          </p:cNvSpPr>
          <p:nvPr>
            <p:ph type="body" idx="1"/>
          </p:nvPr>
        </p:nvSpPr>
        <p:spPr>
          <a:xfrm>
            <a:off x="1057275" y="2057400"/>
            <a:ext cx="7705725" cy="2013488"/>
          </a:xfrm>
        </p:spPr>
        <p:txBody>
          <a:bodyPr/>
          <a:lstStyle/>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Location (1)</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Angel of the Lord (2)</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Moses’ response (3)</a:t>
            </a:r>
          </a:p>
        </p:txBody>
      </p:sp>
      <p:pic>
        <p:nvPicPr>
          <p:cNvPr id="3" name="Picture 2">
            <a:extLst>
              <a:ext uri="{FF2B5EF4-FFF2-40B4-BE49-F238E27FC236}">
                <a16:creationId xmlns:a16="http://schemas.microsoft.com/office/drawing/2014/main" id="{0B37DAD2-8428-6859-BD53-DD76A1017E1B}"/>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11642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7F1FA8-EC23-06B2-0A44-2AF04CAB1AD8}"/>
            </a:ext>
          </a:extLst>
        </p:cNvPr>
        <p:cNvGrpSpPr/>
        <p:nvPr/>
      </p:nvGrpSpPr>
      <p:grpSpPr>
        <a:xfrm>
          <a:off x="0" y="0"/>
          <a:ext cx="0" cy="0"/>
          <a:chOff x="0" y="0"/>
          <a:chExt cx="0" cy="0"/>
        </a:xfrm>
      </p:grpSpPr>
      <p:pic>
        <p:nvPicPr>
          <p:cNvPr id="26626" name="Picture 2">
            <a:extLst>
              <a:ext uri="{FF2B5EF4-FFF2-40B4-BE49-F238E27FC236}">
                <a16:creationId xmlns:a16="http://schemas.microsoft.com/office/drawing/2014/main" id="{EF6BEA21-4169-9B13-7230-FE2D9987840F}"/>
              </a:ext>
            </a:extLst>
          </p:cNvPr>
          <p:cNvPicPr>
            <a:picLocks noChangeAspect="1" noChangeArrowheads="1"/>
          </p:cNvPicPr>
          <p:nvPr/>
        </p:nvPicPr>
        <p:blipFill>
          <a:blip r:embed="rId2" cstate="print"/>
          <a:srcRect/>
          <a:stretch>
            <a:fillRect/>
          </a:stretch>
        </p:blipFill>
        <p:spPr bwMode="auto">
          <a:xfrm>
            <a:off x="1905000" y="457200"/>
            <a:ext cx="8382000" cy="6019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7651" name="Oval 7">
            <a:extLst>
              <a:ext uri="{FF2B5EF4-FFF2-40B4-BE49-F238E27FC236}">
                <a16:creationId xmlns:a16="http://schemas.microsoft.com/office/drawing/2014/main" id="{F54700BE-4C89-5BB8-ACC5-5922D0E2D2B0}"/>
              </a:ext>
            </a:extLst>
          </p:cNvPr>
          <p:cNvSpPr>
            <a:spLocks noChangeArrowheads="1"/>
          </p:cNvSpPr>
          <p:nvPr/>
        </p:nvSpPr>
        <p:spPr bwMode="auto">
          <a:xfrm>
            <a:off x="3200400" y="2286000"/>
            <a:ext cx="1752600" cy="9144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dirty="0"/>
          </a:p>
        </p:txBody>
      </p:sp>
      <p:sp>
        <p:nvSpPr>
          <p:cNvPr id="27653" name="Oval 7">
            <a:extLst>
              <a:ext uri="{FF2B5EF4-FFF2-40B4-BE49-F238E27FC236}">
                <a16:creationId xmlns:a16="http://schemas.microsoft.com/office/drawing/2014/main" id="{9A51CB28-7D47-5CD5-771F-E8717D9F84EA}"/>
              </a:ext>
            </a:extLst>
          </p:cNvPr>
          <p:cNvSpPr>
            <a:spLocks noChangeArrowheads="1"/>
          </p:cNvSpPr>
          <p:nvPr/>
        </p:nvSpPr>
        <p:spPr bwMode="auto">
          <a:xfrm>
            <a:off x="5981700" y="4648200"/>
            <a:ext cx="1219200" cy="9144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Tree>
    <p:extLst>
      <p:ext uri="{BB962C8B-B14F-4D97-AF65-F5344CB8AC3E}">
        <p14:creationId xmlns:p14="http://schemas.microsoft.com/office/powerpoint/2010/main" val="2012237656"/>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4F25CF-CA2F-8AA0-ABD0-C9723BE9457E}"/>
            </a:ext>
          </a:extLst>
        </p:cNvPr>
        <p:cNvGrpSpPr/>
        <p:nvPr/>
      </p:nvGrpSpPr>
      <p:grpSpPr>
        <a:xfrm>
          <a:off x="0" y="0"/>
          <a:ext cx="0" cy="0"/>
          <a:chOff x="0" y="0"/>
          <a:chExt cx="0" cy="0"/>
        </a:xfrm>
      </p:grpSpPr>
      <p:pic>
        <p:nvPicPr>
          <p:cNvPr id="15" name="Picture 14">
            <a:extLst>
              <a:ext uri="{FF2B5EF4-FFF2-40B4-BE49-F238E27FC236}">
                <a16:creationId xmlns:a16="http://schemas.microsoft.com/office/drawing/2014/main" id="{41AD3B15-05D3-4D1D-AE61-0BCAB73417A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28967" y="137160"/>
            <a:ext cx="8734067" cy="6583680"/>
          </a:xfrm>
          <a:prstGeom prst="rect">
            <a:avLst/>
          </a:prstGeom>
          <a:ln w="38100">
            <a:solidFill>
              <a:schemeClr val="tx1"/>
            </a:solidFill>
          </a:ln>
        </p:spPr>
      </p:pic>
    </p:spTree>
    <p:extLst>
      <p:ext uri="{BB962C8B-B14F-4D97-AF65-F5344CB8AC3E}">
        <p14:creationId xmlns:p14="http://schemas.microsoft.com/office/powerpoint/2010/main" val="1954935096"/>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F9B1B3-4B99-F7A9-120F-C1AF4ED0F982}"/>
            </a:ext>
          </a:extLst>
        </p:cNvPr>
        <p:cNvGrpSpPr/>
        <p:nvPr/>
      </p:nvGrpSpPr>
      <p:grpSpPr>
        <a:xfrm>
          <a:off x="0" y="0"/>
          <a:ext cx="0" cy="0"/>
          <a:chOff x="0" y="0"/>
          <a:chExt cx="0" cy="0"/>
        </a:xfrm>
      </p:grpSpPr>
      <p:pic>
        <p:nvPicPr>
          <p:cNvPr id="26626" name="Picture 2">
            <a:extLst>
              <a:ext uri="{FF2B5EF4-FFF2-40B4-BE49-F238E27FC236}">
                <a16:creationId xmlns:a16="http://schemas.microsoft.com/office/drawing/2014/main" id="{4BBEEBA8-1919-86DF-8BAD-9D966AFB9C09}"/>
              </a:ext>
            </a:extLst>
          </p:cNvPr>
          <p:cNvPicPr>
            <a:picLocks noChangeAspect="1" noChangeArrowheads="1"/>
          </p:cNvPicPr>
          <p:nvPr/>
        </p:nvPicPr>
        <p:blipFill>
          <a:blip r:embed="rId2" cstate="print"/>
          <a:srcRect/>
          <a:stretch>
            <a:fillRect/>
          </a:stretch>
        </p:blipFill>
        <p:spPr bwMode="auto">
          <a:xfrm>
            <a:off x="1905000" y="457200"/>
            <a:ext cx="8382000" cy="6019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7653" name="Oval 7">
            <a:extLst>
              <a:ext uri="{FF2B5EF4-FFF2-40B4-BE49-F238E27FC236}">
                <a16:creationId xmlns:a16="http://schemas.microsoft.com/office/drawing/2014/main" id="{056FC6E9-DB16-C275-7D4F-3ADC0D8740F0}"/>
              </a:ext>
            </a:extLst>
          </p:cNvPr>
          <p:cNvSpPr>
            <a:spLocks noChangeArrowheads="1"/>
          </p:cNvSpPr>
          <p:nvPr/>
        </p:nvSpPr>
        <p:spPr bwMode="auto">
          <a:xfrm>
            <a:off x="7543800" y="3886200"/>
            <a:ext cx="2362200" cy="17526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Tree>
    <p:extLst>
      <p:ext uri="{BB962C8B-B14F-4D97-AF65-F5344CB8AC3E}">
        <p14:creationId xmlns:p14="http://schemas.microsoft.com/office/powerpoint/2010/main" val="1134605696"/>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51F00F-0C7D-D8F6-DBB8-D22A2C3A8AB1}"/>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8459832B-51E5-1F7B-E428-18DD2138DCBE}"/>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3:1-3</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God’s </a:t>
            </a: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Manifestation </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sp>
        <p:nvSpPr>
          <p:cNvPr id="161795" name="Rectangle 3">
            <a:extLst>
              <a:ext uri="{FF2B5EF4-FFF2-40B4-BE49-F238E27FC236}">
                <a16:creationId xmlns:a16="http://schemas.microsoft.com/office/drawing/2014/main" id="{26AE8B26-E131-538C-B3DB-088F7AEDD175}"/>
              </a:ext>
            </a:extLst>
          </p:cNvPr>
          <p:cNvSpPr>
            <a:spLocks noGrp="1" noChangeArrowheads="1"/>
          </p:cNvSpPr>
          <p:nvPr>
            <p:ph type="body" idx="1"/>
          </p:nvPr>
        </p:nvSpPr>
        <p:spPr>
          <a:xfrm>
            <a:off x="1057275" y="2057400"/>
            <a:ext cx="7705725" cy="2013488"/>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Location (1)</a:t>
            </a:r>
          </a:p>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Angel of the Lord (2)</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Moses’ response (3)</a:t>
            </a:r>
          </a:p>
        </p:txBody>
      </p:sp>
      <p:pic>
        <p:nvPicPr>
          <p:cNvPr id="3" name="Picture 2">
            <a:extLst>
              <a:ext uri="{FF2B5EF4-FFF2-40B4-BE49-F238E27FC236}">
                <a16:creationId xmlns:a16="http://schemas.microsoft.com/office/drawing/2014/main" id="{6BD05B6E-BE0D-BF05-3D1D-1119CE52FD16}"/>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0512367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05B8864-85B0-4229-A57D-FFC953320C28}"/>
              </a:ext>
            </a:extLst>
          </p:cNvPr>
          <p:cNvPicPr>
            <a:picLocks noChangeAspect="1"/>
          </p:cNvPicPr>
          <p:nvPr/>
        </p:nvPicPr>
        <p:blipFill>
          <a:blip r:embed="rId2"/>
          <a:stretch>
            <a:fillRect/>
          </a:stretch>
        </p:blipFill>
        <p:spPr>
          <a:xfrm>
            <a:off x="2876952" y="152809"/>
            <a:ext cx="6438095" cy="6552381"/>
          </a:xfrm>
          <a:prstGeom prst="rect">
            <a:avLst/>
          </a:prstGeom>
        </p:spPr>
      </p:pic>
    </p:spTree>
    <p:extLst>
      <p:ext uri="{BB962C8B-B14F-4D97-AF65-F5344CB8AC3E}">
        <p14:creationId xmlns:p14="http://schemas.microsoft.com/office/powerpoint/2010/main" val="15832553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C9F22CC-9A8E-2114-8F2A-C60F579EE268}"/>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1524" y="0"/>
            <a:ext cx="12188952" cy="6858000"/>
          </a:xfrm>
          <a:prstGeom prst="rect">
            <a:avLst/>
          </a:prstGeom>
        </p:spPr>
      </p:pic>
      <p:sp>
        <p:nvSpPr>
          <p:cNvPr id="134147" name="Rectangle 1"/>
          <p:cNvSpPr>
            <a:spLocks noChangeArrowheads="1"/>
          </p:cNvSpPr>
          <p:nvPr/>
        </p:nvSpPr>
        <p:spPr bwMode="auto">
          <a:xfrm>
            <a:off x="609600" y="1"/>
            <a:ext cx="10972800" cy="3077766"/>
          </a:xfrm>
          <a:prstGeom prst="rect">
            <a:avLst/>
          </a:prstGeom>
          <a:noFill/>
          <a:ln w="28575">
            <a:noFill/>
            <a:miter lim="800000"/>
            <a:headEnd/>
            <a:tailEnd/>
          </a:ln>
        </p:spPr>
        <p:txBody>
          <a:bodyPr wrap="square">
            <a:spAutoFit/>
          </a:bodyPr>
          <a:lstStyle/>
          <a:p>
            <a:pPr algn="ctr">
              <a:spcBef>
                <a:spcPts val="0"/>
              </a:spcBef>
              <a:spcAft>
                <a:spcPts val="1200"/>
              </a:spcAft>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Revelation 19:10</a:t>
            </a:r>
          </a:p>
          <a:p>
            <a:pPr algn="just">
              <a:spcBef>
                <a:spcPts val="0"/>
              </a:spcBef>
              <a:spcAft>
                <a:spcPts val="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“Then I fell at his feet to worship him. But he said to me, ‘Do not do that; I am a fellow servant of yours and your brethren who hold the testimony of Jesus; worship God. For the testimony of Jesus is the spirit of prophecy.’”</a:t>
            </a:r>
          </a:p>
        </p:txBody>
      </p:sp>
      <p:pic>
        <p:nvPicPr>
          <p:cNvPr id="3" name="Picture 2">
            <a:extLst>
              <a:ext uri="{FF2B5EF4-FFF2-40B4-BE49-F238E27FC236}">
                <a16:creationId xmlns:a16="http://schemas.microsoft.com/office/drawing/2014/main" id="{6A300C0A-07F8-BE81-5D20-5E25ED7A689C}"/>
              </a:ext>
            </a:extLst>
          </p:cNvPr>
          <p:cNvPicPr>
            <a:picLocks noChangeAspect="1"/>
          </p:cNvPicPr>
          <p:nvPr/>
        </p:nvPicPr>
        <p:blipFill>
          <a:blip r:embed="rId3"/>
          <a:stretch>
            <a:fillRect/>
          </a:stretch>
        </p:blipFill>
        <p:spPr>
          <a:xfrm>
            <a:off x="4778949" y="3048000"/>
            <a:ext cx="2634102" cy="18288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992190583"/>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1A56E4-33EA-121E-ABE0-B445CF23F047}"/>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4BC56840-EFD1-A4DF-A34B-797C35306F5C}"/>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3:1-3</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God’s </a:t>
            </a: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Manifestation </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sp>
        <p:nvSpPr>
          <p:cNvPr id="161795" name="Rectangle 3">
            <a:extLst>
              <a:ext uri="{FF2B5EF4-FFF2-40B4-BE49-F238E27FC236}">
                <a16:creationId xmlns:a16="http://schemas.microsoft.com/office/drawing/2014/main" id="{A60270DB-143E-9B80-A938-8DA4F3DF3DD1}"/>
              </a:ext>
            </a:extLst>
          </p:cNvPr>
          <p:cNvSpPr>
            <a:spLocks noGrp="1" noChangeArrowheads="1"/>
          </p:cNvSpPr>
          <p:nvPr>
            <p:ph type="body" idx="1"/>
          </p:nvPr>
        </p:nvSpPr>
        <p:spPr>
          <a:xfrm>
            <a:off x="1057275" y="2057400"/>
            <a:ext cx="7705725" cy="2013488"/>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Location (1)</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Angel of the Lord (2)</a:t>
            </a:r>
          </a:p>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Moses’ response (3)</a:t>
            </a:r>
          </a:p>
        </p:txBody>
      </p:sp>
      <p:pic>
        <p:nvPicPr>
          <p:cNvPr id="3" name="Picture 2">
            <a:extLst>
              <a:ext uri="{FF2B5EF4-FFF2-40B4-BE49-F238E27FC236}">
                <a16:creationId xmlns:a16="http://schemas.microsoft.com/office/drawing/2014/main" id="{E3F6AD77-BA50-795B-5737-610C1B6C498E}"/>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8755439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648BDA-EFF4-F0DF-E841-225AB886FF48}"/>
            </a:ext>
          </a:extLst>
        </p:cNvPr>
        <p:cNvGrpSpPr/>
        <p:nvPr/>
      </p:nvGrpSpPr>
      <p:grpSpPr>
        <a:xfrm>
          <a:off x="0" y="0"/>
          <a:ext cx="0" cy="0"/>
          <a:chOff x="0" y="0"/>
          <a:chExt cx="0" cy="0"/>
        </a:xfrm>
      </p:grpSpPr>
      <p:sp>
        <p:nvSpPr>
          <p:cNvPr id="68611" name="Rectangle 3">
            <a:extLst>
              <a:ext uri="{FF2B5EF4-FFF2-40B4-BE49-F238E27FC236}">
                <a16:creationId xmlns:a16="http://schemas.microsoft.com/office/drawing/2014/main" id="{C8F18449-C3E3-35C8-F1A2-D3C23A599313}"/>
              </a:ext>
            </a:extLst>
          </p:cNvPr>
          <p:cNvSpPr>
            <a:spLocks noGrp="1" noChangeArrowheads="1"/>
          </p:cNvSpPr>
          <p:nvPr>
            <p:ph type="body" idx="1"/>
          </p:nvPr>
        </p:nvSpPr>
        <p:spPr>
          <a:xfrm>
            <a:off x="609600" y="1600200"/>
            <a:ext cx="10972800" cy="1905000"/>
          </a:xfrm>
        </p:spPr>
        <p:txBody>
          <a:bodyPr/>
          <a:lstStyle/>
          <a:p>
            <a:pPr marL="0" indent="0" algn="just">
              <a:buNone/>
            </a:pPr>
            <a:r>
              <a:rPr lang="en-US" dirty="0">
                <a:effectLst>
                  <a:outerShdw blurRad="38100" dist="38100" dir="2700000" algn="tl">
                    <a:srgbClr val="000000">
                      <a:alpha val="43137"/>
                    </a:srgbClr>
                  </a:outerShdw>
                </a:effectLst>
                <a:ea typeface="Calibri" panose="020F0502020204030204" pitchFamily="34" charset="0"/>
                <a:cs typeface="Calibri" panose="020F0502020204030204" pitchFamily="34" charset="0"/>
              </a:rPr>
              <a:t>“There Moses encountered the visible manifestation of God’s presence, the Shekinah glory, in a flaming thorn bush. This is a small bush studded throughout the Sinai wilderness that, because of the intense desert heat and deficiency of rain, may sporadically and spontaneously combust. What Moses witnessed was truly unique, however, for the flame did not consume the bush. This strange sight arrested Moses’ attention, and he moved closer to investigate</a:t>
            </a:r>
            <a:r>
              <a:rPr lang="en-US" dirty="0">
                <a:effectLst>
                  <a:outerShdw blurRad="38100" dist="38100" dir="2700000" algn="tl">
                    <a:srgbClr val="000000">
                      <a:alpha val="43137"/>
                    </a:srgbClr>
                  </a:outerShdw>
                </a:effectLst>
              </a:rPr>
              <a:t>.”</a:t>
            </a:r>
          </a:p>
        </p:txBody>
      </p:sp>
      <p:sp>
        <p:nvSpPr>
          <p:cNvPr id="4" name="Text Box 5">
            <a:extLst>
              <a:ext uri="{FF2B5EF4-FFF2-40B4-BE49-F238E27FC236}">
                <a16:creationId xmlns:a16="http://schemas.microsoft.com/office/drawing/2014/main" id="{0A7EC635-6E7A-6465-9DF2-95F559D490EC}"/>
              </a:ext>
            </a:extLst>
          </p:cNvPr>
          <p:cNvSpPr txBox="1">
            <a:spLocks noChangeArrowheads="1"/>
          </p:cNvSpPr>
          <p:nvPr/>
        </p:nvSpPr>
        <p:spPr bwMode="auto">
          <a:xfrm>
            <a:off x="1028700" y="247471"/>
            <a:ext cx="101346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Ed Hindson</a:t>
            </a:r>
          </a:p>
          <a:p>
            <a:r>
              <a:rPr lang="en-US" sz="1800" dirty="0">
                <a:effectLst>
                  <a:outerShdw blurRad="38100" dist="38100" dir="2700000" algn="tl">
                    <a:srgbClr val="000000"/>
                  </a:outerShdw>
                </a:effectLst>
                <a:latin typeface="Calibri" panose="020F0502020204030204" pitchFamily="34" charset="0"/>
                <a:cs typeface="+mn-cs"/>
              </a:rPr>
              <a:t>Hindson, E. E., &amp; Mitchell, D. R., eds. (2010). </a:t>
            </a:r>
            <a:r>
              <a:rPr lang="en-US" sz="1800" dirty="0">
                <a:effectLst>
                  <a:outerShdw blurRad="38100" dist="38100" dir="2700000" algn="tl">
                    <a:srgbClr val="000000">
                      <a:alpha val="43137"/>
                    </a:srgbClr>
                  </a:outerShdw>
                </a:effectLst>
                <a:latin typeface="Calibri" panose="020F0502020204030204" pitchFamily="34" charset="0"/>
                <a:cs typeface="+mn-cs"/>
              </a:rPr>
              <a:t>King James Version Bible Commentary for Today: The Most Up-to-Date Commentary on the Time-Honored Text of the King James Version </a:t>
            </a:r>
            <a:r>
              <a:rPr lang="en-US" sz="1800" dirty="0">
                <a:effectLst>
                  <a:outerShdw blurRad="38100" dist="38100" dir="2700000" algn="tl">
                    <a:srgbClr val="000000"/>
                  </a:outerShdw>
                </a:effectLst>
                <a:latin typeface="Calibri" panose="020F0502020204030204" pitchFamily="34" charset="0"/>
                <a:cs typeface="+mn-cs"/>
              </a:rPr>
              <a:t>(p. 83). Thomas Nelson.</a:t>
            </a:r>
          </a:p>
        </p:txBody>
      </p:sp>
    </p:spTree>
    <p:extLst>
      <p:ext uri="{BB962C8B-B14F-4D97-AF65-F5344CB8AC3E}">
        <p14:creationId xmlns:p14="http://schemas.microsoft.com/office/powerpoint/2010/main" val="36798392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F27215-CE3B-5E00-0E27-FB71FAE55001}"/>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5A811883-0B12-D155-D02B-6805A8919AEF}"/>
              </a:ext>
            </a:extLst>
          </p:cNvPr>
          <p:cNvSpPr>
            <a:spLocks noGrp="1" noChangeArrowheads="1"/>
          </p:cNvSpPr>
          <p:nvPr>
            <p:ph type="body" idx="1"/>
          </p:nvPr>
        </p:nvSpPr>
        <p:spPr>
          <a:xfrm>
            <a:off x="753979" y="2057400"/>
            <a:ext cx="7757546" cy="27432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God’s manifestation (1-3)</a:t>
            </a:r>
          </a:p>
          <a:p>
            <a:pPr marL="457200" lvl="2" indent="-457200" eaLnBrk="1" hangingPunct="1">
              <a:spcBef>
                <a:spcPts val="0"/>
              </a:spcBef>
              <a:spcAft>
                <a:spcPts val="2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God’s message (4-10)</a:t>
            </a:r>
          </a:p>
        </p:txBody>
      </p:sp>
      <p:sp>
        <p:nvSpPr>
          <p:cNvPr id="4" name="Rectangle 2">
            <a:extLst>
              <a:ext uri="{FF2B5EF4-FFF2-40B4-BE49-F238E27FC236}">
                <a16:creationId xmlns:a16="http://schemas.microsoft.com/office/drawing/2014/main" id="{7C000384-BB82-B4D4-9A90-B66E365FD911}"/>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Exodus 3:</a:t>
            </a:r>
            <a:r>
              <a:rPr lang="en-US" sz="3600" dirty="0">
                <a:effectLst>
                  <a:outerShdw blurRad="38100" dist="38100" dir="2700000" algn="tl">
                    <a:srgbClr val="000000">
                      <a:alpha val="43137"/>
                    </a:srgbClr>
                  </a:outerShdw>
                </a:effectLst>
                <a:cs typeface="Calibri" panose="020F0502020204030204" pitchFamily="34" charset="0"/>
              </a:rPr>
              <a:t>1</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cs typeface="Calibri" panose="020F0502020204030204" pitchFamily="34" charset="0"/>
              </a:rPr>
              <a:t>10</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Moses’ Misson</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1074E3D6-677A-BB30-2EEA-E2CD35FEB89E}"/>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2473375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4491CB-A72E-9231-5689-1A3135308442}"/>
            </a:ext>
          </a:extLst>
        </p:cNvPr>
        <p:cNvGrpSpPr/>
        <p:nvPr/>
      </p:nvGrpSpPr>
      <p:grpSpPr>
        <a:xfrm>
          <a:off x="0" y="0"/>
          <a:ext cx="0" cy="0"/>
          <a:chOff x="0" y="0"/>
          <a:chExt cx="0" cy="0"/>
        </a:xfrm>
      </p:grpSpPr>
      <p:sp>
        <p:nvSpPr>
          <p:cNvPr id="53249" name="Rectangle 2">
            <a:extLst>
              <a:ext uri="{FF2B5EF4-FFF2-40B4-BE49-F238E27FC236}">
                <a16:creationId xmlns:a16="http://schemas.microsoft.com/office/drawing/2014/main" id="{F5256F6A-7B19-3DC2-FEBD-4BD09942055F}"/>
              </a:ext>
            </a:extLst>
          </p:cNvPr>
          <p:cNvSpPr>
            <a:spLocks noGrp="1" noChangeArrowheads="1"/>
          </p:cNvSpPr>
          <p:nvPr>
            <p:ph type="title"/>
          </p:nvPr>
        </p:nvSpPr>
        <p:spPr>
          <a:xfrm>
            <a:off x="914400" y="228600"/>
            <a:ext cx="10363200" cy="914400"/>
          </a:xfrm>
        </p:spPr>
        <p:txBody>
          <a:bodyPr/>
          <a:lstStyle/>
          <a:p>
            <a:pPr algn="ctr"/>
            <a:r>
              <a:rPr lang="en-US" altLang="en-US" sz="3600" kern="1200" dirty="0">
                <a:effectLst>
                  <a:outerShdw blurRad="38100" dist="38100" dir="2700000" algn="tl">
                    <a:srgbClr val="000000">
                      <a:alpha val="43137"/>
                    </a:srgbClr>
                  </a:outerShdw>
                </a:effectLst>
                <a:latin typeface="Calibri" panose="020F0502020204030204" pitchFamily="34" charset="0"/>
              </a:rPr>
              <a:t>EXODUS STRUCTURE/OUTLINE</a:t>
            </a:r>
          </a:p>
        </p:txBody>
      </p:sp>
      <p:sp>
        <p:nvSpPr>
          <p:cNvPr id="9219" name="Rectangle 3">
            <a:extLst>
              <a:ext uri="{FF2B5EF4-FFF2-40B4-BE49-F238E27FC236}">
                <a16:creationId xmlns:a16="http://schemas.microsoft.com/office/drawing/2014/main" id="{7C6FA43D-FD39-45EF-C247-3B31B14FAA8F}"/>
              </a:ext>
            </a:extLst>
          </p:cNvPr>
          <p:cNvSpPr>
            <a:spLocks noGrp="1" noChangeArrowheads="1"/>
          </p:cNvSpPr>
          <p:nvPr>
            <p:ph type="body" idx="1"/>
          </p:nvPr>
        </p:nvSpPr>
        <p:spPr>
          <a:xfrm>
            <a:off x="609600" y="1371600"/>
            <a:ext cx="8839200" cy="4673600"/>
          </a:xfrm>
        </p:spPr>
        <p:txBody>
          <a:bodyPr/>
          <a:lstStyle/>
          <a:p>
            <a:pPr algn="just">
              <a:spcBef>
                <a:spcPts val="0"/>
              </a:spcBef>
              <a:spcAft>
                <a:spcPts val="900"/>
              </a:spcAft>
              <a:defRPr/>
            </a:pPr>
            <a:r>
              <a:rPr lang="en-US" altLang="en-US" b="1" dirty="0">
                <a:solidFill>
                  <a:srgbClr val="FFFFCC"/>
                </a:solidFill>
                <a:latin typeface="Calibri" panose="020F0502020204030204" pitchFamily="34" charset="0"/>
                <a:ea typeface="Calibri" panose="020F0502020204030204" pitchFamily="34" charset="0"/>
                <a:cs typeface="Calibri" panose="020F0502020204030204" pitchFamily="34" charset="0"/>
              </a:rPr>
              <a:t>Redemption (1–18)</a:t>
            </a:r>
          </a:p>
          <a:p>
            <a:pPr lvl="1">
              <a:spcBef>
                <a:spcPts val="0"/>
              </a:spcBef>
              <a:spcAft>
                <a:spcPts val="900"/>
              </a:spcAft>
              <a:defRPr/>
            </a:pPr>
            <a:r>
              <a:rPr lang="en-US" altLang="en-US" b="1" u="sng" dirty="0">
                <a:solidFill>
                  <a:srgbClr val="FFFFCC"/>
                </a:solidFill>
                <a:latin typeface="Calibri" panose="020F0502020204030204" pitchFamily="34" charset="0"/>
                <a:ea typeface="Calibri" panose="020F0502020204030204" pitchFamily="34" charset="0"/>
                <a:cs typeface="Calibri" panose="020F0502020204030204" pitchFamily="34" charset="0"/>
              </a:rPr>
              <a:t>Redemption (1:1–12:30)</a:t>
            </a:r>
          </a:p>
          <a:p>
            <a:pPr lvl="1">
              <a:spcBef>
                <a:spcPts val="0"/>
              </a:spcBef>
              <a:spcAft>
                <a:spcPts val="900"/>
              </a:spcAft>
              <a:defRPr/>
            </a:pPr>
            <a:r>
              <a:rPr lang="en-US" altLang="en-US" dirty="0">
                <a:latin typeface="Calibri" panose="020F0502020204030204" pitchFamily="34" charset="0"/>
                <a:ea typeface="Calibri" panose="020F0502020204030204" pitchFamily="34" charset="0"/>
                <a:cs typeface="Calibri" panose="020F0502020204030204" pitchFamily="34" charset="0"/>
              </a:rPr>
              <a:t>Liberation (12:31–15:21)</a:t>
            </a:r>
          </a:p>
          <a:p>
            <a:pPr lvl="1">
              <a:spcBef>
                <a:spcPts val="0"/>
              </a:spcBef>
              <a:spcAft>
                <a:spcPts val="900"/>
              </a:spcAft>
              <a:defRPr/>
            </a:pPr>
            <a:r>
              <a:rPr lang="en-US" altLang="en-US" dirty="0">
                <a:latin typeface="Calibri" panose="020F0502020204030204" pitchFamily="34" charset="0"/>
                <a:ea typeface="Calibri" panose="020F0502020204030204" pitchFamily="34" charset="0"/>
                <a:cs typeface="Calibri" panose="020F0502020204030204" pitchFamily="34" charset="0"/>
              </a:rPr>
              <a:t>Preservation (15:22–18:27)</a:t>
            </a:r>
          </a:p>
          <a:p>
            <a:pPr>
              <a:spcBef>
                <a:spcPts val="0"/>
              </a:spcBef>
              <a:spcAft>
                <a:spcPts val="900"/>
              </a:spcAft>
              <a:defRPr/>
            </a:pPr>
            <a:r>
              <a:rPr lang="en-US" altLang="en-US" dirty="0">
                <a:latin typeface="Calibri" panose="020F0502020204030204" pitchFamily="34" charset="0"/>
                <a:ea typeface="Calibri" panose="020F0502020204030204" pitchFamily="34" charset="0"/>
                <a:cs typeface="Calibri" panose="020F0502020204030204" pitchFamily="34" charset="0"/>
              </a:rPr>
              <a:t>Mosaic Covenant (19–40) </a:t>
            </a:r>
          </a:p>
          <a:p>
            <a:pPr lvl="1">
              <a:spcBef>
                <a:spcPts val="0"/>
              </a:spcBef>
              <a:spcAft>
                <a:spcPts val="900"/>
              </a:spcAft>
              <a:defRPr/>
            </a:pPr>
            <a:r>
              <a:rPr lang="en-US" altLang="en-US" dirty="0">
                <a:latin typeface="Calibri" panose="020F0502020204030204" pitchFamily="34" charset="0"/>
                <a:ea typeface="Calibri" panose="020F0502020204030204" pitchFamily="34" charset="0"/>
                <a:cs typeface="Calibri" panose="020F0502020204030204" pitchFamily="34" charset="0"/>
              </a:rPr>
              <a:t>Law (19–24) </a:t>
            </a:r>
          </a:p>
          <a:p>
            <a:pPr lvl="1">
              <a:spcBef>
                <a:spcPts val="0"/>
              </a:spcBef>
              <a:spcAft>
                <a:spcPts val="900"/>
              </a:spcAft>
              <a:defRPr/>
            </a:pPr>
            <a:r>
              <a:rPr lang="en-US" altLang="en-US" dirty="0">
                <a:latin typeface="Calibri" panose="020F0502020204030204" pitchFamily="34" charset="0"/>
                <a:ea typeface="Calibri" panose="020F0502020204030204" pitchFamily="34" charset="0"/>
                <a:cs typeface="Calibri" panose="020F0502020204030204" pitchFamily="34" charset="0"/>
              </a:rPr>
              <a:t>Tabernacle instructions (25–31) </a:t>
            </a:r>
          </a:p>
          <a:p>
            <a:pPr lvl="1">
              <a:spcBef>
                <a:spcPts val="0"/>
              </a:spcBef>
              <a:spcAft>
                <a:spcPts val="900"/>
              </a:spcAft>
              <a:defRPr/>
            </a:pPr>
            <a:r>
              <a:rPr lang="en-US" altLang="en-US" dirty="0">
                <a:latin typeface="Calibri" panose="020F0502020204030204" pitchFamily="34" charset="0"/>
                <a:ea typeface="Calibri" panose="020F0502020204030204" pitchFamily="34" charset="0"/>
                <a:cs typeface="Calibri" panose="020F0502020204030204" pitchFamily="34" charset="0"/>
              </a:rPr>
              <a:t>Apostasy (32–34) </a:t>
            </a:r>
          </a:p>
          <a:p>
            <a:pPr lvl="1">
              <a:spcBef>
                <a:spcPts val="0"/>
              </a:spcBef>
              <a:spcAft>
                <a:spcPts val="900"/>
              </a:spcAft>
              <a:defRPr/>
            </a:pPr>
            <a:r>
              <a:rPr lang="en-US" altLang="en-US" dirty="0">
                <a:latin typeface="Calibri" panose="020F0502020204030204" pitchFamily="34" charset="0"/>
                <a:ea typeface="Calibri" panose="020F0502020204030204" pitchFamily="34" charset="0"/>
                <a:cs typeface="Calibri" panose="020F0502020204030204" pitchFamily="34" charset="0"/>
              </a:rPr>
              <a:t>Tabernacle building (35–40) </a:t>
            </a:r>
          </a:p>
        </p:txBody>
      </p:sp>
      <p:pic>
        <p:nvPicPr>
          <p:cNvPr id="3" name="Picture 2">
            <a:extLst>
              <a:ext uri="{FF2B5EF4-FFF2-40B4-BE49-F238E27FC236}">
                <a16:creationId xmlns:a16="http://schemas.microsoft.com/office/drawing/2014/main" id="{0A2AD9E3-E57E-5E04-B9F8-969E630603AC}"/>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952855867"/>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49EDB1-4192-79EF-89B6-8F895CA08439}"/>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95EC5D7B-2221-B757-C0F9-E504CCB9C1D3}"/>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3:4-</a:t>
            </a:r>
            <a:r>
              <a:rPr lang="en-US" sz="3600" dirty="0">
                <a:effectLst>
                  <a:outerShdw blurRad="38100" dist="38100" dir="2700000" algn="tl">
                    <a:srgbClr val="000000">
                      <a:alpha val="43137"/>
                    </a:srgbClr>
                  </a:outerShdw>
                </a:effectLst>
                <a:cs typeface="Calibri" panose="020F0502020204030204" pitchFamily="34" charset="0"/>
              </a:rPr>
              <a:t>10</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God’s </a:t>
            </a: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Message</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sp>
        <p:nvSpPr>
          <p:cNvPr id="161795" name="Rectangle 3">
            <a:extLst>
              <a:ext uri="{FF2B5EF4-FFF2-40B4-BE49-F238E27FC236}">
                <a16:creationId xmlns:a16="http://schemas.microsoft.com/office/drawing/2014/main" id="{05A92903-40A8-0BAC-8B92-C2013715A405}"/>
              </a:ext>
            </a:extLst>
          </p:cNvPr>
          <p:cNvSpPr>
            <a:spLocks noGrp="1" noChangeArrowheads="1"/>
          </p:cNvSpPr>
          <p:nvPr>
            <p:ph type="body" idx="1"/>
          </p:nvPr>
        </p:nvSpPr>
        <p:spPr>
          <a:xfrm>
            <a:off x="1066800" y="1524000"/>
            <a:ext cx="7705725" cy="2013488"/>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God’s calling</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dirty="0">
                <a:effectLst>
                  <a:outerShdw blurRad="38100" dist="38100" dir="2700000" algn="tl">
                    <a:srgbClr val="000000">
                      <a:alpha val="43137"/>
                    </a:srgbClr>
                  </a:outerShdw>
                </a:effectLst>
                <a:cs typeface="Calibri" panose="020F0502020204030204" pitchFamily="34" charset="0"/>
              </a:rPr>
              <a:t>4</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God’s holiness (5)</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God’s covenant history (6)</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God’s compassionate sight (7)</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God’s direction (8)</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God’s compassionate hearing (9)</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God’s calling (10)</a:t>
            </a:r>
          </a:p>
          <a:p>
            <a:pPr marL="457200" lvl="3"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p:txBody>
      </p:sp>
      <p:pic>
        <p:nvPicPr>
          <p:cNvPr id="3" name="Picture 2">
            <a:extLst>
              <a:ext uri="{FF2B5EF4-FFF2-40B4-BE49-F238E27FC236}">
                <a16:creationId xmlns:a16="http://schemas.microsoft.com/office/drawing/2014/main" id="{69831222-FCCE-EF89-32E4-3EC245393941}"/>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3813585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ADB503-FDD4-B957-A200-D9CCB4966F30}"/>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3964C628-651E-8224-C02D-1ED8EE4BF502}"/>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3:4-</a:t>
            </a:r>
            <a:r>
              <a:rPr lang="en-US" sz="3600" dirty="0">
                <a:effectLst>
                  <a:outerShdw blurRad="38100" dist="38100" dir="2700000" algn="tl">
                    <a:srgbClr val="000000">
                      <a:alpha val="43137"/>
                    </a:srgbClr>
                  </a:outerShdw>
                </a:effectLst>
                <a:cs typeface="Calibri" panose="020F0502020204030204" pitchFamily="34" charset="0"/>
              </a:rPr>
              <a:t>10</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God’s </a:t>
            </a: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Message</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sp>
        <p:nvSpPr>
          <p:cNvPr id="161795" name="Rectangle 3">
            <a:extLst>
              <a:ext uri="{FF2B5EF4-FFF2-40B4-BE49-F238E27FC236}">
                <a16:creationId xmlns:a16="http://schemas.microsoft.com/office/drawing/2014/main" id="{F270BE3F-4DF7-D357-A929-934DA443CBEC}"/>
              </a:ext>
            </a:extLst>
          </p:cNvPr>
          <p:cNvSpPr>
            <a:spLocks noGrp="1" noChangeArrowheads="1"/>
          </p:cNvSpPr>
          <p:nvPr>
            <p:ph type="body" idx="1"/>
          </p:nvPr>
        </p:nvSpPr>
        <p:spPr>
          <a:xfrm>
            <a:off x="1066800" y="1524000"/>
            <a:ext cx="7705725" cy="2013488"/>
          </a:xfrm>
        </p:spPr>
        <p:txBody>
          <a:bodyPr/>
          <a:lstStyle/>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God’s calling</a:t>
            </a:r>
            <a:r>
              <a:rPr lang="en-US"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4</a:t>
            </a:r>
            <a:r>
              <a:rPr lang="en-US"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God’s holiness (5)</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God’s covenant history (6)</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God’s compassionate sight (7)</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God’s direction (8)</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God’s compassionate hearing (9)</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God’s calling (10)</a:t>
            </a:r>
          </a:p>
          <a:p>
            <a:pPr marL="457200" lvl="3"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p:txBody>
      </p:sp>
      <p:pic>
        <p:nvPicPr>
          <p:cNvPr id="3" name="Picture 2">
            <a:extLst>
              <a:ext uri="{FF2B5EF4-FFF2-40B4-BE49-F238E27FC236}">
                <a16:creationId xmlns:a16="http://schemas.microsoft.com/office/drawing/2014/main" id="{02A0FC13-FA39-4A25-7583-01C4A9B2464E}"/>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7704526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638E24-87A6-B458-1D9C-1C85B285197D}"/>
            </a:ext>
          </a:extLst>
        </p:cNvPr>
        <p:cNvGrpSpPr/>
        <p:nvPr/>
      </p:nvGrpSpPr>
      <p:grpSpPr>
        <a:xfrm>
          <a:off x="0" y="0"/>
          <a:ext cx="0" cy="0"/>
          <a:chOff x="0" y="0"/>
          <a:chExt cx="0" cy="0"/>
        </a:xfrm>
      </p:grpSpPr>
      <p:sp>
        <p:nvSpPr>
          <p:cNvPr id="68611" name="Rectangle 3">
            <a:extLst>
              <a:ext uri="{FF2B5EF4-FFF2-40B4-BE49-F238E27FC236}">
                <a16:creationId xmlns:a16="http://schemas.microsoft.com/office/drawing/2014/main" id="{D8D90F47-7898-8E63-1624-C161D6BBF93A}"/>
              </a:ext>
            </a:extLst>
          </p:cNvPr>
          <p:cNvSpPr>
            <a:spLocks noGrp="1" noChangeArrowheads="1"/>
          </p:cNvSpPr>
          <p:nvPr>
            <p:ph type="body" idx="1"/>
          </p:nvPr>
        </p:nvSpPr>
        <p:spPr>
          <a:xfrm>
            <a:off x="609600" y="1600200"/>
            <a:ext cx="10972800" cy="1905000"/>
          </a:xfrm>
        </p:spPr>
        <p:txBody>
          <a:bodyPr/>
          <a:lstStyle/>
          <a:p>
            <a:pPr marL="0" indent="0" algn="just">
              <a:buNone/>
            </a:pPr>
            <a:r>
              <a:rPr lang="en-US" dirty="0">
                <a:effectLst>
                  <a:outerShdw blurRad="38100" dist="38100" dir="2700000" algn="tl">
                    <a:srgbClr val="000000">
                      <a:alpha val="43137"/>
                    </a:srgbClr>
                  </a:outerShdw>
                </a:effectLst>
                <a:ea typeface="Calibri" panose="020F0502020204030204" pitchFamily="34" charset="0"/>
                <a:cs typeface="Calibri" panose="020F0502020204030204" pitchFamily="34" charset="0"/>
              </a:rPr>
              <a:t>“</a:t>
            </a:r>
            <a:r>
              <a:rPr lang="en-US" dirty="0">
                <a:effectLst>
                  <a:outerShdw blurRad="38100" dist="38100" dir="2700000" algn="tl">
                    <a:srgbClr val="000000">
                      <a:alpha val="43137"/>
                    </a:srgbClr>
                  </a:outerShdw>
                </a:effectLst>
              </a:rPr>
              <a:t>When the Lord saw that He had aroused Moses’ curiosity, He called out to him from within the burning bush. </a:t>
            </a:r>
            <a:r>
              <a:rPr lang="en-US" b="1" dirty="0">
                <a:solidFill>
                  <a:srgbClr val="FFFFCC"/>
                </a:solidFill>
                <a:effectLst>
                  <a:outerShdw blurRad="38100" dist="38100" dir="2700000" algn="tl">
                    <a:srgbClr val="000000">
                      <a:alpha val="43137"/>
                    </a:srgbClr>
                  </a:outerShdw>
                </a:effectLst>
              </a:rPr>
              <a:t>Moses, Moses</a:t>
            </a:r>
            <a:r>
              <a:rPr lang="en-US" dirty="0">
                <a:effectLst>
                  <a:outerShdw blurRad="38100" dist="38100" dir="2700000" algn="tl">
                    <a:srgbClr val="000000">
                      <a:alpha val="43137"/>
                    </a:srgbClr>
                  </a:outerShdw>
                </a:effectLst>
              </a:rPr>
              <a:t> (v. 4). In Scripture, there is a pattern of God’s repeating a name to indicate an emphatic call for a specific commission. He does this here with Moses, and elsewhere with Abraham (Gen. 22:1), Jacob (Gen. 46:2), Samuel (1 Sam. 3:10), and Paul (Acts 9:4)</a:t>
            </a:r>
            <a:r>
              <a:rPr lang="en-US" dirty="0">
                <a:effectLst>
                  <a:outerShdw blurRad="38100" dist="38100" dir="2700000" algn="tl">
                    <a:srgbClr val="000000">
                      <a:alpha val="43137"/>
                    </a:srgbClr>
                  </a:outerShdw>
                </a:effectLst>
                <a:ea typeface="Calibri" panose="020F0502020204030204" pitchFamily="34" charset="0"/>
                <a:cs typeface="Calibri" panose="020F0502020204030204" pitchFamily="34" charset="0"/>
              </a:rPr>
              <a:t>.”</a:t>
            </a:r>
          </a:p>
        </p:txBody>
      </p:sp>
      <p:sp>
        <p:nvSpPr>
          <p:cNvPr id="4" name="Text Box 5">
            <a:extLst>
              <a:ext uri="{FF2B5EF4-FFF2-40B4-BE49-F238E27FC236}">
                <a16:creationId xmlns:a16="http://schemas.microsoft.com/office/drawing/2014/main" id="{DAF7BC29-A2C4-F6F2-F1D3-0B1ACCBB52FA}"/>
              </a:ext>
            </a:extLst>
          </p:cNvPr>
          <p:cNvSpPr txBox="1">
            <a:spLocks noChangeArrowheads="1"/>
          </p:cNvSpPr>
          <p:nvPr/>
        </p:nvSpPr>
        <p:spPr bwMode="auto">
          <a:xfrm>
            <a:off x="1028700" y="247471"/>
            <a:ext cx="101346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Ed Hindson</a:t>
            </a:r>
          </a:p>
          <a:p>
            <a:r>
              <a:rPr lang="en-US" sz="1800" dirty="0">
                <a:effectLst>
                  <a:outerShdw blurRad="38100" dist="38100" dir="2700000" algn="tl">
                    <a:srgbClr val="000000"/>
                  </a:outerShdw>
                </a:effectLst>
                <a:latin typeface="Calibri" panose="020F0502020204030204" pitchFamily="34" charset="0"/>
                <a:cs typeface="+mn-cs"/>
              </a:rPr>
              <a:t>Hindson, E. E., &amp; Mitchell, D. R., eds. (2010). </a:t>
            </a:r>
            <a:r>
              <a:rPr lang="en-US" sz="1800" dirty="0">
                <a:effectLst>
                  <a:outerShdw blurRad="38100" dist="38100" dir="2700000" algn="tl">
                    <a:srgbClr val="000000">
                      <a:alpha val="43137"/>
                    </a:srgbClr>
                  </a:outerShdw>
                </a:effectLst>
                <a:latin typeface="Calibri" panose="020F0502020204030204" pitchFamily="34" charset="0"/>
                <a:cs typeface="+mn-cs"/>
              </a:rPr>
              <a:t>King James Version Bible Commentary for Today: The Most Up-to-Date Commentary on the Time-Honored Text of the King James Version </a:t>
            </a:r>
            <a:r>
              <a:rPr lang="en-US" sz="1800" dirty="0">
                <a:effectLst>
                  <a:outerShdw blurRad="38100" dist="38100" dir="2700000" algn="tl">
                    <a:srgbClr val="000000"/>
                  </a:outerShdw>
                </a:effectLst>
                <a:latin typeface="Calibri" panose="020F0502020204030204" pitchFamily="34" charset="0"/>
                <a:cs typeface="+mn-cs"/>
              </a:rPr>
              <a:t>(p. 83). Thomas Nelson.</a:t>
            </a:r>
          </a:p>
        </p:txBody>
      </p:sp>
    </p:spTree>
    <p:extLst>
      <p:ext uri="{BB962C8B-B14F-4D97-AF65-F5344CB8AC3E}">
        <p14:creationId xmlns:p14="http://schemas.microsoft.com/office/powerpoint/2010/main" val="47742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DB473B-ABB8-B957-C4F6-D174F553FC14}"/>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02A3B817-8ECB-9350-5346-BE035E0AB60E}"/>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3:4-</a:t>
            </a:r>
            <a:r>
              <a:rPr lang="en-US" sz="3600" dirty="0">
                <a:effectLst>
                  <a:outerShdw blurRad="38100" dist="38100" dir="2700000" algn="tl">
                    <a:srgbClr val="000000">
                      <a:alpha val="43137"/>
                    </a:srgbClr>
                  </a:outerShdw>
                </a:effectLst>
                <a:cs typeface="Calibri" panose="020F0502020204030204" pitchFamily="34" charset="0"/>
              </a:rPr>
              <a:t>10</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God’s </a:t>
            </a: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Message</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sp>
        <p:nvSpPr>
          <p:cNvPr id="161795" name="Rectangle 3">
            <a:extLst>
              <a:ext uri="{FF2B5EF4-FFF2-40B4-BE49-F238E27FC236}">
                <a16:creationId xmlns:a16="http://schemas.microsoft.com/office/drawing/2014/main" id="{BF047971-8584-3DDC-6BA7-973886626A05}"/>
              </a:ext>
            </a:extLst>
          </p:cNvPr>
          <p:cNvSpPr>
            <a:spLocks noGrp="1" noChangeArrowheads="1"/>
          </p:cNvSpPr>
          <p:nvPr>
            <p:ph type="body" idx="1"/>
          </p:nvPr>
        </p:nvSpPr>
        <p:spPr>
          <a:xfrm>
            <a:off x="1066800" y="1524000"/>
            <a:ext cx="7705725" cy="2013488"/>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God’s calling</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dirty="0">
                <a:effectLst>
                  <a:outerShdw blurRad="38100" dist="38100" dir="2700000" algn="tl">
                    <a:srgbClr val="000000">
                      <a:alpha val="43137"/>
                    </a:srgbClr>
                  </a:outerShdw>
                </a:effectLst>
                <a:cs typeface="Calibri" panose="020F0502020204030204" pitchFamily="34" charset="0"/>
              </a:rPr>
              <a:t>4</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God’s holiness (5)</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God’s covenant history (6)</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God’s compassionate sight (7)</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God’s direction (8)</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God’s compassionate hearing (9)</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God’s calling (10)</a:t>
            </a:r>
          </a:p>
          <a:p>
            <a:pPr marL="457200" lvl="3"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p:txBody>
      </p:sp>
      <p:pic>
        <p:nvPicPr>
          <p:cNvPr id="3" name="Picture 2">
            <a:extLst>
              <a:ext uri="{FF2B5EF4-FFF2-40B4-BE49-F238E27FC236}">
                <a16:creationId xmlns:a16="http://schemas.microsoft.com/office/drawing/2014/main" id="{79DCF404-5DC3-32B5-E8FC-2C658770B283}"/>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325088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739DC3-1F93-6BBB-E0A2-B9DA964934A4}"/>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83DCE972-CB61-0AA1-BB46-7F65238A2FE9}"/>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3:4-</a:t>
            </a:r>
            <a:r>
              <a:rPr lang="en-US" sz="3600" dirty="0">
                <a:effectLst>
                  <a:outerShdw blurRad="38100" dist="38100" dir="2700000" algn="tl">
                    <a:srgbClr val="000000">
                      <a:alpha val="43137"/>
                    </a:srgbClr>
                  </a:outerShdw>
                </a:effectLst>
                <a:cs typeface="Calibri" panose="020F0502020204030204" pitchFamily="34" charset="0"/>
              </a:rPr>
              <a:t>10</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God’s </a:t>
            </a: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Message</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sp>
        <p:nvSpPr>
          <p:cNvPr id="161795" name="Rectangle 3">
            <a:extLst>
              <a:ext uri="{FF2B5EF4-FFF2-40B4-BE49-F238E27FC236}">
                <a16:creationId xmlns:a16="http://schemas.microsoft.com/office/drawing/2014/main" id="{DBF7790C-E6D2-9336-CC00-CB1B34D73082}"/>
              </a:ext>
            </a:extLst>
          </p:cNvPr>
          <p:cNvSpPr>
            <a:spLocks noGrp="1" noChangeArrowheads="1"/>
          </p:cNvSpPr>
          <p:nvPr>
            <p:ph type="body" idx="1"/>
          </p:nvPr>
        </p:nvSpPr>
        <p:spPr>
          <a:xfrm>
            <a:off x="1066800" y="1524000"/>
            <a:ext cx="7705725" cy="2013488"/>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God’s calling</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dirty="0">
                <a:effectLst>
                  <a:outerShdw blurRad="38100" dist="38100" dir="2700000" algn="tl">
                    <a:srgbClr val="000000">
                      <a:alpha val="43137"/>
                    </a:srgbClr>
                  </a:outerShdw>
                </a:effectLst>
                <a:cs typeface="Calibri" panose="020F0502020204030204" pitchFamily="34" charset="0"/>
              </a:rPr>
              <a:t>4</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God’s holiness (5)</a:t>
            </a:r>
          </a:p>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God’s covenant history (6)</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God’s compassionate sight (7)</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God’s direction (8)</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God’s compassionate hearing (9)</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God’s calling (10)</a:t>
            </a:r>
          </a:p>
          <a:p>
            <a:pPr marL="457200" lvl="3"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p:txBody>
      </p:sp>
      <p:pic>
        <p:nvPicPr>
          <p:cNvPr id="3" name="Picture 2">
            <a:extLst>
              <a:ext uri="{FF2B5EF4-FFF2-40B4-BE49-F238E27FC236}">
                <a16:creationId xmlns:a16="http://schemas.microsoft.com/office/drawing/2014/main" id="{5781E4B5-EAD3-E560-36BA-3461A6592F24}"/>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7616481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5A3857-71AD-174B-F5C4-1584F4A28456}"/>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BF022B8F-D315-741B-FD46-478CCEA4B3CE}"/>
              </a:ext>
            </a:extLst>
          </p:cNvPr>
          <p:cNvPicPr>
            <a:picLocks noChangeAspect="1"/>
          </p:cNvPicPr>
          <p:nvPr/>
        </p:nvPicPr>
        <p:blipFill>
          <a:blip r:embed="rId2"/>
          <a:stretch>
            <a:fillRect/>
          </a:stretch>
        </p:blipFill>
        <p:spPr>
          <a:xfrm>
            <a:off x="0" y="0"/>
            <a:ext cx="12192000" cy="6857999"/>
          </a:xfrm>
          <a:prstGeom prst="rect">
            <a:avLst/>
          </a:prstGeom>
        </p:spPr>
      </p:pic>
      <p:sp>
        <p:nvSpPr>
          <p:cNvPr id="134147" name="Rectangle 1">
            <a:extLst>
              <a:ext uri="{FF2B5EF4-FFF2-40B4-BE49-F238E27FC236}">
                <a16:creationId xmlns:a16="http://schemas.microsoft.com/office/drawing/2014/main" id="{B8EFA0C8-C382-3ABD-F8E5-4286EC15C76B}"/>
              </a:ext>
            </a:extLst>
          </p:cNvPr>
          <p:cNvSpPr>
            <a:spLocks noChangeArrowheads="1"/>
          </p:cNvSpPr>
          <p:nvPr/>
        </p:nvSpPr>
        <p:spPr bwMode="auto">
          <a:xfrm>
            <a:off x="609601" y="0"/>
            <a:ext cx="10972800" cy="4662815"/>
          </a:xfrm>
          <a:prstGeom prst="rect">
            <a:avLst/>
          </a:prstGeom>
          <a:noFill/>
          <a:ln w="28575">
            <a:noFill/>
            <a:miter lim="800000"/>
            <a:headEnd/>
            <a:tailEnd/>
          </a:ln>
        </p:spPr>
        <p:txBody>
          <a:bodyPr wrap="square">
            <a:spAutoFit/>
          </a:bodyPr>
          <a:lstStyle/>
          <a:p>
            <a:pPr algn="ctr">
              <a:spcAft>
                <a:spcPts val="900"/>
              </a:spcAft>
            </a:pPr>
            <a:r>
              <a:rPr lang="en-US" sz="3600" baseline="30000" dirty="0">
                <a:latin typeface="Calibri" panose="020F0502020204030204" pitchFamily="34" charset="0"/>
              </a:rPr>
              <a:t> </a:t>
            </a: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15:18-21</a:t>
            </a:r>
          </a:p>
          <a:p>
            <a:pPr algn="just"/>
            <a:r>
              <a:rPr lang="en-US" sz="3600" baseline="30000" dirty="0">
                <a:effectLst>
                  <a:outerShdw blurRad="38100" dist="38100" dir="2700000" algn="tl">
                    <a:srgbClr val="000000">
                      <a:alpha val="43137"/>
                    </a:srgbClr>
                  </a:outerShdw>
                </a:effectLst>
                <a:latin typeface="Calibri" panose="020F0502020204030204" pitchFamily="34" charset="0"/>
              </a:rPr>
              <a:t>18</a:t>
            </a:r>
            <a:r>
              <a:rPr lang="en-US" sz="3600" dirty="0">
                <a:effectLst>
                  <a:outerShdw blurRad="38100" dist="38100" dir="2700000" algn="tl">
                    <a:srgbClr val="000000">
                      <a:alpha val="43137"/>
                    </a:srgbClr>
                  </a:outerShdw>
                </a:effectLst>
                <a:latin typeface="Calibri" panose="020F0502020204030204" pitchFamily="34" charset="0"/>
              </a:rPr>
              <a:t> On that day the </a:t>
            </a:r>
            <a:r>
              <a:rPr lang="en-US" sz="3600" cap="small" dirty="0">
                <a:effectLst>
                  <a:outerShdw blurRad="38100" dist="38100" dir="2700000" algn="tl">
                    <a:srgbClr val="000000">
                      <a:alpha val="43137"/>
                    </a:srgbClr>
                  </a:outerShdw>
                </a:effectLst>
                <a:latin typeface="Calibri" panose="020F0502020204030204" pitchFamily="34" charset="0"/>
              </a:rPr>
              <a:t>Lord</a:t>
            </a:r>
            <a:r>
              <a:rPr lang="en-US" sz="3600" dirty="0">
                <a:effectLst>
                  <a:outerShdw blurRad="38100" dist="38100" dir="2700000" algn="tl">
                    <a:srgbClr val="000000">
                      <a:alpha val="43137"/>
                    </a:srgbClr>
                  </a:outerShdw>
                </a:effectLst>
                <a:latin typeface="Calibri" panose="020F0502020204030204" pitchFamily="34" charset="0"/>
              </a:rPr>
              <a:t> made a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covenant</a:t>
            </a:r>
            <a:r>
              <a:rPr lang="en-US" sz="3600" dirty="0">
                <a:effectLst>
                  <a:outerShdw blurRad="38100" dist="38100" dir="2700000" algn="tl">
                    <a:srgbClr val="000000">
                      <a:alpha val="43137"/>
                    </a:srgbClr>
                  </a:outerShdw>
                </a:effectLst>
                <a:latin typeface="Calibri" panose="020F0502020204030204" pitchFamily="34" charset="0"/>
              </a:rPr>
              <a:t> with Abram, saying, “To your descendants I have given this land, From the river of Egypt as far as the great river, the river Euphrates: </a:t>
            </a:r>
            <a:r>
              <a:rPr lang="en-US" sz="3600" baseline="30000" dirty="0">
                <a:effectLst>
                  <a:outerShdw blurRad="38100" dist="38100" dir="2700000" algn="tl">
                    <a:srgbClr val="000000">
                      <a:alpha val="43137"/>
                    </a:srgbClr>
                  </a:outerShdw>
                </a:effectLst>
                <a:latin typeface="Calibri" panose="020F0502020204030204" pitchFamily="34" charset="0"/>
              </a:rPr>
              <a:t>19 </a:t>
            </a:r>
            <a:r>
              <a:rPr lang="en-US" sz="3600" dirty="0">
                <a:effectLst>
                  <a:outerShdw blurRad="38100" dist="38100" dir="2700000" algn="tl">
                    <a:srgbClr val="000000">
                      <a:alpha val="43137"/>
                    </a:srgbClr>
                  </a:outerShdw>
                </a:effectLst>
                <a:latin typeface="Calibri" panose="020F0502020204030204" pitchFamily="34" charset="0"/>
              </a:rPr>
              <a:t>the Kenite and the </a:t>
            </a:r>
            <a:r>
              <a:rPr lang="en-US" sz="3600" dirty="0" err="1">
                <a:effectLst>
                  <a:outerShdw blurRad="38100" dist="38100" dir="2700000" algn="tl">
                    <a:srgbClr val="000000">
                      <a:alpha val="43137"/>
                    </a:srgbClr>
                  </a:outerShdw>
                </a:effectLst>
                <a:latin typeface="Calibri" panose="020F0502020204030204" pitchFamily="34" charset="0"/>
              </a:rPr>
              <a:t>Kenizzite</a:t>
            </a:r>
            <a:r>
              <a:rPr lang="en-US" sz="3600" dirty="0">
                <a:effectLst>
                  <a:outerShdw blurRad="38100" dist="38100" dir="2700000" algn="tl">
                    <a:srgbClr val="000000">
                      <a:alpha val="43137"/>
                    </a:srgbClr>
                  </a:outerShdw>
                </a:effectLst>
                <a:latin typeface="Calibri" panose="020F0502020204030204" pitchFamily="34" charset="0"/>
              </a:rPr>
              <a:t> and the </a:t>
            </a:r>
            <a:r>
              <a:rPr lang="en-US" sz="3600" dirty="0" err="1">
                <a:effectLst>
                  <a:outerShdw blurRad="38100" dist="38100" dir="2700000" algn="tl">
                    <a:srgbClr val="000000">
                      <a:alpha val="43137"/>
                    </a:srgbClr>
                  </a:outerShdw>
                </a:effectLst>
                <a:latin typeface="Calibri" panose="020F0502020204030204" pitchFamily="34" charset="0"/>
              </a:rPr>
              <a:t>Kadmonite</a:t>
            </a:r>
            <a:r>
              <a:rPr lang="en-US" sz="3600" dirty="0">
                <a:effectLst>
                  <a:outerShdw blurRad="38100" dist="38100" dir="2700000" algn="tl">
                    <a:srgbClr val="000000">
                      <a:alpha val="43137"/>
                    </a:srgbClr>
                  </a:outerShdw>
                </a:effectLst>
                <a:latin typeface="Calibri" panose="020F0502020204030204" pitchFamily="34" charset="0"/>
              </a:rPr>
              <a:t> </a:t>
            </a:r>
            <a:r>
              <a:rPr lang="en-US" sz="3600" baseline="30000" dirty="0">
                <a:effectLst>
                  <a:outerShdw blurRad="38100" dist="38100" dir="2700000" algn="tl">
                    <a:srgbClr val="000000">
                      <a:alpha val="43137"/>
                    </a:srgbClr>
                  </a:outerShdw>
                </a:effectLst>
                <a:latin typeface="Calibri" panose="020F0502020204030204" pitchFamily="34" charset="0"/>
              </a:rPr>
              <a:t>20 </a:t>
            </a:r>
            <a:r>
              <a:rPr lang="en-US" sz="3600" dirty="0">
                <a:effectLst>
                  <a:outerShdw blurRad="38100" dist="38100" dir="2700000" algn="tl">
                    <a:srgbClr val="000000">
                      <a:alpha val="43137"/>
                    </a:srgbClr>
                  </a:outerShdw>
                </a:effectLst>
                <a:latin typeface="Calibri" panose="020F0502020204030204" pitchFamily="34" charset="0"/>
              </a:rPr>
              <a:t>and the Hittite and the Perizzite and the Rephaim </a:t>
            </a:r>
            <a:r>
              <a:rPr lang="en-US" sz="3600" baseline="30000" dirty="0">
                <a:effectLst>
                  <a:outerShdw blurRad="38100" dist="38100" dir="2700000" algn="tl">
                    <a:srgbClr val="000000">
                      <a:alpha val="43137"/>
                    </a:srgbClr>
                  </a:outerShdw>
                </a:effectLst>
                <a:latin typeface="Calibri" panose="020F0502020204030204" pitchFamily="34" charset="0"/>
              </a:rPr>
              <a:t>21 </a:t>
            </a:r>
            <a:r>
              <a:rPr lang="en-US" sz="3600" dirty="0">
                <a:effectLst>
                  <a:outerShdw blurRad="38100" dist="38100" dir="2700000" algn="tl">
                    <a:srgbClr val="000000">
                      <a:alpha val="43137"/>
                    </a:srgbClr>
                  </a:outerShdw>
                </a:effectLst>
                <a:latin typeface="Calibri" panose="020F0502020204030204" pitchFamily="34" charset="0"/>
              </a:rPr>
              <a:t>and the Amorite and the Canaanite and the </a:t>
            </a:r>
            <a:r>
              <a:rPr lang="en-US" sz="3600" dirty="0" err="1">
                <a:effectLst>
                  <a:outerShdw blurRad="38100" dist="38100" dir="2700000" algn="tl">
                    <a:srgbClr val="000000">
                      <a:alpha val="43137"/>
                    </a:srgbClr>
                  </a:outerShdw>
                </a:effectLst>
                <a:latin typeface="Calibri" panose="020F0502020204030204" pitchFamily="34" charset="0"/>
              </a:rPr>
              <a:t>Girgashite</a:t>
            </a:r>
            <a:r>
              <a:rPr lang="en-US" sz="3600" dirty="0">
                <a:effectLst>
                  <a:outerShdw blurRad="38100" dist="38100" dir="2700000" algn="tl">
                    <a:srgbClr val="000000">
                      <a:alpha val="43137"/>
                    </a:srgbClr>
                  </a:outerShdw>
                </a:effectLst>
                <a:latin typeface="Calibri" panose="020F0502020204030204" pitchFamily="34" charset="0"/>
              </a:rPr>
              <a:t> and the Jebusite.”</a:t>
            </a:r>
            <a:endParaRPr lang="en-US" sz="2800" dirty="0">
              <a:latin typeface="Calibri" panose="020F0502020204030204" pitchFamily="34" charset="0"/>
            </a:endParaRPr>
          </a:p>
        </p:txBody>
      </p:sp>
    </p:spTree>
    <p:extLst>
      <p:ext uri="{BB962C8B-B14F-4D97-AF65-F5344CB8AC3E}">
        <p14:creationId xmlns:p14="http://schemas.microsoft.com/office/powerpoint/2010/main" val="13724044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4A837D-A42F-BD0D-640E-BDE67D7C6D3E}"/>
            </a:ext>
          </a:extLst>
        </p:cNvPr>
        <p:cNvGrpSpPr/>
        <p:nvPr/>
      </p:nvGrpSpPr>
      <p:grpSpPr>
        <a:xfrm>
          <a:off x="0" y="0"/>
          <a:ext cx="0" cy="0"/>
          <a:chOff x="0" y="0"/>
          <a:chExt cx="0" cy="0"/>
        </a:xfrm>
      </p:grpSpPr>
      <p:sp>
        <p:nvSpPr>
          <p:cNvPr id="30722" name="Rectangle 2">
            <a:extLst>
              <a:ext uri="{FF2B5EF4-FFF2-40B4-BE49-F238E27FC236}">
                <a16:creationId xmlns:a16="http://schemas.microsoft.com/office/drawing/2014/main" id="{20E60B16-7FD6-C528-2F97-2CFCA9C6C468}"/>
              </a:ext>
            </a:extLst>
          </p:cNvPr>
          <p:cNvSpPr>
            <a:spLocks noGrp="1" noChangeArrowheads="1"/>
          </p:cNvSpPr>
          <p:nvPr>
            <p:ph type="title"/>
          </p:nvPr>
        </p:nvSpPr>
        <p:spPr>
          <a:xfrm>
            <a:off x="2209800" y="228600"/>
            <a:ext cx="7772400" cy="1143000"/>
          </a:xfrm>
        </p:spPr>
        <p:txBody>
          <a:bodyPr/>
          <a:lstStyle/>
          <a:p>
            <a:pPr algn="ctr"/>
            <a:r>
              <a:rPr lang="en-US" sz="3600" dirty="0">
                <a:effectLst>
                  <a:outerShdw blurRad="38100" dist="38100" dir="2700000" algn="tl">
                    <a:srgbClr val="000000">
                      <a:alpha val="43137"/>
                    </a:srgbClr>
                  </a:outerShdw>
                </a:effectLst>
              </a:rPr>
              <a:t>Evidence of Abrahamic Covenant’s Unconditional Nature</a:t>
            </a:r>
          </a:p>
        </p:txBody>
      </p:sp>
      <p:sp>
        <p:nvSpPr>
          <p:cNvPr id="34819" name="Rectangle 3">
            <a:extLst>
              <a:ext uri="{FF2B5EF4-FFF2-40B4-BE49-F238E27FC236}">
                <a16:creationId xmlns:a16="http://schemas.microsoft.com/office/drawing/2014/main" id="{8AEF7810-89E4-05AE-2704-CB587BE4F185}"/>
              </a:ext>
            </a:extLst>
          </p:cNvPr>
          <p:cNvSpPr>
            <a:spLocks noGrp="1" noChangeArrowheads="1"/>
          </p:cNvSpPr>
          <p:nvPr>
            <p:ph type="body" idx="1"/>
          </p:nvPr>
        </p:nvSpPr>
        <p:spPr>
          <a:xfrm>
            <a:off x="609600" y="1600200"/>
            <a:ext cx="11201400" cy="3810001"/>
          </a:xfrm>
        </p:spPr>
        <p:txBody>
          <a:bodyPr/>
          <a:lstStyle/>
          <a:p>
            <a:pPr marL="457200" indent="-457200">
              <a:spcBef>
                <a:spcPts val="0"/>
              </a:spcBef>
              <a:spcAft>
                <a:spcPts val="1800"/>
              </a:spcAft>
              <a:defRPr/>
            </a:pPr>
            <a:r>
              <a:rPr lang="en-US" dirty="0">
                <a:effectLst>
                  <a:outerShdw blurRad="38100" dist="38100" dir="2700000" algn="tl">
                    <a:srgbClr val="000000">
                      <a:alpha val="43137"/>
                    </a:srgbClr>
                  </a:outerShdw>
                </a:effectLst>
              </a:rPr>
              <a:t>ANE covenant ratification ceremony (Gen 15)</a:t>
            </a:r>
          </a:p>
          <a:p>
            <a:pPr marL="457200" indent="-457200">
              <a:spcBef>
                <a:spcPts val="0"/>
              </a:spcBef>
              <a:spcAft>
                <a:spcPts val="1800"/>
              </a:spcAft>
              <a:defRPr/>
            </a:pPr>
            <a:r>
              <a:rPr lang="en-US" dirty="0">
                <a:effectLst>
                  <a:outerShdw blurRad="38100" dist="38100" dir="2700000" algn="tl">
                    <a:srgbClr val="000000">
                      <a:alpha val="43137"/>
                    </a:srgbClr>
                  </a:outerShdw>
                </a:effectLst>
              </a:rPr>
              <a:t>Lack of stated conditions for Israel’s obedience (Gen 15)</a:t>
            </a:r>
          </a:p>
          <a:p>
            <a:pPr marL="457200" indent="-457200">
              <a:spcBef>
                <a:spcPts val="0"/>
              </a:spcBef>
              <a:spcAft>
                <a:spcPts val="1800"/>
              </a:spcAft>
              <a:defRPr/>
            </a:pPr>
            <a:r>
              <a:rPr lang="en-US" dirty="0">
                <a:effectLst>
                  <a:outerShdw blurRad="38100" dist="38100" dir="2700000" algn="tl">
                    <a:srgbClr val="000000">
                      <a:alpha val="43137"/>
                    </a:srgbClr>
                  </a:outerShdw>
                </a:effectLst>
              </a:rPr>
              <a:t>Covenant's eternality (Gen 17:7, 13, 19; Ps. 90:2)</a:t>
            </a:r>
          </a:p>
          <a:p>
            <a:pPr marL="457200" indent="-457200">
              <a:spcBef>
                <a:spcPts val="0"/>
              </a:spcBef>
              <a:spcAft>
                <a:spcPts val="1800"/>
              </a:spcAft>
              <a:defRPr/>
            </a:pPr>
            <a:r>
              <a:rPr lang="en-US" dirty="0">
                <a:effectLst>
                  <a:outerShdw blurRad="38100" dist="38100" dir="2700000" algn="tl">
                    <a:srgbClr val="000000">
                      <a:alpha val="43137"/>
                    </a:srgbClr>
                  </a:outerShdw>
                </a:effectLst>
              </a:rPr>
              <a:t>Covenant's immutability (</a:t>
            </a:r>
            <a:r>
              <a:rPr lang="en-US" dirty="0" err="1">
                <a:effectLst>
                  <a:outerShdw blurRad="38100" dist="38100" dir="2700000" algn="tl">
                    <a:srgbClr val="000000">
                      <a:alpha val="43137"/>
                    </a:srgbClr>
                  </a:outerShdw>
                </a:effectLst>
              </a:rPr>
              <a:t>Heb</a:t>
            </a:r>
            <a:r>
              <a:rPr lang="en-US" dirty="0">
                <a:effectLst>
                  <a:outerShdw blurRad="38100" dist="38100" dir="2700000" algn="tl">
                    <a:srgbClr val="000000">
                      <a:alpha val="43137"/>
                    </a:srgbClr>
                  </a:outerShdw>
                </a:effectLst>
              </a:rPr>
              <a:t> 6:13-18; Mal. 3:6)</a:t>
            </a:r>
          </a:p>
          <a:p>
            <a:pPr marL="457200" indent="-457200">
              <a:spcBef>
                <a:spcPts val="0"/>
              </a:spcBef>
              <a:spcAft>
                <a:spcPts val="1800"/>
              </a:spcAft>
              <a:defRPr/>
            </a:pPr>
            <a:r>
              <a:rPr lang="en-US" dirty="0">
                <a:effectLst>
                  <a:outerShdw blurRad="38100" dist="38100" dir="2700000" algn="tl">
                    <a:srgbClr val="000000">
                      <a:alpha val="43137"/>
                    </a:srgbClr>
                  </a:outerShdw>
                </a:effectLst>
              </a:rPr>
              <a:t>Trans-generational reaffirmation despite perpetual national disobedience (</a:t>
            </a:r>
            <a:r>
              <a:rPr lang="en-US" dirty="0" err="1">
                <a:effectLst>
                  <a:outerShdw blurRad="38100" dist="38100" dir="2700000" algn="tl">
                    <a:srgbClr val="000000">
                      <a:alpha val="43137"/>
                    </a:srgbClr>
                  </a:outerShdw>
                </a:effectLst>
              </a:rPr>
              <a:t>Jer</a:t>
            </a:r>
            <a:r>
              <a:rPr lang="en-US" dirty="0">
                <a:effectLst>
                  <a:outerShdw blurRad="38100" dist="38100" dir="2700000" algn="tl">
                    <a:srgbClr val="000000">
                      <a:alpha val="43137"/>
                    </a:srgbClr>
                  </a:outerShdw>
                </a:effectLst>
              </a:rPr>
              <a:t> 31:35-37)</a:t>
            </a:r>
          </a:p>
        </p:txBody>
      </p:sp>
      <p:sp>
        <p:nvSpPr>
          <p:cNvPr id="30724" name="Text Box 4">
            <a:extLst>
              <a:ext uri="{FF2B5EF4-FFF2-40B4-BE49-F238E27FC236}">
                <a16:creationId xmlns:a16="http://schemas.microsoft.com/office/drawing/2014/main" id="{0BF0E1E2-7A6B-184C-4338-093D76051494}"/>
              </a:ext>
            </a:extLst>
          </p:cNvPr>
          <p:cNvSpPr txBox="1">
            <a:spLocks noChangeArrowheads="1"/>
          </p:cNvSpPr>
          <p:nvPr/>
        </p:nvSpPr>
        <p:spPr bwMode="auto">
          <a:xfrm>
            <a:off x="3314700" y="6400800"/>
            <a:ext cx="5562600" cy="369332"/>
          </a:xfrm>
          <a:prstGeom prst="rect">
            <a:avLst/>
          </a:prstGeom>
          <a:noFill/>
          <a:ln w="9525">
            <a:noFill/>
            <a:miter lim="800000"/>
            <a:headEnd/>
            <a:tailEnd/>
          </a:ln>
        </p:spPr>
        <p:txBody>
          <a:bodyPr wrap="square">
            <a:spAutoFit/>
          </a:bodyPr>
          <a:lstStyle/>
          <a:p>
            <a:pPr algn="ctr">
              <a:spcBef>
                <a:spcPct val="50000"/>
              </a:spcBef>
            </a:pPr>
            <a:r>
              <a:rPr lang="en-US" sz="1800" dirty="0">
                <a:effectLst>
                  <a:outerShdw blurRad="38100" dist="38100" dir="2700000" algn="tl">
                    <a:srgbClr val="000000">
                      <a:alpha val="43137"/>
                    </a:srgbClr>
                  </a:outerShdw>
                </a:effectLst>
                <a:latin typeface="Calibri" panose="020F0502020204030204" pitchFamily="34" charset="0"/>
              </a:rPr>
              <a:t>Walvoord, </a:t>
            </a:r>
            <a:r>
              <a:rPr lang="en-US" sz="1800" i="1" dirty="0">
                <a:effectLst>
                  <a:outerShdw blurRad="38100" dist="38100" dir="2700000" algn="tl">
                    <a:srgbClr val="000000">
                      <a:alpha val="43137"/>
                    </a:srgbClr>
                  </a:outerShdw>
                </a:effectLst>
                <a:latin typeface="Calibri" panose="020F0502020204030204" pitchFamily="34" charset="0"/>
              </a:rPr>
              <a:t>The Millennial Kingdom</a:t>
            </a:r>
            <a:r>
              <a:rPr lang="en-US" sz="1800" dirty="0">
                <a:effectLst>
                  <a:outerShdw blurRad="38100" dist="38100" dir="2700000" algn="tl">
                    <a:srgbClr val="000000">
                      <a:alpha val="43137"/>
                    </a:srgbClr>
                  </a:outerShdw>
                </a:effectLst>
                <a:latin typeface="Calibri" panose="020F0502020204030204" pitchFamily="34" charset="0"/>
              </a:rPr>
              <a:t>, 149-52</a:t>
            </a:r>
          </a:p>
        </p:txBody>
      </p:sp>
      <p:pic>
        <p:nvPicPr>
          <p:cNvPr id="5" name="Picture 2" descr="http://walvoordhistory.com/wp-content/uploads/2009/11/JohnFWalvoord-e1419653447886.jpg">
            <a:extLst>
              <a:ext uri="{FF2B5EF4-FFF2-40B4-BE49-F238E27FC236}">
                <a16:creationId xmlns:a16="http://schemas.microsoft.com/office/drawing/2014/main" id="{2FF2DDBA-D1C0-CF1F-A974-E964FB7F9098}"/>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76200"/>
            <a:ext cx="920116" cy="1097280"/>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19481268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32BA5E-B806-77A1-2B4C-835E0BE733A4}"/>
            </a:ext>
          </a:extLst>
        </p:cNvPr>
        <p:cNvGrpSpPr/>
        <p:nvPr/>
      </p:nvGrpSpPr>
      <p:grpSpPr>
        <a:xfrm>
          <a:off x="0" y="0"/>
          <a:ext cx="0" cy="0"/>
          <a:chOff x="0" y="0"/>
          <a:chExt cx="0" cy="0"/>
        </a:xfrm>
      </p:grpSpPr>
      <p:sp>
        <p:nvSpPr>
          <p:cNvPr id="32770" name="Rectangle 2">
            <a:extLst>
              <a:ext uri="{FF2B5EF4-FFF2-40B4-BE49-F238E27FC236}">
                <a16:creationId xmlns:a16="http://schemas.microsoft.com/office/drawing/2014/main" id="{1980E82C-AD80-BAC3-499F-3E6A47D1A78A}"/>
              </a:ext>
            </a:extLst>
          </p:cNvPr>
          <p:cNvSpPr>
            <a:spLocks noGrp="1" noChangeArrowheads="1"/>
          </p:cNvSpPr>
          <p:nvPr>
            <p:ph type="title"/>
          </p:nvPr>
        </p:nvSpPr>
        <p:spPr>
          <a:xfrm>
            <a:off x="1860153" y="228600"/>
            <a:ext cx="8471694" cy="1143000"/>
          </a:xfrm>
        </p:spPr>
        <p:txBody>
          <a:bodyPr/>
          <a:lstStyle/>
          <a:p>
            <a:pPr algn="ctr"/>
            <a:r>
              <a:rPr lang="en-US" sz="3200" dirty="0"/>
              <a:t>Land Promises Fulfilled in the Time of Joshua (Josh. 11:23; 21:43-45) or Solomon (1 Kgs. 4:21)?</a:t>
            </a:r>
          </a:p>
        </p:txBody>
      </p:sp>
      <p:sp>
        <p:nvSpPr>
          <p:cNvPr id="35843" name="Rectangle 3">
            <a:extLst>
              <a:ext uri="{FF2B5EF4-FFF2-40B4-BE49-F238E27FC236}">
                <a16:creationId xmlns:a16="http://schemas.microsoft.com/office/drawing/2014/main" id="{609F25B4-01B9-9828-0CA1-7A675A52B1F3}"/>
              </a:ext>
            </a:extLst>
          </p:cNvPr>
          <p:cNvSpPr>
            <a:spLocks noGrp="1" noChangeArrowheads="1"/>
          </p:cNvSpPr>
          <p:nvPr>
            <p:ph type="body" idx="1"/>
          </p:nvPr>
        </p:nvSpPr>
        <p:spPr>
          <a:xfrm>
            <a:off x="625868" y="1600201"/>
            <a:ext cx="10956532" cy="4460875"/>
          </a:xfrm>
        </p:spPr>
        <p:txBody>
          <a:bodyPr/>
          <a:lstStyle/>
          <a:p>
            <a:pPr>
              <a:lnSpc>
                <a:spcPct val="90000"/>
              </a:lnSpc>
              <a:spcBef>
                <a:spcPts val="0"/>
              </a:spcBef>
              <a:spcAft>
                <a:spcPts val="1200"/>
              </a:spcAft>
              <a:defRPr/>
            </a:pPr>
            <a:r>
              <a:rPr lang="en-US" sz="2800" dirty="0"/>
              <a:t>Extended context (Josh 13:1-7; Judges 1:19, 21, 27, 29, 30-36)</a:t>
            </a:r>
          </a:p>
          <a:p>
            <a:pPr>
              <a:lnSpc>
                <a:spcPct val="90000"/>
              </a:lnSpc>
              <a:spcBef>
                <a:spcPts val="0"/>
              </a:spcBef>
              <a:spcAft>
                <a:spcPts val="1200"/>
              </a:spcAft>
              <a:defRPr/>
            </a:pPr>
            <a:r>
              <a:rPr lang="en-US" sz="2800" dirty="0"/>
              <a:t>Land gained in conquest was only a fraction of what was promised (1 Kgs. 4:25)</a:t>
            </a:r>
          </a:p>
          <a:p>
            <a:pPr>
              <a:lnSpc>
                <a:spcPct val="90000"/>
              </a:lnSpc>
              <a:spcBef>
                <a:spcPts val="0"/>
              </a:spcBef>
              <a:spcAft>
                <a:spcPts val="1200"/>
              </a:spcAft>
              <a:defRPr/>
            </a:pPr>
            <a:r>
              <a:rPr lang="en-US" sz="2800" dirty="0"/>
              <a:t>Jerusalem not conquered in Joshua’s day (Josh 15:63; 2 Sam 5)</a:t>
            </a:r>
          </a:p>
          <a:p>
            <a:pPr>
              <a:lnSpc>
                <a:spcPct val="90000"/>
              </a:lnSpc>
              <a:spcBef>
                <a:spcPts val="0"/>
              </a:spcBef>
              <a:spcAft>
                <a:spcPts val="1200"/>
              </a:spcAft>
              <a:defRPr/>
            </a:pPr>
            <a:r>
              <a:rPr lang="en-US" sz="2800" dirty="0"/>
              <a:t>Solomon’s reign extended to the border of Egypt (1 Kgs. 4:21) and not the River of Egypt (Gen. 15:18)</a:t>
            </a:r>
          </a:p>
          <a:p>
            <a:pPr>
              <a:lnSpc>
                <a:spcPct val="90000"/>
              </a:lnSpc>
              <a:spcBef>
                <a:spcPts val="0"/>
              </a:spcBef>
              <a:spcAft>
                <a:spcPts val="1200"/>
              </a:spcAft>
              <a:defRPr/>
            </a:pPr>
            <a:r>
              <a:rPr lang="en-US" sz="2800" dirty="0"/>
              <a:t>Solomon’s reign was tributary only (1 Kgs. 4:21)</a:t>
            </a:r>
          </a:p>
          <a:p>
            <a:pPr>
              <a:lnSpc>
                <a:spcPct val="90000"/>
              </a:lnSpc>
              <a:spcBef>
                <a:spcPts val="0"/>
              </a:spcBef>
              <a:spcAft>
                <a:spcPts val="1200"/>
              </a:spcAft>
              <a:defRPr/>
            </a:pPr>
            <a:r>
              <a:rPr lang="en-US" sz="2800" dirty="0"/>
              <a:t>Forever? (Gen 17:7-8, 13, 19)</a:t>
            </a:r>
          </a:p>
          <a:p>
            <a:pPr>
              <a:lnSpc>
                <a:spcPct val="90000"/>
              </a:lnSpc>
              <a:spcBef>
                <a:spcPts val="0"/>
              </a:spcBef>
              <a:spcAft>
                <a:spcPts val="1200"/>
              </a:spcAft>
              <a:defRPr/>
            </a:pPr>
            <a:r>
              <a:rPr lang="en-US" sz="2800" dirty="0"/>
              <a:t>Reaffirmation of land promises long after Joshua and Solomon’s time (Amos 9:11-15)</a:t>
            </a:r>
          </a:p>
        </p:txBody>
      </p:sp>
      <p:sp>
        <p:nvSpPr>
          <p:cNvPr id="32772" name="Text Box 4">
            <a:extLst>
              <a:ext uri="{FF2B5EF4-FFF2-40B4-BE49-F238E27FC236}">
                <a16:creationId xmlns:a16="http://schemas.microsoft.com/office/drawing/2014/main" id="{DB27C679-0D96-D7B5-5AC0-AD53CB59D67D}"/>
              </a:ext>
            </a:extLst>
          </p:cNvPr>
          <p:cNvSpPr txBox="1">
            <a:spLocks noChangeArrowheads="1"/>
          </p:cNvSpPr>
          <p:nvPr/>
        </p:nvSpPr>
        <p:spPr bwMode="auto">
          <a:xfrm>
            <a:off x="3314700" y="6400800"/>
            <a:ext cx="5562600" cy="369332"/>
          </a:xfrm>
          <a:prstGeom prst="rect">
            <a:avLst/>
          </a:prstGeom>
          <a:noFill/>
          <a:ln w="9525">
            <a:noFill/>
            <a:miter lim="800000"/>
            <a:headEnd/>
            <a:tailEnd/>
          </a:ln>
        </p:spPr>
        <p:txBody>
          <a:bodyPr wrap="square">
            <a:spAutoFit/>
          </a:bodyPr>
          <a:lstStyle/>
          <a:p>
            <a:pPr algn="ctr">
              <a:spcBef>
                <a:spcPct val="50000"/>
              </a:spcBef>
            </a:pPr>
            <a:r>
              <a:rPr lang="en-US" sz="1800" dirty="0" err="1">
                <a:latin typeface="Calibri" panose="020F0502020204030204" pitchFamily="34" charset="0"/>
              </a:rPr>
              <a:t>Fruchtenbaum</a:t>
            </a:r>
            <a:r>
              <a:rPr lang="en-US" sz="1800" dirty="0">
                <a:latin typeface="Calibri" panose="020F0502020204030204" pitchFamily="34" charset="0"/>
              </a:rPr>
              <a:t>, </a:t>
            </a:r>
            <a:r>
              <a:rPr lang="en-US" sz="1800" i="1" dirty="0" err="1">
                <a:latin typeface="Calibri" panose="020F0502020204030204" pitchFamily="34" charset="0"/>
              </a:rPr>
              <a:t>Israelology</a:t>
            </a:r>
            <a:r>
              <a:rPr lang="en-US" sz="1800" dirty="0">
                <a:latin typeface="Calibri" panose="020F0502020204030204" pitchFamily="34" charset="0"/>
              </a:rPr>
              <a:t>, 521-22, 631-32</a:t>
            </a:r>
          </a:p>
        </p:txBody>
      </p:sp>
      <p:pic>
        <p:nvPicPr>
          <p:cNvPr id="6" name="Picture 5">
            <a:extLst>
              <a:ext uri="{FF2B5EF4-FFF2-40B4-BE49-F238E27FC236}">
                <a16:creationId xmlns:a16="http://schemas.microsoft.com/office/drawing/2014/main" id="{05E0C2DB-1200-FA63-D204-C6264DD31C8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76200"/>
            <a:ext cx="821932" cy="1097280"/>
          </a:xfrm>
          <a:prstGeom prst="rect">
            <a:avLst/>
          </a:prstGeom>
          <a:ln>
            <a:solidFill>
              <a:schemeClr val="tx1"/>
            </a:solidFill>
          </a:ln>
        </p:spPr>
      </p:pic>
    </p:spTree>
    <p:extLst>
      <p:ext uri="{BB962C8B-B14F-4D97-AF65-F5344CB8AC3E}">
        <p14:creationId xmlns:p14="http://schemas.microsoft.com/office/powerpoint/2010/main" val="6808952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EAB6E4-7F4F-9484-55AE-2F24D52A1C9E}"/>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595025E6-9617-7658-FFDD-1FDFE583666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99673" y="137160"/>
            <a:ext cx="8392655" cy="6583680"/>
          </a:xfrm>
          <a:prstGeom prst="rect">
            <a:avLst/>
          </a:prstGeom>
        </p:spPr>
      </p:pic>
    </p:spTree>
    <p:extLst>
      <p:ext uri="{BB962C8B-B14F-4D97-AF65-F5344CB8AC3E}">
        <p14:creationId xmlns:p14="http://schemas.microsoft.com/office/powerpoint/2010/main" val="2056228033"/>
      </p:ext>
    </p:extLst>
  </p:cSld>
  <p:clrMapOvr>
    <a:masterClrMapping/>
  </p:clrMapOvr>
  <mc:AlternateContent xmlns:mc="http://schemas.openxmlformats.org/markup-compatibility/2006" xmlns:p14="http://schemas.microsoft.com/office/powerpoint/2010/main">
    <mc:Choice Requires="p14">
      <p:transition p14:dur="0" advTm="11450"/>
    </mc:Choice>
    <mc:Fallback xmlns="">
      <p:transition advTm="1145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019DA6-05AD-2B0C-B3AC-405B7E11B111}"/>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4A23D153-D2C1-8940-94FD-BD1DB71C2615}"/>
              </a:ext>
            </a:extLst>
          </p:cNvPr>
          <p:cNvPicPr>
            <a:picLocks noChangeAspect="1"/>
          </p:cNvPicPr>
          <p:nvPr/>
        </p:nvPicPr>
        <p:blipFill>
          <a:blip r:embed="rId2"/>
          <a:stretch>
            <a:fillRect/>
          </a:stretch>
        </p:blipFill>
        <p:spPr>
          <a:xfrm>
            <a:off x="1554481" y="137160"/>
            <a:ext cx="9083038" cy="6583680"/>
          </a:xfrm>
          <a:prstGeom prst="rect">
            <a:avLst/>
          </a:prstGeom>
        </p:spPr>
      </p:pic>
    </p:spTree>
    <p:extLst>
      <p:ext uri="{BB962C8B-B14F-4D97-AF65-F5344CB8AC3E}">
        <p14:creationId xmlns:p14="http://schemas.microsoft.com/office/powerpoint/2010/main" val="31011496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10C994-6E9E-4E35-A475-F8AF7D515921}"/>
            </a:ext>
          </a:extLst>
        </p:cNvPr>
        <p:cNvGrpSpPr/>
        <p:nvPr/>
      </p:nvGrpSpPr>
      <p:grpSpPr>
        <a:xfrm>
          <a:off x="0" y="0"/>
          <a:ext cx="0" cy="0"/>
          <a:chOff x="0" y="0"/>
          <a:chExt cx="0" cy="0"/>
        </a:xfrm>
      </p:grpSpPr>
      <p:sp>
        <p:nvSpPr>
          <p:cNvPr id="55297" name="Rectangle 2">
            <a:extLst>
              <a:ext uri="{FF2B5EF4-FFF2-40B4-BE49-F238E27FC236}">
                <a16:creationId xmlns:a16="http://schemas.microsoft.com/office/drawing/2014/main" id="{B26335D7-BC12-3B0B-AA98-B9D3140CC707}"/>
              </a:ext>
            </a:extLst>
          </p:cNvPr>
          <p:cNvSpPr>
            <a:spLocks noGrp="1" noChangeArrowheads="1"/>
          </p:cNvSpPr>
          <p:nvPr>
            <p:ph type="title"/>
          </p:nvPr>
        </p:nvSpPr>
        <p:spPr>
          <a:xfrm>
            <a:off x="914400" y="228600"/>
            <a:ext cx="10363200" cy="914400"/>
          </a:xfrm>
        </p:spPr>
        <p:txBody>
          <a:bodyPr/>
          <a:lstStyle/>
          <a:p>
            <a:pPr algn="ctr"/>
            <a:r>
              <a:rPr lang="en-US" altLang="en-US" sz="3600" kern="1200" dirty="0">
                <a:effectLst>
                  <a:outerShdw blurRad="38100" dist="38100" dir="2700000" algn="tl">
                    <a:srgbClr val="000000">
                      <a:alpha val="43137"/>
                    </a:srgbClr>
                  </a:outerShdw>
                </a:effectLst>
                <a:latin typeface="Calibri" panose="020F0502020204030204" pitchFamily="34" charset="0"/>
              </a:rPr>
              <a:t>REDEMPTION</a:t>
            </a:r>
            <a:br>
              <a:rPr lang="en-US" altLang="en-US" sz="3600" kern="1200" dirty="0">
                <a:effectLst>
                  <a:outerShdw blurRad="38100" dist="38100" dir="2700000" algn="tl">
                    <a:srgbClr val="000000">
                      <a:alpha val="43137"/>
                    </a:srgbClr>
                  </a:outerShdw>
                </a:effectLst>
                <a:latin typeface="Calibri" panose="020F0502020204030204" pitchFamily="34" charset="0"/>
              </a:rPr>
            </a:br>
            <a:r>
              <a:rPr lang="en-US" altLang="en-US" sz="2800" dirty="0">
                <a:solidFill>
                  <a:schemeClr val="tx1"/>
                </a:solidFill>
                <a:effectLst>
                  <a:outerShdw blurRad="38100" dist="38100" dir="2700000" algn="tl">
                    <a:srgbClr val="000000"/>
                  </a:outerShdw>
                </a:effectLst>
                <a:latin typeface="Calibri" panose="020F0502020204030204" pitchFamily="34" charset="0"/>
                <a:ea typeface="Calibri" panose="020F0502020204030204" pitchFamily="34" charset="0"/>
                <a:cs typeface="Calibri" panose="020F0502020204030204" pitchFamily="34" charset="0"/>
              </a:rPr>
              <a:t>(1:1–12:30)</a:t>
            </a:r>
          </a:p>
        </p:txBody>
      </p:sp>
      <p:sp>
        <p:nvSpPr>
          <p:cNvPr id="11267" name="Rectangle 3">
            <a:extLst>
              <a:ext uri="{FF2B5EF4-FFF2-40B4-BE49-F238E27FC236}">
                <a16:creationId xmlns:a16="http://schemas.microsoft.com/office/drawing/2014/main" id="{6CA513BF-6252-7953-2162-D768BB724901}"/>
              </a:ext>
            </a:extLst>
          </p:cNvPr>
          <p:cNvSpPr>
            <a:spLocks noGrp="1" noChangeArrowheads="1"/>
          </p:cNvSpPr>
          <p:nvPr>
            <p:ph type="body" idx="1"/>
          </p:nvPr>
        </p:nvSpPr>
        <p:spPr>
          <a:xfrm>
            <a:off x="609600" y="1371600"/>
            <a:ext cx="7467600" cy="4689475"/>
          </a:xfrm>
        </p:spPr>
        <p:txBody>
          <a:bodyPr/>
          <a:lstStyle/>
          <a:p>
            <a:pPr>
              <a:spcBef>
                <a:spcPts val="0"/>
              </a:spcBef>
              <a:spcAft>
                <a:spcPts val="1200"/>
              </a:spcAft>
              <a:defRPr/>
            </a:pPr>
            <a:r>
              <a:rPr lang="en-US" altLang="en-US" dirty="0">
                <a:latin typeface="Calibri" panose="020F0502020204030204" pitchFamily="34" charset="0"/>
                <a:ea typeface="Calibri" panose="020F0502020204030204" pitchFamily="34" charset="0"/>
                <a:cs typeface="Calibri" panose="020F0502020204030204" pitchFamily="34" charset="0"/>
              </a:rPr>
              <a:t>Why redemption is necessary (</a:t>
            </a:r>
            <a:r>
              <a:rPr lang="en-US" altLang="en-US" dirty="0" err="1">
                <a:latin typeface="Calibri" panose="020F0502020204030204" pitchFamily="34" charset="0"/>
                <a:ea typeface="Calibri" panose="020F0502020204030204" pitchFamily="34" charset="0"/>
                <a:cs typeface="Calibri" panose="020F0502020204030204" pitchFamily="34" charset="0"/>
              </a:rPr>
              <a:t>Exod</a:t>
            </a:r>
            <a:r>
              <a:rPr lang="en-US" altLang="en-US" dirty="0">
                <a:latin typeface="Calibri" panose="020F0502020204030204" pitchFamily="34" charset="0"/>
                <a:ea typeface="Calibri" panose="020F0502020204030204" pitchFamily="34" charset="0"/>
                <a:cs typeface="Calibri" panose="020F0502020204030204" pitchFamily="34" charset="0"/>
              </a:rPr>
              <a:t> 1)</a:t>
            </a:r>
          </a:p>
          <a:p>
            <a:pPr>
              <a:spcBef>
                <a:spcPts val="0"/>
              </a:spcBef>
              <a:spcAft>
                <a:spcPts val="1200"/>
              </a:spcAft>
              <a:defRPr/>
            </a:pPr>
            <a:r>
              <a:rPr lang="en-US" altLang="en-US" b="1" u="sng" dirty="0">
                <a:solidFill>
                  <a:srgbClr val="FFFFCC"/>
                </a:solidFill>
                <a:latin typeface="Calibri" panose="020F0502020204030204" pitchFamily="34" charset="0"/>
                <a:cs typeface="Calibri" panose="020F0502020204030204" pitchFamily="34" charset="0"/>
              </a:rPr>
              <a:t>Development of the deliverer (</a:t>
            </a:r>
            <a:r>
              <a:rPr lang="en-US" altLang="en-US" b="1" u="sng" dirty="0" err="1">
                <a:solidFill>
                  <a:srgbClr val="FFFFCC"/>
                </a:solidFill>
                <a:latin typeface="Calibri" panose="020F0502020204030204" pitchFamily="34" charset="0"/>
                <a:cs typeface="Calibri" panose="020F0502020204030204" pitchFamily="34" charset="0"/>
              </a:rPr>
              <a:t>Exod</a:t>
            </a:r>
            <a:r>
              <a:rPr lang="en-US" altLang="en-US" b="1" u="sng" dirty="0">
                <a:solidFill>
                  <a:srgbClr val="FFFFCC"/>
                </a:solidFill>
                <a:latin typeface="Calibri" panose="020F0502020204030204" pitchFamily="34" charset="0"/>
                <a:cs typeface="Calibri" panose="020F0502020204030204" pitchFamily="34" charset="0"/>
              </a:rPr>
              <a:t> 2–4)</a:t>
            </a:r>
          </a:p>
          <a:p>
            <a:pPr>
              <a:spcBef>
                <a:spcPts val="0"/>
              </a:spcBef>
              <a:spcAft>
                <a:spcPts val="1200"/>
              </a:spcAft>
              <a:defRPr/>
            </a:pPr>
            <a:r>
              <a:rPr lang="en-US" altLang="en-US" dirty="0">
                <a:latin typeface="Calibri" panose="020F0502020204030204" pitchFamily="34" charset="0"/>
                <a:ea typeface="Calibri" panose="020F0502020204030204" pitchFamily="34" charset="0"/>
                <a:cs typeface="Calibri" panose="020F0502020204030204" pitchFamily="34" charset="0"/>
              </a:rPr>
              <a:t>First confrontation with Pharaoh (</a:t>
            </a:r>
            <a:r>
              <a:rPr lang="en-US" altLang="en-US" dirty="0" err="1">
                <a:latin typeface="Calibri" panose="020F0502020204030204" pitchFamily="34" charset="0"/>
                <a:ea typeface="Calibri" panose="020F0502020204030204" pitchFamily="34" charset="0"/>
                <a:cs typeface="Calibri" panose="020F0502020204030204" pitchFamily="34" charset="0"/>
              </a:rPr>
              <a:t>Exod</a:t>
            </a:r>
            <a:r>
              <a:rPr lang="en-US" altLang="en-US" dirty="0">
                <a:latin typeface="Calibri" panose="020F0502020204030204" pitchFamily="34" charset="0"/>
                <a:ea typeface="Calibri" panose="020F0502020204030204" pitchFamily="34" charset="0"/>
                <a:cs typeface="Calibri" panose="020F0502020204030204" pitchFamily="34" charset="0"/>
              </a:rPr>
              <a:t> 5) </a:t>
            </a:r>
          </a:p>
          <a:p>
            <a:pPr>
              <a:spcBef>
                <a:spcPts val="0"/>
              </a:spcBef>
              <a:spcAft>
                <a:spcPts val="1200"/>
              </a:spcAft>
              <a:defRPr/>
            </a:pPr>
            <a:r>
              <a:rPr lang="en-US" altLang="en-US" dirty="0">
                <a:latin typeface="Calibri" panose="020F0502020204030204" pitchFamily="34" charset="0"/>
                <a:ea typeface="Calibri" panose="020F0502020204030204" pitchFamily="34" charset="0"/>
                <a:cs typeface="Calibri" panose="020F0502020204030204" pitchFamily="34" charset="0"/>
              </a:rPr>
              <a:t>God reassures Moses (</a:t>
            </a:r>
            <a:r>
              <a:rPr lang="en-US" altLang="en-US" dirty="0" err="1">
                <a:latin typeface="Calibri" panose="020F0502020204030204" pitchFamily="34" charset="0"/>
                <a:ea typeface="Calibri" panose="020F0502020204030204" pitchFamily="34" charset="0"/>
                <a:cs typeface="Calibri" panose="020F0502020204030204" pitchFamily="34" charset="0"/>
              </a:rPr>
              <a:t>Exod</a:t>
            </a:r>
            <a:r>
              <a:rPr lang="en-US" altLang="en-US" dirty="0">
                <a:latin typeface="Calibri" panose="020F0502020204030204" pitchFamily="34" charset="0"/>
                <a:ea typeface="Calibri" panose="020F0502020204030204" pitchFamily="34" charset="0"/>
                <a:cs typeface="Calibri" panose="020F0502020204030204" pitchFamily="34" charset="0"/>
              </a:rPr>
              <a:t> 6:1–7:7) </a:t>
            </a:r>
          </a:p>
          <a:p>
            <a:pPr>
              <a:spcBef>
                <a:spcPts val="0"/>
              </a:spcBef>
              <a:spcAft>
                <a:spcPts val="1200"/>
              </a:spcAft>
              <a:defRPr/>
            </a:pPr>
            <a:r>
              <a:rPr lang="en-US" altLang="en-US" dirty="0">
                <a:latin typeface="Calibri" panose="020F0502020204030204" pitchFamily="34" charset="0"/>
                <a:ea typeface="Calibri" panose="020F0502020204030204" pitchFamily="34" charset="0"/>
                <a:cs typeface="Calibri" panose="020F0502020204030204" pitchFamily="34" charset="0"/>
              </a:rPr>
              <a:t>Second confrontation with Pharaoh (</a:t>
            </a:r>
            <a:r>
              <a:rPr lang="en-US" altLang="en-US" dirty="0" err="1">
                <a:latin typeface="Calibri" panose="020F0502020204030204" pitchFamily="34" charset="0"/>
                <a:ea typeface="Calibri" panose="020F0502020204030204" pitchFamily="34" charset="0"/>
                <a:cs typeface="Calibri" panose="020F0502020204030204" pitchFamily="34" charset="0"/>
              </a:rPr>
              <a:t>Exod</a:t>
            </a:r>
            <a:r>
              <a:rPr lang="en-US" altLang="en-US" dirty="0">
                <a:latin typeface="Calibri" panose="020F0502020204030204" pitchFamily="34" charset="0"/>
                <a:ea typeface="Calibri" panose="020F0502020204030204" pitchFamily="34" charset="0"/>
                <a:cs typeface="Calibri" panose="020F0502020204030204" pitchFamily="34" charset="0"/>
              </a:rPr>
              <a:t> 7:18-13)</a:t>
            </a:r>
          </a:p>
          <a:p>
            <a:pPr>
              <a:spcBef>
                <a:spcPts val="0"/>
              </a:spcBef>
              <a:spcAft>
                <a:spcPts val="1200"/>
              </a:spcAft>
              <a:defRPr/>
            </a:pPr>
            <a:r>
              <a:rPr lang="en-US" altLang="en-US" dirty="0">
                <a:latin typeface="Calibri" panose="020F0502020204030204" pitchFamily="34" charset="0"/>
                <a:ea typeface="Calibri" panose="020F0502020204030204" pitchFamily="34" charset="0"/>
                <a:cs typeface="Calibri" panose="020F0502020204030204" pitchFamily="34" charset="0"/>
              </a:rPr>
              <a:t>Plagues (</a:t>
            </a:r>
            <a:r>
              <a:rPr lang="en-US" altLang="en-US" dirty="0" err="1">
                <a:latin typeface="Calibri" panose="020F0502020204030204" pitchFamily="34" charset="0"/>
                <a:ea typeface="Calibri" panose="020F0502020204030204" pitchFamily="34" charset="0"/>
                <a:cs typeface="Calibri" panose="020F0502020204030204" pitchFamily="34" charset="0"/>
              </a:rPr>
              <a:t>Exod</a:t>
            </a:r>
            <a:r>
              <a:rPr lang="en-US" altLang="en-US" dirty="0">
                <a:latin typeface="Calibri" panose="020F0502020204030204" pitchFamily="34" charset="0"/>
                <a:ea typeface="Calibri" panose="020F0502020204030204" pitchFamily="34" charset="0"/>
                <a:cs typeface="Calibri" panose="020F0502020204030204" pitchFamily="34" charset="0"/>
              </a:rPr>
              <a:t> 7:14–12:30) </a:t>
            </a:r>
          </a:p>
        </p:txBody>
      </p:sp>
      <p:pic>
        <p:nvPicPr>
          <p:cNvPr id="3" name="Picture 2">
            <a:extLst>
              <a:ext uri="{FF2B5EF4-FFF2-40B4-BE49-F238E27FC236}">
                <a16:creationId xmlns:a16="http://schemas.microsoft.com/office/drawing/2014/main" id="{7D0227E0-D731-B9A9-31E2-60AB6837733B}"/>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498740940"/>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6596CD-E5DD-9C3A-3D23-C71517EC72D4}"/>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62D848DD-C1B2-D337-124D-3EE40568B809}"/>
              </a:ext>
            </a:extLst>
          </p:cNvPr>
          <p:cNvPicPr>
            <a:picLocks noChangeAspect="1"/>
          </p:cNvPicPr>
          <p:nvPr/>
        </p:nvPicPr>
        <p:blipFill>
          <a:blip r:embed="rId2"/>
          <a:stretch>
            <a:fillRect/>
          </a:stretch>
        </p:blipFill>
        <p:spPr>
          <a:xfrm>
            <a:off x="732319" y="228600"/>
            <a:ext cx="10727363"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5710152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3"/>
          <p:cNvSpPr>
            <a:spLocks noGrp="1" noChangeArrowheads="1"/>
          </p:cNvSpPr>
          <p:nvPr>
            <p:ph type="body" idx="1"/>
          </p:nvPr>
        </p:nvSpPr>
        <p:spPr>
          <a:xfrm>
            <a:off x="1066800" y="1371600"/>
            <a:ext cx="6477000" cy="4419600"/>
          </a:xfrm>
        </p:spPr>
        <p:txBody>
          <a:bodyPr/>
          <a:lstStyle/>
          <a:p>
            <a:pPr marL="457200" lvl="1" indent="-457200" eaLnBrk="1" hangingPunct="1">
              <a:spcBef>
                <a:spcPts val="0"/>
              </a:spcBef>
              <a:spcAft>
                <a:spcPts val="3000"/>
              </a:spcAft>
              <a:buClr>
                <a:schemeClr val="tx2"/>
              </a:buClr>
              <a:buSzPct val="100000"/>
              <a:buFont typeface="+mj-lt"/>
              <a:buAutoNum type="romanUcPeriod" startAt="2"/>
              <a:defRPr/>
            </a:pPr>
            <a:r>
              <a:rPr lang="en-US" b="1" dirty="0">
                <a:solidFill>
                  <a:srgbClr val="FFFFCC"/>
                </a:solidFill>
                <a:effectLst>
                  <a:outerShdw blurRad="38100" dist="38100" dir="2700000" algn="tl">
                    <a:srgbClr val="000000">
                      <a:alpha val="43137"/>
                    </a:srgbClr>
                  </a:outerShdw>
                </a:effectLst>
              </a:rPr>
              <a:t>Genesis 12-50 (four people)</a:t>
            </a: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Abraham (12:1–25:11)</a:t>
            </a: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Isaac (25:12–26:35)</a:t>
            </a: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Jacob (27–36)</a:t>
            </a: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Joseph (37–50) </a:t>
            </a:r>
          </a:p>
        </p:txBody>
      </p:sp>
      <p:sp>
        <p:nvSpPr>
          <p:cNvPr id="7" name="Rectangle 2050">
            <a:extLst>
              <a:ext uri="{FF2B5EF4-FFF2-40B4-BE49-F238E27FC236}">
                <a16:creationId xmlns:a16="http://schemas.microsoft.com/office/drawing/2014/main" id="{82F6E191-4850-492E-80EC-DCA9B0ADC8BB}"/>
              </a:ext>
            </a:extLst>
          </p:cNvPr>
          <p:cNvSpPr>
            <a:spLocks noGrp="1" noChangeArrowheads="1"/>
          </p:cNvSpPr>
          <p:nvPr>
            <p:ph type="title"/>
          </p:nvPr>
        </p:nvSpPr>
        <p:spPr>
          <a:xfrm>
            <a:off x="3924300" y="228600"/>
            <a:ext cx="4343400" cy="914400"/>
          </a:xfrm>
        </p:spPr>
        <p:txBody>
          <a:bodyPr/>
          <a:lstStyle/>
          <a:p>
            <a:pPr algn="ctr" eaLnBrk="1" hangingPunct="1"/>
            <a:r>
              <a:rPr lang="en-US" sz="3600" dirty="0"/>
              <a:t>GENESIS STRUCTURE</a:t>
            </a:r>
          </a:p>
        </p:txBody>
      </p:sp>
      <p:pic>
        <p:nvPicPr>
          <p:cNvPr id="8" name="Picture 4" descr="5 Bible Lessons to Learn From the Book of Genesis | Jack Wellman">
            <a:extLst>
              <a:ext uri="{FF2B5EF4-FFF2-40B4-BE49-F238E27FC236}">
                <a16:creationId xmlns:a16="http://schemas.microsoft.com/office/drawing/2014/main" id="{39237039-C3D8-40A9-89D9-6312DC926CD4}"/>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708955" y="2286000"/>
            <a:ext cx="3432433" cy="2286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F8F7F49B-01B0-4DFB-8914-3EF5260CE88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152400"/>
            <a:ext cx="1074928" cy="914400"/>
          </a:xfrm>
          <a:prstGeom prst="rect">
            <a:avLst/>
          </a:prstGeom>
        </p:spPr>
      </p:pic>
    </p:spTree>
    <p:extLst>
      <p:ext uri="{BB962C8B-B14F-4D97-AF65-F5344CB8AC3E}">
        <p14:creationId xmlns:p14="http://schemas.microsoft.com/office/powerpoint/2010/main" val="14617528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CE72193E-23CF-4AE1-95C5-E58FFAF242D0}"/>
              </a:ext>
            </a:extLst>
          </p:cNvPr>
          <p:cNvPicPr>
            <a:picLocks noChangeAspect="1"/>
          </p:cNvPicPr>
          <p:nvPr/>
        </p:nvPicPr>
        <p:blipFill>
          <a:blip r:embed="rId2" cstate="print"/>
          <a:srcRect/>
          <a:stretch>
            <a:fillRect/>
          </a:stretch>
        </p:blipFill>
        <p:spPr bwMode="auto">
          <a:xfrm>
            <a:off x="0" y="0"/>
            <a:ext cx="12192000" cy="6858000"/>
          </a:xfrm>
          <a:prstGeom prst="rect">
            <a:avLst/>
          </a:prstGeom>
        </p:spPr>
      </p:pic>
      <p:sp>
        <p:nvSpPr>
          <p:cNvPr id="134147" name="Rectangle 1"/>
          <p:cNvSpPr>
            <a:spLocks noChangeArrowheads="1"/>
          </p:cNvSpPr>
          <p:nvPr/>
        </p:nvSpPr>
        <p:spPr bwMode="auto">
          <a:xfrm>
            <a:off x="609600" y="0"/>
            <a:ext cx="10972799" cy="5216813"/>
          </a:xfrm>
          <a:prstGeom prst="rect">
            <a:avLst/>
          </a:prstGeom>
          <a:noFill/>
          <a:ln w="28575">
            <a:noFill/>
            <a:miter lim="800000"/>
            <a:headEnd/>
            <a:tailEnd/>
          </a:ln>
        </p:spPr>
        <p:txBody>
          <a:bodyPr wrap="square">
            <a:spAutoFit/>
          </a:bodyPr>
          <a:lstStyle/>
          <a:p>
            <a:pPr algn="ctr">
              <a:spcBef>
                <a:spcPts val="0"/>
              </a:spcBef>
              <a:spcAft>
                <a:spcPts val="1200"/>
              </a:spcAft>
            </a:pPr>
            <a:r>
              <a:rPr lang="en-US" sz="4000" dirty="0">
                <a:solidFill>
                  <a:schemeClr val="tx2"/>
                </a:solidFill>
                <a:effectLst>
                  <a:outerShdw blurRad="38100" dist="38100" dir="2700000" algn="tl">
                    <a:srgbClr val="000000">
                      <a:alpha val="43137"/>
                    </a:srgbClr>
                  </a:outerShdw>
                </a:effectLst>
                <a:latin typeface="Calibri" panose="020F0502020204030204" pitchFamily="34" charset="0"/>
                <a:ea typeface="+mj-ea"/>
              </a:rPr>
              <a:t>Jeremiah 31:35-37</a:t>
            </a:r>
          </a:p>
          <a:p>
            <a:pPr algn="just"/>
            <a:r>
              <a:rPr lang="en-US" sz="31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Thus says the </a:t>
            </a:r>
            <a:r>
              <a:rPr lang="en-US" sz="31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1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Who gives </a:t>
            </a:r>
            <a:r>
              <a:rPr lang="en-US" sz="31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sun for light by day And the fixed order of the moon and the stars for light by night</a:t>
            </a:r>
            <a:r>
              <a:rPr lang="en-US" sz="31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Who stirs up the sea so that its waves roar; The </a:t>
            </a:r>
            <a:r>
              <a:rPr lang="en-US" sz="31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1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of hosts is His name:</a:t>
            </a:r>
            <a:r>
              <a:rPr lang="en-US" sz="31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36 </a:t>
            </a:r>
            <a:r>
              <a:rPr lang="en-US" sz="31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1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If this fixed order departs From before Me,” declares the Lord</a:t>
            </a:r>
            <a:r>
              <a:rPr lang="en-US" sz="31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1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1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Then the offspring of Israel also will cease From being a nation before Me </a:t>
            </a:r>
            <a:r>
              <a:rPr lang="en-US" sz="31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forever.”</a:t>
            </a:r>
            <a:r>
              <a:rPr lang="en-US" sz="31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37 </a:t>
            </a:r>
            <a:r>
              <a:rPr lang="en-US" sz="31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Thus says the </a:t>
            </a:r>
            <a:r>
              <a:rPr lang="en-US" sz="31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1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“If the heavens above can be measured And the foundations of the earth searched out below, Then I will also cast off all the offspring of Israel For all that they have done,” declares the </a:t>
            </a:r>
            <a:r>
              <a:rPr lang="en-US" sz="31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1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303572205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197297-0DB9-581E-A67A-396F91270478}"/>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9279E59C-8A0C-7907-5D2D-0BAFD130049E}"/>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3:4-</a:t>
            </a:r>
            <a:r>
              <a:rPr lang="en-US" sz="3600" dirty="0">
                <a:effectLst>
                  <a:outerShdw blurRad="38100" dist="38100" dir="2700000" algn="tl">
                    <a:srgbClr val="000000">
                      <a:alpha val="43137"/>
                    </a:srgbClr>
                  </a:outerShdw>
                </a:effectLst>
                <a:cs typeface="Calibri" panose="020F0502020204030204" pitchFamily="34" charset="0"/>
              </a:rPr>
              <a:t>10</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God’s </a:t>
            </a: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Message</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sp>
        <p:nvSpPr>
          <p:cNvPr id="161795" name="Rectangle 3">
            <a:extLst>
              <a:ext uri="{FF2B5EF4-FFF2-40B4-BE49-F238E27FC236}">
                <a16:creationId xmlns:a16="http://schemas.microsoft.com/office/drawing/2014/main" id="{8A340C12-2C48-DBEE-8B10-5EDF9A04458C}"/>
              </a:ext>
            </a:extLst>
          </p:cNvPr>
          <p:cNvSpPr>
            <a:spLocks noGrp="1" noChangeArrowheads="1"/>
          </p:cNvSpPr>
          <p:nvPr>
            <p:ph type="body" idx="1"/>
          </p:nvPr>
        </p:nvSpPr>
        <p:spPr>
          <a:xfrm>
            <a:off x="1066800" y="1524000"/>
            <a:ext cx="7705725" cy="2013488"/>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God’s calling</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dirty="0">
                <a:effectLst>
                  <a:outerShdw blurRad="38100" dist="38100" dir="2700000" algn="tl">
                    <a:srgbClr val="000000">
                      <a:alpha val="43137"/>
                    </a:srgbClr>
                  </a:outerShdw>
                </a:effectLst>
                <a:cs typeface="Calibri" panose="020F0502020204030204" pitchFamily="34" charset="0"/>
              </a:rPr>
              <a:t>4</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God’s holiness (5)</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God’s covenant history (6)</a:t>
            </a:r>
          </a:p>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God’s compassionate sight (7)</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God’s direction (8)</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God’s compassionate hearing (9)</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God’s calling (10)</a:t>
            </a:r>
          </a:p>
          <a:p>
            <a:pPr marL="457200" lvl="3"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p:txBody>
      </p:sp>
      <p:pic>
        <p:nvPicPr>
          <p:cNvPr id="3" name="Picture 2">
            <a:extLst>
              <a:ext uri="{FF2B5EF4-FFF2-40B4-BE49-F238E27FC236}">
                <a16:creationId xmlns:a16="http://schemas.microsoft.com/office/drawing/2014/main" id="{7FC3DB8E-6A13-C24B-1F38-2881443077B1}"/>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1505654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2B908C8-9ECA-0F66-6947-A0840ACF91E6}"/>
              </a:ext>
            </a:extLst>
          </p:cNvPr>
          <p:cNvPicPr>
            <a:picLocks noChangeAspect="1"/>
          </p:cNvPicPr>
          <p:nvPr/>
        </p:nvPicPr>
        <p:blipFill rotWithShape="1">
          <a:blip r:embed="rId2"/>
          <a:srcRect r="67003"/>
          <a:stretch/>
        </p:blipFill>
        <p:spPr>
          <a:xfrm>
            <a:off x="4019512" y="914400"/>
            <a:ext cx="4152976" cy="5029200"/>
          </a:xfrm>
          <a:prstGeom prst="rect">
            <a:avLst/>
          </a:prstGeom>
        </p:spPr>
      </p:pic>
      <p:pic>
        <p:nvPicPr>
          <p:cNvPr id="2" name="Picture 1">
            <a:extLst>
              <a:ext uri="{FF2B5EF4-FFF2-40B4-BE49-F238E27FC236}">
                <a16:creationId xmlns:a16="http://schemas.microsoft.com/office/drawing/2014/main" id="{1BBCE684-E08D-021D-1A2A-C029311D0DC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152400"/>
            <a:ext cx="1074928" cy="914400"/>
          </a:xfrm>
          <a:prstGeom prst="rect">
            <a:avLst/>
          </a:prstGeom>
        </p:spPr>
      </p:pic>
    </p:spTree>
    <p:extLst>
      <p:ext uri="{BB962C8B-B14F-4D97-AF65-F5344CB8AC3E}">
        <p14:creationId xmlns:p14="http://schemas.microsoft.com/office/powerpoint/2010/main" val="3886232834"/>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2324100" y="228600"/>
            <a:ext cx="7543800" cy="704850"/>
          </a:xfrm>
        </p:spPr>
        <p:txBody>
          <a:bodyPr/>
          <a:lstStyle/>
          <a:p>
            <a:pPr algn="ctr" eaLnBrk="1" hangingPunct="1"/>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Names for </a:t>
            </a:r>
            <a:r>
              <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rPr>
              <a:t>God</a:t>
            </a: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in </a:t>
            </a:r>
            <a:r>
              <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rPr>
              <a:t>Genesis</a:t>
            </a:r>
            <a:endPar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21507" name="Rectangle 3"/>
          <p:cNvSpPr>
            <a:spLocks noGrp="1" noChangeArrowheads="1"/>
          </p:cNvSpPr>
          <p:nvPr>
            <p:ph idx="1"/>
          </p:nvPr>
        </p:nvSpPr>
        <p:spPr>
          <a:xfrm>
            <a:off x="2209800" y="990600"/>
            <a:ext cx="7772400" cy="5410200"/>
          </a:xfrm>
        </p:spPr>
        <p:txBody>
          <a:bodyPr/>
          <a:lstStyle/>
          <a:p>
            <a:pPr marL="457200" indent="-457200" algn="just" eaLnBrk="1" hangingPunct="1">
              <a:spcBef>
                <a:spcPts val="0"/>
              </a:spcBef>
              <a:spcAft>
                <a:spcPts val="2400"/>
              </a:spcAft>
              <a:buClr>
                <a:srgbClr val="00FFFF"/>
              </a:buClr>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Elohim</a:t>
            </a:r>
            <a:r>
              <a:rPr lang="en-US" sz="3200" dirty="0">
                <a:effectLst>
                  <a:outerShdw blurRad="38100" dist="38100" dir="2700000" algn="tl">
                    <a:srgbClr val="000000">
                      <a:alpha val="43137"/>
                    </a:srgbClr>
                  </a:outerShdw>
                </a:effectLst>
                <a:cs typeface="Calibri" panose="020F0502020204030204" pitchFamily="34" charset="0"/>
              </a:rPr>
              <a:t> (1:1)</a:t>
            </a:r>
            <a:r>
              <a:rPr lang="en-US" dirty="0">
                <a:effectLst>
                  <a:outerShdw blurRad="38100" dist="38100" dir="2700000" algn="tl">
                    <a:srgbClr val="000000">
                      <a:alpha val="43137"/>
                    </a:srgbClr>
                  </a:outerShdw>
                </a:effectLst>
                <a:cs typeface="Calibri" panose="020F0502020204030204" pitchFamily="34" charset="0"/>
              </a:rPr>
              <a:t> – </a:t>
            </a:r>
            <a:r>
              <a:rPr lang="en-US" sz="3200" dirty="0">
                <a:effectLst>
                  <a:outerShdw blurRad="38100" dist="38100" dir="2700000" algn="tl">
                    <a:srgbClr val="000000">
                      <a:alpha val="43137"/>
                    </a:srgbClr>
                  </a:outerShdw>
                </a:effectLst>
                <a:cs typeface="Calibri" panose="020F0502020204030204" pitchFamily="34" charset="0"/>
              </a:rPr>
              <a:t>Power</a:t>
            </a:r>
          </a:p>
          <a:p>
            <a:pPr marL="457200" indent="-457200" algn="just" eaLnBrk="1" hangingPunct="1">
              <a:spcBef>
                <a:spcPts val="0"/>
              </a:spcBef>
              <a:spcAft>
                <a:spcPts val="2400"/>
              </a:spcAft>
              <a:buClr>
                <a:srgbClr val="00FFFF"/>
              </a:buClr>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Yahweh</a:t>
            </a:r>
            <a:r>
              <a:rPr lang="en-US" sz="3200" dirty="0">
                <a:effectLst>
                  <a:outerShdw blurRad="38100" dist="38100" dir="2700000" algn="tl">
                    <a:srgbClr val="000000">
                      <a:alpha val="43137"/>
                    </a:srgbClr>
                  </a:outerShdw>
                </a:effectLst>
                <a:cs typeface="Calibri" panose="020F0502020204030204" pitchFamily="34" charset="0"/>
              </a:rPr>
              <a:t> (2:4)</a:t>
            </a:r>
            <a:r>
              <a:rPr lang="en-US" dirty="0">
                <a:effectLst>
                  <a:outerShdw blurRad="38100" dist="38100" dir="2700000" algn="tl">
                    <a:srgbClr val="000000">
                      <a:alpha val="43137"/>
                    </a:srgbClr>
                  </a:outerShdw>
                </a:effectLst>
                <a:cs typeface="Calibri" panose="020F0502020204030204" pitchFamily="34" charset="0"/>
              </a:rPr>
              <a:t> – </a:t>
            </a:r>
            <a:r>
              <a:rPr lang="en-US" sz="3200" dirty="0">
                <a:effectLst>
                  <a:outerShdw blurRad="38100" dist="38100" dir="2700000" algn="tl">
                    <a:srgbClr val="000000">
                      <a:alpha val="43137"/>
                    </a:srgbClr>
                  </a:outerShdw>
                </a:effectLst>
                <a:cs typeface="Calibri" panose="020F0502020204030204" pitchFamily="34" charset="0"/>
              </a:rPr>
              <a:t>Relational</a:t>
            </a:r>
          </a:p>
          <a:p>
            <a:pPr marL="457200" indent="-457200" algn="just" eaLnBrk="1" hangingPunct="1">
              <a:spcBef>
                <a:spcPts val="0"/>
              </a:spcBef>
              <a:spcAft>
                <a:spcPts val="2400"/>
              </a:spcAft>
              <a:buClr>
                <a:srgbClr val="00FFFF"/>
              </a:buClr>
              <a:buSzPct val="100000"/>
              <a:buFont typeface="+mj-lt"/>
              <a:buAutoNum type="arabi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El Roi (Gen. 16:13) – Aware</a:t>
            </a:r>
          </a:p>
          <a:p>
            <a:pPr marL="457200" indent="-457200" algn="just" eaLnBrk="1" hangingPunct="1">
              <a:spcBef>
                <a:spcPts val="0"/>
              </a:spcBef>
              <a:spcAft>
                <a:spcPts val="2400"/>
              </a:spcAft>
              <a:buClr>
                <a:srgbClr val="00FFFF"/>
              </a:buClr>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El Olam</a:t>
            </a:r>
            <a:r>
              <a:rPr lang="en-US" sz="3200" dirty="0">
                <a:effectLst>
                  <a:outerShdw blurRad="38100" dist="38100" dir="2700000" algn="tl">
                    <a:srgbClr val="000000">
                      <a:alpha val="43137"/>
                    </a:srgbClr>
                  </a:outerShdw>
                </a:effectLst>
                <a:cs typeface="Calibri" panose="020F0502020204030204" pitchFamily="34" charset="0"/>
              </a:rPr>
              <a:t> (</a:t>
            </a:r>
            <a:r>
              <a:rPr lang="en-US" dirty="0">
                <a:effectLst>
                  <a:outerShdw blurRad="38100" dist="38100" dir="2700000" algn="tl">
                    <a:srgbClr val="000000">
                      <a:alpha val="43137"/>
                    </a:srgbClr>
                  </a:outerShdw>
                </a:effectLst>
                <a:cs typeface="Calibri" panose="020F0502020204030204" pitchFamily="34" charset="0"/>
              </a:rPr>
              <a:t>21:33</a:t>
            </a:r>
            <a:r>
              <a:rPr lang="en-US" sz="3200" dirty="0">
                <a:effectLst>
                  <a:outerShdw blurRad="38100" dist="38100" dir="2700000" algn="tl">
                    <a:srgbClr val="000000">
                      <a:alpha val="43137"/>
                    </a:srgbClr>
                  </a:outerShdw>
                </a:effectLst>
                <a:cs typeface="Calibri" panose="020F0502020204030204" pitchFamily="34" charset="0"/>
              </a:rPr>
              <a:t>) – Eternal</a:t>
            </a:r>
          </a:p>
          <a:p>
            <a:pPr marL="457200" indent="-457200" algn="just" eaLnBrk="1" hangingPunct="1">
              <a:spcBef>
                <a:spcPts val="0"/>
              </a:spcBef>
              <a:spcAft>
                <a:spcPts val="2400"/>
              </a:spcAft>
              <a:buClr>
                <a:srgbClr val="00FFFF"/>
              </a:buClr>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Jehovah Jireh (22:14) – Provision</a:t>
            </a:r>
          </a:p>
          <a:p>
            <a:pPr marL="457200" indent="-457200" algn="just" eaLnBrk="1" hangingPunct="1">
              <a:spcBef>
                <a:spcPts val="0"/>
              </a:spcBef>
              <a:spcAft>
                <a:spcPts val="2400"/>
              </a:spcAft>
              <a:buClr>
                <a:srgbClr val="00FFFF"/>
              </a:buClr>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God Isaac Feared</a:t>
            </a:r>
            <a:r>
              <a:rPr lang="en-US" sz="3200" dirty="0">
                <a:effectLst>
                  <a:outerShdw blurRad="38100" dist="38100" dir="2700000" algn="tl">
                    <a:srgbClr val="000000">
                      <a:alpha val="43137"/>
                    </a:srgbClr>
                  </a:outerShdw>
                </a:effectLst>
                <a:cs typeface="Calibri" panose="020F0502020204030204" pitchFamily="34" charset="0"/>
              </a:rPr>
              <a:t> (</a:t>
            </a:r>
            <a:r>
              <a:rPr lang="en-US" dirty="0">
                <a:effectLst>
                  <a:outerShdw blurRad="38100" dist="38100" dir="2700000" algn="tl">
                    <a:srgbClr val="000000">
                      <a:alpha val="43137"/>
                    </a:srgbClr>
                  </a:outerShdw>
                </a:effectLst>
                <a:cs typeface="Calibri" panose="020F0502020204030204" pitchFamily="34" charset="0"/>
              </a:rPr>
              <a:t>31:42, 53</a:t>
            </a:r>
            <a:r>
              <a:rPr lang="en-US" sz="3200" dirty="0">
                <a:effectLst>
                  <a:outerShdw blurRad="38100" dist="38100" dir="2700000" algn="tl">
                    <a:srgbClr val="000000">
                      <a:alpha val="43137"/>
                    </a:srgbClr>
                  </a:outerShdw>
                </a:effectLst>
                <a:cs typeface="Calibri" panose="020F0502020204030204" pitchFamily="34" charset="0"/>
              </a:rPr>
              <a:t>)</a:t>
            </a:r>
            <a:r>
              <a:rPr lang="en-US" dirty="0">
                <a:effectLst>
                  <a:outerShdw blurRad="38100" dist="38100" dir="2700000" algn="tl">
                    <a:srgbClr val="000000">
                      <a:alpha val="43137"/>
                    </a:srgbClr>
                  </a:outerShdw>
                </a:effectLst>
                <a:cs typeface="Calibri" panose="020F0502020204030204" pitchFamily="34" charset="0"/>
              </a:rPr>
              <a:t> – </a:t>
            </a:r>
            <a:r>
              <a:rPr lang="en-US" sz="3200" dirty="0">
                <a:effectLst>
                  <a:outerShdw blurRad="38100" dist="38100" dir="2700000" algn="tl">
                    <a:srgbClr val="000000">
                      <a:alpha val="43137"/>
                    </a:srgbClr>
                  </a:outerShdw>
                </a:effectLst>
                <a:cs typeface="Calibri" panose="020F0502020204030204" pitchFamily="34" charset="0"/>
              </a:rPr>
              <a:t>Reverenced</a:t>
            </a:r>
          </a:p>
          <a:p>
            <a:pPr marL="457200" indent="-457200" algn="just" eaLnBrk="1" hangingPunct="1">
              <a:spcBef>
                <a:spcPts val="0"/>
              </a:spcBef>
              <a:spcAft>
                <a:spcPts val="2400"/>
              </a:spcAft>
              <a:buClr>
                <a:srgbClr val="00FFFF"/>
              </a:buClr>
              <a:buSzPct val="100000"/>
              <a:buFont typeface="+mj-lt"/>
              <a:buAutoNum type="arabicPeriod"/>
              <a:defRPr/>
            </a:pPr>
            <a:r>
              <a:rPr lang="en-US" sz="3200" dirty="0">
                <a:effectLst>
                  <a:outerShdw blurRad="38100" dist="38100" dir="2700000" algn="tl">
                    <a:srgbClr val="000000">
                      <a:alpha val="43137"/>
                    </a:srgbClr>
                  </a:outerShdw>
                </a:effectLst>
                <a:cs typeface="Calibri" panose="020F0502020204030204" pitchFamily="34" charset="0"/>
              </a:rPr>
              <a:t>God, the God of Israel (33:20)</a:t>
            </a:r>
            <a:r>
              <a:rPr lang="en-US" dirty="0">
                <a:effectLst>
                  <a:outerShdw blurRad="38100" dist="38100" dir="2700000" algn="tl">
                    <a:srgbClr val="000000">
                      <a:alpha val="43137"/>
                    </a:srgbClr>
                  </a:outerShdw>
                </a:effectLst>
                <a:cs typeface="Calibri" panose="020F0502020204030204" pitchFamily="34" charset="0"/>
              </a:rPr>
              <a:t> – </a:t>
            </a:r>
            <a:r>
              <a:rPr lang="en-US" sz="3200" dirty="0">
                <a:effectLst>
                  <a:outerShdw blurRad="38100" dist="38100" dir="2700000" algn="tl">
                    <a:srgbClr val="000000">
                      <a:alpha val="43137"/>
                    </a:srgbClr>
                  </a:outerShdw>
                </a:effectLst>
                <a:cs typeface="Calibri" panose="020F0502020204030204" pitchFamily="34" charset="0"/>
              </a:rPr>
              <a:t>National</a:t>
            </a:r>
          </a:p>
        </p:txBody>
      </p:sp>
      <p:pic>
        <p:nvPicPr>
          <p:cNvPr id="2" name="Picture 1">
            <a:extLst>
              <a:ext uri="{FF2B5EF4-FFF2-40B4-BE49-F238E27FC236}">
                <a16:creationId xmlns:a16="http://schemas.microsoft.com/office/drawing/2014/main" id="{EDA53B86-3BEA-CD86-6FC9-C282C9973B8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15600" y="152400"/>
            <a:ext cx="1074928" cy="914400"/>
          </a:xfrm>
          <a:prstGeom prst="rect">
            <a:avLst/>
          </a:prstGeom>
        </p:spPr>
      </p:pic>
    </p:spTree>
    <p:extLst>
      <p:ext uri="{BB962C8B-B14F-4D97-AF65-F5344CB8AC3E}">
        <p14:creationId xmlns:p14="http://schemas.microsoft.com/office/powerpoint/2010/main" val="1549827520"/>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B0F277-2F33-D7A7-0010-BCCCD31C2719}"/>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8B39C52E-7A37-D250-BA67-2D13BEDABC5E}"/>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3:4-</a:t>
            </a:r>
            <a:r>
              <a:rPr lang="en-US" sz="3600" dirty="0">
                <a:effectLst>
                  <a:outerShdw blurRad="38100" dist="38100" dir="2700000" algn="tl">
                    <a:srgbClr val="000000">
                      <a:alpha val="43137"/>
                    </a:srgbClr>
                  </a:outerShdw>
                </a:effectLst>
                <a:cs typeface="Calibri" panose="020F0502020204030204" pitchFamily="34" charset="0"/>
              </a:rPr>
              <a:t>10</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God’s </a:t>
            </a: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Message</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sp>
        <p:nvSpPr>
          <p:cNvPr id="161795" name="Rectangle 3">
            <a:extLst>
              <a:ext uri="{FF2B5EF4-FFF2-40B4-BE49-F238E27FC236}">
                <a16:creationId xmlns:a16="http://schemas.microsoft.com/office/drawing/2014/main" id="{79F3E770-3F9D-D0BA-EF05-34627744F9DB}"/>
              </a:ext>
            </a:extLst>
          </p:cNvPr>
          <p:cNvSpPr>
            <a:spLocks noGrp="1" noChangeArrowheads="1"/>
          </p:cNvSpPr>
          <p:nvPr>
            <p:ph type="body" idx="1"/>
          </p:nvPr>
        </p:nvSpPr>
        <p:spPr>
          <a:xfrm>
            <a:off x="1066800" y="1524000"/>
            <a:ext cx="7705725" cy="2013488"/>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God’s calling</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dirty="0">
                <a:effectLst>
                  <a:outerShdw blurRad="38100" dist="38100" dir="2700000" algn="tl">
                    <a:srgbClr val="000000">
                      <a:alpha val="43137"/>
                    </a:srgbClr>
                  </a:outerShdw>
                </a:effectLst>
                <a:cs typeface="Calibri" panose="020F0502020204030204" pitchFamily="34" charset="0"/>
              </a:rPr>
              <a:t>4</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God’s holiness (5)</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God’s covenant history (6)</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God’s compassionate sight (7)</a:t>
            </a:r>
          </a:p>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God’s direction (8)</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God’s compassionate hearing (9)</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God’s calling (10)</a:t>
            </a:r>
          </a:p>
          <a:p>
            <a:pPr marL="457200" lvl="3"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p:txBody>
      </p:sp>
      <p:pic>
        <p:nvPicPr>
          <p:cNvPr id="3" name="Picture 2">
            <a:extLst>
              <a:ext uri="{FF2B5EF4-FFF2-40B4-BE49-F238E27FC236}">
                <a16:creationId xmlns:a16="http://schemas.microsoft.com/office/drawing/2014/main" id="{4A49E734-8364-5C1C-30A0-DB0423DEBA4E}"/>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5777385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02ACE04-FABD-46A8-BCCE-F3190DBFD78C}"/>
              </a:ext>
            </a:extLst>
          </p:cNvPr>
          <p:cNvPicPr>
            <a:picLocks noChangeAspect="1"/>
          </p:cNvPicPr>
          <p:nvPr/>
        </p:nvPicPr>
        <p:blipFill>
          <a:blip r:embed="rId2"/>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1" y="0"/>
            <a:ext cx="10972800" cy="4662815"/>
          </a:xfrm>
          <a:prstGeom prst="rect">
            <a:avLst/>
          </a:prstGeom>
          <a:noFill/>
          <a:ln w="28575">
            <a:noFill/>
            <a:miter lim="800000"/>
            <a:headEnd/>
            <a:tailEnd/>
          </a:ln>
        </p:spPr>
        <p:txBody>
          <a:bodyPr wrap="square">
            <a:spAutoFit/>
          </a:bodyPr>
          <a:lstStyle/>
          <a:p>
            <a:pPr algn="ctr">
              <a:spcAft>
                <a:spcPts val="900"/>
              </a:spcAft>
            </a:pPr>
            <a:r>
              <a:rPr lang="en-US" sz="3600" baseline="30000" dirty="0">
                <a:latin typeface="Calibri" panose="020F0502020204030204" pitchFamily="34" charset="0"/>
              </a:rPr>
              <a:t> </a:t>
            </a: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15:18-21</a:t>
            </a:r>
          </a:p>
          <a:p>
            <a:pPr algn="just"/>
            <a:r>
              <a:rPr lang="en-US" sz="3600" baseline="30000" dirty="0">
                <a:effectLst>
                  <a:outerShdw blurRad="38100" dist="38100" dir="2700000" algn="tl">
                    <a:srgbClr val="000000">
                      <a:alpha val="43137"/>
                    </a:srgbClr>
                  </a:outerShdw>
                </a:effectLst>
                <a:latin typeface="Calibri" panose="020F0502020204030204" pitchFamily="34" charset="0"/>
              </a:rPr>
              <a:t>18</a:t>
            </a:r>
            <a:r>
              <a:rPr lang="en-US" sz="3600" dirty="0">
                <a:effectLst>
                  <a:outerShdw blurRad="38100" dist="38100" dir="2700000" algn="tl">
                    <a:srgbClr val="000000">
                      <a:alpha val="43137"/>
                    </a:srgbClr>
                  </a:outerShdw>
                </a:effectLst>
                <a:latin typeface="Calibri" panose="020F0502020204030204" pitchFamily="34" charset="0"/>
              </a:rPr>
              <a:t> On that day the </a:t>
            </a:r>
            <a:r>
              <a:rPr lang="en-US" sz="3600" cap="small" dirty="0">
                <a:effectLst>
                  <a:outerShdw blurRad="38100" dist="38100" dir="2700000" algn="tl">
                    <a:srgbClr val="000000">
                      <a:alpha val="43137"/>
                    </a:srgbClr>
                  </a:outerShdw>
                </a:effectLst>
                <a:latin typeface="Calibri" panose="020F0502020204030204" pitchFamily="34" charset="0"/>
              </a:rPr>
              <a:t>Lord</a:t>
            </a:r>
            <a:r>
              <a:rPr lang="en-US" sz="3600" dirty="0">
                <a:effectLst>
                  <a:outerShdw blurRad="38100" dist="38100" dir="2700000" algn="tl">
                    <a:srgbClr val="000000">
                      <a:alpha val="43137"/>
                    </a:srgbClr>
                  </a:outerShdw>
                </a:effectLst>
                <a:latin typeface="Calibri" panose="020F0502020204030204" pitchFamily="34" charset="0"/>
              </a:rPr>
              <a:t> made a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covenant</a:t>
            </a:r>
            <a:r>
              <a:rPr lang="en-US" sz="3600" dirty="0">
                <a:effectLst>
                  <a:outerShdw blurRad="38100" dist="38100" dir="2700000" algn="tl">
                    <a:srgbClr val="000000">
                      <a:alpha val="43137"/>
                    </a:srgbClr>
                  </a:outerShdw>
                </a:effectLst>
                <a:latin typeface="Calibri" panose="020F0502020204030204" pitchFamily="34" charset="0"/>
              </a:rPr>
              <a:t> with Abram, saying, “To your descendants I have given this land, From the river of Egypt as far as the great river, the river Euphrates: </a:t>
            </a:r>
            <a:r>
              <a:rPr lang="en-US" sz="3600" baseline="30000" dirty="0">
                <a:effectLst>
                  <a:outerShdw blurRad="38100" dist="38100" dir="2700000" algn="tl">
                    <a:srgbClr val="000000">
                      <a:alpha val="43137"/>
                    </a:srgbClr>
                  </a:outerShdw>
                </a:effectLst>
                <a:latin typeface="Calibri" panose="020F0502020204030204" pitchFamily="34" charset="0"/>
              </a:rPr>
              <a:t>19 </a:t>
            </a:r>
            <a:r>
              <a:rPr lang="en-US" sz="3600" dirty="0">
                <a:effectLst>
                  <a:outerShdw blurRad="38100" dist="38100" dir="2700000" algn="tl">
                    <a:srgbClr val="000000">
                      <a:alpha val="43137"/>
                    </a:srgbClr>
                  </a:outerShdw>
                </a:effectLst>
                <a:latin typeface="Calibri" panose="020F0502020204030204" pitchFamily="34" charset="0"/>
              </a:rPr>
              <a:t>the Kenite and the </a:t>
            </a:r>
            <a:r>
              <a:rPr lang="en-US" sz="3600" dirty="0" err="1">
                <a:effectLst>
                  <a:outerShdw blurRad="38100" dist="38100" dir="2700000" algn="tl">
                    <a:srgbClr val="000000">
                      <a:alpha val="43137"/>
                    </a:srgbClr>
                  </a:outerShdw>
                </a:effectLst>
                <a:latin typeface="Calibri" panose="020F0502020204030204" pitchFamily="34" charset="0"/>
              </a:rPr>
              <a:t>Kenizzite</a:t>
            </a:r>
            <a:r>
              <a:rPr lang="en-US" sz="3600" dirty="0">
                <a:effectLst>
                  <a:outerShdw blurRad="38100" dist="38100" dir="2700000" algn="tl">
                    <a:srgbClr val="000000">
                      <a:alpha val="43137"/>
                    </a:srgbClr>
                  </a:outerShdw>
                </a:effectLst>
                <a:latin typeface="Calibri" panose="020F0502020204030204" pitchFamily="34" charset="0"/>
              </a:rPr>
              <a:t> and the </a:t>
            </a:r>
            <a:r>
              <a:rPr lang="en-US" sz="3600" dirty="0" err="1">
                <a:effectLst>
                  <a:outerShdw blurRad="38100" dist="38100" dir="2700000" algn="tl">
                    <a:srgbClr val="000000">
                      <a:alpha val="43137"/>
                    </a:srgbClr>
                  </a:outerShdw>
                </a:effectLst>
                <a:latin typeface="Calibri" panose="020F0502020204030204" pitchFamily="34" charset="0"/>
              </a:rPr>
              <a:t>Kadmonite</a:t>
            </a:r>
            <a:r>
              <a:rPr lang="en-US" sz="3600" dirty="0">
                <a:effectLst>
                  <a:outerShdw blurRad="38100" dist="38100" dir="2700000" algn="tl">
                    <a:srgbClr val="000000">
                      <a:alpha val="43137"/>
                    </a:srgbClr>
                  </a:outerShdw>
                </a:effectLst>
                <a:latin typeface="Calibri" panose="020F0502020204030204" pitchFamily="34" charset="0"/>
              </a:rPr>
              <a:t> </a:t>
            </a:r>
            <a:r>
              <a:rPr lang="en-US" sz="3600" baseline="30000" dirty="0">
                <a:effectLst>
                  <a:outerShdw blurRad="38100" dist="38100" dir="2700000" algn="tl">
                    <a:srgbClr val="000000">
                      <a:alpha val="43137"/>
                    </a:srgbClr>
                  </a:outerShdw>
                </a:effectLst>
                <a:latin typeface="Calibri" panose="020F0502020204030204" pitchFamily="34" charset="0"/>
              </a:rPr>
              <a:t>20 </a:t>
            </a:r>
            <a:r>
              <a:rPr lang="en-US" sz="3600" dirty="0">
                <a:effectLst>
                  <a:outerShdw blurRad="38100" dist="38100" dir="2700000" algn="tl">
                    <a:srgbClr val="000000">
                      <a:alpha val="43137"/>
                    </a:srgbClr>
                  </a:outerShdw>
                </a:effectLst>
                <a:latin typeface="Calibri" panose="020F0502020204030204" pitchFamily="34" charset="0"/>
              </a:rPr>
              <a:t>and the Hittite and the Perizzite and the Rephaim </a:t>
            </a:r>
            <a:r>
              <a:rPr lang="en-US" sz="3600" baseline="30000" dirty="0">
                <a:effectLst>
                  <a:outerShdw blurRad="38100" dist="38100" dir="2700000" algn="tl">
                    <a:srgbClr val="000000">
                      <a:alpha val="43137"/>
                    </a:srgbClr>
                  </a:outerShdw>
                </a:effectLst>
                <a:latin typeface="Calibri" panose="020F0502020204030204" pitchFamily="34" charset="0"/>
              </a:rPr>
              <a:t>21 </a:t>
            </a:r>
            <a:r>
              <a:rPr lang="en-US" sz="3600" dirty="0">
                <a:effectLst>
                  <a:outerShdw blurRad="38100" dist="38100" dir="2700000" algn="tl">
                    <a:srgbClr val="000000">
                      <a:alpha val="43137"/>
                    </a:srgbClr>
                  </a:outerShdw>
                </a:effectLst>
                <a:latin typeface="Calibri" panose="020F0502020204030204" pitchFamily="34" charset="0"/>
              </a:rPr>
              <a:t>and the Amorite and the Canaanite and the </a:t>
            </a:r>
            <a:r>
              <a:rPr lang="en-US" sz="3600" dirty="0" err="1">
                <a:effectLst>
                  <a:outerShdw blurRad="38100" dist="38100" dir="2700000" algn="tl">
                    <a:srgbClr val="000000">
                      <a:alpha val="43137"/>
                    </a:srgbClr>
                  </a:outerShdw>
                </a:effectLst>
                <a:latin typeface="Calibri" panose="020F0502020204030204" pitchFamily="34" charset="0"/>
              </a:rPr>
              <a:t>Girgashite</a:t>
            </a:r>
            <a:r>
              <a:rPr lang="en-US" sz="3600" dirty="0">
                <a:effectLst>
                  <a:outerShdw blurRad="38100" dist="38100" dir="2700000" algn="tl">
                    <a:srgbClr val="000000">
                      <a:alpha val="43137"/>
                    </a:srgbClr>
                  </a:outerShdw>
                </a:effectLst>
                <a:latin typeface="Calibri" panose="020F0502020204030204" pitchFamily="34" charset="0"/>
              </a:rPr>
              <a:t> and the Jebusite.”</a:t>
            </a:r>
            <a:endParaRPr lang="en-US" sz="2800" dirty="0">
              <a:latin typeface="Calibri" panose="020F0502020204030204" pitchFamily="34" charset="0"/>
            </a:endParaRPr>
          </a:p>
        </p:txBody>
      </p:sp>
    </p:spTree>
    <p:extLst>
      <p:ext uri="{BB962C8B-B14F-4D97-AF65-F5344CB8AC3E}">
        <p14:creationId xmlns:p14="http://schemas.microsoft.com/office/powerpoint/2010/main" val="801587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2209800" y="228600"/>
            <a:ext cx="7772400" cy="1143000"/>
          </a:xfrm>
        </p:spPr>
        <p:txBody>
          <a:bodyPr/>
          <a:lstStyle/>
          <a:p>
            <a:pPr algn="ctr"/>
            <a:r>
              <a:rPr lang="en-US" sz="3600" dirty="0">
                <a:effectLst>
                  <a:outerShdw blurRad="38100" dist="38100" dir="2700000" algn="tl">
                    <a:srgbClr val="000000">
                      <a:alpha val="43137"/>
                    </a:srgbClr>
                  </a:outerShdw>
                </a:effectLst>
              </a:rPr>
              <a:t>Evidence of Abrahamic Covenant’s Unconditional Nature</a:t>
            </a:r>
          </a:p>
        </p:txBody>
      </p:sp>
      <p:sp>
        <p:nvSpPr>
          <p:cNvPr id="34819" name="Rectangle 3"/>
          <p:cNvSpPr>
            <a:spLocks noGrp="1" noChangeArrowheads="1"/>
          </p:cNvSpPr>
          <p:nvPr>
            <p:ph type="body" idx="1"/>
          </p:nvPr>
        </p:nvSpPr>
        <p:spPr>
          <a:xfrm>
            <a:off x="609600" y="1600200"/>
            <a:ext cx="11201400" cy="3810001"/>
          </a:xfrm>
        </p:spPr>
        <p:txBody>
          <a:bodyPr/>
          <a:lstStyle/>
          <a:p>
            <a:pPr marL="457200" indent="-457200">
              <a:spcBef>
                <a:spcPts val="0"/>
              </a:spcBef>
              <a:spcAft>
                <a:spcPts val="1800"/>
              </a:spcAft>
              <a:defRPr/>
            </a:pPr>
            <a:r>
              <a:rPr lang="en-US" dirty="0">
                <a:effectLst>
                  <a:outerShdw blurRad="38100" dist="38100" dir="2700000" algn="tl">
                    <a:srgbClr val="000000">
                      <a:alpha val="43137"/>
                    </a:srgbClr>
                  </a:outerShdw>
                </a:effectLst>
              </a:rPr>
              <a:t>ANE covenant ratification ceremony (Gen 15)</a:t>
            </a:r>
          </a:p>
          <a:p>
            <a:pPr marL="457200" indent="-457200">
              <a:spcBef>
                <a:spcPts val="0"/>
              </a:spcBef>
              <a:spcAft>
                <a:spcPts val="1800"/>
              </a:spcAft>
              <a:defRPr/>
            </a:pPr>
            <a:r>
              <a:rPr lang="en-US" dirty="0">
                <a:effectLst>
                  <a:outerShdw blurRad="38100" dist="38100" dir="2700000" algn="tl">
                    <a:srgbClr val="000000">
                      <a:alpha val="43137"/>
                    </a:srgbClr>
                  </a:outerShdw>
                </a:effectLst>
              </a:rPr>
              <a:t>Lack of stated conditions for Israel’s obedience (Gen 15)</a:t>
            </a:r>
          </a:p>
          <a:p>
            <a:pPr marL="457200" indent="-457200">
              <a:spcBef>
                <a:spcPts val="0"/>
              </a:spcBef>
              <a:spcAft>
                <a:spcPts val="1800"/>
              </a:spcAft>
              <a:defRPr/>
            </a:pPr>
            <a:r>
              <a:rPr lang="en-US" dirty="0">
                <a:effectLst>
                  <a:outerShdw blurRad="38100" dist="38100" dir="2700000" algn="tl">
                    <a:srgbClr val="000000">
                      <a:alpha val="43137"/>
                    </a:srgbClr>
                  </a:outerShdw>
                </a:effectLst>
              </a:rPr>
              <a:t>Covenant's eternality (Gen 17:7, 13, 19; Ps. 90:2)</a:t>
            </a:r>
          </a:p>
          <a:p>
            <a:pPr marL="457200" indent="-457200">
              <a:spcBef>
                <a:spcPts val="0"/>
              </a:spcBef>
              <a:spcAft>
                <a:spcPts val="1800"/>
              </a:spcAft>
              <a:defRPr/>
            </a:pPr>
            <a:r>
              <a:rPr lang="en-US" dirty="0">
                <a:effectLst>
                  <a:outerShdw blurRad="38100" dist="38100" dir="2700000" algn="tl">
                    <a:srgbClr val="000000">
                      <a:alpha val="43137"/>
                    </a:srgbClr>
                  </a:outerShdw>
                </a:effectLst>
              </a:rPr>
              <a:t>Covenant's immutability (</a:t>
            </a:r>
            <a:r>
              <a:rPr lang="en-US" dirty="0" err="1">
                <a:effectLst>
                  <a:outerShdw blurRad="38100" dist="38100" dir="2700000" algn="tl">
                    <a:srgbClr val="000000">
                      <a:alpha val="43137"/>
                    </a:srgbClr>
                  </a:outerShdw>
                </a:effectLst>
              </a:rPr>
              <a:t>Heb</a:t>
            </a:r>
            <a:r>
              <a:rPr lang="en-US" dirty="0">
                <a:effectLst>
                  <a:outerShdw blurRad="38100" dist="38100" dir="2700000" algn="tl">
                    <a:srgbClr val="000000">
                      <a:alpha val="43137"/>
                    </a:srgbClr>
                  </a:outerShdw>
                </a:effectLst>
              </a:rPr>
              <a:t> 6:13-18; Mal. 3:6)</a:t>
            </a:r>
          </a:p>
          <a:p>
            <a:pPr marL="457200" indent="-457200">
              <a:spcBef>
                <a:spcPts val="0"/>
              </a:spcBef>
              <a:spcAft>
                <a:spcPts val="1800"/>
              </a:spcAft>
              <a:defRPr/>
            </a:pPr>
            <a:r>
              <a:rPr lang="en-US" dirty="0">
                <a:effectLst>
                  <a:outerShdw blurRad="38100" dist="38100" dir="2700000" algn="tl">
                    <a:srgbClr val="000000">
                      <a:alpha val="43137"/>
                    </a:srgbClr>
                  </a:outerShdw>
                </a:effectLst>
              </a:rPr>
              <a:t>Trans-generational reaffirmation despite perpetual national disobedience (</a:t>
            </a:r>
            <a:r>
              <a:rPr lang="en-US" dirty="0" err="1">
                <a:effectLst>
                  <a:outerShdw blurRad="38100" dist="38100" dir="2700000" algn="tl">
                    <a:srgbClr val="000000">
                      <a:alpha val="43137"/>
                    </a:srgbClr>
                  </a:outerShdw>
                </a:effectLst>
              </a:rPr>
              <a:t>Jer</a:t>
            </a:r>
            <a:r>
              <a:rPr lang="en-US" dirty="0">
                <a:effectLst>
                  <a:outerShdw blurRad="38100" dist="38100" dir="2700000" algn="tl">
                    <a:srgbClr val="000000">
                      <a:alpha val="43137"/>
                    </a:srgbClr>
                  </a:outerShdw>
                </a:effectLst>
              </a:rPr>
              <a:t> 31:35-37)</a:t>
            </a:r>
          </a:p>
        </p:txBody>
      </p:sp>
      <p:sp>
        <p:nvSpPr>
          <p:cNvPr id="30724" name="Text Box 4"/>
          <p:cNvSpPr txBox="1">
            <a:spLocks noChangeArrowheads="1"/>
          </p:cNvSpPr>
          <p:nvPr/>
        </p:nvSpPr>
        <p:spPr bwMode="auto">
          <a:xfrm>
            <a:off x="3314700" y="6400800"/>
            <a:ext cx="5562600" cy="369332"/>
          </a:xfrm>
          <a:prstGeom prst="rect">
            <a:avLst/>
          </a:prstGeom>
          <a:noFill/>
          <a:ln w="9525">
            <a:noFill/>
            <a:miter lim="800000"/>
            <a:headEnd/>
            <a:tailEnd/>
          </a:ln>
        </p:spPr>
        <p:txBody>
          <a:bodyPr wrap="square">
            <a:spAutoFit/>
          </a:bodyPr>
          <a:lstStyle/>
          <a:p>
            <a:pPr algn="ctr">
              <a:spcBef>
                <a:spcPct val="50000"/>
              </a:spcBef>
            </a:pPr>
            <a:r>
              <a:rPr lang="en-US" sz="1800" dirty="0">
                <a:effectLst>
                  <a:outerShdw blurRad="38100" dist="38100" dir="2700000" algn="tl">
                    <a:srgbClr val="000000">
                      <a:alpha val="43137"/>
                    </a:srgbClr>
                  </a:outerShdw>
                </a:effectLst>
                <a:latin typeface="Calibri" panose="020F0502020204030204" pitchFamily="34" charset="0"/>
              </a:rPr>
              <a:t>Walvoord, </a:t>
            </a:r>
            <a:r>
              <a:rPr lang="en-US" sz="1800" i="1" dirty="0">
                <a:effectLst>
                  <a:outerShdw blurRad="38100" dist="38100" dir="2700000" algn="tl">
                    <a:srgbClr val="000000">
                      <a:alpha val="43137"/>
                    </a:srgbClr>
                  </a:outerShdw>
                </a:effectLst>
                <a:latin typeface="Calibri" panose="020F0502020204030204" pitchFamily="34" charset="0"/>
              </a:rPr>
              <a:t>The Millennial Kingdom</a:t>
            </a:r>
            <a:r>
              <a:rPr lang="en-US" sz="1800" dirty="0">
                <a:effectLst>
                  <a:outerShdw blurRad="38100" dist="38100" dir="2700000" algn="tl">
                    <a:srgbClr val="000000">
                      <a:alpha val="43137"/>
                    </a:srgbClr>
                  </a:outerShdw>
                </a:effectLst>
                <a:latin typeface="Calibri" panose="020F0502020204030204" pitchFamily="34" charset="0"/>
              </a:rPr>
              <a:t>, 149-52</a:t>
            </a:r>
          </a:p>
        </p:txBody>
      </p:sp>
      <p:pic>
        <p:nvPicPr>
          <p:cNvPr id="5" name="Picture 2" descr="http://walvoordhistory.com/wp-content/uploads/2009/11/JohnFWalvoord-e1419653447886.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76200"/>
            <a:ext cx="920116" cy="1097280"/>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37503966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1860153" y="228600"/>
            <a:ext cx="8471694" cy="1143000"/>
          </a:xfrm>
        </p:spPr>
        <p:txBody>
          <a:bodyPr/>
          <a:lstStyle/>
          <a:p>
            <a:pPr algn="ctr"/>
            <a:r>
              <a:rPr lang="en-US" sz="3200" dirty="0"/>
              <a:t>Land Promises Fulfilled in the Time of Joshua (Josh. 11:23; 21:43-45) or Solomon (1 Kgs. 4:21)?</a:t>
            </a:r>
          </a:p>
        </p:txBody>
      </p:sp>
      <p:sp>
        <p:nvSpPr>
          <p:cNvPr id="35843" name="Rectangle 3"/>
          <p:cNvSpPr>
            <a:spLocks noGrp="1" noChangeArrowheads="1"/>
          </p:cNvSpPr>
          <p:nvPr>
            <p:ph type="body" idx="1"/>
          </p:nvPr>
        </p:nvSpPr>
        <p:spPr>
          <a:xfrm>
            <a:off x="625868" y="1600201"/>
            <a:ext cx="10956532" cy="4460875"/>
          </a:xfrm>
        </p:spPr>
        <p:txBody>
          <a:bodyPr/>
          <a:lstStyle/>
          <a:p>
            <a:pPr>
              <a:lnSpc>
                <a:spcPct val="90000"/>
              </a:lnSpc>
              <a:spcBef>
                <a:spcPts val="0"/>
              </a:spcBef>
              <a:spcAft>
                <a:spcPts val="1200"/>
              </a:spcAft>
              <a:defRPr/>
            </a:pPr>
            <a:r>
              <a:rPr lang="en-US" sz="2800" dirty="0"/>
              <a:t>Extended context (Josh 13:1-7; Judges 1:19, 21, 27, 29, 30-36)</a:t>
            </a:r>
          </a:p>
          <a:p>
            <a:pPr>
              <a:lnSpc>
                <a:spcPct val="90000"/>
              </a:lnSpc>
              <a:spcBef>
                <a:spcPts val="0"/>
              </a:spcBef>
              <a:spcAft>
                <a:spcPts val="1200"/>
              </a:spcAft>
              <a:defRPr/>
            </a:pPr>
            <a:r>
              <a:rPr lang="en-US" sz="2800" dirty="0"/>
              <a:t>Land gained in conquest was only a fraction of what was promised (1 Kgs. 4:25)</a:t>
            </a:r>
          </a:p>
          <a:p>
            <a:pPr>
              <a:lnSpc>
                <a:spcPct val="90000"/>
              </a:lnSpc>
              <a:spcBef>
                <a:spcPts val="0"/>
              </a:spcBef>
              <a:spcAft>
                <a:spcPts val="1200"/>
              </a:spcAft>
              <a:defRPr/>
            </a:pPr>
            <a:r>
              <a:rPr lang="en-US" sz="2800" dirty="0"/>
              <a:t>Jerusalem not conquered in Joshua’s day (Josh 15:63; 2 Sam 5)</a:t>
            </a:r>
          </a:p>
          <a:p>
            <a:pPr>
              <a:lnSpc>
                <a:spcPct val="90000"/>
              </a:lnSpc>
              <a:spcBef>
                <a:spcPts val="0"/>
              </a:spcBef>
              <a:spcAft>
                <a:spcPts val="1200"/>
              </a:spcAft>
              <a:defRPr/>
            </a:pPr>
            <a:r>
              <a:rPr lang="en-US" sz="2800" dirty="0"/>
              <a:t>Solomon’s reign extended to the border of Egypt (1 Kgs. 4:21) and not the River of Egypt (Gen. 15:18)</a:t>
            </a:r>
          </a:p>
          <a:p>
            <a:pPr>
              <a:lnSpc>
                <a:spcPct val="90000"/>
              </a:lnSpc>
              <a:spcBef>
                <a:spcPts val="0"/>
              </a:spcBef>
              <a:spcAft>
                <a:spcPts val="1200"/>
              </a:spcAft>
              <a:defRPr/>
            </a:pPr>
            <a:r>
              <a:rPr lang="en-US" sz="2800" dirty="0"/>
              <a:t>Solomon’s reign was tributary only (1 Kgs. 4:21)</a:t>
            </a:r>
          </a:p>
          <a:p>
            <a:pPr>
              <a:lnSpc>
                <a:spcPct val="90000"/>
              </a:lnSpc>
              <a:spcBef>
                <a:spcPts val="0"/>
              </a:spcBef>
              <a:spcAft>
                <a:spcPts val="1200"/>
              </a:spcAft>
              <a:defRPr/>
            </a:pPr>
            <a:r>
              <a:rPr lang="en-US" sz="2800" dirty="0"/>
              <a:t>Forever? (Gen 17:7-8, 13, 19)</a:t>
            </a:r>
          </a:p>
          <a:p>
            <a:pPr>
              <a:lnSpc>
                <a:spcPct val="90000"/>
              </a:lnSpc>
              <a:spcBef>
                <a:spcPts val="0"/>
              </a:spcBef>
              <a:spcAft>
                <a:spcPts val="1200"/>
              </a:spcAft>
              <a:defRPr/>
            </a:pPr>
            <a:r>
              <a:rPr lang="en-US" sz="2800" dirty="0"/>
              <a:t>Reaffirmation of land promises long after Joshua and Solomon’s time (Amos 9:11-15)</a:t>
            </a:r>
          </a:p>
        </p:txBody>
      </p:sp>
      <p:sp>
        <p:nvSpPr>
          <p:cNvPr id="32772" name="Text Box 4"/>
          <p:cNvSpPr txBox="1">
            <a:spLocks noChangeArrowheads="1"/>
          </p:cNvSpPr>
          <p:nvPr/>
        </p:nvSpPr>
        <p:spPr bwMode="auto">
          <a:xfrm>
            <a:off x="3314700" y="6400800"/>
            <a:ext cx="5562600" cy="369332"/>
          </a:xfrm>
          <a:prstGeom prst="rect">
            <a:avLst/>
          </a:prstGeom>
          <a:noFill/>
          <a:ln w="9525">
            <a:noFill/>
            <a:miter lim="800000"/>
            <a:headEnd/>
            <a:tailEnd/>
          </a:ln>
        </p:spPr>
        <p:txBody>
          <a:bodyPr wrap="square">
            <a:spAutoFit/>
          </a:bodyPr>
          <a:lstStyle/>
          <a:p>
            <a:pPr algn="ctr">
              <a:spcBef>
                <a:spcPct val="50000"/>
              </a:spcBef>
            </a:pPr>
            <a:r>
              <a:rPr lang="en-US" sz="1800" dirty="0" err="1">
                <a:latin typeface="Calibri" panose="020F0502020204030204" pitchFamily="34" charset="0"/>
              </a:rPr>
              <a:t>Fruchtenbaum</a:t>
            </a:r>
            <a:r>
              <a:rPr lang="en-US" sz="1800" dirty="0">
                <a:latin typeface="Calibri" panose="020F0502020204030204" pitchFamily="34" charset="0"/>
              </a:rPr>
              <a:t>, </a:t>
            </a:r>
            <a:r>
              <a:rPr lang="en-US" sz="1800" i="1" dirty="0" err="1">
                <a:latin typeface="Calibri" panose="020F0502020204030204" pitchFamily="34" charset="0"/>
              </a:rPr>
              <a:t>Israelology</a:t>
            </a:r>
            <a:r>
              <a:rPr lang="en-US" sz="1800" dirty="0">
                <a:latin typeface="Calibri" panose="020F0502020204030204" pitchFamily="34" charset="0"/>
              </a:rPr>
              <a:t>, 521-22, 631-32</a:t>
            </a:r>
          </a:p>
        </p:txBody>
      </p:sp>
      <p:pic>
        <p:nvPicPr>
          <p:cNvPr id="6" name="Picture 5">
            <a:extLst>
              <a:ext uri="{FF2B5EF4-FFF2-40B4-BE49-F238E27FC236}">
                <a16:creationId xmlns:a16="http://schemas.microsoft.com/office/drawing/2014/main" id="{36FB9D03-BA80-4099-AEF8-5EF1EC8E29A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76200"/>
            <a:ext cx="821932" cy="1097280"/>
          </a:xfrm>
          <a:prstGeom prst="rect">
            <a:avLst/>
          </a:prstGeom>
          <a:ln>
            <a:solidFill>
              <a:schemeClr val="tx1"/>
            </a:solidFill>
          </a:ln>
        </p:spPr>
      </p:pic>
    </p:spTree>
    <p:extLst>
      <p:ext uri="{BB962C8B-B14F-4D97-AF65-F5344CB8AC3E}">
        <p14:creationId xmlns:p14="http://schemas.microsoft.com/office/powerpoint/2010/main" val="19063944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E3DAEE16-233B-4E27-A602-4D37C9A249F4}"/>
              </a:ext>
            </a:extLst>
          </p:cNvPr>
          <p:cNvGraphicFramePr>
            <a:graphicFrameLocks noGrp="1"/>
          </p:cNvGraphicFramePr>
          <p:nvPr>
            <p:ph idx="1"/>
          </p:nvPr>
        </p:nvGraphicFramePr>
        <p:xfrm>
          <a:off x="580505" y="640071"/>
          <a:ext cx="11030990" cy="4846374"/>
        </p:xfrm>
        <a:graphic>
          <a:graphicData uri="http://schemas.openxmlformats.org/drawingml/2006/table">
            <a:tbl>
              <a:tblPr firstRow="1" bandRow="1">
                <a:tableStyleId>{073A0DAA-6AF3-43AB-8588-CEC1D06C72B9}</a:tableStyleId>
              </a:tblPr>
              <a:tblGrid>
                <a:gridCol w="2103120">
                  <a:extLst>
                    <a:ext uri="{9D8B030D-6E8A-4147-A177-3AD203B41FA5}">
                      <a16:colId xmlns:a16="http://schemas.microsoft.com/office/drawing/2014/main" val="20000"/>
                    </a:ext>
                  </a:extLst>
                </a:gridCol>
                <a:gridCol w="2194560">
                  <a:extLst>
                    <a:ext uri="{9D8B030D-6E8A-4147-A177-3AD203B41FA5}">
                      <a16:colId xmlns:a16="http://schemas.microsoft.com/office/drawing/2014/main" val="20001"/>
                    </a:ext>
                  </a:extLst>
                </a:gridCol>
                <a:gridCol w="1995055">
                  <a:extLst>
                    <a:ext uri="{9D8B030D-6E8A-4147-A177-3AD203B41FA5}">
                      <a16:colId xmlns:a16="http://schemas.microsoft.com/office/drawing/2014/main" val="20002"/>
                    </a:ext>
                  </a:extLst>
                </a:gridCol>
                <a:gridCol w="1080655">
                  <a:extLst>
                    <a:ext uri="{9D8B030D-6E8A-4147-A177-3AD203B41FA5}">
                      <a16:colId xmlns:a16="http://schemas.microsoft.com/office/drawing/2014/main" val="20003"/>
                    </a:ext>
                  </a:extLst>
                </a:gridCol>
                <a:gridCol w="3657600">
                  <a:extLst>
                    <a:ext uri="{9D8B030D-6E8A-4147-A177-3AD203B41FA5}">
                      <a16:colId xmlns:a16="http://schemas.microsoft.com/office/drawing/2014/main" val="20004"/>
                    </a:ext>
                  </a:extLst>
                </a:gridCol>
              </a:tblGrid>
              <a:tr h="914400">
                <a:tc gridSpan="5">
                  <a:txBody>
                    <a:bodyPr/>
                    <a:lstStyle/>
                    <a:p>
                      <a:pPr algn="ctr"/>
                      <a:r>
                        <a:rPr lang="en-US" altLang="en-US" sz="3600" b="0" kern="12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THREE PHASES OF MOSES’ 120 YEAR LIFE</a:t>
                      </a:r>
                      <a:endParaRPr lang="en-US" sz="3600" b="0" kern="12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endParaRPr>
                    </a:p>
                  </a:txBody>
                  <a:tcPr marT="45729" marB="45729" anchor="ctr"/>
                </a:tc>
                <a:tc hMerge="1">
                  <a:txBody>
                    <a:bodyPr/>
                    <a:lstStyle/>
                    <a:p>
                      <a:endParaRPr lang="en-US" sz="2400" u="sng" dirty="0">
                        <a:solidFill>
                          <a:schemeClr val="bg2"/>
                        </a:solidFill>
                        <a:latin typeface="Calibri" panose="020F0502020204030204" pitchFamily="34" charset="0"/>
                      </a:endParaRPr>
                    </a:p>
                  </a:txBody>
                  <a:tcPr marT="45729" marB="45729"/>
                </a:tc>
                <a:tc hMerge="1">
                  <a:txBody>
                    <a:bodyPr/>
                    <a:lstStyle/>
                    <a:p>
                      <a:endParaRPr lang="en-US" sz="2400" u="sng" dirty="0">
                        <a:solidFill>
                          <a:schemeClr val="bg2"/>
                        </a:solidFill>
                        <a:latin typeface="Calibri" panose="020F0502020204030204" pitchFamily="34" charset="0"/>
                      </a:endParaRPr>
                    </a:p>
                  </a:txBody>
                  <a:tcPr marT="45729" marB="45729"/>
                </a:tc>
                <a:tc hMerge="1">
                  <a:txBody>
                    <a:bodyPr/>
                    <a:lstStyle/>
                    <a:p>
                      <a:endParaRPr lang="en-US" sz="2400" u="sng" dirty="0">
                        <a:solidFill>
                          <a:schemeClr val="bg2"/>
                        </a:solidFill>
                        <a:latin typeface="Calibri" panose="020F0502020204030204" pitchFamily="34" charset="0"/>
                      </a:endParaRPr>
                    </a:p>
                  </a:txBody>
                  <a:tcPr marT="45729" marB="45729"/>
                </a:tc>
                <a:tc hMerge="1">
                  <a:txBody>
                    <a:bodyPr/>
                    <a:lstStyle/>
                    <a:p>
                      <a:endParaRPr lang="en-US" sz="2400" u="sng" dirty="0">
                        <a:solidFill>
                          <a:schemeClr val="bg2"/>
                        </a:solidFill>
                        <a:latin typeface="Calibri" panose="020F0502020204030204" pitchFamily="34" charset="0"/>
                      </a:endParaRPr>
                    </a:p>
                  </a:txBody>
                  <a:tcPr marT="45729" marB="45729"/>
                </a:tc>
                <a:extLst>
                  <a:ext uri="{0D108BD9-81ED-4DB2-BD59-A6C34878D82A}">
                    <a16:rowId xmlns:a16="http://schemas.microsoft.com/office/drawing/2014/main" val="689040630"/>
                  </a:ext>
                </a:extLst>
              </a:tr>
              <a:tr h="640080">
                <a:tc>
                  <a:txBody>
                    <a:bodyPr/>
                    <a:lstStyle/>
                    <a:p>
                      <a:pPr algn="ctr"/>
                      <a:r>
                        <a:rPr lang="en-US" sz="2200" b="1" kern="1200" dirty="0">
                          <a:solidFill>
                            <a:schemeClr val="dk1"/>
                          </a:solidFill>
                          <a:latin typeface="Calibri" panose="020F0502020204030204" pitchFamily="34" charset="0"/>
                          <a:ea typeface="+mn-ea"/>
                          <a:cs typeface="Calibri" panose="020F0502020204030204" pitchFamily="34" charset="0"/>
                        </a:rPr>
                        <a:t>LIFE PHASE</a:t>
                      </a:r>
                    </a:p>
                  </a:txBody>
                  <a:tcPr marT="45729" marB="45729" anchor="ctr"/>
                </a:tc>
                <a:tc>
                  <a:txBody>
                    <a:bodyPr/>
                    <a:lstStyle/>
                    <a:p>
                      <a:pPr algn="ctr"/>
                      <a:r>
                        <a:rPr lang="en-US" sz="2200" b="1" u="none" kern="1200" dirty="0">
                          <a:solidFill>
                            <a:srgbClr val="C00000"/>
                          </a:solidFill>
                          <a:latin typeface="Calibri" panose="020F0502020204030204" pitchFamily="34" charset="0"/>
                          <a:ea typeface="+mn-ea"/>
                          <a:cs typeface="Calibri" panose="020F0502020204030204" pitchFamily="34" charset="0"/>
                        </a:rPr>
                        <a:t>SCRIPTURE</a:t>
                      </a:r>
                    </a:p>
                  </a:txBody>
                  <a:tcPr marT="45729" marB="45729" anchor="ctr"/>
                </a:tc>
                <a:tc>
                  <a:txBody>
                    <a:bodyPr/>
                    <a:lstStyle/>
                    <a:p>
                      <a:pPr algn="ctr"/>
                      <a:r>
                        <a:rPr lang="en-US" sz="2200" b="1" u="none" dirty="0">
                          <a:solidFill>
                            <a:srgbClr val="0000FF"/>
                          </a:solidFill>
                          <a:latin typeface="Calibri" panose="020F0502020204030204" pitchFamily="34" charset="0"/>
                          <a:cs typeface="Calibri" panose="020F0502020204030204" pitchFamily="34" charset="0"/>
                        </a:rPr>
                        <a:t>YEARS</a:t>
                      </a:r>
                    </a:p>
                  </a:txBody>
                  <a:tcPr marT="45729" marB="45729" anchor="ctr"/>
                </a:tc>
                <a:tc>
                  <a:txBody>
                    <a:bodyPr/>
                    <a:lstStyle/>
                    <a:p>
                      <a:pPr algn="ctr"/>
                      <a:r>
                        <a:rPr lang="en-US" sz="2200" b="1" u="none" dirty="0">
                          <a:solidFill>
                            <a:srgbClr val="008000"/>
                          </a:solidFill>
                          <a:latin typeface="Calibri" panose="020F0502020204030204" pitchFamily="34" charset="0"/>
                          <a:cs typeface="Calibri" panose="020F0502020204030204" pitchFamily="34" charset="0"/>
                        </a:rPr>
                        <a:t>AGE</a:t>
                      </a:r>
                    </a:p>
                  </a:txBody>
                  <a:tcPr marT="45729" marB="45729" anchor="ctr"/>
                </a:tc>
                <a:tc>
                  <a:txBody>
                    <a:bodyPr/>
                    <a:lstStyle/>
                    <a:p>
                      <a:pPr algn="ctr"/>
                      <a:r>
                        <a:rPr lang="en-US" sz="2200" b="1" u="none" dirty="0">
                          <a:solidFill>
                            <a:srgbClr val="660066"/>
                          </a:solidFill>
                          <a:latin typeface="Calibri" panose="020F0502020204030204" pitchFamily="34" charset="0"/>
                          <a:cs typeface="Calibri" panose="020F0502020204030204" pitchFamily="34" charset="0"/>
                        </a:rPr>
                        <a:t>ACTIVITY</a:t>
                      </a:r>
                    </a:p>
                  </a:txBody>
                  <a:tcPr marT="45729" marB="45729" anchor="ctr"/>
                </a:tc>
                <a:extLst>
                  <a:ext uri="{0D108BD9-81ED-4DB2-BD59-A6C34878D82A}">
                    <a16:rowId xmlns:a16="http://schemas.microsoft.com/office/drawing/2014/main" val="10000"/>
                  </a:ext>
                </a:extLst>
              </a:tr>
              <a:tr h="1097298">
                <a:tc>
                  <a:txBody>
                    <a:bodyPr/>
                    <a:lstStyle/>
                    <a:p>
                      <a:pPr marL="0" algn="ctr" defTabSz="914400" rtl="0" eaLnBrk="1" latinLnBrk="0" hangingPunct="1"/>
                      <a:r>
                        <a:rPr lang="en-US" sz="2200" b="1" kern="1200" dirty="0">
                          <a:solidFill>
                            <a:schemeClr val="dk1"/>
                          </a:solidFill>
                          <a:latin typeface="Calibri" panose="020F0502020204030204" pitchFamily="34" charset="0"/>
                          <a:ea typeface="+mn-ea"/>
                          <a:cs typeface="Calibri" panose="020F0502020204030204" pitchFamily="34" charset="0"/>
                        </a:rPr>
                        <a:t>Natural Training</a:t>
                      </a:r>
                    </a:p>
                  </a:txBody>
                  <a:tcPr marT="45729" marB="45729" anchor="ctr"/>
                </a:tc>
                <a:tc>
                  <a:txBody>
                    <a:bodyPr/>
                    <a:lstStyle/>
                    <a:p>
                      <a:pPr algn="ctr"/>
                      <a:r>
                        <a:rPr lang="en-US" sz="2200" b="1" u="none" kern="1200" dirty="0">
                          <a:solidFill>
                            <a:srgbClr val="C00000"/>
                          </a:solidFill>
                          <a:latin typeface="Calibri" panose="020F0502020204030204" pitchFamily="34" charset="0"/>
                          <a:ea typeface="+mn-ea"/>
                          <a:cs typeface="Calibri" panose="020F0502020204030204" pitchFamily="34" charset="0"/>
                        </a:rPr>
                        <a:t>Acts 7:23</a:t>
                      </a:r>
                    </a:p>
                  </a:txBody>
                  <a:tcPr marT="45729" marB="45729" anchor="ctr"/>
                </a:tc>
                <a:tc>
                  <a:txBody>
                    <a:bodyPr/>
                    <a:lstStyle/>
                    <a:p>
                      <a:pPr algn="ctr"/>
                      <a:r>
                        <a:rPr lang="en-US" sz="2200" b="1" u="none" kern="1200" dirty="0">
                          <a:solidFill>
                            <a:srgbClr val="0000FF"/>
                          </a:solidFill>
                          <a:latin typeface="Calibri" panose="020F0502020204030204" pitchFamily="34" charset="0"/>
                          <a:ea typeface="+mn-ea"/>
                          <a:cs typeface="Calibri" panose="020F0502020204030204" pitchFamily="34" charset="0"/>
                        </a:rPr>
                        <a:t>1526–1486 B.C.</a:t>
                      </a:r>
                    </a:p>
                  </a:txBody>
                  <a:tcPr marT="45729" marB="45729" anchor="ctr"/>
                </a:tc>
                <a:tc>
                  <a:txBody>
                    <a:bodyPr/>
                    <a:lstStyle/>
                    <a:p>
                      <a:pPr algn="ctr"/>
                      <a:r>
                        <a:rPr lang="en-US" sz="2200" b="1" u="none" kern="1200" dirty="0">
                          <a:solidFill>
                            <a:srgbClr val="008000"/>
                          </a:solidFill>
                          <a:latin typeface="Calibri" panose="020F0502020204030204" pitchFamily="34" charset="0"/>
                          <a:ea typeface="+mn-ea"/>
                          <a:cs typeface="Calibri" panose="020F0502020204030204" pitchFamily="34" charset="0"/>
                        </a:rPr>
                        <a:t>1-40</a:t>
                      </a:r>
                    </a:p>
                  </a:txBody>
                  <a:tcPr marT="45729" marB="45729" anchor="ctr"/>
                </a:tc>
                <a:tc>
                  <a:txBody>
                    <a:bodyPr/>
                    <a:lstStyle/>
                    <a:p>
                      <a:r>
                        <a:rPr lang="en-US" sz="2200" b="1" u="none" kern="1200" dirty="0">
                          <a:solidFill>
                            <a:srgbClr val="660066"/>
                          </a:solidFill>
                          <a:latin typeface="Calibri" panose="020F0502020204030204" pitchFamily="34" charset="0"/>
                          <a:ea typeface="+mn-ea"/>
                          <a:cs typeface="Calibri" panose="020F0502020204030204" pitchFamily="34" charset="0"/>
                        </a:rPr>
                        <a:t>Egyptian Education</a:t>
                      </a:r>
                    </a:p>
                  </a:txBody>
                  <a:tcPr marT="45729" marB="45729" anchor="ctr"/>
                </a:tc>
                <a:extLst>
                  <a:ext uri="{0D108BD9-81ED-4DB2-BD59-A6C34878D82A}">
                    <a16:rowId xmlns:a16="http://schemas.microsoft.com/office/drawing/2014/main" val="10001"/>
                  </a:ext>
                </a:extLst>
              </a:tr>
              <a:tr h="1097298">
                <a:tc>
                  <a:txBody>
                    <a:bodyPr/>
                    <a:lstStyle/>
                    <a:p>
                      <a:pPr marL="0" algn="ctr" defTabSz="914400" rtl="0" eaLnBrk="1" latinLnBrk="0" hangingPunct="1"/>
                      <a:r>
                        <a:rPr lang="en-US" sz="2200" b="1" kern="1200" dirty="0">
                          <a:solidFill>
                            <a:schemeClr val="dk1"/>
                          </a:solidFill>
                          <a:latin typeface="Calibri" panose="020F0502020204030204" pitchFamily="34" charset="0"/>
                          <a:ea typeface="+mn-ea"/>
                          <a:cs typeface="Calibri" panose="020F0502020204030204" pitchFamily="34" charset="0"/>
                        </a:rPr>
                        <a:t>Spiritual Training</a:t>
                      </a:r>
                    </a:p>
                  </a:txBody>
                  <a:tcPr marT="45729" marB="45729"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200" b="1" u="none" kern="1200" dirty="0">
                          <a:solidFill>
                            <a:srgbClr val="C00000"/>
                          </a:solidFill>
                          <a:latin typeface="Calibri" panose="020F0502020204030204" pitchFamily="34" charset="0"/>
                          <a:ea typeface="+mn-ea"/>
                          <a:cs typeface="Calibri" panose="020F0502020204030204" pitchFamily="34" charset="0"/>
                        </a:rPr>
                        <a:t>Exod. 7:7</a:t>
                      </a:r>
                    </a:p>
                  </a:txBody>
                  <a:tcPr marT="45729" marB="45729"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200" b="1" u="none" kern="1200" dirty="0">
                          <a:solidFill>
                            <a:srgbClr val="0000FF"/>
                          </a:solidFill>
                          <a:latin typeface="Calibri" panose="020F0502020204030204" pitchFamily="34" charset="0"/>
                          <a:ea typeface="+mn-ea"/>
                          <a:cs typeface="Calibri" panose="020F0502020204030204" pitchFamily="34" charset="0"/>
                        </a:rPr>
                        <a:t>1486–1446 B.C.</a:t>
                      </a:r>
                    </a:p>
                  </a:txBody>
                  <a:tcPr marT="45729" marB="45729" anchor="ctr"/>
                </a:tc>
                <a:tc>
                  <a:txBody>
                    <a:bodyPr/>
                    <a:lstStyle/>
                    <a:p>
                      <a:pPr algn="ctr"/>
                      <a:r>
                        <a:rPr lang="en-US" sz="2200" b="1" u="none" kern="1200" dirty="0">
                          <a:solidFill>
                            <a:srgbClr val="008000"/>
                          </a:solidFill>
                          <a:latin typeface="Calibri" panose="020F0502020204030204" pitchFamily="34" charset="0"/>
                          <a:ea typeface="+mn-ea"/>
                          <a:cs typeface="Calibri" panose="020F0502020204030204" pitchFamily="34" charset="0"/>
                        </a:rPr>
                        <a:t>40-80</a:t>
                      </a:r>
                    </a:p>
                  </a:txBody>
                  <a:tcPr marT="45729" marB="45729" anchor="ctr"/>
                </a:tc>
                <a:tc>
                  <a:txBody>
                    <a:bodyPr/>
                    <a:lstStyle/>
                    <a:p>
                      <a:r>
                        <a:rPr lang="en-US" sz="2200" b="1" u="none" kern="1200" dirty="0">
                          <a:solidFill>
                            <a:srgbClr val="660066"/>
                          </a:solidFill>
                          <a:latin typeface="Calibri" panose="020F0502020204030204" pitchFamily="34" charset="0"/>
                          <a:ea typeface="+mn-ea"/>
                          <a:cs typeface="Calibri" panose="020F0502020204030204" pitchFamily="34" charset="0"/>
                        </a:rPr>
                        <a:t>Midian Shepherding</a:t>
                      </a:r>
                    </a:p>
                  </a:txBody>
                  <a:tcPr marT="45729" marB="45729" anchor="ctr"/>
                </a:tc>
                <a:extLst>
                  <a:ext uri="{0D108BD9-81ED-4DB2-BD59-A6C34878D82A}">
                    <a16:rowId xmlns:a16="http://schemas.microsoft.com/office/drawing/2014/main" val="10002"/>
                  </a:ext>
                </a:extLst>
              </a:tr>
              <a:tr h="1097298">
                <a:tc>
                  <a:txBody>
                    <a:bodyPr/>
                    <a:lstStyle/>
                    <a:p>
                      <a:pPr marL="0" algn="ctr" defTabSz="914400" rtl="0" eaLnBrk="1" latinLnBrk="0" hangingPunct="1"/>
                      <a:r>
                        <a:rPr lang="en-US" sz="2200" b="1" kern="1200" dirty="0">
                          <a:solidFill>
                            <a:schemeClr val="dk1"/>
                          </a:solidFill>
                          <a:latin typeface="Calibri" panose="020F0502020204030204" pitchFamily="34" charset="0"/>
                          <a:ea typeface="+mn-ea"/>
                          <a:cs typeface="Calibri" panose="020F0502020204030204" pitchFamily="34" charset="0"/>
                        </a:rPr>
                        <a:t>Ministry</a:t>
                      </a:r>
                    </a:p>
                  </a:txBody>
                  <a:tcPr marT="45729" marB="45729"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200" b="1" u="none" kern="1200" dirty="0">
                          <a:solidFill>
                            <a:srgbClr val="C00000"/>
                          </a:solidFill>
                          <a:latin typeface="Calibri" panose="020F0502020204030204" pitchFamily="34" charset="0"/>
                          <a:ea typeface="+mn-ea"/>
                          <a:cs typeface="Calibri" panose="020F0502020204030204" pitchFamily="34" charset="0"/>
                        </a:rPr>
                        <a:t>Deut. 31:2; 34:7; </a:t>
                      </a:r>
                    </a:p>
                    <a:p>
                      <a:pPr marL="0" marR="0" indent="0" algn="ctr" defTabSz="914400" rtl="0" eaLnBrk="1" fontAlgn="auto" latinLnBrk="0" hangingPunct="1">
                        <a:lnSpc>
                          <a:spcPct val="100000"/>
                        </a:lnSpc>
                        <a:spcBef>
                          <a:spcPts val="0"/>
                        </a:spcBef>
                        <a:spcAft>
                          <a:spcPts val="0"/>
                        </a:spcAft>
                        <a:buClrTx/>
                        <a:buSzTx/>
                        <a:buFontTx/>
                        <a:buNone/>
                        <a:tabLst/>
                        <a:defRPr/>
                      </a:pPr>
                      <a:r>
                        <a:rPr lang="en-US" sz="2200" b="1" u="none" kern="1200" dirty="0">
                          <a:solidFill>
                            <a:srgbClr val="C00000"/>
                          </a:solidFill>
                          <a:latin typeface="Calibri" panose="020F0502020204030204" pitchFamily="34" charset="0"/>
                          <a:ea typeface="+mn-ea"/>
                          <a:cs typeface="Calibri" panose="020F0502020204030204" pitchFamily="34" charset="0"/>
                        </a:rPr>
                        <a:t>Acts 7:36</a:t>
                      </a:r>
                    </a:p>
                  </a:txBody>
                  <a:tcPr marT="45729" marB="45729"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200" b="1" u="none" kern="1200" dirty="0">
                          <a:solidFill>
                            <a:srgbClr val="0000FF"/>
                          </a:solidFill>
                          <a:latin typeface="Calibri" panose="020F0502020204030204" pitchFamily="34" charset="0"/>
                          <a:ea typeface="+mn-ea"/>
                          <a:cs typeface="Calibri" panose="020F0502020204030204" pitchFamily="34" charset="0"/>
                        </a:rPr>
                        <a:t>1446–1406 B.C.</a:t>
                      </a:r>
                    </a:p>
                  </a:txBody>
                  <a:tcPr marT="45729" marB="45729" anchor="ctr"/>
                </a:tc>
                <a:tc>
                  <a:txBody>
                    <a:bodyPr/>
                    <a:lstStyle/>
                    <a:p>
                      <a:pPr algn="ctr"/>
                      <a:r>
                        <a:rPr lang="en-US" sz="2200" b="1" u="none" kern="1200" dirty="0">
                          <a:solidFill>
                            <a:srgbClr val="008000"/>
                          </a:solidFill>
                          <a:latin typeface="Calibri" panose="020F0502020204030204" pitchFamily="34" charset="0"/>
                          <a:ea typeface="+mn-ea"/>
                          <a:cs typeface="Calibri" panose="020F0502020204030204" pitchFamily="34" charset="0"/>
                        </a:rPr>
                        <a:t>80-120</a:t>
                      </a:r>
                    </a:p>
                  </a:txBody>
                  <a:tcPr marT="45729" marB="45729" anchor="ctr"/>
                </a:tc>
                <a:tc>
                  <a:txBody>
                    <a:bodyPr/>
                    <a:lstStyle/>
                    <a:p>
                      <a:r>
                        <a:rPr lang="en-US" sz="2200" b="1" u="none" kern="1200" dirty="0">
                          <a:solidFill>
                            <a:srgbClr val="660066"/>
                          </a:solidFill>
                          <a:latin typeface="Calibri" panose="020F0502020204030204" pitchFamily="34" charset="0"/>
                          <a:ea typeface="+mn-ea"/>
                          <a:cs typeface="Calibri" panose="020F0502020204030204" pitchFamily="34" charset="0"/>
                        </a:rPr>
                        <a:t>Exodus, Law, Wilderness Preservation, Pentateuch Authorship</a:t>
                      </a:r>
                    </a:p>
                  </a:txBody>
                  <a:tcPr marT="45729" marB="45729" anchor="ct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37247118"/>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99673" y="137160"/>
            <a:ext cx="8392655" cy="6583680"/>
          </a:xfrm>
          <a:prstGeom prst="rect">
            <a:avLst/>
          </a:prstGeom>
        </p:spPr>
      </p:pic>
    </p:spTree>
    <p:extLst>
      <p:ext uri="{BB962C8B-B14F-4D97-AF65-F5344CB8AC3E}">
        <p14:creationId xmlns:p14="http://schemas.microsoft.com/office/powerpoint/2010/main" val="3276466255"/>
      </p:ext>
    </p:extLst>
  </p:cSld>
  <p:clrMapOvr>
    <a:masterClrMapping/>
  </p:clrMapOvr>
  <mc:AlternateContent xmlns:mc="http://schemas.openxmlformats.org/markup-compatibility/2006" xmlns:p14="http://schemas.microsoft.com/office/powerpoint/2010/main">
    <mc:Choice Requires="p14">
      <p:transition p14:dur="0" advTm="11450"/>
    </mc:Choice>
    <mc:Fallback xmlns="">
      <p:transition advTm="1145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1554481" y="137160"/>
            <a:ext cx="9083038" cy="6583680"/>
          </a:xfrm>
          <a:prstGeom prst="rect">
            <a:avLst/>
          </a:prstGeom>
        </p:spPr>
      </p:pic>
    </p:spTree>
    <p:extLst>
      <p:ext uri="{BB962C8B-B14F-4D97-AF65-F5344CB8AC3E}">
        <p14:creationId xmlns:p14="http://schemas.microsoft.com/office/powerpoint/2010/main" val="68481979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233009-6BD2-8B26-559A-7AFA2FB01A7D}"/>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92DEFEE0-BCBD-B277-5545-72B2BC820130}"/>
              </a:ext>
            </a:extLst>
          </p:cNvPr>
          <p:cNvPicPr>
            <a:picLocks noChangeAspect="1"/>
          </p:cNvPicPr>
          <p:nvPr/>
        </p:nvPicPr>
        <p:blipFill>
          <a:blip r:embed="rId2"/>
          <a:stretch>
            <a:fillRect/>
          </a:stretch>
        </p:blipFill>
        <p:spPr>
          <a:xfrm>
            <a:off x="732319" y="228600"/>
            <a:ext cx="10727363"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33376569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18CD4E-1D1B-1135-5CCF-8B970D070575}"/>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33884834-2651-9054-5472-53CA6FA187DA}"/>
              </a:ext>
            </a:extLst>
          </p:cNvPr>
          <p:cNvPicPr>
            <a:picLocks noChangeAspect="1"/>
          </p:cNvPicPr>
          <p:nvPr/>
        </p:nvPicPr>
        <p:blipFill>
          <a:blip r:embed="rId2"/>
          <a:stretch>
            <a:fillRect/>
          </a:stretch>
        </p:blipFill>
        <p:spPr>
          <a:xfrm>
            <a:off x="1688432" y="228600"/>
            <a:ext cx="8815137" cy="6400800"/>
          </a:xfrm>
          <a:prstGeom prst="rect">
            <a:avLst/>
          </a:prstGeom>
        </p:spPr>
      </p:pic>
    </p:spTree>
    <p:extLst>
      <p:ext uri="{BB962C8B-B14F-4D97-AF65-F5344CB8AC3E}">
        <p14:creationId xmlns:p14="http://schemas.microsoft.com/office/powerpoint/2010/main" val="601490735"/>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77E228-32B8-3921-5721-0BA42150F276}"/>
            </a:ext>
          </a:extLst>
        </p:cNvPr>
        <p:cNvGrpSpPr/>
        <p:nvPr/>
      </p:nvGrpSpPr>
      <p:grpSpPr>
        <a:xfrm>
          <a:off x="0" y="0"/>
          <a:ext cx="0" cy="0"/>
          <a:chOff x="0" y="0"/>
          <a:chExt cx="0" cy="0"/>
        </a:xfrm>
      </p:grpSpPr>
      <p:pic>
        <p:nvPicPr>
          <p:cNvPr id="15" name="Picture 14">
            <a:extLst>
              <a:ext uri="{FF2B5EF4-FFF2-40B4-BE49-F238E27FC236}">
                <a16:creationId xmlns:a16="http://schemas.microsoft.com/office/drawing/2014/main" id="{CBB43719-CECD-F398-1E33-BF64F76D1FD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28967" y="137160"/>
            <a:ext cx="8734067" cy="6583680"/>
          </a:xfrm>
          <a:prstGeom prst="rect">
            <a:avLst/>
          </a:prstGeom>
          <a:ln w="38100">
            <a:solidFill>
              <a:schemeClr val="tx1"/>
            </a:solidFill>
          </a:ln>
        </p:spPr>
      </p:pic>
    </p:spTree>
    <p:extLst>
      <p:ext uri="{BB962C8B-B14F-4D97-AF65-F5344CB8AC3E}">
        <p14:creationId xmlns:p14="http://schemas.microsoft.com/office/powerpoint/2010/main" val="3329171988"/>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DA5A8E-2452-5817-CD50-D26E6DE3ACA7}"/>
            </a:ext>
          </a:extLst>
        </p:cNvPr>
        <p:cNvGrpSpPr/>
        <p:nvPr/>
      </p:nvGrpSpPr>
      <p:grpSpPr>
        <a:xfrm>
          <a:off x="0" y="0"/>
          <a:ext cx="0" cy="0"/>
          <a:chOff x="0" y="0"/>
          <a:chExt cx="0" cy="0"/>
        </a:xfrm>
      </p:grpSpPr>
      <p:sp>
        <p:nvSpPr>
          <p:cNvPr id="68611" name="Rectangle 3">
            <a:extLst>
              <a:ext uri="{FF2B5EF4-FFF2-40B4-BE49-F238E27FC236}">
                <a16:creationId xmlns:a16="http://schemas.microsoft.com/office/drawing/2014/main" id="{42004006-96C8-DD50-098C-B3417D067B8E}"/>
              </a:ext>
            </a:extLst>
          </p:cNvPr>
          <p:cNvSpPr>
            <a:spLocks noGrp="1" noChangeArrowheads="1"/>
          </p:cNvSpPr>
          <p:nvPr>
            <p:ph type="body" idx="1"/>
          </p:nvPr>
        </p:nvSpPr>
        <p:spPr>
          <a:xfrm>
            <a:off x="609600" y="1600200"/>
            <a:ext cx="10972800" cy="2514600"/>
          </a:xfrm>
        </p:spPr>
        <p:txBody>
          <a:bodyPr/>
          <a:lstStyle/>
          <a:p>
            <a:pPr marL="0" indent="0" algn="just">
              <a:buNone/>
            </a:pPr>
            <a:r>
              <a:rPr lang="en-US" dirty="0">
                <a:effectLst>
                  <a:outerShdw blurRad="38100" dist="38100" dir="2700000" algn="tl">
                    <a:srgbClr val="000000">
                      <a:alpha val="43137"/>
                    </a:srgbClr>
                  </a:outerShdw>
                </a:effectLst>
                <a:ea typeface="Calibri" panose="020F0502020204030204" pitchFamily="34" charset="0"/>
                <a:cs typeface="Calibri" panose="020F0502020204030204" pitchFamily="34" charset="0"/>
              </a:rPr>
              <a:t>“</a:t>
            </a:r>
            <a:r>
              <a:rPr lang="en-US" b="1" dirty="0">
                <a:solidFill>
                  <a:srgbClr val="FFFFCC"/>
                </a:solidFill>
                <a:effectLst>
                  <a:outerShdw blurRad="38100" dist="38100" dir="2700000" algn="tl">
                    <a:srgbClr val="000000">
                      <a:alpha val="43137"/>
                    </a:srgbClr>
                  </a:outerShdw>
                </a:effectLst>
              </a:rPr>
              <a:t>Canaanites … Jebusites</a:t>
            </a:r>
            <a:r>
              <a:rPr lang="en-US" dirty="0">
                <a:effectLst>
                  <a:outerShdw blurRad="38100" dist="38100" dir="2700000" algn="tl">
                    <a:srgbClr val="000000">
                      <a:alpha val="43137"/>
                    </a:srgbClr>
                  </a:outerShdw>
                </a:effectLst>
              </a:rPr>
              <a:t>. The list of Canaanite nations inhabiting the Promised Land ranges from two names (Gen. 13:7), five names (Num. 13:29), six names (Judg. 3:5), seven names (Deut. 7:1), ten names (Gen. 15:19–21), to twelve names (see Gen. 10:15–18).”</a:t>
            </a:r>
          </a:p>
        </p:txBody>
      </p:sp>
      <p:sp>
        <p:nvSpPr>
          <p:cNvPr id="4" name="Text Box 5">
            <a:extLst>
              <a:ext uri="{FF2B5EF4-FFF2-40B4-BE49-F238E27FC236}">
                <a16:creationId xmlns:a16="http://schemas.microsoft.com/office/drawing/2014/main" id="{CA2471B6-CE08-FEA8-CEA7-B31236578E3B}"/>
              </a:ext>
            </a:extLst>
          </p:cNvPr>
          <p:cNvSpPr txBox="1">
            <a:spLocks noChangeArrowheads="1"/>
          </p:cNvSpPr>
          <p:nvPr/>
        </p:nvSpPr>
        <p:spPr bwMode="auto">
          <a:xfrm>
            <a:off x="1028700" y="247471"/>
            <a:ext cx="101346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Ed Hindson</a:t>
            </a:r>
          </a:p>
          <a:p>
            <a:r>
              <a:rPr lang="en-US" sz="1800" dirty="0">
                <a:effectLst>
                  <a:outerShdw blurRad="38100" dist="38100" dir="2700000" algn="tl">
                    <a:srgbClr val="000000"/>
                  </a:outerShdw>
                </a:effectLst>
                <a:latin typeface="Calibri" panose="020F0502020204030204" pitchFamily="34" charset="0"/>
                <a:cs typeface="+mn-cs"/>
              </a:rPr>
              <a:t>Hindson, E. E., &amp; Mitchell, D. R., eds. (2010). </a:t>
            </a:r>
            <a:r>
              <a:rPr lang="en-US" sz="1800" dirty="0">
                <a:effectLst>
                  <a:outerShdw blurRad="38100" dist="38100" dir="2700000" algn="tl">
                    <a:srgbClr val="000000">
                      <a:alpha val="43137"/>
                    </a:srgbClr>
                  </a:outerShdw>
                </a:effectLst>
                <a:latin typeface="Calibri" panose="020F0502020204030204" pitchFamily="34" charset="0"/>
                <a:cs typeface="+mn-cs"/>
              </a:rPr>
              <a:t>King James Version Bible Commentary for Today: The Most Up-to-Date Commentary on the Time-Honored Text of the King James Version </a:t>
            </a:r>
            <a:r>
              <a:rPr lang="en-US" sz="1800" dirty="0">
                <a:effectLst>
                  <a:outerShdw blurRad="38100" dist="38100" dir="2700000" algn="tl">
                    <a:srgbClr val="000000"/>
                  </a:outerShdw>
                </a:effectLst>
                <a:latin typeface="Calibri" panose="020F0502020204030204" pitchFamily="34" charset="0"/>
                <a:cs typeface="+mn-cs"/>
              </a:rPr>
              <a:t>(p. 84). Thomas Nelson.</a:t>
            </a:r>
          </a:p>
        </p:txBody>
      </p:sp>
    </p:spTree>
    <p:extLst>
      <p:ext uri="{BB962C8B-B14F-4D97-AF65-F5344CB8AC3E}">
        <p14:creationId xmlns:p14="http://schemas.microsoft.com/office/powerpoint/2010/main" val="31038786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5A3857-71AD-174B-F5C4-1584F4A28456}"/>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BF022B8F-D315-741B-FD46-478CCEA4B3CE}"/>
              </a:ext>
            </a:extLst>
          </p:cNvPr>
          <p:cNvPicPr>
            <a:picLocks noChangeAspect="1"/>
          </p:cNvPicPr>
          <p:nvPr/>
        </p:nvPicPr>
        <p:blipFill>
          <a:blip r:embed="rId2"/>
          <a:stretch>
            <a:fillRect/>
          </a:stretch>
        </p:blipFill>
        <p:spPr>
          <a:xfrm>
            <a:off x="0" y="0"/>
            <a:ext cx="12192000" cy="6857999"/>
          </a:xfrm>
          <a:prstGeom prst="rect">
            <a:avLst/>
          </a:prstGeom>
        </p:spPr>
      </p:pic>
      <p:sp>
        <p:nvSpPr>
          <p:cNvPr id="134147" name="Rectangle 1">
            <a:extLst>
              <a:ext uri="{FF2B5EF4-FFF2-40B4-BE49-F238E27FC236}">
                <a16:creationId xmlns:a16="http://schemas.microsoft.com/office/drawing/2014/main" id="{B8EFA0C8-C382-3ABD-F8E5-4286EC15C76B}"/>
              </a:ext>
            </a:extLst>
          </p:cNvPr>
          <p:cNvSpPr>
            <a:spLocks noChangeArrowheads="1"/>
          </p:cNvSpPr>
          <p:nvPr/>
        </p:nvSpPr>
        <p:spPr bwMode="auto">
          <a:xfrm>
            <a:off x="609601" y="0"/>
            <a:ext cx="10972800" cy="4662815"/>
          </a:xfrm>
          <a:prstGeom prst="rect">
            <a:avLst/>
          </a:prstGeom>
          <a:noFill/>
          <a:ln w="28575">
            <a:noFill/>
            <a:miter lim="800000"/>
            <a:headEnd/>
            <a:tailEnd/>
          </a:ln>
        </p:spPr>
        <p:txBody>
          <a:bodyPr wrap="square">
            <a:spAutoFit/>
          </a:bodyPr>
          <a:lstStyle/>
          <a:p>
            <a:pPr algn="ctr">
              <a:spcAft>
                <a:spcPts val="900"/>
              </a:spcAft>
            </a:pPr>
            <a:r>
              <a:rPr lang="en-US" sz="3600" baseline="30000" dirty="0">
                <a:latin typeface="Calibri" panose="020F0502020204030204" pitchFamily="34" charset="0"/>
              </a:rPr>
              <a:t> </a:t>
            </a: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15:18-21</a:t>
            </a:r>
          </a:p>
          <a:p>
            <a:pPr algn="just"/>
            <a:r>
              <a:rPr lang="en-US" sz="3600" baseline="30000" dirty="0">
                <a:effectLst>
                  <a:outerShdw blurRad="38100" dist="38100" dir="2700000" algn="tl">
                    <a:srgbClr val="000000">
                      <a:alpha val="43137"/>
                    </a:srgbClr>
                  </a:outerShdw>
                </a:effectLst>
                <a:latin typeface="Calibri" panose="020F0502020204030204" pitchFamily="34" charset="0"/>
              </a:rPr>
              <a:t>18</a:t>
            </a:r>
            <a:r>
              <a:rPr lang="en-US" sz="3600" dirty="0">
                <a:effectLst>
                  <a:outerShdw blurRad="38100" dist="38100" dir="2700000" algn="tl">
                    <a:srgbClr val="000000">
                      <a:alpha val="43137"/>
                    </a:srgbClr>
                  </a:outerShdw>
                </a:effectLst>
                <a:latin typeface="Calibri" panose="020F0502020204030204" pitchFamily="34" charset="0"/>
              </a:rPr>
              <a:t> On that day the </a:t>
            </a:r>
            <a:r>
              <a:rPr lang="en-US" sz="3600" cap="small" dirty="0">
                <a:effectLst>
                  <a:outerShdw blurRad="38100" dist="38100" dir="2700000" algn="tl">
                    <a:srgbClr val="000000">
                      <a:alpha val="43137"/>
                    </a:srgbClr>
                  </a:outerShdw>
                </a:effectLst>
                <a:latin typeface="Calibri" panose="020F0502020204030204" pitchFamily="34" charset="0"/>
              </a:rPr>
              <a:t>Lord</a:t>
            </a:r>
            <a:r>
              <a:rPr lang="en-US" sz="3600" dirty="0">
                <a:effectLst>
                  <a:outerShdw blurRad="38100" dist="38100" dir="2700000" algn="tl">
                    <a:srgbClr val="000000">
                      <a:alpha val="43137"/>
                    </a:srgbClr>
                  </a:outerShdw>
                </a:effectLst>
                <a:latin typeface="Calibri" panose="020F0502020204030204" pitchFamily="34" charset="0"/>
              </a:rPr>
              <a:t> made a covenant with Abram, saying, “To your descendants I have given this land, From the river of Egypt as far as the great river, the river Euphrates: </a:t>
            </a:r>
            <a:r>
              <a:rPr lang="en-US" sz="3600" baseline="30000" dirty="0">
                <a:effectLst>
                  <a:outerShdw blurRad="38100" dist="38100" dir="2700000" algn="tl">
                    <a:srgbClr val="000000">
                      <a:alpha val="43137"/>
                    </a:srgbClr>
                  </a:outerShdw>
                </a:effectLst>
                <a:latin typeface="Calibri" panose="020F0502020204030204" pitchFamily="34" charset="0"/>
              </a:rPr>
              <a:t>19 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the Kenite and the </a:t>
            </a:r>
            <a:r>
              <a:rPr lang="en-US" sz="3600" b="1" u="sng" dirty="0" err="1">
                <a:solidFill>
                  <a:srgbClr val="FFFFCC"/>
                </a:solidFill>
                <a:effectLst>
                  <a:outerShdw blurRad="38100" dist="38100" dir="2700000" algn="tl">
                    <a:srgbClr val="000000">
                      <a:alpha val="43137"/>
                    </a:srgbClr>
                  </a:outerShdw>
                </a:effectLst>
                <a:latin typeface="Calibri" panose="020F0502020204030204" pitchFamily="34" charset="0"/>
              </a:rPr>
              <a:t>Kenizzite</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 and the </a:t>
            </a:r>
            <a:r>
              <a:rPr lang="en-US" sz="3600" b="1" u="sng" dirty="0" err="1">
                <a:solidFill>
                  <a:srgbClr val="FFFFCC"/>
                </a:solidFill>
                <a:effectLst>
                  <a:outerShdw blurRad="38100" dist="38100" dir="2700000" algn="tl">
                    <a:srgbClr val="000000">
                      <a:alpha val="43137"/>
                    </a:srgbClr>
                  </a:outerShdw>
                </a:effectLst>
                <a:latin typeface="Calibri" panose="020F0502020204030204" pitchFamily="34" charset="0"/>
              </a:rPr>
              <a:t>Kadmonite</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 </a:t>
            </a:r>
            <a:r>
              <a:rPr lang="en-US" sz="3600" b="1" u="sng" baseline="30000" dirty="0">
                <a:solidFill>
                  <a:srgbClr val="FFFFCC"/>
                </a:solidFill>
                <a:effectLst>
                  <a:outerShdw blurRad="38100" dist="38100" dir="2700000" algn="tl">
                    <a:srgbClr val="000000">
                      <a:alpha val="43137"/>
                    </a:srgbClr>
                  </a:outerShdw>
                </a:effectLst>
                <a:latin typeface="Calibri" panose="020F0502020204030204" pitchFamily="34" charset="0"/>
              </a:rPr>
              <a:t>20 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and the Hittite and the Perizzite and the Rephaim </a:t>
            </a:r>
            <a:r>
              <a:rPr lang="en-US" sz="3600" b="1" u="sng" baseline="30000" dirty="0">
                <a:solidFill>
                  <a:srgbClr val="FFFFCC"/>
                </a:solidFill>
                <a:effectLst>
                  <a:outerShdw blurRad="38100" dist="38100" dir="2700000" algn="tl">
                    <a:srgbClr val="000000">
                      <a:alpha val="43137"/>
                    </a:srgbClr>
                  </a:outerShdw>
                </a:effectLst>
                <a:latin typeface="Calibri" panose="020F0502020204030204" pitchFamily="34" charset="0"/>
              </a:rPr>
              <a:t>21 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and the Amorite and the Canaanite and the </a:t>
            </a:r>
            <a:r>
              <a:rPr lang="en-US" sz="3600" b="1" u="sng" dirty="0" err="1">
                <a:solidFill>
                  <a:srgbClr val="FFFFCC"/>
                </a:solidFill>
                <a:effectLst>
                  <a:outerShdw blurRad="38100" dist="38100" dir="2700000" algn="tl">
                    <a:srgbClr val="000000">
                      <a:alpha val="43137"/>
                    </a:srgbClr>
                  </a:outerShdw>
                </a:effectLst>
                <a:latin typeface="Calibri" panose="020F0502020204030204" pitchFamily="34" charset="0"/>
              </a:rPr>
              <a:t>Girgashite</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 and the Jebusite</a:t>
            </a:r>
            <a:r>
              <a:rPr lang="en-US" sz="3600" dirty="0">
                <a:effectLst>
                  <a:outerShdw blurRad="38100" dist="38100" dir="2700000" algn="tl">
                    <a:srgbClr val="000000">
                      <a:alpha val="43137"/>
                    </a:srgbClr>
                  </a:outerShdw>
                </a:effectLst>
                <a:latin typeface="Calibri" panose="020F0502020204030204" pitchFamily="34" charset="0"/>
              </a:rPr>
              <a:t>.”</a:t>
            </a:r>
            <a:endParaRPr lang="en-US" sz="2800" dirty="0">
              <a:latin typeface="Calibri" panose="020F0502020204030204" pitchFamily="34" charset="0"/>
            </a:endParaRPr>
          </a:p>
        </p:txBody>
      </p:sp>
    </p:spTree>
    <p:extLst>
      <p:ext uri="{BB962C8B-B14F-4D97-AF65-F5344CB8AC3E}">
        <p14:creationId xmlns:p14="http://schemas.microsoft.com/office/powerpoint/2010/main" val="396363988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0F4CBC-E6B0-D85E-55A2-2154A1EFE686}"/>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7B9F3261-4102-6964-5E89-228B9E1DBD0F}"/>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3:4-</a:t>
            </a:r>
            <a:r>
              <a:rPr lang="en-US" sz="3600" dirty="0">
                <a:effectLst>
                  <a:outerShdw blurRad="38100" dist="38100" dir="2700000" algn="tl">
                    <a:srgbClr val="000000">
                      <a:alpha val="43137"/>
                    </a:srgbClr>
                  </a:outerShdw>
                </a:effectLst>
                <a:cs typeface="Calibri" panose="020F0502020204030204" pitchFamily="34" charset="0"/>
              </a:rPr>
              <a:t>10</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God’s </a:t>
            </a: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Message</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sp>
        <p:nvSpPr>
          <p:cNvPr id="161795" name="Rectangle 3">
            <a:extLst>
              <a:ext uri="{FF2B5EF4-FFF2-40B4-BE49-F238E27FC236}">
                <a16:creationId xmlns:a16="http://schemas.microsoft.com/office/drawing/2014/main" id="{8E7A0B1C-2D21-2567-3496-5CD1551A7452}"/>
              </a:ext>
            </a:extLst>
          </p:cNvPr>
          <p:cNvSpPr>
            <a:spLocks noGrp="1" noChangeArrowheads="1"/>
          </p:cNvSpPr>
          <p:nvPr>
            <p:ph type="body" idx="1"/>
          </p:nvPr>
        </p:nvSpPr>
        <p:spPr>
          <a:xfrm>
            <a:off x="1066800" y="1524000"/>
            <a:ext cx="7705725" cy="2013488"/>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God’s calling</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dirty="0">
                <a:effectLst>
                  <a:outerShdw blurRad="38100" dist="38100" dir="2700000" algn="tl">
                    <a:srgbClr val="000000">
                      <a:alpha val="43137"/>
                    </a:srgbClr>
                  </a:outerShdw>
                </a:effectLst>
                <a:cs typeface="Calibri" panose="020F0502020204030204" pitchFamily="34" charset="0"/>
              </a:rPr>
              <a:t>4</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God’s holiness (5)</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God’s covenant history (6)</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God’s compassionate sight (7)</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God’s direction (8)</a:t>
            </a:r>
          </a:p>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God’s compassionate hearing (9)</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God’s calling (10)</a:t>
            </a:r>
          </a:p>
          <a:p>
            <a:pPr marL="457200" lvl="3"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p:txBody>
      </p:sp>
      <p:pic>
        <p:nvPicPr>
          <p:cNvPr id="3" name="Picture 2">
            <a:extLst>
              <a:ext uri="{FF2B5EF4-FFF2-40B4-BE49-F238E27FC236}">
                <a16:creationId xmlns:a16="http://schemas.microsoft.com/office/drawing/2014/main" id="{17C1D5B5-0AE8-A7AD-5BC7-FC665039797A}"/>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1223113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42AD3C-3FB3-E730-5ADC-9CB32FFC7513}"/>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D066ADC1-B5DB-BEAB-8897-0B096AC9C227}"/>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3:4-</a:t>
            </a:r>
            <a:r>
              <a:rPr lang="en-US" sz="3600" dirty="0">
                <a:effectLst>
                  <a:outerShdw blurRad="38100" dist="38100" dir="2700000" algn="tl">
                    <a:srgbClr val="000000">
                      <a:alpha val="43137"/>
                    </a:srgbClr>
                  </a:outerShdw>
                </a:effectLst>
                <a:cs typeface="Calibri" panose="020F0502020204030204" pitchFamily="34" charset="0"/>
              </a:rPr>
              <a:t>10</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God’s </a:t>
            </a: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Message</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sp>
        <p:nvSpPr>
          <p:cNvPr id="161795" name="Rectangle 3">
            <a:extLst>
              <a:ext uri="{FF2B5EF4-FFF2-40B4-BE49-F238E27FC236}">
                <a16:creationId xmlns:a16="http://schemas.microsoft.com/office/drawing/2014/main" id="{44464B20-235C-ECCA-9CDA-6A62F6256FF4}"/>
              </a:ext>
            </a:extLst>
          </p:cNvPr>
          <p:cNvSpPr>
            <a:spLocks noGrp="1" noChangeArrowheads="1"/>
          </p:cNvSpPr>
          <p:nvPr>
            <p:ph type="body" idx="1"/>
          </p:nvPr>
        </p:nvSpPr>
        <p:spPr>
          <a:xfrm>
            <a:off x="1066800" y="1524000"/>
            <a:ext cx="7705725" cy="2013488"/>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God’s calling</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dirty="0">
                <a:effectLst>
                  <a:outerShdw blurRad="38100" dist="38100" dir="2700000" algn="tl">
                    <a:srgbClr val="000000">
                      <a:alpha val="43137"/>
                    </a:srgbClr>
                  </a:outerShdw>
                </a:effectLst>
                <a:cs typeface="Calibri" panose="020F0502020204030204" pitchFamily="34" charset="0"/>
              </a:rPr>
              <a:t>4</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God’s holiness (5)</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God’s covenant history (6)</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God’s compassionate sight (7)</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God’s direction (8)</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God’s compassionate hearing (9)</a:t>
            </a:r>
          </a:p>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God’s calling (10)</a:t>
            </a:r>
          </a:p>
          <a:p>
            <a:pPr marL="457200" lvl="3"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p:txBody>
      </p:sp>
      <p:pic>
        <p:nvPicPr>
          <p:cNvPr id="3" name="Picture 2">
            <a:extLst>
              <a:ext uri="{FF2B5EF4-FFF2-40B4-BE49-F238E27FC236}">
                <a16:creationId xmlns:a16="http://schemas.microsoft.com/office/drawing/2014/main" id="{86106B0A-37D8-D454-CCFE-BF404E3FB288}"/>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304144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307D980-7ADC-4335-BD81-CAAC59002A3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 name="Rectangle 3"/>
          <p:cNvSpPr txBox="1">
            <a:spLocks/>
          </p:cNvSpPr>
          <p:nvPr/>
        </p:nvSpPr>
        <p:spPr bwMode="auto">
          <a:xfrm>
            <a:off x="614916" y="0"/>
            <a:ext cx="10962168" cy="4455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defTabSz="685800">
              <a:spcBef>
                <a:spcPts val="0"/>
              </a:spcBef>
              <a:spcAft>
                <a:spcPts val="1200"/>
              </a:spcAft>
              <a:buClr>
                <a:srgbClr val="00FFFF"/>
              </a:buClr>
              <a:buSzPct val="75000"/>
              <a:buNone/>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Ephesians 2:8-10</a:t>
            </a:r>
          </a:p>
          <a:p>
            <a:pPr marL="0" indent="0" algn="just">
              <a:spcBef>
                <a:spcPts val="0"/>
              </a:spcBef>
              <a:spcAft>
                <a:spcPts val="1200"/>
              </a:spcAft>
              <a:buNone/>
            </a:pPr>
            <a:r>
              <a:rPr lang="en-US" sz="3600" dirty="0">
                <a:effectLst>
                  <a:outerShdw blurRad="38100" dist="38100" dir="2700000" algn="tl">
                    <a:srgbClr val="000000">
                      <a:alpha val="43137"/>
                    </a:srgbClr>
                  </a:outerShdw>
                </a:effectLst>
                <a:latin typeface="Calibri" panose="020F0502020204030204" pitchFamily="34" charset="0"/>
              </a:rPr>
              <a:t>“</a:t>
            </a:r>
            <a:r>
              <a:rPr lang="en-US" sz="3600" baseline="30000" dirty="0">
                <a:latin typeface="Calibri" panose="020F0502020204030204" pitchFamily="34" charset="0"/>
              </a:rPr>
              <a:t>8 </a:t>
            </a:r>
            <a:r>
              <a:rPr lang="en-US" sz="3600" dirty="0">
                <a:latin typeface="Calibri" panose="020F0502020204030204" pitchFamily="34" charset="0"/>
              </a:rPr>
              <a:t>For by grace you have been saved through faith; and that not of yourselves, </a:t>
            </a:r>
            <a:r>
              <a:rPr lang="en-US" sz="3600" i="1" dirty="0">
                <a:latin typeface="Calibri" panose="020F0502020204030204" pitchFamily="34" charset="0"/>
              </a:rPr>
              <a:t>it is</a:t>
            </a:r>
            <a:r>
              <a:rPr lang="en-US" sz="3600" dirty="0">
                <a:latin typeface="Calibri" panose="020F0502020204030204" pitchFamily="34" charset="0"/>
              </a:rPr>
              <a:t> the gift of God; </a:t>
            </a:r>
            <a:r>
              <a:rPr lang="en-US" sz="3600" baseline="30000" dirty="0">
                <a:latin typeface="Calibri" panose="020F0502020204030204" pitchFamily="34" charset="0"/>
              </a:rPr>
              <a:t>9 </a:t>
            </a:r>
            <a:r>
              <a:rPr lang="en-US" sz="3600" dirty="0">
                <a:latin typeface="Calibri" panose="020F0502020204030204" pitchFamily="34" charset="0"/>
              </a:rPr>
              <a:t>not as a result of works, so that no one may boast. </a:t>
            </a:r>
            <a:r>
              <a:rPr lang="en-US" sz="3600" b="1" baseline="30000" dirty="0">
                <a:latin typeface="Calibri" panose="020F0502020204030204" pitchFamily="34" charset="0"/>
              </a:rPr>
              <a:t>10 </a:t>
            </a:r>
            <a:r>
              <a:rPr lang="en-US" sz="3600" dirty="0">
                <a:latin typeface="Calibri" panose="020F0502020204030204" pitchFamily="34" charset="0"/>
              </a:rPr>
              <a:t>For we are His workmanship, created in Christ Jesus for good works, which God prepared beforehand so that </a:t>
            </a:r>
            <a:r>
              <a:rPr lang="en-US" sz="3600" b="1" u="sng" dirty="0">
                <a:solidFill>
                  <a:srgbClr val="FFFFCC"/>
                </a:solidFill>
                <a:latin typeface="Calibri" panose="020F0502020204030204" pitchFamily="34" charset="0"/>
              </a:rPr>
              <a:t>we would walk [</a:t>
            </a:r>
            <a:r>
              <a:rPr lang="en-US" sz="3600" b="1" i="1" u="sng" dirty="0" err="1">
                <a:solidFill>
                  <a:srgbClr val="FFFFCC"/>
                </a:solidFill>
                <a:latin typeface="Calibri" panose="020F0502020204030204" pitchFamily="34" charset="0"/>
              </a:rPr>
              <a:t>peripateō</a:t>
            </a:r>
            <a:r>
              <a:rPr lang="en-US" sz="3600" b="1" u="sng" dirty="0">
                <a:solidFill>
                  <a:srgbClr val="FFFFCC"/>
                </a:solidFill>
                <a:latin typeface="Calibri" panose="020F0502020204030204" pitchFamily="34" charset="0"/>
              </a:rPr>
              <a:t>, subjunctive mood]</a:t>
            </a:r>
            <a:r>
              <a:rPr lang="en-US" sz="3600" dirty="0">
                <a:latin typeface="Calibri" panose="020F0502020204030204" pitchFamily="34" charset="0"/>
              </a:rPr>
              <a:t> in them.”</a:t>
            </a:r>
            <a:endPar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766809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861A53-62D0-2AF0-3856-89DC4A95F440}"/>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B011430A-958C-DEB1-D5EF-3F7A160448A3}"/>
              </a:ext>
            </a:extLst>
          </p:cNvPr>
          <p:cNvSpPr>
            <a:spLocks noGrp="1" noChangeArrowheads="1"/>
          </p:cNvSpPr>
          <p:nvPr>
            <p:ph type="title"/>
          </p:nvPr>
        </p:nvSpPr>
        <p:spPr>
          <a:xfrm>
            <a:off x="609600" y="228600"/>
            <a:ext cx="10972800" cy="914400"/>
          </a:xfrm>
        </p:spPr>
        <p:txBody>
          <a:bodyPr/>
          <a:lstStyle/>
          <a:p>
            <a:pPr algn="ctr" eaLnBrk="1" hangingPunct="1"/>
            <a:r>
              <a:rPr lang="en-US" sz="3600" kern="1200" dirty="0">
                <a:effectLst>
                  <a:outerShdw blurRad="38100" dist="38100" dir="2700000" algn="tl">
                    <a:srgbClr val="000000">
                      <a:alpha val="43137"/>
                    </a:srgbClr>
                  </a:outerShdw>
                </a:effectLst>
                <a:cs typeface="Calibri" panose="020F0502020204030204" pitchFamily="34" charset="0"/>
              </a:rPr>
              <a:t>MOSES’ CALLING</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Exodus 3:1-</a:t>
            </a: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22</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sp>
        <p:nvSpPr>
          <p:cNvPr id="161795" name="Rectangle 3">
            <a:extLst>
              <a:ext uri="{FF2B5EF4-FFF2-40B4-BE49-F238E27FC236}">
                <a16:creationId xmlns:a16="http://schemas.microsoft.com/office/drawing/2014/main" id="{AFDFD313-F42D-AE9C-64E4-29A8E3395872}"/>
              </a:ext>
            </a:extLst>
          </p:cNvPr>
          <p:cNvSpPr>
            <a:spLocks noGrp="1" noChangeArrowheads="1"/>
          </p:cNvSpPr>
          <p:nvPr>
            <p:ph type="body" idx="1"/>
          </p:nvPr>
        </p:nvSpPr>
        <p:spPr>
          <a:xfrm>
            <a:off x="609600" y="2057400"/>
            <a:ext cx="7239000" cy="3086100"/>
          </a:xfrm>
        </p:spPr>
        <p:txBody>
          <a:bodyPr/>
          <a:lstStyle/>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cs typeface="Calibri" panose="020F0502020204030204" pitchFamily="34" charset="0"/>
              </a:rPr>
              <a:t>Moses’ mission</a:t>
            </a:r>
            <a:r>
              <a:rPr lang="en-US" dirty="0">
                <a:latin typeface="Calibri" panose="020F0502020204030204" pitchFamily="34" charset="0"/>
                <a:cs typeface="Calibri" panose="020F0502020204030204" pitchFamily="34" charset="0"/>
              </a:rPr>
              <a:t> (1-10)</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cs typeface="Calibri" panose="020F0502020204030204" pitchFamily="34" charset="0"/>
              </a:rPr>
              <a:t>Moses’ objections (11-15)</a:t>
            </a:r>
            <a:endParaRPr lang="en-US" dirty="0">
              <a:latin typeface="Calibri" panose="020F0502020204030204" pitchFamily="34" charset="0"/>
              <a:cs typeface="Calibri" panose="020F0502020204030204" pitchFamily="34" charset="0"/>
            </a:endParaRP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cs typeface="Calibri" panose="020F0502020204030204" pitchFamily="34" charset="0"/>
              </a:rPr>
              <a:t>God’s prophecies (16-22)</a:t>
            </a:r>
          </a:p>
        </p:txBody>
      </p:sp>
      <p:pic>
        <p:nvPicPr>
          <p:cNvPr id="4" name="Picture 3">
            <a:extLst>
              <a:ext uri="{FF2B5EF4-FFF2-40B4-BE49-F238E27FC236}">
                <a16:creationId xmlns:a16="http://schemas.microsoft.com/office/drawing/2014/main" id="{4311CD6E-FCCC-06E7-7D8D-DEFBBC473311}"/>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7771379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C:\Users\BulloKr\AppData\Local\Microsoft\Windows\Temporary Internet Files\Content.IE5\PONOXAD0\MP900382922[1].jpg">
            <a:extLst>
              <a:ext uri="{FF2B5EF4-FFF2-40B4-BE49-F238E27FC236}">
                <a16:creationId xmlns:a16="http://schemas.microsoft.com/office/drawing/2014/main" id="{262D227C-7ABB-4FAE-81CF-0276FD57ABE8}"/>
              </a:ext>
            </a:extLst>
          </p:cNvPr>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3124201" y="1143001"/>
            <a:ext cx="6335713" cy="4525963"/>
          </a:xfrm>
        </p:spPr>
      </p:pic>
      <p:pic>
        <p:nvPicPr>
          <p:cNvPr id="26627" name="Picture 2" descr="C:\Users\BulloKr\AppData\Local\Microsoft\Windows\Temporary Internet Files\Content.Outlook\N34490JH\image (2).jpg">
            <a:extLst>
              <a:ext uri="{FF2B5EF4-FFF2-40B4-BE49-F238E27FC236}">
                <a16:creationId xmlns:a16="http://schemas.microsoft.com/office/drawing/2014/main" id="{1D34D6F6-82FD-481C-8B43-412F426B3DC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00" y="190500"/>
            <a:ext cx="8382000" cy="64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Oval 7">
            <a:extLst>
              <a:ext uri="{FF2B5EF4-FFF2-40B4-BE49-F238E27FC236}">
                <a16:creationId xmlns:a16="http://schemas.microsoft.com/office/drawing/2014/main" id="{DC8996D7-A86C-4331-AE72-DE6BCD508FEC}"/>
              </a:ext>
            </a:extLst>
          </p:cNvPr>
          <p:cNvSpPr>
            <a:spLocks noChangeArrowheads="1"/>
          </p:cNvSpPr>
          <p:nvPr/>
        </p:nvSpPr>
        <p:spPr bwMode="auto">
          <a:xfrm>
            <a:off x="5410200" y="3657600"/>
            <a:ext cx="762000" cy="609600"/>
          </a:xfrm>
          <a:prstGeom prst="ellipse">
            <a:avLst/>
          </a:prstGeom>
          <a:noFill/>
          <a:ln w="381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sz="2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33538941"/>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D5C12D-B71D-1263-BCD6-034118BFFD73}"/>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3BCB8BF0-345B-0B98-6CB9-C0EA7EC26F52}"/>
              </a:ext>
            </a:extLst>
          </p:cNvPr>
          <p:cNvSpPr>
            <a:spLocks noGrp="1" noChangeArrowheads="1"/>
          </p:cNvSpPr>
          <p:nvPr>
            <p:ph type="title"/>
          </p:nvPr>
        </p:nvSpPr>
        <p:spPr>
          <a:xfrm>
            <a:off x="609600" y="228600"/>
            <a:ext cx="10972800" cy="914400"/>
          </a:xfrm>
        </p:spPr>
        <p:txBody>
          <a:bodyPr/>
          <a:lstStyle/>
          <a:p>
            <a:pPr algn="ctr" eaLnBrk="1" hangingPunct="1"/>
            <a:r>
              <a:rPr lang="en-US" sz="3600" kern="1200" dirty="0">
                <a:effectLst>
                  <a:outerShdw blurRad="38100" dist="38100" dir="2700000" algn="tl">
                    <a:srgbClr val="000000">
                      <a:alpha val="43137"/>
                    </a:srgbClr>
                  </a:outerShdw>
                </a:effectLst>
                <a:cs typeface="Calibri" panose="020F0502020204030204" pitchFamily="34" charset="0"/>
              </a:rPr>
              <a:t>MOSES’ CALLING</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Exodus 3:1-</a:t>
            </a: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22</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sp>
        <p:nvSpPr>
          <p:cNvPr id="161795" name="Rectangle 3">
            <a:extLst>
              <a:ext uri="{FF2B5EF4-FFF2-40B4-BE49-F238E27FC236}">
                <a16:creationId xmlns:a16="http://schemas.microsoft.com/office/drawing/2014/main" id="{E52239BB-21FB-7904-E125-64BAB1FE1C38}"/>
              </a:ext>
            </a:extLst>
          </p:cNvPr>
          <p:cNvSpPr>
            <a:spLocks noGrp="1" noChangeArrowheads="1"/>
          </p:cNvSpPr>
          <p:nvPr>
            <p:ph type="body" idx="1"/>
          </p:nvPr>
        </p:nvSpPr>
        <p:spPr>
          <a:xfrm>
            <a:off x="609600" y="2057400"/>
            <a:ext cx="7239000" cy="3086100"/>
          </a:xfrm>
        </p:spPr>
        <p:txBody>
          <a:bodyPr/>
          <a:lstStyle/>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cs typeface="Calibri" panose="020F0502020204030204" pitchFamily="34" charset="0"/>
              </a:rPr>
              <a:t>Moses’ mission</a:t>
            </a:r>
            <a:r>
              <a:rPr lang="en-US" dirty="0">
                <a:latin typeface="Calibri" panose="020F0502020204030204" pitchFamily="34" charset="0"/>
                <a:cs typeface="Calibri" panose="020F0502020204030204" pitchFamily="34" charset="0"/>
              </a:rPr>
              <a:t> (1-10)</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b="1" u="sng" dirty="0">
                <a:solidFill>
                  <a:srgbClr val="FFFFCC"/>
                </a:solidFill>
                <a:cs typeface="Calibri" panose="020F0502020204030204" pitchFamily="34" charset="0"/>
              </a:rPr>
              <a:t>Moses’ objections (11-15)</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cs typeface="Calibri" panose="020F0502020204030204" pitchFamily="34" charset="0"/>
              </a:rPr>
              <a:t>God’s prophecies (16-22)</a:t>
            </a:r>
          </a:p>
        </p:txBody>
      </p:sp>
      <p:pic>
        <p:nvPicPr>
          <p:cNvPr id="4" name="Picture 3">
            <a:extLst>
              <a:ext uri="{FF2B5EF4-FFF2-40B4-BE49-F238E27FC236}">
                <a16:creationId xmlns:a16="http://schemas.microsoft.com/office/drawing/2014/main" id="{34A8ABE9-7019-339B-3AA0-3CF8B7D9FC86}"/>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9157837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376923-D2BE-4C24-D7BB-BE5ED2258707}"/>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858AB464-8675-613B-0E05-B8320768FA14}"/>
              </a:ext>
            </a:extLst>
          </p:cNvPr>
          <p:cNvSpPr>
            <a:spLocks noGrp="1" noChangeArrowheads="1"/>
          </p:cNvSpPr>
          <p:nvPr>
            <p:ph type="body" idx="1"/>
          </p:nvPr>
        </p:nvSpPr>
        <p:spPr>
          <a:xfrm>
            <a:off x="753979" y="2057400"/>
            <a:ext cx="7757546" cy="27432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1</a:t>
            </a:r>
            <a:r>
              <a:rPr lang="en-US" baseline="30000" dirty="0">
                <a:effectLst>
                  <a:outerShdw blurRad="38100" dist="38100" dir="2700000" algn="tl">
                    <a:srgbClr val="000000">
                      <a:alpha val="43137"/>
                    </a:srgbClr>
                  </a:outerShdw>
                </a:effectLst>
                <a:cs typeface="Calibri" panose="020F0502020204030204" pitchFamily="34" charset="0"/>
              </a:rPr>
              <a:t>st</a:t>
            </a:r>
            <a:r>
              <a:rPr lang="en-US" dirty="0">
                <a:effectLst>
                  <a:outerShdw blurRad="38100" dist="38100" dir="2700000" algn="tl">
                    <a:srgbClr val="000000">
                      <a:alpha val="43137"/>
                    </a:srgbClr>
                  </a:outerShdw>
                </a:effectLst>
                <a:cs typeface="Calibri" panose="020F0502020204030204" pitchFamily="34" charset="0"/>
              </a:rPr>
              <a:t> objection (11-12)</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2</a:t>
            </a:r>
            <a:r>
              <a:rPr lang="en-US" baseline="30000" dirty="0">
                <a:effectLst>
                  <a:outerShdw blurRad="38100" dist="38100" dir="2700000" algn="tl">
                    <a:srgbClr val="000000">
                      <a:alpha val="43137"/>
                    </a:srgbClr>
                  </a:outerShdw>
                </a:effectLst>
                <a:cs typeface="Calibri" panose="020F0502020204030204" pitchFamily="34" charset="0"/>
              </a:rPr>
              <a:t>nd</a:t>
            </a:r>
            <a:r>
              <a:rPr lang="en-US" dirty="0">
                <a:effectLst>
                  <a:outerShdw blurRad="38100" dist="38100" dir="2700000" algn="tl">
                    <a:srgbClr val="000000">
                      <a:alpha val="43137"/>
                    </a:srgbClr>
                  </a:outerShdw>
                </a:effectLst>
                <a:cs typeface="Calibri" panose="020F0502020204030204" pitchFamily="34" charset="0"/>
              </a:rPr>
              <a:t> objection (13-15)</a:t>
            </a:r>
            <a:endPar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4" name="Rectangle 2">
            <a:extLst>
              <a:ext uri="{FF2B5EF4-FFF2-40B4-BE49-F238E27FC236}">
                <a16:creationId xmlns:a16="http://schemas.microsoft.com/office/drawing/2014/main" id="{9329D20F-F191-8A1C-19D2-61CE39081EFD}"/>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 Exodus 3:</a:t>
            </a:r>
            <a:r>
              <a:rPr lang="en-US" sz="3600" dirty="0">
                <a:effectLst>
                  <a:outerShdw blurRad="38100" dist="38100" dir="2700000" algn="tl">
                    <a:srgbClr val="000000">
                      <a:alpha val="43137"/>
                    </a:srgbClr>
                  </a:outerShdw>
                </a:effectLst>
                <a:cs typeface="Calibri" panose="020F0502020204030204" pitchFamily="34" charset="0"/>
              </a:rPr>
              <a:t>11</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cs typeface="Calibri" panose="020F0502020204030204" pitchFamily="34" charset="0"/>
              </a:rPr>
              <a:t>15</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Moses’ Objections</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920BBE07-C4E3-26AB-1BAD-FACFDAB20821}"/>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7399833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192BF5-13E5-1810-A71C-BE96E8F2EB60}"/>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8191B721-D0D2-8D94-41F8-6E188373FCA5}"/>
              </a:ext>
            </a:extLst>
          </p:cNvPr>
          <p:cNvSpPr>
            <a:spLocks noGrp="1" noChangeArrowheads="1"/>
          </p:cNvSpPr>
          <p:nvPr>
            <p:ph type="body" idx="1"/>
          </p:nvPr>
        </p:nvSpPr>
        <p:spPr>
          <a:xfrm>
            <a:off x="753979" y="2057400"/>
            <a:ext cx="7757546" cy="27432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1</a:t>
            </a:r>
            <a:r>
              <a:rPr lang="en-US" b="1" u="sng" baseline="30000" dirty="0">
                <a:solidFill>
                  <a:srgbClr val="FFFFCC"/>
                </a:solidFill>
                <a:effectLst>
                  <a:outerShdw blurRad="38100" dist="38100" dir="2700000" algn="tl">
                    <a:srgbClr val="000000">
                      <a:alpha val="43137"/>
                    </a:srgbClr>
                  </a:outerShdw>
                </a:effectLst>
                <a:cs typeface="Calibri" panose="020F0502020204030204" pitchFamily="34" charset="0"/>
              </a:rPr>
              <a:t>st</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 objection (11-12)</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2</a:t>
            </a:r>
            <a:r>
              <a:rPr lang="en-US" baseline="30000" dirty="0">
                <a:effectLst>
                  <a:outerShdw blurRad="38100" dist="38100" dir="2700000" algn="tl">
                    <a:srgbClr val="000000">
                      <a:alpha val="43137"/>
                    </a:srgbClr>
                  </a:outerShdw>
                </a:effectLst>
                <a:cs typeface="Calibri" panose="020F0502020204030204" pitchFamily="34" charset="0"/>
              </a:rPr>
              <a:t>nd</a:t>
            </a:r>
            <a:r>
              <a:rPr lang="en-US" dirty="0">
                <a:effectLst>
                  <a:outerShdw blurRad="38100" dist="38100" dir="2700000" algn="tl">
                    <a:srgbClr val="000000">
                      <a:alpha val="43137"/>
                    </a:srgbClr>
                  </a:outerShdw>
                </a:effectLst>
                <a:cs typeface="Calibri" panose="020F0502020204030204" pitchFamily="34" charset="0"/>
              </a:rPr>
              <a:t> objection (13-15)</a:t>
            </a:r>
            <a:endPar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4" name="Rectangle 2">
            <a:extLst>
              <a:ext uri="{FF2B5EF4-FFF2-40B4-BE49-F238E27FC236}">
                <a16:creationId xmlns:a16="http://schemas.microsoft.com/office/drawing/2014/main" id="{B5E47AE3-2224-22C8-9680-B3BCF7CC5550}"/>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 Exodus 3:</a:t>
            </a:r>
            <a:r>
              <a:rPr lang="en-US" sz="3600" dirty="0">
                <a:effectLst>
                  <a:outerShdw blurRad="38100" dist="38100" dir="2700000" algn="tl">
                    <a:srgbClr val="000000">
                      <a:alpha val="43137"/>
                    </a:srgbClr>
                  </a:outerShdw>
                </a:effectLst>
                <a:cs typeface="Calibri" panose="020F0502020204030204" pitchFamily="34" charset="0"/>
              </a:rPr>
              <a:t>11</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cs typeface="Calibri" panose="020F0502020204030204" pitchFamily="34" charset="0"/>
              </a:rPr>
              <a:t>15</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Moses’ Objections</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EAEA0653-5AC8-F78E-8E13-F21E3BC360DD}"/>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12019234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BE6A3D-7D39-2C70-6517-7840C11349B8}"/>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F35BA038-74E3-C766-8C53-4A396ABC768C}"/>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3:</a:t>
            </a:r>
            <a:r>
              <a:rPr lang="en-US" sz="3600" dirty="0">
                <a:effectLst>
                  <a:outerShdw blurRad="38100" dist="38100" dir="2700000" algn="tl">
                    <a:srgbClr val="000000">
                      <a:alpha val="43137"/>
                    </a:srgbClr>
                  </a:outerShdw>
                </a:effectLst>
                <a:cs typeface="Calibri" panose="020F0502020204030204" pitchFamily="34" charset="0"/>
              </a:rPr>
              <a:t>11</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cs typeface="Calibri" panose="020F0502020204030204" pitchFamily="34" charset="0"/>
              </a:rPr>
              <a:t>12</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1</a:t>
            </a:r>
            <a:r>
              <a:rPr lang="en-US" sz="2800" b="1" baseline="30000" dirty="0">
                <a:solidFill>
                  <a:srgbClr val="FFFFCC"/>
                </a:solidFill>
                <a:effectLst>
                  <a:outerShdw blurRad="38100" dist="38100" dir="2700000" algn="tl">
                    <a:srgbClr val="000000">
                      <a:alpha val="43137"/>
                    </a:srgbClr>
                  </a:outerShdw>
                </a:effectLst>
                <a:ea typeface="+mn-ea"/>
                <a:cs typeface="Calibri" panose="020F0502020204030204" pitchFamily="34" charset="0"/>
              </a:rPr>
              <a:t>st</a:t>
            </a: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 Objection</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sp>
        <p:nvSpPr>
          <p:cNvPr id="161795" name="Rectangle 3">
            <a:extLst>
              <a:ext uri="{FF2B5EF4-FFF2-40B4-BE49-F238E27FC236}">
                <a16:creationId xmlns:a16="http://schemas.microsoft.com/office/drawing/2014/main" id="{AE6DB236-BCC5-9C2F-18F5-BAF88FEA522E}"/>
              </a:ext>
            </a:extLst>
          </p:cNvPr>
          <p:cNvSpPr>
            <a:spLocks noGrp="1" noChangeArrowheads="1"/>
          </p:cNvSpPr>
          <p:nvPr>
            <p:ph type="body" idx="1"/>
          </p:nvPr>
        </p:nvSpPr>
        <p:spPr>
          <a:xfrm>
            <a:off x="1066800" y="2057400"/>
            <a:ext cx="7705725" cy="1480088"/>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Inadequacy (11)</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God’s presence (12)</a:t>
            </a:r>
          </a:p>
          <a:p>
            <a:pPr marL="457200" lvl="3"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p:txBody>
      </p:sp>
      <p:pic>
        <p:nvPicPr>
          <p:cNvPr id="3" name="Picture 2">
            <a:extLst>
              <a:ext uri="{FF2B5EF4-FFF2-40B4-BE49-F238E27FC236}">
                <a16:creationId xmlns:a16="http://schemas.microsoft.com/office/drawing/2014/main" id="{2E6352B4-F631-0F52-9F84-03AFB27C2691}"/>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0322775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572499-0A31-B814-45E3-13CBD6EEA490}"/>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1853DEA4-73BC-ECDB-6195-C5C857E106E4}"/>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3:</a:t>
            </a:r>
            <a:r>
              <a:rPr lang="en-US" sz="3600" dirty="0">
                <a:effectLst>
                  <a:outerShdw blurRad="38100" dist="38100" dir="2700000" algn="tl">
                    <a:srgbClr val="000000">
                      <a:alpha val="43137"/>
                    </a:srgbClr>
                  </a:outerShdw>
                </a:effectLst>
                <a:cs typeface="Calibri" panose="020F0502020204030204" pitchFamily="34" charset="0"/>
              </a:rPr>
              <a:t>11</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cs typeface="Calibri" panose="020F0502020204030204" pitchFamily="34" charset="0"/>
              </a:rPr>
              <a:t>12</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1</a:t>
            </a:r>
            <a:r>
              <a:rPr lang="en-US" sz="2800" b="1" baseline="30000" dirty="0">
                <a:solidFill>
                  <a:srgbClr val="FFFFCC"/>
                </a:solidFill>
                <a:effectLst>
                  <a:outerShdw blurRad="38100" dist="38100" dir="2700000" algn="tl">
                    <a:srgbClr val="000000">
                      <a:alpha val="43137"/>
                    </a:srgbClr>
                  </a:outerShdw>
                </a:effectLst>
                <a:ea typeface="+mn-ea"/>
                <a:cs typeface="Calibri" panose="020F0502020204030204" pitchFamily="34" charset="0"/>
              </a:rPr>
              <a:t>st</a:t>
            </a: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 Objection</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sp>
        <p:nvSpPr>
          <p:cNvPr id="161795" name="Rectangle 3">
            <a:extLst>
              <a:ext uri="{FF2B5EF4-FFF2-40B4-BE49-F238E27FC236}">
                <a16:creationId xmlns:a16="http://schemas.microsoft.com/office/drawing/2014/main" id="{08DC1E90-5ACE-D87A-107A-86AC21D2BB50}"/>
              </a:ext>
            </a:extLst>
          </p:cNvPr>
          <p:cNvSpPr>
            <a:spLocks noGrp="1" noChangeArrowheads="1"/>
          </p:cNvSpPr>
          <p:nvPr>
            <p:ph type="body" idx="1"/>
          </p:nvPr>
        </p:nvSpPr>
        <p:spPr>
          <a:xfrm>
            <a:off x="1066800" y="2057400"/>
            <a:ext cx="7705725" cy="1480088"/>
          </a:xfrm>
        </p:spPr>
        <p:txBody>
          <a:bodyPr/>
          <a:lstStyle/>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Inadequacy (11)</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God’s presence (12)</a:t>
            </a:r>
          </a:p>
          <a:p>
            <a:pPr marL="457200" lvl="3"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p:txBody>
      </p:sp>
      <p:pic>
        <p:nvPicPr>
          <p:cNvPr id="3" name="Picture 2">
            <a:extLst>
              <a:ext uri="{FF2B5EF4-FFF2-40B4-BE49-F238E27FC236}">
                <a16:creationId xmlns:a16="http://schemas.microsoft.com/office/drawing/2014/main" id="{5E12207D-1D8A-0A4C-932B-E50E005C32D2}"/>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2782341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E3DAEE16-233B-4E27-A602-4D37C9A249F4}"/>
              </a:ext>
            </a:extLst>
          </p:cNvPr>
          <p:cNvGraphicFramePr>
            <a:graphicFrameLocks noGrp="1"/>
          </p:cNvGraphicFramePr>
          <p:nvPr>
            <p:ph idx="1"/>
          </p:nvPr>
        </p:nvGraphicFramePr>
        <p:xfrm>
          <a:off x="580505" y="640071"/>
          <a:ext cx="11030990" cy="4846374"/>
        </p:xfrm>
        <a:graphic>
          <a:graphicData uri="http://schemas.openxmlformats.org/drawingml/2006/table">
            <a:tbl>
              <a:tblPr firstRow="1" bandRow="1">
                <a:tableStyleId>{073A0DAA-6AF3-43AB-8588-CEC1D06C72B9}</a:tableStyleId>
              </a:tblPr>
              <a:tblGrid>
                <a:gridCol w="2103120">
                  <a:extLst>
                    <a:ext uri="{9D8B030D-6E8A-4147-A177-3AD203B41FA5}">
                      <a16:colId xmlns:a16="http://schemas.microsoft.com/office/drawing/2014/main" val="20000"/>
                    </a:ext>
                  </a:extLst>
                </a:gridCol>
                <a:gridCol w="2194560">
                  <a:extLst>
                    <a:ext uri="{9D8B030D-6E8A-4147-A177-3AD203B41FA5}">
                      <a16:colId xmlns:a16="http://schemas.microsoft.com/office/drawing/2014/main" val="20001"/>
                    </a:ext>
                  </a:extLst>
                </a:gridCol>
                <a:gridCol w="1995055">
                  <a:extLst>
                    <a:ext uri="{9D8B030D-6E8A-4147-A177-3AD203B41FA5}">
                      <a16:colId xmlns:a16="http://schemas.microsoft.com/office/drawing/2014/main" val="20002"/>
                    </a:ext>
                  </a:extLst>
                </a:gridCol>
                <a:gridCol w="1080655">
                  <a:extLst>
                    <a:ext uri="{9D8B030D-6E8A-4147-A177-3AD203B41FA5}">
                      <a16:colId xmlns:a16="http://schemas.microsoft.com/office/drawing/2014/main" val="20003"/>
                    </a:ext>
                  </a:extLst>
                </a:gridCol>
                <a:gridCol w="3657600">
                  <a:extLst>
                    <a:ext uri="{9D8B030D-6E8A-4147-A177-3AD203B41FA5}">
                      <a16:colId xmlns:a16="http://schemas.microsoft.com/office/drawing/2014/main" val="20004"/>
                    </a:ext>
                  </a:extLst>
                </a:gridCol>
              </a:tblGrid>
              <a:tr h="914400">
                <a:tc gridSpan="5">
                  <a:txBody>
                    <a:bodyPr/>
                    <a:lstStyle/>
                    <a:p>
                      <a:pPr algn="ctr"/>
                      <a:r>
                        <a:rPr lang="en-US" altLang="en-US" sz="3600" b="0" kern="12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THREE PHASES OF MOSES’ 120 YEAR LIFE</a:t>
                      </a:r>
                      <a:endParaRPr lang="en-US" sz="3600" b="0" kern="12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endParaRPr>
                    </a:p>
                  </a:txBody>
                  <a:tcPr marT="45729" marB="45729" anchor="ctr"/>
                </a:tc>
                <a:tc hMerge="1">
                  <a:txBody>
                    <a:bodyPr/>
                    <a:lstStyle/>
                    <a:p>
                      <a:endParaRPr lang="en-US" sz="2400" u="sng" dirty="0">
                        <a:solidFill>
                          <a:schemeClr val="bg2"/>
                        </a:solidFill>
                        <a:latin typeface="Calibri" panose="020F0502020204030204" pitchFamily="34" charset="0"/>
                      </a:endParaRPr>
                    </a:p>
                  </a:txBody>
                  <a:tcPr marT="45729" marB="45729"/>
                </a:tc>
                <a:tc hMerge="1">
                  <a:txBody>
                    <a:bodyPr/>
                    <a:lstStyle/>
                    <a:p>
                      <a:endParaRPr lang="en-US" sz="2400" u="sng" dirty="0">
                        <a:solidFill>
                          <a:schemeClr val="bg2"/>
                        </a:solidFill>
                        <a:latin typeface="Calibri" panose="020F0502020204030204" pitchFamily="34" charset="0"/>
                      </a:endParaRPr>
                    </a:p>
                  </a:txBody>
                  <a:tcPr marT="45729" marB="45729"/>
                </a:tc>
                <a:tc hMerge="1">
                  <a:txBody>
                    <a:bodyPr/>
                    <a:lstStyle/>
                    <a:p>
                      <a:endParaRPr lang="en-US" sz="2400" u="sng" dirty="0">
                        <a:solidFill>
                          <a:schemeClr val="bg2"/>
                        </a:solidFill>
                        <a:latin typeface="Calibri" panose="020F0502020204030204" pitchFamily="34" charset="0"/>
                      </a:endParaRPr>
                    </a:p>
                  </a:txBody>
                  <a:tcPr marT="45729" marB="45729"/>
                </a:tc>
                <a:tc hMerge="1">
                  <a:txBody>
                    <a:bodyPr/>
                    <a:lstStyle/>
                    <a:p>
                      <a:endParaRPr lang="en-US" sz="2400" u="sng" dirty="0">
                        <a:solidFill>
                          <a:schemeClr val="bg2"/>
                        </a:solidFill>
                        <a:latin typeface="Calibri" panose="020F0502020204030204" pitchFamily="34" charset="0"/>
                      </a:endParaRPr>
                    </a:p>
                  </a:txBody>
                  <a:tcPr marT="45729" marB="45729"/>
                </a:tc>
                <a:extLst>
                  <a:ext uri="{0D108BD9-81ED-4DB2-BD59-A6C34878D82A}">
                    <a16:rowId xmlns:a16="http://schemas.microsoft.com/office/drawing/2014/main" val="689040630"/>
                  </a:ext>
                </a:extLst>
              </a:tr>
              <a:tr h="640080">
                <a:tc>
                  <a:txBody>
                    <a:bodyPr/>
                    <a:lstStyle/>
                    <a:p>
                      <a:pPr algn="ctr"/>
                      <a:r>
                        <a:rPr lang="en-US" sz="2200" b="1" kern="1200" dirty="0">
                          <a:solidFill>
                            <a:schemeClr val="dk1"/>
                          </a:solidFill>
                          <a:latin typeface="Calibri" panose="020F0502020204030204" pitchFamily="34" charset="0"/>
                          <a:ea typeface="+mn-ea"/>
                          <a:cs typeface="Calibri" panose="020F0502020204030204" pitchFamily="34" charset="0"/>
                        </a:rPr>
                        <a:t>LIFE PHASE</a:t>
                      </a:r>
                    </a:p>
                  </a:txBody>
                  <a:tcPr marT="45729" marB="45729" anchor="ctr"/>
                </a:tc>
                <a:tc>
                  <a:txBody>
                    <a:bodyPr/>
                    <a:lstStyle/>
                    <a:p>
                      <a:pPr algn="ctr"/>
                      <a:r>
                        <a:rPr lang="en-US" sz="2200" b="1" u="none" kern="1200" dirty="0">
                          <a:solidFill>
                            <a:srgbClr val="C00000"/>
                          </a:solidFill>
                          <a:latin typeface="Calibri" panose="020F0502020204030204" pitchFamily="34" charset="0"/>
                          <a:ea typeface="+mn-ea"/>
                          <a:cs typeface="Calibri" panose="020F0502020204030204" pitchFamily="34" charset="0"/>
                        </a:rPr>
                        <a:t>SCRIPTURE</a:t>
                      </a:r>
                    </a:p>
                  </a:txBody>
                  <a:tcPr marT="45729" marB="45729" anchor="ctr"/>
                </a:tc>
                <a:tc>
                  <a:txBody>
                    <a:bodyPr/>
                    <a:lstStyle/>
                    <a:p>
                      <a:pPr algn="ctr"/>
                      <a:r>
                        <a:rPr lang="en-US" sz="2200" b="1" u="none" dirty="0">
                          <a:solidFill>
                            <a:srgbClr val="0000FF"/>
                          </a:solidFill>
                          <a:latin typeface="Calibri" panose="020F0502020204030204" pitchFamily="34" charset="0"/>
                          <a:cs typeface="Calibri" panose="020F0502020204030204" pitchFamily="34" charset="0"/>
                        </a:rPr>
                        <a:t>YEARS</a:t>
                      </a:r>
                    </a:p>
                  </a:txBody>
                  <a:tcPr marT="45729" marB="45729" anchor="ctr"/>
                </a:tc>
                <a:tc>
                  <a:txBody>
                    <a:bodyPr/>
                    <a:lstStyle/>
                    <a:p>
                      <a:pPr algn="ctr"/>
                      <a:r>
                        <a:rPr lang="en-US" sz="2200" b="1" u="none" dirty="0">
                          <a:solidFill>
                            <a:srgbClr val="008000"/>
                          </a:solidFill>
                          <a:latin typeface="Calibri" panose="020F0502020204030204" pitchFamily="34" charset="0"/>
                          <a:cs typeface="Calibri" panose="020F0502020204030204" pitchFamily="34" charset="0"/>
                        </a:rPr>
                        <a:t>AGE</a:t>
                      </a:r>
                    </a:p>
                  </a:txBody>
                  <a:tcPr marT="45729" marB="45729" anchor="ctr"/>
                </a:tc>
                <a:tc>
                  <a:txBody>
                    <a:bodyPr/>
                    <a:lstStyle/>
                    <a:p>
                      <a:pPr algn="ctr"/>
                      <a:r>
                        <a:rPr lang="en-US" sz="2200" b="1" u="none" dirty="0">
                          <a:solidFill>
                            <a:srgbClr val="660066"/>
                          </a:solidFill>
                          <a:latin typeface="Calibri" panose="020F0502020204030204" pitchFamily="34" charset="0"/>
                          <a:cs typeface="Calibri" panose="020F0502020204030204" pitchFamily="34" charset="0"/>
                        </a:rPr>
                        <a:t>ACTIVITY</a:t>
                      </a:r>
                    </a:p>
                  </a:txBody>
                  <a:tcPr marT="45729" marB="45729" anchor="ctr"/>
                </a:tc>
                <a:extLst>
                  <a:ext uri="{0D108BD9-81ED-4DB2-BD59-A6C34878D82A}">
                    <a16:rowId xmlns:a16="http://schemas.microsoft.com/office/drawing/2014/main" val="10000"/>
                  </a:ext>
                </a:extLst>
              </a:tr>
              <a:tr h="1097298">
                <a:tc>
                  <a:txBody>
                    <a:bodyPr/>
                    <a:lstStyle/>
                    <a:p>
                      <a:pPr marL="0" algn="ctr" defTabSz="914400" rtl="0" eaLnBrk="1" latinLnBrk="0" hangingPunct="1"/>
                      <a:r>
                        <a:rPr lang="en-US" sz="2200" b="1" kern="1200" dirty="0">
                          <a:solidFill>
                            <a:schemeClr val="dk1"/>
                          </a:solidFill>
                          <a:latin typeface="Calibri" panose="020F0502020204030204" pitchFamily="34" charset="0"/>
                          <a:ea typeface="+mn-ea"/>
                          <a:cs typeface="Calibri" panose="020F0502020204030204" pitchFamily="34" charset="0"/>
                        </a:rPr>
                        <a:t>Natural Training</a:t>
                      </a:r>
                    </a:p>
                  </a:txBody>
                  <a:tcPr marT="45729" marB="45729" anchor="ctr"/>
                </a:tc>
                <a:tc>
                  <a:txBody>
                    <a:bodyPr/>
                    <a:lstStyle/>
                    <a:p>
                      <a:pPr algn="ctr"/>
                      <a:r>
                        <a:rPr lang="en-US" sz="2200" b="1" u="none" kern="1200" dirty="0">
                          <a:solidFill>
                            <a:srgbClr val="C00000"/>
                          </a:solidFill>
                          <a:latin typeface="Calibri" panose="020F0502020204030204" pitchFamily="34" charset="0"/>
                          <a:ea typeface="+mn-ea"/>
                          <a:cs typeface="Calibri" panose="020F0502020204030204" pitchFamily="34" charset="0"/>
                        </a:rPr>
                        <a:t>Acts 7:23</a:t>
                      </a:r>
                    </a:p>
                  </a:txBody>
                  <a:tcPr marT="45729" marB="45729" anchor="ctr"/>
                </a:tc>
                <a:tc>
                  <a:txBody>
                    <a:bodyPr/>
                    <a:lstStyle/>
                    <a:p>
                      <a:pPr algn="ctr"/>
                      <a:r>
                        <a:rPr lang="en-US" sz="2200" b="1" u="none" kern="1200" dirty="0">
                          <a:solidFill>
                            <a:srgbClr val="0000FF"/>
                          </a:solidFill>
                          <a:latin typeface="Calibri" panose="020F0502020204030204" pitchFamily="34" charset="0"/>
                          <a:ea typeface="+mn-ea"/>
                          <a:cs typeface="Calibri" panose="020F0502020204030204" pitchFamily="34" charset="0"/>
                        </a:rPr>
                        <a:t>1526–1486 B.C.</a:t>
                      </a:r>
                    </a:p>
                  </a:txBody>
                  <a:tcPr marT="45729" marB="45729" anchor="ctr"/>
                </a:tc>
                <a:tc>
                  <a:txBody>
                    <a:bodyPr/>
                    <a:lstStyle/>
                    <a:p>
                      <a:pPr algn="ctr"/>
                      <a:r>
                        <a:rPr lang="en-US" sz="2200" b="1" u="none" kern="1200" dirty="0">
                          <a:solidFill>
                            <a:srgbClr val="008000"/>
                          </a:solidFill>
                          <a:latin typeface="Calibri" panose="020F0502020204030204" pitchFamily="34" charset="0"/>
                          <a:ea typeface="+mn-ea"/>
                          <a:cs typeface="Calibri" panose="020F0502020204030204" pitchFamily="34" charset="0"/>
                        </a:rPr>
                        <a:t>1-40</a:t>
                      </a:r>
                    </a:p>
                  </a:txBody>
                  <a:tcPr marT="45729" marB="45729" anchor="ctr"/>
                </a:tc>
                <a:tc>
                  <a:txBody>
                    <a:bodyPr/>
                    <a:lstStyle/>
                    <a:p>
                      <a:r>
                        <a:rPr lang="en-US" sz="2200" b="1" u="none" kern="1200" dirty="0">
                          <a:solidFill>
                            <a:srgbClr val="660066"/>
                          </a:solidFill>
                          <a:latin typeface="Calibri" panose="020F0502020204030204" pitchFamily="34" charset="0"/>
                          <a:ea typeface="+mn-ea"/>
                          <a:cs typeface="Calibri" panose="020F0502020204030204" pitchFamily="34" charset="0"/>
                        </a:rPr>
                        <a:t>Egyptian Education</a:t>
                      </a:r>
                    </a:p>
                  </a:txBody>
                  <a:tcPr marT="45729" marB="45729" anchor="ctr"/>
                </a:tc>
                <a:extLst>
                  <a:ext uri="{0D108BD9-81ED-4DB2-BD59-A6C34878D82A}">
                    <a16:rowId xmlns:a16="http://schemas.microsoft.com/office/drawing/2014/main" val="10001"/>
                  </a:ext>
                </a:extLst>
              </a:tr>
              <a:tr h="1097298">
                <a:tc>
                  <a:txBody>
                    <a:bodyPr/>
                    <a:lstStyle/>
                    <a:p>
                      <a:pPr marL="0" algn="ctr" defTabSz="914400" rtl="0" eaLnBrk="1" latinLnBrk="0" hangingPunct="1"/>
                      <a:r>
                        <a:rPr lang="en-US" sz="2200" b="1" kern="1200" dirty="0">
                          <a:solidFill>
                            <a:schemeClr val="dk1"/>
                          </a:solidFill>
                          <a:latin typeface="Calibri" panose="020F0502020204030204" pitchFamily="34" charset="0"/>
                          <a:ea typeface="+mn-ea"/>
                          <a:cs typeface="Calibri" panose="020F0502020204030204" pitchFamily="34" charset="0"/>
                        </a:rPr>
                        <a:t>Spiritual Training</a:t>
                      </a:r>
                    </a:p>
                  </a:txBody>
                  <a:tcPr marT="45729" marB="45729"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200" b="1" u="none" kern="1200" dirty="0">
                          <a:solidFill>
                            <a:srgbClr val="C00000"/>
                          </a:solidFill>
                          <a:latin typeface="Calibri" panose="020F0502020204030204" pitchFamily="34" charset="0"/>
                          <a:ea typeface="+mn-ea"/>
                          <a:cs typeface="Calibri" panose="020F0502020204030204" pitchFamily="34" charset="0"/>
                        </a:rPr>
                        <a:t>Exod. 7:7</a:t>
                      </a:r>
                    </a:p>
                  </a:txBody>
                  <a:tcPr marT="45729" marB="45729"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200" b="1" u="none" kern="1200" dirty="0">
                          <a:solidFill>
                            <a:srgbClr val="0000FF"/>
                          </a:solidFill>
                          <a:latin typeface="Calibri" panose="020F0502020204030204" pitchFamily="34" charset="0"/>
                          <a:ea typeface="+mn-ea"/>
                          <a:cs typeface="Calibri" panose="020F0502020204030204" pitchFamily="34" charset="0"/>
                        </a:rPr>
                        <a:t>1486–1446 B.C.</a:t>
                      </a:r>
                    </a:p>
                  </a:txBody>
                  <a:tcPr marT="45729" marB="45729" anchor="ctr"/>
                </a:tc>
                <a:tc>
                  <a:txBody>
                    <a:bodyPr/>
                    <a:lstStyle/>
                    <a:p>
                      <a:pPr algn="ctr"/>
                      <a:r>
                        <a:rPr lang="en-US" sz="2200" b="1" u="none" kern="1200" dirty="0">
                          <a:solidFill>
                            <a:srgbClr val="008000"/>
                          </a:solidFill>
                          <a:latin typeface="Calibri" panose="020F0502020204030204" pitchFamily="34" charset="0"/>
                          <a:ea typeface="+mn-ea"/>
                          <a:cs typeface="Calibri" panose="020F0502020204030204" pitchFamily="34" charset="0"/>
                        </a:rPr>
                        <a:t>40-80</a:t>
                      </a:r>
                    </a:p>
                  </a:txBody>
                  <a:tcPr marT="45729" marB="45729" anchor="ctr"/>
                </a:tc>
                <a:tc>
                  <a:txBody>
                    <a:bodyPr/>
                    <a:lstStyle/>
                    <a:p>
                      <a:r>
                        <a:rPr lang="en-US" sz="2200" b="1" u="none" kern="1200" dirty="0">
                          <a:solidFill>
                            <a:srgbClr val="660066"/>
                          </a:solidFill>
                          <a:latin typeface="Calibri" panose="020F0502020204030204" pitchFamily="34" charset="0"/>
                          <a:ea typeface="+mn-ea"/>
                          <a:cs typeface="Calibri" panose="020F0502020204030204" pitchFamily="34" charset="0"/>
                        </a:rPr>
                        <a:t>Midian Shepherding</a:t>
                      </a:r>
                    </a:p>
                  </a:txBody>
                  <a:tcPr marT="45729" marB="45729" anchor="ctr"/>
                </a:tc>
                <a:extLst>
                  <a:ext uri="{0D108BD9-81ED-4DB2-BD59-A6C34878D82A}">
                    <a16:rowId xmlns:a16="http://schemas.microsoft.com/office/drawing/2014/main" val="10002"/>
                  </a:ext>
                </a:extLst>
              </a:tr>
              <a:tr h="1097298">
                <a:tc>
                  <a:txBody>
                    <a:bodyPr/>
                    <a:lstStyle/>
                    <a:p>
                      <a:pPr marL="0" algn="ctr" defTabSz="914400" rtl="0" eaLnBrk="1" latinLnBrk="0" hangingPunct="1"/>
                      <a:r>
                        <a:rPr lang="en-US" sz="2200" b="1" kern="1200" dirty="0">
                          <a:solidFill>
                            <a:schemeClr val="dk1"/>
                          </a:solidFill>
                          <a:latin typeface="Calibri" panose="020F0502020204030204" pitchFamily="34" charset="0"/>
                          <a:ea typeface="+mn-ea"/>
                          <a:cs typeface="Calibri" panose="020F0502020204030204" pitchFamily="34" charset="0"/>
                        </a:rPr>
                        <a:t>Ministry</a:t>
                      </a:r>
                    </a:p>
                  </a:txBody>
                  <a:tcPr marT="45729" marB="45729"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200" b="1" u="none" kern="1200" dirty="0">
                          <a:solidFill>
                            <a:srgbClr val="C00000"/>
                          </a:solidFill>
                          <a:latin typeface="Calibri" panose="020F0502020204030204" pitchFamily="34" charset="0"/>
                          <a:ea typeface="+mn-ea"/>
                          <a:cs typeface="Calibri" panose="020F0502020204030204" pitchFamily="34" charset="0"/>
                        </a:rPr>
                        <a:t>Deut. 31:2; 34:7; </a:t>
                      </a:r>
                    </a:p>
                    <a:p>
                      <a:pPr marL="0" marR="0" indent="0" algn="ctr" defTabSz="914400" rtl="0" eaLnBrk="1" fontAlgn="auto" latinLnBrk="0" hangingPunct="1">
                        <a:lnSpc>
                          <a:spcPct val="100000"/>
                        </a:lnSpc>
                        <a:spcBef>
                          <a:spcPts val="0"/>
                        </a:spcBef>
                        <a:spcAft>
                          <a:spcPts val="0"/>
                        </a:spcAft>
                        <a:buClrTx/>
                        <a:buSzTx/>
                        <a:buFontTx/>
                        <a:buNone/>
                        <a:tabLst/>
                        <a:defRPr/>
                      </a:pPr>
                      <a:r>
                        <a:rPr lang="en-US" sz="2200" b="1" u="none" kern="1200" dirty="0">
                          <a:solidFill>
                            <a:srgbClr val="C00000"/>
                          </a:solidFill>
                          <a:latin typeface="Calibri" panose="020F0502020204030204" pitchFamily="34" charset="0"/>
                          <a:ea typeface="+mn-ea"/>
                          <a:cs typeface="Calibri" panose="020F0502020204030204" pitchFamily="34" charset="0"/>
                        </a:rPr>
                        <a:t>Acts 7:36</a:t>
                      </a:r>
                    </a:p>
                  </a:txBody>
                  <a:tcPr marT="45729" marB="45729"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200" b="1" u="none" kern="1200" dirty="0">
                          <a:solidFill>
                            <a:srgbClr val="0000FF"/>
                          </a:solidFill>
                          <a:latin typeface="Calibri" panose="020F0502020204030204" pitchFamily="34" charset="0"/>
                          <a:ea typeface="+mn-ea"/>
                          <a:cs typeface="Calibri" panose="020F0502020204030204" pitchFamily="34" charset="0"/>
                        </a:rPr>
                        <a:t>1446–1406 B.C.</a:t>
                      </a:r>
                    </a:p>
                  </a:txBody>
                  <a:tcPr marT="45729" marB="45729" anchor="ctr"/>
                </a:tc>
                <a:tc>
                  <a:txBody>
                    <a:bodyPr/>
                    <a:lstStyle/>
                    <a:p>
                      <a:pPr algn="ctr"/>
                      <a:r>
                        <a:rPr lang="en-US" sz="2200" b="1" u="none" kern="1200" dirty="0">
                          <a:solidFill>
                            <a:srgbClr val="008000"/>
                          </a:solidFill>
                          <a:latin typeface="Calibri" panose="020F0502020204030204" pitchFamily="34" charset="0"/>
                          <a:ea typeface="+mn-ea"/>
                          <a:cs typeface="Calibri" panose="020F0502020204030204" pitchFamily="34" charset="0"/>
                        </a:rPr>
                        <a:t>80-120</a:t>
                      </a:r>
                    </a:p>
                  </a:txBody>
                  <a:tcPr marT="45729" marB="45729" anchor="ctr"/>
                </a:tc>
                <a:tc>
                  <a:txBody>
                    <a:bodyPr/>
                    <a:lstStyle/>
                    <a:p>
                      <a:r>
                        <a:rPr lang="en-US" sz="2200" b="1" u="none" kern="1200" dirty="0">
                          <a:solidFill>
                            <a:srgbClr val="660066"/>
                          </a:solidFill>
                          <a:latin typeface="Calibri" panose="020F0502020204030204" pitchFamily="34" charset="0"/>
                          <a:ea typeface="+mn-ea"/>
                          <a:cs typeface="Calibri" panose="020F0502020204030204" pitchFamily="34" charset="0"/>
                        </a:rPr>
                        <a:t>Exodus, Law, Wilderness Preservation, Pentateuch Authorship</a:t>
                      </a:r>
                    </a:p>
                  </a:txBody>
                  <a:tcPr marT="45729" marB="45729" anchor="ct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722793693"/>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E92747-0787-388F-584C-D5AC6BD5F9F8}"/>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88937362-1AB7-14B4-7145-699E75C0282D}"/>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3:</a:t>
            </a:r>
            <a:r>
              <a:rPr lang="en-US" sz="3600" dirty="0">
                <a:effectLst>
                  <a:outerShdw blurRad="38100" dist="38100" dir="2700000" algn="tl">
                    <a:srgbClr val="000000">
                      <a:alpha val="43137"/>
                    </a:srgbClr>
                  </a:outerShdw>
                </a:effectLst>
                <a:cs typeface="Calibri" panose="020F0502020204030204" pitchFamily="34" charset="0"/>
              </a:rPr>
              <a:t>11</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cs typeface="Calibri" panose="020F0502020204030204" pitchFamily="34" charset="0"/>
              </a:rPr>
              <a:t>12</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1</a:t>
            </a:r>
            <a:r>
              <a:rPr lang="en-US" sz="2800" b="1" baseline="30000" dirty="0">
                <a:solidFill>
                  <a:srgbClr val="FFFFCC"/>
                </a:solidFill>
                <a:effectLst>
                  <a:outerShdw blurRad="38100" dist="38100" dir="2700000" algn="tl">
                    <a:srgbClr val="000000">
                      <a:alpha val="43137"/>
                    </a:srgbClr>
                  </a:outerShdw>
                </a:effectLst>
                <a:ea typeface="+mn-ea"/>
                <a:cs typeface="Calibri" panose="020F0502020204030204" pitchFamily="34" charset="0"/>
              </a:rPr>
              <a:t>st</a:t>
            </a: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 Objection</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sp>
        <p:nvSpPr>
          <p:cNvPr id="161795" name="Rectangle 3">
            <a:extLst>
              <a:ext uri="{FF2B5EF4-FFF2-40B4-BE49-F238E27FC236}">
                <a16:creationId xmlns:a16="http://schemas.microsoft.com/office/drawing/2014/main" id="{5BC93ADC-E385-0C43-41E6-0163CBCAE177}"/>
              </a:ext>
            </a:extLst>
          </p:cNvPr>
          <p:cNvSpPr>
            <a:spLocks noGrp="1" noChangeArrowheads="1"/>
          </p:cNvSpPr>
          <p:nvPr>
            <p:ph type="body" idx="1"/>
          </p:nvPr>
        </p:nvSpPr>
        <p:spPr>
          <a:xfrm>
            <a:off x="1066800" y="2057400"/>
            <a:ext cx="7705725" cy="1480088"/>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Inadequacy (11)</a:t>
            </a:r>
          </a:p>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God’s presence (12)</a:t>
            </a:r>
          </a:p>
          <a:p>
            <a:pPr marL="457200" lvl="3"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p:txBody>
      </p:sp>
      <p:pic>
        <p:nvPicPr>
          <p:cNvPr id="3" name="Picture 2">
            <a:extLst>
              <a:ext uri="{FF2B5EF4-FFF2-40B4-BE49-F238E27FC236}">
                <a16:creationId xmlns:a16="http://schemas.microsoft.com/office/drawing/2014/main" id="{7F1EE38D-3F7D-BB23-9836-41974073BF0C}"/>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444711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D329064-0A11-4186-A2B5-6AD0823CA49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8914" name="Rectangle 3"/>
          <p:cNvSpPr>
            <a:spLocks noChangeArrowheads="1"/>
          </p:cNvSpPr>
          <p:nvPr/>
        </p:nvSpPr>
        <p:spPr bwMode="auto">
          <a:xfrm>
            <a:off x="609600" y="0"/>
            <a:ext cx="10972798" cy="3625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eaLnBrk="0" hangingPunct="0">
              <a:lnSpc>
                <a:spcPct val="90000"/>
              </a:lnSpc>
              <a:spcAft>
                <a:spcPts val="900"/>
              </a:spcAft>
              <a:buClr>
                <a:schemeClr val="tx2"/>
              </a:buClr>
              <a:buSzPct val="75000"/>
              <a:defRPr/>
            </a:pPr>
            <a:r>
              <a:rPr lang="en-US" sz="4000" dirty="0">
                <a:solidFill>
                  <a:srgbClr val="00FFFF"/>
                </a:solidFill>
                <a:effectLst>
                  <a:outerShdw blurRad="38100" dist="38100" dir="2700000" algn="tl">
                    <a:srgbClr val="000000"/>
                  </a:outerShdw>
                </a:effectLst>
                <a:latin typeface="Calibri" panose="020F0502020204030204" pitchFamily="34" charset="0"/>
                <a:cs typeface="Calibri" panose="020F0502020204030204" pitchFamily="34" charset="0"/>
              </a:rPr>
              <a:t>John 14:16-17</a:t>
            </a:r>
          </a:p>
          <a:p>
            <a:pPr algn="just">
              <a:spcAft>
                <a:spcPts val="1000"/>
              </a:spcAft>
            </a:pP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16 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will ask the Father, and He will give you another Helper, that He may be with you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forever</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17 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that is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Spirit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of truth, whom the world cannot receive, because it does not see Him or know Him,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you know Him</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because He abides with you and will be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in you</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endParaRPr lang="en-US" sz="360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D77E5962-EB9E-40BC-A5D8-EB4A986B325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367966" y="3581400"/>
            <a:ext cx="1456069" cy="1371600"/>
          </a:xfrm>
          <a:prstGeom prst="rect">
            <a:avLst/>
          </a:prstGeom>
        </p:spPr>
      </p:pic>
    </p:spTree>
    <p:extLst>
      <p:ext uri="{BB962C8B-B14F-4D97-AF65-F5344CB8AC3E}">
        <p14:creationId xmlns:p14="http://schemas.microsoft.com/office/powerpoint/2010/main" val="573336584"/>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A09C37-D4EE-72C4-D621-DAE36FAA5A02}"/>
            </a:ext>
          </a:extLst>
        </p:cNvPr>
        <p:cNvGrpSpPr/>
        <p:nvPr/>
      </p:nvGrpSpPr>
      <p:grpSpPr>
        <a:xfrm>
          <a:off x="0" y="0"/>
          <a:ext cx="0" cy="0"/>
          <a:chOff x="0" y="0"/>
          <a:chExt cx="0" cy="0"/>
        </a:xfrm>
      </p:grpSpPr>
      <p:sp>
        <p:nvSpPr>
          <p:cNvPr id="44033" name="Rectangle 2">
            <a:extLst>
              <a:ext uri="{FF2B5EF4-FFF2-40B4-BE49-F238E27FC236}">
                <a16:creationId xmlns:a16="http://schemas.microsoft.com/office/drawing/2014/main" id="{8DA5E385-E739-1F66-6EB1-3FAFF8A5DFF8}"/>
              </a:ext>
            </a:extLst>
          </p:cNvPr>
          <p:cNvSpPr>
            <a:spLocks noGrp="1" noChangeArrowheads="1"/>
          </p:cNvSpPr>
          <p:nvPr>
            <p:ph type="title"/>
          </p:nvPr>
        </p:nvSpPr>
        <p:spPr>
          <a:xfrm>
            <a:off x="914400" y="228600"/>
            <a:ext cx="10363200" cy="914400"/>
          </a:xfrm>
        </p:spPr>
        <p:txBody>
          <a:bodyPr/>
          <a:lstStyle/>
          <a:p>
            <a:pPr algn="ctr"/>
            <a:r>
              <a:rPr lang="en-US" altLang="en-US" sz="3600" kern="1200" dirty="0">
                <a:effectLst>
                  <a:outerShdw blurRad="38100" dist="38100" dir="2700000" algn="tl">
                    <a:srgbClr val="000000">
                      <a:alpha val="43137"/>
                    </a:srgbClr>
                  </a:outerShdw>
                </a:effectLst>
                <a:latin typeface="Calibri" panose="020F0502020204030204" pitchFamily="34" charset="0"/>
              </a:rPr>
              <a:t>EXODUS STRUCTURE/OUTLINE</a:t>
            </a:r>
          </a:p>
        </p:txBody>
      </p:sp>
      <p:sp>
        <p:nvSpPr>
          <p:cNvPr id="9219" name="Rectangle 3">
            <a:extLst>
              <a:ext uri="{FF2B5EF4-FFF2-40B4-BE49-F238E27FC236}">
                <a16:creationId xmlns:a16="http://schemas.microsoft.com/office/drawing/2014/main" id="{B2674C40-7DEF-D500-2CEC-CC6EE79824DC}"/>
              </a:ext>
            </a:extLst>
          </p:cNvPr>
          <p:cNvSpPr>
            <a:spLocks noGrp="1" noChangeArrowheads="1"/>
          </p:cNvSpPr>
          <p:nvPr>
            <p:ph type="body" idx="1"/>
          </p:nvPr>
        </p:nvSpPr>
        <p:spPr>
          <a:xfrm>
            <a:off x="609600" y="1371600"/>
            <a:ext cx="8839200" cy="5181600"/>
          </a:xfrm>
        </p:spPr>
        <p:txBody>
          <a:bodyPr/>
          <a:lstStyle/>
          <a:p>
            <a:pPr>
              <a:spcBef>
                <a:spcPts val="0"/>
              </a:spcBef>
              <a:spcAft>
                <a:spcPts val="1200"/>
              </a:spcAft>
              <a:defRPr/>
            </a:pPr>
            <a:r>
              <a:rPr lang="en-US" altLang="en-US" sz="2800" dirty="0">
                <a:latin typeface="Calibri" panose="020F0502020204030204" pitchFamily="34" charset="0"/>
                <a:ea typeface="Calibri" panose="020F0502020204030204" pitchFamily="34" charset="0"/>
                <a:cs typeface="Calibri" panose="020F0502020204030204" pitchFamily="34" charset="0"/>
              </a:rPr>
              <a:t>Redemption (1–18)</a:t>
            </a:r>
          </a:p>
          <a:p>
            <a:pPr lvl="1">
              <a:spcBef>
                <a:spcPts val="0"/>
              </a:spcBef>
              <a:spcAft>
                <a:spcPts val="1200"/>
              </a:spcAft>
              <a:defRPr/>
            </a:pPr>
            <a:r>
              <a:rPr lang="en-US" altLang="en-US" sz="2800" dirty="0">
                <a:latin typeface="Calibri" panose="020F0502020204030204" pitchFamily="34" charset="0"/>
                <a:ea typeface="Calibri" panose="020F0502020204030204" pitchFamily="34" charset="0"/>
                <a:cs typeface="Calibri" panose="020F0502020204030204" pitchFamily="34" charset="0"/>
              </a:rPr>
              <a:t>Redemption (1:1–12:30)</a:t>
            </a:r>
          </a:p>
          <a:p>
            <a:pPr lvl="1">
              <a:spcBef>
                <a:spcPts val="0"/>
              </a:spcBef>
              <a:spcAft>
                <a:spcPts val="1200"/>
              </a:spcAft>
              <a:defRPr/>
            </a:pPr>
            <a:r>
              <a:rPr lang="en-US" altLang="en-US" sz="2800" dirty="0">
                <a:latin typeface="Calibri" panose="020F0502020204030204" pitchFamily="34" charset="0"/>
                <a:ea typeface="Calibri" panose="020F0502020204030204" pitchFamily="34" charset="0"/>
                <a:cs typeface="Calibri" panose="020F0502020204030204" pitchFamily="34" charset="0"/>
              </a:rPr>
              <a:t>Liberation (12:31–15:21)</a:t>
            </a:r>
          </a:p>
          <a:p>
            <a:pPr lvl="1">
              <a:spcBef>
                <a:spcPts val="0"/>
              </a:spcBef>
              <a:spcAft>
                <a:spcPts val="1200"/>
              </a:spcAft>
              <a:defRPr/>
            </a:pPr>
            <a:r>
              <a:rPr lang="en-US" altLang="en-US" sz="2800" dirty="0">
                <a:latin typeface="Calibri" panose="020F0502020204030204" pitchFamily="34" charset="0"/>
                <a:ea typeface="Calibri" panose="020F0502020204030204" pitchFamily="34" charset="0"/>
                <a:cs typeface="Calibri" panose="020F0502020204030204" pitchFamily="34" charset="0"/>
              </a:rPr>
              <a:t>Preservation (15:22–18:27)</a:t>
            </a:r>
          </a:p>
          <a:p>
            <a:pPr>
              <a:spcBef>
                <a:spcPts val="0"/>
              </a:spcBef>
              <a:spcAft>
                <a:spcPts val="1200"/>
              </a:spcAft>
              <a:defRPr/>
            </a:pPr>
            <a:r>
              <a:rPr lang="en-US" altLang="en-US" sz="2800" b="1" dirty="0">
                <a:solidFill>
                  <a:srgbClr val="FFFFCC"/>
                </a:solidFill>
                <a:latin typeface="Calibri" panose="020F0502020204030204" pitchFamily="34" charset="0"/>
                <a:ea typeface="Calibri" panose="020F0502020204030204" pitchFamily="34" charset="0"/>
                <a:cs typeface="Calibri" panose="020F0502020204030204" pitchFamily="34" charset="0"/>
              </a:rPr>
              <a:t>Mosaic Covenant (19–40) </a:t>
            </a:r>
          </a:p>
          <a:p>
            <a:pPr lvl="1">
              <a:spcBef>
                <a:spcPts val="0"/>
              </a:spcBef>
              <a:spcAft>
                <a:spcPts val="1200"/>
              </a:spcAft>
              <a:defRPr/>
            </a:pPr>
            <a:r>
              <a:rPr lang="en-US" altLang="en-US" sz="2800" dirty="0">
                <a:latin typeface="Calibri" panose="020F0502020204030204" pitchFamily="34" charset="0"/>
                <a:ea typeface="Calibri" panose="020F0502020204030204" pitchFamily="34" charset="0"/>
                <a:cs typeface="Calibri" panose="020F0502020204030204" pitchFamily="34" charset="0"/>
              </a:rPr>
              <a:t>Law (19–24) </a:t>
            </a:r>
          </a:p>
          <a:p>
            <a:pPr lvl="1">
              <a:spcBef>
                <a:spcPts val="0"/>
              </a:spcBef>
              <a:spcAft>
                <a:spcPts val="1200"/>
              </a:spcAft>
              <a:defRPr/>
            </a:pPr>
            <a:r>
              <a:rPr lang="en-US" altLang="en-US" sz="2800" b="1" u="sng" dirty="0">
                <a:solidFill>
                  <a:srgbClr val="FFFFCC"/>
                </a:solidFill>
                <a:latin typeface="Calibri" panose="020F0502020204030204" pitchFamily="34" charset="0"/>
                <a:ea typeface="Calibri" panose="020F0502020204030204" pitchFamily="34" charset="0"/>
                <a:cs typeface="Calibri" panose="020F0502020204030204" pitchFamily="34" charset="0"/>
              </a:rPr>
              <a:t>Tabernacle instructions (25–31) </a:t>
            </a:r>
          </a:p>
          <a:p>
            <a:pPr lvl="1">
              <a:spcBef>
                <a:spcPts val="0"/>
              </a:spcBef>
              <a:spcAft>
                <a:spcPts val="1200"/>
              </a:spcAft>
              <a:defRPr/>
            </a:pPr>
            <a:r>
              <a:rPr lang="en-US" altLang="en-US" sz="2800" dirty="0">
                <a:latin typeface="Calibri" panose="020F0502020204030204" pitchFamily="34" charset="0"/>
                <a:ea typeface="Calibri" panose="020F0502020204030204" pitchFamily="34" charset="0"/>
                <a:cs typeface="Calibri" panose="020F0502020204030204" pitchFamily="34" charset="0"/>
              </a:rPr>
              <a:t>Apostasy (32–34) </a:t>
            </a:r>
          </a:p>
          <a:p>
            <a:pPr lvl="1">
              <a:spcBef>
                <a:spcPts val="0"/>
              </a:spcBef>
              <a:spcAft>
                <a:spcPts val="1200"/>
              </a:spcAft>
              <a:defRPr/>
            </a:pPr>
            <a:r>
              <a:rPr lang="en-US" altLang="en-US" sz="2800" b="1" u="sng" dirty="0">
                <a:solidFill>
                  <a:srgbClr val="FFFFCC"/>
                </a:solidFill>
                <a:latin typeface="Calibri" panose="020F0502020204030204" pitchFamily="34" charset="0"/>
                <a:cs typeface="Calibri" panose="020F0502020204030204" pitchFamily="34" charset="0"/>
              </a:rPr>
              <a:t>Tabernacle building (35–40) </a:t>
            </a:r>
          </a:p>
        </p:txBody>
      </p:sp>
      <p:pic>
        <p:nvPicPr>
          <p:cNvPr id="3" name="Picture 2">
            <a:extLst>
              <a:ext uri="{FF2B5EF4-FFF2-40B4-BE49-F238E27FC236}">
                <a16:creationId xmlns:a16="http://schemas.microsoft.com/office/drawing/2014/main" id="{436AD3E7-C464-40A2-F766-E466292F0C4A}"/>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418166690"/>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372BA9-8844-EBA2-FEC6-FD6955CA5B64}"/>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9B614681-FF6A-3D2B-AE43-8077D5EC100E}"/>
              </a:ext>
            </a:extLst>
          </p:cNvPr>
          <p:cNvSpPr>
            <a:spLocks noGrp="1" noChangeArrowheads="1"/>
          </p:cNvSpPr>
          <p:nvPr>
            <p:ph type="title"/>
          </p:nvPr>
        </p:nvSpPr>
        <p:spPr>
          <a:xfrm>
            <a:off x="609600" y="228600"/>
            <a:ext cx="10972800" cy="914400"/>
          </a:xfrm>
        </p:spPr>
        <p:txBody>
          <a:bodyPr/>
          <a:lstStyle/>
          <a:p>
            <a:pPr algn="ctr" eaLnBrk="1" hangingPunct="1"/>
            <a:r>
              <a:rPr lang="en-US" sz="3600" kern="1200" dirty="0">
                <a:effectLst>
                  <a:outerShdw blurRad="38100" dist="38100" dir="2700000" algn="tl">
                    <a:srgbClr val="000000">
                      <a:alpha val="43137"/>
                    </a:srgbClr>
                  </a:outerShdw>
                </a:effectLst>
                <a:cs typeface="Calibri" panose="020F0502020204030204" pitchFamily="34" charset="0"/>
              </a:rPr>
              <a:t>MOSES’ CALLING</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Exodus 3:1-</a:t>
            </a: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22</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sp>
        <p:nvSpPr>
          <p:cNvPr id="161795" name="Rectangle 3">
            <a:extLst>
              <a:ext uri="{FF2B5EF4-FFF2-40B4-BE49-F238E27FC236}">
                <a16:creationId xmlns:a16="http://schemas.microsoft.com/office/drawing/2014/main" id="{0DB0AB82-24A6-2BAA-D509-16F823EA4B1E}"/>
              </a:ext>
            </a:extLst>
          </p:cNvPr>
          <p:cNvSpPr>
            <a:spLocks noGrp="1" noChangeArrowheads="1"/>
          </p:cNvSpPr>
          <p:nvPr>
            <p:ph type="body" idx="1"/>
          </p:nvPr>
        </p:nvSpPr>
        <p:spPr>
          <a:xfrm>
            <a:off x="609600" y="2057400"/>
            <a:ext cx="7239000" cy="3086100"/>
          </a:xfrm>
        </p:spPr>
        <p:txBody>
          <a:bodyPr/>
          <a:lstStyle/>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b="1" u="sng" dirty="0">
                <a:solidFill>
                  <a:srgbClr val="FFFFCC"/>
                </a:solidFill>
                <a:cs typeface="Calibri" panose="020F0502020204030204" pitchFamily="34" charset="0"/>
              </a:rPr>
              <a:t>Moses’ mission</a:t>
            </a:r>
            <a:r>
              <a:rPr lang="en-US" b="1" u="sng" dirty="0">
                <a:solidFill>
                  <a:srgbClr val="FFFFCC"/>
                </a:solidFill>
                <a:latin typeface="Calibri" panose="020F0502020204030204" pitchFamily="34" charset="0"/>
                <a:cs typeface="Calibri" panose="020F0502020204030204" pitchFamily="34" charset="0"/>
              </a:rPr>
              <a:t> (1-10)</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cs typeface="Calibri" panose="020F0502020204030204" pitchFamily="34" charset="0"/>
              </a:rPr>
              <a:t>Moses’ objections (11-15)</a:t>
            </a:r>
            <a:endParaRPr lang="en-US" dirty="0">
              <a:latin typeface="Calibri" panose="020F0502020204030204" pitchFamily="34" charset="0"/>
              <a:cs typeface="Calibri" panose="020F0502020204030204" pitchFamily="34" charset="0"/>
            </a:endParaRP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cs typeface="Calibri" panose="020F0502020204030204" pitchFamily="34" charset="0"/>
              </a:rPr>
              <a:t>God’s prophecies (16-22)</a:t>
            </a:r>
          </a:p>
        </p:txBody>
      </p:sp>
      <p:pic>
        <p:nvPicPr>
          <p:cNvPr id="4" name="Picture 3">
            <a:extLst>
              <a:ext uri="{FF2B5EF4-FFF2-40B4-BE49-F238E27FC236}">
                <a16:creationId xmlns:a16="http://schemas.microsoft.com/office/drawing/2014/main" id="{5BD902B4-7540-E820-7BB5-1B1E3262FF01}"/>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1194667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87C1CB-E4F0-C17F-CCF5-9E18DB7235F2}"/>
            </a:ext>
          </a:extLst>
        </p:cNvPr>
        <p:cNvGrpSpPr/>
        <p:nvPr/>
      </p:nvGrpSpPr>
      <p:grpSpPr>
        <a:xfrm>
          <a:off x="0" y="0"/>
          <a:ext cx="0" cy="0"/>
          <a:chOff x="0" y="0"/>
          <a:chExt cx="0" cy="0"/>
        </a:xfrm>
      </p:grpSpPr>
      <p:sp>
        <p:nvSpPr>
          <p:cNvPr id="106497" name="Rectangle 2">
            <a:extLst>
              <a:ext uri="{FF2B5EF4-FFF2-40B4-BE49-F238E27FC236}">
                <a16:creationId xmlns:a16="http://schemas.microsoft.com/office/drawing/2014/main" id="{AACEA655-86E0-9BBA-D4A0-FCBB02D13849}"/>
              </a:ext>
            </a:extLst>
          </p:cNvPr>
          <p:cNvSpPr>
            <a:spLocks noGrp="1" noChangeArrowheads="1"/>
          </p:cNvSpPr>
          <p:nvPr>
            <p:ph type="title" idx="4294967295"/>
          </p:nvPr>
        </p:nvSpPr>
        <p:spPr>
          <a:xfrm>
            <a:off x="3276600" y="609600"/>
            <a:ext cx="7162800" cy="1143000"/>
          </a:xfrm>
        </p:spPr>
        <p:txBody>
          <a:bodyPr/>
          <a:lstStyle/>
          <a:p>
            <a:r>
              <a:rPr lang="en-US" altLang="en-US"/>
              <a:t>Tabernacle Diagram</a:t>
            </a:r>
          </a:p>
        </p:txBody>
      </p:sp>
      <p:pic>
        <p:nvPicPr>
          <p:cNvPr id="106498" name="Picture 3" descr="diagram1">
            <a:extLst>
              <a:ext uri="{FF2B5EF4-FFF2-40B4-BE49-F238E27FC236}">
                <a16:creationId xmlns:a16="http://schemas.microsoft.com/office/drawing/2014/main" id="{CAD9E018-BE91-FE5D-6709-93CEF44AF04C}"/>
              </a:ext>
            </a:extLst>
          </p:cNvPr>
          <p:cNvPicPr>
            <a:picLocks noChangeAspect="1" noChangeArrowheads="1"/>
          </p:cNvPicPr>
          <p:nvPr/>
        </p:nvPicPr>
        <p:blipFill>
          <a:blip r:embed="rId2"/>
          <a:srcRect/>
          <a:stretch>
            <a:fillRect/>
          </a:stretch>
        </p:blipFill>
        <p:spPr bwMode="auto">
          <a:xfrm>
            <a:off x="2716414" y="228600"/>
            <a:ext cx="6759173"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870213389"/>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36F1ED-0A9A-F93D-4BE2-865F22A3BB46}"/>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AEAACD40-9E97-7E12-4D64-E77FBEFCBDCE}"/>
              </a:ext>
            </a:extLst>
          </p:cNvPr>
          <p:cNvSpPr>
            <a:spLocks noGrp="1" noChangeArrowheads="1"/>
          </p:cNvSpPr>
          <p:nvPr>
            <p:ph type="body" idx="1"/>
          </p:nvPr>
        </p:nvSpPr>
        <p:spPr>
          <a:xfrm>
            <a:off x="753979" y="2057400"/>
            <a:ext cx="7757546" cy="27432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1</a:t>
            </a:r>
            <a:r>
              <a:rPr lang="en-US" baseline="30000" dirty="0">
                <a:effectLst>
                  <a:outerShdw blurRad="38100" dist="38100" dir="2700000" algn="tl">
                    <a:srgbClr val="000000">
                      <a:alpha val="43137"/>
                    </a:srgbClr>
                  </a:outerShdw>
                </a:effectLst>
                <a:cs typeface="Calibri" panose="020F0502020204030204" pitchFamily="34" charset="0"/>
              </a:rPr>
              <a:t>st</a:t>
            </a:r>
            <a:r>
              <a:rPr lang="en-US" dirty="0">
                <a:effectLst>
                  <a:outerShdw blurRad="38100" dist="38100" dir="2700000" algn="tl">
                    <a:srgbClr val="000000">
                      <a:alpha val="43137"/>
                    </a:srgbClr>
                  </a:outerShdw>
                </a:effectLst>
                <a:cs typeface="Calibri" panose="020F0502020204030204" pitchFamily="34" charset="0"/>
              </a:rPr>
              <a:t> objection (11-12)</a:t>
            </a:r>
          </a:p>
          <a:p>
            <a:pPr marL="457200" lvl="2" indent="-457200" eaLnBrk="1" hangingPunct="1">
              <a:spcBef>
                <a:spcPts val="0"/>
              </a:spcBef>
              <a:spcAft>
                <a:spcPts val="2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2</a:t>
            </a:r>
            <a:r>
              <a:rPr lang="en-US" b="1" u="sng" baseline="30000" dirty="0">
                <a:solidFill>
                  <a:srgbClr val="FFFFCC"/>
                </a:solidFill>
                <a:effectLst>
                  <a:outerShdw blurRad="38100" dist="38100" dir="2700000" algn="tl">
                    <a:srgbClr val="000000">
                      <a:alpha val="43137"/>
                    </a:srgbClr>
                  </a:outerShdw>
                </a:effectLst>
                <a:cs typeface="Calibri" panose="020F0502020204030204" pitchFamily="34" charset="0"/>
              </a:rPr>
              <a:t>nd</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 objection (13-15)</a:t>
            </a:r>
          </a:p>
        </p:txBody>
      </p:sp>
      <p:sp>
        <p:nvSpPr>
          <p:cNvPr id="4" name="Rectangle 2">
            <a:extLst>
              <a:ext uri="{FF2B5EF4-FFF2-40B4-BE49-F238E27FC236}">
                <a16:creationId xmlns:a16="http://schemas.microsoft.com/office/drawing/2014/main" id="{C71912DB-124D-A820-5977-D7F64A5CC817}"/>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 Exodus 3:</a:t>
            </a:r>
            <a:r>
              <a:rPr lang="en-US" sz="3600" dirty="0">
                <a:effectLst>
                  <a:outerShdw blurRad="38100" dist="38100" dir="2700000" algn="tl">
                    <a:srgbClr val="000000">
                      <a:alpha val="43137"/>
                    </a:srgbClr>
                  </a:outerShdw>
                </a:effectLst>
                <a:cs typeface="Calibri" panose="020F0502020204030204" pitchFamily="34" charset="0"/>
              </a:rPr>
              <a:t>11</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cs typeface="Calibri" panose="020F0502020204030204" pitchFamily="34" charset="0"/>
              </a:rPr>
              <a:t>15</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Moses’ Objections</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1E5EA789-37B1-A8A5-50E9-E098B364897B}"/>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8031439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478527-6460-4538-3B2D-45A722614FF7}"/>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DD442621-D793-7566-99B2-EFC651F237F4}"/>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3:</a:t>
            </a:r>
            <a:r>
              <a:rPr lang="en-US" sz="3600" dirty="0">
                <a:effectLst>
                  <a:outerShdw blurRad="38100" dist="38100" dir="2700000" algn="tl">
                    <a:srgbClr val="000000">
                      <a:alpha val="43137"/>
                    </a:srgbClr>
                  </a:outerShdw>
                </a:effectLst>
                <a:cs typeface="Calibri" panose="020F0502020204030204" pitchFamily="34" charset="0"/>
              </a:rPr>
              <a:t>13</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cs typeface="Calibri" panose="020F0502020204030204" pitchFamily="34" charset="0"/>
              </a:rPr>
              <a:t>15</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2</a:t>
            </a:r>
            <a:r>
              <a:rPr lang="en-US" sz="2800" b="1" baseline="300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nd</a:t>
            </a: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 </a:t>
            </a: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Objection</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sp>
        <p:nvSpPr>
          <p:cNvPr id="161795" name="Rectangle 3">
            <a:extLst>
              <a:ext uri="{FF2B5EF4-FFF2-40B4-BE49-F238E27FC236}">
                <a16:creationId xmlns:a16="http://schemas.microsoft.com/office/drawing/2014/main" id="{3E8771BA-3D4E-A882-ABEF-7EEDCBB60D48}"/>
              </a:ext>
            </a:extLst>
          </p:cNvPr>
          <p:cNvSpPr>
            <a:spLocks noGrp="1" noChangeArrowheads="1"/>
          </p:cNvSpPr>
          <p:nvPr>
            <p:ph type="body" idx="1"/>
          </p:nvPr>
        </p:nvSpPr>
        <p:spPr>
          <a:xfrm>
            <a:off x="1066800" y="2057400"/>
            <a:ext cx="7705725" cy="1480088"/>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No authority</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(13)</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God’s name (14-15)</a:t>
            </a:r>
          </a:p>
          <a:p>
            <a:pPr marL="457200" lvl="3"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p:txBody>
      </p:sp>
      <p:pic>
        <p:nvPicPr>
          <p:cNvPr id="3" name="Picture 2">
            <a:extLst>
              <a:ext uri="{FF2B5EF4-FFF2-40B4-BE49-F238E27FC236}">
                <a16:creationId xmlns:a16="http://schemas.microsoft.com/office/drawing/2014/main" id="{027E9AAA-5DAD-8B36-5D66-B1C8AC3F2C2B}"/>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5518055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C28D8A-104A-DFFC-13EF-69DC3848BC84}"/>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993E8887-94C5-C9B4-F1CA-3B7B41089942}"/>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3:</a:t>
            </a:r>
            <a:r>
              <a:rPr lang="en-US" sz="3600" dirty="0">
                <a:effectLst>
                  <a:outerShdw blurRad="38100" dist="38100" dir="2700000" algn="tl">
                    <a:srgbClr val="000000">
                      <a:alpha val="43137"/>
                    </a:srgbClr>
                  </a:outerShdw>
                </a:effectLst>
                <a:cs typeface="Calibri" panose="020F0502020204030204" pitchFamily="34" charset="0"/>
              </a:rPr>
              <a:t>13</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cs typeface="Calibri" panose="020F0502020204030204" pitchFamily="34" charset="0"/>
              </a:rPr>
              <a:t>15</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2</a:t>
            </a:r>
            <a:r>
              <a:rPr lang="en-US" sz="2800" b="1" baseline="300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nd</a:t>
            </a: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 </a:t>
            </a: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Objection</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sp>
        <p:nvSpPr>
          <p:cNvPr id="161795" name="Rectangle 3">
            <a:extLst>
              <a:ext uri="{FF2B5EF4-FFF2-40B4-BE49-F238E27FC236}">
                <a16:creationId xmlns:a16="http://schemas.microsoft.com/office/drawing/2014/main" id="{004E6725-072D-5781-36A2-A50AAB5AC133}"/>
              </a:ext>
            </a:extLst>
          </p:cNvPr>
          <p:cNvSpPr>
            <a:spLocks noGrp="1" noChangeArrowheads="1"/>
          </p:cNvSpPr>
          <p:nvPr>
            <p:ph type="body" idx="1"/>
          </p:nvPr>
        </p:nvSpPr>
        <p:spPr>
          <a:xfrm>
            <a:off x="1066800" y="2057400"/>
            <a:ext cx="7705725" cy="1480088"/>
          </a:xfrm>
        </p:spPr>
        <p:txBody>
          <a:bodyPr/>
          <a:lstStyle/>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No authority</a:t>
            </a:r>
            <a:r>
              <a:rPr lang="en-US"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(13)</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God’s name (14-15)</a:t>
            </a:r>
          </a:p>
          <a:p>
            <a:pPr marL="457200" lvl="3"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p:txBody>
      </p:sp>
      <p:pic>
        <p:nvPicPr>
          <p:cNvPr id="3" name="Picture 2">
            <a:extLst>
              <a:ext uri="{FF2B5EF4-FFF2-40B4-BE49-F238E27FC236}">
                <a16:creationId xmlns:a16="http://schemas.microsoft.com/office/drawing/2014/main" id="{F24763C9-EBB3-C759-83CB-719773FA4E8A}"/>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7782976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AE948B-4CCC-AEE4-7AD3-930CCB7208F6}"/>
            </a:ext>
          </a:extLst>
        </p:cNvPr>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DCF60C56-E47F-0155-7C30-F36BC6EBA43D}"/>
              </a:ext>
            </a:extLst>
          </p:cNvPr>
          <p:cNvGraphicFramePr>
            <a:graphicFrameLocks noGrp="1"/>
          </p:cNvGraphicFramePr>
          <p:nvPr>
            <p:ph idx="1"/>
          </p:nvPr>
        </p:nvGraphicFramePr>
        <p:xfrm>
          <a:off x="580505" y="640071"/>
          <a:ext cx="11030990" cy="4846374"/>
        </p:xfrm>
        <a:graphic>
          <a:graphicData uri="http://schemas.openxmlformats.org/drawingml/2006/table">
            <a:tbl>
              <a:tblPr firstRow="1" bandRow="1">
                <a:tableStyleId>{073A0DAA-6AF3-43AB-8588-CEC1D06C72B9}</a:tableStyleId>
              </a:tblPr>
              <a:tblGrid>
                <a:gridCol w="2103120">
                  <a:extLst>
                    <a:ext uri="{9D8B030D-6E8A-4147-A177-3AD203B41FA5}">
                      <a16:colId xmlns:a16="http://schemas.microsoft.com/office/drawing/2014/main" val="20000"/>
                    </a:ext>
                  </a:extLst>
                </a:gridCol>
                <a:gridCol w="2194560">
                  <a:extLst>
                    <a:ext uri="{9D8B030D-6E8A-4147-A177-3AD203B41FA5}">
                      <a16:colId xmlns:a16="http://schemas.microsoft.com/office/drawing/2014/main" val="20001"/>
                    </a:ext>
                  </a:extLst>
                </a:gridCol>
                <a:gridCol w="1995055">
                  <a:extLst>
                    <a:ext uri="{9D8B030D-6E8A-4147-A177-3AD203B41FA5}">
                      <a16:colId xmlns:a16="http://schemas.microsoft.com/office/drawing/2014/main" val="20002"/>
                    </a:ext>
                  </a:extLst>
                </a:gridCol>
                <a:gridCol w="1080655">
                  <a:extLst>
                    <a:ext uri="{9D8B030D-6E8A-4147-A177-3AD203B41FA5}">
                      <a16:colId xmlns:a16="http://schemas.microsoft.com/office/drawing/2014/main" val="20003"/>
                    </a:ext>
                  </a:extLst>
                </a:gridCol>
                <a:gridCol w="3657600">
                  <a:extLst>
                    <a:ext uri="{9D8B030D-6E8A-4147-A177-3AD203B41FA5}">
                      <a16:colId xmlns:a16="http://schemas.microsoft.com/office/drawing/2014/main" val="20004"/>
                    </a:ext>
                  </a:extLst>
                </a:gridCol>
              </a:tblGrid>
              <a:tr h="914400">
                <a:tc gridSpan="5">
                  <a:txBody>
                    <a:bodyPr/>
                    <a:lstStyle/>
                    <a:p>
                      <a:pPr algn="ctr"/>
                      <a:r>
                        <a:rPr lang="en-US" altLang="en-US" sz="3600" b="0" kern="12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THREE PHASES OF MOSES’ 120 YEAR LIFE</a:t>
                      </a:r>
                      <a:endParaRPr lang="en-US" sz="3600" b="0" kern="12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endParaRPr>
                    </a:p>
                  </a:txBody>
                  <a:tcPr marT="45729" marB="45729" anchor="ctr"/>
                </a:tc>
                <a:tc hMerge="1">
                  <a:txBody>
                    <a:bodyPr/>
                    <a:lstStyle/>
                    <a:p>
                      <a:endParaRPr lang="en-US" sz="2400" u="sng" dirty="0">
                        <a:solidFill>
                          <a:schemeClr val="bg2"/>
                        </a:solidFill>
                        <a:latin typeface="Calibri" panose="020F0502020204030204" pitchFamily="34" charset="0"/>
                      </a:endParaRPr>
                    </a:p>
                  </a:txBody>
                  <a:tcPr marT="45729" marB="45729"/>
                </a:tc>
                <a:tc hMerge="1">
                  <a:txBody>
                    <a:bodyPr/>
                    <a:lstStyle/>
                    <a:p>
                      <a:endParaRPr lang="en-US" sz="2400" u="sng" dirty="0">
                        <a:solidFill>
                          <a:schemeClr val="bg2"/>
                        </a:solidFill>
                        <a:latin typeface="Calibri" panose="020F0502020204030204" pitchFamily="34" charset="0"/>
                      </a:endParaRPr>
                    </a:p>
                  </a:txBody>
                  <a:tcPr marT="45729" marB="45729"/>
                </a:tc>
                <a:tc hMerge="1">
                  <a:txBody>
                    <a:bodyPr/>
                    <a:lstStyle/>
                    <a:p>
                      <a:endParaRPr lang="en-US" sz="2400" u="sng" dirty="0">
                        <a:solidFill>
                          <a:schemeClr val="bg2"/>
                        </a:solidFill>
                        <a:latin typeface="Calibri" panose="020F0502020204030204" pitchFamily="34" charset="0"/>
                      </a:endParaRPr>
                    </a:p>
                  </a:txBody>
                  <a:tcPr marT="45729" marB="45729"/>
                </a:tc>
                <a:tc hMerge="1">
                  <a:txBody>
                    <a:bodyPr/>
                    <a:lstStyle/>
                    <a:p>
                      <a:endParaRPr lang="en-US" sz="2400" u="sng" dirty="0">
                        <a:solidFill>
                          <a:schemeClr val="bg2"/>
                        </a:solidFill>
                        <a:latin typeface="Calibri" panose="020F0502020204030204" pitchFamily="34" charset="0"/>
                      </a:endParaRPr>
                    </a:p>
                  </a:txBody>
                  <a:tcPr marT="45729" marB="45729"/>
                </a:tc>
                <a:extLst>
                  <a:ext uri="{0D108BD9-81ED-4DB2-BD59-A6C34878D82A}">
                    <a16:rowId xmlns:a16="http://schemas.microsoft.com/office/drawing/2014/main" val="689040630"/>
                  </a:ext>
                </a:extLst>
              </a:tr>
              <a:tr h="640080">
                <a:tc>
                  <a:txBody>
                    <a:bodyPr/>
                    <a:lstStyle/>
                    <a:p>
                      <a:pPr algn="ctr"/>
                      <a:r>
                        <a:rPr lang="en-US" sz="2200" b="1" kern="1200" dirty="0">
                          <a:solidFill>
                            <a:schemeClr val="dk1"/>
                          </a:solidFill>
                          <a:latin typeface="Calibri" panose="020F0502020204030204" pitchFamily="34" charset="0"/>
                          <a:ea typeface="+mn-ea"/>
                          <a:cs typeface="Calibri" panose="020F0502020204030204" pitchFamily="34" charset="0"/>
                        </a:rPr>
                        <a:t>LIFE PHASE</a:t>
                      </a:r>
                    </a:p>
                  </a:txBody>
                  <a:tcPr marT="45729" marB="45729" anchor="ctr"/>
                </a:tc>
                <a:tc>
                  <a:txBody>
                    <a:bodyPr/>
                    <a:lstStyle/>
                    <a:p>
                      <a:pPr algn="ctr"/>
                      <a:r>
                        <a:rPr lang="en-US" sz="2200" b="1" u="none" kern="1200" dirty="0">
                          <a:solidFill>
                            <a:srgbClr val="C00000"/>
                          </a:solidFill>
                          <a:latin typeface="Calibri" panose="020F0502020204030204" pitchFamily="34" charset="0"/>
                          <a:ea typeface="+mn-ea"/>
                          <a:cs typeface="Calibri" panose="020F0502020204030204" pitchFamily="34" charset="0"/>
                        </a:rPr>
                        <a:t>SCRIPTURE</a:t>
                      </a:r>
                    </a:p>
                  </a:txBody>
                  <a:tcPr marT="45729" marB="45729" anchor="ctr"/>
                </a:tc>
                <a:tc>
                  <a:txBody>
                    <a:bodyPr/>
                    <a:lstStyle/>
                    <a:p>
                      <a:pPr algn="ctr"/>
                      <a:r>
                        <a:rPr lang="en-US" sz="2200" b="1" u="none" dirty="0">
                          <a:solidFill>
                            <a:srgbClr val="0000FF"/>
                          </a:solidFill>
                          <a:latin typeface="Calibri" panose="020F0502020204030204" pitchFamily="34" charset="0"/>
                          <a:cs typeface="Calibri" panose="020F0502020204030204" pitchFamily="34" charset="0"/>
                        </a:rPr>
                        <a:t>YEARS</a:t>
                      </a:r>
                    </a:p>
                  </a:txBody>
                  <a:tcPr marT="45729" marB="45729" anchor="ctr"/>
                </a:tc>
                <a:tc>
                  <a:txBody>
                    <a:bodyPr/>
                    <a:lstStyle/>
                    <a:p>
                      <a:pPr algn="ctr"/>
                      <a:r>
                        <a:rPr lang="en-US" sz="2200" b="1" u="none" dirty="0">
                          <a:solidFill>
                            <a:srgbClr val="008000"/>
                          </a:solidFill>
                          <a:latin typeface="Calibri" panose="020F0502020204030204" pitchFamily="34" charset="0"/>
                          <a:cs typeface="Calibri" panose="020F0502020204030204" pitchFamily="34" charset="0"/>
                        </a:rPr>
                        <a:t>AGE</a:t>
                      </a:r>
                    </a:p>
                  </a:txBody>
                  <a:tcPr marT="45729" marB="45729" anchor="ctr"/>
                </a:tc>
                <a:tc>
                  <a:txBody>
                    <a:bodyPr/>
                    <a:lstStyle/>
                    <a:p>
                      <a:pPr algn="ctr"/>
                      <a:r>
                        <a:rPr lang="en-US" sz="2200" b="1" u="none" dirty="0">
                          <a:solidFill>
                            <a:srgbClr val="660066"/>
                          </a:solidFill>
                          <a:latin typeface="Calibri" panose="020F0502020204030204" pitchFamily="34" charset="0"/>
                          <a:cs typeface="Calibri" panose="020F0502020204030204" pitchFamily="34" charset="0"/>
                        </a:rPr>
                        <a:t>ACTIVITY</a:t>
                      </a:r>
                    </a:p>
                  </a:txBody>
                  <a:tcPr marT="45729" marB="45729" anchor="ctr"/>
                </a:tc>
                <a:extLst>
                  <a:ext uri="{0D108BD9-81ED-4DB2-BD59-A6C34878D82A}">
                    <a16:rowId xmlns:a16="http://schemas.microsoft.com/office/drawing/2014/main" val="10000"/>
                  </a:ext>
                </a:extLst>
              </a:tr>
              <a:tr h="1097298">
                <a:tc>
                  <a:txBody>
                    <a:bodyPr/>
                    <a:lstStyle/>
                    <a:p>
                      <a:pPr marL="0" algn="ctr" defTabSz="914400" rtl="0" eaLnBrk="1" latinLnBrk="0" hangingPunct="1"/>
                      <a:r>
                        <a:rPr lang="en-US" sz="2200" b="1" kern="1200" dirty="0">
                          <a:solidFill>
                            <a:schemeClr val="dk1"/>
                          </a:solidFill>
                          <a:latin typeface="Calibri" panose="020F0502020204030204" pitchFamily="34" charset="0"/>
                          <a:ea typeface="+mn-ea"/>
                          <a:cs typeface="Calibri" panose="020F0502020204030204" pitchFamily="34" charset="0"/>
                        </a:rPr>
                        <a:t>Natural Training</a:t>
                      </a:r>
                    </a:p>
                  </a:txBody>
                  <a:tcPr marT="45729" marB="45729" anchor="ctr"/>
                </a:tc>
                <a:tc>
                  <a:txBody>
                    <a:bodyPr/>
                    <a:lstStyle/>
                    <a:p>
                      <a:pPr algn="ctr"/>
                      <a:r>
                        <a:rPr lang="en-US" sz="2200" b="1" u="none" kern="1200" dirty="0">
                          <a:solidFill>
                            <a:srgbClr val="C00000"/>
                          </a:solidFill>
                          <a:latin typeface="Calibri" panose="020F0502020204030204" pitchFamily="34" charset="0"/>
                          <a:ea typeface="+mn-ea"/>
                          <a:cs typeface="Calibri" panose="020F0502020204030204" pitchFamily="34" charset="0"/>
                        </a:rPr>
                        <a:t>Acts 7:23</a:t>
                      </a:r>
                    </a:p>
                  </a:txBody>
                  <a:tcPr marT="45729" marB="45729" anchor="ctr"/>
                </a:tc>
                <a:tc>
                  <a:txBody>
                    <a:bodyPr/>
                    <a:lstStyle/>
                    <a:p>
                      <a:pPr algn="ctr"/>
                      <a:r>
                        <a:rPr lang="en-US" sz="2200" b="1" u="none" kern="1200" dirty="0">
                          <a:solidFill>
                            <a:srgbClr val="0000FF"/>
                          </a:solidFill>
                          <a:latin typeface="Calibri" panose="020F0502020204030204" pitchFamily="34" charset="0"/>
                          <a:ea typeface="+mn-ea"/>
                          <a:cs typeface="Calibri" panose="020F0502020204030204" pitchFamily="34" charset="0"/>
                        </a:rPr>
                        <a:t>1526–1486 B.C.</a:t>
                      </a:r>
                    </a:p>
                  </a:txBody>
                  <a:tcPr marT="45729" marB="45729" anchor="ctr"/>
                </a:tc>
                <a:tc>
                  <a:txBody>
                    <a:bodyPr/>
                    <a:lstStyle/>
                    <a:p>
                      <a:pPr algn="ctr"/>
                      <a:r>
                        <a:rPr lang="en-US" sz="2200" b="1" u="none" kern="1200" dirty="0">
                          <a:solidFill>
                            <a:srgbClr val="008000"/>
                          </a:solidFill>
                          <a:latin typeface="Calibri" panose="020F0502020204030204" pitchFamily="34" charset="0"/>
                          <a:ea typeface="+mn-ea"/>
                          <a:cs typeface="Calibri" panose="020F0502020204030204" pitchFamily="34" charset="0"/>
                        </a:rPr>
                        <a:t>1-40</a:t>
                      </a:r>
                    </a:p>
                  </a:txBody>
                  <a:tcPr marT="45729" marB="45729" anchor="ctr"/>
                </a:tc>
                <a:tc>
                  <a:txBody>
                    <a:bodyPr/>
                    <a:lstStyle/>
                    <a:p>
                      <a:r>
                        <a:rPr lang="en-US" sz="2200" b="1" u="none" kern="1200" dirty="0">
                          <a:solidFill>
                            <a:srgbClr val="660066"/>
                          </a:solidFill>
                          <a:latin typeface="Calibri" panose="020F0502020204030204" pitchFamily="34" charset="0"/>
                          <a:ea typeface="+mn-ea"/>
                          <a:cs typeface="Calibri" panose="020F0502020204030204" pitchFamily="34" charset="0"/>
                        </a:rPr>
                        <a:t>Egyptian Education</a:t>
                      </a:r>
                    </a:p>
                  </a:txBody>
                  <a:tcPr marT="45729" marB="45729" anchor="ctr"/>
                </a:tc>
                <a:extLst>
                  <a:ext uri="{0D108BD9-81ED-4DB2-BD59-A6C34878D82A}">
                    <a16:rowId xmlns:a16="http://schemas.microsoft.com/office/drawing/2014/main" val="10001"/>
                  </a:ext>
                </a:extLst>
              </a:tr>
              <a:tr h="1097298">
                <a:tc>
                  <a:txBody>
                    <a:bodyPr/>
                    <a:lstStyle/>
                    <a:p>
                      <a:pPr marL="0" algn="ctr" defTabSz="914400" rtl="0" eaLnBrk="1" latinLnBrk="0" hangingPunct="1"/>
                      <a:r>
                        <a:rPr lang="en-US" sz="2200" b="1" kern="1200" dirty="0">
                          <a:solidFill>
                            <a:schemeClr val="dk1"/>
                          </a:solidFill>
                          <a:latin typeface="Calibri" panose="020F0502020204030204" pitchFamily="34" charset="0"/>
                          <a:ea typeface="+mn-ea"/>
                          <a:cs typeface="Calibri" panose="020F0502020204030204" pitchFamily="34" charset="0"/>
                        </a:rPr>
                        <a:t>Spiritual Training</a:t>
                      </a:r>
                    </a:p>
                  </a:txBody>
                  <a:tcPr marT="45729" marB="45729"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200" b="1" u="none" kern="1200" dirty="0">
                          <a:solidFill>
                            <a:srgbClr val="C00000"/>
                          </a:solidFill>
                          <a:latin typeface="Calibri" panose="020F0502020204030204" pitchFamily="34" charset="0"/>
                          <a:ea typeface="+mn-ea"/>
                          <a:cs typeface="Calibri" panose="020F0502020204030204" pitchFamily="34" charset="0"/>
                        </a:rPr>
                        <a:t>Exod. 7:7</a:t>
                      </a:r>
                    </a:p>
                  </a:txBody>
                  <a:tcPr marT="45729" marB="45729"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200" b="1" u="none" kern="1200" dirty="0">
                          <a:solidFill>
                            <a:srgbClr val="0000FF"/>
                          </a:solidFill>
                          <a:latin typeface="Calibri" panose="020F0502020204030204" pitchFamily="34" charset="0"/>
                          <a:ea typeface="+mn-ea"/>
                          <a:cs typeface="Calibri" panose="020F0502020204030204" pitchFamily="34" charset="0"/>
                        </a:rPr>
                        <a:t>1486–1446 B.C.</a:t>
                      </a:r>
                    </a:p>
                  </a:txBody>
                  <a:tcPr marT="45729" marB="45729" anchor="ctr"/>
                </a:tc>
                <a:tc>
                  <a:txBody>
                    <a:bodyPr/>
                    <a:lstStyle/>
                    <a:p>
                      <a:pPr algn="ctr"/>
                      <a:r>
                        <a:rPr lang="en-US" sz="2200" b="1" u="none" kern="1200" dirty="0">
                          <a:solidFill>
                            <a:srgbClr val="008000"/>
                          </a:solidFill>
                          <a:latin typeface="Calibri" panose="020F0502020204030204" pitchFamily="34" charset="0"/>
                          <a:ea typeface="+mn-ea"/>
                          <a:cs typeface="Calibri" panose="020F0502020204030204" pitchFamily="34" charset="0"/>
                        </a:rPr>
                        <a:t>40-80</a:t>
                      </a:r>
                    </a:p>
                  </a:txBody>
                  <a:tcPr marT="45729" marB="45729" anchor="ctr"/>
                </a:tc>
                <a:tc>
                  <a:txBody>
                    <a:bodyPr/>
                    <a:lstStyle/>
                    <a:p>
                      <a:r>
                        <a:rPr lang="en-US" sz="2200" b="1" u="none" kern="1200" dirty="0">
                          <a:solidFill>
                            <a:srgbClr val="660066"/>
                          </a:solidFill>
                          <a:latin typeface="Calibri" panose="020F0502020204030204" pitchFamily="34" charset="0"/>
                          <a:ea typeface="+mn-ea"/>
                          <a:cs typeface="Calibri" panose="020F0502020204030204" pitchFamily="34" charset="0"/>
                        </a:rPr>
                        <a:t>Midian Shepherding</a:t>
                      </a:r>
                    </a:p>
                  </a:txBody>
                  <a:tcPr marT="45729" marB="45729" anchor="ctr"/>
                </a:tc>
                <a:extLst>
                  <a:ext uri="{0D108BD9-81ED-4DB2-BD59-A6C34878D82A}">
                    <a16:rowId xmlns:a16="http://schemas.microsoft.com/office/drawing/2014/main" val="10002"/>
                  </a:ext>
                </a:extLst>
              </a:tr>
              <a:tr h="1097298">
                <a:tc>
                  <a:txBody>
                    <a:bodyPr/>
                    <a:lstStyle/>
                    <a:p>
                      <a:pPr marL="0" algn="ctr" defTabSz="914400" rtl="0" eaLnBrk="1" latinLnBrk="0" hangingPunct="1"/>
                      <a:r>
                        <a:rPr lang="en-US" sz="2200" b="1" kern="1200" dirty="0">
                          <a:solidFill>
                            <a:schemeClr val="dk1"/>
                          </a:solidFill>
                          <a:latin typeface="Calibri" panose="020F0502020204030204" pitchFamily="34" charset="0"/>
                          <a:ea typeface="+mn-ea"/>
                          <a:cs typeface="Calibri" panose="020F0502020204030204" pitchFamily="34" charset="0"/>
                        </a:rPr>
                        <a:t>Ministry</a:t>
                      </a:r>
                    </a:p>
                  </a:txBody>
                  <a:tcPr marT="45729" marB="45729"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200" b="1" u="none" kern="1200" dirty="0">
                          <a:solidFill>
                            <a:srgbClr val="C00000"/>
                          </a:solidFill>
                          <a:latin typeface="Calibri" panose="020F0502020204030204" pitchFamily="34" charset="0"/>
                          <a:ea typeface="+mn-ea"/>
                          <a:cs typeface="Calibri" panose="020F0502020204030204" pitchFamily="34" charset="0"/>
                        </a:rPr>
                        <a:t>Deut. 31:2; 34:7; </a:t>
                      </a:r>
                    </a:p>
                    <a:p>
                      <a:pPr marL="0" marR="0" indent="0" algn="ctr" defTabSz="914400" rtl="0" eaLnBrk="1" fontAlgn="auto" latinLnBrk="0" hangingPunct="1">
                        <a:lnSpc>
                          <a:spcPct val="100000"/>
                        </a:lnSpc>
                        <a:spcBef>
                          <a:spcPts val="0"/>
                        </a:spcBef>
                        <a:spcAft>
                          <a:spcPts val="0"/>
                        </a:spcAft>
                        <a:buClrTx/>
                        <a:buSzTx/>
                        <a:buFontTx/>
                        <a:buNone/>
                        <a:tabLst/>
                        <a:defRPr/>
                      </a:pPr>
                      <a:r>
                        <a:rPr lang="en-US" sz="2200" b="1" u="none" kern="1200" dirty="0">
                          <a:solidFill>
                            <a:srgbClr val="C00000"/>
                          </a:solidFill>
                          <a:latin typeface="Calibri" panose="020F0502020204030204" pitchFamily="34" charset="0"/>
                          <a:ea typeface="+mn-ea"/>
                          <a:cs typeface="Calibri" panose="020F0502020204030204" pitchFamily="34" charset="0"/>
                        </a:rPr>
                        <a:t>Acts 7:36</a:t>
                      </a:r>
                    </a:p>
                  </a:txBody>
                  <a:tcPr marT="45729" marB="45729"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200" b="1" u="none" kern="1200" dirty="0">
                          <a:solidFill>
                            <a:srgbClr val="0000FF"/>
                          </a:solidFill>
                          <a:latin typeface="Calibri" panose="020F0502020204030204" pitchFamily="34" charset="0"/>
                          <a:ea typeface="+mn-ea"/>
                          <a:cs typeface="Calibri" panose="020F0502020204030204" pitchFamily="34" charset="0"/>
                        </a:rPr>
                        <a:t>1446–1406 B.C.</a:t>
                      </a:r>
                    </a:p>
                  </a:txBody>
                  <a:tcPr marT="45729" marB="45729" anchor="ctr"/>
                </a:tc>
                <a:tc>
                  <a:txBody>
                    <a:bodyPr/>
                    <a:lstStyle/>
                    <a:p>
                      <a:pPr algn="ctr"/>
                      <a:r>
                        <a:rPr lang="en-US" sz="2200" b="1" u="none" kern="1200" dirty="0">
                          <a:solidFill>
                            <a:srgbClr val="008000"/>
                          </a:solidFill>
                          <a:latin typeface="Calibri" panose="020F0502020204030204" pitchFamily="34" charset="0"/>
                          <a:ea typeface="+mn-ea"/>
                          <a:cs typeface="Calibri" panose="020F0502020204030204" pitchFamily="34" charset="0"/>
                        </a:rPr>
                        <a:t>80-120</a:t>
                      </a:r>
                    </a:p>
                  </a:txBody>
                  <a:tcPr marT="45729" marB="45729" anchor="ctr"/>
                </a:tc>
                <a:tc>
                  <a:txBody>
                    <a:bodyPr/>
                    <a:lstStyle/>
                    <a:p>
                      <a:r>
                        <a:rPr lang="en-US" sz="2200" b="1" u="none" kern="1200" dirty="0">
                          <a:solidFill>
                            <a:srgbClr val="660066"/>
                          </a:solidFill>
                          <a:latin typeface="Calibri" panose="020F0502020204030204" pitchFamily="34" charset="0"/>
                          <a:ea typeface="+mn-ea"/>
                          <a:cs typeface="Calibri" panose="020F0502020204030204" pitchFamily="34" charset="0"/>
                        </a:rPr>
                        <a:t>Exodus, Law, Wilderness Preservation, Pentateuch Authorship</a:t>
                      </a:r>
                    </a:p>
                  </a:txBody>
                  <a:tcPr marT="45729" marB="45729" anchor="ct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182888171"/>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BC1F41-EF81-844F-C1F2-530CA497340B}"/>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C31FB7EE-867E-B5C4-0F71-D51BB4D177EF}"/>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3:</a:t>
            </a:r>
            <a:r>
              <a:rPr lang="en-US" sz="3600" dirty="0">
                <a:effectLst>
                  <a:outerShdw blurRad="38100" dist="38100" dir="2700000" algn="tl">
                    <a:srgbClr val="000000">
                      <a:alpha val="43137"/>
                    </a:srgbClr>
                  </a:outerShdw>
                </a:effectLst>
                <a:cs typeface="Calibri" panose="020F0502020204030204" pitchFamily="34" charset="0"/>
              </a:rPr>
              <a:t>13</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cs typeface="Calibri" panose="020F0502020204030204" pitchFamily="34" charset="0"/>
              </a:rPr>
              <a:t>15</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2</a:t>
            </a:r>
            <a:r>
              <a:rPr lang="en-US" sz="2800" b="1" baseline="300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nd</a:t>
            </a: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 </a:t>
            </a: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Objection</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sp>
        <p:nvSpPr>
          <p:cNvPr id="161795" name="Rectangle 3">
            <a:extLst>
              <a:ext uri="{FF2B5EF4-FFF2-40B4-BE49-F238E27FC236}">
                <a16:creationId xmlns:a16="http://schemas.microsoft.com/office/drawing/2014/main" id="{DF76315F-BB1D-C1AC-8384-EB966AD808BD}"/>
              </a:ext>
            </a:extLst>
          </p:cNvPr>
          <p:cNvSpPr>
            <a:spLocks noGrp="1" noChangeArrowheads="1"/>
          </p:cNvSpPr>
          <p:nvPr>
            <p:ph type="body" idx="1"/>
          </p:nvPr>
        </p:nvSpPr>
        <p:spPr>
          <a:xfrm>
            <a:off x="1066800" y="2057400"/>
            <a:ext cx="7705725" cy="1480088"/>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No authority</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(13)</a:t>
            </a:r>
          </a:p>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God’s name (14-15)</a:t>
            </a:r>
          </a:p>
          <a:p>
            <a:pPr marL="457200" lvl="3"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p:txBody>
      </p:sp>
      <p:pic>
        <p:nvPicPr>
          <p:cNvPr id="3" name="Picture 2">
            <a:extLst>
              <a:ext uri="{FF2B5EF4-FFF2-40B4-BE49-F238E27FC236}">
                <a16:creationId xmlns:a16="http://schemas.microsoft.com/office/drawing/2014/main" id="{B9C92A43-9570-5FBA-0380-78E8752E4C73}"/>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1020697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2B908C8-9ECA-0F66-6947-A0840ACF91E6}"/>
              </a:ext>
            </a:extLst>
          </p:cNvPr>
          <p:cNvPicPr>
            <a:picLocks noChangeAspect="1"/>
          </p:cNvPicPr>
          <p:nvPr/>
        </p:nvPicPr>
        <p:blipFill rotWithShape="1">
          <a:blip r:embed="rId2"/>
          <a:srcRect r="67003"/>
          <a:stretch/>
        </p:blipFill>
        <p:spPr>
          <a:xfrm>
            <a:off x="4019512" y="914400"/>
            <a:ext cx="4152976" cy="5029200"/>
          </a:xfrm>
          <a:prstGeom prst="rect">
            <a:avLst/>
          </a:prstGeom>
        </p:spPr>
      </p:pic>
      <p:pic>
        <p:nvPicPr>
          <p:cNvPr id="2" name="Picture 1">
            <a:extLst>
              <a:ext uri="{FF2B5EF4-FFF2-40B4-BE49-F238E27FC236}">
                <a16:creationId xmlns:a16="http://schemas.microsoft.com/office/drawing/2014/main" id="{1BBCE684-E08D-021D-1A2A-C029311D0DC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152400"/>
            <a:ext cx="1074928" cy="914400"/>
          </a:xfrm>
          <a:prstGeom prst="rect">
            <a:avLst/>
          </a:prstGeom>
        </p:spPr>
      </p:pic>
    </p:spTree>
    <p:extLst>
      <p:ext uri="{BB962C8B-B14F-4D97-AF65-F5344CB8AC3E}">
        <p14:creationId xmlns:p14="http://schemas.microsoft.com/office/powerpoint/2010/main" val="671021637"/>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2B908C8-9ECA-0F66-6947-A0840ACF91E6}"/>
              </a:ext>
            </a:extLst>
          </p:cNvPr>
          <p:cNvPicPr>
            <a:picLocks noChangeAspect="1"/>
          </p:cNvPicPr>
          <p:nvPr/>
        </p:nvPicPr>
        <p:blipFill rotWithShape="1">
          <a:blip r:embed="rId2"/>
          <a:srcRect l="33705"/>
          <a:stretch/>
        </p:blipFill>
        <p:spPr>
          <a:xfrm>
            <a:off x="2303284" y="1143000"/>
            <a:ext cx="7585433" cy="4572000"/>
          </a:xfrm>
          <a:prstGeom prst="rect">
            <a:avLst/>
          </a:prstGeom>
        </p:spPr>
      </p:pic>
      <p:pic>
        <p:nvPicPr>
          <p:cNvPr id="2" name="Picture 1">
            <a:extLst>
              <a:ext uri="{FF2B5EF4-FFF2-40B4-BE49-F238E27FC236}">
                <a16:creationId xmlns:a16="http://schemas.microsoft.com/office/drawing/2014/main" id="{A52EAFE5-7848-F2C6-0C29-38733677FE5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152400"/>
            <a:ext cx="1074928" cy="914400"/>
          </a:xfrm>
          <a:prstGeom prst="rect">
            <a:avLst/>
          </a:prstGeom>
        </p:spPr>
      </p:pic>
    </p:spTree>
    <p:extLst>
      <p:ext uri="{BB962C8B-B14F-4D97-AF65-F5344CB8AC3E}">
        <p14:creationId xmlns:p14="http://schemas.microsoft.com/office/powerpoint/2010/main" val="2440926979"/>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0315BFF-0EE5-5E7C-8301-208DEF74000A}"/>
              </a:ext>
            </a:extLst>
          </p:cNvPr>
          <p:cNvPicPr>
            <a:picLocks noChangeAspect="1"/>
          </p:cNvPicPr>
          <p:nvPr/>
        </p:nvPicPr>
        <p:blipFill>
          <a:blip r:embed="rId2"/>
          <a:stretch>
            <a:fillRect/>
          </a:stretch>
        </p:blipFill>
        <p:spPr>
          <a:xfrm>
            <a:off x="1466852" y="1371600"/>
            <a:ext cx="9258297" cy="4114800"/>
          </a:xfrm>
          <a:prstGeom prst="rect">
            <a:avLst/>
          </a:prstGeom>
          <a:solidFill>
            <a:srgbClr val="FFFFFF">
              <a:shade val="85000"/>
            </a:srgbClr>
          </a:solidFill>
          <a:ln w="254000" cap="sq">
            <a:solidFill>
              <a:srgbClr val="CC66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Picture 1">
            <a:extLst>
              <a:ext uri="{FF2B5EF4-FFF2-40B4-BE49-F238E27FC236}">
                <a16:creationId xmlns:a16="http://schemas.microsoft.com/office/drawing/2014/main" id="{10362046-CA15-B5D3-5D02-463AF85C47C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152400"/>
            <a:ext cx="1074928" cy="914400"/>
          </a:xfrm>
          <a:prstGeom prst="rect">
            <a:avLst/>
          </a:prstGeom>
        </p:spPr>
      </p:pic>
    </p:spTree>
    <p:extLst>
      <p:ext uri="{BB962C8B-B14F-4D97-AF65-F5344CB8AC3E}">
        <p14:creationId xmlns:p14="http://schemas.microsoft.com/office/powerpoint/2010/main" val="695417876"/>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2324100" y="228600"/>
            <a:ext cx="7543800" cy="704850"/>
          </a:xfrm>
        </p:spPr>
        <p:txBody>
          <a:bodyPr/>
          <a:lstStyle/>
          <a:p>
            <a:pPr algn="ctr" eaLnBrk="1" hangingPunct="1"/>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Names for </a:t>
            </a:r>
            <a:r>
              <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rPr>
              <a:t>God</a:t>
            </a: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in </a:t>
            </a:r>
            <a:r>
              <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rPr>
              <a:t>Genesis</a:t>
            </a:r>
            <a:endPar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21507" name="Rectangle 3"/>
          <p:cNvSpPr>
            <a:spLocks noGrp="1" noChangeArrowheads="1"/>
          </p:cNvSpPr>
          <p:nvPr>
            <p:ph idx="1"/>
          </p:nvPr>
        </p:nvSpPr>
        <p:spPr>
          <a:xfrm>
            <a:off x="2209800" y="990600"/>
            <a:ext cx="7772400" cy="5410200"/>
          </a:xfrm>
        </p:spPr>
        <p:txBody>
          <a:bodyPr/>
          <a:lstStyle/>
          <a:p>
            <a:pPr marL="457200" indent="-457200" algn="just" eaLnBrk="1" hangingPunct="1">
              <a:spcBef>
                <a:spcPts val="0"/>
              </a:spcBef>
              <a:spcAft>
                <a:spcPts val="2400"/>
              </a:spcAft>
              <a:buClr>
                <a:srgbClr val="00FFFF"/>
              </a:buClr>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Elohim</a:t>
            </a:r>
            <a:r>
              <a:rPr lang="en-US" sz="3200" dirty="0">
                <a:effectLst>
                  <a:outerShdw blurRad="38100" dist="38100" dir="2700000" algn="tl">
                    <a:srgbClr val="000000">
                      <a:alpha val="43137"/>
                    </a:srgbClr>
                  </a:outerShdw>
                </a:effectLst>
                <a:cs typeface="Calibri" panose="020F0502020204030204" pitchFamily="34" charset="0"/>
              </a:rPr>
              <a:t> (1:1)</a:t>
            </a:r>
            <a:r>
              <a:rPr lang="en-US" dirty="0">
                <a:effectLst>
                  <a:outerShdw blurRad="38100" dist="38100" dir="2700000" algn="tl">
                    <a:srgbClr val="000000">
                      <a:alpha val="43137"/>
                    </a:srgbClr>
                  </a:outerShdw>
                </a:effectLst>
                <a:cs typeface="Calibri" panose="020F0502020204030204" pitchFamily="34" charset="0"/>
              </a:rPr>
              <a:t> – </a:t>
            </a:r>
            <a:r>
              <a:rPr lang="en-US" sz="3200" dirty="0">
                <a:effectLst>
                  <a:outerShdw blurRad="38100" dist="38100" dir="2700000" algn="tl">
                    <a:srgbClr val="000000">
                      <a:alpha val="43137"/>
                    </a:srgbClr>
                  </a:outerShdw>
                </a:effectLst>
                <a:cs typeface="Calibri" panose="020F0502020204030204" pitchFamily="34" charset="0"/>
              </a:rPr>
              <a:t>Power</a:t>
            </a:r>
          </a:p>
          <a:p>
            <a:pPr marL="457200" indent="-457200" algn="just" eaLnBrk="1" hangingPunct="1">
              <a:spcBef>
                <a:spcPts val="0"/>
              </a:spcBef>
              <a:spcAft>
                <a:spcPts val="2400"/>
              </a:spcAft>
              <a:buClr>
                <a:srgbClr val="00FFFF"/>
              </a:buClr>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Yahweh</a:t>
            </a:r>
            <a:r>
              <a:rPr lang="en-US" sz="3200" dirty="0">
                <a:effectLst>
                  <a:outerShdw blurRad="38100" dist="38100" dir="2700000" algn="tl">
                    <a:srgbClr val="000000">
                      <a:alpha val="43137"/>
                    </a:srgbClr>
                  </a:outerShdw>
                </a:effectLst>
                <a:cs typeface="Calibri" panose="020F0502020204030204" pitchFamily="34" charset="0"/>
              </a:rPr>
              <a:t> (2:4)</a:t>
            </a:r>
            <a:r>
              <a:rPr lang="en-US" dirty="0">
                <a:effectLst>
                  <a:outerShdw blurRad="38100" dist="38100" dir="2700000" algn="tl">
                    <a:srgbClr val="000000">
                      <a:alpha val="43137"/>
                    </a:srgbClr>
                  </a:outerShdw>
                </a:effectLst>
                <a:cs typeface="Calibri" panose="020F0502020204030204" pitchFamily="34" charset="0"/>
              </a:rPr>
              <a:t> – </a:t>
            </a:r>
            <a:r>
              <a:rPr lang="en-US" sz="3200" dirty="0">
                <a:effectLst>
                  <a:outerShdw blurRad="38100" dist="38100" dir="2700000" algn="tl">
                    <a:srgbClr val="000000">
                      <a:alpha val="43137"/>
                    </a:srgbClr>
                  </a:outerShdw>
                </a:effectLst>
                <a:cs typeface="Calibri" panose="020F0502020204030204" pitchFamily="34" charset="0"/>
              </a:rPr>
              <a:t>Relational</a:t>
            </a:r>
          </a:p>
          <a:p>
            <a:pPr marL="457200" indent="-457200" algn="just" eaLnBrk="1" hangingPunct="1">
              <a:spcBef>
                <a:spcPts val="0"/>
              </a:spcBef>
              <a:spcAft>
                <a:spcPts val="2400"/>
              </a:spcAft>
              <a:buClr>
                <a:srgbClr val="00FFFF"/>
              </a:buClr>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El Roi (Gen. 16:13) – Aware</a:t>
            </a:r>
          </a:p>
          <a:p>
            <a:pPr marL="457200" indent="-457200" algn="just" eaLnBrk="1" hangingPunct="1">
              <a:spcBef>
                <a:spcPts val="0"/>
              </a:spcBef>
              <a:spcAft>
                <a:spcPts val="2400"/>
              </a:spcAft>
              <a:buClr>
                <a:srgbClr val="00FFFF"/>
              </a:buClr>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El Olam</a:t>
            </a:r>
            <a:r>
              <a:rPr lang="en-US" sz="3200" dirty="0">
                <a:effectLst>
                  <a:outerShdw blurRad="38100" dist="38100" dir="2700000" algn="tl">
                    <a:srgbClr val="000000">
                      <a:alpha val="43137"/>
                    </a:srgbClr>
                  </a:outerShdw>
                </a:effectLst>
                <a:cs typeface="Calibri" panose="020F0502020204030204" pitchFamily="34" charset="0"/>
              </a:rPr>
              <a:t> (</a:t>
            </a:r>
            <a:r>
              <a:rPr lang="en-US" dirty="0">
                <a:effectLst>
                  <a:outerShdw blurRad="38100" dist="38100" dir="2700000" algn="tl">
                    <a:srgbClr val="000000">
                      <a:alpha val="43137"/>
                    </a:srgbClr>
                  </a:outerShdw>
                </a:effectLst>
                <a:cs typeface="Calibri" panose="020F0502020204030204" pitchFamily="34" charset="0"/>
              </a:rPr>
              <a:t>21:33</a:t>
            </a:r>
            <a:r>
              <a:rPr lang="en-US" sz="3200" dirty="0">
                <a:effectLst>
                  <a:outerShdw blurRad="38100" dist="38100" dir="2700000" algn="tl">
                    <a:srgbClr val="000000">
                      <a:alpha val="43137"/>
                    </a:srgbClr>
                  </a:outerShdw>
                </a:effectLst>
                <a:cs typeface="Calibri" panose="020F0502020204030204" pitchFamily="34" charset="0"/>
              </a:rPr>
              <a:t>) – Eternal</a:t>
            </a:r>
          </a:p>
          <a:p>
            <a:pPr marL="457200" indent="-457200" algn="just" eaLnBrk="1" hangingPunct="1">
              <a:spcBef>
                <a:spcPts val="0"/>
              </a:spcBef>
              <a:spcAft>
                <a:spcPts val="2400"/>
              </a:spcAft>
              <a:buClr>
                <a:srgbClr val="00FFFF"/>
              </a:buClr>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Jehovah Jireh (22:14) – Provision</a:t>
            </a:r>
          </a:p>
          <a:p>
            <a:pPr marL="457200" indent="-457200" algn="just" eaLnBrk="1" hangingPunct="1">
              <a:spcBef>
                <a:spcPts val="0"/>
              </a:spcBef>
              <a:spcAft>
                <a:spcPts val="2400"/>
              </a:spcAft>
              <a:buClr>
                <a:srgbClr val="00FFFF"/>
              </a:buClr>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God Isaac Feared</a:t>
            </a:r>
            <a:r>
              <a:rPr lang="en-US" sz="3200" dirty="0">
                <a:effectLst>
                  <a:outerShdw blurRad="38100" dist="38100" dir="2700000" algn="tl">
                    <a:srgbClr val="000000">
                      <a:alpha val="43137"/>
                    </a:srgbClr>
                  </a:outerShdw>
                </a:effectLst>
                <a:cs typeface="Calibri" panose="020F0502020204030204" pitchFamily="34" charset="0"/>
              </a:rPr>
              <a:t> (</a:t>
            </a:r>
            <a:r>
              <a:rPr lang="en-US" dirty="0">
                <a:effectLst>
                  <a:outerShdw blurRad="38100" dist="38100" dir="2700000" algn="tl">
                    <a:srgbClr val="000000">
                      <a:alpha val="43137"/>
                    </a:srgbClr>
                  </a:outerShdw>
                </a:effectLst>
                <a:cs typeface="Calibri" panose="020F0502020204030204" pitchFamily="34" charset="0"/>
              </a:rPr>
              <a:t>31:42, 53</a:t>
            </a:r>
            <a:r>
              <a:rPr lang="en-US" sz="3200" dirty="0">
                <a:effectLst>
                  <a:outerShdw blurRad="38100" dist="38100" dir="2700000" algn="tl">
                    <a:srgbClr val="000000">
                      <a:alpha val="43137"/>
                    </a:srgbClr>
                  </a:outerShdw>
                </a:effectLst>
                <a:cs typeface="Calibri" panose="020F0502020204030204" pitchFamily="34" charset="0"/>
              </a:rPr>
              <a:t>)</a:t>
            </a:r>
            <a:r>
              <a:rPr lang="en-US" dirty="0">
                <a:effectLst>
                  <a:outerShdw blurRad="38100" dist="38100" dir="2700000" algn="tl">
                    <a:srgbClr val="000000">
                      <a:alpha val="43137"/>
                    </a:srgbClr>
                  </a:outerShdw>
                </a:effectLst>
                <a:cs typeface="Calibri" panose="020F0502020204030204" pitchFamily="34" charset="0"/>
              </a:rPr>
              <a:t> – </a:t>
            </a:r>
            <a:r>
              <a:rPr lang="en-US" sz="3200" dirty="0">
                <a:effectLst>
                  <a:outerShdw blurRad="38100" dist="38100" dir="2700000" algn="tl">
                    <a:srgbClr val="000000">
                      <a:alpha val="43137"/>
                    </a:srgbClr>
                  </a:outerShdw>
                </a:effectLst>
                <a:cs typeface="Calibri" panose="020F0502020204030204" pitchFamily="34" charset="0"/>
              </a:rPr>
              <a:t>Reverenced</a:t>
            </a:r>
          </a:p>
          <a:p>
            <a:pPr marL="457200" indent="-457200" algn="just" eaLnBrk="1" hangingPunct="1">
              <a:spcBef>
                <a:spcPts val="0"/>
              </a:spcBef>
              <a:spcAft>
                <a:spcPts val="2400"/>
              </a:spcAft>
              <a:buClr>
                <a:srgbClr val="00FFFF"/>
              </a:buClr>
              <a:buSzPct val="100000"/>
              <a:buFont typeface="+mj-lt"/>
              <a:buAutoNum type="arabicPeriod"/>
              <a:defRPr/>
            </a:pPr>
            <a:r>
              <a:rPr lang="en-US" sz="3200" dirty="0">
                <a:effectLst>
                  <a:outerShdw blurRad="38100" dist="38100" dir="2700000" algn="tl">
                    <a:srgbClr val="000000">
                      <a:alpha val="43137"/>
                    </a:srgbClr>
                  </a:outerShdw>
                </a:effectLst>
                <a:cs typeface="Calibri" panose="020F0502020204030204" pitchFamily="34" charset="0"/>
              </a:rPr>
              <a:t>God, the God of Israel (33:20)</a:t>
            </a:r>
            <a:r>
              <a:rPr lang="en-US" dirty="0">
                <a:effectLst>
                  <a:outerShdw blurRad="38100" dist="38100" dir="2700000" algn="tl">
                    <a:srgbClr val="000000">
                      <a:alpha val="43137"/>
                    </a:srgbClr>
                  </a:outerShdw>
                </a:effectLst>
                <a:cs typeface="Calibri" panose="020F0502020204030204" pitchFamily="34" charset="0"/>
              </a:rPr>
              <a:t> – </a:t>
            </a:r>
            <a:r>
              <a:rPr lang="en-US" sz="3200" dirty="0">
                <a:effectLst>
                  <a:outerShdw blurRad="38100" dist="38100" dir="2700000" algn="tl">
                    <a:srgbClr val="000000">
                      <a:alpha val="43137"/>
                    </a:srgbClr>
                  </a:outerShdw>
                </a:effectLst>
                <a:cs typeface="Calibri" panose="020F0502020204030204" pitchFamily="34" charset="0"/>
              </a:rPr>
              <a:t>National</a:t>
            </a:r>
          </a:p>
        </p:txBody>
      </p:sp>
      <p:pic>
        <p:nvPicPr>
          <p:cNvPr id="2" name="Picture 1">
            <a:extLst>
              <a:ext uri="{FF2B5EF4-FFF2-40B4-BE49-F238E27FC236}">
                <a16:creationId xmlns:a16="http://schemas.microsoft.com/office/drawing/2014/main" id="{EDA53B86-3BEA-CD86-6FC9-C282C9973B8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15600" y="152400"/>
            <a:ext cx="1074928" cy="914400"/>
          </a:xfrm>
          <a:prstGeom prst="rect">
            <a:avLst/>
          </a:prstGeom>
        </p:spPr>
      </p:pic>
    </p:spTree>
    <p:extLst>
      <p:ext uri="{BB962C8B-B14F-4D97-AF65-F5344CB8AC3E}">
        <p14:creationId xmlns:p14="http://schemas.microsoft.com/office/powerpoint/2010/main" val="2508406776"/>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48CD19-68CF-0967-582D-5ECA22491630}"/>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C5F22B2B-FA28-8800-E836-1553B5D65D42}"/>
              </a:ext>
            </a:extLst>
          </p:cNvPr>
          <p:cNvSpPr>
            <a:spLocks noGrp="1" noChangeArrowheads="1"/>
          </p:cNvSpPr>
          <p:nvPr>
            <p:ph type="body" idx="1"/>
          </p:nvPr>
        </p:nvSpPr>
        <p:spPr>
          <a:xfrm>
            <a:off x="753979" y="2057400"/>
            <a:ext cx="7757546" cy="27432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God’s manifestation (1-3)</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God’s message (4-10)</a:t>
            </a:r>
            <a:endPar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4" name="Rectangle 2">
            <a:extLst>
              <a:ext uri="{FF2B5EF4-FFF2-40B4-BE49-F238E27FC236}">
                <a16:creationId xmlns:a16="http://schemas.microsoft.com/office/drawing/2014/main" id="{3AC2A04E-143C-6820-ADF6-5A81A50D06B7}"/>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Exodus 3:</a:t>
            </a:r>
            <a:r>
              <a:rPr lang="en-US" sz="3600" dirty="0">
                <a:effectLst>
                  <a:outerShdw blurRad="38100" dist="38100" dir="2700000" algn="tl">
                    <a:srgbClr val="000000">
                      <a:alpha val="43137"/>
                    </a:srgbClr>
                  </a:outerShdw>
                </a:effectLst>
                <a:cs typeface="Calibri" panose="020F0502020204030204" pitchFamily="34" charset="0"/>
              </a:rPr>
              <a:t>1</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cs typeface="Calibri" panose="020F0502020204030204" pitchFamily="34" charset="0"/>
              </a:rPr>
              <a:t>10</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Moses’ Misson</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4E96FEE5-508B-28FE-4205-D6BAFC8193F8}"/>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7638550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3FFE11-48D8-7F35-142E-C95C8B32A186}"/>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1DA23626-CBAF-2785-3E2D-54AF427B4E55}"/>
              </a:ext>
            </a:extLst>
          </p:cNvPr>
          <p:cNvSpPr>
            <a:spLocks noGrp="1" noChangeArrowheads="1"/>
          </p:cNvSpPr>
          <p:nvPr>
            <p:ph type="title"/>
          </p:nvPr>
        </p:nvSpPr>
        <p:spPr>
          <a:xfrm>
            <a:off x="609600" y="228600"/>
            <a:ext cx="10972800" cy="914400"/>
          </a:xfrm>
        </p:spPr>
        <p:txBody>
          <a:bodyPr/>
          <a:lstStyle/>
          <a:p>
            <a:pPr algn="ctr" eaLnBrk="1" hangingPunct="1"/>
            <a:r>
              <a:rPr lang="en-US" sz="3600" kern="1200" dirty="0">
                <a:effectLst>
                  <a:outerShdw blurRad="38100" dist="38100" dir="2700000" algn="tl">
                    <a:srgbClr val="000000">
                      <a:alpha val="43137"/>
                    </a:srgbClr>
                  </a:outerShdw>
                </a:effectLst>
                <a:cs typeface="Calibri" panose="020F0502020204030204" pitchFamily="34" charset="0"/>
              </a:rPr>
              <a:t>MOSES’ CALLING</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Exodus 3:1-</a:t>
            </a: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22</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sp>
        <p:nvSpPr>
          <p:cNvPr id="161795" name="Rectangle 3">
            <a:extLst>
              <a:ext uri="{FF2B5EF4-FFF2-40B4-BE49-F238E27FC236}">
                <a16:creationId xmlns:a16="http://schemas.microsoft.com/office/drawing/2014/main" id="{858D5BCD-9570-7C6A-3943-C749F4961D4F}"/>
              </a:ext>
            </a:extLst>
          </p:cNvPr>
          <p:cNvSpPr>
            <a:spLocks noGrp="1" noChangeArrowheads="1"/>
          </p:cNvSpPr>
          <p:nvPr>
            <p:ph type="body" idx="1"/>
          </p:nvPr>
        </p:nvSpPr>
        <p:spPr>
          <a:xfrm>
            <a:off x="609600" y="2057400"/>
            <a:ext cx="7239000" cy="3086100"/>
          </a:xfrm>
        </p:spPr>
        <p:txBody>
          <a:bodyPr/>
          <a:lstStyle/>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cs typeface="Calibri" panose="020F0502020204030204" pitchFamily="34" charset="0"/>
              </a:rPr>
              <a:t>Moses’ mission</a:t>
            </a:r>
            <a:r>
              <a:rPr lang="en-US" dirty="0">
                <a:latin typeface="Calibri" panose="020F0502020204030204" pitchFamily="34" charset="0"/>
                <a:cs typeface="Calibri" panose="020F0502020204030204" pitchFamily="34" charset="0"/>
              </a:rPr>
              <a:t> (1-10)</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cs typeface="Calibri" panose="020F0502020204030204" pitchFamily="34" charset="0"/>
              </a:rPr>
              <a:t>Moses’ objections (11-15)</a:t>
            </a:r>
            <a:endParaRPr lang="en-US" dirty="0">
              <a:latin typeface="Calibri" panose="020F0502020204030204" pitchFamily="34" charset="0"/>
              <a:cs typeface="Calibri" panose="020F0502020204030204" pitchFamily="34" charset="0"/>
            </a:endParaRP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b="1" u="sng" dirty="0">
                <a:solidFill>
                  <a:srgbClr val="FFFFCC"/>
                </a:solidFill>
                <a:cs typeface="Calibri" panose="020F0502020204030204" pitchFamily="34" charset="0"/>
              </a:rPr>
              <a:t>God’s prophecies (16-22)</a:t>
            </a:r>
          </a:p>
        </p:txBody>
      </p:sp>
      <p:pic>
        <p:nvPicPr>
          <p:cNvPr id="4" name="Picture 3">
            <a:extLst>
              <a:ext uri="{FF2B5EF4-FFF2-40B4-BE49-F238E27FC236}">
                <a16:creationId xmlns:a16="http://schemas.microsoft.com/office/drawing/2014/main" id="{8978F6AD-D1AA-A956-3BBB-54D6BAB73712}"/>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2420954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52C5C9-5B58-E190-E1F9-44B9A044A460}"/>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C69617C3-2A60-A419-6FA2-43C3442ABAED}"/>
              </a:ext>
            </a:extLst>
          </p:cNvPr>
          <p:cNvSpPr>
            <a:spLocks noGrp="1" noChangeArrowheads="1"/>
          </p:cNvSpPr>
          <p:nvPr>
            <p:ph type="body" idx="1"/>
          </p:nvPr>
        </p:nvSpPr>
        <p:spPr>
          <a:xfrm>
            <a:off x="753979" y="1638300"/>
            <a:ext cx="7757546" cy="35814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Israel’s land (16-17)</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Israel’ leaders (18)</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Pharaoh’s opposition (19)</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Egypt’s judgment (20)</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Israel’s plundering (21-22)</a:t>
            </a:r>
          </a:p>
        </p:txBody>
      </p:sp>
      <p:sp>
        <p:nvSpPr>
          <p:cNvPr id="4" name="Rectangle 2">
            <a:extLst>
              <a:ext uri="{FF2B5EF4-FFF2-40B4-BE49-F238E27FC236}">
                <a16:creationId xmlns:a16="http://schemas.microsoft.com/office/drawing/2014/main" id="{F3611971-5ED4-795F-75AE-C185240F5914}"/>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III. Exodus 3:</a:t>
            </a:r>
            <a:r>
              <a:rPr lang="en-US" sz="3600" dirty="0">
                <a:effectLst>
                  <a:outerShdw blurRad="38100" dist="38100" dir="2700000" algn="tl">
                    <a:srgbClr val="000000">
                      <a:alpha val="43137"/>
                    </a:srgbClr>
                  </a:outerShdw>
                </a:effectLst>
                <a:cs typeface="Calibri" panose="020F0502020204030204" pitchFamily="34" charset="0"/>
              </a:rPr>
              <a:t>16</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-22</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God’s Prophecies</a:t>
            </a:r>
          </a:p>
        </p:txBody>
      </p:sp>
      <p:pic>
        <p:nvPicPr>
          <p:cNvPr id="3" name="Picture 2">
            <a:extLst>
              <a:ext uri="{FF2B5EF4-FFF2-40B4-BE49-F238E27FC236}">
                <a16:creationId xmlns:a16="http://schemas.microsoft.com/office/drawing/2014/main" id="{8668AB96-31B2-EE0E-4D57-299675AF7F30}"/>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4650048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4DA807-FAF6-28F2-CC59-190B1DB7F8C6}"/>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8DF1F541-8FC6-8AF1-7C86-CD66559626C9}"/>
              </a:ext>
            </a:extLst>
          </p:cNvPr>
          <p:cNvSpPr>
            <a:spLocks noGrp="1" noChangeArrowheads="1"/>
          </p:cNvSpPr>
          <p:nvPr>
            <p:ph type="body" idx="1"/>
          </p:nvPr>
        </p:nvSpPr>
        <p:spPr>
          <a:xfrm>
            <a:off x="753979" y="1638300"/>
            <a:ext cx="7757546" cy="35814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Israel’s land (16-17)</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Israel’ leaders (18)</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Pharaoh’s opposition (19)</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Egypt’s judgment (20)</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Israel’s plundering (21-22)</a:t>
            </a:r>
          </a:p>
        </p:txBody>
      </p:sp>
      <p:sp>
        <p:nvSpPr>
          <p:cNvPr id="4" name="Rectangle 2">
            <a:extLst>
              <a:ext uri="{FF2B5EF4-FFF2-40B4-BE49-F238E27FC236}">
                <a16:creationId xmlns:a16="http://schemas.microsoft.com/office/drawing/2014/main" id="{76EA4744-8B33-9CBC-739D-F74643124238}"/>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III. Exodus 3:</a:t>
            </a:r>
            <a:r>
              <a:rPr lang="en-US" sz="3600" dirty="0">
                <a:effectLst>
                  <a:outerShdw blurRad="38100" dist="38100" dir="2700000" algn="tl">
                    <a:srgbClr val="000000">
                      <a:alpha val="43137"/>
                    </a:srgbClr>
                  </a:outerShdw>
                </a:effectLst>
                <a:cs typeface="Calibri" panose="020F0502020204030204" pitchFamily="34" charset="0"/>
              </a:rPr>
              <a:t>16</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-22</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God’s Prophecies</a:t>
            </a:r>
          </a:p>
        </p:txBody>
      </p:sp>
      <p:pic>
        <p:nvPicPr>
          <p:cNvPr id="3" name="Picture 2">
            <a:extLst>
              <a:ext uri="{FF2B5EF4-FFF2-40B4-BE49-F238E27FC236}">
                <a16:creationId xmlns:a16="http://schemas.microsoft.com/office/drawing/2014/main" id="{36B91351-4AB0-046F-C510-2D26FEB9486D}"/>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9063979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169A3D55-214E-431A-B02E-F92D51845533}"/>
              </a:ext>
            </a:extLst>
          </p:cNvPr>
          <p:cNvGraphicFramePr>
            <a:graphicFrameLocks noGrp="1"/>
          </p:cNvGraphicFramePr>
          <p:nvPr>
            <p:ph idx="1"/>
          </p:nvPr>
        </p:nvGraphicFramePr>
        <p:xfrm>
          <a:off x="1600200" y="294048"/>
          <a:ext cx="8991600" cy="4277953"/>
        </p:xfrm>
        <a:graphic>
          <a:graphicData uri="http://schemas.openxmlformats.org/drawingml/2006/table">
            <a:tbl>
              <a:tblPr firstRow="1" bandRow="1">
                <a:tableStyleId>{073A0DAA-6AF3-43AB-8588-CEC1D06C72B9}</a:tableStyleId>
              </a:tblPr>
              <a:tblGrid>
                <a:gridCol w="762000">
                  <a:extLst>
                    <a:ext uri="{9D8B030D-6E8A-4147-A177-3AD203B41FA5}">
                      <a16:colId xmlns:a16="http://schemas.microsoft.com/office/drawing/2014/main" val="20000"/>
                    </a:ext>
                  </a:extLst>
                </a:gridCol>
                <a:gridCol w="3276600">
                  <a:extLst>
                    <a:ext uri="{9D8B030D-6E8A-4147-A177-3AD203B41FA5}">
                      <a16:colId xmlns:a16="http://schemas.microsoft.com/office/drawing/2014/main" val="20001"/>
                    </a:ext>
                  </a:extLst>
                </a:gridCol>
                <a:gridCol w="2438400">
                  <a:extLst>
                    <a:ext uri="{9D8B030D-6E8A-4147-A177-3AD203B41FA5}">
                      <a16:colId xmlns:a16="http://schemas.microsoft.com/office/drawing/2014/main" val="20002"/>
                    </a:ext>
                  </a:extLst>
                </a:gridCol>
                <a:gridCol w="2514600">
                  <a:extLst>
                    <a:ext uri="{9D8B030D-6E8A-4147-A177-3AD203B41FA5}">
                      <a16:colId xmlns:a16="http://schemas.microsoft.com/office/drawing/2014/main" val="20003"/>
                    </a:ext>
                  </a:extLst>
                </a:gridCol>
              </a:tblGrid>
              <a:tr h="620353">
                <a:tc gridSpan="4">
                  <a:txBody>
                    <a:bodyPr/>
                    <a:lstStyle/>
                    <a:p>
                      <a:pPr algn="ctr"/>
                      <a:r>
                        <a:rPr lang="en-US" sz="3400" b="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Reliability of the “Divine Regathering” Predictions</a:t>
                      </a:r>
                    </a:p>
                  </a:txBody>
                  <a:tcPr marT="45717" marB="45717" anchor="ctr"/>
                </a:tc>
                <a:tc hMerge="1">
                  <a:txBody>
                    <a:bodyPr/>
                    <a:lstStyle/>
                    <a:p>
                      <a:endParaRPr lang="en-US" sz="2600" dirty="0">
                        <a:latin typeface="Calibri" panose="020F0502020204030204" pitchFamily="34" charset="0"/>
                      </a:endParaRPr>
                    </a:p>
                  </a:txBody>
                  <a:tcPr marT="45717" marB="45717"/>
                </a:tc>
                <a:tc hMerge="1">
                  <a:txBody>
                    <a:bodyPr/>
                    <a:lstStyle/>
                    <a:p>
                      <a:endParaRPr lang="en-US" sz="2600" dirty="0">
                        <a:latin typeface="Calibri" panose="020F0502020204030204" pitchFamily="34" charset="0"/>
                      </a:endParaRPr>
                    </a:p>
                  </a:txBody>
                  <a:tcPr marT="45717" marB="45717"/>
                </a:tc>
                <a:tc hMerge="1">
                  <a:txBody>
                    <a:bodyPr/>
                    <a:lstStyle/>
                    <a:p>
                      <a:endParaRPr lang="en-US" sz="2600" dirty="0">
                        <a:latin typeface="Calibri" panose="020F0502020204030204" pitchFamily="34" charset="0"/>
                      </a:endParaRPr>
                    </a:p>
                  </a:txBody>
                  <a:tcPr marT="45717" marB="45717"/>
                </a:tc>
                <a:extLst>
                  <a:ext uri="{0D108BD9-81ED-4DB2-BD59-A6C34878D82A}">
                    <a16:rowId xmlns:a16="http://schemas.microsoft.com/office/drawing/2014/main" val="998035538"/>
                  </a:ext>
                </a:extLst>
              </a:tr>
              <a:tr h="914400">
                <a:tc>
                  <a:txBody>
                    <a:bodyPr/>
                    <a:lstStyle/>
                    <a:p>
                      <a:endParaRPr lang="en-US" sz="2600" b="1" dirty="0">
                        <a:latin typeface="Calibri" panose="020F0502020204030204" pitchFamily="34" charset="0"/>
                        <a:cs typeface="Calibri" panose="020F0502020204030204" pitchFamily="34" charset="0"/>
                      </a:endParaRPr>
                    </a:p>
                  </a:txBody>
                  <a:tcPr marT="45717" marB="45717" anchor="ctr"/>
                </a:tc>
                <a:tc>
                  <a:txBody>
                    <a:bodyPr/>
                    <a:lstStyle/>
                    <a:p>
                      <a:pPr algn="ctr"/>
                      <a:r>
                        <a:rPr lang="en-US" sz="2600" b="1" dirty="0">
                          <a:solidFill>
                            <a:schemeClr val="bg2">
                              <a:lumMod val="95000"/>
                              <a:lumOff val="5000"/>
                            </a:schemeClr>
                          </a:solidFill>
                          <a:latin typeface="Calibri" panose="020F0502020204030204" pitchFamily="34" charset="0"/>
                          <a:cs typeface="Calibri" panose="020F0502020204030204" pitchFamily="34" charset="0"/>
                        </a:rPr>
                        <a:t>RETURN</a:t>
                      </a:r>
                    </a:p>
                  </a:txBody>
                  <a:tcPr marT="45717" marB="45717" anchor="ctr"/>
                </a:tc>
                <a:tc>
                  <a:txBody>
                    <a:bodyPr/>
                    <a:lstStyle/>
                    <a:p>
                      <a:pPr algn="ctr"/>
                      <a:r>
                        <a:rPr lang="en-US" sz="2600" b="1" dirty="0">
                          <a:solidFill>
                            <a:schemeClr val="bg1">
                              <a:lumMod val="50000"/>
                            </a:schemeClr>
                          </a:solidFill>
                          <a:latin typeface="Calibri" panose="020F0502020204030204" pitchFamily="34" charset="0"/>
                          <a:cs typeface="Calibri" panose="020F0502020204030204" pitchFamily="34" charset="0"/>
                        </a:rPr>
                        <a:t>PREDICTED</a:t>
                      </a:r>
                    </a:p>
                  </a:txBody>
                  <a:tcPr marT="45717" marB="45717" anchor="ctr"/>
                </a:tc>
                <a:tc>
                  <a:txBody>
                    <a:bodyPr/>
                    <a:lstStyle/>
                    <a:p>
                      <a:pPr algn="ctr"/>
                      <a:r>
                        <a:rPr lang="en-US" sz="2600" b="1" dirty="0">
                          <a:solidFill>
                            <a:srgbClr val="C00000"/>
                          </a:solidFill>
                          <a:latin typeface="Calibri" panose="020F0502020204030204" pitchFamily="34" charset="0"/>
                          <a:cs typeface="Calibri" panose="020F0502020204030204" pitchFamily="34" charset="0"/>
                        </a:rPr>
                        <a:t>FULFILLED</a:t>
                      </a:r>
                    </a:p>
                  </a:txBody>
                  <a:tcPr marT="45717" marB="45717" anchor="ctr"/>
                </a:tc>
                <a:extLst>
                  <a:ext uri="{0D108BD9-81ED-4DB2-BD59-A6C34878D82A}">
                    <a16:rowId xmlns:a16="http://schemas.microsoft.com/office/drawing/2014/main" val="10000"/>
                  </a:ext>
                </a:extLst>
              </a:tr>
              <a:tr h="914400">
                <a:tc>
                  <a:txBody>
                    <a:bodyPr/>
                    <a:lstStyle/>
                    <a:p>
                      <a:pPr algn="ctr"/>
                      <a:r>
                        <a:rPr lang="en-US" sz="2600" dirty="0">
                          <a:latin typeface="Calibri" panose="020F0502020204030204" pitchFamily="34" charset="0"/>
                          <a:cs typeface="Calibri" panose="020F0502020204030204" pitchFamily="34" charset="0"/>
                        </a:rPr>
                        <a:t>1</a:t>
                      </a:r>
                      <a:r>
                        <a:rPr lang="en-US" sz="2600" baseline="30000" dirty="0">
                          <a:latin typeface="Calibri" panose="020F0502020204030204" pitchFamily="34" charset="0"/>
                          <a:cs typeface="Calibri" panose="020F0502020204030204" pitchFamily="34" charset="0"/>
                        </a:rPr>
                        <a:t>st</a:t>
                      </a:r>
                      <a:endParaRPr lang="en-US" sz="2600" dirty="0">
                        <a:latin typeface="Calibri" panose="020F0502020204030204" pitchFamily="34" charset="0"/>
                        <a:cs typeface="Calibri" panose="020F0502020204030204" pitchFamily="34" charset="0"/>
                      </a:endParaRPr>
                    </a:p>
                  </a:txBody>
                  <a:tcPr marT="45717" marB="45717" anchor="ctr"/>
                </a:tc>
                <a:tc>
                  <a:txBody>
                    <a:bodyPr/>
                    <a:lstStyle/>
                    <a:p>
                      <a:r>
                        <a:rPr lang="en-US" sz="2600" dirty="0">
                          <a:latin typeface="Calibri" panose="020F0502020204030204" pitchFamily="34" charset="0"/>
                          <a:cs typeface="Calibri" panose="020F0502020204030204" pitchFamily="34" charset="0"/>
                        </a:rPr>
                        <a:t>From Egypt to Canaan</a:t>
                      </a:r>
                    </a:p>
                  </a:txBody>
                  <a:tcPr marT="45717" marB="45717" anchor="ctr"/>
                </a:tc>
                <a:tc>
                  <a:txBody>
                    <a:bodyPr/>
                    <a:lstStyle/>
                    <a:p>
                      <a:r>
                        <a:rPr lang="en-US" sz="2600" dirty="0">
                          <a:latin typeface="Calibri" panose="020F0502020204030204" pitchFamily="34" charset="0"/>
                          <a:cs typeface="Calibri" panose="020F0502020204030204" pitchFamily="34" charset="0"/>
                        </a:rPr>
                        <a:t>Gen. 15:13-14</a:t>
                      </a:r>
                    </a:p>
                  </a:txBody>
                  <a:tcPr marT="45717" marB="45717" anchor="ctr"/>
                </a:tc>
                <a:tc>
                  <a:txBody>
                    <a:bodyPr/>
                    <a:lstStyle/>
                    <a:p>
                      <a:pPr algn="ctr"/>
                      <a:r>
                        <a:rPr lang="en-US" sz="2600" dirty="0">
                          <a:latin typeface="Calibri" panose="020F0502020204030204" pitchFamily="34" charset="0"/>
                          <a:cs typeface="Calibri" panose="020F0502020204030204" pitchFamily="34" charset="0"/>
                        </a:rPr>
                        <a:t>Joshua 1‒12</a:t>
                      </a:r>
                    </a:p>
                  </a:txBody>
                  <a:tcPr marT="45717" marB="45717" anchor="ctr"/>
                </a:tc>
                <a:extLst>
                  <a:ext uri="{0D108BD9-81ED-4DB2-BD59-A6C34878D82A}">
                    <a16:rowId xmlns:a16="http://schemas.microsoft.com/office/drawing/2014/main" val="10001"/>
                  </a:ext>
                </a:extLst>
              </a:tr>
              <a:tr h="914400">
                <a:tc>
                  <a:txBody>
                    <a:bodyPr/>
                    <a:lstStyle/>
                    <a:p>
                      <a:pPr algn="ctr"/>
                      <a:r>
                        <a:rPr lang="en-US" sz="2600" dirty="0">
                          <a:latin typeface="Calibri" panose="020F0502020204030204" pitchFamily="34" charset="0"/>
                          <a:cs typeface="Calibri" panose="020F0502020204030204" pitchFamily="34" charset="0"/>
                        </a:rPr>
                        <a:t>2</a:t>
                      </a:r>
                      <a:r>
                        <a:rPr lang="en-US" sz="2600" baseline="30000" dirty="0">
                          <a:latin typeface="Calibri" panose="020F0502020204030204" pitchFamily="34" charset="0"/>
                          <a:cs typeface="Calibri" panose="020F0502020204030204" pitchFamily="34" charset="0"/>
                        </a:rPr>
                        <a:t>nd</a:t>
                      </a:r>
                      <a:endParaRPr lang="en-US" sz="2600" dirty="0">
                        <a:latin typeface="Calibri" panose="020F0502020204030204" pitchFamily="34" charset="0"/>
                        <a:cs typeface="Calibri" panose="020F0502020204030204" pitchFamily="34" charset="0"/>
                      </a:endParaRPr>
                    </a:p>
                  </a:txBody>
                  <a:tcPr marT="45717" marB="45717" anchor="ctr"/>
                </a:tc>
                <a:tc>
                  <a:txBody>
                    <a:bodyPr/>
                    <a:lstStyle/>
                    <a:p>
                      <a:r>
                        <a:rPr lang="en-US" sz="2600" dirty="0">
                          <a:latin typeface="Calibri" panose="020F0502020204030204" pitchFamily="34" charset="0"/>
                          <a:cs typeface="Calibri" panose="020F0502020204030204" pitchFamily="34" charset="0"/>
                        </a:rPr>
                        <a:t>From Babylon to Israel</a:t>
                      </a:r>
                    </a:p>
                  </a:txBody>
                  <a:tcPr marT="45717" marB="45717" anchor="ctr"/>
                </a:tc>
                <a:tc>
                  <a:txBody>
                    <a:bodyPr/>
                    <a:lstStyle/>
                    <a:p>
                      <a:r>
                        <a:rPr lang="en-US" sz="2600" dirty="0">
                          <a:latin typeface="Calibri" panose="020F0502020204030204" pitchFamily="34" charset="0"/>
                          <a:cs typeface="Calibri" panose="020F0502020204030204" pitchFamily="34" charset="0"/>
                        </a:rPr>
                        <a:t>Jer. 25:11; 29:10</a:t>
                      </a:r>
                    </a:p>
                  </a:txBody>
                  <a:tcPr marT="45717" marB="45717" anchor="ctr"/>
                </a:tc>
                <a:tc>
                  <a:txBody>
                    <a:bodyPr/>
                    <a:lstStyle/>
                    <a:p>
                      <a:pPr algn="ctr"/>
                      <a:r>
                        <a:rPr lang="en-US" sz="2600" dirty="0">
                          <a:latin typeface="Calibri" panose="020F0502020204030204" pitchFamily="34" charset="0"/>
                          <a:cs typeface="Calibri" panose="020F0502020204030204" pitchFamily="34" charset="0"/>
                        </a:rPr>
                        <a:t>Ezra &amp; Nehemiah</a:t>
                      </a:r>
                    </a:p>
                  </a:txBody>
                  <a:tcPr marT="45717" marB="45717" anchor="ctr"/>
                </a:tc>
                <a:extLst>
                  <a:ext uri="{0D108BD9-81ED-4DB2-BD59-A6C34878D82A}">
                    <a16:rowId xmlns:a16="http://schemas.microsoft.com/office/drawing/2014/main" val="10002"/>
                  </a:ext>
                </a:extLst>
              </a:tr>
              <a:tr h="914400">
                <a:tc>
                  <a:txBody>
                    <a:bodyPr/>
                    <a:lstStyle/>
                    <a:p>
                      <a:pPr algn="ctr"/>
                      <a:r>
                        <a:rPr lang="en-US" sz="2600" dirty="0">
                          <a:latin typeface="Calibri" panose="020F0502020204030204" pitchFamily="34" charset="0"/>
                          <a:cs typeface="Calibri" panose="020F0502020204030204" pitchFamily="34" charset="0"/>
                        </a:rPr>
                        <a:t>3</a:t>
                      </a:r>
                      <a:r>
                        <a:rPr lang="en-US" sz="2600" baseline="30000" dirty="0">
                          <a:latin typeface="Calibri" panose="020F0502020204030204" pitchFamily="34" charset="0"/>
                          <a:cs typeface="Calibri" panose="020F0502020204030204" pitchFamily="34" charset="0"/>
                        </a:rPr>
                        <a:t>rd</a:t>
                      </a:r>
                      <a:endParaRPr lang="en-US" sz="2600" dirty="0">
                        <a:latin typeface="Calibri" panose="020F0502020204030204" pitchFamily="34" charset="0"/>
                        <a:cs typeface="Calibri" panose="020F0502020204030204" pitchFamily="34" charset="0"/>
                      </a:endParaRPr>
                    </a:p>
                  </a:txBody>
                  <a:tcPr marT="45717" marB="45717" anchor="ctr"/>
                </a:tc>
                <a:tc>
                  <a:txBody>
                    <a:bodyPr/>
                    <a:lstStyle/>
                    <a:p>
                      <a:r>
                        <a:rPr lang="en-US" sz="2600" dirty="0">
                          <a:latin typeface="Calibri" panose="020F0502020204030204" pitchFamily="34" charset="0"/>
                          <a:cs typeface="Calibri" panose="020F0502020204030204" pitchFamily="34" charset="0"/>
                        </a:rPr>
                        <a:t>From the Diaspora to Israel’s restoration</a:t>
                      </a:r>
                    </a:p>
                  </a:txBody>
                  <a:tcPr marT="45717" marB="45717" anchor="ctr"/>
                </a:tc>
                <a:tc>
                  <a:txBody>
                    <a:bodyPr/>
                    <a:lstStyle/>
                    <a:p>
                      <a:r>
                        <a:rPr lang="en-US" sz="2600" dirty="0">
                          <a:latin typeface="Calibri" panose="020F0502020204030204" pitchFamily="34" charset="0"/>
                          <a:cs typeface="Calibri" panose="020F0502020204030204" pitchFamily="34" charset="0"/>
                        </a:rPr>
                        <a:t>Ezekiel 36:24-28</a:t>
                      </a:r>
                    </a:p>
                  </a:txBody>
                  <a:tcPr marT="45717" marB="45717" anchor="ctr"/>
                </a:tc>
                <a:tc>
                  <a:txBody>
                    <a:bodyPr/>
                    <a:lstStyle/>
                    <a:p>
                      <a:pPr algn="ctr"/>
                      <a:r>
                        <a:rPr lang="en-US" sz="2600" dirty="0">
                          <a:latin typeface="Calibri" panose="020F0502020204030204" pitchFamily="34" charset="0"/>
                          <a:cs typeface="Calibri" panose="020F0502020204030204" pitchFamily="34" charset="0"/>
                        </a:rPr>
                        <a:t>Millennial</a:t>
                      </a:r>
                    </a:p>
                    <a:p>
                      <a:pPr algn="ctr"/>
                      <a:r>
                        <a:rPr lang="en-US" sz="2600" dirty="0">
                          <a:latin typeface="Calibri" panose="020F0502020204030204" pitchFamily="34" charset="0"/>
                          <a:cs typeface="Calibri" panose="020F0502020204030204" pitchFamily="34" charset="0"/>
                        </a:rPr>
                        <a:t>Kingdom</a:t>
                      </a:r>
                    </a:p>
                  </a:txBody>
                  <a:tcPr marT="45717" marB="45717" anchor="ctr"/>
                </a:tc>
                <a:extLst>
                  <a:ext uri="{0D108BD9-81ED-4DB2-BD59-A6C34878D82A}">
                    <a16:rowId xmlns:a16="http://schemas.microsoft.com/office/drawing/2014/main" val="10003"/>
                  </a:ext>
                </a:extLst>
              </a:tr>
            </a:tbl>
          </a:graphicData>
        </a:graphic>
      </p:graphicFrame>
      <p:pic>
        <p:nvPicPr>
          <p:cNvPr id="2" name="Picture 1">
            <a:extLst>
              <a:ext uri="{FF2B5EF4-FFF2-40B4-BE49-F238E27FC236}">
                <a16:creationId xmlns:a16="http://schemas.microsoft.com/office/drawing/2014/main" id="{668C25CF-5366-4A6D-8DB5-4CCDE7CC064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472475" y="4800600"/>
            <a:ext cx="3247053" cy="1828800"/>
          </a:xfrm>
          <a:prstGeom prst="rect">
            <a:avLst/>
          </a:prstGeom>
        </p:spPr>
      </p:pic>
    </p:spTree>
    <p:extLst>
      <p:ext uri="{BB962C8B-B14F-4D97-AF65-F5344CB8AC3E}">
        <p14:creationId xmlns:p14="http://schemas.microsoft.com/office/powerpoint/2010/main" val="2254800747"/>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CD3416-9C91-3053-1253-01926DC74405}"/>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2A9E86D6-450F-8181-07AE-20C3E1FEDA3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53573" y="137160"/>
            <a:ext cx="8684855" cy="6583680"/>
          </a:xfrm>
          <a:prstGeom prst="rect">
            <a:avLst/>
          </a:prstGeom>
        </p:spPr>
      </p:pic>
    </p:spTree>
    <p:extLst>
      <p:ext uri="{BB962C8B-B14F-4D97-AF65-F5344CB8AC3E}">
        <p14:creationId xmlns:p14="http://schemas.microsoft.com/office/powerpoint/2010/main" val="1351891908"/>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2E064E-12BA-84F0-6F61-5EB728B45985}"/>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E718694C-4300-E706-C697-27927AE259F2}"/>
              </a:ext>
            </a:extLst>
          </p:cNvPr>
          <p:cNvSpPr>
            <a:spLocks noGrp="1" noChangeArrowheads="1"/>
          </p:cNvSpPr>
          <p:nvPr>
            <p:ph type="body" idx="1"/>
          </p:nvPr>
        </p:nvSpPr>
        <p:spPr>
          <a:xfrm>
            <a:off x="753979" y="1638300"/>
            <a:ext cx="7757546" cy="35814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Israel’s land (16-17)</a:t>
            </a:r>
          </a:p>
          <a:p>
            <a:pPr marL="457200" lvl="2" indent="-457200" eaLnBrk="1" hangingPunct="1">
              <a:spcBef>
                <a:spcPts val="0"/>
              </a:spcBef>
              <a:spcAft>
                <a:spcPts val="2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Israel’ leaders (18)</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Pharaoh’s opposition (19)</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Egypt’s judgment (20)</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Israel’s plundering (21-22)</a:t>
            </a:r>
          </a:p>
        </p:txBody>
      </p:sp>
      <p:sp>
        <p:nvSpPr>
          <p:cNvPr id="4" name="Rectangle 2">
            <a:extLst>
              <a:ext uri="{FF2B5EF4-FFF2-40B4-BE49-F238E27FC236}">
                <a16:creationId xmlns:a16="http://schemas.microsoft.com/office/drawing/2014/main" id="{9E6C8E79-AD53-664E-77A5-A595046D07C0}"/>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III. Exodus 3:</a:t>
            </a:r>
            <a:r>
              <a:rPr lang="en-US" sz="3600" dirty="0">
                <a:effectLst>
                  <a:outerShdw blurRad="38100" dist="38100" dir="2700000" algn="tl">
                    <a:srgbClr val="000000">
                      <a:alpha val="43137"/>
                    </a:srgbClr>
                  </a:outerShdw>
                </a:effectLst>
                <a:cs typeface="Calibri" panose="020F0502020204030204" pitchFamily="34" charset="0"/>
              </a:rPr>
              <a:t>16</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-22</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God’s Prophecies</a:t>
            </a:r>
          </a:p>
        </p:txBody>
      </p:sp>
      <p:pic>
        <p:nvPicPr>
          <p:cNvPr id="3" name="Picture 2">
            <a:extLst>
              <a:ext uri="{FF2B5EF4-FFF2-40B4-BE49-F238E27FC236}">
                <a16:creationId xmlns:a16="http://schemas.microsoft.com/office/drawing/2014/main" id="{20E66E68-97E3-6C27-F729-A7C343AD6A82}"/>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4650090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02DE6F-0AE1-A967-9058-5539319B1A2C}"/>
            </a:ext>
          </a:extLst>
        </p:cNvPr>
        <p:cNvGrpSpPr/>
        <p:nvPr/>
      </p:nvGrpSpPr>
      <p:grpSpPr>
        <a:xfrm>
          <a:off x="0" y="0"/>
          <a:ext cx="0" cy="0"/>
          <a:chOff x="0" y="0"/>
          <a:chExt cx="0" cy="0"/>
        </a:xfrm>
      </p:grpSpPr>
      <p:sp>
        <p:nvSpPr>
          <p:cNvPr id="44033" name="Rectangle 2">
            <a:extLst>
              <a:ext uri="{FF2B5EF4-FFF2-40B4-BE49-F238E27FC236}">
                <a16:creationId xmlns:a16="http://schemas.microsoft.com/office/drawing/2014/main" id="{72F7C046-29F1-458E-B4EB-0DA942A5F2E3}"/>
              </a:ext>
            </a:extLst>
          </p:cNvPr>
          <p:cNvSpPr>
            <a:spLocks noGrp="1" noChangeArrowheads="1"/>
          </p:cNvSpPr>
          <p:nvPr>
            <p:ph type="title"/>
          </p:nvPr>
        </p:nvSpPr>
        <p:spPr>
          <a:xfrm>
            <a:off x="914400" y="228600"/>
            <a:ext cx="10363200" cy="914400"/>
          </a:xfrm>
        </p:spPr>
        <p:txBody>
          <a:bodyPr/>
          <a:lstStyle/>
          <a:p>
            <a:pPr algn="ctr"/>
            <a:r>
              <a:rPr lang="en-US" altLang="en-US" sz="3600" kern="1200" dirty="0">
                <a:effectLst>
                  <a:outerShdw blurRad="38100" dist="38100" dir="2700000" algn="tl">
                    <a:srgbClr val="000000">
                      <a:alpha val="43137"/>
                    </a:srgbClr>
                  </a:outerShdw>
                </a:effectLst>
                <a:latin typeface="Calibri" panose="020F0502020204030204" pitchFamily="34" charset="0"/>
              </a:rPr>
              <a:t>EXODUS STRUCTURE/OUTLINE</a:t>
            </a:r>
          </a:p>
        </p:txBody>
      </p:sp>
      <p:sp>
        <p:nvSpPr>
          <p:cNvPr id="9219" name="Rectangle 3">
            <a:extLst>
              <a:ext uri="{FF2B5EF4-FFF2-40B4-BE49-F238E27FC236}">
                <a16:creationId xmlns:a16="http://schemas.microsoft.com/office/drawing/2014/main" id="{312CE85D-8602-505C-5552-BDE788228054}"/>
              </a:ext>
            </a:extLst>
          </p:cNvPr>
          <p:cNvSpPr>
            <a:spLocks noGrp="1" noChangeArrowheads="1"/>
          </p:cNvSpPr>
          <p:nvPr>
            <p:ph type="body" idx="1"/>
          </p:nvPr>
        </p:nvSpPr>
        <p:spPr>
          <a:xfrm>
            <a:off x="609600" y="1371600"/>
            <a:ext cx="8839200" cy="5181600"/>
          </a:xfrm>
        </p:spPr>
        <p:txBody>
          <a:bodyPr/>
          <a:lstStyle/>
          <a:p>
            <a:pPr>
              <a:spcBef>
                <a:spcPts val="0"/>
              </a:spcBef>
              <a:spcAft>
                <a:spcPts val="1200"/>
              </a:spcAft>
              <a:defRPr/>
            </a:pPr>
            <a:r>
              <a:rPr lang="en-US" altLang="en-US" sz="2800" dirty="0">
                <a:latin typeface="Calibri" panose="020F0502020204030204" pitchFamily="34" charset="0"/>
                <a:ea typeface="Calibri" panose="020F0502020204030204" pitchFamily="34" charset="0"/>
                <a:cs typeface="Calibri" panose="020F0502020204030204" pitchFamily="34" charset="0"/>
              </a:rPr>
              <a:t>Redemption (1–18)</a:t>
            </a:r>
          </a:p>
          <a:p>
            <a:pPr lvl="1">
              <a:spcBef>
                <a:spcPts val="0"/>
              </a:spcBef>
              <a:spcAft>
                <a:spcPts val="1200"/>
              </a:spcAft>
              <a:defRPr/>
            </a:pPr>
            <a:r>
              <a:rPr lang="en-US" altLang="en-US" sz="2800" dirty="0">
                <a:latin typeface="Calibri" panose="020F0502020204030204" pitchFamily="34" charset="0"/>
                <a:ea typeface="Calibri" panose="020F0502020204030204" pitchFamily="34" charset="0"/>
                <a:cs typeface="Calibri" panose="020F0502020204030204" pitchFamily="34" charset="0"/>
              </a:rPr>
              <a:t>Redemption (1:1–12:30)</a:t>
            </a:r>
          </a:p>
          <a:p>
            <a:pPr lvl="1">
              <a:spcBef>
                <a:spcPts val="0"/>
              </a:spcBef>
              <a:spcAft>
                <a:spcPts val="1200"/>
              </a:spcAft>
              <a:defRPr/>
            </a:pPr>
            <a:r>
              <a:rPr lang="en-US" altLang="en-US" sz="2800" dirty="0">
                <a:latin typeface="Calibri" panose="020F0502020204030204" pitchFamily="34" charset="0"/>
                <a:ea typeface="Calibri" panose="020F0502020204030204" pitchFamily="34" charset="0"/>
                <a:cs typeface="Calibri" panose="020F0502020204030204" pitchFamily="34" charset="0"/>
              </a:rPr>
              <a:t>Liberation (12:31–15:21)</a:t>
            </a:r>
          </a:p>
          <a:p>
            <a:pPr lvl="1">
              <a:spcBef>
                <a:spcPts val="0"/>
              </a:spcBef>
              <a:spcAft>
                <a:spcPts val="1200"/>
              </a:spcAft>
              <a:defRPr/>
            </a:pPr>
            <a:r>
              <a:rPr lang="en-US" altLang="en-US" sz="2800" dirty="0">
                <a:latin typeface="Calibri" panose="020F0502020204030204" pitchFamily="34" charset="0"/>
                <a:ea typeface="Calibri" panose="020F0502020204030204" pitchFamily="34" charset="0"/>
                <a:cs typeface="Calibri" panose="020F0502020204030204" pitchFamily="34" charset="0"/>
              </a:rPr>
              <a:t>Preservation (15:22–18:27)</a:t>
            </a:r>
          </a:p>
          <a:p>
            <a:pPr>
              <a:spcBef>
                <a:spcPts val="0"/>
              </a:spcBef>
              <a:spcAft>
                <a:spcPts val="1200"/>
              </a:spcAft>
              <a:defRPr/>
            </a:pPr>
            <a:r>
              <a:rPr lang="en-US" altLang="en-US" sz="2800" b="1" dirty="0">
                <a:solidFill>
                  <a:srgbClr val="FFFFCC"/>
                </a:solidFill>
                <a:latin typeface="Calibri" panose="020F0502020204030204" pitchFamily="34" charset="0"/>
                <a:ea typeface="Calibri" panose="020F0502020204030204" pitchFamily="34" charset="0"/>
                <a:cs typeface="Calibri" panose="020F0502020204030204" pitchFamily="34" charset="0"/>
              </a:rPr>
              <a:t>Mosaic Covenant (19–40) </a:t>
            </a:r>
          </a:p>
          <a:p>
            <a:pPr lvl="1">
              <a:spcBef>
                <a:spcPts val="0"/>
              </a:spcBef>
              <a:spcAft>
                <a:spcPts val="1200"/>
              </a:spcAft>
              <a:defRPr/>
            </a:pPr>
            <a:r>
              <a:rPr lang="en-US" altLang="en-US" sz="2800" dirty="0">
                <a:latin typeface="Calibri" panose="020F0502020204030204" pitchFamily="34" charset="0"/>
                <a:ea typeface="Calibri" panose="020F0502020204030204" pitchFamily="34" charset="0"/>
                <a:cs typeface="Calibri" panose="020F0502020204030204" pitchFamily="34" charset="0"/>
              </a:rPr>
              <a:t>Law (19–24) </a:t>
            </a:r>
          </a:p>
          <a:p>
            <a:pPr lvl="1">
              <a:spcBef>
                <a:spcPts val="0"/>
              </a:spcBef>
              <a:spcAft>
                <a:spcPts val="1200"/>
              </a:spcAft>
              <a:defRPr/>
            </a:pPr>
            <a:r>
              <a:rPr lang="en-US" altLang="en-US" sz="2800" b="1" u="sng" dirty="0">
                <a:solidFill>
                  <a:srgbClr val="FFFFCC"/>
                </a:solidFill>
                <a:latin typeface="Calibri" panose="020F0502020204030204" pitchFamily="34" charset="0"/>
                <a:ea typeface="Calibri" panose="020F0502020204030204" pitchFamily="34" charset="0"/>
                <a:cs typeface="Calibri" panose="020F0502020204030204" pitchFamily="34" charset="0"/>
              </a:rPr>
              <a:t>Tabernacle instructions (25–31) </a:t>
            </a:r>
          </a:p>
          <a:p>
            <a:pPr lvl="1">
              <a:spcBef>
                <a:spcPts val="0"/>
              </a:spcBef>
              <a:spcAft>
                <a:spcPts val="1200"/>
              </a:spcAft>
              <a:defRPr/>
            </a:pPr>
            <a:r>
              <a:rPr lang="en-US" altLang="en-US" sz="2800" dirty="0">
                <a:latin typeface="Calibri" panose="020F0502020204030204" pitchFamily="34" charset="0"/>
                <a:ea typeface="Calibri" panose="020F0502020204030204" pitchFamily="34" charset="0"/>
                <a:cs typeface="Calibri" panose="020F0502020204030204" pitchFamily="34" charset="0"/>
              </a:rPr>
              <a:t>Apostasy (32–34) </a:t>
            </a:r>
          </a:p>
          <a:p>
            <a:pPr lvl="1">
              <a:spcBef>
                <a:spcPts val="0"/>
              </a:spcBef>
              <a:spcAft>
                <a:spcPts val="1200"/>
              </a:spcAft>
              <a:defRPr/>
            </a:pPr>
            <a:r>
              <a:rPr lang="en-US" altLang="en-US" sz="2800" b="1" u="sng" dirty="0">
                <a:solidFill>
                  <a:srgbClr val="FFFFCC"/>
                </a:solidFill>
                <a:latin typeface="Calibri" panose="020F0502020204030204" pitchFamily="34" charset="0"/>
                <a:cs typeface="Calibri" panose="020F0502020204030204" pitchFamily="34" charset="0"/>
              </a:rPr>
              <a:t>Tabernacle building (35–40) </a:t>
            </a:r>
          </a:p>
        </p:txBody>
      </p:sp>
      <p:pic>
        <p:nvPicPr>
          <p:cNvPr id="3" name="Picture 2">
            <a:extLst>
              <a:ext uri="{FF2B5EF4-FFF2-40B4-BE49-F238E27FC236}">
                <a16:creationId xmlns:a16="http://schemas.microsoft.com/office/drawing/2014/main" id="{107202E7-5FAE-78CB-3410-D4CB430770D8}"/>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86677208"/>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3F2863-BAF3-55A9-C832-5DD8F29C0B69}"/>
            </a:ext>
          </a:extLst>
        </p:cNvPr>
        <p:cNvGrpSpPr/>
        <p:nvPr/>
      </p:nvGrpSpPr>
      <p:grpSpPr>
        <a:xfrm>
          <a:off x="0" y="0"/>
          <a:ext cx="0" cy="0"/>
          <a:chOff x="0" y="0"/>
          <a:chExt cx="0" cy="0"/>
        </a:xfrm>
      </p:grpSpPr>
      <p:sp>
        <p:nvSpPr>
          <p:cNvPr id="106497" name="Rectangle 2">
            <a:extLst>
              <a:ext uri="{FF2B5EF4-FFF2-40B4-BE49-F238E27FC236}">
                <a16:creationId xmlns:a16="http://schemas.microsoft.com/office/drawing/2014/main" id="{4C87CC9C-A52D-D053-1483-8F4A73E81459}"/>
              </a:ext>
            </a:extLst>
          </p:cNvPr>
          <p:cNvSpPr>
            <a:spLocks noGrp="1" noChangeArrowheads="1"/>
          </p:cNvSpPr>
          <p:nvPr>
            <p:ph type="title" idx="4294967295"/>
          </p:nvPr>
        </p:nvSpPr>
        <p:spPr>
          <a:xfrm>
            <a:off x="3276600" y="609600"/>
            <a:ext cx="7162800" cy="1143000"/>
          </a:xfrm>
        </p:spPr>
        <p:txBody>
          <a:bodyPr/>
          <a:lstStyle/>
          <a:p>
            <a:r>
              <a:rPr lang="en-US" altLang="en-US"/>
              <a:t>Tabernacle Diagram</a:t>
            </a:r>
          </a:p>
        </p:txBody>
      </p:sp>
      <p:pic>
        <p:nvPicPr>
          <p:cNvPr id="106498" name="Picture 3" descr="diagram1">
            <a:extLst>
              <a:ext uri="{FF2B5EF4-FFF2-40B4-BE49-F238E27FC236}">
                <a16:creationId xmlns:a16="http://schemas.microsoft.com/office/drawing/2014/main" id="{BA84F9FC-CD34-89C9-B755-88C751F84AE3}"/>
              </a:ext>
            </a:extLst>
          </p:cNvPr>
          <p:cNvPicPr>
            <a:picLocks noChangeAspect="1" noChangeArrowheads="1"/>
          </p:cNvPicPr>
          <p:nvPr/>
        </p:nvPicPr>
        <p:blipFill>
          <a:blip r:embed="rId2"/>
          <a:srcRect/>
          <a:stretch>
            <a:fillRect/>
          </a:stretch>
        </p:blipFill>
        <p:spPr bwMode="auto">
          <a:xfrm>
            <a:off x="2716414" y="228600"/>
            <a:ext cx="6759173"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168012104"/>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5DC9A7-FE60-EF07-A0A9-87C8E35D19F3}"/>
            </a:ext>
          </a:extLst>
        </p:cNvPr>
        <p:cNvGrpSpPr/>
        <p:nvPr/>
      </p:nvGrpSpPr>
      <p:grpSpPr>
        <a:xfrm>
          <a:off x="0" y="0"/>
          <a:ext cx="0" cy="0"/>
          <a:chOff x="0" y="0"/>
          <a:chExt cx="0" cy="0"/>
        </a:xfrm>
      </p:grpSpPr>
      <p:sp>
        <p:nvSpPr>
          <p:cNvPr id="70658" name="Rectangle 2">
            <a:extLst>
              <a:ext uri="{FF2B5EF4-FFF2-40B4-BE49-F238E27FC236}">
                <a16:creationId xmlns:a16="http://schemas.microsoft.com/office/drawing/2014/main" id="{AA82B283-AA85-BD4D-943E-7394C4F4A1DE}"/>
              </a:ext>
            </a:extLst>
          </p:cNvPr>
          <p:cNvSpPr>
            <a:spLocks noGrp="1" noChangeArrowheads="1"/>
          </p:cNvSpPr>
          <p:nvPr>
            <p:ph type="title"/>
          </p:nvPr>
        </p:nvSpPr>
        <p:spPr>
          <a:xfrm>
            <a:off x="2209800" y="228600"/>
            <a:ext cx="7772400" cy="685800"/>
          </a:xfrm>
        </p:spPr>
        <p:txBody>
          <a:bodyPr/>
          <a:lstStyle/>
          <a:p>
            <a:pPr algn="ctr" eaLnBrk="1" hangingPunct="1"/>
            <a:r>
              <a:rPr lang="en-US" sz="3600" dirty="0">
                <a:effectLst>
                  <a:outerShdw blurRad="38100" dist="38100" dir="2700000" algn="tl">
                    <a:srgbClr val="000000">
                      <a:alpha val="43137"/>
                    </a:srgbClr>
                  </a:outerShdw>
                </a:effectLst>
              </a:rPr>
              <a:t>Shaping and Populating (Gen 1:1)</a:t>
            </a:r>
          </a:p>
        </p:txBody>
      </p:sp>
      <p:graphicFrame>
        <p:nvGraphicFramePr>
          <p:cNvPr id="2" name="Table 2">
            <a:extLst>
              <a:ext uri="{FF2B5EF4-FFF2-40B4-BE49-F238E27FC236}">
                <a16:creationId xmlns:a16="http://schemas.microsoft.com/office/drawing/2014/main" id="{083E4AD5-9431-29CC-BBF5-86C968DA4B8A}"/>
              </a:ext>
            </a:extLst>
          </p:cNvPr>
          <p:cNvGraphicFramePr>
            <a:graphicFrameLocks noGrp="1"/>
          </p:cNvGraphicFramePr>
          <p:nvPr/>
        </p:nvGraphicFramePr>
        <p:xfrm>
          <a:off x="2057400" y="990600"/>
          <a:ext cx="8153400" cy="2743200"/>
        </p:xfrm>
        <a:graphic>
          <a:graphicData uri="http://schemas.openxmlformats.org/drawingml/2006/table">
            <a:tbl>
              <a:tblPr firstRow="1" bandRow="1">
                <a:tableStyleId>{5940675A-B579-460E-94D1-54222C63F5DA}</a:tableStyleId>
              </a:tblPr>
              <a:tblGrid>
                <a:gridCol w="1219200">
                  <a:extLst>
                    <a:ext uri="{9D8B030D-6E8A-4147-A177-3AD203B41FA5}">
                      <a16:colId xmlns:a16="http://schemas.microsoft.com/office/drawing/2014/main" val="3937399128"/>
                    </a:ext>
                  </a:extLst>
                </a:gridCol>
                <a:gridCol w="2362200">
                  <a:extLst>
                    <a:ext uri="{9D8B030D-6E8A-4147-A177-3AD203B41FA5}">
                      <a16:colId xmlns:a16="http://schemas.microsoft.com/office/drawing/2014/main" val="3378488866"/>
                    </a:ext>
                  </a:extLst>
                </a:gridCol>
                <a:gridCol w="1143000">
                  <a:extLst>
                    <a:ext uri="{9D8B030D-6E8A-4147-A177-3AD203B41FA5}">
                      <a16:colId xmlns:a16="http://schemas.microsoft.com/office/drawing/2014/main" val="3580775410"/>
                    </a:ext>
                  </a:extLst>
                </a:gridCol>
                <a:gridCol w="3429000">
                  <a:extLst>
                    <a:ext uri="{9D8B030D-6E8A-4147-A177-3AD203B41FA5}">
                      <a16:colId xmlns:a16="http://schemas.microsoft.com/office/drawing/2014/main" val="2862036682"/>
                    </a:ext>
                  </a:extLst>
                </a:gridCol>
              </a:tblGrid>
              <a:tr h="914400">
                <a:tc>
                  <a:txBody>
                    <a:bodyPr/>
                    <a:lstStyle/>
                    <a:p>
                      <a:pPr marL="0" indent="0">
                        <a:buClr>
                          <a:schemeClr val="tx2"/>
                        </a:buClr>
                        <a:buFont typeface="Wingdings" panose="05000000000000000000" pitchFamily="2" charset="2"/>
                        <a:buNone/>
                      </a:pPr>
                      <a:r>
                        <a:rPr lang="en-US" sz="2400" dirty="0">
                          <a:solidFill>
                            <a:schemeClr val="tx1"/>
                          </a:solidFill>
                          <a:effectLst>
                            <a:outerShdw blurRad="38100" dist="38100" dir="2700000" algn="tl">
                              <a:srgbClr val="000000"/>
                            </a:outerShdw>
                          </a:effectLst>
                          <a:latin typeface="Calibri" panose="020F0502020204030204" pitchFamily="34" charset="0"/>
                          <a:ea typeface="+mn-ea"/>
                          <a:cs typeface="+mn-cs"/>
                        </a:rPr>
                        <a:t>Day 1:</a:t>
                      </a:r>
                    </a:p>
                  </a:txBody>
                  <a:tcPr anchor="ctr">
                    <a:solidFill>
                      <a:schemeClr val="bg2"/>
                    </a:solidFill>
                  </a:tcPr>
                </a:tc>
                <a:tc>
                  <a:txBody>
                    <a:bodyPr/>
                    <a:lstStyle/>
                    <a:p>
                      <a:pPr marL="0" indent="0" algn="ctr">
                        <a:buClr>
                          <a:schemeClr val="tx2"/>
                        </a:buClr>
                        <a:buFont typeface="Wingdings" panose="05000000000000000000" pitchFamily="2" charset="2"/>
                        <a:buNone/>
                      </a:pPr>
                      <a:r>
                        <a:rPr lang="en-US" sz="2400" dirty="0">
                          <a:solidFill>
                            <a:schemeClr val="tx1"/>
                          </a:solidFill>
                          <a:effectLst>
                            <a:outerShdw blurRad="38100" dist="38100" dir="2700000" algn="tl">
                              <a:srgbClr val="000000"/>
                            </a:outerShdw>
                          </a:effectLst>
                          <a:latin typeface="Calibri" panose="020F0502020204030204" pitchFamily="34" charset="0"/>
                          <a:ea typeface="+mn-ea"/>
                          <a:cs typeface="+mn-cs"/>
                        </a:rPr>
                        <a:t>Light </a:t>
                      </a:r>
                    </a:p>
                  </a:txBody>
                  <a:tcPr anchor="ctr">
                    <a:solidFill>
                      <a:schemeClr val="bg2"/>
                    </a:solidFill>
                  </a:tcPr>
                </a:tc>
                <a:tc>
                  <a:txBody>
                    <a:bodyPr/>
                    <a:lstStyle/>
                    <a:p>
                      <a:pPr marL="0" indent="0" algn="l" defTabSz="914400" rtl="0" eaLnBrk="1" latinLnBrk="0" hangingPunct="1">
                        <a:buClr>
                          <a:schemeClr val="tx2"/>
                        </a:buClr>
                        <a:buFont typeface="Wingdings" panose="05000000000000000000" pitchFamily="2" charset="2"/>
                        <a:buNone/>
                      </a:pPr>
                      <a:r>
                        <a:rPr lang="en-US" sz="2400" kern="1200" dirty="0">
                          <a:solidFill>
                            <a:schemeClr val="tx1"/>
                          </a:solidFill>
                          <a:effectLst>
                            <a:outerShdw blurRad="38100" dist="38100" dir="2700000" algn="tl">
                              <a:srgbClr val="000000"/>
                            </a:outerShdw>
                          </a:effectLst>
                          <a:latin typeface="Calibri" panose="020F0502020204030204" pitchFamily="34" charset="0"/>
                          <a:ea typeface="+mn-ea"/>
                          <a:cs typeface="+mn-cs"/>
                        </a:rPr>
                        <a:t>Day 4:</a:t>
                      </a:r>
                    </a:p>
                  </a:txBody>
                  <a:tcPr anchor="ctr">
                    <a:solidFill>
                      <a:schemeClr val="bg2"/>
                    </a:solidFill>
                  </a:tcPr>
                </a:tc>
                <a:tc>
                  <a:txBody>
                    <a:bodyPr/>
                    <a:lstStyle/>
                    <a:p>
                      <a:pPr marL="0" indent="0" algn="ctr" defTabSz="914400" rtl="0" eaLnBrk="1" latinLnBrk="0" hangingPunct="1">
                        <a:buClr>
                          <a:schemeClr val="tx2"/>
                        </a:buClr>
                        <a:buFont typeface="Wingdings" panose="05000000000000000000" pitchFamily="2" charset="2"/>
                        <a:buNone/>
                      </a:pPr>
                      <a:r>
                        <a:rPr lang="en-US" sz="2400" kern="1200" dirty="0">
                          <a:solidFill>
                            <a:schemeClr val="tx1"/>
                          </a:solidFill>
                          <a:effectLst>
                            <a:outerShdw blurRad="38100" dist="38100" dir="2700000" algn="tl">
                              <a:srgbClr val="000000"/>
                            </a:outerShdw>
                          </a:effectLst>
                          <a:latin typeface="Calibri" panose="020F0502020204030204" pitchFamily="34" charset="0"/>
                          <a:ea typeface="+mn-ea"/>
                          <a:cs typeface="+mn-cs"/>
                        </a:rPr>
                        <a:t>Luminaries</a:t>
                      </a:r>
                    </a:p>
                  </a:txBody>
                  <a:tcPr anchor="ctr">
                    <a:solidFill>
                      <a:schemeClr val="bg2"/>
                    </a:solidFill>
                  </a:tcPr>
                </a:tc>
                <a:extLst>
                  <a:ext uri="{0D108BD9-81ED-4DB2-BD59-A6C34878D82A}">
                    <a16:rowId xmlns:a16="http://schemas.microsoft.com/office/drawing/2014/main" val="351636776"/>
                  </a:ext>
                </a:extLst>
              </a:tr>
              <a:tr h="914400">
                <a:tc>
                  <a:txBody>
                    <a:bodyPr/>
                    <a:lstStyle/>
                    <a:p>
                      <a:pPr marL="0" indent="0" algn="l" defTabSz="914400" rtl="0" eaLnBrk="1" latinLnBrk="0" hangingPunct="1">
                        <a:buClr>
                          <a:schemeClr val="tx2"/>
                        </a:buClr>
                        <a:buFont typeface="Wingdings" panose="05000000000000000000" pitchFamily="2" charset="2"/>
                        <a:buNone/>
                      </a:pPr>
                      <a:r>
                        <a:rPr lang="en-US" sz="2400" kern="1200" dirty="0">
                          <a:solidFill>
                            <a:schemeClr val="tx1"/>
                          </a:solidFill>
                          <a:effectLst>
                            <a:outerShdw blurRad="38100" dist="38100" dir="2700000" algn="tl">
                              <a:srgbClr val="000000"/>
                            </a:outerShdw>
                          </a:effectLst>
                          <a:latin typeface="Calibri" panose="020F0502020204030204" pitchFamily="34" charset="0"/>
                          <a:ea typeface="+mn-ea"/>
                          <a:cs typeface="+mn-cs"/>
                        </a:rPr>
                        <a:t>Day 2:</a:t>
                      </a:r>
                    </a:p>
                  </a:txBody>
                  <a:tcPr anchor="ctr">
                    <a:solidFill>
                      <a:schemeClr val="bg2"/>
                    </a:solidFill>
                  </a:tcPr>
                </a:tc>
                <a:tc>
                  <a:txBody>
                    <a:bodyPr/>
                    <a:lstStyle/>
                    <a:p>
                      <a:pPr marL="0" indent="0" algn="ctr" defTabSz="914400" rtl="0" eaLnBrk="1" latinLnBrk="0" hangingPunct="1">
                        <a:buClr>
                          <a:schemeClr val="tx2"/>
                        </a:buClr>
                        <a:buFont typeface="Wingdings" panose="05000000000000000000" pitchFamily="2" charset="2"/>
                        <a:buNone/>
                      </a:pPr>
                      <a:r>
                        <a:rPr lang="en-US" sz="2400" kern="1200" dirty="0">
                          <a:solidFill>
                            <a:schemeClr val="tx1"/>
                          </a:solidFill>
                          <a:effectLst>
                            <a:outerShdw blurRad="38100" dist="38100" dir="2700000" algn="tl">
                              <a:srgbClr val="000000"/>
                            </a:outerShdw>
                          </a:effectLst>
                          <a:latin typeface="Calibri" panose="020F0502020204030204" pitchFamily="34" charset="0"/>
                          <a:ea typeface="+mn-ea"/>
                          <a:cs typeface="+mn-cs"/>
                        </a:rPr>
                        <a:t>Water, sky </a:t>
                      </a:r>
                    </a:p>
                  </a:txBody>
                  <a:tcPr anchor="ctr">
                    <a:solidFill>
                      <a:schemeClr val="bg2"/>
                    </a:solidFill>
                  </a:tcPr>
                </a:tc>
                <a:tc>
                  <a:txBody>
                    <a:bodyPr/>
                    <a:lstStyle/>
                    <a:p>
                      <a:pPr marL="0" indent="0" algn="l" defTabSz="914400" rtl="0" eaLnBrk="1" latinLnBrk="0" hangingPunct="1">
                        <a:buClr>
                          <a:schemeClr val="tx2"/>
                        </a:buClr>
                        <a:buFont typeface="Wingdings" panose="05000000000000000000" pitchFamily="2" charset="2"/>
                        <a:buNone/>
                      </a:pPr>
                      <a:r>
                        <a:rPr lang="en-US" sz="2400" kern="1200" dirty="0">
                          <a:solidFill>
                            <a:schemeClr val="tx1"/>
                          </a:solidFill>
                          <a:effectLst>
                            <a:outerShdw blurRad="38100" dist="38100" dir="2700000" algn="tl">
                              <a:srgbClr val="000000"/>
                            </a:outerShdw>
                          </a:effectLst>
                          <a:latin typeface="Calibri" panose="020F0502020204030204" pitchFamily="34" charset="0"/>
                          <a:ea typeface="+mn-ea"/>
                          <a:cs typeface="+mn-cs"/>
                        </a:rPr>
                        <a:t>Day 5:</a:t>
                      </a:r>
                    </a:p>
                  </a:txBody>
                  <a:tcPr anchor="ctr">
                    <a:solidFill>
                      <a:schemeClr val="bg2"/>
                    </a:solidFill>
                  </a:tcPr>
                </a:tc>
                <a:tc>
                  <a:txBody>
                    <a:bodyPr/>
                    <a:lstStyle/>
                    <a:p>
                      <a:pPr marL="0" indent="0" algn="ctr" defTabSz="914400" rtl="0" eaLnBrk="1" latinLnBrk="0" hangingPunct="1">
                        <a:buClr>
                          <a:schemeClr val="tx2"/>
                        </a:buClr>
                        <a:buFont typeface="Wingdings" panose="05000000000000000000" pitchFamily="2" charset="2"/>
                        <a:buNone/>
                      </a:pPr>
                      <a:r>
                        <a:rPr lang="en-US" sz="2400" kern="1200" dirty="0">
                          <a:solidFill>
                            <a:schemeClr val="tx1"/>
                          </a:solidFill>
                          <a:effectLst>
                            <a:outerShdw blurRad="38100" dist="38100" dir="2700000" algn="tl">
                              <a:srgbClr val="000000"/>
                            </a:outerShdw>
                          </a:effectLst>
                          <a:latin typeface="Calibri" panose="020F0502020204030204" pitchFamily="34" charset="0"/>
                          <a:ea typeface="+mn-ea"/>
                          <a:cs typeface="+mn-cs"/>
                        </a:rPr>
                        <a:t>Sea animals, birds</a:t>
                      </a:r>
                    </a:p>
                  </a:txBody>
                  <a:tcPr anchor="ctr">
                    <a:solidFill>
                      <a:schemeClr val="bg2"/>
                    </a:solidFill>
                  </a:tcPr>
                </a:tc>
                <a:extLst>
                  <a:ext uri="{0D108BD9-81ED-4DB2-BD59-A6C34878D82A}">
                    <a16:rowId xmlns:a16="http://schemas.microsoft.com/office/drawing/2014/main" val="1206115199"/>
                  </a:ext>
                </a:extLst>
              </a:tr>
              <a:tr h="914400">
                <a:tc>
                  <a:txBody>
                    <a:bodyPr/>
                    <a:lstStyle/>
                    <a:p>
                      <a:pPr marL="0" indent="0" algn="l" defTabSz="914400" rtl="0" eaLnBrk="1" latinLnBrk="0" hangingPunct="1">
                        <a:buClr>
                          <a:schemeClr val="tx2"/>
                        </a:buClr>
                        <a:buFont typeface="Wingdings" panose="05000000000000000000" pitchFamily="2" charset="2"/>
                        <a:buNone/>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Day 3:</a:t>
                      </a:r>
                      <a:endParaRPr lang="en-US" sz="2400" kern="1200" dirty="0">
                        <a:solidFill>
                          <a:schemeClr val="tx1"/>
                        </a:solidFill>
                        <a:effectLst>
                          <a:outerShdw blurRad="38100" dist="38100" dir="2700000" algn="tl">
                            <a:srgbClr val="000000"/>
                          </a:outerShdw>
                        </a:effectLst>
                        <a:latin typeface="Calibri" panose="020F0502020204030204" pitchFamily="34" charset="0"/>
                        <a:ea typeface="+mn-ea"/>
                        <a:cs typeface="+mn-cs"/>
                      </a:endParaRPr>
                    </a:p>
                  </a:txBody>
                  <a:tcPr anchor="ctr">
                    <a:solidFill>
                      <a:schemeClr val="bg2"/>
                    </a:solidFill>
                  </a:tcPr>
                </a:tc>
                <a:tc>
                  <a:txBody>
                    <a:bodyPr/>
                    <a:lstStyle/>
                    <a:p>
                      <a:pPr marL="0" indent="0" algn="ctr" defTabSz="914400" rtl="0" eaLnBrk="1" latinLnBrk="0" hangingPunct="1">
                        <a:buClr>
                          <a:schemeClr val="tx2"/>
                        </a:buClr>
                        <a:buFont typeface="Wingdings" panose="05000000000000000000" pitchFamily="2" charset="2"/>
                        <a:buNone/>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Land, vegetation </a:t>
                      </a:r>
                      <a:endParaRPr lang="en-US" sz="2400" kern="1200" dirty="0">
                        <a:solidFill>
                          <a:schemeClr val="tx1"/>
                        </a:solidFill>
                        <a:effectLst>
                          <a:outerShdw blurRad="38100" dist="38100" dir="2700000" algn="tl">
                            <a:srgbClr val="000000"/>
                          </a:outerShdw>
                        </a:effectLst>
                        <a:latin typeface="Calibri" panose="020F0502020204030204" pitchFamily="34" charset="0"/>
                        <a:ea typeface="+mn-ea"/>
                        <a:cs typeface="+mn-cs"/>
                      </a:endParaRPr>
                    </a:p>
                  </a:txBody>
                  <a:tcPr anchor="ctr">
                    <a:solidFill>
                      <a:schemeClr val="bg2"/>
                    </a:solidFill>
                  </a:tcPr>
                </a:tc>
                <a:tc>
                  <a:txBody>
                    <a:bodyPr/>
                    <a:lstStyle/>
                    <a:p>
                      <a:pPr marL="0" indent="0" algn="l" defTabSz="914400" rtl="0" eaLnBrk="1" latinLnBrk="0" hangingPunct="1">
                        <a:buClr>
                          <a:schemeClr val="tx2"/>
                        </a:buClr>
                        <a:buFont typeface="Wingdings" panose="05000000000000000000" pitchFamily="2" charset="2"/>
                        <a:buNone/>
                      </a:pPr>
                      <a:r>
                        <a:rPr lang="en-US" sz="2400" kern="1200" dirty="0">
                          <a:solidFill>
                            <a:schemeClr val="tx1"/>
                          </a:solidFill>
                          <a:effectLst>
                            <a:outerShdw blurRad="38100" dist="38100" dir="2700000" algn="tl">
                              <a:srgbClr val="000000"/>
                            </a:outerShdw>
                          </a:effectLst>
                          <a:latin typeface="Calibri" panose="020F0502020204030204" pitchFamily="34" charset="0"/>
                          <a:ea typeface="+mn-ea"/>
                          <a:cs typeface="+mn-cs"/>
                        </a:rPr>
                        <a:t>Day 6:</a:t>
                      </a:r>
                    </a:p>
                  </a:txBody>
                  <a:tcPr anchor="ctr">
                    <a:solidFill>
                      <a:schemeClr val="bg2"/>
                    </a:solidFill>
                  </a:tcPr>
                </a:tc>
                <a:tc>
                  <a:txBody>
                    <a:bodyPr/>
                    <a:lstStyle/>
                    <a:p>
                      <a:pPr marL="0" indent="0" algn="ctr" defTabSz="914400" rtl="0" eaLnBrk="1" latinLnBrk="0" hangingPunct="1">
                        <a:buClr>
                          <a:schemeClr val="tx2"/>
                        </a:buClr>
                        <a:buFont typeface="Wingdings" panose="05000000000000000000" pitchFamily="2" charset="2"/>
                        <a:buNone/>
                      </a:pPr>
                      <a:r>
                        <a:rPr lang="en-US" sz="2400" kern="1200" dirty="0">
                          <a:solidFill>
                            <a:schemeClr val="tx1"/>
                          </a:solidFill>
                          <a:effectLst>
                            <a:outerShdw blurRad="38100" dist="38100" dir="2700000" algn="tl">
                              <a:srgbClr val="000000"/>
                            </a:outerShdw>
                          </a:effectLst>
                          <a:latin typeface="Calibri" panose="020F0502020204030204" pitchFamily="34" charset="0"/>
                          <a:ea typeface="+mn-ea"/>
                          <a:cs typeface="+mn-cs"/>
                        </a:rPr>
                        <a:t>Land animals, man</a:t>
                      </a:r>
                    </a:p>
                  </a:txBody>
                  <a:tcPr anchor="ctr">
                    <a:solidFill>
                      <a:schemeClr val="bg2"/>
                    </a:solidFill>
                  </a:tcPr>
                </a:tc>
                <a:extLst>
                  <a:ext uri="{0D108BD9-81ED-4DB2-BD59-A6C34878D82A}">
                    <a16:rowId xmlns:a16="http://schemas.microsoft.com/office/drawing/2014/main" val="2074151327"/>
                  </a:ext>
                </a:extLst>
              </a:tr>
            </a:tbl>
          </a:graphicData>
        </a:graphic>
      </p:graphicFrame>
      <p:pic>
        <p:nvPicPr>
          <p:cNvPr id="3" name="Picture 2">
            <a:extLst>
              <a:ext uri="{FF2B5EF4-FFF2-40B4-BE49-F238E27FC236}">
                <a16:creationId xmlns:a16="http://schemas.microsoft.com/office/drawing/2014/main" id="{66214DE6-7FEE-D6AA-47A8-B1C8ACCC330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079603" y="3962400"/>
            <a:ext cx="6032797" cy="2743200"/>
          </a:xfrm>
          <a:prstGeom prst="rect">
            <a:avLst/>
          </a:prstGeom>
          <a:solidFill>
            <a:srgbClr val="FFFFFF">
              <a:shade val="85000"/>
            </a:srgbClr>
          </a:solidFill>
          <a:ln w="28575" cap="sq">
            <a:solidFill>
              <a:srgbClr val="FF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420993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44325A-9D17-C425-0EC0-4ACED6A04A32}"/>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A259F01D-9C27-0ADA-A93F-D5EAB0F266E9}"/>
              </a:ext>
            </a:extLst>
          </p:cNvPr>
          <p:cNvSpPr>
            <a:spLocks noGrp="1" noChangeArrowheads="1"/>
          </p:cNvSpPr>
          <p:nvPr>
            <p:ph type="body" idx="1"/>
          </p:nvPr>
        </p:nvSpPr>
        <p:spPr>
          <a:xfrm>
            <a:off x="753979" y="1638300"/>
            <a:ext cx="7757546" cy="35814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Israel’s land (16-17)</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Israel’ leaders (18)</a:t>
            </a:r>
          </a:p>
          <a:p>
            <a:pPr marL="457200" lvl="2" indent="-457200" eaLnBrk="1" hangingPunct="1">
              <a:spcBef>
                <a:spcPts val="0"/>
              </a:spcBef>
              <a:spcAft>
                <a:spcPts val="2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Pharaoh’s opposition (19)</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Egypt’s judgment (20)</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Israel’s plundering (21-22)</a:t>
            </a:r>
          </a:p>
        </p:txBody>
      </p:sp>
      <p:sp>
        <p:nvSpPr>
          <p:cNvPr id="4" name="Rectangle 2">
            <a:extLst>
              <a:ext uri="{FF2B5EF4-FFF2-40B4-BE49-F238E27FC236}">
                <a16:creationId xmlns:a16="http://schemas.microsoft.com/office/drawing/2014/main" id="{6475CE8B-030E-D98F-E451-5B9639795748}"/>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III. Exodus 3:</a:t>
            </a:r>
            <a:r>
              <a:rPr lang="en-US" sz="3600" dirty="0">
                <a:effectLst>
                  <a:outerShdw blurRad="38100" dist="38100" dir="2700000" algn="tl">
                    <a:srgbClr val="000000">
                      <a:alpha val="43137"/>
                    </a:srgbClr>
                  </a:outerShdw>
                </a:effectLst>
                <a:cs typeface="Calibri" panose="020F0502020204030204" pitchFamily="34" charset="0"/>
              </a:rPr>
              <a:t>16</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-22</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God’s Prophecies</a:t>
            </a:r>
          </a:p>
        </p:txBody>
      </p:sp>
      <p:pic>
        <p:nvPicPr>
          <p:cNvPr id="3" name="Picture 2">
            <a:extLst>
              <a:ext uri="{FF2B5EF4-FFF2-40B4-BE49-F238E27FC236}">
                <a16:creationId xmlns:a16="http://schemas.microsoft.com/office/drawing/2014/main" id="{3BA2AE89-0AC8-157F-CE70-562A8573548D}"/>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79408321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6CAE9F-66CF-15D0-89C3-F1FE99521D80}"/>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4EC89D71-F3AA-DE7D-F0D8-CA1DF067222C}"/>
              </a:ext>
            </a:extLst>
          </p:cNvPr>
          <p:cNvSpPr>
            <a:spLocks noGrp="1" noChangeArrowheads="1"/>
          </p:cNvSpPr>
          <p:nvPr>
            <p:ph type="body" idx="1"/>
          </p:nvPr>
        </p:nvSpPr>
        <p:spPr>
          <a:xfrm>
            <a:off x="753979" y="2057400"/>
            <a:ext cx="7757546" cy="27432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God’s manifestation (1-3)</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God’s message (4-10)</a:t>
            </a:r>
            <a:endPar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4" name="Rectangle 2">
            <a:extLst>
              <a:ext uri="{FF2B5EF4-FFF2-40B4-BE49-F238E27FC236}">
                <a16:creationId xmlns:a16="http://schemas.microsoft.com/office/drawing/2014/main" id="{CA54A2C5-D432-444B-4C3C-C1634F6DEC7F}"/>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Exodus 3:</a:t>
            </a:r>
            <a:r>
              <a:rPr lang="en-US" sz="3600" dirty="0">
                <a:effectLst>
                  <a:outerShdw blurRad="38100" dist="38100" dir="2700000" algn="tl">
                    <a:srgbClr val="000000">
                      <a:alpha val="43137"/>
                    </a:srgbClr>
                  </a:outerShdw>
                </a:effectLst>
                <a:cs typeface="Calibri" panose="020F0502020204030204" pitchFamily="34" charset="0"/>
              </a:rPr>
              <a:t>1</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cs typeface="Calibri" panose="020F0502020204030204" pitchFamily="34" charset="0"/>
              </a:rPr>
              <a:t>10</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Moses’ Misson</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22302141-4766-4819-2762-595899318B5B}"/>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7167850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9C4032-71AB-F558-B89D-BAA39B83EB25}"/>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7162DA7E-4AD8-41AF-4009-89DFFB85E086}"/>
              </a:ext>
            </a:extLst>
          </p:cNvPr>
          <p:cNvSpPr>
            <a:spLocks noGrp="1" noChangeArrowheads="1"/>
          </p:cNvSpPr>
          <p:nvPr>
            <p:ph type="body" idx="1"/>
          </p:nvPr>
        </p:nvSpPr>
        <p:spPr>
          <a:xfrm>
            <a:off x="753979" y="1638300"/>
            <a:ext cx="7757546" cy="35814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Israel’s land (16-17)</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Israel’ leaders (18)</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Pharaoh’s opposition (19)</a:t>
            </a:r>
          </a:p>
          <a:p>
            <a:pPr marL="457200" lvl="2" indent="-457200" eaLnBrk="1" hangingPunct="1">
              <a:spcBef>
                <a:spcPts val="0"/>
              </a:spcBef>
              <a:spcAft>
                <a:spcPts val="2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Egypt’s judgment (20)</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Israel’s plundering (21-22)</a:t>
            </a:r>
          </a:p>
        </p:txBody>
      </p:sp>
      <p:sp>
        <p:nvSpPr>
          <p:cNvPr id="4" name="Rectangle 2">
            <a:extLst>
              <a:ext uri="{FF2B5EF4-FFF2-40B4-BE49-F238E27FC236}">
                <a16:creationId xmlns:a16="http://schemas.microsoft.com/office/drawing/2014/main" id="{33893564-8A68-4520-7876-1EB37D698779}"/>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III. Exodus 3:</a:t>
            </a:r>
            <a:r>
              <a:rPr lang="en-US" sz="3600" dirty="0">
                <a:effectLst>
                  <a:outerShdw blurRad="38100" dist="38100" dir="2700000" algn="tl">
                    <a:srgbClr val="000000">
                      <a:alpha val="43137"/>
                    </a:srgbClr>
                  </a:outerShdw>
                </a:effectLst>
                <a:cs typeface="Calibri" panose="020F0502020204030204" pitchFamily="34" charset="0"/>
              </a:rPr>
              <a:t>16</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-22</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God’s Prophecies</a:t>
            </a:r>
          </a:p>
        </p:txBody>
      </p:sp>
      <p:pic>
        <p:nvPicPr>
          <p:cNvPr id="3" name="Picture 2">
            <a:extLst>
              <a:ext uri="{FF2B5EF4-FFF2-40B4-BE49-F238E27FC236}">
                <a16:creationId xmlns:a16="http://schemas.microsoft.com/office/drawing/2014/main" id="{FAECB69C-282A-4C4F-3F96-555353AC6A51}"/>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121082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3335FA-104E-3B8F-8FD1-79240252062B}"/>
            </a:ext>
          </a:extLst>
        </p:cNvPr>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0EF01BA7-C595-4E43-6853-9A44CFFE5A82}"/>
              </a:ext>
            </a:extLst>
          </p:cNvPr>
          <p:cNvGraphicFramePr>
            <a:graphicFrameLocks noGrp="1"/>
          </p:cNvGraphicFramePr>
          <p:nvPr>
            <p:ph idx="1"/>
          </p:nvPr>
        </p:nvGraphicFramePr>
        <p:xfrm>
          <a:off x="609600" y="120775"/>
          <a:ext cx="10972801" cy="6599149"/>
        </p:xfrm>
        <a:graphic>
          <a:graphicData uri="http://schemas.openxmlformats.org/drawingml/2006/table">
            <a:tbl>
              <a:tblPr firstRow="1" bandRow="1">
                <a:tableStyleId>{073A0DAA-6AF3-43AB-8588-CEC1D06C72B9}</a:tableStyleId>
              </a:tblPr>
              <a:tblGrid>
                <a:gridCol w="929898">
                  <a:extLst>
                    <a:ext uri="{9D8B030D-6E8A-4147-A177-3AD203B41FA5}">
                      <a16:colId xmlns:a16="http://schemas.microsoft.com/office/drawing/2014/main" val="1281036659"/>
                    </a:ext>
                  </a:extLst>
                </a:gridCol>
                <a:gridCol w="3864939">
                  <a:extLst>
                    <a:ext uri="{9D8B030D-6E8A-4147-A177-3AD203B41FA5}">
                      <a16:colId xmlns:a16="http://schemas.microsoft.com/office/drawing/2014/main" val="3939120806"/>
                    </a:ext>
                  </a:extLst>
                </a:gridCol>
                <a:gridCol w="3088982">
                  <a:extLst>
                    <a:ext uri="{9D8B030D-6E8A-4147-A177-3AD203B41FA5}">
                      <a16:colId xmlns:a16="http://schemas.microsoft.com/office/drawing/2014/main" val="2755603270"/>
                    </a:ext>
                  </a:extLst>
                </a:gridCol>
                <a:gridCol w="3088982">
                  <a:extLst>
                    <a:ext uri="{9D8B030D-6E8A-4147-A177-3AD203B41FA5}">
                      <a16:colId xmlns:a16="http://schemas.microsoft.com/office/drawing/2014/main" val="3131948577"/>
                    </a:ext>
                  </a:extLst>
                </a:gridCol>
              </a:tblGrid>
              <a:tr h="731520">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0" kern="12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The Plagues </a:t>
                      </a:r>
                      <a:r>
                        <a:rPr lang="en-US" sz="3600" b="0" kern="1200" noProof="0"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of Egypt</a:t>
                      </a:r>
                    </a:p>
                  </a:txBody>
                  <a:tcPr anchor="ctr">
                    <a:solidFill>
                      <a:schemeClr val="bg2"/>
                    </a:solidFill>
                  </a:tcPr>
                </a:tc>
                <a:tc hMerge="1">
                  <a:txBody>
                    <a:bodyPr/>
                    <a:lstStyle/>
                    <a:p>
                      <a:endParaRPr lang="en-US" dirty="0"/>
                    </a:p>
                  </a:txBody>
                  <a:tcPr anchor="ctr"/>
                </a:tc>
                <a:tc hMerge="1">
                  <a:txBody>
                    <a:bodyPr/>
                    <a:lstStyle/>
                    <a:p>
                      <a:endParaRPr lang="en-US" dirty="0"/>
                    </a:p>
                  </a:txBody>
                  <a:tcPr anchor="ctr"/>
                </a:tc>
                <a:tc hMerge="1">
                  <a:txBody>
                    <a:bodyPr/>
                    <a:lstStyle/>
                    <a:p>
                      <a:endParaRPr lang="en-US" dirty="0"/>
                    </a:p>
                  </a:txBody>
                  <a:tcPr anchor="ctr"/>
                </a:tc>
                <a:extLst>
                  <a:ext uri="{0D108BD9-81ED-4DB2-BD59-A6C34878D82A}">
                    <a16:rowId xmlns:a16="http://schemas.microsoft.com/office/drawing/2014/main" val="3257300286"/>
                  </a:ext>
                </a:extLst>
              </a:tr>
              <a:tr h="518389">
                <a:tc>
                  <a:txBody>
                    <a:bodyPr/>
                    <a:lstStyle/>
                    <a:p>
                      <a:pPr algn="ctr"/>
                      <a:r>
                        <a:rPr lang="en-US" sz="2400" b="1" kern="1200"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NO.</a:t>
                      </a:r>
                    </a:p>
                  </a:txBody>
                  <a:tcPr anchor="ctr">
                    <a:solidFill>
                      <a:schemeClr val="bg2"/>
                    </a:solidFill>
                  </a:tcPr>
                </a:tc>
                <a:tc>
                  <a:txBody>
                    <a:bodyPr/>
                    <a:lstStyle/>
                    <a:p>
                      <a:pPr algn="ctr"/>
                      <a:r>
                        <a:rPr lang="en-US" sz="2400" b="1" kern="1200"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DESCRIPTION</a:t>
                      </a:r>
                    </a:p>
                  </a:txBody>
                  <a:tcPr anchor="ctr">
                    <a:solidFill>
                      <a:schemeClr val="bg2"/>
                    </a:solidFill>
                  </a:tcPr>
                </a:tc>
                <a:tc>
                  <a:txBody>
                    <a:bodyPr/>
                    <a:lstStyle/>
                    <a:p>
                      <a:pPr algn="ctr"/>
                      <a:r>
                        <a:rPr lang="en-US" sz="2400" b="1" kern="12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SCRIPTURE</a:t>
                      </a:r>
                    </a:p>
                  </a:txBody>
                  <a:tcPr anchor="ctr">
                    <a:solidFill>
                      <a:schemeClr val="bg2"/>
                    </a:solidFill>
                  </a:tcPr>
                </a:tc>
                <a:tc>
                  <a:txBody>
                    <a:bodyPr/>
                    <a:lstStyle/>
                    <a:p>
                      <a:pPr algn="ctr"/>
                      <a:r>
                        <a:rPr lang="en-US" sz="2400" b="1" kern="1200"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Egyptian Deity</a:t>
                      </a:r>
                    </a:p>
                  </a:txBody>
                  <a:tcPr anchor="ctr">
                    <a:solidFill>
                      <a:schemeClr val="bg2"/>
                    </a:solidFill>
                  </a:tcPr>
                </a:tc>
                <a:extLst>
                  <a:ext uri="{0D108BD9-81ED-4DB2-BD59-A6C34878D82A}">
                    <a16:rowId xmlns:a16="http://schemas.microsoft.com/office/drawing/2014/main" val="1204976739"/>
                  </a:ext>
                </a:extLst>
              </a:tr>
              <a:tr h="502920">
                <a:tc>
                  <a:txBody>
                    <a:bodyPr/>
                    <a:lstStyle/>
                    <a:p>
                      <a:pPr algn="ctr"/>
                      <a:r>
                        <a:rPr lang="en-US" sz="2400" b="1" dirty="0">
                          <a:latin typeface="Calibri" panose="020F0502020204030204" pitchFamily="34" charset="0"/>
                          <a:cs typeface="Calibri" panose="020F0502020204030204" pitchFamily="34" charset="0"/>
                        </a:rPr>
                        <a:t>1.</a:t>
                      </a:r>
                    </a:p>
                  </a:txBody>
                  <a:tcPr anchor="ctr"/>
                </a:tc>
                <a:tc>
                  <a:txBody>
                    <a:bodyPr/>
                    <a:lstStyle/>
                    <a:p>
                      <a:pPr algn="l"/>
                      <a:r>
                        <a:rPr lang="en-US" sz="2400" b="1" dirty="0">
                          <a:latin typeface="Calibri" panose="020F0502020204030204" pitchFamily="34" charset="0"/>
                          <a:cs typeface="Calibri" panose="020F0502020204030204" pitchFamily="34" charset="0"/>
                        </a:rPr>
                        <a:t>Water to Blood</a:t>
                      </a:r>
                    </a:p>
                  </a:txBody>
                  <a:tcPr anchor="ctr"/>
                </a:tc>
                <a:tc>
                  <a:txBody>
                    <a:bodyPr/>
                    <a:lstStyle/>
                    <a:p>
                      <a:pPr marL="112713" indent="0" algn="l"/>
                      <a:r>
                        <a:rPr lang="en-US" sz="2400" b="1" dirty="0">
                          <a:solidFill>
                            <a:srgbClr val="0000CC"/>
                          </a:solidFill>
                          <a:latin typeface="Calibri" panose="020F0502020204030204" pitchFamily="34" charset="0"/>
                          <a:cs typeface="Calibri" panose="020F0502020204030204" pitchFamily="34" charset="0"/>
                        </a:rPr>
                        <a:t>Exod. 7:14-25</a:t>
                      </a:r>
                    </a:p>
                  </a:txBody>
                  <a:tcPr anchor="ctr"/>
                </a:tc>
                <a:tc>
                  <a:txBody>
                    <a:bodyPr/>
                    <a:lstStyle/>
                    <a:p>
                      <a:pPr marL="0" algn="ctr" defTabSz="914400" rtl="0" eaLnBrk="1" latinLnBrk="0" hangingPunct="1"/>
                      <a:r>
                        <a:rPr lang="en-US" sz="2400" b="1" kern="1200" dirty="0" err="1">
                          <a:solidFill>
                            <a:srgbClr val="C00000"/>
                          </a:solidFill>
                          <a:latin typeface="Calibri" panose="020F0502020204030204" pitchFamily="34" charset="0"/>
                          <a:ea typeface="+mn-ea"/>
                          <a:cs typeface="Calibri" panose="020F0502020204030204" pitchFamily="34" charset="0"/>
                        </a:rPr>
                        <a:t>Hapi</a:t>
                      </a:r>
                      <a:r>
                        <a:rPr lang="en-US" sz="2400" b="1" kern="1200" dirty="0">
                          <a:solidFill>
                            <a:srgbClr val="C00000"/>
                          </a:solidFill>
                          <a:latin typeface="Calibri" panose="020F0502020204030204" pitchFamily="34" charset="0"/>
                          <a:ea typeface="+mn-ea"/>
                          <a:cs typeface="Calibri" panose="020F0502020204030204" pitchFamily="34" charset="0"/>
                        </a:rPr>
                        <a:t>, Khnum</a:t>
                      </a:r>
                    </a:p>
                  </a:txBody>
                  <a:tcPr anchor="ctr"/>
                </a:tc>
                <a:extLst>
                  <a:ext uri="{0D108BD9-81ED-4DB2-BD59-A6C34878D82A}">
                    <a16:rowId xmlns:a16="http://schemas.microsoft.com/office/drawing/2014/main" val="558539107"/>
                  </a:ext>
                </a:extLst>
              </a:tr>
              <a:tr h="502920">
                <a:tc>
                  <a:txBody>
                    <a:bodyPr/>
                    <a:lstStyle/>
                    <a:p>
                      <a:pPr algn="ctr"/>
                      <a:r>
                        <a:rPr lang="en-US" sz="2400" b="1" dirty="0">
                          <a:latin typeface="Calibri" panose="020F0502020204030204" pitchFamily="34" charset="0"/>
                          <a:cs typeface="Calibri" panose="020F0502020204030204" pitchFamily="34" charset="0"/>
                        </a:rPr>
                        <a:t>2.</a:t>
                      </a:r>
                    </a:p>
                  </a:txBody>
                  <a:tcPr anchor="ctr"/>
                </a:tc>
                <a:tc>
                  <a:txBody>
                    <a:bodyPr/>
                    <a:lstStyle/>
                    <a:p>
                      <a:pPr algn="l"/>
                      <a:r>
                        <a:rPr lang="en-US" sz="2400" b="1" dirty="0">
                          <a:latin typeface="Calibri" panose="020F0502020204030204" pitchFamily="34" charset="0"/>
                          <a:cs typeface="Calibri" panose="020F0502020204030204" pitchFamily="34" charset="0"/>
                        </a:rPr>
                        <a:t>Frogs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8:1-15</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Heqt</a:t>
                      </a:r>
                    </a:p>
                  </a:txBody>
                  <a:tcPr anchor="ctr"/>
                </a:tc>
                <a:extLst>
                  <a:ext uri="{0D108BD9-81ED-4DB2-BD59-A6C34878D82A}">
                    <a16:rowId xmlns:a16="http://schemas.microsoft.com/office/drawing/2014/main" val="2935229951"/>
                  </a:ext>
                </a:extLst>
              </a:tr>
              <a:tr h="502920">
                <a:tc>
                  <a:txBody>
                    <a:bodyPr/>
                    <a:lstStyle/>
                    <a:p>
                      <a:pPr algn="ctr"/>
                      <a:r>
                        <a:rPr lang="en-US" sz="2400" b="1" dirty="0">
                          <a:latin typeface="Calibri" panose="020F0502020204030204" pitchFamily="34" charset="0"/>
                          <a:cs typeface="Calibri" panose="020F0502020204030204" pitchFamily="34" charset="0"/>
                        </a:rPr>
                        <a:t>3.</a:t>
                      </a:r>
                    </a:p>
                  </a:txBody>
                  <a:tcPr anchor="ctr"/>
                </a:tc>
                <a:tc>
                  <a:txBody>
                    <a:bodyPr/>
                    <a:lstStyle/>
                    <a:p>
                      <a:pPr algn="l"/>
                      <a:r>
                        <a:rPr lang="en-US" sz="2400" b="1" dirty="0">
                          <a:latin typeface="Calibri" panose="020F0502020204030204" pitchFamily="34" charset="0"/>
                          <a:cs typeface="Calibri" panose="020F0502020204030204" pitchFamily="34" charset="0"/>
                        </a:rPr>
                        <a:t>Gnats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8:16-19</a:t>
                      </a:r>
                    </a:p>
                  </a:txBody>
                  <a:tcPr anchor="ctr"/>
                </a:tc>
                <a:tc>
                  <a:txBody>
                    <a:bodyPr/>
                    <a:lstStyle/>
                    <a:p>
                      <a:pPr algn="ctr"/>
                      <a:r>
                        <a:rPr lang="en-US" sz="2400" b="1" kern="1200" dirty="0">
                          <a:solidFill>
                            <a:srgbClr val="C00000"/>
                          </a:solidFill>
                          <a:latin typeface="Calibri" panose="020F0502020204030204" pitchFamily="34" charset="0"/>
                          <a:ea typeface="+mn-ea"/>
                          <a:cs typeface="Calibri" panose="020F0502020204030204" pitchFamily="34" charset="0"/>
                        </a:rPr>
                        <a:t>Set</a:t>
                      </a:r>
                    </a:p>
                  </a:txBody>
                  <a:tcPr anchor="ctr"/>
                </a:tc>
                <a:extLst>
                  <a:ext uri="{0D108BD9-81ED-4DB2-BD59-A6C34878D82A}">
                    <a16:rowId xmlns:a16="http://schemas.microsoft.com/office/drawing/2014/main" val="1282089858"/>
                  </a:ext>
                </a:extLst>
              </a:tr>
              <a:tr h="502920">
                <a:tc>
                  <a:txBody>
                    <a:bodyPr/>
                    <a:lstStyle/>
                    <a:p>
                      <a:pPr algn="ctr"/>
                      <a:r>
                        <a:rPr lang="en-US" sz="2400" b="1" dirty="0">
                          <a:latin typeface="Calibri" panose="020F0502020204030204" pitchFamily="34" charset="0"/>
                          <a:cs typeface="Calibri" panose="020F0502020204030204" pitchFamily="34" charset="0"/>
                        </a:rPr>
                        <a:t>4.</a:t>
                      </a:r>
                    </a:p>
                  </a:txBody>
                  <a:tcPr anchor="ctr"/>
                </a:tc>
                <a:tc>
                  <a:txBody>
                    <a:bodyPr/>
                    <a:lstStyle/>
                    <a:p>
                      <a:pPr algn="l"/>
                      <a:r>
                        <a:rPr lang="en-US" sz="2400" b="1" dirty="0">
                          <a:latin typeface="Calibri" panose="020F0502020204030204" pitchFamily="34" charset="0"/>
                          <a:cs typeface="Calibri" panose="020F0502020204030204" pitchFamily="34" charset="0"/>
                        </a:rPr>
                        <a:t>Flies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8:20-32</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err="1">
                          <a:solidFill>
                            <a:srgbClr val="C00000"/>
                          </a:solidFill>
                          <a:latin typeface="Calibri" panose="020F0502020204030204" pitchFamily="34" charset="0"/>
                          <a:ea typeface="+mn-ea"/>
                          <a:cs typeface="Calibri" panose="020F0502020204030204" pitchFamily="34" charset="0"/>
                        </a:rPr>
                        <a:t>Uatchit</a:t>
                      </a:r>
                      <a:endParaRPr lang="en-US" sz="2400" b="1" kern="1200" dirty="0">
                        <a:solidFill>
                          <a:srgbClr val="C00000"/>
                        </a:solidFill>
                        <a:latin typeface="Calibri" panose="020F0502020204030204" pitchFamily="34" charset="0"/>
                        <a:ea typeface="+mn-ea"/>
                        <a:cs typeface="Calibri" panose="020F0502020204030204" pitchFamily="34" charset="0"/>
                      </a:endParaRPr>
                    </a:p>
                  </a:txBody>
                  <a:tcPr anchor="ctr"/>
                </a:tc>
                <a:extLst>
                  <a:ext uri="{0D108BD9-81ED-4DB2-BD59-A6C34878D82A}">
                    <a16:rowId xmlns:a16="http://schemas.microsoft.com/office/drawing/2014/main" val="1982611401"/>
                  </a:ext>
                </a:extLst>
              </a:tr>
              <a:tr h="502920">
                <a:tc>
                  <a:txBody>
                    <a:bodyPr/>
                    <a:lstStyle/>
                    <a:p>
                      <a:pPr algn="ctr"/>
                      <a:r>
                        <a:rPr lang="en-US" sz="2400" b="1" dirty="0">
                          <a:latin typeface="Calibri" panose="020F0502020204030204" pitchFamily="34" charset="0"/>
                          <a:cs typeface="Calibri" panose="020F0502020204030204" pitchFamily="34" charset="0"/>
                        </a:rPr>
                        <a:t>5.</a:t>
                      </a:r>
                    </a:p>
                  </a:txBody>
                  <a:tcPr anchor="ctr"/>
                </a:tc>
                <a:tc>
                  <a:txBody>
                    <a:bodyPr/>
                    <a:lstStyle/>
                    <a:p>
                      <a:pPr algn="l"/>
                      <a:r>
                        <a:rPr lang="en-US" sz="2400" b="1" dirty="0">
                          <a:latin typeface="Calibri" panose="020F0502020204030204" pitchFamily="34" charset="0"/>
                          <a:cs typeface="Calibri" panose="020F0502020204030204" pitchFamily="34" charset="0"/>
                        </a:rPr>
                        <a:t>Disease on Cattle</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9:1-7</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Hathor, </a:t>
                      </a:r>
                      <a:r>
                        <a:rPr lang="en-US" sz="2400" b="1" kern="1200" dirty="0" err="1">
                          <a:solidFill>
                            <a:srgbClr val="C00000"/>
                          </a:solidFill>
                          <a:latin typeface="Calibri" panose="020F0502020204030204" pitchFamily="34" charset="0"/>
                          <a:ea typeface="+mn-ea"/>
                          <a:cs typeface="Calibri" panose="020F0502020204030204" pitchFamily="34" charset="0"/>
                        </a:rPr>
                        <a:t>Apis</a:t>
                      </a:r>
                      <a:endParaRPr lang="en-US" sz="2400" b="1" kern="1200" dirty="0">
                        <a:solidFill>
                          <a:srgbClr val="C00000"/>
                        </a:solidFill>
                        <a:latin typeface="Calibri" panose="020F0502020204030204" pitchFamily="34" charset="0"/>
                        <a:ea typeface="+mn-ea"/>
                        <a:cs typeface="Calibri" panose="020F0502020204030204" pitchFamily="34" charset="0"/>
                      </a:endParaRPr>
                    </a:p>
                  </a:txBody>
                  <a:tcPr anchor="ctr"/>
                </a:tc>
                <a:extLst>
                  <a:ext uri="{0D108BD9-81ED-4DB2-BD59-A6C34878D82A}">
                    <a16:rowId xmlns:a16="http://schemas.microsoft.com/office/drawing/2014/main" val="1913668434"/>
                  </a:ext>
                </a:extLst>
              </a:tr>
              <a:tr h="502920">
                <a:tc>
                  <a:txBody>
                    <a:bodyPr/>
                    <a:lstStyle/>
                    <a:p>
                      <a:pPr algn="ctr"/>
                      <a:r>
                        <a:rPr lang="en-US" sz="2400" b="1" dirty="0">
                          <a:latin typeface="Calibri" panose="020F0502020204030204" pitchFamily="34" charset="0"/>
                          <a:cs typeface="Calibri" panose="020F0502020204030204" pitchFamily="34" charset="0"/>
                        </a:rPr>
                        <a:t>6.</a:t>
                      </a:r>
                    </a:p>
                  </a:txBody>
                  <a:tcPr anchor="ctr"/>
                </a:tc>
                <a:tc>
                  <a:txBody>
                    <a:bodyPr/>
                    <a:lstStyle/>
                    <a:p>
                      <a:pPr algn="l"/>
                      <a:r>
                        <a:rPr lang="en-US" sz="2400" b="1" dirty="0">
                          <a:latin typeface="Calibri" panose="020F0502020204030204" pitchFamily="34" charset="0"/>
                          <a:cs typeface="Calibri" panose="020F0502020204030204" pitchFamily="34" charset="0"/>
                        </a:rPr>
                        <a:t>Boils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9:8-12</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Sekhmet, Serapis</a:t>
                      </a:r>
                    </a:p>
                  </a:txBody>
                  <a:tcPr anchor="ctr"/>
                </a:tc>
                <a:extLst>
                  <a:ext uri="{0D108BD9-81ED-4DB2-BD59-A6C34878D82A}">
                    <a16:rowId xmlns:a16="http://schemas.microsoft.com/office/drawing/2014/main" val="443366115"/>
                  </a:ext>
                </a:extLst>
              </a:tr>
              <a:tr h="502920">
                <a:tc>
                  <a:txBody>
                    <a:bodyPr/>
                    <a:lstStyle/>
                    <a:p>
                      <a:pPr algn="ctr"/>
                      <a:r>
                        <a:rPr lang="en-US" sz="2400" b="1" dirty="0">
                          <a:latin typeface="Calibri" panose="020F0502020204030204" pitchFamily="34" charset="0"/>
                          <a:cs typeface="Calibri" panose="020F0502020204030204" pitchFamily="34" charset="0"/>
                        </a:rPr>
                        <a:t>7.</a:t>
                      </a:r>
                    </a:p>
                  </a:txBody>
                  <a:tcPr anchor="ctr"/>
                </a:tc>
                <a:tc>
                  <a:txBody>
                    <a:bodyPr/>
                    <a:lstStyle/>
                    <a:p>
                      <a:pPr algn="l"/>
                      <a:r>
                        <a:rPr lang="en-US" sz="2400" b="1" dirty="0">
                          <a:latin typeface="Calibri" panose="020F0502020204030204" pitchFamily="34" charset="0"/>
                          <a:cs typeface="Calibri" panose="020F0502020204030204" pitchFamily="34" charset="0"/>
                        </a:rPr>
                        <a:t>Hail</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9:13-35</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Seth, Nut</a:t>
                      </a:r>
                    </a:p>
                  </a:txBody>
                  <a:tcPr anchor="ctr"/>
                </a:tc>
                <a:extLst>
                  <a:ext uri="{0D108BD9-81ED-4DB2-BD59-A6C34878D82A}">
                    <a16:rowId xmlns:a16="http://schemas.microsoft.com/office/drawing/2014/main" val="482985495"/>
                  </a:ext>
                </a:extLst>
              </a:tr>
              <a:tr h="502920">
                <a:tc>
                  <a:txBody>
                    <a:bodyPr/>
                    <a:lstStyle/>
                    <a:p>
                      <a:pPr algn="ctr"/>
                      <a:r>
                        <a:rPr lang="en-US" sz="2400" b="1" dirty="0">
                          <a:latin typeface="Calibri" panose="020F0502020204030204" pitchFamily="34" charset="0"/>
                          <a:cs typeface="Calibri" panose="020F0502020204030204" pitchFamily="34" charset="0"/>
                        </a:rPr>
                        <a:t>8.</a:t>
                      </a:r>
                    </a:p>
                  </a:txBody>
                  <a:tcPr anchor="ctr"/>
                </a:tc>
                <a:tc>
                  <a:txBody>
                    <a:bodyPr/>
                    <a:lstStyle/>
                    <a:p>
                      <a:pPr algn="l"/>
                      <a:r>
                        <a:rPr lang="en-US" sz="2400" b="1" dirty="0">
                          <a:latin typeface="Calibri" panose="020F0502020204030204" pitchFamily="34" charset="0"/>
                          <a:cs typeface="Calibri" panose="020F0502020204030204" pitchFamily="34" charset="0"/>
                        </a:rPr>
                        <a:t>Locusts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10:1-20</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Seth, Nut,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Osiris</a:t>
                      </a:r>
                    </a:p>
                  </a:txBody>
                  <a:tcPr anchor="ctr"/>
                </a:tc>
                <a:extLst>
                  <a:ext uri="{0D108BD9-81ED-4DB2-BD59-A6C34878D82A}">
                    <a16:rowId xmlns:a16="http://schemas.microsoft.com/office/drawing/2014/main" val="3454855397"/>
                  </a:ext>
                </a:extLst>
              </a:tr>
              <a:tr h="502920">
                <a:tc>
                  <a:txBody>
                    <a:bodyPr/>
                    <a:lstStyle/>
                    <a:p>
                      <a:pPr algn="ctr"/>
                      <a:r>
                        <a:rPr lang="en-US" sz="2400" b="1" dirty="0">
                          <a:latin typeface="Calibri" panose="020F0502020204030204" pitchFamily="34" charset="0"/>
                          <a:cs typeface="Calibri" panose="020F0502020204030204" pitchFamily="34" charset="0"/>
                        </a:rPr>
                        <a:t>9.</a:t>
                      </a:r>
                    </a:p>
                  </a:txBody>
                  <a:tcPr anchor="ctr"/>
                </a:tc>
                <a:tc>
                  <a:txBody>
                    <a:bodyPr/>
                    <a:lstStyle/>
                    <a:p>
                      <a:pPr algn="l"/>
                      <a:r>
                        <a:rPr lang="en-US" sz="2400" b="1" dirty="0">
                          <a:latin typeface="Calibri" panose="020F0502020204030204" pitchFamily="34" charset="0"/>
                          <a:cs typeface="Calibri" panose="020F0502020204030204" pitchFamily="34" charset="0"/>
                        </a:rPr>
                        <a:t>Darkness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10:21-29</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Re, Horus, </a:t>
                      </a:r>
                      <a:r>
                        <a:rPr lang="en-US" sz="2400" b="1" kern="1200" dirty="0" err="1">
                          <a:solidFill>
                            <a:srgbClr val="C00000"/>
                          </a:solidFill>
                          <a:latin typeface="Calibri" panose="020F0502020204030204" pitchFamily="34" charset="0"/>
                          <a:ea typeface="+mn-ea"/>
                          <a:cs typeface="Calibri" panose="020F0502020204030204" pitchFamily="34" charset="0"/>
                        </a:rPr>
                        <a:t>Atum</a:t>
                      </a:r>
                      <a:endParaRPr lang="en-US" sz="2400" b="1" kern="1200" dirty="0">
                        <a:solidFill>
                          <a:srgbClr val="C00000"/>
                        </a:solidFill>
                        <a:latin typeface="Calibri" panose="020F0502020204030204" pitchFamily="34" charset="0"/>
                        <a:ea typeface="+mn-ea"/>
                        <a:cs typeface="Calibri" panose="020F0502020204030204" pitchFamily="34" charset="0"/>
                      </a:endParaRPr>
                    </a:p>
                  </a:txBody>
                  <a:tcPr anchor="ctr"/>
                </a:tc>
                <a:extLst>
                  <a:ext uri="{0D108BD9-81ED-4DB2-BD59-A6C34878D82A}">
                    <a16:rowId xmlns:a16="http://schemas.microsoft.com/office/drawing/2014/main" val="3188230933"/>
                  </a:ext>
                </a:extLst>
              </a:tr>
              <a:tr h="502920">
                <a:tc>
                  <a:txBody>
                    <a:bodyPr/>
                    <a:lstStyle/>
                    <a:p>
                      <a:pPr algn="ctr"/>
                      <a:r>
                        <a:rPr lang="en-US" sz="2400" b="1" dirty="0">
                          <a:latin typeface="Calibri" panose="020F0502020204030204" pitchFamily="34" charset="0"/>
                          <a:cs typeface="Calibri" panose="020F0502020204030204" pitchFamily="34" charset="0"/>
                        </a:rPr>
                        <a:t>10.</a:t>
                      </a:r>
                    </a:p>
                  </a:txBody>
                  <a:tcPr anchor="ctr"/>
                </a:tc>
                <a:tc>
                  <a:txBody>
                    <a:bodyPr/>
                    <a:lstStyle/>
                    <a:p>
                      <a:pPr algn="l"/>
                      <a:r>
                        <a:rPr lang="en-US" sz="2400" b="1" dirty="0">
                          <a:latin typeface="Calibri" panose="020F0502020204030204" pitchFamily="34" charset="0"/>
                          <a:cs typeface="Calibri" panose="020F0502020204030204" pitchFamily="34" charset="0"/>
                        </a:rPr>
                        <a:t>Death of the First Born</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12:29-36</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Min, Osiris, Heqt, Isis</a:t>
                      </a:r>
                    </a:p>
                  </a:txBody>
                  <a:tcPr anchor="ctr"/>
                </a:tc>
                <a:extLst>
                  <a:ext uri="{0D108BD9-81ED-4DB2-BD59-A6C34878D82A}">
                    <a16:rowId xmlns:a16="http://schemas.microsoft.com/office/drawing/2014/main" val="1747955805"/>
                  </a:ext>
                </a:extLst>
              </a:tr>
            </a:tbl>
          </a:graphicData>
        </a:graphic>
      </p:graphicFrame>
    </p:spTree>
    <p:extLst>
      <p:ext uri="{BB962C8B-B14F-4D97-AF65-F5344CB8AC3E}">
        <p14:creationId xmlns:p14="http://schemas.microsoft.com/office/powerpoint/2010/main" val="396178287"/>
      </p:ext>
    </p:extLst>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A54601-B3BA-69B2-DC2D-E16A4EB19A24}"/>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EDC7C3D6-84EB-0B20-79F2-9299E199562C}"/>
              </a:ext>
            </a:extLst>
          </p:cNvPr>
          <p:cNvSpPr>
            <a:spLocks noGrp="1" noChangeArrowheads="1"/>
          </p:cNvSpPr>
          <p:nvPr>
            <p:ph type="body" idx="1"/>
          </p:nvPr>
        </p:nvSpPr>
        <p:spPr>
          <a:xfrm>
            <a:off x="753979" y="1638300"/>
            <a:ext cx="7757546" cy="35814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Israel’s land (16-17)</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Israel’ leaders (18)</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Pharaoh’s opposition (19)</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Egypt’s judgment (20)</a:t>
            </a:r>
          </a:p>
          <a:p>
            <a:pPr marL="457200" lvl="2" indent="-457200" eaLnBrk="1" hangingPunct="1">
              <a:spcBef>
                <a:spcPts val="0"/>
              </a:spcBef>
              <a:spcAft>
                <a:spcPts val="2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Israel’s plundering (21-22)</a:t>
            </a:r>
          </a:p>
        </p:txBody>
      </p:sp>
      <p:sp>
        <p:nvSpPr>
          <p:cNvPr id="4" name="Rectangle 2">
            <a:extLst>
              <a:ext uri="{FF2B5EF4-FFF2-40B4-BE49-F238E27FC236}">
                <a16:creationId xmlns:a16="http://schemas.microsoft.com/office/drawing/2014/main" id="{E5ED01E2-8DD8-B4CB-20E3-263DEE9C031A}"/>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III. Exodus 3:</a:t>
            </a:r>
            <a:r>
              <a:rPr lang="en-US" sz="3600" dirty="0">
                <a:effectLst>
                  <a:outerShdw blurRad="38100" dist="38100" dir="2700000" algn="tl">
                    <a:srgbClr val="000000">
                      <a:alpha val="43137"/>
                    </a:srgbClr>
                  </a:outerShdw>
                </a:effectLst>
                <a:cs typeface="Calibri" panose="020F0502020204030204" pitchFamily="34" charset="0"/>
              </a:rPr>
              <a:t>16</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-22</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God’s Prophecies</a:t>
            </a:r>
          </a:p>
        </p:txBody>
      </p:sp>
      <p:pic>
        <p:nvPicPr>
          <p:cNvPr id="3" name="Picture 2">
            <a:extLst>
              <a:ext uri="{FF2B5EF4-FFF2-40B4-BE49-F238E27FC236}">
                <a16:creationId xmlns:a16="http://schemas.microsoft.com/office/drawing/2014/main" id="{2ECDDDB4-4309-5050-B317-D0C0EDFD7FBC}"/>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21253386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3B80CCD-1DEE-4ADD-9602-D3622AE68425}"/>
              </a:ext>
            </a:extLst>
          </p:cNvPr>
          <p:cNvPicPr>
            <a:picLocks noChangeAspect="1"/>
          </p:cNvPicPr>
          <p:nvPr/>
        </p:nvPicPr>
        <p:blipFill>
          <a:blip r:embed="rId2"/>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4147289"/>
          </a:xfrm>
          <a:prstGeom prst="rect">
            <a:avLst/>
          </a:prstGeom>
          <a:noFill/>
          <a:ln w="28575">
            <a:noFill/>
            <a:miter lim="800000"/>
            <a:headEnd/>
            <a:tailEnd/>
          </a:ln>
        </p:spPr>
        <p:txBody>
          <a:bodyPr wrap="square">
            <a:spAutoFit/>
          </a:bodyPr>
          <a:lstStyle/>
          <a:p>
            <a:pPr algn="ctr" eaLnBrk="0" hangingPunct="0">
              <a:spcBef>
                <a:spcPts val="0"/>
              </a:spcBef>
              <a:spcAft>
                <a:spcPts val="900"/>
              </a:spcAft>
              <a:buClr>
                <a:schemeClr val="tx2"/>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15:13, 16</a:t>
            </a:r>
          </a:p>
          <a:p>
            <a:pPr algn="just" eaLnBrk="1" hangingPunct="1">
              <a:defRPr/>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13</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God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said to Abram, ‘Know for certain that your descendants will be strangers in a land that is not theirs, where they will be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enslaved and oppressed four hundred years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16</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Then in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fourth generation</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they will return here, for the wrongdoing of the Amorite is not yet complete.’”</a:t>
            </a:r>
          </a:p>
        </p:txBody>
      </p:sp>
    </p:spTree>
    <p:extLst>
      <p:ext uri="{BB962C8B-B14F-4D97-AF65-F5344CB8AC3E}">
        <p14:creationId xmlns:p14="http://schemas.microsoft.com/office/powerpoint/2010/main" val="1527892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8824E1-8FF6-1C81-47BA-71AFD3D8AA32}"/>
            </a:ext>
          </a:extLst>
        </p:cNvPr>
        <p:cNvGrpSpPr/>
        <p:nvPr/>
      </p:nvGrpSpPr>
      <p:grpSpPr>
        <a:xfrm>
          <a:off x="0" y="0"/>
          <a:ext cx="0" cy="0"/>
          <a:chOff x="0" y="0"/>
          <a:chExt cx="0" cy="0"/>
        </a:xfrm>
      </p:grpSpPr>
      <p:sp>
        <p:nvSpPr>
          <p:cNvPr id="44033" name="Rectangle 2">
            <a:extLst>
              <a:ext uri="{FF2B5EF4-FFF2-40B4-BE49-F238E27FC236}">
                <a16:creationId xmlns:a16="http://schemas.microsoft.com/office/drawing/2014/main" id="{FE5452E6-EC00-3651-F1F2-4C7947B13B92}"/>
              </a:ext>
            </a:extLst>
          </p:cNvPr>
          <p:cNvSpPr>
            <a:spLocks noGrp="1" noChangeArrowheads="1"/>
          </p:cNvSpPr>
          <p:nvPr>
            <p:ph type="title"/>
          </p:nvPr>
        </p:nvSpPr>
        <p:spPr>
          <a:xfrm>
            <a:off x="914400" y="228600"/>
            <a:ext cx="10363200" cy="914400"/>
          </a:xfrm>
        </p:spPr>
        <p:txBody>
          <a:bodyPr/>
          <a:lstStyle/>
          <a:p>
            <a:pPr algn="ctr"/>
            <a:r>
              <a:rPr lang="en-US" altLang="en-US" sz="3600" kern="1200" dirty="0">
                <a:effectLst>
                  <a:outerShdw blurRad="38100" dist="38100" dir="2700000" algn="tl">
                    <a:srgbClr val="000000">
                      <a:alpha val="43137"/>
                    </a:srgbClr>
                  </a:outerShdw>
                </a:effectLst>
                <a:latin typeface="Calibri" panose="020F0502020204030204" pitchFamily="34" charset="0"/>
              </a:rPr>
              <a:t>EXODUS STRUCTURE/OUTLINE</a:t>
            </a:r>
          </a:p>
        </p:txBody>
      </p:sp>
      <p:sp>
        <p:nvSpPr>
          <p:cNvPr id="9219" name="Rectangle 3">
            <a:extLst>
              <a:ext uri="{FF2B5EF4-FFF2-40B4-BE49-F238E27FC236}">
                <a16:creationId xmlns:a16="http://schemas.microsoft.com/office/drawing/2014/main" id="{FDC4562B-1183-88BF-D57B-A3C47D1B069A}"/>
              </a:ext>
            </a:extLst>
          </p:cNvPr>
          <p:cNvSpPr>
            <a:spLocks noGrp="1" noChangeArrowheads="1"/>
          </p:cNvSpPr>
          <p:nvPr>
            <p:ph type="body" idx="1"/>
          </p:nvPr>
        </p:nvSpPr>
        <p:spPr>
          <a:xfrm>
            <a:off x="609600" y="1371600"/>
            <a:ext cx="8839200" cy="5181600"/>
          </a:xfrm>
        </p:spPr>
        <p:txBody>
          <a:bodyPr/>
          <a:lstStyle/>
          <a:p>
            <a:pPr>
              <a:spcBef>
                <a:spcPts val="0"/>
              </a:spcBef>
              <a:spcAft>
                <a:spcPts val="1200"/>
              </a:spcAft>
              <a:defRPr/>
            </a:pPr>
            <a:r>
              <a:rPr lang="en-US" altLang="en-US" sz="2800" dirty="0">
                <a:latin typeface="Calibri" panose="020F0502020204030204" pitchFamily="34" charset="0"/>
                <a:ea typeface="Calibri" panose="020F0502020204030204" pitchFamily="34" charset="0"/>
                <a:cs typeface="Calibri" panose="020F0502020204030204" pitchFamily="34" charset="0"/>
              </a:rPr>
              <a:t>Redemption (1–18)</a:t>
            </a:r>
          </a:p>
          <a:p>
            <a:pPr lvl="1">
              <a:spcBef>
                <a:spcPts val="0"/>
              </a:spcBef>
              <a:spcAft>
                <a:spcPts val="1200"/>
              </a:spcAft>
              <a:defRPr/>
            </a:pPr>
            <a:r>
              <a:rPr lang="en-US" altLang="en-US" sz="2800" dirty="0">
                <a:latin typeface="Calibri" panose="020F0502020204030204" pitchFamily="34" charset="0"/>
                <a:ea typeface="Calibri" panose="020F0502020204030204" pitchFamily="34" charset="0"/>
                <a:cs typeface="Calibri" panose="020F0502020204030204" pitchFamily="34" charset="0"/>
              </a:rPr>
              <a:t>Redemption (1:1–12:30)</a:t>
            </a:r>
          </a:p>
          <a:p>
            <a:pPr lvl="1">
              <a:spcBef>
                <a:spcPts val="0"/>
              </a:spcBef>
              <a:spcAft>
                <a:spcPts val="1200"/>
              </a:spcAft>
              <a:defRPr/>
            </a:pPr>
            <a:r>
              <a:rPr lang="en-US" altLang="en-US" sz="2800" dirty="0">
                <a:latin typeface="Calibri" panose="020F0502020204030204" pitchFamily="34" charset="0"/>
                <a:ea typeface="Calibri" panose="020F0502020204030204" pitchFamily="34" charset="0"/>
                <a:cs typeface="Calibri" panose="020F0502020204030204" pitchFamily="34" charset="0"/>
              </a:rPr>
              <a:t>Liberation (12:31–15:21)</a:t>
            </a:r>
          </a:p>
          <a:p>
            <a:pPr lvl="1">
              <a:spcBef>
                <a:spcPts val="0"/>
              </a:spcBef>
              <a:spcAft>
                <a:spcPts val="1200"/>
              </a:spcAft>
              <a:defRPr/>
            </a:pPr>
            <a:r>
              <a:rPr lang="en-US" altLang="en-US" sz="2800" dirty="0">
                <a:latin typeface="Calibri" panose="020F0502020204030204" pitchFamily="34" charset="0"/>
                <a:ea typeface="Calibri" panose="020F0502020204030204" pitchFamily="34" charset="0"/>
                <a:cs typeface="Calibri" panose="020F0502020204030204" pitchFamily="34" charset="0"/>
              </a:rPr>
              <a:t>Preservation (15:22–18:27)</a:t>
            </a:r>
          </a:p>
          <a:p>
            <a:pPr>
              <a:spcBef>
                <a:spcPts val="0"/>
              </a:spcBef>
              <a:spcAft>
                <a:spcPts val="1200"/>
              </a:spcAft>
              <a:defRPr/>
            </a:pPr>
            <a:r>
              <a:rPr lang="en-US" altLang="en-US" sz="2800" b="1" dirty="0">
                <a:solidFill>
                  <a:srgbClr val="FFFFCC"/>
                </a:solidFill>
                <a:latin typeface="Calibri" panose="020F0502020204030204" pitchFamily="34" charset="0"/>
                <a:ea typeface="Calibri" panose="020F0502020204030204" pitchFamily="34" charset="0"/>
                <a:cs typeface="Calibri" panose="020F0502020204030204" pitchFamily="34" charset="0"/>
              </a:rPr>
              <a:t>Mosaic Covenant (19–40) </a:t>
            </a:r>
          </a:p>
          <a:p>
            <a:pPr lvl="1">
              <a:spcBef>
                <a:spcPts val="0"/>
              </a:spcBef>
              <a:spcAft>
                <a:spcPts val="1200"/>
              </a:spcAft>
              <a:defRPr/>
            </a:pPr>
            <a:r>
              <a:rPr lang="en-US" altLang="en-US" sz="2800" dirty="0">
                <a:latin typeface="Calibri" panose="020F0502020204030204" pitchFamily="34" charset="0"/>
                <a:ea typeface="Calibri" panose="020F0502020204030204" pitchFamily="34" charset="0"/>
                <a:cs typeface="Calibri" panose="020F0502020204030204" pitchFamily="34" charset="0"/>
              </a:rPr>
              <a:t>Law (19–24) </a:t>
            </a:r>
          </a:p>
          <a:p>
            <a:pPr lvl="1">
              <a:spcBef>
                <a:spcPts val="0"/>
              </a:spcBef>
              <a:spcAft>
                <a:spcPts val="1200"/>
              </a:spcAft>
              <a:defRPr/>
            </a:pPr>
            <a:r>
              <a:rPr lang="en-US" altLang="en-US" sz="2800" b="1" u="sng" dirty="0">
                <a:solidFill>
                  <a:srgbClr val="FFFFCC"/>
                </a:solidFill>
                <a:latin typeface="Calibri" panose="020F0502020204030204" pitchFamily="34" charset="0"/>
                <a:ea typeface="Calibri" panose="020F0502020204030204" pitchFamily="34" charset="0"/>
                <a:cs typeface="Calibri" panose="020F0502020204030204" pitchFamily="34" charset="0"/>
              </a:rPr>
              <a:t>Tabernacle instructions (25–31) </a:t>
            </a:r>
          </a:p>
          <a:p>
            <a:pPr lvl="1">
              <a:spcBef>
                <a:spcPts val="0"/>
              </a:spcBef>
              <a:spcAft>
                <a:spcPts val="1200"/>
              </a:spcAft>
              <a:defRPr/>
            </a:pPr>
            <a:r>
              <a:rPr lang="en-US" altLang="en-US" sz="2800" dirty="0">
                <a:latin typeface="Calibri" panose="020F0502020204030204" pitchFamily="34" charset="0"/>
                <a:ea typeface="Calibri" panose="020F0502020204030204" pitchFamily="34" charset="0"/>
                <a:cs typeface="Calibri" panose="020F0502020204030204" pitchFamily="34" charset="0"/>
              </a:rPr>
              <a:t>Apostasy (32–34) </a:t>
            </a:r>
          </a:p>
          <a:p>
            <a:pPr lvl="1">
              <a:spcBef>
                <a:spcPts val="0"/>
              </a:spcBef>
              <a:spcAft>
                <a:spcPts val="1200"/>
              </a:spcAft>
              <a:defRPr/>
            </a:pPr>
            <a:r>
              <a:rPr lang="en-US" altLang="en-US" sz="2800" b="1" u="sng" dirty="0">
                <a:solidFill>
                  <a:srgbClr val="FFFFCC"/>
                </a:solidFill>
                <a:latin typeface="Calibri" panose="020F0502020204030204" pitchFamily="34" charset="0"/>
                <a:cs typeface="Calibri" panose="020F0502020204030204" pitchFamily="34" charset="0"/>
              </a:rPr>
              <a:t>Tabernacle building (35–40) </a:t>
            </a:r>
          </a:p>
        </p:txBody>
      </p:sp>
      <p:pic>
        <p:nvPicPr>
          <p:cNvPr id="3" name="Picture 2">
            <a:extLst>
              <a:ext uri="{FF2B5EF4-FFF2-40B4-BE49-F238E27FC236}">
                <a16:creationId xmlns:a16="http://schemas.microsoft.com/office/drawing/2014/main" id="{F148A72B-745F-47AB-4896-4C5A6AC53E03}"/>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827042772"/>
      </p:ext>
    </p:extLst>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F41392-590D-1B6D-1EB6-542557FA075C}"/>
            </a:ext>
          </a:extLst>
        </p:cNvPr>
        <p:cNvGrpSpPr/>
        <p:nvPr/>
      </p:nvGrpSpPr>
      <p:grpSpPr>
        <a:xfrm>
          <a:off x="0" y="0"/>
          <a:ext cx="0" cy="0"/>
          <a:chOff x="0" y="0"/>
          <a:chExt cx="0" cy="0"/>
        </a:xfrm>
      </p:grpSpPr>
      <p:sp>
        <p:nvSpPr>
          <p:cNvPr id="106497" name="Rectangle 2">
            <a:extLst>
              <a:ext uri="{FF2B5EF4-FFF2-40B4-BE49-F238E27FC236}">
                <a16:creationId xmlns:a16="http://schemas.microsoft.com/office/drawing/2014/main" id="{3A8F10FE-D237-E482-BCF8-A976F8888799}"/>
              </a:ext>
            </a:extLst>
          </p:cNvPr>
          <p:cNvSpPr>
            <a:spLocks noGrp="1" noChangeArrowheads="1"/>
          </p:cNvSpPr>
          <p:nvPr>
            <p:ph type="title" idx="4294967295"/>
          </p:nvPr>
        </p:nvSpPr>
        <p:spPr>
          <a:xfrm>
            <a:off x="3276600" y="609600"/>
            <a:ext cx="7162800" cy="1143000"/>
          </a:xfrm>
        </p:spPr>
        <p:txBody>
          <a:bodyPr/>
          <a:lstStyle/>
          <a:p>
            <a:r>
              <a:rPr lang="en-US" altLang="en-US"/>
              <a:t>Tabernacle Diagram</a:t>
            </a:r>
          </a:p>
        </p:txBody>
      </p:sp>
      <p:pic>
        <p:nvPicPr>
          <p:cNvPr id="106498" name="Picture 3" descr="diagram1">
            <a:extLst>
              <a:ext uri="{FF2B5EF4-FFF2-40B4-BE49-F238E27FC236}">
                <a16:creationId xmlns:a16="http://schemas.microsoft.com/office/drawing/2014/main" id="{8B4A01E1-1A8F-E606-43D6-D6F2E15D8097}"/>
              </a:ext>
            </a:extLst>
          </p:cNvPr>
          <p:cNvPicPr>
            <a:picLocks noChangeAspect="1" noChangeArrowheads="1"/>
          </p:cNvPicPr>
          <p:nvPr/>
        </p:nvPicPr>
        <p:blipFill>
          <a:blip r:embed="rId2"/>
          <a:srcRect/>
          <a:stretch>
            <a:fillRect/>
          </a:stretch>
        </p:blipFill>
        <p:spPr bwMode="auto">
          <a:xfrm>
            <a:off x="2716414" y="228600"/>
            <a:ext cx="6759173"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033832922"/>
      </p:ext>
    </p:extLst>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e-caremanagement.com/wp-content/uploads/swiss1.jpg">
            <a:extLst>
              <a:ext uri="{FF2B5EF4-FFF2-40B4-BE49-F238E27FC236}">
                <a16:creationId xmlns:a16="http://schemas.microsoft.com/office/drawing/2014/main" id="{D83E04B5-29B9-4BEB-BFE2-F2F5B77122DF}"/>
              </a:ext>
            </a:extLst>
          </p:cNvPr>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2438400" y="137160"/>
            <a:ext cx="7315200" cy="6583680"/>
          </a:xfrm>
          <a:prstGeom prst="rect">
            <a:avLst/>
          </a:prstGeom>
          <a:noFill/>
        </p:spPr>
      </p:pic>
    </p:spTree>
    <p:extLst>
      <p:ext uri="{BB962C8B-B14F-4D97-AF65-F5344CB8AC3E}">
        <p14:creationId xmlns:p14="http://schemas.microsoft.com/office/powerpoint/2010/main" val="2381363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3162300" y="228600"/>
            <a:ext cx="5867400" cy="548640"/>
          </a:xfrm>
        </p:spPr>
        <p:txBody>
          <a:bodyPr/>
          <a:lstStyle/>
          <a:p>
            <a:pPr algn="ctr"/>
            <a:r>
              <a:rPr lang="en-US" altLang="en-US" sz="3600" dirty="0">
                <a:effectLst>
                  <a:outerShdw blurRad="38100" dist="38100" dir="2700000" algn="tl">
                    <a:srgbClr val="000000">
                      <a:alpha val="43137"/>
                    </a:srgbClr>
                  </a:outerShdw>
                </a:effectLst>
              </a:rPr>
              <a:t>Maslow’s Hierarchy of Needs</a:t>
            </a:r>
          </a:p>
        </p:txBody>
      </p:sp>
      <p:pic>
        <p:nvPicPr>
          <p:cNvPr id="43011" name="Picture 1"/>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2932114" y="990601"/>
            <a:ext cx="6327775" cy="5668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128685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BE9D526-CB05-42DE-B04F-AB7AAA90539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3" name="Content Placeholder 2"/>
          <p:cNvSpPr>
            <a:spLocks noGrp="1"/>
          </p:cNvSpPr>
          <p:nvPr>
            <p:ph idx="1"/>
          </p:nvPr>
        </p:nvSpPr>
        <p:spPr>
          <a:xfrm>
            <a:off x="609600" y="0"/>
            <a:ext cx="10972800" cy="3048000"/>
          </a:xfrm>
        </p:spPr>
        <p:txBody>
          <a:bodyPr/>
          <a:lstStyle/>
          <a:p>
            <a:pPr algn="ctr" defTabSz="685800" eaLnBrk="1" hangingPunct="1">
              <a:spcBef>
                <a:spcPts val="0"/>
              </a:spcBef>
              <a:spcAft>
                <a:spcPts val="1200"/>
              </a:spcAft>
              <a:buClr>
                <a:schemeClr val="tx1"/>
              </a:buClr>
              <a:buNone/>
              <a:defRPr/>
            </a:pPr>
            <a:r>
              <a:rPr lang="en-US" sz="4000" kern="1200" dirty="0">
                <a:solidFill>
                  <a:schemeClr val="tx2"/>
                </a:solidFill>
                <a:ea typeface="+mj-ea"/>
                <a:cs typeface="Calibri" panose="020F0502020204030204" pitchFamily="34" charset="0"/>
              </a:rPr>
              <a:t>2 Timothy 3:16-17</a:t>
            </a:r>
          </a:p>
          <a:p>
            <a:pPr marL="0" indent="0" algn="just">
              <a:spcBef>
                <a:spcPts val="0"/>
              </a:spcBef>
              <a:buNone/>
            </a:pPr>
            <a:r>
              <a:rPr lang="en-US" sz="3600" dirty="0">
                <a:effectLst>
                  <a:outerShdw blurRad="38100" dist="38100" dir="2700000" algn="tl">
                    <a:srgbClr val="000000">
                      <a:alpha val="43137"/>
                    </a:srgbClr>
                  </a:outerShdw>
                </a:effectLst>
              </a:rPr>
              <a:t>“</a:t>
            </a:r>
            <a:r>
              <a:rPr lang="en-US" sz="3600" baseline="30000" dirty="0">
                <a:effectLst/>
              </a:rPr>
              <a:t>16</a:t>
            </a:r>
            <a:r>
              <a:rPr lang="en-US" sz="3600" dirty="0">
                <a:effectLst>
                  <a:outerShdw blurRad="38100" dist="38100" dir="2700000" algn="tl">
                    <a:srgbClr val="000000">
                      <a:alpha val="43137"/>
                    </a:srgbClr>
                  </a:outerShdw>
                </a:effectLst>
              </a:rPr>
              <a:t> </a:t>
            </a:r>
            <a:r>
              <a:rPr lang="en-US" sz="3600" b="1" u="sng" dirty="0">
                <a:solidFill>
                  <a:srgbClr val="FFFFCC"/>
                </a:solidFill>
                <a:effectLst>
                  <a:outerShdw blurRad="38100" dist="38100" dir="2700000" algn="tl">
                    <a:srgbClr val="000000">
                      <a:alpha val="43137"/>
                    </a:srgbClr>
                  </a:outerShdw>
                </a:effectLst>
              </a:rPr>
              <a:t>All Scripture</a:t>
            </a:r>
            <a:r>
              <a:rPr lang="en-US" sz="3600" dirty="0">
                <a:effectLst>
                  <a:outerShdw blurRad="38100" dist="38100" dir="2700000" algn="tl">
                    <a:srgbClr val="000000">
                      <a:alpha val="43137"/>
                    </a:srgbClr>
                  </a:outerShdw>
                </a:effectLst>
              </a:rPr>
              <a:t> is </a:t>
            </a:r>
            <a:r>
              <a:rPr lang="en-US" sz="3600" b="1" u="sng" dirty="0">
                <a:solidFill>
                  <a:srgbClr val="FFFFCC"/>
                </a:solidFill>
                <a:effectLst>
                  <a:outerShdw blurRad="38100" dist="38100" dir="2700000" algn="tl">
                    <a:srgbClr val="000000">
                      <a:alpha val="43137"/>
                    </a:srgbClr>
                  </a:outerShdw>
                </a:effectLst>
              </a:rPr>
              <a:t>inspired by God [</a:t>
            </a:r>
            <a:r>
              <a:rPr lang="en-US" sz="3600" b="1" i="1" u="sng" dirty="0">
                <a:solidFill>
                  <a:srgbClr val="FFFFCC"/>
                </a:solidFill>
                <a:effectLst>
                  <a:outerShdw blurRad="38100" dist="38100" dir="2700000" algn="tl">
                    <a:srgbClr val="000000">
                      <a:alpha val="43137"/>
                    </a:srgbClr>
                  </a:outerShdw>
                </a:effectLst>
              </a:rPr>
              <a:t>theopneustos</a:t>
            </a:r>
            <a:r>
              <a:rPr lang="en-US" sz="3600" b="1" u="sng" dirty="0">
                <a:solidFill>
                  <a:srgbClr val="FFFFCC"/>
                </a:solidFill>
                <a:effectLst>
                  <a:outerShdw blurRad="38100" dist="38100" dir="2700000" algn="tl">
                    <a:srgbClr val="000000">
                      <a:alpha val="43137"/>
                    </a:srgbClr>
                  </a:outerShdw>
                </a:effectLst>
              </a:rPr>
              <a:t>]</a:t>
            </a:r>
            <a:r>
              <a:rPr lang="en-US" sz="3600" b="1" dirty="0">
                <a:solidFill>
                  <a:srgbClr val="FFFFCC"/>
                </a:solidFill>
                <a:effectLst>
                  <a:outerShdw blurRad="38100" dist="38100" dir="2700000" algn="tl">
                    <a:srgbClr val="000000">
                      <a:alpha val="43137"/>
                    </a:srgbClr>
                  </a:outerShdw>
                </a:effectLst>
              </a:rPr>
              <a:t> </a:t>
            </a:r>
            <a:r>
              <a:rPr lang="en-US" sz="3600" dirty="0">
                <a:effectLst>
                  <a:outerShdw blurRad="38100" dist="38100" dir="2700000" algn="tl">
                    <a:srgbClr val="000000">
                      <a:alpha val="43137"/>
                    </a:srgbClr>
                  </a:outerShdw>
                </a:effectLst>
              </a:rPr>
              <a:t>and profitable for teaching, for reproof, for correction, for training in righteousness; </a:t>
            </a:r>
            <a:r>
              <a:rPr lang="en-US" sz="3600" baseline="30000" dirty="0">
                <a:effectLst/>
              </a:rPr>
              <a:t>17</a:t>
            </a:r>
            <a:r>
              <a:rPr lang="en-US" sz="3600" dirty="0">
                <a:effectLst>
                  <a:outerShdw blurRad="38100" dist="38100" dir="2700000" algn="tl">
                    <a:srgbClr val="000000">
                      <a:alpha val="43137"/>
                    </a:srgbClr>
                  </a:outerShdw>
                </a:effectLst>
              </a:rPr>
              <a:t> so that the man of God may be adequate, equipped for </a:t>
            </a:r>
            <a:r>
              <a:rPr lang="en-US" sz="3600" b="1" u="sng" dirty="0">
                <a:solidFill>
                  <a:srgbClr val="FFFFCC"/>
                </a:solidFill>
                <a:effectLst>
                  <a:outerShdw blurRad="38100" dist="38100" dir="2700000" algn="tl">
                    <a:srgbClr val="000000">
                      <a:alpha val="43137"/>
                    </a:srgbClr>
                  </a:outerShdw>
                </a:effectLst>
              </a:rPr>
              <a:t>every</a:t>
            </a:r>
            <a:r>
              <a:rPr lang="en-US" sz="3600" dirty="0">
                <a:effectLst>
                  <a:outerShdw blurRad="38100" dist="38100" dir="2700000" algn="tl">
                    <a:srgbClr val="000000">
                      <a:alpha val="43137"/>
                    </a:srgbClr>
                  </a:outerShdw>
                </a:effectLst>
              </a:rPr>
              <a:t> good work.”</a:t>
            </a:r>
          </a:p>
        </p:txBody>
      </p:sp>
      <p:pic>
        <p:nvPicPr>
          <p:cNvPr id="6" name="Picture 5">
            <a:extLst>
              <a:ext uri="{FF2B5EF4-FFF2-40B4-BE49-F238E27FC236}">
                <a16:creationId xmlns:a16="http://schemas.microsoft.com/office/drawing/2014/main" id="{980B068D-3E25-4C28-8A41-3FB223D75AE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870777" y="3048000"/>
            <a:ext cx="2450447" cy="1828800"/>
          </a:xfrm>
          <a:prstGeom prst="rect">
            <a:avLst/>
          </a:prstGeom>
          <a:ln>
            <a:solidFill>
              <a:schemeClr val="tx1"/>
            </a:solidFill>
          </a:ln>
        </p:spPr>
      </p:pic>
    </p:spTree>
    <p:extLst>
      <p:ext uri="{BB962C8B-B14F-4D97-AF65-F5344CB8AC3E}">
        <p14:creationId xmlns:p14="http://schemas.microsoft.com/office/powerpoint/2010/main" val="5322241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81E5AA1-CB36-4165-89AB-157D820BE6D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38914" name="Rectangle 3">
            <a:extLst>
              <a:ext uri="{FF2B5EF4-FFF2-40B4-BE49-F238E27FC236}">
                <a16:creationId xmlns:a16="http://schemas.microsoft.com/office/drawing/2014/main" id="{72F1D0A4-B466-40F2-9DC5-B2CC8E1FF1BA}"/>
              </a:ext>
            </a:extLst>
          </p:cNvPr>
          <p:cNvSpPr>
            <a:spLocks noChangeArrowheads="1"/>
          </p:cNvSpPr>
          <p:nvPr/>
        </p:nvSpPr>
        <p:spPr bwMode="auto">
          <a:xfrm>
            <a:off x="609600" y="0"/>
            <a:ext cx="10972800" cy="4739759"/>
          </a:xfrm>
          <a:prstGeom prst="rect">
            <a:avLst/>
          </a:prstGeom>
          <a:noFill/>
          <a:ln>
            <a:noFill/>
          </a:ln>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Bef>
                <a:spcPts val="0"/>
              </a:spcBef>
              <a:spcAft>
                <a:spcPts val="1200"/>
              </a:spcAft>
              <a:buClr>
                <a:srgbClr val="00FFFF"/>
              </a:buClr>
              <a:buSzPct val="75000"/>
              <a:defRPr/>
            </a:pPr>
            <a:r>
              <a:rPr lang="en-US" sz="4000" dirty="0">
                <a:solidFill>
                  <a:srgbClr val="00FFFF"/>
                </a:solidFill>
                <a:effectLst>
                  <a:outerShdw blurRad="38100" dist="38100" dir="2700000" algn="tl">
                    <a:srgbClr val="000000"/>
                  </a:outerShdw>
                </a:effectLst>
                <a:latin typeface="Calibri" panose="020F0502020204030204" pitchFamily="34" charset="0"/>
                <a:cs typeface="Calibri" panose="020F0502020204030204" pitchFamily="34" charset="0"/>
              </a:rPr>
              <a:t>2 Peter 1:3-4</a:t>
            </a:r>
          </a:p>
          <a:p>
            <a:pPr algn="just">
              <a:spcAft>
                <a:spcPts val="0"/>
              </a:spcAft>
              <a:defRPr/>
            </a:pPr>
            <a:r>
              <a:rPr lang="en-US" sz="3600" kern="0" dirty="0">
                <a:solidFill>
                  <a:srgbClr val="FFFFFF"/>
                </a:solidFill>
                <a:effectLst>
                  <a:outerShdw blurRad="38100" dist="38100" dir="2700000" algn="tl">
                    <a:srgbClr val="000000">
                      <a:alpha val="43137"/>
                    </a:srgbClr>
                  </a:outerShdw>
                </a:effectLst>
                <a:latin typeface="Calibri" panose="020F0502020204030204" pitchFamily="34" charset="0"/>
                <a:cs typeface="+mn-cs"/>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 </a:t>
            </a:r>
            <a:r>
              <a:rPr lang="en-US" sz="3600" kern="0" dirty="0">
                <a:solidFill>
                  <a:srgbClr val="FFFFFF"/>
                </a:solidFill>
                <a:effectLst>
                  <a:outerShdw blurRad="38100" dist="38100" dir="2700000" algn="tl">
                    <a:srgbClr val="000000">
                      <a:alpha val="43137"/>
                    </a:srgbClr>
                  </a:outerShdw>
                </a:effectLst>
                <a:latin typeface="Calibri" panose="020F0502020204030204" pitchFamily="34" charset="0"/>
                <a:cs typeface="+mn-cs"/>
              </a:rPr>
              <a:t>Seeing that His divine power has granted to us </a:t>
            </a:r>
            <a:r>
              <a:rPr lang="en-US" sz="3600" b="1" u="sng" kern="0" dirty="0">
                <a:solidFill>
                  <a:srgbClr val="FFFFCC"/>
                </a:solidFill>
                <a:effectLst>
                  <a:outerShdw blurRad="38100" dist="38100" dir="2700000" algn="tl">
                    <a:srgbClr val="000000">
                      <a:alpha val="43137"/>
                    </a:srgbClr>
                  </a:outerShdw>
                </a:effectLst>
                <a:latin typeface="Calibri" panose="020F0502020204030204" pitchFamily="34" charset="0"/>
                <a:cs typeface="+mn-cs"/>
              </a:rPr>
              <a:t>everything</a:t>
            </a:r>
            <a:r>
              <a:rPr lang="en-US" sz="3600" kern="0" dirty="0">
                <a:solidFill>
                  <a:srgbClr val="FFFFFF"/>
                </a:solidFill>
                <a:effectLst>
                  <a:outerShdw blurRad="38100" dist="38100" dir="2700000" algn="tl">
                    <a:srgbClr val="000000">
                      <a:alpha val="43137"/>
                    </a:srgbClr>
                  </a:outerShdw>
                </a:effectLst>
                <a:latin typeface="Calibri" panose="020F0502020204030204" pitchFamily="34" charset="0"/>
                <a:cs typeface="+mn-cs"/>
              </a:rPr>
              <a:t> pertaining to life and godliness, through the true knowledge of Him who called us by His own glory and excellence.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4</a:t>
            </a:r>
            <a:r>
              <a:rPr lang="en-US" sz="3600" kern="0" dirty="0">
                <a:solidFill>
                  <a:srgbClr val="FFFFFF"/>
                </a:solidFill>
                <a:effectLst>
                  <a:outerShdw blurRad="38100" dist="38100" dir="2700000" algn="tl">
                    <a:srgbClr val="000000">
                      <a:alpha val="43137"/>
                    </a:srgbClr>
                  </a:outerShdw>
                </a:effectLst>
                <a:latin typeface="Calibri" panose="020F0502020204030204" pitchFamily="34" charset="0"/>
                <a:cs typeface="+mn-cs"/>
              </a:rPr>
              <a:t>For by these He has granted to us His precious and magnificent </a:t>
            </a:r>
            <a:r>
              <a:rPr lang="en-US" sz="3600" b="1" u="sng" kern="0" dirty="0">
                <a:solidFill>
                  <a:srgbClr val="FFFFCC"/>
                </a:solidFill>
                <a:effectLst>
                  <a:outerShdw blurRad="38100" dist="38100" dir="2700000" algn="tl">
                    <a:srgbClr val="000000">
                      <a:alpha val="43137"/>
                    </a:srgbClr>
                  </a:outerShdw>
                </a:effectLst>
                <a:latin typeface="Calibri" panose="020F0502020204030204" pitchFamily="34" charset="0"/>
                <a:cs typeface="+mn-cs"/>
              </a:rPr>
              <a:t>promises</a:t>
            </a:r>
            <a:r>
              <a:rPr lang="en-US" sz="3600" kern="0" dirty="0">
                <a:solidFill>
                  <a:srgbClr val="FFFFFF"/>
                </a:solidFill>
                <a:effectLst>
                  <a:outerShdw blurRad="38100" dist="38100" dir="2700000" algn="tl">
                    <a:srgbClr val="000000">
                      <a:alpha val="43137"/>
                    </a:srgbClr>
                  </a:outerShdw>
                </a:effectLst>
                <a:latin typeface="Calibri" panose="020F0502020204030204" pitchFamily="34" charset="0"/>
                <a:cs typeface="+mn-cs"/>
              </a:rPr>
              <a:t>, so that by them you may become partakers of </a:t>
            </a:r>
            <a:r>
              <a:rPr lang="en-US" sz="3600" i="1" kern="0" dirty="0">
                <a:solidFill>
                  <a:srgbClr val="FFFFFF"/>
                </a:solidFill>
                <a:effectLst>
                  <a:outerShdw blurRad="38100" dist="38100" dir="2700000" algn="tl">
                    <a:srgbClr val="000000">
                      <a:alpha val="43137"/>
                    </a:srgbClr>
                  </a:outerShdw>
                </a:effectLst>
                <a:latin typeface="Calibri" panose="020F0502020204030204" pitchFamily="34" charset="0"/>
                <a:cs typeface="+mn-cs"/>
              </a:rPr>
              <a:t>the</a:t>
            </a:r>
            <a:r>
              <a:rPr lang="en-US" sz="3600" kern="0" dirty="0">
                <a:solidFill>
                  <a:srgbClr val="FFFFFF"/>
                </a:solidFill>
                <a:effectLst>
                  <a:outerShdw blurRad="38100" dist="38100" dir="2700000" algn="tl">
                    <a:srgbClr val="000000">
                      <a:alpha val="43137"/>
                    </a:srgbClr>
                  </a:outerShdw>
                </a:effectLst>
                <a:latin typeface="Calibri" panose="020F0502020204030204" pitchFamily="34" charset="0"/>
                <a:cs typeface="+mn-cs"/>
              </a:rPr>
              <a:t> divine nature, having escaped the corruption that is in the world by lust.”</a:t>
            </a:r>
            <a:endParaRPr lang="en-US" sz="3600" dirty="0">
              <a:solidFill>
                <a:srgbClr val="3333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C28675-C63E-B670-1E5E-56579EB68FB9}"/>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AEEC79AE-5E5C-1EB3-DB6B-25E0B011BA63}"/>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3:1-3</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God’s </a:t>
            </a: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Manifestation </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sp>
        <p:nvSpPr>
          <p:cNvPr id="161795" name="Rectangle 3">
            <a:extLst>
              <a:ext uri="{FF2B5EF4-FFF2-40B4-BE49-F238E27FC236}">
                <a16:creationId xmlns:a16="http://schemas.microsoft.com/office/drawing/2014/main" id="{C5145261-CCAA-8243-66C1-A955C60BD90C}"/>
              </a:ext>
            </a:extLst>
          </p:cNvPr>
          <p:cNvSpPr>
            <a:spLocks noGrp="1" noChangeArrowheads="1"/>
          </p:cNvSpPr>
          <p:nvPr>
            <p:ph type="body" idx="1"/>
          </p:nvPr>
        </p:nvSpPr>
        <p:spPr>
          <a:xfrm>
            <a:off x="1057275" y="2057400"/>
            <a:ext cx="7705725" cy="2013488"/>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Location (1)</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Angel of the Lord (2)</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Moses’ response (3)</a:t>
            </a:r>
          </a:p>
        </p:txBody>
      </p:sp>
      <p:pic>
        <p:nvPicPr>
          <p:cNvPr id="3" name="Picture 2">
            <a:extLst>
              <a:ext uri="{FF2B5EF4-FFF2-40B4-BE49-F238E27FC236}">
                <a16:creationId xmlns:a16="http://schemas.microsoft.com/office/drawing/2014/main" id="{3D42FD02-F8C8-4E9C-6D6A-9DEDB140B5F6}"/>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3517502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BE9D526-CB05-42DE-B04F-AB7AAA90539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3" name="Content Placeholder 2"/>
          <p:cNvSpPr>
            <a:spLocks noGrp="1"/>
          </p:cNvSpPr>
          <p:nvPr>
            <p:ph idx="1"/>
          </p:nvPr>
        </p:nvSpPr>
        <p:spPr>
          <a:xfrm>
            <a:off x="609600" y="0"/>
            <a:ext cx="10972800" cy="3048000"/>
          </a:xfrm>
        </p:spPr>
        <p:txBody>
          <a:bodyPr/>
          <a:lstStyle/>
          <a:p>
            <a:pPr algn="ctr" defTabSz="685800" eaLnBrk="1" hangingPunct="1">
              <a:spcBef>
                <a:spcPts val="0"/>
              </a:spcBef>
              <a:spcAft>
                <a:spcPts val="1200"/>
              </a:spcAft>
              <a:buClr>
                <a:schemeClr val="tx1"/>
              </a:buClr>
              <a:buNone/>
              <a:defRPr/>
            </a:pPr>
            <a:r>
              <a:rPr lang="en-US" sz="4000" kern="1200" dirty="0">
                <a:solidFill>
                  <a:schemeClr val="tx2"/>
                </a:solidFill>
                <a:ea typeface="+mj-ea"/>
                <a:cs typeface="Calibri" panose="020F0502020204030204" pitchFamily="34" charset="0"/>
              </a:rPr>
              <a:t>1 Peter 2:2</a:t>
            </a:r>
          </a:p>
          <a:p>
            <a:pPr marL="0" indent="0" algn="just">
              <a:spcBef>
                <a:spcPts val="0"/>
              </a:spcBef>
              <a:buNone/>
            </a:pPr>
            <a:r>
              <a:rPr lang="en-US" sz="3600" dirty="0">
                <a:effectLst>
                  <a:outerShdw blurRad="38100" dist="38100" dir="2700000" algn="tl">
                    <a:srgbClr val="000000">
                      <a:alpha val="43137"/>
                    </a:srgbClr>
                  </a:outerShdw>
                </a:effectLst>
              </a:rPr>
              <a:t>“like newborn babies, long for the </a:t>
            </a:r>
            <a:r>
              <a:rPr lang="en-US" sz="3600" b="1" u="sng" dirty="0">
                <a:solidFill>
                  <a:srgbClr val="FFFFCC"/>
                </a:solidFill>
                <a:effectLst>
                  <a:outerShdw blurRad="38100" dist="38100" dir="2700000" algn="tl">
                    <a:srgbClr val="000000">
                      <a:alpha val="43137"/>
                    </a:srgbClr>
                  </a:outerShdw>
                </a:effectLst>
              </a:rPr>
              <a:t>pure  [</a:t>
            </a:r>
            <a:r>
              <a:rPr lang="en-US" sz="3600" b="1" i="1" u="sng" dirty="0">
                <a:solidFill>
                  <a:srgbClr val="FFFFCC"/>
                </a:solidFill>
                <a:effectLst>
                  <a:outerShdw blurRad="38100" dist="38100" dir="2700000" algn="tl">
                    <a:srgbClr val="000000">
                      <a:alpha val="43137"/>
                    </a:srgbClr>
                  </a:outerShdw>
                </a:effectLst>
              </a:rPr>
              <a:t>adolos</a:t>
            </a:r>
            <a:r>
              <a:rPr lang="en-US" sz="3600" b="1" u="sng" dirty="0">
                <a:solidFill>
                  <a:srgbClr val="FFFFCC"/>
                </a:solidFill>
                <a:effectLst>
                  <a:outerShdw blurRad="38100" dist="38100" dir="2700000" algn="tl">
                    <a:srgbClr val="000000">
                      <a:alpha val="43137"/>
                    </a:srgbClr>
                  </a:outerShdw>
                </a:effectLst>
              </a:rPr>
              <a:t>] milk of the word</a:t>
            </a:r>
            <a:r>
              <a:rPr lang="en-US" sz="3600" dirty="0">
                <a:effectLst>
                  <a:outerShdw blurRad="38100" dist="38100" dir="2700000" algn="tl">
                    <a:srgbClr val="000000">
                      <a:alpha val="43137"/>
                    </a:srgbClr>
                  </a:outerShdw>
                </a:effectLst>
              </a:rPr>
              <a:t>, so that by it you may grow in respect to salvation</a:t>
            </a:r>
            <a:r>
              <a:rPr lang="en-US" dirty="0">
                <a:effectLst/>
              </a:rPr>
              <a:t>, </a:t>
            </a:r>
            <a:r>
              <a:rPr lang="en-US" b="1" baseline="30000" dirty="0">
                <a:effectLst/>
              </a:rPr>
              <a:t>3 </a:t>
            </a:r>
            <a:r>
              <a:rPr lang="en-US" sz="3600" dirty="0">
                <a:effectLst>
                  <a:outerShdw blurRad="38100" dist="38100" dir="2700000" algn="tl">
                    <a:srgbClr val="000000">
                      <a:alpha val="43137"/>
                    </a:srgbClr>
                  </a:outerShdw>
                </a:effectLst>
              </a:rPr>
              <a:t>if you have tasted the kindness of the Lord.”</a:t>
            </a:r>
          </a:p>
        </p:txBody>
      </p:sp>
      <p:pic>
        <p:nvPicPr>
          <p:cNvPr id="6" name="Picture 5">
            <a:extLst>
              <a:ext uri="{FF2B5EF4-FFF2-40B4-BE49-F238E27FC236}">
                <a16:creationId xmlns:a16="http://schemas.microsoft.com/office/drawing/2014/main" id="{980B068D-3E25-4C28-8A41-3FB223D75AE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64471" y="2590800"/>
            <a:ext cx="3063059" cy="2286000"/>
          </a:xfrm>
          <a:prstGeom prst="rect">
            <a:avLst/>
          </a:prstGeom>
          <a:ln>
            <a:solidFill>
              <a:schemeClr val="tx1"/>
            </a:solidFill>
          </a:ln>
        </p:spPr>
      </p:pic>
    </p:spTree>
    <p:extLst>
      <p:ext uri="{BB962C8B-B14F-4D97-AF65-F5344CB8AC3E}">
        <p14:creationId xmlns:p14="http://schemas.microsoft.com/office/powerpoint/2010/main" val="16795136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type="body" idx="1"/>
          </p:nvPr>
        </p:nvSpPr>
        <p:spPr>
          <a:xfrm>
            <a:off x="609600" y="1935524"/>
            <a:ext cx="10972801" cy="2986952"/>
          </a:xfrm>
        </p:spPr>
        <p:txBody>
          <a:bodyPr/>
          <a:lstStyle/>
          <a:p>
            <a:pPr marL="0" indent="0" algn="just">
              <a:buNone/>
              <a:defRPr/>
            </a:pPr>
            <a:r>
              <a:rPr lang="en-US" dirty="0">
                <a:effectLst>
                  <a:outerShdw blurRad="38100" dist="38100" dir="2700000" algn="tl">
                    <a:srgbClr val="000000">
                      <a:alpha val="43137"/>
                    </a:srgbClr>
                  </a:outerShdw>
                </a:effectLst>
              </a:rPr>
              <a:t>"We believe in the complete adequacy of Scripture, for in it God has given us all things that pertain to life and godliness. We hold, therefore, that the Word of God by itself is sufficient to prepare a person for a lifetime of effective ministry.”</a:t>
            </a:r>
          </a:p>
        </p:txBody>
      </p:sp>
      <p:sp>
        <p:nvSpPr>
          <p:cNvPr id="6" name="Rectangle 5">
            <a:extLst>
              <a:ext uri="{FF2B5EF4-FFF2-40B4-BE49-F238E27FC236}">
                <a16:creationId xmlns:a16="http://schemas.microsoft.com/office/drawing/2014/main" id="{EE7029BF-8EAA-4334-9E5B-20D3596C7594}"/>
              </a:ext>
            </a:extLst>
          </p:cNvPr>
          <p:cNvSpPr/>
          <p:nvPr/>
        </p:nvSpPr>
        <p:spPr>
          <a:xfrm>
            <a:off x="1893506" y="228600"/>
            <a:ext cx="8404988" cy="1338828"/>
          </a:xfrm>
          <a:prstGeom prst="rect">
            <a:avLst/>
          </a:prstGeom>
        </p:spPr>
        <p:txBody>
          <a:bodyPr wrap="square">
            <a:spAutoFit/>
          </a:bodyPr>
          <a:lstStyle/>
          <a:p>
            <a:pPr algn="ctr">
              <a:spcAft>
                <a:spcPts val="600"/>
              </a:spcAft>
            </a:pPr>
            <a:r>
              <a:rPr 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Chafer Theological Seminary Distinctives: </a:t>
            </a:r>
          </a:p>
          <a:p>
            <a:pPr algn="ctr">
              <a:spcAft>
                <a:spcPts val="0"/>
              </a:spcAft>
            </a:pPr>
            <a:r>
              <a:rPr lang="en-US" sz="4000" cap="small"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sufficiency of the scriptures</a:t>
            </a:r>
          </a:p>
        </p:txBody>
      </p:sp>
      <p:pic>
        <p:nvPicPr>
          <p:cNvPr id="7" name="Picture 6" descr="cts-logo-clr">
            <a:extLst>
              <a:ext uri="{FF2B5EF4-FFF2-40B4-BE49-F238E27FC236}">
                <a16:creationId xmlns:a16="http://schemas.microsoft.com/office/drawing/2014/main" id="{355291FC-3CE3-43F6-ABE7-72A4E86D1D33}"/>
              </a:ext>
            </a:extLst>
          </p:cNvPr>
          <p:cNvPicPr/>
          <p:nvPr/>
        </p:nvPicPr>
        <p:blipFill>
          <a:blip r:embed="rId2" cstate="email">
            <a:extLst>
              <a:ext uri="{28A0092B-C50C-407E-A947-70E740481C1C}">
                <a14:useLocalDpi xmlns:a14="http://schemas.microsoft.com/office/drawing/2010/main"/>
              </a:ext>
            </a:extLst>
          </a:blip>
          <a:srcRect/>
          <a:stretch>
            <a:fillRect/>
          </a:stretch>
        </p:blipFill>
        <p:spPr bwMode="auto">
          <a:xfrm>
            <a:off x="457200" y="156459"/>
            <a:ext cx="1904999" cy="1859915"/>
          </a:xfrm>
          <a:prstGeom prst="rect">
            <a:avLst/>
          </a:prstGeom>
          <a:noFill/>
          <a:ln w="9525">
            <a:noFill/>
            <a:miter lim="800000"/>
            <a:headEnd/>
            <a:tailEnd/>
          </a:ln>
        </p:spPr>
      </p:pic>
      <p:sp>
        <p:nvSpPr>
          <p:cNvPr id="8" name="Rectangle 7">
            <a:extLst>
              <a:ext uri="{FF2B5EF4-FFF2-40B4-BE49-F238E27FC236}">
                <a16:creationId xmlns:a16="http://schemas.microsoft.com/office/drawing/2014/main" id="{3105FB8B-2BB0-440E-9C7D-08AA657A1CFA}"/>
              </a:ext>
            </a:extLst>
          </p:cNvPr>
          <p:cNvSpPr/>
          <p:nvPr/>
        </p:nvSpPr>
        <p:spPr>
          <a:xfrm>
            <a:off x="609600" y="6320135"/>
            <a:ext cx="10972801" cy="461665"/>
          </a:xfrm>
          <a:prstGeom prst="rect">
            <a:avLst/>
          </a:prstGeom>
        </p:spPr>
        <p:txBody>
          <a:bodyPr wrap="square">
            <a:spAutoFit/>
          </a:bodyPr>
          <a:lstStyle/>
          <a:p>
            <a:pPr algn="ct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https://www.chafer.edu/distinctives</a:t>
            </a:r>
          </a:p>
        </p:txBody>
      </p:sp>
    </p:spTree>
    <p:extLst>
      <p:ext uri="{BB962C8B-B14F-4D97-AF65-F5344CB8AC3E}">
        <p14:creationId xmlns:p14="http://schemas.microsoft.com/office/powerpoint/2010/main" val="2277710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itle 1"/>
          <p:cNvSpPr>
            <a:spLocks noGrp="1"/>
          </p:cNvSpPr>
          <p:nvPr>
            <p:ph type="title" idx="4294967295"/>
          </p:nvPr>
        </p:nvSpPr>
        <p:spPr>
          <a:xfrm>
            <a:off x="2209800" y="2857500"/>
            <a:ext cx="7772400" cy="1143000"/>
          </a:xfrm>
        </p:spPr>
        <p:txBody>
          <a:bodyPr/>
          <a:lstStyle/>
          <a:p>
            <a:pPr algn="ctr"/>
            <a:r>
              <a:rPr lang="en-US" altLang="en-US" sz="6000">
                <a:effectLst>
                  <a:outerShdw blurRad="38100" dist="38100" dir="2700000" algn="tl">
                    <a:srgbClr val="000000">
                      <a:alpha val="43137"/>
                    </a:srgbClr>
                  </a:outerShdw>
                </a:effectLst>
                <a:latin typeface="Calibri" panose="020F0502020204030204" pitchFamily="34" charset="0"/>
              </a:rPr>
              <a:t>Conclusion</a:t>
            </a:r>
          </a:p>
        </p:txBody>
      </p:sp>
    </p:spTree>
    <p:extLst>
      <p:ext uri="{BB962C8B-B14F-4D97-AF65-F5344CB8AC3E}">
        <p14:creationId xmlns:p14="http://schemas.microsoft.com/office/powerpoint/2010/main" val="25526488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59CCBA-5C2B-0050-67DB-C8B2ADBF1017}"/>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3E9DDC53-5772-AA8B-F898-AA9664EA37E9}"/>
              </a:ext>
            </a:extLst>
          </p:cNvPr>
          <p:cNvSpPr>
            <a:spLocks noGrp="1" noChangeArrowheads="1"/>
          </p:cNvSpPr>
          <p:nvPr>
            <p:ph type="title"/>
          </p:nvPr>
        </p:nvSpPr>
        <p:spPr>
          <a:xfrm>
            <a:off x="609600" y="228600"/>
            <a:ext cx="10972800" cy="914400"/>
          </a:xfrm>
        </p:spPr>
        <p:txBody>
          <a:bodyPr/>
          <a:lstStyle/>
          <a:p>
            <a:pPr algn="ctr" eaLnBrk="1" hangingPunct="1"/>
            <a:r>
              <a:rPr lang="en-US" sz="3600" kern="1200" dirty="0">
                <a:effectLst>
                  <a:outerShdw blurRad="38100" dist="38100" dir="2700000" algn="tl">
                    <a:srgbClr val="000000">
                      <a:alpha val="43137"/>
                    </a:srgbClr>
                  </a:outerShdw>
                </a:effectLst>
                <a:cs typeface="Calibri" panose="020F0502020204030204" pitchFamily="34" charset="0"/>
              </a:rPr>
              <a:t>MOSES’ CALLING</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Exodus 3:1-</a:t>
            </a: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22</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sp>
        <p:nvSpPr>
          <p:cNvPr id="161795" name="Rectangle 3">
            <a:extLst>
              <a:ext uri="{FF2B5EF4-FFF2-40B4-BE49-F238E27FC236}">
                <a16:creationId xmlns:a16="http://schemas.microsoft.com/office/drawing/2014/main" id="{5B60BB90-D1BA-C7A9-822F-EB6F9662CD40}"/>
              </a:ext>
            </a:extLst>
          </p:cNvPr>
          <p:cNvSpPr>
            <a:spLocks noGrp="1" noChangeArrowheads="1"/>
          </p:cNvSpPr>
          <p:nvPr>
            <p:ph type="body" idx="1"/>
          </p:nvPr>
        </p:nvSpPr>
        <p:spPr>
          <a:xfrm>
            <a:off x="609600" y="2057400"/>
            <a:ext cx="7239000" cy="3086100"/>
          </a:xfrm>
        </p:spPr>
        <p:txBody>
          <a:bodyPr/>
          <a:lstStyle/>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cs typeface="Calibri" panose="020F0502020204030204" pitchFamily="34" charset="0"/>
              </a:rPr>
              <a:t>Moses’ mission</a:t>
            </a:r>
            <a:r>
              <a:rPr lang="en-US" dirty="0">
                <a:latin typeface="Calibri" panose="020F0502020204030204" pitchFamily="34" charset="0"/>
                <a:cs typeface="Calibri" panose="020F0502020204030204" pitchFamily="34" charset="0"/>
              </a:rPr>
              <a:t> (1-10)</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cs typeface="Calibri" panose="020F0502020204030204" pitchFamily="34" charset="0"/>
              </a:rPr>
              <a:t>Moses’ objections (11-15)</a:t>
            </a:r>
            <a:endParaRPr lang="en-US" dirty="0">
              <a:latin typeface="Calibri" panose="020F0502020204030204" pitchFamily="34" charset="0"/>
              <a:cs typeface="Calibri" panose="020F0502020204030204" pitchFamily="34" charset="0"/>
            </a:endParaRP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cs typeface="Calibri" panose="020F0502020204030204" pitchFamily="34" charset="0"/>
              </a:rPr>
              <a:t>God’s prophecies (16-22)</a:t>
            </a:r>
          </a:p>
        </p:txBody>
      </p:sp>
      <p:pic>
        <p:nvPicPr>
          <p:cNvPr id="4" name="Picture 3">
            <a:extLst>
              <a:ext uri="{FF2B5EF4-FFF2-40B4-BE49-F238E27FC236}">
                <a16:creationId xmlns:a16="http://schemas.microsoft.com/office/drawing/2014/main" id="{1B7CB98F-1535-C560-0082-B4B7C4B0E87B}"/>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8533258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25BEAC-1719-9A4A-9427-91452E5F38FC}"/>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3325EAC7-DE35-507C-2E60-A62FDA69723F}"/>
              </a:ext>
            </a:extLst>
          </p:cNvPr>
          <p:cNvSpPr/>
          <p:nvPr/>
        </p:nvSpPr>
        <p:spPr>
          <a:xfrm>
            <a:off x="609600" y="4087346"/>
            <a:ext cx="10972800" cy="2313454"/>
          </a:xfrm>
          <a:prstGeom prst="rect">
            <a:avLst/>
          </a:prstGeom>
        </p:spPr>
        <p:txBody>
          <a:bodyPr wrap="square">
            <a:spAutoFit/>
          </a:bodyPr>
          <a:lstStyle/>
          <a:p>
            <a:pPr algn="just">
              <a:spcBef>
                <a:spcPts val="0"/>
              </a:spcBef>
              <a:spcAft>
                <a:spcPts val="1000"/>
              </a:spcAft>
            </a:pPr>
            <a:r>
              <a:rPr lang="en-US" sz="3600" u="none" strike="noStrike" baseline="30000" dirty="0">
                <a:effectLst>
                  <a:outerShdw blurRad="38100" dist="38100" dir="2700000" algn="tl">
                    <a:srgbClr val="000000">
                      <a:alpha val="43137"/>
                    </a:srgbClr>
                  </a:outerShdw>
                </a:effectLst>
                <a:latin typeface="Calibri" panose="020F0502020204030204" pitchFamily="34" charset="0"/>
              </a:rPr>
              <a:t>24</a:t>
            </a:r>
            <a:r>
              <a:rPr lang="en-US" sz="3600" u="none" strike="noStrike" dirty="0">
                <a:effectLst>
                  <a:outerShdw blurRad="38100" dist="38100" dir="2700000" algn="tl">
                    <a:srgbClr val="000000">
                      <a:alpha val="43137"/>
                    </a:srgbClr>
                  </a:outerShdw>
                </a:effectLst>
                <a:latin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rPr>
              <a:t>The </a:t>
            </a:r>
            <a:r>
              <a:rPr lang="en-US" sz="3600" cap="small" dirty="0">
                <a:effectLst>
                  <a:outerShdw blurRad="38100" dist="38100" dir="2700000" algn="tl">
                    <a:srgbClr val="000000">
                      <a:alpha val="43137"/>
                    </a:srgbClr>
                  </a:outerShdw>
                </a:effectLst>
                <a:latin typeface="Calibri" panose="020F0502020204030204" pitchFamily="34" charset="0"/>
              </a:rPr>
              <a:t>Lord</a:t>
            </a:r>
            <a:r>
              <a:rPr lang="en-US" sz="3600" dirty="0">
                <a:effectLst>
                  <a:outerShdw blurRad="38100" dist="38100" dir="2700000" algn="tl">
                    <a:srgbClr val="000000">
                      <a:alpha val="43137"/>
                    </a:srgbClr>
                  </a:outerShdw>
                </a:effectLst>
                <a:latin typeface="Calibri" panose="020F0502020204030204" pitchFamily="34" charset="0"/>
              </a:rPr>
              <a:t> bless you, and keep you; </a:t>
            </a:r>
            <a:r>
              <a:rPr lang="en-US" sz="3600" u="none" strike="noStrike" baseline="30000" dirty="0">
                <a:effectLst>
                  <a:outerShdw blurRad="38100" dist="38100" dir="2700000" algn="tl">
                    <a:srgbClr val="000000">
                      <a:alpha val="43137"/>
                    </a:srgbClr>
                  </a:outerShdw>
                </a:effectLst>
                <a:latin typeface="Calibri" panose="020F0502020204030204" pitchFamily="34" charset="0"/>
              </a:rPr>
              <a:t>25</a:t>
            </a:r>
            <a:r>
              <a:rPr lang="en-US" sz="3600" u="none" strike="noStrike" dirty="0">
                <a:effectLst>
                  <a:outerShdw blurRad="38100" dist="38100" dir="2700000" algn="tl">
                    <a:srgbClr val="000000">
                      <a:alpha val="43137"/>
                    </a:srgbClr>
                  </a:outerShdw>
                </a:effectLst>
                <a:latin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rPr>
              <a:t>The </a:t>
            </a:r>
            <a:r>
              <a:rPr lang="en-US" sz="3600" cap="small" dirty="0">
                <a:effectLst>
                  <a:outerShdw blurRad="38100" dist="38100" dir="2700000" algn="tl">
                    <a:srgbClr val="000000">
                      <a:alpha val="43137"/>
                    </a:srgbClr>
                  </a:outerShdw>
                </a:effectLst>
                <a:latin typeface="Calibri" panose="020F0502020204030204" pitchFamily="34" charset="0"/>
              </a:rPr>
              <a:t>Lord</a:t>
            </a:r>
            <a:r>
              <a:rPr lang="en-US" sz="3600" dirty="0">
                <a:effectLst>
                  <a:outerShdw blurRad="38100" dist="38100" dir="2700000" algn="tl">
                    <a:srgbClr val="000000">
                      <a:alpha val="43137"/>
                    </a:srgbClr>
                  </a:outerShdw>
                </a:effectLst>
                <a:latin typeface="Calibri" panose="020F0502020204030204" pitchFamily="34" charset="0"/>
              </a:rPr>
              <a:t> make His face shine on you, And be gracious to you; </a:t>
            </a:r>
            <a:r>
              <a:rPr lang="en-US" sz="3600" u="none" strike="noStrike" baseline="30000" dirty="0">
                <a:effectLst>
                  <a:outerShdw blurRad="38100" dist="38100" dir="2700000" algn="tl">
                    <a:srgbClr val="000000">
                      <a:alpha val="43137"/>
                    </a:srgbClr>
                  </a:outerShdw>
                </a:effectLst>
                <a:latin typeface="Calibri" panose="020F0502020204030204" pitchFamily="34" charset="0"/>
              </a:rPr>
              <a:t>26</a:t>
            </a:r>
            <a:r>
              <a:rPr lang="en-US" sz="3600" u="none" strike="noStrike" dirty="0">
                <a:effectLst>
                  <a:outerShdw blurRad="38100" dist="38100" dir="2700000" algn="tl">
                    <a:srgbClr val="000000">
                      <a:alpha val="43137"/>
                    </a:srgbClr>
                  </a:outerShdw>
                </a:effectLst>
                <a:latin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rPr>
              <a:t>The </a:t>
            </a:r>
            <a:r>
              <a:rPr lang="en-US" sz="3600" cap="small" dirty="0">
                <a:effectLst>
                  <a:outerShdw blurRad="38100" dist="38100" dir="2700000" algn="tl">
                    <a:srgbClr val="000000">
                      <a:alpha val="43137"/>
                    </a:srgbClr>
                  </a:outerShdw>
                </a:effectLst>
                <a:latin typeface="Calibri" panose="020F0502020204030204" pitchFamily="34" charset="0"/>
              </a:rPr>
              <a:t>Lord</a:t>
            </a:r>
            <a:r>
              <a:rPr lang="en-US" sz="3600" dirty="0">
                <a:effectLst>
                  <a:outerShdw blurRad="38100" dist="38100" dir="2700000" algn="tl">
                    <a:srgbClr val="000000">
                      <a:alpha val="43137"/>
                    </a:srgbClr>
                  </a:outerShdw>
                </a:effectLst>
                <a:latin typeface="Calibri" panose="020F0502020204030204" pitchFamily="34" charset="0"/>
              </a:rPr>
              <a:t> lift up His countenance on you, And give you peace.</a:t>
            </a:r>
          </a:p>
          <a:p>
            <a:pPr algn="r">
              <a:spcBef>
                <a:spcPts val="0"/>
              </a:spcBef>
              <a:spcAft>
                <a:spcPts val="1000"/>
              </a:spcAft>
            </a:pPr>
            <a:r>
              <a:rPr lang="en-US" sz="2800" dirty="0">
                <a:effectLst>
                  <a:outerShdw blurRad="38100" dist="38100" dir="2700000" algn="tl">
                    <a:srgbClr val="000000">
                      <a:alpha val="43137"/>
                    </a:srgbClr>
                  </a:outerShdw>
                </a:effectLst>
                <a:latin typeface="Calibri" panose="020F0502020204030204" pitchFamily="34" charset="0"/>
              </a:rPr>
              <a:t>Numbers 6:24–26 (NASB95)</a:t>
            </a:r>
          </a:p>
        </p:txBody>
      </p:sp>
      <p:pic>
        <p:nvPicPr>
          <p:cNvPr id="2" name="Picture 1">
            <a:extLst>
              <a:ext uri="{FF2B5EF4-FFF2-40B4-BE49-F238E27FC236}">
                <a16:creationId xmlns:a16="http://schemas.microsoft.com/office/drawing/2014/main" id="{08CF46EB-5A35-2263-DACA-0CBAF911791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138254" y="533400"/>
            <a:ext cx="5915492" cy="3200400"/>
          </a:xfrm>
          <a:prstGeom prst="rect">
            <a:avLst/>
          </a:prstGeom>
        </p:spPr>
      </p:pic>
    </p:spTree>
    <p:extLst>
      <p:ext uri="{BB962C8B-B14F-4D97-AF65-F5344CB8AC3E}">
        <p14:creationId xmlns:p14="http://schemas.microsoft.com/office/powerpoint/2010/main" val="29730012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PREVIOUS_ACTIVE_SLIDE" val="28079"/>
</p:tagLst>
</file>

<file path=ppt/theme/theme1.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Designs\Azure.pot</Template>
  <TotalTime>12238</TotalTime>
  <Words>3088</Words>
  <Application>Microsoft Office PowerPoint</Application>
  <PresentationFormat>Widescreen</PresentationFormat>
  <Paragraphs>433</Paragraphs>
  <Slides>94</Slides>
  <Notes>5</Notes>
  <HiddenSlides>0</HiddenSlides>
  <MMClips>0</MMClips>
  <ScaleCrop>false</ScaleCrop>
  <HeadingPairs>
    <vt:vector size="4" baseType="variant">
      <vt:variant>
        <vt:lpstr>Theme</vt:lpstr>
      </vt:variant>
      <vt:variant>
        <vt:i4>1</vt:i4>
      </vt:variant>
      <vt:variant>
        <vt:lpstr>Slide Titles</vt:lpstr>
      </vt:variant>
      <vt:variant>
        <vt:i4>94</vt:i4>
      </vt:variant>
    </vt:vector>
  </HeadingPairs>
  <TitlesOfParts>
    <vt:vector size="95" baseType="lpstr">
      <vt:lpstr>Azure</vt:lpstr>
      <vt:lpstr>PowerPoint Presentation</vt:lpstr>
      <vt:lpstr>EXODUS STRUCTURE/OUTLINE</vt:lpstr>
      <vt:lpstr>REDEMPTION (1:1–12:30)</vt:lpstr>
      <vt:lpstr>PowerPoint Presentation</vt:lpstr>
      <vt:lpstr>MOSES’ CALLING Exodus 3:1-22</vt:lpstr>
      <vt:lpstr>MOSES’ CALLING Exodus 3:1-22</vt:lpstr>
      <vt:lpstr>I. Exodus 3:1-10 Moses’ Misson</vt:lpstr>
      <vt:lpstr>I. Exodus 3:1-10 Moses’ Misson</vt:lpstr>
      <vt:lpstr>Exodus 3:1-3 God’s Manifestation </vt:lpstr>
      <vt:lpstr>Exodus 3:1-3 God’s Manifestation </vt:lpstr>
      <vt:lpstr>PowerPoint Presentation</vt:lpstr>
      <vt:lpstr>PowerPoint Presentation</vt:lpstr>
      <vt:lpstr>PowerPoint Presentation</vt:lpstr>
      <vt:lpstr>Exodus 3:1-3 God’s Manifestation </vt:lpstr>
      <vt:lpstr>PowerPoint Presentation</vt:lpstr>
      <vt:lpstr>PowerPoint Presentation</vt:lpstr>
      <vt:lpstr>Exodus 3:1-3 God’s Manifestation </vt:lpstr>
      <vt:lpstr>PowerPoint Presentation</vt:lpstr>
      <vt:lpstr>I. Exodus 3:1-10 Moses’ Misson</vt:lpstr>
      <vt:lpstr>Exodus 3:4-10 God’s Message</vt:lpstr>
      <vt:lpstr>Exodus 3:4-10 God’s Message</vt:lpstr>
      <vt:lpstr>PowerPoint Presentation</vt:lpstr>
      <vt:lpstr>Exodus 3:4-10 God’s Message</vt:lpstr>
      <vt:lpstr>Exodus 3:4-10 God’s Message</vt:lpstr>
      <vt:lpstr>PowerPoint Presentation</vt:lpstr>
      <vt:lpstr>Evidence of Abrahamic Covenant’s Unconditional Nature</vt:lpstr>
      <vt:lpstr>Land Promises Fulfilled in the Time of Joshua (Josh. 11:23; 21:43-45) or Solomon (1 Kgs. 4:21)?</vt:lpstr>
      <vt:lpstr>PowerPoint Presentation</vt:lpstr>
      <vt:lpstr>PowerPoint Presentation</vt:lpstr>
      <vt:lpstr>PowerPoint Presentation</vt:lpstr>
      <vt:lpstr>GENESIS STRUCTURE</vt:lpstr>
      <vt:lpstr>PowerPoint Presentation</vt:lpstr>
      <vt:lpstr>Exodus 3:4-10 God’s Message</vt:lpstr>
      <vt:lpstr>PowerPoint Presentation</vt:lpstr>
      <vt:lpstr>Names for God in Genesis</vt:lpstr>
      <vt:lpstr>Exodus 3:4-10 God’s Message</vt:lpstr>
      <vt:lpstr>PowerPoint Presentation</vt:lpstr>
      <vt:lpstr>Evidence of Abrahamic Covenant’s Unconditional Nature</vt:lpstr>
      <vt:lpstr>Land Promises Fulfilled in the Time of Joshua (Josh. 11:23; 21:43-45) or Solomon (1 Kgs. 4:21)?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Exodus 3:4-10 God’s Message</vt:lpstr>
      <vt:lpstr>Exodus 3:4-10 God’s Message</vt:lpstr>
      <vt:lpstr>PowerPoint Presentation</vt:lpstr>
      <vt:lpstr>PowerPoint Presentation</vt:lpstr>
      <vt:lpstr>MOSES’ CALLING Exodus 3:1-22</vt:lpstr>
      <vt:lpstr>II. Exodus 3:11-15 Moses’ Objections</vt:lpstr>
      <vt:lpstr>II. Exodus 3:11-15 Moses’ Objections</vt:lpstr>
      <vt:lpstr>Exodus 3:11-12 1st Objection</vt:lpstr>
      <vt:lpstr>Exodus 3:11-12 1st Objection</vt:lpstr>
      <vt:lpstr>PowerPoint Presentation</vt:lpstr>
      <vt:lpstr>Exodus 3:11-12 1st Objection</vt:lpstr>
      <vt:lpstr>PowerPoint Presentation</vt:lpstr>
      <vt:lpstr>EXODUS STRUCTURE/OUTLINE</vt:lpstr>
      <vt:lpstr>Tabernacle Diagram</vt:lpstr>
      <vt:lpstr>II. Exodus 3:11-15 Moses’ Objections</vt:lpstr>
      <vt:lpstr>Exodus 3:13-15 2nd Objection</vt:lpstr>
      <vt:lpstr>Exodus 3:13-15 2nd Objection</vt:lpstr>
      <vt:lpstr>PowerPoint Presentation</vt:lpstr>
      <vt:lpstr>Exodus 3:13-15 2nd Objection</vt:lpstr>
      <vt:lpstr>PowerPoint Presentation</vt:lpstr>
      <vt:lpstr>PowerPoint Presentation</vt:lpstr>
      <vt:lpstr>PowerPoint Presentation</vt:lpstr>
      <vt:lpstr>Names for God in Genesis</vt:lpstr>
      <vt:lpstr>MOSES’ CALLING Exodus 3:1-22</vt:lpstr>
      <vt:lpstr>III. Exodus 3:16-22 God’s Prophecies</vt:lpstr>
      <vt:lpstr>III. Exodus 3:16-22 God’s Prophecies</vt:lpstr>
      <vt:lpstr>PowerPoint Presentation</vt:lpstr>
      <vt:lpstr>PowerPoint Presentation</vt:lpstr>
      <vt:lpstr>III. Exodus 3:16-22 God’s Prophecies</vt:lpstr>
      <vt:lpstr>EXODUS STRUCTURE/OUTLINE</vt:lpstr>
      <vt:lpstr>Tabernacle Diagram</vt:lpstr>
      <vt:lpstr>Shaping and Populating (Gen 1:1)</vt:lpstr>
      <vt:lpstr>III. Exodus 3:16-22 God’s Prophecies</vt:lpstr>
      <vt:lpstr>III. Exodus 3:16-22 God’s Prophecies</vt:lpstr>
      <vt:lpstr>PowerPoint Presentation</vt:lpstr>
      <vt:lpstr>III. Exodus 3:16-22 God’s Prophecies</vt:lpstr>
      <vt:lpstr>PowerPoint Presentation</vt:lpstr>
      <vt:lpstr>EXODUS STRUCTURE/OUTLINE</vt:lpstr>
      <vt:lpstr>Tabernacle Diagram</vt:lpstr>
      <vt:lpstr>PowerPoint Presentation</vt:lpstr>
      <vt:lpstr>Maslow’s Hierarchy of Needs</vt:lpstr>
      <vt:lpstr>PowerPoint Presentation</vt:lpstr>
      <vt:lpstr>PowerPoint Presentation</vt:lpstr>
      <vt:lpstr>PowerPoint Presentation</vt:lpstr>
      <vt:lpstr>PowerPoint Presentation</vt:lpstr>
      <vt:lpstr>Conclusion</vt:lpstr>
      <vt:lpstr>MOSES’ CALLING Exodus 3:1-22</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007 Exodus 3v1-22</dc:title>
  <dc:subject>Exodus</dc:subject>
  <dc:creator>A. Woods</dc:creator>
  <dc:description>Modified by Jim McGowan</dc:description>
  <cp:lastModifiedBy>anne woods</cp:lastModifiedBy>
  <cp:revision>1240</cp:revision>
  <cp:lastPrinted>2025-06-20T13:40:58Z</cp:lastPrinted>
  <dcterms:created xsi:type="dcterms:W3CDTF">2009-03-17T12:21:13Z</dcterms:created>
  <dcterms:modified xsi:type="dcterms:W3CDTF">2025-06-28T18:17:15Z</dcterms:modified>
</cp:coreProperties>
</file>