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9"/>
  </p:notesMasterIdLst>
  <p:handoutMasterIdLst>
    <p:handoutMasterId r:id="rId230"/>
  </p:handoutMasterIdLst>
  <p:sldIdLst>
    <p:sldId id="2120" r:id="rId2"/>
    <p:sldId id="2199" r:id="rId3"/>
    <p:sldId id="2129" r:id="rId4"/>
    <p:sldId id="2127" r:id="rId5"/>
    <p:sldId id="6567" r:id="rId6"/>
    <p:sldId id="2257" r:id="rId7"/>
    <p:sldId id="2253" r:id="rId8"/>
    <p:sldId id="6568" r:id="rId9"/>
    <p:sldId id="6498" r:id="rId10"/>
    <p:sldId id="6569" r:id="rId11"/>
    <p:sldId id="6627" r:id="rId12"/>
    <p:sldId id="6570" r:id="rId13"/>
    <p:sldId id="2187" r:id="rId14"/>
    <p:sldId id="5358" r:id="rId15"/>
    <p:sldId id="6572" r:id="rId16"/>
    <p:sldId id="6573" r:id="rId17"/>
    <p:sldId id="6574" r:id="rId18"/>
    <p:sldId id="2195" r:id="rId19"/>
    <p:sldId id="6575" r:id="rId20"/>
    <p:sldId id="5595" r:id="rId21"/>
    <p:sldId id="6628" r:id="rId22"/>
    <p:sldId id="5597" r:id="rId23"/>
    <p:sldId id="6576" r:id="rId24"/>
    <p:sldId id="6577" r:id="rId25"/>
    <p:sldId id="6592" r:id="rId26"/>
    <p:sldId id="5073" r:id="rId27"/>
    <p:sldId id="2661" r:id="rId28"/>
    <p:sldId id="5161" r:id="rId29"/>
    <p:sldId id="2259" r:id="rId30"/>
    <p:sldId id="6578" r:id="rId31"/>
    <p:sldId id="2189" r:id="rId32"/>
    <p:sldId id="6504" r:id="rId33"/>
    <p:sldId id="2190" r:id="rId34"/>
    <p:sldId id="2191" r:id="rId35"/>
    <p:sldId id="6586" r:id="rId36"/>
    <p:sldId id="5469" r:id="rId37"/>
    <p:sldId id="6581" r:id="rId38"/>
    <p:sldId id="5598" r:id="rId39"/>
    <p:sldId id="6582" r:id="rId40"/>
    <p:sldId id="6583" r:id="rId41"/>
    <p:sldId id="6518" r:id="rId42"/>
    <p:sldId id="6584" r:id="rId43"/>
    <p:sldId id="6585" r:id="rId44"/>
    <p:sldId id="5471" r:id="rId45"/>
    <p:sldId id="5031" r:id="rId46"/>
    <p:sldId id="3744" r:id="rId47"/>
    <p:sldId id="2619" r:id="rId48"/>
    <p:sldId id="5509" r:id="rId49"/>
    <p:sldId id="6587" r:id="rId50"/>
    <p:sldId id="5482" r:id="rId51"/>
    <p:sldId id="5524" r:id="rId52"/>
    <p:sldId id="5526" r:id="rId53"/>
    <p:sldId id="6588" r:id="rId54"/>
    <p:sldId id="5548" r:id="rId55"/>
    <p:sldId id="5549" r:id="rId56"/>
    <p:sldId id="6589" r:id="rId57"/>
    <p:sldId id="5552" r:id="rId58"/>
    <p:sldId id="5553" r:id="rId59"/>
    <p:sldId id="6590" r:id="rId60"/>
    <p:sldId id="5593" r:id="rId61"/>
    <p:sldId id="5594" r:id="rId62"/>
    <p:sldId id="5550" r:id="rId63"/>
    <p:sldId id="6593" r:id="rId64"/>
    <p:sldId id="6594" r:id="rId65"/>
    <p:sldId id="6595" r:id="rId66"/>
    <p:sldId id="6596" r:id="rId67"/>
    <p:sldId id="6597" r:id="rId68"/>
    <p:sldId id="6598" r:id="rId69"/>
    <p:sldId id="6599" r:id="rId70"/>
    <p:sldId id="6600" r:id="rId71"/>
    <p:sldId id="6601" r:id="rId72"/>
    <p:sldId id="6602" r:id="rId73"/>
    <p:sldId id="6603" r:id="rId74"/>
    <p:sldId id="6604" r:id="rId75"/>
    <p:sldId id="6605" r:id="rId76"/>
    <p:sldId id="6606" r:id="rId77"/>
    <p:sldId id="6607" r:id="rId78"/>
    <p:sldId id="6625" r:id="rId79"/>
    <p:sldId id="6626" r:id="rId80"/>
    <p:sldId id="6608" r:id="rId81"/>
    <p:sldId id="6629" r:id="rId82"/>
    <p:sldId id="6609" r:id="rId83"/>
    <p:sldId id="6610" r:id="rId84"/>
    <p:sldId id="6611" r:id="rId85"/>
    <p:sldId id="6612" r:id="rId86"/>
    <p:sldId id="6613" r:id="rId87"/>
    <p:sldId id="6614" r:id="rId88"/>
    <p:sldId id="6615" r:id="rId89"/>
    <p:sldId id="6630" r:id="rId90"/>
    <p:sldId id="6571" r:id="rId91"/>
    <p:sldId id="6616" r:id="rId92"/>
    <p:sldId id="6617" r:id="rId93"/>
    <p:sldId id="6618" r:id="rId94"/>
    <p:sldId id="6619" r:id="rId95"/>
    <p:sldId id="6620" r:id="rId96"/>
    <p:sldId id="6631" r:id="rId97"/>
    <p:sldId id="6621" r:id="rId98"/>
    <p:sldId id="6622" r:id="rId99"/>
    <p:sldId id="6529" r:id="rId100"/>
    <p:sldId id="6623" r:id="rId101"/>
    <p:sldId id="2306" r:id="rId102"/>
    <p:sldId id="6624" r:id="rId103"/>
    <p:sldId id="2271" r:id="rId104"/>
    <p:sldId id="6632" r:id="rId105"/>
    <p:sldId id="6633" r:id="rId106"/>
    <p:sldId id="6634" r:id="rId107"/>
    <p:sldId id="2272" r:id="rId108"/>
    <p:sldId id="6635" r:id="rId109"/>
    <p:sldId id="6636" r:id="rId110"/>
    <p:sldId id="5610" r:id="rId111"/>
    <p:sldId id="6637" r:id="rId112"/>
    <p:sldId id="2247" r:id="rId113"/>
    <p:sldId id="2248" r:id="rId114"/>
    <p:sldId id="6638" r:id="rId115"/>
    <p:sldId id="6639" r:id="rId116"/>
    <p:sldId id="2251" r:id="rId117"/>
    <p:sldId id="1991" r:id="rId118"/>
    <p:sldId id="6640" r:id="rId119"/>
    <p:sldId id="6641" r:id="rId120"/>
    <p:sldId id="6642" r:id="rId121"/>
    <p:sldId id="6532" r:id="rId122"/>
    <p:sldId id="6533" r:id="rId123"/>
    <p:sldId id="6534" r:id="rId124"/>
    <p:sldId id="6643" r:id="rId125"/>
    <p:sldId id="6644" r:id="rId126"/>
    <p:sldId id="6645" r:id="rId127"/>
    <p:sldId id="6646" r:id="rId128"/>
    <p:sldId id="6647" r:id="rId129"/>
    <p:sldId id="6650" r:id="rId130"/>
    <p:sldId id="6651" r:id="rId131"/>
    <p:sldId id="2024" r:id="rId132"/>
    <p:sldId id="6652" r:id="rId133"/>
    <p:sldId id="6653" r:id="rId134"/>
    <p:sldId id="6648" r:id="rId135"/>
    <p:sldId id="6654" r:id="rId136"/>
    <p:sldId id="6402" r:id="rId137"/>
    <p:sldId id="2025" r:id="rId138"/>
    <p:sldId id="6655" r:id="rId139"/>
    <p:sldId id="6656" r:id="rId140"/>
    <p:sldId id="6657" r:id="rId141"/>
    <p:sldId id="2256" r:id="rId142"/>
    <p:sldId id="6658" r:id="rId143"/>
    <p:sldId id="6659" r:id="rId144"/>
    <p:sldId id="6506" r:id="rId145"/>
    <p:sldId id="6540" r:id="rId146"/>
    <p:sldId id="6542" r:id="rId147"/>
    <p:sldId id="1232" r:id="rId148"/>
    <p:sldId id="6541" r:id="rId149"/>
    <p:sldId id="6543" r:id="rId150"/>
    <p:sldId id="6660" r:id="rId151"/>
    <p:sldId id="6505" r:id="rId152"/>
    <p:sldId id="6702" r:id="rId153"/>
    <p:sldId id="6661" r:id="rId154"/>
    <p:sldId id="6662" r:id="rId155"/>
    <p:sldId id="2255" r:id="rId156"/>
    <p:sldId id="5620" r:id="rId157"/>
    <p:sldId id="5621" r:id="rId158"/>
    <p:sldId id="6663" r:id="rId159"/>
    <p:sldId id="5591" r:id="rId160"/>
    <p:sldId id="6544" r:id="rId161"/>
    <p:sldId id="6545" r:id="rId162"/>
    <p:sldId id="5592" r:id="rId163"/>
    <p:sldId id="6664" r:id="rId164"/>
    <p:sldId id="6520" r:id="rId165"/>
    <p:sldId id="5568" r:id="rId166"/>
    <p:sldId id="6667" r:id="rId167"/>
    <p:sldId id="6546" r:id="rId168"/>
    <p:sldId id="6668" r:id="rId169"/>
    <p:sldId id="6670" r:id="rId170"/>
    <p:sldId id="2258" r:id="rId171"/>
    <p:sldId id="6671" r:id="rId172"/>
    <p:sldId id="6672" r:id="rId173"/>
    <p:sldId id="6555" r:id="rId174"/>
    <p:sldId id="6556" r:id="rId175"/>
    <p:sldId id="6673" r:id="rId176"/>
    <p:sldId id="6674" r:id="rId177"/>
    <p:sldId id="6675" r:id="rId178"/>
    <p:sldId id="6676" r:id="rId179"/>
    <p:sldId id="6557" r:id="rId180"/>
    <p:sldId id="6677" r:id="rId181"/>
    <p:sldId id="2215" r:id="rId182"/>
    <p:sldId id="2216" r:id="rId183"/>
    <p:sldId id="2217" r:id="rId184"/>
    <p:sldId id="2218" r:id="rId185"/>
    <p:sldId id="6678" r:id="rId186"/>
    <p:sldId id="2219" r:id="rId187"/>
    <p:sldId id="2220" r:id="rId188"/>
    <p:sldId id="6679" r:id="rId189"/>
    <p:sldId id="6684" r:id="rId190"/>
    <p:sldId id="6680" r:id="rId191"/>
    <p:sldId id="6681" r:id="rId192"/>
    <p:sldId id="6682" r:id="rId193"/>
    <p:sldId id="6683" r:id="rId194"/>
    <p:sldId id="2224" r:id="rId195"/>
    <p:sldId id="5846" r:id="rId196"/>
    <p:sldId id="6485" r:id="rId197"/>
    <p:sldId id="6686" r:id="rId198"/>
    <p:sldId id="6690" r:id="rId199"/>
    <p:sldId id="6687" r:id="rId200"/>
    <p:sldId id="2226" r:id="rId201"/>
    <p:sldId id="6691" r:id="rId202"/>
    <p:sldId id="6496" r:id="rId203"/>
    <p:sldId id="6561" r:id="rId204"/>
    <p:sldId id="2228" r:id="rId205"/>
    <p:sldId id="6692" r:id="rId206"/>
    <p:sldId id="2314" r:id="rId207"/>
    <p:sldId id="2315" r:id="rId208"/>
    <p:sldId id="2316" r:id="rId209"/>
    <p:sldId id="6693" r:id="rId210"/>
    <p:sldId id="2233" r:id="rId211"/>
    <p:sldId id="2234" r:id="rId212"/>
    <p:sldId id="2235" r:id="rId213"/>
    <p:sldId id="6694" r:id="rId214"/>
    <p:sldId id="2318" r:id="rId215"/>
    <p:sldId id="6695" r:id="rId216"/>
    <p:sldId id="6696" r:id="rId217"/>
    <p:sldId id="2239" r:id="rId218"/>
    <p:sldId id="320" r:id="rId219"/>
    <p:sldId id="6697" r:id="rId220"/>
    <p:sldId id="2320" r:id="rId221"/>
    <p:sldId id="6698" r:id="rId222"/>
    <p:sldId id="2243" r:id="rId223"/>
    <p:sldId id="6699" r:id="rId224"/>
    <p:sldId id="6700" r:id="rId225"/>
    <p:sldId id="2322" r:id="rId226"/>
    <p:sldId id="5602" r:id="rId227"/>
    <p:sldId id="6701" r:id="rId228"/>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Mora" initials="CM" lastIdx="2" clrIdx="0">
    <p:extLst>
      <p:ext uri="{19B8F6BF-5375-455C-9EA6-DF929625EA0E}">
        <p15:presenceInfo xmlns:p15="http://schemas.microsoft.com/office/powerpoint/2012/main" userId="24c506dca79c9d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D6D6D"/>
    <a:srgbClr val="171F2B"/>
    <a:srgbClr val="000000"/>
    <a:srgbClr val="959595"/>
    <a:srgbClr val="020202"/>
    <a:srgbClr val="49608A"/>
    <a:srgbClr val="002060"/>
    <a:srgbClr val="627AA4"/>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5974" autoAdjust="0"/>
  </p:normalViewPr>
  <p:slideViewPr>
    <p:cSldViewPr>
      <p:cViewPr varScale="1">
        <p:scale>
          <a:sx n="126" d="100"/>
          <a:sy n="126" d="100"/>
        </p:scale>
        <p:origin x="9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commentAuthors" Target="commen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6/18/2025</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6967-CBE6-8AF3-8CA8-E02BEEB4CF31}"/>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EC3BC1BB-1C31-91F2-B721-2C6D66622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81</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B8D6A662-E4DE-5B57-6A87-E9E40E43E18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190FEB7-F96D-82BA-AEDC-70342F7D0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9236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A156-E54D-3240-CC57-0266BF905F40}"/>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15EC7437-D24E-39A5-F574-FBBC1E206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109</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9B35823C-2B96-7555-9046-A671903657D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4797413-BEDB-2BF7-EC89-48583895CA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81467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0085-49A2-8688-A981-4A7C548C45EA}"/>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007A995-9293-C597-3EE7-E37DD2D8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128</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1F6329CB-F41D-7E82-A77D-32FB3742CF6F}"/>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8EA66D6-FA15-BEBF-AFAE-F16004809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59717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8A25-CB4C-78D2-B37C-127FD3056989}"/>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B4A65D35-8EEC-0C5F-0566-827F53D15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140</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2A136D7A-CDC8-0A6E-5B00-2B2BBFE7EC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F3DC75C-2B89-FC9D-CC73-AFC08CFE7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254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165</a:t>
            </a:fld>
            <a:endParaRPr lang="en-US" altLang="en-US" dirty="0"/>
          </a:p>
        </p:txBody>
      </p:sp>
    </p:spTree>
    <p:extLst>
      <p:ext uri="{BB962C8B-B14F-4D97-AF65-F5344CB8AC3E}">
        <p14:creationId xmlns:p14="http://schemas.microsoft.com/office/powerpoint/2010/main" val="214842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65FE-C6E2-C2B2-1AC1-62E5B689EA47}"/>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0EA14E2E-5B51-949B-944B-B2E7DB52D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168</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06ECAE0E-6FA5-8571-7A67-E122923BC89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6CF5D2C-4059-F3EC-7E17-50381E348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22362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60FF-B005-846B-050A-84AA42B737D5}"/>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53FCBFB-4042-A77E-3E94-3514C0547A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180</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ACC2E34E-1CF2-18D9-09F6-234F1F79EFA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43E16A5-D4D1-B63E-4DFA-B8A2CBD5A5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78952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16013" y="698500"/>
            <a:ext cx="4649787" cy="34861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CA5406-0544-4707-9917-6B8FB837F1FE}" type="slidenum">
              <a:rPr lang="en-US" smtClean="0"/>
              <a:pPr/>
              <a:t>204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226</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7991-CB72-D8DD-D2F1-CAD2463224F7}"/>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E4CA9624-C2B0-6691-026C-2ED533477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10</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F1FE2D65-7728-9980-E319-9CAAD4FE98D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5F4E28E-6E16-28BA-04BC-A5A792D34C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56065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20</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57359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A692-CF20-584F-2D3C-478983276024}"/>
            </a:ext>
          </a:extLst>
        </p:cNvPr>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32B300B-3294-C92B-516B-451A4A4BA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FCF3184F-A564-DDC9-F7C2-35996733F8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a:extLst>
              <a:ext uri="{FF2B5EF4-FFF2-40B4-BE49-F238E27FC236}">
                <a16:creationId xmlns:a16="http://schemas.microsoft.com/office/drawing/2014/main" id="{2CB26360-018F-76F1-D675-6FA8EB44C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286848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22</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88803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05F89-D580-FB5C-AAC5-2AC7402383F3}"/>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1601FCA2-75DC-24A4-5BCF-31F67A9232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30</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0D771322-D1B1-5CC1-5E73-A6966944953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202A609-7C81-951E-6874-0FFA8C355C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33200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77AA9-5EBD-4B44-7A8F-F5E6C418EA04}"/>
            </a:ext>
          </a:extLst>
        </p:cNvPr>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32C02F1-52C3-E253-6C32-DAE68E03B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A443A28D-ACD0-E413-AB00-090BE87F82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a:extLst>
              <a:ext uri="{FF2B5EF4-FFF2-40B4-BE49-F238E27FC236}">
                <a16:creationId xmlns:a16="http://schemas.microsoft.com/office/drawing/2014/main" id="{56397D1F-92E6-B156-81C1-F869B4BD85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40</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652212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86006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E58B9-ECBC-054A-8627-BD987F2BE4DE}"/>
            </a:ext>
          </a:extLst>
        </p:cNvPr>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F90D794-732B-7E22-0D32-10F3AD72B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0933499-71DC-9A8D-E6F9-BD9CEAA96F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9876" name="Slide Number Placeholder 3">
            <a:extLst>
              <a:ext uri="{FF2B5EF4-FFF2-40B4-BE49-F238E27FC236}">
                <a16:creationId xmlns:a16="http://schemas.microsoft.com/office/drawing/2014/main" id="{0550CB21-D6DB-7190-6840-A50793C89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42</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81722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1219C8-A6BD-49EF-BE98-E554E48F3D3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dirty="0"/>
          </a:p>
        </p:txBody>
      </p:sp>
    </p:spTree>
    <p:extLst>
      <p:ext uri="{BB962C8B-B14F-4D97-AF65-F5344CB8AC3E}">
        <p14:creationId xmlns:p14="http://schemas.microsoft.com/office/powerpoint/2010/main" val="278651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52.jpeg"/><Relationship Id="rId4" Type="http://schemas.openxmlformats.org/officeDocument/2006/relationships/image" Target="../media/image33.emf"/><Relationship Id="rId9" Type="http://schemas.openxmlformats.org/officeDocument/2006/relationships/image" Target="../media/image51.jpeg"/></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Génesis 1:1-2:3</a:t>
            </a:r>
          </a:p>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Creación del Cosmos</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37" y="1371600"/>
            <a:ext cx="7315200" cy="4114800"/>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997343" y="4993967"/>
            <a:ext cx="7313220" cy="430887"/>
          </a:xfrm>
          <a:prstGeom prst="rect">
            <a:avLst/>
          </a:prstGeom>
          <a:noFill/>
        </p:spPr>
        <p:txBody>
          <a:bodyPr wrap="none" rtlCol="0">
            <a:spAutoFit/>
          </a:bodyPr>
          <a:lstStyle/>
          <a:p>
            <a:r>
              <a:rPr lang="en-US" sz="2200" dirty="0">
                <a:solidFill>
                  <a:schemeClr val="tx1">
                    <a:lumMod val="75000"/>
                  </a:schemeClr>
                </a:solidFill>
                <a:latin typeface="Century Gothic" panose="020B0502020202020204" pitchFamily="34" charset="0"/>
              </a:rPr>
              <a:t>el libro de los orígenes         |   por  dr. andy woods</a:t>
            </a:r>
            <a:endParaRPr lang="es-CO" sz="22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D9D5-0FE0-4171-A07A-0EF4214626F0}"/>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DC9BF145-C5ED-9EC0-D9F1-0EE8A3369DB1}"/>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B50F8616-7065-3058-6CE2-E81FFB644CAE}"/>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Importancia </a:t>
            </a:r>
            <a:r>
              <a:rPr lang="en-US" altLang="en-US" sz="2800" b="1" u="sng" dirty="0">
                <a:solidFill>
                  <a:srgbClr val="FFFFCC"/>
                </a:solidFill>
                <a:cs typeface="Calibri" panose="020F0502020204030204" pitchFamily="34" charset="0"/>
              </a:rPr>
              <a:t>de</a:t>
            </a:r>
            <a:r>
              <a:rPr lang="en-US" altLang="en-US" sz="2800" b="1" u="sng" dirty="0">
                <a:solidFill>
                  <a:srgbClr val="FFFFCC"/>
                </a:solidFill>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103239B-8498-F9F6-148B-D00CD104B980}"/>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209783943"/>
      </p:ext>
    </p:extLst>
  </p:cSld>
  <p:clrMapOvr>
    <a:masterClrMapping/>
  </p:clrMapOvr>
  <p:transition>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6C95-A12D-4CD6-E60C-C0B7BFFC503D}"/>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A53CB8B9-E1CB-9730-20B4-26261185ACCF}"/>
              </a:ext>
            </a:extLst>
          </p:cNvPr>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a:extLst>
              <a:ext uri="{FF2B5EF4-FFF2-40B4-BE49-F238E27FC236}">
                <a16:creationId xmlns:a16="http://schemas.microsoft.com/office/drawing/2014/main" id="{2BFC15F3-A1AC-D099-186F-9B4C2BF93D8F}"/>
              </a:ext>
            </a:extLst>
          </p:cNvPr>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b="1" u="sng" dirty="0">
                <a:solidFill>
                  <a:srgbClr val="FFFFCC"/>
                </a:solidFill>
              </a:rPr>
              <a:t>Adjetivo adjunto “largo” (rab) a la palabra “día” (yom)</a:t>
            </a:r>
          </a:p>
        </p:txBody>
      </p:sp>
      <p:pic>
        <p:nvPicPr>
          <p:cNvPr id="3" name="Picture 2">
            <a:extLst>
              <a:ext uri="{FF2B5EF4-FFF2-40B4-BE49-F238E27FC236}">
                <a16:creationId xmlns:a16="http://schemas.microsoft.com/office/drawing/2014/main" id="{142D1B78-EFFA-A8AA-6E14-2FD750B491B5}"/>
              </a:ext>
            </a:extLst>
          </p:cNvPr>
          <p:cNvPicPr>
            <a:picLocks noChangeAspect="1"/>
          </p:cNvPicPr>
          <p:nvPr/>
        </p:nvPicPr>
        <p:blipFill>
          <a:blip r:embed="rId2"/>
          <a:stretch>
            <a:fillRect/>
          </a:stretch>
        </p:blipFill>
        <p:spPr>
          <a:xfrm>
            <a:off x="5486400" y="2118360"/>
            <a:ext cx="3468925" cy="2481287"/>
          </a:xfrm>
          <a:prstGeom prst="rect">
            <a:avLst/>
          </a:prstGeom>
        </p:spPr>
      </p:pic>
    </p:spTree>
    <p:extLst>
      <p:ext uri="{BB962C8B-B14F-4D97-AF65-F5344CB8AC3E}">
        <p14:creationId xmlns:p14="http://schemas.microsoft.com/office/powerpoint/2010/main" val="33455945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1E0442E-4A08-4FBD-AAA7-12D8142D155B}"/>
              </a:ext>
            </a:extLst>
          </p:cNvPr>
          <p:cNvGraphicFramePr>
            <a:graphicFrameLocks noGrp="1"/>
          </p:cNvGraphicFramePr>
          <p:nvPr>
            <p:ph sz="half" idx="1"/>
            <p:extLst>
              <p:ext uri="{D42A27DB-BD31-4B8C-83A1-F6EECF244321}">
                <p14:modId xmlns:p14="http://schemas.microsoft.com/office/powerpoint/2010/main" val="799450776"/>
              </p:ext>
            </p:extLst>
          </p:nvPr>
        </p:nvGraphicFramePr>
        <p:xfrm>
          <a:off x="114300" y="379476"/>
          <a:ext cx="8915400" cy="6099048"/>
        </p:xfrm>
        <a:graphic>
          <a:graphicData uri="http://schemas.openxmlformats.org/drawingml/2006/table">
            <a:tbl>
              <a:tblPr firstRow="1" bandRow="1">
                <a:tableStyleId>{073A0DAA-6AF3-43AB-8588-CEC1D06C72B9}</a:tableStyleId>
              </a:tblPr>
              <a:tblGrid>
                <a:gridCol w="4457700">
                  <a:extLst>
                    <a:ext uri="{9D8B030D-6E8A-4147-A177-3AD203B41FA5}">
                      <a16:colId xmlns:a16="http://schemas.microsoft.com/office/drawing/2014/main" val="3678228928"/>
                    </a:ext>
                  </a:extLst>
                </a:gridCol>
                <a:gridCol w="4457700">
                  <a:extLst>
                    <a:ext uri="{9D8B030D-6E8A-4147-A177-3AD203B41FA5}">
                      <a16:colId xmlns:a16="http://schemas.microsoft.com/office/drawing/2014/main" val="2382543196"/>
                    </a:ext>
                  </a:extLst>
                </a:gridCol>
              </a:tblGrid>
              <a:tr h="914400">
                <a:tc gridSpan="2">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Wingdings" panose="05000000000000000000" pitchFamily="2" charset="2"/>
                        <a:buNone/>
                        <a:tabLst/>
                        <a:defRPr/>
                      </a:pPr>
                      <a:r>
                        <a:rPr kumimoji="0" lang="en-US" sz="3500" b="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10 Maneras de Comunicar Edades en Génesis 1</a:t>
                      </a:r>
                      <a:endParaRPr kumimoji="0" lang="en-US" sz="3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295566894"/>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yāmîm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con “tarde y mañana” = </a:t>
                      </a:r>
                      <a:r>
                        <a:rPr kumimoji="0" lang="es-CO"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muchos días de tarde y mañana</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tamîd</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continuamente, para siempre</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8067973"/>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dōr</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generación, periodo</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`orek</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con yom = Duración de los días</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536075989"/>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`ad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Antiguo, para siempre</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zemān</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estación, tiempo</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860518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qedem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de antaño, Antigüedad</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`et</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tiempo</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21044251"/>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netsach</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siempre, eterno, para siempre</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mô `ēd</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tiempo, estación</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630811638"/>
                  </a:ext>
                </a:extLst>
              </a:tr>
              <a:tr h="274320">
                <a:tc gridSpan="2">
                  <a:txBody>
                    <a:bodyPr/>
                    <a:lstStyle/>
                    <a:p>
                      <a:pPr algn="ctr"/>
                      <a:r>
                        <a:rPr lang="en-US" sz="1800" kern="0" dirty="0">
                          <a:solidFill>
                            <a:schemeClr val="bg2"/>
                          </a:solidFill>
                          <a:effectLst/>
                          <a:latin typeface="Calibri" panose="020F0502020204030204" pitchFamily="34" charset="0"/>
                          <a:cs typeface="Calibri" panose="020F0502020204030204" pitchFamily="34" charset="0"/>
                        </a:rPr>
                        <a:t>Jonathan Sarfati, Refuting Compromise (Green Forest, AR: Master Books), 327-28</a:t>
                      </a:r>
                      <a:endParaRPr lang="en-US" dirty="0">
                        <a:solidFill>
                          <a:schemeClr val="bg2"/>
                        </a:solidFill>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704353509"/>
                  </a:ext>
                </a:extLst>
              </a:tr>
            </a:tbl>
          </a:graphicData>
        </a:graphic>
      </p:graphicFrame>
    </p:spTree>
    <p:extLst>
      <p:ext uri="{BB962C8B-B14F-4D97-AF65-F5344CB8AC3E}">
        <p14:creationId xmlns:p14="http://schemas.microsoft.com/office/powerpoint/2010/main" val="3660293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BBC4-7EAA-2BE2-5C79-E71012E98AF1}"/>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14E34411-0740-EF74-2A14-E7AFAF6A0096}"/>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14D1CE10-07FC-294F-200D-0BB14F3BD6C8}"/>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b="1" u="sng" dirty="0">
                <a:solidFill>
                  <a:srgbClr val="FFFFCC"/>
                </a:solidFill>
              </a:rPr>
              <a:t>Días Solares y Consecutivos</a:t>
            </a:r>
          </a:p>
        </p:txBody>
      </p:sp>
      <p:pic>
        <p:nvPicPr>
          <p:cNvPr id="4" name="Picture 3">
            <a:extLst>
              <a:ext uri="{FF2B5EF4-FFF2-40B4-BE49-F238E27FC236}">
                <a16:creationId xmlns:a16="http://schemas.microsoft.com/office/drawing/2014/main" id="{D1005924-9AAA-F1D9-C1BC-E745ED7EA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286000"/>
            <a:ext cx="3048000" cy="2176096"/>
          </a:xfrm>
          <a:prstGeom prst="rect">
            <a:avLst/>
          </a:prstGeom>
        </p:spPr>
      </p:pic>
    </p:spTree>
    <p:extLst>
      <p:ext uri="{BB962C8B-B14F-4D97-AF65-F5344CB8AC3E}">
        <p14:creationId xmlns:p14="http://schemas.microsoft.com/office/powerpoint/2010/main" val="7413721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Ordinarios y Consecutivos?</a:t>
            </a:r>
          </a:p>
        </p:txBody>
      </p:sp>
      <p:sp>
        <p:nvSpPr>
          <p:cNvPr id="21507" name="Rectangle 3"/>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s-CO" dirty="0"/>
              <a:t>Modificador ordinal numérico usado 359 veces fuera de Génesis</a:t>
            </a:r>
            <a:r>
              <a:rPr lang="en-US" dirty="0"/>
              <a:t> 1-2 (Josué 6:3; Ester 4:16)</a:t>
            </a:r>
          </a:p>
          <a:p>
            <a:pPr marL="461963" indent="-461963" algn="just" eaLnBrk="1" hangingPunct="1">
              <a:lnSpc>
                <a:spcPct val="90000"/>
              </a:lnSpc>
              <a:spcBef>
                <a:spcPts val="0"/>
              </a:spcBef>
              <a:spcAft>
                <a:spcPts val="2400"/>
              </a:spcAft>
              <a:defRPr/>
            </a:pPr>
            <a:r>
              <a:rPr lang="en-US" dirty="0"/>
              <a:t>“Tarde y mañana” </a:t>
            </a:r>
            <a:r>
              <a:rPr lang="es-CO" dirty="0"/>
              <a:t>usado 38 veces fuera de Génesis</a:t>
            </a:r>
            <a:r>
              <a:rPr lang="en-US" dirty="0"/>
              <a:t> 1-2</a:t>
            </a:r>
          </a:p>
          <a:p>
            <a:pPr marL="461963" indent="-461963" algn="just" eaLnBrk="1" hangingPunct="1">
              <a:lnSpc>
                <a:spcPct val="90000"/>
              </a:lnSpc>
              <a:spcBef>
                <a:spcPts val="0"/>
              </a:spcBef>
              <a:spcAft>
                <a:spcPts val="2400"/>
              </a:spcAft>
              <a:defRPr/>
            </a:pPr>
            <a:r>
              <a:rPr lang="en-US" dirty="0"/>
              <a:t>Éxodo 20:8-11; 31:17</a:t>
            </a:r>
          </a:p>
          <a:p>
            <a:pPr marL="461963" indent="-461963" algn="just" eaLnBrk="1" hangingPunct="1">
              <a:lnSpc>
                <a:spcPct val="90000"/>
              </a:lnSpc>
              <a:spcBef>
                <a:spcPts val="0"/>
              </a:spcBef>
              <a:spcAft>
                <a:spcPts val="2400"/>
              </a:spcAft>
              <a:defRPr/>
            </a:pPr>
            <a:r>
              <a:rPr lang="en-US" dirty="0"/>
              <a:t>La edad de Adán (Gén. 5:5)</a:t>
            </a:r>
          </a:p>
        </p:txBody>
      </p:sp>
      <p:pic>
        <p:nvPicPr>
          <p:cNvPr id="4" name="Picture 3">
            <a:extLst>
              <a:ext uri="{FF2B5EF4-FFF2-40B4-BE49-F238E27FC236}">
                <a16:creationId xmlns:a16="http://schemas.microsoft.com/office/drawing/2014/main" id="{04FCC65D-BDC6-ED77-0B30-366CBFC8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394" y="3657600"/>
            <a:ext cx="3366484" cy="240347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B708-D517-C3C1-5E71-9CB2F8EBB3A2}"/>
            </a:ext>
          </a:extLst>
        </p:cNvPr>
        <p:cNvGrpSpPr/>
        <p:nvPr/>
      </p:nvGrpSpPr>
      <p:grpSpPr>
        <a:xfrm>
          <a:off x="0" y="0"/>
          <a:ext cx="0" cy="0"/>
          <a:chOff x="0" y="0"/>
          <a:chExt cx="0" cy="0"/>
        </a:xfrm>
      </p:grpSpPr>
      <p:sp>
        <p:nvSpPr>
          <p:cNvPr id="20483" name="Rectangle 3">
            <a:extLst>
              <a:ext uri="{FF2B5EF4-FFF2-40B4-BE49-F238E27FC236}">
                <a16:creationId xmlns:a16="http://schemas.microsoft.com/office/drawing/2014/main" id="{00E25591-C594-F165-EBD7-2EC1F50F549F}"/>
              </a:ext>
            </a:extLst>
          </p:cNvPr>
          <p:cNvSpPr>
            <a:spLocks noGrp="1" noChangeArrowheads="1"/>
          </p:cNvSpPr>
          <p:nvPr>
            <p:ph idx="1"/>
          </p:nvPr>
        </p:nvSpPr>
        <p:spPr>
          <a:xfrm>
            <a:off x="-76200" y="0"/>
            <a:ext cx="9244739"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20:8-11</a:t>
            </a:r>
          </a:p>
          <a:p>
            <a:pPr marL="0" indent="0" algn="just">
              <a:spcBef>
                <a:spcPts val="0"/>
              </a:spcBef>
              <a:spcAft>
                <a:spcPts val="1200"/>
              </a:spcAft>
              <a:buNone/>
              <a:defRPr/>
            </a:pPr>
            <a:r>
              <a:rPr lang="en-US" sz="2750" baseline="30000" dirty="0">
                <a:effectLst/>
              </a:rPr>
              <a:t>8</a:t>
            </a:r>
            <a:r>
              <a:rPr lang="en-US" dirty="0"/>
              <a:t> “</a:t>
            </a:r>
            <a:r>
              <a:rPr lang="es-ES" dirty="0"/>
              <a:t>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a:t>
            </a:r>
            <a:r>
              <a:rPr lang="en-US" dirty="0"/>
              <a:t>. </a:t>
            </a:r>
          </a:p>
        </p:txBody>
      </p:sp>
    </p:spTree>
    <p:extLst>
      <p:ext uri="{BB962C8B-B14F-4D97-AF65-F5344CB8AC3E}">
        <p14:creationId xmlns:p14="http://schemas.microsoft.com/office/powerpoint/2010/main" val="4159052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9F22-690E-BB79-E395-B63C61FB4C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37DC04-43A5-2F7F-5096-0B0CF9D9EDC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F17E2635-E5D5-A5CD-8A65-95C7AA5721EA}"/>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31:15-17</a:t>
            </a:r>
          </a:p>
          <a:p>
            <a:pPr marL="0" indent="0" algn="just">
              <a:spcBef>
                <a:spcPts val="0"/>
              </a:spcBef>
              <a:buNone/>
            </a:pPr>
            <a:r>
              <a:rPr lang="en-US" sz="2750" baseline="30000" dirty="0">
                <a:effectLst/>
              </a:rPr>
              <a:t>15</a:t>
            </a:r>
            <a:r>
              <a:rPr lang="en-US" sz="2750" dirty="0">
                <a:effectLst/>
              </a:rPr>
              <a:t> </a:t>
            </a:r>
            <a:r>
              <a:rPr lang="es-ES" sz="275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2750" dirty="0">
                <a:effectLst/>
              </a:rPr>
              <a:t>.” </a:t>
            </a:r>
          </a:p>
        </p:txBody>
      </p:sp>
    </p:spTree>
    <p:extLst>
      <p:ext uri="{BB962C8B-B14F-4D97-AF65-F5344CB8AC3E}">
        <p14:creationId xmlns:p14="http://schemas.microsoft.com/office/powerpoint/2010/main" val="3192226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CB64-58E6-5C12-02E3-5815C6695807}"/>
            </a:ext>
          </a:extLst>
        </p:cNvPr>
        <p:cNvGrpSpPr/>
        <p:nvPr/>
      </p:nvGrpSpPr>
      <p:grpSpPr>
        <a:xfrm>
          <a:off x="0" y="0"/>
          <a:ext cx="0" cy="0"/>
          <a:chOff x="0" y="0"/>
          <a:chExt cx="0" cy="0"/>
        </a:xfrm>
      </p:grpSpPr>
      <p:sp>
        <p:nvSpPr>
          <p:cNvPr id="76802" name="Rectangle 2">
            <a:extLst>
              <a:ext uri="{FF2B5EF4-FFF2-40B4-BE49-F238E27FC236}">
                <a16:creationId xmlns:a16="http://schemas.microsoft.com/office/drawing/2014/main" id="{79404D85-02F7-D42D-8CD4-D7B3238C037A}"/>
              </a:ext>
            </a:extLst>
          </p:cNvPr>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Ordinarios y Consecutivos?</a:t>
            </a:r>
          </a:p>
        </p:txBody>
      </p:sp>
      <p:sp>
        <p:nvSpPr>
          <p:cNvPr id="21507" name="Rectangle 3">
            <a:extLst>
              <a:ext uri="{FF2B5EF4-FFF2-40B4-BE49-F238E27FC236}">
                <a16:creationId xmlns:a16="http://schemas.microsoft.com/office/drawing/2014/main" id="{87DB4931-E6C9-E52F-ABBF-FA86BD59A1DA}"/>
              </a:ext>
            </a:extLst>
          </p:cNvPr>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s-CO" dirty="0"/>
              <a:t>Modificador ordinal numérico usado 359 veces fuera de Génesis</a:t>
            </a:r>
            <a:r>
              <a:rPr lang="en-US" dirty="0"/>
              <a:t> 1-2 (Josué 6:3; Ester 4:16)</a:t>
            </a:r>
          </a:p>
          <a:p>
            <a:pPr marL="461963" indent="-461963" algn="just" eaLnBrk="1" hangingPunct="1">
              <a:lnSpc>
                <a:spcPct val="90000"/>
              </a:lnSpc>
              <a:spcBef>
                <a:spcPts val="0"/>
              </a:spcBef>
              <a:spcAft>
                <a:spcPts val="2400"/>
              </a:spcAft>
              <a:defRPr/>
            </a:pPr>
            <a:r>
              <a:rPr lang="en-US" dirty="0"/>
              <a:t>“Tarde y mañana” </a:t>
            </a:r>
            <a:r>
              <a:rPr lang="es-CO" dirty="0"/>
              <a:t>usado 38 veces fuera de Génesis</a:t>
            </a:r>
            <a:r>
              <a:rPr lang="en-US" dirty="0"/>
              <a:t> 1-2</a:t>
            </a:r>
          </a:p>
          <a:p>
            <a:pPr marL="461963" indent="-461963" algn="just" eaLnBrk="1" hangingPunct="1">
              <a:lnSpc>
                <a:spcPct val="90000"/>
              </a:lnSpc>
              <a:spcBef>
                <a:spcPts val="0"/>
              </a:spcBef>
              <a:spcAft>
                <a:spcPts val="2400"/>
              </a:spcAft>
              <a:defRPr/>
            </a:pPr>
            <a:r>
              <a:rPr lang="en-US" dirty="0"/>
              <a:t>Éxodo 20:8-11; 31:17</a:t>
            </a:r>
          </a:p>
          <a:p>
            <a:pPr marL="461963" indent="-461963" algn="just" eaLnBrk="1" hangingPunct="1">
              <a:lnSpc>
                <a:spcPct val="90000"/>
              </a:lnSpc>
              <a:spcBef>
                <a:spcPts val="0"/>
              </a:spcBef>
              <a:spcAft>
                <a:spcPts val="2400"/>
              </a:spcAft>
              <a:defRPr/>
            </a:pPr>
            <a:r>
              <a:rPr lang="en-US" dirty="0"/>
              <a:t>La edad de Adán (Gén. 5:5)</a:t>
            </a:r>
          </a:p>
        </p:txBody>
      </p:sp>
      <p:pic>
        <p:nvPicPr>
          <p:cNvPr id="4" name="Picture 3">
            <a:extLst>
              <a:ext uri="{FF2B5EF4-FFF2-40B4-BE49-F238E27FC236}">
                <a16:creationId xmlns:a16="http://schemas.microsoft.com/office/drawing/2014/main" id="{20B4D353-0CCF-5FFA-69B9-F91DC3E5F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394" y="3657600"/>
            <a:ext cx="3366484" cy="2403475"/>
          </a:xfrm>
          <a:prstGeom prst="rect">
            <a:avLst/>
          </a:prstGeom>
        </p:spPr>
      </p:pic>
    </p:spTree>
    <p:extLst>
      <p:ext uri="{BB962C8B-B14F-4D97-AF65-F5344CB8AC3E}">
        <p14:creationId xmlns:p14="http://schemas.microsoft.com/office/powerpoint/2010/main" val="10819972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0" y="1600200"/>
            <a:ext cx="9144000" cy="3200400"/>
          </a:xfrm>
        </p:spPr>
        <p:txBody>
          <a:bodyPr/>
          <a:lstStyle/>
          <a:p>
            <a:pPr marL="0" indent="0" algn="just" eaLnBrk="1" hangingPunct="1">
              <a:buFont typeface="Wingdings" pitchFamily="2" charset="2"/>
              <a:buNone/>
              <a:defRPr/>
            </a:pPr>
            <a:r>
              <a:rPr lang="en-US" dirty="0">
                <a:cs typeface="Calibri" panose="020F0502020204030204" pitchFamily="34" charset="0"/>
              </a:rPr>
              <a:t>“</a:t>
            </a:r>
            <a:r>
              <a:rPr lang="es-CO" dirty="0">
                <a:cs typeface="Calibri" panose="020F0502020204030204" pitchFamily="34" charset="0"/>
              </a:rPr>
              <a:t>A partir de una lectura superficial de Génesis 1, parecería que todo el proceso creativo tuvo lugar en seis días de veinticuatro horas. </a:t>
            </a:r>
            <a:r>
              <a:rPr lang="es-CO" b="1" u="sng" dirty="0">
                <a:solidFill>
                  <a:srgbClr val="FFFFCC"/>
                </a:solidFill>
                <a:cs typeface="Calibri" panose="020F0502020204030204" pitchFamily="34" charset="0"/>
              </a:rPr>
              <a:t>Esto parece ir en contra de las investigaciones científicas modernas</a:t>
            </a:r>
            <a:r>
              <a:rPr lang="es-CO" dirty="0">
                <a:cs typeface="Calibri" panose="020F0502020204030204" pitchFamily="34" charset="0"/>
              </a:rPr>
              <a:t>, que indican que el planeta Tierra fue creado hace varios miles de millones de años</a:t>
            </a:r>
            <a:r>
              <a:rPr lang="en-US" dirty="0">
                <a:cs typeface="Calibri" panose="020F0502020204030204" pitchFamily="34" charset="0"/>
              </a:rPr>
              <a:t>.”</a:t>
            </a:r>
            <a:endParaRPr lang="en-US" dirty="0"/>
          </a:p>
        </p:txBody>
      </p:sp>
      <p:sp>
        <p:nvSpPr>
          <p:cNvPr id="2" name="Rectangle 1">
            <a:extLst>
              <a:ext uri="{FF2B5EF4-FFF2-40B4-BE49-F238E27FC236}">
                <a16:creationId xmlns:a16="http://schemas.microsoft.com/office/drawing/2014/main" id="{1EE15D80-3095-4D42-8318-E7C1A2C78B8F}"/>
              </a:ext>
            </a:extLst>
          </p:cNvPr>
          <p:cNvSpPr/>
          <p:nvPr/>
        </p:nvSpPr>
        <p:spPr>
          <a:xfrm>
            <a:off x="2247900" y="228600"/>
            <a:ext cx="46482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Gleason Archer</a:t>
            </a:r>
          </a:p>
          <a:p>
            <a:r>
              <a:rPr 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Survey of Old Testament Introduction</a:t>
            </a:r>
            <a:r>
              <a:rPr lang="en-US" sz="1800" dirty="0">
                <a:effectLst>
                  <a:outerShdw blurRad="38100" dist="38100" dir="2700000" algn="tl">
                    <a:srgbClr val="000000"/>
                  </a:outerShdw>
                </a:effectLst>
                <a:latin typeface="Calibri" panose="020F0502020204030204" pitchFamily="34" charset="0"/>
                <a:cs typeface="Calibri" panose="020F0502020204030204" pitchFamily="34" charset="0"/>
              </a:rPr>
              <a:t> (Chicago, IL: Moody Press, 1994), 196-97-énfasis propio.</a:t>
            </a:r>
          </a:p>
        </p:txBody>
      </p:sp>
      <p:pic>
        <p:nvPicPr>
          <p:cNvPr id="5" name="Picture 4">
            <a:extLst>
              <a:ext uri="{FF2B5EF4-FFF2-40B4-BE49-F238E27FC236}">
                <a16:creationId xmlns:a16="http://schemas.microsoft.com/office/drawing/2014/main" id="{5B160BDC-9535-3C92-6349-14AF31B35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4572000"/>
            <a:ext cx="3048000" cy="20574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9F4D-2E26-66B2-9DB8-2968CFA4DA4D}"/>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82E334-10EE-9DB8-FF86-695303CF3D2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2B9CC12-536F-53A4-B357-2C43F5750749}"/>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b="1" u="sng" dirty="0">
                <a:solidFill>
                  <a:srgbClr val="FFFFCC"/>
                </a:solidFill>
              </a:rPr>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249F34F-6D10-4688-01D0-B21FEEA3FD79}"/>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38356497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065E1-0ABF-2D9B-E198-827239A27FAD}"/>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109D26E2-0A4E-AC10-7306-4BD3AE6C6A7A}"/>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17B66444-2079-F2FB-8388-C427C1F0D0A0}"/>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1437762-DEAE-5FAE-B465-C72A261A2AE7}"/>
              </a:ext>
            </a:extLst>
          </p:cNvPr>
          <p:cNvPicPr>
            <a:picLocks noChangeAspect="1"/>
          </p:cNvPicPr>
          <p:nvPr/>
        </p:nvPicPr>
        <p:blipFill>
          <a:blip r:embed="rId3"/>
          <a:stretch>
            <a:fillRect/>
          </a:stretch>
        </p:blipFill>
        <p:spPr>
          <a:xfrm>
            <a:off x="5562600" y="3048000"/>
            <a:ext cx="3346994" cy="2371550"/>
          </a:xfrm>
          <a:prstGeom prst="rect">
            <a:avLst/>
          </a:prstGeom>
        </p:spPr>
      </p:pic>
    </p:spTree>
    <p:extLst>
      <p:ext uri="{BB962C8B-B14F-4D97-AF65-F5344CB8AC3E}">
        <p14:creationId xmlns:p14="http://schemas.microsoft.com/office/powerpoint/2010/main" val="308610630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C49C-6789-F0A5-53F1-57568E3E0D6C}"/>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F6DBEE94-DCE6-3B6F-9726-89A560036CD9}"/>
              </a:ext>
            </a:extLst>
          </p:cNvPr>
          <p:cNvSpPr>
            <a:spLocks noGrp="1" noChangeArrowheads="1"/>
          </p:cNvSpPr>
          <p:nvPr>
            <p:ph type="title"/>
          </p:nvPr>
        </p:nvSpPr>
        <p:spPr>
          <a:xfrm>
            <a:off x="685800" y="228599"/>
            <a:ext cx="7772400" cy="1147527"/>
          </a:xfrm>
        </p:spPr>
        <p:txBody>
          <a:bodyPr/>
          <a:lstStyle/>
          <a:p>
            <a:pPr algn="ctr" eaLnBrk="1" hangingPunct="1"/>
            <a:r>
              <a:rPr lang="es-CO" sz="3600" dirty="0">
                <a:effectLst>
                  <a:outerShdw blurRad="38100" dist="38100" dir="2700000" algn="tl">
                    <a:srgbClr val="000000">
                      <a:alpha val="43137"/>
                    </a:srgbClr>
                  </a:outerShdw>
                </a:effectLst>
              </a:rPr>
              <a:t>Refutando las Filosofías Humanas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1:1)</a:t>
            </a:r>
          </a:p>
        </p:txBody>
      </p:sp>
      <p:sp>
        <p:nvSpPr>
          <p:cNvPr id="17411" name="Rectangle 3">
            <a:extLst>
              <a:ext uri="{FF2B5EF4-FFF2-40B4-BE49-F238E27FC236}">
                <a16:creationId xmlns:a16="http://schemas.microsoft.com/office/drawing/2014/main" id="{0ED67F90-42BE-A6B0-14AE-19DF8E6AE83C}"/>
              </a:ext>
            </a:extLst>
          </p:cNvPr>
          <p:cNvSpPr>
            <a:spLocks noGrp="1" noChangeArrowheads="1"/>
          </p:cNvSpPr>
          <p:nvPr>
            <p:ph idx="1"/>
          </p:nvPr>
        </p:nvSpPr>
        <p:spPr>
          <a:xfrm>
            <a:off x="533400" y="1447800"/>
            <a:ext cx="83820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Ateismo – Dios creó (Salmos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Panteismo – Dios es transcendente sobre la creación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Politeísmo – Un Dios creador único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Materialismo – La matería comenzó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Dualismo – Solo Dios creó (Eze.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Humanismo – </a:t>
            </a:r>
            <a:r>
              <a:rPr lang="es-CO" sz="2800" dirty="0">
                <a:effectLst>
                  <a:outerShdw blurRad="38100" dist="38100" dir="2700000" algn="tl">
                    <a:srgbClr val="000000">
                      <a:alpha val="43137"/>
                    </a:srgbClr>
                  </a:outerShdw>
                </a:effectLst>
              </a:rPr>
              <a:t>Dios, y no el hombre, fue quien creó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Naturalismo – Dios creó </a:t>
            </a:r>
          </a:p>
        </p:txBody>
      </p:sp>
      <p:sp>
        <p:nvSpPr>
          <p:cNvPr id="58372" name="Text Box 4">
            <a:extLst>
              <a:ext uri="{FF2B5EF4-FFF2-40B4-BE49-F238E27FC236}">
                <a16:creationId xmlns:a16="http://schemas.microsoft.com/office/drawing/2014/main" id="{8ACED9C1-1391-5CA1-7868-34BF86947D91}"/>
              </a:ext>
            </a:extLst>
          </p:cNvPr>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5A72D9CE-054D-0665-8457-B4FC5B992998}"/>
              </a:ext>
            </a:extLst>
          </p:cNvPr>
          <p:cNvPicPr>
            <a:picLocks noChangeAspect="1"/>
          </p:cNvPicPr>
          <p:nvPr/>
        </p:nvPicPr>
        <p:blipFill>
          <a:blip r:embed="rId2"/>
          <a:stretch>
            <a:fillRect/>
          </a:stretch>
        </p:blipFill>
        <p:spPr>
          <a:xfrm>
            <a:off x="7620000" y="5746129"/>
            <a:ext cx="1447959" cy="1028051"/>
          </a:xfrm>
          <a:prstGeom prst="rect">
            <a:avLst/>
          </a:prstGeom>
        </p:spPr>
      </p:pic>
    </p:spTree>
    <p:extLst>
      <p:ext uri="{BB962C8B-B14F-4D97-AF65-F5344CB8AC3E}">
        <p14:creationId xmlns:p14="http://schemas.microsoft.com/office/powerpoint/2010/main" val="39275919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293429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822A-306B-E315-EF7D-53B58AD9CF7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CC8A932-2777-B447-F78C-462F52DF62D2}"/>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27103650-C78F-2E4E-CAFB-BBA65C6D941F}"/>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b="1" u="sng" dirty="0">
                <a:solidFill>
                  <a:srgbClr val="FFFFCC"/>
                </a:solidFill>
              </a:rPr>
              <a:t>Implícito – Gén. 1:6-7; Salm. 148:4</a:t>
            </a:r>
          </a:p>
          <a:p>
            <a:pPr marL="461963" indent="-461963" algn="just" eaLnBrk="1" hangingPunct="1">
              <a:spcBef>
                <a:spcPts val="0"/>
              </a:spcBef>
              <a:spcAft>
                <a:spcPts val="2400"/>
              </a:spcAft>
              <a:defRPr/>
            </a:pPr>
            <a:r>
              <a:rPr lang="pt-BR" sz="2800"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7A732E38-EEE2-1617-A1D6-E4FDAA0E7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918903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5750" y="571500"/>
            <a:ext cx="85725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B043-D310-D22C-605E-C35FDE44EE9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933D235-9F6B-455E-3BDB-98B409AC5F7A}"/>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154073A2-0F49-E224-ACFB-8A4B7A0C11D6}"/>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u="sng" dirty="0">
                <a:solidFill>
                  <a:srgbClr val="FFFFCC"/>
                </a:solidFill>
              </a:rPr>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17B60797-3AEE-5CF5-69C7-D0D3BAEFA4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6795048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C69D1-F27B-F5DF-21F6-AD70E15721D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DEC32C8F-F4BF-C3C3-B252-79D2DC831B11}"/>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0788B231-7392-A745-E224-AF3494E8380D}"/>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dirty="0">
                <a:solidFill>
                  <a:srgbClr val="FFFFCC"/>
                </a:solidFill>
              </a:rPr>
              <a:t>Explica</a:t>
            </a:r>
          </a:p>
          <a:p>
            <a:pPr marL="914400" lvl="1" indent="-457200" algn="just" eaLnBrk="1" hangingPunct="1">
              <a:spcBef>
                <a:spcPts val="0"/>
              </a:spcBef>
              <a:spcAft>
                <a:spcPts val="2400"/>
              </a:spcAft>
              <a:defRPr/>
            </a:pPr>
            <a:r>
              <a:rPr lang="es-CO" sz="2800" b="1" u="sng" dirty="0">
                <a:solidFill>
                  <a:srgbClr val="FFFFCC"/>
                </a:solidFill>
              </a:rPr>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6211A03C-26AB-A2F7-7C7E-F645F33E9D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7264241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463697" y="502920"/>
            <a:ext cx="6216605" cy="5852160"/>
          </a:xfrm>
          <a:prstGeom prst="rect">
            <a:avLst/>
          </a:prstGeom>
          <a:noFill/>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440" y="459142"/>
            <a:ext cx="8961120" cy="5939716"/>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C2963-D7A0-4A7C-E125-C9484695B20C}"/>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0142020-3BC3-26AA-A143-591408F3E4F5}"/>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9B63CC7C-21B7-79C7-0AED-751EA3FE46F8}"/>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u="sng" dirty="0">
                <a:solidFill>
                  <a:srgbClr val="FFFFCC"/>
                </a:solidFill>
              </a:rPr>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b="1" u="sng" dirty="0">
                <a:solidFill>
                  <a:srgbClr val="FFFFCC"/>
                </a:solidFill>
              </a:rPr>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B054D295-582B-3D5F-0C37-D398683679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4994092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2BCE-588A-9C13-4284-D2C8CDA7AD2A}"/>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B258082E-AF5E-F47D-3272-D8CE19E1A38C}"/>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C0AD86BF-5F35-7A5B-6008-2E68064C9D89}"/>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dirty="0">
                <a:solidFill>
                  <a:srgbClr val="FFFFCC"/>
                </a:solidFill>
              </a:rPr>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b="1" u="sng" dirty="0">
                <a:solidFill>
                  <a:srgbClr val="FFFFCC"/>
                </a:solidFill>
              </a:rPr>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228F64FF-883E-674E-28D0-07DDE1B633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50761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C708-D588-51D4-5661-42BF6DBD477C}"/>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E8A7ED1B-F653-A9FC-1B9E-65446FB53967}"/>
              </a:ext>
            </a:extLst>
          </p:cNvPr>
          <p:cNvSpPr>
            <a:spLocks noGrp="1" noChangeArrowheads="1"/>
          </p:cNvSpPr>
          <p:nvPr>
            <p:ph type="title"/>
          </p:nvPr>
        </p:nvSpPr>
        <p:spPr>
          <a:xfrm>
            <a:off x="685800" y="228599"/>
            <a:ext cx="7772400" cy="1147527"/>
          </a:xfrm>
        </p:spPr>
        <p:txBody>
          <a:bodyPr/>
          <a:lstStyle/>
          <a:p>
            <a:pPr algn="ctr" eaLnBrk="1" hangingPunct="1"/>
            <a:r>
              <a:rPr lang="es-CO" sz="3600" dirty="0">
                <a:effectLst>
                  <a:outerShdw blurRad="38100" dist="38100" dir="2700000" algn="tl">
                    <a:srgbClr val="000000">
                      <a:alpha val="43137"/>
                    </a:srgbClr>
                  </a:outerShdw>
                </a:effectLst>
              </a:rPr>
              <a:t>Refutando las Filosofías Humanas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1:1)</a:t>
            </a:r>
          </a:p>
        </p:txBody>
      </p:sp>
      <p:sp>
        <p:nvSpPr>
          <p:cNvPr id="17411" name="Rectangle 3">
            <a:extLst>
              <a:ext uri="{FF2B5EF4-FFF2-40B4-BE49-F238E27FC236}">
                <a16:creationId xmlns:a16="http://schemas.microsoft.com/office/drawing/2014/main" id="{7F2F41CB-C2A4-7588-53D3-A4A7081E2CF5}"/>
              </a:ext>
            </a:extLst>
          </p:cNvPr>
          <p:cNvSpPr>
            <a:spLocks noGrp="1" noChangeArrowheads="1"/>
          </p:cNvSpPr>
          <p:nvPr>
            <p:ph idx="1"/>
          </p:nvPr>
        </p:nvSpPr>
        <p:spPr>
          <a:xfrm>
            <a:off x="533400" y="1447800"/>
            <a:ext cx="83820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Ateismo – Dios creó (Salmos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Panteismo – Dios es transcendente sobre la creación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Politeísmo – Un Dios creador único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Materialismo – La matería comenzó</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Dualismo – Solo Dios creó (Eze.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Humanismo – </a:t>
            </a:r>
            <a:r>
              <a:rPr lang="es-CO" sz="2800" dirty="0">
                <a:effectLst>
                  <a:outerShdw blurRad="38100" dist="38100" dir="2700000" algn="tl">
                    <a:srgbClr val="000000">
                      <a:alpha val="43137"/>
                    </a:srgbClr>
                  </a:outerShdw>
                </a:effectLst>
              </a:rPr>
              <a:t>Dios, y no el hombre, fue quien creó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Naturalismo – Dios creó </a:t>
            </a:r>
          </a:p>
        </p:txBody>
      </p:sp>
      <p:sp>
        <p:nvSpPr>
          <p:cNvPr id="58372" name="Text Box 4">
            <a:extLst>
              <a:ext uri="{FF2B5EF4-FFF2-40B4-BE49-F238E27FC236}">
                <a16:creationId xmlns:a16="http://schemas.microsoft.com/office/drawing/2014/main" id="{3FB064B2-9789-1A92-3DE9-B5C9AB7A4549}"/>
              </a:ext>
            </a:extLst>
          </p:cNvPr>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88918D62-B39F-8879-CAC9-2783EE0C4F61}"/>
              </a:ext>
            </a:extLst>
          </p:cNvPr>
          <p:cNvPicPr>
            <a:picLocks noChangeAspect="1"/>
          </p:cNvPicPr>
          <p:nvPr/>
        </p:nvPicPr>
        <p:blipFill>
          <a:blip r:embed="rId2"/>
          <a:stretch>
            <a:fillRect/>
          </a:stretch>
        </p:blipFill>
        <p:spPr>
          <a:xfrm>
            <a:off x="7620000" y="5746129"/>
            <a:ext cx="1447959" cy="1028051"/>
          </a:xfrm>
          <a:prstGeom prst="rect">
            <a:avLst/>
          </a:prstGeom>
        </p:spPr>
      </p:pic>
    </p:spTree>
    <p:extLst>
      <p:ext uri="{BB962C8B-B14F-4D97-AF65-F5344CB8AC3E}">
        <p14:creationId xmlns:p14="http://schemas.microsoft.com/office/powerpoint/2010/main" val="25912042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8A397-2040-10A0-1E39-9BC1BAFDD08D}"/>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E36A96F1-A433-88DF-D371-889A094C0A6C}"/>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A7CB8863-E811-619F-16F0-E876F6DB50A0}"/>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dirty="0">
                <a:solidFill>
                  <a:srgbClr val="FFFFCC"/>
                </a:solidFill>
              </a:rPr>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b="1" u="sng" dirty="0">
                <a:solidFill>
                  <a:srgbClr val="FFFFCC"/>
                </a:solidFill>
              </a:rPr>
              <a:t>Por qué se acortó la longevidad del hombre después del diluvio (Gén. 11:24-25)</a:t>
            </a:r>
          </a:p>
        </p:txBody>
      </p:sp>
      <p:pic>
        <p:nvPicPr>
          <p:cNvPr id="2" name="Picture 1">
            <a:extLst>
              <a:ext uri="{FF2B5EF4-FFF2-40B4-BE49-F238E27FC236}">
                <a16:creationId xmlns:a16="http://schemas.microsoft.com/office/drawing/2014/main" id="{87C9B684-7399-DD98-E7D7-5937F7A6CA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9860456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a:blip r:embed="rId2" cstate="print"/>
          <a:srcRect/>
          <a:stretch>
            <a:fillRect/>
          </a:stretch>
        </p:blipFill>
        <p:spPr bwMode="auto">
          <a:xfrm>
            <a:off x="109809" y="502920"/>
            <a:ext cx="8924382" cy="5852160"/>
          </a:xfrm>
          <a:prstGeom prst="rect">
            <a:avLst/>
          </a:prstGeom>
          <a:noFill/>
        </p:spPr>
      </p:pic>
    </p:spTree>
    <p:extLst>
      <p:ext uri="{BB962C8B-B14F-4D97-AF65-F5344CB8AC3E}">
        <p14:creationId xmlns:p14="http://schemas.microsoft.com/office/powerpoint/2010/main" val="12830155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purifiedbyfaith.com/CreationEvolution/Genesis5and11/Images/Geneaologies5and11.gif"/>
          <p:cNvPicPr>
            <a:picLocks noChangeAspect="1" noChangeArrowheads="1"/>
          </p:cNvPicPr>
          <p:nvPr/>
        </p:nvPicPr>
        <p:blipFill>
          <a:blip r:embed="rId2"/>
          <a:srcRect/>
          <a:stretch>
            <a:fillRect/>
          </a:stretch>
        </p:blipFill>
        <p:spPr bwMode="auto">
          <a:xfrm>
            <a:off x="91440" y="455062"/>
            <a:ext cx="8961120" cy="5947877"/>
          </a:xfrm>
          <a:prstGeom prst="rect">
            <a:avLst/>
          </a:prstGeom>
          <a:noFill/>
          <a:ln w="9525">
            <a:noFill/>
            <a:miter lim="800000"/>
            <a:headEnd/>
            <a:tailEnd/>
          </a:ln>
        </p:spPr>
      </p:pic>
    </p:spTree>
    <p:extLst>
      <p:ext uri="{BB962C8B-B14F-4D97-AF65-F5344CB8AC3E}">
        <p14:creationId xmlns:p14="http://schemas.microsoft.com/office/powerpoint/2010/main" val="23758124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75159" y="137160"/>
            <a:ext cx="6993681" cy="6583680"/>
          </a:xfrm>
          <a:prstGeom prst="rect">
            <a:avLst/>
          </a:prstGeom>
          <a:noFill/>
          <a:ln w="9525">
            <a:noFill/>
            <a:miter lim="800000"/>
            <a:headEnd/>
            <a:tailEnd/>
          </a:ln>
        </p:spPr>
      </p:pic>
    </p:spTree>
    <p:extLst>
      <p:ext uri="{BB962C8B-B14F-4D97-AF65-F5344CB8AC3E}">
        <p14:creationId xmlns:p14="http://schemas.microsoft.com/office/powerpoint/2010/main" val="1560735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9D02-63B2-CFE3-0861-0462974FC9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5187DFF7-935A-80FD-DDFF-84EEA3F8F4FC}"/>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1FAED4E3-372E-F165-71E6-3C5C3F314A7F}"/>
              </a:ext>
            </a:extLst>
          </p:cNvPr>
          <p:cNvSpPr>
            <a:spLocks noGrp="1" noChangeArrowheads="1"/>
          </p:cNvSpPr>
          <p:nvPr>
            <p:ph type="body" idx="1"/>
          </p:nvPr>
        </p:nvSpPr>
        <p:spPr>
          <a:xfrm>
            <a:off x="228600" y="914400"/>
            <a:ext cx="89154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u="sng" dirty="0">
                <a:solidFill>
                  <a:srgbClr val="FFFFCC"/>
                </a:solidFill>
              </a:rPr>
              <a:t>Semana de la creación (Gén 1:3</a:t>
            </a:r>
            <a:r>
              <a:rPr lang="en-US" sz="2600" b="1" u="sng" dirty="0">
                <a:solidFill>
                  <a:srgbClr val="FFFFCC"/>
                </a:solidFill>
                <a:cs typeface="Calibri" panose="020F0502020204030204" pitchFamily="34" charset="0"/>
                <a:sym typeface="Symbol" pitchFamily="18" charset="2"/>
              </a:rPr>
              <a:t>–</a:t>
            </a:r>
            <a:r>
              <a:rPr lang="en-US" sz="2600" b="1" u="sng" dirty="0">
                <a:solidFill>
                  <a:srgbClr val="FFFFCC"/>
                </a:solidFill>
              </a:rPr>
              <a:t>2:3): </a:t>
            </a:r>
            <a:r>
              <a:rPr lang="en-US" sz="2400" b="1" u="sng" dirty="0">
                <a:solidFill>
                  <a:srgbClr val="FFFFCC"/>
                </a:solidFill>
              </a:rPr>
              <a:t>“</a:t>
            </a:r>
            <a:r>
              <a:rPr lang="es-CO" sz="2400" b="1" u="sng" dirty="0">
                <a:solidFill>
                  <a:srgbClr val="FFFFCC"/>
                </a:solidFill>
              </a:rPr>
              <a:t>Y vio Dios...“era buena</a:t>
            </a:r>
            <a:r>
              <a:rPr lang="en-US" sz="2400" b="1" u="sng"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b="1" u="sng" dirty="0">
                <a:solidFill>
                  <a:srgbClr val="FFFFCC"/>
                </a:solidFill>
              </a:rPr>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3C09DB9-D9EA-766C-A432-1C03C7A3DC25}"/>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10601393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DF5A-7C0A-FCB9-2C2B-314685468821}"/>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B6E5275-8DA4-5B98-8FDB-398020F963B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4D87BB7-BEE7-C1D0-8738-557FFF8B8836}"/>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b="1" u="sng" dirty="0">
                <a:solidFill>
                  <a:srgbClr val="FFFFCC"/>
                </a:solidFill>
              </a:rPr>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C87C93A-A6E6-829D-25DF-E4DC12683668}"/>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403009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B062-42B9-0174-D202-D1FAFA7FBF3A}"/>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FDB3B36D-C48E-F9FB-B7C9-55BA94682C11}"/>
              </a:ext>
            </a:extLst>
          </p:cNvPr>
          <p:cNvSpPr>
            <a:spLocks noGrp="1" noChangeArrowheads="1"/>
          </p:cNvSpPr>
          <p:nvPr>
            <p:ph type="title"/>
          </p:nvPr>
        </p:nvSpPr>
        <p:spPr>
          <a:xfrm>
            <a:off x="685800" y="228600"/>
            <a:ext cx="7772400" cy="685800"/>
          </a:xfrm>
        </p:spPr>
        <p:txBody>
          <a:bodyPr/>
          <a:lstStyle/>
          <a:p>
            <a:pPr algn="ctr" eaLnBrk="1" hangingPunct="1"/>
            <a:r>
              <a:rPr lang="en-US" sz="3600" dirty="0"/>
              <a:t>Formando y Poblando (Gén 1:1)</a:t>
            </a:r>
          </a:p>
        </p:txBody>
      </p:sp>
      <p:graphicFrame>
        <p:nvGraphicFramePr>
          <p:cNvPr id="2" name="Table 2">
            <a:extLst>
              <a:ext uri="{FF2B5EF4-FFF2-40B4-BE49-F238E27FC236}">
                <a16:creationId xmlns:a16="http://schemas.microsoft.com/office/drawing/2014/main" id="{3DCE6455-50BD-F1B1-9A31-7A10D2E815D5}"/>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Día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Luz</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Luminarias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Agua, cielo</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marinos, aves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Día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Tierra, vegetación</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terrestres, hombre</a:t>
                      </a:r>
                    </a:p>
                  </a:txBody>
                  <a:tcPr anchor="ctr"/>
                </a:tc>
                <a:extLst>
                  <a:ext uri="{0D108BD9-81ED-4DB2-BD59-A6C34878D82A}">
                    <a16:rowId xmlns:a16="http://schemas.microsoft.com/office/drawing/2014/main" val="2074151327"/>
                  </a:ext>
                </a:extLst>
              </a:tr>
            </a:tbl>
          </a:graphicData>
        </a:graphic>
      </p:graphicFrame>
      <p:pic>
        <p:nvPicPr>
          <p:cNvPr id="7" name="Picture 6">
            <a:extLst>
              <a:ext uri="{FF2B5EF4-FFF2-40B4-BE49-F238E27FC236}">
                <a16:creationId xmlns:a16="http://schemas.microsoft.com/office/drawing/2014/main" id="{333EA0FF-0DE8-4C5D-2B98-C87ADDFA64AC}"/>
              </a:ext>
            </a:extLst>
          </p:cNvPr>
          <p:cNvPicPr>
            <a:picLocks noChangeAspect="1"/>
          </p:cNvPicPr>
          <p:nvPr/>
        </p:nvPicPr>
        <p:blipFill>
          <a:blip r:embed="rId2"/>
          <a:stretch>
            <a:fillRect/>
          </a:stretch>
        </p:blipFill>
        <p:spPr>
          <a:xfrm>
            <a:off x="1143000" y="3825240"/>
            <a:ext cx="6479563" cy="2819400"/>
          </a:xfrm>
          <a:prstGeom prst="rect">
            <a:avLst/>
          </a:prstGeom>
        </p:spPr>
      </p:pic>
    </p:spTree>
    <p:extLst>
      <p:ext uri="{BB962C8B-B14F-4D97-AF65-F5344CB8AC3E}">
        <p14:creationId xmlns:p14="http://schemas.microsoft.com/office/powerpoint/2010/main" val="12861734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50C401-7ADF-987D-121C-A98C74097ED1}"/>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25737203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772E-0732-F722-AEAE-A0E7BE2516F9}"/>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F3D5E72A-979A-B307-FDE2-1525BEA9D9D0}"/>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E54A1DB7-E42C-87EC-1790-5977CD4A0DC1}"/>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La luz antes del sol (d</a:t>
            </a:r>
            <a:r>
              <a:rPr lang="en-US" altLang="en-US" sz="2800" b="1" u="sng" dirty="0">
                <a:solidFill>
                  <a:srgbClr val="FFFFCC"/>
                </a:solidFill>
                <a:cs typeface="Calibri" panose="020F0502020204030204" pitchFamily="34" charset="0"/>
              </a:rPr>
              <a:t>ía</a:t>
            </a:r>
            <a:r>
              <a:rPr lang="en-US" altLang="en-US" sz="2800" b="1" u="sng" dirty="0">
                <a:solidFill>
                  <a:srgbClr val="FFFFC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60A67EB-E8A0-BC17-BC0E-8D9DE50C5313}"/>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048163729"/>
      </p:ext>
    </p:extLst>
  </p:cSld>
  <p:clrMapOvr>
    <a:masterClrMapping/>
  </p:clrMapOvr>
  <p:transition>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0B3F-0DD8-C1C4-AA43-D7F5AA6D11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55EDC2-DD03-1E7E-8694-76E6EF623D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4ADD1603-74F9-2F95-1CEB-88C5DE2B9561}"/>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0917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491168" y="914400"/>
            <a:ext cx="8161665" cy="50292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6F65F-DF9A-D209-C04E-5780D813A7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1AAB73-E9B7-E9E3-4B8C-793E3DAD5D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E7FCEF3-2217-4325-C3A5-73E78C5F0D4D}"/>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1470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0D883DA5-748A-53BE-3A61-4719FDB2C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792A-EEDF-FABE-CD7F-97ED66E55D0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53042C1-F9DC-5EAE-62DF-224B4F19AD0A}"/>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ADEDAD2C-2E77-D212-D298-557FA836A071}"/>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b="1" u="sng" dirty="0">
                <a:solidFill>
                  <a:srgbClr val="FFFFCC"/>
                </a:solidFill>
              </a:rPr>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7180D4BE-86C6-291E-F702-FE83A6069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941272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7F2B-1AAA-06F2-0D86-7EBF3FB346EA}"/>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D375D200-2E0D-33CA-165E-D27845254079}"/>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4E140279-CA10-7864-55DB-4F68C1E283D4}"/>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b="1" u="sng" dirty="0">
                <a:solidFill>
                  <a:srgbClr val="FFFFCC"/>
                </a:solidFill>
              </a:rPr>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3AC2F5A9-046D-289A-E999-DD4691AF5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2087937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DA2F-784C-E121-C231-C4BBC37B8D2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11BAC3-2884-FCC7-8000-C975EF0185D6}"/>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524377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3CE61-9712-64CC-67ED-10EEF41F537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D6DB862-FA84-3C40-5661-35D9FE45AE55}"/>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DC837BF3-DB49-5115-3E5D-6AB756EDD24E}"/>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b="1" u="sng" dirty="0">
                <a:solidFill>
                  <a:srgbClr val="FFFFCC"/>
                </a:solidFill>
              </a:rPr>
              <a:t>Deuteronomio 4:19</a:t>
            </a:r>
          </a:p>
        </p:txBody>
      </p:sp>
      <p:pic>
        <p:nvPicPr>
          <p:cNvPr id="5" name="Picture 4">
            <a:extLst>
              <a:ext uri="{FF2B5EF4-FFF2-40B4-BE49-F238E27FC236}">
                <a16:creationId xmlns:a16="http://schemas.microsoft.com/office/drawing/2014/main" id="{668D176A-3C7E-C11F-297A-E27ABBD3A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14505807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Deuteronomio 4:19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sea que levantes los ojos al cielo y veas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sol, la luna, las estrellas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todo el ejército del cielo, y seas impulsado 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adorarlos y servirlos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cosas que el Señor tu Dios ha concedido a todos los pueblos debajo de todos los cielos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8160329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581790" y="255801"/>
            <a:ext cx="7772400" cy="685800"/>
          </a:xfrm>
        </p:spPr>
        <p:txBody>
          <a:bodyPr/>
          <a:lstStyle/>
          <a:p>
            <a:pPr algn="ctr" eaLnBrk="1" hangingPunct="1"/>
            <a:r>
              <a:rPr lang="es-CO" sz="3600" dirty="0">
                <a:effectLst>
                  <a:outerShdw blurRad="38100" dist="38100" dir="2700000" algn="tl">
                    <a:srgbClr val="000000">
                      <a:alpha val="43137"/>
                    </a:srgbClr>
                  </a:outerShdw>
                </a:effectLst>
              </a:rPr>
              <a:t>¿La Luz Solo se Revela en el día 4</a:t>
            </a:r>
            <a:r>
              <a:rPr lang="en-US" sz="3600" dirty="0">
                <a:effectLst>
                  <a:outerShdw blurRad="38100" dist="38100" dir="2700000" algn="tl">
                    <a:srgbClr val="000000">
                      <a:alpha val="43137"/>
                    </a:srgbClr>
                  </a:outerShdw>
                </a:effectLst>
              </a:rPr>
              <a:t>?</a:t>
            </a:r>
          </a:p>
        </p:txBody>
      </p:sp>
      <p:sp>
        <p:nvSpPr>
          <p:cNvPr id="79875" name="Rectangle 1027"/>
          <p:cNvSpPr>
            <a:spLocks noGrp="1" noChangeArrowheads="1"/>
          </p:cNvSpPr>
          <p:nvPr>
            <p:ph type="body" idx="1"/>
          </p:nvPr>
        </p:nvSpPr>
        <p:spPr>
          <a:xfrm>
            <a:off x="0" y="1600200"/>
            <a:ext cx="9144000" cy="4918075"/>
          </a:xfrm>
        </p:spPr>
        <p:txBody>
          <a:bodyPr/>
          <a:lstStyle/>
          <a:p>
            <a:pPr marL="461963" indent="-461963" algn="just" eaLnBrk="1" hangingPunct="1">
              <a:lnSpc>
                <a:spcPct val="90000"/>
              </a:lnSpc>
              <a:spcBef>
                <a:spcPts val="0"/>
              </a:spcBef>
              <a:spcAft>
                <a:spcPts val="2400"/>
              </a:spcAft>
              <a:defRPr/>
            </a:pPr>
            <a:r>
              <a:rPr lang="es-CO" dirty="0"/>
              <a:t>Las lumbreras no fueron creados en el día 4, sino que simplemente se hicieron visibles para alguien que estuviera de pie sobre la Tierra</a:t>
            </a:r>
            <a:r>
              <a:rPr lang="en-US" dirty="0"/>
              <a:t>?</a:t>
            </a:r>
          </a:p>
          <a:p>
            <a:pPr marL="461963" indent="-461963" algn="just" eaLnBrk="1" hangingPunct="1">
              <a:lnSpc>
                <a:spcPct val="90000"/>
              </a:lnSpc>
              <a:spcBef>
                <a:spcPts val="0"/>
              </a:spcBef>
              <a:spcAft>
                <a:spcPts val="2400"/>
              </a:spcAft>
              <a:defRPr/>
            </a:pPr>
            <a:r>
              <a:rPr lang="es-CO" dirty="0"/>
              <a:t>La cosmología del Big Bang indica que el Sol precedió a la Tierra.</a:t>
            </a:r>
          </a:p>
          <a:p>
            <a:pPr marL="461963" indent="-461963" algn="just" eaLnBrk="1" hangingPunct="1">
              <a:lnSpc>
                <a:spcPct val="90000"/>
              </a:lnSpc>
              <a:spcBef>
                <a:spcPts val="0"/>
              </a:spcBef>
              <a:spcAft>
                <a:spcPts val="2400"/>
              </a:spcAft>
              <a:defRPr/>
            </a:pPr>
            <a:r>
              <a:rPr lang="es-CO" dirty="0"/>
              <a:t>El hombre no fue creado sino hasta el día 6</a:t>
            </a:r>
          </a:p>
          <a:p>
            <a:pPr marL="461963" indent="-461963" algn="just" eaLnBrk="1" hangingPunct="1">
              <a:lnSpc>
                <a:spcPct val="90000"/>
              </a:lnSpc>
              <a:spcBef>
                <a:spcPts val="0"/>
              </a:spcBef>
              <a:spcAft>
                <a:spcPts val="2400"/>
              </a:spcAft>
              <a:defRPr/>
            </a:pPr>
            <a:r>
              <a:rPr lang="en-US" i="1" dirty="0"/>
              <a:t>Asah</a:t>
            </a:r>
            <a:r>
              <a:rPr lang="en-US" dirty="0"/>
              <a:t> = “mostrar” (Gén 1:16; 24:12) todavía </a:t>
            </a:r>
            <a:r>
              <a:rPr lang="en-US" i="1" dirty="0"/>
              <a:t>asah</a:t>
            </a:r>
            <a:r>
              <a:rPr lang="en-US" dirty="0"/>
              <a:t> (Gén 1:26) y </a:t>
            </a:r>
            <a:r>
              <a:rPr lang="en-US" i="1" dirty="0"/>
              <a:t>bara</a:t>
            </a:r>
            <a:r>
              <a:rPr lang="en-US" dirty="0"/>
              <a:t> (Gén 1:27)</a:t>
            </a:r>
          </a:p>
          <a:p>
            <a:pPr marL="461963" indent="-461963" algn="just" eaLnBrk="1" hangingPunct="1">
              <a:lnSpc>
                <a:spcPct val="90000"/>
              </a:lnSpc>
              <a:spcBef>
                <a:spcPts val="0"/>
              </a:spcBef>
              <a:spcAft>
                <a:spcPts val="2400"/>
              </a:spcAft>
              <a:defRPr/>
            </a:pPr>
            <a:r>
              <a:rPr lang="en-US" i="1" dirty="0"/>
              <a:t>Raah</a:t>
            </a:r>
            <a:r>
              <a:rPr lang="en-US" dirty="0"/>
              <a:t> = “Aparecer” (Gén 1:9)</a:t>
            </a:r>
          </a:p>
        </p:txBody>
      </p:sp>
      <p:pic>
        <p:nvPicPr>
          <p:cNvPr id="4" name="Picture 3">
            <a:extLst>
              <a:ext uri="{FF2B5EF4-FFF2-40B4-BE49-F238E27FC236}">
                <a16:creationId xmlns:a16="http://schemas.microsoft.com/office/drawing/2014/main" id="{F8CF5558-4CBB-3BCD-36EB-079651718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23494"/>
            <a:ext cx="1331220" cy="950414"/>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4F3A-1A44-88E4-EB40-6A40924EE124}"/>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71D55CA-C109-9259-C8FA-6C97B95085B5}"/>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8C7D702-B9A3-E4F9-436C-BAF1AD7457AF}"/>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b="1" u="sng" dirty="0">
                <a:solidFill>
                  <a:srgbClr val="FFFFCC"/>
                </a:solidFill>
              </a:rPr>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D53A6457-AD66-AB76-3654-1BF55F092B62}"/>
              </a:ext>
            </a:extLst>
          </p:cNvPr>
          <p:cNvPicPr>
            <a:picLocks noChangeAspect="1"/>
          </p:cNvPicPr>
          <p:nvPr/>
        </p:nvPicPr>
        <p:blipFill>
          <a:blip r:embed="rId2"/>
          <a:stretch>
            <a:fillRect/>
          </a:stretch>
        </p:blipFill>
        <p:spPr>
          <a:xfrm>
            <a:off x="5144972" y="3048001"/>
            <a:ext cx="3538242" cy="2514600"/>
          </a:xfrm>
          <a:prstGeom prst="rect">
            <a:avLst/>
          </a:prstGeom>
        </p:spPr>
      </p:pic>
    </p:spTree>
    <p:extLst>
      <p:ext uri="{BB962C8B-B14F-4D97-AF65-F5344CB8AC3E}">
        <p14:creationId xmlns:p14="http://schemas.microsoft.com/office/powerpoint/2010/main" val="34563915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DD08-CBF3-F1C6-00B6-98F6E61FA36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CD8FEDA-6EE2-08ED-EA00-06EC8124DA0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34BACAC-1DC0-8330-276F-E0D4343148A7}"/>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b="1" u="sng" dirty="0">
                <a:solidFill>
                  <a:srgbClr val="FFFFCC"/>
                </a:solidFill>
              </a:rPr>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DC941A4-3C2F-618B-99E7-D1593181C9FA}"/>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236236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Ezequiel 28:13, 15</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s-CO"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Edén estabas, en el huerto de Dios; toda piedra preciosa era tu vestidura: el rubí, el topacio y el diamante, el berilo, el ónice y el jaspe, el zafiro, la turquesa y la esmeralda; y el oro, la hechura de tus engastes y de tus encajes, estaba en ti. El día que fuiste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creado</a:t>
            </a:r>
            <a:r>
              <a:rPr lang="es-CO"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fueron preparados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a:t>
            </a:r>
            <a:r>
              <a:rPr lang="es-CO"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Perfecto eras en tus caminos desde el día que fuiste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creado</a:t>
            </a:r>
            <a:r>
              <a:rPr lang="es-CO"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hasta que la iniquidad se halló en ti</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9441445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D8CD-57ED-AD1E-F2D0-73B3620C0D5D}"/>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B68F9D3E-9C88-0DFE-A90C-56633BF35206}"/>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BADA133C-C0DA-5B1A-9BA5-0B798B5A4797}"/>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69B612-F3F3-56FA-CB83-D66559AB0857}"/>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2858646685"/>
      </p:ext>
    </p:extLst>
  </p:cSld>
  <p:clrMapOvr>
    <a:masterClrMapping/>
  </p:clrMapOvr>
  <p:transition>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88FD997-E2CE-9B84-A4FD-B52FB333B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0021-7289-6159-D7B2-A42B04EE850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29F3017-B643-362C-7B1D-F1336248BEEA}"/>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13989ED7-2153-4C53-3DE8-E57B6F088867}"/>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36526B4-4325-82DB-5C77-1BA52A7B1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76200"/>
            <a:ext cx="1468483" cy="1048412"/>
          </a:xfrm>
          <a:prstGeom prst="rect">
            <a:avLst/>
          </a:prstGeom>
        </p:spPr>
      </p:pic>
    </p:spTree>
    <p:extLst>
      <p:ext uri="{BB962C8B-B14F-4D97-AF65-F5344CB8AC3E}">
        <p14:creationId xmlns:p14="http://schemas.microsoft.com/office/powerpoint/2010/main" val="20175963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1A03-0DEB-0593-AF6F-541C2E4914F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3C741A9-FD7E-FB29-CE92-C54BDFA28E59}"/>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72CEC4FF-4AED-FEC0-0E15-D2BAB5653B6E}"/>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b="1" u="sng" dirty="0">
                <a:solidFill>
                  <a:srgbClr val="FFFFCC"/>
                </a:solidFill>
              </a:rPr>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11D76EAA-CE98-462A-C684-1D702797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8600"/>
            <a:ext cx="1240139" cy="885388"/>
          </a:xfrm>
          <a:prstGeom prst="rect">
            <a:avLst/>
          </a:prstGeom>
        </p:spPr>
      </p:pic>
    </p:spTree>
    <p:extLst>
      <p:ext uri="{BB962C8B-B14F-4D97-AF65-F5344CB8AC3E}">
        <p14:creationId xmlns:p14="http://schemas.microsoft.com/office/powerpoint/2010/main" val="36188645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CB619-6A0A-42FE-90CC-244D5A814A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1443873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1BDF1-8DBC-40CB-BE6D-B970F2393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imagen, conforme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23431941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873125"/>
          </a:xfrm>
        </p:spPr>
        <p:txBody>
          <a:bodyPr/>
          <a:lstStyle/>
          <a:p>
            <a:pPr algn="ctr" eaLnBrk="1" hangingPunct="1"/>
            <a:r>
              <a:rPr lang="en-US" sz="3600" dirty="0">
                <a:effectLst>
                  <a:outerShdw blurRad="38100" dist="38100" dir="2700000" algn="tl">
                    <a:srgbClr val="000000">
                      <a:alpha val="43137"/>
                    </a:srgbClr>
                  </a:outerShdw>
                </a:effectLst>
              </a:rPr>
              <a:t>La Trinidad en Génesis</a:t>
            </a:r>
          </a:p>
        </p:txBody>
      </p:sp>
      <p:sp>
        <p:nvSpPr>
          <p:cNvPr id="40963" name="Rectangle 3"/>
          <p:cNvSpPr>
            <a:spLocks noGrp="1" noChangeArrowheads="1"/>
          </p:cNvSpPr>
          <p:nvPr>
            <p:ph type="body" idx="1"/>
          </p:nvPr>
        </p:nvSpPr>
        <p:spPr>
          <a:xfrm>
            <a:off x="280769" y="1849438"/>
            <a:ext cx="2614831" cy="3159125"/>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1:26</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3:22</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10" name="Picture 9">
            <a:extLst>
              <a:ext uri="{FF2B5EF4-FFF2-40B4-BE49-F238E27FC236}">
                <a16:creationId xmlns:a16="http://schemas.microsoft.com/office/drawing/2014/main" id="{307E2021-02DD-6BB6-DB40-0C786A6CA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849438"/>
            <a:ext cx="4678544" cy="315912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2953" y="166305"/>
            <a:ext cx="6438095" cy="652539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84075833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a:t>
            </a:r>
            <a:r>
              <a:rPr lang="es-CO" sz="2800" b="1" u="sng" dirty="0">
                <a:solidFill>
                  <a:srgbClr val="FFFFCC"/>
                </a:solidFill>
                <a:latin typeface="Calibri" panose="020F0502020204030204" pitchFamily="34" charset="0"/>
              </a:rPr>
              <a:t>varón y hembra</a:t>
            </a:r>
            <a:r>
              <a:rPr lang="es-CO" sz="2800" dirty="0">
                <a:latin typeface="Calibri" panose="020F0502020204030204" pitchFamily="34" charset="0"/>
              </a:rPr>
              <a:t>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40151352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A865-B7AE-3B5A-C58B-180634846835}"/>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D49644EA-3CB7-98BF-D74C-5CB41B80EEB9}"/>
              </a:ext>
            </a:extLst>
          </p:cNvPr>
          <p:cNvSpPr>
            <a:spLocks noGrp="1" noChangeArrowheads="1"/>
          </p:cNvSpPr>
          <p:nvPr>
            <p:ph type="title"/>
          </p:nvPr>
        </p:nvSpPr>
        <p:spPr>
          <a:xfrm>
            <a:off x="685800" y="228599"/>
            <a:ext cx="7772400" cy="1147527"/>
          </a:xfrm>
        </p:spPr>
        <p:txBody>
          <a:bodyPr/>
          <a:lstStyle/>
          <a:p>
            <a:pPr algn="ctr" eaLnBrk="1" hangingPunct="1"/>
            <a:r>
              <a:rPr lang="es-CO" sz="3600" dirty="0">
                <a:effectLst>
                  <a:outerShdw blurRad="38100" dist="38100" dir="2700000" algn="tl">
                    <a:srgbClr val="000000">
                      <a:alpha val="43137"/>
                    </a:srgbClr>
                  </a:outerShdw>
                </a:effectLst>
              </a:rPr>
              <a:t>Refutando las Filosofías Humanas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1:1)</a:t>
            </a:r>
          </a:p>
        </p:txBody>
      </p:sp>
      <p:sp>
        <p:nvSpPr>
          <p:cNvPr id="17411" name="Rectangle 3">
            <a:extLst>
              <a:ext uri="{FF2B5EF4-FFF2-40B4-BE49-F238E27FC236}">
                <a16:creationId xmlns:a16="http://schemas.microsoft.com/office/drawing/2014/main" id="{CB0B7B05-8851-F176-434E-18966BC6449A}"/>
              </a:ext>
            </a:extLst>
          </p:cNvPr>
          <p:cNvSpPr>
            <a:spLocks noGrp="1" noChangeArrowheads="1"/>
          </p:cNvSpPr>
          <p:nvPr>
            <p:ph idx="1"/>
          </p:nvPr>
        </p:nvSpPr>
        <p:spPr>
          <a:xfrm>
            <a:off x="533400" y="1447800"/>
            <a:ext cx="83820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Ateismo – Dios creó (Salmos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Panteismo – Dios es transcendente sobre la creación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Politeísmo – Un Dios creador único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Materialismo – La matería comenzó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Dualismo – Solo Dios creó (Eze.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Humanismo – </a:t>
            </a:r>
            <a:r>
              <a:rPr lang="es-CO" sz="2800" dirty="0">
                <a:effectLst>
                  <a:outerShdw blurRad="38100" dist="38100" dir="2700000" algn="tl">
                    <a:srgbClr val="000000">
                      <a:alpha val="43137"/>
                    </a:srgbClr>
                  </a:outerShdw>
                </a:effectLst>
              </a:rPr>
              <a:t>Dios, y no el hombre, fue quien creó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Naturalismo – Dios creó </a:t>
            </a:r>
          </a:p>
        </p:txBody>
      </p:sp>
      <p:sp>
        <p:nvSpPr>
          <p:cNvPr id="58372" name="Text Box 4">
            <a:extLst>
              <a:ext uri="{FF2B5EF4-FFF2-40B4-BE49-F238E27FC236}">
                <a16:creationId xmlns:a16="http://schemas.microsoft.com/office/drawing/2014/main" id="{39659371-22E8-D7E0-6A36-60CB2B05756B}"/>
              </a:ext>
            </a:extLst>
          </p:cNvPr>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4B14C29B-3887-BDF7-745B-98EADD5B4417}"/>
              </a:ext>
            </a:extLst>
          </p:cNvPr>
          <p:cNvPicPr>
            <a:picLocks noChangeAspect="1"/>
          </p:cNvPicPr>
          <p:nvPr/>
        </p:nvPicPr>
        <p:blipFill>
          <a:blip r:embed="rId2"/>
          <a:stretch>
            <a:fillRect/>
          </a:stretch>
        </p:blipFill>
        <p:spPr>
          <a:xfrm>
            <a:off x="7620000" y="5746129"/>
            <a:ext cx="1447959" cy="1028051"/>
          </a:xfrm>
          <a:prstGeom prst="rect">
            <a:avLst/>
          </a:prstGeom>
        </p:spPr>
      </p:pic>
    </p:spTree>
    <p:extLst>
      <p:ext uri="{BB962C8B-B14F-4D97-AF65-F5344CB8AC3E}">
        <p14:creationId xmlns:p14="http://schemas.microsoft.com/office/powerpoint/2010/main" val="30331524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E9F9-1562-BE6E-F2F6-E8996142BDA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4092974-8C64-CA23-7CA1-F8C5F2930E8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216C2407-23F3-95E9-0042-0F3A77388EC8}"/>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b="1" u="sng" dirty="0">
                <a:solidFill>
                  <a:srgbClr val="FFFFCC"/>
                </a:solidFill>
              </a:rPr>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30B7CECD-6E34-223C-ABD3-3BEA27F1FA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1712587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u="sng" dirty="0">
                <a:solidFill>
                  <a:srgbClr val="FFFFCC"/>
                </a:solidFill>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Creó, pues, Dios al hombre a imagen suya, a imagen de Dios lo creó; varón y hembra los creó. 28 Y los bendijo Dios y les dijo: Sed fecundos y multiplicaos, y llenad la tierra y </a:t>
            </a:r>
            <a:r>
              <a:rPr lang="es-CO" sz="2800" b="1" u="sng" dirty="0">
                <a:solidFill>
                  <a:srgbClr val="FFFFCC"/>
                </a:solidFill>
                <a:latin typeface="Calibri" panose="020F0502020204030204" pitchFamily="34" charset="0"/>
              </a:rPr>
              <a:t>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66333098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4F176-65E0-2874-8F87-6D2D6FBFCA56}"/>
              </a:ext>
            </a:extLst>
          </p:cNvPr>
          <p:cNvPicPr>
            <a:picLocks noChangeAspect="1"/>
          </p:cNvPicPr>
          <p:nvPr/>
        </p:nvPicPr>
        <p:blipFill>
          <a:blip r:embed="rId2"/>
          <a:stretch>
            <a:fillRect/>
          </a:stretch>
        </p:blipFill>
        <p:spPr>
          <a:xfrm>
            <a:off x="926091" y="192548"/>
            <a:ext cx="7291817" cy="6472903"/>
          </a:xfrm>
          <a:prstGeom prst="rect">
            <a:avLst/>
          </a:prstGeom>
        </p:spPr>
      </p:pic>
    </p:spTree>
    <p:extLst>
      <p:ext uri="{BB962C8B-B14F-4D97-AF65-F5344CB8AC3E}">
        <p14:creationId xmlns:p14="http://schemas.microsoft.com/office/powerpoint/2010/main" val="31647759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AFA03-02EE-95AD-A9EF-0C365B2F30D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BB274DEC-C27B-5835-8C9A-EF0F4CC4E97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A6E1E049-D3A0-538A-6279-77AD50D6C79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b="1" u="sng" dirty="0">
                <a:solidFill>
                  <a:srgbClr val="FFFFCC"/>
                </a:solidFill>
              </a:rPr>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8B187AC4-6120-4094-0574-EDB25490D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52400"/>
            <a:ext cx="1387507" cy="990600"/>
          </a:xfrm>
          <a:prstGeom prst="rect">
            <a:avLst/>
          </a:prstGeom>
        </p:spPr>
      </p:pic>
    </p:spTree>
    <p:extLst>
      <p:ext uri="{BB962C8B-B14F-4D97-AF65-F5344CB8AC3E}">
        <p14:creationId xmlns:p14="http://schemas.microsoft.com/office/powerpoint/2010/main" val="34569759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5A1B-1986-A7C9-6EE8-89A038BA69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76D66B-5F24-9C8F-CC08-84B1E169F66D}"/>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345583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0" y="1523999"/>
            <a:ext cx="9144000" cy="5130463"/>
          </a:xfrm>
        </p:spPr>
        <p:txBody>
          <a:bodyPr/>
          <a:lstStyle/>
          <a:p>
            <a:pPr marL="0" indent="0" algn="just" eaLnBrk="1" hangingPunct="1">
              <a:buFontTx/>
              <a:buNone/>
              <a:defRPr/>
            </a:pPr>
            <a:r>
              <a:rPr lang="en-US" sz="3000" dirty="0"/>
              <a:t>“</a:t>
            </a:r>
            <a:r>
              <a:rPr lang="es-CO" sz="3000" dirty="0"/>
              <a:t>¿Por qué es necesario un reino terrenal? ¿Acaso no recibió Su herencia cuando fue resucitado y exaltado en el cielo? ¿No es Su gobierno actual, Su herencia? ¿Por qué debe haber un reino en la tierra? Porque Él debe triunfar en el mismo escenario donde aparentemente fue derrotado. Su rechazo por parte de los gobernantes de este mundo ocurrió en esta tierra (1 Corintios 2:8). Su exaltación también debe tener lugar en esta tierra. Y así será cuando Él regrese para gobernar al mundo con justicia. Ha esperado mucho tiempo por Su herencia; pronto la recibirá</a:t>
            </a:r>
            <a:r>
              <a:rPr lang="en-US" sz="3000" dirty="0"/>
              <a:t>.”</a:t>
            </a:r>
          </a:p>
        </p:txBody>
      </p:sp>
      <p:pic>
        <p:nvPicPr>
          <p:cNvPr id="65540" name="Picture 4"/>
          <p:cNvPicPr>
            <a:picLocks noChangeAspect="1" noChangeArrowheads="1"/>
          </p:cNvPicPr>
          <p:nvPr/>
        </p:nvPicPr>
        <p:blipFill>
          <a:blip r:embed="rId2" cstate="print"/>
          <a:srcRect/>
          <a:stretch>
            <a:fillRect/>
          </a:stretch>
        </p:blipFill>
        <p:spPr bwMode="auto">
          <a:xfrm>
            <a:off x="83820" y="45720"/>
            <a:ext cx="90678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17C18D2-7C06-43DF-AEA1-0D4E1FD6C76E}"/>
              </a:ext>
            </a:extLst>
          </p:cNvPr>
          <p:cNvSpPr/>
          <p:nvPr/>
        </p:nvSpPr>
        <p:spPr>
          <a:xfrm>
            <a:off x="2286000" y="203537"/>
            <a:ext cx="4572000" cy="1015663"/>
          </a:xfrm>
          <a:prstGeom prst="rect">
            <a:avLst/>
          </a:prstGeom>
        </p:spPr>
        <p:txBody>
          <a:bodyPr>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Ryrie</a:t>
            </a:r>
          </a:p>
          <a:p>
            <a:pPr algn="ctr"/>
            <a:r>
              <a:rPr lang="en-US" sz="2000" i="1" dirty="0">
                <a:effectLst>
                  <a:outerShdw blurRad="38100" dist="38100" dir="2700000" algn="tl">
                    <a:srgbClr val="000000"/>
                  </a:outerShdw>
                </a:effectLst>
                <a:latin typeface="Calibri" panose="020F0502020204030204" pitchFamily="34" charset="0"/>
                <a:cs typeface="+mn-cs"/>
              </a:rPr>
              <a:t>Basic Theology</a:t>
            </a:r>
            <a:r>
              <a:rPr lang="en-US" dirty="0"/>
              <a:t>. </a:t>
            </a:r>
            <a:r>
              <a:rPr lang="en-US" sz="2000" dirty="0">
                <a:effectLst>
                  <a:outerShdw blurRad="38100" dist="38100" dir="2700000" algn="tl">
                    <a:srgbClr val="000000"/>
                  </a:outerShdw>
                </a:effectLst>
                <a:latin typeface="Calibri" panose="020F0502020204030204" pitchFamily="34" charset="0"/>
                <a:cs typeface="+mn-cs"/>
              </a:rPr>
              <a:t>Page 511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kern="1200" dirty="0">
                <a:solidFill>
                  <a:schemeClr val="tx1"/>
                </a:solidFill>
                <a:effectLst>
                  <a:outerShdw blurRad="38100" dist="38100" dir="2700000" algn="tl">
                    <a:srgbClr val="000000"/>
                  </a:outerShdw>
                </a:effectLst>
                <a:ea typeface="+mn-ea"/>
                <a:cs typeface="+mn-cs"/>
              </a:rPr>
              <a:t>Thy kingdom Come, </a:t>
            </a:r>
            <a:r>
              <a:rPr lang="en-US" sz="2000" kern="1200" dirty="0">
                <a:solidFill>
                  <a:schemeClr val="tx1"/>
                </a:solidFill>
                <a:effectLst>
                  <a:outerShdw blurRad="38100" dist="38100" dir="2700000" algn="tl">
                    <a:srgbClr val="000000"/>
                  </a:outerShdw>
                </a:effectLst>
                <a:ea typeface="+mn-ea"/>
                <a:cs typeface="+mn-cs"/>
              </a:rPr>
              <a:t>Page 316</a:t>
            </a:r>
          </a:p>
        </p:txBody>
      </p:sp>
      <p:sp>
        <p:nvSpPr>
          <p:cNvPr id="16387" name="Rectangle 3"/>
          <p:cNvSpPr>
            <a:spLocks noGrp="1" noChangeArrowheads="1"/>
          </p:cNvSpPr>
          <p:nvPr>
            <p:ph type="body" idx="1"/>
          </p:nvPr>
        </p:nvSpPr>
        <p:spPr>
          <a:xfrm>
            <a:off x="0" y="1524000"/>
            <a:ext cx="9144000" cy="4038600"/>
          </a:xfrm>
        </p:spPr>
        <p:txBody>
          <a:bodyPr/>
          <a:lstStyle/>
          <a:p>
            <a:pPr marL="0" indent="0" algn="just">
              <a:buFontTx/>
              <a:buNone/>
              <a:defRPr/>
            </a:pPr>
            <a:r>
              <a:rPr lang="en-US" i="1" dirty="0"/>
              <a:t>“</a:t>
            </a:r>
            <a:r>
              <a:rPr lang="es-CO" dirty="0">
                <a:effectLst/>
              </a:rPr>
              <a:t>Aparte del reinado de Cristo… aquí en la tierra… y sin este gobierno, el propósito de Dios para el hombre nunca llegaría a su cumplimiento. El propósito de Dios para la tierra quedaría sin realizar, y el problema generado por la rebelión de Satanás jamás sería resuelto. Por lo tanto, el reinado físico y literal de Cristo en la tierra es una necesidad teológica y bíblica —a menos que Satanás salga victorioso sobre Dios</a:t>
            </a:r>
            <a:r>
              <a:rPr lang="en-US" i="1" dirty="0"/>
              <a:t>.”</a:t>
            </a:r>
          </a:p>
        </p:txBody>
      </p:sp>
      <p:pic>
        <p:nvPicPr>
          <p:cNvPr id="1026" name="Picture 2" descr="Image result for j. dwight pentecos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76200"/>
            <a:ext cx="109728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Mark Hitchcock</a:t>
            </a:r>
            <a:br>
              <a:rPr lang="en-US" sz="3600" dirty="0"/>
            </a:br>
            <a:r>
              <a:rPr lang="en-US" sz="2000" i="1" kern="1200" dirty="0">
                <a:solidFill>
                  <a:schemeClr val="tx1"/>
                </a:solidFill>
                <a:effectLst>
                  <a:outerShdw blurRad="38100" dist="38100" dir="2700000" algn="tl">
                    <a:srgbClr val="000000"/>
                  </a:outerShdw>
                </a:effectLst>
                <a:ea typeface="+mn-ea"/>
                <a:cs typeface="+mn-cs"/>
              </a:rPr>
              <a:t>The End, </a:t>
            </a:r>
            <a:r>
              <a:rPr lang="en-US" sz="2000" kern="1200" dirty="0">
                <a:solidFill>
                  <a:schemeClr val="tx1"/>
                </a:solidFill>
                <a:effectLst>
                  <a:outerShdw blurRad="38100" dist="38100" dir="2700000" algn="tl">
                    <a:srgbClr val="000000"/>
                  </a:outerShdw>
                </a:effectLst>
                <a:ea typeface="+mn-ea"/>
                <a:cs typeface="+mn-cs"/>
              </a:rPr>
              <a:t>Page 421-22</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t>“</a:t>
            </a:r>
            <a:r>
              <a:rPr lang="es-CO" sz="2800" dirty="0"/>
              <a:t>Johann Sebastian Bach a veces dormía más de lo debido. Sus hijos tenían una forma muy particular de despertarlo: se acercaban al piano y comenzaban a tocar una composición. Pero al llegar a la última nota, se detenían. No la tocaban. Funcionaba a la perfección, y siempre lo despertaba. Él se levantaba, iba al piano y tocaba el acorde final. No podía soportar dejar la pieza incompleta —sin terminar. De la misma manera, hoy todos estamos esperando esa última nota en la página final de la gran sinfonía de victoria de Dios. Dios no dejará Su majestuosa composición sin golpear la nota final. Esa nota final es el Reino mesiánico de Jesucristo.</a:t>
            </a:r>
            <a:r>
              <a:rPr lang="en-US" sz="2800" i="1" dirty="0"/>
              <a:t>.”</a:t>
            </a:r>
          </a:p>
        </p:txBody>
      </p:sp>
    </p:spTree>
    <p:extLst>
      <p:ext uri="{BB962C8B-B14F-4D97-AF65-F5344CB8AC3E}">
        <p14:creationId xmlns:p14="http://schemas.microsoft.com/office/powerpoint/2010/main" val="38530541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A8BE-359E-88D6-D68A-25B42F83B3A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1300DAE-57E3-BDE2-D248-675A8CDF18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DD7D6303-D8F9-0E5E-A037-5959A217D760}"/>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b="1" u="sng" dirty="0">
                <a:solidFill>
                  <a:srgbClr val="FFFFCC"/>
                </a:solidFill>
              </a:rPr>
              <a:t>El animal y el hombre como vegetariano</a:t>
            </a:r>
            <a:r>
              <a:rPr lang="en-US" b="1" u="sng" dirty="0">
                <a:solidFill>
                  <a:srgbClr val="FFFFCC"/>
                </a:solidFill>
              </a:rPr>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2CC6AE16-18D4-EAA1-2468-EC306DEEA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7698247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dijo Dios: He aquí, yo os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que hay en la superficie de toda la tierra, y todo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árbol</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tiene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fruto</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esto os servirá de alimento. 30 Y a toda bestia de la tierra, a toda ave de los cielos y a todo lo que se mueve sobre la tierra, y que tiene vida, les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verde para alimento. Y fue así</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8DD4553-FFF7-5392-DA53-E4D5149FECBD}"/>
              </a:ext>
            </a:extLst>
          </p:cNvPr>
          <p:cNvPicPr>
            <a:picLocks noChangeAspect="1"/>
          </p:cNvPicPr>
          <p:nvPr/>
        </p:nvPicPr>
        <p:blipFill>
          <a:blip r:embed="rId3"/>
          <a:stretch>
            <a:fillRect/>
          </a:stretch>
        </p:blipFill>
        <p:spPr>
          <a:xfrm>
            <a:off x="3733800" y="3419395"/>
            <a:ext cx="2261739" cy="1457780"/>
          </a:xfrm>
          <a:prstGeom prst="rect">
            <a:avLst/>
          </a:prstGeom>
        </p:spPr>
      </p:pic>
    </p:spTree>
    <p:extLst>
      <p:ext uri="{BB962C8B-B14F-4D97-AF65-F5344CB8AC3E}">
        <p14:creationId xmlns:p14="http://schemas.microsoft.com/office/powerpoint/2010/main" val="33454140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F907-B1DD-82B6-9821-F139B7B3A0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4ADB4519-D6CB-2034-4A56-AD05B372CE93}"/>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EE62355F-0BBB-3BEE-311C-BE3BE8E5F290}"/>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b="1" u="sng" dirty="0">
                <a:solidFill>
                  <a:srgbClr val="FFFFCC"/>
                </a:solidFill>
              </a:rPr>
              <a:t>Creación original en su estado “sin orden y vacía” </a:t>
            </a:r>
            <a:r>
              <a:rPr lang="en-US" sz="2600" b="1" u="sng" dirty="0">
                <a:solidFill>
                  <a:srgbClr val="FFFFCC"/>
                </a:solidFill>
              </a:rPr>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8537449B-CC54-BBC4-A9BF-9203C3F6F77F}"/>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0597910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 del bien y del mal no comerás, porque el día que de él comas, ciertamente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1FD0EC8-4BF8-B102-2B7F-E8BBBCAE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28253706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0E219A85-6672-BDCD-403B-DBCF92983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743200"/>
            <a:ext cx="3320136" cy="2138534"/>
          </a:xfrm>
          <a:prstGeom prst="rect">
            <a:avLst/>
          </a:prstGeom>
        </p:spPr>
      </p:pic>
    </p:spTree>
    <p:extLst>
      <p:ext uri="{BB962C8B-B14F-4D97-AF65-F5344CB8AC3E}">
        <p14:creationId xmlns:p14="http://schemas.microsoft.com/office/powerpoint/2010/main" val="24440438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se mueve y tiene vida os será para alimento: todo os lo doy como os di la hierba verde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0EB5414-9250-2360-491C-4FF55EFAF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523768"/>
            <a:ext cx="3312475" cy="2133600"/>
          </a:xfrm>
          <a:prstGeom prst="rect">
            <a:avLst/>
          </a:prstGeom>
        </p:spPr>
      </p:pic>
    </p:spTree>
    <p:extLst>
      <p:ext uri="{BB962C8B-B14F-4D97-AF65-F5344CB8AC3E}">
        <p14:creationId xmlns:p14="http://schemas.microsoft.com/office/powerpoint/2010/main" val="357206182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46D4-60E4-4083-FCA1-8A60BBF34EC1}"/>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77868A9C-2695-EAF9-5745-04DFA2538C0E}"/>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CE81D993-44D7-7334-3DDA-02F80ED495C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b="1" u="sng" dirty="0">
                <a:solidFill>
                  <a:srgbClr val="FFFFCC"/>
                </a:solidFill>
              </a:rPr>
              <a:t>La perfección de la creación</a:t>
            </a:r>
            <a:r>
              <a:rPr lang="en-US" b="1" u="sng" dirty="0">
                <a:solidFill>
                  <a:srgbClr val="FFFFCC"/>
                </a:solidFill>
              </a:rPr>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D7ABB7B8-2DC1-E17B-2409-3D162C16D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42706504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 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25804900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435574" y="1524000"/>
            <a:ext cx="8656560" cy="44569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700" dirty="0">
                <a:effectLst>
                  <a:outerShdw blurRad="38100" dist="38100" dir="2700000" algn="tl">
                    <a:srgbClr val="000000">
                      <a:alpha val="43137"/>
                    </a:srgbClr>
                  </a:outerShdw>
                </a:effectLst>
                <a:latin typeface="Calibri" panose="020F0502020204030204" pitchFamily="34" charset="0"/>
              </a:rPr>
              <a:t>“</a:t>
            </a:r>
            <a:r>
              <a:rPr lang="es-CO" sz="2100" dirty="0">
                <a:effectLst>
                  <a:outerShdw blurRad="38100" dist="38100" dir="2700000" algn="tl">
                    <a:srgbClr val="000000">
                      <a:alpha val="43137"/>
                    </a:srgbClr>
                  </a:outerShdw>
                </a:effectLst>
                <a:latin typeface="Calibri" panose="020F0502020204030204" pitchFamily="34" charset="0"/>
              </a:rPr>
              <a:t>¿Cuándo cayó Satanás de su relación con Dios? Como se señaló anteriormente, el pecado no existía en ninguna parte de la creación de Dios —incluyendo a los ángeles— hasta el final del sexto y último día de la creación (Génesis 1:31). Por lo tanto, la caída de Satanás ocurrió después de finalizar la creación. Sin embargo, Satanás ya era un ser maligno cuando vino a la tierra para tentar al hombre a apartarse de Dios (Génesis 3). Estos hechos nos llevan a concluir que </a:t>
            </a:r>
            <a:r>
              <a:rPr lang="es-CO" sz="2100" b="1" u="sng" dirty="0">
                <a:solidFill>
                  <a:srgbClr val="FFFFCC"/>
                </a:solidFill>
                <a:effectLst>
                  <a:outerShdw blurRad="38100" dist="38100" dir="2700000" algn="tl">
                    <a:srgbClr val="000000">
                      <a:alpha val="43137"/>
                    </a:srgbClr>
                  </a:outerShdw>
                </a:effectLst>
                <a:latin typeface="Calibri" panose="020F0502020204030204" pitchFamily="34" charset="0"/>
              </a:rPr>
              <a:t>la caída de Satanás tuvo lugar en el intervalo entre el final de la creación y la caída del hombre</a:t>
            </a:r>
            <a:r>
              <a:rPr lang="es-CO" sz="2100" dirty="0">
                <a:effectLst>
                  <a:outerShdw blurRad="38100" dist="38100" dir="2700000" algn="tl">
                    <a:srgbClr val="000000">
                      <a:alpha val="43137"/>
                    </a:srgbClr>
                  </a:outerShdw>
                </a:effectLst>
                <a:latin typeface="Calibri" panose="020F0502020204030204" pitchFamily="34" charset="0"/>
              </a:rPr>
              <a:t>. ¿Cuánto tiempo duró ese intervalo? Debió ser bastante breve, ya que cuando Dios creó al primer hombre y a la primera mujer, les mandó que fueran fructíferos y se multiplicaran por medio de la procreación (Génesis 1:27–28),  pero no hubo concepción humana hasta después de la caída del hombre (Génesis 4:1). En resumen, la caída de Satanás ocurrió en un espacio corto de tiempo, entre el cierre del sexto día de la creación —cuando todo aún era “bueno en gran manera”— y el momento en que tentó a Eva en el huerto.”</a:t>
            </a:r>
            <a:endParaRPr lang="en-US" sz="2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Renald Showers, </a:t>
            </a: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82-83.</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1630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AB6B-794B-201C-9866-9F16EE47958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71864846-AE6A-3854-BC91-01D86B085BD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367D708C-8DC2-B285-1E0A-57202D83DA21}"/>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dirty="0">
                <a:solidFill>
                  <a:srgbClr val="F9F8EC"/>
                </a:solidFill>
              </a:rPr>
              <a:t>Sexto día 1:24-31</a:t>
            </a:r>
          </a:p>
          <a:p>
            <a:pPr lvl="1" eaLnBrk="1" hangingPunct="1">
              <a:spcBef>
                <a:spcPts val="0"/>
              </a:spcBef>
              <a:spcAft>
                <a:spcPts val="1600"/>
              </a:spcAft>
              <a:defRPr/>
            </a:pPr>
            <a:r>
              <a:rPr lang="en-US" sz="2600" b="1" u="sng" dirty="0">
                <a:solidFill>
                  <a:srgbClr val="FFFFCC"/>
                </a:solidFill>
              </a:rPr>
              <a:t>Séptimo día 2:1-3 </a:t>
            </a:r>
          </a:p>
        </p:txBody>
      </p:sp>
      <p:pic>
        <p:nvPicPr>
          <p:cNvPr id="8" name="Picture 7">
            <a:extLst>
              <a:ext uri="{FF2B5EF4-FFF2-40B4-BE49-F238E27FC236}">
                <a16:creationId xmlns:a16="http://schemas.microsoft.com/office/drawing/2014/main" id="{A3943CC9-84D2-522F-5CC1-76433F8EC97C}"/>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19193840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completó Dios la obra que había hecho, y reposó en el día séptimo de toda la[b]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1082377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F790-B562-2752-9E9E-C5D1DEB47727}"/>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A333AB8D-C9FB-C13E-BB72-A33790E89DB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834FBB04-6368-33B9-2529-510597134619}"/>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A108D01-2A3A-1D22-30B0-619C936EE966}"/>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625567540"/>
      </p:ext>
    </p:extLst>
  </p:cSld>
  <p:clrMapOvr>
    <a:masterClrMapping/>
  </p:clrMapOvr>
  <p:transition>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4B95F-BB36-380C-177E-8B43A6CE94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63BCC5-6C83-8058-6B1F-369993A7C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A1B278F5-3F4A-B5CF-1E51-CD16D706B1FF}"/>
              </a:ext>
            </a:extLst>
          </p:cNvPr>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dirty="0">
                <a:solidFill>
                  <a:srgbClr val="F9F8E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Dios la obra que había hecho, y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el día séptimo de toda la obra que había hecho. 3 Y bendijo Dios el séptimo día y lo santificó, porque en él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30648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C3BE-5C98-7C63-F7C2-43BC6E529F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E2B4C2-6661-EBD6-B435-6E84B86A57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3F32311A-32E6-D437-61C7-ED661E8462A9}"/>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y las tinieblas cubrían la superficie del abismo, y el Espíritu de Dios se movía sobre la superficie de las aguas</a:t>
            </a:r>
            <a:r>
              <a:rPr lang="es-CO"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89439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C3D55B2E-9E29-F62F-F86E-B4EC454FE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A366-6CF6-7C76-E8D0-6C683E908DB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EE65373-5D92-63F4-41E9-A282AA7E98BD}"/>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15F1B278-9892-5A57-AC63-6AC97AC088BB}"/>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DE258DE0-F5A7-D7FE-A738-9024D5364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2689"/>
            <a:ext cx="1735310" cy="1238911"/>
          </a:xfrm>
          <a:prstGeom prst="rect">
            <a:avLst/>
          </a:prstGeom>
        </p:spPr>
      </p:pic>
    </p:spTree>
    <p:extLst>
      <p:ext uri="{BB962C8B-B14F-4D97-AF65-F5344CB8AC3E}">
        <p14:creationId xmlns:p14="http://schemas.microsoft.com/office/powerpoint/2010/main" val="15902246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F21C-046A-BA05-3C23-B66C7A73591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645D1423-0200-F465-A13F-8BEBDE0DAEE5}"/>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EC0B0A89-B1DA-F7DA-C3D1-125C3B47E88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b="1" u="sng" dirty="0">
                <a:solidFill>
                  <a:srgbClr val="FFFFCC"/>
                </a:solidFill>
              </a:rPr>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14A698-1133-6A73-BC84-10A76CC18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52400"/>
            <a:ext cx="1600971" cy="1143001"/>
          </a:xfrm>
          <a:prstGeom prst="rect">
            <a:avLst/>
          </a:prstGeom>
        </p:spPr>
      </p:pic>
    </p:spTree>
    <p:extLst>
      <p:ext uri="{BB962C8B-B14F-4D97-AF65-F5344CB8AC3E}">
        <p14:creationId xmlns:p14="http://schemas.microsoft.com/office/powerpoint/2010/main" val="9934311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20:8-11</a:t>
            </a:r>
          </a:p>
          <a:p>
            <a:pPr marL="0" indent="0" algn="just">
              <a:spcBef>
                <a:spcPts val="0"/>
              </a:spcBef>
              <a:spcAft>
                <a:spcPts val="1200"/>
              </a:spcAft>
              <a:buNone/>
              <a:defRPr/>
            </a:pPr>
            <a:r>
              <a:rPr lang="en-US" sz="3000" i="0" baseline="30000" dirty="0">
                <a:effectLst/>
                <a:latin typeface="system-ui"/>
              </a:rPr>
              <a:t>8 </a:t>
            </a:r>
            <a:r>
              <a:rPr lang="en-US" sz="3000" i="0" dirty="0">
                <a:effectLst/>
                <a:latin typeface="system-ui"/>
              </a:rPr>
              <a:t>“</a:t>
            </a:r>
            <a:r>
              <a:rPr lang="es-CO" sz="3000" i="0" dirty="0">
                <a:effectLst/>
                <a:latin typeface="system-ui"/>
              </a:rPr>
              <a:t>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a:t>
            </a:r>
            <a:r>
              <a:rPr lang="en-US" sz="3000" i="0" dirty="0">
                <a:effectLst/>
                <a:latin typeface="system-ui"/>
              </a:rPr>
              <a:t>.”</a:t>
            </a:r>
            <a:endParaRPr lang="en-US" sz="3000" dirty="0"/>
          </a:p>
        </p:txBody>
      </p:sp>
    </p:spTree>
    <p:extLst>
      <p:ext uri="{BB962C8B-B14F-4D97-AF65-F5344CB8AC3E}">
        <p14:creationId xmlns:p14="http://schemas.microsoft.com/office/powerpoint/2010/main" val="20235861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31:15-17</a:t>
            </a:r>
          </a:p>
          <a:p>
            <a:pPr marL="0" indent="0" algn="just">
              <a:spcBef>
                <a:spcPts val="0"/>
              </a:spcBef>
              <a:buNone/>
            </a:pPr>
            <a:r>
              <a:rPr lang="en-US" sz="3000" baseline="30000" dirty="0">
                <a:effectLst/>
              </a:rPr>
              <a:t>15</a:t>
            </a:r>
            <a:r>
              <a:rPr lang="en-US" sz="3000" dirty="0">
                <a:effectLst/>
              </a:rPr>
              <a:t> ‘</a:t>
            </a:r>
            <a:r>
              <a:rPr lang="es-CO" sz="300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3000" dirty="0">
                <a:effectLst/>
              </a:rPr>
              <a:t>.” </a:t>
            </a:r>
          </a:p>
        </p:txBody>
      </p:sp>
    </p:spTree>
    <p:extLst>
      <p:ext uri="{BB962C8B-B14F-4D97-AF65-F5344CB8AC3E}">
        <p14:creationId xmlns:p14="http://schemas.microsoft.com/office/powerpoint/2010/main" val="27145784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6CAA-8200-6E05-7098-4CF6878D97D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F4FE688-4AC7-43B9-46B6-D3C4D422A9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207216F5-81AA-1D30-E7C9-F4EC209607E1}"/>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4BCC45-8B79-8997-6EF2-5AFBBB467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3766597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4C92-ED57-34D6-AA4B-268E0E761C6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17C05B28-4978-3D18-904E-194B3DFF8FAB}"/>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6DBAA088-B876-FCCE-2A02-51FAF22D3CA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b="1" u="sng" dirty="0">
                <a:solidFill>
                  <a:srgbClr val="FFFFCC"/>
                </a:solidFill>
              </a:rPr>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B719E380-1C5A-5275-92CF-07030F665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0222938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5EA8-0134-B543-234D-AA55BEA83BB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D4A4C79-8F4F-AD63-5317-C48EDFD31ED4}"/>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8E1C753B-4375-40A3-DB31-285C006F355D}"/>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b="1" u="sng" dirty="0">
                <a:solidFill>
                  <a:srgbClr val="FFFFCC"/>
                </a:solidFill>
              </a:rPr>
              <a:t>Ausencia de "tarde y mañana"</a:t>
            </a:r>
            <a:endParaRPr lang="en-US" b="1" u="sng" dirty="0">
              <a:solidFill>
                <a:srgbClr val="FFFFCC"/>
              </a:solidFill>
            </a:endParaRP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1BD83ACA-5C0D-7172-B7FD-CF948034D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2727532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0A89-1FC8-858E-09BD-A93C8BEA3A0F}"/>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A9307D5C-1786-FA8F-DB1B-D1E5E2A622A2}"/>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36802025-A993-3FF3-E846-8B659BEC4176}"/>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b="1" u="sng" dirty="0">
                <a:solidFill>
                  <a:srgbClr val="FFFFCC"/>
                </a:solidFill>
              </a:rPr>
              <a:t>Yom + modificadores ordinales</a:t>
            </a:r>
          </a:p>
        </p:txBody>
      </p:sp>
      <p:pic>
        <p:nvPicPr>
          <p:cNvPr id="4" name="Picture 3">
            <a:extLst>
              <a:ext uri="{FF2B5EF4-FFF2-40B4-BE49-F238E27FC236}">
                <a16:creationId xmlns:a16="http://schemas.microsoft.com/office/drawing/2014/main" id="{A5B92F49-75A7-64EC-7E2A-189EFAC06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16965905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huestes. 2 Y en el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séptimo día</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completó Dios la obra que había hecho, y reposó en el día séptimo de toda la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2925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228600" y="685800"/>
            <a:ext cx="8686800" cy="4953000"/>
          </a:xfrm>
        </p:spPr>
        <p:txBody>
          <a:bodyPr/>
          <a:lstStyle/>
          <a:p>
            <a:pPr marL="461963" indent="-461963" algn="just" eaLnBrk="1" hangingPunct="1">
              <a:spcBef>
                <a:spcPts val="0"/>
              </a:spcBef>
              <a:spcAft>
                <a:spcPts val="2400"/>
              </a:spcAft>
              <a:defRPr/>
            </a:pPr>
            <a:r>
              <a:rPr lang="es-CO" sz="2800" dirty="0"/>
              <a:t>Visión de la creación original: No existía nada antes de la creación</a:t>
            </a:r>
          </a:p>
          <a:p>
            <a:pPr marL="461963" indent="-461963" algn="just" eaLnBrk="1" hangingPunct="1">
              <a:spcBef>
                <a:spcPts val="0"/>
              </a:spcBef>
              <a:spcAft>
                <a:spcPts val="2400"/>
              </a:spcAft>
              <a:defRPr/>
            </a:pPr>
            <a:r>
              <a:rPr lang="en-US" sz="2800" dirty="0"/>
              <a:t>1:1 </a:t>
            </a:r>
            <a:r>
              <a:rPr lang="es-CO" sz="2800" dirty="0"/>
              <a:t>La creación original de Dios en el primer día</a:t>
            </a:r>
          </a:p>
          <a:p>
            <a:pPr marL="461963" indent="-461963" algn="just" eaLnBrk="1" hangingPunct="1">
              <a:spcBef>
                <a:spcPts val="0"/>
              </a:spcBef>
              <a:spcAft>
                <a:spcPts val="2400"/>
              </a:spcAft>
              <a:defRPr/>
            </a:pPr>
            <a:r>
              <a:rPr lang="en-US" sz="2800" dirty="0"/>
              <a:t>1:2 </a:t>
            </a:r>
            <a:r>
              <a:rPr lang="es-CO" sz="2800" dirty="0"/>
              <a:t>Descripción de la creación original en su estado primitivo (con participios circunstanciales)</a:t>
            </a:r>
            <a:endParaRPr lang="en-US" sz="2800" dirty="0"/>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Sin orden y vacía (</a:t>
            </a:r>
            <a:r>
              <a:rPr lang="en-US" sz="2800" i="1" dirty="0"/>
              <a:t>tohu</a:t>
            </a:r>
            <a:r>
              <a:rPr lang="en-US" sz="2800" dirty="0"/>
              <a:t> and </a:t>
            </a:r>
            <a:r>
              <a:rPr lang="en-US" sz="2800" i="1" dirty="0"/>
              <a:t>bohu</a:t>
            </a:r>
            <a:r>
              <a:rPr lang="en-US" sz="2800" dirty="0"/>
              <a:t>)</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Tinieblas = no luz física (Gén. 1:3)</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Espíritu = anticipación</a:t>
            </a:r>
          </a:p>
          <a:p>
            <a:pPr marL="914400" lvl="1" indent="-457200" algn="just" eaLnBrk="1" hangingPunct="1">
              <a:spcBef>
                <a:spcPts val="0"/>
              </a:spcBef>
              <a:spcAft>
                <a:spcPts val="2400"/>
              </a:spcAft>
              <a:defRPr/>
            </a:pPr>
            <a:r>
              <a:rPr lang="en-US" sz="2800" dirty="0"/>
              <a:t>1:3-31 </a:t>
            </a:r>
            <a:r>
              <a:rPr lang="es-CO" sz="2800" dirty="0"/>
              <a:t>El proceso de formar y llenar en la Creación</a:t>
            </a:r>
            <a:endParaRPr lang="en-US" sz="2800" dirty="0"/>
          </a:p>
        </p:txBody>
      </p:sp>
      <p:sp>
        <p:nvSpPr>
          <p:cNvPr id="4" name="Rectangle 6">
            <a:extLst>
              <a:ext uri="{FF2B5EF4-FFF2-40B4-BE49-F238E27FC236}">
                <a16:creationId xmlns:a16="http://schemas.microsoft.com/office/drawing/2014/main" id="{07B5F0E7-56FD-4641-A826-59A4B2BC3707}"/>
              </a:ext>
            </a:extLst>
          </p:cNvPr>
          <p:cNvSpPr txBox="1">
            <a:spLocks noChangeArrowheads="1"/>
          </p:cNvSpPr>
          <p:nvPr/>
        </p:nvSpPr>
        <p:spPr bwMode="auto">
          <a:xfrm>
            <a:off x="1524000" y="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cs typeface="Calibri" panose="020F0502020204030204" pitchFamily="34" charset="0"/>
              </a:rPr>
              <a:t>Génesis 1:1-3</a:t>
            </a:r>
          </a:p>
        </p:txBody>
      </p:sp>
      <p:pic>
        <p:nvPicPr>
          <p:cNvPr id="2" name="Picture 1">
            <a:extLst>
              <a:ext uri="{FF2B5EF4-FFF2-40B4-BE49-F238E27FC236}">
                <a16:creationId xmlns:a16="http://schemas.microsoft.com/office/drawing/2014/main" id="{473C9E05-E754-E53F-6F6D-A6269568A644}"/>
              </a:ext>
            </a:extLst>
          </p:cNvPr>
          <p:cNvPicPr>
            <a:picLocks noChangeAspect="1"/>
          </p:cNvPicPr>
          <p:nvPr/>
        </p:nvPicPr>
        <p:blipFill>
          <a:blip r:embed="rId2"/>
          <a:stretch>
            <a:fillRect/>
          </a:stretch>
        </p:blipFill>
        <p:spPr>
          <a:xfrm>
            <a:off x="7080250" y="4419600"/>
            <a:ext cx="1835150" cy="1295400"/>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DE99-39AF-E9A9-C93F-CF47CAF1B17E}"/>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05095835-5D8D-FF86-8B52-DA48B20E353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9C8C3492-060C-FBBB-B23E-0D516016BAF0}"/>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dirty="0">
                <a:solidFill>
                  <a:srgbClr val="F9F8E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8485721-F275-DB44-27A6-F1E36342C11E}"/>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675935585"/>
      </p:ext>
    </p:extLst>
  </p:cSld>
  <p:clrMapOvr>
    <a:masterClrMapping/>
  </p:clrMapOvr>
  <p:transition>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Origen del Hombre</a:t>
            </a:r>
          </a:p>
        </p:txBody>
      </p:sp>
      <p:sp>
        <p:nvSpPr>
          <p:cNvPr id="4099" name="Rectangle 3"/>
          <p:cNvSpPr>
            <a:spLocks noGrp="1" noChangeArrowheads="1"/>
          </p:cNvSpPr>
          <p:nvPr>
            <p:ph idx="1"/>
          </p:nvPr>
        </p:nvSpPr>
        <p:spPr>
          <a:xfrm>
            <a:off x="457200" y="2192338"/>
            <a:ext cx="3940082" cy="2473325"/>
          </a:xfrm>
        </p:spPr>
        <p:txBody>
          <a:bodyPr/>
          <a:lstStyle/>
          <a:p>
            <a:pPr marL="461963" indent="-461963" algn="just" eaLnBrk="1" hangingPunct="1">
              <a:spcBef>
                <a:spcPts val="0"/>
              </a:spcBef>
              <a:spcAft>
                <a:spcPts val="2400"/>
              </a:spcAft>
              <a:defRPr/>
            </a:pPr>
            <a:r>
              <a:rPr lang="en-US" dirty="0"/>
              <a:t>Dos perspectivas</a:t>
            </a:r>
          </a:p>
          <a:p>
            <a:pPr marL="914400" lvl="1" indent="-457200" algn="just" eaLnBrk="1" hangingPunct="1">
              <a:spcBef>
                <a:spcPts val="0"/>
              </a:spcBef>
              <a:spcAft>
                <a:spcPts val="2400"/>
              </a:spcAft>
              <a:defRPr/>
            </a:pPr>
            <a:r>
              <a:rPr lang="en-US" dirty="0">
                <a:ea typeface="+mn-ea"/>
                <a:cs typeface="+mn-cs"/>
              </a:rPr>
              <a:t>Evolución</a:t>
            </a:r>
          </a:p>
          <a:p>
            <a:pPr marL="914400" lvl="1" indent="-457200" algn="just" eaLnBrk="1" hangingPunct="1">
              <a:spcBef>
                <a:spcPts val="0"/>
              </a:spcBef>
              <a:spcAft>
                <a:spcPts val="2400"/>
              </a:spcAft>
              <a:defRPr/>
            </a:pPr>
            <a:r>
              <a:rPr lang="en-US" dirty="0">
                <a:ea typeface="+mn-ea"/>
                <a:cs typeface="+mn-cs"/>
              </a:rPr>
              <a:t>Creación</a:t>
            </a:r>
          </a:p>
        </p:txBody>
      </p:sp>
      <p:pic>
        <p:nvPicPr>
          <p:cNvPr id="4" name="Picture 3">
            <a:extLst>
              <a:ext uri="{FF2B5EF4-FFF2-40B4-BE49-F238E27FC236}">
                <a16:creationId xmlns:a16="http://schemas.microsoft.com/office/drawing/2014/main" id="{49340A5B-DD76-7908-15E7-10C2F6627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340" y="1999588"/>
            <a:ext cx="4004278" cy="2858823"/>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914400"/>
          </a:xfrm>
        </p:spPr>
        <p:txBody>
          <a:bodyPr/>
          <a:lstStyle/>
          <a:p>
            <a:pPr lvl="0" algn="ctr" eaLnBrk="1" hangingPunct="1">
              <a:spcBef>
                <a:spcPct val="50000"/>
              </a:spcBef>
            </a:pPr>
            <a:r>
              <a:rPr lang="en-US" sz="3600" dirty="0">
                <a:effectLst>
                  <a:outerShdw blurRad="38100" dist="38100" dir="2700000" algn="tl">
                    <a:srgbClr val="000000">
                      <a:alpha val="43137"/>
                    </a:srgbClr>
                  </a:outerShdw>
                </a:effectLst>
                <a:cs typeface="Calibri" panose="020F0502020204030204" pitchFamily="34" charset="0"/>
              </a:rPr>
              <a:t>Evolución</a:t>
            </a:r>
            <a:br>
              <a:rPr lang="en-US" sz="3600" dirty="0">
                <a:effectLst>
                  <a:outerShdw blurRad="38100" dist="38100" dir="2700000" algn="tl">
                    <a:srgbClr val="000000">
                      <a:alpha val="43137"/>
                    </a:srgbClr>
                  </a:outerShdw>
                </a:effectLst>
                <a:cs typeface="Calibri" panose="020F0502020204030204" pitchFamily="34" charset="0"/>
              </a:rPr>
            </a:br>
            <a:r>
              <a:rPr lang="en-US" sz="2400" kern="1200" dirty="0">
                <a:solidFill>
                  <a:srgbClr val="FFFFFF"/>
                </a:solidFill>
                <a:ea typeface="+mn-ea"/>
                <a:cs typeface="Arial" panose="020B0604020202020204" pitchFamily="34" charset="0"/>
              </a:rPr>
              <a:t>Wikipedia</a:t>
            </a:r>
            <a:endParaRPr lang="en-US" sz="3600" dirty="0">
              <a:effectLst>
                <a:outerShdw blurRad="38100" dist="38100" dir="2700000" algn="tl">
                  <a:srgbClr val="000000">
                    <a:alpha val="43137"/>
                  </a:srgbClr>
                </a:outerShdw>
              </a:effectLst>
              <a:cs typeface="Calibri" panose="020F0502020204030204" pitchFamily="34" charset="0"/>
            </a:endParaRPr>
          </a:p>
        </p:txBody>
      </p:sp>
      <p:sp>
        <p:nvSpPr>
          <p:cNvPr id="5123" name="Rectangle 3"/>
          <p:cNvSpPr>
            <a:spLocks noGrp="1" noChangeArrowheads="1"/>
          </p:cNvSpPr>
          <p:nvPr>
            <p:ph idx="1"/>
          </p:nvPr>
        </p:nvSpPr>
        <p:spPr>
          <a:xfrm>
            <a:off x="76200" y="1158240"/>
            <a:ext cx="8686800" cy="3352800"/>
          </a:xfrm>
        </p:spPr>
        <p:txBody>
          <a:bodyPr/>
          <a:lstStyle/>
          <a:p>
            <a:pPr marL="0" indent="0" algn="just" eaLnBrk="1" hangingPunct="1">
              <a:buNone/>
              <a:defRPr/>
            </a:pPr>
            <a:r>
              <a:rPr lang="en-US" dirty="0"/>
              <a:t>Definición – </a:t>
            </a:r>
            <a:r>
              <a:rPr lang="es-CO" dirty="0"/>
              <a:t>Un </a:t>
            </a:r>
            <a:r>
              <a:rPr lang="es-CO" b="1" u="sng" dirty="0">
                <a:solidFill>
                  <a:srgbClr val="FFFFCC"/>
                </a:solidFill>
              </a:rPr>
              <a:t>proceso gradual</a:t>
            </a:r>
            <a:r>
              <a:rPr lang="es-CO" dirty="0"/>
              <a:t> en el cual algo </a:t>
            </a:r>
            <a:r>
              <a:rPr lang="es-CO" b="1" u="sng" dirty="0">
                <a:solidFill>
                  <a:srgbClr val="FFFFCC"/>
                </a:solidFill>
              </a:rPr>
              <a:t>cambia hacia una forma diferente y, por lo general, más compleja</a:t>
            </a:r>
            <a:r>
              <a:rPr lang="es-CO" dirty="0"/>
              <a:t> o mejor. Cambio en la composición genética de una población a lo largo de generaciones sucesivas, como resultado de la </a:t>
            </a:r>
            <a:r>
              <a:rPr lang="es-CO" b="1" u="sng" dirty="0">
                <a:solidFill>
                  <a:srgbClr val="FFFFCC"/>
                </a:solidFill>
              </a:rPr>
              <a:t>selección natural</a:t>
            </a:r>
            <a:r>
              <a:rPr lang="es-CO" dirty="0"/>
              <a:t> actuando sobre la variación genética entre los individuos, lo que da lugar al </a:t>
            </a:r>
            <a:r>
              <a:rPr lang="es-CO" b="1" u="sng" dirty="0">
                <a:solidFill>
                  <a:srgbClr val="FFFFCC"/>
                </a:solidFill>
              </a:rPr>
              <a:t>desarrollo de nuevas especies</a:t>
            </a:r>
            <a:r>
              <a:rPr lang="en-US" dirty="0"/>
              <a:t>. </a:t>
            </a:r>
          </a:p>
        </p:txBody>
      </p:sp>
      <p:pic>
        <p:nvPicPr>
          <p:cNvPr id="2" name="Picture 1">
            <a:extLst>
              <a:ext uri="{FF2B5EF4-FFF2-40B4-BE49-F238E27FC236}">
                <a16:creationId xmlns:a16="http://schemas.microsoft.com/office/drawing/2014/main" id="{F6A0C8F9-9D44-4EAE-A0D8-F43B883929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3200" y="5105401"/>
            <a:ext cx="3740730" cy="1714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AE0FD72-BE3F-F074-9409-CB7B17A71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136" y="138953"/>
            <a:ext cx="1406342" cy="1004047"/>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19200" y="228600"/>
            <a:ext cx="6096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Recursos del Diseño Inteligente</a:t>
            </a:r>
          </a:p>
        </p:txBody>
      </p:sp>
      <p:sp>
        <p:nvSpPr>
          <p:cNvPr id="6147" name="Rectangle 3"/>
          <p:cNvSpPr>
            <a:spLocks noGrp="1" noChangeArrowheads="1"/>
          </p:cNvSpPr>
          <p:nvPr>
            <p:ph idx="1"/>
          </p:nvPr>
        </p:nvSpPr>
        <p:spPr>
          <a:xfrm>
            <a:off x="457200" y="1371600"/>
            <a:ext cx="8458200" cy="4114800"/>
          </a:xfrm>
        </p:spPr>
        <p:txBody>
          <a:bodyPr/>
          <a:lstStyle/>
          <a:p>
            <a:pPr marL="457200" indent="-457200" eaLnBrk="1" hangingPunct="1">
              <a:spcBef>
                <a:spcPts val="0"/>
              </a:spcBef>
              <a:spcAft>
                <a:spcPts val="2400"/>
              </a:spcAft>
              <a:defRPr/>
            </a:pPr>
            <a:r>
              <a:rPr lang="en-US" dirty="0"/>
              <a:t>Michael Behe – </a:t>
            </a:r>
            <a:r>
              <a:rPr lang="en-US" i="1" dirty="0"/>
              <a:t>Caja Negra de Darwin</a:t>
            </a:r>
          </a:p>
          <a:p>
            <a:pPr marL="457200" indent="-457200" eaLnBrk="1" hangingPunct="1">
              <a:spcBef>
                <a:spcPts val="0"/>
              </a:spcBef>
              <a:spcAft>
                <a:spcPts val="2400"/>
              </a:spcAft>
              <a:defRPr/>
            </a:pPr>
            <a:r>
              <a:rPr lang="en-US" dirty="0"/>
              <a:t>Michael Denton – </a:t>
            </a:r>
            <a:r>
              <a:rPr lang="en-US" i="1" dirty="0"/>
              <a:t>Evolution: A Theory in Crisis*</a:t>
            </a:r>
          </a:p>
          <a:p>
            <a:pPr marL="457200" indent="-457200" eaLnBrk="1" hangingPunct="1">
              <a:spcBef>
                <a:spcPts val="0"/>
              </a:spcBef>
              <a:spcAft>
                <a:spcPts val="2400"/>
              </a:spcAft>
              <a:defRPr/>
            </a:pPr>
            <a:r>
              <a:rPr lang="en-US" dirty="0"/>
              <a:t>Philip Johnson – </a:t>
            </a:r>
            <a:r>
              <a:rPr lang="en-US" i="1" dirty="0"/>
              <a:t>Proceso a Darwin</a:t>
            </a:r>
          </a:p>
          <a:p>
            <a:pPr marL="457200" indent="-457200" eaLnBrk="1" hangingPunct="1">
              <a:spcBef>
                <a:spcPts val="0"/>
              </a:spcBef>
              <a:spcAft>
                <a:spcPts val="2400"/>
              </a:spcAft>
              <a:defRPr/>
            </a:pPr>
            <a:r>
              <a:rPr lang="en-US" dirty="0"/>
              <a:t>William Dembski – </a:t>
            </a:r>
            <a:r>
              <a:rPr lang="en-US" i="1" dirty="0"/>
              <a:t>Intelligent Design*</a:t>
            </a:r>
          </a:p>
          <a:p>
            <a:pPr marL="457200" indent="-457200" eaLnBrk="1" hangingPunct="1">
              <a:spcBef>
                <a:spcPts val="0"/>
              </a:spcBef>
              <a:spcAft>
                <a:spcPts val="2400"/>
              </a:spcAft>
              <a:defRPr/>
            </a:pPr>
            <a:r>
              <a:rPr lang="en-US" dirty="0"/>
              <a:t>Marvin Lubenow – </a:t>
            </a:r>
            <a:r>
              <a:rPr lang="en-US" i="1" dirty="0"/>
              <a:t>Huesos en Disputa</a:t>
            </a:r>
          </a:p>
          <a:p>
            <a:pPr marL="457200" indent="-457200" eaLnBrk="1" hangingPunct="1">
              <a:spcBef>
                <a:spcPts val="0"/>
              </a:spcBef>
              <a:spcAft>
                <a:spcPts val="2400"/>
              </a:spcAft>
              <a:defRPr/>
            </a:pPr>
            <a:endParaRPr lang="en-US" i="1" dirty="0"/>
          </a:p>
          <a:p>
            <a:pPr marL="0" indent="0" algn="r" eaLnBrk="1" hangingPunct="1">
              <a:spcBef>
                <a:spcPts val="0"/>
              </a:spcBef>
              <a:spcAft>
                <a:spcPts val="2400"/>
              </a:spcAft>
              <a:buNone/>
              <a:defRPr/>
            </a:pPr>
            <a:r>
              <a:rPr lang="en-US" i="1" dirty="0"/>
              <a:t>*</a:t>
            </a:r>
            <a:r>
              <a:rPr lang="en-US" sz="2400" i="1" dirty="0"/>
              <a:t>No disponibles en Español</a:t>
            </a:r>
          </a:p>
        </p:txBody>
      </p:sp>
      <p:pic>
        <p:nvPicPr>
          <p:cNvPr id="4" name="Picture 3">
            <a:extLst>
              <a:ext uri="{FF2B5EF4-FFF2-40B4-BE49-F238E27FC236}">
                <a16:creationId xmlns:a16="http://schemas.microsoft.com/office/drawing/2014/main" id="{6232378E-F523-B884-80F1-F362CE7B9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6201"/>
            <a:ext cx="1413478" cy="1009142"/>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3862D5A-823C-CE60-F77D-B7D0A5FCD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D977-CF5D-F05D-C545-3ECABA43C99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F21D9BCF-91D1-698C-265C-F659D8BE403E}"/>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C219F1ED-C84B-CE72-4020-CB4D6B9560BF}"/>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b="1" u="sng" dirty="0">
                <a:solidFill>
                  <a:srgbClr val="FFFFCC"/>
                </a:solidFill>
              </a:rPr>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91935D3D-D540-819D-591D-0949F269E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7021358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67000" y="228600"/>
            <a:ext cx="38862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Eslabones Perdidos</a:t>
            </a:r>
          </a:p>
        </p:txBody>
      </p:sp>
      <p:sp>
        <p:nvSpPr>
          <p:cNvPr id="8195" name="Rectangle 3"/>
          <p:cNvSpPr>
            <a:spLocks noGrp="1" noChangeArrowheads="1"/>
          </p:cNvSpPr>
          <p:nvPr>
            <p:ph idx="1"/>
          </p:nvPr>
        </p:nvSpPr>
        <p:spPr>
          <a:xfrm>
            <a:off x="342900" y="1946275"/>
            <a:ext cx="8458200" cy="1939925"/>
          </a:xfrm>
        </p:spPr>
        <p:txBody>
          <a:bodyPr/>
          <a:lstStyle/>
          <a:p>
            <a:pPr marL="0" indent="0" algn="just" eaLnBrk="1" hangingPunct="1">
              <a:buNone/>
              <a:defRPr/>
            </a:pPr>
            <a:r>
              <a:rPr lang="en-US" dirty="0"/>
              <a:t>“</a:t>
            </a:r>
            <a:r>
              <a:rPr lang="es-CO" dirty="0"/>
              <a:t>Los eslabones faltan precisamente </a:t>
            </a:r>
            <a:r>
              <a:rPr lang="es-CO" b="1" u="sng" dirty="0">
                <a:solidFill>
                  <a:srgbClr val="FFFFCC"/>
                </a:solidFill>
              </a:rPr>
              <a:t>donde más fervientemente los deseamos</a:t>
            </a:r>
            <a:r>
              <a:rPr lang="es-CO" dirty="0"/>
              <a:t>, y es muy probable que muchos de esos “eslabones” continúen estando ausentes</a:t>
            </a:r>
            <a:r>
              <a:rPr lang="en-US" dirty="0"/>
              <a:t>.”</a:t>
            </a:r>
          </a:p>
        </p:txBody>
      </p:sp>
      <p:sp>
        <p:nvSpPr>
          <p:cNvPr id="26628" name="Text Box 4"/>
          <p:cNvSpPr txBox="1">
            <a:spLocks noChangeArrowheads="1"/>
          </p:cNvSpPr>
          <p:nvPr/>
        </p:nvSpPr>
        <p:spPr bwMode="auto">
          <a:xfrm>
            <a:off x="628650" y="6396335"/>
            <a:ext cx="7886700" cy="400110"/>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Alfred S. Romer, </a:t>
            </a:r>
            <a:r>
              <a:rPr lang="en-US" sz="2000" i="1" dirty="0">
                <a:effectLst>
                  <a:outerShdw blurRad="38100" dist="38100" dir="2700000" algn="tl">
                    <a:srgbClr val="000000">
                      <a:alpha val="43137"/>
                    </a:srgbClr>
                  </a:outerShdw>
                </a:effectLst>
                <a:latin typeface="Calibri" panose="020F0502020204030204" pitchFamily="34" charset="0"/>
              </a:rPr>
              <a:t>Genetics, Evolution, and Paleontology</a:t>
            </a:r>
            <a:r>
              <a:rPr lang="en-US" sz="2000" dirty="0">
                <a:effectLst>
                  <a:outerShdw blurRad="38100" dist="38100" dir="2700000" algn="tl">
                    <a:srgbClr val="000000">
                      <a:alpha val="43137"/>
                    </a:srgbClr>
                  </a:outerShdw>
                </a:effectLst>
                <a:latin typeface="Calibri" panose="020F0502020204030204" pitchFamily="34" charset="0"/>
              </a:rPr>
              <a:t>, p. 114</a:t>
            </a:r>
          </a:p>
        </p:txBody>
      </p:sp>
      <p:pic>
        <p:nvPicPr>
          <p:cNvPr id="4" name="Picture 3">
            <a:extLst>
              <a:ext uri="{FF2B5EF4-FFF2-40B4-BE49-F238E27FC236}">
                <a16:creationId xmlns:a16="http://schemas.microsoft.com/office/drawing/2014/main" id="{34D65207-403C-FF6F-AF8A-121AFE016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52400"/>
            <a:ext cx="1941677" cy="1386245"/>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0" y="1371600"/>
            <a:ext cx="9144000" cy="4724400"/>
          </a:xfrm>
        </p:spPr>
        <p:txBody>
          <a:bodyPr/>
          <a:lstStyle/>
          <a:p>
            <a:pPr marL="0" indent="0" algn="just" eaLnBrk="1" hangingPunct="1">
              <a:spcBef>
                <a:spcPts val="0"/>
              </a:spcBef>
              <a:buNone/>
              <a:defRPr/>
            </a:pPr>
            <a:r>
              <a:rPr lang="en-US" sz="2800" dirty="0">
                <a:solidFill>
                  <a:srgbClr val="F9F8EC"/>
                </a:solidFill>
              </a:rPr>
              <a:t>“</a:t>
            </a:r>
            <a:r>
              <a:rPr lang="es-CO" sz="2800" b="1" u="sng" dirty="0">
                <a:solidFill>
                  <a:srgbClr val="FFFFCC"/>
                </a:solidFill>
              </a:rPr>
              <a:t>El gradualismo es un concepto en el que creo</a:t>
            </a:r>
            <a:r>
              <a:rPr lang="es-CO" sz="2800" dirty="0">
                <a:solidFill>
                  <a:srgbClr val="F9F8EC"/>
                </a:solidFill>
              </a:rPr>
              <a:t>… Sin embargo, Gould y la gente del Museo Americano son difíciles de contradecir cuando dicen que </a:t>
            </a:r>
            <a:r>
              <a:rPr lang="es-CO" sz="2800" b="1" u="sng" dirty="0">
                <a:solidFill>
                  <a:srgbClr val="FFFFCC"/>
                </a:solidFill>
              </a:rPr>
              <a:t>no hay fósiles transicionales</a:t>
            </a:r>
            <a:r>
              <a:rPr lang="es-CO" sz="2800" dirty="0">
                <a:solidFill>
                  <a:srgbClr val="F9F8EC"/>
                </a:solidFill>
              </a:rPr>
              <a:t>. Tú dices que debería mostrar una foto del fósil del cual se derivó cada tipo de organismo. Voy a ser claro: </a:t>
            </a:r>
            <a:r>
              <a:rPr lang="es-CO" sz="2800" b="1" u="sng" dirty="0">
                <a:solidFill>
                  <a:srgbClr val="FFFFCC"/>
                </a:solidFill>
              </a:rPr>
              <a:t>no existe un solo fósil del cual se pueda hacer un argumento irrefutable</a:t>
            </a:r>
            <a:r>
              <a:rPr lang="es-CO" sz="2800" dirty="0">
                <a:solidFill>
                  <a:srgbClr val="F9F8EC"/>
                </a:solidFill>
              </a:rPr>
              <a:t>. Es bastante fácil </a:t>
            </a:r>
            <a:r>
              <a:rPr lang="es-CO" sz="2800" b="1" u="sng" dirty="0">
                <a:solidFill>
                  <a:srgbClr val="FFFFCC"/>
                </a:solidFill>
              </a:rPr>
              <a:t>inventar historias</a:t>
            </a:r>
            <a:r>
              <a:rPr lang="es-CO" sz="2800" dirty="0">
                <a:solidFill>
                  <a:srgbClr val="F9F8EC"/>
                </a:solidFill>
              </a:rPr>
              <a:t> sobre cómo una forma dio lugar a otra, y encontrar razones por las cuales esas etapas debieron ser favorecidas por la selección natural. Pero esas </a:t>
            </a:r>
            <a:r>
              <a:rPr lang="es-CO" sz="2800" b="1" u="sng" dirty="0">
                <a:solidFill>
                  <a:srgbClr val="FFFFCC"/>
                </a:solidFill>
              </a:rPr>
              <a:t>historias no forman parte de la ciencia</a:t>
            </a:r>
            <a:r>
              <a:rPr lang="es-CO" sz="2800" dirty="0">
                <a:solidFill>
                  <a:srgbClr val="F9F8EC"/>
                </a:solidFill>
              </a:rPr>
              <a:t>, porque no hay forma de someterlas a prueba</a:t>
            </a:r>
            <a:r>
              <a:rPr lang="en-US" sz="2800" dirty="0"/>
              <a:t>.”</a:t>
            </a:r>
          </a:p>
        </p:txBody>
      </p:sp>
      <p:sp>
        <p:nvSpPr>
          <p:cNvPr id="27652" name="Text Box 4"/>
          <p:cNvSpPr txBox="1">
            <a:spLocks noChangeArrowheads="1"/>
          </p:cNvSpPr>
          <p:nvPr/>
        </p:nvSpPr>
        <p:spPr bwMode="auto">
          <a:xfrm>
            <a:off x="1524000" y="6096000"/>
            <a:ext cx="60960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Colin Patterson </a:t>
            </a:r>
            <a:r>
              <a:rPr lang="es-CO" sz="2000" dirty="0">
                <a:effectLst>
                  <a:outerShdw blurRad="38100" dist="38100" dir="2700000" algn="tl">
                    <a:srgbClr val="000000">
                      <a:alpha val="43137"/>
                    </a:srgbClr>
                  </a:outerShdw>
                </a:effectLst>
                <a:latin typeface="Calibri" panose="020F0502020204030204" pitchFamily="34" charset="0"/>
              </a:rPr>
              <a:t>del Museo Británico de Historia Natural</a:t>
            </a:r>
            <a:r>
              <a:rPr lang="en-US" sz="20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Bible-Science Newsletter</a:t>
            </a:r>
            <a:r>
              <a:rPr lang="en-US" sz="2000" dirty="0">
                <a:effectLst>
                  <a:outerShdw blurRad="38100" dist="38100" dir="2700000" algn="tl">
                    <a:srgbClr val="000000">
                      <a:alpha val="43137"/>
                    </a:srgbClr>
                  </a:outerShdw>
                </a:effectLst>
                <a:latin typeface="Calibri" panose="020F0502020204030204" pitchFamily="34" charset="0"/>
              </a:rPr>
              <a:t> (Aug, 1981), p. 8.</a:t>
            </a:r>
          </a:p>
        </p:txBody>
      </p:sp>
      <p:sp>
        <p:nvSpPr>
          <p:cNvPr id="6" name="Rectangle 2">
            <a:extLst>
              <a:ext uri="{FF2B5EF4-FFF2-40B4-BE49-F238E27FC236}">
                <a16:creationId xmlns:a16="http://schemas.microsoft.com/office/drawing/2014/main" id="{DE651688-DD44-4B8E-A99F-4DFCD6708DAC}"/>
              </a:ext>
            </a:extLst>
          </p:cNvPr>
          <p:cNvSpPr>
            <a:spLocks noGrp="1" noChangeArrowheads="1"/>
          </p:cNvSpPr>
          <p:nvPr>
            <p:ph type="title"/>
          </p:nvPr>
        </p:nvSpPr>
        <p:spPr>
          <a:xfrm>
            <a:off x="2667000" y="228600"/>
            <a:ext cx="396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Eslabones Perdidos</a:t>
            </a:r>
          </a:p>
        </p:txBody>
      </p:sp>
      <p:pic>
        <p:nvPicPr>
          <p:cNvPr id="3" name="Picture 2">
            <a:extLst>
              <a:ext uri="{FF2B5EF4-FFF2-40B4-BE49-F238E27FC236}">
                <a16:creationId xmlns:a16="http://schemas.microsoft.com/office/drawing/2014/main" id="{99342657-AC67-3D85-0E7F-5777C0AF3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110952"/>
            <a:ext cx="1565878" cy="1117946"/>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D8E70-5C88-4DBA-B508-D89BDBE83DC2}"/>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AC8E7D4B-ED15-428C-48C9-72995B532499}"/>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E5752A6-F2D2-78AC-4611-76D0378BD0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b="1" u="sng" dirty="0">
                <a:solidFill>
                  <a:srgbClr val="FFFFCC"/>
                </a:solidFill>
              </a:rPr>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F6C1ACDB-F4D7-F0AF-F83D-A39FD9E8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8522419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65D42-34D1-DD0F-8B11-EDA00C8B3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 y="0"/>
            <a:ext cx="9085248" cy="6858000"/>
          </a:xfrm>
          <a:prstGeom prst="rect">
            <a:avLst/>
          </a:prstGeom>
        </p:spPr>
      </p:pic>
    </p:spTree>
    <p:extLst>
      <p:ext uri="{BB962C8B-B14F-4D97-AF65-F5344CB8AC3E}">
        <p14:creationId xmlns:p14="http://schemas.microsoft.com/office/powerpoint/2010/main" val="6117869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6F044-B0A7-A408-7CD2-77918C4122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3CA11C-42A6-A4BD-72C6-816B5F3DF8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A29EDD66-BA41-B4CB-7027-8B2F18B2C8C8}"/>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 orden y vacía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las tinieblas cubrían la superficie del abismo, y el Espíritu de Dios se movía sobre la superficie de las aguas.</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42923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6B41-33B6-4204-49DE-DF05A97C50D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09672D26-99F6-DA2B-5885-A59C85FB9FD1}"/>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0C058E5-10C3-12DC-760A-583C01C29B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b="1" u="sng" dirty="0">
                <a:solidFill>
                  <a:srgbClr val="FFFFCC"/>
                </a:solidFill>
              </a:rPr>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2EB51AE3-353F-28E0-D0EC-9294189EE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805723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651A-D031-7A63-989C-92D60971E4B6}"/>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5CF2EB96-78EE-DF47-2D35-1B06F43C6C88}"/>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6266CE79-A182-CA98-1A3D-077D4D6663B3}"/>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b="1" u="sng" dirty="0">
                <a:solidFill>
                  <a:srgbClr val="FFFFCC"/>
                </a:solidFill>
              </a:rPr>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D9FD058B-3116-DA8D-336D-31C6D9D0C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1026721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8A40-881E-0FE2-D46B-B28BA63BE49F}"/>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944F76DA-1EBD-86B5-8195-BEEB87766094}"/>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F7924042-256F-C492-780C-38CEFD3FAFFB}"/>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b="1" u="sng" dirty="0">
                <a:solidFill>
                  <a:srgbClr val="FFFFCC"/>
                </a:solidFill>
              </a:rPr>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F794AEB-B402-1F62-C0BE-674E1561E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013489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176FC-B8C7-87B8-4863-C2F55877D125}"/>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23381E3D-B761-DA9C-9972-E3DBB95B87E7}"/>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3989E7C7-EC7B-7C70-07EE-CF911B3BD581}"/>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b="1" u="sng" dirty="0">
                <a:solidFill>
                  <a:srgbClr val="FFFFCC"/>
                </a:solidFill>
              </a:rPr>
              <a:t>No se ajusta al método científico</a:t>
            </a:r>
            <a:endParaRPr lang="en-US" b="1" u="sng" dirty="0">
              <a:solidFill>
                <a:srgbClr val="FFFFCC"/>
              </a:solidFill>
            </a:endParaRPr>
          </a:p>
        </p:txBody>
      </p:sp>
      <p:pic>
        <p:nvPicPr>
          <p:cNvPr id="4" name="Picture 3">
            <a:extLst>
              <a:ext uri="{FF2B5EF4-FFF2-40B4-BE49-F238E27FC236}">
                <a16:creationId xmlns:a16="http://schemas.microsoft.com/office/drawing/2014/main" id="{477635BB-5604-CD38-94EC-70EDC837B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2353370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76400" y="487680"/>
            <a:ext cx="5486400" cy="685800"/>
          </a:xfrm>
        </p:spPr>
        <p:txBody>
          <a:bodyPr/>
          <a:lstStyle/>
          <a:p>
            <a:pPr algn="ctr" eaLnBrk="1" hangingPunct="1"/>
            <a:r>
              <a:rPr lang="es-CO" sz="3600" dirty="0">
                <a:effectLst>
                  <a:outerShdw blurRad="38100" dist="38100" dir="2700000" algn="tl">
                    <a:srgbClr val="000000">
                      <a:alpha val="43137"/>
                    </a:srgbClr>
                  </a:outerShdw>
                </a:effectLst>
                <a:cs typeface="Calibri" panose="020F0502020204030204" pitchFamily="34" charset="0"/>
              </a:rPr>
              <a:t>¿Por Qué la Popularidad de Evolución</a:t>
            </a:r>
            <a:r>
              <a:rPr lang="en-US" sz="3600" dirty="0">
                <a:effectLst>
                  <a:outerShdw blurRad="38100" dist="38100" dir="2700000" algn="tl">
                    <a:srgbClr val="000000">
                      <a:alpha val="43137"/>
                    </a:srgbClr>
                  </a:outerShdw>
                </a:effectLst>
                <a:cs typeface="Calibri" panose="020F0502020204030204" pitchFamily="34" charset="0"/>
              </a:rPr>
              <a:t>?</a:t>
            </a:r>
          </a:p>
        </p:txBody>
      </p:sp>
      <p:sp>
        <p:nvSpPr>
          <p:cNvPr id="10243" name="Rectangle 3"/>
          <p:cNvSpPr>
            <a:spLocks noGrp="1" noChangeArrowheads="1"/>
          </p:cNvSpPr>
          <p:nvPr>
            <p:ph idx="1"/>
          </p:nvPr>
        </p:nvSpPr>
        <p:spPr>
          <a:xfrm>
            <a:off x="495300" y="1946275"/>
            <a:ext cx="8153400" cy="4114800"/>
          </a:xfrm>
        </p:spPr>
        <p:txBody>
          <a:bodyPr/>
          <a:lstStyle/>
          <a:p>
            <a:pPr marL="461963" indent="-461963" algn="just" eaLnBrk="1" hangingPunct="1">
              <a:lnSpc>
                <a:spcPct val="90000"/>
              </a:lnSpc>
              <a:spcBef>
                <a:spcPts val="0"/>
              </a:spcBef>
              <a:spcAft>
                <a:spcPts val="2400"/>
              </a:spcAft>
              <a:defRPr/>
            </a:pPr>
            <a:r>
              <a:rPr lang="en-US" dirty="0"/>
              <a:t>“</a:t>
            </a:r>
            <a:r>
              <a:rPr lang="es-CO" dirty="0"/>
              <a:t>El origen evolutivo del hombre libera al ser humano de la responsabilidad ante un Creador personal externo a sí mismo</a:t>
            </a:r>
            <a:r>
              <a:rPr lang="en-US" dirty="0"/>
              <a:t>.”</a:t>
            </a:r>
          </a:p>
          <a:p>
            <a:pPr marL="461963" indent="-461963" algn="just" eaLnBrk="1" hangingPunct="1">
              <a:lnSpc>
                <a:spcPct val="90000"/>
              </a:lnSpc>
              <a:spcBef>
                <a:spcPts val="0"/>
              </a:spcBef>
              <a:spcAft>
                <a:spcPts val="2400"/>
              </a:spcAft>
              <a:defRPr/>
            </a:pPr>
            <a:r>
              <a:rPr lang="en-US" dirty="0"/>
              <a:t>Rom 1:18ff; 2 Pedro 3:5 (KJV)</a:t>
            </a:r>
          </a:p>
        </p:txBody>
      </p:sp>
      <p:sp>
        <p:nvSpPr>
          <p:cNvPr id="31748" name="Text Box 4"/>
          <p:cNvSpPr txBox="1">
            <a:spLocks noChangeArrowheads="1"/>
          </p:cNvSpPr>
          <p:nvPr/>
        </p:nvSpPr>
        <p:spPr bwMode="auto">
          <a:xfrm>
            <a:off x="952500" y="6400800"/>
            <a:ext cx="7239000" cy="400110"/>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Ryrie, </a:t>
            </a:r>
            <a:r>
              <a:rPr lang="en-US" sz="2000" i="1" dirty="0">
                <a:effectLst>
                  <a:outerShdw blurRad="38100" dist="38100" dir="2700000" algn="tl">
                    <a:srgbClr val="000000">
                      <a:alpha val="43137"/>
                    </a:srgbClr>
                  </a:outerShdw>
                </a:effectLst>
                <a:latin typeface="Calibri" panose="020F0502020204030204" pitchFamily="34" charset="0"/>
              </a:rPr>
              <a:t>Survey of Bible Doctrine</a:t>
            </a:r>
            <a:r>
              <a:rPr lang="en-US" sz="2000" dirty="0">
                <a:effectLst>
                  <a:outerShdw blurRad="38100" dist="38100" dir="2700000" algn="tl">
                    <a:srgbClr val="000000">
                      <a:alpha val="43137"/>
                    </a:srgbClr>
                  </a:outerShdw>
                </a:effectLst>
                <a:latin typeface="Calibri" panose="020F0502020204030204" pitchFamily="34" charset="0"/>
              </a:rPr>
              <a:t>, 101</a:t>
            </a:r>
          </a:p>
        </p:txBody>
      </p:sp>
      <p:pic>
        <p:nvPicPr>
          <p:cNvPr id="4" name="Picture 3">
            <a:extLst>
              <a:ext uri="{FF2B5EF4-FFF2-40B4-BE49-F238E27FC236}">
                <a16:creationId xmlns:a16="http://schemas.microsoft.com/office/drawing/2014/main" id="{0E61CC5E-5513-A3E9-F4E0-C437B3D55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472" y="57091"/>
            <a:ext cx="1521006" cy="108591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0" y="0"/>
            <a:ext cx="9144000" cy="5293757"/>
          </a:xfrm>
          <a:prstGeom prst="rect">
            <a:avLst/>
          </a:prstGeom>
        </p:spPr>
        <p:txBody>
          <a:bodyPr wrap="square">
            <a:spAutoFit/>
          </a:bodyPr>
          <a:lstStyle/>
          <a:p>
            <a:pPr marR="0"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1:18–20</a:t>
            </a:r>
          </a:p>
          <a:p>
            <a:pPr marL="0" marR="0" algn="just">
              <a:spcBef>
                <a:spcPts val="0"/>
              </a:spcBef>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18</a:t>
            </a:r>
            <a:r>
              <a:rPr lang="en-US" sz="3100" dirty="0">
                <a:effectLst>
                  <a:outerShdw blurRad="38100" dist="38100" dir="2700000" algn="tl">
                    <a:srgbClr val="000000">
                      <a:alpha val="43137"/>
                    </a:srgbClr>
                  </a:outerShdw>
                </a:effectLst>
                <a:latin typeface="Calibri" panose="020F0502020204030204" pitchFamily="34" charset="0"/>
              </a:rPr>
              <a:t> </a:t>
            </a:r>
            <a:r>
              <a:rPr lang="es-CO" sz="3100" dirty="0">
                <a:effectLst>
                  <a:outerShdw blurRad="38100" dist="38100" dir="2700000" algn="tl">
                    <a:srgbClr val="000000">
                      <a:alpha val="43137"/>
                    </a:srgbClr>
                  </a:outerShdw>
                </a:effectLst>
                <a:latin typeface="Calibri" panose="020F0502020204030204" pitchFamily="34" charset="0"/>
              </a:rPr>
              <a:t>Porque la ira de Dios se revela desde el cielo contra toda impiedad e injusticia de los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hombres, que con injusticia restringen la verdad</a:t>
            </a:r>
            <a:r>
              <a:rPr lang="es-CO" sz="3100" dirty="0">
                <a:effectLst>
                  <a:outerShdw blurRad="38100" dist="38100" dir="2700000" algn="tl">
                    <a:srgbClr val="000000">
                      <a:alpha val="43137"/>
                    </a:srgbClr>
                  </a:outerShdw>
                </a:effectLst>
                <a:latin typeface="Calibri" panose="020F0502020204030204" pitchFamily="34" charset="0"/>
              </a:rPr>
              <a:t>; 19 porque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lo que se conoce acerca de Dios es evidente dentro de ellos, pues Dios se lo hizo evidente</a:t>
            </a:r>
            <a:r>
              <a:rPr lang="es-CO" sz="3100" dirty="0">
                <a:effectLst>
                  <a:outerShdw blurRad="38100" dist="38100" dir="2700000" algn="tl">
                    <a:srgbClr val="000000">
                      <a:alpha val="43137"/>
                    </a:srgbClr>
                  </a:outerShdw>
                </a:effectLst>
                <a:latin typeface="Calibri" panose="020F0502020204030204" pitchFamily="34" charset="0"/>
              </a:rPr>
              <a:t>. 20 Porque desde la creación del mundo, sus atributos invisibles, su eterno poder y divinidad, se han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visto con toda claridad</a:t>
            </a:r>
            <a:r>
              <a:rPr lang="es-CO" sz="3100" dirty="0">
                <a:effectLst>
                  <a:outerShdw blurRad="38100" dist="38100" dir="2700000" algn="tl">
                    <a:srgbClr val="000000">
                      <a:alpha val="43137"/>
                    </a:srgbClr>
                  </a:outerShdw>
                </a:effectLst>
                <a:latin typeface="Calibri" panose="020F0502020204030204" pitchFamily="34" charset="0"/>
              </a:rPr>
              <a:t>,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siendo entendidos por medio de lo creado</a:t>
            </a:r>
            <a:r>
              <a:rPr lang="es-CO" sz="3100" dirty="0">
                <a:effectLst>
                  <a:outerShdw blurRad="38100" dist="38100" dir="2700000" algn="tl">
                    <a:srgbClr val="000000">
                      <a:alpha val="43137"/>
                    </a:srgbClr>
                  </a:outerShdw>
                </a:effectLst>
                <a:latin typeface="Calibri" panose="020F0502020204030204" pitchFamily="34" charset="0"/>
              </a:rPr>
              <a:t>, de manera que no tienen excusa</a:t>
            </a:r>
            <a:r>
              <a:rPr lang="en-US" sz="31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37295142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B15C7724-D471-43C0-B2F1-68DAB491F0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0" y="0"/>
            <a:ext cx="9144000" cy="47244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Pedro 3:5 (KJV)</a:t>
            </a:r>
          </a:p>
          <a:p>
            <a:pPr marL="0" indent="0" algn="just">
              <a:spcBef>
                <a:spcPts val="0"/>
              </a:spcBef>
              <a:buNone/>
              <a:defRPr/>
            </a:pPr>
            <a:r>
              <a:rPr lang="en-US" sz="3600" dirty="0">
                <a:solidFill>
                  <a:srgbClr val="FFFFFF"/>
                </a:solidFill>
                <a:cs typeface="Calibri" panose="020F0502020204030204" pitchFamily="34" charset="0"/>
              </a:rPr>
              <a:t>“</a:t>
            </a:r>
            <a:r>
              <a:rPr lang="es-CO" sz="3600" dirty="0">
                <a:effectLst/>
              </a:rPr>
              <a:t>Por esto, voluntariamente ignoran [thelō], que por la palabra de Dios los cielos fueron del tiempo antiguo, y la tierra que fue formada del agua y por medio del agua</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3043518"/>
            <a:ext cx="3213614" cy="1828800"/>
          </a:xfrm>
          <a:prstGeom prst="rect">
            <a:avLst/>
          </a:prstGeom>
        </p:spPr>
      </p:pic>
      <p:sp>
        <p:nvSpPr>
          <p:cNvPr id="2" name="TextBox 1">
            <a:extLst>
              <a:ext uri="{FF2B5EF4-FFF2-40B4-BE49-F238E27FC236}">
                <a16:creationId xmlns:a16="http://schemas.microsoft.com/office/drawing/2014/main" id="{24A141E4-A43A-800B-1D1C-7B715FFC96A7}"/>
              </a:ext>
            </a:extLst>
          </p:cNvPr>
          <p:cNvSpPr txBox="1"/>
          <p:nvPr/>
        </p:nvSpPr>
        <p:spPr>
          <a:xfrm>
            <a:off x="7201808" y="4524345"/>
            <a:ext cx="1936429" cy="400110"/>
          </a:xfrm>
          <a:prstGeom prst="rect">
            <a:avLst/>
          </a:prstGeom>
          <a:noFill/>
        </p:spPr>
        <p:txBody>
          <a:bodyPr wrap="none" rtlCol="0">
            <a:spAutoFit/>
          </a:bodyPr>
          <a:lstStyle/>
          <a:p>
            <a:pPr algn="r"/>
            <a:r>
              <a:rPr lang="es-CO" sz="2000" dirty="0">
                <a:latin typeface="Calibri" panose="020F0502020204030204" pitchFamily="34" charset="0"/>
                <a:ea typeface="Calibri" panose="020F0502020204030204" pitchFamily="34" charset="0"/>
                <a:cs typeface="Calibri" panose="020F0502020204030204" pitchFamily="34" charset="0"/>
              </a:rPr>
              <a:t>Traducida de KJV</a:t>
            </a:r>
          </a:p>
        </p:txBody>
      </p:sp>
    </p:spTree>
    <p:extLst>
      <p:ext uri="{BB962C8B-B14F-4D97-AF65-F5344CB8AC3E}">
        <p14:creationId xmlns:p14="http://schemas.microsoft.com/office/powerpoint/2010/main" val="35840010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49F31B-64BC-D71E-6BA1-3B79B8B9E9E4}"/>
              </a:ext>
            </a:extLst>
          </p:cNvPr>
          <p:cNvPicPr>
            <a:picLocks noChangeAspect="1"/>
          </p:cNvPicPr>
          <p:nvPr/>
        </p:nvPicPr>
        <p:blipFill>
          <a:blip r:embed="rId2"/>
          <a:stretch>
            <a:fillRect/>
          </a:stretch>
        </p:blipFill>
        <p:spPr>
          <a:xfrm>
            <a:off x="304800" y="130007"/>
            <a:ext cx="8725873" cy="6597985"/>
          </a:xfrm>
          <a:prstGeom prst="rect">
            <a:avLst/>
          </a:prstGeom>
        </p:spPr>
      </p:pic>
    </p:spTree>
    <p:extLst>
      <p:ext uri="{BB962C8B-B14F-4D97-AF65-F5344CB8AC3E}">
        <p14:creationId xmlns:p14="http://schemas.microsoft.com/office/powerpoint/2010/main" val="251954053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1D4F07-DCBC-C238-5D96-6A2FE6747EEF}"/>
              </a:ext>
            </a:extLst>
          </p:cNvPr>
          <p:cNvPicPr>
            <a:picLocks noChangeAspect="1"/>
          </p:cNvPicPr>
          <p:nvPr/>
        </p:nvPicPr>
        <p:blipFill>
          <a:blip r:embed="rId2"/>
          <a:stretch>
            <a:fillRect/>
          </a:stretch>
        </p:blipFill>
        <p:spPr>
          <a:xfrm>
            <a:off x="151128" y="59055"/>
            <a:ext cx="8841744" cy="6739890"/>
          </a:xfrm>
          <a:prstGeom prst="rect">
            <a:avLst/>
          </a:prstGeom>
        </p:spPr>
      </p:pic>
    </p:spTree>
    <p:extLst>
      <p:ext uri="{BB962C8B-B14F-4D97-AF65-F5344CB8AC3E}">
        <p14:creationId xmlns:p14="http://schemas.microsoft.com/office/powerpoint/2010/main" val="238678753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C4F9-021B-6F43-4CA9-7EACF63A49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4B52B7-56B5-B9D1-54C2-51EC5B2F5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6CD2FC9-8BE4-3BB5-03C0-1C7FB8E3A48D}"/>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 tinieblas cubrían la superficie del abismo, y el Espíritu de Dios se movía sobre la superficie de las aguas. 3 Entonces dijo Dios: Sea la luz. Y hubo luz.</a:t>
            </a:r>
            <a:r>
              <a:rPr lang="es-CO"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293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762000"/>
            <a:ext cx="7696200" cy="5867400"/>
          </a:xfrm>
        </p:spPr>
        <p:txBody>
          <a:bodyPr/>
          <a:lstStyle/>
          <a:p>
            <a:pPr marL="457200" indent="-457200">
              <a:spcBef>
                <a:spcPts val="0"/>
              </a:spcBef>
              <a:spcAft>
                <a:spcPts val="1200"/>
              </a:spcAft>
              <a:defRPr/>
            </a:pPr>
            <a:r>
              <a:rPr lang="en-US" sz="3000" dirty="0"/>
              <a:t>Título </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Génesis</a:t>
            </a:r>
          </a:p>
          <a:p>
            <a:pPr marL="457200" indent="-457200">
              <a:spcBef>
                <a:spcPts val="0"/>
              </a:spcBef>
              <a:spcAft>
                <a:spcPts val="1200"/>
              </a:spcAft>
              <a:defRPr/>
            </a:pPr>
            <a:r>
              <a:rPr lang="en-US" sz="3000" dirty="0"/>
              <a:t>Autoría y fecha</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Moisés; 1445 ‒ 1405</a:t>
            </a:r>
          </a:p>
          <a:p>
            <a:pPr marL="457200" indent="-457200">
              <a:spcBef>
                <a:spcPts val="0"/>
              </a:spcBef>
              <a:spcAft>
                <a:spcPts val="1200"/>
              </a:spcAft>
              <a:defRPr/>
            </a:pPr>
            <a:r>
              <a:rPr lang="en-US" sz="3000" dirty="0"/>
              <a:t>Estructura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Toledoth; 2 Partes (4 Eventos)</a:t>
            </a:r>
          </a:p>
          <a:p>
            <a:pPr marL="457200" indent="-457200">
              <a:spcBef>
                <a:spcPts val="0"/>
              </a:spcBef>
              <a:spcAft>
                <a:spcPts val="1200"/>
              </a:spcAft>
              <a:defRPr/>
            </a:pPr>
            <a:r>
              <a:rPr lang="en-US" sz="3000" dirty="0"/>
              <a:t>Escenario </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Mesopotamia, Canaán, Egipto</a:t>
            </a:r>
          </a:p>
          <a:p>
            <a:pPr marL="457200" indent="-457200">
              <a:spcBef>
                <a:spcPts val="0"/>
              </a:spcBef>
              <a:spcAft>
                <a:spcPts val="1200"/>
              </a:spcAft>
              <a:defRPr/>
            </a:pPr>
            <a:r>
              <a:rPr lang="en-US" sz="3000" dirty="0"/>
              <a:t>Mensaje y Propósito</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Israel; Conquista</a:t>
            </a:r>
          </a:p>
          <a:p>
            <a:pPr marL="457200" indent="-457200">
              <a:spcBef>
                <a:spcPts val="0"/>
              </a:spcBef>
              <a:spcAft>
                <a:spcPts val="1200"/>
              </a:spcAft>
              <a:defRPr/>
            </a:pPr>
            <a:r>
              <a:rPr lang="en-US" sz="3000" dirty="0"/>
              <a:t>Características únicas</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Orígenes</a:t>
            </a:r>
          </a:p>
          <a:p>
            <a:pPr marL="457200" indent="-457200">
              <a:spcBef>
                <a:spcPts val="0"/>
              </a:spcBef>
              <a:spcAft>
                <a:spcPts val="1200"/>
              </a:spcAft>
              <a:defRPr/>
            </a:pPr>
            <a:r>
              <a:rPr lang="en-US" sz="3000" dirty="0"/>
              <a:t>Temas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Orígenes</a:t>
            </a:r>
          </a:p>
          <a:p>
            <a:pPr marL="457200" indent="-457200">
              <a:spcBef>
                <a:spcPts val="0"/>
              </a:spcBef>
              <a:spcAft>
                <a:spcPts val="1200"/>
              </a:spcAft>
              <a:defRPr/>
            </a:pPr>
            <a:r>
              <a:rPr lang="en-US" sz="3000" dirty="0"/>
              <a:t>Cristo en Génesis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Gén. 3:15 Rastro</a:t>
            </a:r>
          </a:p>
          <a:p>
            <a:pPr marL="457200" indent="-457200">
              <a:spcBef>
                <a:spcPts val="0"/>
              </a:spcBef>
              <a:spcAft>
                <a:spcPts val="1200"/>
              </a:spcAft>
              <a:defRPr/>
            </a:pPr>
            <a:r>
              <a:rPr lang="en-US" sz="3000" dirty="0"/>
              <a:t>Importancia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La Gloria de Dios; Salvación</a:t>
            </a:r>
          </a:p>
          <a:p>
            <a:pPr marL="457200" indent="-457200">
              <a:spcBef>
                <a:spcPts val="0"/>
              </a:spcBef>
              <a:spcAft>
                <a:spcPts val="1200"/>
              </a:spcAft>
              <a:defRPr/>
            </a:pPr>
            <a:r>
              <a:rPr lang="en-US" sz="3000" dirty="0"/>
              <a:t>Historicidad</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Genealogía de Cristo</a:t>
            </a:r>
          </a:p>
        </p:txBody>
      </p:sp>
      <p:sp>
        <p:nvSpPr>
          <p:cNvPr id="6" name="Title 1">
            <a:extLst>
              <a:ext uri="{FF2B5EF4-FFF2-40B4-BE49-F238E27FC236}">
                <a16:creationId xmlns:a16="http://schemas.microsoft.com/office/drawing/2014/main" id="{A007B753-DA16-48EC-8252-9D461C8C0DA0}"/>
              </a:ext>
            </a:extLst>
          </p:cNvPr>
          <p:cNvSpPr>
            <a:spLocks noGrp="1"/>
          </p:cNvSpPr>
          <p:nvPr>
            <p:ph type="title"/>
          </p:nvPr>
        </p:nvSpPr>
        <p:spPr>
          <a:xfrm>
            <a:off x="2019300" y="228600"/>
            <a:ext cx="6286500" cy="685800"/>
          </a:xfrm>
        </p:spPr>
        <p:txBody>
          <a:bodyPr anchor="ctr"/>
          <a:lstStyle/>
          <a:p>
            <a:pPr algn="ctr"/>
            <a:r>
              <a:rPr lang="en-US" sz="3600" dirty="0"/>
              <a:t>CONTENIDO INTRODUCTORIO</a:t>
            </a:r>
          </a:p>
        </p:txBody>
      </p:sp>
    </p:spTree>
    <p:extLst>
      <p:ext uri="{BB962C8B-B14F-4D97-AF65-F5344CB8AC3E}">
        <p14:creationId xmlns:p14="http://schemas.microsoft.com/office/powerpoint/2010/main" val="2281266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2743200" y="1600200"/>
            <a:ext cx="6400800" cy="51054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2800" dirty="0">
                <a:solidFill>
                  <a:schemeClr val="tx1"/>
                </a:solidFill>
                <a:effectLst>
                  <a:outerShdw blurRad="38100" dist="38100" dir="2700000" algn="tl">
                    <a:srgbClr val="000000">
                      <a:alpha val="43137"/>
                    </a:srgbClr>
                  </a:outerShdw>
                </a:effectLst>
                <a:cs typeface="Calibri" panose="020F0502020204030204" pitchFamily="34" charset="0"/>
              </a:rPr>
              <a:t>en el caso de tohu y bohu.. es igualmente admisible considerar que estas palabras se refieren a la naturaleza no formada de la tierra antes de que Dios imprimiera en ella su voluntad creadora. Un bloque de mármol y una estatua desmoronada son ambos sin forma. El primero se encuentra en un estado que espera. Y de esa forma informe, de esa falta de forma, surge una imagen. Cuando Dios hizo la tierra, la hizo como un bloque de mármol del cual, Él sacaría la belleza del mundo</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s-CO" sz="2000" i="1" dirty="0">
                <a:cs typeface="Calibri" panose="020F0502020204030204" pitchFamily="34" charset="0"/>
              </a:rPr>
              <a:t>La Visión Cristiana de la Ciencia y las Escrituras </a:t>
            </a:r>
            <a:r>
              <a:rPr lang="en-US" sz="2000" dirty="0">
                <a:cs typeface="Calibri" panose="020F0502020204030204" pitchFamily="34" charset="0"/>
              </a:rPr>
              <a:t>(Grand Rapids: Eerdmans, 1954), 203.</a:t>
            </a:r>
          </a:p>
          <a:p>
            <a:pPr algn="l" eaLnBrk="1" hangingPunct="1">
              <a:defRPr/>
            </a:pPr>
            <a:endParaRPr lang="en-US" sz="2000" dirty="0">
              <a:cs typeface="Calibri" panose="020F0502020204030204" pitchFamily="34" charset="0"/>
            </a:endParaRPr>
          </a:p>
        </p:txBody>
      </p:sp>
      <p:pic>
        <p:nvPicPr>
          <p:cNvPr id="1026" name="Picture 2" descr="Image result for bernard ramm the christian view of science and scripture">
            <a:extLst>
              <a:ext uri="{FF2B5EF4-FFF2-40B4-BE49-F238E27FC236}">
                <a16:creationId xmlns:a16="http://schemas.microsoft.com/office/drawing/2014/main" id="{7BCC9A52-19B8-4479-8AAF-0CAED2316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4469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0080-9B78-A5C3-ADC7-3A67F525D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03" y="143833"/>
            <a:ext cx="8913994" cy="6570333"/>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FAC4-4A7E-0A96-41A3-3CFB410FD30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7BFDC4C-FBC9-EC89-BA48-52214F6E90B2}"/>
              </a:ext>
            </a:extLst>
          </p:cNvPr>
          <p:cNvPicPr>
            <a:picLocks noChangeAspect="1"/>
          </p:cNvPicPr>
          <p:nvPr/>
        </p:nvPicPr>
        <p:blipFill>
          <a:blip r:embed="rId2"/>
          <a:stretch>
            <a:fillRect/>
          </a:stretch>
        </p:blipFill>
        <p:spPr>
          <a:xfrm>
            <a:off x="304800" y="130007"/>
            <a:ext cx="8725873" cy="6597985"/>
          </a:xfrm>
          <a:prstGeom prst="rect">
            <a:avLst/>
          </a:prstGeom>
          <a:solidFill>
            <a:srgbClr val="FFFFCC"/>
          </a:solidFill>
        </p:spPr>
      </p:pic>
    </p:spTree>
    <p:extLst>
      <p:ext uri="{BB962C8B-B14F-4D97-AF65-F5344CB8AC3E}">
        <p14:creationId xmlns:p14="http://schemas.microsoft.com/office/powerpoint/2010/main" val="47929249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3738612"/>
              </p:ext>
            </p:extLst>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 las luminarias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rgbClr val="FFFFCC"/>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74968765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9A658-9A12-4424-A4A8-B2826FDB31EE}"/>
              </a:ext>
            </a:extLst>
          </p:cNvPr>
          <p:cNvSpPr txBox="1"/>
          <p:nvPr/>
        </p:nvSpPr>
        <p:spPr>
          <a:xfrm>
            <a:off x="0" y="1066800"/>
            <a:ext cx="9144000" cy="5863144"/>
          </a:xfrm>
          <a:prstGeom prst="rect">
            <a:avLst/>
          </a:prstGeom>
          <a:noFill/>
        </p:spPr>
        <p:txBody>
          <a:bodyPr wrap="square">
            <a:spAutoFit/>
          </a:bodyPr>
          <a:lstStyle/>
          <a:p>
            <a:pPr algn="just"/>
            <a:r>
              <a:rPr lang="en-US" sz="2500" dirty="0">
                <a:latin typeface="Calibri" panose="020F0502020204030204" pitchFamily="34" charset="0"/>
                <a:cs typeface="Calibri" panose="020F0502020204030204" pitchFamily="34" charset="0"/>
              </a:rPr>
              <a:t>“</a:t>
            </a:r>
            <a:r>
              <a:rPr lang="es-CO" sz="2500" dirty="0">
                <a:latin typeface="Calibri" panose="020F0502020204030204" pitchFamily="34" charset="0"/>
                <a:cs typeface="Calibri" panose="020F0502020204030204" pitchFamily="34" charset="0"/>
              </a:rPr>
              <a:t>Uniformismo, en geología, es la doctrina que sugiere que los procesos geológicos de la Tierra han actuado de la misma manera y con esencialmente la misma intensidad en el pasado que en el presente, y que dicha uniformidad es suficiente para explicar todos los cambios geológicos. Este principio es fundamental en el pensamiento geológico y sustenta todo el desarrollo de la ciencia de la geología. Cuando William Whewell, un académico de la Universidad de Cambridge, introdujo el término en 1832, la visión predominante (llamada catastrofismo) sostenía que la Tierra se había originado por medios sobrenaturales y había sido afectada por una serie de eventos catastróficos, como el diluvio bíblico. En contraste con el catastrofismo, el uniformismo postula que los fenómenos observados en las rocas pueden explicarse completamente mediante procesos geológicos que continúan actuando en la actualidad —en otras palabras, el presente es la clave del pasado</a:t>
            </a:r>
            <a:r>
              <a:rPr lang="en-US" sz="2500" dirty="0">
                <a:latin typeface="Calibri" panose="020F0502020204030204" pitchFamily="34" charset="0"/>
                <a:cs typeface="Calibri" panose="020F0502020204030204" pitchFamily="34" charset="0"/>
              </a:rPr>
              <a:t>.”</a:t>
            </a:r>
          </a:p>
        </p:txBody>
      </p:sp>
      <p:sp>
        <p:nvSpPr>
          <p:cNvPr id="7" name="Rectangle 2">
            <a:extLst>
              <a:ext uri="{FF2B5EF4-FFF2-40B4-BE49-F238E27FC236}">
                <a16:creationId xmlns:a16="http://schemas.microsoft.com/office/drawing/2014/main" id="{790FF940-F732-4105-8A20-4F7BCD6ECA64}"/>
              </a:ext>
            </a:extLst>
          </p:cNvPr>
          <p:cNvSpPr txBox="1">
            <a:spLocks noChangeArrowheads="1"/>
          </p:cNvSpPr>
          <p:nvPr/>
        </p:nvSpPr>
        <p:spPr bwMode="auto">
          <a:xfrm>
            <a:off x="1543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200" dirty="0">
                <a:effectLst>
                  <a:outerShdw blurRad="38100" dist="38100" dir="2700000" algn="tl">
                    <a:srgbClr val="000000"/>
                  </a:outerShdw>
                </a:effectLst>
                <a:ea typeface="+mn-ea"/>
                <a:cs typeface="Arial" charset="0"/>
              </a:rPr>
              <a:t>Uniformismo - Definición</a:t>
            </a:r>
          </a:p>
          <a:p>
            <a:pPr algn="ctr" eaLnBrk="1" hangingPunct="1">
              <a:spcAft>
                <a:spcPts val="600"/>
              </a:spcAft>
            </a:pPr>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153096559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67950011"/>
              </p:ext>
            </p:extLst>
          </p:nvPr>
        </p:nvGraphicFramePr>
        <p:xfrm>
          <a:off x="114300" y="480060"/>
          <a:ext cx="8915401" cy="5897880"/>
        </p:xfrm>
        <a:graphic>
          <a:graphicData uri="http://schemas.openxmlformats.org/drawingml/2006/table">
            <a:tbl>
              <a:tblPr firstRow="1" bandRow="1">
                <a:tableStyleId>{073A0DAA-6AF3-43AB-8588-CEC1D06C72B9}</a:tableStyleId>
              </a:tblPr>
              <a:tblGrid>
                <a:gridCol w="477610">
                  <a:extLst>
                    <a:ext uri="{9D8B030D-6E8A-4147-A177-3AD203B41FA5}">
                      <a16:colId xmlns:a16="http://schemas.microsoft.com/office/drawing/2014/main" val="20000"/>
                    </a:ext>
                  </a:extLst>
                </a:gridCol>
                <a:gridCol w="1592036">
                  <a:extLst>
                    <a:ext uri="{9D8B030D-6E8A-4147-A177-3AD203B41FA5}">
                      <a16:colId xmlns:a16="http://schemas.microsoft.com/office/drawing/2014/main" val="20001"/>
                    </a:ext>
                  </a:extLst>
                </a:gridCol>
                <a:gridCol w="2308452">
                  <a:extLst>
                    <a:ext uri="{9D8B030D-6E8A-4147-A177-3AD203B41FA5}">
                      <a16:colId xmlns:a16="http://schemas.microsoft.com/office/drawing/2014/main" val="20002"/>
                    </a:ext>
                  </a:extLst>
                </a:gridCol>
                <a:gridCol w="4537303">
                  <a:extLst>
                    <a:ext uri="{9D8B030D-6E8A-4147-A177-3AD203B41FA5}">
                      <a16:colId xmlns:a16="http://schemas.microsoft.com/office/drawing/2014/main" val="20003"/>
                    </a:ext>
                  </a:extLst>
                </a:gridCol>
              </a:tblGrid>
              <a:tr h="655320">
                <a:tc gridSpan="4">
                  <a:txBody>
                    <a:bodyPr/>
                    <a:lstStyle/>
                    <a:p>
                      <a:pPr algn="ctr"/>
                      <a:r>
                        <a:rPr kumimoji="0" lang="es-CO"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El Uniformismo no es Biblicismo.</a:t>
                      </a: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69579860"/>
                  </a:ext>
                </a:extLst>
              </a:tr>
              <a:tr h="655320">
                <a:tc>
                  <a:txBody>
                    <a:bodyPr/>
                    <a:lstStyle/>
                    <a:p>
                      <a:pPr algn="ctr"/>
                      <a:endParaRPr lang="en-US" sz="1800" b="1" dirty="0">
                        <a:solidFill>
                          <a:schemeClr val="bg2"/>
                        </a:solidFill>
                        <a:latin typeface="Calibri" panose="020F0502020204030204" pitchFamily="34" charset="0"/>
                        <a:cs typeface="Calibri" panose="020F0502020204030204" pitchFamily="34" charset="0"/>
                      </a:endParaRP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ESCRITURA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DISTINTIVOS</a:t>
                      </a:r>
                    </a:p>
                  </a:txBody>
                  <a:tcPr anchor="ctr"/>
                </a:tc>
                <a:extLst>
                  <a:ext uri="{0D108BD9-81ED-4DB2-BD59-A6C34878D82A}">
                    <a16:rowId xmlns:a16="http://schemas.microsoft.com/office/drawing/2014/main" val="10000"/>
                  </a:ext>
                </a:extLst>
              </a:tr>
              <a:tr h="655320">
                <a:tc>
                  <a:txBody>
                    <a:bodyPr/>
                    <a:lstStyle/>
                    <a:p>
                      <a:r>
                        <a:rPr lang="en-US" sz="1800" b="1" dirty="0">
                          <a:latin typeface="Calibri" panose="020F0502020204030204" pitchFamily="34" charset="0"/>
                          <a:cs typeface="Calibri" panose="020F0502020204030204" pitchFamily="34" charset="0"/>
                        </a:rPr>
                        <a:t>1.</a:t>
                      </a:r>
                    </a:p>
                  </a:txBody>
                  <a:tcPr/>
                </a:tc>
                <a:tc>
                  <a:txBody>
                    <a:bodyPr/>
                    <a:lstStyle/>
                    <a:p>
                      <a:r>
                        <a:rPr lang="en-US" sz="1800" dirty="0">
                          <a:latin typeface="Calibri" panose="020F0502020204030204" pitchFamily="34" charset="0"/>
                          <a:cs typeface="Calibri" panose="020F0502020204030204" pitchFamily="34" charset="0"/>
                        </a:rPr>
                        <a:t>Creación</a:t>
                      </a:r>
                    </a:p>
                  </a:txBody>
                  <a:tcPr/>
                </a:tc>
                <a:tc>
                  <a:txBody>
                    <a:bodyPr/>
                    <a:lstStyle/>
                    <a:p>
                      <a:r>
                        <a:rPr lang="en-US" sz="1800" dirty="0">
                          <a:latin typeface="Calibri" panose="020F0502020204030204" pitchFamily="34" charset="0"/>
                          <a:cs typeface="Calibri" panose="020F0502020204030204" pitchFamily="34" charset="0"/>
                        </a:rPr>
                        <a:t>Génesis 1-2</a:t>
                      </a:r>
                    </a:p>
                  </a:txBody>
                  <a:tcPr/>
                </a:tc>
                <a:tc>
                  <a:txBody>
                    <a:bodyPr/>
                    <a:lstStyle/>
                    <a:p>
                      <a:r>
                        <a:rPr lang="en-US" sz="1800" dirty="0">
                          <a:latin typeface="Calibri" panose="020F0502020204030204" pitchFamily="34" charset="0"/>
                          <a:cs typeface="Calibri" panose="020F0502020204030204" pitchFamily="34" charset="0"/>
                        </a:rPr>
                        <a:t>Sin muerte</a:t>
                      </a:r>
                    </a:p>
                  </a:txBody>
                  <a:tcPr/>
                </a:tc>
                <a:extLst>
                  <a:ext uri="{0D108BD9-81ED-4DB2-BD59-A6C34878D82A}">
                    <a16:rowId xmlns:a16="http://schemas.microsoft.com/office/drawing/2014/main" val="10001"/>
                  </a:ext>
                </a:extLst>
              </a:tr>
              <a:tr h="655320">
                <a:tc>
                  <a:txBody>
                    <a:bodyPr/>
                    <a:lstStyle/>
                    <a:p>
                      <a:r>
                        <a:rPr lang="en-US" sz="1800" b="1" dirty="0">
                          <a:latin typeface="Calibri" panose="020F0502020204030204" pitchFamily="34" charset="0"/>
                          <a:cs typeface="Calibri" panose="020F0502020204030204" pitchFamily="34" charset="0"/>
                        </a:rPr>
                        <a:t>2.</a:t>
                      </a:r>
                    </a:p>
                  </a:txBody>
                  <a:tcPr/>
                </a:tc>
                <a:tc>
                  <a:txBody>
                    <a:bodyPr/>
                    <a:lstStyle/>
                    <a:p>
                      <a:r>
                        <a:rPr lang="en-US" sz="1800" dirty="0">
                          <a:latin typeface="Calibri" panose="020F0502020204030204" pitchFamily="34" charset="0"/>
                          <a:cs typeface="Calibri" panose="020F0502020204030204" pitchFamily="34" charset="0"/>
                        </a:rPr>
                        <a:t>La caída</a:t>
                      </a:r>
                    </a:p>
                  </a:txBody>
                  <a:tcPr/>
                </a:tc>
                <a:tc>
                  <a:txBody>
                    <a:bodyPr/>
                    <a:lstStyle/>
                    <a:p>
                      <a:r>
                        <a:rPr lang="en-US" sz="1800" dirty="0">
                          <a:latin typeface="Calibri" panose="020F0502020204030204" pitchFamily="34" charset="0"/>
                          <a:cs typeface="Calibri" panose="020F0502020204030204" pitchFamily="34" charset="0"/>
                        </a:rPr>
                        <a:t>Génesis 3-6</a:t>
                      </a:r>
                    </a:p>
                  </a:txBody>
                  <a:tcPr/>
                </a:tc>
                <a:tc>
                  <a:txBody>
                    <a:bodyPr/>
                    <a:lstStyle/>
                    <a:p>
                      <a:r>
                        <a:rPr lang="es-CO" sz="1800" dirty="0">
                          <a:latin typeface="Calibri" panose="020F0502020204030204" pitchFamily="34" charset="0"/>
                          <a:cs typeface="Calibri" panose="020F0502020204030204" pitchFamily="34" charset="0"/>
                        </a:rPr>
                        <a:t>Muerte, embarazo doloroso y trabajo, extrema longevidad, sin gobierno humano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655320">
                <a:tc>
                  <a:txBody>
                    <a:bodyPr/>
                    <a:lstStyle/>
                    <a:p>
                      <a:r>
                        <a:rPr lang="en-US" sz="1800" b="1" dirty="0">
                          <a:latin typeface="Calibri" panose="020F0502020204030204" pitchFamily="34" charset="0"/>
                          <a:cs typeface="Calibri" panose="020F0502020204030204" pitchFamily="34" charset="0"/>
                        </a:rPr>
                        <a:t>3.</a:t>
                      </a:r>
                    </a:p>
                  </a:txBody>
                  <a:tcPr/>
                </a:tc>
                <a:tc>
                  <a:txBody>
                    <a:bodyPr/>
                    <a:lstStyle/>
                    <a:p>
                      <a:r>
                        <a:rPr lang="en-US" sz="1800" dirty="0">
                          <a:latin typeface="Calibri" panose="020F0502020204030204" pitchFamily="34" charset="0"/>
                          <a:cs typeface="Calibri" panose="020F0502020204030204" pitchFamily="34" charset="0"/>
                        </a:rPr>
                        <a:t>El diluvio</a:t>
                      </a:r>
                    </a:p>
                  </a:txBody>
                  <a:tcPr/>
                </a:tc>
                <a:tc>
                  <a:txBody>
                    <a:bodyPr/>
                    <a:lstStyle/>
                    <a:p>
                      <a:r>
                        <a:rPr lang="en-US" sz="1800" dirty="0">
                          <a:latin typeface="Calibri" panose="020F0502020204030204" pitchFamily="34" charset="0"/>
                          <a:cs typeface="Calibri" panose="020F0502020204030204" pitchFamily="34" charset="0"/>
                        </a:rPr>
                        <a:t>Génesis 7-10</a:t>
                      </a:r>
                    </a:p>
                  </a:txBody>
                  <a:tcPr/>
                </a:tc>
                <a:tc>
                  <a:txBody>
                    <a:bodyPr/>
                    <a:lstStyle/>
                    <a:p>
                      <a:r>
                        <a:rPr lang="es-CO" sz="1800" dirty="0">
                          <a:latin typeface="Calibri" panose="020F0502020204030204" pitchFamily="34" charset="0"/>
                          <a:cs typeface="Calibri" panose="020F0502020204030204" pitchFamily="34" charset="0"/>
                        </a:rPr>
                        <a:t>Vidas más cortas, gobierno humano, un solo idioma, sin naciones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655320">
                <a:tc>
                  <a:txBody>
                    <a:bodyPr/>
                    <a:lstStyle/>
                    <a:p>
                      <a:r>
                        <a:rPr lang="en-US" sz="1800" b="1" u="sng" dirty="0">
                          <a:solidFill>
                            <a:srgbClr val="0000CC"/>
                          </a:solidFill>
                          <a:latin typeface="Calibri" panose="020F0502020204030204" pitchFamily="34" charset="0"/>
                          <a:cs typeface="Calibri" panose="020F0502020204030204" pitchFamily="34" charset="0"/>
                        </a:rPr>
                        <a:t>4.</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Babel</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Génesis 11-presente</a:t>
                      </a:r>
                    </a:p>
                  </a:txBody>
                  <a:tcPr>
                    <a:solidFill>
                      <a:srgbClr val="FFFFCC"/>
                    </a:solidFill>
                  </a:tcPr>
                </a:tc>
                <a:tc>
                  <a:txBody>
                    <a:bodyPr/>
                    <a:lstStyle/>
                    <a:p>
                      <a:r>
                        <a:rPr lang="es-CO" sz="1800" b="1" u="sng" dirty="0">
                          <a:solidFill>
                            <a:srgbClr val="0000CC"/>
                          </a:solidFill>
                          <a:latin typeface="Calibri" panose="020F0502020204030204" pitchFamily="34" charset="0"/>
                          <a:cs typeface="Calibri" panose="020F0502020204030204" pitchFamily="34" charset="0"/>
                        </a:rPr>
                        <a:t>Sin gobierno global, múltiples idiomas, naciones, etnias</a:t>
                      </a:r>
                      <a:endParaRPr lang="en-US" sz="1800" b="1" u="sng" dirty="0">
                        <a:solidFill>
                          <a:srgbClr val="0000CC"/>
                        </a:solidFill>
                        <a:latin typeface="Calibri" panose="020F0502020204030204" pitchFamily="34" charset="0"/>
                        <a:cs typeface="Calibri" panose="020F0502020204030204" pitchFamily="34" charset="0"/>
                      </a:endParaRPr>
                    </a:p>
                  </a:txBody>
                  <a:tcPr>
                    <a:solidFill>
                      <a:srgbClr val="FFFFCC"/>
                    </a:solidFill>
                  </a:tcPr>
                </a:tc>
                <a:extLst>
                  <a:ext uri="{0D108BD9-81ED-4DB2-BD59-A6C34878D82A}">
                    <a16:rowId xmlns:a16="http://schemas.microsoft.com/office/drawing/2014/main" val="10004"/>
                  </a:ext>
                </a:extLst>
              </a:tr>
              <a:tr h="655320">
                <a:tc>
                  <a:txBody>
                    <a:bodyPr/>
                    <a:lstStyle/>
                    <a:p>
                      <a:r>
                        <a:rPr lang="en-US" sz="1800" b="1" dirty="0">
                          <a:latin typeface="Calibri" panose="020F0502020204030204" pitchFamily="34" charset="0"/>
                          <a:cs typeface="Calibri" panose="020F0502020204030204" pitchFamily="34" charset="0"/>
                        </a:rPr>
                        <a:t>5.</a:t>
                      </a:r>
                    </a:p>
                  </a:txBody>
                  <a:tcPr/>
                </a:tc>
                <a:tc>
                  <a:txBody>
                    <a:bodyPr/>
                    <a:lstStyle/>
                    <a:p>
                      <a:r>
                        <a:rPr lang="en-US" sz="1800" dirty="0">
                          <a:latin typeface="Calibri" panose="020F0502020204030204" pitchFamily="34" charset="0"/>
                          <a:cs typeface="Calibri" panose="020F0502020204030204" pitchFamily="34" charset="0"/>
                        </a:rPr>
                        <a:t>Anticristo</a:t>
                      </a:r>
                    </a:p>
                  </a:txBody>
                  <a:tcPr/>
                </a:tc>
                <a:tc>
                  <a:txBody>
                    <a:bodyPr/>
                    <a:lstStyle/>
                    <a:p>
                      <a:r>
                        <a:rPr lang="en-US" sz="1700" dirty="0">
                          <a:latin typeface="Calibri" panose="020F0502020204030204" pitchFamily="34" charset="0"/>
                          <a:cs typeface="Calibri" panose="020F0502020204030204" pitchFamily="34" charset="0"/>
                        </a:rPr>
                        <a:t>Del Rapto a la 2ª Venida</a:t>
                      </a:r>
                    </a:p>
                  </a:txBody>
                  <a:tcPr/>
                </a:tc>
                <a:tc>
                  <a:txBody>
                    <a:bodyPr/>
                    <a:lstStyle/>
                    <a:p>
                      <a:r>
                        <a:rPr lang="es-CO" sz="1800" dirty="0">
                          <a:latin typeface="Calibri" panose="020F0502020204030204" pitchFamily="34" charset="0"/>
                          <a:cs typeface="Calibri" panose="020F0502020204030204" pitchFamily="34" charset="0"/>
                        </a:rPr>
                        <a:t>Gobierno mundial, se retira el freno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r h="655320">
                <a:tc>
                  <a:txBody>
                    <a:bodyPr/>
                    <a:lstStyle/>
                    <a:p>
                      <a:r>
                        <a:rPr lang="en-US" sz="1800" b="1" dirty="0">
                          <a:latin typeface="Calibri" panose="020F0502020204030204" pitchFamily="34" charset="0"/>
                          <a:cs typeface="Calibri" panose="020F0502020204030204" pitchFamily="34" charset="0"/>
                        </a:rPr>
                        <a:t>6.</a:t>
                      </a:r>
                    </a:p>
                  </a:txBody>
                  <a:tcPr/>
                </a:tc>
                <a:tc>
                  <a:txBody>
                    <a:bodyPr/>
                    <a:lstStyle/>
                    <a:p>
                      <a:r>
                        <a:rPr lang="en-US" sz="1800" dirty="0">
                          <a:latin typeface="Calibri" panose="020F0502020204030204" pitchFamily="34" charset="0"/>
                          <a:cs typeface="Calibri" panose="020F0502020204030204" pitchFamily="34" charset="0"/>
                        </a:rPr>
                        <a:t>Reino</a:t>
                      </a:r>
                    </a:p>
                  </a:txBody>
                  <a:tcPr/>
                </a:tc>
                <a:tc>
                  <a:txBody>
                    <a:bodyPr/>
                    <a:lstStyle/>
                    <a:p>
                      <a:r>
                        <a:rPr lang="en-US" sz="1800" dirty="0">
                          <a:latin typeface="Calibri" panose="020F0502020204030204" pitchFamily="34" charset="0"/>
                          <a:cs typeface="Calibri" panose="020F0502020204030204" pitchFamily="34" charset="0"/>
                        </a:rPr>
                        <a:t>Apocalipsis 20:1-10</a:t>
                      </a:r>
                    </a:p>
                  </a:txBody>
                  <a:tcPr/>
                </a:tc>
                <a:tc>
                  <a:txBody>
                    <a:bodyPr/>
                    <a:lstStyle/>
                    <a:p>
                      <a:r>
                        <a:rPr lang="es-CO" sz="1800" dirty="0">
                          <a:latin typeface="Calibri" panose="020F0502020204030204" pitchFamily="34" charset="0"/>
                          <a:cs typeface="Calibri" panose="020F0502020204030204" pitchFamily="34" charset="0"/>
                        </a:rPr>
                        <a:t>Larga esperanza de vida, condiciones del reino, realidad de la muerte, la tierra renovada</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r h="655320">
                <a:tc>
                  <a:txBody>
                    <a:bodyPr/>
                    <a:lstStyle/>
                    <a:p>
                      <a:r>
                        <a:rPr lang="en-US" sz="1800" b="1" dirty="0">
                          <a:latin typeface="Calibri" panose="020F0502020204030204" pitchFamily="34" charset="0"/>
                          <a:cs typeface="Calibri" panose="020F0502020204030204" pitchFamily="34" charset="0"/>
                        </a:rPr>
                        <a:t>7.</a:t>
                      </a:r>
                    </a:p>
                  </a:txBody>
                  <a:tcPr/>
                </a:tc>
                <a:tc>
                  <a:txBody>
                    <a:bodyPr/>
                    <a:lstStyle/>
                    <a:p>
                      <a:r>
                        <a:rPr lang="en-US" sz="1800" dirty="0">
                          <a:latin typeface="Calibri" panose="020F0502020204030204" pitchFamily="34" charset="0"/>
                          <a:cs typeface="Calibri" panose="020F0502020204030204" pitchFamily="34" charset="0"/>
                        </a:rPr>
                        <a:t>Eternal State</a:t>
                      </a:r>
                    </a:p>
                  </a:txBody>
                  <a:tcPr/>
                </a:tc>
                <a:tc>
                  <a:txBody>
                    <a:bodyPr/>
                    <a:lstStyle/>
                    <a:p>
                      <a:r>
                        <a:rPr lang="en-US" sz="1800" dirty="0">
                          <a:latin typeface="Calibri" panose="020F0502020204030204" pitchFamily="34" charset="0"/>
                          <a:cs typeface="Calibri" panose="020F0502020204030204" pitchFamily="34" charset="0"/>
                        </a:rPr>
                        <a:t>Apocalipsis 21-22</a:t>
                      </a:r>
                    </a:p>
                  </a:txBody>
                  <a:tcPr/>
                </a:tc>
                <a:tc>
                  <a:txBody>
                    <a:bodyPr/>
                    <a:lstStyle/>
                    <a:p>
                      <a:r>
                        <a:rPr lang="en-US" sz="1800" dirty="0">
                          <a:latin typeface="Calibri" panose="020F0502020204030204" pitchFamily="34" charset="0"/>
                          <a:cs typeface="Calibri" panose="020F0502020204030204" pitchFamily="34" charset="0"/>
                        </a:rPr>
                        <a:t>Sin muerte, tierra nueva</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E3A75-46A2-BFE4-B92E-F1059E08648A}"/>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7444431-FAA7-09C9-50E0-A6E27C877376}"/>
              </a:ext>
            </a:extLst>
          </p:cNvPr>
          <p:cNvGraphicFramePr>
            <a:graphicFrameLocks noGrp="1"/>
          </p:cNvGraphicFramePr>
          <p:nvPr>
            <p:ph idx="1"/>
            <p:extLst>
              <p:ext uri="{D42A27DB-BD31-4B8C-83A1-F6EECF244321}">
                <p14:modId xmlns:p14="http://schemas.microsoft.com/office/powerpoint/2010/main" val="2144923261"/>
              </p:ext>
            </p:extLst>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 las luminarias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b="1" u="sng" dirty="0">
                          <a:solidFill>
                            <a:srgbClr val="C00000"/>
                          </a:solidFill>
                          <a:effectLst/>
                          <a:latin typeface="Calibri" panose="020F0502020204030204" pitchFamily="34" charset="0"/>
                          <a:ea typeface="+mn-ea"/>
                          <a:cs typeface="+mn-cs"/>
                        </a:rPr>
                        <a:t>Lluvia temprana en la tierra</a:t>
                      </a:r>
                      <a:endParaRPr lang="en-US" sz="2000" b="1" u="sng"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b="1" u="sng" kern="1200" dirty="0">
                          <a:solidFill>
                            <a:srgbClr val="0000CC"/>
                          </a:solidFill>
                          <a:effectLst/>
                          <a:latin typeface="Calibri" panose="020F0502020204030204" pitchFamily="34" charset="0"/>
                          <a:ea typeface="+mn-ea"/>
                          <a:cs typeface="+mn-cs"/>
                        </a:rPr>
                        <a:t>No llueve sino hasta más tarde</a:t>
                      </a:r>
                      <a:r>
                        <a:rPr lang="en-US" sz="2000" b="1" u="sng" kern="1200" dirty="0">
                          <a:solidFill>
                            <a:srgbClr val="0000CC"/>
                          </a:solidFill>
                          <a:effectLst/>
                          <a:latin typeface="Calibri" panose="020F0502020204030204" pitchFamily="34" charset="0"/>
                          <a:ea typeface="+mn-ea"/>
                          <a:cs typeface="+mn-cs"/>
                        </a:rPr>
                        <a:t>     (Gen 2:5-6; Heb 11:6-7)</a:t>
                      </a:r>
                    </a:p>
                  </a:txBody>
                  <a:tcPr anchor="ctr">
                    <a:solidFill>
                      <a:srgbClr val="FFFFCC"/>
                    </a:solidFill>
                  </a:tcP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01434219"/>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7"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AE55443-D579-2564-FADC-0FAD55FDE496}"/>
              </a:ext>
            </a:extLst>
          </p:cNvPr>
          <p:cNvSpPr txBox="1"/>
          <p:nvPr/>
        </p:nvSpPr>
        <p:spPr>
          <a:xfrm>
            <a:off x="6019800" y="1066800"/>
            <a:ext cx="1371600" cy="461665"/>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Aguas</a:t>
            </a:r>
          </a:p>
        </p:txBody>
      </p:sp>
      <p:sp>
        <p:nvSpPr>
          <p:cNvPr id="4" name="TextBox 3">
            <a:extLst>
              <a:ext uri="{FF2B5EF4-FFF2-40B4-BE49-F238E27FC236}">
                <a16:creationId xmlns:a16="http://schemas.microsoft.com/office/drawing/2014/main" id="{740C0D21-5CA0-5755-20B4-62E2169823AE}"/>
              </a:ext>
            </a:extLst>
          </p:cNvPr>
          <p:cNvSpPr txBox="1"/>
          <p:nvPr/>
        </p:nvSpPr>
        <p:spPr>
          <a:xfrm>
            <a:off x="6172200" y="5375701"/>
            <a:ext cx="25908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Espacio</a:t>
            </a:r>
          </a:p>
          <a:p>
            <a:r>
              <a:rPr lang="es-CO" dirty="0">
                <a:solidFill>
                  <a:schemeClr val="bg2"/>
                </a:solidFill>
                <a:latin typeface="Segoe UI Variable Small" pitchFamily="2" charset="0"/>
              </a:rPr>
              <a:t>(2do Cielo)</a:t>
            </a:r>
          </a:p>
        </p:txBody>
      </p:sp>
      <p:sp>
        <p:nvSpPr>
          <p:cNvPr id="5" name="TextBox 4">
            <a:extLst>
              <a:ext uri="{FF2B5EF4-FFF2-40B4-BE49-F238E27FC236}">
                <a16:creationId xmlns:a16="http://schemas.microsoft.com/office/drawing/2014/main" id="{4F4A5134-5662-7F4D-4BAD-2E7C6B1D37F6}"/>
              </a:ext>
            </a:extLst>
          </p:cNvPr>
          <p:cNvSpPr txBox="1"/>
          <p:nvPr/>
        </p:nvSpPr>
        <p:spPr>
          <a:xfrm>
            <a:off x="6477000" y="2023765"/>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Firmamento</a:t>
            </a:r>
          </a:p>
          <a:p>
            <a:r>
              <a:rPr lang="es-CO" dirty="0">
                <a:solidFill>
                  <a:schemeClr val="bg2"/>
                </a:solidFill>
                <a:latin typeface="Segoe UI Variable Small" pitchFamily="2" charset="0"/>
              </a:rPr>
              <a:t>(1er Cielo)</a:t>
            </a:r>
          </a:p>
        </p:txBody>
      </p:sp>
      <p:sp>
        <p:nvSpPr>
          <p:cNvPr id="6" name="TextBox 5">
            <a:extLst>
              <a:ext uri="{FF2B5EF4-FFF2-40B4-BE49-F238E27FC236}">
                <a16:creationId xmlns:a16="http://schemas.microsoft.com/office/drawing/2014/main" id="{6FC8D987-206D-CA32-5AC6-997A97AAD66D}"/>
              </a:ext>
            </a:extLst>
          </p:cNvPr>
          <p:cNvSpPr txBox="1"/>
          <p:nvPr/>
        </p:nvSpPr>
        <p:spPr>
          <a:xfrm>
            <a:off x="6553200" y="3264932"/>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Dosel de Agua</a:t>
            </a:r>
          </a:p>
        </p:txBody>
      </p:sp>
      <p:sp>
        <p:nvSpPr>
          <p:cNvPr id="7" name="TextBox 6">
            <a:extLst>
              <a:ext uri="{FF2B5EF4-FFF2-40B4-BE49-F238E27FC236}">
                <a16:creationId xmlns:a16="http://schemas.microsoft.com/office/drawing/2014/main" id="{EA512503-3C48-9968-58F2-E1CB2F1DCD29}"/>
              </a:ext>
            </a:extLst>
          </p:cNvPr>
          <p:cNvSpPr txBox="1"/>
          <p:nvPr/>
        </p:nvSpPr>
        <p:spPr>
          <a:xfrm>
            <a:off x="2590801" y="3124200"/>
            <a:ext cx="1143000" cy="461665"/>
          </a:xfrm>
          <a:prstGeom prst="rect">
            <a:avLst/>
          </a:prstGeom>
          <a:solidFill>
            <a:srgbClr val="B6B6B6"/>
          </a:solidFill>
        </p:spPr>
        <p:txBody>
          <a:bodyPr wrap="square" rtlCol="0">
            <a:spAutoFit/>
          </a:bodyPr>
          <a:lstStyle/>
          <a:p>
            <a:r>
              <a:rPr lang="es-CO" dirty="0">
                <a:solidFill>
                  <a:schemeClr val="bg2"/>
                </a:solidFill>
                <a:latin typeface="Segoe UI Variable Small" pitchFamily="2" charset="0"/>
              </a:rPr>
              <a:t>Tierra</a:t>
            </a:r>
          </a:p>
        </p:txBody>
      </p:sp>
    </p:spTree>
    <p:extLst>
      <p:ext uri="{BB962C8B-B14F-4D97-AF65-F5344CB8AC3E}">
        <p14:creationId xmlns:p14="http://schemas.microsoft.com/office/powerpoint/2010/main" val="42131367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4393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2087487571"/>
              </p:ext>
            </p:extLst>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8720803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4DFC-AB15-F79D-350B-71BC879C9F7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7AF2BF-EBB3-63EA-6EDC-D5AB3DAEDD0C}"/>
              </a:ext>
            </a:extLst>
          </p:cNvPr>
          <p:cNvGraphicFramePr>
            <a:graphicFrameLocks noGrp="1"/>
          </p:cNvGraphicFramePr>
          <p:nvPr>
            <p:ph idx="1"/>
            <p:extLst>
              <p:ext uri="{D42A27DB-BD31-4B8C-83A1-F6EECF244321}">
                <p14:modId xmlns:p14="http://schemas.microsoft.com/office/powerpoint/2010/main" val="1691112318"/>
              </p:ext>
            </p:extLst>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solidFill>
                      <a:srgbClr val="FFFFCC"/>
                    </a:solidFill>
                  </a:tcP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675747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89F11-0AD3-2C7F-4A99-504CEA3557C0}"/>
            </a:ext>
          </a:extLst>
        </p:cNvPr>
        <p:cNvGrpSpPr/>
        <p:nvPr/>
      </p:nvGrpSpPr>
      <p:grpSpPr>
        <a:xfrm>
          <a:off x="0" y="0"/>
          <a:ext cx="0" cy="0"/>
          <a:chOff x="0" y="0"/>
          <a:chExt cx="0" cy="0"/>
        </a:xfrm>
      </p:grpSpPr>
      <p:sp>
        <p:nvSpPr>
          <p:cNvPr id="48130" name="Rectangle 2">
            <a:extLst>
              <a:ext uri="{FF2B5EF4-FFF2-40B4-BE49-F238E27FC236}">
                <a16:creationId xmlns:a16="http://schemas.microsoft.com/office/drawing/2014/main" id="{FE85EC67-7CC4-E56F-4108-D95C3EC744E8}"/>
              </a:ext>
            </a:extLst>
          </p:cNvPr>
          <p:cNvSpPr>
            <a:spLocks noGrp="1" noChangeArrowheads="1"/>
          </p:cNvSpPr>
          <p:nvPr>
            <p:ph type="ctrTitle" sz="quarter" idx="4294967295"/>
          </p:nvPr>
        </p:nvSpPr>
        <p:spPr>
          <a:xfrm>
            <a:off x="1883855" y="1524000"/>
            <a:ext cx="7162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rPr>
              <a:t>תֹּהוּ n.m. </a:t>
            </a:r>
            <a:r>
              <a:rPr lang="en-US" sz="2800" b="1" u="sng" dirty="0">
                <a:solidFill>
                  <a:srgbClr val="FFFFCC"/>
                </a:solidFill>
              </a:rPr>
              <a:t>sin forma</a:t>
            </a:r>
            <a:r>
              <a:rPr lang="en-US" sz="2800" dirty="0">
                <a:solidFill>
                  <a:schemeClr val="tx1"/>
                </a:solidFill>
              </a:rPr>
              <a:t>, confusión, irrealidad, </a:t>
            </a:r>
            <a:r>
              <a:rPr lang="en-US" sz="2800" b="1" u="sng" dirty="0">
                <a:solidFill>
                  <a:srgbClr val="FFFFCC"/>
                </a:solidFill>
              </a:rPr>
              <a:t>vacío</a:t>
            </a:r>
            <a:r>
              <a:rPr lang="en-US" sz="2800" dirty="0">
                <a:solidFill>
                  <a:schemeClr val="tx1"/>
                </a:solidFill>
              </a:rPr>
              <a:t> — 1. </a:t>
            </a:r>
            <a:r>
              <a:rPr lang="en-US" sz="2800" b="1" u="sng" dirty="0">
                <a:solidFill>
                  <a:srgbClr val="FFFFCC"/>
                </a:solidFill>
              </a:rPr>
              <a:t>sin forma</a:t>
            </a:r>
            <a:r>
              <a:rPr lang="en-US" sz="2800" dirty="0">
                <a:solidFill>
                  <a:schemeClr val="tx1"/>
                </a:solidFill>
              </a:rPr>
              <a:t>, de la tierra primigenia, </a:t>
            </a:r>
            <a:r>
              <a:rPr lang="es-CO" sz="2800" dirty="0">
                <a:solidFill>
                  <a:schemeClr val="tx1"/>
                </a:solidFill>
              </a:rPr>
              <a:t>de tierra reducida al caos primigenio</a:t>
            </a:r>
            <a:r>
              <a:rPr lang="en-US" sz="2800" dirty="0">
                <a:solidFill>
                  <a:schemeClr val="tx1"/>
                </a:solidFill>
              </a:rPr>
              <a:t> (ambos + וָבֹהוּ y la vacuidad), ˊקִרְיַת־תּ‍ Ciudad del Caos (de ciudad en ruinas); = nada, espacio </a:t>
            </a:r>
            <a:r>
              <a:rPr lang="en-US" sz="2800" b="1" u="sng" dirty="0">
                <a:solidFill>
                  <a:srgbClr val="FFFFCC"/>
                </a:solidFill>
              </a:rPr>
              <a:t>vacío</a:t>
            </a:r>
            <a:r>
              <a:rPr lang="en-US" sz="2800" dirty="0">
                <a:solidFill>
                  <a:schemeClr val="tx1"/>
                </a:solidFill>
              </a:rPr>
              <a:t>; de vacío, Residuos sin rastro. 2. fig. </a:t>
            </a:r>
            <a:r>
              <a:rPr lang="es-CO" sz="2800" dirty="0">
                <a:solidFill>
                  <a:schemeClr val="tx1"/>
                </a:solidFill>
              </a:rPr>
              <a:t>de lo que está vacío</a:t>
            </a:r>
            <a:r>
              <a:rPr lang="en-US" sz="2800" dirty="0">
                <a:solidFill>
                  <a:schemeClr val="tx1"/>
                </a:solidFill>
              </a:rPr>
              <a:t>, irreal, como ídolos (coll. </a:t>
            </a:r>
            <a:r>
              <a:rPr lang="es-CO" sz="2800" dirty="0">
                <a:solidFill>
                  <a:schemeClr val="tx1"/>
                </a:solidFill>
              </a:rPr>
              <a:t>de los hacedores de ídolos</a:t>
            </a:r>
            <a:r>
              <a:rPr lang="en-US" sz="2800" dirty="0">
                <a:solidFill>
                  <a:schemeClr val="tx1"/>
                </a:solidFill>
              </a:rPr>
              <a:t>), Argumentos o consideraciones infundadas, Irrealidad o falsedad moral; = una cosa de nada, Inutilidad; </a:t>
            </a:r>
            <a:r>
              <a:rPr lang="es-CO" sz="2800" dirty="0">
                <a:solidFill>
                  <a:schemeClr val="tx1"/>
                </a:solidFill>
              </a:rPr>
              <a:t>Como Adv. Acc. Le dije que no</a:t>
            </a:r>
            <a:r>
              <a:rPr lang="en-US" sz="2800" dirty="0">
                <a:solidFill>
                  <a:schemeClr val="tx1"/>
                </a:solidFill>
              </a:rPr>
              <a:t>, תֹּהוּ בַקְּשׁוּנִי búscame vacíamente, en </a:t>
            </a:r>
            <a:r>
              <a:rPr lang="en-US" sz="2800" b="1" u="sng" dirty="0">
                <a:solidFill>
                  <a:srgbClr val="FFFFCC"/>
                </a:solidFill>
              </a:rPr>
              <a:t>vano</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a:extLst>
              <a:ext uri="{FF2B5EF4-FFF2-40B4-BE49-F238E27FC236}">
                <a16:creationId xmlns:a16="http://schemas.microsoft.com/office/drawing/2014/main" id="{83E05371-36A6-90B1-E717-019212B95AFC}"/>
              </a:ext>
            </a:extLst>
          </p:cNvPr>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a:solidFill>
                  <a:srgbClr val="00FFFF"/>
                </a:solidFill>
                <a:effectLst>
                  <a:outerShdw blurRad="38100" dist="38100" dir="2700000" algn="tl">
                    <a:srgbClr val="000000">
                      <a:alpha val="43137"/>
                    </a:srgbClr>
                  </a:outerShdw>
                </a:effectLst>
              </a:rPr>
              <a:t>Toh</a:t>
            </a:r>
            <a:r>
              <a:rPr lang="en-US" sz="3600" kern="1200" dirty="0">
                <a:solidFill>
                  <a:srgbClr val="00FFFF"/>
                </a:solidFill>
                <a:effectLst>
                  <a:outerShdw blurRad="38100" dist="38100" dir="2700000" algn="tl">
                    <a:srgbClr val="000000">
                      <a:alpha val="43137"/>
                    </a:srgbClr>
                  </a:outerShdw>
                </a:effectLst>
              </a:rPr>
              <a:t>u &amp; </a:t>
            </a:r>
            <a:r>
              <a:rPr lang="en-US" sz="3600" i="1" kern="1200" dirty="0">
                <a:solidFill>
                  <a:srgbClr val="00FFFF"/>
                </a:solidFill>
                <a:effectLst>
                  <a:outerShdw blurRad="38100" dist="38100" dir="2700000" algn="tl">
                    <a:srgbClr val="000000">
                      <a:alpha val="43137"/>
                    </a:srgbClr>
                  </a:outerShdw>
                </a:effectLst>
              </a:rPr>
              <a:t>Bohu</a:t>
            </a: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1062.</a:t>
            </a:r>
            <a:endParaRPr lang="en-US" sz="1700" dirty="0">
              <a:cs typeface="Calibri" panose="020F0502020204030204" pitchFamily="34" charset="0"/>
            </a:endParaRPr>
          </a:p>
          <a:p>
            <a:pPr marL="0" indent="0" algn="l" eaLnBrk="1" hangingPunct="1">
              <a:buNone/>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9833B059-3A8E-5E11-C3B9-61687F6614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5970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ancient dinosaur carvings"/>
          <p:cNvPicPr>
            <a:picLocks noChangeAspect="1" noChangeArrowheads="1"/>
          </p:cNvPicPr>
          <p:nvPr/>
        </p:nvPicPr>
        <p:blipFill>
          <a:blip r:embed="rId2" cstate="print"/>
          <a:srcRect/>
          <a:stretch>
            <a:fillRect/>
          </a:stretch>
        </p:blipFill>
        <p:spPr bwMode="auto">
          <a:xfrm>
            <a:off x="762002" y="304804"/>
            <a:ext cx="8189913" cy="6126163"/>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paleo.cc/ce/Ica_Stone2.jpg"/>
          <p:cNvPicPr>
            <a:picLocks noChangeAspect="1" noChangeArrowheads="1"/>
          </p:cNvPicPr>
          <p:nvPr/>
        </p:nvPicPr>
        <p:blipFill>
          <a:blip r:embed="rId2" cstate="print"/>
          <a:srcRect/>
          <a:stretch>
            <a:fillRect/>
          </a:stretch>
        </p:blipFill>
        <p:spPr bwMode="auto">
          <a:xfrm>
            <a:off x="2209800" y="304800"/>
            <a:ext cx="5257800" cy="6223000"/>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rabbithole2.com/presentation/images2/artifacts/mexico_dinosaurs.jpg"/>
          <p:cNvPicPr>
            <a:picLocks noChangeAspect="1" noChangeArrowheads="1"/>
          </p:cNvPicPr>
          <p:nvPr/>
        </p:nvPicPr>
        <p:blipFill>
          <a:blip r:embed="rId2" cstate="print"/>
          <a:srcRect/>
          <a:stretch>
            <a:fillRect/>
          </a:stretch>
        </p:blipFill>
        <p:spPr bwMode="auto">
          <a:xfrm>
            <a:off x="304800" y="2133604"/>
            <a:ext cx="8610600" cy="2024063"/>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B983-889C-7952-FC0D-B958B454C755}"/>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8EEFC1D-240A-B1BB-E37D-94363CCA45F2}"/>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475609862"/>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4058999324"/>
              </p:ext>
            </p:extLst>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85060627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BEEE-9310-2F19-82AA-CD9A01BB03D1}"/>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CBF13D6-2CB2-AB06-F259-6F1BD174656E}"/>
              </a:ext>
            </a:extLst>
          </p:cNvPr>
          <p:cNvGraphicFramePr>
            <a:graphicFrameLocks noGrp="1"/>
          </p:cNvGraphicFramePr>
          <p:nvPr>
            <p:ph idx="1"/>
            <p:extLst>
              <p:ext uri="{D42A27DB-BD31-4B8C-83A1-F6EECF244321}">
                <p14:modId xmlns:p14="http://schemas.microsoft.com/office/powerpoint/2010/main" val="981080632"/>
              </p:ext>
            </p:extLst>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b="1" u="sng" kern="1200" noProof="0" dirty="0">
                          <a:solidFill>
                            <a:srgbClr val="C00000"/>
                          </a:solidFill>
                          <a:effectLst/>
                          <a:latin typeface="Calibri" panose="020F0502020204030204" pitchFamily="34" charset="0"/>
                          <a:ea typeface="+mn-ea"/>
                          <a:cs typeface="+mn-cs"/>
                        </a:rPr>
                        <a:t>Fósiles antes del hombre</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b="1" u="sng" kern="1200" dirty="0">
                          <a:solidFill>
                            <a:srgbClr val="0000CC"/>
                          </a:solidFill>
                          <a:effectLst/>
                          <a:latin typeface="Calibri" panose="020F0502020204030204" pitchFamily="34" charset="0"/>
                          <a:ea typeface="+mn-ea"/>
                          <a:cs typeface="+mn-cs"/>
                        </a:rPr>
                        <a:t>Fósiles después del hombre</a:t>
                      </a:r>
                    </a:p>
                  </a:txBody>
                  <a:tcPr anchor="ctr">
                    <a:solidFill>
                      <a:srgbClr val="FFFFCC"/>
                    </a:solidFill>
                  </a:tcP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3777111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8DE31-EF07-404C-5BF8-1C6FE6005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9655"/>
            <a:ext cx="8753653" cy="6578689"/>
          </a:xfrm>
          <a:prstGeom prst="rect">
            <a:avLst/>
          </a:prstGeom>
        </p:spPr>
      </p:pic>
    </p:spTree>
    <p:extLst>
      <p:ext uri="{BB962C8B-B14F-4D97-AF65-F5344CB8AC3E}">
        <p14:creationId xmlns:p14="http://schemas.microsoft.com/office/powerpoint/2010/main" val="981497719"/>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endtimeupgrade.org/wp-content/uploads/2011/10/PLESIOSAUR.png"/>
          <p:cNvPicPr>
            <a:picLocks noChangeAspect="1" noChangeArrowheads="1"/>
          </p:cNvPicPr>
          <p:nvPr/>
        </p:nvPicPr>
        <p:blipFill>
          <a:blip r:embed="rId2" cstate="print"/>
          <a:srcRect/>
          <a:stretch>
            <a:fillRect/>
          </a:stretch>
        </p:blipFill>
        <p:spPr bwMode="auto">
          <a:xfrm>
            <a:off x="1828802" y="304800"/>
            <a:ext cx="5953125" cy="6275388"/>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329FF32-6073-4EAB-AF74-976036672B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849466"/>
            <a:ext cx="8229600" cy="515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18A6-7279-14A4-6455-11DBB67B8A59}"/>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571DB7-D948-B346-3CFE-9BABC04A7A52}"/>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4196310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981200" y="1524000"/>
            <a:ext cx="7010400" cy="4495800"/>
          </a:xfrm>
        </p:spPr>
        <p:txBody>
          <a:bodyPr anchor="t"/>
          <a:lstStyle/>
          <a:p>
            <a:pPr algn="just"/>
            <a:r>
              <a:rPr lang="en-US" dirty="0"/>
              <a:t> </a:t>
            </a:r>
            <a:r>
              <a:rPr lang="en-US" dirty="0">
                <a:solidFill>
                  <a:schemeClr val="tx1"/>
                </a:solidFill>
              </a:rPr>
              <a:t>ב</a:t>
            </a:r>
            <a:r>
              <a:rPr lang="en-US" sz="3600" dirty="0">
                <a:solidFill>
                  <a:schemeClr val="tx1"/>
                </a:solidFill>
              </a:rPr>
              <a:t>ֹּהוn.[m.] </a:t>
            </a:r>
            <a:r>
              <a:rPr lang="en-US" sz="3600" b="1" u="sng" dirty="0">
                <a:solidFill>
                  <a:srgbClr val="FFFFCC"/>
                </a:solidFill>
              </a:rPr>
              <a:t>vacío</a:t>
            </a:r>
            <a:r>
              <a:rPr lang="en-US" sz="3600" dirty="0">
                <a:solidFill>
                  <a:schemeClr val="tx1"/>
                </a:solidFill>
              </a:rPr>
              <a:t>, alw. c. תֹּהוּ q.v.; תֹּהוּ וָבֹהוּ de la tierra primigenia; </a:t>
            </a:r>
            <a:r>
              <a:rPr lang="es-CO" sz="3600" dirty="0">
                <a:solidFill>
                  <a:schemeClr val="tx1"/>
                </a:solidFill>
              </a:rPr>
              <a:t>de la tierra bajo el juicio de</a:t>
            </a:r>
            <a:r>
              <a:rPr lang="en-US" sz="3600" dirty="0">
                <a:solidFill>
                  <a:schemeClr val="tx1"/>
                </a:solidFill>
              </a:rPr>
              <a:t> ˊי‍; קַו־תֹהוּ וְאבְנֵי בֹהוּ </a:t>
            </a:r>
            <a:r>
              <a:rPr lang="es-CO" sz="3600" dirty="0">
                <a:solidFill>
                  <a:schemeClr val="tx1"/>
                </a:solidFill>
              </a:rPr>
              <a:t>la línea del desolación y las piedras de</a:t>
            </a:r>
            <a:r>
              <a:rPr lang="en-US" sz="3600" dirty="0">
                <a:solidFill>
                  <a:schemeClr val="tx1"/>
                </a:solidFill>
              </a:rPr>
              <a:t> </a:t>
            </a:r>
            <a:r>
              <a:rPr lang="en-US" sz="3600" b="1" u="sng" dirty="0">
                <a:solidFill>
                  <a:srgbClr val="FFFFCC"/>
                </a:solidFill>
              </a:rPr>
              <a:t>vacío</a:t>
            </a:r>
            <a:r>
              <a:rPr lang="en-US" sz="3600" dirty="0">
                <a:solidFill>
                  <a:schemeClr val="tx1"/>
                </a:solidFill>
              </a:rPr>
              <a:t>, i.e. </a:t>
            </a:r>
            <a:r>
              <a:rPr lang="es-CO" sz="3600" dirty="0">
                <a:solidFill>
                  <a:schemeClr val="tx1"/>
                </a:solidFill>
              </a:rPr>
              <a:t>caen en picado, empleados, no como de costumbre para construir, sino para destruir muros</a:t>
            </a:r>
            <a:r>
              <a:rPr lang="en-US" sz="3600" dirty="0">
                <a:solidFill>
                  <a:schemeClr val="tx1"/>
                </a:solidFill>
              </a:rPr>
              <a:t>; v. sub אבן6.</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a:solidFill>
                  <a:srgbClr val="00FFFF"/>
                </a:solidFill>
                <a:effectLst>
                  <a:outerShdw blurRad="38100" dist="38100" dir="2700000" algn="tl">
                    <a:srgbClr val="000000">
                      <a:alpha val="43137"/>
                    </a:srgbClr>
                  </a:outerShdw>
                </a:effectLst>
              </a:rPr>
              <a:t>Toh</a:t>
            </a:r>
            <a:r>
              <a:rPr lang="en-US" sz="3600" kern="1200" dirty="0">
                <a:solidFill>
                  <a:srgbClr val="00FFFF"/>
                </a:solidFill>
                <a:effectLst>
                  <a:outerShdw blurRad="38100" dist="38100" dir="2700000" algn="tl">
                    <a:srgbClr val="000000">
                      <a:alpha val="43137"/>
                    </a:srgbClr>
                  </a:outerShdw>
                </a:effectLst>
              </a:rPr>
              <a:t>u &amp; </a:t>
            </a:r>
            <a:r>
              <a:rPr lang="en-US" sz="3600" i="1" kern="1200" dirty="0">
                <a:solidFill>
                  <a:srgbClr val="00FFFF"/>
                </a:solidFill>
                <a:effectLst>
                  <a:outerShdw blurRad="38100" dist="38100" dir="2700000" algn="tl">
                    <a:srgbClr val="000000">
                      <a:alpha val="43137"/>
                    </a:srgbClr>
                  </a:outerShdw>
                </a:effectLst>
              </a:rPr>
              <a:t>Bohu</a:t>
            </a: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96.</a:t>
            </a:r>
            <a:endParaRPr lang="en-US" sz="1700" dirty="0">
              <a:cs typeface="Calibri" panose="020F0502020204030204" pitchFamily="34" charset="0"/>
            </a:endParaRPr>
          </a:p>
          <a:p>
            <a:pPr algn="l" eaLnBrk="1" hangingPunct="1">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7317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2431348246"/>
              </p:ext>
            </p:extLst>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92817249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5707-CFE8-B0E3-4A9E-D8289942107F}"/>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C836B0-5941-BCA4-6DAD-A42DF047A85B}"/>
              </a:ext>
            </a:extLst>
          </p:cNvPr>
          <p:cNvGraphicFramePr>
            <a:graphicFrameLocks noGrp="1"/>
          </p:cNvGraphicFramePr>
          <p:nvPr>
            <p:ph idx="1"/>
            <p:extLst>
              <p:ext uri="{D42A27DB-BD31-4B8C-83A1-F6EECF244321}">
                <p14:modId xmlns:p14="http://schemas.microsoft.com/office/powerpoint/2010/main" val="1064719399"/>
              </p:ext>
            </p:extLst>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b="1" u="sng" kern="1200" noProof="0" dirty="0">
                          <a:solidFill>
                            <a:srgbClr val="C00000"/>
                          </a:solidFill>
                          <a:effectLst/>
                          <a:latin typeface="Calibri" panose="020F0502020204030204" pitchFamily="34" charset="0"/>
                          <a:ea typeface="+mn-ea"/>
                          <a:cs typeface="+mn-cs"/>
                        </a:rPr>
                        <a:t>El ser humano en sus inicios era primitivo</a:t>
                      </a:r>
                      <a:endParaRPr lang="en-US" sz="1700" b="1" u="sng" kern="1200" noProof="0"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b="1" u="sng" kern="1200" dirty="0">
                          <a:solidFill>
                            <a:srgbClr val="0000CC"/>
                          </a:solidFill>
                          <a:effectLst/>
                          <a:latin typeface="Calibri" panose="020F0502020204030204" pitchFamily="34" charset="0"/>
                          <a:ea typeface="+mn-ea"/>
                          <a:cs typeface="+mn-cs"/>
                        </a:rPr>
                        <a:t>El hombre primitivo era avanzado </a:t>
                      </a:r>
                      <a:r>
                        <a:rPr lang="en-US" sz="1700" b="1" u="sng" kern="1200" dirty="0">
                          <a:solidFill>
                            <a:srgbClr val="0000CC"/>
                          </a:solidFill>
                          <a:effectLst/>
                          <a:latin typeface="Calibri" panose="020F0502020204030204" pitchFamily="34" charset="0"/>
                          <a:ea typeface="+mn-ea"/>
                          <a:cs typeface="+mn-cs"/>
                        </a:rPr>
                        <a:t>(Gén 4:17, 20-22; 6:14; 11:4; Prov. 1:7; Ps 14:1; Rom 1:18)</a:t>
                      </a:r>
                    </a:p>
                  </a:txBody>
                  <a:tcPr anchor="ctr">
                    <a:solidFill>
                      <a:srgbClr val="FFFFCC"/>
                    </a:solidFill>
                  </a:tcP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888145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0" y="228600"/>
            <a:ext cx="91440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Cuestionario de Geografía</a:t>
            </a:r>
          </a:p>
          <a:p>
            <a:pPr algn="ctr">
              <a:spcAft>
                <a:spcPts val="600"/>
              </a:spcAft>
            </a:pPr>
            <a:r>
              <a:rPr lang="en-US" sz="2000" dirty="0">
                <a:latin typeface="Calibri" panose="020F0502020204030204" pitchFamily="34" charset="0"/>
              </a:rPr>
              <a:t>(de la libería WallBuilders) </a:t>
            </a:r>
            <a:r>
              <a:rPr lang="es-CO" sz="2000" dirty="0">
                <a:latin typeface="Calibri" panose="020F0502020204030204" pitchFamily="34" charset="0"/>
              </a:rPr>
              <a:t>que se dio a los Grados 4to. en 1862</a:t>
            </a:r>
            <a:endParaRPr lang="en-US" sz="2000" dirty="0">
              <a:latin typeface="Calibri" panose="020F0502020204030204" pitchFamily="34" charset="0"/>
            </a:endParaRPr>
          </a:p>
        </p:txBody>
      </p:sp>
      <p:pic>
        <p:nvPicPr>
          <p:cNvPr id="11" name="Picture 10">
            <a:extLst>
              <a:ext uri="{FF2B5EF4-FFF2-40B4-BE49-F238E27FC236}">
                <a16:creationId xmlns:a16="http://schemas.microsoft.com/office/drawing/2014/main" id="{999D7561-F5F3-0C40-F3C3-0B8C506FF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71" y="1524000"/>
            <a:ext cx="8240829" cy="495300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57BF0-9A5B-9FEC-32DB-BFEF735E1CB3}"/>
              </a:ext>
            </a:extLst>
          </p:cNvPr>
          <p:cNvPicPr>
            <a:picLocks noChangeAspect="1"/>
          </p:cNvPicPr>
          <p:nvPr/>
        </p:nvPicPr>
        <p:blipFill>
          <a:blip r:embed="rId2"/>
          <a:stretch>
            <a:fillRect/>
          </a:stretch>
        </p:blipFill>
        <p:spPr>
          <a:xfrm>
            <a:off x="2209800" y="419100"/>
            <a:ext cx="4520646" cy="6019800"/>
          </a:xfrm>
          <a:prstGeom prst="rect">
            <a:avLst/>
          </a:prstGeom>
        </p:spPr>
      </p:pic>
    </p:spTree>
    <p:extLst>
      <p:ext uri="{BB962C8B-B14F-4D97-AF65-F5344CB8AC3E}">
        <p14:creationId xmlns:p14="http://schemas.microsoft.com/office/powerpoint/2010/main" val="65534266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5020-3D23-8721-CDF2-B43C8E31B47E}"/>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9FF611F-1D88-7B34-AEF8-2A8096FE3E04}"/>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5070170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858687777"/>
              </p:ext>
            </p:extLst>
          </p:nvPr>
        </p:nvGraphicFramePr>
        <p:xfrm>
          <a:off x="114300" y="116840"/>
          <a:ext cx="8915400" cy="250444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noProof="0" dirty="0">
                          <a:solidFill>
                            <a:srgbClr val="C00000"/>
                          </a:solidFill>
                          <a:effectLst/>
                          <a:latin typeface="Calibri" panose="020F0502020204030204" pitchFamily="34" charset="0"/>
                          <a:ea typeface="+mn-ea"/>
                          <a:cs typeface="+mn-cs"/>
                        </a:rPr>
                        <a:t>El sufrimiento precede al hombre</a:t>
                      </a:r>
                      <a:endParaRPr lang="en-US" sz="20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El sufrimiento sigue al hombre (Gén 1:31; Rom 8:19-23; Apc 21:4)</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El hombre está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hombre está fracasando (Apc 14:20)</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417096756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685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3FB9-C6DF-B2C8-A4A7-474D073B07BC}"/>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A44760-B8B6-98AE-B1E5-47B33494BD06}"/>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80232237-4906-AEA8-0EAC-C5A1F1335935}"/>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20011CA-E1C1-63E7-03A8-07E04986F1DC}"/>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73930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B119-1366-95A7-CD68-D45BE10E3B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58AA2A-5620-1F26-AE45-33EA3DE404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D88BC5E2-558F-F5B5-AD10-DB4A58F3CE2A}"/>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las tinieblas cubrían la superficie del abismo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el Espíritu de Dios se movía sobre la superficie de las aguas.</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5984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0E60-5F82-FD73-C48C-C8C7237140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12E9EB-A42B-DB6F-3FE4-B2F3DAA347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8FFEE50-B43A-9023-E046-4BFA48AFE0CC}"/>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y las tinieblas cubrían la superficie del abismo,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el Espíritu de Dios se movía sobre la superficie de las aguas.</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3745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FED6C-9771-151B-9749-11D22EC4A6E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3778525-6F56-B809-419D-7042FAB5131E}"/>
              </a:ext>
            </a:extLst>
          </p:cNvPr>
          <p:cNvPicPr>
            <a:picLocks noChangeAspect="1"/>
          </p:cNvPicPr>
          <p:nvPr/>
        </p:nvPicPr>
        <p:blipFill>
          <a:blip r:embed="rId2"/>
          <a:stretch>
            <a:fillRect/>
          </a:stretch>
        </p:blipFill>
        <p:spPr>
          <a:xfrm>
            <a:off x="1198951" y="0"/>
            <a:ext cx="6746098" cy="6858000"/>
          </a:xfrm>
          <a:prstGeom prst="rect">
            <a:avLst/>
          </a:prstGeom>
        </p:spPr>
      </p:pic>
    </p:spTree>
    <p:extLst>
      <p:ext uri="{BB962C8B-B14F-4D97-AF65-F5344CB8AC3E}">
        <p14:creationId xmlns:p14="http://schemas.microsoft.com/office/powerpoint/2010/main" val="29891148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631FA-B366-4FD5-8B0A-F6AB410FF9DD}"/>
              </a:ext>
            </a:extLst>
          </p:cNvPr>
          <p:cNvPicPr>
            <a:picLocks noChangeAspect="1"/>
          </p:cNvPicPr>
          <p:nvPr/>
        </p:nvPicPr>
        <p:blipFill>
          <a:blip r:embed="rId2"/>
          <a:stretch>
            <a:fillRect/>
          </a:stretch>
        </p:blipFill>
        <p:spPr>
          <a:xfrm>
            <a:off x="0" y="0"/>
            <a:ext cx="9144000" cy="6905767"/>
          </a:xfrm>
          <a:prstGeom prst="rect">
            <a:avLst/>
          </a:prstGeom>
        </p:spPr>
      </p:pic>
      <p:sp>
        <p:nvSpPr>
          <p:cNvPr id="38914" name="Rectangle 3"/>
          <p:cNvSpPr>
            <a:spLocks noChangeArrowheads="1"/>
          </p:cNvSpPr>
          <p:nvPr/>
        </p:nvSpPr>
        <p:spPr bwMode="auto">
          <a:xfrm>
            <a:off x="0" y="0"/>
            <a:ext cx="9144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Samuel 16:13-14</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Entonces Samuel tomó el cuerno de aceite y lo ungió en medio de sus hermanos; y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Espíritu</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Señor vino poderosamente sobre David desde aquel día en adelante. Luego Samuel se levantó y se fue a Ramá. 14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Espíritu</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Señor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 apartó</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Saúl, y un espíritu malo de parte del Señor le atormentaba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427967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Juan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yo rogaré al Padre, y Él os dará otro Consolador para que esté con vosotros para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siempre</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17 es decir,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Espíritu</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verdad, a quien el mundo no puede recibir, porque ni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 ni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conoce, pero vosotros sí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conocéis porque mora con vosotros y estará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vosotros</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459479"/>
            <a:ext cx="1456068" cy="1371600"/>
          </a:xfrm>
          <a:prstGeom prst="rect">
            <a:avLst/>
          </a:prstGeom>
        </p:spPr>
      </p:pic>
    </p:spTree>
    <p:extLst>
      <p:ext uri="{BB962C8B-B14F-4D97-AF65-F5344CB8AC3E}">
        <p14:creationId xmlns:p14="http://schemas.microsoft.com/office/powerpoint/2010/main" val="25182704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Juan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yo rogaré al Padre, y Él os dará otro Consolador[e] para que esté con vosotros para siempre; 17 es decir, el Espíritu de verdad, a quien el mundo no puede recibir, porque ni le ve ni le conoce,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vosotros sí le conocéis</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mora con vosotros y estará en vosotros.</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3886200"/>
            <a:ext cx="1132497" cy="1066800"/>
          </a:xfrm>
          <a:prstGeom prst="rect">
            <a:avLst/>
          </a:prstGeom>
        </p:spPr>
      </p:pic>
    </p:spTree>
    <p:extLst>
      <p:ext uri="{BB962C8B-B14F-4D97-AF65-F5344CB8AC3E}">
        <p14:creationId xmlns:p14="http://schemas.microsoft.com/office/powerpoint/2010/main" val="23284848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t>Formando y Poblando (Gén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Día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Luz</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Luminarias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Agua, cielo</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marinos, aves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Día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Tierra, vegetación</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terrestres, hombre</a:t>
                      </a:r>
                    </a:p>
                  </a:txBody>
                  <a:tcPr anchor="ctr"/>
                </a:tc>
                <a:extLst>
                  <a:ext uri="{0D108BD9-81ED-4DB2-BD59-A6C34878D82A}">
                    <a16:rowId xmlns:a16="http://schemas.microsoft.com/office/drawing/2014/main" val="2074151327"/>
                  </a:ext>
                </a:extLst>
              </a:tr>
            </a:tbl>
          </a:graphicData>
        </a:graphic>
      </p:graphicFrame>
      <p:pic>
        <p:nvPicPr>
          <p:cNvPr id="7" name="Picture 6">
            <a:extLst>
              <a:ext uri="{FF2B5EF4-FFF2-40B4-BE49-F238E27FC236}">
                <a16:creationId xmlns:a16="http://schemas.microsoft.com/office/drawing/2014/main" id="{161BE2FE-6D35-9B58-8592-931F6724E4C7}"/>
              </a:ext>
            </a:extLst>
          </p:cNvPr>
          <p:cNvPicPr>
            <a:picLocks noChangeAspect="1"/>
          </p:cNvPicPr>
          <p:nvPr/>
        </p:nvPicPr>
        <p:blipFill>
          <a:blip r:embed="rId2"/>
          <a:stretch>
            <a:fillRect/>
          </a:stretch>
        </p:blipFill>
        <p:spPr>
          <a:xfrm>
            <a:off x="1143000" y="3825240"/>
            <a:ext cx="6479563" cy="2819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t>ESTRUCTURA DE GÉNESIS</a:t>
            </a:r>
          </a:p>
        </p:txBody>
      </p:sp>
      <p:sp>
        <p:nvSpPr>
          <p:cNvPr id="92163" name="Rectangle 2051"/>
          <p:cNvSpPr>
            <a:spLocks noGrp="1" noChangeArrowheads="1"/>
          </p:cNvSpPr>
          <p:nvPr>
            <p:ph type="body" idx="1"/>
          </p:nvPr>
        </p:nvSpPr>
        <p:spPr>
          <a:xfrm>
            <a:off x="9906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rPr>
              <a:t>Orígen de la raza humana (Gén. 1</a:t>
            </a:r>
            <a:r>
              <a:rPr lang="en-US" b="1" u="sng" dirty="0">
                <a:solidFill>
                  <a:srgbClr val="FFFFCC"/>
                </a:solidFill>
                <a:cs typeface="Calibri" panose="020F0502020204030204" pitchFamily="34" charset="0"/>
              </a:rPr>
              <a:t>‒11)</a:t>
            </a:r>
            <a:endParaRPr lang="en-US" b="1" u="sng" dirty="0">
              <a:solidFill>
                <a:srgbClr val="FFFFCC"/>
              </a:solidFill>
            </a:endParaRP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t>Orígen de la raza hebrea (Gén. 12</a:t>
            </a:r>
            <a:r>
              <a:rPr lang="en-US" dirty="0">
                <a:cs typeface="Calibri" panose="020F0502020204030204" pitchFamily="34" charset="0"/>
              </a:rPr>
              <a:t>‒50)</a:t>
            </a:r>
            <a:endParaRPr lang="en-US" dirty="0"/>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7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82DC-52E5-1BC8-1048-7EEDAC72C980}"/>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ADFD4F67-4B02-F18E-745E-CB43CBACA9F3}"/>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F36A928F-6C98-F2FA-9D5E-05CBF166331F}"/>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0BEBD28-910F-C557-8B01-0B33E9786E11}"/>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50002452"/>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228600" y="990600"/>
            <a:ext cx="8305800" cy="5715000"/>
          </a:xfrm>
        </p:spPr>
        <p:txBody>
          <a:bodyPr/>
          <a:lstStyle/>
          <a:p>
            <a:pPr marL="461963" indent="-461963" algn="just" eaLnBrk="1" hangingPunct="1">
              <a:spcBef>
                <a:spcPts val="0"/>
              </a:spcBef>
              <a:spcAft>
                <a:spcPts val="2000"/>
              </a:spcAft>
              <a:defRPr/>
            </a:pPr>
            <a:r>
              <a:rPr lang="es-CO" sz="2800" dirty="0"/>
              <a:t>Creación original traída a la existencia en el primer día de la creación </a:t>
            </a:r>
            <a:r>
              <a:rPr lang="en-US" sz="2800" dirty="0"/>
              <a:t>(Gén 1:1)</a:t>
            </a:r>
          </a:p>
          <a:p>
            <a:pPr marL="461963" indent="-461963" algn="just" eaLnBrk="1" hangingPunct="1">
              <a:spcBef>
                <a:spcPts val="0"/>
              </a:spcBef>
              <a:spcAft>
                <a:spcPts val="2000"/>
              </a:spcAft>
              <a:defRPr/>
            </a:pPr>
            <a:r>
              <a:rPr lang="es-CO" sz="2800" dirty="0"/>
              <a:t>Miles de millones de años y la caída de Satanás entre los versículos 1 y 2</a:t>
            </a:r>
          </a:p>
          <a:p>
            <a:pPr marL="461963" indent="-461963" algn="just" eaLnBrk="1" hangingPunct="1">
              <a:spcBef>
                <a:spcPts val="0"/>
              </a:spcBef>
              <a:spcAft>
                <a:spcPts val="2000"/>
              </a:spcAft>
              <a:defRPr/>
            </a:pPr>
            <a:r>
              <a:rPr lang="es-CO" sz="2800" dirty="0"/>
              <a:t>Condiciones caóticas y registro fósil</a:t>
            </a:r>
            <a:r>
              <a:rPr lang="en-US" sz="2800" dirty="0"/>
              <a:t> (Gén 1:2)</a:t>
            </a:r>
          </a:p>
          <a:p>
            <a:pPr marL="914400" lvl="1" indent="-457200" algn="just" eaLnBrk="1" hangingPunct="1">
              <a:spcBef>
                <a:spcPts val="0"/>
              </a:spcBef>
              <a:spcAft>
                <a:spcPts val="2000"/>
              </a:spcAft>
              <a:defRPr/>
            </a:pPr>
            <a:r>
              <a:rPr lang="en-US" sz="2800" dirty="0"/>
              <a:t>Caos (Jer. 4:23)</a:t>
            </a:r>
          </a:p>
          <a:p>
            <a:pPr marL="914400" lvl="1" indent="-457200" algn="just" eaLnBrk="1" hangingPunct="1">
              <a:spcBef>
                <a:spcPts val="0"/>
              </a:spcBef>
              <a:spcAft>
                <a:spcPts val="2000"/>
              </a:spcAft>
              <a:defRPr/>
            </a:pPr>
            <a:r>
              <a:rPr lang="en-US" sz="2800" dirty="0"/>
              <a:t>Tinieblas (Juan 3:19)</a:t>
            </a:r>
          </a:p>
          <a:p>
            <a:pPr marL="914400" lvl="1" indent="-457200" algn="just" eaLnBrk="1" hangingPunct="1">
              <a:spcBef>
                <a:spcPts val="0"/>
              </a:spcBef>
              <a:spcAft>
                <a:spcPts val="2000"/>
              </a:spcAft>
              <a:defRPr/>
            </a:pPr>
            <a:r>
              <a:rPr lang="en-US" sz="2800" dirty="0"/>
              <a:t>Espíritu (Efe. 4:30)</a:t>
            </a:r>
          </a:p>
          <a:p>
            <a:pPr marL="461963" indent="-461963" algn="just" eaLnBrk="1" hangingPunct="1">
              <a:spcBef>
                <a:spcPts val="0"/>
              </a:spcBef>
              <a:spcAft>
                <a:spcPts val="2000"/>
              </a:spcAft>
              <a:defRPr/>
            </a:pPr>
            <a:r>
              <a:rPr lang="en-US" sz="2800" dirty="0"/>
              <a:t>Renovación (Gén 1:3-31)</a:t>
            </a:r>
          </a:p>
        </p:txBody>
      </p:sp>
      <p:sp>
        <p:nvSpPr>
          <p:cNvPr id="2" name="Rectangle 6">
            <a:extLst>
              <a:ext uri="{FF2B5EF4-FFF2-40B4-BE49-F238E27FC236}">
                <a16:creationId xmlns:a16="http://schemas.microsoft.com/office/drawing/2014/main" id="{F348E28B-5951-4C5A-9EDF-9F8C0BB09BDE}"/>
              </a:ext>
            </a:extLst>
          </p:cNvPr>
          <p:cNvSpPr txBox="1">
            <a:spLocks noChangeArrowheads="1"/>
          </p:cNvSpPr>
          <p:nvPr/>
        </p:nvSpPr>
        <p:spPr bwMode="auto">
          <a:xfrm>
            <a:off x="1524000" y="22860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cs typeface="Calibri" panose="020F0502020204030204" pitchFamily="34" charset="0"/>
              </a:rPr>
              <a:t>Teoría de la Brecha</a:t>
            </a:r>
          </a:p>
        </p:txBody>
      </p:sp>
      <p:pic>
        <p:nvPicPr>
          <p:cNvPr id="3" name="Picture 2">
            <a:extLst>
              <a:ext uri="{FF2B5EF4-FFF2-40B4-BE49-F238E27FC236}">
                <a16:creationId xmlns:a16="http://schemas.microsoft.com/office/drawing/2014/main" id="{BA6B8840-1621-2C46-1D00-FBD97C1105D7}"/>
              </a:ext>
            </a:extLst>
          </p:cNvPr>
          <p:cNvPicPr>
            <a:picLocks noChangeAspect="1"/>
          </p:cNvPicPr>
          <p:nvPr/>
        </p:nvPicPr>
        <p:blipFill>
          <a:blip r:embed="rId2"/>
          <a:stretch>
            <a:fillRect/>
          </a:stretch>
        </p:blipFill>
        <p:spPr>
          <a:xfrm>
            <a:off x="7795260" y="5867400"/>
            <a:ext cx="1243329" cy="8809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 y las tinieblas cubrían la superficie[b] del abismo, y el Espíritu de Dios se movía sobre la superficie de las aguas. 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050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a:t>estaba + sustantivo + </a:t>
            </a:r>
            <a:r>
              <a:rPr lang="en-US" sz="2600" i="1" dirty="0"/>
              <a:t>hayah</a:t>
            </a:r>
            <a:r>
              <a:rPr lang="en-US" sz="2600" dirty="0"/>
              <a:t> (qal perfecto 3ª persona) = “era” </a:t>
            </a:r>
            <a:r>
              <a:rPr lang="es-CO" sz="2600" dirty="0"/>
              <a:t>y no "se convirtió" en el resto del AT </a:t>
            </a:r>
            <a:r>
              <a:rPr lang="en-US" sz="2600" dirty="0"/>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i="1" dirty="0"/>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600" dirty="0"/>
              <a:t>Jer 4:23 y “</a:t>
            </a:r>
            <a:r>
              <a:rPr lang="es-CO" sz="2600" dirty="0"/>
              <a:t>Transferencia Ilegítima del Campo Semántico Total</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“Reponer” (KJV)? </a:t>
            </a:r>
            <a:r>
              <a:rPr lang="en-US" sz="2600" i="1" dirty="0"/>
              <a:t>Masculino</a:t>
            </a:r>
            <a:r>
              <a:rPr lang="en-US" sz="2600" dirty="0"/>
              <a:t> = “Estar lleno” o “llenar” (BDB pp.569-71) y no "rellenar” “Re” </a:t>
            </a:r>
            <a:r>
              <a:rPr lang="es-CO" sz="2600" dirty="0"/>
              <a:t>prefijo no siempre significaba "otra vez", sino intensificación, como en “rebueno"</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s-CO" sz="2600" dirty="0"/>
              <a:t>Dios creó (no renovó) en los seis días de la creación </a:t>
            </a:r>
            <a:r>
              <a:rPr lang="en-US" sz="2600" dirty="0"/>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CA9029FF-E819-950E-8996-670E74D1EBF6}"/>
              </a:ext>
            </a:extLst>
          </p:cNvPr>
          <p:cNvPicPr>
            <a:picLocks noChangeAspect="1"/>
          </p:cNvPicPr>
          <p:nvPr/>
        </p:nvPicPr>
        <p:blipFill>
          <a:blip r:embed="rId2"/>
          <a:stretch>
            <a:fillRect/>
          </a:stretch>
        </p:blipFill>
        <p:spPr>
          <a:xfrm>
            <a:off x="7848600" y="131012"/>
            <a:ext cx="1243329" cy="8809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Las Escrituras trazan todo el caos desde el pecado de Adán y no antes del pecado de Adán</a:t>
            </a:r>
            <a:r>
              <a:rPr lang="en-US" sz="3000" dirty="0"/>
              <a:t>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El hombre existió desde el principio </a:t>
            </a:r>
            <a:r>
              <a:rPr lang="en-US" sz="3000" dirty="0"/>
              <a:t>(Mat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12C47753-06C8-643B-19FB-080DEDE3C512}"/>
              </a:ext>
            </a:extLst>
          </p:cNvPr>
          <p:cNvPicPr>
            <a:picLocks noChangeAspect="1"/>
          </p:cNvPicPr>
          <p:nvPr/>
        </p:nvPicPr>
        <p:blipFill>
          <a:blip r:embed="rId2"/>
          <a:stretch>
            <a:fillRect/>
          </a:stretch>
        </p:blipFill>
        <p:spPr>
          <a:xfrm>
            <a:off x="7884382" y="5943600"/>
            <a:ext cx="1160695" cy="8224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76D62-C977-863A-EED8-A9C4C738F969}"/>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03F11B6B-A0EF-82C5-EAAD-66AA2690663B}"/>
              </a:ext>
            </a:extLst>
          </p:cNvPr>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a:extLst>
              <a:ext uri="{FF2B5EF4-FFF2-40B4-BE49-F238E27FC236}">
                <a16:creationId xmlns:a16="http://schemas.microsoft.com/office/drawing/2014/main" id="{C19CF48F-105E-943D-655F-ADADA0BA03BC}"/>
              </a:ext>
            </a:extLst>
          </p:cNvPr>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b="1" u="sng" dirty="0">
                <a:solidFill>
                  <a:srgbClr val="FFFFCC"/>
                </a:solidFill>
              </a:rPr>
              <a:t>estaba + sustantivo + </a:t>
            </a:r>
            <a:r>
              <a:rPr lang="en-US" sz="2600" b="1" i="1" u="sng" dirty="0">
                <a:solidFill>
                  <a:srgbClr val="FFFFCC"/>
                </a:solidFill>
              </a:rPr>
              <a:t>hayah</a:t>
            </a:r>
            <a:r>
              <a:rPr lang="en-US" sz="2600" b="1" u="sng" dirty="0">
                <a:solidFill>
                  <a:srgbClr val="FFFFCC"/>
                </a:solidFill>
              </a:rPr>
              <a:t> (qal perfecto 3ª persona) = “era” </a:t>
            </a:r>
            <a:r>
              <a:rPr lang="es-CO" sz="2600" b="1" u="sng" dirty="0">
                <a:solidFill>
                  <a:srgbClr val="FFFFCC"/>
                </a:solidFill>
              </a:rPr>
              <a:t>y no "se convirtió" en el resto del AT </a:t>
            </a:r>
            <a:r>
              <a:rPr lang="en-US" sz="2600" b="1" u="sng" dirty="0">
                <a:solidFill>
                  <a:srgbClr val="FFFFCC"/>
                </a:solidFill>
              </a:rPr>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i="1" dirty="0"/>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600" dirty="0"/>
              <a:t>Jer 4:23 y “</a:t>
            </a:r>
            <a:r>
              <a:rPr lang="es-CO" sz="2600" dirty="0"/>
              <a:t>Transferencia Ilegítima del Campo Semántico Total</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“Reponer” (KJV)? </a:t>
            </a:r>
            <a:r>
              <a:rPr lang="en-US" sz="2600" i="1" dirty="0"/>
              <a:t>Masculino</a:t>
            </a:r>
            <a:r>
              <a:rPr lang="en-US" sz="2600" dirty="0"/>
              <a:t> = “Estar lleno” o “llenar” (BDB pp.569-71) y no "rellenar” “Re” </a:t>
            </a:r>
            <a:r>
              <a:rPr lang="es-CO" sz="2600" dirty="0"/>
              <a:t>prefijo no siempre significaba "otra vez", sino intensificación, como en “rebueno"</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s-CO" sz="2600" dirty="0"/>
              <a:t>Dios creó (no renovó) en los seis días de la creación </a:t>
            </a:r>
            <a:r>
              <a:rPr lang="en-US" sz="2600" dirty="0"/>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D50F5FC4-2924-D542-40FA-F6098072D998}"/>
              </a:ext>
            </a:extLst>
          </p:cNvPr>
          <p:cNvPicPr>
            <a:picLocks noChangeAspect="1"/>
          </p:cNvPicPr>
          <p:nvPr/>
        </p:nvPicPr>
        <p:blipFill>
          <a:blip r:embed="rId2"/>
          <a:stretch>
            <a:fillRect/>
          </a:stretch>
        </p:blipFill>
        <p:spPr>
          <a:xfrm>
            <a:off x="7848600" y="131012"/>
            <a:ext cx="1243329" cy="880975"/>
          </a:xfrm>
          <a:prstGeom prst="rect">
            <a:avLst/>
          </a:prstGeom>
        </p:spPr>
      </p:pic>
    </p:spTree>
    <p:extLst>
      <p:ext uri="{BB962C8B-B14F-4D97-AF65-F5344CB8AC3E}">
        <p14:creationId xmlns:p14="http://schemas.microsoft.com/office/powerpoint/2010/main" val="238502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638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 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orden y vacía, y las tinieblas cubrían la superficie del abismo, y el Espíritu de Dios se movía sobre la superficie de las aguas. 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000"/>
              </a:spcAft>
            </a:pP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estaba + sustantivo + hayah (qal perfecto 3ra persona) = “estaba” y no “se convirtió” en el resto del AT (Jueces 8:11; Jonás 3:3)</a:t>
            </a: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2471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A325-B9BB-C2C6-427A-D9D66B0085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14CFD01-785E-B769-67AB-58F9EFBC44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67F84149-1BAC-0A9D-6559-3875726B273A}"/>
              </a:ext>
            </a:extLst>
          </p:cNvPr>
          <p:cNvSpPr>
            <a:spLocks noChangeArrowheads="1"/>
          </p:cNvSpPr>
          <p:nvPr/>
        </p:nvSpPr>
        <p:spPr bwMode="auto">
          <a:xfrm>
            <a:off x="0" y="0"/>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Jonás 3:3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Jonás se levantó y fue a Nínive conforme a la palabra del Señor.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Nínive era [hāyāh]</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ciudad sumamente grande, de un recorrido de tres días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1200"/>
              </a:spcBef>
              <a:spcAft>
                <a:spcPts val="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 + sustantivo +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hayah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hayah (qal perfecto 3ra persona) = “era” y no “se convirtió” en el resto del AT (Jueces 8:11; Jonás 3:3)</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1863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F4F1C-4C67-4855-8AC6-2287BA8D78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662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Jueces 8:11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subió Gedeón por el camino de los que habitaban en tiendas al este de Noba y Jogbeha, y atacó el campamento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el campamento estaba [hāyāh] desprevenido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2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estaba + sustantivo + hayah (qal perfecto 3ra persona) = “estaba” y no “se convirtió” en el resto del AT (Jueces 8:11; Jonás 3:3)</a:t>
            </a: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84184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5ACF2-B528-A61E-251C-7EFF835839E3}"/>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5A20A596-1797-CD3A-02BD-52170C33B172}"/>
              </a:ext>
            </a:extLst>
          </p:cNvPr>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a:extLst>
              <a:ext uri="{FF2B5EF4-FFF2-40B4-BE49-F238E27FC236}">
                <a16:creationId xmlns:a16="http://schemas.microsoft.com/office/drawing/2014/main" id="{5C2DB11B-B6F4-5570-1D0F-043F366CA59D}"/>
              </a:ext>
            </a:extLst>
          </p:cNvPr>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a:t>estaba + sustantivo + </a:t>
            </a:r>
            <a:r>
              <a:rPr lang="en-US" sz="2600" i="1" dirty="0"/>
              <a:t>hayah</a:t>
            </a:r>
            <a:r>
              <a:rPr lang="en-US" sz="2600" dirty="0"/>
              <a:t> (qal perfecto 3ª persona) = “era” </a:t>
            </a:r>
            <a:r>
              <a:rPr lang="es-CO" sz="2600" dirty="0"/>
              <a:t>y no "se convirtió" en el resto del AT </a:t>
            </a:r>
            <a:r>
              <a:rPr lang="en-US" sz="2600" dirty="0"/>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b="1" i="1" u="sng" dirty="0">
                <a:solidFill>
                  <a:srgbClr val="FFFFCC"/>
                </a:solidFill>
              </a:rPr>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600" dirty="0"/>
              <a:t>Jer 4:23 y “</a:t>
            </a:r>
            <a:r>
              <a:rPr lang="es-CO" sz="2600" dirty="0"/>
              <a:t>Transferencia Ilegítima del Campo Semántico Total</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“Reponer” (KJV)? </a:t>
            </a:r>
            <a:r>
              <a:rPr lang="en-US" sz="2600" i="1" dirty="0"/>
              <a:t>Masculino</a:t>
            </a:r>
            <a:r>
              <a:rPr lang="en-US" sz="2600" dirty="0"/>
              <a:t> = “Estar lleno” o “llenar” (BDB pp.569-71) y no "rellenar” “Re” </a:t>
            </a:r>
            <a:r>
              <a:rPr lang="es-CO" sz="2600" dirty="0"/>
              <a:t>prefijo no siempre significaba "otra vez", sino intensificación, como en “</a:t>
            </a:r>
            <a:r>
              <a:rPr lang="en-US" sz="2600" dirty="0"/>
              <a:t>rebueno”</a:t>
            </a:r>
          </a:p>
          <a:p>
            <a:pPr marL="461963" lvl="1" indent="-460375" eaLnBrk="1" hangingPunct="1">
              <a:spcBef>
                <a:spcPts val="0"/>
              </a:spcBef>
              <a:spcAft>
                <a:spcPts val="2400"/>
              </a:spcAft>
              <a:buClr>
                <a:schemeClr val="tx2"/>
              </a:buClr>
              <a:buSzPct val="100000"/>
              <a:buFont typeface="+mj-lt"/>
              <a:buAutoNum type="arabicPeriod"/>
              <a:defRPr/>
            </a:pPr>
            <a:r>
              <a:rPr lang="es-CO" sz="2600" dirty="0"/>
              <a:t>Dios creó (no renovó) en los seis días de la creación </a:t>
            </a:r>
            <a:r>
              <a:rPr lang="en-US" sz="2600" dirty="0"/>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8C5ECF0B-AAAB-87AC-04E5-923F6A4C518A}"/>
              </a:ext>
            </a:extLst>
          </p:cNvPr>
          <p:cNvPicPr>
            <a:picLocks noChangeAspect="1"/>
          </p:cNvPicPr>
          <p:nvPr/>
        </p:nvPicPr>
        <p:blipFill>
          <a:blip r:embed="rId2"/>
          <a:stretch>
            <a:fillRect/>
          </a:stretch>
        </p:blipFill>
        <p:spPr>
          <a:xfrm>
            <a:off x="7848600" y="131012"/>
            <a:ext cx="1243329" cy="880975"/>
          </a:xfrm>
          <a:prstGeom prst="rect">
            <a:avLst/>
          </a:prstGeom>
        </p:spPr>
      </p:pic>
    </p:spTree>
    <p:extLst>
      <p:ext uri="{BB962C8B-B14F-4D97-AF65-F5344CB8AC3E}">
        <p14:creationId xmlns:p14="http://schemas.microsoft.com/office/powerpoint/2010/main" val="393694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CF60-EB82-87E7-6E6F-69B13A2525DD}"/>
            </a:ext>
          </a:extLst>
        </p:cNvPr>
        <p:cNvGrpSpPr/>
        <p:nvPr/>
      </p:nvGrpSpPr>
      <p:grpSpPr>
        <a:xfrm>
          <a:off x="0" y="0"/>
          <a:ext cx="0" cy="0"/>
          <a:chOff x="0" y="0"/>
          <a:chExt cx="0" cy="0"/>
        </a:xfrm>
      </p:grpSpPr>
      <p:sp>
        <p:nvSpPr>
          <p:cNvPr id="48130" name="Rectangle 2">
            <a:extLst>
              <a:ext uri="{FF2B5EF4-FFF2-40B4-BE49-F238E27FC236}">
                <a16:creationId xmlns:a16="http://schemas.microsoft.com/office/drawing/2014/main" id="{1A9922AE-7E80-F872-F8D4-5186719CE1E3}"/>
              </a:ext>
            </a:extLst>
          </p:cNvPr>
          <p:cNvSpPr>
            <a:spLocks noGrp="1" noChangeArrowheads="1"/>
          </p:cNvSpPr>
          <p:nvPr>
            <p:ph type="ctrTitle" sz="quarter" idx="4294967295"/>
          </p:nvPr>
        </p:nvSpPr>
        <p:spPr>
          <a:xfrm>
            <a:off x="2743200" y="1600200"/>
            <a:ext cx="6400800" cy="51054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2800" dirty="0">
                <a:solidFill>
                  <a:schemeClr val="tx1"/>
                </a:solidFill>
                <a:effectLst>
                  <a:outerShdw blurRad="38100" dist="38100" dir="2700000" algn="tl">
                    <a:srgbClr val="000000">
                      <a:alpha val="43137"/>
                    </a:srgbClr>
                  </a:outerShdw>
                </a:effectLst>
                <a:cs typeface="Calibri" panose="020F0502020204030204" pitchFamily="34" charset="0"/>
              </a:rPr>
              <a:t>en el caso de tohu y bohu.. es igualmente admisible considerar que estas palabras se refieren a la naturaleza no formada de la tierra antes de que Dios imprimiera en ella su voluntad creadora. Un bloque de mármol y una estatua desmoronada son ambos sin forma. El primero se encuentra en un estado que espera. Y de esa forma informe, de esa falta de forma, surge una imagen. Cuando Dios hizo la tierra, la hizo como un bloque de mármol del cual, Él sacaría la belleza del mundo</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a:extLst>
              <a:ext uri="{FF2B5EF4-FFF2-40B4-BE49-F238E27FC236}">
                <a16:creationId xmlns:a16="http://schemas.microsoft.com/office/drawing/2014/main" id="{6B1B9F8B-D254-A16C-81D6-019E311BE245}"/>
              </a:ext>
            </a:extLst>
          </p:cNvPr>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s-CO" sz="2000" i="1" dirty="0">
                <a:cs typeface="Calibri" panose="020F0502020204030204" pitchFamily="34" charset="0"/>
              </a:rPr>
              <a:t>La Visión Cristiana de la Ciencia y las Escrituras </a:t>
            </a:r>
            <a:r>
              <a:rPr lang="en-US" sz="2000" dirty="0">
                <a:cs typeface="Calibri" panose="020F0502020204030204" pitchFamily="34" charset="0"/>
              </a:rPr>
              <a:t>(Grand Rapids: Eerdmans, 1954), 203.</a:t>
            </a:r>
          </a:p>
          <a:p>
            <a:pPr algn="l" eaLnBrk="1" hangingPunct="1">
              <a:defRPr/>
            </a:pPr>
            <a:endParaRPr lang="en-US" sz="2000" dirty="0">
              <a:cs typeface="Calibri" panose="020F0502020204030204" pitchFamily="34" charset="0"/>
            </a:endParaRPr>
          </a:p>
        </p:txBody>
      </p:sp>
      <p:pic>
        <p:nvPicPr>
          <p:cNvPr id="1026" name="Picture 2" descr="Image result for bernard ramm the christian view of science and scripture">
            <a:extLst>
              <a:ext uri="{FF2B5EF4-FFF2-40B4-BE49-F238E27FC236}">
                <a16:creationId xmlns:a16="http://schemas.microsoft.com/office/drawing/2014/main" id="{0506FB2D-6B11-840F-DA4F-A24AB6AC29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989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883855" y="1524000"/>
            <a:ext cx="7162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rPr>
              <a:t>תֹּהוּ n.m. </a:t>
            </a:r>
            <a:r>
              <a:rPr lang="en-US" sz="2800" b="1" u="sng" dirty="0">
                <a:solidFill>
                  <a:srgbClr val="FFFFCC"/>
                </a:solidFill>
              </a:rPr>
              <a:t>sin forma</a:t>
            </a:r>
            <a:r>
              <a:rPr lang="en-US" sz="2800" dirty="0">
                <a:solidFill>
                  <a:schemeClr val="tx1"/>
                </a:solidFill>
              </a:rPr>
              <a:t>, confusión, irrealidad, </a:t>
            </a:r>
            <a:r>
              <a:rPr lang="en-US" sz="2800" b="1" u="sng" dirty="0">
                <a:solidFill>
                  <a:srgbClr val="FFFFCC"/>
                </a:solidFill>
              </a:rPr>
              <a:t>vacío</a:t>
            </a:r>
            <a:r>
              <a:rPr lang="en-US" sz="2800" dirty="0">
                <a:solidFill>
                  <a:schemeClr val="tx1"/>
                </a:solidFill>
              </a:rPr>
              <a:t> — 1. </a:t>
            </a:r>
            <a:r>
              <a:rPr lang="en-US" sz="2800" b="1" u="sng" dirty="0">
                <a:solidFill>
                  <a:srgbClr val="FFFFCC"/>
                </a:solidFill>
              </a:rPr>
              <a:t>sin forma</a:t>
            </a:r>
            <a:r>
              <a:rPr lang="en-US" sz="2800" dirty="0">
                <a:solidFill>
                  <a:schemeClr val="tx1"/>
                </a:solidFill>
              </a:rPr>
              <a:t>, de la tierra primigenia, </a:t>
            </a:r>
            <a:r>
              <a:rPr lang="es-CO" sz="2800" dirty="0">
                <a:solidFill>
                  <a:schemeClr val="tx1"/>
                </a:solidFill>
              </a:rPr>
              <a:t>de tierra reducida al caos primigenio</a:t>
            </a:r>
            <a:r>
              <a:rPr lang="en-US" sz="2800" dirty="0">
                <a:solidFill>
                  <a:schemeClr val="tx1"/>
                </a:solidFill>
              </a:rPr>
              <a:t> (ambos + וָבֹהוּ y la vacuidad), ˊקִרְיַת־תּ‍ Ciudad del Caos (de ciudad en ruinas); = nada, espacio </a:t>
            </a:r>
            <a:r>
              <a:rPr lang="en-US" sz="2800" b="1" u="sng" dirty="0">
                <a:solidFill>
                  <a:srgbClr val="FFFFCC"/>
                </a:solidFill>
              </a:rPr>
              <a:t>vacío</a:t>
            </a:r>
            <a:r>
              <a:rPr lang="en-US" sz="2800" dirty="0">
                <a:solidFill>
                  <a:schemeClr val="tx1"/>
                </a:solidFill>
              </a:rPr>
              <a:t>; de vacío, Residuos sin rastro. 2. fig. </a:t>
            </a:r>
            <a:r>
              <a:rPr lang="es-CO" sz="2800" dirty="0">
                <a:solidFill>
                  <a:schemeClr val="tx1"/>
                </a:solidFill>
              </a:rPr>
              <a:t>de lo que está vacío</a:t>
            </a:r>
            <a:r>
              <a:rPr lang="en-US" sz="2800" dirty="0">
                <a:solidFill>
                  <a:schemeClr val="tx1"/>
                </a:solidFill>
              </a:rPr>
              <a:t>, irreal, como ídolos (coll. </a:t>
            </a:r>
            <a:r>
              <a:rPr lang="es-CO" sz="2800" dirty="0">
                <a:solidFill>
                  <a:schemeClr val="tx1"/>
                </a:solidFill>
              </a:rPr>
              <a:t>de los hacedores de ídolos</a:t>
            </a:r>
            <a:r>
              <a:rPr lang="en-US" sz="2800" dirty="0">
                <a:solidFill>
                  <a:schemeClr val="tx1"/>
                </a:solidFill>
              </a:rPr>
              <a:t>), Argumentos o consideraciones infundadas, Irrealidad o falsedad moral; = una cosa de nada, Inutilidad; </a:t>
            </a:r>
            <a:r>
              <a:rPr lang="es-CO" sz="2800" dirty="0">
                <a:solidFill>
                  <a:schemeClr val="tx1"/>
                </a:solidFill>
              </a:rPr>
              <a:t>Como Adv. Acc. Le dije que no</a:t>
            </a:r>
            <a:r>
              <a:rPr lang="en-US" sz="2800" dirty="0">
                <a:solidFill>
                  <a:schemeClr val="tx1"/>
                </a:solidFill>
              </a:rPr>
              <a:t>, תֹּהוּ בַקְּשׁוּנִי búscame vacíamente, en </a:t>
            </a:r>
            <a:r>
              <a:rPr lang="en-US" sz="2800" b="1" u="sng" dirty="0">
                <a:solidFill>
                  <a:srgbClr val="FFFFCC"/>
                </a:solidFill>
              </a:rPr>
              <a:t>vano</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a:solidFill>
                  <a:srgbClr val="00FFFF"/>
                </a:solidFill>
                <a:effectLst>
                  <a:outerShdw blurRad="38100" dist="38100" dir="2700000" algn="tl">
                    <a:srgbClr val="000000">
                      <a:alpha val="43137"/>
                    </a:srgbClr>
                  </a:outerShdw>
                </a:effectLst>
              </a:rPr>
              <a:t>Toh</a:t>
            </a:r>
            <a:r>
              <a:rPr lang="en-US" sz="3600" kern="1200" dirty="0">
                <a:solidFill>
                  <a:srgbClr val="00FFFF"/>
                </a:solidFill>
                <a:effectLst>
                  <a:outerShdw blurRad="38100" dist="38100" dir="2700000" algn="tl">
                    <a:srgbClr val="000000">
                      <a:alpha val="43137"/>
                    </a:srgbClr>
                  </a:outerShdw>
                </a:effectLst>
              </a:rPr>
              <a:t>u &amp; </a:t>
            </a:r>
            <a:r>
              <a:rPr lang="en-US" sz="3600" i="1" kern="1200" dirty="0">
                <a:solidFill>
                  <a:srgbClr val="00FFFF"/>
                </a:solidFill>
                <a:effectLst>
                  <a:outerShdw blurRad="38100" dist="38100" dir="2700000" algn="tl">
                    <a:srgbClr val="000000">
                      <a:alpha val="43137"/>
                    </a:srgbClr>
                  </a:outerShdw>
                </a:effectLst>
              </a:rPr>
              <a:t>Bohu</a:t>
            </a: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1062.</a:t>
            </a:r>
            <a:endParaRPr lang="en-US" sz="1700" dirty="0">
              <a:cs typeface="Calibri" panose="020F0502020204030204" pitchFamily="34" charset="0"/>
            </a:endParaRPr>
          </a:p>
          <a:p>
            <a:pPr marL="0" indent="0" algn="l" eaLnBrk="1" hangingPunct="1">
              <a:buNone/>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6351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4A82-7146-AEB3-5F5F-8C03284B381B}"/>
            </a:ext>
          </a:extLst>
        </p:cNvPr>
        <p:cNvGrpSpPr/>
        <p:nvPr/>
      </p:nvGrpSpPr>
      <p:grpSpPr>
        <a:xfrm>
          <a:off x="0" y="0"/>
          <a:ext cx="0" cy="0"/>
          <a:chOff x="0" y="0"/>
          <a:chExt cx="0" cy="0"/>
        </a:xfrm>
      </p:grpSpPr>
      <p:sp>
        <p:nvSpPr>
          <p:cNvPr id="48130" name="Rectangle 2">
            <a:extLst>
              <a:ext uri="{FF2B5EF4-FFF2-40B4-BE49-F238E27FC236}">
                <a16:creationId xmlns:a16="http://schemas.microsoft.com/office/drawing/2014/main" id="{EA7F099D-7847-04B7-BCDA-1425260A1085}"/>
              </a:ext>
            </a:extLst>
          </p:cNvPr>
          <p:cNvSpPr>
            <a:spLocks noGrp="1" noChangeArrowheads="1"/>
          </p:cNvSpPr>
          <p:nvPr>
            <p:ph type="ctrTitle" sz="quarter" idx="4294967295"/>
          </p:nvPr>
        </p:nvSpPr>
        <p:spPr>
          <a:xfrm>
            <a:off x="1981200" y="1524000"/>
            <a:ext cx="7010400" cy="4495800"/>
          </a:xfrm>
        </p:spPr>
        <p:txBody>
          <a:bodyPr anchor="t"/>
          <a:lstStyle/>
          <a:p>
            <a:pPr algn="just"/>
            <a:r>
              <a:rPr lang="en-US" dirty="0"/>
              <a:t> </a:t>
            </a:r>
            <a:r>
              <a:rPr lang="en-US" dirty="0">
                <a:solidFill>
                  <a:schemeClr val="tx1"/>
                </a:solidFill>
              </a:rPr>
              <a:t>ב</a:t>
            </a:r>
            <a:r>
              <a:rPr lang="en-US" sz="3600" dirty="0">
                <a:solidFill>
                  <a:schemeClr val="tx1"/>
                </a:solidFill>
              </a:rPr>
              <a:t>ֹּהוn.[m.] </a:t>
            </a:r>
            <a:r>
              <a:rPr lang="en-US" sz="3600" b="1" u="sng" dirty="0">
                <a:solidFill>
                  <a:srgbClr val="FFFFCC"/>
                </a:solidFill>
              </a:rPr>
              <a:t>vacio</a:t>
            </a:r>
            <a:r>
              <a:rPr lang="en-US" sz="3600" dirty="0">
                <a:solidFill>
                  <a:schemeClr val="tx1"/>
                </a:solidFill>
              </a:rPr>
              <a:t>, alw. c. תֹּהוּ q.v.; תֹּהוּ וָבֹהוּ de la tierra primigenia; </a:t>
            </a:r>
            <a:r>
              <a:rPr lang="es-CO" sz="3600" dirty="0">
                <a:solidFill>
                  <a:schemeClr val="tx1"/>
                </a:solidFill>
              </a:rPr>
              <a:t>de la tierra bajo el juicio de</a:t>
            </a:r>
            <a:r>
              <a:rPr lang="en-US" sz="3600" dirty="0">
                <a:solidFill>
                  <a:schemeClr val="tx1"/>
                </a:solidFill>
              </a:rPr>
              <a:t> ˊי‍; קַו־תֹהוּ וְאבְנֵי בֹהוּ </a:t>
            </a:r>
            <a:r>
              <a:rPr lang="es-CO" sz="3600" dirty="0">
                <a:solidFill>
                  <a:schemeClr val="tx1"/>
                </a:solidFill>
              </a:rPr>
              <a:t>la línea del desolación y las piedras de</a:t>
            </a:r>
            <a:r>
              <a:rPr lang="en-US" sz="3600" dirty="0">
                <a:solidFill>
                  <a:schemeClr val="tx1"/>
                </a:solidFill>
              </a:rPr>
              <a:t> </a:t>
            </a:r>
            <a:r>
              <a:rPr lang="en-US" sz="3600" b="1" u="sng" dirty="0">
                <a:solidFill>
                  <a:srgbClr val="FFFFCC"/>
                </a:solidFill>
              </a:rPr>
              <a:t>vacío</a:t>
            </a:r>
            <a:r>
              <a:rPr lang="en-US" sz="3600" dirty="0">
                <a:solidFill>
                  <a:schemeClr val="tx1"/>
                </a:solidFill>
              </a:rPr>
              <a:t>, i.e. </a:t>
            </a:r>
            <a:r>
              <a:rPr lang="es-CO" sz="3600" dirty="0">
                <a:solidFill>
                  <a:schemeClr val="tx1"/>
                </a:solidFill>
              </a:rPr>
              <a:t>caen en picado, empleados, no como de costumbre para construir, sino para destruir muros</a:t>
            </a:r>
            <a:r>
              <a:rPr lang="en-US" sz="3600" dirty="0">
                <a:solidFill>
                  <a:schemeClr val="tx1"/>
                </a:solidFill>
              </a:rPr>
              <a:t>; v. sub אבן6.</a:t>
            </a:r>
          </a:p>
        </p:txBody>
      </p:sp>
      <p:sp>
        <p:nvSpPr>
          <p:cNvPr id="17411" name="Rectangle 3">
            <a:extLst>
              <a:ext uri="{FF2B5EF4-FFF2-40B4-BE49-F238E27FC236}">
                <a16:creationId xmlns:a16="http://schemas.microsoft.com/office/drawing/2014/main" id="{D649D384-3E60-F7AD-20A8-25E8432E26B1}"/>
              </a:ext>
            </a:extLst>
          </p:cNvPr>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a:solidFill>
                  <a:srgbClr val="00FFFF"/>
                </a:solidFill>
                <a:effectLst>
                  <a:outerShdw blurRad="38100" dist="38100" dir="2700000" algn="tl">
                    <a:srgbClr val="000000">
                      <a:alpha val="43137"/>
                    </a:srgbClr>
                  </a:outerShdw>
                </a:effectLst>
              </a:rPr>
              <a:t>Toh</a:t>
            </a:r>
            <a:r>
              <a:rPr lang="en-US" sz="3600" kern="1200" dirty="0">
                <a:solidFill>
                  <a:srgbClr val="00FFFF"/>
                </a:solidFill>
                <a:effectLst>
                  <a:outerShdw blurRad="38100" dist="38100" dir="2700000" algn="tl">
                    <a:srgbClr val="000000">
                      <a:alpha val="43137"/>
                    </a:srgbClr>
                  </a:outerShdw>
                </a:effectLst>
              </a:rPr>
              <a:t>u &amp; </a:t>
            </a:r>
            <a:r>
              <a:rPr lang="en-US" sz="3600" i="1" kern="1200" dirty="0">
                <a:solidFill>
                  <a:srgbClr val="00FFFF"/>
                </a:solidFill>
                <a:effectLst>
                  <a:outerShdw blurRad="38100" dist="38100" dir="2700000" algn="tl">
                    <a:srgbClr val="000000">
                      <a:alpha val="43137"/>
                    </a:srgbClr>
                  </a:outerShdw>
                </a:effectLst>
              </a:rPr>
              <a:t>Bohu</a:t>
            </a: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96.</a:t>
            </a:r>
            <a:endParaRPr lang="en-US" sz="1700" dirty="0">
              <a:cs typeface="Calibri" panose="020F0502020204030204" pitchFamily="34" charset="0"/>
            </a:endParaRPr>
          </a:p>
          <a:p>
            <a:pPr algn="l" eaLnBrk="1" hangingPunct="1">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099ADC25-D743-89B9-D6F2-34CBD4085A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0543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F56C7-2DC6-A9FD-1AA2-28608DB6798B}"/>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B2B8C93E-74B7-A3FD-7549-239B9217B754}"/>
              </a:ext>
            </a:extLst>
          </p:cNvPr>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a:extLst>
              <a:ext uri="{FF2B5EF4-FFF2-40B4-BE49-F238E27FC236}">
                <a16:creationId xmlns:a16="http://schemas.microsoft.com/office/drawing/2014/main" id="{9020CE0D-2CAA-373E-3EB3-D0CF43D89022}"/>
              </a:ext>
            </a:extLst>
          </p:cNvPr>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a:t>estaba + sustantivo + </a:t>
            </a:r>
            <a:r>
              <a:rPr lang="en-US" sz="2600" i="1" dirty="0"/>
              <a:t>hayah</a:t>
            </a:r>
            <a:r>
              <a:rPr lang="en-US" sz="2600" dirty="0"/>
              <a:t> (qal perfecto 3ª persona) = “era” </a:t>
            </a:r>
            <a:r>
              <a:rPr lang="es-CO" sz="2600" dirty="0"/>
              <a:t>y no "se convirtió" en el resto del AT </a:t>
            </a:r>
            <a:r>
              <a:rPr lang="en-US" sz="2600" dirty="0"/>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i="1" dirty="0"/>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500" b="1" u="sng" dirty="0">
                <a:solidFill>
                  <a:srgbClr val="FFFFCC"/>
                </a:solidFill>
              </a:rPr>
              <a:t>Jer 4:23 y “</a:t>
            </a:r>
            <a:r>
              <a:rPr lang="es-CO" sz="2500" b="1" u="sng" dirty="0">
                <a:solidFill>
                  <a:srgbClr val="FFFFCC"/>
                </a:solidFill>
              </a:rPr>
              <a:t>Transferencia Ilegítima del Campo Semántico Total</a:t>
            </a:r>
            <a:r>
              <a:rPr lang="en-US" sz="2500" b="1" u="sng" dirty="0">
                <a:solidFill>
                  <a:srgbClr val="FFFFCC"/>
                </a:solidFill>
              </a:rPr>
              <a:t>”</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“Reponer” (KJV)? </a:t>
            </a:r>
            <a:r>
              <a:rPr lang="en-US" sz="2600" i="1" dirty="0"/>
              <a:t>Masculino</a:t>
            </a:r>
            <a:r>
              <a:rPr lang="en-US" sz="2600" dirty="0"/>
              <a:t> = “Estar lleno” o “llenar” (BDB pp.569-71) y no "rellenar” “Re” </a:t>
            </a:r>
            <a:r>
              <a:rPr lang="es-CO" sz="2600" dirty="0"/>
              <a:t>prefijo no siempre significaba "otra vez", sino intensificación, como en “rebueno"</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s-CO" sz="2600" dirty="0"/>
              <a:t>Dios creó (no renovó) en los seis días de la creación </a:t>
            </a:r>
            <a:r>
              <a:rPr lang="en-US" sz="2600" dirty="0"/>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0F0CD053-1A37-CD36-CA26-455B8CFDCE48}"/>
              </a:ext>
            </a:extLst>
          </p:cNvPr>
          <p:cNvPicPr>
            <a:picLocks noChangeAspect="1"/>
          </p:cNvPicPr>
          <p:nvPr/>
        </p:nvPicPr>
        <p:blipFill>
          <a:blip r:embed="rId2"/>
          <a:stretch>
            <a:fillRect/>
          </a:stretch>
        </p:blipFill>
        <p:spPr>
          <a:xfrm>
            <a:off x="7848600" y="131012"/>
            <a:ext cx="1243329" cy="880975"/>
          </a:xfrm>
          <a:prstGeom prst="rect">
            <a:avLst/>
          </a:prstGeom>
        </p:spPr>
      </p:pic>
    </p:spTree>
    <p:extLst>
      <p:ext uri="{BB962C8B-B14F-4D97-AF65-F5344CB8AC3E}">
        <p14:creationId xmlns:p14="http://schemas.microsoft.com/office/powerpoint/2010/main" val="1967384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44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Jeremías 4:23-25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Miré a la tierra, y he aquí que estaba sin orden y vacía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 &amp; bohu]</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a los cielos, y no tenían luz. 24 Miré a los montes, y he aquí que temblaban, y todas las colinas se estremecían.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Miré, y he aquí que no había hombre alguno,</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todas las aves del cielo habían huido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84802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600200"/>
            <a:ext cx="6248400" cy="3276600"/>
          </a:xfrm>
        </p:spPr>
        <p:txBody>
          <a:bodyPr/>
          <a:lstStyle/>
          <a:p>
            <a:pPr marL="0" indent="0" algn="just">
              <a:buNone/>
            </a:pPr>
            <a:r>
              <a:rPr lang="es-CO" dirty="0">
                <a:effectLst>
                  <a:outerShdw blurRad="38100" dist="38100" dir="2700000" algn="tl">
                    <a:srgbClr val="000000">
                      <a:alpha val="43137"/>
                    </a:srgbClr>
                  </a:outerShdw>
                </a:effectLst>
              </a:rPr>
              <a:t>Jeremías 4:23-"... Describe la condición de la tierra como resultado del juicio . . . que derrocó el orden primigenio de Gen</a:t>
            </a:r>
            <a:r>
              <a:rPr lang="en-US" dirty="0">
                <a:effectLst>
                  <a:outerShdw blurRad="38100" dist="38100" dir="2700000" algn="tl">
                    <a:srgbClr val="000000">
                      <a:alpha val="43137"/>
                    </a:srgbClr>
                  </a:outerShdw>
                </a:effectLst>
              </a:rPr>
              <a:t>. I:I.</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1524000" y="228600"/>
            <a:ext cx="6400800" cy="103105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Biblia de Referencia Scofield</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Nota - Página 776 </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108" y="1600200"/>
            <a:ext cx="2294292" cy="326822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905000"/>
            <a:ext cx="9144000" cy="4038600"/>
          </a:xfrm>
        </p:spPr>
        <p:txBody>
          <a:bodyPr/>
          <a:lstStyle/>
          <a:p>
            <a:pPr marL="0" indent="0" algn="just">
              <a:buNone/>
            </a:pPr>
            <a:r>
              <a:rPr lang="en-US" b="1" dirty="0">
                <a:solidFill>
                  <a:srgbClr val="FFFFCC"/>
                </a:solidFill>
                <a:effectLst/>
              </a:rPr>
              <a:t>“</a:t>
            </a:r>
            <a:r>
              <a:rPr lang="es-CO" b="1" dirty="0">
                <a:solidFill>
                  <a:srgbClr val="FFFFCC"/>
                </a:solidFill>
                <a:effectLst/>
              </a:rPr>
              <a:t>Adopción injustificada de un campo semántico expandido: </a:t>
            </a:r>
            <a:r>
              <a:rPr lang="es-CO" dirty="0">
                <a:effectLst/>
              </a:rPr>
              <a:t>La falacia en este caso radica en la suposición de que el significado de una palabra en un contexto específico es mucho más amplio de lo que el contexto mismo permite y puede traer consigo todo el rango semántico de la palabra. Este paso a veces se denomina</a:t>
            </a:r>
            <a:r>
              <a:rPr lang="es-CO" b="1" dirty="0">
                <a:solidFill>
                  <a:srgbClr val="FFFFCC"/>
                </a:solidFill>
                <a:effectLst/>
              </a:rPr>
              <a:t> Transferencia Ilegítima del Campo Semántico Total</a:t>
            </a:r>
          </a:p>
          <a:p>
            <a:pPr marL="0" indent="0" algn="just">
              <a:buNone/>
            </a:pP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457200" y="228600"/>
            <a:ext cx="7698051" cy="1200329"/>
          </a:xfrm>
          <a:prstGeom prst="rect">
            <a:avLst/>
          </a:prstGeom>
          <a:noFill/>
        </p:spPr>
        <p:txBody>
          <a:bodyPr wrap="square" rtlCol="0">
            <a:spAutoFit/>
          </a:bodyPr>
          <a:lstStyle/>
          <a:p>
            <a:pPr algn="ctr"/>
            <a:r>
              <a:rPr lang="es-CO"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Transferencia Ilegítima del Campo Semántico Total</a:t>
            </a:r>
            <a:endPar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E21C5394-53F7-4EDC-9FFA-9EEBCFD17462}"/>
              </a:ext>
            </a:extLst>
          </p:cNvPr>
          <p:cNvSpPr txBox="1"/>
          <p:nvPr/>
        </p:nvSpPr>
        <p:spPr>
          <a:xfrm>
            <a:off x="-1" y="6412468"/>
            <a:ext cx="9144001" cy="369332"/>
          </a:xfrm>
          <a:prstGeom prst="rect">
            <a:avLst/>
          </a:prstGeom>
          <a:noFill/>
        </p:spPr>
        <p:txBody>
          <a:bodyPr wrap="square" rtlCol="0">
            <a:spAutoFit/>
          </a:bodyPr>
          <a:lstStyle/>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p:txBody>
      </p:sp>
    </p:spTree>
    <p:extLst>
      <p:ext uri="{BB962C8B-B14F-4D97-AF65-F5344CB8AC3E}">
        <p14:creationId xmlns:p14="http://schemas.microsoft.com/office/powerpoint/2010/main" val="20864948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0" y="1611154"/>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Hoy decidí que era hora de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orden en mi vida. Empecé por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limpiar el apartamento, aunque me costó bastante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pilas. Mientras barría, tropecé con una caja que alguien había puesto justo en medio del pasillo. Me molesté, pero intenté no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mal humor. En cambio,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música para animarme. Más tarde, salí al supermercado. En la fila, una señora empezó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ponerle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mala cara a la cajera, así que intenté calmar la situación. Pero ella se me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puso</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contra también. Al final del día, sólo quería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cómodo,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película… y no volver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pie fuera de casa hasta el lunes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11D1847F-1C5E-9057-8996-20B3C04EE0A8}"/>
              </a:ext>
            </a:extLst>
          </p:cNvPr>
          <p:cNvSpPr txBox="1"/>
          <p:nvPr/>
        </p:nvSpPr>
        <p:spPr>
          <a:xfrm>
            <a:off x="2514600" y="762000"/>
            <a:ext cx="4012124" cy="646331"/>
          </a:xfrm>
          <a:prstGeom prst="rect">
            <a:avLst/>
          </a:prstGeom>
          <a:noFill/>
        </p:spPr>
        <p:txBody>
          <a:bodyPr wrap="none" rtlCol="0">
            <a:spAutoFit/>
          </a:bodyPr>
          <a:lstStyle/>
          <a:p>
            <a:pPr algn="ctr"/>
            <a:r>
              <a:rPr lang="es-CO" sz="3600" dirty="0">
                <a:solidFill>
                  <a:schemeClr val="tx2"/>
                </a:solidFill>
                <a:latin typeface="Calibri" panose="020F0502020204030204" pitchFamily="34" charset="0"/>
                <a:ea typeface="Calibri" panose="020F0502020204030204" pitchFamily="34" charset="0"/>
                <a:cs typeface="Calibri" panose="020F0502020204030204" pitchFamily="34" charset="0"/>
              </a:rPr>
              <a:t>Ejemplo del Internet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extLst>
              <p:ext uri="{D42A27DB-BD31-4B8C-83A1-F6EECF244321}">
                <p14:modId xmlns:p14="http://schemas.microsoft.com/office/powerpoint/2010/main" val="2114660738"/>
              </p:ext>
            </p:extLst>
          </p:nvPr>
        </p:nvGraphicFramePr>
        <p:xfrm>
          <a:off x="228600" y="121920"/>
          <a:ext cx="8686800" cy="6614160"/>
        </p:xfrm>
        <a:graphic>
          <a:graphicData uri="http://schemas.openxmlformats.org/drawingml/2006/table">
            <a:tbl>
              <a:tblPr firstRow="1" bandRow="1">
                <a:tableStyleId>{073A0DAA-6AF3-43AB-8588-CEC1D06C72B9}</a:tableStyleId>
              </a:tblPr>
              <a:tblGrid>
                <a:gridCol w="4343400">
                  <a:extLst>
                    <a:ext uri="{9D8B030D-6E8A-4147-A177-3AD203B41FA5}">
                      <a16:colId xmlns:a16="http://schemas.microsoft.com/office/drawing/2014/main" val="4133773365"/>
                    </a:ext>
                  </a:extLst>
                </a:gridCol>
                <a:gridCol w="4343400">
                  <a:extLst>
                    <a:ext uri="{9D8B030D-6E8A-4147-A177-3AD203B41FA5}">
                      <a16:colId xmlns:a16="http://schemas.microsoft.com/office/drawing/2014/main" val="1587703666"/>
                    </a:ext>
                  </a:extLst>
                </a:gridCol>
              </a:tblGrid>
              <a:tr h="914400">
                <a:tc gridSpan="2">
                  <a:txBody>
                    <a:bodyPr/>
                    <a:lstStyle/>
                    <a:p>
                      <a:pPr algn="ctr"/>
                      <a:r>
                        <a:rPr lang="en-US" sz="4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Tohu &amp; Bohu</a:t>
                      </a:r>
                      <a:endParaRPr lang="en-US" sz="40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363493036"/>
                  </a:ext>
                </a:extLst>
              </a:tr>
              <a:tr h="914400">
                <a:tc>
                  <a:txBody>
                    <a:bodyPr/>
                    <a:lstStyle/>
                    <a:p>
                      <a:pPr algn="ctr"/>
                      <a:r>
                        <a:rPr lang="en-US" sz="3600" b="1" dirty="0">
                          <a:solidFill>
                            <a:srgbClr val="C00000"/>
                          </a:solidFill>
                          <a:latin typeface="Calibri" panose="020F0502020204030204" pitchFamily="34" charset="0"/>
                          <a:cs typeface="Calibri" panose="020F0502020204030204" pitchFamily="34" charset="0"/>
                        </a:rPr>
                        <a:t>Génesis 1:2</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Jeremías 4:23</a:t>
                      </a:r>
                    </a:p>
                  </a:txBody>
                  <a:tcPr anchor="ctr"/>
                </a:tc>
                <a:extLst>
                  <a:ext uri="{0D108BD9-81ED-4DB2-BD59-A6C34878D82A}">
                    <a16:rowId xmlns:a16="http://schemas.microsoft.com/office/drawing/2014/main" val="920619013"/>
                  </a:ext>
                </a:extLst>
              </a:tr>
              <a:tr h="914400">
                <a:tc>
                  <a:txBody>
                    <a:bodyPr/>
                    <a:lstStyle/>
                    <a:p>
                      <a:r>
                        <a:rPr lang="en-US" sz="3400" dirty="0">
                          <a:latin typeface="Calibri" panose="020F0502020204030204" pitchFamily="34" charset="0"/>
                          <a:cs typeface="Calibri" panose="020F0502020204030204" pitchFamily="34" charset="0"/>
                        </a:rPr>
                        <a:t>Creación original</a:t>
                      </a:r>
                    </a:p>
                  </a:txBody>
                  <a:tcPr/>
                </a:tc>
                <a:tc>
                  <a:txBody>
                    <a:bodyPr/>
                    <a:lstStyle/>
                    <a:p>
                      <a:r>
                        <a:rPr lang="en-US" sz="3400" dirty="0">
                          <a:latin typeface="Calibri" panose="020F0502020204030204" pitchFamily="34" charset="0"/>
                          <a:cs typeface="Calibri" panose="020F0502020204030204" pitchFamily="34" charset="0"/>
                        </a:rPr>
                        <a:t>Juicio futuro</a:t>
                      </a:r>
                    </a:p>
                  </a:txBody>
                  <a:tcPr/>
                </a:tc>
                <a:extLst>
                  <a:ext uri="{0D108BD9-81ED-4DB2-BD59-A6C34878D82A}">
                    <a16:rowId xmlns:a16="http://schemas.microsoft.com/office/drawing/2014/main" val="1434946491"/>
                  </a:ext>
                </a:extLst>
              </a:tr>
              <a:tr h="914400">
                <a:tc>
                  <a:txBody>
                    <a:bodyPr/>
                    <a:lstStyle/>
                    <a:p>
                      <a:r>
                        <a:rPr lang="en-US" sz="3400" dirty="0">
                          <a:latin typeface="Calibri" panose="020F0502020204030204" pitchFamily="34" charset="0"/>
                          <a:cs typeface="Calibri" panose="020F0502020204030204" pitchFamily="34" charset="0"/>
                        </a:rPr>
                        <a:t>Creación “buena en gran manera"</a:t>
                      </a:r>
                    </a:p>
                  </a:txBody>
                  <a:tcPr/>
                </a:tc>
                <a:tc>
                  <a:txBody>
                    <a:bodyPr/>
                    <a:lstStyle/>
                    <a:p>
                      <a:r>
                        <a:rPr lang="es-CO" sz="3400" dirty="0">
                          <a:latin typeface="Calibri" panose="020F0502020204030204" pitchFamily="34" charset="0"/>
                          <a:cs typeface="Calibri" panose="020F0502020204030204" pitchFamily="34" charset="0"/>
                        </a:rPr>
                        <a:t>La creación no es "muy buena"</a:t>
                      </a:r>
                      <a:endParaRPr lang="en-US" sz="3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76783065"/>
                  </a:ext>
                </a:extLst>
              </a:tr>
              <a:tr h="914400">
                <a:tc>
                  <a:txBody>
                    <a:bodyPr/>
                    <a:lstStyle/>
                    <a:p>
                      <a:r>
                        <a:rPr lang="en-US" sz="3400" dirty="0">
                          <a:latin typeface="Calibri" panose="020F0502020204030204" pitchFamily="34" charset="0"/>
                          <a:cs typeface="Calibri" panose="020F0502020204030204" pitchFamily="34" charset="0"/>
                        </a:rPr>
                        <a:t>Tierra entera</a:t>
                      </a:r>
                    </a:p>
                  </a:txBody>
                  <a:tcPr/>
                </a:tc>
                <a:tc>
                  <a:txBody>
                    <a:bodyPr/>
                    <a:lstStyle/>
                    <a:p>
                      <a:r>
                        <a:rPr lang="en-US" sz="3400" dirty="0">
                          <a:latin typeface="Calibri" panose="020F0502020204030204" pitchFamily="34" charset="0"/>
                          <a:cs typeface="Calibri" panose="020F0502020204030204" pitchFamily="34" charset="0"/>
                        </a:rPr>
                        <a:t>La Tierra de Israel</a:t>
                      </a:r>
                    </a:p>
                  </a:txBody>
                  <a:tcPr/>
                </a:tc>
                <a:extLst>
                  <a:ext uri="{0D108BD9-81ED-4DB2-BD59-A6C34878D82A}">
                    <a16:rowId xmlns:a16="http://schemas.microsoft.com/office/drawing/2014/main" val="3417443409"/>
                  </a:ext>
                </a:extLst>
              </a:tr>
              <a:tr h="914400">
                <a:tc>
                  <a:txBody>
                    <a:bodyPr/>
                    <a:lstStyle/>
                    <a:p>
                      <a:r>
                        <a:rPr lang="en-US" sz="3400" dirty="0">
                          <a:latin typeface="Calibri" panose="020F0502020204030204" pitchFamily="34" charset="0"/>
                          <a:cs typeface="Calibri" panose="020F0502020204030204" pitchFamily="34" charset="0"/>
                        </a:rPr>
                        <a:t>Mirando hacia atrás</a:t>
                      </a:r>
                    </a:p>
                  </a:txBody>
                  <a:tcPr/>
                </a:tc>
                <a:tc>
                  <a:txBody>
                    <a:bodyPr/>
                    <a:lstStyle/>
                    <a:p>
                      <a:r>
                        <a:rPr lang="en-US" sz="3400" dirty="0">
                          <a:latin typeface="Calibri" panose="020F0502020204030204" pitchFamily="34" charset="0"/>
                          <a:cs typeface="Calibri" panose="020F0502020204030204" pitchFamily="34" charset="0"/>
                        </a:rPr>
                        <a:t>Mirando hacia el futuro</a:t>
                      </a:r>
                    </a:p>
                  </a:txBody>
                  <a:tcPr/>
                </a:tc>
                <a:extLst>
                  <a:ext uri="{0D108BD9-81ED-4DB2-BD59-A6C34878D82A}">
                    <a16:rowId xmlns:a16="http://schemas.microsoft.com/office/drawing/2014/main" val="785581226"/>
                  </a:ext>
                </a:extLst>
              </a:tr>
              <a:tr h="914400">
                <a:tc>
                  <a:txBody>
                    <a:bodyPr/>
                    <a:lstStyle/>
                    <a:p>
                      <a:r>
                        <a:rPr lang="en-US" sz="3400" dirty="0">
                          <a:latin typeface="Calibri" panose="020F0502020204030204" pitchFamily="34" charset="0"/>
                          <a:cs typeface="Calibri" panose="020F0502020204030204" pitchFamily="34" charset="0"/>
                        </a:rPr>
                        <a:t>Ningún ser humano</a:t>
                      </a:r>
                    </a:p>
                  </a:txBody>
                  <a:tcPr/>
                </a:tc>
                <a:tc>
                  <a:txBody>
                    <a:bodyPr/>
                    <a:lstStyle/>
                    <a:p>
                      <a:r>
                        <a:rPr lang="en-US" sz="3200" dirty="0">
                          <a:latin typeface="Calibri" panose="020F0502020204030204" pitchFamily="34" charset="0"/>
                          <a:cs typeface="Calibri" panose="020F0502020204030204" pitchFamily="34" charset="0"/>
                        </a:rPr>
                        <a:t>Humanos sobrevivientes</a:t>
                      </a:r>
                    </a:p>
                  </a:txBody>
                  <a:tcPr/>
                </a:tc>
                <a:extLst>
                  <a:ext uri="{0D108BD9-81ED-4DB2-BD59-A6C34878D82A}">
                    <a16:rowId xmlns:a16="http://schemas.microsoft.com/office/drawing/2014/main" val="2819195413"/>
                  </a:ext>
                </a:extLst>
              </a:tr>
            </a:tbl>
          </a:graphicData>
        </a:graphic>
      </p:graphicFrame>
    </p:spTree>
    <p:extLst>
      <p:ext uri="{BB962C8B-B14F-4D97-AF65-F5344CB8AC3E}">
        <p14:creationId xmlns:p14="http://schemas.microsoft.com/office/powerpoint/2010/main" val="337121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068B-FF30-E447-B564-9D68C2FD1CB6}"/>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64325F2C-1BBA-52D4-9A25-3D71F5AF8AB7}"/>
              </a:ext>
            </a:extLst>
          </p:cNvPr>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a:extLst>
              <a:ext uri="{FF2B5EF4-FFF2-40B4-BE49-F238E27FC236}">
                <a16:creationId xmlns:a16="http://schemas.microsoft.com/office/drawing/2014/main" id="{10B85C2E-5CBC-7B6B-3029-3F26F2A63063}"/>
              </a:ext>
            </a:extLst>
          </p:cNvPr>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a:t>estaba + sustantivo + </a:t>
            </a:r>
            <a:r>
              <a:rPr lang="en-US" sz="2600" i="1" dirty="0"/>
              <a:t>hayah</a:t>
            </a:r>
            <a:r>
              <a:rPr lang="en-US" sz="2600" dirty="0"/>
              <a:t> (qal perfecto 3ª persona) = “era” </a:t>
            </a:r>
            <a:r>
              <a:rPr lang="es-CO" sz="2600" dirty="0"/>
              <a:t>y no "se convirtió" en el resto del AT </a:t>
            </a:r>
            <a:r>
              <a:rPr lang="en-US" sz="2600" dirty="0"/>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i="1" dirty="0"/>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600" dirty="0"/>
              <a:t>Jer 4:23 y “</a:t>
            </a:r>
            <a:r>
              <a:rPr lang="es-CO" sz="2600" dirty="0"/>
              <a:t>Transferencia Ilegítima del Campo Semántico Total</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n-US" sz="2600" b="1" u="sng" dirty="0">
                <a:solidFill>
                  <a:srgbClr val="FFFFCC"/>
                </a:solidFill>
              </a:rPr>
              <a:t>Gen 1:28 “Reponer” (KJV)? </a:t>
            </a:r>
            <a:r>
              <a:rPr lang="en-US" sz="2600" b="1" i="1" u="sng" dirty="0">
                <a:solidFill>
                  <a:srgbClr val="FFFFCC"/>
                </a:solidFill>
              </a:rPr>
              <a:t>Masculino</a:t>
            </a:r>
            <a:r>
              <a:rPr lang="en-US" sz="2600" b="1" u="sng" dirty="0">
                <a:solidFill>
                  <a:srgbClr val="FFFFCC"/>
                </a:solidFill>
              </a:rPr>
              <a:t> = “Estar lleno” o “llenar” (BDB pp.569-71) y no "rellenar” “Re” </a:t>
            </a:r>
            <a:r>
              <a:rPr lang="es-CO" sz="2600" b="1" u="sng" dirty="0">
                <a:solidFill>
                  <a:srgbClr val="FFFFCC"/>
                </a:solidFill>
              </a:rPr>
              <a:t>prefijo no siempre significaba "otra vez", sino intensificación, como en “rebueno</a:t>
            </a:r>
            <a:r>
              <a:rPr lang="en-US" sz="2600" b="1" u="sng" dirty="0">
                <a:solidFill>
                  <a:srgbClr val="FFFFCC"/>
                </a:solidFill>
              </a:rPr>
              <a:t>”</a:t>
            </a:r>
          </a:p>
          <a:p>
            <a:pPr marL="461963" lvl="1" indent="-460375" eaLnBrk="1" hangingPunct="1">
              <a:spcBef>
                <a:spcPts val="0"/>
              </a:spcBef>
              <a:spcAft>
                <a:spcPts val="2400"/>
              </a:spcAft>
              <a:buClr>
                <a:schemeClr val="tx2"/>
              </a:buClr>
              <a:buSzPct val="100000"/>
              <a:buFont typeface="+mj-lt"/>
              <a:buAutoNum type="arabicPeriod"/>
              <a:defRPr/>
            </a:pPr>
            <a:r>
              <a:rPr lang="es-CO" sz="2600" dirty="0"/>
              <a:t>Dios creó (no renovó) en los seis días de la creación </a:t>
            </a:r>
            <a:r>
              <a:rPr lang="en-US" sz="2600" dirty="0"/>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E20484B1-CC4C-480A-765E-779367940E9F}"/>
              </a:ext>
            </a:extLst>
          </p:cNvPr>
          <p:cNvPicPr>
            <a:picLocks noChangeAspect="1"/>
          </p:cNvPicPr>
          <p:nvPr/>
        </p:nvPicPr>
        <p:blipFill>
          <a:blip r:embed="rId2"/>
          <a:stretch>
            <a:fillRect/>
          </a:stretch>
        </p:blipFill>
        <p:spPr>
          <a:xfrm>
            <a:off x="7848600" y="131012"/>
            <a:ext cx="1243329" cy="880975"/>
          </a:xfrm>
          <a:prstGeom prst="rect">
            <a:avLst/>
          </a:prstGeom>
        </p:spPr>
      </p:pic>
    </p:spTree>
    <p:extLst>
      <p:ext uri="{BB962C8B-B14F-4D97-AF65-F5344CB8AC3E}">
        <p14:creationId xmlns:p14="http://schemas.microsoft.com/office/powerpoint/2010/main" val="21873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E860-FC4B-64F2-2F71-9125F10BA65F}"/>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241ADF20-DCB7-0384-1E97-4B8BE9C8C62F}"/>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FD24DED0-AEC0-479D-677F-FD9021CB80C8}"/>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1 – </a:t>
            </a:r>
            <a:r>
              <a:rPr lang="es-CO" dirty="0">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 – </a:t>
            </a:r>
            <a:r>
              <a:rPr lang="es-CO" dirty="0">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dirty="0">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0E7D487B-3E84-8A66-A007-1664450CE326}"/>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2564699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1:28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Dios los bendijo, y les dijo: Fructificad y multiplicaos,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rellenar [masculino’]</a:t>
            </a:r>
            <a:r>
              <a:rPr lang="es-CO"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tierra, y sojuzgadla, y dominad sobre los peces del mar, y sobre las aves de los cielos, y sobre todo ser viviente que se mueve sobre la tierra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15251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5FBDE-1796-416D-B904-80CA104DA3B8}"/>
              </a:ext>
            </a:extLst>
          </p:cNvPr>
          <p:cNvSpPr>
            <a:spLocks noGrp="1"/>
          </p:cNvSpPr>
          <p:nvPr>
            <p:ph type="title"/>
          </p:nvPr>
        </p:nvSpPr>
        <p:spPr>
          <a:xfrm>
            <a:off x="685800" y="228600"/>
            <a:ext cx="7772400" cy="914400"/>
          </a:xfrm>
        </p:spPr>
        <p:txBody>
          <a:bodyPr/>
          <a:lstStyle/>
          <a:p>
            <a:pPr algn="ctr"/>
            <a:r>
              <a:rPr lang="en-US" sz="4000" dirty="0">
                <a:effectLst>
                  <a:outerShdw blurRad="38100" dist="38100" dir="2700000" algn="tl">
                    <a:srgbClr val="000000">
                      <a:alpha val="43137"/>
                    </a:srgbClr>
                  </a:outerShdw>
                </a:effectLst>
              </a:rPr>
              <a:t>¿Rellenar o Llenar de Nuevo?</a:t>
            </a:r>
          </a:p>
        </p:txBody>
      </p:sp>
      <p:sp>
        <p:nvSpPr>
          <p:cNvPr id="3" name="Content Placeholder 2">
            <a:extLst>
              <a:ext uri="{FF2B5EF4-FFF2-40B4-BE49-F238E27FC236}">
                <a16:creationId xmlns:a16="http://schemas.microsoft.com/office/drawing/2014/main" id="{A5DA9748-C6D8-4016-9BDD-4277E1EF814E}"/>
              </a:ext>
            </a:extLst>
          </p:cNvPr>
          <p:cNvSpPr>
            <a:spLocks noGrp="1"/>
          </p:cNvSpPr>
          <p:nvPr>
            <p:ph idx="1"/>
          </p:nvPr>
        </p:nvSpPr>
        <p:spPr>
          <a:xfrm>
            <a:off x="253206" y="1371600"/>
            <a:ext cx="8637588" cy="4114800"/>
          </a:xfrm>
        </p:spPr>
        <p:txBody>
          <a:bodyPr/>
          <a:lstStyle/>
          <a:p>
            <a:pPr marL="457200" indent="-457200">
              <a:spcBef>
                <a:spcPts val="0"/>
              </a:spcBef>
              <a:spcAft>
                <a:spcPts val="3600"/>
              </a:spcAft>
            </a:pPr>
            <a:r>
              <a:rPr lang="en-US" dirty="0">
                <a:effectLst>
                  <a:outerShdw blurRad="38100" dist="38100" dir="2700000" algn="tl">
                    <a:srgbClr val="000000">
                      <a:alpha val="43137"/>
                    </a:srgbClr>
                  </a:outerShdw>
                </a:effectLst>
              </a:rPr>
              <a:t>Gén 1:28 “rellenar” (KJV)? </a:t>
            </a:r>
          </a:p>
          <a:p>
            <a:pPr marL="457200" indent="-457200">
              <a:spcBef>
                <a:spcPts val="0"/>
              </a:spcBef>
              <a:spcAft>
                <a:spcPts val="3600"/>
              </a:spcAft>
            </a:pPr>
            <a:r>
              <a:rPr lang="en-US" i="1" dirty="0">
                <a:effectLst>
                  <a:outerShdw blurRad="38100" dist="38100" dir="2700000" algn="tl">
                    <a:srgbClr val="000000">
                      <a:alpha val="43137"/>
                    </a:srgbClr>
                  </a:outerShdw>
                </a:effectLst>
              </a:rPr>
              <a:t>Masculino’</a:t>
            </a:r>
            <a:r>
              <a:rPr lang="en-US" dirty="0">
                <a:effectLst>
                  <a:outerShdw blurRad="38100" dist="38100" dir="2700000" algn="tl">
                    <a:srgbClr val="000000">
                      <a:alpha val="43137"/>
                    </a:srgbClr>
                  </a:outerShdw>
                </a:effectLst>
              </a:rPr>
              <a:t> = “estar lleno” o “llenar” (BDB pp.569-71) y no “rellenar.” </a:t>
            </a:r>
          </a:p>
          <a:p>
            <a:pPr marL="457200" indent="-457200">
              <a:spcBef>
                <a:spcPts val="0"/>
              </a:spcBef>
              <a:spcAft>
                <a:spcPts val="3600"/>
              </a:spcAft>
            </a:pPr>
            <a:r>
              <a:rPr lang="en-US" dirty="0">
                <a:effectLst>
                  <a:outerShdw blurRad="38100" dist="38100" dir="2700000" algn="tl">
                    <a:srgbClr val="000000">
                      <a:alpha val="43137"/>
                    </a:srgbClr>
                  </a:outerShdw>
                </a:effectLst>
              </a:rPr>
              <a:t>“Re” prefijo no siempre significaba “otra vez” </a:t>
            </a:r>
            <a:r>
              <a:rPr lang="es-CO" dirty="0">
                <a:effectLst>
                  <a:outerShdw blurRad="38100" dist="38100" dir="2700000" algn="tl">
                    <a:srgbClr val="000000">
                      <a:alpha val="43137"/>
                    </a:srgbClr>
                  </a:outerShdw>
                </a:effectLst>
              </a:rPr>
              <a:t>pero la intensificación, como en</a:t>
            </a:r>
            <a:r>
              <a:rPr lang="en-US" dirty="0">
                <a:effectLst>
                  <a:outerShdw blurRad="38100" dist="38100" dir="2700000" algn="tl">
                    <a:srgbClr val="000000">
                      <a:alpha val="43137"/>
                    </a:srgbClr>
                  </a:outerShdw>
                </a:effectLst>
              </a:rPr>
              <a:t> “rebueno.”</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3884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1:22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Dios los bendijo, diciendo: Fructificad y multiplicaos,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rellenad</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aguas de los mares, y multiplíquense las aves en la tierra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E958953-CFA6-4678-AD69-FB65426391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514600"/>
            <a:ext cx="3048000" cy="2286000"/>
          </a:xfrm>
          <a:prstGeom prst="rect">
            <a:avLst/>
          </a:prstGeom>
        </p:spPr>
      </p:pic>
    </p:spTree>
    <p:extLst>
      <p:ext uri="{BB962C8B-B14F-4D97-AF65-F5344CB8AC3E}">
        <p14:creationId xmlns:p14="http://schemas.microsoft.com/office/powerpoint/2010/main" val="376705123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5A7E-4BB0-1C9A-6961-BA167AD1B57B}"/>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64265620-5C1F-0DB5-7C7F-A1F9266E2170}"/>
              </a:ext>
            </a:extLst>
          </p:cNvPr>
          <p:cNvSpPr>
            <a:spLocks noGrp="1" noChangeArrowheads="1"/>
          </p:cNvSpPr>
          <p:nvPr>
            <p:ph type="title"/>
          </p:nvPr>
        </p:nvSpPr>
        <p:spPr>
          <a:xfrm>
            <a:off x="609600" y="228600"/>
            <a:ext cx="72390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sp>
        <p:nvSpPr>
          <p:cNvPr id="28675" name="Rectangle 3">
            <a:extLst>
              <a:ext uri="{FF2B5EF4-FFF2-40B4-BE49-F238E27FC236}">
                <a16:creationId xmlns:a16="http://schemas.microsoft.com/office/drawing/2014/main" id="{BF312E1E-F72B-A872-600D-6E3EDE0F9302}"/>
              </a:ext>
            </a:extLst>
          </p:cNvPr>
          <p:cNvSpPr>
            <a:spLocks noGrp="1" noChangeArrowheads="1"/>
          </p:cNvSpPr>
          <p:nvPr>
            <p:ph idx="1"/>
          </p:nvPr>
        </p:nvSpPr>
        <p:spPr>
          <a:xfrm>
            <a:off x="0" y="1143000"/>
            <a:ext cx="9144000" cy="57150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a:t>estaba + sustantivo + </a:t>
            </a:r>
            <a:r>
              <a:rPr lang="en-US" sz="2600" i="1" dirty="0"/>
              <a:t>hayah</a:t>
            </a:r>
            <a:r>
              <a:rPr lang="en-US" sz="2600" dirty="0"/>
              <a:t> (qal perfecto 3ª persona) = “era” </a:t>
            </a:r>
            <a:r>
              <a:rPr lang="es-CO" sz="2600" dirty="0"/>
              <a:t>y no "se convirtió" en el resto del AT </a:t>
            </a:r>
            <a:r>
              <a:rPr lang="en-US" sz="2600" dirty="0"/>
              <a:t>(Jueces 8:11; Jonás 3:3)</a:t>
            </a:r>
          </a:p>
          <a:p>
            <a:pPr marL="461963" lvl="1" indent="-460375" eaLnBrk="1" hangingPunct="1">
              <a:spcBef>
                <a:spcPts val="0"/>
              </a:spcBef>
              <a:spcAft>
                <a:spcPts val="2400"/>
              </a:spcAft>
              <a:buClr>
                <a:schemeClr val="tx2"/>
              </a:buClr>
              <a:buSzPct val="100000"/>
              <a:buFont typeface="+mj-lt"/>
              <a:buAutoNum type="arabicPeriod"/>
              <a:defRPr/>
            </a:pPr>
            <a:r>
              <a:rPr lang="es-CO" sz="2600" i="1" dirty="0"/>
              <a:t>Tohu y bohu solo significa "sin llenar" y "sin forma" y no condiciones caóticas</a:t>
            </a:r>
          </a:p>
          <a:p>
            <a:pPr marL="461963" lvl="1" indent="-460375" eaLnBrk="1" hangingPunct="1">
              <a:spcBef>
                <a:spcPts val="0"/>
              </a:spcBef>
              <a:spcAft>
                <a:spcPts val="2400"/>
              </a:spcAft>
              <a:buClr>
                <a:schemeClr val="tx2"/>
              </a:buClr>
              <a:buSzPct val="100000"/>
              <a:buFont typeface="+mj-lt"/>
              <a:buAutoNum type="arabicPeriod"/>
              <a:defRPr/>
            </a:pPr>
            <a:r>
              <a:rPr lang="en-US" sz="2600" dirty="0"/>
              <a:t>Jer 4:23 y “</a:t>
            </a:r>
            <a:r>
              <a:rPr lang="es-CO" sz="2600" dirty="0"/>
              <a:t>Transferencia Ilegítima del Campo Semántico Total</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“Reponer” (KJV)? </a:t>
            </a:r>
            <a:r>
              <a:rPr lang="en-US" sz="2600" i="1" dirty="0"/>
              <a:t>Masculino</a:t>
            </a:r>
            <a:r>
              <a:rPr lang="en-US" sz="2600" dirty="0"/>
              <a:t> = “Estar lleno” o “llenar” (BDB pp.569-71) y no "rellenar” “Re” </a:t>
            </a:r>
            <a:r>
              <a:rPr lang="es-CO" sz="2600" dirty="0"/>
              <a:t>prefijo no siempre significaba "otra vez", sino intensificación, como en “rebueno"</a:t>
            </a:r>
            <a:r>
              <a:rPr lang="en-US" sz="2600" dirty="0"/>
              <a:t>.”</a:t>
            </a:r>
          </a:p>
          <a:p>
            <a:pPr marL="461963" lvl="1" indent="-460375" eaLnBrk="1" hangingPunct="1">
              <a:spcBef>
                <a:spcPts val="0"/>
              </a:spcBef>
              <a:spcAft>
                <a:spcPts val="2400"/>
              </a:spcAft>
              <a:buClr>
                <a:schemeClr val="tx2"/>
              </a:buClr>
              <a:buSzPct val="100000"/>
              <a:buFont typeface="+mj-lt"/>
              <a:buAutoNum type="arabicPeriod"/>
              <a:defRPr/>
            </a:pPr>
            <a:r>
              <a:rPr lang="es-CO" sz="2600" b="1" u="sng" dirty="0">
                <a:solidFill>
                  <a:srgbClr val="FFFFCC"/>
                </a:solidFill>
              </a:rPr>
              <a:t>Dios creó (no renovó) en los seis días de la creación           </a:t>
            </a:r>
            <a:r>
              <a:rPr lang="en-US" sz="2600" b="1" u="sng" dirty="0">
                <a:solidFill>
                  <a:srgbClr val="FFFFCC"/>
                </a:solidFill>
              </a:rPr>
              <a:t>(Exod 20:8-11; Jer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3" name="Picture 2">
            <a:extLst>
              <a:ext uri="{FF2B5EF4-FFF2-40B4-BE49-F238E27FC236}">
                <a16:creationId xmlns:a16="http://schemas.microsoft.com/office/drawing/2014/main" id="{7F7F9443-F913-B321-77F6-6FA0668A402A}"/>
              </a:ext>
            </a:extLst>
          </p:cNvPr>
          <p:cNvPicPr>
            <a:picLocks noChangeAspect="1"/>
          </p:cNvPicPr>
          <p:nvPr/>
        </p:nvPicPr>
        <p:blipFill>
          <a:blip r:embed="rId2"/>
          <a:stretch>
            <a:fillRect/>
          </a:stretch>
        </p:blipFill>
        <p:spPr>
          <a:xfrm>
            <a:off x="7848600" y="131012"/>
            <a:ext cx="1243329" cy="880975"/>
          </a:xfrm>
          <a:prstGeom prst="rect">
            <a:avLst/>
          </a:prstGeom>
        </p:spPr>
      </p:pic>
    </p:spTree>
    <p:extLst>
      <p:ext uri="{BB962C8B-B14F-4D97-AF65-F5344CB8AC3E}">
        <p14:creationId xmlns:p14="http://schemas.microsoft.com/office/powerpoint/2010/main" val="1003492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bendijo Dios el séptimo día y lo santificó, porque en él reposó de toda la obra que Él había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creado y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 Estos son los orígenes de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cielos y de la 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cuando fueron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creados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 día en que el Señor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hizo la tierra y los cielos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2564897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Éxodo 20:11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en seis días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hizo el Señor los cielos y la 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 mar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 que en ellos hay, y reposó en el séptimo día; por tanto, el Señor bendijo el día de reposo y lo santificó</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55BE22A-6ADE-4B99-9B75-BFB2D5FEF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0" y="3077766"/>
            <a:ext cx="1414392" cy="1828800"/>
          </a:xfrm>
          <a:prstGeom prst="rect">
            <a:avLst/>
          </a:prstGeom>
          <a:ln>
            <a:solidFill>
              <a:schemeClr val="tx1"/>
            </a:solidFill>
          </a:ln>
        </p:spPr>
      </p:pic>
    </p:spTree>
    <p:extLst>
      <p:ext uri="{BB962C8B-B14F-4D97-AF65-F5344CB8AC3E}">
        <p14:creationId xmlns:p14="http://schemas.microsoft.com/office/powerpoint/2010/main" val="35678806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10F-4A13-9D36-99B5-1C6EE0948743}"/>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C1DCC2A7-E6D6-5B15-82BB-7DFE0C5F4CAE}"/>
              </a:ext>
            </a:extLst>
          </p:cNvPr>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Las Escrituras trazan todo el caos desde el pecado de Adán y no antes del pecado de Adán</a:t>
            </a:r>
            <a:r>
              <a:rPr lang="en-US" sz="3000" dirty="0"/>
              <a:t> (Gén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El hombre existió desde el principio </a:t>
            </a:r>
            <a:r>
              <a:rPr lang="en-US" sz="3000" dirty="0"/>
              <a:t>(Mat 19:4)</a:t>
            </a:r>
          </a:p>
        </p:txBody>
      </p:sp>
      <p:sp>
        <p:nvSpPr>
          <p:cNvPr id="89092" name="TextBox 3">
            <a:extLst>
              <a:ext uri="{FF2B5EF4-FFF2-40B4-BE49-F238E27FC236}">
                <a16:creationId xmlns:a16="http://schemas.microsoft.com/office/drawing/2014/main" id="{455C1F73-476B-D522-BA71-B29891DF24E3}"/>
              </a:ext>
            </a:extLst>
          </p:cNvPr>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165D9796-B4E4-D37E-C480-7E77664F7122}"/>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90D11DC6-21F5-0D77-5EBA-6A6044DC7CE2}"/>
              </a:ext>
            </a:extLst>
          </p:cNvPr>
          <p:cNvPicPr>
            <a:picLocks noChangeAspect="1"/>
          </p:cNvPicPr>
          <p:nvPr/>
        </p:nvPicPr>
        <p:blipFill>
          <a:blip r:embed="rId2"/>
          <a:stretch>
            <a:fillRect/>
          </a:stretch>
        </p:blipFill>
        <p:spPr>
          <a:xfrm>
            <a:off x="7884382" y="5943600"/>
            <a:ext cx="1160695" cy="822423"/>
          </a:xfrm>
          <a:prstGeom prst="rect">
            <a:avLst/>
          </a:prstGeom>
        </p:spPr>
      </p:pic>
    </p:spTree>
    <p:extLst>
      <p:ext uri="{BB962C8B-B14F-4D97-AF65-F5344CB8AC3E}">
        <p14:creationId xmlns:p14="http://schemas.microsoft.com/office/powerpoint/2010/main" val="1060005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era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94613399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57F0C-C0CD-4C9A-87C1-AD0536540C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 y="200025"/>
            <a:ext cx="8610600" cy="645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E3DDDB0-9AFB-A66F-E661-5F8C15FEE966}"/>
              </a:ext>
            </a:extLst>
          </p:cNvPr>
          <p:cNvSpPr txBox="1"/>
          <p:nvPr/>
        </p:nvSpPr>
        <p:spPr>
          <a:xfrm>
            <a:off x="381000" y="3962400"/>
            <a:ext cx="1371600" cy="1200329"/>
          </a:xfrm>
          <a:prstGeom prst="rect">
            <a:avLst/>
          </a:prstGeom>
          <a:solidFill>
            <a:srgbClr val="06762F"/>
          </a:solidFill>
        </p:spPr>
        <p:txBody>
          <a:bodyPr wrap="square" rtlCol="0">
            <a:spAutoFit/>
          </a:bodyPr>
          <a:lstStyle/>
          <a:p>
            <a:pPr algn="ctr"/>
            <a:r>
              <a:rPr lang="es-CO" b="1" dirty="0"/>
              <a:t>El registro fósil</a:t>
            </a:r>
          </a:p>
        </p:txBody>
      </p:sp>
      <p:sp>
        <p:nvSpPr>
          <p:cNvPr id="4" name="TextBox 3">
            <a:extLst>
              <a:ext uri="{FF2B5EF4-FFF2-40B4-BE49-F238E27FC236}">
                <a16:creationId xmlns:a16="http://schemas.microsoft.com/office/drawing/2014/main" id="{5C9ADBF4-67F8-65A4-8B1E-1D7306967C18}"/>
              </a:ext>
            </a:extLst>
          </p:cNvPr>
          <p:cNvSpPr txBox="1"/>
          <p:nvPr/>
        </p:nvSpPr>
        <p:spPr>
          <a:xfrm>
            <a:off x="7162800" y="3733800"/>
            <a:ext cx="1600200" cy="2031325"/>
          </a:xfrm>
          <a:prstGeom prst="rect">
            <a:avLst/>
          </a:prstGeom>
          <a:solidFill>
            <a:srgbClr val="07883B"/>
          </a:solidFill>
        </p:spPr>
        <p:txBody>
          <a:bodyPr wrap="square" rtlCol="0">
            <a:spAutoFit/>
          </a:bodyPr>
          <a:lstStyle/>
          <a:p>
            <a:r>
              <a:rPr lang="es-CO" sz="2100" b="1" dirty="0">
                <a:solidFill>
                  <a:srgbClr val="FFFF99"/>
                </a:solidFill>
                <a:latin typeface="Calibri" panose="020F0502020204030204" pitchFamily="34" charset="0"/>
                <a:ea typeface="Calibri" panose="020F0502020204030204" pitchFamily="34" charset="0"/>
                <a:cs typeface="Calibri" panose="020F0502020204030204" pitchFamily="34" charset="0"/>
              </a:rPr>
              <a:t>Millones de años de muerte, sufrimiento y enfermedad</a:t>
            </a:r>
          </a:p>
        </p:txBody>
      </p:sp>
    </p:spTree>
    <p:extLst>
      <p:ext uri="{BB962C8B-B14F-4D97-AF65-F5344CB8AC3E}">
        <p14:creationId xmlns:p14="http://schemas.microsoft.com/office/powerpoint/2010/main" val="41598041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78C4-6316-5389-F030-6747C33E1D0C}"/>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E139423B-550E-09EF-19A2-CA4B33BB17E7}"/>
              </a:ext>
            </a:extLst>
          </p:cNvPr>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b="1" u="sng" dirty="0">
                <a:solidFill>
                  <a:srgbClr val="FFFFCC"/>
                </a:solidFill>
              </a:rPr>
              <a:t>Las Escrituras trazan todo el caos desde el pecado de Adán y no antes del pecado de Adán</a:t>
            </a:r>
            <a:r>
              <a:rPr lang="en-US" sz="3000" b="1" u="sng" dirty="0">
                <a:solidFill>
                  <a:srgbClr val="FFFFCC"/>
                </a:solidFill>
              </a:rPr>
              <a:t> (Gén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El hombre existió desde el principio </a:t>
            </a:r>
            <a:r>
              <a:rPr lang="en-US" sz="3000" dirty="0"/>
              <a:t>(Mat 19:4)</a:t>
            </a:r>
          </a:p>
        </p:txBody>
      </p:sp>
      <p:sp>
        <p:nvSpPr>
          <p:cNvPr id="89092" name="TextBox 3">
            <a:extLst>
              <a:ext uri="{FF2B5EF4-FFF2-40B4-BE49-F238E27FC236}">
                <a16:creationId xmlns:a16="http://schemas.microsoft.com/office/drawing/2014/main" id="{EFE1CD46-AC03-F900-43A8-3BC4FB6A2E33}"/>
              </a:ext>
            </a:extLst>
          </p:cNvPr>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DE04BFF-3F58-42B3-CE93-A14BFC90E43B}"/>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528FCD80-5B55-E3AF-128D-87B74AD22C0D}"/>
              </a:ext>
            </a:extLst>
          </p:cNvPr>
          <p:cNvPicPr>
            <a:picLocks noChangeAspect="1"/>
          </p:cNvPicPr>
          <p:nvPr/>
        </p:nvPicPr>
        <p:blipFill>
          <a:blip r:embed="rId2"/>
          <a:stretch>
            <a:fillRect/>
          </a:stretch>
        </p:blipFill>
        <p:spPr>
          <a:xfrm>
            <a:off x="7884382" y="5943600"/>
            <a:ext cx="1160695" cy="822423"/>
          </a:xfrm>
          <a:prstGeom prst="rect">
            <a:avLst/>
          </a:prstGeom>
        </p:spPr>
      </p:pic>
    </p:spTree>
    <p:extLst>
      <p:ext uri="{BB962C8B-B14F-4D97-AF65-F5344CB8AC3E}">
        <p14:creationId xmlns:p14="http://schemas.microsoft.com/office/powerpoint/2010/main" val="2090293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36074ABE-5D5B-E053-1E84-97E4462B85DA}"/>
              </a:ext>
            </a:extLst>
          </p:cNvPr>
          <p:cNvPicPr>
            <a:picLocks noChangeAspect="1"/>
          </p:cNvPicPr>
          <p:nvPr/>
        </p:nvPicPr>
        <p:blipFill>
          <a:blip r:embed="rId2"/>
          <a:stretch>
            <a:fillRect/>
          </a:stretch>
        </p:blipFill>
        <p:spPr>
          <a:xfrm>
            <a:off x="5152076" y="3733800"/>
            <a:ext cx="3344224" cy="237671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conocimiento[q] del bien y del mal no comerás[r], porque el día que de él comas, ciertamente morirás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4E207C22-C46C-56B2-7C4F-E60586D37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895600"/>
            <a:ext cx="2846923" cy="1833733"/>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 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308DDC1-3B00-5D12-F6C6-9BA6153B7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819400"/>
            <a:ext cx="2967303" cy="1911271"/>
          </a:xfrm>
          <a:prstGeom prst="rect">
            <a:avLst/>
          </a:prstGeom>
        </p:spPr>
      </p:pic>
    </p:spTree>
    <p:extLst>
      <p:ext uri="{BB962C8B-B14F-4D97-AF65-F5344CB8AC3E}">
        <p14:creationId xmlns:p14="http://schemas.microsoft.com/office/powerpoint/2010/main" val="7198470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Corintios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ya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muerte entró por un hombre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también por un hombre vino la resurrección de los muertos. 22 Porque así como en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Adán</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todos mueren, también en Cristo todos serán vivificados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2CA01061-A2EF-6B0B-C7C8-2688FC77B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24200"/>
            <a:ext cx="2286000" cy="1702037"/>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Romanos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tal como el pecado entró en el mundo por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 hombre</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la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muerte</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 el pecado, así también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muerte se extendió a todos los hombres</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todos pecaron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B2A4169C-0AE7-9A4B-C9E4-56FD090BD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077766"/>
            <a:ext cx="2702852" cy="1740935"/>
          </a:xfrm>
          <a:prstGeom prst="rect">
            <a:avLst/>
          </a:prstGeom>
        </p:spPr>
      </p:pic>
    </p:spTree>
    <p:extLst>
      <p:ext uri="{BB962C8B-B14F-4D97-AF65-F5344CB8AC3E}">
        <p14:creationId xmlns:p14="http://schemas.microsoft.com/office/powerpoint/2010/main" val="267098799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CAAE4-E3D0-44CC-A2A3-BEB7A5ECB3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5155257"/>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Romanos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a:t>
            </a:r>
            <a:r>
              <a:rPr lang="es-ES" sz="3000" dirty="0">
                <a:effectLst>
                  <a:outerShdw blurRad="38100" dist="38100" dir="2700000" algn="tl">
                    <a:srgbClr val="000000">
                      <a:alpha val="43137"/>
                    </a:srgbClr>
                  </a:outerShdw>
                </a:effectLst>
                <a:latin typeface="Calibri" panose="020F0502020204030204" pitchFamily="34" charset="0"/>
              </a:rPr>
              <a:t>Porque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el anhelo profundo de la creación</a:t>
            </a:r>
            <a:r>
              <a:rPr lang="es-ES" sz="3000" dirty="0">
                <a:effectLst>
                  <a:outerShdw blurRad="38100" dist="38100" dir="2700000" algn="tl">
                    <a:srgbClr val="000000">
                      <a:alpha val="43137"/>
                    </a:srgbClr>
                  </a:outerShdw>
                </a:effectLst>
                <a:latin typeface="Calibri" panose="020F0502020204030204" pitchFamily="34" charset="0"/>
              </a:rPr>
              <a:t> es aguardar ansiosamente la revelación de los hijos de Dios. 20 Porque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la creación fue sometida a vanidad, no de su propia voluntad</a:t>
            </a:r>
            <a:r>
              <a:rPr lang="es-ES" sz="3000" dirty="0">
                <a:effectLst>
                  <a:outerShdw blurRad="38100" dist="38100" dir="2700000" algn="tl">
                    <a:srgbClr val="000000">
                      <a:alpha val="43137"/>
                    </a:srgbClr>
                  </a:outerShdw>
                </a:effectLst>
                <a:latin typeface="Calibri" panose="020F0502020204030204" pitchFamily="34" charset="0"/>
              </a:rPr>
              <a:t>, sino por causa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de aquel que la sometió</a:t>
            </a:r>
            <a:r>
              <a:rPr lang="es-ES" sz="3000" dirty="0">
                <a:effectLst>
                  <a:outerShdw blurRad="38100" dist="38100" dir="2700000" algn="tl">
                    <a:srgbClr val="000000">
                      <a:alpha val="43137"/>
                    </a:srgbClr>
                  </a:outerShdw>
                </a:effectLst>
                <a:latin typeface="Calibri" panose="020F0502020204030204" pitchFamily="34" charset="0"/>
              </a:rPr>
              <a:t>, en la esperanza 21 de que la creación misma será también liberada de la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esclavitud de la corrupción</a:t>
            </a:r>
            <a:r>
              <a:rPr lang="es-ES" sz="3000" dirty="0">
                <a:effectLst>
                  <a:outerShdw blurRad="38100" dist="38100" dir="2700000" algn="tl">
                    <a:srgbClr val="000000">
                      <a:alpha val="43137"/>
                    </a:srgbClr>
                  </a:outerShdw>
                </a:effectLst>
                <a:latin typeface="Calibri" panose="020F0502020204030204" pitchFamily="34" charset="0"/>
              </a:rPr>
              <a:t> a la libertad de la gloria de los hijos de Dios. 22 Pues sabemos que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la creación entera a una gime y sufre dolores</a:t>
            </a:r>
            <a:r>
              <a:rPr lang="es-ES" sz="3000" dirty="0">
                <a:effectLst>
                  <a:outerShdw blurRad="38100" dist="38100" dir="2700000" algn="tl">
                    <a:srgbClr val="000000">
                      <a:alpha val="43137"/>
                    </a:srgbClr>
                  </a:outerShdw>
                </a:effectLst>
                <a:latin typeface="Calibri" panose="020F0502020204030204" pitchFamily="34" charset="0"/>
              </a:rPr>
              <a:t> de parto hasta ahora</a:t>
            </a:r>
            <a:r>
              <a:rPr lang="en-US" sz="31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77BC-F308-FF50-4D1C-46C778D2C8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3359DE-379D-8F96-1B1A-1B69C4215E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 y="200025"/>
            <a:ext cx="8610600" cy="645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6FF47C4-C85D-4D7D-7A5E-5D389E2C5257}"/>
              </a:ext>
            </a:extLst>
          </p:cNvPr>
          <p:cNvSpPr txBox="1"/>
          <p:nvPr/>
        </p:nvSpPr>
        <p:spPr>
          <a:xfrm>
            <a:off x="381000" y="3962400"/>
            <a:ext cx="1371600" cy="1200329"/>
          </a:xfrm>
          <a:prstGeom prst="rect">
            <a:avLst/>
          </a:prstGeom>
          <a:solidFill>
            <a:srgbClr val="06762F"/>
          </a:solidFill>
        </p:spPr>
        <p:txBody>
          <a:bodyPr wrap="square" rtlCol="0">
            <a:spAutoFit/>
          </a:bodyPr>
          <a:lstStyle/>
          <a:p>
            <a:pPr algn="ctr"/>
            <a:r>
              <a:rPr lang="es-CO" b="1" dirty="0"/>
              <a:t>El registro fósil</a:t>
            </a:r>
          </a:p>
        </p:txBody>
      </p:sp>
      <p:sp>
        <p:nvSpPr>
          <p:cNvPr id="4" name="TextBox 3">
            <a:extLst>
              <a:ext uri="{FF2B5EF4-FFF2-40B4-BE49-F238E27FC236}">
                <a16:creationId xmlns:a16="http://schemas.microsoft.com/office/drawing/2014/main" id="{C9452E83-F8DB-5D6A-462E-30B807ED6F8C}"/>
              </a:ext>
            </a:extLst>
          </p:cNvPr>
          <p:cNvSpPr txBox="1"/>
          <p:nvPr/>
        </p:nvSpPr>
        <p:spPr>
          <a:xfrm>
            <a:off x="7162800" y="3733800"/>
            <a:ext cx="1600200" cy="2031325"/>
          </a:xfrm>
          <a:prstGeom prst="rect">
            <a:avLst/>
          </a:prstGeom>
          <a:solidFill>
            <a:srgbClr val="07883B"/>
          </a:solidFill>
        </p:spPr>
        <p:txBody>
          <a:bodyPr wrap="square" rtlCol="0">
            <a:spAutoFit/>
          </a:bodyPr>
          <a:lstStyle/>
          <a:p>
            <a:r>
              <a:rPr lang="es-CO" sz="2100" b="1" dirty="0">
                <a:solidFill>
                  <a:srgbClr val="FFFF99"/>
                </a:solidFill>
                <a:latin typeface="Calibri" panose="020F0502020204030204" pitchFamily="34" charset="0"/>
                <a:ea typeface="Calibri" panose="020F0502020204030204" pitchFamily="34" charset="0"/>
                <a:cs typeface="Calibri" panose="020F0502020204030204" pitchFamily="34" charset="0"/>
              </a:rPr>
              <a:t>Millones de años de muerte, sufrimiento y enfermedad</a:t>
            </a:r>
          </a:p>
        </p:txBody>
      </p:sp>
    </p:spTree>
    <p:extLst>
      <p:ext uri="{BB962C8B-B14F-4D97-AF65-F5344CB8AC3E}">
        <p14:creationId xmlns:p14="http://schemas.microsoft.com/office/powerpoint/2010/main" val="38989158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FF25F-B050-2C13-F2BA-3F3B920718F9}"/>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2E000440-789A-6EBD-D259-235EC4697DD8}"/>
              </a:ext>
            </a:extLst>
          </p:cNvPr>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Las Escrituras trazan todo el caos desde el pecado de Adán y no antes del pecado de Adán</a:t>
            </a:r>
            <a:r>
              <a:rPr lang="en-US" sz="3000" dirty="0"/>
              <a:t>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El hombre existió desde el principio </a:t>
            </a:r>
            <a:r>
              <a:rPr lang="en-US" sz="3000" dirty="0"/>
              <a:t>(Mat 19:4)</a:t>
            </a:r>
          </a:p>
        </p:txBody>
      </p:sp>
      <p:sp>
        <p:nvSpPr>
          <p:cNvPr id="89092" name="TextBox 3">
            <a:extLst>
              <a:ext uri="{FF2B5EF4-FFF2-40B4-BE49-F238E27FC236}">
                <a16:creationId xmlns:a16="http://schemas.microsoft.com/office/drawing/2014/main" id="{6D8F9E38-4FC8-5517-CC64-51DCA4886510}"/>
              </a:ext>
            </a:extLst>
          </p:cNvPr>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EF1CFFBA-86C6-2DD8-70BD-37D10774B8A3}"/>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240EF46D-5A7F-FF39-4A21-F1F1B0C65094}"/>
              </a:ext>
            </a:extLst>
          </p:cNvPr>
          <p:cNvPicPr>
            <a:picLocks noChangeAspect="1"/>
          </p:cNvPicPr>
          <p:nvPr/>
        </p:nvPicPr>
        <p:blipFill>
          <a:blip r:embed="rId2"/>
          <a:stretch>
            <a:fillRect/>
          </a:stretch>
        </p:blipFill>
        <p:spPr>
          <a:xfrm>
            <a:off x="7884382" y="5943600"/>
            <a:ext cx="1160695" cy="822423"/>
          </a:xfrm>
          <a:prstGeom prst="rect">
            <a:avLst/>
          </a:prstGeom>
        </p:spPr>
      </p:pic>
    </p:spTree>
    <p:extLst>
      <p:ext uri="{BB962C8B-B14F-4D97-AF65-F5344CB8AC3E}">
        <p14:creationId xmlns:p14="http://schemas.microsoft.com/office/powerpoint/2010/main" val="25416421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Mateo 24:38-39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Pues así como en aquellos días antes del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diluvio</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estaban comiendo y bebiendo, casándose y dándose en matrimonio, hasta el día en que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entró Noé en el arca</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39 y no comprendieron hasta que vino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diluvio</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se los llevó a todos; así será la venida del Hijo del Hombre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8406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8BB06-27C1-41B9-B1D9-7CF1447CA5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Pedro 3:18-21</a:t>
            </a:r>
          </a:p>
          <a:p>
            <a:pPr algn="just">
              <a:spcAft>
                <a:spcPts val="100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también Cristo murió por los pecados una sola vez, el justo por los injustos, para llevarnos a Dios, muerto en la carne pero vivificado en el espíritu; 19 en el cual también fue y predicó a los espíritus encarcelados, 20 quienes en otro tiempo fueron desobedientes cuando la paciencia de Dios esperaba </a:t>
            </a:r>
            <a:r>
              <a:rPr lang="es-E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los días de Noé, durante la construcción del arca, en la cual unos pocos, es decir…</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106984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85F74-79FF-564E-32F5-60B434314E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4F9FE1-F3C1-A9D0-C937-7868F23315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85D4FCF2-FCB3-DC42-7437-67455154272A}"/>
              </a:ext>
            </a:extLst>
          </p:cNvPr>
          <p:cNvSpPr>
            <a:spLocks noChangeArrowheads="1"/>
          </p:cNvSpPr>
          <p:nvPr/>
        </p:nvSpPr>
        <p:spPr bwMode="auto">
          <a:xfrm>
            <a:off x="0" y="0"/>
            <a:ext cx="91440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Pedro 3:18-21</a:t>
            </a:r>
          </a:p>
          <a:p>
            <a:pPr algn="just">
              <a:spcAft>
                <a:spcPts val="0"/>
              </a:spcAft>
            </a:pP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ocho personas, fueron salvadas por medio del agua…</a:t>
            </a:r>
            <a:r>
              <a:rPr lang="en-US" sz="33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correspondiendo a esto, el bautismo ahora os salva</a:t>
            </a:r>
            <a:r>
              <a:rPr lang="es-E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 quitando la suciedad de la carne, sino como una petición a Dios de una buena conciencia) mediante la resurrección de Jesucristo</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000"/>
              </a:spcAft>
            </a:pP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ED70FD7-C4A1-67A0-8FE2-4C8816AB8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0991" y="3505200"/>
            <a:ext cx="2442019" cy="1371600"/>
          </a:xfrm>
          <a:prstGeom prst="rect">
            <a:avLst/>
          </a:prstGeom>
          <a:ln>
            <a:solidFill>
              <a:schemeClr val="tx1"/>
            </a:solidFill>
          </a:ln>
        </p:spPr>
      </p:pic>
    </p:spTree>
    <p:extLst>
      <p:ext uri="{BB962C8B-B14F-4D97-AF65-F5344CB8AC3E}">
        <p14:creationId xmlns:p14="http://schemas.microsoft.com/office/powerpoint/2010/main" val="24046618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D917802-3F8A-2709-B7B0-D5FFAF94A2E6}"/>
              </a:ext>
            </a:extLst>
          </p:cNvPr>
          <p:cNvPicPr>
            <a:picLocks noChangeAspect="1"/>
          </p:cNvPicPr>
          <p:nvPr/>
        </p:nvPicPr>
        <p:blipFill>
          <a:blip r:embed="rId3"/>
          <a:stretch>
            <a:fillRect/>
          </a:stretch>
        </p:blipFill>
        <p:spPr>
          <a:xfrm>
            <a:off x="5486400" y="3810000"/>
            <a:ext cx="3346994" cy="2371550"/>
          </a:xfrm>
          <a:prstGeom prst="rect">
            <a:avLst/>
          </a:prstGeom>
        </p:spPr>
      </p:pic>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Pedro 2:5</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 no perdonó al mundo antiguo, sino que guardó 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Noé</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predicador de justicia, con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otros siete</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cuando trajo el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diluvio</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sobre el mundo de los impíos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E17EDC7-2BDF-4A87-AF87-6C3C177F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2936" y="2819400"/>
            <a:ext cx="5678128" cy="2011680"/>
          </a:xfrm>
          <a:prstGeom prst="rect">
            <a:avLst/>
          </a:prstGeom>
          <a:ln>
            <a:solidFill>
              <a:schemeClr val="tx1"/>
            </a:solidFill>
          </a:ln>
        </p:spPr>
      </p:pic>
    </p:spTree>
    <p:extLst>
      <p:ext uri="{BB962C8B-B14F-4D97-AF65-F5344CB8AC3E}">
        <p14:creationId xmlns:p14="http://schemas.microsoft.com/office/powerpoint/2010/main" val="212756154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Pedro 3:5-7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Pues cuando dicen esto, no se dan cuenta de que los cielos existían desde hace mucho tiempo, y también la tierra, surgida del agua y establecida entre las aguas por la palabra de Dios, 6 por lo cual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mundo de entonces fue destruido, siendo inundado con agua</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 pero los cielos y la tierra actuales están reservados por su palabra para el fuego, guardados para el día del juicio y de la destrucción de los impíos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10607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CC3-D083-EBD7-DDB4-2DB0BC2B3A04}"/>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7991B991-B0C1-4666-22D9-C3D33F62E18B}"/>
              </a:ext>
            </a:extLst>
          </p:cNvPr>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Las Escrituras trazan todo el caos desde el pecado de Adán y no antes del pecado de Adán</a:t>
            </a:r>
            <a:r>
              <a:rPr lang="en-US" sz="3000" dirty="0"/>
              <a:t>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b="1" u="sng" dirty="0">
                <a:solidFill>
                  <a:srgbClr val="FFFFCC"/>
                </a:solidFill>
              </a:rPr>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El hombre existió desde el principio </a:t>
            </a:r>
            <a:r>
              <a:rPr lang="en-US" sz="3000" dirty="0"/>
              <a:t>(Mat 19:4)</a:t>
            </a:r>
          </a:p>
        </p:txBody>
      </p:sp>
      <p:sp>
        <p:nvSpPr>
          <p:cNvPr id="89092" name="TextBox 3">
            <a:extLst>
              <a:ext uri="{FF2B5EF4-FFF2-40B4-BE49-F238E27FC236}">
                <a16:creationId xmlns:a16="http://schemas.microsoft.com/office/drawing/2014/main" id="{BC85E259-4B9F-FDCE-4535-9C97D66CB8B2}"/>
              </a:ext>
            </a:extLst>
          </p:cNvPr>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D9AF0E45-DA9C-9B62-AE07-CFDDB9845A74}"/>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9B3E790B-CD15-C850-06E2-546689E65540}"/>
              </a:ext>
            </a:extLst>
          </p:cNvPr>
          <p:cNvPicPr>
            <a:picLocks noChangeAspect="1"/>
          </p:cNvPicPr>
          <p:nvPr/>
        </p:nvPicPr>
        <p:blipFill>
          <a:blip r:embed="rId2"/>
          <a:stretch>
            <a:fillRect/>
          </a:stretch>
        </p:blipFill>
        <p:spPr>
          <a:xfrm>
            <a:off x="7884382" y="5943600"/>
            <a:ext cx="1160695" cy="822423"/>
          </a:xfrm>
          <a:prstGeom prst="rect">
            <a:avLst/>
          </a:prstGeom>
        </p:spPr>
      </p:pic>
    </p:spTree>
    <p:extLst>
      <p:ext uri="{BB962C8B-B14F-4D97-AF65-F5344CB8AC3E}">
        <p14:creationId xmlns:p14="http://schemas.microsoft.com/office/powerpoint/2010/main" val="1944683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BD4030A-166B-4FF2-9FBD-0A9698604BAC}"/>
              </a:ext>
            </a:extLst>
          </p:cNvPr>
          <p:cNvSpPr>
            <a:spLocks noGrp="1" noChangeArrowheads="1"/>
          </p:cNvSpPr>
          <p:nvPr>
            <p:ph type="title"/>
          </p:nvPr>
        </p:nvSpPr>
        <p:spPr>
          <a:xfrm>
            <a:off x="381000" y="152400"/>
            <a:ext cx="8077200" cy="1524000"/>
          </a:xfrm>
        </p:spPr>
        <p:txBody>
          <a:bodyPr/>
          <a:lstStyle/>
          <a:p>
            <a:pPr algn="ctr" eaLnBrk="1" hangingPunct="1"/>
            <a:r>
              <a:rPr lang="es-ES" altLang="en-US" sz="3600" dirty="0">
                <a:effectLst>
                  <a:outerShdw blurRad="38100" dist="38100" dir="2700000" algn="tl">
                    <a:srgbClr val="000000">
                      <a:alpha val="43137"/>
                    </a:srgbClr>
                  </a:outerShdw>
                </a:effectLst>
              </a:rPr>
              <a:t>Dos Posturas sobre Génesis y la “Ciencia”</a:t>
            </a:r>
            <a:br>
              <a:rPr lang="es-ES" altLang="en-US" sz="3600" dirty="0">
                <a:effectLst>
                  <a:outerShdw blurRad="38100" dist="38100" dir="2700000" algn="tl">
                    <a:srgbClr val="000000">
                      <a:alpha val="43137"/>
                    </a:srgbClr>
                  </a:outerShdw>
                </a:effectLst>
              </a:rPr>
            </a:br>
            <a:r>
              <a:rPr lang="es-ES" altLang="en-US" sz="3200" dirty="0">
                <a:effectLst>
                  <a:outerShdw blurRad="38100" dist="38100" dir="2700000" algn="tl">
                    <a:srgbClr val="000000">
                      <a:alpha val="43137"/>
                    </a:srgbClr>
                  </a:outerShdw>
                </a:effectLst>
              </a:rPr>
              <a:t>(en los primeros capítulos)</a:t>
            </a:r>
            <a:endParaRPr lang="en-US" altLang="en-US" sz="3200" dirty="0">
              <a:effectLst>
                <a:outerShdw blurRad="38100" dist="38100" dir="2700000" algn="tl">
                  <a:srgbClr val="000000">
                    <a:alpha val="43137"/>
                  </a:srgbClr>
                </a:outerShdw>
              </a:effectLst>
            </a:endParaRPr>
          </a:p>
        </p:txBody>
      </p:sp>
      <p:sp>
        <p:nvSpPr>
          <p:cNvPr id="28675" name="Rectangle 3">
            <a:extLst>
              <a:ext uri="{FF2B5EF4-FFF2-40B4-BE49-F238E27FC236}">
                <a16:creationId xmlns:a16="http://schemas.microsoft.com/office/drawing/2014/main" id="{68CF832B-D5C9-4BE0-83A9-45BB7F01203E}"/>
              </a:ext>
            </a:extLst>
          </p:cNvPr>
          <p:cNvSpPr>
            <a:spLocks noGrp="1" noChangeArrowheads="1"/>
          </p:cNvSpPr>
          <p:nvPr>
            <p:ph idx="1"/>
          </p:nvPr>
        </p:nvSpPr>
        <p:spPr>
          <a:xfrm>
            <a:off x="228600" y="1600200"/>
            <a:ext cx="8610600" cy="4648200"/>
          </a:xfrm>
        </p:spPr>
        <p:txBody>
          <a:bodyPr/>
          <a:lstStyle/>
          <a:p>
            <a:pPr marL="514350" lvl="1" indent="-514350" eaLnBrk="1" hangingPunct="1">
              <a:spcBef>
                <a:spcPts val="0"/>
              </a:spcBef>
              <a:spcAft>
                <a:spcPts val="1800"/>
              </a:spcAft>
              <a:buSzPct val="100000"/>
              <a:buAutoNum type="arabicPeriod"/>
              <a:defRPr/>
            </a:pPr>
            <a:r>
              <a:rPr lang="en-US" sz="2800" dirty="0"/>
              <a:t>Modelo de acomodacion </a:t>
            </a:r>
          </a:p>
          <a:p>
            <a:pPr marL="514350" lvl="1" indent="-514350" eaLnBrk="1" hangingPunct="1">
              <a:spcBef>
                <a:spcPts val="0"/>
              </a:spcBef>
              <a:spcAft>
                <a:spcPts val="1800"/>
              </a:spcAft>
              <a:buSzPct val="100000"/>
              <a:buAutoNum type="arabi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Definición</a:t>
            </a:r>
          </a:p>
          <a:p>
            <a:pPr marL="514350" lvl="1" indent="-514350" eaLnBrk="1" hangingPunct="1">
              <a:spcBef>
                <a:spcPts val="0"/>
              </a:spcBef>
              <a:spcAft>
                <a:spcPts val="1800"/>
              </a:spcAft>
              <a:buSzPct val="100000"/>
              <a:buAutoNum type="arabi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W.H. Green (1892)</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Vieja estrategia</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Soldado cristiano en retirada</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No exégesis, sino eisegesis</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Objetivo móvil (Job 38:4-7; Heb. 11:3; 1 Tim. 6:20)</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Chalmers, Scofield, Chafer, Larkin, etc…</a:t>
            </a:r>
          </a:p>
        </p:txBody>
      </p:sp>
      <p:pic>
        <p:nvPicPr>
          <p:cNvPr id="4" name="Picture 2" descr="Image result for gap theory">
            <a:extLst>
              <a:ext uri="{FF2B5EF4-FFF2-40B4-BE49-F238E27FC236}">
                <a16:creationId xmlns:a16="http://schemas.microsoft.com/office/drawing/2014/main" id="{1BA1EE67-1F21-4033-815C-6DB03EDCAD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0079" y="1904999"/>
            <a:ext cx="3169524" cy="2377143"/>
          </a:xfrm>
          <a:prstGeom prst="rect">
            <a:avLst/>
          </a:prstGeom>
          <a:solidFill>
            <a:srgbClr val="2B0007"/>
          </a:solidFill>
        </p:spPr>
      </p:pic>
    </p:spTree>
    <p:extLst>
      <p:ext uri="{BB962C8B-B14F-4D97-AF65-F5344CB8AC3E}">
        <p14:creationId xmlns:p14="http://schemas.microsoft.com/office/powerpoint/2010/main" val="13821549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228600" y="1600200"/>
            <a:ext cx="5943600" cy="4114800"/>
          </a:xfrm>
        </p:spPr>
        <p:txBody>
          <a:bodyPr/>
          <a:lstStyle/>
          <a:p>
            <a:pPr marL="0" lvl="1" indent="0" eaLnBrk="1" hangingPunct="1">
              <a:spcBef>
                <a:spcPts val="0"/>
              </a:spcBef>
              <a:spcAft>
                <a:spcPts val="1800"/>
              </a:spcAft>
              <a:buSzPct val="100000"/>
              <a:buNone/>
              <a:defRPr/>
            </a:pPr>
            <a:r>
              <a:rPr lang="en-US" sz="2800" dirty="0">
                <a:solidFill>
                  <a:srgbClr val="CC99FF"/>
                </a:solidFill>
              </a:rPr>
              <a:t>1. </a:t>
            </a:r>
            <a:r>
              <a:rPr lang="en-US" sz="2800" dirty="0"/>
              <a:t>Modelo de Presuposición Bíblica</a:t>
            </a:r>
          </a:p>
          <a:p>
            <a:pPr marL="514350" lvl="1" indent="-514350" eaLnBrk="1" hangingPunct="1">
              <a:spcBef>
                <a:spcPts val="0"/>
              </a:spcBef>
              <a:spcAft>
                <a:spcPts val="1800"/>
              </a:spcAft>
              <a:buSzPct val="100000"/>
              <a:buFont typeface="+mj-lt"/>
              <a:buAutoNum type="arabicPeriod" startAt="2"/>
              <a:defRPr/>
            </a:pPr>
            <a:r>
              <a:rPr lang="en-US" sz="2800" kern="1200" dirty="0">
                <a:effectLst>
                  <a:outerShdw blurRad="38100" dist="38100" dir="2700000" algn="tl">
                    <a:srgbClr val="000000">
                      <a:alpha val="43137"/>
                    </a:srgbClr>
                  </a:outerShdw>
                </a:effectLst>
                <a:ea typeface="+mn-ea"/>
                <a:cs typeface="Calibri" panose="020F0502020204030204" pitchFamily="34" charset="0"/>
              </a:rPr>
              <a:t>Definición</a:t>
            </a:r>
          </a:p>
          <a:p>
            <a:pPr marL="514350" lvl="1" indent="-514350" eaLnBrk="1" hangingPunct="1">
              <a:spcBef>
                <a:spcPts val="0"/>
              </a:spcBef>
              <a:spcAft>
                <a:spcPts val="1800"/>
              </a:spcAft>
              <a:buSzPct val="100000"/>
              <a:buFont typeface="+mj-lt"/>
              <a:buAutoNum type="arabicPeriod" startAt="2"/>
              <a:defRPr/>
            </a:pPr>
            <a:r>
              <a:rPr lang="en-US" sz="2800" kern="1200" dirty="0">
                <a:effectLst>
                  <a:outerShdw blurRad="38100" dist="38100" dir="2700000" algn="tl">
                    <a:srgbClr val="000000">
                      <a:alpha val="43137"/>
                    </a:srgbClr>
                  </a:outerShdw>
                </a:effectLst>
                <a:ea typeface="+mn-ea"/>
                <a:cs typeface="Calibri" panose="020F0502020204030204" pitchFamily="34" charset="0"/>
              </a:rPr>
              <a:t>“El Diluvio del Genesis” (1961) por Morris and Whitcomb</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Nueva estrategia</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No eiségesis, sino exégesis</a:t>
            </a:r>
            <a:endParaRPr lang="en-US" sz="2800" dirty="0"/>
          </a:p>
        </p:txBody>
      </p:sp>
      <p:sp>
        <p:nvSpPr>
          <p:cNvPr id="6" name="Rectangle 2">
            <a:extLst>
              <a:ext uri="{FF2B5EF4-FFF2-40B4-BE49-F238E27FC236}">
                <a16:creationId xmlns:a16="http://schemas.microsoft.com/office/drawing/2014/main" id="{91064C8D-C75B-42C2-A3F6-E826AD5C251F}"/>
              </a:ext>
            </a:extLst>
          </p:cNvPr>
          <p:cNvSpPr>
            <a:spLocks noGrp="1" noChangeArrowheads="1"/>
          </p:cNvSpPr>
          <p:nvPr>
            <p:ph type="title"/>
          </p:nvPr>
        </p:nvSpPr>
        <p:spPr>
          <a:xfrm>
            <a:off x="457200" y="228600"/>
            <a:ext cx="8077200" cy="1143000"/>
          </a:xfrm>
        </p:spPr>
        <p:txBody>
          <a:bodyPr/>
          <a:lstStyle/>
          <a:p>
            <a:pPr algn="ctr" eaLnBrk="1" hangingPunct="1"/>
            <a:r>
              <a:rPr lang="es-ES" altLang="en-US" sz="3600" dirty="0">
                <a:effectLst>
                  <a:outerShdw blurRad="38100" dist="38100" dir="2700000" algn="tl">
                    <a:srgbClr val="000000">
                      <a:alpha val="43137"/>
                    </a:srgbClr>
                  </a:outerShdw>
                </a:effectLst>
              </a:rPr>
              <a:t>Dos Posturas sobre Génesis y la “Ciencia”</a:t>
            </a:r>
            <a:br>
              <a:rPr lang="es-ES" altLang="en-US" sz="3600" dirty="0">
                <a:effectLst>
                  <a:outerShdw blurRad="38100" dist="38100" dir="2700000" algn="tl">
                    <a:srgbClr val="000000">
                      <a:alpha val="43137"/>
                    </a:srgbClr>
                  </a:outerShdw>
                </a:effectLst>
              </a:rPr>
            </a:br>
            <a:r>
              <a:rPr lang="es-ES" altLang="en-US" sz="3200" dirty="0">
                <a:effectLst>
                  <a:outerShdw blurRad="38100" dist="38100" dir="2700000" algn="tl">
                    <a:srgbClr val="000000">
                      <a:alpha val="43137"/>
                    </a:srgbClr>
                  </a:outerShdw>
                </a:effectLst>
              </a:rPr>
              <a:t>(en los primeros capítulos)</a:t>
            </a:r>
            <a:endParaRPr lang="en-US" alt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12F7B93-7A1F-2996-7F8F-CB79564B5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4114800"/>
            <a:ext cx="3577353" cy="2554023"/>
          </a:xfrm>
          <a:prstGeom prst="rect">
            <a:avLst/>
          </a:prstGeom>
        </p:spPr>
      </p:pic>
    </p:spTree>
    <p:extLst>
      <p:ext uri="{BB962C8B-B14F-4D97-AF65-F5344CB8AC3E}">
        <p14:creationId xmlns:p14="http://schemas.microsoft.com/office/powerpoint/2010/main" val="2863392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56549-0309-9A48-C7E7-42CD5CA3FE16}"/>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56700A2F-6E46-A416-6FFC-67397F1A9218}"/>
              </a:ext>
            </a:extLst>
          </p:cNvPr>
          <p:cNvSpPr>
            <a:spLocks noGrp="1" noChangeArrowheads="1"/>
          </p:cNvSpPr>
          <p:nvPr>
            <p:ph idx="1"/>
          </p:nvPr>
        </p:nvSpPr>
        <p:spPr>
          <a:xfrm>
            <a:off x="0" y="9144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“Bueno” (Gén 1:4, 10, 12, 18, 21, 25), “bueno en gran manera”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Las Escrituras trazan todo el caos desde el pecado de Adán y no antes del pecado de Adán</a:t>
            </a:r>
            <a:r>
              <a:rPr lang="en-US" sz="3000" dirty="0"/>
              <a:t>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Diluvio luciferino? (Gradual? Dos inundaciones? 1 Ped. 3:20-21;  2 Pedro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dirty="0"/>
              <a:t>Intento de acomodación de finales del siglo XIX para explicar el registro fósil</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s-CO" sz="3000" b="1" u="sng" dirty="0">
                <a:solidFill>
                  <a:srgbClr val="FFFFCC"/>
                </a:solidFill>
              </a:rPr>
              <a:t>El hombre existió desde el principio </a:t>
            </a:r>
            <a:r>
              <a:rPr lang="en-US" sz="3000" b="1" u="sng" dirty="0">
                <a:solidFill>
                  <a:srgbClr val="FFFFCC"/>
                </a:solidFill>
              </a:rPr>
              <a:t>(Mat 19:4)</a:t>
            </a:r>
          </a:p>
        </p:txBody>
      </p:sp>
      <p:sp>
        <p:nvSpPr>
          <p:cNvPr id="89092" name="TextBox 3">
            <a:extLst>
              <a:ext uri="{FF2B5EF4-FFF2-40B4-BE49-F238E27FC236}">
                <a16:creationId xmlns:a16="http://schemas.microsoft.com/office/drawing/2014/main" id="{E9A218D5-7305-2A51-0BDB-85E5A49E542A}"/>
              </a:ext>
            </a:extLst>
          </p:cNvPr>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F0D1A750-5934-831D-7CB2-55DD6BEDC10E}"/>
              </a:ext>
            </a:extLst>
          </p:cNvPr>
          <p:cNvSpPr>
            <a:spLocks noGrp="1" noChangeArrowheads="1"/>
          </p:cNvSpPr>
          <p:nvPr>
            <p:ph type="title"/>
          </p:nvPr>
        </p:nvSpPr>
        <p:spPr>
          <a:xfrm>
            <a:off x="762000" y="119743"/>
            <a:ext cx="7467600" cy="685800"/>
          </a:xfrm>
        </p:spPr>
        <p:txBody>
          <a:bodyPr/>
          <a:lstStyle/>
          <a:p>
            <a:pPr algn="ctr" eaLnBrk="1" hangingPunct="1"/>
            <a:r>
              <a:rPr lang="es-CO" sz="3600" dirty="0">
                <a:cs typeface="Calibri" panose="020F0502020204030204" pitchFamily="34" charset="0"/>
              </a:rPr>
              <a:t>Problemas de la Teoría de la Brecha</a:t>
            </a:r>
            <a:endParaRPr lang="en-US" sz="3600" dirty="0">
              <a:cs typeface="Calibri" panose="020F0502020204030204" pitchFamily="34" charset="0"/>
            </a:endParaRPr>
          </a:p>
        </p:txBody>
      </p:sp>
      <p:pic>
        <p:nvPicPr>
          <p:cNvPr id="2" name="Picture 1">
            <a:extLst>
              <a:ext uri="{FF2B5EF4-FFF2-40B4-BE49-F238E27FC236}">
                <a16:creationId xmlns:a16="http://schemas.microsoft.com/office/drawing/2014/main" id="{9F96AACC-25B6-CEF2-DFAE-E567E251C231}"/>
              </a:ext>
            </a:extLst>
          </p:cNvPr>
          <p:cNvPicPr>
            <a:picLocks noChangeAspect="1"/>
          </p:cNvPicPr>
          <p:nvPr/>
        </p:nvPicPr>
        <p:blipFill>
          <a:blip r:embed="rId2"/>
          <a:stretch>
            <a:fillRect/>
          </a:stretch>
        </p:blipFill>
        <p:spPr>
          <a:xfrm>
            <a:off x="7991924" y="6019800"/>
            <a:ext cx="1053153" cy="746223"/>
          </a:xfrm>
          <a:prstGeom prst="rect">
            <a:avLst/>
          </a:prstGeom>
        </p:spPr>
      </p:pic>
    </p:spTree>
    <p:extLst>
      <p:ext uri="{BB962C8B-B14F-4D97-AF65-F5344CB8AC3E}">
        <p14:creationId xmlns:p14="http://schemas.microsoft.com/office/powerpoint/2010/main" val="1312260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Mateo 19:4-6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se acercaron a Él algunos fariseos para probarle, diciendo: ¿Es lícito a un hombre divorciarse de[a] su mujer por cualquier motivo? 4 Y respondiendo Jesús, dijo: ¿No habéis leído que </a:t>
            </a:r>
            <a:r>
              <a:rPr lang="es-E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aquel que los creó, desde el principio</a:t>
            </a:r>
            <a:r>
              <a:rPr lang="es-E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los hizo varón y hembra, 5 y añadió: «Por esta razón el hombre dejará a su padre y a su madre y se unirá a su mujer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2652739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Marcos 10:6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desde el principio de la creación</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Dios los hizo varón y hembra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2" descr="Image result for gap theory">
            <a:extLst>
              <a:ext uri="{FF2B5EF4-FFF2-40B4-BE49-F238E27FC236}">
                <a16:creationId xmlns:a16="http://schemas.microsoft.com/office/drawing/2014/main" id="{407E3123-D943-422D-A547-A47F1027CA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20193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66470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64DA-475B-7D7E-584F-4A06D2E4CFA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95EDFCE-1F2F-A667-7A8B-D174482750B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931E8281-47BE-E2BF-08C3-AC4D4C413A31}"/>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u="sng" dirty="0">
                <a:solidFill>
                  <a:srgbClr val="FFFFCC"/>
                </a:solidFill>
              </a:rPr>
              <a:t>Semana de la creación (Gén 1:3</a:t>
            </a:r>
            <a:r>
              <a:rPr lang="en-US" sz="2300" b="1" u="sng" dirty="0">
                <a:solidFill>
                  <a:srgbClr val="FFFFCC"/>
                </a:solidFill>
                <a:cs typeface="Calibri" panose="020F0502020204030204" pitchFamily="34" charset="0"/>
                <a:sym typeface="Symbol" pitchFamily="18" charset="2"/>
              </a:rPr>
              <a:t>–</a:t>
            </a:r>
            <a:r>
              <a:rPr lang="en-US" sz="2300" b="1" u="sng" dirty="0">
                <a:solidFill>
                  <a:srgbClr val="FFFFCC"/>
                </a:solidFill>
              </a:rPr>
              <a:t>2:3): “</a:t>
            </a:r>
            <a:r>
              <a:rPr lang="es-CO" sz="2300" b="1" u="sng" dirty="0">
                <a:solidFill>
                  <a:srgbClr val="FFFFCC"/>
                </a:solidFill>
              </a:rPr>
              <a:t>Y vio Dios...“era buena</a:t>
            </a:r>
            <a:r>
              <a:rPr lang="en-US" sz="2300" b="1" u="sng" dirty="0">
                <a:solidFill>
                  <a:srgbClr val="FFFFCC"/>
                </a:solidFill>
              </a:rPr>
              <a:t>”</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BEEA0A2-750B-C3F8-DDCE-56DA69A24763}"/>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48708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9DD9A-6DD1-32D9-C1AC-77ED3A4DB42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A82894E-1C2B-E339-26FD-91F15E91487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540D17A2-952C-29E4-E5C5-1F2E85C120DF}"/>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dirty="0">
                <a:solidFill>
                  <a:srgbClr val="FFFFCC"/>
                </a:solidFill>
              </a:rPr>
              <a:t>Semana de la creación (Gén 1:3</a:t>
            </a:r>
            <a:r>
              <a:rPr lang="en-US" sz="2300" b="1" dirty="0">
                <a:solidFill>
                  <a:srgbClr val="FFFFCC"/>
                </a:solidFill>
                <a:cs typeface="Calibri" panose="020F0502020204030204" pitchFamily="34" charset="0"/>
                <a:sym typeface="Symbol" pitchFamily="18" charset="2"/>
              </a:rPr>
              <a:t>–</a:t>
            </a:r>
            <a:r>
              <a:rPr lang="en-US" sz="2300" b="1" dirty="0">
                <a:solidFill>
                  <a:srgbClr val="FFFFCC"/>
                </a:solidFill>
              </a:rPr>
              <a:t>2:3): “</a:t>
            </a:r>
            <a:r>
              <a:rPr lang="es-CO" sz="2300" b="1" dirty="0">
                <a:solidFill>
                  <a:srgbClr val="FFFFCC"/>
                </a:solidFill>
              </a:rPr>
              <a:t>Y vio Dios...“era buena</a:t>
            </a:r>
            <a:r>
              <a:rPr lang="en-US" sz="2300" b="1" dirty="0">
                <a:solidFill>
                  <a:srgbClr val="FFFFCC"/>
                </a:solidFill>
              </a:rPr>
              <a:t>” </a:t>
            </a:r>
          </a:p>
          <a:p>
            <a:pPr lvl="1" eaLnBrk="1" hangingPunct="1">
              <a:spcBef>
                <a:spcPts val="0"/>
              </a:spcBef>
              <a:spcAft>
                <a:spcPts val="1600"/>
              </a:spcAft>
              <a:defRPr/>
            </a:pPr>
            <a:r>
              <a:rPr lang="en-US" sz="2600" b="1" u="sng" dirty="0">
                <a:solidFill>
                  <a:srgbClr val="FFFFCC"/>
                </a:solidFill>
              </a:rPr>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C249BDAA-013C-5D32-B893-5C93E10B7411}"/>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811587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B23F-5108-BF5B-531B-A523E3BFB2E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1459A916-83C0-E06F-80C6-ED1315B01AF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BE3FA82A-8712-1920-B19D-7CDD00D72F8A}"/>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b="1" u="sng" dirty="0">
                <a:solidFill>
                  <a:srgbClr val="FFFFCC"/>
                </a:solidFill>
              </a:rPr>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5D74111-9F85-9530-CB6B-E015F6047EA5}"/>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2935834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935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BE28-FCB2-D521-96DD-5113A839198C}"/>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44E54D53-5AA4-99F9-A9DF-051019DBF293}"/>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A79FD4CA-941D-08F0-68E6-9F663D39D323}"/>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89F1D43-26C3-D9BA-5E27-20CFF3ED9434}"/>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2141704125"/>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0BB49AE4-8177-0981-0223-B437779CE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151394"/>
            <a:ext cx="3470878" cy="247800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15B9-2BDD-6E72-3324-0BF22B0CDA24}"/>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B9851011-D872-D6F2-4337-74B502E5E3E7}"/>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A705507A-638A-6FC8-5EDA-39ED1EB11BE8}"/>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b="1" u="sng" dirty="0">
                <a:solidFill>
                  <a:srgbClr val="FFFFCC"/>
                </a:solidFill>
              </a:rPr>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8CF3D4DC-5DD4-D4CF-E8D1-C4E280439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696" y="1905000"/>
            <a:ext cx="3310781" cy="2363706"/>
          </a:xfrm>
          <a:prstGeom prst="rect">
            <a:avLst/>
          </a:prstGeom>
        </p:spPr>
      </p:pic>
    </p:spTree>
    <p:extLst>
      <p:ext uri="{BB962C8B-B14F-4D97-AF65-F5344CB8AC3E}">
        <p14:creationId xmlns:p14="http://schemas.microsoft.com/office/powerpoint/2010/main" val="4253109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de Revelación?</a:t>
            </a:r>
          </a:p>
        </p:txBody>
      </p:sp>
      <p:sp>
        <p:nvSpPr>
          <p:cNvPr id="20483" name="Rectangle 3"/>
          <p:cNvSpPr>
            <a:spLocks noGrp="1" noChangeArrowheads="1"/>
          </p:cNvSpPr>
          <p:nvPr>
            <p:ph idx="1"/>
          </p:nvPr>
        </p:nvSpPr>
        <p:spPr>
          <a:xfrm>
            <a:off x="228600" y="1828800"/>
            <a:ext cx="5181600" cy="3276600"/>
          </a:xfrm>
        </p:spPr>
        <p:txBody>
          <a:bodyPr/>
          <a:lstStyle/>
          <a:p>
            <a:pPr marL="461963" indent="-461963" algn="just" eaLnBrk="1" hangingPunct="1">
              <a:spcBef>
                <a:spcPts val="0"/>
              </a:spcBef>
              <a:spcAft>
                <a:spcPts val="2400"/>
              </a:spcAft>
              <a:defRPr/>
            </a:pPr>
            <a:r>
              <a:rPr lang="en-US" dirty="0"/>
              <a:t>Definición</a:t>
            </a:r>
          </a:p>
          <a:p>
            <a:pPr marL="461963" indent="-461963" algn="just" eaLnBrk="1" hangingPunct="1">
              <a:spcBef>
                <a:spcPts val="0"/>
              </a:spcBef>
              <a:spcAft>
                <a:spcPts val="2400"/>
              </a:spcAft>
              <a:defRPr/>
            </a:pPr>
            <a:r>
              <a:rPr lang="en-US" i="1" dirty="0"/>
              <a:t>Asah</a:t>
            </a:r>
            <a:r>
              <a:rPr lang="en-US" dirty="0"/>
              <a:t> = “mostrar” (Gén 24:12) en Éxodo 20:11</a:t>
            </a:r>
          </a:p>
          <a:p>
            <a:pPr marL="461963" indent="-461963" algn="just" eaLnBrk="1" hangingPunct="1">
              <a:spcBef>
                <a:spcPts val="0"/>
              </a:spcBef>
              <a:spcAft>
                <a:spcPts val="2400"/>
              </a:spcAft>
              <a:defRPr/>
            </a:pPr>
            <a:r>
              <a:rPr lang="en-US" i="1" dirty="0"/>
              <a:t>Asah</a:t>
            </a:r>
            <a:r>
              <a:rPr lang="en-US" dirty="0"/>
              <a:t> (Gén 1:26) y </a:t>
            </a:r>
            <a:r>
              <a:rPr lang="en-US" i="1" dirty="0"/>
              <a:t>bara</a:t>
            </a:r>
            <a:r>
              <a:rPr lang="en-US" dirty="0"/>
              <a:t> (Gén 1:27)</a:t>
            </a:r>
          </a:p>
        </p:txBody>
      </p:sp>
      <p:pic>
        <p:nvPicPr>
          <p:cNvPr id="3" name="Picture 2">
            <a:extLst>
              <a:ext uri="{FF2B5EF4-FFF2-40B4-BE49-F238E27FC236}">
                <a16:creationId xmlns:a16="http://schemas.microsoft.com/office/drawing/2014/main" id="{7F143C19-0EEA-CC97-9EE6-B7AC0C558A77}"/>
              </a:ext>
            </a:extLst>
          </p:cNvPr>
          <p:cNvPicPr>
            <a:picLocks noChangeAspect="1"/>
          </p:cNvPicPr>
          <p:nvPr/>
        </p:nvPicPr>
        <p:blipFill>
          <a:blip r:embed="rId2"/>
          <a:stretch>
            <a:fillRect/>
          </a:stretch>
        </p:blipFill>
        <p:spPr>
          <a:xfrm>
            <a:off x="5867400" y="2123020"/>
            <a:ext cx="3164125" cy="226326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20:8-11</a:t>
            </a:r>
          </a:p>
          <a:p>
            <a:pPr marL="0" indent="0" algn="just">
              <a:spcBef>
                <a:spcPts val="0"/>
              </a:spcBef>
              <a:spcAft>
                <a:spcPts val="1200"/>
              </a:spcAft>
              <a:buNone/>
              <a:defRPr/>
            </a:pPr>
            <a:r>
              <a:rPr lang="es-ES" dirty="0"/>
              <a:t>Este es el relato de los cielos y la tierra cuando fueron creados</a:t>
            </a:r>
            <a:r>
              <a:rPr lang="en-US" dirty="0"/>
              <a:t> (</a:t>
            </a:r>
            <a:r>
              <a:rPr lang="en-US" i="1" dirty="0"/>
              <a:t>bara</a:t>
            </a:r>
            <a:r>
              <a:rPr lang="en-US" dirty="0"/>
              <a:t>), </a:t>
            </a:r>
            <a:r>
              <a:rPr lang="es-ES" dirty="0"/>
              <a:t>en el día que el Señor Dios hizo </a:t>
            </a:r>
            <a:r>
              <a:rPr lang="en-US" dirty="0"/>
              <a:t>(</a:t>
            </a:r>
            <a:r>
              <a:rPr lang="en-US" i="1" dirty="0"/>
              <a:t>asah</a:t>
            </a:r>
            <a:r>
              <a:rPr lang="en-US" dirty="0"/>
              <a:t>) </a:t>
            </a:r>
            <a:r>
              <a:rPr lang="es-ES" dirty="0"/>
              <a:t>la tierra y el cielo</a:t>
            </a:r>
            <a:r>
              <a:rPr lang="en-US" dirty="0"/>
              <a:t>.</a:t>
            </a:r>
          </a:p>
        </p:txBody>
      </p:sp>
      <p:pic>
        <p:nvPicPr>
          <p:cNvPr id="4" name="Picture 3">
            <a:extLst>
              <a:ext uri="{FF2B5EF4-FFF2-40B4-BE49-F238E27FC236}">
                <a16:creationId xmlns:a16="http://schemas.microsoft.com/office/drawing/2014/main" id="{87C75332-B8D2-658D-40A1-6223FBE6A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631" y="2895600"/>
            <a:ext cx="2779276" cy="1984243"/>
          </a:xfrm>
          <a:prstGeom prst="rect">
            <a:avLst/>
          </a:prstGeom>
        </p:spPr>
      </p:pic>
    </p:spTree>
    <p:extLst>
      <p:ext uri="{BB962C8B-B14F-4D97-AF65-F5344CB8AC3E}">
        <p14:creationId xmlns:p14="http://schemas.microsoft.com/office/powerpoint/2010/main" val="2792511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de Revelación?</a:t>
            </a:r>
          </a:p>
          <a:p>
            <a:pPr marL="0" indent="0" algn="ctr">
              <a:spcBef>
                <a:spcPts val="0"/>
              </a:spcBef>
              <a:spcAft>
                <a:spcPts val="1200"/>
              </a:spcAft>
              <a:buNone/>
              <a:defRPr/>
            </a:pPr>
            <a:r>
              <a:rPr lang="en-US" sz="3600" dirty="0">
                <a:solidFill>
                  <a:schemeClr val="tx2"/>
                </a:solidFill>
                <a:ea typeface="+mj-ea"/>
                <a:cs typeface="+mj-cs"/>
              </a:rPr>
              <a:t>Gén 1:26-27</a:t>
            </a:r>
          </a:p>
          <a:p>
            <a:pPr marL="0" indent="0" algn="just">
              <a:spcBef>
                <a:spcPts val="0"/>
              </a:spcBef>
              <a:spcAft>
                <a:spcPts val="1200"/>
              </a:spcAft>
              <a:buNone/>
              <a:defRPr/>
            </a:pPr>
            <a:r>
              <a:rPr lang="en-US" sz="2750" baseline="30000" dirty="0">
                <a:effectLst/>
              </a:rPr>
              <a:t>26</a:t>
            </a:r>
            <a:r>
              <a:rPr lang="en-US" sz="3000" dirty="0"/>
              <a:t> </a:t>
            </a:r>
            <a:r>
              <a:rPr lang="es-ES" sz="3000" dirty="0"/>
              <a:t>Y dijo Dios: Hagamos (asah) al hombre a nuestra imagen, conforme a nuestra semejanza; y ejerza dominio sobre los peces del mar, sobre las aves del cielo, sobre los ganados, sobre toda la tierra, y sobre todo reptil que se arrastra sobre la tierra. 27 Creó (bara), pues, Dios al hombre a imagen suya, a imagen de Dios lo creó; varón y hembra los creó</a:t>
            </a:r>
            <a:r>
              <a:rPr lang="en-US" sz="3000" dirty="0"/>
              <a:t>.</a:t>
            </a:r>
          </a:p>
        </p:txBody>
      </p:sp>
    </p:spTree>
    <p:extLst>
      <p:ext uri="{BB962C8B-B14F-4D97-AF65-F5344CB8AC3E}">
        <p14:creationId xmlns:p14="http://schemas.microsoft.com/office/powerpoint/2010/main" val="899552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de Revelación?</a:t>
            </a:r>
          </a:p>
          <a:p>
            <a:pPr marL="0" indent="0" algn="ctr">
              <a:spcBef>
                <a:spcPts val="0"/>
              </a:spcBef>
              <a:spcAft>
                <a:spcPts val="1200"/>
              </a:spcAft>
              <a:buNone/>
              <a:defRPr/>
            </a:pPr>
            <a:r>
              <a:rPr lang="en-US" sz="3600" dirty="0">
                <a:solidFill>
                  <a:schemeClr val="tx2"/>
                </a:solidFill>
                <a:ea typeface="+mj-ea"/>
                <a:cs typeface="+mj-cs"/>
              </a:rPr>
              <a:t>Gén 2:4</a:t>
            </a:r>
          </a:p>
          <a:p>
            <a:pPr marL="0" indent="0" algn="just">
              <a:spcBef>
                <a:spcPts val="0"/>
              </a:spcBef>
              <a:spcAft>
                <a:spcPts val="1200"/>
              </a:spcAft>
              <a:buNone/>
              <a:defRPr/>
            </a:pPr>
            <a:r>
              <a:rPr lang="es-ES" sz="3000" dirty="0"/>
              <a:t>Estos son los orígenes de los cielos y de la tierra cuando fueron creados (barah), el día en que el Señor Dios hizo (asah) la tierra y los cielos.</a:t>
            </a:r>
            <a:endParaRPr lang="en-US" sz="3000" dirty="0"/>
          </a:p>
          <a:p>
            <a:pPr marL="0" indent="0" algn="ctr">
              <a:spcBef>
                <a:spcPts val="0"/>
              </a:spcBef>
              <a:spcAft>
                <a:spcPts val="1200"/>
              </a:spcAft>
              <a:buNone/>
              <a:defRPr/>
            </a:pPr>
            <a:r>
              <a:rPr lang="en-US" sz="3600" dirty="0">
                <a:solidFill>
                  <a:schemeClr val="tx2"/>
                </a:solidFill>
                <a:ea typeface="+mj-ea"/>
                <a:cs typeface="+mj-cs"/>
              </a:rPr>
              <a:t>Isaías 43:7</a:t>
            </a:r>
          </a:p>
          <a:p>
            <a:pPr marL="0" indent="0" algn="just">
              <a:spcBef>
                <a:spcPts val="0"/>
              </a:spcBef>
              <a:spcAft>
                <a:spcPts val="1200"/>
              </a:spcAft>
              <a:buNone/>
              <a:defRPr/>
            </a:pPr>
            <a:r>
              <a:rPr lang="es-ES" sz="3000" dirty="0"/>
              <a:t>a todo el que es llamado por mi nombre y a quien he creado (barah) para mi gloria, a quien he formado y a quien he hecho (asah)</a:t>
            </a:r>
            <a:r>
              <a:rPr lang="en-US" sz="3000" dirty="0"/>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71C6-C298-6A8E-7CF0-A39A89D182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C0C0C0-C1F9-A170-B24C-8757E7051D69}"/>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9EB0A080-6142-1CA3-B8CF-3295A932B80F}"/>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20:8-11</a:t>
            </a:r>
          </a:p>
          <a:p>
            <a:pPr marL="0" indent="0" algn="just">
              <a:spcBef>
                <a:spcPts val="0"/>
              </a:spcBef>
              <a:spcAft>
                <a:spcPts val="1200"/>
              </a:spcAft>
              <a:buNone/>
              <a:defRPr/>
            </a:pPr>
            <a:r>
              <a:rPr lang="es-ES" dirty="0"/>
              <a:t>Este es el relato de los cielos y la tierra cuando fueron creados</a:t>
            </a:r>
            <a:r>
              <a:rPr lang="en-US" dirty="0"/>
              <a:t> (</a:t>
            </a:r>
            <a:r>
              <a:rPr lang="en-US" i="1" dirty="0"/>
              <a:t>bara</a:t>
            </a:r>
            <a:r>
              <a:rPr lang="en-US" dirty="0"/>
              <a:t>), </a:t>
            </a:r>
            <a:r>
              <a:rPr lang="es-ES" dirty="0"/>
              <a:t>en el día que el Señor Dios hizo </a:t>
            </a:r>
            <a:r>
              <a:rPr lang="en-US" dirty="0"/>
              <a:t>(</a:t>
            </a:r>
            <a:r>
              <a:rPr lang="en-US" i="1" dirty="0"/>
              <a:t>asah</a:t>
            </a:r>
            <a:r>
              <a:rPr lang="en-US" dirty="0"/>
              <a:t>) </a:t>
            </a:r>
            <a:r>
              <a:rPr lang="es-ES" dirty="0"/>
              <a:t>la tierra y el cielo</a:t>
            </a:r>
            <a:r>
              <a:rPr lang="en-US" dirty="0"/>
              <a:t>.</a:t>
            </a:r>
          </a:p>
        </p:txBody>
      </p:sp>
      <p:pic>
        <p:nvPicPr>
          <p:cNvPr id="4" name="Picture 3">
            <a:extLst>
              <a:ext uri="{FF2B5EF4-FFF2-40B4-BE49-F238E27FC236}">
                <a16:creationId xmlns:a16="http://schemas.microsoft.com/office/drawing/2014/main" id="{0A3D9DD3-86A1-355F-936A-CEBBC7935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130" y="2971800"/>
            <a:ext cx="2611739" cy="1864631"/>
          </a:xfrm>
          <a:prstGeom prst="rect">
            <a:avLst/>
          </a:prstGeom>
        </p:spPr>
      </p:pic>
    </p:spTree>
    <p:extLst>
      <p:ext uri="{BB962C8B-B14F-4D97-AF65-F5344CB8AC3E}">
        <p14:creationId xmlns:p14="http://schemas.microsoft.com/office/powerpoint/2010/main" val="40868009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9345-FEE4-81BA-4590-E0F1BBEEFD26}"/>
            </a:ext>
          </a:extLst>
        </p:cNvPr>
        <p:cNvGrpSpPr/>
        <p:nvPr/>
      </p:nvGrpSpPr>
      <p:grpSpPr>
        <a:xfrm>
          <a:off x="0" y="0"/>
          <a:ext cx="0" cy="0"/>
          <a:chOff x="0" y="0"/>
          <a:chExt cx="0" cy="0"/>
        </a:xfrm>
      </p:grpSpPr>
      <p:sp>
        <p:nvSpPr>
          <p:cNvPr id="47106" name="Rectangle 3">
            <a:extLst>
              <a:ext uri="{FF2B5EF4-FFF2-40B4-BE49-F238E27FC236}">
                <a16:creationId xmlns:a16="http://schemas.microsoft.com/office/drawing/2014/main" id="{AE7F19B1-A1F1-DB2F-A2B3-13F813F316E2}"/>
              </a:ext>
            </a:extLst>
          </p:cNvPr>
          <p:cNvSpPr>
            <a:spLocks noChangeArrowheads="1"/>
          </p:cNvSpPr>
          <p:nvPr/>
        </p:nvSpPr>
        <p:spPr bwMode="auto">
          <a:xfrm>
            <a:off x="0" y="1611154"/>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Hoy decidí que era hora de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orden en mi vida. Empecé por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limpiar el apartamento, aunque me costó bastante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pilas. Mientras barría, tropecé con una caja que alguien había puesto justo en medio del pasillo. Me molesté, pero intenté no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mal humor. En cambio,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música para animarme. Más tarde, salí al supermercado. En la fila, una señora empezó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ponerle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mala cara a la cajera, así que intenté calmar la situación. Pero ella se me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puso</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contra también. Al final del día, sólo quería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cómodo,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película… y no volver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pie fuera de casa hasta el lunes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A22C04F2-7B95-6562-35A0-732BC086EE1D}"/>
              </a:ext>
            </a:extLst>
          </p:cNvPr>
          <p:cNvSpPr txBox="1"/>
          <p:nvPr/>
        </p:nvSpPr>
        <p:spPr>
          <a:xfrm>
            <a:off x="2514600" y="762000"/>
            <a:ext cx="4012124" cy="646331"/>
          </a:xfrm>
          <a:prstGeom prst="rect">
            <a:avLst/>
          </a:prstGeom>
          <a:noFill/>
        </p:spPr>
        <p:txBody>
          <a:bodyPr wrap="none" rtlCol="0">
            <a:spAutoFit/>
          </a:bodyPr>
          <a:lstStyle/>
          <a:p>
            <a:pPr algn="ctr"/>
            <a:r>
              <a:rPr lang="es-CO" sz="3600" dirty="0">
                <a:solidFill>
                  <a:schemeClr val="tx2"/>
                </a:solidFill>
                <a:latin typeface="Calibri" panose="020F0502020204030204" pitchFamily="34" charset="0"/>
                <a:ea typeface="Calibri" panose="020F0502020204030204" pitchFamily="34" charset="0"/>
                <a:cs typeface="Calibri" panose="020F0502020204030204" pitchFamily="34" charset="0"/>
              </a:rPr>
              <a:t>Ejemplo del Internet</a:t>
            </a:r>
          </a:p>
        </p:txBody>
      </p:sp>
    </p:spTree>
    <p:extLst>
      <p:ext uri="{BB962C8B-B14F-4D97-AF65-F5344CB8AC3E}">
        <p14:creationId xmlns:p14="http://schemas.microsoft.com/office/powerpoint/2010/main" val="203883303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Y la tierra estaba sin orden y vacía, y las tinieblas cubrían la superficie del abismo, y el Espíritu de Dios se movía sobre la superficie de las aguas. 3 Entonces dijo Dios: Sea la luz. Y hubo luz</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9B7F5-253C-B578-54EC-79CA8417EC09}"/>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75F98A40-9A49-0E8D-3E01-5BEF4F2D6A2D}"/>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4A1D0975-291F-DABD-2BFB-AA552A0FF056}"/>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b="1" u="sng" dirty="0">
                <a:solidFill>
                  <a:srgbClr val="FFFFCC"/>
                </a:solidFill>
              </a:rPr>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82E6620F-6486-C4D8-8F69-442E40041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212614"/>
            <a:ext cx="3547078" cy="2532409"/>
          </a:xfrm>
          <a:prstGeom prst="rect">
            <a:avLst/>
          </a:prstGeom>
        </p:spPr>
      </p:pic>
    </p:spTree>
    <p:extLst>
      <p:ext uri="{BB962C8B-B14F-4D97-AF65-F5344CB8AC3E}">
        <p14:creationId xmlns:p14="http://schemas.microsoft.com/office/powerpoint/2010/main" val="2280738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76200" y="0"/>
            <a:ext cx="9244739"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20:8-11</a:t>
            </a:r>
          </a:p>
          <a:p>
            <a:pPr marL="0" indent="0" algn="just">
              <a:spcBef>
                <a:spcPts val="0"/>
              </a:spcBef>
              <a:spcAft>
                <a:spcPts val="1200"/>
              </a:spcAft>
              <a:buNone/>
              <a:defRPr/>
            </a:pPr>
            <a:r>
              <a:rPr lang="en-US" sz="2750" baseline="30000" dirty="0">
                <a:effectLst/>
              </a:rPr>
              <a:t>8</a:t>
            </a:r>
            <a:r>
              <a:rPr lang="en-US" dirty="0"/>
              <a:t> “</a:t>
            </a:r>
            <a:r>
              <a:rPr lang="es-ES" dirty="0"/>
              <a:t>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a:t>
            </a:r>
            <a:r>
              <a:rPr lang="en-US" dirty="0"/>
              <a:t>. </a:t>
            </a:r>
          </a:p>
        </p:txBody>
      </p:sp>
    </p:spTree>
    <p:extLst>
      <p:ext uri="{BB962C8B-B14F-4D97-AF65-F5344CB8AC3E}">
        <p14:creationId xmlns:p14="http://schemas.microsoft.com/office/powerpoint/2010/main" val="14943729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31:15-17</a:t>
            </a:r>
          </a:p>
          <a:p>
            <a:pPr marL="0" indent="0" algn="just">
              <a:spcBef>
                <a:spcPts val="0"/>
              </a:spcBef>
              <a:buNone/>
            </a:pPr>
            <a:r>
              <a:rPr lang="en-US" sz="2750" baseline="30000" dirty="0">
                <a:effectLst/>
              </a:rPr>
              <a:t>15</a:t>
            </a:r>
            <a:r>
              <a:rPr lang="en-US" sz="2750" dirty="0">
                <a:effectLst/>
              </a:rPr>
              <a:t> </a:t>
            </a:r>
            <a:r>
              <a:rPr lang="es-ES" sz="275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2750" dirty="0">
                <a:effectLst/>
              </a:rPr>
              <a:t>.” </a:t>
            </a:r>
          </a:p>
        </p:txBody>
      </p:sp>
    </p:spTree>
    <p:extLst>
      <p:ext uri="{BB962C8B-B14F-4D97-AF65-F5344CB8AC3E}">
        <p14:creationId xmlns:p14="http://schemas.microsoft.com/office/powerpoint/2010/main" val="1085326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DE53-786A-2467-96A1-91F7099E5CE2}"/>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E6674BF7-0FCB-0826-92A5-01827158A478}"/>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80D70DB1-CDCD-6DD1-B11E-654A009F71DE}"/>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b="1" u="sng" dirty="0">
                <a:solidFill>
                  <a:srgbClr val="FFFFCC"/>
                </a:solidFill>
              </a:rPr>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C69EC2B5-C978-8798-94B6-091A60427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151394"/>
            <a:ext cx="3470878" cy="2478006"/>
          </a:xfrm>
          <a:prstGeom prst="rect">
            <a:avLst/>
          </a:prstGeom>
        </p:spPr>
      </p:pic>
    </p:spTree>
    <p:extLst>
      <p:ext uri="{BB962C8B-B14F-4D97-AF65-F5344CB8AC3E}">
        <p14:creationId xmlns:p14="http://schemas.microsoft.com/office/powerpoint/2010/main" val="270205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5029200"/>
          </a:xfrm>
        </p:spPr>
        <p:txBody>
          <a:bodyPr/>
          <a:lstStyle/>
          <a:p>
            <a:pPr marL="0" indent="0" algn="ctr">
              <a:spcBef>
                <a:spcPts val="0"/>
              </a:spcBef>
              <a:spcAft>
                <a:spcPts val="1200"/>
              </a:spcAft>
              <a:buNone/>
              <a:defRPr/>
            </a:pPr>
            <a:r>
              <a:rPr lang="en-US" sz="3600" dirty="0">
                <a:solidFill>
                  <a:schemeClr val="tx2"/>
                </a:solidFill>
                <a:ea typeface="+mj-ea"/>
                <a:cs typeface="+mj-cs"/>
              </a:rPr>
              <a:t>¿Día - Era?</a:t>
            </a:r>
          </a:p>
          <a:p>
            <a:pPr marL="0" indent="0" algn="ctr">
              <a:spcBef>
                <a:spcPts val="0"/>
              </a:spcBef>
              <a:spcAft>
                <a:spcPts val="1200"/>
              </a:spcAft>
              <a:buNone/>
              <a:defRPr/>
            </a:pPr>
            <a:r>
              <a:rPr lang="en-US" sz="3600" dirty="0">
                <a:solidFill>
                  <a:schemeClr val="tx2"/>
                </a:solidFill>
                <a:ea typeface="+mj-ea"/>
                <a:cs typeface="+mj-cs"/>
              </a:rPr>
              <a:t>2 Pedro 3:8</a:t>
            </a:r>
          </a:p>
          <a:p>
            <a:pPr marL="0" marR="0" indent="0" algn="just">
              <a:spcBef>
                <a:spcPts val="0"/>
              </a:spcBef>
              <a:spcAft>
                <a:spcPts val="600"/>
              </a:spcAft>
              <a:buNone/>
            </a:pPr>
            <a:r>
              <a:rPr lang="es-ES" dirty="0">
                <a:effectLst>
                  <a:outerShdw blurRad="38100" dist="38100" dir="2700000" algn="tl">
                    <a:srgbClr val="000000">
                      <a:alpha val="43137"/>
                    </a:srgbClr>
                  </a:outerShdw>
                </a:effectLst>
              </a:rPr>
              <a:t>Pero, amados, no ignoréis esto: que para el Señor un día es como mil años, y mil años como un día</a:t>
            </a:r>
            <a:r>
              <a:rPr lang="en-US" dirty="0">
                <a:effectLst>
                  <a:outerShdw blurRad="38100" dist="38100" dir="2700000" algn="tl">
                    <a:srgbClr val="000000">
                      <a:alpha val="43137"/>
                    </a:srgbClr>
                  </a:outerShdw>
                </a:effectLst>
              </a:rPr>
              <a:t>.</a:t>
            </a:r>
          </a:p>
          <a:p>
            <a:pPr marL="0" indent="0" algn="ctr">
              <a:spcBef>
                <a:spcPts val="0"/>
              </a:spcBef>
              <a:spcAft>
                <a:spcPts val="1200"/>
              </a:spcAft>
              <a:buNone/>
              <a:defRPr/>
            </a:pPr>
            <a:r>
              <a:rPr lang="en-US" dirty="0">
                <a:effectLst>
                  <a:outerShdw blurRad="38100" dist="38100" dir="2700000" algn="tl">
                    <a:srgbClr val="000000">
                      <a:alpha val="43137"/>
                    </a:srgbClr>
                  </a:outerShdw>
                </a:effectLst>
              </a:rPr>
              <a:t> </a:t>
            </a:r>
            <a:r>
              <a:rPr lang="en-US" sz="3600" dirty="0">
                <a:solidFill>
                  <a:schemeClr val="tx2"/>
                </a:solidFill>
              </a:rPr>
              <a:t>Génesis 2:4?</a:t>
            </a:r>
          </a:p>
          <a:p>
            <a:pPr marL="0" marR="0" indent="0" algn="just">
              <a:spcBef>
                <a:spcPts val="0"/>
              </a:spcBef>
              <a:spcAft>
                <a:spcPts val="0"/>
              </a:spcAft>
              <a:buNone/>
            </a:pPr>
            <a:r>
              <a:rPr lang="es-ES" dirty="0">
                <a:effectLst>
                  <a:outerShdw blurRad="38100" dist="38100" dir="2700000" algn="tl">
                    <a:srgbClr val="000000">
                      <a:alpha val="43137"/>
                    </a:srgbClr>
                  </a:outerShdw>
                </a:effectLst>
              </a:rPr>
              <a:t>Estos son los orígenes de los cielos y de la tierra cuando fueron creados, el día en que el Señor Dios hizo la tierra y los cielos</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02672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52600" y="6096000"/>
            <a:ext cx="5638800" cy="685800"/>
          </a:xfrm>
        </p:spPr>
        <p:txBody>
          <a:bodyPr/>
          <a:lstStyle/>
          <a:p>
            <a:pPr algn="ctr" eaLnBrk="1" hangingPunct="1">
              <a:defRPr/>
            </a:pPr>
            <a:r>
              <a:rPr lang="en-US" sz="2000" kern="1200" dirty="0">
                <a:solidFill>
                  <a:schemeClr val="tx1"/>
                </a:solidFill>
                <a:ea typeface="+mn-ea"/>
                <a:cs typeface="Arial" panose="020B0604020202020204" pitchFamily="34" charset="0"/>
              </a:rPr>
              <a:t>Ken Ham et al, </a:t>
            </a:r>
            <a:r>
              <a:rPr lang="en-US" sz="2000" i="1" kern="1200" dirty="0">
                <a:solidFill>
                  <a:schemeClr val="tx1"/>
                </a:solidFill>
                <a:ea typeface="+mn-ea"/>
                <a:cs typeface="Arial" panose="020B0604020202020204" pitchFamily="34" charset="0"/>
              </a:rPr>
              <a:t>Answers in Genesis</a:t>
            </a:r>
            <a:r>
              <a:rPr lang="en-US" sz="2000" kern="1200" dirty="0">
                <a:solidFill>
                  <a:schemeClr val="tx1"/>
                </a:solidFill>
                <a:ea typeface="+mn-ea"/>
                <a:cs typeface="Arial" panose="020B0604020202020204" pitchFamily="34" charset="0"/>
              </a:rPr>
              <a:t>, rev ed. (Green Forest, AR: Master Books, 1990), 37-emphasis mine.</a:t>
            </a:r>
          </a:p>
        </p:txBody>
      </p:sp>
      <p:sp>
        <p:nvSpPr>
          <p:cNvPr id="24579" name="Rectangle 3"/>
          <p:cNvSpPr>
            <a:spLocks noGrp="1" noChangeArrowheads="1"/>
          </p:cNvSpPr>
          <p:nvPr>
            <p:ph idx="1"/>
          </p:nvPr>
        </p:nvSpPr>
        <p:spPr>
          <a:xfrm>
            <a:off x="685800" y="2632075"/>
            <a:ext cx="7772400" cy="1939925"/>
          </a:xfrm>
        </p:spPr>
        <p:txBody>
          <a:bodyPr/>
          <a:lstStyle/>
          <a:p>
            <a:pPr marL="0" indent="0" algn="just" eaLnBrk="1" hangingPunct="1">
              <a:buFont typeface="Wingdings" pitchFamily="2" charset="2"/>
              <a:buNone/>
              <a:defRPr/>
            </a:pPr>
            <a:r>
              <a:rPr lang="en-US" sz="3600" dirty="0">
                <a:cs typeface="Calibri" panose="020F0502020204030204" pitchFamily="34" charset="0"/>
              </a:rPr>
              <a:t>“</a:t>
            </a:r>
            <a:r>
              <a:rPr lang="es-ES" sz="3600" dirty="0">
                <a:cs typeface="Calibri" panose="020F0502020204030204" pitchFamily="34" charset="0"/>
              </a:rPr>
              <a:t>En los </a:t>
            </a:r>
            <a:r>
              <a:rPr lang="es-ES" sz="3600" b="1" u="sng" dirty="0">
                <a:solidFill>
                  <a:srgbClr val="FFFFCC"/>
                </a:solidFill>
                <a:cs typeface="Calibri" panose="020F0502020204030204" pitchFamily="34" charset="0"/>
              </a:rPr>
              <a:t>días</a:t>
            </a:r>
            <a:r>
              <a:rPr lang="es-ES" sz="3600" dirty="0">
                <a:cs typeface="Calibri" panose="020F0502020204030204" pitchFamily="34" charset="0"/>
              </a:rPr>
              <a:t> de mi padre, se tardaba diez </a:t>
            </a:r>
            <a:r>
              <a:rPr lang="es-ES" sz="3600" b="1" u="sng" dirty="0">
                <a:solidFill>
                  <a:srgbClr val="FFFFCC"/>
                </a:solidFill>
                <a:cs typeface="Calibri" panose="020F0502020204030204" pitchFamily="34" charset="0"/>
              </a:rPr>
              <a:t>días</a:t>
            </a:r>
            <a:r>
              <a:rPr lang="es-ES" sz="3600" dirty="0">
                <a:cs typeface="Calibri" panose="020F0502020204030204" pitchFamily="34" charset="0"/>
              </a:rPr>
              <a:t> en cruzar el desierto australiano durante el </a:t>
            </a:r>
            <a:r>
              <a:rPr lang="es-ES" sz="3600" b="1" u="sng" dirty="0">
                <a:solidFill>
                  <a:srgbClr val="FFFFCC"/>
                </a:solidFill>
                <a:cs typeface="Calibri" panose="020F0502020204030204" pitchFamily="34" charset="0"/>
              </a:rPr>
              <a:t>día</a:t>
            </a:r>
            <a:r>
              <a:rPr lang="en-US" sz="3600" dirty="0">
                <a:cs typeface="Calibri" panose="020F0502020204030204" pitchFamily="34" charset="0"/>
              </a:rPr>
              <a:t>.”</a:t>
            </a:r>
            <a:endParaRPr lang="en-US" sz="3600" dirty="0"/>
          </a:p>
        </p:txBody>
      </p:sp>
      <p:pic>
        <p:nvPicPr>
          <p:cNvPr id="2" name="Picture 1">
            <a:extLst>
              <a:ext uri="{FF2B5EF4-FFF2-40B4-BE49-F238E27FC236}">
                <a16:creationId xmlns:a16="http://schemas.microsoft.com/office/drawing/2014/main" id="{78ACB71F-64D2-6E29-9F6F-91896D533B5F}"/>
              </a:ext>
            </a:extLst>
          </p:cNvPr>
          <p:cNvPicPr>
            <a:picLocks noChangeAspect="1"/>
          </p:cNvPicPr>
          <p:nvPr/>
        </p:nvPicPr>
        <p:blipFill>
          <a:blip r:embed="rId2"/>
          <a:stretch>
            <a:fillRect/>
          </a:stretch>
        </p:blipFill>
        <p:spPr>
          <a:xfrm>
            <a:off x="2971800" y="457200"/>
            <a:ext cx="2971800" cy="2125699"/>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660DA-8646-F02C-1E05-55B4E17A4BF5}"/>
            </a:ext>
          </a:extLst>
        </p:cNvPr>
        <p:cNvGrpSpPr/>
        <p:nvPr/>
      </p:nvGrpSpPr>
      <p:grpSpPr>
        <a:xfrm>
          <a:off x="0" y="0"/>
          <a:ext cx="0" cy="0"/>
          <a:chOff x="0" y="0"/>
          <a:chExt cx="0" cy="0"/>
        </a:xfrm>
      </p:grpSpPr>
      <p:sp>
        <p:nvSpPr>
          <p:cNvPr id="47106" name="Rectangle 3">
            <a:extLst>
              <a:ext uri="{FF2B5EF4-FFF2-40B4-BE49-F238E27FC236}">
                <a16:creationId xmlns:a16="http://schemas.microsoft.com/office/drawing/2014/main" id="{5E75C989-797A-E7A9-42B4-B7EE3BD91AB4}"/>
              </a:ext>
            </a:extLst>
          </p:cNvPr>
          <p:cNvSpPr>
            <a:spLocks noChangeArrowheads="1"/>
          </p:cNvSpPr>
          <p:nvPr/>
        </p:nvSpPr>
        <p:spPr bwMode="auto">
          <a:xfrm>
            <a:off x="0" y="1611154"/>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Hoy decidí que era hora de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orden en mi vida. Empecé por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limpiar el apartamento, aunque me costó bastante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pilas. Mientras barría, tropecé con una caja que alguien había puesto justo en medio del pasillo. Me molesté, pero intenté no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mal humor. En cambio,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música para animarme. Más tarde, salí al supermercado. En la fila, una señora empezó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ponerle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mala cara a la cajera, así que intenté calmar la situación. Pero ella se me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puso</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contra también. Al final del día, sólo quería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cómodo,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película… y no volver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pie fuera de casa hasta el lunes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F321557D-8AB7-DC93-CA0D-96FBD9C8339B}"/>
              </a:ext>
            </a:extLst>
          </p:cNvPr>
          <p:cNvSpPr txBox="1"/>
          <p:nvPr/>
        </p:nvSpPr>
        <p:spPr>
          <a:xfrm>
            <a:off x="2514600" y="762000"/>
            <a:ext cx="4012124" cy="646331"/>
          </a:xfrm>
          <a:prstGeom prst="rect">
            <a:avLst/>
          </a:prstGeom>
          <a:noFill/>
        </p:spPr>
        <p:txBody>
          <a:bodyPr wrap="none" rtlCol="0">
            <a:spAutoFit/>
          </a:bodyPr>
          <a:lstStyle/>
          <a:p>
            <a:pPr algn="ctr"/>
            <a:r>
              <a:rPr lang="es-CO" sz="3600" dirty="0">
                <a:solidFill>
                  <a:schemeClr val="tx2"/>
                </a:solidFill>
                <a:latin typeface="Calibri" panose="020F0502020204030204" pitchFamily="34" charset="0"/>
                <a:ea typeface="Calibri" panose="020F0502020204030204" pitchFamily="34" charset="0"/>
                <a:cs typeface="Calibri" panose="020F0502020204030204" pitchFamily="34" charset="0"/>
              </a:rPr>
              <a:t>Ejemplo del Internet</a:t>
            </a:r>
          </a:p>
        </p:txBody>
      </p:sp>
    </p:spTree>
    <p:extLst>
      <p:ext uri="{BB962C8B-B14F-4D97-AF65-F5344CB8AC3E}">
        <p14:creationId xmlns:p14="http://schemas.microsoft.com/office/powerpoint/2010/main" val="181839141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dirty="0"/>
              <a:t>Adjetivo adjunto “largo” (rab) a la palabra “día” (yom)</a:t>
            </a:r>
          </a:p>
        </p:txBody>
      </p:sp>
      <p:pic>
        <p:nvPicPr>
          <p:cNvPr id="3" name="Picture 2">
            <a:extLst>
              <a:ext uri="{FF2B5EF4-FFF2-40B4-BE49-F238E27FC236}">
                <a16:creationId xmlns:a16="http://schemas.microsoft.com/office/drawing/2014/main" id="{EA8B980C-8041-31A6-D688-BC3D7996AEF9}"/>
              </a:ext>
            </a:extLst>
          </p:cNvPr>
          <p:cNvPicPr>
            <a:picLocks noChangeAspect="1"/>
          </p:cNvPicPr>
          <p:nvPr/>
        </p:nvPicPr>
        <p:blipFill>
          <a:blip r:embed="rId2"/>
          <a:stretch>
            <a:fillRect/>
          </a:stretch>
        </p:blipFill>
        <p:spPr>
          <a:xfrm>
            <a:off x="5486400" y="2133600"/>
            <a:ext cx="3468925" cy="2481287"/>
          </a:xfrm>
          <a:prstGeom prst="rect">
            <a:avLst/>
          </a:prstGeom>
        </p:spPr>
      </p:pic>
    </p:spTree>
    <p:extLst>
      <p:ext uri="{BB962C8B-B14F-4D97-AF65-F5344CB8AC3E}">
        <p14:creationId xmlns:p14="http://schemas.microsoft.com/office/powerpoint/2010/main" val="3424273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5F2F-6EFE-EAA5-798F-460E3CBCB4B5}"/>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ACA78ABF-59D4-6402-C02F-E84CEFD64B6B}"/>
              </a:ext>
            </a:extLst>
          </p:cNvPr>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a:extLst>
              <a:ext uri="{FF2B5EF4-FFF2-40B4-BE49-F238E27FC236}">
                <a16:creationId xmlns:a16="http://schemas.microsoft.com/office/drawing/2014/main" id="{F52550F5-C643-61C5-3E58-2822B07DCEF8}"/>
              </a:ext>
            </a:extLst>
          </p:cNvPr>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b="1" u="sng" dirty="0">
                <a:solidFill>
                  <a:srgbClr val="FFFFCC"/>
                </a:solidFill>
              </a:rPr>
              <a:t>Olam</a:t>
            </a:r>
          </a:p>
          <a:p>
            <a:pPr marL="461963" indent="-461963" algn="just" eaLnBrk="1" hangingPunct="1">
              <a:spcBef>
                <a:spcPts val="0"/>
              </a:spcBef>
              <a:spcAft>
                <a:spcPts val="2400"/>
              </a:spcAft>
              <a:defRPr/>
            </a:pPr>
            <a:r>
              <a:rPr lang="en-US" dirty="0"/>
              <a:t>Adjetivo adjunto “largo” (rab) a la palabra “día” (yom)</a:t>
            </a:r>
          </a:p>
        </p:txBody>
      </p:sp>
      <p:pic>
        <p:nvPicPr>
          <p:cNvPr id="3" name="Picture 2">
            <a:extLst>
              <a:ext uri="{FF2B5EF4-FFF2-40B4-BE49-F238E27FC236}">
                <a16:creationId xmlns:a16="http://schemas.microsoft.com/office/drawing/2014/main" id="{4D226FB7-FD99-7BBE-B11D-0512EBFD2CDD}"/>
              </a:ext>
            </a:extLst>
          </p:cNvPr>
          <p:cNvPicPr>
            <a:picLocks noChangeAspect="1"/>
          </p:cNvPicPr>
          <p:nvPr/>
        </p:nvPicPr>
        <p:blipFill>
          <a:blip r:embed="rId2"/>
          <a:stretch>
            <a:fillRect/>
          </a:stretch>
        </p:blipFill>
        <p:spPr>
          <a:xfrm>
            <a:off x="5385515" y="2220253"/>
            <a:ext cx="3468925" cy="2481287"/>
          </a:xfrm>
          <a:prstGeom prst="rect">
            <a:avLst/>
          </a:prstGeom>
        </p:spPr>
      </p:pic>
    </p:spTree>
    <p:extLst>
      <p:ext uri="{BB962C8B-B14F-4D97-AF65-F5344CB8AC3E}">
        <p14:creationId xmlns:p14="http://schemas.microsoft.com/office/powerpoint/2010/main" val="10398313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Éxodo 21:2, 5-6</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 compras un siervo hebreo, te servirá seis años, pero al séptimo saldrá libre sin pagar nada.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Pero si el siervo insiste, diciendo: «Amo a mi señor, a mi mujer y a mis hijos; no saldré libre», 6 entonces su amo lo traerá a Dios[d], y lo traerá a la puerta o al quicial. Y su amo le horadará la oreja con una lezna, y él le servirá para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siempre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7235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22510</TotalTime>
  <Words>15182</Words>
  <Application>Microsoft Office PowerPoint</Application>
  <PresentationFormat>On-screen Show (4:3)</PresentationFormat>
  <Paragraphs>1267</Paragraphs>
  <Slides>227</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227</vt:i4>
      </vt:variant>
    </vt:vector>
  </HeadingPairs>
  <TitlesOfParts>
    <vt:vector size="236" baseType="lpstr">
      <vt:lpstr>Arial</vt:lpstr>
      <vt:lpstr>Calibri</vt:lpstr>
      <vt:lpstr>Century Gothic</vt:lpstr>
      <vt:lpstr>Segoe UI Variable Small</vt:lpstr>
      <vt:lpstr>Symbol</vt:lpstr>
      <vt:lpstr>system-ui</vt:lpstr>
      <vt:lpstr>Times New Roman</vt:lpstr>
      <vt:lpstr>Wingdings</vt:lpstr>
      <vt:lpstr>Azure</vt:lpstr>
      <vt:lpstr>PowerPoint Presentation</vt:lpstr>
      <vt:lpstr>CONTENIDO INTRODUCTORIO</vt:lpstr>
      <vt:lpstr>ESTRUCTURA DE GÉNESIS</vt:lpstr>
      <vt:lpstr>ESTRUCTURA DE GÉNESIS</vt:lpstr>
      <vt:lpstr>¿Relato Contradictorio de la Creación?</vt:lpstr>
      <vt:lpstr>Génesis 1:1–2:3 Esquema</vt:lpstr>
      <vt:lpstr>Temas Claves en Génesis 1</vt:lpstr>
      <vt:lpstr>Génesis 1:1–2:3 Esquema</vt:lpstr>
      <vt:lpstr>PowerPoint Presentation</vt:lpstr>
      <vt:lpstr>Temas Claves en Génesis 1</vt:lpstr>
      <vt:lpstr>Refutando las Filosofías Humanas (Gén 1:1)</vt:lpstr>
      <vt:lpstr>Refutando las Filosofías Humanas (Gén 1:1)</vt:lpstr>
      <vt:lpstr>PowerPoint Presentation</vt:lpstr>
      <vt:lpstr>PowerPoint Presentation</vt:lpstr>
      <vt:lpstr>Refutando las Filosofías Humanas (Gén 1:1)</vt:lpstr>
      <vt:lpstr>Génesis 1:1–2:3 Esquema</vt:lpstr>
      <vt:lpstr>PowerPoint Presentation</vt:lpstr>
      <vt:lpstr>PowerPoint Presentation</vt:lpstr>
      <vt:lpstr>PowerPoint Presentation</vt:lpstr>
      <vt:lpstr>“en el caso de tohu y bohu.. es igualmente admisible considerar que estas palabras se refieren a la naturaleza no formada de la tierra antes de que Dios imprimiera en ella su voluntad creadora. Un bloque de mármol y una estatua desmoronada son ambos sin forma. El primero se encuentra en un estado que espera. Y de esa forma informe, de esa falta de forma, surge una imagen. Cuando Dios hizo la tierra, la hizo como un bloque de mármol del cual, Él sacaría la belleza del mundo.”</vt:lpstr>
      <vt:lpstr>“תֹּהוּ n.m. sin forma, confusión, irrealidad, vacío — 1. sin forma, de la tierra primigenia, de tierra reducida al caos primigenio (ambos + וָבֹהוּ y la vacuidad), ˊקִרְיַת־תּ‍ Ciudad del Caos (de ciudad en ruinas); = nada, espacio vacío; de vacío, Residuos sin rastro. 2. fig. de lo que está vacío, irreal, como ídolos (coll. de los hacedores de ídolos), Argumentos o consideraciones infundadas, Irrealidad o falsedad moral; = una cosa de nada, Inutilidad; Como Adv. Acc. Le dije que no, תֹּהוּ בַקְּשׁוּנִי búscame vacíamente, en vano.”</vt:lpstr>
      <vt:lpstr> בֹּהוn.[m.] vacío, alw. c. תֹּהוּ q.v.; תֹּהוּ וָבֹהוּ de la tierra primigenia; de la tierra bajo el juicio de ˊי‍; קַו־תֹהוּ וְאבְנֵי בֹהוּ la línea del desolación y las piedras de vacío, i.e. caen en picado, empleados, no como de costumbre para construir, sino para destruir muros; v. sub אבן6.</vt:lpstr>
      <vt:lpstr>PowerPoint Presentation</vt:lpstr>
      <vt:lpstr>PowerPoint Presentation</vt:lpstr>
      <vt:lpstr>PowerPoint Presentation</vt:lpstr>
      <vt:lpstr>PowerPoint Presentation</vt:lpstr>
      <vt:lpstr>PowerPoint Presentation</vt:lpstr>
      <vt:lpstr>PowerPoint Presentation</vt:lpstr>
      <vt:lpstr>Formando y Poblando (Gén 1:1)</vt:lpstr>
      <vt:lpstr>Temas Claves en Génesis 1</vt:lpstr>
      <vt:lpstr>PowerPoint Presentation</vt:lpstr>
      <vt:lpstr>PowerPoint Presentation</vt:lpstr>
      <vt:lpstr>Problemas de la Teoría de la Brecha</vt:lpstr>
      <vt:lpstr>Problemas de la Teoría de la Brecha</vt:lpstr>
      <vt:lpstr>Problemas de la Teoría de la Brecha</vt:lpstr>
      <vt:lpstr>PowerPoint Presentation</vt:lpstr>
      <vt:lpstr>PowerPoint Presentation</vt:lpstr>
      <vt:lpstr>PowerPoint Presentation</vt:lpstr>
      <vt:lpstr>Problemas de la Teoría de la Brecha</vt:lpstr>
      <vt:lpstr>“en el caso de tohu y bohu.. es igualmente admisible considerar que estas palabras se refieren a la naturaleza no formada de la tierra antes de que Dios imprimiera en ella su voluntad creadora. Un bloque de mármol y una estatua desmoronada son ambos sin forma. El primero se encuentra en un estado que espera. Y de esa forma informe, de esa falta de forma, surge una imagen. Cuando Dios hizo la tierra, la hizo como un bloque de mármol del cual, Él sacaría la belleza del mundo.”</vt:lpstr>
      <vt:lpstr>“תֹּהוּ n.m. sin forma, confusión, irrealidad, vacío — 1. sin forma, de la tierra primigenia, de tierra reducida al caos primigenio (ambos + וָבֹהוּ y la vacuidad), ˊקִרְיַת־תּ‍ Ciudad del Caos (de ciudad en ruinas); = nada, espacio vacío; de vacío, Residuos sin rastro. 2. fig. de lo que está vacío, irreal, como ídolos (coll. de los hacedores de ídolos), Argumentos o consideraciones infundadas, Irrealidad o falsedad moral; = una cosa de nada, Inutilidad; Como Adv. Acc. Le dije que no, תֹּהוּ בַקְּשׁוּנִי búscame vacíamente, en vano.”</vt:lpstr>
      <vt:lpstr> בֹּהוn.[m.] vacio, alw. c. תֹּהוּ q.v.; תֹּהוּ וָבֹהוּ de la tierra primigenia; de la tierra bajo el juicio de ˊי‍; קַו־תֹהוּ וְאבְנֵי בֹהוּ la línea del desolación y las piedras de vacío, i.e. caen en picado, empleados, no como de costumbre para construir, sino para destruir muros; v. sub אבן6.</vt:lpstr>
      <vt:lpstr>Problemas de la Teoría de la Brecha</vt:lpstr>
      <vt:lpstr>PowerPoint Presentation</vt:lpstr>
      <vt:lpstr>PowerPoint Presentation</vt:lpstr>
      <vt:lpstr>PowerPoint Presentation</vt:lpstr>
      <vt:lpstr>PowerPoint Presentation</vt:lpstr>
      <vt:lpstr>PowerPoint Presentation</vt:lpstr>
      <vt:lpstr>Problemas de la Teoría de la Brecha</vt:lpstr>
      <vt:lpstr>PowerPoint Presentation</vt:lpstr>
      <vt:lpstr>¿Rellenar o Llenar de Nuevo?</vt:lpstr>
      <vt:lpstr>PowerPoint Presentation</vt:lpstr>
      <vt:lpstr>Problemas de la Teoría de la Brecha</vt:lpstr>
      <vt:lpstr>PowerPoint Presentation</vt:lpstr>
      <vt:lpstr>PowerPoint Presentation</vt:lpstr>
      <vt:lpstr>Problemas de la Teoría de la Brecha</vt:lpstr>
      <vt:lpstr>PowerPoint Presentation</vt:lpstr>
      <vt:lpstr>PowerPoint Presentation</vt:lpstr>
      <vt:lpstr>Problemas de la Teoría de la Brecha</vt:lpstr>
      <vt:lpstr>PowerPoint Presentation</vt:lpstr>
      <vt:lpstr>PowerPoint Presentation</vt:lpstr>
      <vt:lpstr>PowerPoint Presentation</vt:lpstr>
      <vt:lpstr>PowerPoint Presentation</vt:lpstr>
      <vt:lpstr>PowerPoint Presentation</vt:lpstr>
      <vt:lpstr>PowerPoint Presentation</vt:lpstr>
      <vt:lpstr>Problemas de la Teoría de la Brecha</vt:lpstr>
      <vt:lpstr>PowerPoint Presentation</vt:lpstr>
      <vt:lpstr>PowerPoint Presentation</vt:lpstr>
      <vt:lpstr>PowerPoint Presentation</vt:lpstr>
      <vt:lpstr>PowerPoint Presentation</vt:lpstr>
      <vt:lpstr>PowerPoint Presentation</vt:lpstr>
      <vt:lpstr>Problemas de la Teoría de la Brecha</vt:lpstr>
      <vt:lpstr>Dos Posturas sobre Génesis y la “Ciencia” (en los primeros capítulos)</vt:lpstr>
      <vt:lpstr>Dos Posturas sobre Génesis y la “Ciencia” (en los primeros capítulos)</vt:lpstr>
      <vt:lpstr>Problemas de la Teoría de la Brecha</vt:lpstr>
      <vt:lpstr>PowerPoint Presentation</vt:lpstr>
      <vt:lpstr>PowerPoint Presentation</vt:lpstr>
      <vt:lpstr>Génesis 1:1–2:3 Esquema</vt:lpstr>
      <vt:lpstr>Génesis 1:1–2:3 Esquema</vt:lpstr>
      <vt:lpstr>PowerPoint Presentation</vt:lpstr>
      <vt:lpstr>Temas Claves en Génesis 1</vt:lpstr>
      <vt:lpstr>Días de la Creación</vt:lpstr>
      <vt:lpstr>Días de la Creación</vt:lpstr>
      <vt:lpstr>¿Días de Revelación?</vt:lpstr>
      <vt:lpstr>PowerPoint Presentation</vt:lpstr>
      <vt:lpstr>PowerPoint Presentation</vt:lpstr>
      <vt:lpstr>PowerPoint Presentation</vt:lpstr>
      <vt:lpstr>PowerPoint Presentation</vt:lpstr>
      <vt:lpstr>PowerPoint Presentation</vt:lpstr>
      <vt:lpstr>Días de la Creación</vt:lpstr>
      <vt:lpstr>PowerPoint Presentation</vt:lpstr>
      <vt:lpstr>PowerPoint Presentation</vt:lpstr>
      <vt:lpstr>Días de la Creación</vt:lpstr>
      <vt:lpstr>PowerPoint Presentation</vt:lpstr>
      <vt:lpstr>Ken Ham et al, Answers in Genesis, rev ed. (Green Forest, AR: Master Books, 1990), 37-emphasis mine.</vt:lpstr>
      <vt:lpstr>PowerPoint Presentation</vt:lpstr>
      <vt:lpstr>Formas Alternativas de Describir Edades</vt:lpstr>
      <vt:lpstr>Formas Alternativas de Describir Edades</vt:lpstr>
      <vt:lpstr>PowerPoint Presentation</vt:lpstr>
      <vt:lpstr>Formas Alternativas de Describir Edades</vt:lpstr>
      <vt:lpstr>PowerPoint Presentation</vt:lpstr>
      <vt:lpstr>Días de la Creación</vt:lpstr>
      <vt:lpstr>¿Días Ordinarios y Consecutivos?</vt:lpstr>
      <vt:lpstr>PowerPoint Presentation</vt:lpstr>
      <vt:lpstr>PowerPoint Presentation</vt:lpstr>
      <vt:lpstr>¿Días Ordinarios y Consecutivos?</vt:lpstr>
      <vt:lpstr>PowerPoint Presentation</vt:lpstr>
      <vt:lpstr>Génesis 1:1–2:3 Esquema</vt:lpstr>
      <vt:lpstr>Temas Claves en Génesis 1</vt:lpstr>
      <vt:lpstr>Día 2 Teoría del Dosel (Gén 1:6-8)</vt:lpstr>
      <vt:lpstr>Día 2 Teoría del Dosel (Gén 1:6-8)</vt:lpstr>
      <vt:lpstr>PowerPoint Presentation</vt:lpstr>
      <vt:lpstr>PowerPoint Presentation</vt:lpstr>
      <vt:lpstr>Día 2 Teoría del Dosel (Gén 1:6-8)</vt:lpstr>
      <vt:lpstr>Día 2 Teoría del Dosel (Gén 1:6-8)</vt:lpstr>
      <vt:lpstr>PowerPoint Presentation</vt:lpstr>
      <vt:lpstr>PowerPoint Presentation</vt:lpstr>
      <vt:lpstr>Día 2 Teoría del Dosel (Gén 1:6-8)</vt:lpstr>
      <vt:lpstr>Día 2 Teoría del Dosel (Gén 1:6-8)</vt:lpstr>
      <vt:lpstr>Día 2 Teoría del Dosel (Gén 1:6-8)</vt:lpstr>
      <vt:lpstr>PowerPoint Presentation</vt:lpstr>
      <vt:lpstr>PowerPoint Presentation</vt:lpstr>
      <vt:lpstr>PowerPoint Presentation</vt:lpstr>
      <vt:lpstr>Génesis 1:1–2:3 Esquema</vt:lpstr>
      <vt:lpstr>Génesis 1:1–2:3 Esquema</vt:lpstr>
      <vt:lpstr>Formando y Poblando (Gén 1:1)</vt:lpstr>
      <vt:lpstr>PowerPoint Presentation</vt:lpstr>
      <vt:lpstr>Temas Claves en Génesis 1</vt:lpstr>
      <vt:lpstr>PowerPoint Presentation</vt:lpstr>
      <vt:lpstr>PowerPoint Presentation</vt:lpstr>
      <vt:lpstr>¿Día 4: La Luz Antes que el Sol?  (Gén. 1:3; Gén 1:14-19)</vt:lpstr>
      <vt:lpstr>¿Día 4: La Luz Antes que el Sol?  (Gén. 1:3; Gén 1:14-19)</vt:lpstr>
      <vt:lpstr>¿Día 4: La Luz Antes que el Sol?  (Gén. 1:3; Gén 1:14-19)</vt:lpstr>
      <vt:lpstr>PowerPoint Presentation</vt:lpstr>
      <vt:lpstr>¿Día 4: La Luz Antes que el Sol?  (Gén. 1:3; Gén 1:14-19)</vt:lpstr>
      <vt:lpstr>PowerPoint Presentation</vt:lpstr>
      <vt:lpstr>¿La Luz Solo se Revela en el día 4?</vt:lpstr>
      <vt:lpstr>Génesis 1:1–2:3 Esquema</vt:lpstr>
      <vt:lpstr>Génesis 1:1–2:3 Esquema</vt:lpstr>
      <vt:lpstr>Temas Claves en Génesis 1</vt:lpstr>
      <vt:lpstr>Día 6 Administrador Teocrático (Gén 1:24-31)</vt:lpstr>
      <vt:lpstr>Día 6 Administrador Teocrático (Gén 1:24-31)</vt:lpstr>
      <vt:lpstr>Día 6 Administrador Teocrático (Gén 1:24-31)</vt:lpstr>
      <vt:lpstr>PowerPoint Presentation</vt:lpstr>
      <vt:lpstr>PowerPoint Presentation</vt:lpstr>
      <vt:lpstr>La Trinidad en Génesis</vt:lpstr>
      <vt:lpstr>PowerPoint Presentation</vt:lpstr>
      <vt:lpstr>PowerPoint Presentation</vt:lpstr>
      <vt:lpstr>PowerPoint Presentation</vt:lpstr>
      <vt:lpstr>Día 6 Administrador Teocrático (Gén 1:24-31)</vt:lpstr>
      <vt:lpstr>PowerPoint Presentation</vt:lpstr>
      <vt:lpstr>PowerPoint Presentation</vt:lpstr>
      <vt:lpstr>Día 6 Administrador Teocrático (Gén 1:24-31)</vt:lpstr>
      <vt:lpstr>PowerPoint Presentation</vt:lpstr>
      <vt:lpstr>PowerPoint Presentation</vt:lpstr>
      <vt:lpstr>J. Dwight Pentecost Thy kingdom Come, Page 316</vt:lpstr>
      <vt:lpstr>Mark Hitchcock The End, Page 421-22</vt:lpstr>
      <vt:lpstr>Día 6 Administrador Teocrático (Gén 1:24-31)</vt:lpstr>
      <vt:lpstr>PowerPoint Presentation</vt:lpstr>
      <vt:lpstr>PowerPoint Presentation</vt:lpstr>
      <vt:lpstr>PowerPoint Presentation</vt:lpstr>
      <vt:lpstr>PowerPoint Presentation</vt:lpstr>
      <vt:lpstr>Día 6 Administrador Teocrático (Gén 1:24-31)</vt:lpstr>
      <vt:lpstr>PowerPoint Presentation</vt:lpstr>
      <vt:lpstr>PowerPoint Presentation</vt:lpstr>
      <vt:lpstr>Génesis 1:1–2:3 Esquema</vt:lpstr>
      <vt:lpstr>PowerPoint Presentation</vt:lpstr>
      <vt:lpstr>Temas Claves en Génesis 1</vt:lpstr>
      <vt:lpstr>PowerPoint Presentation</vt:lpstr>
      <vt:lpstr>Día 7 Sábado (Gén 2:1-3)</vt:lpstr>
      <vt:lpstr>Día 7 Sábado (Gén 2:1-3)</vt:lpstr>
      <vt:lpstr>Día 7 Sábado (Gén 2:1-3)</vt:lpstr>
      <vt:lpstr>PowerPoint Presentation</vt:lpstr>
      <vt:lpstr>PowerPoint Presentation</vt:lpstr>
      <vt:lpstr>Día 7 Sábado (Gén 2:1-3)</vt:lpstr>
      <vt:lpstr>Día 7 Sábado (Gén 2:1-3)</vt:lpstr>
      <vt:lpstr>Día 7 Sábado (Gén 2:1-3)</vt:lpstr>
      <vt:lpstr>Día 7 Sábado (Gén 2:1-3)</vt:lpstr>
      <vt:lpstr>PowerPoint Presentation</vt:lpstr>
      <vt:lpstr>Temas Claves en Génesis 1</vt:lpstr>
      <vt:lpstr>Origen del Hombre</vt:lpstr>
      <vt:lpstr>Evolución Wikipedia</vt:lpstr>
      <vt:lpstr>Recursos del Diseño Inteligente</vt:lpstr>
      <vt:lpstr>Las Fallas de la Evolución</vt:lpstr>
      <vt:lpstr>Las Fallas de la Evolución</vt:lpstr>
      <vt:lpstr>Eslabones Perdidos</vt:lpstr>
      <vt:lpstr>Eslabones Perdidos</vt:lpstr>
      <vt:lpstr>Las Fallas de la Evolución</vt:lpstr>
      <vt:lpstr>PowerPoint Presentation</vt:lpstr>
      <vt:lpstr>Las Fallas de la Evolución</vt:lpstr>
      <vt:lpstr>Las Fallas de la Evolución</vt:lpstr>
      <vt:lpstr>Las Fallas de la Evolución</vt:lpstr>
      <vt:lpstr>Las Fallas de la Evolución</vt:lpstr>
      <vt:lpstr>¿Por Qué la Popularidad de Evolución?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Génesis 1:1–2:3 Esquema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dc:title>
  <dc:subject>Genesis 1</dc:subject>
  <dc:creator>A. Woods</dc:creator>
  <dc:description>Modified by Jim McGowan</dc:description>
  <cp:lastModifiedBy>Claudia Mora</cp:lastModifiedBy>
  <cp:revision>1203</cp:revision>
  <cp:lastPrinted>2011-06-25T18:12:52Z</cp:lastPrinted>
  <dcterms:created xsi:type="dcterms:W3CDTF">2009-03-17T12:21:13Z</dcterms:created>
  <dcterms:modified xsi:type="dcterms:W3CDTF">2025-06-21T23:23:07Z</dcterms:modified>
</cp:coreProperties>
</file>