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4"/>
  </p:notesMasterIdLst>
  <p:handoutMasterIdLst>
    <p:handoutMasterId r:id="rId55"/>
  </p:handoutMasterIdLst>
  <p:sldIdLst>
    <p:sldId id="11071" r:id="rId4"/>
    <p:sldId id="28008" r:id="rId5"/>
    <p:sldId id="27970" r:id="rId6"/>
    <p:sldId id="6380" r:id="rId7"/>
    <p:sldId id="6381" r:id="rId8"/>
    <p:sldId id="28007" r:id="rId9"/>
    <p:sldId id="27980" r:id="rId10"/>
    <p:sldId id="6474" r:id="rId11"/>
    <p:sldId id="28012" r:id="rId12"/>
    <p:sldId id="6475" r:id="rId13"/>
    <p:sldId id="5714" r:id="rId14"/>
    <p:sldId id="6476" r:id="rId15"/>
    <p:sldId id="6223" r:id="rId16"/>
    <p:sldId id="6477" r:id="rId17"/>
    <p:sldId id="563" r:id="rId18"/>
    <p:sldId id="6478" r:id="rId19"/>
    <p:sldId id="5691" r:id="rId20"/>
    <p:sldId id="5703" r:id="rId21"/>
    <p:sldId id="5747" r:id="rId22"/>
    <p:sldId id="6479" r:id="rId23"/>
    <p:sldId id="28014" r:id="rId24"/>
    <p:sldId id="5693" r:id="rId25"/>
    <p:sldId id="8191" r:id="rId26"/>
    <p:sldId id="6480" r:id="rId27"/>
    <p:sldId id="2308" r:id="rId28"/>
    <p:sldId id="6013" r:id="rId29"/>
    <p:sldId id="569" r:id="rId30"/>
    <p:sldId id="28017" r:id="rId31"/>
    <p:sldId id="5694" r:id="rId32"/>
    <p:sldId id="6481" r:id="rId33"/>
    <p:sldId id="6545" r:id="rId34"/>
    <p:sldId id="5698" r:id="rId35"/>
    <p:sldId id="5749" r:id="rId36"/>
    <p:sldId id="5695" r:id="rId37"/>
    <p:sldId id="5696" r:id="rId38"/>
    <p:sldId id="5697" r:id="rId39"/>
    <p:sldId id="6485" r:id="rId40"/>
    <p:sldId id="8852" r:id="rId41"/>
    <p:sldId id="6488" r:id="rId42"/>
    <p:sldId id="6490" r:id="rId43"/>
    <p:sldId id="6489" r:id="rId44"/>
    <p:sldId id="6492" r:id="rId45"/>
    <p:sldId id="6493" r:id="rId46"/>
    <p:sldId id="5750" r:id="rId47"/>
    <p:sldId id="3677" r:id="rId48"/>
    <p:sldId id="5751" r:id="rId49"/>
    <p:sldId id="6495" r:id="rId50"/>
    <p:sldId id="6496" r:id="rId51"/>
    <p:sldId id="5702" r:id="rId52"/>
    <p:sldId id="27977" r:id="rId53"/>
  </p:sldIdLst>
  <p:sldSz cx="12192000" cy="6858000"/>
  <p:notesSz cx="7315200" cy="9601200"/>
  <p:custDataLst>
    <p:tags r:id="rId5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50" d="100"/>
          <a:sy n="150" d="100"/>
        </p:scale>
        <p:origin x="76" y="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76"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0D69618-B91E-41D3-BACF-B313ECFCA8ED}"/>
    <pc:docChg chg="addSld modSld">
      <pc:chgData name="Jim McGowan" userId="e2c7446dd3aca506" providerId="LiveId" clId="{40D69618-B91E-41D3-BACF-B313ECFCA8ED}" dt="2025-06-15T17:47:07.240" v="19" actId="255"/>
      <pc:docMkLst>
        <pc:docMk/>
      </pc:docMkLst>
      <pc:sldChg chg="modSp mod">
        <pc:chgData name="Jim McGowan" userId="e2c7446dd3aca506" providerId="LiveId" clId="{40D69618-B91E-41D3-BACF-B313ECFCA8ED}" dt="2025-06-14T14:48:49.367" v="3" actId="1035"/>
        <pc:sldMkLst>
          <pc:docMk/>
          <pc:sldMk cId="2349106967" sldId="28012"/>
        </pc:sldMkLst>
        <pc:picChg chg="mod">
          <ac:chgData name="Jim McGowan" userId="e2c7446dd3aca506" providerId="LiveId" clId="{40D69618-B91E-41D3-BACF-B313ECFCA8ED}" dt="2025-06-14T14:48:49.367" v="3" actId="1035"/>
          <ac:picMkLst>
            <pc:docMk/>
            <pc:sldMk cId="2349106967" sldId="28012"/>
            <ac:picMk id="5" creationId="{29891EF1-9F19-441D-97BA-16C010D69A18}"/>
          </ac:picMkLst>
        </pc:picChg>
      </pc:sldChg>
      <pc:sldChg chg="addSp modSp new mod">
        <pc:chgData name="Jim McGowan" userId="e2c7446dd3aca506" providerId="LiveId" clId="{40D69618-B91E-41D3-BACF-B313ECFCA8ED}" dt="2025-06-15T17:47:07.240" v="19" actId="255"/>
        <pc:sldMkLst>
          <pc:docMk/>
          <pc:sldMk cId="1285794389" sldId="280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- 032</a:t>
            </a:r>
          </a:p>
          <a:p>
            <a:pPr>
              <a:defRPr/>
            </a:pPr>
            <a:r>
              <a:rPr lang="en-US" sz="1500" dirty="0"/>
              <a:t>06-22-2025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6/20/2025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61518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22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90988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45586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387">
              <a:defRPr/>
            </a:pPr>
            <a:fld id="{600E5424-D4B9-4AFD-9B49-AB165923F980}" type="slidenum">
              <a:rPr lang="en-US" altLang="en-US" sz="1900" kern="0">
                <a:solidFill>
                  <a:sysClr val="windowText" lastClr="000000"/>
                </a:solidFill>
              </a:rPr>
              <a:pPr defTabSz="966387">
                <a:defRPr/>
              </a:pPr>
              <a:t>38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387">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387">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415304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6/20/2025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6/20/2025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266675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6/20/2025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6/20/2025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 id="214748897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DDDB3C63-CB4C-D02C-7D5F-AC75DAD190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94C0CDB-201D-406F-CC7A-9186C06B5AB1}"/>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3744876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143001"/>
            <a:ext cx="10972800" cy="16764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Sproul explains that according to the “Reformed view of predestination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person can choose Christ he must be born again.”</a:t>
            </a:r>
          </a:p>
        </p:txBody>
      </p:sp>
      <p:sp>
        <p:nvSpPr>
          <p:cNvPr id="6" name="Rectangle 2"/>
          <p:cNvSpPr>
            <a:spLocks noChangeArrowheads="1"/>
          </p:cNvSpPr>
          <p:nvPr/>
        </p:nvSpPr>
        <p:spPr bwMode="auto">
          <a:xfrm>
            <a:off x="2625013" y="152400"/>
            <a:ext cx="6941975" cy="8735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a:t>
            </a:r>
          </a:p>
        </p:txBody>
      </p:sp>
      <p:sp>
        <p:nvSpPr>
          <p:cNvPr id="3" name="TextBox 2">
            <a:extLst>
              <a:ext uri="{FF2B5EF4-FFF2-40B4-BE49-F238E27FC236}">
                <a16:creationId xmlns:a16="http://schemas.microsoft.com/office/drawing/2014/main" id="{8EE002FD-3B48-499C-A419-5390C6A53357}"/>
              </a:ext>
            </a:extLst>
          </p:cNvPr>
          <p:cNvSpPr txBox="1"/>
          <p:nvPr/>
        </p:nvSpPr>
        <p:spPr>
          <a:xfrm>
            <a:off x="609600" y="6412468"/>
            <a:ext cx="10972800" cy="369332"/>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 C. Sproul,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Chosen by God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(Carol Stream, IL: Tyndale House Publishers, Inc., 1986), 72.</a:t>
            </a:r>
            <a:endParaRPr lang="en-US" sz="1800" dirty="0">
              <a:cs typeface="Calibri" panose="020F0502020204030204" pitchFamily="34" charset="0"/>
            </a:endParaRPr>
          </a:p>
        </p:txBody>
      </p:sp>
      <p:pic>
        <p:nvPicPr>
          <p:cNvPr id="2" name="Picture 1">
            <a:extLst>
              <a:ext uri="{FF2B5EF4-FFF2-40B4-BE49-F238E27FC236}">
                <a16:creationId xmlns:a16="http://schemas.microsoft.com/office/drawing/2014/main" id="{84FF13D3-B634-0BE9-332F-1835C16883D7}"/>
              </a:ext>
            </a:extLst>
          </p:cNvPr>
          <p:cNvPicPr>
            <a:picLocks noChangeAspect="1"/>
          </p:cNvPicPr>
          <p:nvPr/>
        </p:nvPicPr>
        <p:blipFill>
          <a:blip r:embed="rId2"/>
          <a:stretch>
            <a:fillRect/>
          </a:stretch>
        </p:blipFill>
        <p:spPr>
          <a:xfrm>
            <a:off x="4495800" y="2880360"/>
            <a:ext cx="3200400" cy="2743200"/>
          </a:xfrm>
          <a:prstGeom prst="rect">
            <a:avLst/>
          </a:prstGeom>
          <a:ln>
            <a:solidFill>
              <a:schemeClr val="tx1"/>
            </a:solidFill>
          </a:ln>
        </p:spPr>
      </p:pic>
    </p:spTree>
    <p:extLst>
      <p:ext uri="{BB962C8B-B14F-4D97-AF65-F5344CB8AC3E}">
        <p14:creationId xmlns:p14="http://schemas.microsoft.com/office/powerpoint/2010/main" val="25316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89B3B282-3670-D6B1-2417-D976610EA5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EDECE2A-4570-6484-4C26-7EF8204E271B}"/>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22917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86F8A-6E14-40C6-862A-EF23335CF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514350">
              <a:spcBef>
                <a:spcPts val="0"/>
              </a:spcBef>
              <a:spcAft>
                <a:spcPts val="900"/>
              </a:spcAft>
              <a:buClr>
                <a:schemeClr val="tx1"/>
              </a:buClr>
              <a:buNone/>
              <a:defRPr/>
            </a:pPr>
            <a:r>
              <a:rPr lang="en-US" sz="4000" dirty="0">
                <a:solidFill>
                  <a:schemeClr val="tx2"/>
                </a:solidFill>
                <a:ea typeface="+mj-ea"/>
                <a:cs typeface="Calibri" panose="020F0502020204030204" pitchFamily="34" charset="0"/>
              </a:rPr>
              <a:t>Ephesians 2:1-5</a:t>
            </a:r>
          </a:p>
          <a:p>
            <a:pPr marL="0" indent="0" algn="just">
              <a:spcBef>
                <a:spcPts val="0"/>
              </a:spcBef>
              <a:buClr>
                <a:srgbClr val="00FFFF"/>
              </a:buClr>
              <a:buNone/>
              <a:defRPr/>
            </a:pPr>
            <a:r>
              <a:rPr lang="en-US" sz="3000" baseline="30000" dirty="0">
                <a:effectLst>
                  <a:outerShdw blurRad="38100" dist="38100" dir="2700000" algn="tl">
                    <a:srgbClr val="000000">
                      <a:alpha val="43137"/>
                    </a:srgbClr>
                  </a:outerShdw>
                </a:effectLst>
              </a:rPr>
              <a:t>1 </a:t>
            </a:r>
            <a:r>
              <a:rPr lang="en-US" sz="3000" kern="0" dirty="0">
                <a:solidFill>
                  <a:srgbClr val="FFFFFF"/>
                </a:solidFill>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And </a:t>
            </a:r>
            <a:r>
              <a:rPr lang="en-US" sz="3000" b="1" u="sng" dirty="0">
                <a:solidFill>
                  <a:srgbClr val="FFFFCC"/>
                </a:solidFill>
                <a:effectLst>
                  <a:outerShdw blurRad="38100" dist="38100" dir="2700000" algn="tl">
                    <a:srgbClr val="000000">
                      <a:alpha val="43137"/>
                    </a:srgbClr>
                  </a:outerShdw>
                </a:effectLst>
              </a:rPr>
              <a:t>you were dead in your trespasses and sins</a:t>
            </a:r>
            <a:r>
              <a:rPr lang="en-US" sz="3000" dirty="0">
                <a:effectLst>
                  <a:outerShdw blurRad="38100" dist="38100" dir="2700000" algn="tl">
                    <a:srgbClr val="000000">
                      <a:alpha val="43137"/>
                    </a:srgbClr>
                  </a:outerShdw>
                </a:effectLst>
              </a:rPr>
              <a:t>, </a:t>
            </a:r>
            <a:r>
              <a:rPr lang="en-US" sz="3000" b="1" baseline="30000" dirty="0">
                <a:effectLst>
                  <a:outerShdw blurRad="38100" dist="38100" dir="2700000" algn="tl">
                    <a:srgbClr val="000000">
                      <a:alpha val="43137"/>
                    </a:srgbClr>
                  </a:outerShdw>
                </a:effectLst>
              </a:rPr>
              <a:t>2 </a:t>
            </a:r>
            <a:r>
              <a:rPr lang="en-US" sz="3000" dirty="0">
                <a:effectLst>
                  <a:outerShdw blurRad="38100" dist="38100" dir="2700000" algn="tl">
                    <a:srgbClr val="000000">
                      <a:alpha val="43137"/>
                    </a:srgbClr>
                  </a:outerShdw>
                </a:effectLst>
              </a:rPr>
              <a:t>in which you formerly walked according to the course of this world, according to the prince of the power of the air, of the spirit that is now working in the sons of disobedience. </a:t>
            </a:r>
            <a:r>
              <a:rPr lang="en-US" sz="3000" b="1" baseline="30000" dirty="0">
                <a:effectLst>
                  <a:outerShdw blurRad="38100" dist="38100" dir="2700000" algn="tl">
                    <a:srgbClr val="000000">
                      <a:alpha val="43137"/>
                    </a:srgbClr>
                  </a:outerShdw>
                </a:effectLst>
              </a:rPr>
              <a:t>3 </a:t>
            </a:r>
            <a:r>
              <a:rPr lang="en-US" sz="3000" dirty="0">
                <a:effectLst>
                  <a:outerShdw blurRad="38100" dist="38100" dir="2700000" algn="tl">
                    <a:srgbClr val="000000">
                      <a:alpha val="43137"/>
                    </a:srgbClr>
                  </a:outerShdw>
                </a:effectLst>
              </a:rPr>
              <a:t>Among them we too all formerly lived in the lusts of our flesh, indulging the desires of the flesh and of the mind, and were by nature children of wrath, even as the rest</a:t>
            </a:r>
            <a:r>
              <a:rPr lang="en-US" sz="3000" cap="small"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4 </a:t>
            </a:r>
            <a:r>
              <a:rPr lang="en-US" sz="3000" dirty="0">
                <a:effectLst>
                  <a:outerShdw blurRad="38100" dist="38100" dir="2700000" algn="tl">
                    <a:srgbClr val="000000">
                      <a:alpha val="43137"/>
                    </a:srgbClr>
                  </a:outerShdw>
                </a:effectLst>
              </a:rPr>
              <a:t>But God, being rich in mercy, because of His great love with which He loved us, </a:t>
            </a:r>
            <a:r>
              <a:rPr lang="en-US" sz="3000" baseline="30000" dirty="0">
                <a:effectLst>
                  <a:outerShdw blurRad="38100" dist="38100" dir="2700000" algn="tl">
                    <a:srgbClr val="000000">
                      <a:alpha val="43137"/>
                    </a:srgbClr>
                  </a:outerShdw>
                </a:effectLst>
              </a:rPr>
              <a:t>5 </a:t>
            </a:r>
            <a:r>
              <a:rPr lang="en-US" sz="3000" dirty="0">
                <a:effectLst>
                  <a:outerShdw blurRad="38100" dist="38100" dir="2700000" algn="tl">
                    <a:srgbClr val="000000">
                      <a:alpha val="43137"/>
                    </a:srgbClr>
                  </a:outerShdw>
                </a:effectLst>
              </a:rPr>
              <a:t>even when we were dead in our transgressions, </a:t>
            </a:r>
            <a:r>
              <a:rPr lang="en-US" sz="3000" b="1" u="sng" dirty="0">
                <a:solidFill>
                  <a:srgbClr val="FFFFCC"/>
                </a:solidFill>
                <a:effectLst>
                  <a:outerShdw blurRad="38100" dist="38100" dir="2700000" algn="tl">
                    <a:srgbClr val="000000">
                      <a:alpha val="43137"/>
                    </a:srgbClr>
                  </a:outerShdw>
                </a:effectLst>
              </a:rPr>
              <a:t>made us alive</a:t>
            </a:r>
            <a:r>
              <a:rPr lang="en-US" sz="3000" b="1" dirty="0">
                <a:solidFill>
                  <a:srgbClr val="FFFFCC"/>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together with Christ (by grace you have been saved)”</a:t>
            </a:r>
          </a:p>
        </p:txBody>
      </p:sp>
    </p:spTree>
    <p:extLst>
      <p:ext uri="{BB962C8B-B14F-4D97-AF65-F5344CB8AC3E}">
        <p14:creationId xmlns:p14="http://schemas.microsoft.com/office/powerpoint/2010/main" val="10853004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C526A311-DB2D-940C-06C3-5DEF7C0C93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A358905-BD9C-1474-986B-B86BE596F063}"/>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260815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0692F-94C7-4DF3-A321-2247841AA7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6" descr="http://www.maggiesnotebook.com/wp-content/uploads/2011/08/Apostle_John_35.jpg">
            <a:extLst>
              <a:ext uri="{FF2B5EF4-FFF2-40B4-BE49-F238E27FC236}">
                <a16:creationId xmlns:a16="http://schemas.microsoft.com/office/drawing/2014/main" id="{C09C9A85-24AD-44D7-9E21-FB750BE65E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D4CB73B6-13A1-4C19-BB3A-27A5337BEEE3}"/>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God so loved the world, that He gave His only begotten Son, that whoever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believes</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 in Him shall not perish, but have </a:t>
            </a:r>
            <a:r>
              <a:rPr lang="en-US" alt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eternal life</a:t>
            </a:r>
            <a:r>
              <a:rPr lang="en-US" altLang="en-US" sz="36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35929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Ordo-</a:t>
            </a:r>
            <a:r>
              <a:rPr lang="en-US" b="1" u="sng" dirty="0" err="1">
                <a:solidFill>
                  <a:srgbClr val="FFFFCC"/>
                </a:solidFill>
                <a:effectLst>
                  <a:outerShdw blurRad="38100" dist="38100" dir="2700000" algn="tl">
                    <a:srgbClr val="000000">
                      <a:alpha val="43137"/>
                    </a:srgbClr>
                  </a:outerShdw>
                </a:effectLst>
                <a:cs typeface="Calibri" pitchFamily="34" charset="0"/>
              </a:rPr>
              <a:t>Salutis</a:t>
            </a:r>
            <a:endParaRPr lang="en-US" b="1" u="sng" dirty="0">
              <a:solidFill>
                <a:srgbClr val="FFFFCC"/>
              </a:solidFill>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A11E7D88-8A16-8256-18FC-52C9F0E453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1E7FB23-274B-127A-149F-1B4BF278C907}"/>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297097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52EC2-23D8-4C8F-9D3E-4868B02591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defTabSz="51435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Helper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come to you; but if I go, I will send Him to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convict the world</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hamartia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singular noun)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righteousness and judgment;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sin,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they do not believe in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concerning judgment, because the ruler of this world has been judged</a:t>
            </a:r>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12913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14400" y="152400"/>
            <a:ext cx="10363200" cy="914400"/>
          </a:xfrm>
        </p:spPr>
        <p:txBody>
          <a:bodyPr/>
          <a:lstStyle/>
          <a:p>
            <a:pPr algn="ctr"/>
            <a:r>
              <a:rPr lang="en-US" sz="3600" dirty="0"/>
              <a:t>Divine Drawing vs. Divine Coercion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810000" y="1143000"/>
            <a:ext cx="7761514" cy="2286000"/>
          </a:xfrm>
        </p:spPr>
        <p:txBody>
          <a:bodyPr/>
          <a:lstStyle/>
          <a:p>
            <a:pPr marL="0" indent="0" algn="just">
              <a:buNone/>
            </a:pPr>
            <a:r>
              <a:rPr lang="en-US" dirty="0">
                <a:effectLst>
                  <a:outerShdw blurRad="38100" dist="38100" dir="2700000" algn="tl">
                    <a:srgbClr val="000000">
                      <a:alpha val="43137"/>
                    </a:srgbClr>
                  </a:outerShdw>
                </a:effectLst>
              </a:rPr>
              <a:t>“We see then that while it is the Holy Spirit’s work to draw men to the Savior, it is incumbent on each individual to respond of his own free will prior to conversion.”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40.</a:t>
            </a:r>
          </a:p>
        </p:txBody>
      </p:sp>
      <p:pic>
        <p:nvPicPr>
          <p:cNvPr id="5" name="Picture 4">
            <a:extLst>
              <a:ext uri="{FF2B5EF4-FFF2-40B4-BE49-F238E27FC236}">
                <a16:creationId xmlns:a16="http://schemas.microsoft.com/office/drawing/2014/main" id="{1BCFE9E0-DE2E-D8B9-9C06-8B911126F803}"/>
              </a:ext>
            </a:extLst>
          </p:cNvPr>
          <p:cNvPicPr>
            <a:picLocks noChangeAspect="1"/>
          </p:cNvPicPr>
          <p:nvPr/>
        </p:nvPicPr>
        <p:blipFill>
          <a:blip r:embed="rId3"/>
          <a:stretch>
            <a:fillRect/>
          </a:stretch>
        </p:blipFill>
        <p:spPr>
          <a:xfrm>
            <a:off x="609600" y="1295401"/>
            <a:ext cx="2926080" cy="451555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7789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810000" y="1143000"/>
            <a:ext cx="7772400" cy="4267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convicting work the Holy Spirit draws sinners to Himself and waits for their simple response of faith. God then imparts eternal life to them the moment they believe. As Paul and Silas told the Philippian jailer, ‘Believe on the Lord Jesus Christ, and you will be saved (Acts 16:31).’”</a:t>
            </a:r>
          </a:p>
        </p:txBody>
      </p:sp>
      <p:sp>
        <p:nvSpPr>
          <p:cNvPr id="6" name="Rectangle 2"/>
          <p:cNvSpPr>
            <a:spLocks noChangeArrowheads="1"/>
          </p:cNvSpPr>
          <p:nvPr/>
        </p:nvSpPr>
        <p:spPr bwMode="auto">
          <a:xfrm>
            <a:off x="914401" y="152400"/>
            <a:ext cx="10363199"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René A. Lopez</a:t>
            </a:r>
          </a:p>
        </p:txBody>
      </p:sp>
      <p:sp>
        <p:nvSpPr>
          <p:cNvPr id="2" name="Rectangle 1">
            <a:extLst>
              <a:ext uri="{FF2B5EF4-FFF2-40B4-BE49-F238E27FC236}">
                <a16:creationId xmlns:a16="http://schemas.microsoft.com/office/drawing/2014/main" id="{B3A1C6A8-DD6B-4946-A05C-D3B350B1DE81}"/>
              </a:ext>
            </a:extLst>
          </p:cNvPr>
          <p:cNvSpPr/>
          <p:nvPr/>
        </p:nvSpPr>
        <p:spPr>
          <a:xfrm>
            <a:off x="419100" y="6400800"/>
            <a:ext cx="11353800" cy="369332"/>
          </a:xfrm>
          <a:prstGeom prst="rect">
            <a:avLst/>
          </a:prstGeom>
        </p:spPr>
        <p:txBody>
          <a:bodyPr wrap="square">
            <a:spAutoFit/>
          </a:bodyPr>
          <a:lstStyle/>
          <a:p>
            <a:pPr algn="ctr">
              <a:defRPr/>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Faith a Gift From God or a Human Exercise?,”</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Bibliotheca Sacra 164 (July–September 2007): 276.</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3293DD-45AC-AE2E-7033-9EEDC491F68C}"/>
              </a:ext>
            </a:extLst>
          </p:cNvPr>
          <p:cNvPicPr>
            <a:picLocks noChangeAspect="1"/>
          </p:cNvPicPr>
          <p:nvPr/>
        </p:nvPicPr>
        <p:blipFill>
          <a:blip r:embed="rId2"/>
          <a:srcRect t="4818" b="7475"/>
          <a:stretch>
            <a:fillRect/>
          </a:stretch>
        </p:blipFill>
        <p:spPr>
          <a:xfrm>
            <a:off x="609599" y="1295400"/>
            <a:ext cx="2834640" cy="3741725"/>
          </a:xfrm>
          <a:prstGeom prst="rect">
            <a:avLst/>
          </a:prstGeom>
          <a:ln w="38100">
            <a:solidFill>
              <a:schemeClr val="tx1"/>
            </a:solidFill>
          </a:ln>
        </p:spPr>
      </p:pic>
    </p:spTree>
    <p:extLst>
      <p:ext uri="{BB962C8B-B14F-4D97-AF65-F5344CB8AC3E}">
        <p14:creationId xmlns:p14="http://schemas.microsoft.com/office/powerpoint/2010/main" val="1451123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64008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AD72096E-6E88-6DE6-51FD-0F94679AAE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F3A3A1-A740-DA0B-E523-FE3F1EFFFCE2}"/>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97580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C6710-E755-4A78-A4CB-52FB26EE85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He saved us, not on the basis of deeds which we have done in righteousness, but according to His mercy, by the washing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regeneration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 and renewing by the Holy Spirit.”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29891EF1-9F19-441D-97BA-16C010D69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6041" y="3182899"/>
            <a:ext cx="1268375" cy="15372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2015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514350">
              <a:spcBef>
                <a:spcPts val="0"/>
              </a:spcBef>
              <a:spcAft>
                <a:spcPts val="900"/>
              </a:spcAft>
              <a:buClr>
                <a:schemeClr val="tx1"/>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19:28</a:t>
            </a:r>
          </a:p>
          <a:p>
            <a:pPr marL="0" indent="0" algn="just">
              <a:spcBef>
                <a:spcPts val="0"/>
              </a:spcBef>
              <a:spcAft>
                <a:spcPts val="0"/>
              </a:spcAft>
              <a:buNone/>
            </a:pPr>
            <a:r>
              <a:rPr lang="en-US" sz="3600" dirty="0">
                <a:effectLst>
                  <a:outerShdw blurRad="38100" dist="38100" dir="2700000" algn="tl">
                    <a:srgbClr val="000000">
                      <a:alpha val="43137"/>
                    </a:srgbClr>
                  </a:outerShdw>
                </a:effectLst>
                <a:latin typeface="Calibri" panose="020F0502020204030204" pitchFamily="34" charset="0"/>
              </a:rPr>
              <a:t>“And Jesus said to them, ’Truly I say to you, that you who have followed Me,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regeneration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when the Son of Man will sit on His glorious throne, you also shall sit upon twelve thrones, judging the twelve tribes of Israel.’”</a:t>
            </a:r>
          </a:p>
        </p:txBody>
      </p:sp>
      <p:pic>
        <p:nvPicPr>
          <p:cNvPr id="2" name="Picture 1">
            <a:extLst>
              <a:ext uri="{FF2B5EF4-FFF2-40B4-BE49-F238E27FC236}">
                <a16:creationId xmlns:a16="http://schemas.microsoft.com/office/drawing/2014/main" id="{4C03C3EA-6F19-2569-CED0-C4142E0F0F56}"/>
              </a:ext>
            </a:extLst>
          </p:cNvPr>
          <p:cNvPicPr>
            <a:picLocks noChangeAspect="1"/>
          </p:cNvPicPr>
          <p:nvPr/>
        </p:nvPicPr>
        <p:blipFill>
          <a:blip r:embed="rId4"/>
          <a:srcRect l="6875" t="15909" r="11875" b="32954"/>
          <a:stretch/>
        </p:blipFill>
        <p:spPr>
          <a:xfrm>
            <a:off x="4114800" y="3429000"/>
            <a:ext cx="3962401" cy="1371600"/>
          </a:xfrm>
          <a:prstGeom prst="rect">
            <a:avLst/>
          </a:prstGeom>
        </p:spPr>
      </p:pic>
    </p:spTree>
    <p:extLst>
      <p:ext uri="{BB962C8B-B14F-4D97-AF65-F5344CB8AC3E}">
        <p14:creationId xmlns:p14="http://schemas.microsoft.com/office/powerpoint/2010/main" val="3881994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6DF16DE2-4000-FCC2-2D4D-D63E0E7A63D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7697B1-421F-7546-944D-D924D2B03A50}"/>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3588186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152400"/>
            <a:ext cx="6172200" cy="914400"/>
          </a:xfrm>
        </p:spPr>
        <p:txBody>
          <a:bodyPr/>
          <a:lstStyle/>
          <a:p>
            <a:pPr algn="ctr"/>
            <a:r>
              <a:rPr lang="en-US" sz="3600" dirty="0"/>
              <a:t>Charles Ryrie</a:t>
            </a:r>
            <a:endParaRPr lang="en-US" sz="2000" dirty="0"/>
          </a:p>
        </p:txBody>
      </p:sp>
      <p:sp>
        <p:nvSpPr>
          <p:cNvPr id="16387" name="Rectangle 3"/>
          <p:cNvSpPr>
            <a:spLocks noGrp="1" noChangeArrowheads="1"/>
          </p:cNvSpPr>
          <p:nvPr>
            <p:ph type="body" idx="1"/>
          </p:nvPr>
        </p:nvSpPr>
        <p:spPr>
          <a:xfrm>
            <a:off x="600740" y="1600200"/>
            <a:ext cx="10972800" cy="3200400"/>
          </a:xfrm>
        </p:spPr>
        <p:txBody>
          <a:bodyPr/>
          <a:lstStyle/>
          <a:p>
            <a:pPr marL="0" indent="0" algn="just">
              <a:buNone/>
              <a:defRPr/>
            </a:pPr>
            <a:r>
              <a:rPr lang="en-US" dirty="0"/>
              <a:t>“In the Reformed statement of the </a:t>
            </a:r>
            <a:r>
              <a:rPr lang="en-US" i="1" dirty="0"/>
              <a:t>ordo salutis</a:t>
            </a:r>
            <a:r>
              <a:rPr lang="en-US" dirty="0"/>
              <a:t>, regeneration precedes faith, for, it is argued, a sinner must be given new life in order to be able to believe. While this is admittedly stated only as a </a:t>
            </a:r>
            <a:r>
              <a:rPr lang="en-US" b="1" u="sng" dirty="0">
                <a:solidFill>
                  <a:srgbClr val="FFFFCC"/>
                </a:solidFill>
              </a:rPr>
              <a:t>logical order</a:t>
            </a:r>
            <a:r>
              <a:rPr lang="en-US" dirty="0"/>
              <a:t>, it is not wise to insist even on that; for it may as well be argued that if a sinner has new life through regeneration, why does he need to believe?</a:t>
            </a:r>
            <a:r>
              <a:rPr lang="en-US" sz="2800" i="1" dirty="0"/>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2" name="TextBox 1">
            <a:extLst>
              <a:ext uri="{FF2B5EF4-FFF2-40B4-BE49-F238E27FC236}">
                <a16:creationId xmlns:a16="http://schemas.microsoft.com/office/drawing/2014/main" id="{26C24F24-C583-4FE3-9866-52B5C59C1BAA}"/>
              </a:ext>
            </a:extLst>
          </p:cNvPr>
          <p:cNvSpPr txBox="1"/>
          <p:nvPr/>
        </p:nvSpPr>
        <p:spPr>
          <a:xfrm>
            <a:off x="609600" y="6324600"/>
            <a:ext cx="10972800" cy="369332"/>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C. Ryrie,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Basic Theology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(Wheaton, IL: Victor, 1986; reprint, Chicago: Moody, 1999), 326.</a:t>
            </a:r>
          </a:p>
        </p:txBody>
      </p:sp>
    </p:spTree>
    <p:extLst>
      <p:ext uri="{BB962C8B-B14F-4D97-AF65-F5344CB8AC3E}">
        <p14:creationId xmlns:p14="http://schemas.microsoft.com/office/powerpoint/2010/main" val="303282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143000"/>
            <a:ext cx="10985224" cy="2362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“Furthermore, because of human depravity, there is nothing in a fallen, reprobate sinner that desires God or is capable of responding in faith...From the viewpoint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regeneration logically must initiate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repentance.”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381009" y="152400"/>
            <a:ext cx="3429982"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3618261"/>
            <a:ext cx="3200400" cy="1868139"/>
          </a:xfrm>
          <a:prstGeom prst="rect">
            <a:avLst/>
          </a:prstGeom>
          <a:ln>
            <a:solidFill>
              <a:schemeClr val="tx1"/>
            </a:solidFill>
          </a:ln>
        </p:spPr>
      </p:pic>
      <p:sp>
        <p:nvSpPr>
          <p:cNvPr id="2" name="TextBox 1">
            <a:extLst>
              <a:ext uri="{FF2B5EF4-FFF2-40B4-BE49-F238E27FC236}">
                <a16:creationId xmlns:a16="http://schemas.microsoft.com/office/drawing/2014/main" id="{0719C482-5695-47D2-89C1-46BF5A67B2BD}"/>
              </a:ext>
            </a:extLst>
          </p:cNvPr>
          <p:cNvSpPr txBox="1"/>
          <p:nvPr/>
        </p:nvSpPr>
        <p:spPr>
          <a:xfrm>
            <a:off x="609600" y="6324600"/>
            <a:ext cx="10972800" cy="365760"/>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Faith Works: The Gospel According to the Apostles</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(Dallas, TX: Word, 1993), 62 &amp;  n. 8.</a:t>
            </a:r>
          </a:p>
        </p:txBody>
      </p:sp>
    </p:spTree>
    <p:extLst>
      <p:ext uri="{BB962C8B-B14F-4D97-AF65-F5344CB8AC3E}">
        <p14:creationId xmlns:p14="http://schemas.microsoft.com/office/powerpoint/2010/main" val="428350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1981200" y="152400"/>
            <a:ext cx="8229600" cy="842471"/>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Does Regeneration Precede Faith?</a:t>
            </a:r>
          </a:p>
        </p:txBody>
      </p:sp>
      <p:sp>
        <p:nvSpPr>
          <p:cNvPr id="106499" name="Content Placeholder 2"/>
          <p:cNvSpPr>
            <a:spLocks noGrp="1"/>
          </p:cNvSpPr>
          <p:nvPr>
            <p:ph idx="1"/>
          </p:nvPr>
        </p:nvSpPr>
        <p:spPr>
          <a:xfrm>
            <a:off x="609600" y="1600200"/>
            <a:ext cx="10972800" cy="3581401"/>
          </a:xfrm>
        </p:spPr>
        <p:txBody>
          <a:bodyPr/>
          <a:lstStyle/>
          <a:p>
            <a:pPr marL="0" indent="0" algn="just" eaLnBrk="1" hangingPunct="1">
              <a:spcBef>
                <a:spcPts val="0"/>
              </a:spcBef>
              <a:spcAft>
                <a:spcPts val="0"/>
              </a:spcAft>
              <a:buNone/>
              <a:defRPr/>
            </a:pPr>
            <a:r>
              <a:rPr lang="en-US" dirty="0"/>
              <a:t>"If I am to preach the faith in Christ to a man who is regenerated, then the man, being regenerated, is saved already, and it is an unnecessary and ridiculous thing for me to preach Christ to him, and bid him to believe in order to be saved when he is saved already, being regenerate. Am I only to preach faith to those who have it? Absurd, indeed! Is not this waiting till the man is cured and then bringing him the medicine? This is preaching Christ to the righteous and not to sinners." </a:t>
            </a:r>
          </a:p>
        </p:txBody>
      </p:sp>
      <p:pic>
        <p:nvPicPr>
          <p:cNvPr id="19458" name="Picture 2" descr="https://blog.logoscdn.com/wp-content/uploads/Spurge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107" y="96253"/>
            <a:ext cx="738493" cy="970547"/>
          </a:xfrm>
          <a:prstGeom prst="rect">
            <a:avLst/>
          </a:prstGeom>
          <a:noFill/>
          <a:ln>
            <a:solidFill>
              <a:schemeClr val="tx1"/>
            </a:solidFill>
          </a:ln>
        </p:spPr>
      </p:pic>
      <p:sp>
        <p:nvSpPr>
          <p:cNvPr id="2" name="Rectangle 1">
            <a:extLst>
              <a:ext uri="{FF2B5EF4-FFF2-40B4-BE49-F238E27FC236}">
                <a16:creationId xmlns:a16="http://schemas.microsoft.com/office/drawing/2014/main" id="{2A60A7FA-1D1C-44FE-B1FF-FD4DC5AF6E0B}"/>
              </a:ext>
            </a:extLst>
          </p:cNvPr>
          <p:cNvSpPr/>
          <p:nvPr/>
        </p:nvSpPr>
        <p:spPr>
          <a:xfrm>
            <a:off x="2762250" y="6336268"/>
            <a:ext cx="6667500" cy="369332"/>
          </a:xfrm>
          <a:prstGeom prst="rect">
            <a:avLst/>
          </a:prstGeom>
        </p:spPr>
        <p:txBody>
          <a:bodyPr wrap="square">
            <a:spAutoFit/>
          </a:bodyPr>
          <a:lstStyle/>
          <a:p>
            <a:pPr marL="0" indent="0" algn="ctr" eaLnBrk="1" hangingPunct="1">
              <a:spcBef>
                <a:spcPts val="600"/>
              </a:spcBef>
              <a:spcAft>
                <a:spcPts val="0"/>
              </a:spcAft>
              <a:buNone/>
              <a:defRPr/>
            </a:pPr>
            <a:r>
              <a:rPr lang="en-US" sz="1800" dirty="0">
                <a:effectLst>
                  <a:outerShdw blurRad="38100" dist="38100" dir="2700000" algn="tl">
                    <a:srgbClr val="000000"/>
                  </a:outerShdw>
                </a:effectLst>
                <a:latin typeface="Calibri" panose="020F0502020204030204" pitchFamily="34" charset="0"/>
                <a:cs typeface="Calibri" panose="020F0502020204030204" pitchFamily="34" charset="0"/>
              </a:rPr>
              <a:t>[Spurgeon - Sermon entitled, </a:t>
            </a:r>
            <a:r>
              <a:rPr 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Warrant of Faith</a:t>
            </a:r>
            <a:r>
              <a:rPr lang="en-US" sz="1800" dirty="0">
                <a:effectLst>
                  <a:outerShdw blurRad="38100" dist="38100" dir="2700000" algn="tl">
                    <a:srgbClr val="000000"/>
                  </a:outerShdw>
                </a:effectLst>
                <a:latin typeface="Calibri" panose="020F0502020204030204" pitchFamily="34" charset="0"/>
                <a:cs typeface="Calibri" panose="020F0502020204030204" pitchFamily="34" charset="0"/>
              </a:rPr>
              <a:t>].</a:t>
            </a:r>
            <a:endParaRPr lang="en-US" altLang="en-US" sz="18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99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99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981200" y="0"/>
            <a:ext cx="82296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3:11</a:t>
            </a:r>
          </a:p>
          <a:p>
            <a:pPr marL="0" inden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cap="small" dirty="0">
                <a:effectLst/>
              </a:rPr>
              <a:t>There is none who understands</a:t>
            </a:r>
            <a:r>
              <a:rPr lang="en-US" sz="3600" dirty="0">
                <a:effectLst/>
              </a:rPr>
              <a:t>, </a:t>
            </a:r>
            <a:r>
              <a:rPr lang="en-US" sz="3600" cap="small" dirty="0">
                <a:effectLst/>
              </a:rPr>
              <a:t>There is none who seeks for God.”</a:t>
            </a:r>
          </a:p>
        </p:txBody>
      </p:sp>
      <p:pic>
        <p:nvPicPr>
          <p:cNvPr id="2" name="Picture 1">
            <a:extLst>
              <a:ext uri="{FF2B5EF4-FFF2-40B4-BE49-F238E27FC236}">
                <a16:creationId xmlns:a16="http://schemas.microsoft.com/office/drawing/2014/main" id="{761CD7E5-B2C4-94E5-7DE1-D79DABA1FAA2}"/>
              </a:ext>
            </a:extLst>
          </p:cNvPr>
          <p:cNvPicPr>
            <a:picLocks noChangeAspect="1"/>
          </p:cNvPicPr>
          <p:nvPr/>
        </p:nvPicPr>
        <p:blipFill>
          <a:blip r:embed="rId4"/>
          <a:stretch>
            <a:fillRect/>
          </a:stretch>
        </p:blipFill>
        <p:spPr>
          <a:xfrm>
            <a:off x="4064000" y="25146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720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1524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2 Corinthians 4:4</a:t>
            </a:r>
          </a:p>
          <a:p>
            <a:pPr marL="0" indent="0" algn="just">
              <a:spcBef>
                <a:spcPts val="0"/>
              </a:spcBef>
              <a:buClr>
                <a:srgbClr val="00FFFF"/>
              </a:buClr>
              <a:buNone/>
              <a:defRPr/>
            </a:pPr>
            <a:r>
              <a:rPr lang="en-US" dirty="0">
                <a:cs typeface="Calibri" panose="020F0502020204030204" pitchFamily="34" charset="0"/>
              </a:rPr>
              <a:t>“in whose case the god of this world has blinded the minds of the unbelieving so that they might not see the light of the gospel of the glory of Christ, who is the image of God.”</a:t>
            </a:r>
          </a:p>
        </p:txBody>
      </p:sp>
      <p:pic>
        <p:nvPicPr>
          <p:cNvPr id="2" name="Picture 1">
            <a:extLst>
              <a:ext uri="{FF2B5EF4-FFF2-40B4-BE49-F238E27FC236}">
                <a16:creationId xmlns:a16="http://schemas.microsoft.com/office/drawing/2014/main" id="{27D7D4C2-3ECB-DE14-28E6-73F7EBD30CD6}"/>
              </a:ext>
            </a:extLst>
          </p:cNvPr>
          <p:cNvPicPr>
            <a:picLocks noChangeAspect="1"/>
          </p:cNvPicPr>
          <p:nvPr/>
        </p:nvPicPr>
        <p:blipFill>
          <a:blip r:embed="rId3"/>
          <a:srcRect l="18332" t="5556" r="18334" b="5556"/>
          <a:stretch>
            <a:fillRect/>
          </a:stretch>
        </p:blipFill>
        <p:spPr>
          <a:xfrm>
            <a:off x="5010150" y="2514600"/>
            <a:ext cx="2171700" cy="2286000"/>
          </a:xfrm>
          <a:prstGeom prst="rect">
            <a:avLst/>
          </a:prstGeom>
          <a:ln>
            <a:solidFill>
              <a:schemeClr val="tx1"/>
            </a:solidFill>
          </a:ln>
        </p:spPr>
      </p:pic>
    </p:spTree>
    <p:extLst>
      <p:ext uri="{BB962C8B-B14F-4D97-AF65-F5344CB8AC3E}">
        <p14:creationId xmlns:p14="http://schemas.microsoft.com/office/powerpoint/2010/main" val="45601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F6B1A6B-E7DB-26A4-10D3-F9F0483545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6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b="1" u="sng" dirty="0">
                <a:solidFill>
                  <a:srgbClr val="FFFFCC"/>
                </a:solidFill>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AE7354FC-C316-FA57-FE86-0EECF9D80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4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51BD2-6B77-485F-B61C-39AC845D7C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628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spcAft>
                <a:spcPts val="600"/>
              </a:spcAft>
            </a:pPr>
            <a:r>
              <a:rPr lang="en-US" altLang="en-US" sz="3200" kern="0" dirty="0">
                <a:latin typeface="Calibri" panose="020F0502020204030204" pitchFamily="34" charset="0"/>
                <a:cs typeface="Calibri" panose="020F0502020204030204" pitchFamily="34" charset="0"/>
              </a:rPr>
              <a:t>“</a:t>
            </a:r>
            <a:r>
              <a:rPr lang="en-US" sz="3200" baseline="30000" dirty="0">
                <a:latin typeface="Calibri" panose="020F0502020204030204" pitchFamily="34" charset="0"/>
                <a:cs typeface="Calibri" panose="020F0502020204030204" pitchFamily="34" charset="0"/>
              </a:rPr>
              <a:t>7 </a:t>
            </a:r>
            <a:r>
              <a:rPr lang="en-US" sz="3200" dirty="0">
                <a:latin typeface="Calibri" panose="020F0502020204030204" pitchFamily="34" charset="0"/>
                <a:cs typeface="Calibri" panose="020F0502020204030204" pitchFamily="34" charset="0"/>
              </a:rPr>
              <a:t>But I tell you the truth, it is to your advantage that I go away; for if I do not go away, the </a:t>
            </a:r>
            <a:r>
              <a:rPr lang="en-US" sz="3200" b="1" u="sng" dirty="0">
                <a:solidFill>
                  <a:srgbClr val="FFFFCC"/>
                </a:solidFill>
                <a:latin typeface="Calibri" panose="020F0502020204030204" pitchFamily="34" charset="0"/>
                <a:cs typeface="Calibri" panose="020F0502020204030204" pitchFamily="34" charset="0"/>
              </a:rPr>
              <a:t>Helper</a:t>
            </a:r>
            <a:r>
              <a:rPr lang="en-US" sz="3200" dirty="0">
                <a:latin typeface="Calibri" panose="020F0502020204030204" pitchFamily="34" charset="0"/>
                <a:cs typeface="Calibri" panose="020F0502020204030204" pitchFamily="34" charset="0"/>
              </a:rPr>
              <a:t> will not come to you; but if I go, I will send Him to you. </a:t>
            </a:r>
            <a:r>
              <a:rPr lang="en-US" sz="3200" baseline="30000" dirty="0">
                <a:latin typeface="Calibri" panose="020F0502020204030204" pitchFamily="34" charset="0"/>
                <a:cs typeface="Calibri" panose="020F0502020204030204" pitchFamily="34" charset="0"/>
              </a:rPr>
              <a:t>8 </a:t>
            </a:r>
            <a:r>
              <a:rPr lang="en-US" sz="3200" dirty="0">
                <a:latin typeface="Calibri" panose="020F0502020204030204" pitchFamily="34" charset="0"/>
                <a:cs typeface="Calibri" panose="020F0502020204030204" pitchFamily="34" charset="0"/>
              </a:rPr>
              <a:t>And He, when He comes, will </a:t>
            </a:r>
            <a:r>
              <a:rPr lang="en-US" sz="3200" b="1" u="sng" dirty="0">
                <a:solidFill>
                  <a:srgbClr val="FFFFCC"/>
                </a:solidFill>
                <a:latin typeface="Calibri" panose="020F0502020204030204" pitchFamily="34" charset="0"/>
                <a:cs typeface="Calibri" panose="020F0502020204030204" pitchFamily="34" charset="0"/>
              </a:rPr>
              <a:t>convict the world</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concerning </a:t>
            </a:r>
            <a:r>
              <a:rPr lang="en-US" sz="3200" b="1" u="sng" dirty="0">
                <a:solidFill>
                  <a:srgbClr val="FFFFCC"/>
                </a:solidFill>
                <a:latin typeface="Calibri" panose="020F0502020204030204" pitchFamily="34" charset="0"/>
                <a:cs typeface="Calibri" panose="020F0502020204030204" pitchFamily="34" charset="0"/>
              </a:rPr>
              <a:t>sin (</a:t>
            </a:r>
            <a:r>
              <a:rPr lang="en-US" sz="3200" b="1" i="1" u="sng" dirty="0">
                <a:solidFill>
                  <a:srgbClr val="FFFFCC"/>
                </a:solidFill>
                <a:latin typeface="Calibri" panose="020F0502020204030204" pitchFamily="34" charset="0"/>
                <a:cs typeface="Calibri" panose="020F0502020204030204" pitchFamily="34" charset="0"/>
              </a:rPr>
              <a:t>hamartia</a:t>
            </a:r>
            <a:r>
              <a:rPr lang="en-US" sz="3200" b="1" u="sng" dirty="0">
                <a:solidFill>
                  <a:srgbClr val="FFFFCC"/>
                </a:solidFill>
                <a:latin typeface="Calibri" panose="020F0502020204030204" pitchFamily="34" charset="0"/>
                <a:cs typeface="Calibri" panose="020F0502020204030204" pitchFamily="34" charset="0"/>
              </a:rPr>
              <a:t>, singular noun)</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righteousness and judgment; </a:t>
            </a:r>
            <a:r>
              <a:rPr lang="en-US" sz="3200" baseline="30000" dirty="0">
                <a:latin typeface="Calibri" panose="020F0502020204030204" pitchFamily="34" charset="0"/>
                <a:cs typeface="Calibri" panose="020F0502020204030204" pitchFamily="34" charset="0"/>
              </a:rPr>
              <a:t>9 </a:t>
            </a:r>
            <a:r>
              <a:rPr lang="en-US" sz="3200" dirty="0">
                <a:latin typeface="Calibri" panose="020F0502020204030204" pitchFamily="34" charset="0"/>
                <a:cs typeface="Calibri" panose="020F0502020204030204" pitchFamily="34" charset="0"/>
              </a:rPr>
              <a:t>concerning sin, </a:t>
            </a:r>
            <a:r>
              <a:rPr lang="en-US" sz="3200" b="1" u="sng" dirty="0">
                <a:solidFill>
                  <a:srgbClr val="FFFFCC"/>
                </a:solidFill>
                <a:latin typeface="Calibri" panose="020F0502020204030204" pitchFamily="34" charset="0"/>
                <a:cs typeface="Calibri" panose="020F0502020204030204" pitchFamily="34" charset="0"/>
              </a:rPr>
              <a:t>because they do not believe in Me</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10 </a:t>
            </a:r>
            <a:r>
              <a:rPr lang="en-US" sz="3200" dirty="0">
                <a:latin typeface="Calibri" panose="020F0502020204030204" pitchFamily="34" charset="0"/>
                <a:cs typeface="Calibri" panose="020F0502020204030204" pitchFamily="34" charset="0"/>
              </a:rPr>
              <a:t>and concerning righteousness, because I go to the Father and you no longer see Me; </a:t>
            </a:r>
            <a:r>
              <a:rPr lang="en-US" sz="3200" baseline="30000" dirty="0">
                <a:latin typeface="Calibri" panose="020F0502020204030204" pitchFamily="34" charset="0"/>
                <a:cs typeface="Calibri" panose="020F0502020204030204" pitchFamily="34" charset="0"/>
              </a:rPr>
              <a:t>11 </a:t>
            </a:r>
            <a:r>
              <a:rPr lang="en-US" sz="3200" dirty="0">
                <a:latin typeface="Calibri" panose="020F0502020204030204" pitchFamily="34" charset="0"/>
                <a:cs typeface="Calibri" panose="020F0502020204030204" pitchFamily="34" charset="0"/>
              </a:rPr>
              <a:t>and concerning judgment, because the ruler of this world has been judged</a:t>
            </a:r>
            <a:r>
              <a:rPr lang="en-US" altLang="en-US" sz="32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3922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AF1C7B-A9DE-4FFC-ABE6-48AD63DCA6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600712"/>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3:15</a:t>
            </a:r>
          </a:p>
          <a:p>
            <a:pPr algn="just">
              <a:spcBef>
                <a:spcPts val="0"/>
              </a:spcBef>
              <a:spcAft>
                <a:spcPts val="0"/>
              </a:spcAft>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and that from childhood you have known the sacred writings which are able </a:t>
            </a:r>
            <a:r>
              <a:rPr lang="en-US" sz="3600" b="1" u="sng" dirty="0">
                <a:solidFill>
                  <a:srgbClr val="FFFFCC"/>
                </a:solidFill>
                <a:latin typeface="Calibri" panose="020F0502020204030204" pitchFamily="34" charset="0"/>
                <a:cs typeface="Calibri" panose="020F0502020204030204" pitchFamily="34" charset="0"/>
              </a:rPr>
              <a:t>to give you the wisdom that leads to salvation through faith which is in Christ Jesus</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0597822-B68D-E147-04E0-BE8D746B04CA}"/>
              </a:ext>
            </a:extLst>
          </p:cNvPr>
          <p:cNvPicPr>
            <a:picLocks noChangeAspect="1"/>
          </p:cNvPicPr>
          <p:nvPr/>
        </p:nvPicPr>
        <p:blipFill>
          <a:blip r:embed="rId3"/>
          <a:stretch>
            <a:fillRect/>
          </a:stretch>
        </p:blipFill>
        <p:spPr>
          <a:xfrm>
            <a:off x="4681682" y="2590800"/>
            <a:ext cx="2828636"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5401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D6281-9AA2-4648-8C7B-844DD3BC17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798" cy="2819400"/>
          </a:xfrm>
        </p:spPr>
        <p:txBody>
          <a:bodyPr/>
          <a:lstStyle/>
          <a:p>
            <a:pPr marL="0" indent="0" algn="ctr">
              <a:spcBef>
                <a:spcPts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t>“All Scripture is </a:t>
            </a:r>
            <a:r>
              <a:rPr lang="en-US" sz="3600" b="1" u="sng" dirty="0">
                <a:solidFill>
                  <a:srgbClr val="FFFFCC"/>
                </a:solidFill>
              </a:rPr>
              <a:t>inspired by God [</a:t>
            </a:r>
            <a:r>
              <a:rPr lang="en-US" sz="3600" b="1" i="1" u="sng" dirty="0" err="1">
                <a:solidFill>
                  <a:srgbClr val="FFFFCC"/>
                </a:solidFill>
              </a:rPr>
              <a:t>theopneustos</a:t>
            </a:r>
            <a:r>
              <a:rPr lang="en-US" sz="3600" b="1" u="sng" dirty="0">
                <a:solidFill>
                  <a:srgbClr val="FFFFCC"/>
                </a:solidFill>
              </a:rPr>
              <a:t>]</a:t>
            </a:r>
            <a:r>
              <a:rPr lang="en-US" sz="3600" b="1" dirty="0">
                <a:solidFill>
                  <a:srgbClr val="FFFFCC"/>
                </a:solidFill>
              </a:rPr>
              <a:t> </a:t>
            </a:r>
            <a:r>
              <a:rPr lang="en-US" sz="3600" dirty="0"/>
              <a:t>and profitable for teaching, for reproof, for correction, for training in righteousness</a:t>
            </a:r>
            <a:r>
              <a:rPr lang="en-US" sz="3600" dirty="0">
                <a:effectLst/>
              </a:rPr>
              <a:t>; </a:t>
            </a:r>
            <a:r>
              <a:rPr lang="en-US" sz="3600" dirty="0">
                <a:latin typeface="Calibri" panose="020F0502020204030204" pitchFamily="34" charset="0"/>
              </a:rPr>
              <a:t>so that the man of God may be adequate, equipped for </a:t>
            </a:r>
            <a:r>
              <a:rPr lang="en-US" sz="3600" dirty="0"/>
              <a:t>every</a:t>
            </a:r>
            <a:r>
              <a:rPr lang="en-US" sz="3600" dirty="0">
                <a:latin typeface="Calibri" panose="020F0502020204030204" pitchFamily="34" charset="0"/>
              </a:rPr>
              <a:t> good work.”</a:t>
            </a:r>
          </a:p>
        </p:txBody>
      </p:sp>
      <p:pic>
        <p:nvPicPr>
          <p:cNvPr id="2" name="Picture 1">
            <a:extLst>
              <a:ext uri="{FF2B5EF4-FFF2-40B4-BE49-F238E27FC236}">
                <a16:creationId xmlns:a16="http://schemas.microsoft.com/office/drawing/2014/main" id="{EA13CAD3-05E6-92CA-F1FB-3613B569A7F4}"/>
              </a:ext>
            </a:extLst>
          </p:cNvPr>
          <p:cNvPicPr>
            <a:picLocks noChangeAspect="1"/>
          </p:cNvPicPr>
          <p:nvPr/>
        </p:nvPicPr>
        <p:blipFill>
          <a:blip r:embed="rId3"/>
          <a:srcRect l="7501" t="17778" r="16250" b="37778"/>
          <a:stretch/>
        </p:blipFill>
        <p:spPr>
          <a:xfrm>
            <a:off x="3307080" y="3048000"/>
            <a:ext cx="5577840" cy="1828800"/>
          </a:xfrm>
          <a:prstGeom prst="rect">
            <a:avLst/>
          </a:prstGeom>
        </p:spPr>
      </p:pic>
    </p:spTree>
    <p:extLst>
      <p:ext uri="{BB962C8B-B14F-4D97-AF65-F5344CB8AC3E}">
        <p14:creationId xmlns:p14="http://schemas.microsoft.com/office/powerpoint/2010/main" val="426691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Isaiah 55:10-11</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10 </a:t>
            </a:r>
            <a:r>
              <a:rPr lang="en-US" sz="3600" kern="0" dirty="0">
                <a:solidFill>
                  <a:srgbClr val="FFFFFF"/>
                </a:solidFill>
                <a:effectLst>
                  <a:outerShdw blurRad="38100" dist="38100" dir="2700000" algn="tl">
                    <a:srgbClr val="000000">
                      <a:alpha val="43137"/>
                    </a:srgbClr>
                  </a:outerShdw>
                </a:effectLst>
              </a:rPr>
              <a:t>“</a:t>
            </a:r>
            <a:r>
              <a:rPr lang="en-US" sz="3600" dirty="0">
                <a:effectLst/>
              </a:rPr>
              <a:t>For as the rain and the snow come down from heaven, And do not return there without watering the earth And making it bear and sprout, And furnishing seed to the sower and bread to the eater; </a:t>
            </a:r>
            <a:r>
              <a:rPr lang="en-US" sz="3600" b="1" baseline="30000" dirty="0">
                <a:effectLst/>
              </a:rPr>
              <a:t>11 </a:t>
            </a:r>
            <a:r>
              <a:rPr lang="en-US" sz="3600" dirty="0">
                <a:effectLst/>
              </a:rPr>
              <a:t>So will My word be which goes forth from My mouth; It will not return to Me empty, Without accomplishing what I desire, And without succeeding </a:t>
            </a:r>
            <a:r>
              <a:rPr lang="en-US" sz="3600" i="1" dirty="0">
                <a:effectLst/>
              </a:rPr>
              <a:t>in the matter</a:t>
            </a:r>
            <a:r>
              <a:rPr lang="en-US" sz="3600" dirty="0">
                <a:effectLst/>
              </a:rPr>
              <a:t> for which I sent it</a:t>
            </a:r>
            <a:r>
              <a:rPr lang="en-US" sz="3600" cap="small" dirty="0">
                <a:effectLst/>
              </a:rPr>
              <a:t>.”</a:t>
            </a:r>
          </a:p>
        </p:txBody>
      </p:sp>
    </p:spTree>
    <p:extLst>
      <p:ext uri="{BB962C8B-B14F-4D97-AF65-F5344CB8AC3E}">
        <p14:creationId xmlns:p14="http://schemas.microsoft.com/office/powerpoint/2010/main" val="240333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1524000" y="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10:17</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So faith </a:t>
            </a:r>
            <a:r>
              <a:rPr lang="en-US" sz="3600" i="1" dirty="0">
                <a:latin typeface="Calibri" panose="020F0502020204030204" pitchFamily="34" charset="0"/>
              </a:rPr>
              <a:t>comes</a:t>
            </a:r>
            <a:r>
              <a:rPr lang="en-US" sz="3600" dirty="0">
                <a:latin typeface="Calibri" panose="020F0502020204030204" pitchFamily="34" charset="0"/>
              </a:rPr>
              <a:t> from hearing, and hearing by the word of Christ.”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BA99EC-EFCA-E0E2-9E75-64D7D687DB29}"/>
              </a:ext>
            </a:extLst>
          </p:cNvPr>
          <p:cNvPicPr>
            <a:picLocks noChangeAspect="1"/>
          </p:cNvPicPr>
          <p:nvPr/>
        </p:nvPicPr>
        <p:blipFill>
          <a:blip r:embed="rId4"/>
          <a:stretch>
            <a:fillRect/>
          </a:stretch>
        </p:blipFill>
        <p:spPr>
          <a:xfrm>
            <a:off x="3810000" y="2701079"/>
            <a:ext cx="4572000" cy="20995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3771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1:16</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For I am not ashamed of the gospel, for it is the </a:t>
            </a:r>
            <a:r>
              <a:rPr lang="en-US" sz="3600" b="1" u="sng" dirty="0">
                <a:solidFill>
                  <a:srgbClr val="FFFFCC"/>
                </a:solidFill>
                <a:effectLst/>
              </a:rPr>
              <a:t>power</a:t>
            </a:r>
            <a:r>
              <a:rPr lang="en-US" sz="3600" dirty="0">
                <a:effectLst/>
              </a:rPr>
              <a:t> of God for salvation to everyone who believes, to the Jew first and also to the Greek</a:t>
            </a:r>
            <a:r>
              <a:rPr lang="en-US" sz="3600" cap="small" dirty="0">
                <a:effectLst/>
              </a:rPr>
              <a:t>.”</a:t>
            </a:r>
          </a:p>
        </p:txBody>
      </p:sp>
      <p:pic>
        <p:nvPicPr>
          <p:cNvPr id="2" name="Picture 1">
            <a:extLst>
              <a:ext uri="{FF2B5EF4-FFF2-40B4-BE49-F238E27FC236}">
                <a16:creationId xmlns:a16="http://schemas.microsoft.com/office/drawing/2014/main" id="{8F66C276-B684-685D-A7E3-313C40B67641}"/>
              </a:ext>
            </a:extLst>
          </p:cNvPr>
          <p:cNvPicPr>
            <a:picLocks noChangeAspect="1"/>
          </p:cNvPicPr>
          <p:nvPr/>
        </p:nvPicPr>
        <p:blipFill>
          <a:blip r:embed="rId3"/>
          <a:stretch>
            <a:fillRect/>
          </a:stretch>
        </p:blipFill>
        <p:spPr>
          <a:xfrm>
            <a:off x="4064000" y="25908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8273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Psalm 19:1-4</a:t>
            </a:r>
          </a:p>
          <a:p>
            <a:pPr marL="0" indent="0" algn="just">
              <a:spcBef>
                <a:spcPts val="0"/>
              </a:spcBef>
              <a:buClr>
                <a:srgbClr val="00FFFF"/>
              </a:buClr>
              <a:buNone/>
              <a:defRPr/>
            </a:pPr>
            <a:r>
              <a:rPr lang="en-US" sz="3600" dirty="0">
                <a:effectLst/>
              </a:rPr>
              <a:t>“</a:t>
            </a:r>
            <a:r>
              <a:rPr lang="en-US" sz="3600" baseline="30000" dirty="0">
                <a:effectLst/>
              </a:rPr>
              <a:t>1 </a:t>
            </a:r>
            <a:r>
              <a:rPr lang="en-US" sz="3600" dirty="0">
                <a:effectLst/>
              </a:rPr>
              <a:t>The heavens are telling of the glory of God; And their expanse is declaring the work of His hands. </a:t>
            </a:r>
            <a:r>
              <a:rPr lang="en-US" sz="3600" baseline="30000" dirty="0">
                <a:effectLst/>
              </a:rPr>
              <a:t>2 </a:t>
            </a:r>
            <a:r>
              <a:rPr lang="en-US" sz="3600" dirty="0">
                <a:effectLst/>
              </a:rPr>
              <a:t>Day to day pours forth speech, And night to night reveals knowledge. </a:t>
            </a:r>
            <a:r>
              <a:rPr lang="en-US" sz="3600" baseline="30000" dirty="0">
                <a:effectLst/>
              </a:rPr>
              <a:t>3 </a:t>
            </a:r>
            <a:r>
              <a:rPr lang="en-US" sz="3600" dirty="0">
                <a:effectLst/>
              </a:rPr>
              <a:t>There is no speech, nor are there words; Their voice is not heard. </a:t>
            </a:r>
            <a:r>
              <a:rPr lang="en-US" sz="3600" baseline="30000" dirty="0">
                <a:effectLst/>
              </a:rPr>
              <a:t>4 </a:t>
            </a:r>
            <a:r>
              <a:rPr lang="en-US" sz="3600" dirty="0">
                <a:effectLst/>
              </a:rPr>
              <a:t>Their line has gone out through all the earth, And their utterances to the end of the world. In them He has placed a tent for the sun</a:t>
            </a:r>
            <a:r>
              <a:rPr lang="en-US" sz="3600" cap="small" dirty="0">
                <a:effectLst/>
              </a:rPr>
              <a:t>.”</a:t>
            </a:r>
          </a:p>
        </p:txBody>
      </p:sp>
    </p:spTree>
    <p:extLst>
      <p:ext uri="{BB962C8B-B14F-4D97-AF65-F5344CB8AC3E}">
        <p14:creationId xmlns:p14="http://schemas.microsoft.com/office/powerpoint/2010/main" val="426474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1:18-20</a:t>
            </a:r>
          </a:p>
          <a:p>
            <a:pPr marL="0" indent="0" algn="just">
              <a:spcBef>
                <a:spcPts val="0"/>
              </a:spcBef>
              <a:buClr>
                <a:srgbClr val="00FFFF"/>
              </a:buClr>
              <a:buNone/>
              <a:defRPr/>
            </a:pPr>
            <a:r>
              <a:rPr lang="en-US" sz="3400" dirty="0">
                <a:effectLst/>
              </a:rPr>
              <a:t>“</a:t>
            </a:r>
            <a:r>
              <a:rPr lang="en-US" sz="3400" baseline="30000" dirty="0">
                <a:effectLst/>
              </a:rPr>
              <a:t>18</a:t>
            </a:r>
            <a:r>
              <a:rPr lang="en-US" sz="3400" dirty="0">
                <a:effectLst/>
              </a:rPr>
              <a:t> For the wrath of God is revealed from heaven against all ungodliness and unrighteousness of men who suppress the truth in unrighteousness, </a:t>
            </a:r>
            <a:r>
              <a:rPr lang="en-US" sz="3400" baseline="30000" dirty="0">
                <a:effectLst/>
              </a:rPr>
              <a:t>19</a:t>
            </a:r>
            <a:r>
              <a:rPr lang="en-US" sz="3400" dirty="0">
                <a:effectLst/>
              </a:rPr>
              <a:t> because that which is known about God is evident within them; for God made it evident to them. </a:t>
            </a:r>
            <a:r>
              <a:rPr lang="en-US" sz="3400" baseline="30000" dirty="0">
                <a:effectLst/>
              </a:rPr>
              <a:t>20</a:t>
            </a:r>
            <a:r>
              <a:rPr lang="en-US" sz="3400" dirty="0">
                <a:effectLst/>
              </a:rPr>
              <a:t> For since the creation of the world His invisible attributes, His eternal power and divine nature, have been clearly seen, being understood through what has been made, so that they are without excuse</a:t>
            </a:r>
            <a:r>
              <a:rPr lang="en-US" sz="3400" cap="small" dirty="0">
                <a:effectLst/>
              </a:rPr>
              <a:t>.”</a:t>
            </a:r>
          </a:p>
        </p:txBody>
      </p:sp>
    </p:spTree>
    <p:extLst>
      <p:ext uri="{BB962C8B-B14F-4D97-AF65-F5344CB8AC3E}">
        <p14:creationId xmlns:p14="http://schemas.microsoft.com/office/powerpoint/2010/main" val="13992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470455"/>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2:14–16</a:t>
            </a:r>
          </a:p>
          <a:p>
            <a:pPr algn="just">
              <a:spcBef>
                <a:spcPts val="0"/>
              </a:spcBef>
              <a:spcAft>
                <a:spcPts val="1000"/>
              </a:spcAft>
            </a:pPr>
            <a:r>
              <a:rPr lang="en-US" sz="3350" baseline="30000" dirty="0">
                <a:latin typeface="Calibri" panose="020F0502020204030204" pitchFamily="34" charset="0"/>
                <a:cs typeface="Calibri" panose="020F0502020204030204" pitchFamily="34" charset="0"/>
              </a:rPr>
              <a:t>14</a:t>
            </a:r>
            <a:r>
              <a:rPr lang="en-US" sz="3350" dirty="0">
                <a:latin typeface="Calibri" panose="020F0502020204030204" pitchFamily="34" charset="0"/>
                <a:cs typeface="Calibri" panose="020F0502020204030204" pitchFamily="34" charset="0"/>
              </a:rPr>
              <a:t>“For when Gentiles who do not have the Law do instinctively the things of the Law, these, not having the Law, are a law to themselves, </a:t>
            </a:r>
            <a:r>
              <a:rPr lang="en-US" sz="3350" baseline="30000" dirty="0">
                <a:latin typeface="Calibri" panose="020F0502020204030204" pitchFamily="34" charset="0"/>
                <a:cs typeface="Calibri" panose="020F0502020204030204" pitchFamily="34" charset="0"/>
              </a:rPr>
              <a:t>15</a:t>
            </a:r>
            <a:r>
              <a:rPr lang="en-US" sz="3350" dirty="0">
                <a:latin typeface="Calibri" panose="020F0502020204030204" pitchFamily="34" charset="0"/>
                <a:cs typeface="Calibri" panose="020F0502020204030204" pitchFamily="34" charset="0"/>
              </a:rPr>
              <a:t> in that they show the work of the Law written in their hearts, their conscience bearing witness and their thoughts alternately accusing or else defending them, </a:t>
            </a:r>
            <a:r>
              <a:rPr lang="en-US" sz="3350" baseline="30000" dirty="0">
                <a:latin typeface="Calibri" panose="020F0502020204030204" pitchFamily="34" charset="0"/>
                <a:cs typeface="Calibri" panose="020F0502020204030204" pitchFamily="34" charset="0"/>
              </a:rPr>
              <a:t>16</a:t>
            </a:r>
            <a:r>
              <a:rPr lang="en-US" sz="3350" dirty="0">
                <a:latin typeface="Calibri" panose="020F0502020204030204" pitchFamily="34" charset="0"/>
                <a:cs typeface="Calibri" panose="020F0502020204030204" pitchFamily="34" charset="0"/>
              </a:rPr>
              <a:t> on the day when, according to my gospel, God will judge the secrets of men through Christ Jesus.”</a:t>
            </a:r>
          </a:p>
        </p:txBody>
      </p:sp>
    </p:spTree>
    <p:extLst>
      <p:ext uri="{BB962C8B-B14F-4D97-AF65-F5344CB8AC3E}">
        <p14:creationId xmlns:p14="http://schemas.microsoft.com/office/powerpoint/2010/main" val="5331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514600" y="1600200"/>
            <a:ext cx="9067800" cy="532453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While I do agree that salvation comes through the workings of the Holy Spirit and the Word of God, I disagree with the idea that God must first predispose some to believe and receive it, for the Word of God and the Holy Spirit are sufficient in and of themselves in bringing about the new birth. Instead of forcing individuals to be saved through the irresistible prompting of the Holy Spirit, God uses His Word and the convicting work of the Holy Spirit to confirm its truth in order to bring individuals to the point of decision. It is certainly God’s grace that offers it, but at this point they are free to accept or reject salvation</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their [Calvinism’s] definition of total depravity negates the sufficiency of the power of the Word of God and the Holy Spirit to give life...</a:t>
            </a:r>
            <a:r>
              <a:rPr lang="en-US" altLang="en-US" sz="2600" dirty="0">
                <a:latin typeface="Calibri" panose="020F0502020204030204" pitchFamily="34" charset="0"/>
                <a:cs typeface="Calibri" panose="020F0502020204030204" pitchFamily="34" charset="0"/>
              </a:rPr>
              <a:t>”</a:t>
            </a:r>
          </a:p>
          <a:p>
            <a:pPr algn="just" eaLnBrk="1" hangingPunct="1">
              <a:defRPr/>
            </a:pPr>
            <a:endPar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p:cNvSpPr/>
          <p:nvPr/>
        </p:nvSpPr>
        <p:spPr>
          <a:xfrm>
            <a:off x="3181350" y="152400"/>
            <a:ext cx="5829300" cy="1377300"/>
          </a:xfrm>
          <a:prstGeom prst="rect">
            <a:avLst/>
          </a:prstGeom>
        </p:spPr>
        <p:txBody>
          <a:bodyPr wrap="square">
            <a:spAutoFit/>
          </a:bodyPr>
          <a:lstStyle/>
          <a:p>
            <a:pPr algn="ctr">
              <a:spcAft>
                <a:spcPts val="9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i="1" dirty="0">
                <a:latin typeface="Calibri" panose="020F0502020204030204" pitchFamily="34" charset="0"/>
                <a:cs typeface="Calibri" panose="020F0502020204030204" pitchFamily="34" charset="0"/>
              </a:rPr>
              <a:t>Oops! I Thought I Was a Four - Pt Calvinist</a:t>
            </a:r>
            <a:r>
              <a:rPr lang="en-US" sz="2000" dirty="0">
                <a:latin typeface="Calibri" panose="020F0502020204030204" pitchFamily="34" charset="0"/>
                <a:cs typeface="Calibri" panose="020F0502020204030204" pitchFamily="34" charset="0"/>
              </a:rPr>
              <a:t> (Greer, SC: Congdon Ministries International, 2014), 48, 69-70.</a:t>
            </a:r>
          </a:p>
        </p:txBody>
      </p:sp>
      <p:pic>
        <p:nvPicPr>
          <p:cNvPr id="10" name="Picture 9">
            <a:extLst>
              <a:ext uri="{FF2B5EF4-FFF2-40B4-BE49-F238E27FC236}">
                <a16:creationId xmlns:a16="http://schemas.microsoft.com/office/drawing/2014/main" id="{7A272F79-E666-0D9D-AB13-68EC0580B146}"/>
              </a:ext>
            </a:extLst>
          </p:cNvPr>
          <p:cNvPicPr>
            <a:picLocks noChangeAspect="1"/>
          </p:cNvPicPr>
          <p:nvPr/>
        </p:nvPicPr>
        <p:blipFill>
          <a:blip r:embed="rId2"/>
          <a:stretch>
            <a:fillRect/>
          </a:stretch>
        </p:blipFill>
        <p:spPr>
          <a:xfrm>
            <a:off x="609602" y="1752600"/>
            <a:ext cx="1679857" cy="2743200"/>
          </a:xfrm>
          <a:prstGeom prst="rect">
            <a:avLst/>
          </a:prstGeom>
        </p:spPr>
      </p:pic>
    </p:spTree>
    <p:extLst>
      <p:ext uri="{BB962C8B-B14F-4D97-AF65-F5344CB8AC3E}">
        <p14:creationId xmlns:p14="http://schemas.microsoft.com/office/powerpoint/2010/main" val="279515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b="1" u="sng" dirty="0">
                <a:solidFill>
                  <a:srgbClr val="FFFFCC"/>
                </a:solidFill>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EBCAE077-1A74-28F3-02D4-257C422A4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1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b="1" u="sng" dirty="0">
                <a:solidFill>
                  <a:srgbClr val="FFFFCC"/>
                </a:solidFill>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9B30405-C6DE-98BF-D3E5-9CCEE675F2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6D2C-B5F8-4419-917F-0D12C3EC0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1:12-13</a:t>
            </a:r>
          </a:p>
          <a:p>
            <a:pPr algn="just">
              <a:spcBef>
                <a:spcPts val="0"/>
              </a:spcBef>
              <a:spcAft>
                <a:spcPts val="0"/>
              </a:spcAft>
            </a:pPr>
            <a:r>
              <a:rPr lang="en-US" altLang="en-US" sz="3400" kern="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But as many as </a:t>
            </a:r>
            <a:r>
              <a:rPr lang="en-US" sz="3400" b="1" u="sng" dirty="0">
                <a:solidFill>
                  <a:srgbClr val="FFFFCC"/>
                </a:solidFill>
                <a:latin typeface="Calibri" panose="020F0502020204030204" pitchFamily="34" charset="0"/>
                <a:cs typeface="Calibri" panose="020F0502020204030204" pitchFamily="34" charset="0"/>
              </a:rPr>
              <a:t>received</a:t>
            </a:r>
            <a:r>
              <a:rPr lang="en-US" sz="3400" dirty="0">
                <a:latin typeface="Calibri" panose="020F0502020204030204" pitchFamily="34" charset="0"/>
                <a:cs typeface="Calibri" panose="020F0502020204030204" pitchFamily="34" charset="0"/>
              </a:rPr>
              <a:t> Him, to them He gave the right to become children of God, </a:t>
            </a:r>
            <a:r>
              <a:rPr lang="en-US" sz="3400" i="1" dirty="0">
                <a:latin typeface="Calibri" panose="020F0502020204030204" pitchFamily="34" charset="0"/>
                <a:cs typeface="Calibri" panose="020F0502020204030204" pitchFamily="34" charset="0"/>
              </a:rPr>
              <a:t>even</a:t>
            </a:r>
            <a:r>
              <a:rPr lang="en-US" sz="3400" dirty="0">
                <a:latin typeface="Calibri" panose="020F0502020204030204" pitchFamily="34" charset="0"/>
                <a:cs typeface="Calibri" panose="020F0502020204030204" pitchFamily="34" charset="0"/>
              </a:rPr>
              <a:t> to those who </a:t>
            </a:r>
            <a:r>
              <a:rPr lang="en-US" sz="3400" b="1" u="sng" dirty="0">
                <a:solidFill>
                  <a:srgbClr val="FFFFCC"/>
                </a:solidFill>
                <a:latin typeface="Calibri" panose="020F0502020204030204" pitchFamily="34" charset="0"/>
                <a:cs typeface="Calibri" panose="020F0502020204030204" pitchFamily="34" charset="0"/>
              </a:rPr>
              <a:t>believe</a:t>
            </a:r>
            <a:r>
              <a:rPr lang="en-US" sz="3400" dirty="0">
                <a:latin typeface="Calibri" panose="020F0502020204030204" pitchFamily="34" charset="0"/>
                <a:cs typeface="Calibri" panose="020F0502020204030204" pitchFamily="34" charset="0"/>
              </a:rPr>
              <a:t> in His name, </a:t>
            </a:r>
            <a:r>
              <a:rPr lang="en-US" sz="3400" baseline="30000" dirty="0">
                <a:latin typeface="Calibri" panose="020F0502020204030204" pitchFamily="34" charset="0"/>
                <a:cs typeface="Calibri" panose="020F0502020204030204" pitchFamily="34" charset="0"/>
              </a:rPr>
              <a:t>13 </a:t>
            </a:r>
            <a:r>
              <a:rPr lang="en-US" sz="34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4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86124C8-B620-12BF-053C-57837CE1A1C6}"/>
              </a:ext>
            </a:extLst>
          </p:cNvPr>
          <p:cNvPicPr>
            <a:picLocks noChangeAspect="1"/>
          </p:cNvPicPr>
          <p:nvPr/>
        </p:nvPicPr>
        <p:blipFill>
          <a:blip r:embed="rId3"/>
          <a:stretch>
            <a:fillRect/>
          </a:stretch>
        </p:blipFill>
        <p:spPr>
          <a:xfrm>
            <a:off x="3464441" y="3200400"/>
            <a:ext cx="5263118" cy="1645920"/>
          </a:xfrm>
          <a:prstGeom prst="rect">
            <a:avLst/>
          </a:prstGeom>
          <a:solidFill>
            <a:srgbClr val="FFFFFF">
              <a:shade val="85000"/>
            </a:srgbClr>
          </a:solidFill>
          <a:ln w="381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46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dirty="0">
                <a:cs typeface="Calibri" panose="020F0502020204030204" pitchFamily="34" charset="0"/>
              </a:rPr>
              <a:t>“Therefore many other signs Jesus also performed in the presence of the disciples, which are not written in this book; but these have been written so that you may </a:t>
            </a:r>
            <a:r>
              <a:rPr lang="en-US" b="1" u="sng" dirty="0">
                <a:solidFill>
                  <a:srgbClr val="FFFFCC"/>
                </a:solidFill>
                <a:cs typeface="Calibri" panose="020F0502020204030204" pitchFamily="34" charset="0"/>
              </a:rPr>
              <a:t>believe</a:t>
            </a:r>
            <a:r>
              <a:rPr lang="en-US" dirty="0">
                <a:cs typeface="Calibri" panose="020F0502020204030204" pitchFamily="34" charset="0"/>
              </a:rPr>
              <a:t> that Jesus is the Christ, the Son of God; and that believing</a:t>
            </a:r>
            <a:r>
              <a:rPr lang="en-US" b="1" dirty="0">
                <a:cs typeface="Calibri" panose="020F0502020204030204" pitchFamily="34" charset="0"/>
              </a:rPr>
              <a:t> </a:t>
            </a:r>
            <a:r>
              <a:rPr lang="en-US" dirty="0">
                <a:cs typeface="Calibri" panose="020F0502020204030204" pitchFamily="34" charset="0"/>
              </a:rPr>
              <a:t>you may have </a:t>
            </a:r>
            <a:r>
              <a:rPr lang="en-US" b="1" u="sng" dirty="0">
                <a:solidFill>
                  <a:srgbClr val="FFFFCC"/>
                </a:solidFill>
                <a:cs typeface="Calibri" panose="020F0502020204030204" pitchFamily="34" charset="0"/>
              </a:rPr>
              <a:t>life</a:t>
            </a:r>
            <a:r>
              <a:rPr lang="en-US" dirty="0">
                <a:cs typeface="Calibri" panose="020F0502020204030204" pitchFamily="34" charset="0"/>
              </a:rPr>
              <a:t> in His name.”</a:t>
            </a:r>
          </a:p>
        </p:txBody>
      </p:sp>
      <p:pic>
        <p:nvPicPr>
          <p:cNvPr id="4" name="Picture 3">
            <a:extLst>
              <a:ext uri="{FF2B5EF4-FFF2-40B4-BE49-F238E27FC236}">
                <a16:creationId xmlns:a16="http://schemas.microsoft.com/office/drawing/2014/main" id="{2BCFE551-0C84-F0C3-B6FD-9FC0B383E458}"/>
              </a:ext>
            </a:extLst>
          </p:cNvPr>
          <p:cNvPicPr>
            <a:picLocks noChangeAspect="1"/>
          </p:cNvPicPr>
          <p:nvPr/>
        </p:nvPicPr>
        <p:blipFill>
          <a:blip r:embed="rId3"/>
          <a:srcRect l="13753" r="12504"/>
          <a:stretch>
            <a:fillRect/>
          </a:stretch>
        </p:blipFill>
        <p:spPr>
          <a:xfrm>
            <a:off x="4777347" y="2819400"/>
            <a:ext cx="2637306" cy="2011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9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dirty="0"/>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152400"/>
            <a:ext cx="10929257" cy="1143000"/>
          </a:xfrm>
        </p:spPr>
        <p:txBody>
          <a:bodyPr/>
          <a:lstStyle/>
          <a:p>
            <a:pPr algn="ctr"/>
            <a:r>
              <a:rPr lang="en-US" sz="3600" dirty="0"/>
              <a:t>Irresistible Grace = </a:t>
            </a:r>
            <a:br>
              <a:rPr lang="en-US" sz="3600" dirty="0"/>
            </a:br>
            <a:r>
              <a:rPr lang="en-US" sz="3600" dirty="0"/>
              <a:t>‘Regeneration 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31372" y="1905000"/>
            <a:ext cx="10929257" cy="2971800"/>
          </a:xfrm>
        </p:spPr>
        <p:txBody>
          <a:bodyPr/>
          <a:lstStyle/>
          <a:p>
            <a:pPr marL="0" indent="0" algn="just">
              <a:buNone/>
            </a:pPr>
            <a:r>
              <a:rPr lang="en-US" dirty="0">
                <a:effectLst>
                  <a:outerShdw blurRad="38100" dist="38100" dir="2700000" algn="tl">
                    <a:srgbClr val="000000">
                      <a:alpha val="43137"/>
                    </a:srgbClr>
                  </a:outerShdw>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0A5D-82A8-D78A-237D-25C318661F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9C69-2BB5-BB2F-1F5D-7080EE5B5927}"/>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644B6F66-817B-C38D-CFC2-0F0B8547C6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B75909B4-425E-0AF5-D0CC-FF509F5ED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3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05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5943600" cy="4956980"/>
          </a:xfrm>
        </p:spPr>
        <p:txBody>
          <a:bodyPr/>
          <a:lstStyle/>
          <a:p>
            <a:pPr marL="685800" lvl="1" indent="-681038" algn="just">
              <a:spcBef>
                <a:spcPts val="0"/>
              </a:spcBef>
              <a:spcAft>
                <a:spcPts val="1800"/>
              </a:spcAft>
              <a:buClr>
                <a:schemeClr val="tx2"/>
              </a:buClr>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cs typeface="Calibri" pitchFamily="34" charset="0"/>
              </a:rPr>
              <a:t>Definition</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Calvinistic examples </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Calvinist Proof texts</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Biblical order</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Ordo-</a:t>
            </a:r>
            <a:r>
              <a:rPr lang="en-US" dirty="0" err="1">
                <a:effectLst>
                  <a:outerShdw blurRad="38100" dist="38100" dir="2700000" algn="tl">
                    <a:srgbClr val="000000">
                      <a:alpha val="43137"/>
                    </a:srgbClr>
                  </a:outerShdw>
                </a:effectLst>
                <a:cs typeface="Calibri" pitchFamily="34" charset="0"/>
              </a:rPr>
              <a:t>Salutis</a:t>
            </a:r>
            <a:endParaRPr lang="en-US" dirty="0">
              <a:effectLst>
                <a:outerShdw blurRad="38100" dist="38100" dir="2700000" algn="tl">
                  <a:srgbClr val="000000">
                    <a:alpha val="43137"/>
                  </a:srgbClr>
                </a:outerShdw>
              </a:effectLst>
              <a:cs typeface="Calibri" pitchFamily="34" charset="0"/>
            </a:endParaRP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An eschatological parallel</a:t>
            </a:r>
          </a:p>
          <a:p>
            <a:pPr marL="685800" lvl="1" indent="-681038" algn="just">
              <a:spcBef>
                <a:spcPts val="0"/>
              </a:spcBef>
              <a:spcAft>
                <a:spcPts val="1800"/>
              </a:spcAft>
              <a:buClr>
                <a:schemeClr val="tx2"/>
              </a:buClr>
              <a:buSzPct val="100000"/>
              <a:buFont typeface="+mj-lt"/>
              <a:buAutoNum type="romanLcPeriod"/>
              <a:defRPr/>
            </a:pPr>
            <a:r>
              <a:rPr lang="en-US" dirty="0">
                <a:effectLst>
                  <a:outerShdw blurRad="38100" dist="38100" dir="2700000" algn="tl">
                    <a:srgbClr val="000000">
                      <a:alpha val="43137"/>
                    </a:srgbClr>
                  </a:outerShdw>
                </a:effectLst>
                <a:cs typeface="Calibri" pitchFamily="34" charset="0"/>
              </a:rPr>
              <a:t>Why believe?</a:t>
            </a:r>
          </a:p>
        </p:txBody>
      </p:sp>
      <p:pic>
        <p:nvPicPr>
          <p:cNvPr id="2" name="Picture 2">
            <a:extLst>
              <a:ext uri="{FF2B5EF4-FFF2-40B4-BE49-F238E27FC236}">
                <a16:creationId xmlns:a16="http://schemas.microsoft.com/office/drawing/2014/main" id="{0883C067-932F-651E-C518-0CB4E7AE9F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59D70DF-3246-02B0-2930-6B9DD6F1873C}"/>
              </a:ext>
            </a:extLst>
          </p:cNvPr>
          <p:cNvSpPr>
            <a:spLocks noGrp="1"/>
          </p:cNvSpPr>
          <p:nvPr>
            <p:ph type="title"/>
          </p:nvPr>
        </p:nvSpPr>
        <p:spPr>
          <a:xfrm>
            <a:off x="266700" y="152400"/>
            <a:ext cx="11658600" cy="914400"/>
          </a:xfrm>
        </p:spPr>
        <p:txBody>
          <a:bodyPr/>
          <a:lstStyle/>
          <a:p>
            <a:pPr marL="742950" indent="-742950" algn="ctr">
              <a:spcBef>
                <a:spcPts val="0"/>
              </a:spcBef>
              <a:spcAft>
                <a:spcPts val="2400"/>
              </a:spcAft>
              <a:buClr>
                <a:srgbClr val="FFC000"/>
              </a:buClr>
              <a:buSzPct val="100000"/>
              <a:buFont typeface="+mj-lt"/>
              <a:buAutoNum type="alphaLcParenR" startAt="2"/>
              <a:defRPr/>
            </a:pPr>
            <a:r>
              <a:rPr lang="en-US" sz="3600" dirty="0">
                <a:effectLst>
                  <a:outerShdw blurRad="38100" dist="38100" dir="2700000" algn="tl">
                    <a:srgbClr val="000000"/>
                  </a:outerShdw>
                </a:effectLst>
                <a:ea typeface="+mn-ea"/>
                <a:cs typeface="Calibri" pitchFamily="34" charset="0"/>
              </a:rPr>
              <a:t>Regeneration Precedes Faith?</a:t>
            </a:r>
          </a:p>
        </p:txBody>
      </p:sp>
    </p:spTree>
    <p:extLst>
      <p:ext uri="{BB962C8B-B14F-4D97-AF65-F5344CB8AC3E}">
        <p14:creationId xmlns:p14="http://schemas.microsoft.com/office/powerpoint/2010/main" val="932612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C6710-E755-4A78-A4CB-52FB26EE85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9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He saved us, not on the basis of deeds which we have done in righteousness, but according to His mercy, by the washing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regeneration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0" i="0" u="none" strike="noStrike" dirty="0">
                <a:effectLst>
                  <a:outerShdw blurRad="38100" dist="38100" dir="2700000" algn="tl">
                    <a:srgbClr val="000000">
                      <a:alpha val="43137"/>
                    </a:srgbClr>
                  </a:outerShdw>
                </a:effectLst>
                <a:latin typeface="Calibri" panose="020F0502020204030204" pitchFamily="34" charset="0"/>
              </a:rPr>
              <a:t> and renewing by the Holy Spirit.”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04F4D30-7C49-0572-1ABB-A9BDA0BE824E}"/>
              </a:ext>
            </a:extLst>
          </p:cNvPr>
          <p:cNvPicPr>
            <a:picLocks noChangeAspect="1"/>
          </p:cNvPicPr>
          <p:nvPr/>
        </p:nvPicPr>
        <p:blipFill>
          <a:blip r:embed="rId3"/>
          <a:stretch>
            <a:fillRect/>
          </a:stretch>
        </p:blipFill>
        <p:spPr>
          <a:xfrm>
            <a:off x="3352800" y="2997088"/>
            <a:ext cx="5486401" cy="1828800"/>
          </a:xfrm>
          <a:prstGeom prst="rect">
            <a:avLst/>
          </a:prstGeom>
        </p:spPr>
      </p:pic>
    </p:spTree>
    <p:extLst>
      <p:ext uri="{BB962C8B-B14F-4D97-AF65-F5344CB8AC3E}">
        <p14:creationId xmlns:p14="http://schemas.microsoft.com/office/powerpoint/2010/main" val="234910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16588</TotalTime>
  <Words>2722</Words>
  <Application>Microsoft Office PowerPoint</Application>
  <PresentationFormat>Widescreen</PresentationFormat>
  <Paragraphs>188</Paragraphs>
  <Slides>50</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50</vt:i4>
      </vt:variant>
    </vt:vector>
  </HeadingPairs>
  <TitlesOfParts>
    <vt:vector size="58"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Irresistible Grace</vt:lpstr>
      <vt:lpstr>Calvinistic Arguments</vt:lpstr>
      <vt:lpstr>Regeneration Precedes Faith?</vt:lpstr>
      <vt:lpstr>PowerPoint Presentation</vt:lpstr>
      <vt:lpstr>Regeneration Precedes Faith?</vt:lpstr>
      <vt:lpstr>PowerPoint Presentation</vt:lpstr>
      <vt:lpstr>Regeneration Precedes Faith?</vt:lpstr>
      <vt:lpstr>PowerPoint Presentation</vt:lpstr>
      <vt:lpstr>Regeneration Precedes Faith?</vt:lpstr>
      <vt:lpstr>PowerPoint Presentation</vt:lpstr>
      <vt:lpstr>Regeneration Precedes Faith?</vt:lpstr>
      <vt:lpstr>PowerPoint Presentation</vt:lpstr>
      <vt:lpstr>Divine Drawing vs. Divine Coercion</vt:lpstr>
      <vt:lpstr>PowerPoint Presentation</vt:lpstr>
      <vt:lpstr>Regeneration Precedes Faith?</vt:lpstr>
      <vt:lpstr>PowerPoint Presentation</vt:lpstr>
      <vt:lpstr>PowerPoint Presentation</vt:lpstr>
      <vt:lpstr>PowerPoint Presentation</vt:lpstr>
      <vt:lpstr>Regeneration Precedes Faith?</vt:lpstr>
      <vt:lpstr>Charles Ryrie</vt:lpstr>
      <vt:lpstr>PowerPoint Presentation</vt:lpstr>
      <vt:lpstr>Does Regeneration Precede Faith?</vt:lpstr>
      <vt:lpstr>Calvinistic Arguments</vt:lpstr>
      <vt:lpstr>PowerPoint Presentation</vt:lpstr>
      <vt:lpstr>PowerPoint Presentation</vt:lpstr>
      <vt:lpstr>PowerPoint Presentation</vt:lpstr>
      <vt:lpstr>Lost Man Cannot Seek God?</vt:lpstr>
      <vt:lpstr>Lost Man Cannot Seek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Lost Man Cannot Seek God?</vt:lpstr>
      <vt:lpstr>PowerPoint Presentation</vt:lpstr>
      <vt:lpstr>Lost Man Cannot Seek God?</vt:lpstr>
      <vt:lpstr>PowerPoint Presentation</vt:lpstr>
      <vt:lpstr>PowerPoint Presentation</vt:lpstr>
      <vt:lpstr>Lewis Sperry Chafer, vol. 7, Systematic Theologyb  (Grand Rapids, MI: Kregel Publications, 1993), 265-66.</vt:lpstr>
      <vt:lpstr>Irresistible Grace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- 032</dc:title>
  <dc:subject>Neo Calvinism vs the Bible</dc:subject>
  <dc:creator>A. Woods</dc:creator>
  <dc:description>Modified by Jim McGowan</dc:description>
  <cp:lastModifiedBy>Jim McGowan</cp:lastModifiedBy>
  <cp:revision>1941</cp:revision>
  <cp:lastPrinted>2025-06-20T13:21:56Z</cp:lastPrinted>
  <dcterms:created xsi:type="dcterms:W3CDTF">2009-03-17T12:21:13Z</dcterms:created>
  <dcterms:modified xsi:type="dcterms:W3CDTF">2025-06-20T13:22:03Z</dcterms:modified>
</cp:coreProperties>
</file>