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920" r:id="rId1"/>
    <p:sldMasterId id="2147488938" r:id="rId2"/>
    <p:sldMasterId id="2147488957" r:id="rId3"/>
  </p:sldMasterIdLst>
  <p:notesMasterIdLst>
    <p:notesMasterId r:id="rId42"/>
  </p:notesMasterIdLst>
  <p:handoutMasterIdLst>
    <p:handoutMasterId r:id="rId43"/>
  </p:handoutMasterIdLst>
  <p:sldIdLst>
    <p:sldId id="11071" r:id="rId4"/>
    <p:sldId id="28008" r:id="rId5"/>
    <p:sldId id="27970" r:id="rId6"/>
    <p:sldId id="6380" r:id="rId7"/>
    <p:sldId id="6381" r:id="rId8"/>
    <p:sldId id="28007" r:id="rId9"/>
    <p:sldId id="27980" r:id="rId10"/>
    <p:sldId id="6474" r:id="rId11"/>
    <p:sldId id="28012" r:id="rId12"/>
    <p:sldId id="559" r:id="rId13"/>
    <p:sldId id="6475" r:id="rId14"/>
    <p:sldId id="5714" r:id="rId15"/>
    <p:sldId id="5836" r:id="rId16"/>
    <p:sldId id="6476" r:id="rId17"/>
    <p:sldId id="28011" r:id="rId18"/>
    <p:sldId id="28016" r:id="rId19"/>
    <p:sldId id="6223" r:id="rId20"/>
    <p:sldId id="6477" r:id="rId21"/>
    <p:sldId id="5690" r:id="rId22"/>
    <p:sldId id="563" r:id="rId23"/>
    <p:sldId id="6015" r:id="rId24"/>
    <p:sldId id="564" r:id="rId25"/>
    <p:sldId id="565" r:id="rId26"/>
    <p:sldId id="566" r:id="rId27"/>
    <p:sldId id="28013" r:id="rId28"/>
    <p:sldId id="6478" r:id="rId29"/>
    <p:sldId id="5691" r:id="rId30"/>
    <p:sldId id="5703" r:id="rId31"/>
    <p:sldId id="5747" r:id="rId32"/>
    <p:sldId id="6479" r:id="rId33"/>
    <p:sldId id="28014" r:id="rId34"/>
    <p:sldId id="5693" r:id="rId35"/>
    <p:sldId id="8191" r:id="rId36"/>
    <p:sldId id="6480" r:id="rId37"/>
    <p:sldId id="2308" r:id="rId38"/>
    <p:sldId id="6013" r:id="rId39"/>
    <p:sldId id="569" r:id="rId40"/>
    <p:sldId id="28017" r:id="rId41"/>
  </p:sldIdLst>
  <p:sldSz cx="12192000" cy="6858000"/>
  <p:notesSz cx="7315200" cy="9601200"/>
  <p:custDataLst>
    <p:tags r:id="rId4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00FF"/>
    <a:srgbClr val="FFFF99"/>
    <a:srgbClr val="66FF66"/>
    <a:srgbClr val="0000CC"/>
    <a:srgbClr val="000066"/>
    <a:srgbClr val="006600"/>
    <a:srgbClr val="0000FF"/>
    <a:srgbClr val="00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95" autoAdjust="0"/>
    <p:restoredTop sz="95370" autoAdjust="0"/>
  </p:normalViewPr>
  <p:slideViewPr>
    <p:cSldViewPr>
      <p:cViewPr>
        <p:scale>
          <a:sx n="90" d="100"/>
          <a:sy n="90" d="100"/>
        </p:scale>
        <p:origin x="1123" y="40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3" d="100"/>
          <a:sy n="113" d="100"/>
        </p:scale>
        <p:origin x="4156" y="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40D69618-B91E-41D3-BACF-B313ECFCA8ED}"/>
    <pc:docChg chg="modSld">
      <pc:chgData name="Jim McGowan" userId="e2c7446dd3aca506" providerId="LiveId" clId="{40D69618-B91E-41D3-BACF-B313ECFCA8ED}" dt="2025-06-14T14:48:49.367" v="3" actId="1035"/>
      <pc:docMkLst>
        <pc:docMk/>
      </pc:docMkLst>
      <pc:sldChg chg="modSp mod">
        <pc:chgData name="Jim McGowan" userId="e2c7446dd3aca506" providerId="LiveId" clId="{40D69618-B91E-41D3-BACF-B313ECFCA8ED}" dt="2025-06-14T14:48:49.367" v="3" actId="1035"/>
        <pc:sldMkLst>
          <pc:docMk/>
          <pc:sldMk cId="2349106967" sldId="28012"/>
        </pc:sldMkLst>
        <pc:picChg chg="mod">
          <ac:chgData name="Jim McGowan" userId="e2c7446dd3aca506" providerId="LiveId" clId="{40D69618-B91E-41D3-BACF-B313ECFCA8ED}" dt="2025-06-14T14:48:49.367" v="3" actId="1035"/>
          <ac:picMkLst>
            <pc:docMk/>
            <pc:sldMk cId="2349106967" sldId="28012"/>
            <ac:picMk id="5" creationId="{29891EF1-9F19-441D-97BA-16C010D69A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2" name="Header Placeholder 1">
            <a:extLst>
              <a:ext uri="{FF2B5EF4-FFF2-40B4-BE49-F238E27FC236}">
                <a16:creationId xmlns:a16="http://schemas.microsoft.com/office/drawing/2014/main" id="{7F34B6AD-5CCB-11DC-672E-056F79A7B97F}"/>
              </a:ext>
            </a:extLst>
          </p:cNvPr>
          <p:cNvSpPr>
            <a:spLocks noGrp="1"/>
          </p:cNvSpPr>
          <p:nvPr>
            <p:ph type="hdr" sz="quarter"/>
          </p:nvPr>
        </p:nvSpPr>
        <p:spPr>
          <a:xfrm>
            <a:off x="1714403" y="124353"/>
            <a:ext cx="4347077" cy="820028"/>
          </a:xfrm>
          <a:prstGeom prst="rect">
            <a:avLst/>
          </a:prstGeom>
        </p:spPr>
        <p:txBody>
          <a:bodyPr vert="horz" lIns="123617" tIns="61808" rIns="123617" bIns="61808"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Neo-Calvinism vs. the Bible - 031</a:t>
            </a:r>
          </a:p>
          <a:p>
            <a:pPr>
              <a:defRPr/>
            </a:pPr>
            <a:r>
              <a:rPr lang="en-US" sz="1500" dirty="0"/>
              <a:t>06-15-2025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6/14/2025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28</a:t>
            </a:fld>
            <a:endParaRPr lang="en-US" altLang="en-US" dirty="0"/>
          </a:p>
        </p:txBody>
      </p:sp>
    </p:spTree>
    <p:extLst>
      <p:ext uri="{BB962C8B-B14F-4D97-AF65-F5344CB8AC3E}">
        <p14:creationId xmlns:p14="http://schemas.microsoft.com/office/powerpoint/2010/main" val="615188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387">
              <a:defRPr/>
            </a:pPr>
            <a:fld id="{600E5424-D4B9-4AFD-9B49-AB165923F980}" type="slidenum">
              <a:rPr lang="en-US" altLang="en-US" sz="1900" kern="0">
                <a:solidFill>
                  <a:sysClr val="windowText" lastClr="000000"/>
                </a:solidFill>
              </a:rPr>
              <a:pPr defTabSz="966387">
                <a:defRPr/>
              </a:pPr>
              <a:t>32</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387">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387">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909888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6/14/2025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6/14/2025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92594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67144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5910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148742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7295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40260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44560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183559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682788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39598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32642267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28767877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6/14/2025</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295852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6/14/2025</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27469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2907339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0020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4641B3E-96BD-1C43-E96E-8F77630DF7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0419B67-4BFC-6568-A611-45FEA46C650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41D65F6-8044-5C51-F87C-FCD9CA1E3F44}"/>
              </a:ext>
            </a:extLst>
          </p:cNvPr>
          <p:cNvSpPr>
            <a:spLocks noGrp="1"/>
          </p:cNvSpPr>
          <p:nvPr>
            <p:ph type="sldNum" sz="quarter" idx="12"/>
          </p:nvPr>
        </p:nvSpPr>
        <p:spPr/>
        <p:txBody>
          <a:bodyPr/>
          <a:lstStyle>
            <a:lvl1pPr>
              <a:defRPr/>
            </a:lvl1pPr>
          </a:lstStyle>
          <a:p>
            <a:pPr>
              <a:defRPr/>
            </a:pPr>
            <a:fld id="{28494B0C-46FD-48BD-86E1-7E407442E7D3}" type="slidenum">
              <a:rPr lang="en-US" altLang="en-US"/>
              <a:pPr>
                <a:defRPr/>
              </a:pPr>
              <a:t>‹#›</a:t>
            </a:fld>
            <a:endParaRPr lang="en-US" altLang="en-US"/>
          </a:p>
        </p:txBody>
      </p:sp>
    </p:spTree>
    <p:extLst>
      <p:ext uri="{BB962C8B-B14F-4D97-AF65-F5344CB8AC3E}">
        <p14:creationId xmlns:p14="http://schemas.microsoft.com/office/powerpoint/2010/main" val="857518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8C9A63-639B-1EDF-7BBA-03379795216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CC54A37-E8B7-B951-CB58-86CC2899D3C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10D3BCA-7D72-AEC3-1A0B-32B5590398C1}"/>
              </a:ext>
            </a:extLst>
          </p:cNvPr>
          <p:cNvSpPr>
            <a:spLocks noGrp="1"/>
          </p:cNvSpPr>
          <p:nvPr>
            <p:ph type="sldNum" sz="quarter" idx="12"/>
          </p:nvPr>
        </p:nvSpPr>
        <p:spPr/>
        <p:txBody>
          <a:bodyPr/>
          <a:lstStyle>
            <a:lvl1pPr>
              <a:defRPr/>
            </a:lvl1pPr>
          </a:lstStyle>
          <a:p>
            <a:pPr>
              <a:defRPr/>
            </a:pPr>
            <a:fld id="{43C6517E-2914-4F13-A969-DFDB0AEABC63}" type="slidenum">
              <a:rPr lang="en-US" altLang="en-US"/>
              <a:pPr>
                <a:defRPr/>
              </a:pPr>
              <a:t>‹#›</a:t>
            </a:fld>
            <a:endParaRPr lang="en-US" altLang="en-US"/>
          </a:p>
        </p:txBody>
      </p:sp>
    </p:spTree>
    <p:extLst>
      <p:ext uri="{BB962C8B-B14F-4D97-AF65-F5344CB8AC3E}">
        <p14:creationId xmlns:p14="http://schemas.microsoft.com/office/powerpoint/2010/main" val="1474338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44F48-0356-A835-16FE-5AABBA72AB8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180AE19-BEF6-B955-4F7D-7C974B1BFB2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512152F-ABFF-1A2C-42BA-A93A25766998}"/>
              </a:ext>
            </a:extLst>
          </p:cNvPr>
          <p:cNvSpPr>
            <a:spLocks noGrp="1"/>
          </p:cNvSpPr>
          <p:nvPr>
            <p:ph type="sldNum" sz="quarter" idx="12"/>
          </p:nvPr>
        </p:nvSpPr>
        <p:spPr/>
        <p:txBody>
          <a:bodyPr/>
          <a:lstStyle>
            <a:lvl1pPr>
              <a:defRPr/>
            </a:lvl1pPr>
          </a:lstStyle>
          <a:p>
            <a:pPr>
              <a:defRPr/>
            </a:pPr>
            <a:fld id="{87D9674C-3F21-470C-97D2-7B889E1AFD02}" type="slidenum">
              <a:rPr lang="en-US" altLang="en-US"/>
              <a:pPr>
                <a:defRPr/>
              </a:pPr>
              <a:t>‹#›</a:t>
            </a:fld>
            <a:endParaRPr lang="en-US" altLang="en-US"/>
          </a:p>
        </p:txBody>
      </p:sp>
    </p:spTree>
    <p:extLst>
      <p:ext uri="{BB962C8B-B14F-4D97-AF65-F5344CB8AC3E}">
        <p14:creationId xmlns:p14="http://schemas.microsoft.com/office/powerpoint/2010/main" val="1610355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B6C4EE3-F952-BF17-8AA1-6EC8397D255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07914F25-4CC7-A933-CB88-1D065F96EA3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AA5F71F-BFEE-14C5-84D6-3B4E08894B55}"/>
              </a:ext>
            </a:extLst>
          </p:cNvPr>
          <p:cNvSpPr>
            <a:spLocks noGrp="1"/>
          </p:cNvSpPr>
          <p:nvPr>
            <p:ph type="sldNum" sz="quarter" idx="12"/>
          </p:nvPr>
        </p:nvSpPr>
        <p:spPr/>
        <p:txBody>
          <a:bodyPr/>
          <a:lstStyle>
            <a:lvl1pPr>
              <a:defRPr/>
            </a:lvl1pPr>
          </a:lstStyle>
          <a:p>
            <a:pPr>
              <a:defRPr/>
            </a:pPr>
            <a:fld id="{CCA2B622-779F-42AB-AEA6-5A68169369BF}" type="slidenum">
              <a:rPr lang="en-US" altLang="en-US"/>
              <a:pPr>
                <a:defRPr/>
              </a:pPr>
              <a:t>‹#›</a:t>
            </a:fld>
            <a:endParaRPr lang="en-US" altLang="en-US"/>
          </a:p>
        </p:txBody>
      </p:sp>
    </p:spTree>
    <p:extLst>
      <p:ext uri="{BB962C8B-B14F-4D97-AF65-F5344CB8AC3E}">
        <p14:creationId xmlns:p14="http://schemas.microsoft.com/office/powerpoint/2010/main" val="3783174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F2DD3F6-1703-589C-3D15-2FEE051F332E}"/>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2FE3A054-08A4-2E66-0257-9A130C9F1E08}"/>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BBB664B9-1567-58AD-AB68-F4CC9A4ADE38}"/>
              </a:ext>
            </a:extLst>
          </p:cNvPr>
          <p:cNvSpPr>
            <a:spLocks noGrp="1"/>
          </p:cNvSpPr>
          <p:nvPr>
            <p:ph type="sldNum" sz="quarter" idx="12"/>
          </p:nvPr>
        </p:nvSpPr>
        <p:spPr/>
        <p:txBody>
          <a:bodyPr/>
          <a:lstStyle>
            <a:lvl1pPr>
              <a:defRPr/>
            </a:lvl1pPr>
          </a:lstStyle>
          <a:p>
            <a:pPr>
              <a:defRPr/>
            </a:pPr>
            <a:fld id="{2F1148B6-DD57-4E22-8518-DC2FCFE800E1}" type="slidenum">
              <a:rPr lang="en-US" altLang="en-US"/>
              <a:pPr>
                <a:defRPr/>
              </a:pPr>
              <a:t>‹#›</a:t>
            </a:fld>
            <a:endParaRPr lang="en-US" altLang="en-US"/>
          </a:p>
        </p:txBody>
      </p:sp>
    </p:spTree>
    <p:extLst>
      <p:ext uri="{BB962C8B-B14F-4D97-AF65-F5344CB8AC3E}">
        <p14:creationId xmlns:p14="http://schemas.microsoft.com/office/powerpoint/2010/main" val="442541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4045A7B-A48F-8408-51A9-3FA2A735D84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7E21EC14-C94A-9C72-F342-B8F0A68CA43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0348BCE-82BC-E985-29A0-71C6C84987DA}"/>
              </a:ext>
            </a:extLst>
          </p:cNvPr>
          <p:cNvSpPr>
            <a:spLocks noGrp="1"/>
          </p:cNvSpPr>
          <p:nvPr>
            <p:ph type="sldNum" sz="quarter" idx="12"/>
          </p:nvPr>
        </p:nvSpPr>
        <p:spPr/>
        <p:txBody>
          <a:bodyPr/>
          <a:lstStyle>
            <a:lvl1pPr>
              <a:defRPr/>
            </a:lvl1pPr>
          </a:lstStyle>
          <a:p>
            <a:pPr>
              <a:defRPr/>
            </a:pPr>
            <a:fld id="{16D941E6-6B79-486D-9159-3394E04A3D92}" type="slidenum">
              <a:rPr lang="en-US" altLang="en-US"/>
              <a:pPr>
                <a:defRPr/>
              </a:pPr>
              <a:t>‹#›</a:t>
            </a:fld>
            <a:endParaRPr lang="en-US" altLang="en-US"/>
          </a:p>
        </p:txBody>
      </p:sp>
    </p:spTree>
    <p:extLst>
      <p:ext uri="{BB962C8B-B14F-4D97-AF65-F5344CB8AC3E}">
        <p14:creationId xmlns:p14="http://schemas.microsoft.com/office/powerpoint/2010/main" val="3794040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1BEED-F7D9-C03F-077B-A506AC7DFD0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F78D869A-E201-2E27-755F-70772CA488EF}"/>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7E40470A-9264-45DB-5BDA-CFF4A3F2C3AF}"/>
              </a:ext>
            </a:extLst>
          </p:cNvPr>
          <p:cNvSpPr>
            <a:spLocks noGrp="1"/>
          </p:cNvSpPr>
          <p:nvPr>
            <p:ph type="sldNum" sz="quarter" idx="12"/>
          </p:nvPr>
        </p:nvSpPr>
        <p:spPr/>
        <p:txBody>
          <a:bodyPr/>
          <a:lstStyle>
            <a:lvl1pPr>
              <a:defRPr/>
            </a:lvl1pPr>
          </a:lstStyle>
          <a:p>
            <a:pPr>
              <a:defRPr/>
            </a:pPr>
            <a:fld id="{AB11A3CC-14CF-4D94-8C77-967E77604D35}" type="slidenum">
              <a:rPr lang="en-US" altLang="en-US"/>
              <a:pPr>
                <a:defRPr/>
              </a:pPr>
              <a:t>‹#›</a:t>
            </a:fld>
            <a:endParaRPr lang="en-US" altLang="en-US"/>
          </a:p>
        </p:txBody>
      </p:sp>
    </p:spTree>
    <p:extLst>
      <p:ext uri="{BB962C8B-B14F-4D97-AF65-F5344CB8AC3E}">
        <p14:creationId xmlns:p14="http://schemas.microsoft.com/office/powerpoint/2010/main" val="11007981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AA105-CCD7-68AC-77F0-226F3B808A5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26FEF770-1CE5-67AD-DCDB-0EA3D757B90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5B5D8757-81F5-7E39-405F-F2AEC20856CA}"/>
              </a:ext>
            </a:extLst>
          </p:cNvPr>
          <p:cNvSpPr>
            <a:spLocks noGrp="1"/>
          </p:cNvSpPr>
          <p:nvPr>
            <p:ph type="sldNum" sz="quarter" idx="12"/>
          </p:nvPr>
        </p:nvSpPr>
        <p:spPr/>
        <p:txBody>
          <a:bodyPr/>
          <a:lstStyle>
            <a:lvl1pPr>
              <a:defRPr/>
            </a:lvl1pPr>
          </a:lstStyle>
          <a:p>
            <a:pPr>
              <a:defRPr/>
            </a:pPr>
            <a:fld id="{524679E8-E004-4965-9EFD-BA2A5F935EAE}" type="slidenum">
              <a:rPr lang="en-US" altLang="en-US"/>
              <a:pPr>
                <a:defRPr/>
              </a:pPr>
              <a:t>‹#›</a:t>
            </a:fld>
            <a:endParaRPr lang="en-US" altLang="en-US"/>
          </a:p>
        </p:txBody>
      </p:sp>
    </p:spTree>
    <p:extLst>
      <p:ext uri="{BB962C8B-B14F-4D97-AF65-F5344CB8AC3E}">
        <p14:creationId xmlns:p14="http://schemas.microsoft.com/office/powerpoint/2010/main" val="36263429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002B48-40C0-4B35-E209-180FDB8DD1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5DF7F8BC-4E51-0981-F40D-9CD8D3360F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9936BBD-BA80-4C52-0E6D-0BC478E20966}"/>
              </a:ext>
            </a:extLst>
          </p:cNvPr>
          <p:cNvSpPr>
            <a:spLocks noGrp="1"/>
          </p:cNvSpPr>
          <p:nvPr>
            <p:ph type="sldNum" sz="quarter" idx="12"/>
          </p:nvPr>
        </p:nvSpPr>
        <p:spPr/>
        <p:txBody>
          <a:bodyPr/>
          <a:lstStyle>
            <a:lvl1pPr>
              <a:defRPr/>
            </a:lvl1pPr>
          </a:lstStyle>
          <a:p>
            <a:pPr>
              <a:defRPr/>
            </a:pPr>
            <a:fld id="{354C12D0-3286-40D7-B56A-99802C527547}" type="slidenum">
              <a:rPr lang="en-US" altLang="en-US"/>
              <a:pPr>
                <a:defRPr/>
              </a:pPr>
              <a:t>‹#›</a:t>
            </a:fld>
            <a:endParaRPr lang="en-US" altLang="en-US"/>
          </a:p>
        </p:txBody>
      </p:sp>
    </p:spTree>
    <p:extLst>
      <p:ext uri="{BB962C8B-B14F-4D97-AF65-F5344CB8AC3E}">
        <p14:creationId xmlns:p14="http://schemas.microsoft.com/office/powerpoint/2010/main" val="41483376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7EFADBA-CB43-072F-5C60-602458B0FD4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1F0F473-EDE4-9E83-4080-8BEBDDE1EE7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2BC1A0-F2B3-ED74-7067-F72E3FC21310}"/>
              </a:ext>
            </a:extLst>
          </p:cNvPr>
          <p:cNvSpPr>
            <a:spLocks noGrp="1"/>
          </p:cNvSpPr>
          <p:nvPr>
            <p:ph type="sldNum" sz="quarter" idx="12"/>
          </p:nvPr>
        </p:nvSpPr>
        <p:spPr/>
        <p:txBody>
          <a:bodyPr/>
          <a:lstStyle>
            <a:lvl1pPr>
              <a:defRPr/>
            </a:lvl1pPr>
          </a:lstStyle>
          <a:p>
            <a:pPr>
              <a:defRPr/>
            </a:pPr>
            <a:fld id="{F9ED24E1-F073-4587-B725-BB8B4004FCB0}" type="slidenum">
              <a:rPr lang="en-US" altLang="en-US"/>
              <a:pPr>
                <a:defRPr/>
              </a:pPr>
              <a:t>‹#›</a:t>
            </a:fld>
            <a:endParaRPr lang="en-US" altLang="en-US"/>
          </a:p>
        </p:txBody>
      </p:sp>
    </p:spTree>
    <p:extLst>
      <p:ext uri="{BB962C8B-B14F-4D97-AF65-F5344CB8AC3E}">
        <p14:creationId xmlns:p14="http://schemas.microsoft.com/office/powerpoint/2010/main" val="875337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3C8BE40-7EB2-F07E-20D3-D062021DD6E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32F6EDD-6C0A-C278-C2C6-0EDB0A15A08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12E3EDA-3923-A261-05F8-E2713A3E9130}"/>
              </a:ext>
            </a:extLst>
          </p:cNvPr>
          <p:cNvSpPr>
            <a:spLocks noGrp="1"/>
          </p:cNvSpPr>
          <p:nvPr>
            <p:ph type="sldNum" sz="quarter" idx="12"/>
          </p:nvPr>
        </p:nvSpPr>
        <p:spPr/>
        <p:txBody>
          <a:bodyPr/>
          <a:lstStyle>
            <a:lvl1pPr>
              <a:defRPr/>
            </a:lvl1pPr>
          </a:lstStyle>
          <a:p>
            <a:pPr>
              <a:defRPr/>
            </a:pPr>
            <a:fld id="{77B7ECDA-9C3B-4099-8167-C413E88EE197}" type="slidenum">
              <a:rPr lang="en-US" altLang="en-US"/>
              <a:pPr>
                <a:defRPr/>
              </a:pPr>
              <a:t>‹#›</a:t>
            </a:fld>
            <a:endParaRPr lang="en-US" altLang="en-US"/>
          </a:p>
        </p:txBody>
      </p:sp>
    </p:spTree>
    <p:extLst>
      <p:ext uri="{BB962C8B-B14F-4D97-AF65-F5344CB8AC3E}">
        <p14:creationId xmlns:p14="http://schemas.microsoft.com/office/powerpoint/2010/main" val="3885667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823538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4" r:id="rId12"/>
    <p:sldLayoutId id="2147488935" r:id="rId13"/>
    <p:sldLayoutId id="214748897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324888"/>
      </p:ext>
    </p:extLst>
  </p:cSld>
  <p:clrMap bg1="dk2" tx1="lt1" bg2="dk1" tx2="lt2" accent1="accent1" accent2="accent2" accent3="accent3" accent4="accent4" accent5="accent5" accent6="accent6" hlink="hlink" folHlink="folHlink"/>
  <p:sldLayoutIdLst>
    <p:sldLayoutId id="2147488939" r:id="rId1"/>
    <p:sldLayoutId id="2147488940" r:id="rId2"/>
    <p:sldLayoutId id="2147488941" r:id="rId3"/>
    <p:sldLayoutId id="2147488942" r:id="rId4"/>
    <p:sldLayoutId id="2147488943" r:id="rId5"/>
    <p:sldLayoutId id="2147488944" r:id="rId6"/>
    <p:sldLayoutId id="2147488945" r:id="rId7"/>
    <p:sldLayoutId id="2147488946" r:id="rId8"/>
    <p:sldLayoutId id="2147488947" r:id="rId9"/>
    <p:sldLayoutId id="2147488948" r:id="rId10"/>
    <p:sldLayoutId id="2147488949" r:id="rId11"/>
    <p:sldLayoutId id="2147488950" r:id="rId12"/>
    <p:sldLayoutId id="2147488951" r:id="rId13"/>
    <p:sldLayoutId id="2147488952" r:id="rId14"/>
    <p:sldLayoutId id="2147488953"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F84243B-42A7-6D14-007C-A6DDD7D681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4FD62-D291-7BF3-DDC4-3CAC8DEAD56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54489EA-493F-6C44-20FF-B178DF4D9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5" name="Footer Placeholder 4">
            <a:extLst>
              <a:ext uri="{FF2B5EF4-FFF2-40B4-BE49-F238E27FC236}">
                <a16:creationId xmlns:a16="http://schemas.microsoft.com/office/drawing/2014/main" id="{46428E94-0A4D-3902-0E3C-F5D9392CDA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Calibri" panose="020F0502020204030204" pitchFamily="34" charset="0"/>
              </a:defRPr>
            </a:lvl1pPr>
          </a:lstStyle>
          <a:p>
            <a:pPr>
              <a:defRPr/>
            </a:pPr>
            <a:endParaRPr lang="en-US" altLang="en-US" dirty="0"/>
          </a:p>
        </p:txBody>
      </p:sp>
      <p:sp>
        <p:nvSpPr>
          <p:cNvPr id="6" name="Slide Number Placeholder 5">
            <a:extLst>
              <a:ext uri="{FF2B5EF4-FFF2-40B4-BE49-F238E27FC236}">
                <a16:creationId xmlns:a16="http://schemas.microsoft.com/office/drawing/2014/main" id="{D5BE6B75-BC41-5C0C-3D4C-A3E7538770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cs typeface="Calibri" panose="020F0502020204030204" pitchFamily="34" charset="0"/>
              </a:defRPr>
            </a:lvl1pPr>
          </a:lstStyle>
          <a:p>
            <a:pPr>
              <a:defRPr/>
            </a:pPr>
            <a:fld id="{91122158-50D8-4B77-ADCA-79B530C41F2E}" type="slidenum">
              <a:rPr lang="en-US" altLang="en-US" smtClean="0"/>
              <a:pPr>
                <a:defRPr/>
              </a:pPr>
              <a:t>‹#›</a:t>
            </a:fld>
            <a:endParaRPr lang="en-US" altLang="en-US" dirty="0"/>
          </a:p>
        </p:txBody>
      </p:sp>
    </p:spTree>
    <p:extLst>
      <p:ext uri="{BB962C8B-B14F-4D97-AF65-F5344CB8AC3E}">
        <p14:creationId xmlns:p14="http://schemas.microsoft.com/office/powerpoint/2010/main" val="3205207775"/>
      </p:ext>
    </p:extLst>
  </p:cSld>
  <p:clrMap bg1="dk1" tx1="lt1" bg2="dk2" tx2="lt2" accent1="accent1" accent2="accent2" accent3="accent3" accent4="accent4" accent5="accent5" accent6="accent6" hlink="hlink" folHlink="folHlink"/>
  <p:sldLayoutIdLst>
    <p:sldLayoutId id="2147488958" r:id="rId1"/>
    <p:sldLayoutId id="2147488959" r:id="rId2"/>
    <p:sldLayoutId id="2147488960" r:id="rId3"/>
    <p:sldLayoutId id="2147488961" r:id="rId4"/>
    <p:sldLayoutId id="2147488962" r:id="rId5"/>
    <p:sldLayoutId id="2147488963" r:id="rId6"/>
    <p:sldLayoutId id="2147488964" r:id="rId7"/>
    <p:sldLayoutId id="2147488965" r:id="rId8"/>
    <p:sldLayoutId id="2147488966" r:id="rId9"/>
    <p:sldLayoutId id="2147488967" r:id="rId10"/>
    <p:sldLayoutId id="2147488968" r:id="rId11"/>
    <p:sldLayoutId id="2147488969"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9E1827-DFA8-9709-561D-16D549B64B8D}"/>
              </a:ext>
            </a:extLst>
          </p:cNvPr>
          <p:cNvPicPr>
            <a:picLocks noChangeAspect="1"/>
          </p:cNvPicPr>
          <p:nvPr/>
        </p:nvPicPr>
        <p:blipFill>
          <a:blip r:embed="rId2"/>
          <a:stretch>
            <a:fillRect/>
          </a:stretch>
        </p:blipFill>
        <p:spPr>
          <a:xfrm>
            <a:off x="2032000" y="609600"/>
            <a:ext cx="8128000" cy="4572000"/>
          </a:xfrm>
          <a:prstGeom prst="rect">
            <a:avLst/>
          </a:prstGeom>
        </p:spPr>
      </p:pic>
      <p:pic>
        <p:nvPicPr>
          <p:cNvPr id="2" name="Picture 1">
            <a:extLst>
              <a:ext uri="{FF2B5EF4-FFF2-40B4-BE49-F238E27FC236}">
                <a16:creationId xmlns:a16="http://schemas.microsoft.com/office/drawing/2014/main" id="{689888DC-C9D1-C00E-F779-A7614B75419E}"/>
              </a:ext>
            </a:extLst>
          </p:cNvPr>
          <p:cNvPicPr>
            <a:picLocks noChangeAspect="1"/>
          </p:cNvPicPr>
          <p:nvPr/>
        </p:nvPicPr>
        <p:blipFill>
          <a:blip r:embed="rId3"/>
          <a:stretch>
            <a:fillRect/>
          </a:stretch>
        </p:blipFill>
        <p:spPr>
          <a:xfrm>
            <a:off x="3419624" y="5486281"/>
            <a:ext cx="5352752" cy="1371719"/>
          </a:xfrm>
          <a:prstGeom prst="rect">
            <a:avLst/>
          </a:prstGeom>
        </p:spPr>
      </p:pic>
    </p:spTree>
    <p:extLst>
      <p:ext uri="{BB962C8B-B14F-4D97-AF65-F5344CB8AC3E}">
        <p14:creationId xmlns:p14="http://schemas.microsoft.com/office/powerpoint/2010/main" val="4274650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8534400" cy="709191"/>
          </a:xfrm>
        </p:spPr>
        <p:txBody>
          <a:bodyPr/>
          <a:lstStyle/>
          <a:p>
            <a:pPr algn="ctr"/>
            <a:r>
              <a:rPr lang="en-US" sz="3600" dirty="0">
                <a:solidFill>
                  <a:srgbClr val="00FFFF"/>
                </a:solidFill>
                <a:effectLst>
                  <a:outerShdw blurRad="38100" dist="38100" dir="2700000" algn="tl">
                    <a:srgbClr val="000000">
                      <a:alpha val="43137"/>
                    </a:srgbClr>
                  </a:outerShdw>
                </a:effectLst>
              </a:rPr>
              <a:t>Regeneration</a:t>
            </a:r>
          </a:p>
        </p:txBody>
      </p:sp>
      <p:sp>
        <p:nvSpPr>
          <p:cNvPr id="3" name="Content Placeholder 2"/>
          <p:cNvSpPr>
            <a:spLocks noGrp="1"/>
          </p:cNvSpPr>
          <p:nvPr>
            <p:ph idx="1"/>
          </p:nvPr>
        </p:nvSpPr>
        <p:spPr>
          <a:xfrm>
            <a:off x="609600" y="1295400"/>
            <a:ext cx="10972800" cy="4114800"/>
          </a:xfrm>
        </p:spPr>
        <p:txBody>
          <a:bodyPr/>
          <a:lstStyle/>
          <a:p>
            <a:pPr marL="457200" indent="-457200">
              <a:spcBef>
                <a:spcPts val="0"/>
              </a:spcBef>
              <a:spcAft>
                <a:spcPts val="1800"/>
              </a:spcAft>
              <a:buClr>
                <a:srgbClr val="66FFFF"/>
              </a:buClr>
            </a:pPr>
            <a:r>
              <a:rPr lang="en-US" dirty="0"/>
              <a:t>Definition – impartation of divine life</a:t>
            </a:r>
          </a:p>
          <a:p>
            <a:pPr marL="457200" indent="-457200">
              <a:spcBef>
                <a:spcPts val="0"/>
              </a:spcBef>
              <a:spcAft>
                <a:spcPts val="1800"/>
              </a:spcAft>
              <a:buClr>
                <a:srgbClr val="66FFFF"/>
              </a:buClr>
            </a:pPr>
            <a:r>
              <a:rPr lang="en-US" i="1" dirty="0"/>
              <a:t>Palingenesia</a:t>
            </a:r>
            <a:r>
              <a:rPr lang="en-US" dirty="0"/>
              <a:t> (Titus 3:5)</a:t>
            </a:r>
          </a:p>
          <a:p>
            <a:pPr marL="457200" indent="-457200">
              <a:spcBef>
                <a:spcPts val="0"/>
              </a:spcBef>
              <a:spcAft>
                <a:spcPts val="1800"/>
              </a:spcAft>
              <a:buClr>
                <a:srgbClr val="66FFFF"/>
              </a:buClr>
            </a:pPr>
            <a:r>
              <a:rPr lang="en-US" dirty="0"/>
              <a:t>Needed because of spiritual death – Gen. 2:16-17; Eph. 2:1</a:t>
            </a:r>
          </a:p>
          <a:p>
            <a:pPr marL="457200" indent="-457200">
              <a:spcBef>
                <a:spcPts val="0"/>
              </a:spcBef>
              <a:spcAft>
                <a:spcPts val="1800"/>
              </a:spcAft>
              <a:buClr>
                <a:srgbClr val="66FFFF"/>
              </a:buClr>
            </a:pPr>
            <a:r>
              <a:rPr lang="en-US" dirty="0"/>
              <a:t>New birth – John 3:5</a:t>
            </a:r>
          </a:p>
          <a:p>
            <a:pPr marL="457200" indent="-457200">
              <a:spcBef>
                <a:spcPts val="0"/>
              </a:spcBef>
              <a:spcAft>
                <a:spcPts val="1800"/>
              </a:spcAft>
              <a:buClr>
                <a:srgbClr val="66FFFF"/>
              </a:buClr>
            </a:pPr>
            <a:r>
              <a:rPr lang="en-US" dirty="0"/>
              <a:t>Accomplished through exposure to God’s Word (Jas. 1:18;      1 Pet. 1:23; Rom. 10:17; 2 Tim. 3:15) </a:t>
            </a:r>
          </a:p>
        </p:txBody>
      </p:sp>
      <p:pic>
        <p:nvPicPr>
          <p:cNvPr id="5" name="Picture 2" descr="http://tableprepared.files.wordpress.com/2014/03/regenerat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642257"/>
            <a:ext cx="2245179" cy="1796143"/>
          </a:xfrm>
          <a:prstGeom prst="rect">
            <a:avLst/>
          </a:prstGeom>
          <a:noFill/>
        </p:spPr>
      </p:pic>
      <p:sp>
        <p:nvSpPr>
          <p:cNvPr id="6" name="TextBox 5">
            <a:extLst>
              <a:ext uri="{FF2B5EF4-FFF2-40B4-BE49-F238E27FC236}">
                <a16:creationId xmlns:a16="http://schemas.microsoft.com/office/drawing/2014/main" id="{5CDD8F66-AC21-422B-8A88-C34348BC6BA0}"/>
              </a:ext>
            </a:extLst>
          </p:cNvPr>
          <p:cNvSpPr txBox="1"/>
          <p:nvPr/>
        </p:nvSpPr>
        <p:spPr>
          <a:xfrm>
            <a:off x="2712720" y="5475982"/>
            <a:ext cx="6766560" cy="1077218"/>
          </a:xfrm>
          <a:prstGeom prst="rect">
            <a:avLst/>
          </a:prstGeom>
          <a:solidFill>
            <a:schemeClr val="bg2"/>
          </a:solidFill>
          <a:ln>
            <a:solidFill>
              <a:schemeClr val="tx1"/>
            </a:solidFill>
          </a:ln>
        </p:spPr>
        <p:txBody>
          <a:bodyPr wrap="square">
            <a:spAutoFit/>
          </a:bodyPr>
          <a:lstStyle/>
          <a:p>
            <a:pPr algn="ctr">
              <a:spcBef>
                <a:spcPts val="0"/>
              </a:spcBef>
              <a:spcAft>
                <a:spcPts val="1800"/>
              </a:spcAft>
              <a:buClr>
                <a:srgbClr val="66FFFF"/>
              </a:buClr>
            </a:pP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If you are born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once</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you will die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twice</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if you are born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twice</a:t>
            </a:r>
            <a:r>
              <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you will die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once</a:t>
            </a:r>
          </a:p>
        </p:txBody>
      </p:sp>
    </p:spTree>
    <p:extLst>
      <p:ext uri="{BB962C8B-B14F-4D97-AF65-F5344CB8AC3E}">
        <p14:creationId xmlns:p14="http://schemas.microsoft.com/office/powerpoint/2010/main" val="418448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Ordo-</a:t>
            </a:r>
            <a:r>
              <a:rPr lang="en-US" dirty="0" err="1">
                <a:effectLst>
                  <a:outerShdw blurRad="38100" dist="38100" dir="2700000" algn="tl">
                    <a:srgbClr val="000000">
                      <a:alpha val="43137"/>
                    </a:srgbClr>
                  </a:outerShdw>
                </a:effectLst>
                <a:cs typeface="Calibri" pitchFamily="34" charset="0"/>
              </a:rPr>
              <a:t>Salutis</a:t>
            </a:r>
            <a:endParaRPr lang="en-US" dirty="0">
              <a:effectLst>
                <a:outerShdw blurRad="38100" dist="38100" dir="2700000" algn="tl">
                  <a:srgbClr val="000000">
                    <a:alpha val="43137"/>
                  </a:srgbClr>
                </a:outerShdw>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Why believe?</a:t>
            </a:r>
          </a:p>
        </p:txBody>
      </p:sp>
      <p:sp>
        <p:nvSpPr>
          <p:cNvPr id="4" name="Title 1">
            <a:extLst>
              <a:ext uri="{FF2B5EF4-FFF2-40B4-BE49-F238E27FC236}">
                <a16:creationId xmlns:a16="http://schemas.microsoft.com/office/drawing/2014/main" id="{87B4A420-1575-7E45-73D7-CEC4FE86B40F}"/>
              </a:ext>
            </a:extLst>
          </p:cNvPr>
          <p:cNvSpPr txBox="1">
            <a:spLocks/>
          </p:cNvSpPr>
          <p:nvPr/>
        </p:nvSpPr>
        <p:spPr bwMode="auto">
          <a:xfrm>
            <a:off x="609600" y="1524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dirty="0">
                <a:effectLst>
                  <a:outerShdw blurRad="38100" dist="38100" dir="2700000" algn="tl">
                    <a:srgbClr val="000000"/>
                  </a:outerShdw>
                </a:effectLst>
                <a:ea typeface="+mn-ea"/>
                <a:cs typeface="Calibri" pitchFamily="34" charset="0"/>
              </a:rPr>
              <a:t>Regeneration Precedes Faith?</a:t>
            </a:r>
          </a:p>
        </p:txBody>
      </p:sp>
      <p:pic>
        <p:nvPicPr>
          <p:cNvPr id="2" name="Picture 2">
            <a:extLst>
              <a:ext uri="{FF2B5EF4-FFF2-40B4-BE49-F238E27FC236}">
                <a16:creationId xmlns:a16="http://schemas.microsoft.com/office/drawing/2014/main" id="{DDDB3C63-CB4C-D02C-7D5F-AC75DAD190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76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43001"/>
            <a:ext cx="10972800" cy="16764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Sproul explains that according to the “Reformed view of predestination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person can choose Christ he must be born again.”</a:t>
            </a:r>
          </a:p>
        </p:txBody>
      </p:sp>
      <p:sp>
        <p:nvSpPr>
          <p:cNvPr id="6" name="Rectangle 2"/>
          <p:cNvSpPr>
            <a:spLocks noChangeArrowheads="1"/>
          </p:cNvSpPr>
          <p:nvPr/>
        </p:nvSpPr>
        <p:spPr bwMode="auto">
          <a:xfrm>
            <a:off x="2625013" y="152400"/>
            <a:ext cx="6941975" cy="873551"/>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R.C. Sproul </a:t>
            </a:r>
          </a:p>
        </p:txBody>
      </p:sp>
      <p:sp>
        <p:nvSpPr>
          <p:cNvPr id="3" name="TextBox 2">
            <a:extLst>
              <a:ext uri="{FF2B5EF4-FFF2-40B4-BE49-F238E27FC236}">
                <a16:creationId xmlns:a16="http://schemas.microsoft.com/office/drawing/2014/main" id="{8EE002FD-3B48-499C-A419-5390C6A53357}"/>
              </a:ext>
            </a:extLst>
          </p:cNvPr>
          <p:cNvSpPr txBox="1"/>
          <p:nvPr/>
        </p:nvSpPr>
        <p:spPr>
          <a:xfrm>
            <a:off x="609600" y="6412468"/>
            <a:ext cx="109728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 C. Sproul,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Chosen by God </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(Carol Stream, IL: Tyndale House Publishers, Inc., 1986), 72.</a:t>
            </a:r>
            <a:endParaRPr lang="en-US" sz="1800" dirty="0">
              <a:cs typeface="Calibri" panose="020F0502020204030204" pitchFamily="34" charset="0"/>
            </a:endParaRPr>
          </a:p>
        </p:txBody>
      </p:sp>
      <p:pic>
        <p:nvPicPr>
          <p:cNvPr id="2" name="Picture 1">
            <a:extLst>
              <a:ext uri="{FF2B5EF4-FFF2-40B4-BE49-F238E27FC236}">
                <a16:creationId xmlns:a16="http://schemas.microsoft.com/office/drawing/2014/main" id="{84FF13D3-B634-0BE9-332F-1835C16883D7}"/>
              </a:ext>
            </a:extLst>
          </p:cNvPr>
          <p:cNvPicPr>
            <a:picLocks noChangeAspect="1"/>
          </p:cNvPicPr>
          <p:nvPr/>
        </p:nvPicPr>
        <p:blipFill>
          <a:blip r:embed="rId2"/>
          <a:stretch>
            <a:fillRect/>
          </a:stretch>
        </p:blipFill>
        <p:spPr>
          <a:xfrm>
            <a:off x="4495800" y="2880360"/>
            <a:ext cx="3200400" cy="2743200"/>
          </a:xfrm>
          <a:prstGeom prst="rect">
            <a:avLst/>
          </a:prstGeom>
          <a:ln>
            <a:solidFill>
              <a:schemeClr val="tx1"/>
            </a:solidFill>
          </a:ln>
        </p:spPr>
      </p:pic>
    </p:spTree>
    <p:extLst>
      <p:ext uri="{BB962C8B-B14F-4D97-AF65-F5344CB8AC3E}">
        <p14:creationId xmlns:p14="http://schemas.microsoft.com/office/powerpoint/2010/main" val="25316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609600" y="1143000"/>
            <a:ext cx="10972800" cy="4724399"/>
          </a:xfrm>
          <a:prstGeom prst="rect">
            <a:avLst/>
          </a:prstGeom>
          <a:noFill/>
          <a:ln w="9525">
            <a:noFill/>
            <a:miter lim="800000"/>
            <a:headEnd/>
            <a:tailEnd/>
          </a:ln>
          <a:effectLst/>
        </p:spPr>
        <p:txBody>
          <a:bodyPr/>
          <a:lstStyle/>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of the fall, man is an unable of himself to savingly believe the gospel. The sinner is dead, blind, and deaf to the things of God; his heart is deceitful and desperately corrupt. His will is not free, it is in bondage to his evil nature, therefore, he will not – indeed he cannot – choose good over evil in the spiritual realm.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Consequently, it takes much more than the Spirit’s assistance to bring a sinner to Christ – it takes regeneration by which He makes the sinner alive and gives him a new nature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Faith is not something man contributes to salvation, but is itself a part of God‘s gift of salvation – it is God’s gift to the sinner, not the sinner’s gift to God.”</a:t>
            </a:r>
          </a:p>
        </p:txBody>
      </p:sp>
      <p:sp>
        <p:nvSpPr>
          <p:cNvPr id="6" name="Rectangle 2"/>
          <p:cNvSpPr>
            <a:spLocks noChangeArrowheads="1"/>
          </p:cNvSpPr>
          <p:nvPr/>
        </p:nvSpPr>
        <p:spPr bwMode="auto">
          <a:xfrm>
            <a:off x="2625013" y="152400"/>
            <a:ext cx="6941975"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N. Steele &amp; Curtis C. Thomas </a:t>
            </a:r>
          </a:p>
        </p:txBody>
      </p:sp>
      <p:sp>
        <p:nvSpPr>
          <p:cNvPr id="3" name="TextBox 2">
            <a:extLst>
              <a:ext uri="{FF2B5EF4-FFF2-40B4-BE49-F238E27FC236}">
                <a16:creationId xmlns:a16="http://schemas.microsoft.com/office/drawing/2014/main" id="{8EE002FD-3B48-499C-A419-5390C6A53357}"/>
              </a:ext>
            </a:extLst>
          </p:cNvPr>
          <p:cNvSpPr txBox="1"/>
          <p:nvPr/>
        </p:nvSpPr>
        <p:spPr>
          <a:xfrm>
            <a:off x="1706880" y="6135469"/>
            <a:ext cx="877824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N. Steele, Curtis C. Thomas, and S. Lance Quinn, The Five Points of Calvinism, 2nd ed. (Phillipsburg, NJ: Presbyterian and Reformed Publishing, 1963), 5-6.</a:t>
            </a:r>
          </a:p>
        </p:txBody>
      </p:sp>
    </p:spTree>
    <p:extLst>
      <p:ext uri="{BB962C8B-B14F-4D97-AF65-F5344CB8AC3E}">
        <p14:creationId xmlns:p14="http://schemas.microsoft.com/office/powerpoint/2010/main" val="3633603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Ordo-</a:t>
            </a:r>
            <a:r>
              <a:rPr lang="en-US" dirty="0" err="1">
                <a:effectLst>
                  <a:outerShdw blurRad="38100" dist="38100" dir="2700000" algn="tl">
                    <a:srgbClr val="000000">
                      <a:alpha val="43137"/>
                    </a:srgbClr>
                  </a:outerShdw>
                </a:effectLst>
                <a:cs typeface="Calibri" pitchFamily="34" charset="0"/>
              </a:rPr>
              <a:t>Salutis</a:t>
            </a:r>
            <a:endParaRPr lang="en-US" dirty="0">
              <a:effectLst>
                <a:outerShdw blurRad="38100" dist="38100" dir="2700000" algn="tl">
                  <a:srgbClr val="000000">
                    <a:alpha val="43137"/>
                  </a:srgbClr>
                </a:outerShdw>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Why believe?</a:t>
            </a:r>
          </a:p>
        </p:txBody>
      </p:sp>
      <p:sp>
        <p:nvSpPr>
          <p:cNvPr id="4" name="Title 1">
            <a:extLst>
              <a:ext uri="{FF2B5EF4-FFF2-40B4-BE49-F238E27FC236}">
                <a16:creationId xmlns:a16="http://schemas.microsoft.com/office/drawing/2014/main" id="{41076740-C813-20B1-BEC0-8878C4FDE71D}"/>
              </a:ext>
            </a:extLst>
          </p:cNvPr>
          <p:cNvSpPr txBox="1">
            <a:spLocks/>
          </p:cNvSpPr>
          <p:nvPr/>
        </p:nvSpPr>
        <p:spPr bwMode="auto">
          <a:xfrm>
            <a:off x="609600" y="1524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dirty="0">
                <a:effectLst>
                  <a:outerShdw blurRad="38100" dist="38100" dir="2700000" algn="tl">
                    <a:srgbClr val="000000"/>
                  </a:outerShdw>
                </a:effectLst>
                <a:ea typeface="+mn-ea"/>
                <a:cs typeface="Calibri" pitchFamily="34" charset="0"/>
              </a:rPr>
              <a:t>Regeneration Precedes Faith?</a:t>
            </a:r>
          </a:p>
        </p:txBody>
      </p:sp>
      <p:pic>
        <p:nvPicPr>
          <p:cNvPr id="2" name="Picture 2">
            <a:extLst>
              <a:ext uri="{FF2B5EF4-FFF2-40B4-BE49-F238E27FC236}">
                <a16:creationId xmlns:a16="http://schemas.microsoft.com/office/drawing/2014/main" id="{89B3B282-3670-D6B1-2417-D976610EA56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74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C6710-E755-4A78-A4CB-52FB26EE85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3:8</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0" i="0" u="none" strike="noStrike" dirty="0">
                <a:effectLst>
                  <a:outerShdw blurRad="38100" dist="38100" dir="2700000" algn="tl">
                    <a:srgbClr val="000000">
                      <a:alpha val="43137"/>
                    </a:srgbClr>
                  </a:outerShdw>
                </a:effectLst>
                <a:latin typeface="Calibri" panose="020F0502020204030204" pitchFamily="34" charset="0"/>
              </a:rPr>
              <a:t>The </a:t>
            </a:r>
            <a:r>
              <a:rPr lang="en-US" sz="3600" b="1" i="0" u="sng" strike="noStrike" dirty="0">
                <a:solidFill>
                  <a:srgbClr val="FFFFCC"/>
                </a:solidFill>
                <a:effectLst>
                  <a:outerShdw blurRad="38100" dist="38100" dir="2700000" algn="tl">
                    <a:srgbClr val="000000">
                      <a:alpha val="43137"/>
                    </a:srgbClr>
                  </a:outerShdw>
                </a:effectLst>
                <a:latin typeface="Calibri" panose="020F0502020204030204" pitchFamily="34" charset="0"/>
              </a:rPr>
              <a:t>wind</a:t>
            </a:r>
            <a:r>
              <a:rPr lang="en-US" sz="3600" b="0" i="0" u="none" strike="noStrike" dirty="0">
                <a:effectLst>
                  <a:outerShdw blurRad="38100" dist="38100" dir="2700000" algn="tl">
                    <a:srgbClr val="000000">
                      <a:alpha val="43137"/>
                    </a:srgbClr>
                  </a:outerShdw>
                </a:effectLst>
                <a:latin typeface="Calibri" panose="020F0502020204030204" pitchFamily="34" charset="0"/>
              </a:rPr>
              <a:t> blows where it wishes and you hear the sound of it, but do not know where it comes from and where it is going; so is everyone who is born of the Spirit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6" descr="http://www.maggiesnotebook.com/wp-content/uploads/2011/08/Apostle_John_35.jpg">
            <a:extLst>
              <a:ext uri="{FF2B5EF4-FFF2-40B4-BE49-F238E27FC236}">
                <a16:creationId xmlns:a16="http://schemas.microsoft.com/office/drawing/2014/main" id="{29891EF1-9F19-441D-97BA-16C010D69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5161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0692F-94C7-4DF3-A321-2247841AA7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
            <a:extLst>
              <a:ext uri="{FF2B5EF4-FFF2-40B4-BE49-F238E27FC236}">
                <a16:creationId xmlns:a16="http://schemas.microsoft.com/office/drawing/2014/main" id="{D4CB73B6-13A1-4C19-BB3A-27A5337BEEE3}"/>
              </a:ext>
            </a:extLst>
          </p:cNvPr>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God so loved the world, that He gave His only begotten Son, that whoever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in Him shall not perish, but have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eternal life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56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886F8A-6E14-40C6-862A-EF23335CFA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5" name="Subtitle 3"/>
          <p:cNvSpPr txBox="1">
            <a:spLocks/>
          </p:cNvSpPr>
          <p:nvPr/>
        </p:nvSpPr>
        <p:spPr bwMode="auto">
          <a:xfrm>
            <a:off x="609600" y="0"/>
            <a:ext cx="109728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514350">
              <a:spcBef>
                <a:spcPts val="0"/>
              </a:spcBef>
              <a:spcAft>
                <a:spcPts val="900"/>
              </a:spcAft>
              <a:buClr>
                <a:schemeClr val="tx1"/>
              </a:buClr>
              <a:buNone/>
              <a:defRPr/>
            </a:pPr>
            <a:r>
              <a:rPr lang="en-US" sz="4000" dirty="0">
                <a:solidFill>
                  <a:schemeClr val="tx2"/>
                </a:solidFill>
                <a:ea typeface="+mj-ea"/>
                <a:cs typeface="Calibri" panose="020F0502020204030204" pitchFamily="34" charset="0"/>
              </a:rPr>
              <a:t>Ephesians 2:1-5</a:t>
            </a:r>
          </a:p>
          <a:p>
            <a:pPr marL="0" indent="0" algn="just">
              <a:spcBef>
                <a:spcPts val="0"/>
              </a:spcBef>
              <a:buClr>
                <a:srgbClr val="00FFFF"/>
              </a:buClr>
              <a:buNone/>
              <a:defRPr/>
            </a:pPr>
            <a:r>
              <a:rPr lang="en-US" sz="3000" baseline="30000" dirty="0">
                <a:effectLst>
                  <a:outerShdw blurRad="38100" dist="38100" dir="2700000" algn="tl">
                    <a:srgbClr val="000000">
                      <a:alpha val="43137"/>
                    </a:srgbClr>
                  </a:outerShdw>
                </a:effectLst>
              </a:rPr>
              <a:t>1 </a:t>
            </a:r>
            <a:r>
              <a:rPr lang="en-US" sz="3000" kern="0" dirty="0">
                <a:solidFill>
                  <a:srgbClr val="FFFFFF"/>
                </a:solidFill>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And </a:t>
            </a:r>
            <a:r>
              <a:rPr lang="en-US" sz="3000" b="1" u="sng" dirty="0">
                <a:solidFill>
                  <a:srgbClr val="FFFFCC"/>
                </a:solidFill>
                <a:effectLst>
                  <a:outerShdw blurRad="38100" dist="38100" dir="2700000" algn="tl">
                    <a:srgbClr val="000000">
                      <a:alpha val="43137"/>
                    </a:srgbClr>
                  </a:outerShdw>
                </a:effectLst>
              </a:rPr>
              <a:t>you were dead in your trespasses and sins</a:t>
            </a:r>
            <a:r>
              <a:rPr lang="en-US" sz="3000" dirty="0">
                <a:effectLst>
                  <a:outerShdw blurRad="38100" dist="38100" dir="2700000" algn="tl">
                    <a:srgbClr val="000000">
                      <a:alpha val="43137"/>
                    </a:srgbClr>
                  </a:outerShdw>
                </a:effectLst>
              </a:rPr>
              <a:t>, </a:t>
            </a:r>
            <a:r>
              <a:rPr lang="en-US" sz="3000" b="1" baseline="30000" dirty="0">
                <a:effectLst>
                  <a:outerShdw blurRad="38100" dist="38100" dir="2700000" algn="tl">
                    <a:srgbClr val="000000">
                      <a:alpha val="43137"/>
                    </a:srgbClr>
                  </a:outerShdw>
                </a:effectLst>
              </a:rPr>
              <a:t>2 </a:t>
            </a:r>
            <a:r>
              <a:rPr lang="en-US" sz="3000" dirty="0">
                <a:effectLst>
                  <a:outerShdw blurRad="38100" dist="38100" dir="2700000" algn="tl">
                    <a:srgbClr val="000000">
                      <a:alpha val="43137"/>
                    </a:srgbClr>
                  </a:outerShdw>
                </a:effectLst>
              </a:rPr>
              <a:t>in which you formerly walked according to the course of this world, according to the prince of the power of the air, of the spirit that is now working in the sons of disobedience. </a:t>
            </a:r>
            <a:r>
              <a:rPr lang="en-US" sz="3000" b="1" baseline="30000" dirty="0">
                <a:effectLst>
                  <a:outerShdw blurRad="38100" dist="38100" dir="2700000" algn="tl">
                    <a:srgbClr val="000000">
                      <a:alpha val="43137"/>
                    </a:srgbClr>
                  </a:outerShdw>
                </a:effectLst>
              </a:rPr>
              <a:t>3 </a:t>
            </a:r>
            <a:r>
              <a:rPr lang="en-US" sz="3000" dirty="0">
                <a:effectLst>
                  <a:outerShdw blurRad="38100" dist="38100" dir="2700000" algn="tl">
                    <a:srgbClr val="000000">
                      <a:alpha val="43137"/>
                    </a:srgbClr>
                  </a:outerShdw>
                </a:effectLst>
              </a:rPr>
              <a:t>Among them we too all formerly lived in the lusts of our flesh, indulging the desires of the flesh and of the mind, and were by nature children of wrath, even as the rest</a:t>
            </a:r>
            <a:r>
              <a:rPr lang="en-US" sz="3000" cap="small" dirty="0">
                <a:effectLst>
                  <a:outerShdw blurRad="38100" dist="38100" dir="2700000" algn="tl">
                    <a:srgbClr val="000000">
                      <a:alpha val="43137"/>
                    </a:srgbClr>
                  </a:outerShdw>
                </a:effectLst>
              </a:rPr>
              <a:t>. </a:t>
            </a:r>
            <a:r>
              <a:rPr lang="en-US" sz="3000" baseline="30000" dirty="0">
                <a:effectLst>
                  <a:outerShdw blurRad="38100" dist="38100" dir="2700000" algn="tl">
                    <a:srgbClr val="000000">
                      <a:alpha val="43137"/>
                    </a:srgbClr>
                  </a:outerShdw>
                </a:effectLst>
              </a:rPr>
              <a:t>4 </a:t>
            </a:r>
            <a:r>
              <a:rPr lang="en-US" sz="3000" dirty="0">
                <a:effectLst>
                  <a:outerShdw blurRad="38100" dist="38100" dir="2700000" algn="tl">
                    <a:srgbClr val="000000">
                      <a:alpha val="43137"/>
                    </a:srgbClr>
                  </a:outerShdw>
                </a:effectLst>
              </a:rPr>
              <a:t>But God, being rich in mercy, because of His great love with which He loved us, </a:t>
            </a:r>
            <a:r>
              <a:rPr lang="en-US" sz="3000" baseline="30000" dirty="0">
                <a:effectLst>
                  <a:outerShdw blurRad="38100" dist="38100" dir="2700000" algn="tl">
                    <a:srgbClr val="000000">
                      <a:alpha val="43137"/>
                    </a:srgbClr>
                  </a:outerShdw>
                </a:effectLst>
              </a:rPr>
              <a:t>5 </a:t>
            </a:r>
            <a:r>
              <a:rPr lang="en-US" sz="3000" dirty="0">
                <a:effectLst>
                  <a:outerShdw blurRad="38100" dist="38100" dir="2700000" algn="tl">
                    <a:srgbClr val="000000">
                      <a:alpha val="43137"/>
                    </a:srgbClr>
                  </a:outerShdw>
                </a:effectLst>
              </a:rPr>
              <a:t>even when we were dead in our transgressions, </a:t>
            </a:r>
            <a:r>
              <a:rPr lang="en-US" sz="3000" b="1" u="sng" dirty="0">
                <a:solidFill>
                  <a:srgbClr val="FFFFCC"/>
                </a:solidFill>
                <a:effectLst>
                  <a:outerShdw blurRad="38100" dist="38100" dir="2700000" algn="tl">
                    <a:srgbClr val="000000">
                      <a:alpha val="43137"/>
                    </a:srgbClr>
                  </a:outerShdw>
                </a:effectLst>
              </a:rPr>
              <a:t>made us alive</a:t>
            </a:r>
            <a:r>
              <a:rPr lang="en-US" sz="3000" b="1" dirty="0">
                <a:solidFill>
                  <a:srgbClr val="FFFFCC"/>
                </a:solidFill>
                <a:effectLst>
                  <a:outerShdw blurRad="38100" dist="38100" dir="2700000" algn="tl">
                    <a:srgbClr val="000000">
                      <a:alpha val="43137"/>
                    </a:srgbClr>
                  </a:outerShdw>
                </a:effectLst>
              </a:rPr>
              <a:t> </a:t>
            </a:r>
            <a:r>
              <a:rPr lang="en-US" sz="3000" dirty="0">
                <a:effectLst>
                  <a:outerShdw blurRad="38100" dist="38100" dir="2700000" algn="tl">
                    <a:srgbClr val="000000">
                      <a:alpha val="43137"/>
                    </a:srgbClr>
                  </a:outerShdw>
                </a:effectLst>
              </a:rPr>
              <a:t>together with Christ (by grace you have been saved)”</a:t>
            </a:r>
          </a:p>
        </p:txBody>
      </p:sp>
    </p:spTree>
    <p:extLst>
      <p:ext uri="{BB962C8B-B14F-4D97-AF65-F5344CB8AC3E}">
        <p14:creationId xmlns:p14="http://schemas.microsoft.com/office/powerpoint/2010/main" val="108530040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Ordo-</a:t>
            </a:r>
            <a:r>
              <a:rPr lang="en-US" dirty="0" err="1">
                <a:effectLst>
                  <a:outerShdw blurRad="38100" dist="38100" dir="2700000" algn="tl">
                    <a:srgbClr val="000000">
                      <a:alpha val="43137"/>
                    </a:srgbClr>
                  </a:outerShdw>
                </a:effectLst>
                <a:cs typeface="Calibri" pitchFamily="34" charset="0"/>
              </a:rPr>
              <a:t>Salutis</a:t>
            </a:r>
            <a:endParaRPr lang="en-US" dirty="0">
              <a:effectLst>
                <a:outerShdw blurRad="38100" dist="38100" dir="2700000" algn="tl">
                  <a:srgbClr val="000000">
                    <a:alpha val="43137"/>
                  </a:srgbClr>
                </a:outerShdw>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Why believe?</a:t>
            </a:r>
          </a:p>
        </p:txBody>
      </p:sp>
      <p:sp>
        <p:nvSpPr>
          <p:cNvPr id="4" name="Title 1">
            <a:extLst>
              <a:ext uri="{FF2B5EF4-FFF2-40B4-BE49-F238E27FC236}">
                <a16:creationId xmlns:a16="http://schemas.microsoft.com/office/drawing/2014/main" id="{465766FA-1D49-07BB-F9BB-2C02A0B43D94}"/>
              </a:ext>
            </a:extLst>
          </p:cNvPr>
          <p:cNvSpPr txBox="1">
            <a:spLocks/>
          </p:cNvSpPr>
          <p:nvPr/>
        </p:nvSpPr>
        <p:spPr bwMode="auto">
          <a:xfrm>
            <a:off x="609600" y="1524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dirty="0">
                <a:effectLst>
                  <a:outerShdw blurRad="38100" dist="38100" dir="2700000" algn="tl">
                    <a:srgbClr val="000000"/>
                  </a:outerShdw>
                </a:effectLst>
                <a:ea typeface="+mn-ea"/>
                <a:cs typeface="Calibri" pitchFamily="34" charset="0"/>
              </a:rPr>
              <a:t>Regeneration Precedes Faith?</a:t>
            </a:r>
          </a:p>
        </p:txBody>
      </p:sp>
      <p:pic>
        <p:nvPicPr>
          <p:cNvPr id="2" name="Picture 2">
            <a:extLst>
              <a:ext uri="{FF2B5EF4-FFF2-40B4-BE49-F238E27FC236}">
                <a16:creationId xmlns:a16="http://schemas.microsoft.com/office/drawing/2014/main" id="{C526A311-DB2D-940C-06C3-5DEF7C0C93E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152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7526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sz="2800" b="1" dirty="0"/>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53538" y="2000446"/>
            <a:ext cx="2371724" cy="2934092"/>
          </a:xfrm>
          <a:prstGeom prst="rect">
            <a:avLst/>
          </a:prstGeom>
          <a:noFill/>
          <a:ln w="9525">
            <a:solidFill>
              <a:schemeClr val="tx1"/>
            </a:solidFill>
            <a:miter lim="800000"/>
            <a:headEnd/>
            <a:tailEnd/>
          </a:ln>
        </p:spPr>
      </p:pic>
      <p:sp>
        <p:nvSpPr>
          <p:cNvPr id="4" name="Title 1"/>
          <p:cNvSpPr txBox="1">
            <a:spLocks/>
          </p:cNvSpPr>
          <p:nvPr/>
        </p:nvSpPr>
        <p:spPr>
          <a:xfrm>
            <a:off x="1576388" y="152400"/>
            <a:ext cx="9039225"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7526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John 3:16</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believes</a:t>
            </a:r>
            <a:r>
              <a:rPr lang="en-US" altLang="en-US" sz="2800" dirty="0">
                <a:effectLst>
                  <a:outerShdw blurRad="38100" dist="38100" dir="2700000" algn="tl">
                    <a:srgbClr val="000000"/>
                  </a:outerShdw>
                </a:effectLst>
                <a:latin typeface="Calibri" panose="020F0502020204030204" pitchFamily="34" charset="0"/>
              </a:rPr>
              <a:t> in Him shall not perish, but have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eternal life</a:t>
            </a:r>
            <a:r>
              <a:rPr lang="en-US" altLang="en-US" sz="2800" dirty="0">
                <a:effectLst>
                  <a:outerShdw blurRad="38100" dist="38100" dir="2700000" algn="tl">
                    <a:srgbClr val="000000"/>
                  </a:outerShdw>
                </a:effectLst>
                <a:latin typeface="Calibri" panose="020F0502020204030204" pitchFamily="34" charset="0"/>
              </a:rPr>
              <a:t>.</a:t>
            </a:r>
          </a:p>
        </p:txBody>
      </p:sp>
      <p:sp>
        <p:nvSpPr>
          <p:cNvPr id="6" name="Content Placeholder 2"/>
          <p:cNvSpPr txBox="1">
            <a:spLocks/>
          </p:cNvSpPr>
          <p:nvPr/>
        </p:nvSpPr>
        <p:spPr bwMode="auto">
          <a:xfrm>
            <a:off x="17526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defRPr/>
            </a:pPr>
            <a:r>
              <a:rPr lang="en-US" altLang="en-US" sz="2800" b="1" dirty="0">
                <a:latin typeface="Calibri" panose="020F0502020204030204" pitchFamily="34" charset="0"/>
              </a:rPr>
              <a:t>Acts 16:30-31</a:t>
            </a:r>
          </a:p>
          <a:p>
            <a:pPr marL="0" indent="0" algn="just">
              <a:spcBef>
                <a:spcPts val="0"/>
              </a:spcBef>
              <a:spcAft>
                <a:spcPts val="0"/>
              </a:spcAft>
              <a:buNone/>
              <a:defRPr/>
            </a:pPr>
            <a:r>
              <a:rPr lang="en-US" altLang="en-US" sz="2800" dirty="0">
                <a:effectLst>
                  <a:outerShdw blurRad="38100" dist="38100" dir="2700000" algn="tl">
                    <a:srgbClr val="000000"/>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rPr>
              <a:t>Believe</a:t>
            </a:r>
            <a:r>
              <a:rPr lang="en-US" altLang="en-US" sz="2800" dirty="0">
                <a:effectLst>
                  <a:outerShdw blurRad="38100" dist="38100" dir="2700000" algn="tl">
                    <a:srgbClr val="000000"/>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400105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3BFA-DD38-CD23-69C8-41FECD5F55B6}"/>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A3F2E4E3-1555-0430-0F3C-59EE9B3702D4}"/>
              </a:ext>
            </a:extLst>
          </p:cNvPr>
          <p:cNvSpPr>
            <a:spLocks noGrp="1"/>
          </p:cNvSpPr>
          <p:nvPr>
            <p:ph type="title"/>
          </p:nvPr>
        </p:nvSpPr>
        <p:spPr>
          <a:xfrm>
            <a:off x="1524000" y="609600"/>
            <a:ext cx="10363200" cy="1143000"/>
          </a:xfrm>
        </p:spPr>
        <p:txBody>
          <a:bodyPr wrap="square" anchor="ctr">
            <a:normAutofit/>
          </a:bodyPr>
          <a:lstStyle/>
          <a:p>
            <a:r>
              <a:rPr lang="en-US" dirty="0">
                <a:effectLst>
                  <a:outerShdw blurRad="38100" dist="38100" dir="2700000" algn="tl">
                    <a:srgbClr val="000000">
                      <a:alpha val="43137"/>
                    </a:srgbClr>
                  </a:outerShdw>
                </a:effectLst>
              </a:rPr>
              <a:t>Neo-Calvinism vs. The Bible</a:t>
            </a:r>
          </a:p>
        </p:txBody>
      </p:sp>
      <p:sp>
        <p:nvSpPr>
          <p:cNvPr id="3" name="Content Placeholder 2">
            <a:extLst>
              <a:ext uri="{FF2B5EF4-FFF2-40B4-BE49-F238E27FC236}">
                <a16:creationId xmlns:a16="http://schemas.microsoft.com/office/drawing/2014/main" id="{F80E7AB0-7C71-4EBC-0B6A-0B2BD790E2F0}"/>
              </a:ext>
            </a:extLst>
          </p:cNvPr>
          <p:cNvSpPr>
            <a:spLocks noGrp="1"/>
          </p:cNvSpPr>
          <p:nvPr>
            <p:ph idx="1"/>
          </p:nvPr>
        </p:nvSpPr>
        <p:spPr>
          <a:xfrm>
            <a:off x="1559984" y="1946275"/>
            <a:ext cx="7120890" cy="4114800"/>
          </a:xfrm>
        </p:spPr>
        <p:txBody>
          <a:bodyPr wrap="square" anchor="t">
            <a:normAutofit/>
          </a:bodyPr>
          <a:lstStyle/>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Calvinism’s Mixed Blessing</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Why Critique Calvinism? </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The Source of Calvin’s Theology</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Calvin’s Manner of Life</a:t>
            </a:r>
          </a:p>
          <a:p>
            <a:pPr marL="576263" indent="-576263">
              <a:lnSpc>
                <a:spcPct val="90000"/>
              </a:lnSpc>
              <a:spcBef>
                <a:spcPts val="0"/>
              </a:spcBef>
              <a:spcAft>
                <a:spcPts val="2400"/>
              </a:spcAft>
              <a:buSzPct val="100000"/>
              <a:buFont typeface="+mj-lt"/>
              <a:buAutoNum type="romanUcPeriod"/>
              <a:defRPr/>
            </a:pPr>
            <a:r>
              <a:rPr lang="en-US" sz="3000" b="1" u="sng" dirty="0">
                <a:solidFill>
                  <a:srgbClr val="FFFFCC"/>
                </a:solidFill>
                <a:effectLst>
                  <a:outerShdw blurRad="38100" dist="38100" dir="2700000" algn="tl">
                    <a:srgbClr val="000000">
                      <a:alpha val="43137"/>
                    </a:srgbClr>
                  </a:outerShdw>
                </a:effectLst>
              </a:rPr>
              <a:t>TULIP Through the Grid of Scripture</a:t>
            </a:r>
          </a:p>
          <a:p>
            <a:pPr marL="576263" indent="-576263">
              <a:lnSpc>
                <a:spcPct val="90000"/>
              </a:lnSpc>
              <a:spcBef>
                <a:spcPts val="0"/>
              </a:spcBef>
              <a:spcAft>
                <a:spcPts val="2400"/>
              </a:spcAft>
              <a:buSzPct val="100000"/>
              <a:buFont typeface="+mj-lt"/>
              <a:buAutoNum type="romanUcPeriod"/>
              <a:defRPr/>
            </a:pPr>
            <a:r>
              <a:rPr lang="en-US" sz="3000" dirty="0">
                <a:effectLst>
                  <a:outerShdw blurRad="38100" dist="38100" dir="2700000" algn="tl">
                    <a:srgbClr val="000000">
                      <a:alpha val="43137"/>
                    </a:srgbClr>
                  </a:outerShdw>
                </a:effectLst>
              </a:rPr>
              <a:t>Conclusion</a:t>
            </a:r>
          </a:p>
        </p:txBody>
      </p:sp>
      <p:pic>
        <p:nvPicPr>
          <p:cNvPr id="4" name="Picture 2">
            <a:extLst>
              <a:ext uri="{FF2B5EF4-FFF2-40B4-BE49-F238E27FC236}">
                <a16:creationId xmlns:a16="http://schemas.microsoft.com/office/drawing/2014/main" id="{8AF4AC11-FCEA-8C78-B5BA-DA6151C845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73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0692F-94C7-4DF3-A321-2247841AA7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1">
            <a:extLst>
              <a:ext uri="{FF2B5EF4-FFF2-40B4-BE49-F238E27FC236}">
                <a16:creationId xmlns:a16="http://schemas.microsoft.com/office/drawing/2014/main" id="{D4CB73B6-13A1-4C19-BB3A-27A5337BEEE3}"/>
              </a:ext>
            </a:extLst>
          </p:cNvPr>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3:16</a:t>
            </a:r>
          </a:p>
          <a:p>
            <a:pPr algn="just">
              <a:spcBef>
                <a:spcPts val="0"/>
              </a:spcBef>
              <a:spcAft>
                <a:spcPts val="0"/>
              </a:spcAft>
            </a:pPr>
            <a:r>
              <a:rPr lang="en-US" altLang="en-US" sz="3600" kern="0" dirty="0">
                <a:latin typeface="Calibri" panose="020F0502020204030204" pitchFamily="34" charset="0"/>
                <a:cs typeface="Calibri" panose="020F0502020204030204" pitchFamily="34" charset="0"/>
              </a:rPr>
              <a:t>“</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For God so loved the world, that He gave His only begotten Son, that whoever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believes</a:t>
            </a:r>
            <a:r>
              <a:rPr lang="en-US" altLang="en-US" sz="3600" dirty="0">
                <a:effectLst>
                  <a:outerShdw blurRad="38100" dist="38100" dir="2700000" algn="tl">
                    <a:srgbClr val="000000"/>
                  </a:outerShdw>
                </a:effectLst>
                <a:latin typeface="Calibri" panose="020F0502020204030204" pitchFamily="34" charset="0"/>
                <a:cs typeface="Calibri" panose="020F0502020204030204" pitchFamily="34" charset="0"/>
              </a:rPr>
              <a:t> in Him shall not perish, but have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eternal life</a:t>
            </a:r>
            <a:r>
              <a:rPr lang="en-US" altLang="en-US" sz="3600" kern="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035929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70692F-94C7-4DF3-A321-2247841AA7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39129"/>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0"/>
              </a:spcBef>
              <a:spcAft>
                <a:spcPts val="0"/>
              </a:spcAft>
            </a:pPr>
            <a:r>
              <a:rPr lang="en-US" altLang="en-US" sz="3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5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500" b="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sent Me, </a:t>
            </a:r>
            <a:r>
              <a:rPr lang="en-US" altLang="en-US" sz="3500" b="1" u="sng"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5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has passed out of death into life.”</a:t>
            </a:r>
          </a:p>
        </p:txBody>
      </p:sp>
      <p:pic>
        <p:nvPicPr>
          <p:cNvPr id="5" name="Picture 6" descr="http://www.maggiesnotebook.com/wp-content/uploads/2011/08/Apostle_John_35.jpg">
            <a:extLst>
              <a:ext uri="{FF2B5EF4-FFF2-40B4-BE49-F238E27FC236}">
                <a16:creationId xmlns:a16="http://schemas.microsoft.com/office/drawing/2014/main" id="{C09C9A85-24AD-44D7-9E21-FB750BE65E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9463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F41054-5C61-41E8-875B-FAF7E2949C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485296"/>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6:40</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is the will of My Father, that everyone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have eternal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Myself will raise him up on the last day</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http://www.maggiesnotebook.com/wp-content/uploads/2011/08/Apostle_John_35.jpg">
            <a:extLst>
              <a:ext uri="{FF2B5EF4-FFF2-40B4-BE49-F238E27FC236}">
                <a16:creationId xmlns:a16="http://schemas.microsoft.com/office/drawing/2014/main" id="{DE97B775-485B-4ADF-8277-BEBD010403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1017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92DF03-6582-437E-8EF8-32D7C34A39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3124200" y="0"/>
            <a:ext cx="5943600" cy="1920240"/>
          </a:xfrm>
          <a:prstGeom prst="rect">
            <a:avLst/>
          </a:prstGeom>
          <a:noFill/>
          <a:ln w="28575">
            <a:noFill/>
            <a:miter lim="800000"/>
            <a:headEnd/>
            <a:tailEnd/>
          </a:ln>
        </p:spPr>
        <p:txBody>
          <a:bodyPr>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6:47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life</a:t>
            </a: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6" descr="http://www.maggiesnotebook.com/wp-content/uploads/2011/08/Apostle_John_35.jpg">
            <a:extLst>
              <a:ext uri="{FF2B5EF4-FFF2-40B4-BE49-F238E27FC236}">
                <a16:creationId xmlns:a16="http://schemas.microsoft.com/office/drawing/2014/main" id="{91B7161F-630E-4DD7-BE72-E5E817B26F4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315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F47D9E-39F1-411B-9909-C946680BB1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7650" name="Rectangle 3"/>
          <p:cNvSpPr>
            <a:spLocks noGrp="1"/>
          </p:cNvSpPr>
          <p:nvPr>
            <p:ph type="body" idx="4294967295"/>
          </p:nvPr>
        </p:nvSpPr>
        <p:spPr>
          <a:xfrm>
            <a:off x="609600" y="0"/>
            <a:ext cx="10972800" cy="4724400"/>
          </a:xfrm>
        </p:spPr>
        <p:txBody>
          <a:bodyPr/>
          <a:lstStyle/>
          <a:p>
            <a:pPr marL="0" indent="0" algn="ctr" defTabSz="514350">
              <a:spcBef>
                <a:spcPts val="0"/>
              </a:spcBef>
              <a:spcAft>
                <a:spcPts val="900"/>
              </a:spcAft>
              <a:buClr>
                <a:schemeClr val="tx1"/>
              </a:buClr>
              <a:buNone/>
              <a:defRPr/>
            </a:pPr>
            <a:r>
              <a:rPr lang="en-US" altLang="en-US" sz="4000" kern="1200" dirty="0">
                <a:solidFill>
                  <a:schemeClr val="tx2"/>
                </a:solidFill>
                <a:ea typeface="+mj-ea"/>
                <a:cs typeface="Calibri" panose="020F0502020204030204" pitchFamily="34" charset="0"/>
              </a:rPr>
              <a:t>John 20:30-31</a:t>
            </a:r>
          </a:p>
          <a:p>
            <a:pPr marL="0" indent="0" algn="just">
              <a:spcBef>
                <a:spcPts val="0"/>
              </a:spcBef>
              <a:buNone/>
              <a:defRPr/>
            </a:pPr>
            <a:r>
              <a:rPr lang="en-US" sz="3500" dirty="0">
                <a:cs typeface="Calibri" panose="020F0502020204030204" pitchFamily="34" charset="0"/>
              </a:rPr>
              <a:t>“Therefore many other signs Jesus also performed in the presence of the disciples, which are not written in this book; but these have been written so that you may </a:t>
            </a:r>
            <a:r>
              <a:rPr lang="en-US" sz="3500" b="1" u="sng" dirty="0">
                <a:solidFill>
                  <a:srgbClr val="FFFFCC"/>
                </a:solidFill>
                <a:cs typeface="Calibri" panose="020F0502020204030204" pitchFamily="34" charset="0"/>
              </a:rPr>
              <a:t>believe</a:t>
            </a:r>
            <a:r>
              <a:rPr lang="en-US" sz="3500" dirty="0">
                <a:cs typeface="Calibri" panose="020F0502020204030204" pitchFamily="34" charset="0"/>
              </a:rPr>
              <a:t> that Jesus is the Christ, the Son of God; and that believing</a:t>
            </a:r>
            <a:r>
              <a:rPr lang="en-US" sz="3500" b="1" dirty="0">
                <a:cs typeface="Calibri" panose="020F0502020204030204" pitchFamily="34" charset="0"/>
              </a:rPr>
              <a:t> </a:t>
            </a:r>
            <a:r>
              <a:rPr lang="en-US" sz="3500" dirty="0">
                <a:cs typeface="Calibri" panose="020F0502020204030204" pitchFamily="34" charset="0"/>
              </a:rPr>
              <a:t>you may have </a:t>
            </a:r>
            <a:r>
              <a:rPr lang="en-US" sz="3500" b="1" u="sng" dirty="0">
                <a:solidFill>
                  <a:srgbClr val="FFFFCC"/>
                </a:solidFill>
                <a:cs typeface="Calibri" panose="020F0502020204030204" pitchFamily="34" charset="0"/>
              </a:rPr>
              <a:t>life</a:t>
            </a:r>
            <a:r>
              <a:rPr lang="en-US" sz="3500" dirty="0">
                <a:cs typeface="Calibri" panose="020F0502020204030204" pitchFamily="34" charset="0"/>
              </a:rPr>
              <a:t> in His name.”</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92435" y="3505200"/>
            <a:ext cx="1207130" cy="14630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2519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C6710-E755-4A78-A4CB-52FB26EE85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Corinthians 5:17</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0" i="0" u="none" strike="noStrike" dirty="0">
                <a:effectLst>
                  <a:outerShdw blurRad="38100" dist="38100" dir="2700000" algn="tl">
                    <a:srgbClr val="000000">
                      <a:alpha val="43137"/>
                    </a:srgbClr>
                  </a:outerShdw>
                </a:effectLst>
                <a:latin typeface="Calibri" panose="020F0502020204030204" pitchFamily="34" charset="0"/>
              </a:rPr>
              <a:t>Therefore if anyone is </a:t>
            </a:r>
            <a:r>
              <a:rPr lang="en-US" sz="3600" b="1" i="0" u="sng" strike="noStrike" dirty="0">
                <a:solidFill>
                  <a:srgbClr val="FFFFCC"/>
                </a:solidFill>
                <a:effectLst>
                  <a:outerShdw blurRad="38100" dist="38100" dir="2700000" algn="tl">
                    <a:srgbClr val="000000">
                      <a:alpha val="43137"/>
                    </a:srgbClr>
                  </a:outerShdw>
                </a:effectLst>
                <a:latin typeface="Calibri" panose="020F0502020204030204" pitchFamily="34" charset="0"/>
              </a:rPr>
              <a:t>in Christ</a:t>
            </a:r>
            <a:r>
              <a:rPr lang="en-US" sz="3600" b="0" i="0" u="none" strike="noStrike" dirty="0">
                <a:effectLst>
                  <a:outerShdw blurRad="38100" dist="38100" dir="2700000" algn="tl">
                    <a:srgbClr val="000000">
                      <a:alpha val="43137"/>
                    </a:srgbClr>
                  </a:outerShdw>
                </a:effectLst>
                <a:latin typeface="Calibri" panose="020F0502020204030204" pitchFamily="34" charset="0"/>
              </a:rPr>
              <a:t>, </a:t>
            </a:r>
            <a:r>
              <a:rPr lang="en-US" sz="3600" b="0" i="1" u="none" strike="noStrike" dirty="0">
                <a:effectLst>
                  <a:outerShdw blurRad="38100" dist="38100" dir="2700000" algn="tl">
                    <a:srgbClr val="000000">
                      <a:alpha val="43137"/>
                    </a:srgbClr>
                  </a:outerShdw>
                </a:effectLst>
                <a:latin typeface="Calibri" panose="020F0502020204030204" pitchFamily="34" charset="0"/>
              </a:rPr>
              <a:t>he is</a:t>
            </a:r>
            <a:r>
              <a:rPr lang="en-US" sz="3600" dirty="0">
                <a:effectLst>
                  <a:outerShdw blurRad="38100" dist="38100" dir="2700000" algn="tl">
                    <a:srgbClr val="000000">
                      <a:alpha val="43137"/>
                    </a:srgbClr>
                  </a:outerShdw>
                </a:effectLst>
                <a:latin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a:t>
            </a:r>
            <a:r>
              <a:rPr lang="en-US" sz="3600" b="1" i="0" u="sng" strike="noStrike" dirty="0">
                <a:solidFill>
                  <a:srgbClr val="FFFFCC"/>
                </a:solidFill>
                <a:effectLst>
                  <a:outerShdw blurRad="38100" dist="38100" dir="2700000" algn="tl">
                    <a:srgbClr val="000000">
                      <a:alpha val="43137"/>
                    </a:srgbClr>
                  </a:outerShdw>
                </a:effectLst>
                <a:latin typeface="Calibri" panose="020F0502020204030204" pitchFamily="34" charset="0"/>
              </a:rPr>
              <a:t> new creature</a:t>
            </a:r>
            <a:r>
              <a:rPr lang="en-US" sz="3600" b="0" i="0" u="none" strike="noStrike" dirty="0">
                <a:effectLst>
                  <a:outerShdw blurRad="38100" dist="38100" dir="2700000" algn="tl">
                    <a:srgbClr val="000000">
                      <a:alpha val="43137"/>
                    </a:srgbClr>
                  </a:outerShdw>
                </a:effectLst>
                <a:latin typeface="Calibri" panose="020F0502020204030204" pitchFamily="34" charset="0"/>
              </a:rPr>
              <a:t>; the old things passed away; behold, new things have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6" descr="http://www.maggiesnotebook.com/wp-content/uploads/2011/08/Apostle_John_35.jpg">
            <a:extLst>
              <a:ext uri="{FF2B5EF4-FFF2-40B4-BE49-F238E27FC236}">
                <a16:creationId xmlns:a16="http://schemas.microsoft.com/office/drawing/2014/main" id="{29891EF1-9F19-441D-97BA-16C010D69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2931" y="2590800"/>
            <a:ext cx="1886139" cy="22860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1118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cs typeface="Calibri" pitchFamily="34" charset="0"/>
              </a:rPr>
              <a:t>Ordo-</a:t>
            </a:r>
            <a:r>
              <a:rPr lang="en-US" b="1" u="sng" dirty="0" err="1">
                <a:solidFill>
                  <a:srgbClr val="FFFFCC"/>
                </a:solidFill>
                <a:effectLst>
                  <a:outerShdw blurRad="38100" dist="38100" dir="2700000" algn="tl">
                    <a:srgbClr val="000000">
                      <a:alpha val="43137"/>
                    </a:srgbClr>
                  </a:outerShdw>
                </a:effectLst>
                <a:cs typeface="Calibri" pitchFamily="34" charset="0"/>
              </a:rPr>
              <a:t>Salutis</a:t>
            </a:r>
            <a:endParaRPr lang="en-US" b="1" u="sng" dirty="0">
              <a:solidFill>
                <a:srgbClr val="FFFFCC"/>
              </a:solidFill>
              <a:effectLst>
                <a:outerShdw blurRad="38100" dist="38100" dir="2700000" algn="tl">
                  <a:srgbClr val="000000">
                    <a:alpha val="43137"/>
                  </a:srgbClr>
                </a:outerShdw>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Why believe?</a:t>
            </a:r>
          </a:p>
        </p:txBody>
      </p:sp>
      <p:sp>
        <p:nvSpPr>
          <p:cNvPr id="4" name="Title 1">
            <a:extLst>
              <a:ext uri="{FF2B5EF4-FFF2-40B4-BE49-F238E27FC236}">
                <a16:creationId xmlns:a16="http://schemas.microsoft.com/office/drawing/2014/main" id="{0EA7726E-4DC1-5036-1A32-3D588E4605FA}"/>
              </a:ext>
            </a:extLst>
          </p:cNvPr>
          <p:cNvSpPr txBox="1">
            <a:spLocks/>
          </p:cNvSpPr>
          <p:nvPr/>
        </p:nvSpPr>
        <p:spPr bwMode="auto">
          <a:xfrm>
            <a:off x="609600" y="1524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dirty="0">
                <a:effectLst>
                  <a:outerShdw blurRad="38100" dist="38100" dir="2700000" algn="tl">
                    <a:srgbClr val="000000"/>
                  </a:outerShdw>
                </a:effectLst>
                <a:ea typeface="+mn-ea"/>
                <a:cs typeface="Calibri" pitchFamily="34" charset="0"/>
              </a:rPr>
              <a:t>Regeneration Precedes Faith?</a:t>
            </a:r>
          </a:p>
        </p:txBody>
      </p:sp>
      <p:pic>
        <p:nvPicPr>
          <p:cNvPr id="2" name="Picture 2">
            <a:extLst>
              <a:ext uri="{FF2B5EF4-FFF2-40B4-BE49-F238E27FC236}">
                <a16:creationId xmlns:a16="http://schemas.microsoft.com/office/drawing/2014/main" id="{A11E7D88-8A16-8256-18FC-52C9F0E453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970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52EC2-23D8-4C8F-9D3E-4868B02591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4862870"/>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16:7-11</a:t>
            </a:r>
          </a:p>
          <a:p>
            <a:pPr algn="just">
              <a:spcAft>
                <a:spcPts val="60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tell you the truth, it is to your advantage that I go away; for if I do not go away,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Helper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come to you; but if I go, I will send Him to you.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when He comes, will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convict the world</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hamartia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singular noun)</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righteousness and judgment;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concerning sin,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 they do not believe in 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concerning righteousness, because I go to the Father and you no longer see Me;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concerning judgment, because the ruler of this world has been judged</a:t>
            </a: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12913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914400" y="152400"/>
            <a:ext cx="10363200" cy="914400"/>
          </a:xfrm>
        </p:spPr>
        <p:txBody>
          <a:bodyPr/>
          <a:lstStyle/>
          <a:p>
            <a:pPr algn="ctr"/>
            <a:r>
              <a:rPr lang="en-US" sz="3600" dirty="0"/>
              <a:t>Divine Drawing vs. Divine Coercion</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3810000" y="1143000"/>
            <a:ext cx="7761514" cy="2286000"/>
          </a:xfrm>
        </p:spPr>
        <p:txBody>
          <a:bodyPr/>
          <a:lstStyle/>
          <a:p>
            <a:pPr marL="0" indent="0" algn="just">
              <a:buNone/>
            </a:pPr>
            <a:r>
              <a:rPr lang="en-US" dirty="0">
                <a:effectLst>
                  <a:outerShdw blurRad="38100" dist="38100" dir="2700000" algn="tl">
                    <a:srgbClr val="000000">
                      <a:alpha val="43137"/>
                    </a:srgbClr>
                  </a:outerShdw>
                </a:effectLst>
              </a:rPr>
              <a:t>“We see then that while it is the Holy Spirit’s work to draw men to the Savior, it is incumbent on each individual to respond of his own free will prior to conversion.”   </a:t>
            </a:r>
          </a:p>
        </p:txBody>
      </p:sp>
      <p:sp>
        <p:nvSpPr>
          <p:cNvPr id="4" name="TextBox 3">
            <a:extLst>
              <a:ext uri="{FF2B5EF4-FFF2-40B4-BE49-F238E27FC236}">
                <a16:creationId xmlns:a16="http://schemas.microsoft.com/office/drawing/2014/main" id="{7DAA45AA-E297-4E3F-AA25-FDEFDE9A0D88}"/>
              </a:ext>
            </a:extLst>
          </p:cNvPr>
          <p:cNvSpPr txBox="1"/>
          <p:nvPr/>
        </p:nvSpPr>
        <p:spPr>
          <a:xfrm>
            <a:off x="2438400" y="6096000"/>
            <a:ext cx="73152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Bob Kirkland,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Calvinism: None Dare Call It Heresy; Spotlight on the Life and Teachings of John Calvin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(Eureka, MT: Lighthouse Trails, 2018), 40.</a:t>
            </a:r>
          </a:p>
        </p:txBody>
      </p:sp>
      <p:pic>
        <p:nvPicPr>
          <p:cNvPr id="5" name="Picture 4">
            <a:extLst>
              <a:ext uri="{FF2B5EF4-FFF2-40B4-BE49-F238E27FC236}">
                <a16:creationId xmlns:a16="http://schemas.microsoft.com/office/drawing/2014/main" id="{1BCFE9E0-DE2E-D8B9-9C06-8B911126F803}"/>
              </a:ext>
            </a:extLst>
          </p:cNvPr>
          <p:cNvPicPr>
            <a:picLocks noChangeAspect="1"/>
          </p:cNvPicPr>
          <p:nvPr/>
        </p:nvPicPr>
        <p:blipFill>
          <a:blip r:embed="rId3"/>
          <a:stretch>
            <a:fillRect/>
          </a:stretch>
        </p:blipFill>
        <p:spPr>
          <a:xfrm>
            <a:off x="609600" y="1295401"/>
            <a:ext cx="2926080" cy="451555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7789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3810000" y="1143000"/>
            <a:ext cx="7772400" cy="4267200"/>
          </a:xfrm>
          <a:prstGeom prst="rect">
            <a:avLst/>
          </a:prstGeom>
          <a:noFill/>
          <a:ln w="9525">
            <a:noFill/>
            <a:miter lim="800000"/>
            <a:headEnd/>
            <a:tailEnd/>
          </a:ln>
          <a:effectLst/>
        </p:spPr>
        <p:txBody>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convicting work the Holy Spirit draws sinners to Himself and waits for their simple response of faith. God then imparts eternal life to them the moment they believe. As Paul and Silas told the Philippian jailer, ‘Believe on the Lord Jesus Christ, and you will be saved (Acts 16:31).’”</a:t>
            </a:r>
          </a:p>
        </p:txBody>
      </p:sp>
      <p:sp>
        <p:nvSpPr>
          <p:cNvPr id="6" name="Rectangle 2"/>
          <p:cNvSpPr>
            <a:spLocks noChangeArrowheads="1"/>
          </p:cNvSpPr>
          <p:nvPr/>
        </p:nvSpPr>
        <p:spPr bwMode="auto">
          <a:xfrm>
            <a:off x="914401" y="152400"/>
            <a:ext cx="10363199" cy="914400"/>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René A. Lopez</a:t>
            </a:r>
          </a:p>
        </p:txBody>
      </p:sp>
      <p:sp>
        <p:nvSpPr>
          <p:cNvPr id="2" name="Rectangle 1">
            <a:extLst>
              <a:ext uri="{FF2B5EF4-FFF2-40B4-BE49-F238E27FC236}">
                <a16:creationId xmlns:a16="http://schemas.microsoft.com/office/drawing/2014/main" id="{B3A1C6A8-DD6B-4946-A05C-D3B350B1DE81}"/>
              </a:ext>
            </a:extLst>
          </p:cNvPr>
          <p:cNvSpPr/>
          <p:nvPr/>
        </p:nvSpPr>
        <p:spPr>
          <a:xfrm>
            <a:off x="419100" y="6400800"/>
            <a:ext cx="11353800" cy="369332"/>
          </a:xfrm>
          <a:prstGeom prst="rect">
            <a:avLst/>
          </a:prstGeom>
        </p:spPr>
        <p:txBody>
          <a:bodyPr wrap="square">
            <a:spAutoFit/>
          </a:bodyPr>
          <a:lstStyle/>
          <a:p>
            <a:pPr algn="ctr">
              <a:defRPr/>
            </a:pP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 Faith a Gift From God or a Human Exercise?,”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Bibliotheca Sacra 164 (July–September 2007): 276.</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83293DD-45AC-AE2E-7033-9EEDC491F68C}"/>
              </a:ext>
            </a:extLst>
          </p:cNvPr>
          <p:cNvPicPr>
            <a:picLocks noChangeAspect="1"/>
          </p:cNvPicPr>
          <p:nvPr/>
        </p:nvPicPr>
        <p:blipFill>
          <a:blip r:embed="rId2"/>
          <a:srcRect t="4818" b="7475"/>
          <a:stretch>
            <a:fillRect/>
          </a:stretch>
        </p:blipFill>
        <p:spPr>
          <a:xfrm>
            <a:off x="609599" y="1295400"/>
            <a:ext cx="2834640" cy="3741725"/>
          </a:xfrm>
          <a:prstGeom prst="rect">
            <a:avLst/>
          </a:prstGeom>
          <a:ln w="38100">
            <a:solidFill>
              <a:schemeClr val="tx1"/>
            </a:solidFill>
          </a:ln>
        </p:spPr>
      </p:pic>
    </p:spTree>
    <p:extLst>
      <p:ext uri="{BB962C8B-B14F-4D97-AF65-F5344CB8AC3E}">
        <p14:creationId xmlns:p14="http://schemas.microsoft.com/office/powerpoint/2010/main" val="14511236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B190-258A-7B8F-29FF-296F7FAE9AD4}"/>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CD5DF12D-9C7C-E9ED-B582-E8B9E2C27546}"/>
              </a:ext>
            </a:extLst>
          </p:cNvPr>
          <p:cNvSpPr>
            <a:spLocks noGrp="1"/>
          </p:cNvSpPr>
          <p:nvPr>
            <p:ph type="title"/>
          </p:nvPr>
        </p:nvSpPr>
        <p:spPr>
          <a:xfrm>
            <a:off x="609600" y="152400"/>
            <a:ext cx="10972800" cy="914400"/>
          </a:xfrm>
        </p:spPr>
        <p:txBody>
          <a:bodyPr/>
          <a:lstStyle/>
          <a:p>
            <a:pPr algn="ctr"/>
            <a:r>
              <a:rPr lang="en-US" sz="3600" dirty="0">
                <a:effectLst>
                  <a:outerShdw blurRad="38100" dist="38100" dir="2700000" algn="tl">
                    <a:srgbClr val="000000">
                      <a:alpha val="43137"/>
                    </a:srgbClr>
                  </a:outerShdw>
                </a:effectLst>
              </a:rPr>
              <a:t>V. Running </a:t>
            </a:r>
            <a:r>
              <a:rPr lang="en-US" sz="3600" b="1" u="sng" dirty="0">
                <a:effectLst>
                  <a:outerShdw blurRad="38100" dist="38100" dir="2700000" algn="tl">
                    <a:srgbClr val="000000">
                      <a:alpha val="43137"/>
                    </a:srgbClr>
                  </a:outerShdw>
                </a:effectLst>
              </a:rPr>
              <a:t>TULIP</a:t>
            </a:r>
            <a:r>
              <a:rPr lang="en-US" sz="3600" dirty="0">
                <a:effectLst>
                  <a:outerShdw blurRad="38100" dist="38100" dir="2700000" algn="tl">
                    <a:srgbClr val="000000">
                      <a:alpha val="43137"/>
                    </a:srgbClr>
                  </a:outerShdw>
                </a:effectLst>
              </a:rPr>
              <a:t> Through the Grid of Scripture</a:t>
            </a:r>
            <a:endParaRPr lang="en-US" sz="36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a:extLst>
              <a:ext uri="{FF2B5EF4-FFF2-40B4-BE49-F238E27FC236}">
                <a16:creationId xmlns:a16="http://schemas.microsoft.com/office/drawing/2014/main" id="{D131DF97-FF4A-FF0D-9046-9209F8F006D0}"/>
              </a:ext>
            </a:extLst>
          </p:cNvPr>
          <p:cNvSpPr>
            <a:spLocks noGrp="1"/>
          </p:cNvSpPr>
          <p:nvPr>
            <p:ph idx="1"/>
          </p:nvPr>
        </p:nvSpPr>
        <p:spPr>
          <a:xfrm>
            <a:off x="609600" y="1600200"/>
            <a:ext cx="6019800" cy="3886200"/>
          </a:xfrm>
        </p:spPr>
        <p:txBody>
          <a:bodyPr/>
          <a:lstStyle/>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T</a:t>
            </a:r>
            <a:r>
              <a:rPr lang="en-US" dirty="0">
                <a:cs typeface="Calibri" pitchFamily="34" charset="0"/>
              </a:rPr>
              <a:t>otal Depravity</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U</a:t>
            </a:r>
            <a:r>
              <a:rPr lang="en-US" dirty="0">
                <a:cs typeface="Calibri" pitchFamily="34" charset="0"/>
              </a:rPr>
              <a:t>nconditional Election</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L</a:t>
            </a:r>
            <a:r>
              <a:rPr lang="en-US" dirty="0">
                <a:cs typeface="Calibri" pitchFamily="34" charset="0"/>
              </a:rPr>
              <a:t>imited Atonement</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Irresistible Grace</a:t>
            </a:r>
          </a:p>
          <a:p>
            <a:pPr marL="742950" indent="-742950">
              <a:spcBef>
                <a:spcPts val="600"/>
              </a:spcBef>
              <a:spcAft>
                <a:spcPts val="1200"/>
              </a:spcAft>
              <a:buClr>
                <a:srgbClr val="CC66FF"/>
              </a:buClr>
              <a:buSzPct val="100000"/>
              <a:buFont typeface="+mj-lt"/>
              <a:buAutoNum type="alphaUcPeriod"/>
              <a:defRPr/>
            </a:pPr>
            <a:r>
              <a:rPr lang="en-US" b="1" u="sng" dirty="0">
                <a:solidFill>
                  <a:srgbClr val="FFFFCC"/>
                </a:solidFill>
                <a:cs typeface="Calibri" pitchFamily="34" charset="0"/>
              </a:rPr>
              <a:t>P</a:t>
            </a:r>
            <a:r>
              <a:rPr lang="en-US" dirty="0">
                <a:cs typeface="Calibri" pitchFamily="34" charset="0"/>
              </a:rPr>
              <a:t>erseverance of the Saints</a:t>
            </a:r>
            <a:endParaRPr lang="en-US" dirty="0">
              <a:latin typeface="Calibri" pitchFamily="34" charset="0"/>
              <a:cs typeface="Calibri" pitchFamily="34" charset="0"/>
            </a:endParaRPr>
          </a:p>
        </p:txBody>
      </p:sp>
      <p:pic>
        <p:nvPicPr>
          <p:cNvPr id="5" name="Picture 4">
            <a:extLst>
              <a:ext uri="{FF2B5EF4-FFF2-40B4-BE49-F238E27FC236}">
                <a16:creationId xmlns:a16="http://schemas.microsoft.com/office/drawing/2014/main" id="{77BA5840-E629-4A0D-AE52-907C0574639C}"/>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191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64008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Ordo-</a:t>
            </a:r>
            <a:r>
              <a:rPr lang="en-US" dirty="0" err="1">
                <a:effectLst>
                  <a:outerShdw blurRad="38100" dist="38100" dir="2700000" algn="tl">
                    <a:srgbClr val="000000">
                      <a:alpha val="43137"/>
                    </a:srgbClr>
                  </a:outerShdw>
                </a:effectLst>
                <a:cs typeface="Calibri" pitchFamily="34" charset="0"/>
              </a:rPr>
              <a:t>Salutis</a:t>
            </a:r>
            <a:endParaRPr lang="en-US" dirty="0">
              <a:effectLst>
                <a:outerShdw blurRad="38100" dist="38100" dir="2700000" algn="tl">
                  <a:srgbClr val="000000">
                    <a:alpha val="43137"/>
                  </a:srgbClr>
                </a:outerShdw>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Why believe?</a:t>
            </a:r>
          </a:p>
        </p:txBody>
      </p:sp>
      <p:sp>
        <p:nvSpPr>
          <p:cNvPr id="4" name="Title 1">
            <a:extLst>
              <a:ext uri="{FF2B5EF4-FFF2-40B4-BE49-F238E27FC236}">
                <a16:creationId xmlns:a16="http://schemas.microsoft.com/office/drawing/2014/main" id="{32DF1AB7-2417-17C9-00F7-00A9973B39E4}"/>
              </a:ext>
            </a:extLst>
          </p:cNvPr>
          <p:cNvSpPr txBox="1">
            <a:spLocks/>
          </p:cNvSpPr>
          <p:nvPr/>
        </p:nvSpPr>
        <p:spPr bwMode="auto">
          <a:xfrm>
            <a:off x="609600" y="1524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dirty="0">
                <a:effectLst>
                  <a:outerShdw blurRad="38100" dist="38100" dir="2700000" algn="tl">
                    <a:srgbClr val="000000"/>
                  </a:outerShdw>
                </a:effectLst>
                <a:ea typeface="+mn-ea"/>
                <a:cs typeface="Calibri" pitchFamily="34" charset="0"/>
              </a:rPr>
              <a:t>Regeneration Precedes Faith?</a:t>
            </a:r>
          </a:p>
        </p:txBody>
      </p:sp>
      <p:pic>
        <p:nvPicPr>
          <p:cNvPr id="2" name="Picture 2">
            <a:extLst>
              <a:ext uri="{FF2B5EF4-FFF2-40B4-BE49-F238E27FC236}">
                <a16:creationId xmlns:a16="http://schemas.microsoft.com/office/drawing/2014/main" id="{AD72096E-6E88-6DE6-51FD-0F94679AAE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800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C6710-E755-4A78-A4CB-52FB26EE85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3:5</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0" i="0" u="none" strike="noStrike" dirty="0">
                <a:effectLst>
                  <a:outerShdw blurRad="38100" dist="38100" dir="2700000" algn="tl">
                    <a:srgbClr val="000000">
                      <a:alpha val="43137"/>
                    </a:srgbClr>
                  </a:outerShdw>
                </a:effectLst>
                <a:latin typeface="Calibri" panose="020F0502020204030204" pitchFamily="34" charset="0"/>
              </a:rPr>
              <a:t>He saved us, not on the basis of deeds which we have done in righteousness, but according to His mercy, by the washing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regeneration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palingenesia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0" i="0" u="none" strike="noStrike" dirty="0">
                <a:effectLst>
                  <a:outerShdw blurRad="38100" dist="38100" dir="2700000" algn="tl">
                    <a:srgbClr val="000000">
                      <a:alpha val="43137"/>
                    </a:srgbClr>
                  </a:outerShdw>
                </a:effectLst>
                <a:latin typeface="Calibri" panose="020F0502020204030204" pitchFamily="34" charset="0"/>
              </a:rPr>
              <a:t> and renewing by the Holy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6" descr="http://www.maggiesnotebook.com/wp-content/uploads/2011/08/Apostle_John_35.jpg">
            <a:extLst>
              <a:ext uri="{FF2B5EF4-FFF2-40B4-BE49-F238E27FC236}">
                <a16:creationId xmlns:a16="http://schemas.microsoft.com/office/drawing/2014/main" id="{29891EF1-9F19-441D-97BA-16C010D69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6041" y="3182899"/>
            <a:ext cx="1268375" cy="153727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02015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07D980-7ADC-4335-BD81-CAAC59002A3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 name="Rectangle 3"/>
          <p:cNvSpPr txBox="1">
            <a:spLocks/>
          </p:cNvSpPr>
          <p:nvPr/>
        </p:nvSpPr>
        <p:spPr bwMode="auto">
          <a:xfrm>
            <a:off x="609600" y="0"/>
            <a:ext cx="10972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514350">
              <a:spcBef>
                <a:spcPts val="0"/>
              </a:spcBef>
              <a:spcAft>
                <a:spcPts val="900"/>
              </a:spcAft>
              <a:buClr>
                <a:schemeClr val="tx1"/>
              </a:buClr>
              <a:buSzPct val="75000"/>
              <a:buNone/>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19:28</a:t>
            </a:r>
          </a:p>
          <a:p>
            <a:pPr marL="0" indent="0" algn="just">
              <a:spcBef>
                <a:spcPts val="0"/>
              </a:spcBef>
              <a:spcAft>
                <a:spcPts val="0"/>
              </a:spcAft>
              <a:buNone/>
            </a:pPr>
            <a:r>
              <a:rPr lang="en-US" sz="3600" dirty="0">
                <a:effectLst>
                  <a:outerShdw blurRad="38100" dist="38100" dir="2700000" algn="tl">
                    <a:srgbClr val="000000">
                      <a:alpha val="43137"/>
                    </a:srgbClr>
                  </a:outerShdw>
                </a:effectLst>
                <a:latin typeface="Calibri" panose="020F0502020204030204" pitchFamily="34" charset="0"/>
              </a:rPr>
              <a:t>“And Jesus said to them, ’Truly I say to you, that you who have followed Me,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regeneration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palingenesia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i="1"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when the Son of Man will sit on His glorious throne, you also shall sit upon twelve thrones, judging the twelve tribes of Israel.’”</a:t>
            </a:r>
          </a:p>
        </p:txBody>
      </p:sp>
      <p:pic>
        <p:nvPicPr>
          <p:cNvPr id="2" name="Picture 1">
            <a:extLst>
              <a:ext uri="{FF2B5EF4-FFF2-40B4-BE49-F238E27FC236}">
                <a16:creationId xmlns:a16="http://schemas.microsoft.com/office/drawing/2014/main" id="{4C03C3EA-6F19-2569-CED0-C4142E0F0F56}"/>
              </a:ext>
            </a:extLst>
          </p:cNvPr>
          <p:cNvPicPr>
            <a:picLocks noChangeAspect="1"/>
          </p:cNvPicPr>
          <p:nvPr/>
        </p:nvPicPr>
        <p:blipFill>
          <a:blip r:embed="rId4"/>
          <a:srcRect l="6875" t="15909" r="11875" b="32954"/>
          <a:stretch/>
        </p:blipFill>
        <p:spPr>
          <a:xfrm>
            <a:off x="4114800" y="3429000"/>
            <a:ext cx="3962401" cy="1371600"/>
          </a:xfrm>
          <a:prstGeom prst="rect">
            <a:avLst/>
          </a:prstGeom>
        </p:spPr>
      </p:pic>
    </p:spTree>
    <p:extLst>
      <p:ext uri="{BB962C8B-B14F-4D97-AF65-F5344CB8AC3E}">
        <p14:creationId xmlns:p14="http://schemas.microsoft.com/office/powerpoint/2010/main" val="3881994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800033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Ordo-</a:t>
            </a:r>
            <a:r>
              <a:rPr lang="en-US" dirty="0" err="1">
                <a:effectLst>
                  <a:outerShdw blurRad="38100" dist="38100" dir="2700000" algn="tl">
                    <a:srgbClr val="000000">
                      <a:alpha val="43137"/>
                    </a:srgbClr>
                  </a:outerShdw>
                </a:effectLst>
                <a:cs typeface="Calibri" pitchFamily="34" charset="0"/>
              </a:rPr>
              <a:t>Salutis</a:t>
            </a:r>
            <a:endParaRPr lang="en-US" dirty="0">
              <a:effectLst>
                <a:outerShdw blurRad="38100" dist="38100" dir="2700000" algn="tl">
                  <a:srgbClr val="000000">
                    <a:alpha val="43137"/>
                  </a:srgbClr>
                </a:outerShdw>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cs typeface="Calibri" pitchFamily="34" charset="0"/>
              </a:rPr>
              <a:t>Why believe?</a:t>
            </a:r>
          </a:p>
        </p:txBody>
      </p:sp>
      <p:sp>
        <p:nvSpPr>
          <p:cNvPr id="4" name="Title 1">
            <a:extLst>
              <a:ext uri="{FF2B5EF4-FFF2-40B4-BE49-F238E27FC236}">
                <a16:creationId xmlns:a16="http://schemas.microsoft.com/office/drawing/2014/main" id="{43999374-27D1-DC02-0885-BCFF4B5D04BC}"/>
              </a:ext>
            </a:extLst>
          </p:cNvPr>
          <p:cNvSpPr txBox="1">
            <a:spLocks/>
          </p:cNvSpPr>
          <p:nvPr/>
        </p:nvSpPr>
        <p:spPr bwMode="auto">
          <a:xfrm>
            <a:off x="609600" y="1524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a:spcBef>
                <a:spcPts val="0"/>
              </a:spcBef>
              <a:spcAft>
                <a:spcPts val="2400"/>
              </a:spcAft>
              <a:buClr>
                <a:srgbClr val="FFC000"/>
              </a:buClr>
              <a:buSzPct val="100000"/>
              <a:buFont typeface="+mj-lt"/>
              <a:buAutoNum type="alphaLcParenR"/>
              <a:defRPr/>
            </a:pPr>
            <a:r>
              <a:rPr lang="en-US" sz="3600" kern="0" dirty="0">
                <a:effectLst>
                  <a:outerShdw blurRad="38100" dist="38100" dir="2700000" algn="tl">
                    <a:srgbClr val="000000"/>
                  </a:outerShdw>
                </a:effectLst>
                <a:ea typeface="+mn-ea"/>
                <a:cs typeface="Calibri" pitchFamily="34" charset="0"/>
              </a:rPr>
              <a:t>Regeneration Precedes Faith?</a:t>
            </a:r>
          </a:p>
        </p:txBody>
      </p:sp>
      <p:pic>
        <p:nvPicPr>
          <p:cNvPr id="2" name="Picture 2">
            <a:extLst>
              <a:ext uri="{FF2B5EF4-FFF2-40B4-BE49-F238E27FC236}">
                <a16:creationId xmlns:a16="http://schemas.microsoft.com/office/drawing/2014/main" id="{6DF16DE2-4000-FCC2-2D4D-D63E0E7A63D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186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152400"/>
            <a:ext cx="6172200" cy="914400"/>
          </a:xfrm>
        </p:spPr>
        <p:txBody>
          <a:bodyPr/>
          <a:lstStyle/>
          <a:p>
            <a:pPr algn="ctr"/>
            <a:r>
              <a:rPr lang="en-US" sz="3600" dirty="0"/>
              <a:t>Charles Ryrie</a:t>
            </a:r>
            <a:endParaRPr lang="en-US" sz="2000" dirty="0"/>
          </a:p>
        </p:txBody>
      </p:sp>
      <p:sp>
        <p:nvSpPr>
          <p:cNvPr id="16387" name="Rectangle 3"/>
          <p:cNvSpPr>
            <a:spLocks noGrp="1" noChangeArrowheads="1"/>
          </p:cNvSpPr>
          <p:nvPr>
            <p:ph type="body" idx="1"/>
          </p:nvPr>
        </p:nvSpPr>
        <p:spPr>
          <a:xfrm>
            <a:off x="600740" y="1600200"/>
            <a:ext cx="10972800" cy="3200400"/>
          </a:xfrm>
        </p:spPr>
        <p:txBody>
          <a:bodyPr/>
          <a:lstStyle/>
          <a:p>
            <a:pPr marL="0" indent="0" algn="just">
              <a:buNone/>
              <a:defRPr/>
            </a:pPr>
            <a:r>
              <a:rPr lang="en-US" dirty="0"/>
              <a:t>“In the Reformed statement of the </a:t>
            </a:r>
            <a:r>
              <a:rPr lang="en-US" i="1" dirty="0"/>
              <a:t>ordo salutis</a:t>
            </a:r>
            <a:r>
              <a:rPr lang="en-US" dirty="0"/>
              <a:t>, regeneration precedes faith, for, it is argued, a sinner must be given new life in order to be able to believe. While this is admittedly stated only as a </a:t>
            </a:r>
            <a:r>
              <a:rPr lang="en-US" b="1" u="sng" dirty="0">
                <a:solidFill>
                  <a:srgbClr val="FFFFCC"/>
                </a:solidFill>
              </a:rPr>
              <a:t>logical order</a:t>
            </a:r>
            <a:r>
              <a:rPr lang="en-US" dirty="0"/>
              <a:t>, it is not wise to insist even on that; for it may as well be argued that if a sinner has new life through regeneration, why does he need to believe?</a:t>
            </a:r>
            <a:r>
              <a:rPr lang="en-US" sz="28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2" name="TextBox 1">
            <a:extLst>
              <a:ext uri="{FF2B5EF4-FFF2-40B4-BE49-F238E27FC236}">
                <a16:creationId xmlns:a16="http://schemas.microsoft.com/office/drawing/2014/main" id="{26C24F24-C583-4FE3-9866-52B5C59C1BAA}"/>
              </a:ext>
            </a:extLst>
          </p:cNvPr>
          <p:cNvSpPr txBox="1"/>
          <p:nvPr/>
        </p:nvSpPr>
        <p:spPr>
          <a:xfrm>
            <a:off x="609600" y="6324600"/>
            <a:ext cx="109728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C. Ryrie,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Basic Theology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(Wheaton, IL: Victor, 1986; reprint, Chicago: Moody, 1999), 326.</a:t>
            </a:r>
          </a:p>
        </p:txBody>
      </p:sp>
    </p:spTree>
    <p:extLst>
      <p:ext uri="{BB962C8B-B14F-4D97-AF65-F5344CB8AC3E}">
        <p14:creationId xmlns:p14="http://schemas.microsoft.com/office/powerpoint/2010/main" val="303282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593632" y="1143000"/>
            <a:ext cx="10985224" cy="23622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“Furthermore, because of human depravity, there is nothing in a fallen, reprobate sinner that desires God or is capable of responding in faith...From the viewpoint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 regeneration logically must initiate 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repentance.”</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4381009" y="152400"/>
            <a:ext cx="3429982" cy="956885"/>
          </a:xfrm>
          <a:prstGeom prst="rect">
            <a:avLst/>
          </a:prstGeom>
          <a:noFill/>
          <a:ln w="9525">
            <a:noFill/>
            <a:miter lim="800000"/>
            <a:headEnd/>
            <a:tailEnd/>
          </a:ln>
          <a:effectLst/>
        </p:spPr>
        <p:txBody>
          <a:bodyPr anchor="ct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5800" y="3618261"/>
            <a:ext cx="3200400" cy="1868139"/>
          </a:xfrm>
          <a:prstGeom prst="rect">
            <a:avLst/>
          </a:prstGeom>
          <a:ln>
            <a:solidFill>
              <a:schemeClr val="tx1"/>
            </a:solidFill>
          </a:ln>
        </p:spPr>
      </p:pic>
      <p:sp>
        <p:nvSpPr>
          <p:cNvPr id="2" name="TextBox 1">
            <a:extLst>
              <a:ext uri="{FF2B5EF4-FFF2-40B4-BE49-F238E27FC236}">
                <a16:creationId xmlns:a16="http://schemas.microsoft.com/office/drawing/2014/main" id="{0719C482-5695-47D2-89C1-46BF5A67B2BD}"/>
              </a:ext>
            </a:extLst>
          </p:cNvPr>
          <p:cNvSpPr txBox="1"/>
          <p:nvPr/>
        </p:nvSpPr>
        <p:spPr>
          <a:xfrm>
            <a:off x="609600" y="6324600"/>
            <a:ext cx="10972800" cy="365760"/>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 The Gospel According to the Apostles</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(Dallas, TX: Word, 1993), 62 &amp;  n. 8.</a:t>
            </a:r>
          </a:p>
        </p:txBody>
      </p:sp>
    </p:spTree>
    <p:extLst>
      <p:ext uri="{BB962C8B-B14F-4D97-AF65-F5344CB8AC3E}">
        <p14:creationId xmlns:p14="http://schemas.microsoft.com/office/powerpoint/2010/main" val="4283508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1981200" y="152400"/>
            <a:ext cx="8229600" cy="842471"/>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rPr>
              <a:t>Does Regeneration Precede Faith?</a:t>
            </a:r>
          </a:p>
        </p:txBody>
      </p:sp>
      <p:sp>
        <p:nvSpPr>
          <p:cNvPr id="106499" name="Content Placeholder 2"/>
          <p:cNvSpPr>
            <a:spLocks noGrp="1"/>
          </p:cNvSpPr>
          <p:nvPr>
            <p:ph idx="1"/>
          </p:nvPr>
        </p:nvSpPr>
        <p:spPr>
          <a:xfrm>
            <a:off x="609600" y="1600200"/>
            <a:ext cx="10972800" cy="3581401"/>
          </a:xfrm>
        </p:spPr>
        <p:txBody>
          <a:bodyPr/>
          <a:lstStyle/>
          <a:p>
            <a:pPr marL="0" indent="0" algn="just" eaLnBrk="1" hangingPunct="1">
              <a:spcBef>
                <a:spcPts val="0"/>
              </a:spcBef>
              <a:spcAft>
                <a:spcPts val="0"/>
              </a:spcAft>
              <a:buNone/>
              <a:defRPr/>
            </a:pPr>
            <a:r>
              <a:rPr lang="en-US" dirty="0"/>
              <a:t>"If I am to preach the faith in Christ to a man who is regenerated, then the man, being regenerated, is saved already, and it is an unnecessary and ridiculous thing for me to preach Christ to him, and bid him to believe in order to be saved when he is saved already, being regenerate. Am I only to preach faith to those who have it? Absurd, indeed! Is not this waiting till the man is cured and then bringing him the medicine? This is preaching Christ to the righteous and not to sinners." </a:t>
            </a:r>
          </a:p>
        </p:txBody>
      </p:sp>
      <p:pic>
        <p:nvPicPr>
          <p:cNvPr id="19458" name="Picture 2" descr="https://blog.logoscdn.com/wp-content/uploads/Spurge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3107" y="96253"/>
            <a:ext cx="738493" cy="970547"/>
          </a:xfrm>
          <a:prstGeom prst="rect">
            <a:avLst/>
          </a:prstGeom>
          <a:noFill/>
          <a:ln>
            <a:solidFill>
              <a:schemeClr val="tx1"/>
            </a:solidFill>
          </a:ln>
        </p:spPr>
      </p:pic>
      <p:sp>
        <p:nvSpPr>
          <p:cNvPr id="2" name="Rectangle 1">
            <a:extLst>
              <a:ext uri="{FF2B5EF4-FFF2-40B4-BE49-F238E27FC236}">
                <a16:creationId xmlns:a16="http://schemas.microsoft.com/office/drawing/2014/main" id="{2A60A7FA-1D1C-44FE-B1FF-FD4DC5AF6E0B}"/>
              </a:ext>
            </a:extLst>
          </p:cNvPr>
          <p:cNvSpPr/>
          <p:nvPr/>
        </p:nvSpPr>
        <p:spPr>
          <a:xfrm>
            <a:off x="2762250" y="6336268"/>
            <a:ext cx="6667500" cy="369332"/>
          </a:xfrm>
          <a:prstGeom prst="rect">
            <a:avLst/>
          </a:prstGeom>
        </p:spPr>
        <p:txBody>
          <a:bodyPr wrap="square">
            <a:spAutoFit/>
          </a:bodyPr>
          <a:lstStyle/>
          <a:p>
            <a:pPr marL="0" indent="0" algn="ctr" eaLnBrk="1" hangingPunct="1">
              <a:spcBef>
                <a:spcPts val="600"/>
              </a:spcBef>
              <a:spcAft>
                <a:spcPts val="0"/>
              </a:spcAft>
              <a:buNone/>
              <a:defRPr/>
            </a:pPr>
            <a:r>
              <a:rPr lang="en-US" sz="1800" dirty="0">
                <a:effectLst>
                  <a:outerShdw blurRad="38100" dist="38100" dir="2700000" algn="tl">
                    <a:srgbClr val="000000"/>
                  </a:outerShdw>
                </a:effectLst>
                <a:latin typeface="Calibri" panose="020F0502020204030204" pitchFamily="34" charset="0"/>
                <a:cs typeface="Calibri" panose="020F0502020204030204" pitchFamily="34" charset="0"/>
              </a:rPr>
              <a:t>[Spurgeon - Sermon entitled, </a:t>
            </a:r>
            <a:r>
              <a:rPr lang="en-US" sz="1800" i="1" dirty="0">
                <a:effectLst>
                  <a:outerShdw blurRad="38100" dist="38100" dir="2700000" algn="tl">
                    <a:srgbClr val="000000"/>
                  </a:outerShdw>
                </a:effectLst>
                <a:latin typeface="Calibri" panose="020F0502020204030204" pitchFamily="34" charset="0"/>
                <a:cs typeface="Calibri" panose="020F0502020204030204" pitchFamily="34" charset="0"/>
              </a:rPr>
              <a:t>The Warrant of Faith</a:t>
            </a:r>
            <a:r>
              <a:rPr lang="en-US" sz="1800" dirty="0">
                <a:effectLst>
                  <a:outerShdw blurRad="38100" dist="38100" dir="2700000" algn="tl">
                    <a:srgbClr val="000000"/>
                  </a:outerShdw>
                </a:effectLst>
                <a:latin typeface="Calibri" panose="020F0502020204030204" pitchFamily="34" charset="0"/>
                <a:cs typeface="Calibri" panose="020F0502020204030204" pitchFamily="34" charset="0"/>
              </a:rPr>
              <a:t>].</a:t>
            </a:r>
            <a:endParaRPr lang="en-US" altLang="en-US" sz="18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999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3BC05-46E1-6DB7-FBBB-99E449AAACF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742FCFA-F50E-6C40-861E-56728FAB85A3}"/>
              </a:ext>
            </a:extLst>
          </p:cNvPr>
          <p:cNvSpPr>
            <a:spLocks noGrp="1"/>
          </p:cNvSpPr>
          <p:nvPr>
            <p:ph type="title"/>
          </p:nvPr>
        </p:nvSpPr>
        <p:spPr>
          <a:xfrm>
            <a:off x="1028700" y="152400"/>
            <a:ext cx="10134600" cy="914400"/>
          </a:xfrm>
        </p:spPr>
        <p:txBody>
          <a:bodyPr/>
          <a:lstStyle/>
          <a:p>
            <a:pPr marL="742950" indent="-742950" algn="ctr">
              <a:buClr>
                <a:srgbClr val="66FF66"/>
              </a:buClr>
              <a:buFont typeface="+mj-lt"/>
              <a:buAutoNum type="arabicPeriod" startAt="2"/>
            </a:pPr>
            <a:r>
              <a:rPr lang="en-US" sz="3600" dirty="0">
                <a:effectLst>
                  <a:outerShdw blurRad="38100" dist="38100" dir="2700000" algn="tl">
                    <a:srgbClr val="000000">
                      <a:alpha val="43137"/>
                    </a:srgbClr>
                  </a:outerShdw>
                </a:effectLst>
              </a:rPr>
              <a:t>Calvinistic Arguments</a:t>
            </a:r>
          </a:p>
        </p:txBody>
      </p:sp>
      <p:sp>
        <p:nvSpPr>
          <p:cNvPr id="3" name="Content Placeholder 2">
            <a:extLst>
              <a:ext uri="{FF2B5EF4-FFF2-40B4-BE49-F238E27FC236}">
                <a16:creationId xmlns:a16="http://schemas.microsoft.com/office/drawing/2014/main" id="{6C3F9BED-5147-71D6-03EF-C18FB128C8F9}"/>
              </a:ext>
            </a:extLst>
          </p:cNvPr>
          <p:cNvSpPr>
            <a:spLocks noGrp="1"/>
          </p:cNvSpPr>
          <p:nvPr>
            <p:ph idx="1"/>
          </p:nvPr>
        </p:nvSpPr>
        <p:spPr>
          <a:xfrm>
            <a:off x="609600" y="1600200"/>
            <a:ext cx="8229600" cy="2819400"/>
          </a:xfrm>
        </p:spPr>
        <p:txBody>
          <a:bodyPr/>
          <a:lstStyle/>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Faith is a gift</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Regeneration precedes faith</a:t>
            </a:r>
          </a:p>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cs typeface="Calibri" pitchFamily="34" charset="0"/>
              </a:rPr>
              <a:t>Lost man cannot seek God (Rom. 3:11)</a:t>
            </a:r>
          </a:p>
        </p:txBody>
      </p:sp>
      <p:pic>
        <p:nvPicPr>
          <p:cNvPr id="4" name="Picture 2">
            <a:extLst>
              <a:ext uri="{FF2B5EF4-FFF2-40B4-BE49-F238E27FC236}">
                <a16:creationId xmlns:a16="http://schemas.microsoft.com/office/drawing/2014/main" id="{A8FFAC61-4FF7-73D9-CA91-24ED784262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99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0"/>
            <a:ext cx="7620000" cy="5029200"/>
          </a:xfrm>
        </p:spPr>
        <p:txBody>
          <a:bodyPr/>
          <a:lstStyle/>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arguments</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God’s grace</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 by disbelieving</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John 6:44?</a:t>
            </a:r>
          </a:p>
        </p:txBody>
      </p:sp>
      <p:sp>
        <p:nvSpPr>
          <p:cNvPr id="4" name="Title 1">
            <a:extLst>
              <a:ext uri="{FF2B5EF4-FFF2-40B4-BE49-F238E27FC236}">
                <a16:creationId xmlns:a16="http://schemas.microsoft.com/office/drawing/2014/main" id="{300B0536-D0BE-A8F7-6626-A84C79EA5990}"/>
              </a:ext>
            </a:extLst>
          </p:cNvPr>
          <p:cNvSpPr>
            <a:spLocks noGrp="1"/>
          </p:cNvSpPr>
          <p:nvPr>
            <p:ph type="title"/>
          </p:nvPr>
        </p:nvSpPr>
        <p:spPr>
          <a:xfrm>
            <a:off x="1143000" y="152400"/>
            <a:ext cx="9220200" cy="914400"/>
          </a:xfrm>
        </p:spPr>
        <p:txBody>
          <a:bodyPr/>
          <a:lstStyle/>
          <a:p>
            <a:pPr marL="742950" indent="-742950" algn="ctr">
              <a:buClr>
                <a:srgbClr val="CC66FF"/>
              </a:buClr>
              <a:buFont typeface="+mj-lt"/>
              <a:buAutoNum type="alphaUcPeriod" startAt="4"/>
            </a:pPr>
            <a:r>
              <a:rPr lang="en-US" sz="3600" dirty="0">
                <a:effectLst>
                  <a:outerShdw blurRad="38100" dist="38100" dir="2700000" algn="tl">
                    <a:srgbClr val="000000">
                      <a:alpha val="43137"/>
                    </a:srgbClr>
                  </a:outerShdw>
                </a:effectLst>
              </a:rPr>
              <a:t>Irresistible Grace</a:t>
            </a:r>
          </a:p>
        </p:txBody>
      </p:sp>
      <p:pic>
        <p:nvPicPr>
          <p:cNvPr id="2" name="Picture 2">
            <a:extLst>
              <a:ext uri="{FF2B5EF4-FFF2-40B4-BE49-F238E27FC236}">
                <a16:creationId xmlns:a16="http://schemas.microsoft.com/office/drawing/2014/main" id="{306DC746-3A6A-3FB4-08E3-C27BB7F268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041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DCD4-3FAB-41A2-A747-7282BA4069DD}"/>
              </a:ext>
            </a:extLst>
          </p:cNvPr>
          <p:cNvSpPr>
            <a:spLocks noGrp="1"/>
          </p:cNvSpPr>
          <p:nvPr>
            <p:ph type="title"/>
          </p:nvPr>
        </p:nvSpPr>
        <p:spPr>
          <a:xfrm>
            <a:off x="609599" y="152400"/>
            <a:ext cx="10929257" cy="1143000"/>
          </a:xfrm>
        </p:spPr>
        <p:txBody>
          <a:bodyPr/>
          <a:lstStyle/>
          <a:p>
            <a:pPr algn="ctr"/>
            <a:r>
              <a:rPr lang="en-US" sz="3600" dirty="0"/>
              <a:t>Irresistible Grace = </a:t>
            </a:r>
            <a:br>
              <a:rPr lang="en-US" sz="3600" dirty="0"/>
            </a:br>
            <a:r>
              <a:rPr lang="en-US" sz="3600" dirty="0"/>
              <a:t>‘Regeneration Precedes Faith &amp; Faith is a Gift’</a:t>
            </a:r>
          </a:p>
        </p:txBody>
      </p:sp>
      <p:sp>
        <p:nvSpPr>
          <p:cNvPr id="3" name="Content Placeholder 2">
            <a:extLst>
              <a:ext uri="{FF2B5EF4-FFF2-40B4-BE49-F238E27FC236}">
                <a16:creationId xmlns:a16="http://schemas.microsoft.com/office/drawing/2014/main" id="{C6B44EFD-44EA-418A-8CD4-A78ED7739FE7}"/>
              </a:ext>
            </a:extLst>
          </p:cNvPr>
          <p:cNvSpPr>
            <a:spLocks noGrp="1"/>
          </p:cNvSpPr>
          <p:nvPr>
            <p:ph idx="1"/>
          </p:nvPr>
        </p:nvSpPr>
        <p:spPr>
          <a:xfrm>
            <a:off x="631372" y="1905000"/>
            <a:ext cx="10929257" cy="2971800"/>
          </a:xfrm>
        </p:spPr>
        <p:txBody>
          <a:bodyPr/>
          <a:lstStyle/>
          <a:p>
            <a:pPr marL="0" indent="0" algn="just">
              <a:buNone/>
            </a:pPr>
            <a:r>
              <a:rPr lang="en-US" dirty="0">
                <a:effectLst>
                  <a:outerShdw blurRad="38100" dist="38100" dir="2700000" algn="tl">
                    <a:srgbClr val="000000">
                      <a:alpha val="43137"/>
                    </a:srgbClr>
                  </a:outerShdw>
                </a:effectLst>
              </a:rPr>
              <a:t>“I” stands for “Irresistible Grace.” Faith is something “God irresistibly bestowed upon the elect without their having believed anything…By such reasoning, man…can’t even hear the gospel—much less respond to the pleadings of Christ.” </a:t>
            </a:r>
          </a:p>
        </p:txBody>
      </p:sp>
      <p:sp>
        <p:nvSpPr>
          <p:cNvPr id="4" name="TextBox 3">
            <a:extLst>
              <a:ext uri="{FF2B5EF4-FFF2-40B4-BE49-F238E27FC236}">
                <a16:creationId xmlns:a16="http://schemas.microsoft.com/office/drawing/2014/main" id="{7DAA45AA-E297-4E3F-AA25-FDEFDE9A0D88}"/>
              </a:ext>
            </a:extLst>
          </p:cNvPr>
          <p:cNvSpPr txBox="1"/>
          <p:nvPr/>
        </p:nvSpPr>
        <p:spPr>
          <a:xfrm>
            <a:off x="2438400" y="6096000"/>
            <a:ext cx="7315200" cy="646331"/>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Bob Kirkland,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Calvinism: None Dare Call It Heresy; Spotlight on the Life and Teachings of John Calvin</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(Eureka, MT: Lighthouse Trails, 2018), 34.</a:t>
            </a:r>
          </a:p>
        </p:txBody>
      </p:sp>
    </p:spTree>
    <p:extLst>
      <p:ext uri="{BB962C8B-B14F-4D97-AF65-F5344CB8AC3E}">
        <p14:creationId xmlns:p14="http://schemas.microsoft.com/office/powerpoint/2010/main" val="1978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C0299-20BE-86F4-0035-2BA02E6996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586EE5-BCE0-2142-DAEC-A6C0BF015B10}"/>
              </a:ext>
            </a:extLst>
          </p:cNvPr>
          <p:cNvSpPr>
            <a:spLocks noGrp="1"/>
          </p:cNvSpPr>
          <p:nvPr>
            <p:ph idx="1"/>
          </p:nvPr>
        </p:nvSpPr>
        <p:spPr>
          <a:xfrm>
            <a:off x="609600" y="1600200"/>
            <a:ext cx="7620000" cy="5029200"/>
          </a:xfrm>
        </p:spPr>
        <p:txBody>
          <a:bodyPr/>
          <a:lstStyle/>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Calvinistic definition</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b="1" u="sng" dirty="0">
                <a:solidFill>
                  <a:srgbClr val="FFFFCC"/>
                </a:solidFill>
                <a:effectLst>
                  <a:outerShdw blurRad="38100" dist="38100" dir="2700000" algn="tl">
                    <a:srgbClr val="000000">
                      <a:alpha val="43137"/>
                    </a:srgbClr>
                  </a:outerShdw>
                </a:effectLst>
                <a:ea typeface="+mn-ea"/>
                <a:cs typeface="Calibri" pitchFamily="34" charset="0"/>
              </a:rPr>
              <a:t>Calvinistic arguments</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God’s grace</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Man can resist God by disbelieving</a:t>
            </a:r>
          </a:p>
          <a:p>
            <a:pPr marL="746125" lvl="1" indent="-742950">
              <a:spcBef>
                <a:spcPts val="0"/>
              </a:spcBef>
              <a:spcAft>
                <a:spcPts val="3000"/>
              </a:spcAft>
              <a:buClr>
                <a:srgbClr val="66FF66"/>
              </a:buClr>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ea typeface="+mn-ea"/>
                <a:cs typeface="Calibri" pitchFamily="34" charset="0"/>
              </a:rPr>
              <a:t>John 6:44?</a:t>
            </a:r>
          </a:p>
        </p:txBody>
      </p:sp>
      <p:sp>
        <p:nvSpPr>
          <p:cNvPr id="4" name="Title 1">
            <a:extLst>
              <a:ext uri="{FF2B5EF4-FFF2-40B4-BE49-F238E27FC236}">
                <a16:creationId xmlns:a16="http://schemas.microsoft.com/office/drawing/2014/main" id="{42F5CE23-B06F-6B4D-8EEE-1B870FE25695}"/>
              </a:ext>
            </a:extLst>
          </p:cNvPr>
          <p:cNvSpPr>
            <a:spLocks noGrp="1"/>
          </p:cNvSpPr>
          <p:nvPr>
            <p:ph type="title"/>
          </p:nvPr>
        </p:nvSpPr>
        <p:spPr>
          <a:xfrm>
            <a:off x="1143000" y="152400"/>
            <a:ext cx="9220200" cy="914400"/>
          </a:xfrm>
        </p:spPr>
        <p:txBody>
          <a:bodyPr/>
          <a:lstStyle/>
          <a:p>
            <a:pPr marL="742950" indent="-742950" algn="ctr">
              <a:buClr>
                <a:srgbClr val="CC66FF"/>
              </a:buClr>
              <a:buFont typeface="+mj-lt"/>
              <a:buAutoNum type="alphaUcPeriod" startAt="4"/>
            </a:pPr>
            <a:r>
              <a:rPr lang="en-US" sz="3600" dirty="0">
                <a:effectLst>
                  <a:outerShdw blurRad="38100" dist="38100" dir="2700000" algn="tl">
                    <a:srgbClr val="000000">
                      <a:alpha val="43137"/>
                    </a:srgbClr>
                  </a:outerShdw>
                </a:effectLst>
              </a:rPr>
              <a:t>Irresistible Grace</a:t>
            </a:r>
          </a:p>
        </p:txBody>
      </p:sp>
      <p:pic>
        <p:nvPicPr>
          <p:cNvPr id="2" name="Picture 2">
            <a:extLst>
              <a:ext uri="{FF2B5EF4-FFF2-40B4-BE49-F238E27FC236}">
                <a16:creationId xmlns:a16="http://schemas.microsoft.com/office/drawing/2014/main" id="{4332EE08-53FE-6642-DEDB-7284EA8739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45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3BC05-46E1-6DB7-FBBB-99E449AAACFD}"/>
            </a:ext>
          </a:extLst>
        </p:cNvPr>
        <p:cNvGrpSpPr/>
        <p:nvPr/>
      </p:nvGrpSpPr>
      <p:grpSpPr>
        <a:xfrm>
          <a:off x="0" y="0"/>
          <a:ext cx="0" cy="0"/>
          <a:chOff x="0" y="0"/>
          <a:chExt cx="0" cy="0"/>
        </a:xfrm>
      </p:grpSpPr>
      <p:sp>
        <p:nvSpPr>
          <p:cNvPr id="14338" name="Title 1">
            <a:extLst>
              <a:ext uri="{FF2B5EF4-FFF2-40B4-BE49-F238E27FC236}">
                <a16:creationId xmlns:a16="http://schemas.microsoft.com/office/drawing/2014/main" id="{5742FCFA-F50E-6C40-861E-56728FAB85A3}"/>
              </a:ext>
            </a:extLst>
          </p:cNvPr>
          <p:cNvSpPr>
            <a:spLocks noGrp="1"/>
          </p:cNvSpPr>
          <p:nvPr>
            <p:ph type="title"/>
          </p:nvPr>
        </p:nvSpPr>
        <p:spPr>
          <a:xfrm>
            <a:off x="1028700" y="152400"/>
            <a:ext cx="10134600" cy="914400"/>
          </a:xfrm>
        </p:spPr>
        <p:txBody>
          <a:bodyPr/>
          <a:lstStyle/>
          <a:p>
            <a:pPr marL="742950" indent="-742950" algn="ctr">
              <a:buClr>
                <a:srgbClr val="66FF66"/>
              </a:buClr>
              <a:buFont typeface="+mj-lt"/>
              <a:buAutoNum type="arabicPeriod" startAt="2"/>
            </a:pPr>
            <a:r>
              <a:rPr lang="en-US" sz="3600" dirty="0">
                <a:effectLst>
                  <a:outerShdw blurRad="38100" dist="38100" dir="2700000" algn="tl">
                    <a:srgbClr val="000000">
                      <a:alpha val="43137"/>
                    </a:srgbClr>
                  </a:outerShdw>
                </a:effectLst>
              </a:rPr>
              <a:t>Calvinistic Arguments</a:t>
            </a:r>
          </a:p>
        </p:txBody>
      </p:sp>
      <p:sp>
        <p:nvSpPr>
          <p:cNvPr id="3" name="Content Placeholder 2">
            <a:extLst>
              <a:ext uri="{FF2B5EF4-FFF2-40B4-BE49-F238E27FC236}">
                <a16:creationId xmlns:a16="http://schemas.microsoft.com/office/drawing/2014/main" id="{6C3F9BED-5147-71D6-03EF-C18FB128C8F9}"/>
              </a:ext>
            </a:extLst>
          </p:cNvPr>
          <p:cNvSpPr>
            <a:spLocks noGrp="1"/>
          </p:cNvSpPr>
          <p:nvPr>
            <p:ph idx="1"/>
          </p:nvPr>
        </p:nvSpPr>
        <p:spPr>
          <a:xfrm>
            <a:off x="609600" y="1600200"/>
            <a:ext cx="8229600" cy="2819400"/>
          </a:xfrm>
        </p:spPr>
        <p:txBody>
          <a:bodyPr/>
          <a:lstStyle/>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Faith is a gift</a:t>
            </a:r>
          </a:p>
          <a:p>
            <a:pPr marL="742950" indent="-742950" algn="just">
              <a:spcBef>
                <a:spcPts val="0"/>
              </a:spcBef>
              <a:spcAft>
                <a:spcPts val="2400"/>
              </a:spcAft>
              <a:buClr>
                <a:srgbClr val="FFC000"/>
              </a:buClr>
              <a:buSzPct val="100000"/>
              <a:buFont typeface="+mj-lt"/>
              <a:buAutoNum type="alphaLcParenR"/>
              <a:defRPr/>
            </a:pPr>
            <a:r>
              <a:rPr lang="en-US" b="1" u="sng" dirty="0">
                <a:solidFill>
                  <a:srgbClr val="FFFFCC"/>
                </a:solidFill>
                <a:cs typeface="Calibri" pitchFamily="34" charset="0"/>
              </a:rPr>
              <a:t>Regeneration precedes faith</a:t>
            </a:r>
          </a:p>
          <a:p>
            <a:pPr marL="742950" indent="-742950" algn="just">
              <a:spcBef>
                <a:spcPts val="0"/>
              </a:spcBef>
              <a:spcAft>
                <a:spcPts val="2400"/>
              </a:spcAft>
              <a:buClr>
                <a:srgbClr val="FFC000"/>
              </a:buClr>
              <a:buSzPct val="100000"/>
              <a:buFont typeface="+mj-lt"/>
              <a:buAutoNum type="alphaLcParenR"/>
              <a:defRPr/>
            </a:pPr>
            <a:r>
              <a:rPr lang="en-US" dirty="0">
                <a:cs typeface="Calibri" pitchFamily="34" charset="0"/>
              </a:rPr>
              <a:t>Lost man cannot seek God (Rom. 3:11)</a:t>
            </a:r>
          </a:p>
        </p:txBody>
      </p:sp>
      <p:pic>
        <p:nvPicPr>
          <p:cNvPr id="4" name="Picture 2">
            <a:extLst>
              <a:ext uri="{FF2B5EF4-FFF2-40B4-BE49-F238E27FC236}">
                <a16:creationId xmlns:a16="http://schemas.microsoft.com/office/drawing/2014/main" id="{A8FFAC61-4FF7-73D9-CA91-24ED784262E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505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66700" y="152400"/>
            <a:ext cx="11658600" cy="914400"/>
          </a:xfrm>
        </p:spPr>
        <p:txBody>
          <a:bodyPr/>
          <a:lstStyle/>
          <a:p>
            <a:pPr marL="742950" indent="-742950" algn="ctr">
              <a:spcBef>
                <a:spcPts val="0"/>
              </a:spcBef>
              <a:spcAft>
                <a:spcPts val="2400"/>
              </a:spcAft>
              <a:buClr>
                <a:srgbClr val="FFC000"/>
              </a:buClr>
              <a:buSzPct val="100000"/>
              <a:buFont typeface="+mj-lt"/>
              <a:buAutoNum type="alphaLcParenR"/>
              <a:defRPr/>
            </a:pPr>
            <a:r>
              <a:rPr lang="en-US" sz="3600" dirty="0">
                <a:effectLst>
                  <a:outerShdw blurRad="38100" dist="38100" dir="2700000" algn="tl">
                    <a:srgbClr val="000000"/>
                  </a:outerShdw>
                </a:effectLst>
                <a:ea typeface="+mn-ea"/>
                <a:cs typeface="Calibri" pitchFamily="34" charset="0"/>
              </a:rPr>
              <a:t>Regeneration Precedes Faith?</a:t>
            </a:r>
          </a:p>
        </p:txBody>
      </p:sp>
      <p:sp>
        <p:nvSpPr>
          <p:cNvPr id="3" name="Content Placeholder 2"/>
          <p:cNvSpPr>
            <a:spLocks noGrp="1"/>
          </p:cNvSpPr>
          <p:nvPr>
            <p:ph idx="1"/>
          </p:nvPr>
        </p:nvSpPr>
        <p:spPr>
          <a:xfrm>
            <a:off x="1524000" y="1600200"/>
            <a:ext cx="5943600" cy="4956980"/>
          </a:xfrm>
        </p:spPr>
        <p:txBody>
          <a:bodyPr/>
          <a:lstStyle/>
          <a:p>
            <a:pPr marL="685800" lvl="1" indent="-681038" algn="just">
              <a:spcBef>
                <a:spcPts val="0"/>
              </a:spcBef>
              <a:spcAft>
                <a:spcPts val="1800"/>
              </a:spcAft>
              <a:buClr>
                <a:schemeClr val="tx2"/>
              </a:buClr>
              <a:buSzPct val="100000"/>
              <a:buFont typeface="+mj-lt"/>
              <a:buAutoNum type="romanLcPeriod"/>
              <a:defRPr/>
            </a:pPr>
            <a:r>
              <a:rPr lang="en-US" b="1" u="sng" dirty="0">
                <a:solidFill>
                  <a:srgbClr val="FFFFCC"/>
                </a:solidFill>
                <a:effectLst>
                  <a:outerShdw blurRad="38100" dist="38100" dir="2700000" algn="tl">
                    <a:srgbClr val="000000">
                      <a:alpha val="43137"/>
                    </a:srgbClr>
                  </a:outerShdw>
                </a:effectLst>
                <a:cs typeface="Calibri" pitchFamily="34" charset="0"/>
              </a:rPr>
              <a:t>Definition</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Calvinistic examples </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Calvinist Proof texts</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Biblical order</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Ordo-</a:t>
            </a:r>
            <a:r>
              <a:rPr lang="en-US" dirty="0" err="1">
                <a:effectLst>
                  <a:outerShdw blurRad="38100" dist="38100" dir="2700000" algn="tl">
                    <a:srgbClr val="000000">
                      <a:alpha val="43137"/>
                    </a:srgbClr>
                  </a:outerShdw>
                </a:effectLst>
                <a:cs typeface="Calibri" pitchFamily="34" charset="0"/>
              </a:rPr>
              <a:t>Salutis</a:t>
            </a:r>
            <a:endParaRPr lang="en-US" dirty="0">
              <a:effectLst>
                <a:outerShdw blurRad="38100" dist="38100" dir="2700000" algn="tl">
                  <a:srgbClr val="000000">
                    <a:alpha val="43137"/>
                  </a:srgbClr>
                </a:outerShdw>
              </a:effectLst>
              <a:cs typeface="Calibri" pitchFamily="34" charset="0"/>
            </a:endParaRP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An eschatological parallel</a:t>
            </a:r>
          </a:p>
          <a:p>
            <a:pPr marL="685800" lvl="1" indent="-681038" algn="just">
              <a:spcBef>
                <a:spcPts val="0"/>
              </a:spcBef>
              <a:spcAft>
                <a:spcPts val="1800"/>
              </a:spcAft>
              <a:buClr>
                <a:schemeClr val="tx2"/>
              </a:buClr>
              <a:buSzPct val="100000"/>
              <a:buFont typeface="+mj-lt"/>
              <a:buAutoNum type="romanLcPeriod"/>
              <a:defRPr/>
            </a:pPr>
            <a:r>
              <a:rPr lang="en-US" dirty="0">
                <a:effectLst>
                  <a:outerShdw blurRad="38100" dist="38100" dir="2700000" algn="tl">
                    <a:srgbClr val="000000">
                      <a:alpha val="43137"/>
                    </a:srgbClr>
                  </a:outerShdw>
                </a:effectLst>
                <a:cs typeface="Calibri" pitchFamily="34" charset="0"/>
              </a:rPr>
              <a:t>Why believe?</a:t>
            </a:r>
          </a:p>
        </p:txBody>
      </p:sp>
      <p:pic>
        <p:nvPicPr>
          <p:cNvPr id="2" name="Picture 2">
            <a:extLst>
              <a:ext uri="{FF2B5EF4-FFF2-40B4-BE49-F238E27FC236}">
                <a16:creationId xmlns:a16="http://schemas.microsoft.com/office/drawing/2014/main" id="{0883C067-932F-651E-C518-0CB4E7AE9F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07463" y="1676400"/>
            <a:ext cx="2498737"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12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1C6710-E755-4A78-A4CB-52FB26EE85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defTabSz="514350" eaLnBrk="0" hangingPunct="0">
              <a:spcBef>
                <a:spcPts val="0"/>
              </a:spcBef>
              <a:spcAft>
                <a:spcPts val="9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3:5</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0" i="0" u="none" strike="noStrike" dirty="0">
                <a:effectLst>
                  <a:outerShdw blurRad="38100" dist="38100" dir="2700000" algn="tl">
                    <a:srgbClr val="000000">
                      <a:alpha val="43137"/>
                    </a:srgbClr>
                  </a:outerShdw>
                </a:effectLst>
                <a:latin typeface="Calibri" panose="020F0502020204030204" pitchFamily="34" charset="0"/>
              </a:rPr>
              <a:t>He saved us, not on the basis of deeds which we have done in righteousness, but according to His mercy, by the washing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regeneration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rPr>
              <a:t>palingenesia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a:t>
            </a:r>
            <a:r>
              <a:rPr lang="en-US" sz="3600" b="0" i="0" u="none" strike="noStrike" dirty="0">
                <a:effectLst>
                  <a:outerShdw blurRad="38100" dist="38100" dir="2700000" algn="tl">
                    <a:srgbClr val="000000">
                      <a:alpha val="43137"/>
                    </a:srgbClr>
                  </a:outerShdw>
                </a:effectLst>
                <a:latin typeface="Calibri" panose="020F0502020204030204" pitchFamily="34" charset="0"/>
              </a:rPr>
              <a:t> and renewing by the Holy Spirit.”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6" descr="http://www.maggiesnotebook.com/wp-content/uploads/2011/08/Apostle_John_35.jpg">
            <a:extLst>
              <a:ext uri="{FF2B5EF4-FFF2-40B4-BE49-F238E27FC236}">
                <a16:creationId xmlns:a16="http://schemas.microsoft.com/office/drawing/2014/main" id="{29891EF1-9F19-441D-97BA-16C010D69A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1545" y="3048000"/>
            <a:ext cx="1508911" cy="18288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49106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559"/>
</p:tagLst>
</file>

<file path=ppt/theme/theme1.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16541</TotalTime>
  <Words>1920</Words>
  <Application>Microsoft Office PowerPoint</Application>
  <PresentationFormat>Widescreen</PresentationFormat>
  <Paragraphs>157</Paragraphs>
  <Slides>38</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Arial</vt:lpstr>
      <vt:lpstr>Calibri</vt:lpstr>
      <vt:lpstr>Calibri Light</vt:lpstr>
      <vt:lpstr>Times New Roman</vt:lpstr>
      <vt:lpstr>Wingdings</vt:lpstr>
      <vt:lpstr>1_Azure</vt:lpstr>
      <vt:lpstr>2_Azure</vt:lpstr>
      <vt:lpstr>Office Theme</vt:lpstr>
      <vt:lpstr>PowerPoint Presentation</vt:lpstr>
      <vt:lpstr>Neo-Calvinism vs. The Bible</vt:lpstr>
      <vt:lpstr>V. Running TULIP Through the Grid of Scripture</vt:lpstr>
      <vt:lpstr>Irresistible Grace</vt:lpstr>
      <vt:lpstr>Irresistible Grace =  ‘Regeneration Precedes Faith &amp; Faith is a Gift’</vt:lpstr>
      <vt:lpstr>Irresistible Grace</vt:lpstr>
      <vt:lpstr>Calvinistic Arguments</vt:lpstr>
      <vt:lpstr>Regeneration Precedes Faith?</vt:lpstr>
      <vt:lpstr>PowerPoint Presentation</vt:lpstr>
      <vt:lpstr>Regeneration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Divine Drawing vs. Divine Coercion</vt:lpstr>
      <vt:lpstr>PowerPoint Presentation</vt:lpstr>
      <vt:lpstr>PowerPoint Presentation</vt:lpstr>
      <vt:lpstr>PowerPoint Presentation</vt:lpstr>
      <vt:lpstr>PowerPoint Presentation</vt:lpstr>
      <vt:lpstr>PowerPoint Presentation</vt:lpstr>
      <vt:lpstr>PowerPoint Presentation</vt:lpstr>
      <vt:lpstr>Charles Ryrie</vt:lpstr>
      <vt:lpstr>PowerPoint Presentation</vt:lpstr>
      <vt:lpstr>Does Regeneration Precede Faith?</vt:lpstr>
      <vt:lpstr>Calvinistic Arguments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Neo-Calvinism vs the Bible - 031</dc:title>
  <dc:subject>Neo Calvinism vs the Bible</dc:subject>
  <dc:creator>A. Woods</dc:creator>
  <dc:description>Modified by Jim McGowan</dc:description>
  <cp:lastModifiedBy>Jim McGowan</cp:lastModifiedBy>
  <cp:revision>1930</cp:revision>
  <cp:lastPrinted>2025-06-11T16:58:04Z</cp:lastPrinted>
  <dcterms:created xsi:type="dcterms:W3CDTF">2009-03-17T12:21:13Z</dcterms:created>
  <dcterms:modified xsi:type="dcterms:W3CDTF">2025-06-14T14:48:54Z</dcterms:modified>
</cp:coreProperties>
</file>