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61"/>
  </p:notesMasterIdLst>
  <p:handoutMasterIdLst>
    <p:handoutMasterId r:id="rId62"/>
  </p:handoutMasterIdLst>
  <p:sldIdLst>
    <p:sldId id="11071" r:id="rId4"/>
    <p:sldId id="28008" r:id="rId5"/>
    <p:sldId id="27970" r:id="rId6"/>
    <p:sldId id="6380" r:id="rId7"/>
    <p:sldId id="6381" r:id="rId8"/>
    <p:sldId id="28007" r:id="rId9"/>
    <p:sldId id="6404" r:id="rId10"/>
    <p:sldId id="27975" r:id="rId11"/>
    <p:sldId id="8849" r:id="rId12"/>
    <p:sldId id="27967" r:id="rId13"/>
    <p:sldId id="6461" r:id="rId14"/>
    <p:sldId id="28001" r:id="rId15"/>
    <p:sldId id="6462" r:id="rId16"/>
    <p:sldId id="6363" r:id="rId17"/>
    <p:sldId id="8850" r:id="rId18"/>
    <p:sldId id="6472" r:id="rId19"/>
    <p:sldId id="6464" r:id="rId20"/>
    <p:sldId id="8851" r:id="rId21"/>
    <p:sldId id="6466" r:id="rId22"/>
    <p:sldId id="6148" r:id="rId23"/>
    <p:sldId id="27980" r:id="rId24"/>
    <p:sldId id="6473" r:id="rId25"/>
    <p:sldId id="6474" r:id="rId26"/>
    <p:sldId id="559" r:id="rId27"/>
    <p:sldId id="6475" r:id="rId28"/>
    <p:sldId id="6012" r:id="rId29"/>
    <p:sldId id="6013" r:id="rId30"/>
    <p:sldId id="8817" r:id="rId31"/>
    <p:sldId id="5689" r:id="rId32"/>
    <p:sldId id="8819" r:id="rId33"/>
    <p:sldId id="5714" r:id="rId34"/>
    <p:sldId id="28009" r:id="rId35"/>
    <p:sldId id="5715" r:id="rId36"/>
    <p:sldId id="5821" r:id="rId37"/>
    <p:sldId id="5836" r:id="rId38"/>
    <p:sldId id="6476" r:id="rId39"/>
    <p:sldId id="560" r:id="rId40"/>
    <p:sldId id="561" r:id="rId41"/>
    <p:sldId id="2083" r:id="rId42"/>
    <p:sldId id="6014" r:id="rId43"/>
    <p:sldId id="6477" r:id="rId44"/>
    <p:sldId id="5690" r:id="rId45"/>
    <p:sldId id="563" r:id="rId46"/>
    <p:sldId id="6015" r:id="rId47"/>
    <p:sldId id="564" r:id="rId48"/>
    <p:sldId id="565" r:id="rId49"/>
    <p:sldId id="566" r:id="rId50"/>
    <p:sldId id="6478" r:id="rId51"/>
    <p:sldId id="5691" r:id="rId52"/>
    <p:sldId id="5703" r:id="rId53"/>
    <p:sldId id="5747" r:id="rId54"/>
    <p:sldId id="6479" r:id="rId55"/>
    <p:sldId id="5693" r:id="rId56"/>
    <p:sldId id="8191" r:id="rId57"/>
    <p:sldId id="6480" r:id="rId58"/>
    <p:sldId id="2308" r:id="rId59"/>
    <p:sldId id="569"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00FF"/>
    <a:srgbClr val="FFFF99"/>
    <a:srgbClr val="66FF66"/>
    <a:srgbClr val="0000CC"/>
    <a:srgbClr val="000066"/>
    <a:srgbClr val="006600"/>
    <a:srgbClr val="0000FF"/>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95370" autoAdjust="0"/>
  </p:normalViewPr>
  <p:slideViewPr>
    <p:cSldViewPr>
      <p:cViewPr varScale="1">
        <p:scale>
          <a:sx n="57" d="100"/>
          <a:sy n="57" d="100"/>
        </p:scale>
        <p:origin x="354" y="2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4156"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3" y="124353"/>
            <a:ext cx="4347077" cy="820028"/>
          </a:xfrm>
          <a:prstGeom prst="rect">
            <a:avLst/>
          </a:prstGeom>
        </p:spPr>
        <p:txBody>
          <a:bodyPr vert="horz" lIns="123617" tIns="61808" rIns="123617" bIns="61808"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- 030</a:t>
            </a:r>
          </a:p>
          <a:p>
            <a:pPr>
              <a:defRPr/>
            </a:pPr>
            <a:r>
              <a:rPr lang="en-US" sz="1500" dirty="0"/>
              <a:t>06-08-2025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6/7/2025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387">
              <a:defRPr/>
            </a:pPr>
            <a:fld id="{600E5424-D4B9-4AFD-9B49-AB165923F980}" type="slidenum">
              <a:rPr lang="en-US" altLang="en-US" sz="1900" kern="0">
                <a:solidFill>
                  <a:sysClr val="windowText" lastClr="000000"/>
                </a:solidFill>
              </a:rPr>
              <a:pPr defTabSz="966387">
                <a:defRPr/>
              </a:pPr>
              <a:t>53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387">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90988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6/7/2025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6/7/2025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92594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6/7/2025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6/7/2025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 id="214748897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Calibri" panose="020F0502020204030204" pitchFamily="34" charset="0"/>
              </a:defRPr>
            </a:lvl1pPr>
          </a:lstStyle>
          <a:p>
            <a:pPr>
              <a:defRPr/>
            </a:pPr>
            <a:fld id="{91122158-50D8-4B77-ADCA-79B530C41F2E}" type="slidenum">
              <a:rPr lang="en-US" altLang="en-US" smtClean="0"/>
              <a:pPr>
                <a:defRPr/>
              </a:pPr>
              <a:t>‹#›</a:t>
            </a:fld>
            <a:endParaRPr lang="en-US" altLang="en-US" dirty="0"/>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piritandtruth.org/questions/151.htm"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AD780-FB0F-69CF-4AA6-A77FC6A62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31FA8-2FE2-90CF-38F8-28581FC8A5DB}"/>
              </a:ext>
            </a:extLst>
          </p:cNvPr>
          <p:cNvSpPr>
            <a:spLocks noGrp="1"/>
          </p:cNvSpPr>
          <p:nvPr>
            <p:ph type="title"/>
          </p:nvPr>
        </p:nvSpPr>
        <p:spPr>
          <a:xfrm>
            <a:off x="609600" y="228600"/>
            <a:ext cx="10972800" cy="1143000"/>
          </a:xfrm>
        </p:spPr>
        <p:txBody>
          <a:bodyPr/>
          <a:lstStyle/>
          <a:p>
            <a:pPr algn="ctr"/>
            <a:r>
              <a:rPr lang="en-US" sz="3600"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Passages Conditioning Salvation </a:t>
            </a:r>
            <a:br>
              <a:rPr lang="en-US" sz="3600"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br>
            <a:r>
              <a:rPr lang="en-US" sz="3600"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on </a:t>
            </a:r>
            <a:r>
              <a:rPr lang="en-US" sz="3600" b="1" u="sng"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Faith Alone</a:t>
            </a:r>
            <a:r>
              <a:rPr lang="en-US" sz="3600" b="1"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 </a:t>
            </a:r>
            <a:r>
              <a:rPr lang="en-US" sz="3600" i="1"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(Sola Fide)</a:t>
            </a:r>
          </a:p>
        </p:txBody>
      </p:sp>
      <p:sp>
        <p:nvSpPr>
          <p:cNvPr id="3" name="Content Placeholder 2">
            <a:extLst>
              <a:ext uri="{FF2B5EF4-FFF2-40B4-BE49-F238E27FC236}">
                <a16:creationId xmlns:a16="http://schemas.microsoft.com/office/drawing/2014/main" id="{67A2F873-A7BD-2410-E226-74FBEC9DAE05}"/>
              </a:ext>
            </a:extLst>
          </p:cNvPr>
          <p:cNvSpPr>
            <a:spLocks noGrp="1"/>
          </p:cNvSpPr>
          <p:nvPr>
            <p:ph idx="1"/>
          </p:nvPr>
        </p:nvSpPr>
        <p:spPr>
          <a:xfrm>
            <a:off x="609600" y="1752600"/>
            <a:ext cx="9525000" cy="3429000"/>
          </a:xfrm>
        </p:spPr>
        <p:txBody>
          <a:bodyPr/>
          <a:lstStyle/>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Genesis 15:6</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John 3:16; 5:24; 6:28-29, 47; 16:8-9; 20:30-31</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Acts 16:30-31</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Romans 1:16; Ephesians 2:8-9</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Hebrews 11:6</a:t>
            </a:r>
          </a:p>
        </p:txBody>
      </p:sp>
      <p:pic>
        <p:nvPicPr>
          <p:cNvPr id="4" name="Picture 2" descr="http://4.bp.blogspot.com/-JXH-bqfBcWE/TgJAJNX1UjI/AAAAAAAAAVA/qgy871X7QgQ/s1600/ABE.gif">
            <a:extLst>
              <a:ext uri="{FF2B5EF4-FFF2-40B4-BE49-F238E27FC236}">
                <a16:creationId xmlns:a16="http://schemas.microsoft.com/office/drawing/2014/main" id="{1943D691-FBC7-1820-7F28-DF852FC6600F}"/>
              </a:ext>
            </a:extLst>
          </p:cNvPr>
          <p:cNvPicPr>
            <a:picLocks noChangeAspect="1" noChangeArrowheads="1"/>
          </p:cNvPicPr>
          <p:nvPr/>
        </p:nvPicPr>
        <p:blipFill>
          <a:blip r:embed="rId2" cstate="print"/>
          <a:srcRect/>
          <a:stretch>
            <a:fillRect/>
          </a:stretch>
        </p:blipFill>
        <p:spPr bwMode="auto">
          <a:xfrm>
            <a:off x="8995410" y="1828800"/>
            <a:ext cx="2586990" cy="3200400"/>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14589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752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3538" y="2000446"/>
            <a:ext cx="2371724" cy="2934092"/>
          </a:xfrm>
          <a:prstGeom prst="rect">
            <a:avLst/>
          </a:prstGeom>
          <a:noFill/>
          <a:ln w="9525">
            <a:noFill/>
            <a:miter lim="800000"/>
            <a:headEnd/>
            <a:tailEnd/>
          </a:ln>
        </p:spPr>
      </p:pic>
      <p:sp>
        <p:nvSpPr>
          <p:cNvPr id="4" name="Title 1"/>
          <p:cNvSpPr txBox="1">
            <a:spLocks/>
          </p:cNvSpPr>
          <p:nvPr/>
        </p:nvSpPr>
        <p:spPr>
          <a:xfrm>
            <a:off x="1576388" y="152400"/>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7526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17526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392130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9D40D-76A5-6D65-E960-D95228BC9795}"/>
            </a:ext>
          </a:extLst>
        </p:cNvPr>
        <p:cNvGrpSpPr/>
        <p:nvPr/>
      </p:nvGrpSpPr>
      <p:grpSpPr>
        <a:xfrm>
          <a:off x="0" y="0"/>
          <a:ext cx="0" cy="0"/>
          <a:chOff x="0" y="0"/>
          <a:chExt cx="0" cy="0"/>
        </a:xfrm>
      </p:grpSpPr>
      <p:sp>
        <p:nvSpPr>
          <p:cNvPr id="105474" name="Title 1">
            <a:extLst>
              <a:ext uri="{FF2B5EF4-FFF2-40B4-BE49-F238E27FC236}">
                <a16:creationId xmlns:a16="http://schemas.microsoft.com/office/drawing/2014/main" id="{99951000-EDE4-6F10-0782-110B8AAD9C97}"/>
              </a:ext>
            </a:extLst>
          </p:cNvPr>
          <p:cNvSpPr>
            <a:spLocks noGrp="1"/>
          </p:cNvSpPr>
          <p:nvPr>
            <p:ph type="title"/>
          </p:nvPr>
        </p:nvSpPr>
        <p:spPr>
          <a:xfrm>
            <a:off x="1981200" y="6019800"/>
            <a:ext cx="8229600" cy="715963"/>
          </a:xfrm>
        </p:spPr>
        <p:txBody>
          <a:bodyPr/>
          <a:lstStyle/>
          <a:p>
            <a:pPr algn="ctr" eaLnBrk="1" hangingPunct="1"/>
            <a:r>
              <a:rPr lang="en-US" altLang="en-US" sz="2000" dirty="0">
                <a:solidFill>
                  <a:schemeClr val="tx1"/>
                </a:solidFill>
              </a:rPr>
              <a:t>Lewis Sperry Chafer, vol. 7, </a:t>
            </a:r>
            <a:r>
              <a:rPr lang="en-US" altLang="en-US" sz="2000" i="1" dirty="0">
                <a:solidFill>
                  <a:schemeClr val="tx1"/>
                </a:solidFill>
              </a:rPr>
              <a:t>Systematic </a:t>
            </a:r>
            <a:r>
              <a:rPr lang="en-US" altLang="en-US" sz="2000" i="1" dirty="0" err="1">
                <a:solidFill>
                  <a:schemeClr val="tx1"/>
                </a:solidFill>
              </a:rPr>
              <a:t>Theology</a:t>
            </a:r>
            <a:r>
              <a:rPr lang="en-US" altLang="en-US" sz="2000" baseline="30000" dirty="0" err="1">
                <a:solidFill>
                  <a:schemeClr val="tx1"/>
                </a:solidFill>
                <a:hlinkClick r:id="rId2">
                  <a:extLst>
                    <a:ext uri="{A12FA001-AC4F-418D-AE19-62706E023703}">
                      <ahyp:hlinkClr xmlns:ahyp="http://schemas.microsoft.com/office/drawing/2018/hyperlinkcolor" val="tx"/>
                    </a:ext>
                  </a:extLst>
                </a:hlinkClick>
              </a:rPr>
              <a:t>b</a:t>
            </a:r>
            <a:r>
              <a:rPr lang="en-US" altLang="en-US" sz="2000" dirty="0">
                <a:solidFill>
                  <a:schemeClr val="tx1"/>
                </a:solidFill>
              </a:rPr>
              <a:t> </a:t>
            </a:r>
            <a:br>
              <a:rPr lang="en-US" altLang="en-US" sz="2000" dirty="0">
                <a:solidFill>
                  <a:schemeClr val="tx1"/>
                </a:solidFill>
              </a:rPr>
            </a:br>
            <a:r>
              <a:rPr lang="en-US" altLang="en-US" sz="2000" dirty="0">
                <a:solidFill>
                  <a:schemeClr val="tx1"/>
                </a:solidFill>
              </a:rPr>
              <a:t>(Grand Rapids, MI: Kregel Publications, 1993), 265-66.</a:t>
            </a:r>
          </a:p>
        </p:txBody>
      </p:sp>
      <p:sp>
        <p:nvSpPr>
          <p:cNvPr id="105475" name="Content Placeholder 2">
            <a:extLst>
              <a:ext uri="{FF2B5EF4-FFF2-40B4-BE49-F238E27FC236}">
                <a16:creationId xmlns:a16="http://schemas.microsoft.com/office/drawing/2014/main" id="{02046EA3-33CB-9044-F0B5-A56596494908}"/>
              </a:ext>
            </a:extLst>
          </p:cNvPr>
          <p:cNvSpPr>
            <a:spLocks noGrp="1"/>
          </p:cNvSpPr>
          <p:nvPr>
            <p:ph idx="1"/>
          </p:nvPr>
        </p:nvSpPr>
        <p:spPr>
          <a:xfrm>
            <a:off x="3733800" y="1934086"/>
            <a:ext cx="7848600" cy="1799714"/>
          </a:xfrm>
        </p:spPr>
        <p:txBody>
          <a:bodyPr/>
          <a:lstStyle/>
          <a:p>
            <a:pPr marL="0" indent="0" algn="just" eaLnBrk="1" hangingPunct="1">
              <a:buNone/>
            </a:pPr>
            <a:r>
              <a:rPr lang="en-US" altLang="en-US" b="1" u="sng" dirty="0">
                <a:solidFill>
                  <a:srgbClr val="FFFFCC"/>
                </a:solidFill>
              </a:rPr>
              <a:t>“…because upwards of 150 passages of Scripture condition salvation upon believing only</a:t>
            </a:r>
            <a:r>
              <a:rPr lang="en-US" altLang="en-US" b="1" dirty="0"/>
              <a:t> </a:t>
            </a:r>
            <a:r>
              <a:rPr lang="en-US" altLang="en-US" dirty="0"/>
              <a:t>(cf. John 3:16; Acts 16:31). </a:t>
            </a:r>
          </a:p>
        </p:txBody>
      </p:sp>
      <p:pic>
        <p:nvPicPr>
          <p:cNvPr id="47108" name="Picture 2" descr="http://t1.gstatic.com/images?q=tbn:ANd9GcQxv3vyi4YqgamHAJTIgWkNJkLqWWIuAG2pkecTpX67vjz6XE96Kw">
            <a:extLst>
              <a:ext uri="{FF2B5EF4-FFF2-40B4-BE49-F238E27FC236}">
                <a16:creationId xmlns:a16="http://schemas.microsoft.com/office/drawing/2014/main" id="{86E48C6C-E1F1-73CD-F211-E746499EBE86}"/>
              </a:ext>
            </a:extLst>
          </p:cNvPr>
          <p:cNvPicPr>
            <a:picLocks noChangeAspect="1" noChangeArrowheads="1"/>
          </p:cNvPicPr>
          <p:nvPr/>
        </p:nvPicPr>
        <p:blipFill>
          <a:blip r:embed="rId3" cstate="print"/>
          <a:srcRect/>
          <a:stretch>
            <a:fillRect/>
          </a:stretch>
        </p:blipFill>
        <p:spPr bwMode="auto">
          <a:xfrm>
            <a:off x="685796" y="1600200"/>
            <a:ext cx="2530121" cy="3566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26C6F19E-55AB-A4E0-3C7A-FA07DE741071}"/>
              </a:ext>
            </a:extLst>
          </p:cNvPr>
          <p:cNvSpPr txBox="1">
            <a:spLocks/>
          </p:cNvSpPr>
          <p:nvPr/>
        </p:nvSpPr>
        <p:spPr>
          <a:xfrm>
            <a:off x="1981200" y="152400"/>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spTree>
    <p:extLst>
      <p:ext uri="{BB962C8B-B14F-4D97-AF65-F5344CB8AC3E}">
        <p14:creationId xmlns:p14="http://schemas.microsoft.com/office/powerpoint/2010/main" val="413790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371600"/>
            <a:ext cx="10972800" cy="5340285"/>
          </a:xfrm>
          <a:prstGeom prst="rect">
            <a:avLst/>
          </a:prstGeom>
          <a:noFill/>
          <a:ln w="9525">
            <a:noFill/>
            <a:miter lim="800000"/>
            <a:headEnd/>
            <a:tailEnd/>
          </a:ln>
          <a:effectLst/>
        </p:spPr>
        <p:txBody>
          <a:bodyPr/>
          <a:lstStyle/>
          <a:p>
            <a:pPr algn="just">
              <a:buClr>
                <a:srgbClr val="0000FF"/>
              </a:buClr>
              <a:defRPr/>
            </a:pPr>
            <a:r>
              <a:rPr lang="en-US" sz="3000" dirty="0">
                <a:latin typeface="Calibri" panose="020F0502020204030204" pitchFamily="34" charset="0"/>
                <a:cs typeface="Calibri" panose="020F0502020204030204" pitchFamily="34" charset="0"/>
              </a:rPr>
              <a:t>“If faith is a gift of God, THEN HOW DO I GET IT? Do I do nothing and hope that God will sovereignly bestow it upon me? Or, do I cry out to God and pray that He will give me the gift of saving faith? Dr. MacArthur apparently holds to this second option. At the end of one of his messages he gave a salvation appeal and said the following: "Faith is a gift from God...it is permanent...the faith that God gives begets obedience...God gave it to you and He sustains it...May God grant you a true saving faith, a permanent gift that begins in humility and brokenness over sin and ends up in obedience unto righteousness. That's true faith and it's a gift that only God can give, </a:t>
            </a:r>
            <a:r>
              <a:rPr lang="en-US" sz="3000" b="1" u="sng" dirty="0">
                <a:solidFill>
                  <a:srgbClr val="FFFFCC"/>
                </a:solidFill>
                <a:latin typeface="Calibri" panose="020F0502020204030204" pitchFamily="34" charset="0"/>
                <a:cs typeface="Calibri" panose="020F0502020204030204" pitchFamily="34" charset="0"/>
              </a:rPr>
              <a:t>and if you desire it pray and ask that He would grant it to you</a:t>
            </a:r>
            <a:r>
              <a:rPr lang="en-US" sz="3000" b="1"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3162300" y="223764"/>
            <a:ext cx="5867400" cy="919236"/>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 Jr.</a:t>
            </a:r>
          </a:p>
          <a:p>
            <a:pPr algn="ctr">
              <a:defRPr/>
            </a:pPr>
            <a:r>
              <a:rPr lang="en-US" sz="1600" dirty="0">
                <a:latin typeface="Calibri" panose="020F0502020204030204" pitchFamily="34" charset="0"/>
                <a:cs typeface="Calibri" panose="020F0502020204030204" pitchFamily="34" charset="0"/>
              </a:rPr>
              <a:t>Tape GC 90-21 on Lordship salvation, last part of tape, comments made during the closing invitation</a:t>
            </a:r>
            <a:r>
              <a:rPr lang="en-US" sz="1600" kern="0" dirty="0">
                <a:latin typeface="Calibri" panose="020F0502020204030204" pitchFamily="34" charset="0"/>
                <a:cs typeface="Calibri" panose="020F0502020204030204" pitchFamily="34" charset="0"/>
              </a:rPr>
              <a:t>.</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797" y="145144"/>
            <a:ext cx="1253203" cy="731520"/>
          </a:xfrm>
          <a:prstGeom prst="rect">
            <a:avLst/>
          </a:prstGeom>
          <a:ln>
            <a:solidFill>
              <a:schemeClr val="tx1"/>
            </a:solidFill>
          </a:ln>
        </p:spPr>
      </p:pic>
    </p:spTree>
    <p:extLst>
      <p:ext uri="{BB962C8B-B14F-4D97-AF65-F5344CB8AC3E}">
        <p14:creationId xmlns:p14="http://schemas.microsoft.com/office/powerpoint/2010/main" val="132207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218197-3EFC-486C-A3F3-D7502BE294C9}"/>
              </a:ext>
            </a:extLst>
          </p:cNvPr>
          <p:cNvSpPr/>
          <p:nvPr/>
        </p:nvSpPr>
        <p:spPr>
          <a:xfrm>
            <a:off x="609600" y="1300877"/>
            <a:ext cx="10972800" cy="5016758"/>
          </a:xfrm>
          <a:prstGeom prst="rect">
            <a:avLst/>
          </a:prstGeom>
        </p:spPr>
        <p:txBody>
          <a:bodyPr wrap="square">
            <a:spAutoFit/>
          </a:bodyPr>
          <a:lstStyle/>
          <a:p>
            <a:pPr algn="just">
              <a:defRPr/>
            </a:pPr>
            <a:r>
              <a:rPr lang="en-US" sz="3200" dirty="0">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a:t>
            </a:r>
            <a:r>
              <a:rPr lang="en-US" sz="3200" b="1" u="sng" dirty="0">
                <a:solidFill>
                  <a:srgbClr val="FFFFCC"/>
                </a:solidFill>
                <a:latin typeface="Calibri"/>
                <a:cs typeface="Times New Roman" pitchFamily="18" charset="0"/>
              </a:rPr>
              <a:t>His own</a:t>
            </a:r>
            <a:r>
              <a:rPr lang="en-US" sz="3200" dirty="0">
                <a:latin typeface="Calibri" panose="020F0502020204030204" pitchFamily="34" charset="0"/>
                <a:cs typeface="Calibri" panose="020F0502020204030204" pitchFamily="34" charset="0"/>
              </a:rPr>
              <a:t>, that He bore the guilt and suffered the penalty for their sins. He died that all whom the Father had given to Him might come unto Him and have life everlasting. As a reformed Christian, the writer believes that counselors must not tell any unsaved counselee that Christ died for him, </a:t>
            </a:r>
            <a:r>
              <a:rPr lang="en-US" sz="3200" b="1" u="sng" dirty="0">
                <a:solidFill>
                  <a:srgbClr val="FFFFCC"/>
                </a:solidFill>
                <a:latin typeface="Calibri"/>
                <a:cs typeface="Times New Roman" pitchFamily="18" charset="0"/>
              </a:rPr>
              <a:t>FOR THEY CANNOT SAY THAT</a:t>
            </a:r>
            <a:r>
              <a:rPr lang="en-US" sz="3200" dirty="0">
                <a:latin typeface="Calibri" panose="020F0502020204030204" pitchFamily="34" charset="0"/>
                <a:cs typeface="Calibri" panose="020F0502020204030204" pitchFamily="34" charset="0"/>
              </a:rPr>
              <a:t>. No man knows except Christ Himself who are </a:t>
            </a:r>
            <a:r>
              <a:rPr lang="en-US" sz="3200" b="1" u="sng" dirty="0">
                <a:solidFill>
                  <a:srgbClr val="FFFFCC"/>
                </a:solidFill>
                <a:latin typeface="Calibri"/>
                <a:cs typeface="Times New Roman" pitchFamily="18" charset="0"/>
              </a:rPr>
              <a:t>His elect</a:t>
            </a:r>
            <a:r>
              <a:rPr lang="en-US" sz="3200" dirty="0">
                <a:latin typeface="Calibri" panose="020F0502020204030204" pitchFamily="34" charset="0"/>
                <a:cs typeface="Calibri" panose="020F0502020204030204" pitchFamily="34" charset="0"/>
              </a:rPr>
              <a:t> for whom He died." [emphasis mine]</a:t>
            </a:r>
          </a:p>
        </p:txBody>
      </p:sp>
      <p:sp>
        <p:nvSpPr>
          <p:cNvPr id="5" name="TextBox 4">
            <a:extLst>
              <a:ext uri="{FF2B5EF4-FFF2-40B4-BE49-F238E27FC236}">
                <a16:creationId xmlns:a16="http://schemas.microsoft.com/office/drawing/2014/main" id="{8A75B51A-1920-408C-9909-36937B356D88}"/>
              </a:ext>
            </a:extLst>
          </p:cNvPr>
          <p:cNvSpPr txBox="1"/>
          <p:nvPr/>
        </p:nvSpPr>
        <p:spPr>
          <a:xfrm>
            <a:off x="3083719" y="228600"/>
            <a:ext cx="6024562" cy="1016000"/>
          </a:xfrm>
          <a:prstGeom prst="rect">
            <a:avLst/>
          </a:prstGeom>
          <a:noFill/>
        </p:spPr>
        <p:txBody>
          <a:bodyPr>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Jay Adams </a:t>
            </a:r>
          </a:p>
          <a:p>
            <a:pPr algn="ctr">
              <a:defRPr/>
            </a:pPr>
            <a:r>
              <a:rPr lang="en-US" i="1" dirty="0">
                <a:latin typeface="Calibri" panose="020F0502020204030204" pitchFamily="34" charset="0"/>
                <a:cs typeface="Calibri" panose="020F0502020204030204" pitchFamily="34" charset="0"/>
              </a:rPr>
              <a:t>Competent to Counsel</a:t>
            </a:r>
            <a:r>
              <a:rPr lang="en-US" dirty="0">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2D23B1DF-8638-4D72-92C2-E5C6F861B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979" y="76200"/>
            <a:ext cx="1094773"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335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1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371600"/>
            <a:ext cx="10972800" cy="5340285"/>
          </a:xfrm>
          <a:prstGeom prst="rect">
            <a:avLst/>
          </a:prstGeom>
          <a:noFill/>
          <a:ln w="9525">
            <a:noFill/>
            <a:miter lim="800000"/>
            <a:headEnd/>
            <a:tailEnd/>
          </a:ln>
          <a:effectLst/>
        </p:spPr>
        <p:txBody>
          <a:bodyPr/>
          <a:lstStyle/>
          <a:p>
            <a:pPr algn="just">
              <a:buClr>
                <a:srgbClr val="0000FF"/>
              </a:buClr>
              <a:defRPr/>
            </a:pPr>
            <a:r>
              <a:rPr lang="en-US" sz="3000" dirty="0">
                <a:latin typeface="Calibri" panose="020F0502020204030204" pitchFamily="34" charset="0"/>
                <a:cs typeface="Calibri" panose="020F0502020204030204" pitchFamily="34" charset="0"/>
              </a:rPr>
              <a:t>“If faith is a gift of God, THEN HOW DO I GET IT? Do I do nothing and hope that God will sovereignly bestow it upon me? Or, do I cry out to God and pray that He will give me the gift of saving faith? Dr. MacArthur apparently holds to this second option. At the end of one of his messages he gave a salvation appeal and said the following: "Faith is a gift from God...it is permanent...the faith that God gives begets obedience...God gave it to you and He sustains it...May God grant you a true saving faith, a permanent gift that begins in humility and brokenness over sin and ends up in obedience unto righteousness. That's true faith and it's a gift that only God can give, </a:t>
            </a:r>
            <a:r>
              <a:rPr lang="en-US" sz="3000" b="1" u="sng" dirty="0">
                <a:solidFill>
                  <a:srgbClr val="FFFFCC"/>
                </a:solidFill>
                <a:latin typeface="Calibri" panose="020F0502020204030204" pitchFamily="34" charset="0"/>
                <a:cs typeface="Calibri" panose="020F0502020204030204" pitchFamily="34" charset="0"/>
              </a:rPr>
              <a:t>and if you desire it pray and ask that He would grant it to you</a:t>
            </a:r>
            <a:r>
              <a:rPr lang="en-US" sz="3000" b="1"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3162300" y="223764"/>
            <a:ext cx="5867400" cy="919236"/>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 Jr.</a:t>
            </a:r>
          </a:p>
          <a:p>
            <a:pPr algn="ctr">
              <a:defRPr/>
            </a:pPr>
            <a:r>
              <a:rPr lang="en-US" sz="1600" dirty="0">
                <a:latin typeface="Calibri" panose="020F0502020204030204" pitchFamily="34" charset="0"/>
                <a:cs typeface="Calibri" panose="020F0502020204030204" pitchFamily="34" charset="0"/>
              </a:rPr>
              <a:t>Tape GC 90-21 on Lordship salvation, last part of tape, comments made during the closing invitation</a:t>
            </a:r>
            <a:r>
              <a:rPr lang="en-US" sz="1600" kern="0" dirty="0">
                <a:latin typeface="Calibri" panose="020F0502020204030204" pitchFamily="34" charset="0"/>
                <a:cs typeface="Calibri" panose="020F0502020204030204" pitchFamily="34" charset="0"/>
              </a:rPr>
              <a:t>.</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797" y="145144"/>
            <a:ext cx="1253203" cy="731520"/>
          </a:xfrm>
          <a:prstGeom prst="rect">
            <a:avLst/>
          </a:prstGeom>
          <a:ln>
            <a:solidFill>
              <a:schemeClr val="tx1"/>
            </a:solidFill>
          </a:ln>
        </p:spPr>
      </p:pic>
    </p:spTree>
    <p:extLst>
      <p:ext uri="{BB962C8B-B14F-4D97-AF65-F5344CB8AC3E}">
        <p14:creationId xmlns:p14="http://schemas.microsoft.com/office/powerpoint/2010/main" val="167038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914400"/>
            <a:ext cx="10972800" cy="5029200"/>
          </a:xfrm>
          <a:prstGeom prst="rect">
            <a:avLst/>
          </a:prstGeom>
          <a:noFill/>
          <a:ln w="9525">
            <a:noFill/>
            <a:miter lim="800000"/>
            <a:headEnd/>
            <a:tailEnd/>
          </a:ln>
          <a:effectLst/>
        </p:spPr>
        <p:txBody>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an unscriptural doctrine of total depravity leads to an unscriptural and inconsistent plan of salvation. Doubtless the sinner is ‘dead in trespasses and sins’ (Eph. 2:1b). If this means that regeneration must precede faith, then it must also mean that regeneration must precede all three of the pious duties Shedd outlines for the lost [as seen in the following sentence]. A doctrine of total depravity that excludes the possibility of faith must also exclude the possibilities of ‘hearing the word,’ ‘giving serious application to divine truth,’ and ‘praying for the Holy Spirit for conviction and regeneration.’ The extreme Calvinist deals with a rather lively spiritual corpse after all. If the corpse has enough vitality to read the Word, and heed the message, and pray for conviction, perhaps it can also believe.”</a:t>
            </a:r>
          </a:p>
        </p:txBody>
      </p:sp>
      <p:sp>
        <p:nvSpPr>
          <p:cNvPr id="6" name="Rectangle 2"/>
          <p:cNvSpPr>
            <a:spLocks noChangeArrowheads="1"/>
          </p:cNvSpPr>
          <p:nvPr/>
        </p:nvSpPr>
        <p:spPr bwMode="auto">
          <a:xfrm>
            <a:off x="2625013" y="218388"/>
            <a:ext cx="6941975" cy="69601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Roy L. Aldrich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248400"/>
            <a:ext cx="109728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Roy L. Aldrich, “The Gift of God,” Bibliotheca Sacra 122 (July–September 1965): 249.</a:t>
            </a:r>
          </a:p>
        </p:txBody>
      </p:sp>
    </p:spTree>
    <p:extLst>
      <p:ext uri="{BB962C8B-B14F-4D97-AF65-F5344CB8AC3E}">
        <p14:creationId xmlns:p14="http://schemas.microsoft.com/office/powerpoint/2010/main" val="519672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55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28194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concept of infused faith for salvation bears a marked resemblance to the sacramentalism of the Roman Catholic Church. That is to say, faith becomes a transmitted and efficacious element which God gives to men for salvation.”</a:t>
            </a:r>
          </a:p>
        </p:txBody>
      </p:sp>
      <p:sp>
        <p:nvSpPr>
          <p:cNvPr id="6" name="Rectangle 2"/>
          <p:cNvSpPr>
            <a:spLocks noChangeArrowheads="1"/>
          </p:cNvSpPr>
          <p:nvPr/>
        </p:nvSpPr>
        <p:spPr bwMode="auto">
          <a:xfrm>
            <a:off x="2625013" y="218388"/>
            <a:ext cx="6941975" cy="92461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Gary L. Nebeker </a:t>
            </a:r>
          </a:p>
        </p:txBody>
      </p:sp>
      <p:sp>
        <p:nvSpPr>
          <p:cNvPr id="3" name="TextBox 2">
            <a:extLst>
              <a:ext uri="{FF2B5EF4-FFF2-40B4-BE49-F238E27FC236}">
                <a16:creationId xmlns:a16="http://schemas.microsoft.com/office/drawing/2014/main" id="{8EE002FD-3B48-499C-A419-5390C6A53357}"/>
              </a:ext>
            </a:extLst>
          </p:cNvPr>
          <p:cNvSpPr txBox="1"/>
          <p:nvPr/>
        </p:nvSpPr>
        <p:spPr>
          <a:xfrm>
            <a:off x="1748713" y="5867400"/>
            <a:ext cx="8694575" cy="830997"/>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L. Nebeker, “Is Faith a Gift of God? Ephesians 2:8 Reconsidered,” Grace Evangelical Society News, July 1989, 1.</a:t>
            </a:r>
          </a:p>
        </p:txBody>
      </p:sp>
    </p:spTree>
    <p:extLst>
      <p:ext uri="{BB962C8B-B14F-4D97-AF65-F5344CB8AC3E}">
        <p14:creationId xmlns:p14="http://schemas.microsoft.com/office/powerpoint/2010/main" val="177221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524000" y="609600"/>
            <a:ext cx="10363200" cy="1143000"/>
          </a:xfrm>
        </p:spPr>
        <p:txBody>
          <a:bodyPr wrap="square" anchor="ctr">
            <a:normAutofit/>
          </a:bodyPr>
          <a:lstStyle/>
          <a:p>
            <a:r>
              <a:rPr lang="en-US" dirty="0">
                <a:effectLst>
                  <a:outerShdw blurRad="38100" dist="38100" dir="2700000" algn="tl">
                    <a:srgbClr val="000000">
                      <a:alpha val="43137"/>
                    </a:srgbClr>
                  </a:outerShdw>
                </a:effectLst>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1559984" y="1946275"/>
            <a:ext cx="7120890" cy="4114800"/>
          </a:xfrm>
        </p:spPr>
        <p:txBody>
          <a:bodyPr wrap="square" anchor="t">
            <a:normAutofit/>
          </a:bodyPr>
          <a:lstStyle/>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Calvinism’s Mixed Blessing</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Why Critique Calvinism? </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 Source of Calvin’s Theology</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Calvin’s Manner of Life</a:t>
            </a:r>
          </a:p>
          <a:p>
            <a:pPr marL="576263" indent="-576263">
              <a:lnSpc>
                <a:spcPct val="90000"/>
              </a:lnSpc>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TULIP Through the Grid of Scripture</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4" name="Picture 2">
            <a:extLst>
              <a:ext uri="{FF2B5EF4-FFF2-40B4-BE49-F238E27FC236}">
                <a16:creationId xmlns:a16="http://schemas.microsoft.com/office/drawing/2014/main" id="{8AF4AC11-FCEA-8C78-B5BA-DA6151C845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37306"/>
            <a:ext cx="10972800" cy="4653894"/>
          </a:xfrm>
          <a:prstGeom prst="rect">
            <a:avLst/>
          </a:prstGeom>
          <a:noFill/>
          <a:ln w="9525">
            <a:noFill/>
            <a:miter lim="800000"/>
            <a:headEnd/>
            <a:tailEnd/>
          </a:ln>
          <a:effectLst/>
        </p:spPr>
        <p:txBody>
          <a:bodyPr/>
          <a:lstStyle/>
          <a:p>
            <a:pPr algn="just" eaLnBrk="0" hangingPunct="0">
              <a:spcBef>
                <a:spcPct val="20000"/>
              </a:spcBef>
              <a:buClr>
                <a:schemeClr val="tx2"/>
              </a:buClr>
              <a:buSzPct val="75000"/>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those today, including evangelical leaders who hold Calvin in great esteem, are not aware that they have been captivated by the writings of a devout Roman Catholic, newly converted to Luther’s Protestantism, who had broken with Rome only a year before. Oddly, Calvin kept himself on the payroll of the Roman Catholic Church for nearly a year after he claimed to have been miraculously delivered from the ‘deep slough’ of ‘obstinate addiction to the superstitions of the papacy.’”</a:t>
            </a:r>
          </a:p>
        </p:txBody>
      </p:sp>
      <p:sp>
        <p:nvSpPr>
          <p:cNvPr id="6" name="Rectangle 2"/>
          <p:cNvSpPr>
            <a:spLocks noChangeArrowheads="1"/>
          </p:cNvSpPr>
          <p:nvPr/>
        </p:nvSpPr>
        <p:spPr bwMode="auto">
          <a:xfrm>
            <a:off x="2625013" y="228601"/>
            <a:ext cx="6941975" cy="908706"/>
          </a:xfrm>
          <a:prstGeom prst="rect">
            <a:avLst/>
          </a:prstGeom>
          <a:noFill/>
          <a:ln w="9525">
            <a:noFill/>
            <a:miter lim="800000"/>
            <a:headEnd/>
            <a:tailEnd/>
          </a:ln>
          <a:effectLst/>
        </p:spPr>
        <p:txBody>
          <a:bodyPr anchor="ctr"/>
          <a:lstStyle/>
          <a:p>
            <a:pPr algn="ctr" eaLnBrk="0" hangingPunct="0">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Dave Hunt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1409700" y="6400800"/>
            <a:ext cx="937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Dave Hunt, </a:t>
            </a:r>
            <a:r>
              <a:rPr lang="en-US" sz="1600" i="1" dirty="0">
                <a:latin typeface="Calibri" panose="020F0502020204030204" pitchFamily="34" charset="0"/>
                <a:cs typeface="Calibri" panose="020F0502020204030204" pitchFamily="34" charset="0"/>
              </a:rPr>
              <a:t>What Love Is This? Calvinism's Misrepresentation of God</a:t>
            </a:r>
            <a:r>
              <a:rPr lang="en-US" sz="1600" dirty="0">
                <a:latin typeface="Calibri" panose="020F0502020204030204" pitchFamily="34" charset="0"/>
                <a:cs typeface="Calibri" panose="020F0502020204030204" pitchFamily="34" charset="0"/>
              </a:rPr>
              <a:t>, 4th ed. (Bend, OR: Berean Call, 2013), 42.</a:t>
            </a:r>
          </a:p>
        </p:txBody>
      </p:sp>
    </p:spTree>
    <p:extLst>
      <p:ext uri="{BB962C8B-B14F-4D97-AF65-F5344CB8AC3E}">
        <p14:creationId xmlns:p14="http://schemas.microsoft.com/office/powerpoint/2010/main" val="314887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3BC05-46E1-6DB7-FBBB-99E449AAACF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742FCFA-F50E-6C40-861E-56728FAB85A3}"/>
              </a:ext>
            </a:extLst>
          </p:cNvPr>
          <p:cNvSpPr>
            <a:spLocks noGrp="1"/>
          </p:cNvSpPr>
          <p:nvPr>
            <p:ph type="title"/>
          </p:nvPr>
        </p:nvSpPr>
        <p:spPr>
          <a:xfrm>
            <a:off x="1028700" y="228600"/>
            <a:ext cx="10134600" cy="914400"/>
          </a:xfrm>
        </p:spPr>
        <p:txBody>
          <a:bodyPr/>
          <a:lstStyle/>
          <a:p>
            <a:pPr marL="742950" indent="-742950" algn="ctr">
              <a:buClr>
                <a:srgbClr val="66FF66"/>
              </a:buClr>
              <a:buFont typeface="+mj-lt"/>
              <a:buAutoNum type="arabicPeriod" startAt="2"/>
            </a:pPr>
            <a:r>
              <a:rPr lang="en-US" sz="3600" dirty="0">
                <a:effectLst>
                  <a:outerShdw blurRad="38100" dist="38100" dir="2700000" algn="tl">
                    <a:srgbClr val="000000">
                      <a:alpha val="43137"/>
                    </a:srgbClr>
                  </a:outerShdw>
                </a:effectLst>
              </a:rPr>
              <a:t>Calvinistic Arguments</a:t>
            </a:r>
          </a:p>
        </p:txBody>
      </p:sp>
      <p:sp>
        <p:nvSpPr>
          <p:cNvPr id="3" name="Content Placeholder 2">
            <a:extLst>
              <a:ext uri="{FF2B5EF4-FFF2-40B4-BE49-F238E27FC236}">
                <a16:creationId xmlns:a16="http://schemas.microsoft.com/office/drawing/2014/main" id="{6C3F9BED-5147-71D6-03EF-C18FB128C8F9}"/>
              </a:ext>
            </a:extLst>
          </p:cNvPr>
          <p:cNvSpPr>
            <a:spLocks noGrp="1"/>
          </p:cNvSpPr>
          <p:nvPr>
            <p:ph idx="1"/>
          </p:nvPr>
        </p:nvSpPr>
        <p:spPr>
          <a:xfrm>
            <a:off x="609600" y="1600200"/>
            <a:ext cx="8229600" cy="2819400"/>
          </a:xfrm>
        </p:spPr>
        <p:txBody>
          <a:bodyPr/>
          <a:lstStyle/>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Faith is a gift</a:t>
            </a:r>
          </a:p>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cs typeface="Calibri" pitchFamily="34" charset="0"/>
              </a:rPr>
              <a:t>Regeneration precedes faith</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Lost man cannot seek God (Rom. 3:11)</a:t>
            </a:r>
          </a:p>
        </p:txBody>
      </p:sp>
      <p:pic>
        <p:nvPicPr>
          <p:cNvPr id="4" name="Picture 2">
            <a:extLst>
              <a:ext uri="{FF2B5EF4-FFF2-40B4-BE49-F238E27FC236}">
                <a16:creationId xmlns:a16="http://schemas.microsoft.com/office/drawing/2014/main" id="{A8FFAC61-4FF7-73D9-CA91-24ED784262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0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28600"/>
            <a:ext cx="10972800" cy="914400"/>
          </a:xfrm>
        </p:spPr>
        <p:txBody>
          <a:bodyPr/>
          <a:lstStyle/>
          <a:p>
            <a:pPr marL="742950" indent="-742950" algn="ctr">
              <a:spcBef>
                <a:spcPts val="0"/>
              </a:spcBef>
              <a:spcAft>
                <a:spcPts val="2400"/>
              </a:spcAft>
              <a:buClr>
                <a:srgbClr val="FFC000"/>
              </a:buClr>
              <a:buSzPct val="100000"/>
              <a:buFont typeface="+mj-lt"/>
              <a:buAutoNum type="alphaLcParenR"/>
              <a:defRPr/>
            </a:pPr>
            <a:r>
              <a:rPr lang="en-US" sz="3600" dirty="0">
                <a:effectLst>
                  <a:outerShdw blurRad="38100" dist="38100" dir="2700000" algn="tl">
                    <a:srgbClr val="000000"/>
                  </a:outerShdw>
                </a:effectLst>
                <a:ea typeface="+mn-ea"/>
                <a:cs typeface="Calibri" pitchFamily="34" charset="0"/>
              </a:rPr>
              <a:t>Regeneration Precedes Faith?</a:t>
            </a:r>
          </a:p>
        </p:txBody>
      </p:sp>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Ordo-</a:t>
            </a:r>
            <a:r>
              <a:rPr lang="en-US" dirty="0" err="1">
                <a:effectLst/>
                <a:cs typeface="Calibri" pitchFamily="34" charset="0"/>
              </a:rPr>
              <a:t>Salutis</a:t>
            </a:r>
            <a:endParaRPr lang="en-US" dirty="0">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Why believe?</a:t>
            </a:r>
          </a:p>
        </p:txBody>
      </p:sp>
      <p:pic>
        <p:nvPicPr>
          <p:cNvPr id="2" name="Picture 2">
            <a:extLst>
              <a:ext uri="{FF2B5EF4-FFF2-40B4-BE49-F238E27FC236}">
                <a16:creationId xmlns:a16="http://schemas.microsoft.com/office/drawing/2014/main" id="{9069F37E-F246-0E73-1518-02B8FEF269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26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6700" y="228600"/>
            <a:ext cx="11658600" cy="914400"/>
          </a:xfrm>
        </p:spPr>
        <p:txBody>
          <a:bodyPr/>
          <a:lstStyle/>
          <a:p>
            <a:pPr marL="742950" indent="-742950" algn="ctr">
              <a:spcBef>
                <a:spcPts val="0"/>
              </a:spcBef>
              <a:spcAft>
                <a:spcPts val="2400"/>
              </a:spcAft>
              <a:buClr>
                <a:srgbClr val="FFC000"/>
              </a:buClr>
              <a:buSzPct val="100000"/>
              <a:buFont typeface="+mj-lt"/>
              <a:buAutoNum type="alphaLcParenR"/>
              <a:defRPr/>
            </a:pPr>
            <a:r>
              <a:rPr lang="en-US" sz="3600" dirty="0">
                <a:effectLst>
                  <a:outerShdw blurRad="38100" dist="38100" dir="2700000" algn="tl">
                    <a:srgbClr val="000000"/>
                  </a:outerShdw>
                </a:effectLst>
                <a:ea typeface="+mn-ea"/>
                <a:cs typeface="Calibri" pitchFamily="34" charset="0"/>
              </a:rPr>
              <a:t>Regeneration Precedes Faith?</a:t>
            </a:r>
          </a:p>
        </p:txBody>
      </p:sp>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Ordo-</a:t>
            </a:r>
            <a:r>
              <a:rPr lang="en-US" dirty="0" err="1">
                <a:effectLst/>
                <a:cs typeface="Calibri" pitchFamily="34" charset="0"/>
              </a:rPr>
              <a:t>Salutis</a:t>
            </a:r>
            <a:endParaRPr lang="en-US" dirty="0">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Why believe?</a:t>
            </a:r>
          </a:p>
        </p:txBody>
      </p:sp>
      <p:pic>
        <p:nvPicPr>
          <p:cNvPr id="2" name="Picture 2">
            <a:extLst>
              <a:ext uri="{FF2B5EF4-FFF2-40B4-BE49-F238E27FC236}">
                <a16:creationId xmlns:a16="http://schemas.microsoft.com/office/drawing/2014/main" id="{0883C067-932F-651E-C518-0CB4E7AE9F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12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534400" cy="709191"/>
          </a:xfrm>
        </p:spPr>
        <p:txBody>
          <a:bodyPr/>
          <a:lstStyle/>
          <a:p>
            <a:pPr algn="ctr"/>
            <a:r>
              <a:rPr lang="en-US" sz="3600" dirty="0">
                <a:solidFill>
                  <a:srgbClr val="00FFFF"/>
                </a:solidFill>
                <a:effectLst>
                  <a:outerShdw blurRad="38100" dist="38100" dir="2700000" algn="tl">
                    <a:srgbClr val="000000">
                      <a:alpha val="43137"/>
                    </a:srgbClr>
                  </a:outerShdw>
                </a:effectLst>
              </a:rPr>
              <a:t>Regeneration</a:t>
            </a:r>
          </a:p>
        </p:txBody>
      </p:sp>
      <p:sp>
        <p:nvSpPr>
          <p:cNvPr id="3" name="Content Placeholder 2"/>
          <p:cNvSpPr>
            <a:spLocks noGrp="1"/>
          </p:cNvSpPr>
          <p:nvPr>
            <p:ph idx="1"/>
          </p:nvPr>
        </p:nvSpPr>
        <p:spPr>
          <a:xfrm>
            <a:off x="609600" y="1295400"/>
            <a:ext cx="10972800" cy="5105400"/>
          </a:xfrm>
        </p:spPr>
        <p:txBody>
          <a:bodyPr/>
          <a:lstStyle/>
          <a:p>
            <a:pPr marL="457200" indent="-457200">
              <a:spcBef>
                <a:spcPts val="0"/>
              </a:spcBef>
              <a:spcAft>
                <a:spcPts val="1800"/>
              </a:spcAft>
              <a:buClr>
                <a:srgbClr val="66FFFF"/>
              </a:buClr>
            </a:pPr>
            <a:r>
              <a:rPr lang="en-US" dirty="0"/>
              <a:t>Definition – impartation of divine life</a:t>
            </a:r>
          </a:p>
          <a:p>
            <a:pPr marL="457200" indent="-457200">
              <a:spcBef>
                <a:spcPts val="0"/>
              </a:spcBef>
              <a:spcAft>
                <a:spcPts val="1800"/>
              </a:spcAft>
              <a:buClr>
                <a:srgbClr val="66FFFF"/>
              </a:buClr>
            </a:pPr>
            <a:r>
              <a:rPr lang="en-US" i="1" dirty="0"/>
              <a:t>Palingenesia</a:t>
            </a:r>
            <a:r>
              <a:rPr lang="en-US" dirty="0"/>
              <a:t> (Titus 3:5)</a:t>
            </a:r>
          </a:p>
          <a:p>
            <a:pPr marL="457200" indent="-457200">
              <a:spcBef>
                <a:spcPts val="0"/>
              </a:spcBef>
              <a:spcAft>
                <a:spcPts val="1800"/>
              </a:spcAft>
              <a:buClr>
                <a:srgbClr val="66FFFF"/>
              </a:buClr>
            </a:pPr>
            <a:r>
              <a:rPr lang="en-US" dirty="0"/>
              <a:t>Needed because of spiritual death – Gen. 2:16-17; Eph. 2:1</a:t>
            </a:r>
          </a:p>
          <a:p>
            <a:pPr marL="457200" indent="-457200">
              <a:spcBef>
                <a:spcPts val="0"/>
              </a:spcBef>
              <a:spcAft>
                <a:spcPts val="1800"/>
              </a:spcAft>
              <a:buClr>
                <a:srgbClr val="66FFFF"/>
              </a:buClr>
            </a:pPr>
            <a:r>
              <a:rPr lang="en-US" dirty="0"/>
              <a:t>New birth – John 3:5</a:t>
            </a:r>
          </a:p>
          <a:p>
            <a:pPr marL="457200" indent="-457200">
              <a:spcBef>
                <a:spcPts val="0"/>
              </a:spcBef>
              <a:spcAft>
                <a:spcPts val="1800"/>
              </a:spcAft>
              <a:buClr>
                <a:srgbClr val="66FFFF"/>
              </a:buClr>
            </a:pPr>
            <a:r>
              <a:rPr lang="en-US" dirty="0"/>
              <a:t>Accomplished through exposure to God’s Word (Jas. 1:18;      1 Pet. 1:23; Rom. 10:17; 2 Tim. 3:15) </a:t>
            </a:r>
          </a:p>
          <a:p>
            <a:pPr marL="457200" indent="-457200">
              <a:spcBef>
                <a:spcPts val="0"/>
              </a:spcBef>
              <a:spcAft>
                <a:spcPts val="1800"/>
              </a:spcAft>
              <a:buClr>
                <a:srgbClr val="66FFFF"/>
              </a:buClr>
            </a:pPr>
            <a:r>
              <a:rPr lang="en-US" dirty="0"/>
              <a:t>If you are born </a:t>
            </a:r>
            <a:r>
              <a:rPr lang="en-US" b="1" u="sng" dirty="0">
                <a:solidFill>
                  <a:srgbClr val="FFFFCC"/>
                </a:solidFill>
              </a:rPr>
              <a:t>once</a:t>
            </a:r>
            <a:r>
              <a:rPr lang="en-US" dirty="0"/>
              <a:t> you will die </a:t>
            </a:r>
            <a:r>
              <a:rPr lang="en-US" b="1" u="sng" dirty="0">
                <a:solidFill>
                  <a:srgbClr val="FFFFCC"/>
                </a:solidFill>
              </a:rPr>
              <a:t>twice</a:t>
            </a:r>
            <a:r>
              <a:rPr lang="en-US" dirty="0"/>
              <a:t>; if you are born </a:t>
            </a:r>
            <a:r>
              <a:rPr lang="en-US" b="1" u="sng" dirty="0">
                <a:solidFill>
                  <a:srgbClr val="FFFFCC"/>
                </a:solidFill>
              </a:rPr>
              <a:t>twice</a:t>
            </a:r>
            <a:r>
              <a:rPr lang="en-US" dirty="0"/>
              <a:t> you will die </a:t>
            </a:r>
            <a:r>
              <a:rPr lang="en-US" b="1" u="sng" dirty="0">
                <a:solidFill>
                  <a:srgbClr val="FFFFCC"/>
                </a:solidFill>
              </a:rPr>
              <a:t>once</a:t>
            </a:r>
          </a:p>
        </p:txBody>
      </p:sp>
      <p:pic>
        <p:nvPicPr>
          <p:cNvPr id="5" name="Picture 2" descr="http://tableprepared.files.wordpress.com/2014/03/regenerat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642257"/>
            <a:ext cx="2245179" cy="1796143"/>
          </a:xfrm>
          <a:prstGeom prst="rect">
            <a:avLst/>
          </a:prstGeom>
          <a:noFill/>
        </p:spPr>
      </p:pic>
    </p:spTree>
    <p:extLst>
      <p:ext uri="{BB962C8B-B14F-4D97-AF65-F5344CB8AC3E}">
        <p14:creationId xmlns:p14="http://schemas.microsoft.com/office/powerpoint/2010/main" val="418448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Ordo-</a:t>
            </a:r>
            <a:r>
              <a:rPr lang="en-US" dirty="0" err="1">
                <a:effectLst/>
                <a:cs typeface="Calibri" pitchFamily="34" charset="0"/>
              </a:rPr>
              <a:t>Salutis</a:t>
            </a:r>
            <a:endParaRPr lang="en-US" dirty="0">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Why believe?</a:t>
            </a:r>
          </a:p>
        </p:txBody>
      </p:sp>
      <p:sp>
        <p:nvSpPr>
          <p:cNvPr id="4" name="Title 1">
            <a:extLst>
              <a:ext uri="{FF2B5EF4-FFF2-40B4-BE49-F238E27FC236}">
                <a16:creationId xmlns:a16="http://schemas.microsoft.com/office/drawing/2014/main" id="{87B4A420-1575-7E45-73D7-CEC4FE86B40F}"/>
              </a:ext>
            </a:extLst>
          </p:cNvPr>
          <p:cNvSpPr txBox="1">
            <a:spLocks/>
          </p:cNvSpPr>
          <p:nvPr/>
        </p:nvSpPr>
        <p:spPr bwMode="auto">
          <a:xfrm>
            <a:off x="609600" y="2286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a:effectLst>
                  <a:outerShdw blurRad="38100" dist="38100" dir="2700000" algn="tl">
                    <a:srgbClr val="000000"/>
                  </a:outerShdw>
                </a:effectLst>
                <a:ea typeface="+mn-ea"/>
                <a:cs typeface="Calibri" pitchFamily="34" charset="0"/>
              </a:rPr>
              <a:t>Regeneration Precedes Faith?</a:t>
            </a:r>
            <a:endParaRPr lang="en-US" sz="3600" kern="0" dirty="0">
              <a:effectLst>
                <a:outerShdw blurRad="38100" dist="38100" dir="2700000" algn="tl">
                  <a:srgbClr val="000000"/>
                </a:outerShdw>
              </a:effectLst>
              <a:ea typeface="+mn-ea"/>
              <a:cs typeface="Calibri" pitchFamily="34" charset="0"/>
            </a:endParaRPr>
          </a:p>
        </p:txBody>
      </p:sp>
      <p:pic>
        <p:nvPicPr>
          <p:cNvPr id="2" name="Picture 2">
            <a:extLst>
              <a:ext uri="{FF2B5EF4-FFF2-40B4-BE49-F238E27FC236}">
                <a16:creationId xmlns:a16="http://schemas.microsoft.com/office/drawing/2014/main" id="{DDDB3C63-CB4C-D02C-7D5F-AC75DAD190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76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828800"/>
            <a:ext cx="11049000" cy="1401257"/>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outerShdw>
                </a:effectLst>
                <a:latin typeface="Calibri" panose="020F0502020204030204" pitchFamily="34" charset="0"/>
                <a:cs typeface="Calibri" panose="020F0502020204030204" pitchFamily="34" charset="0"/>
              </a:rPr>
              <a:t>“Thus, the once dead sinner is drawn to Christ by the inward, supernatural call of the Spirit, who through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regeneration</a:t>
            </a:r>
            <a:r>
              <a:rPr lang="en-US" sz="3200" dirty="0">
                <a:effectLst>
                  <a:outerShdw blurRad="38100" dist="38100" dir="2700000" algn="tl">
                    <a:srgbClr val="000000"/>
                  </a:outerShdw>
                </a:effectLst>
                <a:latin typeface="Calibri" panose="020F0502020204030204" pitchFamily="34" charset="0"/>
                <a:cs typeface="Calibri" panose="020F0502020204030204" pitchFamily="34" charset="0"/>
              </a:rPr>
              <a:t> makes him alive and creates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faith</a:t>
            </a:r>
            <a:r>
              <a:rPr lang="en-US" sz="3200" dirty="0">
                <a:effectLst>
                  <a:outerShdw blurRad="38100" dist="38100" dir="2700000" algn="tl">
                    <a:srgbClr val="000000"/>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repentance</a:t>
            </a:r>
            <a:r>
              <a:rPr lang="en-US" sz="3200" dirty="0">
                <a:effectLst>
                  <a:outerShdw blurRad="38100" dist="38100" dir="2700000" algn="tl">
                    <a:srgbClr val="000000"/>
                  </a:outerShdw>
                </a:effectLst>
                <a:latin typeface="Calibri" panose="020F0502020204030204" pitchFamily="34" charset="0"/>
                <a:cs typeface="Calibri" panose="020F0502020204030204" pitchFamily="34" charset="0"/>
              </a:rPr>
              <a:t> within him.”</a:t>
            </a:r>
          </a:p>
        </p:txBody>
      </p:sp>
      <p:sp>
        <p:nvSpPr>
          <p:cNvPr id="6" name="Rectangle 2"/>
          <p:cNvSpPr>
            <a:spLocks noChangeArrowheads="1"/>
          </p:cNvSpPr>
          <p:nvPr/>
        </p:nvSpPr>
        <p:spPr bwMode="auto">
          <a:xfrm>
            <a:off x="2286000" y="152400"/>
            <a:ext cx="6941975"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N. Steele &amp; Curtis C. Thomas </a:t>
            </a:r>
          </a:p>
        </p:txBody>
      </p:sp>
      <p:sp>
        <p:nvSpPr>
          <p:cNvPr id="3" name="TextBox 2">
            <a:extLst>
              <a:ext uri="{FF2B5EF4-FFF2-40B4-BE49-F238E27FC236}">
                <a16:creationId xmlns:a16="http://schemas.microsoft.com/office/drawing/2014/main" id="{8EE002FD-3B48-499C-A419-5390C6A53357}"/>
              </a:ext>
            </a:extLst>
          </p:cNvPr>
          <p:cNvSpPr txBox="1"/>
          <p:nvPr/>
        </p:nvSpPr>
        <p:spPr>
          <a:xfrm>
            <a:off x="862693" y="5867400"/>
            <a:ext cx="10466614"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David N. Steele, Curtis C. Thomas, and S. Lance Quinn, The Five Points of Calvinism, 2nd ed. (Phillipsburg, NJ: Presbyterian and Reformed Publishing, 1963), 53.</a:t>
            </a:r>
          </a:p>
        </p:txBody>
      </p:sp>
    </p:spTree>
    <p:extLst>
      <p:ext uri="{BB962C8B-B14F-4D97-AF65-F5344CB8AC3E}">
        <p14:creationId xmlns:p14="http://schemas.microsoft.com/office/powerpoint/2010/main" val="2171246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593632" y="1538924"/>
            <a:ext cx="10985224" cy="3780152"/>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“Furthermore, because of human depravity, there is nothing in a fallen, reprobate sinner that desires God or is capable of responding in faith...From the viewpoint of reason,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regeneration logically must initiate 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repentance.”</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4381009" y="152400"/>
            <a:ext cx="3429982" cy="956885"/>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4292123"/>
            <a:ext cx="2349755" cy="1371600"/>
          </a:xfrm>
          <a:prstGeom prst="rect">
            <a:avLst/>
          </a:prstGeom>
        </p:spPr>
      </p:pic>
      <p:sp>
        <p:nvSpPr>
          <p:cNvPr id="2" name="TextBox 1">
            <a:extLst>
              <a:ext uri="{FF2B5EF4-FFF2-40B4-BE49-F238E27FC236}">
                <a16:creationId xmlns:a16="http://schemas.microsoft.com/office/drawing/2014/main" id="{0719C482-5695-47D2-89C1-46BF5A67B2BD}"/>
              </a:ext>
            </a:extLst>
          </p:cNvPr>
          <p:cNvSpPr txBox="1"/>
          <p:nvPr/>
        </p:nvSpPr>
        <p:spPr>
          <a:xfrm>
            <a:off x="2533650" y="5867400"/>
            <a:ext cx="71247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John F. MacArthur, </a:t>
            </a:r>
            <a:r>
              <a:rPr lang="en-US" i="1" dirty="0">
                <a:latin typeface="Calibri" panose="020F0502020204030204" pitchFamily="34" charset="0"/>
                <a:cs typeface="Calibri" panose="020F0502020204030204" pitchFamily="34" charset="0"/>
              </a:rPr>
              <a:t>Faith Works: The Gospel According to the Apostles</a:t>
            </a:r>
            <a:r>
              <a:rPr lang="en-US" dirty="0">
                <a:latin typeface="Calibri" panose="020F0502020204030204" pitchFamily="34" charset="0"/>
                <a:cs typeface="Calibri" panose="020F0502020204030204" pitchFamily="34" charset="0"/>
              </a:rPr>
              <a:t> (Dallas, TX: Word, 1993), 62 &amp;  n. 8.</a:t>
            </a:r>
          </a:p>
        </p:txBody>
      </p:sp>
    </p:spTree>
    <p:extLst>
      <p:ext uri="{BB962C8B-B14F-4D97-AF65-F5344CB8AC3E}">
        <p14:creationId xmlns:p14="http://schemas.microsoft.com/office/powerpoint/2010/main" val="428350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451314-7638-56E3-4D56-4DF7EB72BC8D}"/>
              </a:ext>
            </a:extLst>
          </p:cNvPr>
          <p:cNvPicPr>
            <a:picLocks noChangeAspect="1"/>
          </p:cNvPicPr>
          <p:nvPr/>
        </p:nvPicPr>
        <p:blipFill>
          <a:blip r:embed="rId2"/>
          <a:stretch>
            <a:fillRect/>
          </a:stretch>
        </p:blipFill>
        <p:spPr>
          <a:xfrm>
            <a:off x="3124200" y="457200"/>
            <a:ext cx="5943600"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186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38862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afraid we have come to think of faith and the new birth in just the opposite way. . . . If a man must repent and have faith in order to be born again—if he must make some such decision about it—then he is the cause, in part at least, of his own birth. No, the Biblical view is quite the opposite. Put simply, it is 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must be born again in order to exercise faith</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2625013" y="218389"/>
            <a:ext cx="6941975" cy="92461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Tom Wells </a:t>
            </a:r>
          </a:p>
        </p:txBody>
      </p:sp>
      <p:sp>
        <p:nvSpPr>
          <p:cNvPr id="3" name="TextBox 2">
            <a:extLst>
              <a:ext uri="{FF2B5EF4-FFF2-40B4-BE49-F238E27FC236}">
                <a16:creationId xmlns:a16="http://schemas.microsoft.com/office/drawing/2014/main" id="{8EE002FD-3B48-499C-A419-5390C6A53357}"/>
              </a:ext>
            </a:extLst>
          </p:cNvPr>
          <p:cNvSpPr txBox="1"/>
          <p:nvPr/>
        </p:nvSpPr>
        <p:spPr>
          <a:xfrm>
            <a:off x="952500" y="6248400"/>
            <a:ext cx="102870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Tom Wells,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The Gift of God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(Carlisle, PA: Banner of Truth Trust, 1983), 58.</a:t>
            </a:r>
          </a:p>
        </p:txBody>
      </p:sp>
    </p:spTree>
    <p:extLst>
      <p:ext uri="{BB962C8B-B14F-4D97-AF65-F5344CB8AC3E}">
        <p14:creationId xmlns:p14="http://schemas.microsoft.com/office/powerpoint/2010/main" val="188703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L</a:t>
            </a:r>
            <a:r>
              <a:rPr lang="en-US" dirty="0">
                <a:cs typeface="Calibri" pitchFamily="34" charset="0"/>
              </a:rPr>
              <a:t>imited Atonement</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Irresistible Grace</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77BA5840-E629-4A0D-AE52-907C057463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91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4154D-2677-F580-8A77-0A61A9EA825E}"/>
              </a:ext>
            </a:extLst>
          </p:cNvPr>
          <p:cNvPicPr>
            <a:picLocks noChangeAspect="1"/>
          </p:cNvPicPr>
          <p:nvPr/>
        </p:nvPicPr>
        <p:blipFill>
          <a:blip r:embed="rId2"/>
          <a:stretch>
            <a:fillRect/>
          </a:stretch>
        </p:blipFill>
        <p:spPr>
          <a:xfrm>
            <a:off x="3124200" y="457200"/>
            <a:ext cx="5943600"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7381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00" y="1600200"/>
            <a:ext cx="9144000" cy="1906799"/>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Sproul explains that according to the “Reformed view of predestination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person can choose Christ he must be born again.”</a:t>
            </a:r>
          </a:p>
        </p:txBody>
      </p:sp>
      <p:sp>
        <p:nvSpPr>
          <p:cNvPr id="6" name="Rectangle 2"/>
          <p:cNvSpPr>
            <a:spLocks noChangeArrowheads="1"/>
          </p:cNvSpPr>
          <p:nvPr/>
        </p:nvSpPr>
        <p:spPr bwMode="auto">
          <a:xfrm>
            <a:off x="2625013" y="269449"/>
            <a:ext cx="6941975" cy="8735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248400"/>
            <a:ext cx="109728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 C. Sproul,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Chosen by God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(Carol Stream, IL: Tyndale House Publishers, Inc., 1986), 72.</a:t>
            </a:r>
            <a:endParaRPr lang="en-US" dirty="0">
              <a:cs typeface="Calibri" panose="020F0502020204030204" pitchFamily="34" charset="0"/>
            </a:endParaRPr>
          </a:p>
        </p:txBody>
      </p:sp>
    </p:spTree>
    <p:extLst>
      <p:ext uri="{BB962C8B-B14F-4D97-AF65-F5344CB8AC3E}">
        <p14:creationId xmlns:p14="http://schemas.microsoft.com/office/powerpoint/2010/main" val="2531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752600" y="1981200"/>
            <a:ext cx="8908403" cy="1830599"/>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White writes, “The Reformed assertion is that man cannot understand and embrace the gospel nor respond in faith and repentance toward Christ without God first freeing him from sin and giving him spiritual life (regeneration).” </a:t>
            </a:r>
          </a:p>
        </p:txBody>
      </p:sp>
      <p:sp>
        <p:nvSpPr>
          <p:cNvPr id="6" name="Rectangle 2"/>
          <p:cNvSpPr>
            <a:spLocks noChangeArrowheads="1"/>
          </p:cNvSpPr>
          <p:nvPr/>
        </p:nvSpPr>
        <p:spPr bwMode="auto">
          <a:xfrm>
            <a:off x="2625013" y="269449"/>
            <a:ext cx="6941975" cy="8735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White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599" y="6324600"/>
            <a:ext cx="10972801" cy="400110"/>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R. White,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Potter’s Freedom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(Amityville, NY: Calvary Press Publishing, 2000), 101.</a:t>
            </a:r>
          </a:p>
        </p:txBody>
      </p:sp>
    </p:spTree>
    <p:extLst>
      <p:ext uri="{BB962C8B-B14F-4D97-AF65-F5344CB8AC3E}">
        <p14:creationId xmlns:p14="http://schemas.microsoft.com/office/powerpoint/2010/main" val="74449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641799" y="1614350"/>
            <a:ext cx="8908403" cy="1830599"/>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White writes, “‘Irresistible grace’ is a reference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sovereign regeneration of His elect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any other use of this phrase is in error.” </a:t>
            </a:r>
          </a:p>
        </p:txBody>
      </p:sp>
      <p:sp>
        <p:nvSpPr>
          <p:cNvPr id="6" name="Rectangle 2"/>
          <p:cNvSpPr>
            <a:spLocks noChangeArrowheads="1"/>
          </p:cNvSpPr>
          <p:nvPr/>
        </p:nvSpPr>
        <p:spPr bwMode="auto">
          <a:xfrm>
            <a:off x="2625013" y="269449"/>
            <a:ext cx="6941975" cy="8735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White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599" y="6324600"/>
            <a:ext cx="10972801" cy="400110"/>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R. White,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Potter’s Freedom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(Amityville, NY: Calvary Press Publishing, 2000), 137.</a:t>
            </a:r>
          </a:p>
        </p:txBody>
      </p:sp>
    </p:spTree>
    <p:extLst>
      <p:ext uri="{BB962C8B-B14F-4D97-AF65-F5344CB8AC3E}">
        <p14:creationId xmlns:p14="http://schemas.microsoft.com/office/powerpoint/2010/main" val="21465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B86CA1-DDAD-47F4-B170-807886F3DB6B}"/>
              </a:ext>
            </a:extLst>
          </p:cNvPr>
          <p:cNvSpPr/>
          <p:nvPr/>
        </p:nvSpPr>
        <p:spPr>
          <a:xfrm>
            <a:off x="609600" y="1633596"/>
            <a:ext cx="10972800" cy="2062103"/>
          </a:xfrm>
          <a:prstGeom prst="rect">
            <a:avLst/>
          </a:prstGeom>
        </p:spPr>
        <p:txBody>
          <a:bodyPr wrap="square">
            <a:spAutoFit/>
          </a:bodyPr>
          <a:lstStyle/>
          <a:p>
            <a:pPr algn="just">
              <a:spcBef>
                <a:spcPts val="600"/>
              </a:spcBef>
              <a:spcAft>
                <a:spcPts val="600"/>
              </a:spcAft>
              <a:defRPr/>
            </a:pPr>
            <a:r>
              <a:rPr 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[regeneration] there is no faith in the redeemer, and therefore no benefit from His death…we are impotent to turn to Christ in repentance and faith; part of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effect of regeneration, however, is that faith dawns in our hearts</a:t>
            </a:r>
            <a:r>
              <a:rPr 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D5997EEC-513C-4EE5-AB92-AFAED8CF82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917458" cy="1143000"/>
          </a:xfrm>
          <a:prstGeom prst="rect">
            <a:avLst/>
          </a:prstGeom>
          <a:ln>
            <a:solidFill>
              <a:schemeClr val="tx1"/>
            </a:solidFill>
          </a:ln>
        </p:spPr>
      </p:pic>
      <p:sp>
        <p:nvSpPr>
          <p:cNvPr id="4" name="Rectangle 3">
            <a:extLst>
              <a:ext uri="{FF2B5EF4-FFF2-40B4-BE49-F238E27FC236}">
                <a16:creationId xmlns:a16="http://schemas.microsoft.com/office/drawing/2014/main" id="{FDD3816A-A320-45D7-8FB1-0A0BD502E870}"/>
              </a:ext>
            </a:extLst>
          </p:cNvPr>
          <p:cNvSpPr/>
          <p:nvPr/>
        </p:nvSpPr>
        <p:spPr>
          <a:xfrm>
            <a:off x="1415903" y="6248400"/>
            <a:ext cx="9360195" cy="461665"/>
          </a:xfrm>
          <a:prstGeom prst="rect">
            <a:avLst/>
          </a:prstGeom>
        </p:spPr>
        <p:txBody>
          <a:bodyPr wrap="square">
            <a:spAutoFit/>
          </a:bodyPr>
          <a:lstStyle/>
          <a:p>
            <a:pPr algn="ctr">
              <a:defRPr/>
            </a:pPr>
            <a:r>
              <a:rPr lang="en-US" dirty="0">
                <a:latin typeface="Calibri" panose="020F0502020204030204" pitchFamily="34" charset="0"/>
                <a:cs typeface="Calibri" panose="020F0502020204030204" pitchFamily="34" charset="0"/>
              </a:rPr>
              <a:t>J. I. Packer, </a:t>
            </a:r>
            <a:r>
              <a:rPr lang="en-US" i="1" dirty="0">
                <a:latin typeface="Calibri" panose="020F0502020204030204" pitchFamily="34" charset="0"/>
                <a:cs typeface="Calibri" panose="020F0502020204030204" pitchFamily="34" charset="0"/>
              </a:rPr>
              <a:t>Great Grace</a:t>
            </a:r>
            <a:r>
              <a:rPr lang="en-US" dirty="0">
                <a:latin typeface="Calibri" panose="020F0502020204030204" pitchFamily="34" charset="0"/>
                <a:cs typeface="Calibri" panose="020F0502020204030204" pitchFamily="34" charset="0"/>
              </a:rPr>
              <a:t> (Ann Arbor, MI: Vine Books, 1997), 67.</a:t>
            </a:r>
            <a:r>
              <a:rPr lang="en-US"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zh-CN"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CB2EA45F-727F-4327-AD60-FD79BC6216FD}"/>
              </a:ext>
            </a:extLst>
          </p:cNvPr>
          <p:cNvSpPr>
            <a:spLocks noChangeArrowheads="1"/>
          </p:cNvSpPr>
          <p:nvPr/>
        </p:nvSpPr>
        <p:spPr bwMode="auto">
          <a:xfrm>
            <a:off x="2625013" y="269449"/>
            <a:ext cx="6941975" cy="8735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I. Packer</a:t>
            </a:r>
          </a:p>
        </p:txBody>
      </p:sp>
    </p:spTree>
    <p:extLst>
      <p:ext uri="{BB962C8B-B14F-4D97-AF65-F5344CB8AC3E}">
        <p14:creationId xmlns:p14="http://schemas.microsoft.com/office/powerpoint/2010/main" val="236128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43000"/>
            <a:ext cx="10972800" cy="4724399"/>
          </a:xfrm>
          <a:prstGeom prst="rect">
            <a:avLst/>
          </a:prstGeom>
          <a:noFill/>
          <a:ln w="9525">
            <a:noFill/>
            <a:miter lim="800000"/>
            <a:headEnd/>
            <a:tailEnd/>
          </a:ln>
          <a:effectLst/>
        </p:spPr>
        <p:txBody>
          <a:bodyPr/>
          <a:lstStyle/>
          <a:p>
            <a:pPr algn="just"/>
            <a:r>
              <a:rPr lang="en-US" sz="3000" dirty="0">
                <a:latin typeface="Calibri" panose="020F0502020204030204" pitchFamily="34" charset="0"/>
                <a:cs typeface="Calibri" panose="020F0502020204030204" pitchFamily="34" charset="0"/>
              </a:rPr>
              <a:t>“Because of the fall, man is an unable of himself to savingly believe the gospel. The sinner is dead, blind, and deaf to the things of God; his heart is deceitful and desperately corrupt. His will is not free, it is in bondage to his evil nature, therefore, he will not – indeed he cannot – choose good over evil in the spiritual realm. </a:t>
            </a:r>
            <a:r>
              <a:rPr lang="en-US" sz="3000" b="1" u="sng" dirty="0">
                <a:solidFill>
                  <a:srgbClr val="FFFFCC"/>
                </a:solidFill>
                <a:latin typeface="Calibri" panose="020F0502020204030204" pitchFamily="34" charset="0"/>
                <a:cs typeface="Calibri" panose="020F0502020204030204" pitchFamily="34" charset="0"/>
              </a:rPr>
              <a:t>Consequently, it takes much more than the Spirit’s assistance to bring a sinner to Christ – it takes regeneration by which He makes the sinner alive and gives him a new nature</a:t>
            </a:r>
            <a:r>
              <a:rPr lang="en-US" sz="3000" dirty="0">
                <a:latin typeface="Calibri" panose="020F0502020204030204" pitchFamily="34" charset="0"/>
                <a:cs typeface="Calibri" panose="020F0502020204030204" pitchFamily="34" charset="0"/>
              </a:rPr>
              <a:t>. Faith is not something man contributes to salvation, but is itself a part of God‘s gift of salvation – it is God’s gift to the sinner, not the sinner’s gift to God.”</a:t>
            </a:r>
          </a:p>
        </p:txBody>
      </p:sp>
      <p:sp>
        <p:nvSpPr>
          <p:cNvPr id="6" name="Rectangle 2"/>
          <p:cNvSpPr>
            <a:spLocks noChangeArrowheads="1"/>
          </p:cNvSpPr>
          <p:nvPr/>
        </p:nvSpPr>
        <p:spPr bwMode="auto">
          <a:xfrm>
            <a:off x="2625013" y="228601"/>
            <a:ext cx="6941975"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N. Steele &amp; Curtis C. Thomas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019800"/>
            <a:ext cx="1095375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David N. Steele, Curtis C. Thomas, and S. Lance Quinn, The Five Points of Calvinism, 2nd ed. (Phillipsburg, NJ: Presbyterian and Reformed Publishing, 1963), 5-6.</a:t>
            </a:r>
          </a:p>
        </p:txBody>
      </p:sp>
    </p:spTree>
    <p:extLst>
      <p:ext uri="{BB962C8B-B14F-4D97-AF65-F5344CB8AC3E}">
        <p14:creationId xmlns:p14="http://schemas.microsoft.com/office/powerpoint/2010/main" val="3633603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Ordo-</a:t>
            </a:r>
            <a:r>
              <a:rPr lang="en-US" dirty="0" err="1">
                <a:effectLst/>
                <a:cs typeface="Calibri" pitchFamily="34" charset="0"/>
              </a:rPr>
              <a:t>Salutis</a:t>
            </a:r>
            <a:endParaRPr lang="en-US" dirty="0">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Why believe?</a:t>
            </a:r>
          </a:p>
        </p:txBody>
      </p:sp>
      <p:sp>
        <p:nvSpPr>
          <p:cNvPr id="4" name="Title 1">
            <a:extLst>
              <a:ext uri="{FF2B5EF4-FFF2-40B4-BE49-F238E27FC236}">
                <a16:creationId xmlns:a16="http://schemas.microsoft.com/office/drawing/2014/main" id="{41076740-C813-20B1-BEC0-8878C4FDE71D}"/>
              </a:ext>
            </a:extLst>
          </p:cNvPr>
          <p:cNvSpPr txBox="1">
            <a:spLocks/>
          </p:cNvSpPr>
          <p:nvPr/>
        </p:nvSpPr>
        <p:spPr bwMode="auto">
          <a:xfrm>
            <a:off x="609600" y="2286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a:effectLst>
                  <a:outerShdw blurRad="38100" dist="38100" dir="2700000" algn="tl">
                    <a:srgbClr val="000000"/>
                  </a:outerShdw>
                </a:effectLst>
                <a:ea typeface="+mn-ea"/>
                <a:cs typeface="Calibri" pitchFamily="34" charset="0"/>
              </a:rPr>
              <a:t>Regeneration Precedes Faith?</a:t>
            </a:r>
            <a:endParaRPr lang="en-US" sz="3600" kern="0" dirty="0">
              <a:effectLst>
                <a:outerShdw blurRad="38100" dist="38100" dir="2700000" algn="tl">
                  <a:srgbClr val="000000"/>
                </a:outerShdw>
              </a:effectLst>
              <a:ea typeface="+mn-ea"/>
              <a:cs typeface="Calibri" pitchFamily="34" charset="0"/>
            </a:endParaRPr>
          </a:p>
        </p:txBody>
      </p:sp>
      <p:pic>
        <p:nvPicPr>
          <p:cNvPr id="2" name="Picture 2">
            <a:extLst>
              <a:ext uri="{FF2B5EF4-FFF2-40B4-BE49-F238E27FC236}">
                <a16:creationId xmlns:a16="http://schemas.microsoft.com/office/drawing/2014/main" id="{89B3B282-3670-D6B1-2417-D976610EA5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C6710-E755-4A78-A4CB-52FB26EE85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1333500" y="0"/>
            <a:ext cx="9525000" cy="19697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1:13</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 were born, not of blood nor of the will of the flesh nor of the will of man, but of God.”</a:t>
            </a:r>
            <a:endParaRPr lang="en-US" altLang="en-US" sz="3600" kern="0" dirty="0">
              <a:latin typeface="Calibri" panose="020F0502020204030204" pitchFamily="34" charset="0"/>
              <a:cs typeface="Calibri" panose="020F0502020204030204" pitchFamily="34" charset="0"/>
            </a:endParaRPr>
          </a:p>
        </p:txBody>
      </p:sp>
      <p:pic>
        <p:nvPicPr>
          <p:cNvPr id="5" name="Picture 6" descr="http://www.maggiesnotebook.com/wp-content/uploads/2011/08/Apostle_John_35.jpg">
            <a:extLst>
              <a:ext uri="{FF2B5EF4-FFF2-40B4-BE49-F238E27FC236}">
                <a16:creationId xmlns:a16="http://schemas.microsoft.com/office/drawing/2014/main" id="{29891EF1-9F19-441D-97BA-16C010D69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8243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26D2C-B5F8-4419-917F-0D12C3EC0A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139321"/>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1:12-13</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But as many as </a:t>
            </a:r>
            <a:r>
              <a:rPr lang="en-US" sz="3600" b="1" u="sng" dirty="0">
                <a:solidFill>
                  <a:srgbClr val="FFFFCC"/>
                </a:solidFill>
                <a:latin typeface="Calibri" panose="020F0502020204030204" pitchFamily="34" charset="0"/>
                <a:cs typeface="Calibri" panose="020F0502020204030204" pitchFamily="34" charset="0"/>
              </a:rPr>
              <a:t>received</a:t>
            </a:r>
            <a:r>
              <a:rPr lang="en-US" sz="3600" dirty="0">
                <a:latin typeface="Calibri" panose="020F0502020204030204" pitchFamily="34" charset="0"/>
                <a:cs typeface="Calibri" panose="020F0502020204030204" pitchFamily="34" charset="0"/>
              </a:rPr>
              <a:t> Him, to them He gave the right to become children of God, </a:t>
            </a:r>
            <a:r>
              <a:rPr lang="en-US" sz="3600" i="1" dirty="0">
                <a:latin typeface="Calibri" panose="020F0502020204030204" pitchFamily="34" charset="0"/>
                <a:cs typeface="Calibri" panose="020F0502020204030204" pitchFamily="34" charset="0"/>
              </a:rPr>
              <a:t>even</a:t>
            </a:r>
            <a:r>
              <a:rPr lang="en-US" sz="3600" dirty="0">
                <a:latin typeface="Calibri" panose="020F0502020204030204" pitchFamily="34" charset="0"/>
                <a:cs typeface="Calibri" panose="020F0502020204030204" pitchFamily="34" charset="0"/>
              </a:rPr>
              <a:t> to those who </a:t>
            </a:r>
            <a:r>
              <a:rPr lang="en-US" sz="3600" b="1" u="sng" dirty="0">
                <a:solidFill>
                  <a:srgbClr val="FFFFCC"/>
                </a:solidFill>
                <a:latin typeface="Calibri" panose="020F0502020204030204" pitchFamily="34" charset="0"/>
                <a:cs typeface="Calibri" panose="020F0502020204030204" pitchFamily="34" charset="0"/>
              </a:rPr>
              <a:t>believe</a:t>
            </a:r>
            <a:r>
              <a:rPr lang="en-US" sz="3600" dirty="0">
                <a:latin typeface="Calibri" panose="020F0502020204030204" pitchFamily="34" charset="0"/>
                <a:cs typeface="Calibri" panose="020F0502020204030204" pitchFamily="34" charset="0"/>
              </a:rPr>
              <a:t> in His name, </a:t>
            </a:r>
            <a:r>
              <a:rPr lang="en-US" sz="3600" baseline="30000" dirty="0">
                <a:latin typeface="Calibri" panose="020F0502020204030204" pitchFamily="34" charset="0"/>
                <a:cs typeface="Calibri" panose="020F0502020204030204" pitchFamily="34" charset="0"/>
              </a:rPr>
              <a:t>13 </a:t>
            </a:r>
            <a:r>
              <a:rPr lang="en-US" sz="3600" dirty="0">
                <a:latin typeface="Calibri" panose="020F0502020204030204" pitchFamily="34" charset="0"/>
                <a:cs typeface="Calibri" panose="020F0502020204030204" pitchFamily="34" charset="0"/>
              </a:rPr>
              <a:t>who were born, not of blood nor of the will of the flesh nor of the will of man, but of God.”</a:t>
            </a:r>
            <a:endParaRPr lang="en-US" altLang="en-US" sz="3600" kern="0" dirty="0">
              <a:latin typeface="Calibri" panose="020F0502020204030204" pitchFamily="34" charset="0"/>
              <a:cs typeface="Calibri" panose="020F0502020204030204" pitchFamily="34" charset="0"/>
            </a:endParaRPr>
          </a:p>
        </p:txBody>
      </p:sp>
      <p:pic>
        <p:nvPicPr>
          <p:cNvPr id="5" name="Picture 6" descr="http://www.maggiesnotebook.com/wp-content/uploads/2011/08/Apostle_John_35.jpg">
            <a:extLst>
              <a:ext uri="{FF2B5EF4-FFF2-40B4-BE49-F238E27FC236}">
                <a16:creationId xmlns:a16="http://schemas.microsoft.com/office/drawing/2014/main" id="{B6216B61-5AC8-4508-84AA-921521F86F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1545" y="3048000"/>
            <a:ext cx="1508911"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700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620FE-26D4-4CE6-9830-CDE3C69DE3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947508"/>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will take you from the nations, </a:t>
            </a:r>
            <a:r>
              <a:rPr lang="en-US" sz="29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295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950" b="1"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29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cleanse you from all your filthiness and from all your idols. </a:t>
            </a:r>
            <a:r>
              <a:rPr lang="en-US" sz="29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Moreover, I will give you a new heart and </a:t>
            </a:r>
            <a:r>
              <a:rPr lang="en-US" sz="29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put a new spirit within you</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remove the heart of stone from your flesh and give you a heart of flesh. </a:t>
            </a:r>
            <a:r>
              <a:rPr lang="en-US" sz="29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put My Spirit within you and cause you to walk in My statutes, and you will be careful to observe My ordinances. </a:t>
            </a:r>
            <a:r>
              <a:rPr lang="en-US" sz="29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live in the land that I gave to your forefathers; so you will be My people, and I will be your God.”</a:t>
            </a:r>
          </a:p>
        </p:txBody>
      </p:sp>
    </p:spTree>
    <p:extLst>
      <p:ext uri="{BB962C8B-B14F-4D97-AF65-F5344CB8AC3E}">
        <p14:creationId xmlns:p14="http://schemas.microsoft.com/office/powerpoint/2010/main" val="2684222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620000" cy="5029200"/>
          </a:xfrm>
        </p:spPr>
        <p:txBody>
          <a:bodyPr/>
          <a:lstStyle/>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arguments</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God’s grace</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 by disbelieving</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John 6:44?</a:t>
            </a:r>
          </a:p>
        </p:txBody>
      </p:sp>
      <p:sp>
        <p:nvSpPr>
          <p:cNvPr id="4" name="Title 1">
            <a:extLst>
              <a:ext uri="{FF2B5EF4-FFF2-40B4-BE49-F238E27FC236}">
                <a16:creationId xmlns:a16="http://schemas.microsoft.com/office/drawing/2014/main" id="{300B0536-D0BE-A8F7-6626-A84C79EA5990}"/>
              </a:ext>
            </a:extLst>
          </p:cNvPr>
          <p:cNvSpPr>
            <a:spLocks noGrp="1"/>
          </p:cNvSpPr>
          <p:nvPr>
            <p:ph type="title"/>
          </p:nvPr>
        </p:nvSpPr>
        <p:spPr>
          <a:xfrm>
            <a:off x="1143000" y="228600"/>
            <a:ext cx="9220200" cy="914400"/>
          </a:xfrm>
        </p:spPr>
        <p:txBody>
          <a:bodyPr/>
          <a:lstStyle/>
          <a:p>
            <a:pPr marL="742950" indent="-742950" algn="ctr">
              <a:buClr>
                <a:srgbClr val="CC66FF"/>
              </a:buClr>
              <a:buFont typeface="+mj-lt"/>
              <a:buAutoNum type="alphaUcPeriod" startAt="4"/>
            </a:pPr>
            <a:r>
              <a:rPr lang="en-US" sz="3600" dirty="0">
                <a:effectLst>
                  <a:outerShdw blurRad="38100" dist="38100" dir="2700000" algn="tl">
                    <a:srgbClr val="000000">
                      <a:alpha val="43137"/>
                    </a:srgbClr>
                  </a:outerShdw>
                </a:effectLst>
              </a:rPr>
              <a:t>Irresistible Grace</a:t>
            </a:r>
          </a:p>
        </p:txBody>
      </p:sp>
      <p:pic>
        <p:nvPicPr>
          <p:cNvPr id="2" name="Picture 2">
            <a:extLst>
              <a:ext uri="{FF2B5EF4-FFF2-40B4-BE49-F238E27FC236}">
                <a16:creationId xmlns:a16="http://schemas.microsoft.com/office/drawing/2014/main" id="{306DC746-3A6A-3FB4-08E3-C27BB7F268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D7435-9D5A-4996-BA9A-9DB6CE145B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801314"/>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6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gather your children together, the way a hen gathers her chicks under her wings, and you were unwilling.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not see Me until you say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5018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Ordo-</a:t>
            </a:r>
            <a:r>
              <a:rPr lang="en-US" dirty="0" err="1">
                <a:effectLst/>
                <a:cs typeface="Calibri" pitchFamily="34" charset="0"/>
              </a:rPr>
              <a:t>Salutis</a:t>
            </a:r>
            <a:endParaRPr lang="en-US" dirty="0">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Why believe?</a:t>
            </a:r>
          </a:p>
        </p:txBody>
      </p:sp>
      <p:sp>
        <p:nvSpPr>
          <p:cNvPr id="4" name="Title 1">
            <a:extLst>
              <a:ext uri="{FF2B5EF4-FFF2-40B4-BE49-F238E27FC236}">
                <a16:creationId xmlns:a16="http://schemas.microsoft.com/office/drawing/2014/main" id="{465766FA-1D49-07BB-F9BB-2C02A0B43D94}"/>
              </a:ext>
            </a:extLst>
          </p:cNvPr>
          <p:cNvSpPr txBox="1">
            <a:spLocks/>
          </p:cNvSpPr>
          <p:nvPr/>
        </p:nvSpPr>
        <p:spPr bwMode="auto">
          <a:xfrm>
            <a:off x="609600" y="2286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a:effectLst>
                  <a:outerShdw blurRad="38100" dist="38100" dir="2700000" algn="tl">
                    <a:srgbClr val="000000"/>
                  </a:outerShdw>
                </a:effectLst>
                <a:ea typeface="+mn-ea"/>
                <a:cs typeface="Calibri" pitchFamily="34" charset="0"/>
              </a:rPr>
              <a:t>Regeneration Precedes Faith?</a:t>
            </a:r>
            <a:endParaRPr lang="en-US" sz="3600" kern="0" dirty="0">
              <a:effectLst>
                <a:outerShdw blurRad="38100" dist="38100" dir="2700000" algn="tl">
                  <a:srgbClr val="000000"/>
                </a:outerShdw>
              </a:effectLst>
              <a:ea typeface="+mn-ea"/>
              <a:cs typeface="Calibri" pitchFamily="34" charset="0"/>
            </a:endParaRPr>
          </a:p>
        </p:txBody>
      </p:sp>
      <p:pic>
        <p:nvPicPr>
          <p:cNvPr id="2" name="Picture 2">
            <a:extLst>
              <a:ext uri="{FF2B5EF4-FFF2-40B4-BE49-F238E27FC236}">
                <a16:creationId xmlns:a16="http://schemas.microsoft.com/office/drawing/2014/main" id="{C526A311-DB2D-940C-06C3-5DEF7C0C93E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52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752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3538" y="2000446"/>
            <a:ext cx="2371724" cy="2934092"/>
          </a:xfrm>
          <a:prstGeom prst="rect">
            <a:avLst/>
          </a:prstGeom>
          <a:noFill/>
          <a:ln w="9525">
            <a:noFill/>
            <a:miter lim="800000"/>
            <a:headEnd/>
            <a:tailEnd/>
          </a:ln>
        </p:spPr>
      </p:pic>
      <p:sp>
        <p:nvSpPr>
          <p:cNvPr id="4" name="Title 1"/>
          <p:cNvSpPr txBox="1">
            <a:spLocks/>
          </p:cNvSpPr>
          <p:nvPr/>
        </p:nvSpPr>
        <p:spPr>
          <a:xfrm>
            <a:off x="1576388" y="122238"/>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7526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eternal life</a:t>
            </a:r>
            <a:r>
              <a:rPr lang="en-US" altLang="en-US" sz="2800" dirty="0">
                <a:effectLst>
                  <a:outerShdw blurRad="38100" dist="38100" dir="2700000" algn="tl">
                    <a:srgbClr val="000000"/>
                  </a:outerShdw>
                </a:effectLst>
                <a:latin typeface="Calibri" panose="020F0502020204030204" pitchFamily="34" charset="0"/>
              </a:rPr>
              <a:t>.</a:t>
            </a:r>
          </a:p>
        </p:txBody>
      </p:sp>
      <p:sp>
        <p:nvSpPr>
          <p:cNvPr id="6" name="Content Placeholder 2"/>
          <p:cNvSpPr txBox="1">
            <a:spLocks/>
          </p:cNvSpPr>
          <p:nvPr/>
        </p:nvSpPr>
        <p:spPr bwMode="auto">
          <a:xfrm>
            <a:off x="17526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400105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0692F-94C7-4DF3-A321-2247841AA7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
            <a:extLst>
              <a:ext uri="{FF2B5EF4-FFF2-40B4-BE49-F238E27FC236}">
                <a16:creationId xmlns:a16="http://schemas.microsoft.com/office/drawing/2014/main" id="{D4CB73B6-13A1-4C19-BB3A-27A5337BEEE3}"/>
              </a:ext>
            </a:extLst>
          </p:cNvPr>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God so loved the world, that He gave His only begotten Son, that whoever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in Him shall not perish, but have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eternal life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35929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0692F-94C7-4DF3-A321-2247841AA7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77601"/>
          </a:xfrm>
          <a:prstGeom prst="rect">
            <a:avLst/>
          </a:prstGeom>
          <a:noFill/>
          <a:ln w="28575">
            <a:noFill/>
            <a:miter lim="800000"/>
            <a:headEnd/>
            <a:tailEnd/>
          </a:ln>
        </p:spPr>
        <p:txBody>
          <a:bodyPr wrap="square">
            <a:spAutoFit/>
          </a:bodyPr>
          <a:lstStyle/>
          <a:p>
            <a:pPr algn="ctr" eaLnBrk="0" hangingPunct="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0"/>
              </a:spcBef>
              <a:spcAft>
                <a:spcPts val="0"/>
              </a:spcAft>
            </a:pPr>
            <a:r>
              <a:rPr lang="en-US" altLang="en-US" sz="3500" kern="0" dirty="0">
                <a:latin typeface="Calibri" panose="020F0502020204030204" pitchFamily="34" charset="0"/>
                <a:cs typeface="Calibri" panose="020F0502020204030204" pitchFamily="34" charset="0"/>
              </a:rPr>
              <a:t>“Truly, truly, I say to you, he who hears My word, and </a:t>
            </a:r>
            <a:r>
              <a:rPr lang="en-US" altLang="en-US" sz="3500" b="1" u="sng" kern="0" dirty="0">
                <a:solidFill>
                  <a:srgbClr val="FFFFCC"/>
                </a:solidFill>
                <a:latin typeface="Calibri" panose="020F0502020204030204" pitchFamily="34" charset="0"/>
                <a:cs typeface="Calibri" panose="020F0502020204030204" pitchFamily="34" charset="0"/>
              </a:rPr>
              <a:t>believes Him</a:t>
            </a:r>
            <a:r>
              <a:rPr lang="en-US" altLang="en-US" sz="3500" b="1" kern="0" dirty="0">
                <a:latin typeface="Calibri" panose="020F0502020204030204" pitchFamily="34" charset="0"/>
                <a:cs typeface="Calibri" panose="020F0502020204030204" pitchFamily="34" charset="0"/>
              </a:rPr>
              <a:t> </a:t>
            </a:r>
            <a:r>
              <a:rPr lang="en-US" altLang="en-US" sz="3500" kern="0" dirty="0">
                <a:latin typeface="Calibri" panose="020F0502020204030204" pitchFamily="34" charset="0"/>
                <a:cs typeface="Calibri" panose="020F0502020204030204" pitchFamily="34" charset="0"/>
              </a:rPr>
              <a:t>who sent Me, </a:t>
            </a:r>
            <a:r>
              <a:rPr lang="en-US" altLang="en-US" sz="3500" b="1" u="sng" kern="0" dirty="0">
                <a:solidFill>
                  <a:srgbClr val="FFFFCC"/>
                </a:solidFill>
                <a:latin typeface="Calibri" panose="020F0502020204030204" pitchFamily="34" charset="0"/>
                <a:cs typeface="Calibri" panose="020F0502020204030204" pitchFamily="34" charset="0"/>
              </a:rPr>
              <a:t>has eternal life</a:t>
            </a:r>
            <a:r>
              <a:rPr lang="en-US" altLang="en-US" sz="3500" kern="0" dirty="0">
                <a:latin typeface="Calibri" panose="020F0502020204030204" pitchFamily="34" charset="0"/>
                <a:cs typeface="Calibri" panose="020F0502020204030204" pitchFamily="34" charset="0"/>
              </a:rPr>
              <a:t>, and does not come into judgment, but has passed out of death into life.”</a:t>
            </a:r>
          </a:p>
        </p:txBody>
      </p:sp>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946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41054-5C61-41E8-875B-FAF7E2949C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85323"/>
          </a:xfrm>
          <a:prstGeom prst="rect">
            <a:avLst/>
          </a:prstGeom>
          <a:noFill/>
          <a:ln w="28575">
            <a:noFill/>
            <a:miter lim="800000"/>
            <a:headEnd/>
            <a:tailEnd/>
          </a:ln>
        </p:spPr>
        <p:txBody>
          <a:bodyPr wrap="square">
            <a:spAutoFit/>
          </a:bodyPr>
          <a:lstStyle/>
          <a:p>
            <a:pPr algn="ctr" eaLnBrk="0" hangingPunct="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6:40</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For this is the will of My Father, that everyone who </a:t>
            </a:r>
            <a:r>
              <a:rPr lang="en-US" sz="3600" b="1" u="sng" dirty="0">
                <a:solidFill>
                  <a:srgbClr val="FFFFCC"/>
                </a:solidFill>
                <a:latin typeface="Calibri" panose="020F0502020204030204" pitchFamily="34" charset="0"/>
                <a:cs typeface="Calibri" panose="020F0502020204030204" pitchFamily="34" charset="0"/>
              </a:rPr>
              <a:t>beholds</a:t>
            </a:r>
            <a:r>
              <a:rPr lang="en-US" sz="3600" dirty="0">
                <a:latin typeface="Calibri" panose="020F0502020204030204" pitchFamily="34" charset="0"/>
                <a:cs typeface="Calibri" panose="020F0502020204030204" pitchFamily="34" charset="0"/>
              </a:rPr>
              <a:t> the Son and </a:t>
            </a:r>
            <a:r>
              <a:rPr lang="en-US" sz="3600" b="1" u="sng" dirty="0">
                <a:solidFill>
                  <a:srgbClr val="FFFFCC"/>
                </a:solidFill>
                <a:latin typeface="Calibri" panose="020F0502020204030204" pitchFamily="34" charset="0"/>
                <a:cs typeface="Calibri" panose="020F0502020204030204" pitchFamily="34" charset="0"/>
              </a:rPr>
              <a:t>believes</a:t>
            </a:r>
            <a:r>
              <a:rPr lang="en-US" sz="3600" dirty="0">
                <a:latin typeface="Calibri" panose="020F0502020204030204" pitchFamily="34" charset="0"/>
                <a:cs typeface="Calibri" panose="020F0502020204030204" pitchFamily="34" charset="0"/>
              </a:rPr>
              <a:t> in Him </a:t>
            </a:r>
            <a:r>
              <a:rPr lang="en-US" sz="3600" b="1" u="sng" dirty="0">
                <a:solidFill>
                  <a:srgbClr val="FFFFCC"/>
                </a:solidFill>
                <a:latin typeface="Calibri" panose="020F0502020204030204" pitchFamily="34" charset="0"/>
                <a:cs typeface="Calibri" panose="020F0502020204030204" pitchFamily="34" charset="0"/>
              </a:rPr>
              <a:t>will have eternal life</a:t>
            </a:r>
            <a:r>
              <a:rPr lang="en-US" sz="3600" dirty="0">
                <a:latin typeface="Calibri" panose="020F0502020204030204" pitchFamily="34" charset="0"/>
                <a:cs typeface="Calibri" panose="020F0502020204030204" pitchFamily="34" charset="0"/>
              </a:rPr>
              <a:t>, and I Myself will raise him up on the last day</a:t>
            </a:r>
            <a:r>
              <a:rPr lang="en-US" altLang="en-US" sz="3600" kern="0" dirty="0">
                <a:latin typeface="Calibri" panose="020F0502020204030204" pitchFamily="34" charset="0"/>
                <a:cs typeface="Calibri" panose="020F0502020204030204" pitchFamily="34" charset="0"/>
              </a:rPr>
              <a:t>.”</a:t>
            </a:r>
          </a:p>
        </p:txBody>
      </p:sp>
      <p:pic>
        <p:nvPicPr>
          <p:cNvPr id="5" name="Picture 6" descr="http://www.maggiesnotebook.com/wp-content/uploads/2011/08/Apostle_John_35.jpg">
            <a:extLst>
              <a:ext uri="{FF2B5EF4-FFF2-40B4-BE49-F238E27FC236}">
                <a16:creationId xmlns:a16="http://schemas.microsoft.com/office/drawing/2014/main" id="{DE97B775-485B-4ADF-8277-BEBD010403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101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92DF03-6582-437E-8EF8-32D7C34A39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2895600" y="0"/>
            <a:ext cx="6400800" cy="2031325"/>
          </a:xfrm>
          <a:prstGeom prst="rect">
            <a:avLst/>
          </a:prstGeom>
          <a:noFill/>
          <a:ln w="28575">
            <a:noFill/>
            <a:miter lim="800000"/>
            <a:headEnd/>
            <a:tailEnd/>
          </a:ln>
        </p:spPr>
        <p:txBody>
          <a:bodyPr>
            <a:spAutoFit/>
          </a:bodyPr>
          <a:lstStyle/>
          <a:p>
            <a:pPr algn="ctr" eaLnBrk="0" hangingPunct="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6:47</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Truly, truly, I say to you, he who </a:t>
            </a:r>
            <a:r>
              <a:rPr lang="en-US" sz="3600" b="1" u="sng" dirty="0">
                <a:solidFill>
                  <a:srgbClr val="FFFFCC"/>
                </a:solidFill>
                <a:latin typeface="Calibri" panose="020F0502020204030204" pitchFamily="34" charset="0"/>
                <a:cs typeface="Calibri" panose="020F0502020204030204" pitchFamily="34" charset="0"/>
              </a:rPr>
              <a:t>believes</a:t>
            </a:r>
            <a:r>
              <a:rPr lang="en-US" sz="3600" dirty="0">
                <a:latin typeface="Calibri" panose="020F0502020204030204" pitchFamily="34" charset="0"/>
                <a:cs typeface="Calibri" panose="020F0502020204030204" pitchFamily="34" charset="0"/>
              </a:rPr>
              <a:t> has </a:t>
            </a:r>
            <a:r>
              <a:rPr lang="en-US" sz="3600" b="1" u="sng" dirty="0">
                <a:solidFill>
                  <a:srgbClr val="FFFFCC"/>
                </a:solidFill>
                <a:latin typeface="Calibri" panose="020F0502020204030204" pitchFamily="34" charset="0"/>
                <a:cs typeface="Calibri" panose="020F0502020204030204" pitchFamily="34" charset="0"/>
              </a:rPr>
              <a:t>eternal life</a:t>
            </a:r>
            <a:r>
              <a:rPr lang="en-US" altLang="en-US" sz="3600" kern="0" dirty="0">
                <a:latin typeface="Calibri" panose="020F0502020204030204" pitchFamily="34" charset="0"/>
                <a:cs typeface="Calibri" panose="020F0502020204030204" pitchFamily="34" charset="0"/>
              </a:rPr>
              <a:t>.”</a:t>
            </a:r>
          </a:p>
        </p:txBody>
      </p:sp>
      <p:pic>
        <p:nvPicPr>
          <p:cNvPr id="5" name="Picture 6" descr="http://www.maggiesnotebook.com/wp-content/uploads/2011/08/Apostle_John_35.jpg">
            <a:extLst>
              <a:ext uri="{FF2B5EF4-FFF2-40B4-BE49-F238E27FC236}">
                <a16:creationId xmlns:a16="http://schemas.microsoft.com/office/drawing/2014/main" id="{91B7161F-630E-4DD7-BE72-E5E817B26F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315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47D9E-39F1-411B-9909-C946680BB1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7650" name="Rectangle 3"/>
          <p:cNvSpPr>
            <a:spLocks noGrp="1"/>
          </p:cNvSpPr>
          <p:nvPr>
            <p:ph type="body" idx="4294967295"/>
          </p:nvPr>
        </p:nvSpPr>
        <p:spPr>
          <a:xfrm>
            <a:off x="609600" y="0"/>
            <a:ext cx="10972800" cy="47244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None/>
              <a:defRPr/>
            </a:pPr>
            <a:r>
              <a:rPr lang="en-US" sz="3500" dirty="0">
                <a:cs typeface="Calibri" panose="020F0502020204030204" pitchFamily="34" charset="0"/>
              </a:rPr>
              <a:t>“Therefore many other signs Jesus also performed in the presence of the disciples, which are not written in this book; but these have been written so that you may </a:t>
            </a:r>
            <a:r>
              <a:rPr lang="en-US" sz="3500" b="1" u="sng" dirty="0">
                <a:solidFill>
                  <a:srgbClr val="FFFFCC"/>
                </a:solidFill>
                <a:cs typeface="Calibri" panose="020F0502020204030204" pitchFamily="34" charset="0"/>
              </a:rPr>
              <a:t>believe</a:t>
            </a:r>
            <a:r>
              <a:rPr lang="en-US" sz="3500" dirty="0">
                <a:cs typeface="Calibri" panose="020F0502020204030204" pitchFamily="34" charset="0"/>
              </a:rPr>
              <a:t> that Jesus is the Christ, the Son of God; and that believing</a:t>
            </a:r>
            <a:r>
              <a:rPr lang="en-US" sz="3500" b="1" dirty="0">
                <a:cs typeface="Calibri" panose="020F0502020204030204" pitchFamily="34" charset="0"/>
              </a:rPr>
              <a:t> </a:t>
            </a:r>
            <a:r>
              <a:rPr lang="en-US" sz="3500" dirty="0">
                <a:cs typeface="Calibri" panose="020F0502020204030204" pitchFamily="34" charset="0"/>
              </a:rPr>
              <a:t>you may have </a:t>
            </a:r>
            <a:r>
              <a:rPr lang="en-US" sz="3500" b="1" u="sng" dirty="0">
                <a:solidFill>
                  <a:srgbClr val="FFFFCC"/>
                </a:solidFill>
                <a:cs typeface="Calibri" panose="020F0502020204030204" pitchFamily="34" charset="0"/>
              </a:rPr>
              <a:t>life</a:t>
            </a:r>
            <a:r>
              <a:rPr lang="en-US" sz="3500" dirty="0">
                <a:cs typeface="Calibri" panose="020F0502020204030204" pitchFamily="34" charset="0"/>
              </a:rPr>
              <a:t> in His name.”</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2435" y="3505200"/>
            <a:ext cx="1207130" cy="14630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251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cs typeface="Calibri" pitchFamily="34" charset="0"/>
              </a:rPr>
              <a:t>Ordo-</a:t>
            </a:r>
            <a:r>
              <a:rPr lang="en-US" b="1" u="sng" dirty="0" err="1">
                <a:solidFill>
                  <a:srgbClr val="FFFFCC"/>
                </a:solidFill>
                <a:effectLst/>
                <a:cs typeface="Calibri" pitchFamily="34" charset="0"/>
              </a:rPr>
              <a:t>Salutis</a:t>
            </a:r>
            <a:endParaRPr lang="en-US" b="1" u="sng" dirty="0">
              <a:solidFill>
                <a:srgbClr val="FFFFCC"/>
              </a:solidFill>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Why believe?</a:t>
            </a:r>
          </a:p>
        </p:txBody>
      </p:sp>
      <p:sp>
        <p:nvSpPr>
          <p:cNvPr id="4" name="Title 1">
            <a:extLst>
              <a:ext uri="{FF2B5EF4-FFF2-40B4-BE49-F238E27FC236}">
                <a16:creationId xmlns:a16="http://schemas.microsoft.com/office/drawing/2014/main" id="{0EA7726E-4DC1-5036-1A32-3D588E4605FA}"/>
              </a:ext>
            </a:extLst>
          </p:cNvPr>
          <p:cNvSpPr txBox="1">
            <a:spLocks/>
          </p:cNvSpPr>
          <p:nvPr/>
        </p:nvSpPr>
        <p:spPr bwMode="auto">
          <a:xfrm>
            <a:off x="609600" y="2286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a:effectLst>
                  <a:outerShdw blurRad="38100" dist="38100" dir="2700000" algn="tl">
                    <a:srgbClr val="000000"/>
                  </a:outerShdw>
                </a:effectLst>
                <a:ea typeface="+mn-ea"/>
                <a:cs typeface="Calibri" pitchFamily="34" charset="0"/>
              </a:rPr>
              <a:t>Regeneration Precedes Faith?</a:t>
            </a:r>
            <a:endParaRPr lang="en-US" sz="3600" kern="0" dirty="0">
              <a:effectLst>
                <a:outerShdw blurRad="38100" dist="38100" dir="2700000" algn="tl">
                  <a:srgbClr val="000000"/>
                </a:outerShdw>
              </a:effectLst>
              <a:ea typeface="+mn-ea"/>
              <a:cs typeface="Calibri" pitchFamily="34" charset="0"/>
            </a:endParaRPr>
          </a:p>
        </p:txBody>
      </p:sp>
      <p:pic>
        <p:nvPicPr>
          <p:cNvPr id="2" name="Picture 2">
            <a:extLst>
              <a:ext uri="{FF2B5EF4-FFF2-40B4-BE49-F238E27FC236}">
                <a16:creationId xmlns:a16="http://schemas.microsoft.com/office/drawing/2014/main" id="{A11E7D88-8A16-8256-18FC-52C9F0E453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70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52EC2-23D8-4C8F-9D3E-4868B02591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8628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algn="just">
              <a:spcAft>
                <a:spcPts val="600"/>
              </a:spcAft>
            </a:pPr>
            <a:r>
              <a:rPr lang="en-US" altLang="en-US" sz="3200" kern="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 </a:t>
            </a:r>
            <a:r>
              <a:rPr lang="en-US" sz="3200" dirty="0">
                <a:latin typeface="Calibri" panose="020F0502020204030204" pitchFamily="34" charset="0"/>
                <a:cs typeface="Calibri" panose="020F0502020204030204" pitchFamily="34" charset="0"/>
              </a:rPr>
              <a:t>But I tell you the truth, it is to your advantage that I go away; for if I do not go away, the </a:t>
            </a:r>
            <a:r>
              <a:rPr lang="en-US" sz="3200" b="1" u="sng" dirty="0">
                <a:solidFill>
                  <a:srgbClr val="FFFFCC"/>
                </a:solidFill>
                <a:latin typeface="Calibri" panose="020F0502020204030204" pitchFamily="34" charset="0"/>
                <a:cs typeface="Calibri" panose="020F0502020204030204" pitchFamily="34" charset="0"/>
              </a:rPr>
              <a:t>Helper</a:t>
            </a:r>
            <a:r>
              <a:rPr lang="en-US" sz="3200" dirty="0">
                <a:latin typeface="Calibri" panose="020F0502020204030204" pitchFamily="34" charset="0"/>
                <a:cs typeface="Calibri" panose="020F0502020204030204" pitchFamily="34" charset="0"/>
              </a:rPr>
              <a:t> will not come to you; but if I go, I will send Him to you. </a:t>
            </a:r>
            <a:r>
              <a:rPr lang="en-US" sz="3200" baseline="30000" dirty="0">
                <a:latin typeface="Calibri" panose="020F0502020204030204" pitchFamily="34" charset="0"/>
                <a:cs typeface="Calibri" panose="020F0502020204030204" pitchFamily="34" charset="0"/>
              </a:rPr>
              <a:t>8 </a:t>
            </a:r>
            <a:r>
              <a:rPr lang="en-US" sz="3200" dirty="0">
                <a:latin typeface="Calibri" panose="020F0502020204030204" pitchFamily="34" charset="0"/>
                <a:cs typeface="Calibri" panose="020F0502020204030204" pitchFamily="34" charset="0"/>
              </a:rPr>
              <a:t>And He, when He comes, will </a:t>
            </a:r>
            <a:r>
              <a:rPr lang="en-US" sz="3200" b="1" u="sng" dirty="0">
                <a:solidFill>
                  <a:srgbClr val="FFFFCC"/>
                </a:solidFill>
                <a:latin typeface="Calibri" panose="020F0502020204030204" pitchFamily="34" charset="0"/>
                <a:cs typeface="Calibri" panose="020F0502020204030204" pitchFamily="34" charset="0"/>
              </a:rPr>
              <a:t>convict the world</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concerning </a:t>
            </a:r>
            <a:r>
              <a:rPr lang="en-US" sz="3200" b="1" u="sng" dirty="0">
                <a:solidFill>
                  <a:srgbClr val="FFFFCC"/>
                </a:solidFill>
                <a:latin typeface="Calibri" panose="020F0502020204030204" pitchFamily="34" charset="0"/>
                <a:cs typeface="Calibri" panose="020F0502020204030204" pitchFamily="34" charset="0"/>
              </a:rPr>
              <a:t>sin (</a:t>
            </a:r>
            <a:r>
              <a:rPr lang="en-US" sz="3200" b="1" i="1" u="sng" dirty="0">
                <a:solidFill>
                  <a:srgbClr val="FFFFCC"/>
                </a:solidFill>
                <a:latin typeface="Calibri" panose="020F0502020204030204" pitchFamily="34" charset="0"/>
                <a:cs typeface="Calibri" panose="020F0502020204030204" pitchFamily="34" charset="0"/>
              </a:rPr>
              <a:t>hamartia</a:t>
            </a:r>
            <a:r>
              <a:rPr lang="en-US" sz="3200" b="1" u="sng" dirty="0">
                <a:solidFill>
                  <a:srgbClr val="FFFFCC"/>
                </a:solidFill>
                <a:latin typeface="Calibri" panose="020F0502020204030204" pitchFamily="34" charset="0"/>
                <a:cs typeface="Calibri" panose="020F0502020204030204" pitchFamily="34" charset="0"/>
              </a:rPr>
              <a:t>, singular noun)</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and righteousness and judgment; </a:t>
            </a:r>
            <a:r>
              <a:rPr lang="en-US" sz="3200" baseline="30000" dirty="0">
                <a:latin typeface="Calibri" panose="020F0502020204030204" pitchFamily="34" charset="0"/>
                <a:cs typeface="Calibri" panose="020F0502020204030204" pitchFamily="34" charset="0"/>
              </a:rPr>
              <a:t>9 </a:t>
            </a:r>
            <a:r>
              <a:rPr lang="en-US" sz="3200" dirty="0">
                <a:latin typeface="Calibri" panose="020F0502020204030204" pitchFamily="34" charset="0"/>
                <a:cs typeface="Calibri" panose="020F0502020204030204" pitchFamily="34" charset="0"/>
              </a:rPr>
              <a:t>concerning sin, </a:t>
            </a:r>
            <a:r>
              <a:rPr lang="en-US" sz="3200" b="1" u="sng" dirty="0">
                <a:solidFill>
                  <a:srgbClr val="FFFFCC"/>
                </a:solidFill>
                <a:latin typeface="Calibri" panose="020F0502020204030204" pitchFamily="34" charset="0"/>
                <a:cs typeface="Calibri" panose="020F0502020204030204" pitchFamily="34" charset="0"/>
              </a:rPr>
              <a:t>because they do not believe in Me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10 </a:t>
            </a:r>
            <a:r>
              <a:rPr lang="en-US" sz="3200" dirty="0">
                <a:latin typeface="Calibri" panose="020F0502020204030204" pitchFamily="34" charset="0"/>
                <a:cs typeface="Calibri" panose="020F0502020204030204" pitchFamily="34" charset="0"/>
              </a:rPr>
              <a:t>and concerning righteousness, because I go to the Father and you no longer see Me; </a:t>
            </a:r>
            <a:r>
              <a:rPr lang="en-US" sz="3200" baseline="30000" dirty="0">
                <a:latin typeface="Calibri" panose="020F0502020204030204" pitchFamily="34" charset="0"/>
                <a:cs typeface="Calibri" panose="020F0502020204030204" pitchFamily="34" charset="0"/>
              </a:rPr>
              <a:t>11 </a:t>
            </a:r>
            <a:r>
              <a:rPr lang="en-US" sz="3200" dirty="0">
                <a:latin typeface="Calibri" panose="020F0502020204030204" pitchFamily="34" charset="0"/>
                <a:cs typeface="Calibri" panose="020F0502020204030204" pitchFamily="34" charset="0"/>
              </a:rPr>
              <a:t>and concerning judgment, because the ruler of this world has been judged</a:t>
            </a:r>
            <a:r>
              <a:rPr lang="en-US" altLang="en-US" sz="32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12913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609599" y="228600"/>
            <a:ext cx="10929257" cy="1143000"/>
          </a:xfrm>
        </p:spPr>
        <p:txBody>
          <a:bodyPr/>
          <a:lstStyle/>
          <a:p>
            <a:pPr algn="ctr"/>
            <a:r>
              <a:rPr lang="en-US" sz="4000" dirty="0"/>
              <a:t>Irresistible Grace = Regeneration </a:t>
            </a:r>
            <a:br>
              <a:rPr lang="en-US" sz="4000" dirty="0"/>
            </a:br>
            <a:r>
              <a:rPr lang="en-US" sz="4000" dirty="0"/>
              <a:t>Precedes Faith &amp; Faith is a Gift</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599" y="1905000"/>
            <a:ext cx="10929257" cy="2971800"/>
          </a:xfrm>
        </p:spPr>
        <p:txBody>
          <a:bodyPr/>
          <a:lstStyle/>
          <a:p>
            <a:pPr marL="0" indent="0" algn="just">
              <a:buNone/>
            </a:pPr>
            <a:r>
              <a:rPr lang="en-US" dirty="0">
                <a:effectLst/>
              </a:rPr>
              <a:t>“I” stands for “Irresistible Grace.” Faith is something “God irresistibly bestowed upon the elect without their having believed anything…By such reasoning, man…can’t even hear the gospel—much less respond to the pleadings of Christ.” </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5943600"/>
            <a:ext cx="95250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Bob Kirkland, </a:t>
            </a:r>
            <a:r>
              <a:rPr lang="en-US" i="1" dirty="0">
                <a:latin typeface="Calibri" panose="020F0502020204030204" pitchFamily="34" charset="0"/>
                <a:cs typeface="Calibri" panose="020F0502020204030204" pitchFamily="34" charset="0"/>
              </a:rPr>
              <a:t>Calvinism: None Dare Call It Heresy; Spotlight on the Life and Teachings of John Calvin</a:t>
            </a:r>
            <a:r>
              <a:rPr lang="en-US" dirty="0">
                <a:latin typeface="Calibri" panose="020F0502020204030204" pitchFamily="34" charset="0"/>
                <a:cs typeface="Calibri" panose="020F0502020204030204" pitchFamily="34" charset="0"/>
              </a:rPr>
              <a:t> (Eureka, MT: Lighthouse Trails, 2018), 34.</a:t>
            </a:r>
          </a:p>
        </p:txBody>
      </p:sp>
    </p:spTree>
    <p:extLst>
      <p:ext uri="{BB962C8B-B14F-4D97-AF65-F5344CB8AC3E}">
        <p14:creationId xmlns:p14="http://schemas.microsoft.com/office/powerpoint/2010/main" val="1978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1197428" y="228600"/>
            <a:ext cx="10363200" cy="914400"/>
          </a:xfrm>
        </p:spPr>
        <p:txBody>
          <a:bodyPr/>
          <a:lstStyle/>
          <a:p>
            <a:pPr algn="ctr"/>
            <a:r>
              <a:rPr lang="en-US" sz="3600" dirty="0"/>
              <a:t>Divine Drawing vs. Divine Coercion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20486" y="1600200"/>
            <a:ext cx="10951028" cy="2286000"/>
          </a:xfrm>
        </p:spPr>
        <p:txBody>
          <a:bodyPr/>
          <a:lstStyle/>
          <a:p>
            <a:pPr marL="0" indent="0" algn="just">
              <a:buNone/>
            </a:pPr>
            <a:r>
              <a:rPr lang="en-US" dirty="0">
                <a:effectLst/>
              </a:rPr>
              <a:t>“We see then that while it is the Holy Spirit’s work to draw men to the Savior, it is incumbent on each individual to respond of his own free will prior to conversion.”   </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5867400"/>
            <a:ext cx="95250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Bob Kirkland, </a:t>
            </a:r>
            <a:r>
              <a:rPr lang="en-US" i="1" dirty="0">
                <a:latin typeface="Calibri" panose="020F0502020204030204" pitchFamily="34" charset="0"/>
                <a:cs typeface="Calibri" panose="020F0502020204030204" pitchFamily="34" charset="0"/>
              </a:rPr>
              <a:t>Calvinism: None Dare Call It Heresy; Spotlight on the Life and Teachings of John Calvin</a:t>
            </a:r>
            <a:r>
              <a:rPr lang="en-US" dirty="0">
                <a:latin typeface="Calibri" panose="020F0502020204030204" pitchFamily="34" charset="0"/>
                <a:cs typeface="Calibri" panose="020F0502020204030204" pitchFamily="34" charset="0"/>
              </a:rPr>
              <a:t> (Eureka, MT: Lighthouse Trails, 2018), 40.</a:t>
            </a:r>
          </a:p>
        </p:txBody>
      </p:sp>
    </p:spTree>
    <p:extLst>
      <p:ext uri="{BB962C8B-B14F-4D97-AF65-F5344CB8AC3E}">
        <p14:creationId xmlns:p14="http://schemas.microsoft.com/office/powerpoint/2010/main" val="56778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38100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“In His convicting work the Holy Spirit draws sinners to Himself and waits for their simple response of faith. God then imparts eternal life to them the moment they believe. As Paul and Silas told the Philippian jailer, ‘Believe on the Lord Jesus Christ, and you will be saved (Acts 16:31).’”</a:t>
            </a:r>
          </a:p>
        </p:txBody>
      </p:sp>
      <p:sp>
        <p:nvSpPr>
          <p:cNvPr id="6" name="Rectangle 2"/>
          <p:cNvSpPr>
            <a:spLocks noChangeArrowheads="1"/>
          </p:cNvSpPr>
          <p:nvPr/>
        </p:nvSpPr>
        <p:spPr bwMode="auto">
          <a:xfrm>
            <a:off x="914401" y="218388"/>
            <a:ext cx="10363199"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René A. Lopez</a:t>
            </a:r>
          </a:p>
        </p:txBody>
      </p:sp>
      <p:sp>
        <p:nvSpPr>
          <p:cNvPr id="2" name="Rectangle 1">
            <a:extLst>
              <a:ext uri="{FF2B5EF4-FFF2-40B4-BE49-F238E27FC236}">
                <a16:creationId xmlns:a16="http://schemas.microsoft.com/office/drawing/2014/main" id="{B3A1C6A8-DD6B-4946-A05C-D3B350B1DE81}"/>
              </a:ext>
            </a:extLst>
          </p:cNvPr>
          <p:cNvSpPr/>
          <p:nvPr/>
        </p:nvSpPr>
        <p:spPr>
          <a:xfrm>
            <a:off x="419100" y="6400800"/>
            <a:ext cx="11353800" cy="369332"/>
          </a:xfrm>
          <a:prstGeom prst="rect">
            <a:avLst/>
          </a:prstGeom>
        </p:spPr>
        <p:txBody>
          <a:bodyPr wrap="square">
            <a:spAutoFit/>
          </a:bodyPr>
          <a:lstStyle/>
          <a:p>
            <a:pPr algn="ctr">
              <a:defRPr/>
            </a:pPr>
            <a:r>
              <a:rPr lang="en-US" sz="1800" i="1" dirty="0">
                <a:latin typeface="Calibri" panose="020F0502020204030204" pitchFamily="34" charset="0"/>
                <a:cs typeface="Calibri" panose="020F0502020204030204" pitchFamily="34" charset="0"/>
              </a:rPr>
              <a:t>“Is Faith a Gift From God or a Human Exercise?,”</a:t>
            </a:r>
            <a:r>
              <a:rPr lang="en-US" sz="1800" dirty="0">
                <a:latin typeface="Calibri" panose="020F0502020204030204" pitchFamily="34" charset="0"/>
                <a:cs typeface="Calibri" panose="020F0502020204030204" pitchFamily="34" charset="0"/>
              </a:rPr>
              <a:t> Bibliotheca Sacra 164 (July–September 2007): 276.</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2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64008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Ordo-</a:t>
            </a:r>
            <a:r>
              <a:rPr lang="en-US" dirty="0" err="1">
                <a:effectLst/>
                <a:cs typeface="Calibri" pitchFamily="34" charset="0"/>
              </a:rPr>
              <a:t>Salutis</a:t>
            </a:r>
            <a:endParaRPr lang="en-US" dirty="0">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Why believe?</a:t>
            </a:r>
          </a:p>
        </p:txBody>
      </p:sp>
      <p:sp>
        <p:nvSpPr>
          <p:cNvPr id="4" name="Title 1">
            <a:extLst>
              <a:ext uri="{FF2B5EF4-FFF2-40B4-BE49-F238E27FC236}">
                <a16:creationId xmlns:a16="http://schemas.microsoft.com/office/drawing/2014/main" id="{32DF1AB7-2417-17C9-00F7-00A9973B39E4}"/>
              </a:ext>
            </a:extLst>
          </p:cNvPr>
          <p:cNvSpPr txBox="1">
            <a:spLocks/>
          </p:cNvSpPr>
          <p:nvPr/>
        </p:nvSpPr>
        <p:spPr bwMode="auto">
          <a:xfrm>
            <a:off x="609600" y="2286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a:effectLst>
                  <a:outerShdw blurRad="38100" dist="38100" dir="2700000" algn="tl">
                    <a:srgbClr val="000000"/>
                  </a:outerShdw>
                </a:effectLst>
                <a:ea typeface="+mn-ea"/>
                <a:cs typeface="Calibri" pitchFamily="34" charset="0"/>
              </a:rPr>
              <a:t>Regeneration Precedes Faith?</a:t>
            </a:r>
            <a:endParaRPr lang="en-US" sz="3600" kern="0" dirty="0">
              <a:effectLst>
                <a:outerShdw blurRad="38100" dist="38100" dir="2700000" algn="tl">
                  <a:srgbClr val="000000"/>
                </a:outerShdw>
              </a:effectLst>
              <a:ea typeface="+mn-ea"/>
              <a:cs typeface="Calibri" pitchFamily="34" charset="0"/>
            </a:endParaRPr>
          </a:p>
        </p:txBody>
      </p:sp>
      <p:pic>
        <p:nvPicPr>
          <p:cNvPr id="2" name="Picture 2">
            <a:extLst>
              <a:ext uri="{FF2B5EF4-FFF2-40B4-BE49-F238E27FC236}">
                <a16:creationId xmlns:a16="http://schemas.microsoft.com/office/drawing/2014/main" id="{AD72096E-6E88-6DE6-51FD-0F94679AAE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0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07D980-7ADC-4335-BD81-CAAC59002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 name="Rectangle 3"/>
          <p:cNvSpPr txBox="1">
            <a:spLocks/>
          </p:cNvSpPr>
          <p:nvPr/>
        </p:nvSpPr>
        <p:spPr bwMode="auto">
          <a:xfrm>
            <a:off x="609600" y="0"/>
            <a:ext cx="10972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Clr>
                <a:schemeClr val="tx2"/>
              </a:buClr>
              <a:buSzPct val="75000"/>
              <a:buNone/>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19:28</a:t>
            </a:r>
          </a:p>
          <a:p>
            <a:pPr marL="0" indent="0" algn="just">
              <a:spcBef>
                <a:spcPts val="0"/>
              </a:spcBef>
              <a:spcAft>
                <a:spcPts val="0"/>
              </a:spcAft>
              <a:buNone/>
            </a:pPr>
            <a:r>
              <a:rPr lang="en-US" sz="3600" dirty="0">
                <a:effectLst>
                  <a:outerShdw blurRad="38100" dist="38100" dir="2700000" algn="tl">
                    <a:srgbClr val="000000">
                      <a:alpha val="43137"/>
                    </a:srgbClr>
                  </a:outerShdw>
                </a:effectLst>
                <a:latin typeface="Calibri" panose="020F0502020204030204" pitchFamily="34" charset="0"/>
              </a:rPr>
              <a:t>“</a:t>
            </a:r>
            <a:r>
              <a:rPr lang="en-US" sz="3600" dirty="0">
                <a:latin typeface="Calibri" panose="020F0502020204030204" pitchFamily="34" charset="0"/>
              </a:rPr>
              <a:t>And Jesus said to them, ’Truly I say to you, that you who have followed Me, in the </a:t>
            </a:r>
            <a:r>
              <a:rPr lang="en-US" sz="3600" b="1" u="sng" dirty="0">
                <a:solidFill>
                  <a:srgbClr val="FFFFCC"/>
                </a:solidFill>
                <a:latin typeface="Calibri" panose="020F0502020204030204" pitchFamily="34" charset="0"/>
              </a:rPr>
              <a:t>regeneration [</a:t>
            </a:r>
            <a:r>
              <a:rPr lang="en-US" sz="3600" b="1" i="1" u="sng" dirty="0">
                <a:solidFill>
                  <a:srgbClr val="FFFFCC"/>
                </a:solidFill>
                <a:latin typeface="Calibri" panose="020F0502020204030204" pitchFamily="34" charset="0"/>
              </a:rPr>
              <a:t>palingenesia</a:t>
            </a:r>
            <a:r>
              <a:rPr lang="en-US" sz="3600" b="1" u="sng" dirty="0">
                <a:solidFill>
                  <a:srgbClr val="FFFFCC"/>
                </a:solidFill>
                <a:latin typeface="Calibri" panose="020F0502020204030204" pitchFamily="34" charset="0"/>
              </a:rPr>
              <a:t>]</a:t>
            </a:r>
            <a:r>
              <a:rPr lang="en-US" sz="3600" i="1" dirty="0">
                <a:latin typeface="Calibri" panose="020F0502020204030204" pitchFamily="34" charset="0"/>
              </a:rPr>
              <a:t> </a:t>
            </a:r>
            <a:r>
              <a:rPr lang="en-US" sz="3600" dirty="0">
                <a:latin typeface="Calibri" panose="020F0502020204030204" pitchFamily="34" charset="0"/>
              </a:rPr>
              <a:t>when the Son of Man will sit on His glorious throne, you also shall sit upon twelve thrones, judging the twelve tribes of Israel.’”</a:t>
            </a:r>
          </a:p>
        </p:txBody>
      </p:sp>
      <p:pic>
        <p:nvPicPr>
          <p:cNvPr id="2" name="Picture 1">
            <a:extLst>
              <a:ext uri="{FF2B5EF4-FFF2-40B4-BE49-F238E27FC236}">
                <a16:creationId xmlns:a16="http://schemas.microsoft.com/office/drawing/2014/main" id="{4C03C3EA-6F19-2569-CED0-C4142E0F0F56}"/>
              </a:ext>
            </a:extLst>
          </p:cNvPr>
          <p:cNvPicPr>
            <a:picLocks noChangeAspect="1"/>
          </p:cNvPicPr>
          <p:nvPr/>
        </p:nvPicPr>
        <p:blipFill>
          <a:blip r:embed="rId4"/>
          <a:srcRect l="6875" t="15909" r="11875" b="32954"/>
          <a:stretch/>
        </p:blipFill>
        <p:spPr>
          <a:xfrm>
            <a:off x="4114800" y="3429000"/>
            <a:ext cx="3962401" cy="1371600"/>
          </a:xfrm>
          <a:prstGeom prst="rect">
            <a:avLst/>
          </a:prstGeom>
        </p:spPr>
      </p:pic>
    </p:spTree>
    <p:extLst>
      <p:ext uri="{BB962C8B-B14F-4D97-AF65-F5344CB8AC3E}">
        <p14:creationId xmlns:p14="http://schemas.microsoft.com/office/powerpoint/2010/main" val="3881994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Ordo-</a:t>
            </a:r>
            <a:r>
              <a:rPr lang="en-US" dirty="0" err="1">
                <a:effectLst/>
                <a:cs typeface="Calibri" pitchFamily="34" charset="0"/>
              </a:rPr>
              <a:t>Salutis</a:t>
            </a:r>
            <a:endParaRPr lang="en-US" dirty="0">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cs typeface="Calibri" pitchFamily="34" charset="0"/>
              </a:rPr>
              <a:t>Why believe?</a:t>
            </a:r>
          </a:p>
        </p:txBody>
      </p:sp>
      <p:sp>
        <p:nvSpPr>
          <p:cNvPr id="4" name="Title 1">
            <a:extLst>
              <a:ext uri="{FF2B5EF4-FFF2-40B4-BE49-F238E27FC236}">
                <a16:creationId xmlns:a16="http://schemas.microsoft.com/office/drawing/2014/main" id="{43999374-27D1-DC02-0885-BCFF4B5D04BC}"/>
              </a:ext>
            </a:extLst>
          </p:cNvPr>
          <p:cNvSpPr txBox="1">
            <a:spLocks/>
          </p:cNvSpPr>
          <p:nvPr/>
        </p:nvSpPr>
        <p:spPr bwMode="auto">
          <a:xfrm>
            <a:off x="609600" y="2286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a:effectLst>
                  <a:outerShdw blurRad="38100" dist="38100" dir="2700000" algn="tl">
                    <a:srgbClr val="000000"/>
                  </a:outerShdw>
                </a:effectLst>
                <a:ea typeface="+mn-ea"/>
                <a:cs typeface="Calibri" pitchFamily="34" charset="0"/>
              </a:rPr>
              <a:t>Regeneration Precedes Faith?</a:t>
            </a:r>
            <a:endParaRPr lang="en-US" sz="3600" kern="0" dirty="0">
              <a:effectLst>
                <a:outerShdw blurRad="38100" dist="38100" dir="2700000" algn="tl">
                  <a:srgbClr val="000000"/>
                </a:outerShdw>
              </a:effectLst>
              <a:ea typeface="+mn-ea"/>
              <a:cs typeface="Calibri" pitchFamily="34" charset="0"/>
            </a:endParaRPr>
          </a:p>
        </p:txBody>
      </p:sp>
      <p:pic>
        <p:nvPicPr>
          <p:cNvPr id="2" name="Picture 2">
            <a:extLst>
              <a:ext uri="{FF2B5EF4-FFF2-40B4-BE49-F238E27FC236}">
                <a16:creationId xmlns:a16="http://schemas.microsoft.com/office/drawing/2014/main" id="{6DF16DE2-4000-FCC2-2D4D-D63E0E7A63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186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914400"/>
          </a:xfrm>
        </p:spPr>
        <p:txBody>
          <a:bodyPr/>
          <a:lstStyle/>
          <a:p>
            <a:pPr algn="ctr"/>
            <a:r>
              <a:rPr lang="en-US" sz="3600" dirty="0"/>
              <a:t>Charles Ryrie</a:t>
            </a:r>
            <a:endParaRPr lang="en-US" sz="2000" dirty="0"/>
          </a:p>
        </p:txBody>
      </p:sp>
      <p:sp>
        <p:nvSpPr>
          <p:cNvPr id="16387" name="Rectangle 3"/>
          <p:cNvSpPr>
            <a:spLocks noGrp="1" noChangeArrowheads="1"/>
          </p:cNvSpPr>
          <p:nvPr>
            <p:ph type="body" idx="1"/>
          </p:nvPr>
        </p:nvSpPr>
        <p:spPr>
          <a:xfrm>
            <a:off x="600740" y="1600200"/>
            <a:ext cx="10972800" cy="3200400"/>
          </a:xfrm>
        </p:spPr>
        <p:txBody>
          <a:bodyPr/>
          <a:lstStyle/>
          <a:p>
            <a:pPr marL="0" indent="0" algn="just">
              <a:buNone/>
              <a:defRPr/>
            </a:pPr>
            <a:r>
              <a:rPr lang="en-US" dirty="0"/>
              <a:t>“In the Reformed statement of the </a:t>
            </a:r>
            <a:r>
              <a:rPr lang="en-US" i="1" dirty="0"/>
              <a:t>ordo salutis</a:t>
            </a:r>
            <a:r>
              <a:rPr lang="en-US" dirty="0"/>
              <a:t>, regeneration precedes faith, for, it is argued, a sinner must be given new life in order to be able to believe. While this is admittedly stated only as a logical order, it is not wise to insist even on that; for it may as well be argued that if a sinner has new life through regeneration, why does he need to believe?</a:t>
            </a:r>
            <a:r>
              <a:rPr lang="en-US" sz="28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2" name="TextBox 1">
            <a:extLst>
              <a:ext uri="{FF2B5EF4-FFF2-40B4-BE49-F238E27FC236}">
                <a16:creationId xmlns:a16="http://schemas.microsoft.com/office/drawing/2014/main" id="{26C24F24-C583-4FE3-9866-52B5C59C1BAA}"/>
              </a:ext>
            </a:extLst>
          </p:cNvPr>
          <p:cNvSpPr txBox="1"/>
          <p:nvPr/>
        </p:nvSpPr>
        <p:spPr>
          <a:xfrm>
            <a:off x="609600" y="6324600"/>
            <a:ext cx="109728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Charles C. Ryrie, </a:t>
            </a:r>
            <a:r>
              <a:rPr lang="en-US" sz="2000" i="1" dirty="0">
                <a:latin typeface="Calibri" panose="020F0502020204030204" pitchFamily="34" charset="0"/>
                <a:cs typeface="Calibri" panose="020F0502020204030204" pitchFamily="34" charset="0"/>
              </a:rPr>
              <a:t>Basic Theology</a:t>
            </a:r>
            <a:r>
              <a:rPr lang="en-US" sz="2000" dirty="0">
                <a:latin typeface="Calibri" panose="020F0502020204030204" pitchFamily="34" charset="0"/>
                <a:cs typeface="Calibri" panose="020F0502020204030204" pitchFamily="34" charset="0"/>
              </a:rPr>
              <a:t> (Wheaton, IL: Victor, 1986; reprint, Chicago: Moody, 1999), 326.</a:t>
            </a:r>
          </a:p>
        </p:txBody>
      </p:sp>
    </p:spTree>
    <p:extLst>
      <p:ext uri="{BB962C8B-B14F-4D97-AF65-F5344CB8AC3E}">
        <p14:creationId xmlns:p14="http://schemas.microsoft.com/office/powerpoint/2010/main" val="303282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981200" y="274637"/>
            <a:ext cx="8229600" cy="842471"/>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Does Regeneration Precede Faith?</a:t>
            </a:r>
          </a:p>
        </p:txBody>
      </p:sp>
      <p:sp>
        <p:nvSpPr>
          <p:cNvPr id="106499" name="Content Placeholder 2"/>
          <p:cNvSpPr>
            <a:spLocks noGrp="1"/>
          </p:cNvSpPr>
          <p:nvPr>
            <p:ph idx="1"/>
          </p:nvPr>
        </p:nvSpPr>
        <p:spPr>
          <a:xfrm>
            <a:off x="609600" y="1600200"/>
            <a:ext cx="10972800" cy="3581401"/>
          </a:xfrm>
        </p:spPr>
        <p:txBody>
          <a:bodyPr/>
          <a:lstStyle/>
          <a:p>
            <a:pPr marL="0" indent="0" algn="just" eaLnBrk="1" hangingPunct="1">
              <a:spcBef>
                <a:spcPts val="0"/>
              </a:spcBef>
              <a:spcAft>
                <a:spcPts val="0"/>
              </a:spcAft>
              <a:buNone/>
              <a:defRPr/>
            </a:pPr>
            <a:r>
              <a:rPr lang="en-US" dirty="0"/>
              <a:t>"If I am to preach the faith in Christ to a man who is regenerated, then the man, being regenerated, is saved already, and it is an unnecessary and ridiculous thing for me to preach Christ to him, and bid him to believe in order to be saved when he is saved already, being regenerate. Am I only to preach faith to those who have it? Absurd, indeed! Is not this waiting till the man is cured and then bringing him the medicine? This is preaching Christ to the righteous and not to sinners." </a:t>
            </a:r>
          </a:p>
        </p:txBody>
      </p:sp>
      <p:pic>
        <p:nvPicPr>
          <p:cNvPr id="19458" name="Picture 2" descr="https://blog.logoscdn.com/wp-content/uploads/Spurge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43907" y="228600"/>
            <a:ext cx="738493" cy="970547"/>
          </a:xfrm>
          <a:prstGeom prst="rect">
            <a:avLst/>
          </a:prstGeom>
          <a:noFill/>
          <a:ln>
            <a:solidFill>
              <a:schemeClr val="tx1"/>
            </a:solidFill>
          </a:ln>
        </p:spPr>
      </p:pic>
      <p:sp>
        <p:nvSpPr>
          <p:cNvPr id="2" name="Rectangle 1">
            <a:extLst>
              <a:ext uri="{FF2B5EF4-FFF2-40B4-BE49-F238E27FC236}">
                <a16:creationId xmlns:a16="http://schemas.microsoft.com/office/drawing/2014/main" id="{2A60A7FA-1D1C-44FE-B1FF-FD4DC5AF6E0B}"/>
              </a:ext>
            </a:extLst>
          </p:cNvPr>
          <p:cNvSpPr/>
          <p:nvPr/>
        </p:nvSpPr>
        <p:spPr>
          <a:xfrm>
            <a:off x="2762250" y="6248400"/>
            <a:ext cx="6667500" cy="461665"/>
          </a:xfrm>
          <a:prstGeom prst="rect">
            <a:avLst/>
          </a:prstGeom>
        </p:spPr>
        <p:txBody>
          <a:bodyPr wrap="square">
            <a:spAutoFit/>
          </a:bodyPr>
          <a:lstStyle/>
          <a:p>
            <a:pPr marL="0" indent="0" algn="ctr" eaLnBrk="1" hangingPunct="1">
              <a:spcBef>
                <a:spcPts val="600"/>
              </a:spcBef>
              <a:spcAft>
                <a:spcPts val="0"/>
              </a:spcAft>
              <a:buNone/>
              <a:defRPr/>
            </a:pPr>
            <a:r>
              <a:rPr lang="en-US" dirty="0">
                <a:effectLst>
                  <a:outerShdw blurRad="38100" dist="38100" dir="2700000" algn="tl">
                    <a:srgbClr val="000000"/>
                  </a:outerShdw>
                </a:effectLst>
                <a:latin typeface="Calibri" panose="020F0502020204030204" pitchFamily="34" charset="0"/>
                <a:cs typeface="Calibri" panose="020F0502020204030204" pitchFamily="34" charset="0"/>
              </a:rPr>
              <a:t>[Spurgeon - Sermon entitled, </a:t>
            </a:r>
            <a:r>
              <a:rPr lang="en-US" i="1" dirty="0">
                <a:effectLst>
                  <a:outerShdw blurRad="38100" dist="38100" dir="2700000" algn="tl">
                    <a:srgbClr val="000000"/>
                  </a:outerShdw>
                </a:effectLst>
                <a:latin typeface="Calibri" panose="020F0502020204030204" pitchFamily="34" charset="0"/>
                <a:cs typeface="Calibri" panose="020F0502020204030204" pitchFamily="34" charset="0"/>
              </a:rPr>
              <a:t>The Warrant of Faith</a:t>
            </a:r>
            <a:r>
              <a:rPr lang="en-US" dirty="0">
                <a:effectLst>
                  <a:outerShdw blurRad="38100" dist="38100" dir="2700000" algn="tl">
                    <a:srgbClr val="000000"/>
                  </a:outerShdw>
                </a:effectLst>
                <a:latin typeface="Calibri" panose="020F0502020204030204" pitchFamily="34" charset="0"/>
                <a:cs typeface="Calibri" panose="020F0502020204030204" pitchFamily="34" charset="0"/>
              </a:rPr>
              <a:t>].</a:t>
            </a:r>
            <a:endParaRPr lang="en-US" alt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99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0299-20BE-86F4-0035-2BA02E6996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86EE5-BCE0-2142-DAEC-A6C0BF015B10}"/>
              </a:ext>
            </a:extLst>
          </p:cNvPr>
          <p:cNvSpPr>
            <a:spLocks noGrp="1"/>
          </p:cNvSpPr>
          <p:nvPr>
            <p:ph idx="1"/>
          </p:nvPr>
        </p:nvSpPr>
        <p:spPr>
          <a:xfrm>
            <a:off x="609600" y="1600200"/>
            <a:ext cx="7620000" cy="5029200"/>
          </a:xfrm>
        </p:spPr>
        <p:txBody>
          <a:bodyPr/>
          <a:lstStyle/>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Calvinistic arguments</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God’s grace</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 by disbelieving</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John 6:44?</a:t>
            </a:r>
          </a:p>
        </p:txBody>
      </p:sp>
      <p:sp>
        <p:nvSpPr>
          <p:cNvPr id="4" name="Title 1">
            <a:extLst>
              <a:ext uri="{FF2B5EF4-FFF2-40B4-BE49-F238E27FC236}">
                <a16:creationId xmlns:a16="http://schemas.microsoft.com/office/drawing/2014/main" id="{42F5CE23-B06F-6B4D-8EEE-1B870FE25695}"/>
              </a:ext>
            </a:extLst>
          </p:cNvPr>
          <p:cNvSpPr>
            <a:spLocks noGrp="1"/>
          </p:cNvSpPr>
          <p:nvPr>
            <p:ph type="title"/>
          </p:nvPr>
        </p:nvSpPr>
        <p:spPr>
          <a:xfrm>
            <a:off x="1143000" y="228600"/>
            <a:ext cx="9220200" cy="914400"/>
          </a:xfrm>
        </p:spPr>
        <p:txBody>
          <a:bodyPr/>
          <a:lstStyle/>
          <a:p>
            <a:pPr marL="742950" indent="-742950" algn="ctr">
              <a:buClr>
                <a:srgbClr val="CC66FF"/>
              </a:buClr>
              <a:buFont typeface="+mj-lt"/>
              <a:buAutoNum type="alphaUcPeriod" startAt="4"/>
            </a:pPr>
            <a:r>
              <a:rPr lang="en-US" sz="3600" dirty="0">
                <a:effectLst>
                  <a:outerShdw blurRad="38100" dist="38100" dir="2700000" algn="tl">
                    <a:srgbClr val="000000">
                      <a:alpha val="43137"/>
                    </a:srgbClr>
                  </a:outerShdw>
                </a:effectLst>
              </a:rPr>
              <a:t>Irresistible Grace</a:t>
            </a:r>
          </a:p>
        </p:txBody>
      </p:sp>
      <p:pic>
        <p:nvPicPr>
          <p:cNvPr id="2" name="Picture 2">
            <a:extLst>
              <a:ext uri="{FF2B5EF4-FFF2-40B4-BE49-F238E27FC236}">
                <a16:creationId xmlns:a16="http://schemas.microsoft.com/office/drawing/2014/main" id="{4332EE08-53FE-6642-DEDB-7284EA8739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5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914400"/>
          </a:xfrm>
        </p:spPr>
        <p:txBody>
          <a:bodyPr/>
          <a:lstStyle/>
          <a:p>
            <a:pPr marL="742950" indent="-742950" algn="ctr">
              <a:buClr>
                <a:srgbClr val="66FF66"/>
              </a:buClr>
              <a:buFont typeface="+mj-lt"/>
              <a:buAutoNum type="arabicPeriod" startAt="2"/>
            </a:pPr>
            <a:r>
              <a:rPr lang="en-US" sz="3600" dirty="0">
                <a:effectLst>
                  <a:outerShdw blurRad="38100" dist="38100" dir="2700000" algn="tl">
                    <a:srgbClr val="000000">
                      <a:alpha val="43137"/>
                    </a:srgbClr>
                  </a:outerShdw>
                </a:effectLst>
              </a:rPr>
              <a:t>Calvinistic Arguments</a:t>
            </a:r>
          </a:p>
        </p:txBody>
      </p:sp>
      <p:sp>
        <p:nvSpPr>
          <p:cNvPr id="3" name="Content Placeholder 2"/>
          <p:cNvSpPr>
            <a:spLocks noGrp="1"/>
          </p:cNvSpPr>
          <p:nvPr>
            <p:ph idx="1"/>
          </p:nvPr>
        </p:nvSpPr>
        <p:spPr>
          <a:xfrm>
            <a:off x="609600" y="1600200"/>
            <a:ext cx="8229600" cy="2819400"/>
          </a:xfrm>
        </p:spPr>
        <p:txBody>
          <a:bodyPr/>
          <a:lstStyle/>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cs typeface="Calibri" pitchFamily="34" charset="0"/>
              </a:rPr>
              <a:t>Faith is a gift</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Regeneration precedes faith</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Lost man cannot seek God (Rom. 3:11)</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8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BB0D-AAEF-1C50-2AD6-A295DAE06B6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8CC494E-6634-DDEF-370D-2BC9B1F636FC}"/>
              </a:ext>
            </a:extLst>
          </p:cNvPr>
          <p:cNvSpPr>
            <a:spLocks noGrp="1"/>
          </p:cNvSpPr>
          <p:nvPr>
            <p:ph type="title"/>
          </p:nvPr>
        </p:nvSpPr>
        <p:spPr>
          <a:xfrm>
            <a:off x="266700" y="228600"/>
            <a:ext cx="11658600" cy="914400"/>
          </a:xfrm>
        </p:spPr>
        <p:txBody>
          <a:bodyPr/>
          <a:lstStyle/>
          <a:p>
            <a:pPr marL="742950" indent="-742950" algn="ctr">
              <a:spcBef>
                <a:spcPts val="0"/>
              </a:spcBef>
              <a:spcAft>
                <a:spcPts val="2400"/>
              </a:spcAft>
              <a:buClr>
                <a:srgbClr val="FFC000"/>
              </a:buClr>
              <a:buSzPct val="100000"/>
              <a:buFont typeface="+mj-lt"/>
              <a:buAutoNum type="alphaLcParenR"/>
              <a:defRPr/>
            </a:pPr>
            <a:r>
              <a:rPr lang="en-US" sz="3600" dirty="0">
                <a:effectLst>
                  <a:outerShdw blurRad="38100" dist="38100" dir="2700000" algn="tl">
                    <a:srgbClr val="000000">
                      <a:alpha val="43137"/>
                    </a:srgbClr>
                  </a:outerShdw>
                </a:effectLst>
              </a:rPr>
              <a:t>Faith is a Gift?</a:t>
            </a:r>
          </a:p>
        </p:txBody>
      </p:sp>
      <p:sp>
        <p:nvSpPr>
          <p:cNvPr id="3" name="Content Placeholder 2">
            <a:extLst>
              <a:ext uri="{FF2B5EF4-FFF2-40B4-BE49-F238E27FC236}">
                <a16:creationId xmlns:a16="http://schemas.microsoft.com/office/drawing/2014/main" id="{AF7F678D-02D1-9802-5551-43432D43E1F9}"/>
              </a:ext>
            </a:extLst>
          </p:cNvPr>
          <p:cNvSpPr>
            <a:spLocks noGrp="1"/>
          </p:cNvSpPr>
          <p:nvPr>
            <p:ph idx="1"/>
          </p:nvPr>
        </p:nvSpPr>
        <p:spPr>
          <a:xfrm>
            <a:off x="1524000" y="1600200"/>
            <a:ext cx="5943600" cy="4956980"/>
          </a:xfrm>
        </p:spPr>
        <p:txBody>
          <a:bodyPr/>
          <a:lstStyle/>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Calvinist Examples</a:t>
            </a:r>
          </a:p>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Faith is a work? </a:t>
            </a:r>
          </a:p>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3000"/>
              </a:spcAft>
              <a:buClr>
                <a:schemeClr val="tx2"/>
              </a:buClr>
              <a:buSzPct val="100000"/>
              <a:buFont typeface="+mj-lt"/>
              <a:buAutoNum type="romanLcPeriod"/>
              <a:defRPr/>
            </a:pPr>
            <a:r>
              <a:rPr lang="en-US" b="1" u="sng" dirty="0">
                <a:solidFill>
                  <a:srgbClr val="FFFFCC"/>
                </a:solidFill>
                <a:effectLst/>
                <a:cs typeface="Calibri" pitchFamily="34" charset="0"/>
              </a:rPr>
              <a:t>Miscellaneous problems</a:t>
            </a:r>
          </a:p>
        </p:txBody>
      </p:sp>
      <p:pic>
        <p:nvPicPr>
          <p:cNvPr id="2" name="Picture 2">
            <a:extLst>
              <a:ext uri="{FF2B5EF4-FFF2-40B4-BE49-F238E27FC236}">
                <a16:creationId xmlns:a16="http://schemas.microsoft.com/office/drawing/2014/main" id="{2293A932-DE81-E6DC-3FB8-9EAA39FB1F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8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71"/>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16440</TotalTime>
  <Words>3580</Words>
  <Application>Microsoft Office PowerPoint</Application>
  <PresentationFormat>Widescreen</PresentationFormat>
  <Paragraphs>244</Paragraphs>
  <Slides>57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57</vt:i4>
      </vt:variant>
    </vt:vector>
  </HeadingPairs>
  <TitlesOfParts>
    <vt:vector size="65" baseType="lpstr">
      <vt:lpstr>Arial</vt:lpstr>
      <vt:lpstr>Calibri</vt:lpstr>
      <vt:lpstr>Calibri Light</vt:lpstr>
      <vt:lpstr>Times New Roman</vt:lpstr>
      <vt:lpstr>Wingdings</vt:lpstr>
      <vt:lpstr>1_Azure</vt:lpstr>
      <vt:lpstr>2_Azure</vt:lpstr>
      <vt:lpstr>Office Theme</vt:lpstr>
      <vt:lpstr>PowerPoint Presentation</vt:lpstr>
      <vt:lpstr>Neo-Calvinism vs. The Bible</vt:lpstr>
      <vt:lpstr>V. Running TULIP Through the Grid of Scripture</vt:lpstr>
      <vt:lpstr>Irresistible Grace</vt:lpstr>
      <vt:lpstr>Irresistible Grace = Regeneration  Precedes Faith &amp; Faith is a Gift</vt:lpstr>
      <vt:lpstr>Irresistible Grace</vt:lpstr>
      <vt:lpstr>Calvinistic Arguments</vt:lpstr>
      <vt:lpstr>Faith is a Gift?</vt:lpstr>
      <vt:lpstr>iv. Miscellaneous Problems</vt:lpstr>
      <vt:lpstr>Passages Conditioning Salvation  on Faith Alone (Sola Fide)</vt:lpstr>
      <vt:lpstr>PowerPoint Presentation</vt:lpstr>
      <vt:lpstr>Lewis Sperry Chafer, vol. 7, Systematic Theologyb  (Grand Rapids, MI: Kregel Publications, 1993), 265-66.</vt:lpstr>
      <vt:lpstr>PowerPoint Presentation</vt:lpstr>
      <vt:lpstr>PowerPoint Presentation</vt:lpstr>
      <vt:lpstr>iv. Miscellaneous Problems</vt:lpstr>
      <vt:lpstr>PowerPoint Presentation</vt:lpstr>
      <vt:lpstr>PowerPoint Presentation</vt:lpstr>
      <vt:lpstr>iv. Miscellaneous Problems</vt:lpstr>
      <vt:lpstr>PowerPoint Presentation</vt:lpstr>
      <vt:lpstr>PowerPoint Presentation</vt:lpstr>
      <vt:lpstr>Calvinistic Arguments</vt:lpstr>
      <vt:lpstr>Regeneration Precedes Faith?</vt:lpstr>
      <vt:lpstr>Regeneration Precedes Faith?</vt:lpstr>
      <vt:lpstr>Regeneration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Divine Drawing vs. Divine Coercion</vt:lpstr>
      <vt:lpstr>PowerPoint Presentation</vt:lpstr>
      <vt:lpstr>PowerPoint Presentation</vt:lpstr>
      <vt:lpstr>PowerPoint Presentation</vt:lpstr>
      <vt:lpstr>PowerPoint Presentation</vt:lpstr>
      <vt:lpstr>PowerPoint Presentation</vt:lpstr>
      <vt:lpstr>Charles Ryrie</vt:lpstr>
      <vt:lpstr>Does Regeneration Precede Faith?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- 030</dc:title>
  <dc:subject>Neo Calvinism vs the Bible</dc:subject>
  <dc:creator>A. Woods</dc:creator>
  <dc:description>Modified by Jim McGowan</dc:description>
  <cp:lastModifiedBy>anne woods</cp:lastModifiedBy>
  <cp:revision>1913</cp:revision>
  <cp:lastPrinted>2025-06-04T13:06:09Z</cp:lastPrinted>
  <dcterms:created xsi:type="dcterms:W3CDTF">2009-03-17T12:21:13Z</dcterms:created>
  <dcterms:modified xsi:type="dcterms:W3CDTF">2025-06-07T23:53:02Z</dcterms:modified>
</cp:coreProperties>
</file>