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9"/>
  </p:notesMasterIdLst>
  <p:handoutMasterIdLst>
    <p:handoutMasterId r:id="rId100"/>
  </p:handoutMasterIdLst>
  <p:sldIdLst>
    <p:sldId id="2044" r:id="rId2"/>
    <p:sldId id="1973" r:id="rId3"/>
    <p:sldId id="2104" r:id="rId4"/>
    <p:sldId id="1975" r:id="rId5"/>
    <p:sldId id="2105" r:id="rId6"/>
    <p:sldId id="1977" r:id="rId7"/>
    <p:sldId id="1978" r:id="rId8"/>
    <p:sldId id="1979" r:id="rId9"/>
    <p:sldId id="1980" r:id="rId10"/>
    <p:sldId id="1981" r:id="rId11"/>
    <p:sldId id="2045" r:id="rId12"/>
    <p:sldId id="2106" r:id="rId13"/>
    <p:sldId id="2107" r:id="rId14"/>
    <p:sldId id="1983" r:id="rId15"/>
    <p:sldId id="2028" r:id="rId16"/>
    <p:sldId id="2108" r:id="rId17"/>
    <p:sldId id="1984" r:id="rId18"/>
    <p:sldId id="2109" r:id="rId19"/>
    <p:sldId id="1985" r:id="rId20"/>
    <p:sldId id="2110" r:id="rId21"/>
    <p:sldId id="2039" r:id="rId22"/>
    <p:sldId id="2034" r:id="rId23"/>
    <p:sldId id="2040" r:id="rId24"/>
    <p:sldId id="1988" r:id="rId25"/>
    <p:sldId id="1989" r:id="rId26"/>
    <p:sldId id="2111" r:id="rId27"/>
    <p:sldId id="2138" r:id="rId28"/>
    <p:sldId id="2112" r:id="rId29"/>
    <p:sldId id="2086" r:id="rId30"/>
    <p:sldId id="2113" r:id="rId31"/>
    <p:sldId id="2114" r:id="rId32"/>
    <p:sldId id="2115" r:id="rId33"/>
    <p:sldId id="2116" r:id="rId34"/>
    <p:sldId id="2117" r:id="rId35"/>
    <p:sldId id="2087" r:id="rId36"/>
    <p:sldId id="2118" r:id="rId37"/>
    <p:sldId id="2119" r:id="rId38"/>
    <p:sldId id="2120" r:id="rId39"/>
    <p:sldId id="1990" r:id="rId40"/>
    <p:sldId id="1991" r:id="rId41"/>
    <p:sldId id="2145" r:id="rId42"/>
    <p:sldId id="2121" r:id="rId43"/>
    <p:sldId id="2066" r:id="rId44"/>
    <p:sldId id="2123" r:id="rId45"/>
    <p:sldId id="2068" r:id="rId46"/>
    <p:sldId id="1992" r:id="rId47"/>
    <p:sldId id="2124" r:id="rId48"/>
    <p:sldId id="1995" r:id="rId49"/>
    <p:sldId id="2071" r:id="rId50"/>
    <p:sldId id="1996" r:id="rId51"/>
    <p:sldId id="1994" r:id="rId52"/>
    <p:sldId id="2125" r:id="rId53"/>
    <p:sldId id="1998" r:id="rId54"/>
    <p:sldId id="2126" r:id="rId55"/>
    <p:sldId id="2000" r:id="rId56"/>
    <p:sldId id="2058" r:id="rId57"/>
    <p:sldId id="2002" r:id="rId58"/>
    <p:sldId id="2127" r:id="rId59"/>
    <p:sldId id="2029" r:id="rId60"/>
    <p:sldId id="2041" r:id="rId61"/>
    <p:sldId id="2030" r:id="rId62"/>
    <p:sldId id="2042" r:id="rId63"/>
    <p:sldId id="2038" r:id="rId64"/>
    <p:sldId id="2005" r:id="rId65"/>
    <p:sldId id="2130" r:id="rId66"/>
    <p:sldId id="2100" r:id="rId67"/>
    <p:sldId id="2131" r:id="rId68"/>
    <p:sldId id="2132" r:id="rId69"/>
    <p:sldId id="2133" r:id="rId70"/>
    <p:sldId id="2006" r:id="rId71"/>
    <p:sldId id="2007" r:id="rId72"/>
    <p:sldId id="2008" r:id="rId73"/>
    <p:sldId id="2009" r:id="rId74"/>
    <p:sldId id="2128" r:id="rId75"/>
    <p:sldId id="2012" r:id="rId76"/>
    <p:sldId id="2139" r:id="rId77"/>
    <p:sldId id="2046" r:id="rId78"/>
    <p:sldId id="2140" r:id="rId79"/>
    <p:sldId id="2141" r:id="rId80"/>
    <p:sldId id="2047" r:id="rId81"/>
    <p:sldId id="2142" r:id="rId82"/>
    <p:sldId id="2144" r:id="rId83"/>
    <p:sldId id="2070" r:id="rId84"/>
    <p:sldId id="2143" r:id="rId85"/>
    <p:sldId id="2129" r:id="rId86"/>
    <p:sldId id="2014" r:id="rId87"/>
    <p:sldId id="2134" r:id="rId88"/>
    <p:sldId id="2079" r:id="rId89"/>
    <p:sldId id="2077" r:id="rId90"/>
    <p:sldId id="2078" r:id="rId91"/>
    <p:sldId id="2135" r:id="rId92"/>
    <p:sldId id="2146" r:id="rId93"/>
    <p:sldId id="2136" r:id="rId94"/>
    <p:sldId id="2137" r:id="rId95"/>
    <p:sldId id="2033" r:id="rId96"/>
    <p:sldId id="2032" r:id="rId97"/>
    <p:sldId id="2085" r:id="rId98"/>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008000"/>
    <a:srgbClr val="006600"/>
    <a:srgbClr val="009900"/>
    <a:srgbClr val="339966"/>
    <a:srgbClr val="FFFFCC"/>
    <a:srgbClr val="FF00FF"/>
    <a:srgbClr val="FF99FF"/>
    <a:srgbClr val="0000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3" autoAdjust="0"/>
    <p:restoredTop sz="95974" autoAdjust="0"/>
  </p:normalViewPr>
  <p:slideViewPr>
    <p:cSldViewPr>
      <p:cViewPr varScale="1">
        <p:scale>
          <a:sx n="117" d="100"/>
          <a:sy n="117" d="100"/>
        </p:scale>
        <p:origin x="154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3870"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dirty="0">
              <a:latin typeface="Calibri" panose="020F0502020204030204" pitchFamily="34" charset="0"/>
            </a:endParaRPr>
          </a:p>
        </p:txBody>
      </p:sp>
      <p:sp>
        <p:nvSpPr>
          <p:cNvPr id="36869" name="Rectangle 5"/>
          <p:cNvSpPr>
            <a:spLocks noGrp="1" noChangeArrowheads="1"/>
          </p:cNvSpPr>
          <p:nvPr>
            <p:ph type="sldNum" sz="quarter" idx="3"/>
          </p:nvPr>
        </p:nvSpPr>
        <p:spPr bwMode="auto">
          <a:xfrm>
            <a:off x="389890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cs typeface="Arial" panose="020B0604020202020204" pitchFamily="34" charset="0"/>
              </a:defRPr>
            </a:lvl1pPr>
          </a:lstStyle>
          <a:p>
            <a:pPr>
              <a:defRPr/>
            </a:pPr>
            <a:fld id="{8A3754CD-C7E3-40BA-8DB8-9F6EEA127626}"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
        <p:nvSpPr>
          <p:cNvPr id="6" name="Header Placeholder 1">
            <a:extLst>
              <a:ext uri="{FF2B5EF4-FFF2-40B4-BE49-F238E27FC236}">
                <a16:creationId xmlns:a16="http://schemas.microsoft.com/office/drawing/2014/main" id="{435493A0-6F9C-4CF8-AB1F-F2CEAB9661AB}"/>
              </a:ext>
            </a:extLst>
          </p:cNvPr>
          <p:cNvSpPr>
            <a:spLocks noGrp="1"/>
          </p:cNvSpPr>
          <p:nvPr>
            <p:ph type="hdr" sz="quarter"/>
          </p:nvPr>
        </p:nvSpPr>
        <p:spPr>
          <a:xfrm>
            <a:off x="1814513" y="166688"/>
            <a:ext cx="3381375" cy="504825"/>
          </a:xfrm>
          <a:prstGeom prst="rect">
            <a:avLst/>
          </a:prstGeom>
        </p:spPr>
        <p:txBody>
          <a:bodyPr vert="horz" lIns="102166" tIns="51083" rIns="102166" bIns="51083" rtlCol="0"/>
          <a:lstStyle>
            <a:lvl1pPr algn="ctr">
              <a:defRPr sz="1400" dirty="0">
                <a:latin typeface="Calibri" panose="020F0502020204030204" pitchFamily="34" charset="0"/>
                <a:cs typeface="Calibri" panose="020F0502020204030204" pitchFamily="34" charset="0"/>
              </a:defRPr>
            </a:lvl1pPr>
          </a:lstStyle>
          <a:p>
            <a:pPr>
              <a:defRPr/>
            </a:pPr>
            <a:r>
              <a:rPr lang="en-US" dirty="0"/>
              <a:t>Dr. Andy Woods – Genesis 001</a:t>
            </a:r>
          </a:p>
          <a:p>
            <a:pPr>
              <a:defRPr/>
            </a:pPr>
            <a:r>
              <a:rPr lang="en-US" dirty="0"/>
              <a:t>07-19-2020</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3897313" y="0"/>
            <a:ext cx="2982912"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Calibri" panose="020F0502020204030204" pitchFamily="34" charset="0"/>
                <a:cs typeface="Arial" charset="0"/>
              </a:defRPr>
            </a:lvl1pPr>
          </a:lstStyle>
          <a:p>
            <a:pPr>
              <a:defRPr/>
            </a:pPr>
            <a:fld id="{64C2D743-A4ED-4B0C-BF0F-C20F3A3C7D93}" type="datetimeFigureOut">
              <a:rPr lang="en-US" smtClean="0"/>
              <a:pPr>
                <a:defRPr/>
              </a:pPr>
              <a:t>6/4/2025</a:t>
            </a:fld>
            <a:endParaRPr lang="en-US" dirty="0"/>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p:cNvSpPr>
            <a:spLocks noGrp="1"/>
          </p:cNvSpPr>
          <p:nvPr>
            <p:ph type="body" sz="quarter" idx="3"/>
          </p:nvPr>
        </p:nvSpPr>
        <p:spPr bwMode="auto">
          <a:xfrm>
            <a:off x="688975" y="4416425"/>
            <a:ext cx="5503863"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3897313" y="8831263"/>
            <a:ext cx="2982912"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atin typeface="Calibri" panose="020F0502020204030204" pitchFamily="34" charset="0"/>
                <a:cs typeface="Arial" panose="020B0604020202020204" pitchFamily="34" charset="0"/>
              </a:defRPr>
            </a:lvl1pPr>
          </a:lstStyle>
          <a:p>
            <a:pPr>
              <a:defRPr/>
            </a:pPr>
            <a:fld id="{2FB44FA1-A0EA-48A2-9729-E947D84A0209}"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dirty="0"/>
              <a:t>Dr. Andy Woods</a:t>
            </a:r>
          </a:p>
        </p:txBody>
      </p:sp>
      <p:sp>
        <p:nvSpPr>
          <p:cNvPr id="5" name="Date Placeholder 4"/>
          <p:cNvSpPr>
            <a:spLocks noGrp="1"/>
          </p:cNvSpPr>
          <p:nvPr>
            <p:ph type="dt" idx="1"/>
          </p:nvPr>
        </p:nvSpPr>
        <p:spPr/>
        <p:txBody>
          <a:bodyPr/>
          <a:lstStyle/>
          <a:p>
            <a:pPr>
              <a:defRPr/>
            </a:pPr>
            <a:r>
              <a:rPr lang="en-US" dirty="0"/>
              <a:t>9/11/2016</a:t>
            </a:r>
          </a:p>
        </p:txBody>
      </p:sp>
      <p:sp>
        <p:nvSpPr>
          <p:cNvPr id="6" name="Footer Placeholder 5"/>
          <p:cNvSpPr>
            <a:spLocks noGrp="1"/>
          </p:cNvSpPr>
          <p:nvPr>
            <p:ph type="ftr" sz="quarter" idx="4"/>
          </p:nvPr>
        </p:nvSpPr>
        <p:spPr/>
        <p:txBody>
          <a:bodyPr/>
          <a:lstStyle/>
          <a:p>
            <a:pPr>
              <a:defRPr/>
            </a:pPr>
            <a:r>
              <a:rPr lang="en-US" dirty="0"/>
              <a:t>Sugar Land Bible Church</a:t>
            </a:r>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97</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dirty="0"/>
          </a:p>
        </p:txBody>
      </p:sp>
      <p:sp>
        <p:nvSpPr>
          <p:cNvPr id="5" name="Rectangle 36"/>
          <p:cNvSpPr>
            <a:spLocks noGrp="1" noChangeArrowheads="1"/>
          </p:cNvSpPr>
          <p:nvPr>
            <p:ph type="ftr" sz="quarter" idx="11"/>
          </p:nvPr>
        </p:nvSpPr>
        <p:spPr/>
        <p:txBody>
          <a:bodyPr/>
          <a:lstStyle>
            <a:lvl1pPr>
              <a:defRPr/>
            </a:lvl1pPr>
          </a:lstStyle>
          <a:p>
            <a:pPr>
              <a:defRPr/>
            </a:pPr>
            <a:endParaRPr lang="en-US" dirty="0"/>
          </a:p>
        </p:txBody>
      </p:sp>
      <p:sp>
        <p:nvSpPr>
          <p:cNvPr id="6" name="Rectangle 37"/>
          <p:cNvSpPr>
            <a:spLocks noGrp="1" noChangeArrowheads="1"/>
          </p:cNvSpPr>
          <p:nvPr>
            <p:ph type="sldNum" sz="quarter" idx="12"/>
          </p:nvPr>
        </p:nvSpPr>
        <p:spPr/>
        <p:txBody>
          <a:bodyPr/>
          <a:lstStyle>
            <a:lvl1pPr>
              <a:defRPr/>
            </a:lvl1pPr>
          </a:lstStyle>
          <a:p>
            <a:pPr>
              <a:defRPr/>
            </a:pPr>
            <a:fld id="{2F13EC07-124A-4782-890D-8817A4048582}" type="slidenum">
              <a:rPr lang="en-US" altLang="en-US"/>
              <a:pPr>
                <a:defRPr/>
              </a:pPr>
              <a:t>‹#›</a:t>
            </a:fld>
            <a:endParaRPr lang="en-US" alt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dirty="0"/>
          </a:p>
        </p:txBody>
      </p:sp>
      <p:sp>
        <p:nvSpPr>
          <p:cNvPr id="3" name="Rectangle 36"/>
          <p:cNvSpPr>
            <a:spLocks noGrp="1" noChangeArrowheads="1"/>
          </p:cNvSpPr>
          <p:nvPr>
            <p:ph type="ftr" sz="quarter" idx="11"/>
          </p:nvPr>
        </p:nvSpPr>
        <p:spPr/>
        <p:txBody>
          <a:bodyPr/>
          <a:lstStyle>
            <a:lvl1pPr>
              <a:defRPr/>
            </a:lvl1pPr>
          </a:lstStyle>
          <a:p>
            <a:pPr>
              <a:defRPr/>
            </a:pPr>
            <a:endParaRPr lang="en-US" dirty="0"/>
          </a:p>
        </p:txBody>
      </p:sp>
      <p:sp>
        <p:nvSpPr>
          <p:cNvPr id="4" name="Rectangle 37"/>
          <p:cNvSpPr>
            <a:spLocks noGrp="1" noChangeArrowheads="1"/>
          </p:cNvSpPr>
          <p:nvPr>
            <p:ph type="sldNum" sz="quarter" idx="12"/>
          </p:nvPr>
        </p:nvSpPr>
        <p:spPr/>
        <p:txBody>
          <a:bodyPr/>
          <a:lstStyle>
            <a:lvl1pPr>
              <a:defRPr/>
            </a:lvl1pPr>
          </a:lstStyle>
          <a:p>
            <a:pPr>
              <a:defRPr/>
            </a:pPr>
            <a:fld id="{867A4A2A-BA99-4711-A083-5D87E08481FA}" type="slidenum">
              <a:rPr lang="en-US" altLang="en-US"/>
              <a:pPr>
                <a:defRPr/>
              </a:pPr>
              <a:t>‹#›</a:t>
            </a:fld>
            <a:endParaRPr lang="en-US" alt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E75CE3FE-E1C1-4BD6-9A21-750586E06907}"/>
              </a:ext>
            </a:extLst>
          </p:cNvPr>
          <p:cNvSpPr>
            <a:spLocks noGrp="1" noChangeArrowheads="1"/>
          </p:cNvSpPr>
          <p:nvPr>
            <p:ph type="dt" sz="half" idx="10"/>
          </p:nvPr>
        </p:nvSpPr>
        <p:spPr/>
        <p:txBody>
          <a:bodyPr/>
          <a:lstStyle>
            <a:lvl1pPr>
              <a:defRPr/>
            </a:lvl1pPr>
          </a:lstStyle>
          <a:p>
            <a:pPr>
              <a:defRPr/>
            </a:pPr>
            <a:endParaRPr lang="en-US" dirty="0"/>
          </a:p>
        </p:txBody>
      </p:sp>
      <p:sp>
        <p:nvSpPr>
          <p:cNvPr id="4" name="Rectangle 36">
            <a:extLst>
              <a:ext uri="{FF2B5EF4-FFF2-40B4-BE49-F238E27FC236}">
                <a16:creationId xmlns:a16="http://schemas.microsoft.com/office/drawing/2014/main" id="{C459C1F5-D163-40AD-AA20-F22A6B826129}"/>
              </a:ext>
            </a:extLst>
          </p:cNvPr>
          <p:cNvSpPr>
            <a:spLocks noGrp="1" noChangeArrowheads="1"/>
          </p:cNvSpPr>
          <p:nvPr>
            <p:ph type="ftr" sz="quarter" idx="11"/>
          </p:nvPr>
        </p:nvSpPr>
        <p:spPr/>
        <p:txBody>
          <a:bodyPr/>
          <a:lstStyle>
            <a:lvl1pPr>
              <a:defRPr/>
            </a:lvl1pPr>
          </a:lstStyle>
          <a:p>
            <a:pPr>
              <a:defRPr/>
            </a:pPr>
            <a:endParaRPr lang="en-US" dirty="0"/>
          </a:p>
        </p:txBody>
      </p:sp>
      <p:sp>
        <p:nvSpPr>
          <p:cNvPr id="5" name="Rectangle 37">
            <a:extLst>
              <a:ext uri="{FF2B5EF4-FFF2-40B4-BE49-F238E27FC236}">
                <a16:creationId xmlns:a16="http://schemas.microsoft.com/office/drawing/2014/main" id="{1DC57466-C3F6-470A-8D16-F6E7B04BE903}"/>
              </a:ext>
            </a:extLst>
          </p:cNvPr>
          <p:cNvSpPr>
            <a:spLocks noGrp="1" noChangeArrowheads="1"/>
          </p:cNvSpPr>
          <p:nvPr>
            <p:ph type="sldNum" sz="quarter" idx="12"/>
          </p:nvPr>
        </p:nvSpPr>
        <p:spPr/>
        <p:txBody>
          <a:bodyPr/>
          <a:lstStyle>
            <a:lvl1pPr>
              <a:defRPr/>
            </a:lvl1pPr>
          </a:lstStyle>
          <a:p>
            <a:pPr>
              <a:defRPr/>
            </a:pPr>
            <a:fld id="{680F7FB8-C8F3-4543-9DB7-23CBCEE038A6}" type="slidenum">
              <a:rPr lang="en-US" altLang="en-US"/>
              <a:pPr>
                <a:defRPr/>
              </a:pPr>
              <a:t>‹#›</a:t>
            </a:fld>
            <a:endParaRPr lang="en-US" altLang="en-US" dirty="0"/>
          </a:p>
        </p:txBody>
      </p:sp>
    </p:spTree>
    <p:extLst>
      <p:ext uri="{BB962C8B-B14F-4D97-AF65-F5344CB8AC3E}">
        <p14:creationId xmlns:p14="http://schemas.microsoft.com/office/powerpoint/2010/main" val="771531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Arial" panose="020B0604020202020204" pitchFamily="34" charset="0"/>
              </a:defRPr>
            </a:lvl1pPr>
          </a:lstStyle>
          <a:p>
            <a:pPr>
              <a:defRPr/>
            </a:pPr>
            <a:fld id="{0817CF64-EE75-494B-A9DA-F2FE35875DAB}"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E1458CD8-D940-42DA-B266-2FCD81C4F388}"/>
              </a:ext>
            </a:extLst>
          </p:cNvPr>
          <p:cNvSpPr txBox="1">
            <a:spLocks noChangeArrowheads="1"/>
          </p:cNvSpPr>
          <p:nvPr/>
        </p:nvSpPr>
        <p:spPr bwMode="auto">
          <a:xfrm>
            <a:off x="0" y="228600"/>
            <a:ext cx="91440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ts val="0"/>
              </a:spcBef>
              <a:buFont typeface="Wingdings" panose="05000000000000000000" pitchFamily="2" charset="2"/>
              <a:buNone/>
            </a:pPr>
            <a:r>
              <a:rPr lang="en-US" altLang="en-US" sz="4000" dirty="0">
                <a:solidFill>
                  <a:schemeClr val="tx2"/>
                </a:solidFill>
                <a:effectLst>
                  <a:outerShdw blurRad="38100" dist="38100" dir="2700000" algn="tl">
                    <a:srgbClr val="000000">
                      <a:alpha val="43137"/>
                    </a:srgbClr>
                  </a:outerShdw>
                </a:effectLst>
                <a:ea typeface="+mj-ea"/>
                <a:cs typeface="+mj-cs"/>
              </a:rPr>
              <a:t>INTRODUCCIÓN</a:t>
            </a:r>
          </a:p>
        </p:txBody>
      </p:sp>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3437" y="1371600"/>
            <a:ext cx="7315200" cy="4114800"/>
          </a:xfrm>
          <a:prstGeom prst="rect">
            <a:avLst/>
          </a:prstGeom>
        </p:spPr>
      </p:pic>
      <p:sp>
        <p:nvSpPr>
          <p:cNvPr id="8" name="Subtitle 2">
            <a:extLst>
              <a:ext uri="{FF2B5EF4-FFF2-40B4-BE49-F238E27FC236}">
                <a16:creationId xmlns:a16="http://schemas.microsoft.com/office/drawing/2014/main" id="{2133A89A-43F1-98A3-1B2F-799DC9E35CE5}"/>
              </a:ext>
            </a:extLst>
          </p:cNvPr>
          <p:cNvSpPr txBox="1">
            <a:spLocks/>
          </p:cNvSpPr>
          <p:nvPr/>
        </p:nvSpPr>
        <p:spPr bwMode="auto">
          <a:xfrm>
            <a:off x="995362" y="5424854"/>
            <a:ext cx="7153275"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Pastor Principal – Sugar Land Bible Church</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Presidente – Seminario Teológico Chafer</a:t>
            </a:r>
          </a:p>
        </p:txBody>
      </p:sp>
      <p:sp>
        <p:nvSpPr>
          <p:cNvPr id="2" name="TextBox 1">
            <a:extLst>
              <a:ext uri="{FF2B5EF4-FFF2-40B4-BE49-F238E27FC236}">
                <a16:creationId xmlns:a16="http://schemas.microsoft.com/office/drawing/2014/main" id="{C42AF8FB-BF49-8C5B-5CDF-C0CE53780664}"/>
              </a:ext>
            </a:extLst>
          </p:cNvPr>
          <p:cNvSpPr txBox="1"/>
          <p:nvPr/>
        </p:nvSpPr>
        <p:spPr>
          <a:xfrm>
            <a:off x="997343" y="4993967"/>
            <a:ext cx="7313220" cy="430887"/>
          </a:xfrm>
          <a:prstGeom prst="rect">
            <a:avLst/>
          </a:prstGeom>
          <a:noFill/>
        </p:spPr>
        <p:txBody>
          <a:bodyPr wrap="none" rtlCol="0">
            <a:spAutoFit/>
          </a:bodyPr>
          <a:lstStyle/>
          <a:p>
            <a:r>
              <a:rPr lang="en-US" sz="2200" dirty="0">
                <a:solidFill>
                  <a:schemeClr val="tx1">
                    <a:lumMod val="75000"/>
                  </a:schemeClr>
                </a:solidFill>
                <a:latin typeface="Century Gothic" panose="020B0502020202020204" pitchFamily="34" charset="0"/>
              </a:rPr>
              <a:t>el libro de los orígenes         |   por  dr. andy woods</a:t>
            </a:r>
            <a:endParaRPr lang="es-CO" sz="2200" dirty="0">
              <a:solidFill>
                <a:schemeClr val="tx1">
                  <a:lumMod val="75000"/>
                </a:schemeClr>
              </a:solidFill>
              <a:latin typeface="Century Gothic" panose="020B0502020202020204" pitchFamily="34" charset="0"/>
            </a:endParaRPr>
          </a:p>
        </p:txBody>
      </p:sp>
      <p:sp>
        <p:nvSpPr>
          <p:cNvPr id="3" name="Flowchart: Data 2">
            <a:extLst>
              <a:ext uri="{FF2B5EF4-FFF2-40B4-BE49-F238E27FC236}">
                <a16:creationId xmlns:a16="http://schemas.microsoft.com/office/drawing/2014/main" id="{5BB26294-E3FF-1C77-7B4C-3A0CDE113BBF}"/>
              </a:ext>
            </a:extLst>
          </p:cNvPr>
          <p:cNvSpPr/>
          <p:nvPr/>
        </p:nvSpPr>
        <p:spPr bwMode="auto">
          <a:xfrm rot="1831805">
            <a:off x="2575285" y="2828099"/>
            <a:ext cx="144962" cy="278487"/>
          </a:xfrm>
          <a:prstGeom prst="flowChartInputOutput">
            <a:avLst/>
          </a:prstGeom>
          <a:solidFill>
            <a:schemeClr val="tx1">
              <a:lumMod val="85000"/>
            </a:schemeClr>
          </a:solidFill>
          <a:ln w="9525" cap="flat" cmpd="sng" algn="ctr">
            <a:solidFill>
              <a:schemeClr val="tx1">
                <a:lumMod val="8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519115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Rectangle 1026"/>
          <p:cNvSpPr>
            <a:spLocks noGrp="1" noChangeArrowheads="1"/>
          </p:cNvSpPr>
          <p:nvPr>
            <p:ph type="title"/>
          </p:nvPr>
        </p:nvSpPr>
        <p:spPr>
          <a:xfrm>
            <a:off x="685800" y="228600"/>
            <a:ext cx="7772400" cy="922867"/>
          </a:xfrm>
        </p:spPr>
        <p:txBody>
          <a:bodyPr/>
          <a:lstStyle/>
          <a:p>
            <a:pPr algn="ctr" eaLnBrk="1" hangingPunct="1"/>
            <a:r>
              <a:rPr lang="en-US" sz="3600" dirty="0"/>
              <a:t>Fecha y Destinatarios</a:t>
            </a:r>
          </a:p>
        </p:txBody>
      </p:sp>
      <p:sp>
        <p:nvSpPr>
          <p:cNvPr id="89091" name="Rectangle 1027"/>
          <p:cNvSpPr>
            <a:spLocks noGrp="1" noChangeArrowheads="1"/>
          </p:cNvSpPr>
          <p:nvPr>
            <p:ph type="body" idx="1"/>
          </p:nvPr>
        </p:nvSpPr>
        <p:spPr>
          <a:xfrm>
            <a:off x="228600" y="1600199"/>
            <a:ext cx="8576733" cy="3666067"/>
          </a:xfrm>
        </p:spPr>
        <p:txBody>
          <a:bodyPr/>
          <a:lstStyle/>
          <a:p>
            <a:pPr marL="571500" indent="-571500" algn="just" eaLnBrk="1" hangingPunct="1">
              <a:spcBef>
                <a:spcPts val="0"/>
              </a:spcBef>
              <a:spcAft>
                <a:spcPts val="3600"/>
              </a:spcAft>
              <a:buSzPct val="100000"/>
              <a:buFont typeface="+mj-lt"/>
              <a:buAutoNum type="arabicPeriod"/>
              <a:defRPr/>
            </a:pPr>
            <a:r>
              <a:rPr lang="en-US" sz="3000" dirty="0"/>
              <a:t>Fecha del Éxodo-1446 a.C. (1 Reyes 6:1)</a:t>
            </a:r>
          </a:p>
          <a:p>
            <a:pPr marL="571500" indent="-571500" algn="just" eaLnBrk="1" hangingPunct="1">
              <a:spcBef>
                <a:spcPts val="0"/>
              </a:spcBef>
              <a:spcAft>
                <a:spcPts val="3600"/>
              </a:spcAft>
              <a:buSzPct val="100000"/>
              <a:buFont typeface="+mj-lt"/>
              <a:buAutoNum type="arabicPeriod"/>
              <a:defRPr/>
            </a:pPr>
            <a:r>
              <a:rPr lang="es-CO" sz="3000" dirty="0"/>
              <a:t>Extensión de la vida de Moisés</a:t>
            </a:r>
            <a:r>
              <a:rPr lang="en-US" sz="3000" dirty="0"/>
              <a:t>-1525–1405 a.C. </a:t>
            </a:r>
          </a:p>
          <a:p>
            <a:pPr marL="571500" indent="-571500" algn="just" eaLnBrk="1" hangingPunct="1">
              <a:spcBef>
                <a:spcPts val="0"/>
              </a:spcBef>
              <a:spcAft>
                <a:spcPts val="3600"/>
              </a:spcAft>
              <a:buSzPct val="100000"/>
              <a:buFont typeface="+mj-lt"/>
              <a:buAutoNum type="arabicPeriod"/>
              <a:defRPr/>
            </a:pPr>
            <a:r>
              <a:rPr lang="es-CO" sz="3000" dirty="0"/>
              <a:t>Propósito: preparar a Israel para la entrada, la obediencia al pacto mosaico y la conquista</a:t>
            </a:r>
            <a:r>
              <a:rPr lang="en-US" sz="3000" dirty="0"/>
              <a:t> </a:t>
            </a:r>
          </a:p>
          <a:p>
            <a:pPr marL="571500" indent="-571500" algn="just" eaLnBrk="1" hangingPunct="1">
              <a:spcBef>
                <a:spcPts val="0"/>
              </a:spcBef>
              <a:spcAft>
                <a:spcPts val="3600"/>
              </a:spcAft>
              <a:buSzPct val="100000"/>
              <a:buFont typeface="+mj-lt"/>
              <a:buAutoNum type="arabicPeriod"/>
              <a:defRPr/>
            </a:pPr>
            <a:r>
              <a:rPr lang="en-US" sz="3000" dirty="0"/>
              <a:t>Fecha-1445–1405 a.C.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3DAEE16-233B-4E27-A602-4D37C9A249F4}"/>
              </a:ext>
            </a:extLst>
          </p:cNvPr>
          <p:cNvGraphicFramePr>
            <a:graphicFrameLocks noGrp="1"/>
          </p:cNvGraphicFramePr>
          <p:nvPr>
            <p:ph idx="1"/>
            <p:extLst>
              <p:ext uri="{D42A27DB-BD31-4B8C-83A1-F6EECF244321}">
                <p14:modId xmlns:p14="http://schemas.microsoft.com/office/powerpoint/2010/main" val="730674292"/>
              </p:ext>
            </p:extLst>
          </p:nvPr>
        </p:nvGraphicFramePr>
        <p:xfrm>
          <a:off x="152400" y="640071"/>
          <a:ext cx="8801100" cy="5577858"/>
        </p:xfrm>
        <a:graphic>
          <a:graphicData uri="http://schemas.openxmlformats.org/drawingml/2006/table">
            <a:tbl>
              <a:tblPr firstRow="1" bandRow="1">
                <a:tableStyleId>{073A0DAA-6AF3-43AB-8588-CEC1D06C72B9}</a:tableStyleId>
              </a:tblPr>
              <a:tblGrid>
                <a:gridCol w="17907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943100">
                  <a:extLst>
                    <a:ext uri="{9D8B030D-6E8A-4147-A177-3AD203B41FA5}">
                      <a16:colId xmlns:a16="http://schemas.microsoft.com/office/drawing/2014/main" val="20004"/>
                    </a:ext>
                  </a:extLst>
                </a:gridCol>
              </a:tblGrid>
              <a:tr h="914400">
                <a:tc gridSpan="5">
                  <a:txBody>
                    <a:bodyPr/>
                    <a:lstStyle/>
                    <a:p>
                      <a:pPr algn="ctr"/>
                      <a:r>
                        <a:rPr lang="en-US" altLang="en-US" sz="3200" b="0" dirty="0">
                          <a:solidFill>
                            <a:schemeClr val="tx2"/>
                          </a:solidFill>
                          <a:latin typeface="Calibri" panose="020F0502020204030204" pitchFamily="34" charset="0"/>
                          <a:ea typeface="+mj-ea"/>
                          <a:cs typeface="+mj-cs"/>
                        </a:rPr>
                        <a:t>TRES FASES DE MOISES 120 AÑOS DE VIDA</a:t>
                      </a:r>
                      <a:endParaRPr lang="en-US" sz="3200" b="0" dirty="0">
                        <a:solidFill>
                          <a:schemeClr val="tx2"/>
                        </a:solidFill>
                        <a:latin typeface="Calibri" panose="020F0502020204030204" pitchFamily="34" charset="0"/>
                        <a:ea typeface="+mj-ea"/>
                        <a:cs typeface="+mj-cs"/>
                      </a:endParaRPr>
                    </a:p>
                  </a:txBody>
                  <a:tcPr marT="45729" marB="45729" anchor="ctr"/>
                </a:tc>
                <a:tc hMerge="1">
                  <a:txBody>
                    <a:bodyPr/>
                    <a:lstStyle/>
                    <a:p>
                      <a:endParaRPr lang="en-US" sz="2400" u="sng" dirty="0">
                        <a:solidFill>
                          <a:schemeClr val="bg2"/>
                        </a:solidFill>
                        <a:latin typeface="Calibri" panose="020F0502020204030204" pitchFamily="34" charset="0"/>
                      </a:endParaRPr>
                    </a:p>
                  </a:txBody>
                  <a:tcPr marT="45729" marB="45729"/>
                </a:tc>
                <a:tc hMerge="1">
                  <a:txBody>
                    <a:bodyPr/>
                    <a:lstStyle/>
                    <a:p>
                      <a:endParaRPr lang="en-US" sz="2400" u="sng" dirty="0">
                        <a:solidFill>
                          <a:schemeClr val="bg2"/>
                        </a:solidFill>
                        <a:latin typeface="Calibri" panose="020F0502020204030204" pitchFamily="34" charset="0"/>
                      </a:endParaRPr>
                    </a:p>
                  </a:txBody>
                  <a:tcPr marT="45729" marB="45729"/>
                </a:tc>
                <a:tc hMerge="1">
                  <a:txBody>
                    <a:bodyPr/>
                    <a:lstStyle/>
                    <a:p>
                      <a:endParaRPr lang="en-US" sz="2400" u="sng" dirty="0">
                        <a:solidFill>
                          <a:schemeClr val="bg2"/>
                        </a:solidFill>
                        <a:latin typeface="Calibri" panose="020F0502020204030204" pitchFamily="34" charset="0"/>
                      </a:endParaRPr>
                    </a:p>
                  </a:txBody>
                  <a:tcPr marT="45729" marB="45729"/>
                </a:tc>
                <a:tc hMerge="1">
                  <a:txBody>
                    <a:bodyPr/>
                    <a:lstStyle/>
                    <a:p>
                      <a:endParaRPr lang="en-US" sz="2400" u="sng" dirty="0">
                        <a:solidFill>
                          <a:schemeClr val="bg2"/>
                        </a:solidFill>
                        <a:latin typeface="Calibri" panose="020F0502020204030204" pitchFamily="34" charset="0"/>
                      </a:endParaRPr>
                    </a:p>
                  </a:txBody>
                  <a:tcPr marT="45729" marB="45729"/>
                </a:tc>
                <a:extLst>
                  <a:ext uri="{0D108BD9-81ED-4DB2-BD59-A6C34878D82A}">
                    <a16:rowId xmlns:a16="http://schemas.microsoft.com/office/drawing/2014/main" val="689040630"/>
                  </a:ext>
                </a:extLst>
              </a:tr>
              <a:tr h="914400">
                <a:tc>
                  <a:txBody>
                    <a:bodyPr/>
                    <a:lstStyle/>
                    <a:p>
                      <a:pPr algn="ctr"/>
                      <a:r>
                        <a:rPr lang="en-US" sz="2400" b="1" kern="1200" dirty="0">
                          <a:solidFill>
                            <a:schemeClr val="dk1"/>
                          </a:solidFill>
                          <a:latin typeface="Calibri" panose="020F0502020204030204" pitchFamily="34" charset="0"/>
                          <a:ea typeface="+mn-ea"/>
                          <a:cs typeface="Calibri" panose="020F0502020204030204" pitchFamily="34" charset="0"/>
                        </a:rPr>
                        <a:t>FASE DE VIDA</a:t>
                      </a:r>
                    </a:p>
                  </a:txBody>
                  <a:tcPr marT="45729" marB="45729" anchor="ctr"/>
                </a:tc>
                <a:tc>
                  <a:txBody>
                    <a:bodyPr/>
                    <a:lstStyle/>
                    <a:p>
                      <a:pPr algn="ctr"/>
                      <a:r>
                        <a:rPr lang="en-US" sz="2400" b="1" u="none" kern="1200" dirty="0">
                          <a:solidFill>
                            <a:srgbClr val="C00000"/>
                          </a:solidFill>
                          <a:latin typeface="Calibri" panose="020F0502020204030204" pitchFamily="34" charset="0"/>
                          <a:ea typeface="+mn-ea"/>
                          <a:cs typeface="Calibri" panose="020F0502020204030204" pitchFamily="34" charset="0"/>
                        </a:rPr>
                        <a:t>ESCRITURA</a:t>
                      </a:r>
                    </a:p>
                  </a:txBody>
                  <a:tcPr marT="45729" marB="45729" anchor="ctr"/>
                </a:tc>
                <a:tc>
                  <a:txBody>
                    <a:bodyPr/>
                    <a:lstStyle/>
                    <a:p>
                      <a:pPr algn="ctr"/>
                      <a:r>
                        <a:rPr lang="en-US" sz="2400" b="1" u="none" dirty="0">
                          <a:solidFill>
                            <a:srgbClr val="0000FF"/>
                          </a:solidFill>
                          <a:latin typeface="Calibri" panose="020F0502020204030204" pitchFamily="34" charset="0"/>
                          <a:cs typeface="Calibri" panose="020F0502020204030204" pitchFamily="34" charset="0"/>
                        </a:rPr>
                        <a:t>AÑOS</a:t>
                      </a:r>
                    </a:p>
                  </a:txBody>
                  <a:tcPr marT="45729" marB="45729" anchor="ctr"/>
                </a:tc>
                <a:tc>
                  <a:txBody>
                    <a:bodyPr/>
                    <a:lstStyle/>
                    <a:p>
                      <a:pPr algn="ctr"/>
                      <a:r>
                        <a:rPr lang="en-US" sz="2400" b="1" u="none" dirty="0">
                          <a:solidFill>
                            <a:srgbClr val="008000"/>
                          </a:solidFill>
                          <a:latin typeface="Calibri" panose="020F0502020204030204" pitchFamily="34" charset="0"/>
                          <a:cs typeface="Calibri" panose="020F0502020204030204" pitchFamily="34" charset="0"/>
                        </a:rPr>
                        <a:t>EDAD</a:t>
                      </a:r>
                    </a:p>
                  </a:txBody>
                  <a:tcPr marT="45729" marB="45729" anchor="ctr"/>
                </a:tc>
                <a:tc>
                  <a:txBody>
                    <a:bodyPr/>
                    <a:lstStyle/>
                    <a:p>
                      <a:pPr algn="ctr"/>
                      <a:r>
                        <a:rPr lang="en-US" sz="2400" b="1" u="none" dirty="0">
                          <a:solidFill>
                            <a:srgbClr val="FF00FF"/>
                          </a:solidFill>
                          <a:latin typeface="Calibri" panose="020F0502020204030204" pitchFamily="34" charset="0"/>
                          <a:cs typeface="Calibri" panose="020F0502020204030204" pitchFamily="34" charset="0"/>
                        </a:rPr>
                        <a:t>ACTIVIDAD</a:t>
                      </a:r>
                    </a:p>
                  </a:txBody>
                  <a:tcPr marT="45729" marB="45729" anchor="ctr"/>
                </a:tc>
                <a:extLst>
                  <a:ext uri="{0D108BD9-81ED-4DB2-BD59-A6C34878D82A}">
                    <a16:rowId xmlns:a16="http://schemas.microsoft.com/office/drawing/2014/main" val="10000"/>
                  </a:ext>
                </a:extLst>
              </a:tr>
              <a:tr h="914400">
                <a:tc>
                  <a:txBody>
                    <a:bodyPr/>
                    <a:lstStyle/>
                    <a:p>
                      <a:pPr marL="0" algn="ctr" defTabSz="914400" rtl="0" eaLnBrk="1" latinLnBrk="0" hangingPunct="1"/>
                      <a:r>
                        <a:rPr lang="en-US" sz="1900" b="1" kern="1200" dirty="0">
                          <a:solidFill>
                            <a:schemeClr val="dk1"/>
                          </a:solidFill>
                          <a:latin typeface="Calibri" panose="020F0502020204030204" pitchFamily="34" charset="0"/>
                          <a:ea typeface="+mn-ea"/>
                          <a:cs typeface="Calibri" panose="020F0502020204030204" pitchFamily="34" charset="0"/>
                        </a:rPr>
                        <a:t>Entrenamiento</a:t>
                      </a:r>
                    </a:p>
                    <a:p>
                      <a:pPr marL="0" algn="ctr" defTabSz="914400" rtl="0" eaLnBrk="1" latinLnBrk="0" hangingPunct="1"/>
                      <a:r>
                        <a:rPr lang="en-US" sz="1900" b="1" kern="1200" dirty="0">
                          <a:solidFill>
                            <a:schemeClr val="dk1"/>
                          </a:solidFill>
                          <a:latin typeface="Calibri" panose="020F0502020204030204" pitchFamily="34" charset="0"/>
                          <a:ea typeface="+mn-ea"/>
                          <a:cs typeface="Calibri" panose="020F0502020204030204" pitchFamily="34" charset="0"/>
                        </a:rPr>
                        <a:t>Natural</a:t>
                      </a:r>
                    </a:p>
                  </a:txBody>
                  <a:tcPr marT="45729" marB="45729" anchor="ctr"/>
                </a:tc>
                <a:tc>
                  <a:txBody>
                    <a:bodyPr/>
                    <a:lstStyle/>
                    <a:p>
                      <a:pPr algn="ctr"/>
                      <a:r>
                        <a:rPr lang="en-US" sz="2400" b="1" u="none" kern="1200" dirty="0">
                          <a:solidFill>
                            <a:srgbClr val="C00000"/>
                          </a:solidFill>
                          <a:latin typeface="Calibri" panose="020F0502020204030204" pitchFamily="34" charset="0"/>
                          <a:ea typeface="+mn-ea"/>
                          <a:cs typeface="Calibri" panose="020F0502020204030204" pitchFamily="34" charset="0"/>
                        </a:rPr>
                        <a:t>Hechos 7:23</a:t>
                      </a:r>
                    </a:p>
                  </a:txBody>
                  <a:tcPr marT="45729" marB="45729" anchor="ctr"/>
                </a:tc>
                <a:tc>
                  <a:txBody>
                    <a:bodyPr/>
                    <a:lstStyle/>
                    <a:p>
                      <a:pPr algn="ctr"/>
                      <a:r>
                        <a:rPr lang="en-US" sz="2400" b="1" u="none" kern="1200" dirty="0">
                          <a:solidFill>
                            <a:srgbClr val="0000FF"/>
                          </a:solidFill>
                          <a:latin typeface="Calibri" panose="020F0502020204030204" pitchFamily="34" charset="0"/>
                          <a:ea typeface="+mn-ea"/>
                          <a:cs typeface="Calibri" panose="020F0502020204030204" pitchFamily="34" charset="0"/>
                        </a:rPr>
                        <a:t>1526–1486 a.C.</a:t>
                      </a:r>
                    </a:p>
                  </a:txBody>
                  <a:tcPr marT="45729" marB="45729" anchor="ctr"/>
                </a:tc>
                <a:tc>
                  <a:txBody>
                    <a:bodyPr/>
                    <a:lstStyle/>
                    <a:p>
                      <a:pPr algn="ctr"/>
                      <a:r>
                        <a:rPr lang="en-US" sz="2400" b="1" u="none" kern="1200" dirty="0">
                          <a:solidFill>
                            <a:srgbClr val="008000"/>
                          </a:solidFill>
                          <a:latin typeface="Calibri" panose="020F0502020204030204" pitchFamily="34" charset="0"/>
                          <a:ea typeface="+mn-ea"/>
                          <a:cs typeface="Calibri" panose="020F0502020204030204" pitchFamily="34" charset="0"/>
                        </a:rPr>
                        <a:t>1-40</a:t>
                      </a:r>
                    </a:p>
                  </a:txBody>
                  <a:tcPr marT="45729" marB="45729" anchor="ctr"/>
                </a:tc>
                <a:tc>
                  <a:txBody>
                    <a:bodyPr/>
                    <a:lstStyle/>
                    <a:p>
                      <a:r>
                        <a:rPr lang="en-US" sz="2400" b="1" u="none" kern="1200" dirty="0">
                          <a:solidFill>
                            <a:srgbClr val="FF00FF"/>
                          </a:solidFill>
                          <a:latin typeface="Calibri" panose="020F0502020204030204" pitchFamily="34" charset="0"/>
                          <a:ea typeface="+mn-ea"/>
                          <a:cs typeface="Calibri" panose="020F0502020204030204" pitchFamily="34" charset="0"/>
                        </a:rPr>
                        <a:t>Educación</a:t>
                      </a:r>
                    </a:p>
                    <a:p>
                      <a:r>
                        <a:rPr lang="en-US" sz="2400" b="1" u="none" kern="1200" dirty="0">
                          <a:solidFill>
                            <a:srgbClr val="FF00FF"/>
                          </a:solidFill>
                          <a:latin typeface="Calibri" panose="020F0502020204030204" pitchFamily="34" charset="0"/>
                          <a:ea typeface="+mn-ea"/>
                          <a:cs typeface="Calibri" panose="020F0502020204030204" pitchFamily="34" charset="0"/>
                        </a:rPr>
                        <a:t>Egipcia</a:t>
                      </a:r>
                    </a:p>
                  </a:txBody>
                  <a:tcPr marT="45729" marB="45729" anchor="ctr"/>
                </a:tc>
                <a:extLst>
                  <a:ext uri="{0D108BD9-81ED-4DB2-BD59-A6C34878D82A}">
                    <a16:rowId xmlns:a16="http://schemas.microsoft.com/office/drawing/2014/main" val="10001"/>
                  </a:ext>
                </a:extLst>
              </a:tr>
              <a:tr h="914400">
                <a:tc>
                  <a:txBody>
                    <a:bodyPr/>
                    <a:lstStyle/>
                    <a:p>
                      <a:pPr marL="0" algn="ctr" defTabSz="914400" rtl="0" eaLnBrk="1" latinLnBrk="0" hangingPunct="1"/>
                      <a:r>
                        <a:rPr lang="en-US" sz="1900" b="1" kern="1200" dirty="0">
                          <a:solidFill>
                            <a:schemeClr val="dk1"/>
                          </a:solidFill>
                          <a:latin typeface="Calibri" panose="020F0502020204030204" pitchFamily="34" charset="0"/>
                          <a:ea typeface="+mn-ea"/>
                          <a:cs typeface="Calibri" panose="020F0502020204030204" pitchFamily="34" charset="0"/>
                        </a:rPr>
                        <a:t>Entrenamiento</a:t>
                      </a:r>
                    </a:p>
                    <a:p>
                      <a:pPr marL="0" algn="ctr" defTabSz="914400" rtl="0" eaLnBrk="1" latinLnBrk="0" hangingPunct="1"/>
                      <a:r>
                        <a:rPr lang="en-US" sz="1900" b="1" kern="1200" dirty="0">
                          <a:solidFill>
                            <a:schemeClr val="dk1"/>
                          </a:solidFill>
                          <a:latin typeface="Calibri" panose="020F0502020204030204" pitchFamily="34" charset="0"/>
                          <a:ea typeface="+mn-ea"/>
                          <a:cs typeface="Calibri" panose="020F0502020204030204" pitchFamily="34" charset="0"/>
                        </a:rPr>
                        <a:t>Espiritual</a:t>
                      </a:r>
                    </a:p>
                  </a:txBody>
                  <a:tcPr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u="none" kern="1200" dirty="0">
                          <a:solidFill>
                            <a:srgbClr val="C00000"/>
                          </a:solidFill>
                          <a:latin typeface="Calibri" panose="020F0502020204030204" pitchFamily="34" charset="0"/>
                          <a:ea typeface="+mn-ea"/>
                          <a:cs typeface="Calibri" panose="020F0502020204030204" pitchFamily="34" charset="0"/>
                        </a:rPr>
                        <a:t>Éxod. 7:7</a:t>
                      </a:r>
                    </a:p>
                  </a:txBody>
                  <a:tcPr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u="none" kern="1200" dirty="0">
                          <a:solidFill>
                            <a:srgbClr val="0000FF"/>
                          </a:solidFill>
                          <a:latin typeface="Calibri" panose="020F0502020204030204" pitchFamily="34" charset="0"/>
                          <a:ea typeface="+mn-ea"/>
                          <a:cs typeface="Calibri" panose="020F0502020204030204" pitchFamily="34" charset="0"/>
                        </a:rPr>
                        <a:t>1486–1446 a.C.</a:t>
                      </a:r>
                    </a:p>
                  </a:txBody>
                  <a:tcPr marT="45729" marB="45729" anchor="ctr"/>
                </a:tc>
                <a:tc>
                  <a:txBody>
                    <a:bodyPr/>
                    <a:lstStyle/>
                    <a:p>
                      <a:pPr algn="ctr"/>
                      <a:r>
                        <a:rPr lang="en-US" sz="2400" b="1" u="none" kern="1200" dirty="0">
                          <a:solidFill>
                            <a:srgbClr val="008000"/>
                          </a:solidFill>
                          <a:latin typeface="Calibri" panose="020F0502020204030204" pitchFamily="34" charset="0"/>
                          <a:ea typeface="+mn-ea"/>
                          <a:cs typeface="Calibri" panose="020F0502020204030204" pitchFamily="34" charset="0"/>
                        </a:rPr>
                        <a:t>40-80</a:t>
                      </a:r>
                    </a:p>
                  </a:txBody>
                  <a:tcPr marT="45729" marB="45729" anchor="ctr"/>
                </a:tc>
                <a:tc>
                  <a:txBody>
                    <a:bodyPr/>
                    <a:lstStyle/>
                    <a:p>
                      <a:r>
                        <a:rPr lang="en-US" sz="2400" b="1" u="none" kern="1200" dirty="0">
                          <a:solidFill>
                            <a:srgbClr val="FF00FF"/>
                          </a:solidFill>
                          <a:latin typeface="Calibri" panose="020F0502020204030204" pitchFamily="34" charset="0"/>
                          <a:ea typeface="+mn-ea"/>
                          <a:cs typeface="Calibri" panose="020F0502020204030204" pitchFamily="34" charset="0"/>
                        </a:rPr>
                        <a:t>El pastoreo en Madián</a:t>
                      </a:r>
                    </a:p>
                  </a:txBody>
                  <a:tcPr marT="45729" marB="45729" anchor="ctr"/>
                </a:tc>
                <a:extLst>
                  <a:ext uri="{0D108BD9-81ED-4DB2-BD59-A6C34878D82A}">
                    <a16:rowId xmlns:a16="http://schemas.microsoft.com/office/drawing/2014/main" val="10002"/>
                  </a:ext>
                </a:extLst>
              </a:tr>
              <a:tr h="914400">
                <a:tc>
                  <a:txBody>
                    <a:bodyPr/>
                    <a:lstStyle/>
                    <a:p>
                      <a:pPr marL="0" algn="ctr" defTabSz="914400" rtl="0" eaLnBrk="1" latinLnBrk="0" hangingPunct="1"/>
                      <a:r>
                        <a:rPr lang="en-US" sz="1900" b="1" kern="1200" dirty="0">
                          <a:solidFill>
                            <a:schemeClr val="dk1"/>
                          </a:solidFill>
                          <a:latin typeface="Calibri" panose="020F0502020204030204" pitchFamily="34" charset="0"/>
                          <a:ea typeface="+mn-ea"/>
                          <a:cs typeface="Calibri" panose="020F0502020204030204" pitchFamily="34" charset="0"/>
                        </a:rPr>
                        <a:t>Ministerio</a:t>
                      </a:r>
                    </a:p>
                  </a:txBody>
                  <a:tcPr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u="none" kern="1200" dirty="0">
                          <a:solidFill>
                            <a:srgbClr val="C00000"/>
                          </a:solidFill>
                          <a:latin typeface="Calibri" panose="020F0502020204030204" pitchFamily="34" charset="0"/>
                          <a:ea typeface="+mn-ea"/>
                          <a:cs typeface="Calibri" panose="020F0502020204030204" pitchFamily="34" charset="0"/>
                        </a:rPr>
                        <a:t>Deut. 31:2; 34:7;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u="none" kern="1200" dirty="0">
                          <a:solidFill>
                            <a:srgbClr val="C00000"/>
                          </a:solidFill>
                          <a:latin typeface="Calibri" panose="020F0502020204030204" pitchFamily="34" charset="0"/>
                          <a:ea typeface="+mn-ea"/>
                          <a:cs typeface="Calibri" panose="020F0502020204030204" pitchFamily="34" charset="0"/>
                        </a:rPr>
                        <a:t>Hechos 7:36</a:t>
                      </a:r>
                    </a:p>
                  </a:txBody>
                  <a:tcPr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u="none" kern="1200" dirty="0">
                          <a:solidFill>
                            <a:srgbClr val="0000FF"/>
                          </a:solidFill>
                          <a:latin typeface="Calibri" panose="020F0502020204030204" pitchFamily="34" charset="0"/>
                          <a:ea typeface="+mn-ea"/>
                          <a:cs typeface="Calibri" panose="020F0502020204030204" pitchFamily="34" charset="0"/>
                        </a:rPr>
                        <a:t>1446–1406 a.C.</a:t>
                      </a:r>
                    </a:p>
                  </a:txBody>
                  <a:tcPr marT="45729" marB="45729" anchor="ctr"/>
                </a:tc>
                <a:tc>
                  <a:txBody>
                    <a:bodyPr/>
                    <a:lstStyle/>
                    <a:p>
                      <a:pPr algn="ctr"/>
                      <a:r>
                        <a:rPr lang="en-US" sz="2400" b="1" u="none" kern="1200" dirty="0">
                          <a:solidFill>
                            <a:srgbClr val="008000"/>
                          </a:solidFill>
                          <a:latin typeface="Calibri" panose="020F0502020204030204" pitchFamily="34" charset="0"/>
                          <a:ea typeface="+mn-ea"/>
                          <a:cs typeface="Calibri" panose="020F0502020204030204" pitchFamily="34" charset="0"/>
                        </a:rPr>
                        <a:t>80-120</a:t>
                      </a:r>
                    </a:p>
                  </a:txBody>
                  <a:tcPr marT="45729" marB="45729" anchor="ctr"/>
                </a:tc>
                <a:tc>
                  <a:txBody>
                    <a:bodyPr/>
                    <a:lstStyle/>
                    <a:p>
                      <a:r>
                        <a:rPr lang="en-US" sz="2400" b="1" u="none" kern="1200" dirty="0">
                          <a:solidFill>
                            <a:srgbClr val="FF00FF"/>
                          </a:solidFill>
                          <a:latin typeface="Calibri" panose="020F0502020204030204" pitchFamily="34" charset="0"/>
                          <a:ea typeface="+mn-ea"/>
                          <a:cs typeface="Calibri" panose="020F0502020204030204" pitchFamily="34" charset="0"/>
                        </a:rPr>
                        <a:t>Éxodo, Ley, Desierto Preservación, Pentateuco Autoría</a:t>
                      </a:r>
                    </a:p>
                  </a:txBody>
                  <a:tcPr marT="45729" marB="45729"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394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8C3F9-9BFB-08AD-D4D0-7716C9917775}"/>
            </a:ext>
          </a:extLst>
        </p:cNvPr>
        <p:cNvGrpSpPr/>
        <p:nvPr/>
      </p:nvGrpSpPr>
      <p:grpSpPr>
        <a:xfrm>
          <a:off x="0" y="0"/>
          <a:ext cx="0" cy="0"/>
          <a:chOff x="0" y="0"/>
          <a:chExt cx="0" cy="0"/>
        </a:xfrm>
      </p:grpSpPr>
      <p:sp>
        <p:nvSpPr>
          <p:cNvPr id="25601" name="Rectangle 1026">
            <a:extLst>
              <a:ext uri="{FF2B5EF4-FFF2-40B4-BE49-F238E27FC236}">
                <a16:creationId xmlns:a16="http://schemas.microsoft.com/office/drawing/2014/main" id="{8C313B05-DC23-2E8B-5417-AAF64A81C522}"/>
              </a:ext>
            </a:extLst>
          </p:cNvPr>
          <p:cNvSpPr>
            <a:spLocks noGrp="1" noChangeArrowheads="1"/>
          </p:cNvSpPr>
          <p:nvPr>
            <p:ph type="title"/>
          </p:nvPr>
        </p:nvSpPr>
        <p:spPr>
          <a:xfrm>
            <a:off x="685800" y="228600"/>
            <a:ext cx="7772400" cy="922867"/>
          </a:xfrm>
        </p:spPr>
        <p:txBody>
          <a:bodyPr/>
          <a:lstStyle/>
          <a:p>
            <a:pPr algn="ctr" eaLnBrk="1" hangingPunct="1"/>
            <a:r>
              <a:rPr lang="en-US" sz="3600" dirty="0"/>
              <a:t>Fecha y Destinatarios</a:t>
            </a:r>
          </a:p>
        </p:txBody>
      </p:sp>
      <p:sp>
        <p:nvSpPr>
          <p:cNvPr id="89091" name="Rectangle 1027">
            <a:extLst>
              <a:ext uri="{FF2B5EF4-FFF2-40B4-BE49-F238E27FC236}">
                <a16:creationId xmlns:a16="http://schemas.microsoft.com/office/drawing/2014/main" id="{06091063-1B6E-CBD7-76CC-9AB87A6265FF}"/>
              </a:ext>
            </a:extLst>
          </p:cNvPr>
          <p:cNvSpPr>
            <a:spLocks noGrp="1" noChangeArrowheads="1"/>
          </p:cNvSpPr>
          <p:nvPr>
            <p:ph type="body" idx="1"/>
          </p:nvPr>
        </p:nvSpPr>
        <p:spPr>
          <a:xfrm>
            <a:off x="228600" y="1600199"/>
            <a:ext cx="8576733" cy="3666067"/>
          </a:xfrm>
        </p:spPr>
        <p:txBody>
          <a:bodyPr/>
          <a:lstStyle/>
          <a:p>
            <a:pPr marL="571500" indent="-571500" algn="just" eaLnBrk="1" hangingPunct="1">
              <a:spcBef>
                <a:spcPts val="0"/>
              </a:spcBef>
              <a:spcAft>
                <a:spcPts val="3600"/>
              </a:spcAft>
              <a:buSzPct val="100000"/>
              <a:buFont typeface="+mj-lt"/>
              <a:buAutoNum type="arabicPeriod"/>
              <a:defRPr/>
            </a:pPr>
            <a:r>
              <a:rPr lang="en-US" sz="3000" dirty="0"/>
              <a:t>Fecha del Éxodo-1446 a.C. (1 Reyes 6:1)</a:t>
            </a:r>
          </a:p>
          <a:p>
            <a:pPr marL="571500" indent="-571500" algn="just" eaLnBrk="1" hangingPunct="1">
              <a:spcBef>
                <a:spcPts val="0"/>
              </a:spcBef>
              <a:spcAft>
                <a:spcPts val="3600"/>
              </a:spcAft>
              <a:buSzPct val="100000"/>
              <a:buFont typeface="+mj-lt"/>
              <a:buAutoNum type="arabicPeriod"/>
              <a:defRPr/>
            </a:pPr>
            <a:r>
              <a:rPr lang="es-CO" sz="3000" dirty="0"/>
              <a:t>Extensión de la vida de Moisés</a:t>
            </a:r>
            <a:r>
              <a:rPr lang="en-US" sz="3000" dirty="0"/>
              <a:t>-1525–1405 a.C. </a:t>
            </a:r>
          </a:p>
          <a:p>
            <a:pPr marL="571500" indent="-571500" algn="just" eaLnBrk="1" hangingPunct="1">
              <a:spcBef>
                <a:spcPts val="0"/>
              </a:spcBef>
              <a:spcAft>
                <a:spcPts val="3600"/>
              </a:spcAft>
              <a:buSzPct val="100000"/>
              <a:buFont typeface="+mj-lt"/>
              <a:buAutoNum type="arabicPeriod"/>
              <a:defRPr/>
            </a:pPr>
            <a:r>
              <a:rPr lang="es-CO" sz="3000" dirty="0"/>
              <a:t>Propósito: preparar a Israel para la entrada, la obediencia al pacto mosaico y la conquista</a:t>
            </a:r>
            <a:r>
              <a:rPr lang="en-US" sz="3000" dirty="0"/>
              <a:t> </a:t>
            </a:r>
          </a:p>
          <a:p>
            <a:pPr marL="571500" indent="-571500" algn="just" eaLnBrk="1" hangingPunct="1">
              <a:spcBef>
                <a:spcPts val="0"/>
              </a:spcBef>
              <a:spcAft>
                <a:spcPts val="3600"/>
              </a:spcAft>
              <a:buSzPct val="100000"/>
              <a:buFont typeface="+mj-lt"/>
              <a:buAutoNum type="arabicPeriod"/>
              <a:defRPr/>
            </a:pPr>
            <a:r>
              <a:rPr lang="en-US" sz="3000" dirty="0"/>
              <a:t>Fecha del </a:t>
            </a:r>
            <a:r>
              <a:rPr lang="en-US" sz="3000" dirty="0" err="1"/>
              <a:t>Pentateuco</a:t>
            </a:r>
            <a:r>
              <a:rPr lang="en-US" sz="3000" dirty="0"/>
              <a:t> 1445–1405 a.C. </a:t>
            </a:r>
          </a:p>
        </p:txBody>
      </p:sp>
    </p:spTree>
    <p:extLst>
      <p:ext uri="{BB962C8B-B14F-4D97-AF65-F5344CB8AC3E}">
        <p14:creationId xmlns:p14="http://schemas.microsoft.com/office/powerpoint/2010/main" val="3604264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36082-C761-03DE-A273-0F8B0010FB4C}"/>
            </a:ext>
          </a:extLst>
        </p:cNvPr>
        <p:cNvGrpSpPr/>
        <p:nvPr/>
      </p:nvGrpSpPr>
      <p:grpSpPr>
        <a:xfrm>
          <a:off x="0" y="0"/>
          <a:ext cx="0" cy="0"/>
          <a:chOff x="0" y="0"/>
          <a:chExt cx="0" cy="0"/>
        </a:xfrm>
      </p:grpSpPr>
      <p:sp>
        <p:nvSpPr>
          <p:cNvPr id="17409" name="Title 1">
            <a:extLst>
              <a:ext uri="{FF2B5EF4-FFF2-40B4-BE49-F238E27FC236}">
                <a16:creationId xmlns:a16="http://schemas.microsoft.com/office/drawing/2014/main" id="{60A5247A-71FD-C607-68E9-DFF260F4D5DB}"/>
              </a:ext>
            </a:extLst>
          </p:cNvPr>
          <p:cNvSpPr>
            <a:spLocks noGrp="1"/>
          </p:cNvSpPr>
          <p:nvPr>
            <p:ph type="title"/>
          </p:nvPr>
        </p:nvSpPr>
        <p:spPr>
          <a:xfrm>
            <a:off x="1600200" y="228600"/>
            <a:ext cx="6019800" cy="685800"/>
          </a:xfrm>
        </p:spPr>
        <p:txBody>
          <a:bodyPr anchor="ctr"/>
          <a:lstStyle/>
          <a:p>
            <a:pPr algn="ctr"/>
            <a:r>
              <a:rPr lang="en-US" sz="3600" dirty="0"/>
              <a:t>CONTENIDO INTRODUCTORIO</a:t>
            </a:r>
          </a:p>
        </p:txBody>
      </p:sp>
      <p:sp>
        <p:nvSpPr>
          <p:cNvPr id="3" name="Content Placeholder 2">
            <a:extLst>
              <a:ext uri="{FF2B5EF4-FFF2-40B4-BE49-F238E27FC236}">
                <a16:creationId xmlns:a16="http://schemas.microsoft.com/office/drawing/2014/main" id="{B3E3B8A3-954A-D588-5029-B477FEB246C4}"/>
              </a:ext>
            </a:extLst>
          </p:cNvPr>
          <p:cNvSpPr>
            <a:spLocks noGrp="1"/>
          </p:cNvSpPr>
          <p:nvPr>
            <p:ph idx="1"/>
          </p:nvPr>
        </p:nvSpPr>
        <p:spPr>
          <a:xfrm>
            <a:off x="152400" y="838200"/>
            <a:ext cx="4953000" cy="5867400"/>
          </a:xfrm>
        </p:spPr>
        <p:txBody>
          <a:bodyPr/>
          <a:lstStyle/>
          <a:p>
            <a:pPr marL="461963" indent="-461963">
              <a:spcBef>
                <a:spcPts val="0"/>
              </a:spcBef>
              <a:spcAft>
                <a:spcPts val="800"/>
              </a:spcAft>
              <a:defRPr/>
            </a:pPr>
            <a:r>
              <a:rPr lang="en-US" dirty="0"/>
              <a:t>Título</a:t>
            </a:r>
          </a:p>
          <a:p>
            <a:pPr marL="461963" indent="-461963">
              <a:spcBef>
                <a:spcPts val="0"/>
              </a:spcBef>
              <a:spcAft>
                <a:spcPts val="800"/>
              </a:spcAft>
              <a:defRPr/>
            </a:pPr>
            <a:r>
              <a:rPr lang="en-US" dirty="0"/>
              <a:t>Autoría y fecha</a:t>
            </a:r>
          </a:p>
          <a:p>
            <a:pPr marL="461963" indent="-461963">
              <a:spcBef>
                <a:spcPts val="0"/>
              </a:spcBef>
              <a:spcAft>
                <a:spcPts val="800"/>
              </a:spcAft>
              <a:defRPr/>
            </a:pPr>
            <a:r>
              <a:rPr lang="en-US" b="1" u="sng" dirty="0">
                <a:solidFill>
                  <a:srgbClr val="FFFFCC"/>
                </a:solidFill>
              </a:rPr>
              <a:t>Estructura</a:t>
            </a:r>
          </a:p>
          <a:p>
            <a:pPr marL="461963" indent="-461963">
              <a:spcBef>
                <a:spcPts val="0"/>
              </a:spcBef>
              <a:spcAft>
                <a:spcPts val="800"/>
              </a:spcAft>
              <a:defRPr/>
            </a:pPr>
            <a:r>
              <a:rPr lang="en-US" dirty="0"/>
              <a:t>Escenario</a:t>
            </a:r>
          </a:p>
          <a:p>
            <a:pPr marL="461963" indent="-461963">
              <a:spcBef>
                <a:spcPts val="0"/>
              </a:spcBef>
              <a:spcAft>
                <a:spcPts val="800"/>
              </a:spcAft>
              <a:defRPr/>
            </a:pPr>
            <a:r>
              <a:rPr lang="en-US" dirty="0"/>
              <a:t>Mensaje y Propósito</a:t>
            </a:r>
          </a:p>
          <a:p>
            <a:pPr marL="461963" indent="-461963">
              <a:spcBef>
                <a:spcPts val="0"/>
              </a:spcBef>
              <a:spcAft>
                <a:spcPts val="800"/>
              </a:spcAft>
              <a:defRPr/>
            </a:pPr>
            <a:r>
              <a:rPr lang="en-US" dirty="0"/>
              <a:t>Características Únicas</a:t>
            </a:r>
          </a:p>
          <a:p>
            <a:pPr marL="461963" indent="-461963">
              <a:spcBef>
                <a:spcPts val="0"/>
              </a:spcBef>
              <a:spcAft>
                <a:spcPts val="800"/>
              </a:spcAft>
              <a:defRPr/>
            </a:pPr>
            <a:r>
              <a:rPr lang="en-US" dirty="0"/>
              <a:t>Temas</a:t>
            </a:r>
          </a:p>
          <a:p>
            <a:pPr marL="461963" indent="-461963">
              <a:spcBef>
                <a:spcPts val="0"/>
              </a:spcBef>
              <a:spcAft>
                <a:spcPts val="800"/>
              </a:spcAft>
              <a:defRPr/>
            </a:pPr>
            <a:r>
              <a:rPr lang="en-US" dirty="0"/>
              <a:t>Cristo en Génesis</a:t>
            </a:r>
          </a:p>
          <a:p>
            <a:pPr marL="461963" indent="-461963">
              <a:spcBef>
                <a:spcPts val="0"/>
              </a:spcBef>
              <a:spcAft>
                <a:spcPts val="800"/>
              </a:spcAft>
              <a:defRPr/>
            </a:pPr>
            <a:r>
              <a:rPr lang="en-US" dirty="0"/>
              <a:t>Importancia</a:t>
            </a:r>
          </a:p>
          <a:p>
            <a:pPr marL="461963" indent="-461963">
              <a:spcBef>
                <a:spcPts val="0"/>
              </a:spcBef>
              <a:spcAft>
                <a:spcPts val="800"/>
              </a:spcAft>
              <a:defRPr/>
            </a:pPr>
            <a:r>
              <a:rPr lang="en-US" dirty="0"/>
              <a:t>Historicidad</a:t>
            </a:r>
          </a:p>
        </p:txBody>
      </p:sp>
      <p:pic>
        <p:nvPicPr>
          <p:cNvPr id="1028" name="Picture 4" descr="5 Bible Lessons to Learn From the Book of Genesis | Jack Wellman">
            <a:extLst>
              <a:ext uri="{FF2B5EF4-FFF2-40B4-BE49-F238E27FC236}">
                <a16:creationId xmlns:a16="http://schemas.microsoft.com/office/drawing/2014/main" id="{B4460B1B-6D51-ACB7-3B71-9EAD002B17F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76800" y="2082736"/>
            <a:ext cx="4042833" cy="269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551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685800" y="228600"/>
            <a:ext cx="7772400" cy="914400"/>
          </a:xfrm>
        </p:spPr>
        <p:txBody>
          <a:bodyPr/>
          <a:lstStyle/>
          <a:p>
            <a:pPr algn="ctr" eaLnBrk="1" hangingPunct="1"/>
            <a:r>
              <a:rPr lang="en-US" sz="3600" i="1" dirty="0"/>
              <a:t>Toledoth</a:t>
            </a:r>
            <a:r>
              <a:rPr lang="en-US" sz="3200" dirty="0"/>
              <a:t> </a:t>
            </a:r>
            <a:br>
              <a:rPr lang="en-US" sz="3200" dirty="0"/>
            </a:br>
            <a:r>
              <a:rPr lang="en-US" sz="2000" i="1" dirty="0">
                <a:solidFill>
                  <a:schemeClr val="tx1"/>
                </a:solidFill>
              </a:rPr>
              <a:t>“</a:t>
            </a:r>
            <a:r>
              <a:rPr lang="es-CO" sz="2000" i="1" dirty="0">
                <a:solidFill>
                  <a:schemeClr val="tx1"/>
                </a:solidFill>
              </a:rPr>
              <a:t>Este es el relato de las generaciones de</a:t>
            </a:r>
            <a:r>
              <a:rPr lang="en-US" sz="2000" i="1" dirty="0">
                <a:solidFill>
                  <a:schemeClr val="tx1"/>
                </a:solidFill>
              </a:rPr>
              <a:t>…”</a:t>
            </a:r>
            <a:endParaRPr lang="en-US" sz="2400" i="1" dirty="0">
              <a:solidFill>
                <a:schemeClr val="tx1"/>
              </a:solidFill>
            </a:endParaRPr>
          </a:p>
        </p:txBody>
      </p:sp>
      <p:sp>
        <p:nvSpPr>
          <p:cNvPr id="6147" name="Rectangle 3"/>
          <p:cNvSpPr>
            <a:spLocks noGrp="1" noChangeArrowheads="1"/>
          </p:cNvSpPr>
          <p:nvPr>
            <p:ph type="body" idx="1"/>
          </p:nvPr>
        </p:nvSpPr>
        <p:spPr>
          <a:xfrm>
            <a:off x="685800" y="1219200"/>
            <a:ext cx="7772400" cy="5562600"/>
          </a:xfrm>
        </p:spPr>
        <p:txBody>
          <a:bodyPr/>
          <a:lstStyle/>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Introducción a las generaciones (1:1–2:3)</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Generaciones del cielo y la tierra  (2:4–4:26)</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Generaciones de Adán (5:1–6:8)</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Generaciones de Noé (6:9–9:29) </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Generaciones de los hijos de Noé (10:1–11:9)</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Generaciones of Sem (11:10–26)</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Generaciones of Taré (11:27–25:11)</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Generaciones of Ismael (25:12-18)</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Generaciones of Isaac (25:19–35:29)</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Generaciones of Esaú (36:1–37:1)</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Generaciones of Jacob (37:2–50:26)</a:t>
            </a: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t>ESTRUCTURA DE GÉNESIS</a:t>
            </a:r>
          </a:p>
        </p:txBody>
      </p:sp>
      <p:sp>
        <p:nvSpPr>
          <p:cNvPr id="92163" name="Rectangle 2051"/>
          <p:cNvSpPr>
            <a:spLocks noGrp="1" noChangeArrowheads="1"/>
          </p:cNvSpPr>
          <p:nvPr>
            <p:ph type="body" idx="1"/>
          </p:nvPr>
        </p:nvSpPr>
        <p:spPr>
          <a:xfrm>
            <a:off x="9906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Orígen de la raza humana (Gén. 1</a:t>
            </a:r>
            <a:r>
              <a:rPr lang="en-US" dirty="0">
                <a:cs typeface="Calibri" panose="020F0502020204030204" pitchFamily="34" charset="0"/>
              </a:rPr>
              <a:t>‒11)</a:t>
            </a:r>
            <a:endParaRPr lang="en-US" dirty="0"/>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Orígen de la raza hebrea (Gén. 12</a:t>
            </a:r>
            <a:r>
              <a:rPr lang="en-US" dirty="0">
                <a:cs typeface="Calibri" panose="020F0502020204030204" pitchFamily="34" charset="0"/>
              </a:rPr>
              <a:t>‒50)</a:t>
            </a:r>
            <a:endParaRPr lang="en-US" dirty="0"/>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873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CBC23-AB6E-E242-B943-B623B2BCFD67}"/>
            </a:ext>
          </a:extLst>
        </p:cNvPr>
        <p:cNvGrpSpPr/>
        <p:nvPr/>
      </p:nvGrpSpPr>
      <p:grpSpPr>
        <a:xfrm>
          <a:off x="0" y="0"/>
          <a:ext cx="0" cy="0"/>
          <a:chOff x="0" y="0"/>
          <a:chExt cx="0" cy="0"/>
        </a:xfrm>
      </p:grpSpPr>
      <p:sp>
        <p:nvSpPr>
          <p:cNvPr id="57345" name="Rectangle 2050">
            <a:extLst>
              <a:ext uri="{FF2B5EF4-FFF2-40B4-BE49-F238E27FC236}">
                <a16:creationId xmlns:a16="http://schemas.microsoft.com/office/drawing/2014/main" id="{2A6EC396-54AC-14EF-E6FF-0006B339F325}"/>
              </a:ext>
            </a:extLst>
          </p:cNvPr>
          <p:cNvSpPr>
            <a:spLocks noGrp="1" noChangeArrowheads="1"/>
          </p:cNvSpPr>
          <p:nvPr>
            <p:ph type="title"/>
          </p:nvPr>
        </p:nvSpPr>
        <p:spPr>
          <a:xfrm>
            <a:off x="685800" y="228600"/>
            <a:ext cx="7772400" cy="914400"/>
          </a:xfrm>
        </p:spPr>
        <p:txBody>
          <a:bodyPr/>
          <a:lstStyle/>
          <a:p>
            <a:pPr algn="ctr" eaLnBrk="1" hangingPunct="1"/>
            <a:r>
              <a:rPr lang="en-US" sz="3600" dirty="0"/>
              <a:t>ESTRUCTURA DE GÉNESIS</a:t>
            </a:r>
          </a:p>
        </p:txBody>
      </p:sp>
      <p:sp>
        <p:nvSpPr>
          <p:cNvPr id="92163" name="Rectangle 2051">
            <a:extLst>
              <a:ext uri="{FF2B5EF4-FFF2-40B4-BE49-F238E27FC236}">
                <a16:creationId xmlns:a16="http://schemas.microsoft.com/office/drawing/2014/main" id="{A940291F-15FA-2F09-88CE-139223293396}"/>
              </a:ext>
            </a:extLst>
          </p:cNvPr>
          <p:cNvSpPr>
            <a:spLocks noGrp="1" noChangeArrowheads="1"/>
          </p:cNvSpPr>
          <p:nvPr>
            <p:ph type="body" idx="1"/>
          </p:nvPr>
        </p:nvSpPr>
        <p:spPr>
          <a:xfrm>
            <a:off x="9906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rPr>
              <a:t>Orígen de la raza humana (Gén. 1</a:t>
            </a:r>
            <a:r>
              <a:rPr lang="en-US" b="1" u="sng" dirty="0">
                <a:solidFill>
                  <a:srgbClr val="FFFFCC"/>
                </a:solidFill>
                <a:cs typeface="Calibri" panose="020F0502020204030204" pitchFamily="34" charset="0"/>
              </a:rPr>
              <a:t>‒11)</a:t>
            </a:r>
            <a:endParaRPr lang="en-US" b="1" u="sng" dirty="0">
              <a:solidFill>
                <a:srgbClr val="FFFFCC"/>
              </a:solidFill>
            </a:endParaRP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Orígen de la raza hebrea (Gén. 12</a:t>
            </a:r>
            <a:r>
              <a:rPr lang="en-US" dirty="0">
                <a:cs typeface="Calibri" panose="020F0502020204030204" pitchFamily="34" charset="0"/>
              </a:rPr>
              <a:t>‒50)</a:t>
            </a:r>
            <a:endParaRPr lang="en-US" dirty="0"/>
          </a:p>
        </p:txBody>
      </p:sp>
      <p:pic>
        <p:nvPicPr>
          <p:cNvPr id="2" name="Picture 4" descr="5 Bible Lessons to Learn From the Book of Genesis | Jack Wellman">
            <a:extLst>
              <a:ext uri="{FF2B5EF4-FFF2-40B4-BE49-F238E27FC236}">
                <a16:creationId xmlns:a16="http://schemas.microsoft.com/office/drawing/2014/main" id="{5B9A455B-BC50-212D-CD4B-CA197732C1F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400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dirty="0"/>
              <a:t>Génesis 1-11 (cuatro eventos)</a:t>
            </a:r>
          </a:p>
          <a:p>
            <a:pPr marL="914400" lvl="1" indent="-457200" eaLnBrk="1" hangingPunct="1">
              <a:spcBef>
                <a:spcPts val="0"/>
              </a:spcBef>
              <a:spcAft>
                <a:spcPts val="3000"/>
              </a:spcAft>
              <a:buSzPct val="100000"/>
              <a:buFont typeface="+mj-lt"/>
              <a:buAutoNum type="alphaUcPeriod"/>
              <a:defRPr/>
            </a:pPr>
            <a:r>
              <a:rPr lang="en-US" dirty="0"/>
              <a:t>Creación (1-2)</a:t>
            </a:r>
          </a:p>
          <a:p>
            <a:pPr marL="914400" lvl="1" indent="-457200" eaLnBrk="1" hangingPunct="1">
              <a:spcBef>
                <a:spcPts val="0"/>
              </a:spcBef>
              <a:spcAft>
                <a:spcPts val="3000"/>
              </a:spcAft>
              <a:buSzPct val="100000"/>
              <a:buFont typeface="+mj-lt"/>
              <a:buAutoNum type="alphaUcPeriod"/>
              <a:defRPr/>
            </a:pPr>
            <a:r>
              <a:rPr lang="en-US" dirty="0"/>
              <a:t>Caída (3-5)</a:t>
            </a:r>
          </a:p>
          <a:p>
            <a:pPr marL="914400" lvl="1" indent="-457200" eaLnBrk="1" hangingPunct="1">
              <a:spcBef>
                <a:spcPts val="0"/>
              </a:spcBef>
              <a:spcAft>
                <a:spcPts val="3000"/>
              </a:spcAft>
              <a:buSzPct val="100000"/>
              <a:buFont typeface="+mj-lt"/>
              <a:buAutoNum type="alphaUcPeriod"/>
              <a:defRPr/>
            </a:pPr>
            <a:r>
              <a:rPr lang="en-US" dirty="0"/>
              <a:t>Diluvio (6-9)</a:t>
            </a:r>
          </a:p>
          <a:p>
            <a:pPr marL="914400" lvl="1" indent="-457200" eaLnBrk="1" hangingPunct="1">
              <a:spcBef>
                <a:spcPts val="0"/>
              </a:spcBef>
              <a:spcAft>
                <a:spcPts val="3000"/>
              </a:spcAft>
              <a:buSzPct val="100000"/>
              <a:buFont typeface="+mj-lt"/>
              <a:buAutoNum type="alphaUcPeriod"/>
              <a:defRPr/>
            </a:pPr>
            <a:r>
              <a:rPr lang="en-US" dirty="0"/>
              <a:t>Dispersión nacional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991100" cy="914400"/>
          </a:xfrm>
        </p:spPr>
        <p:txBody>
          <a:bodyPr/>
          <a:lstStyle/>
          <a:p>
            <a:pPr algn="ctr" eaLnBrk="1" hangingPunct="1"/>
            <a:r>
              <a:rPr lang="en-US" sz="3600" dirty="0"/>
              <a:t>ESTRUCTURA DE GÉNESIS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CC713-C5BD-6595-D9DA-02ADC1B86B63}"/>
            </a:ext>
          </a:extLst>
        </p:cNvPr>
        <p:cNvGrpSpPr/>
        <p:nvPr/>
      </p:nvGrpSpPr>
      <p:grpSpPr>
        <a:xfrm>
          <a:off x="0" y="0"/>
          <a:ext cx="0" cy="0"/>
          <a:chOff x="0" y="0"/>
          <a:chExt cx="0" cy="0"/>
        </a:xfrm>
      </p:grpSpPr>
      <p:sp>
        <p:nvSpPr>
          <p:cNvPr id="57345" name="Rectangle 2050">
            <a:extLst>
              <a:ext uri="{FF2B5EF4-FFF2-40B4-BE49-F238E27FC236}">
                <a16:creationId xmlns:a16="http://schemas.microsoft.com/office/drawing/2014/main" id="{58BE3A2B-6138-FDB5-CCD8-13871CE5ED00}"/>
              </a:ext>
            </a:extLst>
          </p:cNvPr>
          <p:cNvSpPr>
            <a:spLocks noGrp="1" noChangeArrowheads="1"/>
          </p:cNvSpPr>
          <p:nvPr>
            <p:ph type="title"/>
          </p:nvPr>
        </p:nvSpPr>
        <p:spPr>
          <a:xfrm>
            <a:off x="685800" y="228600"/>
            <a:ext cx="7772400" cy="914400"/>
          </a:xfrm>
        </p:spPr>
        <p:txBody>
          <a:bodyPr/>
          <a:lstStyle/>
          <a:p>
            <a:pPr algn="ctr" eaLnBrk="1" hangingPunct="1"/>
            <a:r>
              <a:rPr lang="en-US" sz="3600" dirty="0"/>
              <a:t>ESTRUCTURA DE GÉNESIS</a:t>
            </a:r>
          </a:p>
        </p:txBody>
      </p:sp>
      <p:sp>
        <p:nvSpPr>
          <p:cNvPr id="92163" name="Rectangle 2051">
            <a:extLst>
              <a:ext uri="{FF2B5EF4-FFF2-40B4-BE49-F238E27FC236}">
                <a16:creationId xmlns:a16="http://schemas.microsoft.com/office/drawing/2014/main" id="{74D95B9E-C0DC-A68E-5AEE-3121AA3E21E9}"/>
              </a:ext>
            </a:extLst>
          </p:cNvPr>
          <p:cNvSpPr>
            <a:spLocks noGrp="1" noChangeArrowheads="1"/>
          </p:cNvSpPr>
          <p:nvPr>
            <p:ph type="body" idx="1"/>
          </p:nvPr>
        </p:nvSpPr>
        <p:spPr>
          <a:xfrm>
            <a:off x="9906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Orígen de la raza humana (Gén. 1</a:t>
            </a:r>
            <a:r>
              <a:rPr lang="en-US" dirty="0">
                <a:cs typeface="Calibri" panose="020F0502020204030204" pitchFamily="34" charset="0"/>
              </a:rPr>
              <a:t>‒11)</a:t>
            </a:r>
            <a:endParaRPr lang="en-US" dirty="0"/>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rPr>
              <a:t>Orígen de la raza hebrea (Gén. 12</a:t>
            </a:r>
            <a:r>
              <a:rPr lang="en-US" b="1" u="sng" dirty="0">
                <a:solidFill>
                  <a:srgbClr val="FFFFCC"/>
                </a:solidFill>
                <a:cs typeface="Calibri" panose="020F0502020204030204" pitchFamily="34" charset="0"/>
              </a:rPr>
              <a:t>‒50)</a:t>
            </a:r>
            <a:endParaRPr lang="en-US" b="1" u="sng" dirty="0">
              <a:solidFill>
                <a:srgbClr val="FFFFCC"/>
              </a:solidFill>
            </a:endParaRPr>
          </a:p>
        </p:txBody>
      </p:sp>
      <p:pic>
        <p:nvPicPr>
          <p:cNvPr id="2" name="Picture 4" descr="5 Bible Lessons to Learn From the Book of Genesis | Jack Wellman">
            <a:extLst>
              <a:ext uri="{FF2B5EF4-FFF2-40B4-BE49-F238E27FC236}">
                <a16:creationId xmlns:a16="http://schemas.microsoft.com/office/drawing/2014/main" id="{4FDEDA2B-7303-58B5-4B71-51FC257D8A2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535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57200" y="1371599"/>
            <a:ext cx="7543800" cy="3903133"/>
          </a:xfrm>
        </p:spPr>
        <p:txBody>
          <a:bodyPr/>
          <a:lstStyle/>
          <a:p>
            <a:pPr marL="571500" lvl="1" indent="-571500" eaLnBrk="1" hangingPunct="1">
              <a:spcBef>
                <a:spcPts val="0"/>
              </a:spcBef>
              <a:spcAft>
                <a:spcPts val="3000"/>
              </a:spcAft>
              <a:buClr>
                <a:schemeClr val="tx2"/>
              </a:buClr>
              <a:buSzPct val="100000"/>
              <a:buFont typeface="+mj-lt"/>
              <a:buAutoNum type="romanUcPeriod" startAt="2"/>
              <a:defRPr/>
            </a:pPr>
            <a:r>
              <a:rPr lang="en-US" dirty="0"/>
              <a:t>Génesis 12-50 (cuatro personas)</a:t>
            </a:r>
          </a:p>
          <a:p>
            <a:pPr marL="914400" lvl="1" indent="-457200" eaLnBrk="1" hangingPunct="1">
              <a:spcBef>
                <a:spcPts val="0"/>
              </a:spcBef>
              <a:spcAft>
                <a:spcPts val="3000"/>
              </a:spcAft>
              <a:buSzPct val="100000"/>
              <a:buFont typeface="+mj-lt"/>
              <a:buAutoNum type="alphaUcPeriod"/>
              <a:defRPr/>
            </a:pPr>
            <a:r>
              <a:rPr lang="en-US" dirty="0"/>
              <a:t>Abraham (12:1–25:11)</a:t>
            </a:r>
          </a:p>
          <a:p>
            <a:pPr marL="914400" lvl="1" indent="-457200" eaLnBrk="1" hangingPunct="1">
              <a:spcBef>
                <a:spcPts val="0"/>
              </a:spcBef>
              <a:spcAft>
                <a:spcPts val="3000"/>
              </a:spcAft>
              <a:buSzPct val="100000"/>
              <a:buFont typeface="+mj-lt"/>
              <a:buAutoNum type="alphaUcPeriod"/>
              <a:defRPr/>
            </a:pPr>
            <a:r>
              <a:rPr lang="en-US" dirty="0"/>
              <a:t>Isaac (25:12–26:35)</a:t>
            </a:r>
          </a:p>
          <a:p>
            <a:pPr marL="914400" lvl="1" indent="-457200" eaLnBrk="1" hangingPunct="1">
              <a:spcBef>
                <a:spcPts val="0"/>
              </a:spcBef>
              <a:spcAft>
                <a:spcPts val="3000"/>
              </a:spcAft>
              <a:buSzPct val="100000"/>
              <a:buFont typeface="+mj-lt"/>
              <a:buAutoNum type="alphaUcPeriod"/>
              <a:defRPr/>
            </a:pPr>
            <a:r>
              <a:rPr lang="en-US" dirty="0"/>
              <a:t>Jacob (27–36)</a:t>
            </a:r>
          </a:p>
          <a:p>
            <a:pPr marL="914400" lvl="1" indent="-457200" eaLnBrk="1" hangingPunct="1">
              <a:spcBef>
                <a:spcPts val="0"/>
              </a:spcBef>
              <a:spcAft>
                <a:spcPts val="3000"/>
              </a:spcAft>
              <a:buSzPct val="100000"/>
              <a:buFont typeface="+mj-lt"/>
              <a:buAutoNum type="alphaUcPeriod"/>
              <a:defRPr/>
            </a:pPr>
            <a:r>
              <a:rPr lang="en-US" dirty="0"/>
              <a:t>José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2400300" y="228600"/>
            <a:ext cx="5067300" cy="914400"/>
          </a:xfrm>
        </p:spPr>
        <p:txBody>
          <a:bodyPr/>
          <a:lstStyle/>
          <a:p>
            <a:pPr algn="ctr" eaLnBrk="1" hangingPunct="1"/>
            <a:r>
              <a:rPr lang="en-US" sz="3600" dirty="0"/>
              <a:t>ESTRUCTURA DE GÉNESIS</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Title 1"/>
          <p:cNvSpPr>
            <a:spLocks noGrp="1"/>
          </p:cNvSpPr>
          <p:nvPr>
            <p:ph type="title"/>
          </p:nvPr>
        </p:nvSpPr>
        <p:spPr>
          <a:xfrm>
            <a:off x="1600200" y="228600"/>
            <a:ext cx="6019800" cy="685800"/>
          </a:xfrm>
        </p:spPr>
        <p:txBody>
          <a:bodyPr anchor="ctr"/>
          <a:lstStyle/>
          <a:p>
            <a:pPr algn="ctr"/>
            <a:r>
              <a:rPr lang="en-US" sz="3600" dirty="0"/>
              <a:t>CONTENIDO INTRODUCTORIO</a:t>
            </a:r>
          </a:p>
        </p:txBody>
      </p:sp>
      <p:sp>
        <p:nvSpPr>
          <p:cNvPr id="3" name="Content Placeholder 2"/>
          <p:cNvSpPr>
            <a:spLocks noGrp="1"/>
          </p:cNvSpPr>
          <p:nvPr>
            <p:ph idx="1"/>
          </p:nvPr>
        </p:nvSpPr>
        <p:spPr>
          <a:xfrm>
            <a:off x="152400" y="838200"/>
            <a:ext cx="4953000" cy="5867400"/>
          </a:xfrm>
        </p:spPr>
        <p:txBody>
          <a:bodyPr/>
          <a:lstStyle/>
          <a:p>
            <a:pPr marL="461963" indent="-461963">
              <a:spcBef>
                <a:spcPts val="0"/>
              </a:spcBef>
              <a:spcAft>
                <a:spcPts val="800"/>
              </a:spcAft>
              <a:defRPr/>
            </a:pPr>
            <a:r>
              <a:rPr lang="en-US" dirty="0"/>
              <a:t>Título</a:t>
            </a:r>
          </a:p>
          <a:p>
            <a:pPr marL="461963" indent="-461963">
              <a:spcBef>
                <a:spcPts val="0"/>
              </a:spcBef>
              <a:spcAft>
                <a:spcPts val="800"/>
              </a:spcAft>
              <a:defRPr/>
            </a:pPr>
            <a:r>
              <a:rPr lang="en-US" dirty="0"/>
              <a:t>Autoría y fecha</a:t>
            </a:r>
          </a:p>
          <a:p>
            <a:pPr marL="461963" indent="-461963">
              <a:spcBef>
                <a:spcPts val="0"/>
              </a:spcBef>
              <a:spcAft>
                <a:spcPts val="800"/>
              </a:spcAft>
              <a:defRPr/>
            </a:pPr>
            <a:r>
              <a:rPr lang="en-US" dirty="0"/>
              <a:t>Estructura</a:t>
            </a:r>
          </a:p>
          <a:p>
            <a:pPr marL="461963" indent="-461963">
              <a:spcBef>
                <a:spcPts val="0"/>
              </a:spcBef>
              <a:spcAft>
                <a:spcPts val="800"/>
              </a:spcAft>
              <a:defRPr/>
            </a:pPr>
            <a:r>
              <a:rPr lang="en-US" dirty="0"/>
              <a:t>Escenario</a:t>
            </a:r>
          </a:p>
          <a:p>
            <a:pPr marL="461963" indent="-461963">
              <a:spcBef>
                <a:spcPts val="0"/>
              </a:spcBef>
              <a:spcAft>
                <a:spcPts val="800"/>
              </a:spcAft>
              <a:defRPr/>
            </a:pPr>
            <a:r>
              <a:rPr lang="en-US" dirty="0"/>
              <a:t>Mensaje y Propósito</a:t>
            </a:r>
          </a:p>
          <a:p>
            <a:pPr marL="461963" indent="-461963">
              <a:spcBef>
                <a:spcPts val="0"/>
              </a:spcBef>
              <a:spcAft>
                <a:spcPts val="800"/>
              </a:spcAft>
              <a:defRPr/>
            </a:pPr>
            <a:r>
              <a:rPr lang="en-US" dirty="0"/>
              <a:t>Características Únicas</a:t>
            </a:r>
          </a:p>
          <a:p>
            <a:pPr marL="461963" indent="-461963">
              <a:spcBef>
                <a:spcPts val="0"/>
              </a:spcBef>
              <a:spcAft>
                <a:spcPts val="800"/>
              </a:spcAft>
              <a:defRPr/>
            </a:pPr>
            <a:r>
              <a:rPr lang="en-US" dirty="0"/>
              <a:t>Temas</a:t>
            </a:r>
          </a:p>
          <a:p>
            <a:pPr marL="461963" indent="-461963">
              <a:spcBef>
                <a:spcPts val="0"/>
              </a:spcBef>
              <a:spcAft>
                <a:spcPts val="800"/>
              </a:spcAft>
              <a:defRPr/>
            </a:pPr>
            <a:r>
              <a:rPr lang="en-US" dirty="0"/>
              <a:t>Cristo en Génesis</a:t>
            </a:r>
          </a:p>
          <a:p>
            <a:pPr marL="461963" indent="-461963">
              <a:spcBef>
                <a:spcPts val="0"/>
              </a:spcBef>
              <a:spcAft>
                <a:spcPts val="800"/>
              </a:spcAft>
              <a:defRPr/>
            </a:pPr>
            <a:r>
              <a:rPr lang="en-US" dirty="0"/>
              <a:t>Importancia</a:t>
            </a:r>
          </a:p>
          <a:p>
            <a:pPr marL="461963" indent="-461963">
              <a:spcBef>
                <a:spcPts val="0"/>
              </a:spcBef>
              <a:spcAft>
                <a:spcPts val="800"/>
              </a:spcAft>
              <a:defRPr/>
            </a:pPr>
            <a:r>
              <a:rPr lang="en-US" dirty="0"/>
              <a:t>Historicidad</a:t>
            </a:r>
          </a:p>
        </p:txBody>
      </p:sp>
      <p:pic>
        <p:nvPicPr>
          <p:cNvPr id="1028" name="Picture 4" descr="5 Bible Lessons to Learn From the Book of Genesis | Jack Wellman">
            <a:extLst>
              <a:ext uri="{FF2B5EF4-FFF2-40B4-BE49-F238E27FC236}">
                <a16:creationId xmlns:a16="http://schemas.microsoft.com/office/drawing/2014/main" id="{E2588BEA-1B8C-41BE-9431-70AC137562A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76800" y="2082736"/>
            <a:ext cx="4042833" cy="26925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E0828-664F-9F65-6E79-605C7E0E3C12}"/>
            </a:ext>
          </a:extLst>
        </p:cNvPr>
        <p:cNvGrpSpPr/>
        <p:nvPr/>
      </p:nvGrpSpPr>
      <p:grpSpPr>
        <a:xfrm>
          <a:off x="0" y="0"/>
          <a:ext cx="0" cy="0"/>
          <a:chOff x="0" y="0"/>
          <a:chExt cx="0" cy="0"/>
        </a:xfrm>
      </p:grpSpPr>
      <p:sp>
        <p:nvSpPr>
          <p:cNvPr id="17409" name="Title 1">
            <a:extLst>
              <a:ext uri="{FF2B5EF4-FFF2-40B4-BE49-F238E27FC236}">
                <a16:creationId xmlns:a16="http://schemas.microsoft.com/office/drawing/2014/main" id="{E42A325B-8F4D-8B9C-6178-975F87DAD1BA}"/>
              </a:ext>
            </a:extLst>
          </p:cNvPr>
          <p:cNvSpPr>
            <a:spLocks noGrp="1"/>
          </p:cNvSpPr>
          <p:nvPr>
            <p:ph type="title"/>
          </p:nvPr>
        </p:nvSpPr>
        <p:spPr>
          <a:xfrm>
            <a:off x="1600200" y="228600"/>
            <a:ext cx="6019800" cy="685800"/>
          </a:xfrm>
        </p:spPr>
        <p:txBody>
          <a:bodyPr anchor="ctr"/>
          <a:lstStyle/>
          <a:p>
            <a:pPr algn="ctr"/>
            <a:r>
              <a:rPr lang="en-US" sz="3600" dirty="0"/>
              <a:t>CONTENIDO INTRODUCTORIO</a:t>
            </a:r>
          </a:p>
        </p:txBody>
      </p:sp>
      <p:sp>
        <p:nvSpPr>
          <p:cNvPr id="3" name="Content Placeholder 2">
            <a:extLst>
              <a:ext uri="{FF2B5EF4-FFF2-40B4-BE49-F238E27FC236}">
                <a16:creationId xmlns:a16="http://schemas.microsoft.com/office/drawing/2014/main" id="{2BDB382A-8721-A483-8D11-AD65D91CC15C}"/>
              </a:ext>
            </a:extLst>
          </p:cNvPr>
          <p:cNvSpPr>
            <a:spLocks noGrp="1"/>
          </p:cNvSpPr>
          <p:nvPr>
            <p:ph idx="1"/>
          </p:nvPr>
        </p:nvSpPr>
        <p:spPr>
          <a:xfrm>
            <a:off x="152400" y="838200"/>
            <a:ext cx="4953000" cy="5867400"/>
          </a:xfrm>
        </p:spPr>
        <p:txBody>
          <a:bodyPr/>
          <a:lstStyle/>
          <a:p>
            <a:pPr marL="461963" indent="-461963">
              <a:spcBef>
                <a:spcPts val="0"/>
              </a:spcBef>
              <a:spcAft>
                <a:spcPts val="800"/>
              </a:spcAft>
              <a:defRPr/>
            </a:pPr>
            <a:r>
              <a:rPr lang="en-US" dirty="0"/>
              <a:t>Título</a:t>
            </a:r>
          </a:p>
          <a:p>
            <a:pPr marL="461963" indent="-461963">
              <a:spcBef>
                <a:spcPts val="0"/>
              </a:spcBef>
              <a:spcAft>
                <a:spcPts val="800"/>
              </a:spcAft>
              <a:defRPr/>
            </a:pPr>
            <a:r>
              <a:rPr lang="en-US" dirty="0"/>
              <a:t>Autoría y fecha</a:t>
            </a:r>
          </a:p>
          <a:p>
            <a:pPr marL="461963" indent="-461963">
              <a:spcBef>
                <a:spcPts val="0"/>
              </a:spcBef>
              <a:spcAft>
                <a:spcPts val="800"/>
              </a:spcAft>
              <a:defRPr/>
            </a:pPr>
            <a:r>
              <a:rPr lang="en-US" dirty="0"/>
              <a:t>Estructura</a:t>
            </a:r>
          </a:p>
          <a:p>
            <a:pPr marL="461963" indent="-461963">
              <a:spcBef>
                <a:spcPts val="0"/>
              </a:spcBef>
              <a:spcAft>
                <a:spcPts val="800"/>
              </a:spcAft>
              <a:defRPr/>
            </a:pPr>
            <a:r>
              <a:rPr lang="en-US" b="1" u="sng" dirty="0">
                <a:solidFill>
                  <a:srgbClr val="FFFFCC"/>
                </a:solidFill>
              </a:rPr>
              <a:t>Escenario</a:t>
            </a:r>
          </a:p>
          <a:p>
            <a:pPr marL="461963" indent="-461963">
              <a:spcBef>
                <a:spcPts val="0"/>
              </a:spcBef>
              <a:spcAft>
                <a:spcPts val="800"/>
              </a:spcAft>
              <a:defRPr/>
            </a:pPr>
            <a:r>
              <a:rPr lang="en-US" dirty="0"/>
              <a:t>Mensaje y Propósito</a:t>
            </a:r>
          </a:p>
          <a:p>
            <a:pPr marL="461963" indent="-461963">
              <a:spcBef>
                <a:spcPts val="0"/>
              </a:spcBef>
              <a:spcAft>
                <a:spcPts val="800"/>
              </a:spcAft>
              <a:defRPr/>
            </a:pPr>
            <a:r>
              <a:rPr lang="en-US" dirty="0"/>
              <a:t>Características Unicas</a:t>
            </a:r>
          </a:p>
          <a:p>
            <a:pPr marL="461963" indent="-461963">
              <a:spcBef>
                <a:spcPts val="0"/>
              </a:spcBef>
              <a:spcAft>
                <a:spcPts val="800"/>
              </a:spcAft>
              <a:defRPr/>
            </a:pPr>
            <a:r>
              <a:rPr lang="en-US" dirty="0"/>
              <a:t>Temas</a:t>
            </a:r>
          </a:p>
          <a:p>
            <a:pPr marL="461963" indent="-461963">
              <a:spcBef>
                <a:spcPts val="0"/>
              </a:spcBef>
              <a:spcAft>
                <a:spcPts val="800"/>
              </a:spcAft>
              <a:defRPr/>
            </a:pPr>
            <a:r>
              <a:rPr lang="en-US" dirty="0"/>
              <a:t>Cristo en Génesis</a:t>
            </a:r>
          </a:p>
          <a:p>
            <a:pPr marL="461963" indent="-461963">
              <a:spcBef>
                <a:spcPts val="0"/>
              </a:spcBef>
              <a:spcAft>
                <a:spcPts val="800"/>
              </a:spcAft>
              <a:defRPr/>
            </a:pPr>
            <a:r>
              <a:rPr lang="en-US" dirty="0"/>
              <a:t>Importancia</a:t>
            </a:r>
          </a:p>
          <a:p>
            <a:pPr marL="461963" indent="-461963">
              <a:spcBef>
                <a:spcPts val="0"/>
              </a:spcBef>
              <a:spcAft>
                <a:spcPts val="800"/>
              </a:spcAft>
              <a:defRPr/>
            </a:pPr>
            <a:r>
              <a:rPr lang="en-US" dirty="0"/>
              <a:t>Historicidad</a:t>
            </a:r>
          </a:p>
        </p:txBody>
      </p:sp>
      <p:pic>
        <p:nvPicPr>
          <p:cNvPr id="1028" name="Picture 4" descr="5 Bible Lessons to Learn From the Book of Genesis | Jack Wellman">
            <a:extLst>
              <a:ext uri="{FF2B5EF4-FFF2-40B4-BE49-F238E27FC236}">
                <a16:creationId xmlns:a16="http://schemas.microsoft.com/office/drawing/2014/main" id="{E2CC8EBD-2CAF-AEFF-C98F-BC13607D0C5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76800" y="2082736"/>
            <a:ext cx="4042833" cy="269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663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327" y="530101"/>
            <a:ext cx="9053345" cy="5797798"/>
          </a:xfrm>
          <a:prstGeom prst="rect">
            <a:avLst/>
          </a:prstGeom>
        </p:spPr>
      </p:pic>
    </p:spTree>
    <p:extLst>
      <p:ext uri="{BB962C8B-B14F-4D97-AF65-F5344CB8AC3E}">
        <p14:creationId xmlns:p14="http://schemas.microsoft.com/office/powerpoint/2010/main" val="295499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04396" y="228600"/>
            <a:ext cx="8735209" cy="6400800"/>
          </a:xfrm>
          <a:prstGeom prst="rect">
            <a:avLst/>
          </a:prstGeom>
          <a:noFill/>
          <a:ln w="57150">
            <a:solidFill>
              <a:schemeClr val="tx1"/>
            </a:solidFill>
            <a:miter lim="800000"/>
            <a:headEnd/>
            <a:tailEnd/>
          </a:ln>
        </p:spPr>
      </p:pic>
      <p:sp>
        <p:nvSpPr>
          <p:cNvPr id="22531" name="Oval 7"/>
          <p:cNvSpPr>
            <a:spLocks noChangeArrowheads="1"/>
          </p:cNvSpPr>
          <p:nvPr/>
        </p:nvSpPr>
        <p:spPr bwMode="auto">
          <a:xfrm>
            <a:off x="7162800" y="3048000"/>
            <a:ext cx="1600200" cy="914400"/>
          </a:xfrm>
          <a:prstGeom prst="ellipse">
            <a:avLst/>
          </a:prstGeom>
          <a:noFill/>
          <a:ln w="76200" algn="ctr">
            <a:solidFill>
              <a:srgbClr val="C00000"/>
            </a:solidFill>
            <a:round/>
            <a:headEnd/>
            <a:tailEnd/>
          </a:ln>
        </p:spPr>
        <p:txBody>
          <a:bodyPr wrap="none"/>
          <a:lstStyle/>
          <a:p>
            <a:endParaRPr lang="en-US" dirty="0">
              <a:latin typeface="Calibri" panose="020F0502020204030204" pitchFamily="34" charset="0"/>
            </a:endParaRPr>
          </a:p>
        </p:txBody>
      </p:sp>
    </p:spTree>
    <p:extLst>
      <p:ext uri="{BB962C8B-B14F-4D97-AF65-F5344CB8AC3E}">
        <p14:creationId xmlns:p14="http://schemas.microsoft.com/office/powerpoint/2010/main" val="1727718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5" name="Picture 2" descr="Image result for genesis map"/>
          <p:cNvPicPr>
            <a:picLocks noChangeAspect="1" noChangeArrowheads="1"/>
          </p:cNvPicPr>
          <p:nvPr/>
        </p:nvPicPr>
        <p:blipFill>
          <a:blip r:embed="rId2"/>
          <a:srcRect/>
          <a:stretch>
            <a:fillRect/>
          </a:stretch>
        </p:blipFill>
        <p:spPr bwMode="auto">
          <a:xfrm>
            <a:off x="91440" y="345052"/>
            <a:ext cx="8961120" cy="6167897"/>
          </a:xfrm>
          <a:prstGeom prst="rect">
            <a:avLst/>
          </a:prstGeom>
          <a:noFill/>
          <a:ln w="9525">
            <a:noFill/>
            <a:miter lim="800000"/>
            <a:headEnd/>
            <a:tailEnd/>
          </a:ln>
        </p:spPr>
      </p:pic>
    </p:spTree>
    <p:extLst>
      <p:ext uri="{BB962C8B-B14F-4D97-AF65-F5344CB8AC3E}">
        <p14:creationId xmlns:p14="http://schemas.microsoft.com/office/powerpoint/2010/main" val="349466634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3502" y="228600"/>
            <a:ext cx="8736997"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Title 1"/>
          <p:cNvSpPr>
            <a:spLocks noGrp="1"/>
          </p:cNvSpPr>
          <p:nvPr>
            <p:ph type="title"/>
          </p:nvPr>
        </p:nvSpPr>
        <p:spPr>
          <a:xfrm>
            <a:off x="2361274" y="228600"/>
            <a:ext cx="4421452" cy="914400"/>
          </a:xfrm>
        </p:spPr>
        <p:txBody>
          <a:bodyPr/>
          <a:lstStyle/>
          <a:p>
            <a:pPr algn="ctr"/>
            <a:r>
              <a:rPr lang="en-US" sz="3600" dirty="0">
                <a:effectLst>
                  <a:outerShdw blurRad="38100" dist="38100" dir="2700000" algn="tl">
                    <a:srgbClr val="000000">
                      <a:alpha val="43137"/>
                    </a:srgbClr>
                  </a:outerShdw>
                </a:effectLst>
              </a:rPr>
              <a:t>Edad de la Tierra?</a:t>
            </a:r>
          </a:p>
        </p:txBody>
      </p:sp>
      <p:sp>
        <p:nvSpPr>
          <p:cNvPr id="3" name="Content Placeholder 2"/>
          <p:cNvSpPr>
            <a:spLocks noGrp="1"/>
          </p:cNvSpPr>
          <p:nvPr>
            <p:ph idx="1"/>
          </p:nvPr>
        </p:nvSpPr>
        <p:spPr>
          <a:xfrm>
            <a:off x="228600" y="1300162"/>
            <a:ext cx="8915400" cy="5176838"/>
          </a:xfrm>
        </p:spPr>
        <p:txBody>
          <a:bodyPr/>
          <a:lstStyle/>
          <a:p>
            <a:pPr marL="457200" indent="-457200">
              <a:spcBef>
                <a:spcPts val="0"/>
              </a:spcBef>
              <a:spcAft>
                <a:spcPts val="1800"/>
              </a:spcAft>
              <a:buSzPct val="100000"/>
              <a:buFont typeface="+mj-lt"/>
              <a:buAutoNum type="arabicPeriod"/>
              <a:defRPr/>
            </a:pPr>
            <a:r>
              <a:rPr lang="en-US" sz="2800" dirty="0"/>
              <a:t> 971-931 BC = Reinado de Salomón</a:t>
            </a:r>
          </a:p>
          <a:p>
            <a:pPr marL="457200" indent="-457200">
              <a:spcBef>
                <a:spcPts val="0"/>
              </a:spcBef>
              <a:spcAft>
                <a:spcPts val="1800"/>
              </a:spcAft>
              <a:buSzPct val="100000"/>
              <a:buFont typeface="+mj-lt"/>
              <a:buAutoNum type="arabicPeriod"/>
              <a:defRPr/>
            </a:pPr>
            <a:r>
              <a:rPr lang="en-US" sz="2800" dirty="0"/>
              <a:t> 966 = Salomón reconstruye el templo (1 Reyes 6:1b)</a:t>
            </a:r>
          </a:p>
          <a:p>
            <a:pPr marL="457200" indent="-457200">
              <a:spcBef>
                <a:spcPts val="0"/>
              </a:spcBef>
              <a:spcAft>
                <a:spcPts val="1800"/>
              </a:spcAft>
              <a:buSzPct val="100000"/>
              <a:buFont typeface="+mj-lt"/>
              <a:buAutoNum type="arabicPeriod"/>
              <a:defRPr/>
            </a:pPr>
            <a:r>
              <a:rPr lang="en-US" sz="2800" dirty="0"/>
              <a:t>- 480 años del Éxodo - fecha (1 Reyes 6:1a)</a:t>
            </a:r>
          </a:p>
          <a:p>
            <a:pPr marL="457200" indent="-457200">
              <a:spcBef>
                <a:spcPts val="0"/>
              </a:spcBef>
              <a:spcAft>
                <a:spcPts val="1800"/>
              </a:spcAft>
              <a:buSzPct val="100000"/>
              <a:buFont typeface="+mj-lt"/>
              <a:buAutoNum type="arabicPeriod"/>
              <a:defRPr/>
            </a:pPr>
            <a:r>
              <a:rPr lang="en-US" sz="2800" dirty="0"/>
              <a:t>= </a:t>
            </a:r>
            <a:r>
              <a:rPr lang="es-CO" sz="2800" dirty="0"/>
              <a:t>1446 a.C. fecha del Éxodo</a:t>
            </a:r>
            <a:endParaRPr lang="en-US" sz="2800" dirty="0"/>
          </a:p>
          <a:p>
            <a:pPr marL="457200" indent="-457200">
              <a:spcBef>
                <a:spcPts val="0"/>
              </a:spcBef>
              <a:spcAft>
                <a:spcPts val="1800"/>
              </a:spcAft>
              <a:buSzPct val="100000"/>
              <a:buFont typeface="+mj-lt"/>
              <a:buAutoNum type="arabicPeriod"/>
              <a:defRPr/>
            </a:pPr>
            <a:r>
              <a:rPr lang="en-US" sz="2800" dirty="0"/>
              <a:t>- </a:t>
            </a:r>
            <a:r>
              <a:rPr lang="es-CO" sz="2400" dirty="0"/>
              <a:t>430 años desde la migración de Jacob a Egipto</a:t>
            </a:r>
            <a:r>
              <a:rPr lang="en-US" sz="2400" dirty="0"/>
              <a:t> (Éxod 12:40)</a:t>
            </a:r>
          </a:p>
          <a:p>
            <a:pPr marL="457200" indent="-457200">
              <a:spcBef>
                <a:spcPts val="0"/>
              </a:spcBef>
              <a:spcAft>
                <a:spcPts val="1800"/>
              </a:spcAft>
              <a:buSzPct val="100000"/>
              <a:buFont typeface="+mj-lt"/>
              <a:buAutoNum type="arabicPeriod"/>
              <a:defRPr/>
            </a:pPr>
            <a:r>
              <a:rPr lang="en-US" sz="2800" dirty="0"/>
              <a:t>= 1876 a.C </a:t>
            </a:r>
            <a:r>
              <a:rPr lang="es-CO" sz="2800" dirty="0"/>
              <a:t>desde la migración de Jacob a Egipto</a:t>
            </a:r>
            <a:r>
              <a:rPr lang="en-US" sz="2800" dirty="0"/>
              <a:t> (Gén 46)</a:t>
            </a:r>
          </a:p>
          <a:p>
            <a:pPr marL="457200" indent="-457200">
              <a:spcBef>
                <a:spcPts val="0"/>
              </a:spcBef>
              <a:spcAft>
                <a:spcPts val="1800"/>
              </a:spcAft>
              <a:buSzPct val="100000"/>
              <a:buFont typeface="+mj-lt"/>
              <a:buAutoNum type="arabicPeriod"/>
              <a:defRPr/>
            </a:pPr>
            <a:r>
              <a:rPr lang="en-US" sz="2800" dirty="0"/>
              <a:t>Genealogías de Génesis 5; 11</a:t>
            </a:r>
          </a:p>
          <a:p>
            <a:pPr marL="457200" indent="-457200">
              <a:spcBef>
                <a:spcPts val="0"/>
              </a:spcBef>
              <a:spcAft>
                <a:spcPts val="1800"/>
              </a:spcAft>
              <a:buSzPct val="100000"/>
              <a:buFont typeface="+mj-lt"/>
              <a:buAutoNum type="arabicPeriod"/>
              <a:defRPr/>
            </a:pPr>
            <a:r>
              <a:rPr lang="en-US" sz="2800" dirty="0"/>
              <a:t>= </a:t>
            </a:r>
            <a:r>
              <a:rPr lang="es-CO" sz="2800" dirty="0"/>
              <a:t>4000 a.C. como la edad de la Tierra</a:t>
            </a:r>
            <a:endParaRPr lang="en-US" sz="2800" dirty="0"/>
          </a:p>
        </p:txBody>
      </p:sp>
      <p:pic>
        <p:nvPicPr>
          <p:cNvPr id="34819" name="Picture 2" descr="https://encrypted-tbn3.gstatic.com/images?q=tbn:ANd9GcS1_XZd1lYx9TITj-WHwmysahDCQrqQk0HwnMrB4LVy8ZDbLblf"/>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7277629" y="157163"/>
            <a:ext cx="1595438" cy="159543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19CCC-CCBB-3A1E-878B-52B38417F65B}"/>
            </a:ext>
          </a:extLst>
        </p:cNvPr>
        <p:cNvGrpSpPr/>
        <p:nvPr/>
      </p:nvGrpSpPr>
      <p:grpSpPr>
        <a:xfrm>
          <a:off x="0" y="0"/>
          <a:ext cx="0" cy="0"/>
          <a:chOff x="0" y="0"/>
          <a:chExt cx="0" cy="0"/>
        </a:xfrm>
      </p:grpSpPr>
      <p:sp>
        <p:nvSpPr>
          <p:cNvPr id="34817" name="Title 1">
            <a:extLst>
              <a:ext uri="{FF2B5EF4-FFF2-40B4-BE49-F238E27FC236}">
                <a16:creationId xmlns:a16="http://schemas.microsoft.com/office/drawing/2014/main" id="{B1A3DB02-980A-E4DB-72CE-10753BF96470}"/>
              </a:ext>
            </a:extLst>
          </p:cNvPr>
          <p:cNvSpPr>
            <a:spLocks noGrp="1"/>
          </p:cNvSpPr>
          <p:nvPr>
            <p:ph type="title"/>
          </p:nvPr>
        </p:nvSpPr>
        <p:spPr>
          <a:xfrm>
            <a:off x="2361274" y="228600"/>
            <a:ext cx="4421452" cy="914400"/>
          </a:xfrm>
        </p:spPr>
        <p:txBody>
          <a:bodyPr/>
          <a:lstStyle/>
          <a:p>
            <a:pPr algn="ctr"/>
            <a:r>
              <a:rPr lang="en-US" sz="3600" dirty="0">
                <a:effectLst>
                  <a:outerShdw blurRad="38100" dist="38100" dir="2700000" algn="tl">
                    <a:srgbClr val="000000">
                      <a:alpha val="43137"/>
                    </a:srgbClr>
                  </a:outerShdw>
                </a:effectLst>
              </a:rPr>
              <a:t>Edad de la Tierra?</a:t>
            </a:r>
          </a:p>
        </p:txBody>
      </p:sp>
      <p:sp>
        <p:nvSpPr>
          <p:cNvPr id="3" name="Content Placeholder 2">
            <a:extLst>
              <a:ext uri="{FF2B5EF4-FFF2-40B4-BE49-F238E27FC236}">
                <a16:creationId xmlns:a16="http://schemas.microsoft.com/office/drawing/2014/main" id="{1DDB4A74-301F-4DCE-1309-AA5796E5ABC3}"/>
              </a:ext>
            </a:extLst>
          </p:cNvPr>
          <p:cNvSpPr>
            <a:spLocks noGrp="1"/>
          </p:cNvSpPr>
          <p:nvPr>
            <p:ph idx="1"/>
          </p:nvPr>
        </p:nvSpPr>
        <p:spPr>
          <a:xfrm>
            <a:off x="228600" y="1300162"/>
            <a:ext cx="8915400" cy="5176838"/>
          </a:xfrm>
        </p:spPr>
        <p:txBody>
          <a:bodyPr/>
          <a:lstStyle/>
          <a:p>
            <a:pPr marL="457200" indent="-457200">
              <a:spcBef>
                <a:spcPts val="0"/>
              </a:spcBef>
              <a:spcAft>
                <a:spcPts val="1800"/>
              </a:spcAft>
              <a:buSzPct val="100000"/>
              <a:buFont typeface="+mj-lt"/>
              <a:buAutoNum type="arabicPeriod"/>
              <a:defRPr/>
            </a:pPr>
            <a:r>
              <a:rPr lang="en-US" sz="2800" dirty="0"/>
              <a:t> </a:t>
            </a:r>
            <a:r>
              <a:rPr lang="en-US" sz="2800" b="1" u="sng" dirty="0">
                <a:solidFill>
                  <a:srgbClr val="FFFFCC"/>
                </a:solidFill>
              </a:rPr>
              <a:t>971-931 BC = Reinado de Salomón</a:t>
            </a:r>
          </a:p>
          <a:p>
            <a:pPr marL="457200" indent="-457200">
              <a:spcBef>
                <a:spcPts val="0"/>
              </a:spcBef>
              <a:spcAft>
                <a:spcPts val="1800"/>
              </a:spcAft>
              <a:buSzPct val="100000"/>
              <a:buFont typeface="+mj-lt"/>
              <a:buAutoNum type="arabicPeriod"/>
              <a:defRPr/>
            </a:pPr>
            <a:r>
              <a:rPr lang="en-US" sz="2800" dirty="0"/>
              <a:t> 966 = Salomón reconstruye el templo (1 Reyes 6:1b)</a:t>
            </a:r>
          </a:p>
          <a:p>
            <a:pPr marL="457200" indent="-457200">
              <a:spcBef>
                <a:spcPts val="0"/>
              </a:spcBef>
              <a:spcAft>
                <a:spcPts val="1800"/>
              </a:spcAft>
              <a:buSzPct val="100000"/>
              <a:buFont typeface="+mj-lt"/>
              <a:buAutoNum type="arabicPeriod"/>
              <a:defRPr/>
            </a:pPr>
            <a:r>
              <a:rPr lang="en-US" sz="2800" dirty="0"/>
              <a:t>- 480 años del Éxodo - fecha (1 Reyes 6:1a)</a:t>
            </a:r>
          </a:p>
          <a:p>
            <a:pPr marL="457200" indent="-457200">
              <a:spcBef>
                <a:spcPts val="0"/>
              </a:spcBef>
              <a:spcAft>
                <a:spcPts val="1800"/>
              </a:spcAft>
              <a:buSzPct val="100000"/>
              <a:buFont typeface="+mj-lt"/>
              <a:buAutoNum type="arabicPeriod"/>
              <a:defRPr/>
            </a:pPr>
            <a:r>
              <a:rPr lang="en-US" sz="2800" dirty="0"/>
              <a:t>= </a:t>
            </a:r>
            <a:r>
              <a:rPr lang="es-CO" sz="2800" dirty="0"/>
              <a:t>1446 a.C. fecha del Éxodo</a:t>
            </a:r>
            <a:endParaRPr lang="en-US" sz="2800" dirty="0"/>
          </a:p>
          <a:p>
            <a:pPr marL="457200" indent="-457200">
              <a:spcBef>
                <a:spcPts val="0"/>
              </a:spcBef>
              <a:spcAft>
                <a:spcPts val="1800"/>
              </a:spcAft>
              <a:buSzPct val="100000"/>
              <a:buFont typeface="+mj-lt"/>
              <a:buAutoNum type="arabicPeriod"/>
              <a:defRPr/>
            </a:pPr>
            <a:r>
              <a:rPr lang="en-US" sz="2800" dirty="0"/>
              <a:t>- </a:t>
            </a:r>
            <a:r>
              <a:rPr lang="es-CO" sz="2400" dirty="0"/>
              <a:t>430 años desde la migración de Jacob a Egipto</a:t>
            </a:r>
            <a:r>
              <a:rPr lang="en-US" sz="2400" dirty="0"/>
              <a:t> (Éxod 12:40)</a:t>
            </a:r>
          </a:p>
          <a:p>
            <a:pPr marL="457200" indent="-457200">
              <a:spcBef>
                <a:spcPts val="0"/>
              </a:spcBef>
              <a:spcAft>
                <a:spcPts val="1800"/>
              </a:spcAft>
              <a:buSzPct val="100000"/>
              <a:buFont typeface="+mj-lt"/>
              <a:buAutoNum type="arabicPeriod"/>
              <a:defRPr/>
            </a:pPr>
            <a:r>
              <a:rPr lang="en-US" sz="2800" dirty="0"/>
              <a:t>= 1876 a.C </a:t>
            </a:r>
            <a:r>
              <a:rPr lang="es-CO" sz="2800" dirty="0"/>
              <a:t>desde la migración de Jacob a Egipto</a:t>
            </a:r>
            <a:r>
              <a:rPr lang="en-US" sz="2800" dirty="0"/>
              <a:t> (Gén 46)</a:t>
            </a:r>
          </a:p>
          <a:p>
            <a:pPr marL="457200" indent="-457200">
              <a:spcBef>
                <a:spcPts val="0"/>
              </a:spcBef>
              <a:spcAft>
                <a:spcPts val="1800"/>
              </a:spcAft>
              <a:buSzPct val="100000"/>
              <a:buFont typeface="+mj-lt"/>
              <a:buAutoNum type="arabicPeriod"/>
              <a:defRPr/>
            </a:pPr>
            <a:r>
              <a:rPr lang="en-US" sz="2800" dirty="0"/>
              <a:t>Genealogías de Génesis 5; 11</a:t>
            </a:r>
          </a:p>
          <a:p>
            <a:pPr marL="457200" indent="-457200">
              <a:spcBef>
                <a:spcPts val="0"/>
              </a:spcBef>
              <a:spcAft>
                <a:spcPts val="1800"/>
              </a:spcAft>
              <a:buSzPct val="100000"/>
              <a:buFont typeface="+mj-lt"/>
              <a:buAutoNum type="arabicPeriod"/>
              <a:defRPr/>
            </a:pPr>
            <a:r>
              <a:rPr lang="en-US" sz="2800" dirty="0"/>
              <a:t>= </a:t>
            </a:r>
            <a:r>
              <a:rPr lang="es-CO" sz="2800" dirty="0"/>
              <a:t>4000 a.C. como la edad de la Tierra</a:t>
            </a:r>
            <a:endParaRPr lang="en-US" sz="2800" dirty="0"/>
          </a:p>
        </p:txBody>
      </p:sp>
      <p:pic>
        <p:nvPicPr>
          <p:cNvPr id="34819" name="Picture 2" descr="https://encrypted-tbn3.gstatic.com/images?q=tbn:ANd9GcS1_XZd1lYx9TITj-WHwmysahDCQrqQk0HwnMrB4LVy8ZDbLblf">
            <a:extLst>
              <a:ext uri="{FF2B5EF4-FFF2-40B4-BE49-F238E27FC236}">
                <a16:creationId xmlns:a16="http://schemas.microsoft.com/office/drawing/2014/main" id="{0B787CCC-3F30-37FF-DFF3-4FA013110E1E}"/>
              </a:ext>
            </a:extLst>
          </p:cNvPr>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7277629" y="157163"/>
            <a:ext cx="1595438" cy="1595438"/>
          </a:xfrm>
          <a:prstGeom prst="rect">
            <a:avLst/>
          </a:prstGeom>
          <a:noFill/>
          <a:ln w="9525">
            <a:noFill/>
            <a:miter lim="800000"/>
            <a:headEnd/>
            <a:tailEnd/>
          </a:ln>
        </p:spPr>
      </p:pic>
    </p:spTree>
    <p:extLst>
      <p:ext uri="{BB962C8B-B14F-4D97-AF65-F5344CB8AC3E}">
        <p14:creationId xmlns:p14="http://schemas.microsoft.com/office/powerpoint/2010/main" val="1142296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C1B73-72C1-D4A9-C845-77E94D3ECCB2}"/>
            </a:ext>
          </a:extLst>
        </p:cNvPr>
        <p:cNvGrpSpPr/>
        <p:nvPr/>
      </p:nvGrpSpPr>
      <p:grpSpPr>
        <a:xfrm>
          <a:off x="0" y="0"/>
          <a:ext cx="0" cy="0"/>
          <a:chOff x="0" y="0"/>
          <a:chExt cx="0" cy="0"/>
        </a:xfrm>
      </p:grpSpPr>
      <p:sp>
        <p:nvSpPr>
          <p:cNvPr id="34817" name="Title 1">
            <a:extLst>
              <a:ext uri="{FF2B5EF4-FFF2-40B4-BE49-F238E27FC236}">
                <a16:creationId xmlns:a16="http://schemas.microsoft.com/office/drawing/2014/main" id="{32B5A203-BC7F-A2BE-4426-E00CBA737F2C}"/>
              </a:ext>
            </a:extLst>
          </p:cNvPr>
          <p:cNvSpPr>
            <a:spLocks noGrp="1"/>
          </p:cNvSpPr>
          <p:nvPr>
            <p:ph type="title"/>
          </p:nvPr>
        </p:nvSpPr>
        <p:spPr>
          <a:xfrm>
            <a:off x="2361274" y="228600"/>
            <a:ext cx="4421452" cy="914400"/>
          </a:xfrm>
        </p:spPr>
        <p:txBody>
          <a:bodyPr/>
          <a:lstStyle/>
          <a:p>
            <a:pPr algn="ctr"/>
            <a:r>
              <a:rPr lang="en-US" sz="3600" dirty="0">
                <a:effectLst>
                  <a:outerShdw blurRad="38100" dist="38100" dir="2700000" algn="tl">
                    <a:srgbClr val="000000">
                      <a:alpha val="43137"/>
                    </a:srgbClr>
                  </a:outerShdw>
                </a:effectLst>
              </a:rPr>
              <a:t>Edad de la Tierra?</a:t>
            </a:r>
          </a:p>
        </p:txBody>
      </p:sp>
      <p:sp>
        <p:nvSpPr>
          <p:cNvPr id="3" name="Content Placeholder 2">
            <a:extLst>
              <a:ext uri="{FF2B5EF4-FFF2-40B4-BE49-F238E27FC236}">
                <a16:creationId xmlns:a16="http://schemas.microsoft.com/office/drawing/2014/main" id="{C795C11B-A3DF-19B6-987F-4D43A24D9E12}"/>
              </a:ext>
            </a:extLst>
          </p:cNvPr>
          <p:cNvSpPr>
            <a:spLocks noGrp="1"/>
          </p:cNvSpPr>
          <p:nvPr>
            <p:ph idx="1"/>
          </p:nvPr>
        </p:nvSpPr>
        <p:spPr>
          <a:xfrm>
            <a:off x="228600" y="1300162"/>
            <a:ext cx="8915400" cy="5176838"/>
          </a:xfrm>
        </p:spPr>
        <p:txBody>
          <a:bodyPr/>
          <a:lstStyle/>
          <a:p>
            <a:pPr marL="457200" indent="-457200">
              <a:spcBef>
                <a:spcPts val="0"/>
              </a:spcBef>
              <a:spcAft>
                <a:spcPts val="1800"/>
              </a:spcAft>
              <a:buSzPct val="100000"/>
              <a:buFont typeface="+mj-lt"/>
              <a:buAutoNum type="arabicPeriod"/>
              <a:defRPr/>
            </a:pPr>
            <a:r>
              <a:rPr lang="en-US" sz="2800" dirty="0"/>
              <a:t> 971-931 BC = Reinado de Salomón</a:t>
            </a:r>
          </a:p>
          <a:p>
            <a:pPr marL="457200" indent="-457200">
              <a:spcBef>
                <a:spcPts val="0"/>
              </a:spcBef>
              <a:spcAft>
                <a:spcPts val="1800"/>
              </a:spcAft>
              <a:buSzPct val="100000"/>
              <a:buFont typeface="+mj-lt"/>
              <a:buAutoNum type="arabicPeriod"/>
              <a:defRPr/>
            </a:pPr>
            <a:r>
              <a:rPr lang="en-US" sz="2800" dirty="0"/>
              <a:t> </a:t>
            </a:r>
            <a:r>
              <a:rPr lang="en-US" sz="2800" b="1" u="sng" dirty="0">
                <a:solidFill>
                  <a:srgbClr val="FFFFCC"/>
                </a:solidFill>
              </a:rPr>
              <a:t>966 = Salomón reconstruye el templo (1 Reyes 6:1b)</a:t>
            </a:r>
          </a:p>
          <a:p>
            <a:pPr marL="457200" indent="-457200">
              <a:spcBef>
                <a:spcPts val="0"/>
              </a:spcBef>
              <a:spcAft>
                <a:spcPts val="1800"/>
              </a:spcAft>
              <a:buSzPct val="100000"/>
              <a:buFont typeface="+mj-lt"/>
              <a:buAutoNum type="arabicPeriod"/>
              <a:defRPr/>
            </a:pPr>
            <a:r>
              <a:rPr lang="en-US" sz="2800" dirty="0"/>
              <a:t>- 480 años del Éxodo - fecha (1 Reyes 6:1a)</a:t>
            </a:r>
          </a:p>
          <a:p>
            <a:pPr marL="457200" indent="-457200">
              <a:spcBef>
                <a:spcPts val="0"/>
              </a:spcBef>
              <a:spcAft>
                <a:spcPts val="1800"/>
              </a:spcAft>
              <a:buSzPct val="100000"/>
              <a:buFont typeface="+mj-lt"/>
              <a:buAutoNum type="arabicPeriod"/>
              <a:defRPr/>
            </a:pPr>
            <a:r>
              <a:rPr lang="en-US" sz="2800" dirty="0"/>
              <a:t>= </a:t>
            </a:r>
            <a:r>
              <a:rPr lang="es-CO" sz="2800" dirty="0"/>
              <a:t>1446 a.C. fecha del Éxodo</a:t>
            </a:r>
            <a:endParaRPr lang="en-US" sz="2800" dirty="0"/>
          </a:p>
          <a:p>
            <a:pPr marL="457200" indent="-457200">
              <a:spcBef>
                <a:spcPts val="0"/>
              </a:spcBef>
              <a:spcAft>
                <a:spcPts val="1800"/>
              </a:spcAft>
              <a:buSzPct val="100000"/>
              <a:buFont typeface="+mj-lt"/>
              <a:buAutoNum type="arabicPeriod"/>
              <a:defRPr/>
            </a:pPr>
            <a:r>
              <a:rPr lang="en-US" sz="2800" dirty="0"/>
              <a:t>- </a:t>
            </a:r>
            <a:r>
              <a:rPr lang="es-CO" sz="2400" dirty="0"/>
              <a:t>430 años desde la migración de Jacob a Egipto</a:t>
            </a:r>
            <a:r>
              <a:rPr lang="en-US" sz="2400" dirty="0"/>
              <a:t> (Éxod 12:40)</a:t>
            </a:r>
          </a:p>
          <a:p>
            <a:pPr marL="457200" indent="-457200">
              <a:spcBef>
                <a:spcPts val="0"/>
              </a:spcBef>
              <a:spcAft>
                <a:spcPts val="1800"/>
              </a:spcAft>
              <a:buSzPct val="100000"/>
              <a:buFont typeface="+mj-lt"/>
              <a:buAutoNum type="arabicPeriod"/>
              <a:defRPr/>
            </a:pPr>
            <a:r>
              <a:rPr lang="en-US" sz="2800" dirty="0"/>
              <a:t>= 1876 a.C </a:t>
            </a:r>
            <a:r>
              <a:rPr lang="es-CO" sz="2800" dirty="0"/>
              <a:t>desde la migración de Jacob a Egipto</a:t>
            </a:r>
            <a:r>
              <a:rPr lang="en-US" sz="2800" dirty="0"/>
              <a:t> (Gén 46)</a:t>
            </a:r>
          </a:p>
          <a:p>
            <a:pPr marL="457200" indent="-457200">
              <a:spcBef>
                <a:spcPts val="0"/>
              </a:spcBef>
              <a:spcAft>
                <a:spcPts val="1800"/>
              </a:spcAft>
              <a:buSzPct val="100000"/>
              <a:buFont typeface="+mj-lt"/>
              <a:buAutoNum type="arabicPeriod"/>
              <a:defRPr/>
            </a:pPr>
            <a:r>
              <a:rPr lang="en-US" sz="2800" dirty="0"/>
              <a:t>Genealogías de Génesis 5; 11</a:t>
            </a:r>
          </a:p>
          <a:p>
            <a:pPr marL="457200" indent="-457200">
              <a:spcBef>
                <a:spcPts val="0"/>
              </a:spcBef>
              <a:spcAft>
                <a:spcPts val="1800"/>
              </a:spcAft>
              <a:buSzPct val="100000"/>
              <a:buFont typeface="+mj-lt"/>
              <a:buAutoNum type="arabicPeriod"/>
              <a:defRPr/>
            </a:pPr>
            <a:r>
              <a:rPr lang="en-US" sz="2800" dirty="0"/>
              <a:t>= </a:t>
            </a:r>
            <a:r>
              <a:rPr lang="es-CO" sz="2800" dirty="0"/>
              <a:t>4000 a.C. como la edad de la Tierra</a:t>
            </a:r>
            <a:endParaRPr lang="en-US" sz="2800" dirty="0"/>
          </a:p>
        </p:txBody>
      </p:sp>
      <p:pic>
        <p:nvPicPr>
          <p:cNvPr id="34819" name="Picture 2" descr="https://encrypted-tbn3.gstatic.com/images?q=tbn:ANd9GcS1_XZd1lYx9TITj-WHwmysahDCQrqQk0HwnMrB4LVy8ZDbLblf">
            <a:extLst>
              <a:ext uri="{FF2B5EF4-FFF2-40B4-BE49-F238E27FC236}">
                <a16:creationId xmlns:a16="http://schemas.microsoft.com/office/drawing/2014/main" id="{16F89980-5E83-E906-CA87-6DBE859F7423}"/>
              </a:ext>
            </a:extLst>
          </p:cNvPr>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7277629" y="157163"/>
            <a:ext cx="1595438" cy="1595438"/>
          </a:xfrm>
          <a:prstGeom prst="rect">
            <a:avLst/>
          </a:prstGeom>
          <a:noFill/>
          <a:ln w="9525">
            <a:noFill/>
            <a:miter lim="800000"/>
            <a:headEnd/>
            <a:tailEnd/>
          </a:ln>
        </p:spPr>
      </p:pic>
    </p:spTree>
    <p:extLst>
      <p:ext uri="{BB962C8B-B14F-4D97-AF65-F5344CB8AC3E}">
        <p14:creationId xmlns:p14="http://schemas.microsoft.com/office/powerpoint/2010/main" val="3660662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C3214-963E-9F1A-02EB-0BC1AA1BAF74}"/>
            </a:ext>
          </a:extLst>
        </p:cNvPr>
        <p:cNvGrpSpPr/>
        <p:nvPr/>
      </p:nvGrpSpPr>
      <p:grpSpPr>
        <a:xfrm>
          <a:off x="0" y="0"/>
          <a:ext cx="0" cy="0"/>
          <a:chOff x="0" y="0"/>
          <a:chExt cx="0" cy="0"/>
        </a:xfrm>
      </p:grpSpPr>
      <p:sp>
        <p:nvSpPr>
          <p:cNvPr id="34817" name="Title 1">
            <a:extLst>
              <a:ext uri="{FF2B5EF4-FFF2-40B4-BE49-F238E27FC236}">
                <a16:creationId xmlns:a16="http://schemas.microsoft.com/office/drawing/2014/main" id="{F3DFF7E5-F7FB-4830-2FE5-15C5849EA5F6}"/>
              </a:ext>
            </a:extLst>
          </p:cNvPr>
          <p:cNvSpPr>
            <a:spLocks noGrp="1"/>
          </p:cNvSpPr>
          <p:nvPr>
            <p:ph type="title"/>
          </p:nvPr>
        </p:nvSpPr>
        <p:spPr>
          <a:xfrm>
            <a:off x="2361274" y="228600"/>
            <a:ext cx="4421452" cy="914400"/>
          </a:xfrm>
        </p:spPr>
        <p:txBody>
          <a:bodyPr/>
          <a:lstStyle/>
          <a:p>
            <a:pPr algn="ctr"/>
            <a:r>
              <a:rPr lang="en-US" sz="3600" dirty="0">
                <a:effectLst>
                  <a:outerShdw blurRad="38100" dist="38100" dir="2700000" algn="tl">
                    <a:srgbClr val="000000">
                      <a:alpha val="43137"/>
                    </a:srgbClr>
                  </a:outerShdw>
                </a:effectLst>
              </a:rPr>
              <a:t>Edad de la Tierra?</a:t>
            </a:r>
          </a:p>
        </p:txBody>
      </p:sp>
      <p:sp>
        <p:nvSpPr>
          <p:cNvPr id="3" name="Content Placeholder 2">
            <a:extLst>
              <a:ext uri="{FF2B5EF4-FFF2-40B4-BE49-F238E27FC236}">
                <a16:creationId xmlns:a16="http://schemas.microsoft.com/office/drawing/2014/main" id="{E2971BBC-DE07-FF64-4D45-AB6E7E6DFCAE}"/>
              </a:ext>
            </a:extLst>
          </p:cNvPr>
          <p:cNvSpPr>
            <a:spLocks noGrp="1"/>
          </p:cNvSpPr>
          <p:nvPr>
            <p:ph idx="1"/>
          </p:nvPr>
        </p:nvSpPr>
        <p:spPr>
          <a:xfrm>
            <a:off x="228600" y="1300162"/>
            <a:ext cx="8915400" cy="5176838"/>
          </a:xfrm>
        </p:spPr>
        <p:txBody>
          <a:bodyPr/>
          <a:lstStyle/>
          <a:p>
            <a:pPr marL="457200" indent="-457200">
              <a:spcBef>
                <a:spcPts val="0"/>
              </a:spcBef>
              <a:spcAft>
                <a:spcPts val="1800"/>
              </a:spcAft>
              <a:buSzPct val="100000"/>
              <a:buFont typeface="+mj-lt"/>
              <a:buAutoNum type="arabicPeriod"/>
              <a:defRPr/>
            </a:pPr>
            <a:r>
              <a:rPr lang="en-US" sz="2800" dirty="0"/>
              <a:t> 971-931 BC = Reinado de Salomón</a:t>
            </a:r>
          </a:p>
          <a:p>
            <a:pPr marL="457200" indent="-457200">
              <a:spcBef>
                <a:spcPts val="0"/>
              </a:spcBef>
              <a:spcAft>
                <a:spcPts val="1800"/>
              </a:spcAft>
              <a:buSzPct val="100000"/>
              <a:buFont typeface="+mj-lt"/>
              <a:buAutoNum type="arabicPeriod"/>
              <a:defRPr/>
            </a:pPr>
            <a:r>
              <a:rPr lang="en-US" sz="2800" dirty="0"/>
              <a:t> 966 = Salomón reconstruye el templo (1 Reyes 6:1b)</a:t>
            </a:r>
          </a:p>
          <a:p>
            <a:pPr marL="457200" indent="-457200">
              <a:spcBef>
                <a:spcPts val="0"/>
              </a:spcBef>
              <a:spcAft>
                <a:spcPts val="1800"/>
              </a:spcAft>
              <a:buSzPct val="100000"/>
              <a:buFont typeface="+mj-lt"/>
              <a:buAutoNum type="arabicPeriod"/>
              <a:defRPr/>
            </a:pPr>
            <a:r>
              <a:rPr lang="en-US" sz="2800" b="1" u="sng" dirty="0">
                <a:solidFill>
                  <a:srgbClr val="FFFFCC"/>
                </a:solidFill>
              </a:rPr>
              <a:t>- 480 años del Éxodo - fecha (1 Reyes 6:1a)</a:t>
            </a:r>
          </a:p>
          <a:p>
            <a:pPr marL="457200" indent="-457200">
              <a:spcBef>
                <a:spcPts val="0"/>
              </a:spcBef>
              <a:spcAft>
                <a:spcPts val="1800"/>
              </a:spcAft>
              <a:buSzPct val="100000"/>
              <a:buFont typeface="+mj-lt"/>
              <a:buAutoNum type="arabicPeriod"/>
              <a:defRPr/>
            </a:pPr>
            <a:r>
              <a:rPr lang="en-US" sz="2800" dirty="0"/>
              <a:t>= </a:t>
            </a:r>
            <a:r>
              <a:rPr lang="es-CO" sz="2800" dirty="0"/>
              <a:t>1446 a.C. fecha del Éxodo</a:t>
            </a:r>
            <a:endParaRPr lang="en-US" sz="2800" dirty="0"/>
          </a:p>
          <a:p>
            <a:pPr marL="457200" indent="-457200">
              <a:spcBef>
                <a:spcPts val="0"/>
              </a:spcBef>
              <a:spcAft>
                <a:spcPts val="1800"/>
              </a:spcAft>
              <a:buSzPct val="100000"/>
              <a:buFont typeface="+mj-lt"/>
              <a:buAutoNum type="arabicPeriod"/>
              <a:defRPr/>
            </a:pPr>
            <a:r>
              <a:rPr lang="en-US" sz="2800" dirty="0"/>
              <a:t>- </a:t>
            </a:r>
            <a:r>
              <a:rPr lang="es-CO" sz="2400" dirty="0"/>
              <a:t>430 años desde la migración de Jacob a Egipto</a:t>
            </a:r>
            <a:r>
              <a:rPr lang="en-US" sz="2400" dirty="0"/>
              <a:t> (Éxod 12:40)</a:t>
            </a:r>
          </a:p>
          <a:p>
            <a:pPr marL="457200" indent="-457200">
              <a:spcBef>
                <a:spcPts val="0"/>
              </a:spcBef>
              <a:spcAft>
                <a:spcPts val="1800"/>
              </a:spcAft>
              <a:buSzPct val="100000"/>
              <a:buFont typeface="+mj-lt"/>
              <a:buAutoNum type="arabicPeriod"/>
              <a:defRPr/>
            </a:pPr>
            <a:r>
              <a:rPr lang="en-US" sz="2800" dirty="0"/>
              <a:t>= 1876 a.C </a:t>
            </a:r>
            <a:r>
              <a:rPr lang="es-CO" sz="2800" dirty="0"/>
              <a:t>desde la migración de Jacob a Egipto</a:t>
            </a:r>
            <a:r>
              <a:rPr lang="en-US" sz="2800" dirty="0"/>
              <a:t> (Gén 46)</a:t>
            </a:r>
          </a:p>
          <a:p>
            <a:pPr marL="457200" indent="-457200">
              <a:spcBef>
                <a:spcPts val="0"/>
              </a:spcBef>
              <a:spcAft>
                <a:spcPts val="1800"/>
              </a:spcAft>
              <a:buSzPct val="100000"/>
              <a:buFont typeface="+mj-lt"/>
              <a:buAutoNum type="arabicPeriod"/>
              <a:defRPr/>
            </a:pPr>
            <a:r>
              <a:rPr lang="en-US" sz="2800" dirty="0"/>
              <a:t>Genealogías de Génesis 5; 11</a:t>
            </a:r>
          </a:p>
          <a:p>
            <a:pPr marL="457200" indent="-457200">
              <a:spcBef>
                <a:spcPts val="0"/>
              </a:spcBef>
              <a:spcAft>
                <a:spcPts val="1800"/>
              </a:spcAft>
              <a:buSzPct val="100000"/>
              <a:buFont typeface="+mj-lt"/>
              <a:buAutoNum type="arabicPeriod"/>
              <a:defRPr/>
            </a:pPr>
            <a:r>
              <a:rPr lang="en-US" sz="2800" dirty="0"/>
              <a:t>= </a:t>
            </a:r>
            <a:r>
              <a:rPr lang="es-CO" sz="2800" dirty="0"/>
              <a:t>4000 a.C. como la edad de la Tierra</a:t>
            </a:r>
            <a:endParaRPr lang="en-US" sz="2800" dirty="0"/>
          </a:p>
        </p:txBody>
      </p:sp>
      <p:pic>
        <p:nvPicPr>
          <p:cNvPr id="34819" name="Picture 2" descr="https://encrypted-tbn3.gstatic.com/images?q=tbn:ANd9GcS1_XZd1lYx9TITj-WHwmysahDCQrqQk0HwnMrB4LVy8ZDbLblf">
            <a:extLst>
              <a:ext uri="{FF2B5EF4-FFF2-40B4-BE49-F238E27FC236}">
                <a16:creationId xmlns:a16="http://schemas.microsoft.com/office/drawing/2014/main" id="{612B12C1-514A-ADCB-5581-E49180E31F08}"/>
              </a:ext>
            </a:extLst>
          </p:cNvPr>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7277629" y="157163"/>
            <a:ext cx="1595438" cy="1595438"/>
          </a:xfrm>
          <a:prstGeom prst="rect">
            <a:avLst/>
          </a:prstGeom>
          <a:noFill/>
          <a:ln w="9525">
            <a:noFill/>
            <a:miter lim="800000"/>
            <a:headEnd/>
            <a:tailEnd/>
          </a:ln>
        </p:spPr>
      </p:pic>
    </p:spTree>
    <p:extLst>
      <p:ext uri="{BB962C8B-B14F-4D97-AF65-F5344CB8AC3E}">
        <p14:creationId xmlns:p14="http://schemas.microsoft.com/office/powerpoint/2010/main" val="3987468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Reyes 6:1</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sucedió que en el año 480 después que los israelitas salieron de la tierra de Egipto, en el cuarto año del reinado de Salomón sobre Israel, en el mes de Zif, que es el segundo mes, comenzó Salomón a edificar la casa del Señor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78283193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195B8-22C7-BD5C-F597-4A9DD192D56E}"/>
            </a:ext>
          </a:extLst>
        </p:cNvPr>
        <p:cNvGrpSpPr/>
        <p:nvPr/>
      </p:nvGrpSpPr>
      <p:grpSpPr>
        <a:xfrm>
          <a:off x="0" y="0"/>
          <a:ext cx="0" cy="0"/>
          <a:chOff x="0" y="0"/>
          <a:chExt cx="0" cy="0"/>
        </a:xfrm>
      </p:grpSpPr>
      <p:sp>
        <p:nvSpPr>
          <p:cNvPr id="17409" name="Title 1">
            <a:extLst>
              <a:ext uri="{FF2B5EF4-FFF2-40B4-BE49-F238E27FC236}">
                <a16:creationId xmlns:a16="http://schemas.microsoft.com/office/drawing/2014/main" id="{C8CA88D0-7350-26F7-F224-1910AC71BFA3}"/>
              </a:ext>
            </a:extLst>
          </p:cNvPr>
          <p:cNvSpPr>
            <a:spLocks noGrp="1"/>
          </p:cNvSpPr>
          <p:nvPr>
            <p:ph type="title"/>
          </p:nvPr>
        </p:nvSpPr>
        <p:spPr>
          <a:xfrm>
            <a:off x="1600200" y="228600"/>
            <a:ext cx="6019800" cy="685800"/>
          </a:xfrm>
        </p:spPr>
        <p:txBody>
          <a:bodyPr anchor="ctr"/>
          <a:lstStyle/>
          <a:p>
            <a:pPr algn="ctr"/>
            <a:r>
              <a:rPr lang="en-US" sz="3600" dirty="0"/>
              <a:t>CONTENIDO INTRODUCTORIO</a:t>
            </a:r>
          </a:p>
        </p:txBody>
      </p:sp>
      <p:sp>
        <p:nvSpPr>
          <p:cNvPr id="3" name="Content Placeholder 2">
            <a:extLst>
              <a:ext uri="{FF2B5EF4-FFF2-40B4-BE49-F238E27FC236}">
                <a16:creationId xmlns:a16="http://schemas.microsoft.com/office/drawing/2014/main" id="{E44715AE-80D1-C1C7-8BAD-5E3FB81FF369}"/>
              </a:ext>
            </a:extLst>
          </p:cNvPr>
          <p:cNvSpPr>
            <a:spLocks noGrp="1"/>
          </p:cNvSpPr>
          <p:nvPr>
            <p:ph idx="1"/>
          </p:nvPr>
        </p:nvSpPr>
        <p:spPr>
          <a:xfrm>
            <a:off x="152400" y="838200"/>
            <a:ext cx="4953000" cy="5867400"/>
          </a:xfrm>
        </p:spPr>
        <p:txBody>
          <a:bodyPr/>
          <a:lstStyle/>
          <a:p>
            <a:pPr marL="461963" indent="-461963">
              <a:spcBef>
                <a:spcPts val="0"/>
              </a:spcBef>
              <a:spcAft>
                <a:spcPts val="800"/>
              </a:spcAft>
              <a:defRPr/>
            </a:pPr>
            <a:r>
              <a:rPr lang="en-US" b="1" u="sng" dirty="0">
                <a:solidFill>
                  <a:srgbClr val="FFFFCC"/>
                </a:solidFill>
              </a:rPr>
              <a:t>Título</a:t>
            </a:r>
          </a:p>
          <a:p>
            <a:pPr marL="461963" indent="-461963">
              <a:spcBef>
                <a:spcPts val="0"/>
              </a:spcBef>
              <a:spcAft>
                <a:spcPts val="800"/>
              </a:spcAft>
              <a:defRPr/>
            </a:pPr>
            <a:r>
              <a:rPr lang="en-US" dirty="0"/>
              <a:t>Autoría y fecha</a:t>
            </a:r>
          </a:p>
          <a:p>
            <a:pPr marL="461963" indent="-461963">
              <a:spcBef>
                <a:spcPts val="0"/>
              </a:spcBef>
              <a:spcAft>
                <a:spcPts val="800"/>
              </a:spcAft>
              <a:defRPr/>
            </a:pPr>
            <a:r>
              <a:rPr lang="en-US" dirty="0"/>
              <a:t>Estructura</a:t>
            </a:r>
          </a:p>
          <a:p>
            <a:pPr marL="461963" indent="-461963">
              <a:spcBef>
                <a:spcPts val="0"/>
              </a:spcBef>
              <a:spcAft>
                <a:spcPts val="800"/>
              </a:spcAft>
              <a:defRPr/>
            </a:pPr>
            <a:r>
              <a:rPr lang="en-US" dirty="0"/>
              <a:t>Escenario</a:t>
            </a:r>
          </a:p>
          <a:p>
            <a:pPr marL="461963" indent="-461963">
              <a:spcBef>
                <a:spcPts val="0"/>
              </a:spcBef>
              <a:spcAft>
                <a:spcPts val="800"/>
              </a:spcAft>
              <a:defRPr/>
            </a:pPr>
            <a:r>
              <a:rPr lang="en-US" dirty="0"/>
              <a:t>Mensaje y Propósito</a:t>
            </a:r>
          </a:p>
          <a:p>
            <a:pPr marL="461963" indent="-461963">
              <a:spcBef>
                <a:spcPts val="0"/>
              </a:spcBef>
              <a:spcAft>
                <a:spcPts val="800"/>
              </a:spcAft>
              <a:defRPr/>
            </a:pPr>
            <a:r>
              <a:rPr lang="en-US" dirty="0"/>
              <a:t>Características Únicas</a:t>
            </a:r>
          </a:p>
          <a:p>
            <a:pPr marL="461963" indent="-461963">
              <a:spcBef>
                <a:spcPts val="0"/>
              </a:spcBef>
              <a:spcAft>
                <a:spcPts val="800"/>
              </a:spcAft>
              <a:defRPr/>
            </a:pPr>
            <a:r>
              <a:rPr lang="en-US" dirty="0"/>
              <a:t>Temas</a:t>
            </a:r>
          </a:p>
          <a:p>
            <a:pPr marL="461963" indent="-461963">
              <a:spcBef>
                <a:spcPts val="0"/>
              </a:spcBef>
              <a:spcAft>
                <a:spcPts val="800"/>
              </a:spcAft>
              <a:defRPr/>
            </a:pPr>
            <a:r>
              <a:rPr lang="en-US" dirty="0"/>
              <a:t>Cristo en Génesis</a:t>
            </a:r>
          </a:p>
          <a:p>
            <a:pPr marL="461963" indent="-461963">
              <a:spcBef>
                <a:spcPts val="0"/>
              </a:spcBef>
              <a:spcAft>
                <a:spcPts val="800"/>
              </a:spcAft>
              <a:defRPr/>
            </a:pPr>
            <a:r>
              <a:rPr lang="en-US" dirty="0"/>
              <a:t>Importancia</a:t>
            </a:r>
          </a:p>
          <a:p>
            <a:pPr marL="461963" indent="-461963">
              <a:spcBef>
                <a:spcPts val="0"/>
              </a:spcBef>
              <a:spcAft>
                <a:spcPts val="800"/>
              </a:spcAft>
              <a:defRPr/>
            </a:pPr>
            <a:r>
              <a:rPr lang="en-US" dirty="0"/>
              <a:t>Historicidad</a:t>
            </a:r>
          </a:p>
        </p:txBody>
      </p:sp>
      <p:pic>
        <p:nvPicPr>
          <p:cNvPr id="1028" name="Picture 4" descr="5 Bible Lessons to Learn From the Book of Genesis | Jack Wellman">
            <a:extLst>
              <a:ext uri="{FF2B5EF4-FFF2-40B4-BE49-F238E27FC236}">
                <a16:creationId xmlns:a16="http://schemas.microsoft.com/office/drawing/2014/main" id="{C23FD232-284C-B3C5-B736-2D849F8BFF3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76800" y="2082736"/>
            <a:ext cx="4042833" cy="269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24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18363-D9B6-5AE0-2484-4E25220F1FE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B57FC3F-FDB4-3AF2-4B5C-1F634B6492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1A7BE75B-5A02-6A84-1AE6-81B9D5749F78}"/>
              </a:ext>
            </a:extLst>
          </p:cNvPr>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Reyes 6:1</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sucedió que en el año 480 después que los israelitas salieron de la tierra de Egipto,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 el cuarto año del reinado de Salomón sobre Israel</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 el mes de Zif, que es el segundo mes,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comenzó Salomón a edificar la casa del Señor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95878088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4ABB0-106A-4CF5-4C89-144879098A53}"/>
            </a:ext>
          </a:extLst>
        </p:cNvPr>
        <p:cNvGrpSpPr/>
        <p:nvPr/>
      </p:nvGrpSpPr>
      <p:grpSpPr>
        <a:xfrm>
          <a:off x="0" y="0"/>
          <a:ext cx="0" cy="0"/>
          <a:chOff x="0" y="0"/>
          <a:chExt cx="0" cy="0"/>
        </a:xfrm>
      </p:grpSpPr>
      <p:sp>
        <p:nvSpPr>
          <p:cNvPr id="34817" name="Title 1">
            <a:extLst>
              <a:ext uri="{FF2B5EF4-FFF2-40B4-BE49-F238E27FC236}">
                <a16:creationId xmlns:a16="http://schemas.microsoft.com/office/drawing/2014/main" id="{F3F943A3-309A-AA0E-0D30-55DCC231B430}"/>
              </a:ext>
            </a:extLst>
          </p:cNvPr>
          <p:cNvSpPr>
            <a:spLocks noGrp="1"/>
          </p:cNvSpPr>
          <p:nvPr>
            <p:ph type="title"/>
          </p:nvPr>
        </p:nvSpPr>
        <p:spPr>
          <a:xfrm>
            <a:off x="2361274" y="228600"/>
            <a:ext cx="4421452" cy="914400"/>
          </a:xfrm>
        </p:spPr>
        <p:txBody>
          <a:bodyPr/>
          <a:lstStyle/>
          <a:p>
            <a:pPr algn="ctr"/>
            <a:r>
              <a:rPr lang="en-US" sz="3600" dirty="0">
                <a:effectLst>
                  <a:outerShdw blurRad="38100" dist="38100" dir="2700000" algn="tl">
                    <a:srgbClr val="000000">
                      <a:alpha val="43137"/>
                    </a:srgbClr>
                  </a:outerShdw>
                </a:effectLst>
              </a:rPr>
              <a:t>Edad de la Tierra?</a:t>
            </a:r>
          </a:p>
        </p:txBody>
      </p:sp>
      <p:sp>
        <p:nvSpPr>
          <p:cNvPr id="3" name="Content Placeholder 2">
            <a:extLst>
              <a:ext uri="{FF2B5EF4-FFF2-40B4-BE49-F238E27FC236}">
                <a16:creationId xmlns:a16="http://schemas.microsoft.com/office/drawing/2014/main" id="{99870CB9-F2BB-7E71-C8A4-F2D735B5B2F4}"/>
              </a:ext>
            </a:extLst>
          </p:cNvPr>
          <p:cNvSpPr>
            <a:spLocks noGrp="1"/>
          </p:cNvSpPr>
          <p:nvPr>
            <p:ph idx="1"/>
          </p:nvPr>
        </p:nvSpPr>
        <p:spPr>
          <a:xfrm>
            <a:off x="228600" y="1300162"/>
            <a:ext cx="8915400" cy="5176838"/>
          </a:xfrm>
        </p:spPr>
        <p:txBody>
          <a:bodyPr/>
          <a:lstStyle/>
          <a:p>
            <a:pPr marL="457200" indent="-457200">
              <a:spcBef>
                <a:spcPts val="0"/>
              </a:spcBef>
              <a:spcAft>
                <a:spcPts val="1800"/>
              </a:spcAft>
              <a:buSzPct val="100000"/>
              <a:buFont typeface="+mj-lt"/>
              <a:buAutoNum type="arabicPeriod"/>
              <a:defRPr/>
            </a:pPr>
            <a:r>
              <a:rPr lang="en-US" sz="2800" dirty="0"/>
              <a:t> 971-931 BC = Reinado de Salomón</a:t>
            </a:r>
          </a:p>
          <a:p>
            <a:pPr marL="457200" indent="-457200">
              <a:spcBef>
                <a:spcPts val="0"/>
              </a:spcBef>
              <a:spcAft>
                <a:spcPts val="1800"/>
              </a:spcAft>
              <a:buSzPct val="100000"/>
              <a:buFont typeface="+mj-lt"/>
              <a:buAutoNum type="arabicPeriod"/>
              <a:defRPr/>
            </a:pPr>
            <a:r>
              <a:rPr lang="en-US" sz="2800" dirty="0"/>
              <a:t> 966 = Salomón reconstruye el templo (1 Reyes 6:1b)</a:t>
            </a:r>
          </a:p>
          <a:p>
            <a:pPr marL="457200" indent="-457200">
              <a:spcBef>
                <a:spcPts val="0"/>
              </a:spcBef>
              <a:spcAft>
                <a:spcPts val="1800"/>
              </a:spcAft>
              <a:buSzPct val="100000"/>
              <a:buFont typeface="+mj-lt"/>
              <a:buAutoNum type="arabicPeriod"/>
              <a:defRPr/>
            </a:pPr>
            <a:r>
              <a:rPr lang="en-US" sz="2800" b="1" u="sng" dirty="0">
                <a:solidFill>
                  <a:srgbClr val="FFFFCC"/>
                </a:solidFill>
              </a:rPr>
              <a:t>- 480 años del Éxodo - fecha (1 Reyes 6:1a)</a:t>
            </a:r>
          </a:p>
          <a:p>
            <a:pPr marL="457200" indent="-457200">
              <a:spcBef>
                <a:spcPts val="0"/>
              </a:spcBef>
              <a:spcAft>
                <a:spcPts val="1800"/>
              </a:spcAft>
              <a:buSzPct val="100000"/>
              <a:buFont typeface="+mj-lt"/>
              <a:buAutoNum type="arabicPeriod"/>
              <a:defRPr/>
            </a:pPr>
            <a:r>
              <a:rPr lang="en-US" sz="2800" dirty="0"/>
              <a:t>= </a:t>
            </a:r>
            <a:r>
              <a:rPr lang="es-CO" sz="2800" dirty="0"/>
              <a:t>1446 a.C. fecha del Éxodo</a:t>
            </a:r>
            <a:endParaRPr lang="en-US" sz="2800" dirty="0"/>
          </a:p>
          <a:p>
            <a:pPr marL="457200" indent="-457200">
              <a:spcBef>
                <a:spcPts val="0"/>
              </a:spcBef>
              <a:spcAft>
                <a:spcPts val="1800"/>
              </a:spcAft>
              <a:buSzPct val="100000"/>
              <a:buFont typeface="+mj-lt"/>
              <a:buAutoNum type="arabicPeriod"/>
              <a:defRPr/>
            </a:pPr>
            <a:r>
              <a:rPr lang="en-US" sz="2800" dirty="0"/>
              <a:t>- </a:t>
            </a:r>
            <a:r>
              <a:rPr lang="es-CO" sz="2400" dirty="0"/>
              <a:t>430 años desde la migración de Jacob a Egipto</a:t>
            </a:r>
            <a:r>
              <a:rPr lang="en-US" sz="2400" dirty="0"/>
              <a:t> (Éxod 12:40)</a:t>
            </a:r>
          </a:p>
          <a:p>
            <a:pPr marL="457200" indent="-457200">
              <a:spcBef>
                <a:spcPts val="0"/>
              </a:spcBef>
              <a:spcAft>
                <a:spcPts val="1800"/>
              </a:spcAft>
              <a:buSzPct val="100000"/>
              <a:buFont typeface="+mj-lt"/>
              <a:buAutoNum type="arabicPeriod"/>
              <a:defRPr/>
            </a:pPr>
            <a:r>
              <a:rPr lang="en-US" sz="2800" dirty="0"/>
              <a:t>= 1876 a.C </a:t>
            </a:r>
            <a:r>
              <a:rPr lang="es-CO" sz="2800" dirty="0"/>
              <a:t>desde la migración de Jacob a Egipto</a:t>
            </a:r>
            <a:r>
              <a:rPr lang="en-US" sz="2800" dirty="0"/>
              <a:t> (Gén 46)</a:t>
            </a:r>
          </a:p>
          <a:p>
            <a:pPr marL="457200" indent="-457200">
              <a:spcBef>
                <a:spcPts val="0"/>
              </a:spcBef>
              <a:spcAft>
                <a:spcPts val="1800"/>
              </a:spcAft>
              <a:buSzPct val="100000"/>
              <a:buFont typeface="+mj-lt"/>
              <a:buAutoNum type="arabicPeriod"/>
              <a:defRPr/>
            </a:pPr>
            <a:r>
              <a:rPr lang="en-US" sz="2800" dirty="0"/>
              <a:t>Genealogías de Génesis 5; 11</a:t>
            </a:r>
          </a:p>
          <a:p>
            <a:pPr marL="457200" indent="-457200">
              <a:spcBef>
                <a:spcPts val="0"/>
              </a:spcBef>
              <a:spcAft>
                <a:spcPts val="1800"/>
              </a:spcAft>
              <a:buSzPct val="100000"/>
              <a:buFont typeface="+mj-lt"/>
              <a:buAutoNum type="arabicPeriod"/>
              <a:defRPr/>
            </a:pPr>
            <a:r>
              <a:rPr lang="en-US" sz="2800" dirty="0"/>
              <a:t>= </a:t>
            </a:r>
            <a:r>
              <a:rPr lang="es-CO" sz="2800" dirty="0"/>
              <a:t>4000 a.C. como la edad de la Tierra</a:t>
            </a:r>
            <a:endParaRPr lang="en-US" sz="2800" dirty="0"/>
          </a:p>
        </p:txBody>
      </p:sp>
      <p:pic>
        <p:nvPicPr>
          <p:cNvPr id="34819" name="Picture 2" descr="https://encrypted-tbn3.gstatic.com/images?q=tbn:ANd9GcS1_XZd1lYx9TITj-WHwmysahDCQrqQk0HwnMrB4LVy8ZDbLblf">
            <a:extLst>
              <a:ext uri="{FF2B5EF4-FFF2-40B4-BE49-F238E27FC236}">
                <a16:creationId xmlns:a16="http://schemas.microsoft.com/office/drawing/2014/main" id="{7629E6DD-BCFA-4554-73AD-327E41EE980C}"/>
              </a:ext>
            </a:extLst>
          </p:cNvPr>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7277629" y="157163"/>
            <a:ext cx="1595438" cy="1595438"/>
          </a:xfrm>
          <a:prstGeom prst="rect">
            <a:avLst/>
          </a:prstGeom>
          <a:noFill/>
          <a:ln w="9525">
            <a:noFill/>
            <a:miter lim="800000"/>
            <a:headEnd/>
            <a:tailEnd/>
          </a:ln>
        </p:spPr>
      </p:pic>
    </p:spTree>
    <p:extLst>
      <p:ext uri="{BB962C8B-B14F-4D97-AF65-F5344CB8AC3E}">
        <p14:creationId xmlns:p14="http://schemas.microsoft.com/office/powerpoint/2010/main" val="427301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364FD-6B10-CB3F-6E0C-FF3DB788001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064AD78-8A23-FCA0-C1D4-C2014662F8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E506ECF9-7E4E-B82F-5272-3F1348B534C9}"/>
              </a:ext>
            </a:extLst>
          </p:cNvPr>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Reyes 6:1</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sucedió que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 el año 480 después que los israelitas salieron de la tierra de Egipto</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 el cuarto año del reinado de Salomón sobre Israel, en el mes de Zif, que es el segundo mes, comenzó Salomón a edificar la casa del Señor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9298575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1E7F9-CA38-1F96-C789-8F38F21377D0}"/>
            </a:ext>
          </a:extLst>
        </p:cNvPr>
        <p:cNvGrpSpPr/>
        <p:nvPr/>
      </p:nvGrpSpPr>
      <p:grpSpPr>
        <a:xfrm>
          <a:off x="0" y="0"/>
          <a:ext cx="0" cy="0"/>
          <a:chOff x="0" y="0"/>
          <a:chExt cx="0" cy="0"/>
        </a:xfrm>
      </p:grpSpPr>
      <p:sp>
        <p:nvSpPr>
          <p:cNvPr id="34817" name="Title 1">
            <a:extLst>
              <a:ext uri="{FF2B5EF4-FFF2-40B4-BE49-F238E27FC236}">
                <a16:creationId xmlns:a16="http://schemas.microsoft.com/office/drawing/2014/main" id="{B08445A6-7A32-76EF-F047-C18DF0F53535}"/>
              </a:ext>
            </a:extLst>
          </p:cNvPr>
          <p:cNvSpPr>
            <a:spLocks noGrp="1"/>
          </p:cNvSpPr>
          <p:nvPr>
            <p:ph type="title"/>
          </p:nvPr>
        </p:nvSpPr>
        <p:spPr>
          <a:xfrm>
            <a:off x="2361274" y="228600"/>
            <a:ext cx="4421452" cy="914400"/>
          </a:xfrm>
        </p:spPr>
        <p:txBody>
          <a:bodyPr/>
          <a:lstStyle/>
          <a:p>
            <a:pPr algn="ctr"/>
            <a:r>
              <a:rPr lang="en-US" sz="3600" dirty="0">
                <a:effectLst>
                  <a:outerShdw blurRad="38100" dist="38100" dir="2700000" algn="tl">
                    <a:srgbClr val="000000">
                      <a:alpha val="43137"/>
                    </a:srgbClr>
                  </a:outerShdw>
                </a:effectLst>
              </a:rPr>
              <a:t>Edad de la Tierra?</a:t>
            </a:r>
          </a:p>
        </p:txBody>
      </p:sp>
      <p:sp>
        <p:nvSpPr>
          <p:cNvPr id="3" name="Content Placeholder 2">
            <a:extLst>
              <a:ext uri="{FF2B5EF4-FFF2-40B4-BE49-F238E27FC236}">
                <a16:creationId xmlns:a16="http://schemas.microsoft.com/office/drawing/2014/main" id="{40BD0112-5920-9113-F75F-2A4AF894E4A6}"/>
              </a:ext>
            </a:extLst>
          </p:cNvPr>
          <p:cNvSpPr>
            <a:spLocks noGrp="1"/>
          </p:cNvSpPr>
          <p:nvPr>
            <p:ph idx="1"/>
          </p:nvPr>
        </p:nvSpPr>
        <p:spPr>
          <a:xfrm>
            <a:off x="228600" y="1300162"/>
            <a:ext cx="8915400" cy="5176838"/>
          </a:xfrm>
        </p:spPr>
        <p:txBody>
          <a:bodyPr/>
          <a:lstStyle/>
          <a:p>
            <a:pPr marL="457200" indent="-457200">
              <a:spcBef>
                <a:spcPts val="0"/>
              </a:spcBef>
              <a:spcAft>
                <a:spcPts val="1800"/>
              </a:spcAft>
              <a:buSzPct val="100000"/>
              <a:buFont typeface="+mj-lt"/>
              <a:buAutoNum type="arabicPeriod"/>
              <a:defRPr/>
            </a:pPr>
            <a:r>
              <a:rPr lang="en-US" sz="2800" dirty="0"/>
              <a:t> 971-931 BC = Reinado de Salomón</a:t>
            </a:r>
          </a:p>
          <a:p>
            <a:pPr marL="457200" indent="-457200">
              <a:spcBef>
                <a:spcPts val="0"/>
              </a:spcBef>
              <a:spcAft>
                <a:spcPts val="1800"/>
              </a:spcAft>
              <a:buSzPct val="100000"/>
              <a:buFont typeface="+mj-lt"/>
              <a:buAutoNum type="arabicPeriod"/>
              <a:defRPr/>
            </a:pPr>
            <a:r>
              <a:rPr lang="en-US" sz="2800" dirty="0"/>
              <a:t> 966 = Salomón reconstruye el templo (1 Reyes 6:1b)</a:t>
            </a:r>
          </a:p>
          <a:p>
            <a:pPr marL="457200" indent="-457200">
              <a:spcBef>
                <a:spcPts val="0"/>
              </a:spcBef>
              <a:spcAft>
                <a:spcPts val="1800"/>
              </a:spcAft>
              <a:buSzPct val="100000"/>
              <a:buFont typeface="+mj-lt"/>
              <a:buAutoNum type="arabicPeriod"/>
              <a:defRPr/>
            </a:pPr>
            <a:r>
              <a:rPr lang="en-US" sz="2800" dirty="0"/>
              <a:t>- 480 años del Éxodo - fecha (1 Reyes 6:1a)</a:t>
            </a:r>
          </a:p>
          <a:p>
            <a:pPr marL="457200" indent="-457200">
              <a:spcBef>
                <a:spcPts val="0"/>
              </a:spcBef>
              <a:spcAft>
                <a:spcPts val="1800"/>
              </a:spcAft>
              <a:buSzPct val="100000"/>
              <a:buFont typeface="+mj-lt"/>
              <a:buAutoNum type="arabicPeriod"/>
              <a:defRPr/>
            </a:pPr>
            <a:r>
              <a:rPr lang="en-US" sz="2800" b="1" u="sng" dirty="0">
                <a:solidFill>
                  <a:srgbClr val="FFFFCC"/>
                </a:solidFill>
              </a:rPr>
              <a:t>= </a:t>
            </a:r>
            <a:r>
              <a:rPr lang="es-CO" sz="2800" b="1" u="sng" dirty="0">
                <a:solidFill>
                  <a:srgbClr val="FFFFCC"/>
                </a:solidFill>
              </a:rPr>
              <a:t>1446 a.C. fecha del Éxodo</a:t>
            </a:r>
            <a:endParaRPr lang="en-US" sz="2800" b="1" u="sng" dirty="0">
              <a:solidFill>
                <a:srgbClr val="FFFFCC"/>
              </a:solidFill>
            </a:endParaRPr>
          </a:p>
          <a:p>
            <a:pPr marL="457200" indent="-457200">
              <a:spcBef>
                <a:spcPts val="0"/>
              </a:spcBef>
              <a:spcAft>
                <a:spcPts val="1800"/>
              </a:spcAft>
              <a:buSzPct val="100000"/>
              <a:buFont typeface="+mj-lt"/>
              <a:buAutoNum type="arabicPeriod"/>
              <a:defRPr/>
            </a:pPr>
            <a:r>
              <a:rPr lang="en-US" sz="2800" dirty="0"/>
              <a:t>- </a:t>
            </a:r>
            <a:r>
              <a:rPr lang="es-CO" sz="2400" dirty="0"/>
              <a:t>430 años desde la migración de Jacob a Egipto</a:t>
            </a:r>
            <a:r>
              <a:rPr lang="en-US" sz="2400" dirty="0"/>
              <a:t> (Éxod 12:40)</a:t>
            </a:r>
          </a:p>
          <a:p>
            <a:pPr marL="457200" indent="-457200">
              <a:spcBef>
                <a:spcPts val="0"/>
              </a:spcBef>
              <a:spcAft>
                <a:spcPts val="1800"/>
              </a:spcAft>
              <a:buSzPct val="100000"/>
              <a:buFont typeface="+mj-lt"/>
              <a:buAutoNum type="arabicPeriod"/>
              <a:defRPr/>
            </a:pPr>
            <a:r>
              <a:rPr lang="en-US" sz="2800" dirty="0"/>
              <a:t>= 1876 a.C </a:t>
            </a:r>
            <a:r>
              <a:rPr lang="es-CO" sz="2800" dirty="0"/>
              <a:t>desde la migración de Jacob a Egipto</a:t>
            </a:r>
            <a:r>
              <a:rPr lang="en-US" sz="2800" dirty="0"/>
              <a:t> (Gén 46)</a:t>
            </a:r>
          </a:p>
          <a:p>
            <a:pPr marL="457200" indent="-457200">
              <a:spcBef>
                <a:spcPts val="0"/>
              </a:spcBef>
              <a:spcAft>
                <a:spcPts val="1800"/>
              </a:spcAft>
              <a:buSzPct val="100000"/>
              <a:buFont typeface="+mj-lt"/>
              <a:buAutoNum type="arabicPeriod"/>
              <a:defRPr/>
            </a:pPr>
            <a:r>
              <a:rPr lang="en-US" sz="2800" dirty="0"/>
              <a:t>Genealogías de Génesis 5; 11</a:t>
            </a:r>
          </a:p>
          <a:p>
            <a:pPr marL="457200" indent="-457200">
              <a:spcBef>
                <a:spcPts val="0"/>
              </a:spcBef>
              <a:spcAft>
                <a:spcPts val="1800"/>
              </a:spcAft>
              <a:buSzPct val="100000"/>
              <a:buFont typeface="+mj-lt"/>
              <a:buAutoNum type="arabicPeriod"/>
              <a:defRPr/>
            </a:pPr>
            <a:r>
              <a:rPr lang="en-US" sz="2800" dirty="0"/>
              <a:t>= </a:t>
            </a:r>
            <a:r>
              <a:rPr lang="es-CO" sz="2800" dirty="0"/>
              <a:t>4000 a.C. como la edad de la Tierra</a:t>
            </a:r>
            <a:endParaRPr lang="en-US" sz="2800" dirty="0"/>
          </a:p>
        </p:txBody>
      </p:sp>
      <p:pic>
        <p:nvPicPr>
          <p:cNvPr id="34819" name="Picture 2" descr="https://encrypted-tbn3.gstatic.com/images?q=tbn:ANd9GcS1_XZd1lYx9TITj-WHwmysahDCQrqQk0HwnMrB4LVy8ZDbLblf">
            <a:extLst>
              <a:ext uri="{FF2B5EF4-FFF2-40B4-BE49-F238E27FC236}">
                <a16:creationId xmlns:a16="http://schemas.microsoft.com/office/drawing/2014/main" id="{FF69A8CB-C118-9093-4354-9DBD2764C7B3}"/>
              </a:ext>
            </a:extLst>
          </p:cNvPr>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7277629" y="157163"/>
            <a:ext cx="1595438" cy="1595438"/>
          </a:xfrm>
          <a:prstGeom prst="rect">
            <a:avLst/>
          </a:prstGeom>
          <a:noFill/>
          <a:ln w="9525">
            <a:noFill/>
            <a:miter lim="800000"/>
            <a:headEnd/>
            <a:tailEnd/>
          </a:ln>
        </p:spPr>
      </p:pic>
    </p:spTree>
    <p:extLst>
      <p:ext uri="{BB962C8B-B14F-4D97-AF65-F5344CB8AC3E}">
        <p14:creationId xmlns:p14="http://schemas.microsoft.com/office/powerpoint/2010/main" val="4137524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4D0F5-28B7-1ED1-8866-4445CD60C560}"/>
            </a:ext>
          </a:extLst>
        </p:cNvPr>
        <p:cNvGrpSpPr/>
        <p:nvPr/>
      </p:nvGrpSpPr>
      <p:grpSpPr>
        <a:xfrm>
          <a:off x="0" y="0"/>
          <a:ext cx="0" cy="0"/>
          <a:chOff x="0" y="0"/>
          <a:chExt cx="0" cy="0"/>
        </a:xfrm>
      </p:grpSpPr>
      <p:sp>
        <p:nvSpPr>
          <p:cNvPr id="34817" name="Title 1">
            <a:extLst>
              <a:ext uri="{FF2B5EF4-FFF2-40B4-BE49-F238E27FC236}">
                <a16:creationId xmlns:a16="http://schemas.microsoft.com/office/drawing/2014/main" id="{2C82B765-8078-2995-51AE-80F6E05A4297}"/>
              </a:ext>
            </a:extLst>
          </p:cNvPr>
          <p:cNvSpPr>
            <a:spLocks noGrp="1"/>
          </p:cNvSpPr>
          <p:nvPr>
            <p:ph type="title"/>
          </p:nvPr>
        </p:nvSpPr>
        <p:spPr>
          <a:xfrm>
            <a:off x="2361274" y="228600"/>
            <a:ext cx="4421452" cy="914400"/>
          </a:xfrm>
        </p:spPr>
        <p:txBody>
          <a:bodyPr/>
          <a:lstStyle/>
          <a:p>
            <a:pPr algn="ctr"/>
            <a:r>
              <a:rPr lang="en-US" sz="3600" dirty="0">
                <a:effectLst>
                  <a:outerShdw blurRad="38100" dist="38100" dir="2700000" algn="tl">
                    <a:srgbClr val="000000">
                      <a:alpha val="43137"/>
                    </a:srgbClr>
                  </a:outerShdw>
                </a:effectLst>
              </a:rPr>
              <a:t>Edad de la Tierra?</a:t>
            </a:r>
          </a:p>
        </p:txBody>
      </p:sp>
      <p:sp>
        <p:nvSpPr>
          <p:cNvPr id="3" name="Content Placeholder 2">
            <a:extLst>
              <a:ext uri="{FF2B5EF4-FFF2-40B4-BE49-F238E27FC236}">
                <a16:creationId xmlns:a16="http://schemas.microsoft.com/office/drawing/2014/main" id="{3E914972-799E-943E-E28D-D862E5B02465}"/>
              </a:ext>
            </a:extLst>
          </p:cNvPr>
          <p:cNvSpPr>
            <a:spLocks noGrp="1"/>
          </p:cNvSpPr>
          <p:nvPr>
            <p:ph idx="1"/>
          </p:nvPr>
        </p:nvSpPr>
        <p:spPr>
          <a:xfrm>
            <a:off x="228600" y="1300162"/>
            <a:ext cx="8915400" cy="5176838"/>
          </a:xfrm>
        </p:spPr>
        <p:txBody>
          <a:bodyPr/>
          <a:lstStyle/>
          <a:p>
            <a:pPr marL="457200" indent="-457200">
              <a:spcBef>
                <a:spcPts val="0"/>
              </a:spcBef>
              <a:spcAft>
                <a:spcPts val="1800"/>
              </a:spcAft>
              <a:buSzPct val="100000"/>
              <a:buFont typeface="+mj-lt"/>
              <a:buAutoNum type="arabicPeriod"/>
              <a:defRPr/>
            </a:pPr>
            <a:r>
              <a:rPr lang="en-US" sz="2800" dirty="0"/>
              <a:t> 971-931 BC = Reinado de Salomón</a:t>
            </a:r>
          </a:p>
          <a:p>
            <a:pPr marL="457200" indent="-457200">
              <a:spcBef>
                <a:spcPts val="0"/>
              </a:spcBef>
              <a:spcAft>
                <a:spcPts val="1800"/>
              </a:spcAft>
              <a:buSzPct val="100000"/>
              <a:buFont typeface="+mj-lt"/>
              <a:buAutoNum type="arabicPeriod"/>
              <a:defRPr/>
            </a:pPr>
            <a:r>
              <a:rPr lang="en-US" sz="2800" dirty="0"/>
              <a:t> 966 = Salomón reconstruye el templo (1 Reyes 6:1b)</a:t>
            </a:r>
          </a:p>
          <a:p>
            <a:pPr marL="457200" indent="-457200">
              <a:spcBef>
                <a:spcPts val="0"/>
              </a:spcBef>
              <a:spcAft>
                <a:spcPts val="1800"/>
              </a:spcAft>
              <a:buSzPct val="100000"/>
              <a:buFont typeface="+mj-lt"/>
              <a:buAutoNum type="arabicPeriod"/>
              <a:defRPr/>
            </a:pPr>
            <a:r>
              <a:rPr lang="en-US" sz="2800" dirty="0"/>
              <a:t>- 480 años del Éxodo - fecha (1 Reyes 6:1a)</a:t>
            </a:r>
          </a:p>
          <a:p>
            <a:pPr marL="457200" indent="-457200">
              <a:spcBef>
                <a:spcPts val="0"/>
              </a:spcBef>
              <a:spcAft>
                <a:spcPts val="1800"/>
              </a:spcAft>
              <a:buSzPct val="100000"/>
              <a:buFont typeface="+mj-lt"/>
              <a:buAutoNum type="arabicPeriod"/>
              <a:defRPr/>
            </a:pPr>
            <a:r>
              <a:rPr lang="en-US" sz="2800" dirty="0"/>
              <a:t>= </a:t>
            </a:r>
            <a:r>
              <a:rPr lang="es-CO" sz="2800" dirty="0"/>
              <a:t>1446 a.C. fecha del Éxodo</a:t>
            </a:r>
            <a:endParaRPr lang="en-US" sz="2800" dirty="0"/>
          </a:p>
          <a:p>
            <a:pPr marL="457200" indent="-457200">
              <a:spcBef>
                <a:spcPts val="0"/>
              </a:spcBef>
              <a:spcAft>
                <a:spcPts val="1800"/>
              </a:spcAft>
              <a:buSzPct val="100000"/>
              <a:buFont typeface="+mj-lt"/>
              <a:buAutoNum type="arabicPeriod"/>
              <a:defRPr/>
            </a:pPr>
            <a:r>
              <a:rPr lang="en-US" sz="2800" b="1" u="sng" dirty="0">
                <a:solidFill>
                  <a:srgbClr val="FFFFCC"/>
                </a:solidFill>
              </a:rPr>
              <a:t>- </a:t>
            </a:r>
            <a:r>
              <a:rPr lang="es-CO" sz="2400" b="1" u="sng" dirty="0">
                <a:solidFill>
                  <a:srgbClr val="FFFFCC"/>
                </a:solidFill>
              </a:rPr>
              <a:t>430 años desde la migración de Jacob a Egipto</a:t>
            </a:r>
            <a:r>
              <a:rPr lang="en-US" sz="2400" b="1" u="sng" dirty="0">
                <a:solidFill>
                  <a:srgbClr val="FFFFCC"/>
                </a:solidFill>
              </a:rPr>
              <a:t> (Éxod 12:40)</a:t>
            </a:r>
          </a:p>
          <a:p>
            <a:pPr marL="457200" indent="-457200">
              <a:spcBef>
                <a:spcPts val="0"/>
              </a:spcBef>
              <a:spcAft>
                <a:spcPts val="1800"/>
              </a:spcAft>
              <a:buSzPct val="100000"/>
              <a:buFont typeface="+mj-lt"/>
              <a:buAutoNum type="arabicPeriod"/>
              <a:defRPr/>
            </a:pPr>
            <a:r>
              <a:rPr lang="en-US" sz="2800" dirty="0"/>
              <a:t>= 1876 a.C </a:t>
            </a:r>
            <a:r>
              <a:rPr lang="es-CO" sz="2800" dirty="0"/>
              <a:t>desde la migración de Jacob a Egipto</a:t>
            </a:r>
            <a:r>
              <a:rPr lang="en-US" sz="2800" dirty="0"/>
              <a:t> (Gén 46)</a:t>
            </a:r>
          </a:p>
          <a:p>
            <a:pPr marL="457200" indent="-457200">
              <a:spcBef>
                <a:spcPts val="0"/>
              </a:spcBef>
              <a:spcAft>
                <a:spcPts val="1800"/>
              </a:spcAft>
              <a:buSzPct val="100000"/>
              <a:buFont typeface="+mj-lt"/>
              <a:buAutoNum type="arabicPeriod"/>
              <a:defRPr/>
            </a:pPr>
            <a:r>
              <a:rPr lang="en-US" sz="2800" dirty="0"/>
              <a:t>Genealogías de Génesis 5; 11</a:t>
            </a:r>
          </a:p>
          <a:p>
            <a:pPr marL="457200" indent="-457200">
              <a:spcBef>
                <a:spcPts val="0"/>
              </a:spcBef>
              <a:spcAft>
                <a:spcPts val="1800"/>
              </a:spcAft>
              <a:buSzPct val="100000"/>
              <a:buFont typeface="+mj-lt"/>
              <a:buAutoNum type="arabicPeriod"/>
              <a:defRPr/>
            </a:pPr>
            <a:r>
              <a:rPr lang="en-US" sz="2800" dirty="0"/>
              <a:t>= </a:t>
            </a:r>
            <a:r>
              <a:rPr lang="es-CO" sz="2800" dirty="0"/>
              <a:t>4000 a.C. como la edad de la Tierra</a:t>
            </a:r>
            <a:endParaRPr lang="en-US" sz="2800" dirty="0"/>
          </a:p>
        </p:txBody>
      </p:sp>
      <p:pic>
        <p:nvPicPr>
          <p:cNvPr id="34819" name="Picture 2" descr="https://encrypted-tbn3.gstatic.com/images?q=tbn:ANd9GcS1_XZd1lYx9TITj-WHwmysahDCQrqQk0HwnMrB4LVy8ZDbLblf">
            <a:extLst>
              <a:ext uri="{FF2B5EF4-FFF2-40B4-BE49-F238E27FC236}">
                <a16:creationId xmlns:a16="http://schemas.microsoft.com/office/drawing/2014/main" id="{121B55CB-C4ED-A394-4BAF-F4502B0EEF11}"/>
              </a:ext>
            </a:extLst>
          </p:cNvPr>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7277629" y="157163"/>
            <a:ext cx="1595438" cy="1595438"/>
          </a:xfrm>
          <a:prstGeom prst="rect">
            <a:avLst/>
          </a:prstGeom>
          <a:noFill/>
          <a:ln w="9525">
            <a:noFill/>
            <a:miter lim="800000"/>
            <a:headEnd/>
            <a:tailEnd/>
          </a:ln>
        </p:spPr>
      </p:pic>
    </p:spTree>
    <p:extLst>
      <p:ext uri="{BB962C8B-B14F-4D97-AF65-F5344CB8AC3E}">
        <p14:creationId xmlns:p14="http://schemas.microsoft.com/office/powerpoint/2010/main" val="4134220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Éxodo 12:40-41</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tiempo que los israelitas vivieron en Egipto fue de 430 años. 41 Y después de los 430 años, en aquel mismo día, todos los ejércitos del Señor salieron de la tierra de Egipto</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27747748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8608F-64C3-8048-A22A-F7D28E6D09C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245696A-C4B1-F43C-F6D1-0689A38173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2C0A0370-76D2-32C5-85D4-993CBA0581C5}"/>
              </a:ext>
            </a:extLst>
          </p:cNvPr>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Éxodo 12:40-41</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tiempo que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los israelitas vivieron en Egipto fue de 430 años</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41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después de los 430 años, en aquel mismo día</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todos los ejércitos del Señor salieron de la tierra de Egipto</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8090600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D8F0E-66DE-777D-C7A1-221526F0662B}"/>
            </a:ext>
          </a:extLst>
        </p:cNvPr>
        <p:cNvGrpSpPr/>
        <p:nvPr/>
      </p:nvGrpSpPr>
      <p:grpSpPr>
        <a:xfrm>
          <a:off x="0" y="0"/>
          <a:ext cx="0" cy="0"/>
          <a:chOff x="0" y="0"/>
          <a:chExt cx="0" cy="0"/>
        </a:xfrm>
      </p:grpSpPr>
      <p:sp>
        <p:nvSpPr>
          <p:cNvPr id="34817" name="Title 1">
            <a:extLst>
              <a:ext uri="{FF2B5EF4-FFF2-40B4-BE49-F238E27FC236}">
                <a16:creationId xmlns:a16="http://schemas.microsoft.com/office/drawing/2014/main" id="{72B99349-A062-DDFE-7301-BC631AB01496}"/>
              </a:ext>
            </a:extLst>
          </p:cNvPr>
          <p:cNvSpPr>
            <a:spLocks noGrp="1"/>
          </p:cNvSpPr>
          <p:nvPr>
            <p:ph type="title"/>
          </p:nvPr>
        </p:nvSpPr>
        <p:spPr>
          <a:xfrm>
            <a:off x="2361274" y="228600"/>
            <a:ext cx="4421452" cy="914400"/>
          </a:xfrm>
        </p:spPr>
        <p:txBody>
          <a:bodyPr/>
          <a:lstStyle/>
          <a:p>
            <a:pPr algn="ctr"/>
            <a:r>
              <a:rPr lang="en-US" sz="3600" dirty="0">
                <a:effectLst>
                  <a:outerShdw blurRad="38100" dist="38100" dir="2700000" algn="tl">
                    <a:srgbClr val="000000">
                      <a:alpha val="43137"/>
                    </a:srgbClr>
                  </a:outerShdw>
                </a:effectLst>
              </a:rPr>
              <a:t>Edad de la Tierra?</a:t>
            </a:r>
          </a:p>
        </p:txBody>
      </p:sp>
      <p:sp>
        <p:nvSpPr>
          <p:cNvPr id="3" name="Content Placeholder 2">
            <a:extLst>
              <a:ext uri="{FF2B5EF4-FFF2-40B4-BE49-F238E27FC236}">
                <a16:creationId xmlns:a16="http://schemas.microsoft.com/office/drawing/2014/main" id="{F886918B-D5EC-B441-5A5A-2FB0D9666567}"/>
              </a:ext>
            </a:extLst>
          </p:cNvPr>
          <p:cNvSpPr>
            <a:spLocks noGrp="1"/>
          </p:cNvSpPr>
          <p:nvPr>
            <p:ph idx="1"/>
          </p:nvPr>
        </p:nvSpPr>
        <p:spPr>
          <a:xfrm>
            <a:off x="228600" y="1300162"/>
            <a:ext cx="8915400" cy="5176838"/>
          </a:xfrm>
        </p:spPr>
        <p:txBody>
          <a:bodyPr/>
          <a:lstStyle/>
          <a:p>
            <a:pPr marL="457200" indent="-457200">
              <a:spcBef>
                <a:spcPts val="0"/>
              </a:spcBef>
              <a:spcAft>
                <a:spcPts val="1800"/>
              </a:spcAft>
              <a:buSzPct val="100000"/>
              <a:buFont typeface="+mj-lt"/>
              <a:buAutoNum type="arabicPeriod"/>
              <a:defRPr/>
            </a:pPr>
            <a:r>
              <a:rPr lang="en-US" sz="2800" dirty="0"/>
              <a:t> 971-931 BC = Reinado de Salomón</a:t>
            </a:r>
          </a:p>
          <a:p>
            <a:pPr marL="457200" indent="-457200">
              <a:spcBef>
                <a:spcPts val="0"/>
              </a:spcBef>
              <a:spcAft>
                <a:spcPts val="1800"/>
              </a:spcAft>
              <a:buSzPct val="100000"/>
              <a:buFont typeface="+mj-lt"/>
              <a:buAutoNum type="arabicPeriod"/>
              <a:defRPr/>
            </a:pPr>
            <a:r>
              <a:rPr lang="en-US" sz="2800" dirty="0"/>
              <a:t> 966 = Salomón reconstruye el templo (1 Reyes 6:1b)</a:t>
            </a:r>
          </a:p>
          <a:p>
            <a:pPr marL="457200" indent="-457200">
              <a:spcBef>
                <a:spcPts val="0"/>
              </a:spcBef>
              <a:spcAft>
                <a:spcPts val="1800"/>
              </a:spcAft>
              <a:buSzPct val="100000"/>
              <a:buFont typeface="+mj-lt"/>
              <a:buAutoNum type="arabicPeriod"/>
              <a:defRPr/>
            </a:pPr>
            <a:r>
              <a:rPr lang="en-US" sz="2800" dirty="0"/>
              <a:t>- 480 años del Éxodo - fecha (1 Reyes 6:1a)</a:t>
            </a:r>
          </a:p>
          <a:p>
            <a:pPr marL="457200" indent="-457200">
              <a:spcBef>
                <a:spcPts val="0"/>
              </a:spcBef>
              <a:spcAft>
                <a:spcPts val="1800"/>
              </a:spcAft>
              <a:buSzPct val="100000"/>
              <a:buFont typeface="+mj-lt"/>
              <a:buAutoNum type="arabicPeriod"/>
              <a:defRPr/>
            </a:pPr>
            <a:r>
              <a:rPr lang="en-US" sz="2800" dirty="0"/>
              <a:t>= </a:t>
            </a:r>
            <a:r>
              <a:rPr lang="es-CO" sz="2800" dirty="0"/>
              <a:t>1446 a.C. fecha del Éxodo</a:t>
            </a:r>
            <a:endParaRPr lang="en-US" sz="2800" dirty="0"/>
          </a:p>
          <a:p>
            <a:pPr marL="457200" indent="-457200">
              <a:spcBef>
                <a:spcPts val="0"/>
              </a:spcBef>
              <a:spcAft>
                <a:spcPts val="1800"/>
              </a:spcAft>
              <a:buSzPct val="100000"/>
              <a:buFont typeface="+mj-lt"/>
              <a:buAutoNum type="arabicPeriod"/>
              <a:defRPr/>
            </a:pPr>
            <a:r>
              <a:rPr lang="en-US" sz="2800" dirty="0"/>
              <a:t>- </a:t>
            </a:r>
            <a:r>
              <a:rPr lang="es-CO" sz="2400" dirty="0"/>
              <a:t>430 años desde la migración de Jacob a Egipto</a:t>
            </a:r>
            <a:r>
              <a:rPr lang="en-US" sz="2400" dirty="0"/>
              <a:t> (Éxod 12:40)</a:t>
            </a:r>
          </a:p>
          <a:p>
            <a:pPr marL="457200" indent="-457200">
              <a:spcBef>
                <a:spcPts val="0"/>
              </a:spcBef>
              <a:spcAft>
                <a:spcPts val="1800"/>
              </a:spcAft>
              <a:buSzPct val="100000"/>
              <a:buFont typeface="+mj-lt"/>
              <a:buAutoNum type="arabicPeriod"/>
              <a:defRPr/>
            </a:pPr>
            <a:r>
              <a:rPr lang="en-US" sz="2700" b="1" u="sng" dirty="0">
                <a:solidFill>
                  <a:srgbClr val="FFFFCC"/>
                </a:solidFill>
              </a:rPr>
              <a:t>= 1876 a.C </a:t>
            </a:r>
            <a:r>
              <a:rPr lang="es-CO" sz="2700" b="1" u="sng" dirty="0">
                <a:solidFill>
                  <a:srgbClr val="FFFFCC"/>
                </a:solidFill>
              </a:rPr>
              <a:t>desde la migración de Jacob a Egipto</a:t>
            </a:r>
            <a:r>
              <a:rPr lang="en-US" sz="2700" b="1" u="sng" dirty="0">
                <a:solidFill>
                  <a:srgbClr val="FFFFCC"/>
                </a:solidFill>
              </a:rPr>
              <a:t> (Gén 46)</a:t>
            </a:r>
          </a:p>
          <a:p>
            <a:pPr marL="457200" indent="-457200">
              <a:spcBef>
                <a:spcPts val="0"/>
              </a:spcBef>
              <a:spcAft>
                <a:spcPts val="1800"/>
              </a:spcAft>
              <a:buSzPct val="100000"/>
              <a:buFont typeface="+mj-lt"/>
              <a:buAutoNum type="arabicPeriod"/>
              <a:defRPr/>
            </a:pPr>
            <a:r>
              <a:rPr lang="en-US" sz="2800" dirty="0"/>
              <a:t>Genealogías de Génesis 5; 11</a:t>
            </a:r>
          </a:p>
          <a:p>
            <a:pPr marL="457200" indent="-457200">
              <a:spcBef>
                <a:spcPts val="0"/>
              </a:spcBef>
              <a:spcAft>
                <a:spcPts val="1800"/>
              </a:spcAft>
              <a:buSzPct val="100000"/>
              <a:buFont typeface="+mj-lt"/>
              <a:buAutoNum type="arabicPeriod"/>
              <a:defRPr/>
            </a:pPr>
            <a:r>
              <a:rPr lang="en-US" sz="2800" dirty="0"/>
              <a:t>= </a:t>
            </a:r>
            <a:r>
              <a:rPr lang="es-CO" sz="2800" dirty="0"/>
              <a:t>4000 a.C. como la edad de la Tierra</a:t>
            </a:r>
            <a:endParaRPr lang="en-US" sz="2800" dirty="0"/>
          </a:p>
        </p:txBody>
      </p:sp>
      <p:pic>
        <p:nvPicPr>
          <p:cNvPr id="34819" name="Picture 2" descr="https://encrypted-tbn3.gstatic.com/images?q=tbn:ANd9GcS1_XZd1lYx9TITj-WHwmysahDCQrqQk0HwnMrB4LVy8ZDbLblf">
            <a:extLst>
              <a:ext uri="{FF2B5EF4-FFF2-40B4-BE49-F238E27FC236}">
                <a16:creationId xmlns:a16="http://schemas.microsoft.com/office/drawing/2014/main" id="{7C62878D-2630-4E32-4CB4-F8D21C495E5C}"/>
              </a:ext>
            </a:extLst>
          </p:cNvPr>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7277629" y="157163"/>
            <a:ext cx="1595438" cy="1595438"/>
          </a:xfrm>
          <a:prstGeom prst="rect">
            <a:avLst/>
          </a:prstGeom>
          <a:noFill/>
          <a:ln w="9525">
            <a:noFill/>
            <a:miter lim="800000"/>
            <a:headEnd/>
            <a:tailEnd/>
          </a:ln>
        </p:spPr>
      </p:pic>
    </p:spTree>
    <p:extLst>
      <p:ext uri="{BB962C8B-B14F-4D97-AF65-F5344CB8AC3E}">
        <p14:creationId xmlns:p14="http://schemas.microsoft.com/office/powerpoint/2010/main" val="8464608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E0F10-98D6-73C9-C781-9DD352B2E1D9}"/>
            </a:ext>
          </a:extLst>
        </p:cNvPr>
        <p:cNvGrpSpPr/>
        <p:nvPr/>
      </p:nvGrpSpPr>
      <p:grpSpPr>
        <a:xfrm>
          <a:off x="0" y="0"/>
          <a:ext cx="0" cy="0"/>
          <a:chOff x="0" y="0"/>
          <a:chExt cx="0" cy="0"/>
        </a:xfrm>
      </p:grpSpPr>
      <p:sp>
        <p:nvSpPr>
          <p:cNvPr id="34817" name="Title 1">
            <a:extLst>
              <a:ext uri="{FF2B5EF4-FFF2-40B4-BE49-F238E27FC236}">
                <a16:creationId xmlns:a16="http://schemas.microsoft.com/office/drawing/2014/main" id="{172F7C8A-6BCB-21D8-2C0C-55B7F19E9E85}"/>
              </a:ext>
            </a:extLst>
          </p:cNvPr>
          <p:cNvSpPr>
            <a:spLocks noGrp="1"/>
          </p:cNvSpPr>
          <p:nvPr>
            <p:ph type="title"/>
          </p:nvPr>
        </p:nvSpPr>
        <p:spPr>
          <a:xfrm>
            <a:off x="2361274" y="228600"/>
            <a:ext cx="4421452" cy="914400"/>
          </a:xfrm>
        </p:spPr>
        <p:txBody>
          <a:bodyPr/>
          <a:lstStyle/>
          <a:p>
            <a:pPr algn="ctr"/>
            <a:r>
              <a:rPr lang="en-US" sz="3600" dirty="0">
                <a:effectLst>
                  <a:outerShdw blurRad="38100" dist="38100" dir="2700000" algn="tl">
                    <a:srgbClr val="000000">
                      <a:alpha val="43137"/>
                    </a:srgbClr>
                  </a:outerShdw>
                </a:effectLst>
              </a:rPr>
              <a:t>Edad de la Tierra?</a:t>
            </a:r>
          </a:p>
        </p:txBody>
      </p:sp>
      <p:sp>
        <p:nvSpPr>
          <p:cNvPr id="3" name="Content Placeholder 2">
            <a:extLst>
              <a:ext uri="{FF2B5EF4-FFF2-40B4-BE49-F238E27FC236}">
                <a16:creationId xmlns:a16="http://schemas.microsoft.com/office/drawing/2014/main" id="{4C77C050-4B17-EA5C-3FA6-392A3C9F6AE5}"/>
              </a:ext>
            </a:extLst>
          </p:cNvPr>
          <p:cNvSpPr>
            <a:spLocks noGrp="1"/>
          </p:cNvSpPr>
          <p:nvPr>
            <p:ph idx="1"/>
          </p:nvPr>
        </p:nvSpPr>
        <p:spPr>
          <a:xfrm>
            <a:off x="228600" y="1300162"/>
            <a:ext cx="8915400" cy="5176838"/>
          </a:xfrm>
        </p:spPr>
        <p:txBody>
          <a:bodyPr/>
          <a:lstStyle/>
          <a:p>
            <a:pPr marL="457200" indent="-457200">
              <a:spcBef>
                <a:spcPts val="0"/>
              </a:spcBef>
              <a:spcAft>
                <a:spcPts val="1800"/>
              </a:spcAft>
              <a:buSzPct val="100000"/>
              <a:buFont typeface="+mj-lt"/>
              <a:buAutoNum type="arabicPeriod"/>
              <a:defRPr/>
            </a:pPr>
            <a:r>
              <a:rPr lang="en-US" sz="2800" dirty="0"/>
              <a:t> 971-931 BC = Reinado de Salomón</a:t>
            </a:r>
          </a:p>
          <a:p>
            <a:pPr marL="457200" indent="-457200">
              <a:spcBef>
                <a:spcPts val="0"/>
              </a:spcBef>
              <a:spcAft>
                <a:spcPts val="1800"/>
              </a:spcAft>
              <a:buSzPct val="100000"/>
              <a:buFont typeface="+mj-lt"/>
              <a:buAutoNum type="arabicPeriod"/>
              <a:defRPr/>
            </a:pPr>
            <a:r>
              <a:rPr lang="en-US" sz="2800" dirty="0"/>
              <a:t> 966 = Salomón reconstruye el templo (1 Reyes 6:1b)</a:t>
            </a:r>
          </a:p>
          <a:p>
            <a:pPr marL="457200" indent="-457200">
              <a:spcBef>
                <a:spcPts val="0"/>
              </a:spcBef>
              <a:spcAft>
                <a:spcPts val="1800"/>
              </a:spcAft>
              <a:buSzPct val="100000"/>
              <a:buFont typeface="+mj-lt"/>
              <a:buAutoNum type="arabicPeriod"/>
              <a:defRPr/>
            </a:pPr>
            <a:r>
              <a:rPr lang="en-US" sz="2800" dirty="0"/>
              <a:t>- 480 años del Éxodo - fecha (1 Reyes 6:1a)</a:t>
            </a:r>
          </a:p>
          <a:p>
            <a:pPr marL="457200" indent="-457200">
              <a:spcBef>
                <a:spcPts val="0"/>
              </a:spcBef>
              <a:spcAft>
                <a:spcPts val="1800"/>
              </a:spcAft>
              <a:buSzPct val="100000"/>
              <a:buFont typeface="+mj-lt"/>
              <a:buAutoNum type="arabicPeriod"/>
              <a:defRPr/>
            </a:pPr>
            <a:r>
              <a:rPr lang="en-US" sz="2800" dirty="0"/>
              <a:t>= </a:t>
            </a:r>
            <a:r>
              <a:rPr lang="es-CO" sz="2800" dirty="0"/>
              <a:t>1446 a.C. fecha del Éxodo</a:t>
            </a:r>
            <a:endParaRPr lang="en-US" sz="2800" dirty="0"/>
          </a:p>
          <a:p>
            <a:pPr marL="457200" indent="-457200">
              <a:spcBef>
                <a:spcPts val="0"/>
              </a:spcBef>
              <a:spcAft>
                <a:spcPts val="1800"/>
              </a:spcAft>
              <a:buSzPct val="100000"/>
              <a:buFont typeface="+mj-lt"/>
              <a:buAutoNum type="arabicPeriod"/>
              <a:defRPr/>
            </a:pPr>
            <a:r>
              <a:rPr lang="en-US" sz="2800" dirty="0"/>
              <a:t>- </a:t>
            </a:r>
            <a:r>
              <a:rPr lang="es-CO" sz="2400" dirty="0"/>
              <a:t>430 años desde la migración de Jacob a Egipto</a:t>
            </a:r>
            <a:r>
              <a:rPr lang="en-US" sz="2400" dirty="0"/>
              <a:t> (Éxod 12:40)</a:t>
            </a:r>
          </a:p>
          <a:p>
            <a:pPr marL="457200" indent="-457200">
              <a:spcBef>
                <a:spcPts val="0"/>
              </a:spcBef>
              <a:spcAft>
                <a:spcPts val="1800"/>
              </a:spcAft>
              <a:buSzPct val="100000"/>
              <a:buFont typeface="+mj-lt"/>
              <a:buAutoNum type="arabicPeriod"/>
              <a:defRPr/>
            </a:pPr>
            <a:r>
              <a:rPr lang="en-US" sz="2800" dirty="0"/>
              <a:t>= 1876 a.C </a:t>
            </a:r>
            <a:r>
              <a:rPr lang="es-CO" sz="2800" dirty="0"/>
              <a:t>desde la migración de Jacob a Egipto</a:t>
            </a:r>
            <a:r>
              <a:rPr lang="en-US" sz="2800" dirty="0"/>
              <a:t> (Gén 46)</a:t>
            </a:r>
          </a:p>
          <a:p>
            <a:pPr marL="457200" indent="-457200">
              <a:spcBef>
                <a:spcPts val="0"/>
              </a:spcBef>
              <a:spcAft>
                <a:spcPts val="1800"/>
              </a:spcAft>
              <a:buSzPct val="100000"/>
              <a:buFont typeface="+mj-lt"/>
              <a:buAutoNum type="arabicPeriod"/>
              <a:defRPr/>
            </a:pPr>
            <a:r>
              <a:rPr lang="en-US" sz="2800" b="1" u="sng" dirty="0">
                <a:solidFill>
                  <a:srgbClr val="FFFFCC"/>
                </a:solidFill>
              </a:rPr>
              <a:t>Genealogías de Génesis 5; 11</a:t>
            </a:r>
          </a:p>
          <a:p>
            <a:pPr marL="457200" indent="-457200">
              <a:spcBef>
                <a:spcPts val="0"/>
              </a:spcBef>
              <a:spcAft>
                <a:spcPts val="1800"/>
              </a:spcAft>
              <a:buSzPct val="100000"/>
              <a:buFont typeface="+mj-lt"/>
              <a:buAutoNum type="arabicPeriod"/>
              <a:defRPr/>
            </a:pPr>
            <a:r>
              <a:rPr lang="en-US" sz="2800" dirty="0"/>
              <a:t>= </a:t>
            </a:r>
            <a:r>
              <a:rPr lang="es-CO" sz="2800" dirty="0"/>
              <a:t>4000 a.C. como la edad de la Tierra</a:t>
            </a:r>
            <a:endParaRPr lang="en-US" sz="2800" dirty="0"/>
          </a:p>
        </p:txBody>
      </p:sp>
      <p:pic>
        <p:nvPicPr>
          <p:cNvPr id="34819" name="Picture 2" descr="https://encrypted-tbn3.gstatic.com/images?q=tbn:ANd9GcS1_XZd1lYx9TITj-WHwmysahDCQrqQk0HwnMrB4LVy8ZDbLblf">
            <a:extLst>
              <a:ext uri="{FF2B5EF4-FFF2-40B4-BE49-F238E27FC236}">
                <a16:creationId xmlns:a16="http://schemas.microsoft.com/office/drawing/2014/main" id="{1EE1C04B-01CD-96ED-99D1-959D18EE6EE0}"/>
              </a:ext>
            </a:extLst>
          </p:cNvPr>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7277629" y="157163"/>
            <a:ext cx="1595438" cy="1595438"/>
          </a:xfrm>
          <a:prstGeom prst="rect">
            <a:avLst/>
          </a:prstGeom>
          <a:noFill/>
          <a:ln w="9525">
            <a:noFill/>
            <a:miter lim="800000"/>
            <a:headEnd/>
            <a:tailEnd/>
          </a:ln>
        </p:spPr>
      </p:pic>
    </p:spTree>
    <p:extLst>
      <p:ext uri="{BB962C8B-B14F-4D97-AF65-F5344CB8AC3E}">
        <p14:creationId xmlns:p14="http://schemas.microsoft.com/office/powerpoint/2010/main" val="28391012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1" name="Picture 2" descr="http://www.answersingenesis.org/assets/images/articles/2009/01/timeline.gif"/>
          <p:cNvPicPr>
            <a:picLocks noChangeAspect="1" noChangeArrowheads="1"/>
          </p:cNvPicPr>
          <p:nvPr/>
        </p:nvPicPr>
        <p:blipFill>
          <a:blip r:embed="rId2"/>
          <a:srcRect/>
          <a:stretch>
            <a:fillRect/>
          </a:stretch>
        </p:blipFill>
        <p:spPr bwMode="auto">
          <a:xfrm>
            <a:off x="1069938" y="137160"/>
            <a:ext cx="7004124" cy="6583680"/>
          </a:xfrm>
          <a:prstGeom prst="rect">
            <a:avLst/>
          </a:prstGeom>
          <a:noFill/>
          <a:ln w="9525">
            <a:noFill/>
            <a:miter lim="800000"/>
            <a:headEnd/>
            <a:tailEnd/>
          </a:ln>
        </p:spPr>
      </p:pic>
      <p:sp>
        <p:nvSpPr>
          <p:cNvPr id="2" name="TextBox 1">
            <a:extLst>
              <a:ext uri="{FF2B5EF4-FFF2-40B4-BE49-F238E27FC236}">
                <a16:creationId xmlns:a16="http://schemas.microsoft.com/office/drawing/2014/main" id="{2D5C004E-14EB-8F02-B7AE-6DD2EE5C0FD7}"/>
              </a:ext>
            </a:extLst>
          </p:cNvPr>
          <p:cNvSpPr txBox="1"/>
          <p:nvPr/>
        </p:nvSpPr>
        <p:spPr>
          <a:xfrm>
            <a:off x="1676400" y="137160"/>
            <a:ext cx="3826753" cy="369332"/>
          </a:xfrm>
          <a:prstGeom prst="rect">
            <a:avLst/>
          </a:prstGeom>
          <a:solidFill>
            <a:schemeClr val="tx1"/>
          </a:solidFill>
        </p:spPr>
        <p:txBody>
          <a:bodyPr wrap="none" rtlCol="0">
            <a:spAutoFit/>
          </a:bodyPr>
          <a:lstStyle/>
          <a:p>
            <a:r>
              <a:rPr lang="en-US" sz="1800" dirty="0">
                <a:solidFill>
                  <a:schemeClr val="bg2"/>
                </a:solidFill>
              </a:rPr>
              <a:t>AÑOS DESPUÉS DE LA CREACIÓN</a:t>
            </a:r>
            <a:endParaRPr lang="es-CO" sz="1800" dirty="0">
              <a:solidFill>
                <a:schemeClr val="bg2"/>
              </a:solidFill>
            </a:endParaRPr>
          </a:p>
        </p:txBody>
      </p:sp>
      <p:sp>
        <p:nvSpPr>
          <p:cNvPr id="3" name="TextBox 2">
            <a:extLst>
              <a:ext uri="{FF2B5EF4-FFF2-40B4-BE49-F238E27FC236}">
                <a16:creationId xmlns:a16="http://schemas.microsoft.com/office/drawing/2014/main" id="{7F6052F8-9092-A72D-1048-5F7F24FF8111}"/>
              </a:ext>
            </a:extLst>
          </p:cNvPr>
          <p:cNvSpPr txBox="1"/>
          <p:nvPr/>
        </p:nvSpPr>
        <p:spPr>
          <a:xfrm>
            <a:off x="5105400" y="6351508"/>
            <a:ext cx="1665841" cy="369332"/>
          </a:xfrm>
          <a:prstGeom prst="rect">
            <a:avLst/>
          </a:prstGeom>
          <a:solidFill>
            <a:schemeClr val="tx1"/>
          </a:solidFill>
        </p:spPr>
        <p:txBody>
          <a:bodyPr wrap="none" rtlCol="0">
            <a:spAutoFit/>
          </a:bodyPr>
          <a:lstStyle/>
          <a:p>
            <a:r>
              <a:rPr lang="en-US" sz="1800" dirty="0">
                <a:solidFill>
                  <a:schemeClr val="bg2"/>
                </a:solidFill>
              </a:rPr>
              <a:t>DILUVIO 1656</a:t>
            </a:r>
            <a:endParaRPr lang="es-CO" sz="1800" dirty="0">
              <a:solidFill>
                <a:schemeClr val="bg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85800" y="225425"/>
            <a:ext cx="7772400" cy="917575"/>
          </a:xfrm>
        </p:spPr>
        <p:txBody>
          <a:bodyPr/>
          <a:lstStyle/>
          <a:p>
            <a:pPr algn="ctr" eaLnBrk="1" hangingPunct="1"/>
            <a:r>
              <a:rPr lang="en-US" sz="4000" dirty="0"/>
              <a:t>TITULO</a:t>
            </a:r>
            <a:endParaRPr lang="en-US" dirty="0"/>
          </a:p>
        </p:txBody>
      </p:sp>
      <p:sp>
        <p:nvSpPr>
          <p:cNvPr id="3075" name="Rectangle 3"/>
          <p:cNvSpPr>
            <a:spLocks noGrp="1" noChangeArrowheads="1"/>
          </p:cNvSpPr>
          <p:nvPr>
            <p:ph type="body" idx="1"/>
          </p:nvPr>
        </p:nvSpPr>
        <p:spPr>
          <a:xfrm>
            <a:off x="152400" y="1524000"/>
            <a:ext cx="6019800" cy="4114800"/>
          </a:xfrm>
        </p:spPr>
        <p:txBody>
          <a:bodyPr/>
          <a:lstStyle/>
          <a:p>
            <a:pPr marL="461963" indent="-461963" eaLnBrk="1" hangingPunct="1">
              <a:spcBef>
                <a:spcPts val="0"/>
              </a:spcBef>
              <a:spcAft>
                <a:spcPts val="3600"/>
              </a:spcAft>
              <a:defRPr/>
            </a:pPr>
            <a:r>
              <a:rPr lang="en-US" sz="3600" dirty="0"/>
              <a:t>Hebreo-</a:t>
            </a:r>
            <a:r>
              <a:rPr lang="en-US" sz="3600" i="1" dirty="0"/>
              <a:t>bereshith</a:t>
            </a:r>
          </a:p>
          <a:p>
            <a:pPr marL="461963" indent="-461963" eaLnBrk="1" hangingPunct="1">
              <a:spcBef>
                <a:spcPts val="0"/>
              </a:spcBef>
              <a:spcAft>
                <a:spcPts val="3600"/>
              </a:spcAft>
              <a:defRPr/>
            </a:pPr>
            <a:r>
              <a:rPr lang="en-US" sz="3600" dirty="0"/>
              <a:t>LXX-</a:t>
            </a:r>
            <a:r>
              <a:rPr lang="en-US" sz="3600" i="1" dirty="0"/>
              <a:t>geneseos</a:t>
            </a:r>
          </a:p>
          <a:p>
            <a:pPr marL="461963" indent="-461963" eaLnBrk="1" hangingPunct="1">
              <a:spcBef>
                <a:spcPts val="0"/>
              </a:spcBef>
              <a:spcAft>
                <a:spcPts val="3600"/>
              </a:spcAft>
              <a:defRPr/>
            </a:pPr>
            <a:r>
              <a:rPr lang="en-US" sz="3600" dirty="0"/>
              <a:t>Vulgata-</a:t>
            </a:r>
            <a:r>
              <a:rPr lang="en-US" sz="3600" i="1" dirty="0"/>
              <a:t>liber geneseos</a:t>
            </a:r>
          </a:p>
          <a:p>
            <a:pPr marL="461963" indent="-461963" eaLnBrk="1" hangingPunct="1">
              <a:spcBef>
                <a:spcPts val="0"/>
              </a:spcBef>
              <a:spcAft>
                <a:spcPts val="3600"/>
              </a:spcAft>
              <a:defRPr/>
            </a:pPr>
            <a:r>
              <a:rPr lang="en-US" sz="3600" dirty="0"/>
              <a:t>Español-Libro del Génesis</a:t>
            </a:r>
          </a:p>
        </p:txBody>
      </p:sp>
      <p:pic>
        <p:nvPicPr>
          <p:cNvPr id="2" name="Picture 4" descr="5 Bible Lessons to Learn From the Book of Genesis | Jack Wellman">
            <a:extLst>
              <a:ext uri="{FF2B5EF4-FFF2-40B4-BE49-F238E27FC236}">
                <a16:creationId xmlns:a16="http://schemas.microsoft.com/office/drawing/2014/main" id="{DD006701-F729-4473-B571-AB2F8D6240E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86400" y="2260568"/>
            <a:ext cx="3508805" cy="23368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5" name="Picture 2" descr="http://www.purifiedbyfaith.com/CreationEvolution/Genesis5and11/Images/Geneaologies5and11.gif"/>
          <p:cNvPicPr>
            <a:picLocks noChangeAspect="1" noChangeArrowheads="1"/>
          </p:cNvPicPr>
          <p:nvPr/>
        </p:nvPicPr>
        <p:blipFill>
          <a:blip r:embed="rId2"/>
          <a:srcRect/>
          <a:stretch>
            <a:fillRect/>
          </a:stretch>
        </p:blipFill>
        <p:spPr bwMode="auto">
          <a:xfrm>
            <a:off x="91440" y="455062"/>
            <a:ext cx="8961120" cy="5947877"/>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EC8378-D367-0EF5-4616-9A01D4983653}"/>
              </a:ext>
            </a:extLst>
          </p:cNvPr>
          <p:cNvPicPr>
            <a:picLocks noChangeAspect="1"/>
          </p:cNvPicPr>
          <p:nvPr/>
        </p:nvPicPr>
        <p:blipFill>
          <a:blip r:embed="rId2"/>
          <a:stretch>
            <a:fillRect/>
          </a:stretch>
        </p:blipFill>
        <p:spPr>
          <a:xfrm>
            <a:off x="152401" y="110162"/>
            <a:ext cx="8839200" cy="6637676"/>
          </a:xfrm>
          <a:prstGeom prst="rect">
            <a:avLst/>
          </a:prstGeom>
        </p:spPr>
      </p:pic>
    </p:spTree>
    <p:extLst>
      <p:ext uri="{BB962C8B-B14F-4D97-AF65-F5344CB8AC3E}">
        <p14:creationId xmlns:p14="http://schemas.microsoft.com/office/powerpoint/2010/main" val="35548907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EDF87-A24D-D923-EE88-E1C19D6E0523}"/>
            </a:ext>
          </a:extLst>
        </p:cNvPr>
        <p:cNvGrpSpPr/>
        <p:nvPr/>
      </p:nvGrpSpPr>
      <p:grpSpPr>
        <a:xfrm>
          <a:off x="0" y="0"/>
          <a:ext cx="0" cy="0"/>
          <a:chOff x="0" y="0"/>
          <a:chExt cx="0" cy="0"/>
        </a:xfrm>
      </p:grpSpPr>
      <p:sp>
        <p:nvSpPr>
          <p:cNvPr id="34817" name="Title 1">
            <a:extLst>
              <a:ext uri="{FF2B5EF4-FFF2-40B4-BE49-F238E27FC236}">
                <a16:creationId xmlns:a16="http://schemas.microsoft.com/office/drawing/2014/main" id="{E9E7781E-4811-9640-F835-809098198AC7}"/>
              </a:ext>
            </a:extLst>
          </p:cNvPr>
          <p:cNvSpPr>
            <a:spLocks noGrp="1"/>
          </p:cNvSpPr>
          <p:nvPr>
            <p:ph type="title"/>
          </p:nvPr>
        </p:nvSpPr>
        <p:spPr>
          <a:xfrm>
            <a:off x="2361274" y="228600"/>
            <a:ext cx="4421452" cy="914400"/>
          </a:xfrm>
        </p:spPr>
        <p:txBody>
          <a:bodyPr/>
          <a:lstStyle/>
          <a:p>
            <a:pPr algn="ctr"/>
            <a:r>
              <a:rPr lang="en-US" sz="3600" dirty="0">
                <a:effectLst>
                  <a:outerShdw blurRad="38100" dist="38100" dir="2700000" algn="tl">
                    <a:srgbClr val="000000">
                      <a:alpha val="43137"/>
                    </a:srgbClr>
                  </a:outerShdw>
                </a:effectLst>
              </a:rPr>
              <a:t>Edad de la Tierra?</a:t>
            </a:r>
          </a:p>
        </p:txBody>
      </p:sp>
      <p:sp>
        <p:nvSpPr>
          <p:cNvPr id="3" name="Content Placeholder 2">
            <a:extLst>
              <a:ext uri="{FF2B5EF4-FFF2-40B4-BE49-F238E27FC236}">
                <a16:creationId xmlns:a16="http://schemas.microsoft.com/office/drawing/2014/main" id="{4D97373F-6374-20F7-E811-ED5C936F23DB}"/>
              </a:ext>
            </a:extLst>
          </p:cNvPr>
          <p:cNvSpPr>
            <a:spLocks noGrp="1"/>
          </p:cNvSpPr>
          <p:nvPr>
            <p:ph idx="1"/>
          </p:nvPr>
        </p:nvSpPr>
        <p:spPr>
          <a:xfrm>
            <a:off x="228600" y="1300162"/>
            <a:ext cx="8915400" cy="5176838"/>
          </a:xfrm>
        </p:spPr>
        <p:txBody>
          <a:bodyPr/>
          <a:lstStyle/>
          <a:p>
            <a:pPr marL="457200" indent="-457200">
              <a:spcBef>
                <a:spcPts val="0"/>
              </a:spcBef>
              <a:spcAft>
                <a:spcPts val="1800"/>
              </a:spcAft>
              <a:buSzPct val="100000"/>
              <a:buFont typeface="+mj-lt"/>
              <a:buAutoNum type="arabicPeriod"/>
              <a:defRPr/>
            </a:pPr>
            <a:r>
              <a:rPr lang="en-US" sz="2800" dirty="0"/>
              <a:t> 971-931 BC = Reinado de Salomón</a:t>
            </a:r>
          </a:p>
          <a:p>
            <a:pPr marL="457200" indent="-457200">
              <a:spcBef>
                <a:spcPts val="0"/>
              </a:spcBef>
              <a:spcAft>
                <a:spcPts val="1800"/>
              </a:spcAft>
              <a:buSzPct val="100000"/>
              <a:buFont typeface="+mj-lt"/>
              <a:buAutoNum type="arabicPeriod"/>
              <a:defRPr/>
            </a:pPr>
            <a:r>
              <a:rPr lang="en-US" sz="2800" dirty="0"/>
              <a:t> 966 = Salomón reconstruye el templo (1 Reyes 6:1b)</a:t>
            </a:r>
          </a:p>
          <a:p>
            <a:pPr marL="457200" indent="-457200">
              <a:spcBef>
                <a:spcPts val="0"/>
              </a:spcBef>
              <a:spcAft>
                <a:spcPts val="1800"/>
              </a:spcAft>
              <a:buSzPct val="100000"/>
              <a:buFont typeface="+mj-lt"/>
              <a:buAutoNum type="arabicPeriod"/>
              <a:defRPr/>
            </a:pPr>
            <a:r>
              <a:rPr lang="en-US" sz="2800" dirty="0"/>
              <a:t>- 480 años del Éxodo - fecha (1 Reyes 6:1a)</a:t>
            </a:r>
          </a:p>
          <a:p>
            <a:pPr marL="457200" indent="-457200">
              <a:spcBef>
                <a:spcPts val="0"/>
              </a:spcBef>
              <a:spcAft>
                <a:spcPts val="1800"/>
              </a:spcAft>
              <a:buSzPct val="100000"/>
              <a:buFont typeface="+mj-lt"/>
              <a:buAutoNum type="arabicPeriod"/>
              <a:defRPr/>
            </a:pPr>
            <a:r>
              <a:rPr lang="en-US" sz="2800" dirty="0"/>
              <a:t>= </a:t>
            </a:r>
            <a:r>
              <a:rPr lang="es-CO" sz="2800" dirty="0"/>
              <a:t>1446 a.C. fecha del Éxodo</a:t>
            </a:r>
            <a:endParaRPr lang="en-US" sz="2800" dirty="0"/>
          </a:p>
          <a:p>
            <a:pPr marL="457200" indent="-457200">
              <a:spcBef>
                <a:spcPts val="0"/>
              </a:spcBef>
              <a:spcAft>
                <a:spcPts val="1800"/>
              </a:spcAft>
              <a:buSzPct val="100000"/>
              <a:buFont typeface="+mj-lt"/>
              <a:buAutoNum type="arabicPeriod"/>
              <a:defRPr/>
            </a:pPr>
            <a:r>
              <a:rPr lang="en-US" sz="2800" dirty="0"/>
              <a:t>- </a:t>
            </a:r>
            <a:r>
              <a:rPr lang="es-CO" sz="2400" dirty="0"/>
              <a:t>430 años desde la migración de Jacob a Egipto</a:t>
            </a:r>
            <a:r>
              <a:rPr lang="en-US" sz="2400" dirty="0"/>
              <a:t> (Éxod 12:40)</a:t>
            </a:r>
          </a:p>
          <a:p>
            <a:pPr marL="457200" indent="-457200">
              <a:spcBef>
                <a:spcPts val="0"/>
              </a:spcBef>
              <a:spcAft>
                <a:spcPts val="1800"/>
              </a:spcAft>
              <a:buSzPct val="100000"/>
              <a:buFont typeface="+mj-lt"/>
              <a:buAutoNum type="arabicPeriod"/>
              <a:defRPr/>
            </a:pPr>
            <a:r>
              <a:rPr lang="en-US" sz="2800" dirty="0"/>
              <a:t>= 1876 a.C </a:t>
            </a:r>
            <a:r>
              <a:rPr lang="es-CO" sz="2800" dirty="0"/>
              <a:t>desde la migración de Jacob a Egipto</a:t>
            </a:r>
            <a:r>
              <a:rPr lang="en-US" sz="2800" dirty="0"/>
              <a:t> (Gén 46)</a:t>
            </a:r>
          </a:p>
          <a:p>
            <a:pPr marL="457200" indent="-457200">
              <a:spcBef>
                <a:spcPts val="0"/>
              </a:spcBef>
              <a:spcAft>
                <a:spcPts val="1800"/>
              </a:spcAft>
              <a:buSzPct val="100000"/>
              <a:buFont typeface="+mj-lt"/>
              <a:buAutoNum type="arabicPeriod"/>
              <a:defRPr/>
            </a:pPr>
            <a:r>
              <a:rPr lang="en-US" sz="2800" dirty="0"/>
              <a:t>Genealogías de Génesis 5; 11</a:t>
            </a:r>
          </a:p>
          <a:p>
            <a:pPr marL="457200" indent="-457200">
              <a:spcBef>
                <a:spcPts val="0"/>
              </a:spcBef>
              <a:spcAft>
                <a:spcPts val="1800"/>
              </a:spcAft>
              <a:buSzPct val="100000"/>
              <a:buFont typeface="+mj-lt"/>
              <a:buAutoNum type="arabicPeriod"/>
              <a:defRPr/>
            </a:pPr>
            <a:r>
              <a:rPr lang="en-US" sz="2800" b="1" u="sng" dirty="0">
                <a:solidFill>
                  <a:srgbClr val="FFFFCC"/>
                </a:solidFill>
              </a:rPr>
              <a:t>= </a:t>
            </a:r>
            <a:r>
              <a:rPr lang="es-CO" sz="2800" b="1" u="sng" dirty="0">
                <a:solidFill>
                  <a:srgbClr val="FFFFCC"/>
                </a:solidFill>
              </a:rPr>
              <a:t>4000 a.C. como la edad de la Tierra</a:t>
            </a:r>
            <a:endParaRPr lang="en-US" sz="2800" b="1" u="sng" dirty="0">
              <a:solidFill>
                <a:srgbClr val="FFFFCC"/>
              </a:solidFill>
            </a:endParaRPr>
          </a:p>
        </p:txBody>
      </p:sp>
      <p:pic>
        <p:nvPicPr>
          <p:cNvPr id="34819" name="Picture 2" descr="https://encrypted-tbn3.gstatic.com/images?q=tbn:ANd9GcS1_XZd1lYx9TITj-WHwmysahDCQrqQk0HwnMrB4LVy8ZDbLblf">
            <a:extLst>
              <a:ext uri="{FF2B5EF4-FFF2-40B4-BE49-F238E27FC236}">
                <a16:creationId xmlns:a16="http://schemas.microsoft.com/office/drawing/2014/main" id="{680BA733-0A01-1E8F-9BC2-CFBD42F7E827}"/>
              </a:ext>
            </a:extLst>
          </p:cNvPr>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7277629" y="157163"/>
            <a:ext cx="1595438" cy="1595438"/>
          </a:xfrm>
          <a:prstGeom prst="rect">
            <a:avLst/>
          </a:prstGeom>
          <a:noFill/>
          <a:ln w="9525">
            <a:noFill/>
            <a:miter lim="800000"/>
            <a:headEnd/>
            <a:tailEnd/>
          </a:ln>
        </p:spPr>
      </p:pic>
    </p:spTree>
    <p:extLst>
      <p:ext uri="{BB962C8B-B14F-4D97-AF65-F5344CB8AC3E}">
        <p14:creationId xmlns:p14="http://schemas.microsoft.com/office/powerpoint/2010/main" val="39055164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Mateo 19:3-6</a:t>
            </a:r>
          </a:p>
          <a:p>
            <a:pPr algn="just">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se acercaron a Él algunos fariseos para ponerlo a prueba, diciendo: «¿Le está permitido a un hombre divorciarse de su mujer por cualquier motivo?». 4 Jesús les respondió: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han leído que Aquel que los creó, desde el principio</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los hizo varón y hembra, 5 y dijo: “Por esta razón el hombre dejará a su padre …</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765676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3F21E-375F-1C62-D4CC-A9CC68DFA64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4381ED5-FDA2-7620-8BFB-A2B73CA394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31CEDD28-94DA-4DC7-E525-CFCE737BA04B}"/>
              </a:ext>
            </a:extLst>
          </p:cNvPr>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Mateo 19:3-6</a:t>
            </a:r>
          </a:p>
          <a:p>
            <a:pPr algn="just">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a su madre y se unirá a su mujer, y los dos serán una sola carne”? 6 Así que ya no son dos, sino una sola carne. Por tanto, lo que Dios ha unido, ningún hombre lo separe»</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498813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Marcos 10:6</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Pero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desde el principio de la creación</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Dios los hizo varón y hembra</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5E44910E-DDEC-DA57-DF85-407A35B6C948}"/>
              </a:ext>
            </a:extLst>
          </p:cNvPr>
          <p:cNvSpPr txBox="1"/>
          <p:nvPr/>
        </p:nvSpPr>
        <p:spPr>
          <a:xfrm>
            <a:off x="2438400" y="3401290"/>
            <a:ext cx="1459054" cy="1323439"/>
          </a:xfrm>
          <a:prstGeom prst="rect">
            <a:avLst/>
          </a:prstGeom>
          <a:noFill/>
        </p:spPr>
        <p:txBody>
          <a:bodyPr wrap="none" rtlCol="0">
            <a:spAutoFit/>
          </a:bodyPr>
          <a:lstStyle/>
          <a:p>
            <a:r>
              <a:rPr lang="es-CO" sz="1600" dirty="0"/>
              <a:t>En el principio </a:t>
            </a:r>
          </a:p>
          <a:p>
            <a:r>
              <a:rPr lang="es-CO" sz="1600" dirty="0"/>
              <a:t>Dios creó </a:t>
            </a:r>
          </a:p>
          <a:p>
            <a:r>
              <a:rPr lang="es-CO" sz="1600" dirty="0"/>
              <a:t>los cielos </a:t>
            </a:r>
          </a:p>
          <a:p>
            <a:r>
              <a:rPr lang="es-CO" sz="1600" dirty="0"/>
              <a:t>y la tierra.</a:t>
            </a:r>
          </a:p>
          <a:p>
            <a:r>
              <a:rPr lang="es-CO" sz="1600" dirty="0"/>
              <a:t>Génesis 1:1</a:t>
            </a:r>
          </a:p>
        </p:txBody>
      </p:sp>
      <p:sp>
        <p:nvSpPr>
          <p:cNvPr id="6" name="TextBox 5">
            <a:extLst>
              <a:ext uri="{FF2B5EF4-FFF2-40B4-BE49-F238E27FC236}">
                <a16:creationId xmlns:a16="http://schemas.microsoft.com/office/drawing/2014/main" id="{62EF13F7-5677-E5CF-7FFF-82AEF41DA70F}"/>
              </a:ext>
            </a:extLst>
          </p:cNvPr>
          <p:cNvSpPr txBox="1"/>
          <p:nvPr/>
        </p:nvSpPr>
        <p:spPr>
          <a:xfrm rot="16200000">
            <a:off x="3542884" y="3862953"/>
            <a:ext cx="1933543" cy="400110"/>
          </a:xfrm>
          <a:prstGeom prst="rect">
            <a:avLst/>
          </a:prstGeom>
          <a:noFill/>
        </p:spPr>
        <p:txBody>
          <a:bodyPr wrap="none" rtlCol="0">
            <a:spAutoFit/>
          </a:bodyPr>
          <a:lstStyle/>
          <a:p>
            <a:r>
              <a:rPr lang="es-CO" sz="2000" dirty="0"/>
              <a:t>Millones de años</a:t>
            </a:r>
          </a:p>
        </p:txBody>
      </p:sp>
      <p:sp>
        <p:nvSpPr>
          <p:cNvPr id="7" name="TextBox 6">
            <a:extLst>
              <a:ext uri="{FF2B5EF4-FFF2-40B4-BE49-F238E27FC236}">
                <a16:creationId xmlns:a16="http://schemas.microsoft.com/office/drawing/2014/main" id="{8319FC77-D8F9-11B9-30FC-C8A43966C7FA}"/>
              </a:ext>
            </a:extLst>
          </p:cNvPr>
          <p:cNvSpPr txBox="1"/>
          <p:nvPr/>
        </p:nvSpPr>
        <p:spPr>
          <a:xfrm>
            <a:off x="5257800" y="3401290"/>
            <a:ext cx="2685351" cy="1384995"/>
          </a:xfrm>
          <a:prstGeom prst="rect">
            <a:avLst/>
          </a:prstGeom>
          <a:noFill/>
        </p:spPr>
        <p:txBody>
          <a:bodyPr wrap="none" rtlCol="0">
            <a:spAutoFit/>
          </a:bodyPr>
          <a:lstStyle/>
          <a:p>
            <a:r>
              <a:rPr lang="es-CO" sz="1400" dirty="0"/>
              <a:t>La tierra estaba sin orden y vacía, </a:t>
            </a:r>
          </a:p>
          <a:p>
            <a:r>
              <a:rPr lang="es-CO" sz="1400" dirty="0"/>
              <a:t>y las tinieblas cubrían la superficie</a:t>
            </a:r>
          </a:p>
          <a:p>
            <a:r>
              <a:rPr lang="es-CO" sz="1400" dirty="0"/>
              <a:t>del abismo, y el Espíritu de Dios </a:t>
            </a:r>
          </a:p>
          <a:p>
            <a:r>
              <a:rPr lang="es-CO" sz="1400" dirty="0"/>
              <a:t>se movía sobre la superficie </a:t>
            </a:r>
          </a:p>
          <a:p>
            <a:r>
              <a:rPr lang="es-CO" sz="1400" dirty="0"/>
              <a:t>de las aguas.</a:t>
            </a:r>
          </a:p>
          <a:p>
            <a:r>
              <a:rPr lang="es-CO" sz="1400" dirty="0"/>
              <a:t>Génesis 1:2</a:t>
            </a:r>
          </a:p>
        </p:txBody>
      </p:sp>
      <p:sp>
        <p:nvSpPr>
          <p:cNvPr id="8" name="TextBox 7">
            <a:extLst>
              <a:ext uri="{FF2B5EF4-FFF2-40B4-BE49-F238E27FC236}">
                <a16:creationId xmlns:a16="http://schemas.microsoft.com/office/drawing/2014/main" id="{5D7F6F3F-EC62-42B1-50C3-82ECFA32C891}"/>
              </a:ext>
            </a:extLst>
          </p:cNvPr>
          <p:cNvSpPr txBox="1"/>
          <p:nvPr/>
        </p:nvSpPr>
        <p:spPr>
          <a:xfrm>
            <a:off x="3421056" y="2543961"/>
            <a:ext cx="2577309" cy="461665"/>
          </a:xfrm>
          <a:prstGeom prst="rect">
            <a:avLst/>
          </a:prstGeom>
          <a:noFill/>
        </p:spPr>
        <p:txBody>
          <a:bodyPr wrap="none" rtlCol="0">
            <a:spAutoFit/>
          </a:bodyPr>
          <a:lstStyle/>
          <a:p>
            <a:r>
              <a:rPr lang="es-CO" dirty="0"/>
              <a:t>Teoría de la Brecha</a:t>
            </a:r>
          </a:p>
        </p:txBody>
      </p:sp>
    </p:spTree>
    <p:extLst>
      <p:ext uri="{BB962C8B-B14F-4D97-AF65-F5344CB8AC3E}">
        <p14:creationId xmlns:p14="http://schemas.microsoft.com/office/powerpoint/2010/main" val="37521033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Rectangle 1026"/>
          <p:cNvSpPr>
            <a:spLocks noGrp="1" noChangeArrowheads="1"/>
          </p:cNvSpPr>
          <p:nvPr>
            <p:ph type="title"/>
          </p:nvPr>
        </p:nvSpPr>
        <p:spPr>
          <a:xfrm>
            <a:off x="685800" y="225425"/>
            <a:ext cx="7772400" cy="917575"/>
          </a:xfrm>
        </p:spPr>
        <p:txBody>
          <a:bodyPr/>
          <a:lstStyle/>
          <a:p>
            <a:pPr algn="ctr"/>
            <a:r>
              <a:rPr lang="en-US" sz="3600" dirty="0">
                <a:effectLst>
                  <a:outerShdw blurRad="38100" dist="38100" dir="2700000" algn="tl">
                    <a:srgbClr val="000000">
                      <a:alpha val="43137"/>
                    </a:srgbClr>
                  </a:outerShdw>
                </a:effectLst>
              </a:rPr>
              <a:t>Fechas Patriarcales</a:t>
            </a:r>
          </a:p>
        </p:txBody>
      </p:sp>
      <p:sp>
        <p:nvSpPr>
          <p:cNvPr id="123907" name="Rectangle 1027"/>
          <p:cNvSpPr>
            <a:spLocks noGrp="1" noChangeArrowheads="1"/>
          </p:cNvSpPr>
          <p:nvPr>
            <p:ph type="body" idx="1"/>
          </p:nvPr>
        </p:nvSpPr>
        <p:spPr>
          <a:xfrm>
            <a:off x="232977" y="1676400"/>
            <a:ext cx="5408326" cy="4114800"/>
          </a:xfrm>
        </p:spPr>
        <p:txBody>
          <a:bodyPr/>
          <a:lstStyle/>
          <a:p>
            <a:pPr marL="461963" indent="-461963">
              <a:spcBef>
                <a:spcPts val="0"/>
              </a:spcBef>
              <a:spcAft>
                <a:spcPts val="3600"/>
              </a:spcAft>
              <a:defRPr/>
            </a:pPr>
            <a:r>
              <a:rPr lang="en-US" dirty="0"/>
              <a:t>Abraham: 2166–1991 a.C. </a:t>
            </a:r>
          </a:p>
          <a:p>
            <a:pPr marL="461963" indent="-461963">
              <a:spcBef>
                <a:spcPts val="0"/>
              </a:spcBef>
              <a:spcAft>
                <a:spcPts val="3600"/>
              </a:spcAft>
              <a:defRPr/>
            </a:pPr>
            <a:r>
              <a:rPr lang="en-US" dirty="0"/>
              <a:t>Isaac: 2066–1886 a.C. </a:t>
            </a:r>
          </a:p>
          <a:p>
            <a:pPr marL="461963" indent="-461963">
              <a:spcBef>
                <a:spcPts val="0"/>
              </a:spcBef>
              <a:spcAft>
                <a:spcPts val="3600"/>
              </a:spcAft>
              <a:defRPr/>
            </a:pPr>
            <a:r>
              <a:rPr lang="en-US" dirty="0"/>
              <a:t>Jacob: 2006–1859 a.C. </a:t>
            </a:r>
          </a:p>
          <a:p>
            <a:pPr marL="461963" indent="-461963">
              <a:spcBef>
                <a:spcPts val="0"/>
              </a:spcBef>
              <a:spcAft>
                <a:spcPts val="3600"/>
              </a:spcAft>
              <a:defRPr/>
            </a:pPr>
            <a:r>
              <a:rPr lang="en-US" dirty="0"/>
              <a:t>José: 1916–1806 a.C. </a:t>
            </a:r>
          </a:p>
        </p:txBody>
      </p:sp>
      <p:pic>
        <p:nvPicPr>
          <p:cNvPr id="2" name="Picture 4" descr="5 Bible Lessons to Learn From the Book of Genesis | Jack Wellman">
            <a:extLst>
              <a:ext uri="{FF2B5EF4-FFF2-40B4-BE49-F238E27FC236}">
                <a16:creationId xmlns:a16="http://schemas.microsoft.com/office/drawing/2014/main" id="{0855016C-0A4B-45D2-9E63-90B809ED11E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41303" y="2743200"/>
            <a:ext cx="3318018" cy="220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E28B4-F604-1BD5-4D01-C0B58A01AE53}"/>
            </a:ext>
          </a:extLst>
        </p:cNvPr>
        <p:cNvGrpSpPr/>
        <p:nvPr/>
      </p:nvGrpSpPr>
      <p:grpSpPr>
        <a:xfrm>
          <a:off x="0" y="0"/>
          <a:ext cx="0" cy="0"/>
          <a:chOff x="0" y="0"/>
          <a:chExt cx="0" cy="0"/>
        </a:xfrm>
      </p:grpSpPr>
      <p:sp>
        <p:nvSpPr>
          <p:cNvPr id="17409" name="Title 1">
            <a:extLst>
              <a:ext uri="{FF2B5EF4-FFF2-40B4-BE49-F238E27FC236}">
                <a16:creationId xmlns:a16="http://schemas.microsoft.com/office/drawing/2014/main" id="{3FAAB5B5-4F22-3ACC-5411-8327620D32B0}"/>
              </a:ext>
            </a:extLst>
          </p:cNvPr>
          <p:cNvSpPr>
            <a:spLocks noGrp="1"/>
          </p:cNvSpPr>
          <p:nvPr>
            <p:ph type="title"/>
          </p:nvPr>
        </p:nvSpPr>
        <p:spPr>
          <a:xfrm>
            <a:off x="1600200" y="228600"/>
            <a:ext cx="6019800" cy="685800"/>
          </a:xfrm>
        </p:spPr>
        <p:txBody>
          <a:bodyPr anchor="ctr"/>
          <a:lstStyle/>
          <a:p>
            <a:pPr algn="ctr"/>
            <a:r>
              <a:rPr lang="en-US" sz="3600" dirty="0"/>
              <a:t>CONTENIDO INTRODUCTORIO</a:t>
            </a:r>
          </a:p>
        </p:txBody>
      </p:sp>
      <p:sp>
        <p:nvSpPr>
          <p:cNvPr id="3" name="Content Placeholder 2">
            <a:extLst>
              <a:ext uri="{FF2B5EF4-FFF2-40B4-BE49-F238E27FC236}">
                <a16:creationId xmlns:a16="http://schemas.microsoft.com/office/drawing/2014/main" id="{5B459DDA-4101-6766-B7D8-619C4099AFC5}"/>
              </a:ext>
            </a:extLst>
          </p:cNvPr>
          <p:cNvSpPr>
            <a:spLocks noGrp="1"/>
          </p:cNvSpPr>
          <p:nvPr>
            <p:ph idx="1"/>
          </p:nvPr>
        </p:nvSpPr>
        <p:spPr>
          <a:xfrm>
            <a:off x="152400" y="838200"/>
            <a:ext cx="4953000" cy="5867400"/>
          </a:xfrm>
        </p:spPr>
        <p:txBody>
          <a:bodyPr/>
          <a:lstStyle/>
          <a:p>
            <a:pPr marL="461963" indent="-461963">
              <a:spcBef>
                <a:spcPts val="0"/>
              </a:spcBef>
              <a:spcAft>
                <a:spcPts val="800"/>
              </a:spcAft>
              <a:defRPr/>
            </a:pPr>
            <a:r>
              <a:rPr lang="en-US" dirty="0"/>
              <a:t>Título</a:t>
            </a:r>
          </a:p>
          <a:p>
            <a:pPr marL="461963" indent="-461963">
              <a:spcBef>
                <a:spcPts val="0"/>
              </a:spcBef>
              <a:spcAft>
                <a:spcPts val="800"/>
              </a:spcAft>
              <a:defRPr/>
            </a:pPr>
            <a:r>
              <a:rPr lang="en-US" dirty="0"/>
              <a:t>Autoría y fecha</a:t>
            </a:r>
          </a:p>
          <a:p>
            <a:pPr marL="461963" indent="-461963">
              <a:spcBef>
                <a:spcPts val="0"/>
              </a:spcBef>
              <a:spcAft>
                <a:spcPts val="800"/>
              </a:spcAft>
              <a:defRPr/>
            </a:pPr>
            <a:r>
              <a:rPr lang="en-US" dirty="0"/>
              <a:t>Estructura</a:t>
            </a:r>
          </a:p>
          <a:p>
            <a:pPr marL="461963" indent="-461963">
              <a:spcBef>
                <a:spcPts val="0"/>
              </a:spcBef>
              <a:spcAft>
                <a:spcPts val="800"/>
              </a:spcAft>
              <a:defRPr/>
            </a:pPr>
            <a:r>
              <a:rPr lang="en-US" dirty="0"/>
              <a:t>Escenario</a:t>
            </a:r>
          </a:p>
          <a:p>
            <a:pPr marL="461963" indent="-461963">
              <a:spcBef>
                <a:spcPts val="0"/>
              </a:spcBef>
              <a:spcAft>
                <a:spcPts val="800"/>
              </a:spcAft>
              <a:defRPr/>
            </a:pPr>
            <a:r>
              <a:rPr lang="en-US" b="1" u="sng" dirty="0">
                <a:solidFill>
                  <a:srgbClr val="FFFFCC"/>
                </a:solidFill>
              </a:rPr>
              <a:t>Mensaje y Propósito</a:t>
            </a:r>
          </a:p>
          <a:p>
            <a:pPr marL="461963" indent="-461963">
              <a:spcBef>
                <a:spcPts val="0"/>
              </a:spcBef>
              <a:spcAft>
                <a:spcPts val="800"/>
              </a:spcAft>
              <a:defRPr/>
            </a:pPr>
            <a:r>
              <a:rPr lang="en-US" dirty="0"/>
              <a:t>Características Únicas</a:t>
            </a:r>
          </a:p>
          <a:p>
            <a:pPr marL="461963" indent="-461963">
              <a:spcBef>
                <a:spcPts val="0"/>
              </a:spcBef>
              <a:spcAft>
                <a:spcPts val="800"/>
              </a:spcAft>
              <a:defRPr/>
            </a:pPr>
            <a:r>
              <a:rPr lang="en-US" dirty="0"/>
              <a:t>Temas</a:t>
            </a:r>
          </a:p>
          <a:p>
            <a:pPr marL="461963" indent="-461963">
              <a:spcBef>
                <a:spcPts val="0"/>
              </a:spcBef>
              <a:spcAft>
                <a:spcPts val="800"/>
              </a:spcAft>
              <a:defRPr/>
            </a:pPr>
            <a:r>
              <a:rPr lang="en-US" dirty="0"/>
              <a:t>Cristo en Génesis</a:t>
            </a:r>
          </a:p>
          <a:p>
            <a:pPr marL="461963" indent="-461963">
              <a:spcBef>
                <a:spcPts val="0"/>
              </a:spcBef>
              <a:spcAft>
                <a:spcPts val="800"/>
              </a:spcAft>
              <a:defRPr/>
            </a:pPr>
            <a:r>
              <a:rPr lang="en-US" dirty="0"/>
              <a:t>Importancia</a:t>
            </a:r>
          </a:p>
          <a:p>
            <a:pPr marL="461963" indent="-461963">
              <a:spcBef>
                <a:spcPts val="0"/>
              </a:spcBef>
              <a:spcAft>
                <a:spcPts val="800"/>
              </a:spcAft>
              <a:defRPr/>
            </a:pPr>
            <a:r>
              <a:rPr lang="en-US" dirty="0"/>
              <a:t>Historicidad</a:t>
            </a:r>
          </a:p>
        </p:txBody>
      </p:sp>
      <p:pic>
        <p:nvPicPr>
          <p:cNvPr id="1028" name="Picture 4" descr="5 Bible Lessons to Learn From the Book of Genesis | Jack Wellman">
            <a:extLst>
              <a:ext uri="{FF2B5EF4-FFF2-40B4-BE49-F238E27FC236}">
                <a16:creationId xmlns:a16="http://schemas.microsoft.com/office/drawing/2014/main" id="{AF43CD24-7154-EC5E-A806-75B2E55E8D7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76800" y="2082736"/>
            <a:ext cx="4042833" cy="269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5001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2BE100-3F87-4E48-8F10-5DD68A6F37A3}"/>
              </a:ext>
            </a:extLst>
          </p:cNvPr>
          <p:cNvSpPr/>
          <p:nvPr/>
        </p:nvSpPr>
        <p:spPr>
          <a:xfrm>
            <a:off x="0" y="990600"/>
            <a:ext cx="9144000" cy="5262979"/>
          </a:xfrm>
          <a:prstGeom prst="rect">
            <a:avLst/>
          </a:prstGeom>
        </p:spPr>
        <p:txBody>
          <a:bodyPr wrap="square">
            <a:spAutoFit/>
          </a:bodyPr>
          <a:lstStyle/>
          <a:p>
            <a:pPr algn="just">
              <a:spcAft>
                <a:spcPts val="2400"/>
              </a:spcAft>
            </a:pPr>
            <a:r>
              <a:rPr lang="es-CO"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papel de Israel como mediador de las bendiciones redentoras para un mundo caído se explica a través de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571500" indent="-461963" eaLnBrk="0" hangingPunct="0">
              <a:spcBef>
                <a:spcPts val="0"/>
              </a:spcBef>
              <a:spcAft>
                <a:spcPts val="3600"/>
              </a:spcAft>
              <a:buClr>
                <a:schemeClr val="tx2"/>
              </a:buClr>
              <a:buSzPct val="75000"/>
              <a:buFont typeface="Wingdings" pitchFamily="2" charset="2"/>
              <a:buChar char="n"/>
              <a:defRPr/>
            </a:pPr>
            <a:r>
              <a:rPr lang="es-CO" sz="3200" dirty="0">
                <a:effectLst>
                  <a:outerShdw blurRad="38100" dist="38100" dir="2700000" algn="tl">
                    <a:srgbClr val="000000">
                      <a:alpha val="43137"/>
                    </a:srgbClr>
                  </a:outerShdw>
                </a:effectLst>
                <a:latin typeface="Calibri" panose="020F0502020204030204" pitchFamily="34" charset="0"/>
                <a:cs typeface="+mn-cs"/>
              </a:rPr>
              <a:t>La degradación del mundo tras la caída </a:t>
            </a:r>
            <a:r>
              <a:rPr lang="en-US" sz="3200" dirty="0">
                <a:effectLst>
                  <a:outerShdw blurRad="38100" dist="38100" dir="2700000" algn="tl">
                    <a:srgbClr val="000000">
                      <a:alpha val="43137"/>
                    </a:srgbClr>
                  </a:outerShdw>
                </a:effectLst>
                <a:latin typeface="Calibri" panose="020F0502020204030204" pitchFamily="34" charset="0"/>
                <a:cs typeface="+mn-cs"/>
              </a:rPr>
              <a:t>(1-11), </a:t>
            </a:r>
          </a:p>
          <a:p>
            <a:pPr marL="571500" indent="-461963" eaLnBrk="0" hangingPunct="0">
              <a:spcBef>
                <a:spcPts val="0"/>
              </a:spcBef>
              <a:spcAft>
                <a:spcPts val="3600"/>
              </a:spcAft>
              <a:buClr>
                <a:schemeClr val="tx2"/>
              </a:buClr>
              <a:buSzPct val="75000"/>
              <a:buFont typeface="Wingdings" pitchFamily="2" charset="2"/>
              <a:buChar char="n"/>
              <a:defRPr/>
            </a:pPr>
            <a:r>
              <a:rPr lang="es-CO" sz="3200" dirty="0">
                <a:effectLst>
                  <a:outerShdw blurRad="38100" dist="38100" dir="2700000" algn="tl">
                    <a:srgbClr val="000000">
                      <a:alpha val="43137"/>
                    </a:srgbClr>
                  </a:outerShdw>
                </a:effectLst>
                <a:latin typeface="Calibri" panose="020F0502020204030204" pitchFamily="34" charset="0"/>
                <a:cs typeface="+mn-cs"/>
              </a:rPr>
              <a:t>El nacimiento de Israel por medio del Pacto Abrahámico </a:t>
            </a:r>
            <a:r>
              <a:rPr lang="en-US" sz="3200" dirty="0">
                <a:effectLst>
                  <a:outerShdw blurRad="38100" dist="38100" dir="2700000" algn="tl">
                    <a:srgbClr val="000000">
                      <a:alpha val="43137"/>
                    </a:srgbClr>
                  </a:outerShdw>
                </a:effectLst>
                <a:latin typeface="Calibri" panose="020F0502020204030204" pitchFamily="34" charset="0"/>
                <a:cs typeface="+mn-cs"/>
              </a:rPr>
              <a:t>(12–36), </a:t>
            </a:r>
          </a:p>
          <a:p>
            <a:pPr marL="571500" indent="-461963" eaLnBrk="0" hangingPunct="0">
              <a:spcBef>
                <a:spcPts val="0"/>
              </a:spcBef>
              <a:spcAft>
                <a:spcPts val="3600"/>
              </a:spcAft>
              <a:buClr>
                <a:schemeClr val="tx2"/>
              </a:buClr>
              <a:buSzPct val="75000"/>
              <a:buFont typeface="Wingdings" pitchFamily="2" charset="2"/>
              <a:buChar char="n"/>
              <a:defRPr/>
            </a:pPr>
            <a:r>
              <a:rPr lang="es-CO" sz="3200" dirty="0">
                <a:effectLst>
                  <a:outerShdw blurRad="38100" dist="38100" dir="2700000" algn="tl">
                    <a:srgbClr val="000000">
                      <a:alpha val="43137"/>
                    </a:srgbClr>
                  </a:outerShdw>
                </a:effectLst>
                <a:latin typeface="Calibri" panose="020F0502020204030204" pitchFamily="34" charset="0"/>
                <a:cs typeface="+mn-cs"/>
              </a:rPr>
              <a:t>y la preservación de Israel en cumplimiento del pacto </a:t>
            </a:r>
            <a:r>
              <a:rPr lang="en-US" sz="3200" dirty="0">
                <a:effectLst>
                  <a:outerShdw blurRad="38100" dist="38100" dir="2700000" algn="tl">
                    <a:srgbClr val="000000">
                      <a:alpha val="43137"/>
                    </a:srgbClr>
                  </a:outerShdw>
                </a:effectLst>
                <a:latin typeface="Calibri" panose="020F0502020204030204" pitchFamily="34" charset="0"/>
                <a:cs typeface="+mn-cs"/>
              </a:rPr>
              <a:t>(37–50)</a:t>
            </a:r>
          </a:p>
        </p:txBody>
      </p:sp>
      <p:sp>
        <p:nvSpPr>
          <p:cNvPr id="9" name="Rectangle 2">
            <a:extLst>
              <a:ext uri="{FF2B5EF4-FFF2-40B4-BE49-F238E27FC236}">
                <a16:creationId xmlns:a16="http://schemas.microsoft.com/office/drawing/2014/main" id="{1D3DD29A-81E3-4268-B308-C0688D572B9A}"/>
              </a:ext>
            </a:extLst>
          </p:cNvPr>
          <p:cNvSpPr>
            <a:spLocks noGrp="1" noChangeArrowheads="1"/>
          </p:cNvSpPr>
          <p:nvPr>
            <p:ph type="title"/>
          </p:nvPr>
        </p:nvSpPr>
        <p:spPr>
          <a:xfrm>
            <a:off x="685800" y="152400"/>
            <a:ext cx="7772400" cy="933449"/>
          </a:xfrm>
        </p:spPr>
        <p:txBody>
          <a:bodyPr/>
          <a:lstStyle/>
          <a:p>
            <a:pPr algn="ctr" eaLnBrk="1" hangingPunct="1"/>
            <a:r>
              <a:rPr lang="en-US" sz="3600" dirty="0">
                <a:effectLst>
                  <a:outerShdw blurRad="38100" dist="38100" dir="2700000" algn="tl">
                    <a:srgbClr val="000000">
                      <a:alpha val="43137"/>
                    </a:srgbClr>
                  </a:outerShdw>
                </a:effectLst>
              </a:rPr>
              <a:t>Mensage</a:t>
            </a:r>
            <a:endParaRPr lang="en-US" sz="3600" kern="1200" dirty="0">
              <a:effectLst>
                <a:outerShdw blurRad="38100" dist="38100" dir="2700000" algn="tl">
                  <a:srgbClr val="000000">
                    <a:alpha val="43137"/>
                  </a:srgbClr>
                </a:outerShdw>
              </a:effectLs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3E646A-39F6-41BB-9697-5BA069F59C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3077766"/>
          </a:xfrm>
          <a:prstGeom prst="rect">
            <a:avLst/>
          </a:prstGeom>
          <a:noFill/>
          <a:ln w="28575">
            <a:noFill/>
            <a:miter lim="800000"/>
            <a:headEnd/>
            <a:tailEnd/>
          </a:ln>
        </p:spPr>
        <p:txBody>
          <a:bodyPr wrap="square">
            <a:spAutoFit/>
          </a:bodyPr>
          <a:lstStyle/>
          <a:p>
            <a:pPr algn="ctr">
              <a:spcBef>
                <a:spcPts val="0"/>
              </a:spcBef>
              <a:spcAft>
                <a:spcPts val="1200"/>
              </a:spcAft>
              <a:buClr>
                <a:schemeClr val="tx1"/>
              </a:buClr>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12:3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-»Bendeciré a los que te bendigan, </a:t>
            </a:r>
          </a:p>
          <a:p>
            <a:pPr algn="just"/>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al que te maldiga, maldeciré.</a:t>
            </a:r>
          </a:p>
          <a:p>
            <a:pPr algn="just"/>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 ti serán benditas todas las familias de la tierra».</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B5ADB4DA-2A19-4258-8D0E-FD7F415017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44795" y="2590800"/>
            <a:ext cx="1454415" cy="2286000"/>
          </a:xfrm>
          <a:prstGeom prst="rect">
            <a:avLst/>
          </a:prstGeom>
        </p:spPr>
      </p:pic>
    </p:spTree>
    <p:extLst>
      <p:ext uri="{BB962C8B-B14F-4D97-AF65-F5344CB8AC3E}">
        <p14:creationId xmlns:p14="http://schemas.microsoft.com/office/powerpoint/2010/main" val="475816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FB973-93E4-5768-BDC3-AC538294C703}"/>
            </a:ext>
          </a:extLst>
        </p:cNvPr>
        <p:cNvGrpSpPr/>
        <p:nvPr/>
      </p:nvGrpSpPr>
      <p:grpSpPr>
        <a:xfrm>
          <a:off x="0" y="0"/>
          <a:ext cx="0" cy="0"/>
          <a:chOff x="0" y="0"/>
          <a:chExt cx="0" cy="0"/>
        </a:xfrm>
      </p:grpSpPr>
      <p:sp>
        <p:nvSpPr>
          <p:cNvPr id="17409" name="Title 1">
            <a:extLst>
              <a:ext uri="{FF2B5EF4-FFF2-40B4-BE49-F238E27FC236}">
                <a16:creationId xmlns:a16="http://schemas.microsoft.com/office/drawing/2014/main" id="{925552BA-3716-5DDD-224B-9B87D9DF273B}"/>
              </a:ext>
            </a:extLst>
          </p:cNvPr>
          <p:cNvSpPr>
            <a:spLocks noGrp="1"/>
          </p:cNvSpPr>
          <p:nvPr>
            <p:ph type="title"/>
          </p:nvPr>
        </p:nvSpPr>
        <p:spPr>
          <a:xfrm>
            <a:off x="1600200" y="228600"/>
            <a:ext cx="6019800" cy="685800"/>
          </a:xfrm>
        </p:spPr>
        <p:txBody>
          <a:bodyPr anchor="ctr"/>
          <a:lstStyle/>
          <a:p>
            <a:pPr algn="ctr"/>
            <a:r>
              <a:rPr lang="en-US" sz="3600" dirty="0"/>
              <a:t>CONTENIDO INTRODUCTORIO</a:t>
            </a:r>
          </a:p>
        </p:txBody>
      </p:sp>
      <p:sp>
        <p:nvSpPr>
          <p:cNvPr id="3" name="Content Placeholder 2">
            <a:extLst>
              <a:ext uri="{FF2B5EF4-FFF2-40B4-BE49-F238E27FC236}">
                <a16:creationId xmlns:a16="http://schemas.microsoft.com/office/drawing/2014/main" id="{A02CA3D6-6D3B-D5FD-E563-216305831978}"/>
              </a:ext>
            </a:extLst>
          </p:cNvPr>
          <p:cNvSpPr>
            <a:spLocks noGrp="1"/>
          </p:cNvSpPr>
          <p:nvPr>
            <p:ph idx="1"/>
          </p:nvPr>
        </p:nvSpPr>
        <p:spPr>
          <a:xfrm>
            <a:off x="152400" y="838200"/>
            <a:ext cx="4953000" cy="5867400"/>
          </a:xfrm>
        </p:spPr>
        <p:txBody>
          <a:bodyPr/>
          <a:lstStyle/>
          <a:p>
            <a:pPr marL="461963" indent="-461963">
              <a:spcBef>
                <a:spcPts val="0"/>
              </a:spcBef>
              <a:spcAft>
                <a:spcPts val="800"/>
              </a:spcAft>
              <a:defRPr/>
            </a:pPr>
            <a:r>
              <a:rPr lang="en-US" dirty="0"/>
              <a:t>Título</a:t>
            </a:r>
          </a:p>
          <a:p>
            <a:pPr marL="461963" indent="-461963">
              <a:spcBef>
                <a:spcPts val="0"/>
              </a:spcBef>
              <a:spcAft>
                <a:spcPts val="800"/>
              </a:spcAft>
              <a:defRPr/>
            </a:pPr>
            <a:r>
              <a:rPr lang="en-US" b="1" u="sng" dirty="0">
                <a:solidFill>
                  <a:srgbClr val="FFFFCC"/>
                </a:solidFill>
              </a:rPr>
              <a:t>Autoría y fecha</a:t>
            </a:r>
          </a:p>
          <a:p>
            <a:pPr marL="461963" indent="-461963">
              <a:spcBef>
                <a:spcPts val="0"/>
              </a:spcBef>
              <a:spcAft>
                <a:spcPts val="800"/>
              </a:spcAft>
              <a:defRPr/>
            </a:pPr>
            <a:r>
              <a:rPr lang="en-US" dirty="0"/>
              <a:t>Estructura</a:t>
            </a:r>
          </a:p>
          <a:p>
            <a:pPr marL="461963" indent="-461963">
              <a:spcBef>
                <a:spcPts val="0"/>
              </a:spcBef>
              <a:spcAft>
                <a:spcPts val="800"/>
              </a:spcAft>
              <a:defRPr/>
            </a:pPr>
            <a:r>
              <a:rPr lang="en-US" dirty="0"/>
              <a:t>Escenario</a:t>
            </a:r>
          </a:p>
          <a:p>
            <a:pPr marL="461963" indent="-461963">
              <a:spcBef>
                <a:spcPts val="0"/>
              </a:spcBef>
              <a:spcAft>
                <a:spcPts val="800"/>
              </a:spcAft>
              <a:defRPr/>
            </a:pPr>
            <a:r>
              <a:rPr lang="en-US" dirty="0"/>
              <a:t>Mensaje y Propósito</a:t>
            </a:r>
          </a:p>
          <a:p>
            <a:pPr marL="461963" indent="-461963">
              <a:spcBef>
                <a:spcPts val="0"/>
              </a:spcBef>
              <a:spcAft>
                <a:spcPts val="800"/>
              </a:spcAft>
              <a:defRPr/>
            </a:pPr>
            <a:r>
              <a:rPr lang="en-US" dirty="0"/>
              <a:t>Características Únicas</a:t>
            </a:r>
          </a:p>
          <a:p>
            <a:pPr marL="461963" indent="-461963">
              <a:spcBef>
                <a:spcPts val="0"/>
              </a:spcBef>
              <a:spcAft>
                <a:spcPts val="800"/>
              </a:spcAft>
              <a:defRPr/>
            </a:pPr>
            <a:r>
              <a:rPr lang="en-US" dirty="0"/>
              <a:t>Temas</a:t>
            </a:r>
          </a:p>
          <a:p>
            <a:pPr marL="461963" indent="-461963">
              <a:spcBef>
                <a:spcPts val="0"/>
              </a:spcBef>
              <a:spcAft>
                <a:spcPts val="800"/>
              </a:spcAft>
              <a:defRPr/>
            </a:pPr>
            <a:r>
              <a:rPr lang="en-US" dirty="0"/>
              <a:t>Cristo en Génesis</a:t>
            </a:r>
          </a:p>
          <a:p>
            <a:pPr marL="461963" indent="-461963">
              <a:spcBef>
                <a:spcPts val="0"/>
              </a:spcBef>
              <a:spcAft>
                <a:spcPts val="800"/>
              </a:spcAft>
              <a:defRPr/>
            </a:pPr>
            <a:r>
              <a:rPr lang="en-US" dirty="0"/>
              <a:t>Importancia</a:t>
            </a:r>
          </a:p>
          <a:p>
            <a:pPr marL="461963" indent="-461963">
              <a:spcBef>
                <a:spcPts val="0"/>
              </a:spcBef>
              <a:spcAft>
                <a:spcPts val="800"/>
              </a:spcAft>
              <a:defRPr/>
            </a:pPr>
            <a:r>
              <a:rPr lang="en-US" dirty="0"/>
              <a:t>Historicidad</a:t>
            </a:r>
          </a:p>
        </p:txBody>
      </p:sp>
      <p:pic>
        <p:nvPicPr>
          <p:cNvPr id="1028" name="Picture 4" descr="5 Bible Lessons to Learn From the Book of Genesis | Jack Wellman">
            <a:extLst>
              <a:ext uri="{FF2B5EF4-FFF2-40B4-BE49-F238E27FC236}">
                <a16:creationId xmlns:a16="http://schemas.microsoft.com/office/drawing/2014/main" id="{0204FEB6-7630-A1FD-84DC-6B418BE6C56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76800" y="2082736"/>
            <a:ext cx="4042833" cy="269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0987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685800" y="228601"/>
            <a:ext cx="7772400" cy="923924"/>
          </a:xfrm>
        </p:spPr>
        <p:txBody>
          <a:bodyPr/>
          <a:lstStyle/>
          <a:p>
            <a:pPr algn="ctr" eaLnBrk="1" hangingPunct="1"/>
            <a:r>
              <a:rPr lang="en-US" sz="3600" kern="1200" dirty="0">
                <a:effectLst>
                  <a:outerShdw blurRad="38100" dist="38100" dir="2700000" algn="tl">
                    <a:srgbClr val="000000">
                      <a:alpha val="43137"/>
                    </a:srgbClr>
                  </a:outerShdw>
                </a:effectLst>
              </a:rPr>
              <a:t>Propósitos</a:t>
            </a:r>
          </a:p>
        </p:txBody>
      </p:sp>
      <p:sp>
        <p:nvSpPr>
          <p:cNvPr id="10243" name="Rectangle 3"/>
          <p:cNvSpPr>
            <a:spLocks noGrp="1" noChangeArrowheads="1"/>
          </p:cNvSpPr>
          <p:nvPr>
            <p:ph type="body" idx="1"/>
          </p:nvPr>
        </p:nvSpPr>
        <p:spPr>
          <a:xfrm>
            <a:off x="152400" y="1152524"/>
            <a:ext cx="8839200" cy="4333876"/>
          </a:xfrm>
        </p:spPr>
        <p:txBody>
          <a:bodyPr/>
          <a:lstStyle/>
          <a:p>
            <a:pPr marL="457200" indent="-457200" algn="just" eaLnBrk="1" hangingPunct="1">
              <a:spcBef>
                <a:spcPts val="0"/>
              </a:spcBef>
              <a:spcAft>
                <a:spcPts val="3600"/>
              </a:spcAft>
              <a:buSzPct val="100000"/>
              <a:buFont typeface="+mj-lt"/>
              <a:buAutoNum type="arabicPeriod"/>
              <a:defRPr/>
            </a:pPr>
            <a:r>
              <a:rPr lang="es-CO" dirty="0">
                <a:effectLst>
                  <a:outerShdw blurRad="38100" dist="38100" dir="2700000" algn="tl">
                    <a:srgbClr val="000000">
                      <a:alpha val="43137"/>
                    </a:srgbClr>
                  </a:outerShdw>
                </a:effectLst>
              </a:rPr>
              <a:t>Una nación que no sabe de dónde viene, no sabe hacia dónde va.</a:t>
            </a:r>
          </a:p>
          <a:p>
            <a:pPr marL="457200" indent="-457200" algn="just" eaLnBrk="1" hangingPunct="1">
              <a:spcBef>
                <a:spcPts val="0"/>
              </a:spcBef>
              <a:spcAft>
                <a:spcPts val="3600"/>
              </a:spcAft>
              <a:buSzPct val="100000"/>
              <a:buFont typeface="+mj-lt"/>
              <a:buAutoNum type="arabicPeriod"/>
              <a:defRPr/>
            </a:pPr>
            <a:r>
              <a:rPr lang="es-CO" dirty="0">
                <a:effectLst>
                  <a:outerShdw blurRad="38100" dist="38100" dir="2700000" algn="tl">
                    <a:srgbClr val="000000">
                      <a:alpha val="43137"/>
                    </a:srgbClr>
                  </a:outerShdw>
                </a:effectLst>
              </a:rPr>
              <a:t>Explicar que Israel tiene derecho a la tierra (Génesis 15:18–21) y que los cananeos están bajo maldición (Génesis 9:25; 15:16).</a:t>
            </a:r>
          </a:p>
          <a:p>
            <a:pPr marL="457200" indent="-457200" algn="just" eaLnBrk="1" hangingPunct="1">
              <a:spcBef>
                <a:spcPts val="0"/>
              </a:spcBef>
              <a:spcAft>
                <a:spcPts val="3600"/>
              </a:spcAft>
              <a:buSzPct val="100000"/>
              <a:buFont typeface="+mj-lt"/>
              <a:buAutoNum type="arabicPeriod"/>
              <a:defRPr/>
            </a:pPr>
            <a:r>
              <a:rPr lang="es-CO" dirty="0">
                <a:effectLst>
                  <a:outerShdw blurRad="38100" dist="38100" dir="2700000" algn="tl">
                    <a:srgbClr val="000000">
                      <a:alpha val="43137"/>
                    </a:srgbClr>
                  </a:outerShdw>
                </a:effectLst>
              </a:rPr>
              <a:t>La obediencia conduce a las bendiciones (Génesis 22:18).</a:t>
            </a:r>
            <a:endParaRPr lang="en-US" dirty="0">
              <a:effectLst>
                <a:outerShdw blurRad="38100" dist="38100" dir="2700000" algn="tl">
                  <a:srgbClr val="000000">
                    <a:alpha val="43137"/>
                  </a:srgbClr>
                </a:outerShdw>
              </a:effectLs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685800" y="228600"/>
            <a:ext cx="7772400" cy="931334"/>
          </a:xfrm>
        </p:spPr>
        <p:txBody>
          <a:bodyPr/>
          <a:lstStyle/>
          <a:p>
            <a:pPr algn="ctr" eaLnBrk="1" hangingPunct="1"/>
            <a:r>
              <a:rPr lang="en-US" sz="3600" kern="1200" dirty="0">
                <a:effectLst>
                  <a:outerShdw blurRad="38100" dist="38100" dir="2700000" algn="tl">
                    <a:srgbClr val="000000">
                      <a:alpha val="43137"/>
                    </a:srgbClr>
                  </a:outerShdw>
                </a:effectLst>
              </a:rPr>
              <a:t>Mensaje y Propósito</a:t>
            </a:r>
          </a:p>
        </p:txBody>
      </p:sp>
      <p:sp>
        <p:nvSpPr>
          <p:cNvPr id="9219" name="Rectangle 3"/>
          <p:cNvSpPr>
            <a:spLocks noGrp="1" noChangeArrowheads="1"/>
          </p:cNvSpPr>
          <p:nvPr>
            <p:ph type="body" idx="1"/>
          </p:nvPr>
        </p:nvSpPr>
        <p:spPr>
          <a:xfrm>
            <a:off x="0" y="1159934"/>
            <a:ext cx="9144000" cy="4707466"/>
          </a:xfrm>
        </p:spPr>
        <p:txBody>
          <a:bodyPr/>
          <a:lstStyle/>
          <a:p>
            <a:pPr marL="0" indent="0" algn="just" eaLnBrk="1" hangingPunct="1">
              <a:spcBef>
                <a:spcPts val="0"/>
              </a:spcBef>
              <a:buFont typeface="Wingdings" pitchFamily="2" charset="2"/>
              <a:buNone/>
              <a:defRPr/>
            </a:pPr>
            <a:r>
              <a:rPr lang="es-CO" dirty="0">
                <a:effectLst>
                  <a:outerShdw blurRad="38100" dist="38100" dir="2700000" algn="tl">
                    <a:srgbClr val="000000">
                      <a:alpha val="43137"/>
                    </a:srgbClr>
                  </a:outerShdw>
                </a:effectLst>
                <a:cs typeface="Calibri" panose="020F0502020204030204" pitchFamily="34" charset="0"/>
              </a:rPr>
              <a:t>En el momento del Éxodo, Dios le revela a Israel su papel divinamente asignado de mediar Sus propósitos redentores para un mundo pecaminoso. Esta posición exaltada se comunica mediante la revelación del pacto incondicional con Israel y la preservación milagrosa de la nación por parte de Dios para el cumplimiento de dicho pacto. Moisés transmite esta información para que Israel abrace su diseño original durante la conquista y en los tiempos posteriores</a:t>
            </a:r>
            <a:r>
              <a:rPr lang="en-US" dirty="0">
                <a:effectLst>
                  <a:outerShdw blurRad="38100" dist="38100" dir="2700000" algn="tl">
                    <a:srgbClr val="000000">
                      <a:alpha val="43137"/>
                    </a:srgbClr>
                  </a:outerShdw>
                </a:effectLst>
                <a:cs typeface="Calibri" panose="020F0502020204030204" pitchFamily="34" charset="0"/>
              </a:rPr>
              <a:t>. </a:t>
            </a:r>
            <a:endParaRPr lang="en-US" dirty="0">
              <a:effectLst>
                <a:outerShdw blurRad="38100" dist="38100" dir="2700000" algn="tl">
                  <a:srgbClr val="000000">
                    <a:alpha val="43137"/>
                  </a:srgbClr>
                </a:outerShdw>
              </a:effectLs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8BE22-8EB7-E7CA-2E17-40FAC5B3F44E}"/>
            </a:ext>
          </a:extLst>
        </p:cNvPr>
        <p:cNvGrpSpPr/>
        <p:nvPr/>
      </p:nvGrpSpPr>
      <p:grpSpPr>
        <a:xfrm>
          <a:off x="0" y="0"/>
          <a:ext cx="0" cy="0"/>
          <a:chOff x="0" y="0"/>
          <a:chExt cx="0" cy="0"/>
        </a:xfrm>
      </p:grpSpPr>
      <p:sp>
        <p:nvSpPr>
          <p:cNvPr id="17409" name="Title 1">
            <a:extLst>
              <a:ext uri="{FF2B5EF4-FFF2-40B4-BE49-F238E27FC236}">
                <a16:creationId xmlns:a16="http://schemas.microsoft.com/office/drawing/2014/main" id="{599BA388-0E26-80D6-EDE6-BC4EB34DAC1B}"/>
              </a:ext>
            </a:extLst>
          </p:cNvPr>
          <p:cNvSpPr>
            <a:spLocks noGrp="1"/>
          </p:cNvSpPr>
          <p:nvPr>
            <p:ph type="title"/>
          </p:nvPr>
        </p:nvSpPr>
        <p:spPr>
          <a:xfrm>
            <a:off x="1600200" y="228600"/>
            <a:ext cx="6019800" cy="685800"/>
          </a:xfrm>
        </p:spPr>
        <p:txBody>
          <a:bodyPr anchor="ctr"/>
          <a:lstStyle/>
          <a:p>
            <a:pPr algn="ctr"/>
            <a:r>
              <a:rPr lang="en-US" sz="3600" dirty="0"/>
              <a:t>CONTENIDO INTRODUCTORIO</a:t>
            </a:r>
          </a:p>
        </p:txBody>
      </p:sp>
      <p:sp>
        <p:nvSpPr>
          <p:cNvPr id="3" name="Content Placeholder 2">
            <a:extLst>
              <a:ext uri="{FF2B5EF4-FFF2-40B4-BE49-F238E27FC236}">
                <a16:creationId xmlns:a16="http://schemas.microsoft.com/office/drawing/2014/main" id="{63B88A61-F958-B099-EB97-DE134991BF26}"/>
              </a:ext>
            </a:extLst>
          </p:cNvPr>
          <p:cNvSpPr>
            <a:spLocks noGrp="1"/>
          </p:cNvSpPr>
          <p:nvPr>
            <p:ph idx="1"/>
          </p:nvPr>
        </p:nvSpPr>
        <p:spPr>
          <a:xfrm>
            <a:off x="152400" y="838200"/>
            <a:ext cx="4953000" cy="5867400"/>
          </a:xfrm>
        </p:spPr>
        <p:txBody>
          <a:bodyPr/>
          <a:lstStyle/>
          <a:p>
            <a:pPr marL="461963" indent="-461963">
              <a:spcBef>
                <a:spcPts val="0"/>
              </a:spcBef>
              <a:spcAft>
                <a:spcPts val="800"/>
              </a:spcAft>
              <a:defRPr/>
            </a:pPr>
            <a:r>
              <a:rPr lang="en-US" dirty="0"/>
              <a:t>Título</a:t>
            </a:r>
          </a:p>
          <a:p>
            <a:pPr marL="461963" indent="-461963">
              <a:spcBef>
                <a:spcPts val="0"/>
              </a:spcBef>
              <a:spcAft>
                <a:spcPts val="800"/>
              </a:spcAft>
              <a:defRPr/>
            </a:pPr>
            <a:r>
              <a:rPr lang="en-US" dirty="0"/>
              <a:t>Autoría y fecha</a:t>
            </a:r>
          </a:p>
          <a:p>
            <a:pPr marL="461963" indent="-461963">
              <a:spcBef>
                <a:spcPts val="0"/>
              </a:spcBef>
              <a:spcAft>
                <a:spcPts val="800"/>
              </a:spcAft>
              <a:defRPr/>
            </a:pPr>
            <a:r>
              <a:rPr lang="en-US" dirty="0"/>
              <a:t>Estructura</a:t>
            </a:r>
          </a:p>
          <a:p>
            <a:pPr marL="461963" indent="-461963">
              <a:spcBef>
                <a:spcPts val="0"/>
              </a:spcBef>
              <a:spcAft>
                <a:spcPts val="800"/>
              </a:spcAft>
              <a:defRPr/>
            </a:pPr>
            <a:r>
              <a:rPr lang="en-US" dirty="0"/>
              <a:t>Escenario</a:t>
            </a:r>
          </a:p>
          <a:p>
            <a:pPr marL="461963" indent="-461963">
              <a:spcBef>
                <a:spcPts val="0"/>
              </a:spcBef>
              <a:spcAft>
                <a:spcPts val="800"/>
              </a:spcAft>
              <a:defRPr/>
            </a:pPr>
            <a:r>
              <a:rPr lang="en-US" dirty="0"/>
              <a:t>Mensaje y Propósito</a:t>
            </a:r>
          </a:p>
          <a:p>
            <a:pPr marL="461963" indent="-461963">
              <a:spcBef>
                <a:spcPts val="0"/>
              </a:spcBef>
              <a:spcAft>
                <a:spcPts val="800"/>
              </a:spcAft>
              <a:defRPr/>
            </a:pPr>
            <a:r>
              <a:rPr lang="en-US" b="1" u="sng" dirty="0">
                <a:solidFill>
                  <a:srgbClr val="FFFFCC"/>
                </a:solidFill>
              </a:rPr>
              <a:t>Características Únicas</a:t>
            </a:r>
          </a:p>
          <a:p>
            <a:pPr marL="461963" indent="-461963">
              <a:spcBef>
                <a:spcPts val="0"/>
              </a:spcBef>
              <a:spcAft>
                <a:spcPts val="800"/>
              </a:spcAft>
              <a:defRPr/>
            </a:pPr>
            <a:r>
              <a:rPr lang="en-US" dirty="0"/>
              <a:t>Temas</a:t>
            </a:r>
          </a:p>
          <a:p>
            <a:pPr marL="461963" indent="-461963">
              <a:spcBef>
                <a:spcPts val="0"/>
              </a:spcBef>
              <a:spcAft>
                <a:spcPts val="800"/>
              </a:spcAft>
              <a:defRPr/>
            </a:pPr>
            <a:r>
              <a:rPr lang="en-US" dirty="0"/>
              <a:t>Cristo en Génesis</a:t>
            </a:r>
          </a:p>
          <a:p>
            <a:pPr marL="461963" indent="-461963">
              <a:spcBef>
                <a:spcPts val="0"/>
              </a:spcBef>
              <a:spcAft>
                <a:spcPts val="800"/>
              </a:spcAft>
              <a:defRPr/>
            </a:pPr>
            <a:r>
              <a:rPr lang="en-US" dirty="0"/>
              <a:t>Importancia</a:t>
            </a:r>
          </a:p>
          <a:p>
            <a:pPr marL="461963" indent="-461963">
              <a:spcBef>
                <a:spcPts val="0"/>
              </a:spcBef>
              <a:spcAft>
                <a:spcPts val="800"/>
              </a:spcAft>
              <a:defRPr/>
            </a:pPr>
            <a:r>
              <a:rPr lang="en-US" dirty="0"/>
              <a:t>Historicidad</a:t>
            </a:r>
          </a:p>
        </p:txBody>
      </p:sp>
      <p:pic>
        <p:nvPicPr>
          <p:cNvPr id="1028" name="Picture 4" descr="5 Bible Lessons to Learn From the Book of Genesis | Jack Wellman">
            <a:extLst>
              <a:ext uri="{FF2B5EF4-FFF2-40B4-BE49-F238E27FC236}">
                <a16:creationId xmlns:a16="http://schemas.microsoft.com/office/drawing/2014/main" id="{49A9FB24-3AAF-0310-FDAE-8067A0ACDEB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76800" y="2082736"/>
            <a:ext cx="4042833" cy="269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9227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2247900" y="228600"/>
            <a:ext cx="4648200" cy="914400"/>
          </a:xfrm>
        </p:spPr>
        <p:txBody>
          <a:bodyPr/>
          <a:lstStyle/>
          <a:p>
            <a:pPr algn="ctr"/>
            <a:r>
              <a:rPr lang="en-US" sz="3600" dirty="0"/>
              <a:t>Características Únicas</a:t>
            </a:r>
          </a:p>
        </p:txBody>
      </p:sp>
      <p:sp>
        <p:nvSpPr>
          <p:cNvPr id="11267" name="Rectangle 3"/>
          <p:cNvSpPr>
            <a:spLocks noGrp="1" noChangeArrowheads="1"/>
          </p:cNvSpPr>
          <p:nvPr>
            <p:ph type="body" idx="1"/>
          </p:nvPr>
        </p:nvSpPr>
        <p:spPr>
          <a:xfrm>
            <a:off x="762000" y="1524000"/>
            <a:ext cx="6553200" cy="4495800"/>
          </a:xfrm>
        </p:spPr>
        <p:txBody>
          <a:bodyPr/>
          <a:lstStyle/>
          <a:p>
            <a:pPr marL="461963" indent="-461963">
              <a:spcBef>
                <a:spcPts val="0"/>
              </a:spcBef>
              <a:spcAft>
                <a:spcPts val="3600"/>
              </a:spcAft>
              <a:defRPr/>
            </a:pPr>
            <a:r>
              <a:rPr lang="en-US" dirty="0"/>
              <a:t>Elección y preservación de Israel</a:t>
            </a:r>
          </a:p>
          <a:p>
            <a:pPr marL="461963" indent="-461963">
              <a:spcBef>
                <a:spcPts val="0"/>
              </a:spcBef>
              <a:spcAft>
                <a:spcPts val="3600"/>
              </a:spcAft>
              <a:defRPr/>
            </a:pPr>
            <a:r>
              <a:rPr lang="en-US" dirty="0"/>
              <a:t>Fidelidad al pacto</a:t>
            </a:r>
          </a:p>
          <a:p>
            <a:pPr marL="461963" indent="-461963">
              <a:spcBef>
                <a:spcPts val="0"/>
              </a:spcBef>
              <a:spcAft>
                <a:spcPts val="3600"/>
              </a:spcAft>
              <a:defRPr/>
            </a:pPr>
            <a:r>
              <a:rPr lang="en-US" dirty="0"/>
              <a:t>Libros de los orígenes</a:t>
            </a:r>
          </a:p>
          <a:p>
            <a:pPr marL="461963" indent="-461963">
              <a:spcBef>
                <a:spcPts val="0"/>
              </a:spcBef>
              <a:spcAft>
                <a:spcPts val="3600"/>
              </a:spcAft>
              <a:defRPr/>
            </a:pPr>
            <a:r>
              <a:rPr lang="en-US" dirty="0"/>
              <a:t>Ámbito (4000 ‒ 1806 a.C.)</a:t>
            </a:r>
          </a:p>
          <a:p>
            <a:pPr marL="461963" indent="-461963">
              <a:spcBef>
                <a:spcPts val="0"/>
              </a:spcBef>
              <a:spcAft>
                <a:spcPts val="3600"/>
              </a:spcAft>
              <a:defRPr/>
            </a:pPr>
            <a:r>
              <a:rPr lang="es-CO" dirty="0"/>
              <a:t>Esquema fundamental de la Biblia</a:t>
            </a:r>
            <a:endParaRPr lang="en-US" dirty="0"/>
          </a:p>
        </p:txBody>
      </p:sp>
      <p:pic>
        <p:nvPicPr>
          <p:cNvPr id="2" name="Picture 4" descr="5 Bible Lessons to Learn From the Book of Genesis | Jack Wellman">
            <a:extLst>
              <a:ext uri="{FF2B5EF4-FFF2-40B4-BE49-F238E27FC236}">
                <a16:creationId xmlns:a16="http://schemas.microsoft.com/office/drawing/2014/main" id="{A6BE9D2D-1195-4B79-85FD-D3DAEED447B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38800" y="2857500"/>
            <a:ext cx="2745946"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9EA51-C3ED-F629-9C4D-D22171A0F9ED}"/>
            </a:ext>
          </a:extLst>
        </p:cNvPr>
        <p:cNvGrpSpPr/>
        <p:nvPr/>
      </p:nvGrpSpPr>
      <p:grpSpPr>
        <a:xfrm>
          <a:off x="0" y="0"/>
          <a:ext cx="0" cy="0"/>
          <a:chOff x="0" y="0"/>
          <a:chExt cx="0" cy="0"/>
        </a:xfrm>
      </p:grpSpPr>
      <p:sp>
        <p:nvSpPr>
          <p:cNvPr id="17409" name="Title 1">
            <a:extLst>
              <a:ext uri="{FF2B5EF4-FFF2-40B4-BE49-F238E27FC236}">
                <a16:creationId xmlns:a16="http://schemas.microsoft.com/office/drawing/2014/main" id="{ECD15803-95C2-13C7-B423-A7C484481AE9}"/>
              </a:ext>
            </a:extLst>
          </p:cNvPr>
          <p:cNvSpPr>
            <a:spLocks noGrp="1"/>
          </p:cNvSpPr>
          <p:nvPr>
            <p:ph type="title"/>
          </p:nvPr>
        </p:nvSpPr>
        <p:spPr>
          <a:xfrm>
            <a:off x="1600200" y="228600"/>
            <a:ext cx="6019800" cy="685800"/>
          </a:xfrm>
        </p:spPr>
        <p:txBody>
          <a:bodyPr anchor="ctr"/>
          <a:lstStyle/>
          <a:p>
            <a:pPr algn="ctr"/>
            <a:r>
              <a:rPr lang="en-US" sz="3600" dirty="0"/>
              <a:t>CONTENIDO INTRODUCTORIO</a:t>
            </a:r>
          </a:p>
        </p:txBody>
      </p:sp>
      <p:sp>
        <p:nvSpPr>
          <p:cNvPr id="3" name="Content Placeholder 2">
            <a:extLst>
              <a:ext uri="{FF2B5EF4-FFF2-40B4-BE49-F238E27FC236}">
                <a16:creationId xmlns:a16="http://schemas.microsoft.com/office/drawing/2014/main" id="{851DD57D-CEAE-5D99-633A-CE7BF1B181B6}"/>
              </a:ext>
            </a:extLst>
          </p:cNvPr>
          <p:cNvSpPr>
            <a:spLocks noGrp="1"/>
          </p:cNvSpPr>
          <p:nvPr>
            <p:ph idx="1"/>
          </p:nvPr>
        </p:nvSpPr>
        <p:spPr>
          <a:xfrm>
            <a:off x="152400" y="838200"/>
            <a:ext cx="4953000" cy="5867400"/>
          </a:xfrm>
        </p:spPr>
        <p:txBody>
          <a:bodyPr/>
          <a:lstStyle/>
          <a:p>
            <a:pPr marL="461963" indent="-461963">
              <a:spcBef>
                <a:spcPts val="0"/>
              </a:spcBef>
              <a:spcAft>
                <a:spcPts val="800"/>
              </a:spcAft>
              <a:defRPr/>
            </a:pPr>
            <a:r>
              <a:rPr lang="en-US" dirty="0"/>
              <a:t>Título</a:t>
            </a:r>
          </a:p>
          <a:p>
            <a:pPr marL="461963" indent="-461963">
              <a:spcBef>
                <a:spcPts val="0"/>
              </a:spcBef>
              <a:spcAft>
                <a:spcPts val="800"/>
              </a:spcAft>
              <a:defRPr/>
            </a:pPr>
            <a:r>
              <a:rPr lang="en-US" dirty="0"/>
              <a:t>Autoría y fecha</a:t>
            </a:r>
          </a:p>
          <a:p>
            <a:pPr marL="461963" indent="-461963">
              <a:spcBef>
                <a:spcPts val="0"/>
              </a:spcBef>
              <a:spcAft>
                <a:spcPts val="800"/>
              </a:spcAft>
              <a:defRPr/>
            </a:pPr>
            <a:r>
              <a:rPr lang="en-US" dirty="0"/>
              <a:t>Estructura</a:t>
            </a:r>
          </a:p>
          <a:p>
            <a:pPr marL="461963" indent="-461963">
              <a:spcBef>
                <a:spcPts val="0"/>
              </a:spcBef>
              <a:spcAft>
                <a:spcPts val="800"/>
              </a:spcAft>
              <a:defRPr/>
            </a:pPr>
            <a:r>
              <a:rPr lang="en-US" dirty="0"/>
              <a:t>Escenario</a:t>
            </a:r>
          </a:p>
          <a:p>
            <a:pPr marL="461963" indent="-461963">
              <a:spcBef>
                <a:spcPts val="0"/>
              </a:spcBef>
              <a:spcAft>
                <a:spcPts val="800"/>
              </a:spcAft>
              <a:defRPr/>
            </a:pPr>
            <a:r>
              <a:rPr lang="en-US" dirty="0"/>
              <a:t>Mensaje y Propósito</a:t>
            </a:r>
          </a:p>
          <a:p>
            <a:pPr marL="461963" indent="-461963">
              <a:spcBef>
                <a:spcPts val="0"/>
              </a:spcBef>
              <a:spcAft>
                <a:spcPts val="800"/>
              </a:spcAft>
              <a:defRPr/>
            </a:pPr>
            <a:r>
              <a:rPr lang="en-US" dirty="0"/>
              <a:t>Características Únicas</a:t>
            </a:r>
          </a:p>
          <a:p>
            <a:pPr marL="461963" indent="-461963">
              <a:spcBef>
                <a:spcPts val="0"/>
              </a:spcBef>
              <a:spcAft>
                <a:spcPts val="800"/>
              </a:spcAft>
              <a:defRPr/>
            </a:pPr>
            <a:r>
              <a:rPr lang="en-US" b="1" u="sng" dirty="0">
                <a:solidFill>
                  <a:srgbClr val="FFFFCC"/>
                </a:solidFill>
              </a:rPr>
              <a:t>Temas</a:t>
            </a:r>
          </a:p>
          <a:p>
            <a:pPr marL="461963" indent="-461963">
              <a:spcBef>
                <a:spcPts val="0"/>
              </a:spcBef>
              <a:spcAft>
                <a:spcPts val="800"/>
              </a:spcAft>
              <a:defRPr/>
            </a:pPr>
            <a:r>
              <a:rPr lang="en-US" dirty="0"/>
              <a:t>Cristo en Génesis</a:t>
            </a:r>
          </a:p>
          <a:p>
            <a:pPr marL="461963" indent="-461963">
              <a:spcBef>
                <a:spcPts val="0"/>
              </a:spcBef>
              <a:spcAft>
                <a:spcPts val="800"/>
              </a:spcAft>
              <a:defRPr/>
            </a:pPr>
            <a:r>
              <a:rPr lang="en-US" dirty="0"/>
              <a:t>Importancia</a:t>
            </a:r>
          </a:p>
          <a:p>
            <a:pPr marL="461963" indent="-461963">
              <a:spcBef>
                <a:spcPts val="0"/>
              </a:spcBef>
              <a:spcAft>
                <a:spcPts val="800"/>
              </a:spcAft>
              <a:defRPr/>
            </a:pPr>
            <a:r>
              <a:rPr lang="en-US" dirty="0"/>
              <a:t>Historicidad</a:t>
            </a:r>
          </a:p>
        </p:txBody>
      </p:sp>
      <p:pic>
        <p:nvPicPr>
          <p:cNvPr id="1028" name="Picture 4" descr="5 Bible Lessons to Learn From the Book of Genesis | Jack Wellman">
            <a:extLst>
              <a:ext uri="{FF2B5EF4-FFF2-40B4-BE49-F238E27FC236}">
                <a16:creationId xmlns:a16="http://schemas.microsoft.com/office/drawing/2014/main" id="{C10E11AA-819C-0B06-4063-D1B1B9250D1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76800" y="2082736"/>
            <a:ext cx="4042833" cy="269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2389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Rectangle 1026"/>
          <p:cNvSpPr>
            <a:spLocks noGrp="1" noChangeArrowheads="1"/>
          </p:cNvSpPr>
          <p:nvPr>
            <p:ph type="title"/>
          </p:nvPr>
        </p:nvSpPr>
        <p:spPr>
          <a:xfrm>
            <a:off x="683172" y="228600"/>
            <a:ext cx="7772400" cy="914400"/>
          </a:xfrm>
        </p:spPr>
        <p:txBody>
          <a:bodyPr/>
          <a:lstStyle/>
          <a:p>
            <a:pPr algn="ctr" eaLnBrk="1" hangingPunct="1"/>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Génesis: Esquema Fundamental </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de la Biblia</a:t>
            </a:r>
            <a:br>
              <a:rPr lang="en-US" sz="3600" dirty="0">
                <a:effectLst>
                  <a:outerShdw blurRad="38100" dist="38100" dir="2700000" algn="tl">
                    <a:srgbClr val="000000">
                      <a:alpha val="43137"/>
                    </a:srgbClr>
                  </a:outerShdw>
                </a:effectLst>
              </a:rPr>
            </a:br>
            <a:endParaRPr lang="en-US" sz="3600" dirty="0">
              <a:effectLst>
                <a:outerShdw blurRad="38100" dist="38100" dir="2700000" algn="tl">
                  <a:srgbClr val="000000">
                    <a:alpha val="43137"/>
                  </a:srgbClr>
                </a:outerShdw>
              </a:effectLst>
            </a:endParaRPr>
          </a:p>
        </p:txBody>
      </p:sp>
      <p:sp>
        <p:nvSpPr>
          <p:cNvPr id="90115" name="Rectangle 1027"/>
          <p:cNvSpPr>
            <a:spLocks noGrp="1" noChangeArrowheads="1"/>
          </p:cNvSpPr>
          <p:nvPr>
            <p:ph type="body" idx="1"/>
          </p:nvPr>
        </p:nvSpPr>
        <p:spPr>
          <a:xfrm>
            <a:off x="571500" y="1638300"/>
            <a:ext cx="8001000" cy="3581400"/>
          </a:xfrm>
        </p:spPr>
        <p:txBody>
          <a:bodyPr/>
          <a:lstStyle/>
          <a:p>
            <a:pPr marL="0" indent="0" algn="just" eaLnBrk="1" hangingPunct="1">
              <a:buNone/>
              <a:defRPr/>
            </a:pPr>
            <a:r>
              <a:rPr lang="en-US" dirty="0">
                <a:cs typeface="Calibri" panose="020F0502020204030204" pitchFamily="34" charset="0"/>
              </a:rPr>
              <a:t>“…</a:t>
            </a:r>
            <a:r>
              <a:rPr lang="es-CO" dirty="0">
                <a:cs typeface="Calibri" panose="020F0502020204030204" pitchFamily="34" charset="0"/>
              </a:rPr>
              <a:t>Génesis nos da un prefacio sinóptico para toda la Biblia. Es el plan seminal de la Biblia. El germen o principio de toda verdad se encuentra en este maravilloso libro. Génesis es el fundamento sobre el cual descansa toda la revelación; la raíz de la cual crece todo lo demás. Las verdades encontradas aquí se desarrollan en épocas sucesivas</a:t>
            </a:r>
            <a:r>
              <a:rPr lang="en-US" dirty="0">
                <a:cs typeface="Calibri" panose="020F0502020204030204" pitchFamily="34" charset="0"/>
              </a:rPr>
              <a:t>.”</a:t>
            </a:r>
            <a:r>
              <a:rPr lang="en-US" dirty="0"/>
              <a:t> </a:t>
            </a:r>
          </a:p>
        </p:txBody>
      </p:sp>
      <p:sp>
        <p:nvSpPr>
          <p:cNvPr id="46083" name="Text Box 1028"/>
          <p:cNvSpPr txBox="1">
            <a:spLocks noChangeArrowheads="1"/>
          </p:cNvSpPr>
          <p:nvPr/>
        </p:nvSpPr>
        <p:spPr bwMode="auto">
          <a:xfrm>
            <a:off x="685800" y="5950803"/>
            <a:ext cx="7772400" cy="830997"/>
          </a:xfrm>
          <a:prstGeom prst="rect">
            <a:avLst/>
          </a:prstGeom>
          <a:noFill/>
          <a:ln w="9525">
            <a:noFill/>
            <a:miter lim="800000"/>
            <a:headEnd/>
            <a:tailEnd/>
          </a:ln>
        </p:spPr>
        <p:txBody>
          <a:bodyPr wrap="square">
            <a:spAutoFit/>
          </a:bodyPr>
          <a:lstStyle/>
          <a:p>
            <a:pPr algn="ctr">
              <a:spcBef>
                <a:spcPct val="50000"/>
              </a:spcBef>
            </a:pPr>
            <a:r>
              <a:rPr lang="en-US" dirty="0">
                <a:latin typeface="Calibri" panose="020F0502020204030204" pitchFamily="34" charset="0"/>
                <a:cs typeface="Calibri" panose="020F0502020204030204" pitchFamily="34" charset="0"/>
              </a:rPr>
              <a:t>Herbert Lockyer, </a:t>
            </a:r>
            <a:r>
              <a:rPr lang="en-US" i="1" dirty="0">
                <a:latin typeface="Calibri" panose="020F0502020204030204" pitchFamily="34" charset="0"/>
                <a:cs typeface="Calibri" panose="020F0502020204030204" pitchFamily="34" charset="0"/>
              </a:rPr>
              <a:t>The Gospel in the Pentateuch</a:t>
            </a:r>
            <a:r>
              <a:rPr lang="en-US" dirty="0">
                <a:latin typeface="Calibri" panose="020F0502020204030204" pitchFamily="34" charset="0"/>
                <a:cs typeface="Calibri" panose="020F0502020204030204" pitchFamily="34" charset="0"/>
              </a:rPr>
              <a:t> (Chicago: The Bible Institute Colportage Association, 1939), 25.</a:t>
            </a:r>
            <a:r>
              <a:rPr lang="en-US" dirty="0">
                <a:latin typeface="Calibri" panose="020F0502020204030204" pitchFamily="34" charset="0"/>
              </a:rPr>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7B84AC4D-59C2-4053-81EC-A24011A9A6B4}"/>
              </a:ext>
            </a:extLst>
          </p:cNvPr>
          <p:cNvGraphicFramePr>
            <a:graphicFrameLocks noGrp="1"/>
          </p:cNvGraphicFramePr>
          <p:nvPr>
            <p:extLst>
              <p:ext uri="{D42A27DB-BD31-4B8C-83A1-F6EECF244321}">
                <p14:modId xmlns:p14="http://schemas.microsoft.com/office/powerpoint/2010/main" val="2950924342"/>
              </p:ext>
            </p:extLst>
          </p:nvPr>
        </p:nvGraphicFramePr>
        <p:xfrm>
          <a:off x="0" y="228600"/>
          <a:ext cx="9144000" cy="6546130"/>
        </p:xfrm>
        <a:graphic>
          <a:graphicData uri="http://schemas.openxmlformats.org/drawingml/2006/table">
            <a:tbl>
              <a:tblPr firstRow="1" bandRow="1">
                <a:tableStyleId>{5940675A-B579-460E-94D1-54222C63F5DA}</a:tableStyleId>
              </a:tblPr>
              <a:tblGrid>
                <a:gridCol w="4572000">
                  <a:extLst>
                    <a:ext uri="{9D8B030D-6E8A-4147-A177-3AD203B41FA5}">
                      <a16:colId xmlns:a16="http://schemas.microsoft.com/office/drawing/2014/main" val="319069713"/>
                    </a:ext>
                  </a:extLst>
                </a:gridCol>
                <a:gridCol w="4572000">
                  <a:extLst>
                    <a:ext uri="{9D8B030D-6E8A-4147-A177-3AD203B41FA5}">
                      <a16:colId xmlns:a16="http://schemas.microsoft.com/office/drawing/2014/main" val="352119831"/>
                    </a:ext>
                  </a:extLst>
                </a:gridCol>
              </a:tblGrid>
              <a:tr h="838200">
                <a:tc gridSpan="2">
                  <a:txBody>
                    <a:bodyPr/>
                    <a:lstStyle/>
                    <a:p>
                      <a:pPr marL="0" marR="0" lvl="0" indent="0" algn="ctr"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r>
                        <a:rPr lang="en-US" sz="3600" dirty="0">
                          <a:solidFill>
                            <a:schemeClr val="tx2"/>
                          </a:solidFill>
                          <a:latin typeface="Calibri" panose="020F0502020204030204" pitchFamily="34" charset="0"/>
                          <a:ea typeface="+mj-ea"/>
                          <a:cs typeface="+mj-cs"/>
                        </a:rPr>
                        <a:t>Temas del Orígen</a:t>
                      </a:r>
                      <a:endParaRPr lang="en-US" sz="3600" noProof="0" dirty="0">
                        <a:solidFill>
                          <a:schemeClr val="tx2"/>
                        </a:solidFill>
                        <a:latin typeface="Calibri" panose="020F0502020204030204" pitchFamily="34" charset="0"/>
                        <a:ea typeface="+mj-ea"/>
                        <a:cs typeface="+mj-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457200" marR="0" lvl="0" indent="0" algn="l"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5080952"/>
                  </a:ext>
                </a:extLst>
              </a:tr>
              <a:tr h="4916078">
                <a:tc>
                  <a:txBody>
                    <a:bodyPr/>
                    <a:lstStyle/>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Universo</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Vida</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Hombre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Matrimonio</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La maldad</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Vestido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Religión</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Salvación</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Lenguage</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Gobierno</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Naciones</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Israel</a:t>
                      </a: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04485221"/>
                  </a:ext>
                </a:extLst>
              </a:tr>
              <a:tr h="791852">
                <a:tc gridSpan="2">
                  <a:txBody>
                    <a:bodyPr/>
                    <a:lstStyle/>
                    <a:p>
                      <a:pPr marL="0" marR="0" lvl="0" indent="0" algn="ctr"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r>
                        <a:rPr lang="en-US" sz="2000" dirty="0">
                          <a:effectLst>
                            <a:outerShdw blurRad="38100" dist="38100" dir="2700000" algn="tl">
                              <a:srgbClr val="000000"/>
                            </a:outerShdw>
                          </a:effectLst>
                          <a:latin typeface="Calibri" panose="020F0502020204030204" pitchFamily="34" charset="0"/>
                          <a:cs typeface="Arial" panose="020B0604020202020204" pitchFamily="34" charset="0"/>
                        </a:rPr>
                        <a:t>Morris, </a:t>
                      </a:r>
                      <a:r>
                        <a:rPr lang="en-US" sz="2000" i="1" dirty="0">
                          <a:effectLst>
                            <a:outerShdw blurRad="38100" dist="38100" dir="2700000" algn="tl">
                              <a:srgbClr val="000000"/>
                            </a:outerShdw>
                          </a:effectLst>
                          <a:latin typeface="Calibri" panose="020F0502020204030204" pitchFamily="34" charset="0"/>
                          <a:cs typeface="Arial" panose="020B0604020202020204" pitchFamily="34" charset="0"/>
                        </a:rPr>
                        <a:t>Genesis Record</a:t>
                      </a:r>
                      <a:r>
                        <a:rPr lang="en-US" sz="2000" dirty="0">
                          <a:effectLst>
                            <a:outerShdw blurRad="38100" dist="38100" dir="2700000" algn="tl">
                              <a:srgbClr val="000000"/>
                            </a:outerShdw>
                          </a:effectLst>
                          <a:latin typeface="Calibri" panose="020F0502020204030204" pitchFamily="34" charset="0"/>
                          <a:cs typeface="Arial" panose="020B0604020202020204" pitchFamily="34" charset="0"/>
                        </a:rPr>
                        <a:t>, 18-20</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lvl="0" indent="0" algn="l"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02565561"/>
                  </a:ext>
                </a:extLst>
              </a:tr>
            </a:tbl>
          </a:graphicData>
        </a:graphic>
      </p:graphicFrame>
      <p:pic>
        <p:nvPicPr>
          <p:cNvPr id="12" name="Picture 4" descr="5 Bible Lessons to Learn From the Book of Genesis | Jack Wellman">
            <a:extLst>
              <a:ext uri="{FF2B5EF4-FFF2-40B4-BE49-F238E27FC236}">
                <a16:creationId xmlns:a16="http://schemas.microsoft.com/office/drawing/2014/main" id="{BB928A33-AF8F-4BCD-AF26-AFBCC9F57C4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42270" y="2743200"/>
            <a:ext cx="205946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7340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29" name="Rectangle 1026"/>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Temas Génesis 1-11</a:t>
            </a:r>
          </a:p>
        </p:txBody>
      </p:sp>
      <p:sp>
        <p:nvSpPr>
          <p:cNvPr id="72707" name="Rectangle 1027"/>
          <p:cNvSpPr>
            <a:spLocks noGrp="1" noChangeArrowheads="1"/>
          </p:cNvSpPr>
          <p:nvPr>
            <p:ph type="body" idx="1"/>
          </p:nvPr>
        </p:nvSpPr>
        <p:spPr>
          <a:xfrm>
            <a:off x="76200" y="1371600"/>
            <a:ext cx="8991600" cy="4114800"/>
          </a:xfrm>
        </p:spPr>
        <p:txBody>
          <a:bodyPr/>
          <a:lstStyle/>
          <a:p>
            <a:pPr marL="461963" indent="-461963" algn="just">
              <a:lnSpc>
                <a:spcPct val="90000"/>
              </a:lnSpc>
              <a:spcBef>
                <a:spcPts val="0"/>
              </a:spcBef>
              <a:spcAft>
                <a:spcPts val="3600"/>
              </a:spcAft>
              <a:defRPr/>
            </a:pPr>
            <a:r>
              <a:rPr lang="es-CO" dirty="0">
                <a:effectLst>
                  <a:outerShdw blurRad="38100" dist="38100" dir="2700000" algn="tl">
                    <a:srgbClr val="000000">
                      <a:alpha val="43137"/>
                    </a:srgbClr>
                  </a:outerShdw>
                </a:effectLst>
              </a:rPr>
              <a:t>Creación perfecta y el hombre como la cúspide de la creación</a:t>
            </a:r>
          </a:p>
          <a:p>
            <a:pPr marL="461963" indent="-461963" algn="just">
              <a:lnSpc>
                <a:spcPct val="90000"/>
              </a:lnSpc>
              <a:spcBef>
                <a:spcPts val="0"/>
              </a:spcBef>
              <a:spcAft>
                <a:spcPts val="3600"/>
              </a:spcAft>
              <a:defRPr/>
            </a:pPr>
            <a:r>
              <a:rPr lang="es-CO" dirty="0">
                <a:effectLst>
                  <a:outerShdw blurRad="38100" dist="38100" dir="2700000" algn="tl">
                    <a:srgbClr val="000000">
                      <a:alpha val="43137"/>
                    </a:srgbClr>
                  </a:outerShdw>
                </a:effectLst>
              </a:rPr>
              <a:t>Cómo esta creación perfecta se perdió, llevando al terrible progreso del pecado, lo que hizo necesario la redención divina a través de la línea mesiánica judía</a:t>
            </a:r>
          </a:p>
          <a:p>
            <a:pPr marL="461963" indent="-461963" algn="just">
              <a:lnSpc>
                <a:spcPct val="90000"/>
              </a:lnSpc>
              <a:spcBef>
                <a:spcPts val="0"/>
              </a:spcBef>
              <a:spcAft>
                <a:spcPts val="3600"/>
              </a:spcAft>
              <a:defRPr/>
            </a:pPr>
            <a:r>
              <a:rPr lang="es-CO" dirty="0">
                <a:effectLst>
                  <a:outerShdw blurRad="38100" dist="38100" dir="2700000" algn="tl">
                    <a:srgbClr val="000000">
                      <a:alpha val="43137"/>
                    </a:srgbClr>
                  </a:outerShdw>
                </a:effectLst>
              </a:rPr>
              <a:t>El seguimiento de la línea mesiánica que traería esta redención (Génesis 3:15 hasta Abraham)</a:t>
            </a:r>
            <a:endParaRPr lang="en-US" dirty="0">
              <a:effectLst>
                <a:outerShdw blurRad="38100" dist="38100" dir="2700000" algn="tl">
                  <a:srgbClr val="000000">
                    <a:alpha val="43137"/>
                  </a:srgbClr>
                </a:outerShdw>
              </a:effectLs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B1FA6-F48A-DF7F-74C9-422E1BA7DD77}"/>
            </a:ext>
          </a:extLst>
        </p:cNvPr>
        <p:cNvGrpSpPr/>
        <p:nvPr/>
      </p:nvGrpSpPr>
      <p:grpSpPr>
        <a:xfrm>
          <a:off x="0" y="0"/>
          <a:ext cx="0" cy="0"/>
          <a:chOff x="0" y="0"/>
          <a:chExt cx="0" cy="0"/>
        </a:xfrm>
      </p:grpSpPr>
      <p:sp>
        <p:nvSpPr>
          <p:cNvPr id="17409" name="Title 1">
            <a:extLst>
              <a:ext uri="{FF2B5EF4-FFF2-40B4-BE49-F238E27FC236}">
                <a16:creationId xmlns:a16="http://schemas.microsoft.com/office/drawing/2014/main" id="{FFC09929-DCB7-B856-A8C8-C6EC2DB505D6}"/>
              </a:ext>
            </a:extLst>
          </p:cNvPr>
          <p:cNvSpPr>
            <a:spLocks noGrp="1"/>
          </p:cNvSpPr>
          <p:nvPr>
            <p:ph type="title"/>
          </p:nvPr>
        </p:nvSpPr>
        <p:spPr>
          <a:xfrm>
            <a:off x="1600200" y="228600"/>
            <a:ext cx="6019800" cy="685800"/>
          </a:xfrm>
        </p:spPr>
        <p:txBody>
          <a:bodyPr anchor="ctr"/>
          <a:lstStyle/>
          <a:p>
            <a:pPr algn="ctr"/>
            <a:r>
              <a:rPr lang="en-US" sz="3600" dirty="0"/>
              <a:t>CONTENIDO INTRODUCTORIO</a:t>
            </a:r>
          </a:p>
        </p:txBody>
      </p:sp>
      <p:sp>
        <p:nvSpPr>
          <p:cNvPr id="3" name="Content Placeholder 2">
            <a:extLst>
              <a:ext uri="{FF2B5EF4-FFF2-40B4-BE49-F238E27FC236}">
                <a16:creationId xmlns:a16="http://schemas.microsoft.com/office/drawing/2014/main" id="{F1259FD2-F349-FEC7-C1B7-B526A48818BD}"/>
              </a:ext>
            </a:extLst>
          </p:cNvPr>
          <p:cNvSpPr>
            <a:spLocks noGrp="1"/>
          </p:cNvSpPr>
          <p:nvPr>
            <p:ph idx="1"/>
          </p:nvPr>
        </p:nvSpPr>
        <p:spPr>
          <a:xfrm>
            <a:off x="152400" y="838200"/>
            <a:ext cx="4953000" cy="5867400"/>
          </a:xfrm>
        </p:spPr>
        <p:txBody>
          <a:bodyPr/>
          <a:lstStyle/>
          <a:p>
            <a:pPr marL="461963" indent="-461963">
              <a:spcBef>
                <a:spcPts val="0"/>
              </a:spcBef>
              <a:spcAft>
                <a:spcPts val="800"/>
              </a:spcAft>
              <a:defRPr/>
            </a:pPr>
            <a:r>
              <a:rPr lang="en-US" dirty="0"/>
              <a:t>Título</a:t>
            </a:r>
          </a:p>
          <a:p>
            <a:pPr marL="461963" indent="-461963">
              <a:spcBef>
                <a:spcPts val="0"/>
              </a:spcBef>
              <a:spcAft>
                <a:spcPts val="800"/>
              </a:spcAft>
              <a:defRPr/>
            </a:pPr>
            <a:r>
              <a:rPr lang="en-US" dirty="0"/>
              <a:t>Autoría y fecha</a:t>
            </a:r>
          </a:p>
          <a:p>
            <a:pPr marL="461963" indent="-461963">
              <a:spcBef>
                <a:spcPts val="0"/>
              </a:spcBef>
              <a:spcAft>
                <a:spcPts val="800"/>
              </a:spcAft>
              <a:defRPr/>
            </a:pPr>
            <a:r>
              <a:rPr lang="en-US" dirty="0"/>
              <a:t>Estructura</a:t>
            </a:r>
          </a:p>
          <a:p>
            <a:pPr marL="461963" indent="-461963">
              <a:spcBef>
                <a:spcPts val="0"/>
              </a:spcBef>
              <a:spcAft>
                <a:spcPts val="800"/>
              </a:spcAft>
              <a:defRPr/>
            </a:pPr>
            <a:r>
              <a:rPr lang="en-US" dirty="0"/>
              <a:t>Escenario</a:t>
            </a:r>
          </a:p>
          <a:p>
            <a:pPr marL="461963" indent="-461963">
              <a:spcBef>
                <a:spcPts val="0"/>
              </a:spcBef>
              <a:spcAft>
                <a:spcPts val="800"/>
              </a:spcAft>
              <a:defRPr/>
            </a:pPr>
            <a:r>
              <a:rPr lang="en-US" dirty="0"/>
              <a:t>Mensaje y Propósito</a:t>
            </a:r>
          </a:p>
          <a:p>
            <a:pPr marL="461963" indent="-461963">
              <a:spcBef>
                <a:spcPts val="0"/>
              </a:spcBef>
              <a:spcAft>
                <a:spcPts val="800"/>
              </a:spcAft>
              <a:defRPr/>
            </a:pPr>
            <a:r>
              <a:rPr lang="en-US" dirty="0"/>
              <a:t>Características Únicas</a:t>
            </a:r>
          </a:p>
          <a:p>
            <a:pPr marL="461963" indent="-461963">
              <a:spcBef>
                <a:spcPts val="0"/>
              </a:spcBef>
              <a:spcAft>
                <a:spcPts val="800"/>
              </a:spcAft>
              <a:defRPr/>
            </a:pPr>
            <a:r>
              <a:rPr lang="en-US" dirty="0"/>
              <a:t>Temas</a:t>
            </a:r>
          </a:p>
          <a:p>
            <a:pPr marL="461963" indent="-461963">
              <a:spcBef>
                <a:spcPts val="0"/>
              </a:spcBef>
              <a:spcAft>
                <a:spcPts val="800"/>
              </a:spcAft>
              <a:defRPr/>
            </a:pPr>
            <a:r>
              <a:rPr lang="en-US" b="1" u="sng" dirty="0">
                <a:solidFill>
                  <a:srgbClr val="FFFFCC"/>
                </a:solidFill>
              </a:rPr>
              <a:t>Cristo en Génesis</a:t>
            </a:r>
          </a:p>
          <a:p>
            <a:pPr marL="461963" indent="-461963">
              <a:spcBef>
                <a:spcPts val="0"/>
              </a:spcBef>
              <a:spcAft>
                <a:spcPts val="800"/>
              </a:spcAft>
              <a:defRPr/>
            </a:pPr>
            <a:r>
              <a:rPr lang="en-US" dirty="0"/>
              <a:t>Importancia</a:t>
            </a:r>
          </a:p>
          <a:p>
            <a:pPr marL="461963" indent="-461963">
              <a:spcBef>
                <a:spcPts val="0"/>
              </a:spcBef>
              <a:spcAft>
                <a:spcPts val="800"/>
              </a:spcAft>
              <a:defRPr/>
            </a:pPr>
            <a:r>
              <a:rPr lang="en-US" dirty="0"/>
              <a:t>Historicidad</a:t>
            </a:r>
          </a:p>
        </p:txBody>
      </p:sp>
      <p:pic>
        <p:nvPicPr>
          <p:cNvPr id="1028" name="Picture 4" descr="5 Bible Lessons to Learn From the Book of Genesis | Jack Wellman">
            <a:extLst>
              <a:ext uri="{FF2B5EF4-FFF2-40B4-BE49-F238E27FC236}">
                <a16:creationId xmlns:a16="http://schemas.microsoft.com/office/drawing/2014/main" id="{1B1EE1C5-EC64-5FA7-CBF7-237C1CAB2B4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76800" y="2082736"/>
            <a:ext cx="4042833" cy="269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7137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883744-C45A-4A37-A03F-FA85DC7BDEE1}"/>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08708"/>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Juan 5:39, 46</a:t>
            </a:r>
          </a:p>
          <a:p>
            <a:pPr algn="just" eaLnBrk="1" fontAlgn="auto" hangingPunct="1">
              <a:spcBef>
                <a:spcPts val="0"/>
              </a:spcBef>
              <a:spcAft>
                <a:spcPts val="0"/>
              </a:spcAft>
              <a:defRPr/>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Ustedes examinan las Escrituras </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porque piensan tener en ellas la vida eterna.</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son ellas las que dan testimonio de Mí!</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46 </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Porque si creyeran a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Moisés</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me creerían a Mí,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porque de Mí escribió él</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4352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85800" y="228600"/>
            <a:ext cx="7772400" cy="914400"/>
          </a:xfrm>
        </p:spPr>
        <p:txBody>
          <a:bodyPr/>
          <a:lstStyle/>
          <a:p>
            <a:pPr algn="ctr" eaLnBrk="1" hangingPunct="1"/>
            <a:r>
              <a:rPr lang="en-US" sz="3600" dirty="0"/>
              <a:t>HIPOTESIS DOCUMENTAL</a:t>
            </a:r>
          </a:p>
        </p:txBody>
      </p:sp>
      <p:sp>
        <p:nvSpPr>
          <p:cNvPr id="5123" name="Rectangle 3"/>
          <p:cNvSpPr>
            <a:spLocks noGrp="1" noChangeArrowheads="1"/>
          </p:cNvSpPr>
          <p:nvPr>
            <p:ph type="body" idx="1"/>
          </p:nvPr>
        </p:nvSpPr>
        <p:spPr>
          <a:xfrm>
            <a:off x="228600" y="1600200"/>
            <a:ext cx="6248400" cy="4114800"/>
          </a:xfrm>
        </p:spPr>
        <p:txBody>
          <a:bodyPr/>
          <a:lstStyle/>
          <a:p>
            <a:pPr marL="461963" indent="-461963" eaLnBrk="1" hangingPunct="1">
              <a:spcBef>
                <a:spcPts val="0"/>
              </a:spcBef>
              <a:spcAft>
                <a:spcPts val="3600"/>
              </a:spcAft>
              <a:defRPr/>
            </a:pPr>
            <a:r>
              <a:rPr lang="en-US" dirty="0"/>
              <a:t>J – Yahvista (850 B.C.)</a:t>
            </a:r>
          </a:p>
          <a:p>
            <a:pPr marL="461963" indent="-461963" eaLnBrk="1" hangingPunct="1">
              <a:spcBef>
                <a:spcPts val="0"/>
              </a:spcBef>
              <a:spcAft>
                <a:spcPts val="3600"/>
              </a:spcAft>
              <a:defRPr/>
            </a:pPr>
            <a:r>
              <a:rPr lang="en-US" dirty="0"/>
              <a:t>E – Elohista (750 B.C.)</a:t>
            </a:r>
          </a:p>
          <a:p>
            <a:pPr marL="461963" indent="-461963" eaLnBrk="1" hangingPunct="1">
              <a:spcBef>
                <a:spcPts val="0"/>
              </a:spcBef>
              <a:spcAft>
                <a:spcPts val="3600"/>
              </a:spcAft>
              <a:defRPr/>
            </a:pPr>
            <a:r>
              <a:rPr lang="en-US" dirty="0"/>
              <a:t>D – Deuteronomista (621 B.C.)</a:t>
            </a:r>
          </a:p>
          <a:p>
            <a:pPr marL="461963" indent="-461963" eaLnBrk="1" hangingPunct="1">
              <a:spcBef>
                <a:spcPts val="0"/>
              </a:spcBef>
              <a:spcAft>
                <a:spcPts val="3600"/>
              </a:spcAft>
              <a:defRPr/>
            </a:pPr>
            <a:r>
              <a:rPr lang="en-US" dirty="0"/>
              <a:t>P – Código sacerdotal (525 B.C.)</a:t>
            </a:r>
          </a:p>
        </p:txBody>
      </p:sp>
      <p:pic>
        <p:nvPicPr>
          <p:cNvPr id="2" name="Picture 4" descr="5 Bible Lessons to Learn From the Book of Genesis | Jack Wellman">
            <a:extLst>
              <a:ext uri="{FF2B5EF4-FFF2-40B4-BE49-F238E27FC236}">
                <a16:creationId xmlns:a16="http://schemas.microsoft.com/office/drawing/2014/main" id="{AF8B4529-C26C-4113-B17B-237DE2814B4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72200" y="2286000"/>
            <a:ext cx="2773944"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883744-C45A-4A37-A03F-FA85DC7BDE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600712"/>
          </a:xfrm>
          <a:prstGeom prst="rect">
            <a:avLst/>
          </a:prstGeom>
          <a:noFill/>
          <a:ln w="28575">
            <a:noFill/>
            <a:miter lim="800000"/>
            <a:headEnd/>
            <a:tailEnd/>
          </a:ln>
        </p:spPr>
        <p:txBody>
          <a:bodyPr wrap="square">
            <a:spAutoFit/>
          </a:body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Lucas 24:27</a:t>
            </a:r>
          </a:p>
          <a:p>
            <a:pPr algn="just" eaLnBrk="1" fontAlgn="auto" hangingPunct="1">
              <a:spcBef>
                <a:spcPts val="600"/>
              </a:spcBef>
              <a:spcAft>
                <a:spcPts val="600"/>
              </a:spcAft>
              <a:defRPr/>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Comenzando por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Moisés</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continuando con todos los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profetas</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les explicó lo referente a Él en todas las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Escrituras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7157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883744-C45A-4A37-A03F-FA85DC7BDEE1}"/>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293757"/>
          </a:xfrm>
          <a:prstGeom prst="rect">
            <a:avLst/>
          </a:prstGeom>
          <a:noFill/>
          <a:ln w="28575">
            <a:noFill/>
            <a:miter lim="800000"/>
            <a:headEnd/>
            <a:tailEnd/>
          </a:ln>
        </p:spPr>
        <p:txBody>
          <a:bodyPr wrap="square">
            <a:spAutoFit/>
          </a:bodyPr>
          <a:lstStyle/>
          <a:p>
            <a:pPr algn="ctr">
              <a:spcBef>
                <a:spcPts val="0"/>
              </a:spcBef>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Lucas 24:44</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latin typeface="Calibri" panose="020F0502020204030204" pitchFamily="34" charset="0"/>
                <a:cs typeface="Calibri" panose="020F0502020204030204" pitchFamily="34" charset="0"/>
              </a:rPr>
              <a:t>27</a:t>
            </a:r>
            <a:r>
              <a:rPr lang="en-US" b="1" baseline="30000" dirty="0">
                <a:latin typeface="Calibri" panose="020F0502020204030204" pitchFamily="34" charset="0"/>
              </a:rPr>
              <a:t> </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Comenzando por Moisés y continuando con[j] todos los profetas, les explicó lo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referente a Él en todas las Escrituras</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latin typeface="Calibri" panose="020F0502020204030204" pitchFamily="34" charset="0"/>
                <a:cs typeface="Calibri" panose="020F0502020204030204" pitchFamily="34" charset="0"/>
              </a:rPr>
              <a:t>44 </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Después Jesús les dijo: «Esto es lo que Yo les decía cuando todavía estaba con ustedes: que era necesario que se cumpliera todo lo que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sobre Mí está escrito</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 la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ley de Moisés</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 los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profetas</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en los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Salmos</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3370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883744-C45A-4A37-A03F-FA85DC7BDE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370701"/>
          </a:xfrm>
          <a:prstGeom prst="rect">
            <a:avLst/>
          </a:prstGeom>
          <a:noFill/>
          <a:ln w="28575">
            <a:noFill/>
            <a:miter lim="800000"/>
            <a:headEnd/>
            <a:tailEnd/>
          </a:ln>
        </p:spPr>
        <p:txBody>
          <a:bodyPr wrap="square">
            <a:spAutoFit/>
          </a:body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Hechos 17:1-3</a:t>
            </a:r>
          </a:p>
          <a:p>
            <a:pPr algn="just" eaLnBrk="1" fontAlgn="auto" hangingPunct="1">
              <a:spcBef>
                <a:spcPts val="600"/>
              </a:spcBef>
              <a:spcAft>
                <a:spcPts val="600"/>
              </a:spcAft>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Después de pasar por Anfípolis y Apolonia, Pablo y Silas llegaron a Tesalónica, donde había una </a:t>
            </a:r>
            <a:r>
              <a:rPr lang="es-CO"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sinagoga de los judíos</a:t>
            </a:r>
            <a:r>
              <a:rPr lang="es-CO"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 Y Pablo, entró según su costumbre, y por tres días de reposo discutió con ellos basándose en las </a:t>
            </a:r>
            <a:r>
              <a:rPr lang="es-CO"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Escrituras</a:t>
            </a:r>
            <a:r>
              <a:rPr lang="es-CO"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3 explicando y presentando evidencia de que </a:t>
            </a:r>
            <a:r>
              <a:rPr lang="es-CO"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era necesario que el Cristo padeciera y resucitara de entre los muertos</a:t>
            </a:r>
            <a:r>
              <a:rPr lang="es-CO"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diciendo: «Este Jesús, a quien yo les anuncio, es el Cristo».</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010823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026"/>
          <p:cNvSpPr>
            <a:spLocks noGrp="1" noChangeArrowheads="1"/>
          </p:cNvSpPr>
          <p:nvPr>
            <p:ph type="title"/>
          </p:nvPr>
        </p:nvSpPr>
        <p:spPr>
          <a:xfrm>
            <a:off x="1371600" y="228600"/>
            <a:ext cx="6477000" cy="1143000"/>
          </a:xfrm>
        </p:spPr>
        <p:txBody>
          <a:bodyPr/>
          <a:lstStyle/>
          <a:p>
            <a:pPr algn="ctr" eaLnBrk="1" hangingPunct="1"/>
            <a:r>
              <a:rPr lang="es-CO" sz="3600" dirty="0">
                <a:effectLst>
                  <a:outerShdw blurRad="38100" dist="38100" dir="2700000" algn="tl">
                    <a:srgbClr val="000000">
                      <a:alpha val="43137"/>
                    </a:srgbClr>
                  </a:outerShdw>
                </a:effectLst>
              </a:rPr>
              <a:t>Los Propósitos Mesiánicos de Dios Comenzando en Génesis</a:t>
            </a:r>
            <a:endParaRPr lang="en-US" sz="3600" dirty="0">
              <a:effectLst>
                <a:outerShdw blurRad="38100" dist="38100" dir="2700000" algn="tl">
                  <a:srgbClr val="000000">
                    <a:alpha val="43137"/>
                  </a:srgbClr>
                </a:outerShdw>
              </a:effectLst>
            </a:endParaRPr>
          </a:p>
        </p:txBody>
      </p:sp>
      <p:sp>
        <p:nvSpPr>
          <p:cNvPr id="93187" name="Rectangle 1027"/>
          <p:cNvSpPr>
            <a:spLocks noGrp="1" noChangeArrowheads="1"/>
          </p:cNvSpPr>
          <p:nvPr>
            <p:ph type="body" idx="1"/>
          </p:nvPr>
        </p:nvSpPr>
        <p:spPr>
          <a:xfrm>
            <a:off x="457200" y="1600200"/>
            <a:ext cx="5562600" cy="5105400"/>
          </a:xfrm>
        </p:spPr>
        <p:txBody>
          <a:bodyPr/>
          <a:lstStyle/>
          <a:p>
            <a:pPr marL="461963" indent="-461963">
              <a:spcBef>
                <a:spcPts val="0"/>
              </a:spcBef>
              <a:spcAft>
                <a:spcPts val="1200"/>
              </a:spcAft>
              <a:defRPr/>
            </a:pPr>
            <a:r>
              <a:rPr lang="en-US" dirty="0"/>
              <a:t>Protoevangelio (3:15, 21) </a:t>
            </a:r>
          </a:p>
          <a:p>
            <a:pPr marL="461963" indent="-461963">
              <a:spcBef>
                <a:spcPts val="0"/>
              </a:spcBef>
              <a:spcAft>
                <a:spcPts val="1200"/>
              </a:spcAft>
              <a:defRPr/>
            </a:pPr>
            <a:r>
              <a:rPr lang="en-US" dirty="0"/>
              <a:t>Set (4:25)</a:t>
            </a:r>
          </a:p>
          <a:p>
            <a:pPr marL="461963" indent="-461963">
              <a:spcBef>
                <a:spcPts val="0"/>
              </a:spcBef>
              <a:spcAft>
                <a:spcPts val="1200"/>
              </a:spcAft>
              <a:defRPr/>
            </a:pPr>
            <a:r>
              <a:rPr lang="en-US" dirty="0"/>
              <a:t>Noé (Gen 5:29)</a:t>
            </a:r>
          </a:p>
          <a:p>
            <a:pPr marL="461963" indent="-461963">
              <a:spcBef>
                <a:spcPts val="0"/>
              </a:spcBef>
              <a:spcAft>
                <a:spcPts val="1200"/>
              </a:spcAft>
              <a:defRPr/>
            </a:pPr>
            <a:r>
              <a:rPr lang="en-US" dirty="0"/>
              <a:t>Sem (9:26)</a:t>
            </a:r>
          </a:p>
          <a:p>
            <a:pPr marL="461963" indent="-461963">
              <a:spcBef>
                <a:spcPts val="0"/>
              </a:spcBef>
              <a:spcAft>
                <a:spcPts val="1200"/>
              </a:spcAft>
              <a:defRPr/>
            </a:pPr>
            <a:r>
              <a:rPr lang="en-US" dirty="0"/>
              <a:t>Abraham (12:3)</a:t>
            </a:r>
          </a:p>
          <a:p>
            <a:pPr marL="461963" indent="-461963">
              <a:spcBef>
                <a:spcPts val="0"/>
              </a:spcBef>
              <a:spcAft>
                <a:spcPts val="1200"/>
              </a:spcAft>
              <a:defRPr/>
            </a:pPr>
            <a:r>
              <a:rPr lang="en-US" dirty="0"/>
              <a:t>Isaac (21:12)</a:t>
            </a:r>
          </a:p>
          <a:p>
            <a:pPr marL="461963" indent="-461963">
              <a:spcBef>
                <a:spcPts val="0"/>
              </a:spcBef>
              <a:spcAft>
                <a:spcPts val="1200"/>
              </a:spcAft>
              <a:defRPr/>
            </a:pPr>
            <a:r>
              <a:rPr lang="en-US" dirty="0"/>
              <a:t>Jacob (25:23)</a:t>
            </a:r>
          </a:p>
          <a:p>
            <a:pPr marL="461963" indent="-461963">
              <a:spcBef>
                <a:spcPts val="0"/>
              </a:spcBef>
              <a:spcAft>
                <a:spcPts val="1200"/>
              </a:spcAft>
              <a:defRPr/>
            </a:pPr>
            <a:r>
              <a:rPr lang="en-US" dirty="0"/>
              <a:t>Judá (49:10)</a:t>
            </a:r>
          </a:p>
        </p:txBody>
      </p:sp>
      <p:pic>
        <p:nvPicPr>
          <p:cNvPr id="4"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486400" y="1891506"/>
            <a:ext cx="2992438" cy="3074988"/>
          </a:xfrm>
          <a:prstGeom prst="rect">
            <a:avLst/>
          </a:prstGeom>
          <a:noFill/>
          <a:ln w="9525">
            <a:noFill/>
            <a:miter lim="800000"/>
            <a:headEnd/>
            <a:tailEnd/>
          </a:ln>
        </p:spPr>
      </p:pic>
    </p:spTree>
    <p:extLst>
      <p:ext uri="{BB962C8B-B14F-4D97-AF65-F5344CB8AC3E}">
        <p14:creationId xmlns:p14="http://schemas.microsoft.com/office/powerpoint/2010/main" val="22559577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838200" y="225425"/>
            <a:ext cx="7772400" cy="1143000"/>
          </a:xfrm>
        </p:spPr>
        <p:txBody>
          <a:bodyPr/>
          <a:lstStyle/>
          <a:p>
            <a:pPr algn="ctr" eaLnBrk="1" hangingPunct="1"/>
            <a:r>
              <a:rPr lang="en-US" sz="3600" dirty="0">
                <a:effectLst>
                  <a:outerShdw blurRad="38100" dist="38100" dir="2700000" algn="tl">
                    <a:srgbClr val="000000">
                      <a:alpha val="43137"/>
                    </a:srgbClr>
                  </a:outerShdw>
                </a:effectLst>
              </a:rPr>
              <a:t>Cristo en Génesis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outerShdw>
                </a:effectLst>
                <a:ea typeface="+mn-ea"/>
                <a:cs typeface="Calibri" panose="020F0502020204030204" pitchFamily="34" charset="0"/>
              </a:rPr>
              <a:t>(Lucas 24:27, 44)</a:t>
            </a:r>
          </a:p>
        </p:txBody>
      </p:sp>
      <p:sp>
        <p:nvSpPr>
          <p:cNvPr id="94211" name="Rectangle 3"/>
          <p:cNvSpPr>
            <a:spLocks noGrp="1" noChangeArrowheads="1"/>
          </p:cNvSpPr>
          <p:nvPr>
            <p:ph type="body" idx="1"/>
          </p:nvPr>
        </p:nvSpPr>
        <p:spPr>
          <a:xfrm>
            <a:off x="952500" y="1600200"/>
            <a:ext cx="7239000" cy="4572000"/>
          </a:xfrm>
        </p:spPr>
        <p:txBody>
          <a:bodyPr/>
          <a:lstStyle/>
          <a:p>
            <a:pPr eaLnBrk="1" hangingPunct="1">
              <a:spcBef>
                <a:spcPts val="0"/>
              </a:spcBef>
              <a:spcAft>
                <a:spcPts val="3600"/>
              </a:spcAft>
              <a:buFont typeface="Wingdings" pitchFamily="2" charset="2"/>
              <a:buNone/>
              <a:defRPr/>
            </a:pPr>
            <a:r>
              <a:rPr lang="es-CO" dirty="0">
                <a:cs typeface="Calibri" panose="020F0502020204030204" pitchFamily="34" charset="0"/>
              </a:rPr>
              <a:t>Cristo se ve tipológicamente en</a:t>
            </a:r>
            <a:r>
              <a:rPr lang="en-US" dirty="0">
                <a:cs typeface="Calibri" panose="020F0502020204030204" pitchFamily="34" charset="0"/>
              </a:rPr>
              <a:t>:</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Adán (Gén. 1‒3; Rom 5:14)</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Melquisedec (Gén. 14:18-20; Heb 7:3)</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Isaac (Gén. 22:5; Heb 11:19)</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José (Gén. 37‒50)</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D3FFE-41A6-E5B7-F005-AB7ED81E8C37}"/>
            </a:ext>
          </a:extLst>
        </p:cNvPr>
        <p:cNvGrpSpPr/>
        <p:nvPr/>
      </p:nvGrpSpPr>
      <p:grpSpPr>
        <a:xfrm>
          <a:off x="0" y="0"/>
          <a:ext cx="0" cy="0"/>
          <a:chOff x="0" y="0"/>
          <a:chExt cx="0" cy="0"/>
        </a:xfrm>
      </p:grpSpPr>
      <p:sp>
        <p:nvSpPr>
          <p:cNvPr id="51201" name="Rectangle 2">
            <a:extLst>
              <a:ext uri="{FF2B5EF4-FFF2-40B4-BE49-F238E27FC236}">
                <a16:creationId xmlns:a16="http://schemas.microsoft.com/office/drawing/2014/main" id="{1CFC3412-FE18-55BC-C3FC-420FD2F1E127}"/>
              </a:ext>
            </a:extLst>
          </p:cNvPr>
          <p:cNvSpPr>
            <a:spLocks noGrp="1" noChangeArrowheads="1"/>
          </p:cNvSpPr>
          <p:nvPr>
            <p:ph type="title"/>
          </p:nvPr>
        </p:nvSpPr>
        <p:spPr>
          <a:xfrm>
            <a:off x="838200" y="225425"/>
            <a:ext cx="7772400" cy="1143000"/>
          </a:xfrm>
        </p:spPr>
        <p:txBody>
          <a:bodyPr/>
          <a:lstStyle/>
          <a:p>
            <a:pPr algn="ctr" eaLnBrk="1" hangingPunct="1"/>
            <a:r>
              <a:rPr lang="en-US" sz="3600" dirty="0">
                <a:effectLst>
                  <a:outerShdw blurRad="38100" dist="38100" dir="2700000" algn="tl">
                    <a:srgbClr val="000000">
                      <a:alpha val="43137"/>
                    </a:srgbClr>
                  </a:outerShdw>
                </a:effectLst>
              </a:rPr>
              <a:t>Cristo en Génesis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outerShdw>
                </a:effectLst>
                <a:ea typeface="+mn-ea"/>
                <a:cs typeface="Calibri" panose="020F0502020204030204" pitchFamily="34" charset="0"/>
              </a:rPr>
              <a:t>(Lucas 24:27, 44)</a:t>
            </a:r>
          </a:p>
        </p:txBody>
      </p:sp>
      <p:sp>
        <p:nvSpPr>
          <p:cNvPr id="94211" name="Rectangle 3">
            <a:extLst>
              <a:ext uri="{FF2B5EF4-FFF2-40B4-BE49-F238E27FC236}">
                <a16:creationId xmlns:a16="http://schemas.microsoft.com/office/drawing/2014/main" id="{A48CDF46-5B7B-4E90-AE95-5933A8C8490F}"/>
              </a:ext>
            </a:extLst>
          </p:cNvPr>
          <p:cNvSpPr>
            <a:spLocks noGrp="1" noChangeArrowheads="1"/>
          </p:cNvSpPr>
          <p:nvPr>
            <p:ph type="body" idx="1"/>
          </p:nvPr>
        </p:nvSpPr>
        <p:spPr>
          <a:xfrm>
            <a:off x="952500" y="1600200"/>
            <a:ext cx="7239000" cy="4572000"/>
          </a:xfrm>
        </p:spPr>
        <p:txBody>
          <a:bodyPr/>
          <a:lstStyle/>
          <a:p>
            <a:pPr eaLnBrk="1" hangingPunct="1">
              <a:spcBef>
                <a:spcPts val="0"/>
              </a:spcBef>
              <a:spcAft>
                <a:spcPts val="3600"/>
              </a:spcAft>
              <a:buFont typeface="Wingdings" pitchFamily="2" charset="2"/>
              <a:buNone/>
              <a:defRPr/>
            </a:pPr>
            <a:r>
              <a:rPr lang="es-CO" dirty="0">
                <a:cs typeface="Calibri" panose="020F0502020204030204" pitchFamily="34" charset="0"/>
              </a:rPr>
              <a:t>Cristo se ve tipológicamente en</a:t>
            </a:r>
            <a:r>
              <a:rPr lang="en-US" dirty="0">
                <a:cs typeface="Calibri" panose="020F0502020204030204" pitchFamily="34" charset="0"/>
              </a:rPr>
              <a:t>:</a:t>
            </a:r>
          </a:p>
          <a:p>
            <a:pPr marL="514350" indent="-514350" eaLnBrk="1" hangingPunct="1">
              <a:spcBef>
                <a:spcPts val="0"/>
              </a:spcBef>
              <a:spcAft>
                <a:spcPts val="3600"/>
              </a:spcAft>
              <a:buSzPct val="100000"/>
              <a:buFont typeface="+mj-lt"/>
              <a:buAutoNum type="arabicPeriod"/>
              <a:defRPr/>
            </a:pPr>
            <a:r>
              <a:rPr lang="en-US" b="1" u="sng" dirty="0">
                <a:solidFill>
                  <a:srgbClr val="FFFFCC"/>
                </a:solidFill>
                <a:cs typeface="Calibri" panose="020F0502020204030204" pitchFamily="34" charset="0"/>
              </a:rPr>
              <a:t>Adán (Gen. 1‒3; Rom 5:14)</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Melquisedec (Gen. 14:18-20; Heb 7:3)</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Isaac (Gen. 22:5; Heb 11:19)</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José (Gen. 37‒50)</a:t>
            </a:r>
            <a:endParaRPr lang="en-US" dirty="0"/>
          </a:p>
        </p:txBody>
      </p:sp>
    </p:spTree>
    <p:extLst>
      <p:ext uri="{BB962C8B-B14F-4D97-AF65-F5344CB8AC3E}">
        <p14:creationId xmlns:p14="http://schemas.microsoft.com/office/powerpoint/2010/main" val="26439467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4D802F9-1D32-4E74-9F52-90909A6235D2}"/>
              </a:ext>
            </a:extLst>
          </p:cNvPr>
          <p:cNvGraphicFramePr>
            <a:graphicFrameLocks noGrp="1"/>
          </p:cNvGraphicFramePr>
          <p:nvPr>
            <p:ph idx="4294967295"/>
            <p:extLst>
              <p:ext uri="{D42A27DB-BD31-4B8C-83A1-F6EECF244321}">
                <p14:modId xmlns:p14="http://schemas.microsoft.com/office/powerpoint/2010/main" val="1356313328"/>
              </p:ext>
            </p:extLst>
          </p:nvPr>
        </p:nvGraphicFramePr>
        <p:xfrm>
          <a:off x="228600" y="289232"/>
          <a:ext cx="8686800" cy="5577850"/>
        </p:xfrm>
        <a:graphic>
          <a:graphicData uri="http://schemas.openxmlformats.org/drawingml/2006/table">
            <a:tbl>
              <a:tblPr firstRow="1" bandRow="1">
                <a:tableStyleId>{073A0DAA-6AF3-43AB-8588-CEC1D06C72B9}</a:tableStyleId>
              </a:tblPr>
              <a:tblGrid>
                <a:gridCol w="3352800">
                  <a:extLst>
                    <a:ext uri="{9D8B030D-6E8A-4147-A177-3AD203B41FA5}">
                      <a16:colId xmlns:a16="http://schemas.microsoft.com/office/drawing/2014/main" val="2874076819"/>
                    </a:ext>
                  </a:extLst>
                </a:gridCol>
                <a:gridCol w="2667000">
                  <a:extLst>
                    <a:ext uri="{9D8B030D-6E8A-4147-A177-3AD203B41FA5}">
                      <a16:colId xmlns:a16="http://schemas.microsoft.com/office/drawing/2014/main" val="1105460845"/>
                    </a:ext>
                  </a:extLst>
                </a:gridCol>
                <a:gridCol w="2667000">
                  <a:extLst>
                    <a:ext uri="{9D8B030D-6E8A-4147-A177-3AD203B41FA5}">
                      <a16:colId xmlns:a16="http://schemas.microsoft.com/office/drawing/2014/main" val="3370307505"/>
                    </a:ext>
                  </a:extLst>
                </a:gridCol>
              </a:tblGrid>
              <a:tr h="502973">
                <a:tc gridSpan="3">
                  <a:txBody>
                    <a:bodyPr/>
                    <a:lstStyle/>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Los Dos Hombres más Influenyentes en la Historia del Mundo</a:t>
                      </a:r>
                      <a:endParaRPr lang="en-US" sz="2700" dirty="0">
                        <a:latin typeface="Calibri" panose="020F0502020204030204" pitchFamily="34" charset="0"/>
                        <a:cs typeface="Calibri" panose="020F0502020204030204" pitchFamily="34" charset="0"/>
                      </a:endParaRPr>
                    </a:p>
                  </a:txBody>
                  <a:tcPr marT="45725" marB="45725"/>
                </a:tc>
                <a:tc hMerge="1">
                  <a:txBody>
                    <a:bodyPr/>
                    <a:lstStyle/>
                    <a:p>
                      <a:endParaRPr lang="en-US" sz="2700" dirty="0">
                        <a:latin typeface="Calibri" panose="020F0502020204030204" pitchFamily="34" charset="0"/>
                        <a:cs typeface="Calibri" panose="020F0502020204030204" pitchFamily="34" charset="0"/>
                      </a:endParaRPr>
                    </a:p>
                  </a:txBody>
                  <a:tcPr marT="45725" marB="45725"/>
                </a:tc>
                <a:tc hMerge="1">
                  <a:txBody>
                    <a:bodyPr/>
                    <a:lstStyle/>
                    <a:p>
                      <a:endParaRPr lang="en-US" sz="2700" dirty="0">
                        <a:latin typeface="Calibri" panose="020F0502020204030204" pitchFamily="34" charset="0"/>
                        <a:cs typeface="Calibri" panose="020F0502020204030204" pitchFamily="34" charset="0"/>
                      </a:endParaRPr>
                    </a:p>
                  </a:txBody>
                  <a:tcPr marT="45725" marB="45725"/>
                </a:tc>
                <a:extLst>
                  <a:ext uri="{0D108BD9-81ED-4DB2-BD59-A6C34878D82A}">
                    <a16:rowId xmlns:a16="http://schemas.microsoft.com/office/drawing/2014/main" val="1580196793"/>
                  </a:ext>
                </a:extLst>
              </a:tr>
              <a:tr h="731520">
                <a:tc>
                  <a:txBody>
                    <a:bodyPr/>
                    <a:lstStyle/>
                    <a:p>
                      <a:pPr algn="ctr"/>
                      <a:endParaRPr lang="en-US" sz="3200" dirty="0">
                        <a:latin typeface="Calibri" panose="020F0502020204030204" pitchFamily="34" charset="0"/>
                        <a:cs typeface="Calibri" panose="020F0502020204030204" pitchFamily="34" charset="0"/>
                      </a:endParaRPr>
                    </a:p>
                  </a:txBody>
                  <a:tcPr marT="45725" marB="45725"/>
                </a:tc>
                <a:tc>
                  <a:txBody>
                    <a:bodyPr/>
                    <a:lstStyle/>
                    <a:p>
                      <a:pPr algn="ctr"/>
                      <a:r>
                        <a:rPr lang="en-US" sz="3200" b="1" dirty="0">
                          <a:solidFill>
                            <a:srgbClr val="C00000"/>
                          </a:solidFill>
                          <a:latin typeface="Calibri" panose="020F0502020204030204" pitchFamily="34" charset="0"/>
                          <a:cs typeface="Calibri" panose="020F0502020204030204" pitchFamily="34" charset="0"/>
                        </a:rPr>
                        <a:t>Adán</a:t>
                      </a:r>
                    </a:p>
                  </a:txBody>
                  <a:tcPr marT="45725" marB="45725"/>
                </a:tc>
                <a:tc>
                  <a:txBody>
                    <a:bodyPr/>
                    <a:lstStyle/>
                    <a:p>
                      <a:pPr algn="ctr"/>
                      <a:r>
                        <a:rPr lang="en-US" sz="3200" b="1" dirty="0">
                          <a:solidFill>
                            <a:srgbClr val="0000CC"/>
                          </a:solidFill>
                          <a:latin typeface="Calibri" panose="020F0502020204030204" pitchFamily="34" charset="0"/>
                          <a:cs typeface="Calibri" panose="020F0502020204030204" pitchFamily="34" charset="0"/>
                        </a:rPr>
                        <a:t>Jesús</a:t>
                      </a:r>
                    </a:p>
                  </a:txBody>
                  <a:tcPr marT="45725" marB="45725"/>
                </a:tc>
                <a:extLst>
                  <a:ext uri="{0D108BD9-81ED-4DB2-BD59-A6C34878D82A}">
                    <a16:rowId xmlns:a16="http://schemas.microsoft.com/office/drawing/2014/main" val="2650612370"/>
                  </a:ext>
                </a:extLst>
              </a:tr>
              <a:tr h="731520">
                <a:tc>
                  <a:txBody>
                    <a:bodyPr/>
                    <a:lstStyle/>
                    <a:p>
                      <a:r>
                        <a:rPr lang="en-US" sz="3200" dirty="0">
                          <a:latin typeface="Calibri" panose="020F0502020204030204" pitchFamily="34" charset="0"/>
                          <a:cs typeface="Calibri" panose="020F0502020204030204" pitchFamily="34" charset="0"/>
                        </a:rPr>
                        <a:t>Acción única</a:t>
                      </a:r>
                    </a:p>
                  </a:txBody>
                  <a:tcPr marT="45725" marB="45725"/>
                </a:tc>
                <a:tc>
                  <a:txBody>
                    <a:bodyPr/>
                    <a:lstStyle/>
                    <a:p>
                      <a:pPr algn="ctr"/>
                      <a:r>
                        <a:rPr lang="en-US" sz="3200" kern="1200" dirty="0">
                          <a:solidFill>
                            <a:schemeClr val="dk1"/>
                          </a:solidFill>
                          <a:latin typeface="Calibri" panose="020F0502020204030204" pitchFamily="34" charset="0"/>
                          <a:ea typeface="+mn-ea"/>
                          <a:cs typeface="Calibri" panose="020F0502020204030204" pitchFamily="34" charset="0"/>
                        </a:rPr>
                        <a:t>Desobediencia</a:t>
                      </a:r>
                    </a:p>
                  </a:txBody>
                  <a:tcPr marT="45725" marB="45725"/>
                </a:tc>
                <a:tc>
                  <a:txBody>
                    <a:bodyPr/>
                    <a:lstStyle/>
                    <a:p>
                      <a:pPr algn="ctr"/>
                      <a:r>
                        <a:rPr lang="en-US" sz="3200" kern="1200" dirty="0">
                          <a:solidFill>
                            <a:schemeClr val="dk1"/>
                          </a:solidFill>
                          <a:latin typeface="Calibri" panose="020F0502020204030204" pitchFamily="34" charset="0"/>
                          <a:ea typeface="+mn-ea"/>
                          <a:cs typeface="Calibri" panose="020F0502020204030204" pitchFamily="34" charset="0"/>
                        </a:rPr>
                        <a:t>Obediencia</a:t>
                      </a:r>
                    </a:p>
                  </a:txBody>
                  <a:tcPr marT="45725" marB="45725"/>
                </a:tc>
                <a:extLst>
                  <a:ext uri="{0D108BD9-81ED-4DB2-BD59-A6C34878D82A}">
                    <a16:rowId xmlns:a16="http://schemas.microsoft.com/office/drawing/2014/main" val="885684907"/>
                  </a:ext>
                </a:extLst>
              </a:tr>
              <a:tr h="731520">
                <a:tc>
                  <a:txBody>
                    <a:bodyPr/>
                    <a:lstStyle/>
                    <a:p>
                      <a:r>
                        <a:rPr lang="en-US" sz="3200" dirty="0">
                          <a:latin typeface="Calibri" panose="020F0502020204030204" pitchFamily="34" charset="0"/>
                          <a:cs typeface="Calibri" panose="020F0502020204030204" pitchFamily="34" charset="0"/>
                        </a:rPr>
                        <a:t>Arbol</a:t>
                      </a:r>
                    </a:p>
                  </a:txBody>
                  <a:tcPr marT="45725" marB="45725"/>
                </a:tc>
                <a:tc>
                  <a:txBody>
                    <a:bodyPr/>
                    <a:lstStyle/>
                    <a:p>
                      <a:pPr algn="ctr"/>
                      <a:r>
                        <a:rPr lang="en-US" sz="3200" kern="1200" dirty="0">
                          <a:solidFill>
                            <a:schemeClr val="dk1"/>
                          </a:solidFill>
                          <a:latin typeface="Calibri" panose="020F0502020204030204" pitchFamily="34" charset="0"/>
                          <a:ea typeface="+mn-ea"/>
                          <a:cs typeface="Calibri" panose="020F0502020204030204" pitchFamily="34" charset="0"/>
                        </a:rPr>
                        <a:t>Conocimiento</a:t>
                      </a:r>
                    </a:p>
                  </a:txBody>
                  <a:tcPr marT="45725" marB="45725"/>
                </a:tc>
                <a:tc>
                  <a:txBody>
                    <a:bodyPr/>
                    <a:lstStyle/>
                    <a:p>
                      <a:pPr algn="ctr"/>
                      <a:r>
                        <a:rPr lang="en-US" sz="3200" kern="1200" dirty="0">
                          <a:solidFill>
                            <a:schemeClr val="dk1"/>
                          </a:solidFill>
                          <a:latin typeface="Calibri" panose="020F0502020204030204" pitchFamily="34" charset="0"/>
                          <a:ea typeface="+mn-ea"/>
                          <a:cs typeface="Calibri" panose="020F0502020204030204" pitchFamily="34" charset="0"/>
                        </a:rPr>
                        <a:t>Cruz</a:t>
                      </a:r>
                    </a:p>
                  </a:txBody>
                  <a:tcPr marT="45725" marB="45725"/>
                </a:tc>
                <a:extLst>
                  <a:ext uri="{0D108BD9-81ED-4DB2-BD59-A6C34878D82A}">
                    <a16:rowId xmlns:a16="http://schemas.microsoft.com/office/drawing/2014/main" val="2049782286"/>
                  </a:ext>
                </a:extLst>
              </a:tr>
              <a:tr h="731520">
                <a:tc>
                  <a:txBody>
                    <a:bodyPr/>
                    <a:lstStyle/>
                    <a:p>
                      <a:r>
                        <a:rPr lang="en-US" sz="3200" dirty="0">
                          <a:latin typeface="Calibri" panose="020F0502020204030204" pitchFamily="34" charset="0"/>
                          <a:cs typeface="Calibri" panose="020F0502020204030204" pitchFamily="34" charset="0"/>
                        </a:rPr>
                        <a:t>Impacto universal</a:t>
                      </a:r>
                    </a:p>
                  </a:txBody>
                  <a:tcPr marT="45725" marB="45725"/>
                </a:tc>
                <a:tc>
                  <a:txBody>
                    <a:bodyPr/>
                    <a:lstStyle/>
                    <a:p>
                      <a:pPr algn="ctr"/>
                      <a:r>
                        <a:rPr lang="en-US" sz="3200" kern="1200" dirty="0">
                          <a:solidFill>
                            <a:schemeClr val="dk1"/>
                          </a:solidFill>
                          <a:latin typeface="Calibri" panose="020F0502020204030204" pitchFamily="34" charset="0"/>
                          <a:ea typeface="+mn-ea"/>
                          <a:cs typeface="Calibri" panose="020F0502020204030204" pitchFamily="34" charset="0"/>
                        </a:rPr>
                        <a:t>Maldición</a:t>
                      </a:r>
                    </a:p>
                  </a:txBody>
                  <a:tcPr marT="45725" marB="45725"/>
                </a:tc>
                <a:tc>
                  <a:txBody>
                    <a:bodyPr/>
                    <a:lstStyle/>
                    <a:p>
                      <a:pPr algn="ctr"/>
                      <a:r>
                        <a:rPr lang="en-US" sz="3200" kern="1200" dirty="0">
                          <a:solidFill>
                            <a:schemeClr val="dk1"/>
                          </a:solidFill>
                          <a:latin typeface="Calibri" panose="020F0502020204030204" pitchFamily="34" charset="0"/>
                          <a:ea typeface="+mn-ea"/>
                          <a:cs typeface="Calibri" panose="020F0502020204030204" pitchFamily="34" charset="0"/>
                        </a:rPr>
                        <a:t>Bendición</a:t>
                      </a:r>
                    </a:p>
                  </a:txBody>
                  <a:tcPr marT="45725" marB="45725"/>
                </a:tc>
                <a:extLst>
                  <a:ext uri="{0D108BD9-81ED-4DB2-BD59-A6C34878D82A}">
                    <a16:rowId xmlns:a16="http://schemas.microsoft.com/office/drawing/2014/main" val="4258487401"/>
                  </a:ext>
                </a:extLst>
              </a:tr>
              <a:tr h="731520">
                <a:tc>
                  <a:txBody>
                    <a:bodyPr/>
                    <a:lstStyle/>
                    <a:p>
                      <a:r>
                        <a:rPr lang="en-US" sz="3200" dirty="0">
                          <a:latin typeface="Calibri" panose="020F0502020204030204" pitchFamily="34" charset="0"/>
                          <a:cs typeface="Calibri" panose="020F0502020204030204" pitchFamily="34" charset="0"/>
                        </a:rPr>
                        <a:t>Nacimiento</a:t>
                      </a:r>
                    </a:p>
                  </a:txBody>
                  <a:tcPr marT="45725" marB="45725"/>
                </a:tc>
                <a:tc>
                  <a:txBody>
                    <a:bodyPr/>
                    <a:lstStyle/>
                    <a:p>
                      <a:pPr algn="ctr"/>
                      <a:r>
                        <a:rPr lang="en-US" sz="3200" kern="1200" dirty="0">
                          <a:solidFill>
                            <a:schemeClr val="dk1"/>
                          </a:solidFill>
                          <a:latin typeface="Calibri" panose="020F0502020204030204" pitchFamily="34" charset="0"/>
                          <a:ea typeface="+mn-ea"/>
                          <a:cs typeface="Calibri" panose="020F0502020204030204" pitchFamily="34" charset="0"/>
                        </a:rPr>
                        <a:t>Física</a:t>
                      </a:r>
                    </a:p>
                  </a:txBody>
                  <a:tcPr marT="45725" marB="45725"/>
                </a:tc>
                <a:tc>
                  <a:txBody>
                    <a:bodyPr/>
                    <a:lstStyle/>
                    <a:p>
                      <a:pPr algn="ctr"/>
                      <a:r>
                        <a:rPr lang="en-US" sz="3200" kern="1200" dirty="0">
                          <a:solidFill>
                            <a:schemeClr val="dk1"/>
                          </a:solidFill>
                          <a:latin typeface="Calibri" panose="020F0502020204030204" pitchFamily="34" charset="0"/>
                          <a:ea typeface="+mn-ea"/>
                          <a:cs typeface="Calibri" panose="020F0502020204030204" pitchFamily="34" charset="0"/>
                        </a:rPr>
                        <a:t>Espiritual</a:t>
                      </a:r>
                    </a:p>
                  </a:txBody>
                  <a:tcPr marT="45725" marB="45725"/>
                </a:tc>
                <a:extLst>
                  <a:ext uri="{0D108BD9-81ED-4DB2-BD59-A6C34878D82A}">
                    <a16:rowId xmlns:a16="http://schemas.microsoft.com/office/drawing/2014/main" val="3192554384"/>
                  </a:ext>
                </a:extLst>
              </a:tr>
              <a:tr h="731520">
                <a:tc>
                  <a:txBody>
                    <a:bodyPr/>
                    <a:lstStyle/>
                    <a:p>
                      <a:r>
                        <a:rPr lang="en-US" sz="3200" dirty="0">
                          <a:latin typeface="Calibri" panose="020F0502020204030204" pitchFamily="34" charset="0"/>
                          <a:cs typeface="Calibri" panose="020F0502020204030204" pitchFamily="34" charset="0"/>
                        </a:rPr>
                        <a:t>Adán</a:t>
                      </a:r>
                    </a:p>
                  </a:txBody>
                  <a:tcPr marT="45725" marB="45725"/>
                </a:tc>
                <a:tc>
                  <a:txBody>
                    <a:bodyPr/>
                    <a:lstStyle/>
                    <a:p>
                      <a:pPr algn="ctr"/>
                      <a:r>
                        <a:rPr lang="en-US" sz="3200" kern="1200" dirty="0">
                          <a:solidFill>
                            <a:schemeClr val="dk1"/>
                          </a:solidFill>
                          <a:latin typeface="Calibri" panose="020F0502020204030204" pitchFamily="34" charset="0"/>
                          <a:ea typeface="+mn-ea"/>
                          <a:cs typeface="Calibri" panose="020F0502020204030204" pitchFamily="34" charset="0"/>
                        </a:rPr>
                        <a:t>Primero</a:t>
                      </a:r>
                    </a:p>
                  </a:txBody>
                  <a:tcPr marT="45725" marB="45725"/>
                </a:tc>
                <a:tc>
                  <a:txBody>
                    <a:bodyPr/>
                    <a:lstStyle/>
                    <a:p>
                      <a:pPr algn="ctr"/>
                      <a:r>
                        <a:rPr lang="en-US" sz="3200" kern="1200" dirty="0">
                          <a:solidFill>
                            <a:schemeClr val="dk1"/>
                          </a:solidFill>
                          <a:latin typeface="Calibri" panose="020F0502020204030204" pitchFamily="34" charset="0"/>
                          <a:ea typeface="+mn-ea"/>
                          <a:cs typeface="Calibri" panose="020F0502020204030204" pitchFamily="34" charset="0"/>
                        </a:rPr>
                        <a:t>Último</a:t>
                      </a:r>
                    </a:p>
                  </a:txBody>
                  <a:tcPr marT="45725" marB="45725"/>
                </a:tc>
                <a:extLst>
                  <a:ext uri="{0D108BD9-81ED-4DB2-BD59-A6C34878D82A}">
                    <a16:rowId xmlns:a16="http://schemas.microsoft.com/office/drawing/2014/main" val="634148708"/>
                  </a:ext>
                </a:extLst>
              </a:tr>
            </a:tbl>
          </a:graphicData>
        </a:graphic>
      </p:graphicFrame>
    </p:spTree>
    <p:extLst>
      <p:ext uri="{BB962C8B-B14F-4D97-AF65-F5344CB8AC3E}">
        <p14:creationId xmlns:p14="http://schemas.microsoft.com/office/powerpoint/2010/main" val="8808555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AE46D-515A-A90B-5898-8081334EF0B0}"/>
            </a:ext>
          </a:extLst>
        </p:cNvPr>
        <p:cNvGrpSpPr/>
        <p:nvPr/>
      </p:nvGrpSpPr>
      <p:grpSpPr>
        <a:xfrm>
          <a:off x="0" y="0"/>
          <a:ext cx="0" cy="0"/>
          <a:chOff x="0" y="0"/>
          <a:chExt cx="0" cy="0"/>
        </a:xfrm>
      </p:grpSpPr>
      <p:sp>
        <p:nvSpPr>
          <p:cNvPr id="51201" name="Rectangle 2">
            <a:extLst>
              <a:ext uri="{FF2B5EF4-FFF2-40B4-BE49-F238E27FC236}">
                <a16:creationId xmlns:a16="http://schemas.microsoft.com/office/drawing/2014/main" id="{710231D8-FD48-3D1A-EF41-E7556206E13E}"/>
              </a:ext>
            </a:extLst>
          </p:cNvPr>
          <p:cNvSpPr>
            <a:spLocks noGrp="1" noChangeArrowheads="1"/>
          </p:cNvSpPr>
          <p:nvPr>
            <p:ph type="title"/>
          </p:nvPr>
        </p:nvSpPr>
        <p:spPr>
          <a:xfrm>
            <a:off x="838200" y="225425"/>
            <a:ext cx="7772400" cy="1143000"/>
          </a:xfrm>
        </p:spPr>
        <p:txBody>
          <a:bodyPr/>
          <a:lstStyle/>
          <a:p>
            <a:pPr algn="ctr" eaLnBrk="1" hangingPunct="1"/>
            <a:r>
              <a:rPr lang="en-US" sz="3600" dirty="0">
                <a:effectLst>
                  <a:outerShdw blurRad="38100" dist="38100" dir="2700000" algn="tl">
                    <a:srgbClr val="000000">
                      <a:alpha val="43137"/>
                    </a:srgbClr>
                  </a:outerShdw>
                </a:effectLst>
              </a:rPr>
              <a:t>Cristo en Génesis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outerShdw>
                </a:effectLst>
                <a:ea typeface="+mn-ea"/>
                <a:cs typeface="Calibri" panose="020F0502020204030204" pitchFamily="34" charset="0"/>
              </a:rPr>
              <a:t>(Lucas 24:27, 44)</a:t>
            </a:r>
          </a:p>
        </p:txBody>
      </p:sp>
      <p:sp>
        <p:nvSpPr>
          <p:cNvPr id="94211" name="Rectangle 3">
            <a:extLst>
              <a:ext uri="{FF2B5EF4-FFF2-40B4-BE49-F238E27FC236}">
                <a16:creationId xmlns:a16="http://schemas.microsoft.com/office/drawing/2014/main" id="{0F30A3C8-04C4-32A2-A041-14F92E87F51F}"/>
              </a:ext>
            </a:extLst>
          </p:cNvPr>
          <p:cNvSpPr>
            <a:spLocks noGrp="1" noChangeArrowheads="1"/>
          </p:cNvSpPr>
          <p:nvPr>
            <p:ph type="body" idx="1"/>
          </p:nvPr>
        </p:nvSpPr>
        <p:spPr>
          <a:xfrm>
            <a:off x="952500" y="1600200"/>
            <a:ext cx="7239000" cy="4572000"/>
          </a:xfrm>
        </p:spPr>
        <p:txBody>
          <a:bodyPr/>
          <a:lstStyle/>
          <a:p>
            <a:pPr eaLnBrk="1" hangingPunct="1">
              <a:spcBef>
                <a:spcPts val="0"/>
              </a:spcBef>
              <a:spcAft>
                <a:spcPts val="3600"/>
              </a:spcAft>
              <a:buFont typeface="Wingdings" pitchFamily="2" charset="2"/>
              <a:buNone/>
              <a:defRPr/>
            </a:pPr>
            <a:r>
              <a:rPr lang="es-CO" dirty="0">
                <a:cs typeface="Calibri" panose="020F0502020204030204" pitchFamily="34" charset="0"/>
              </a:rPr>
              <a:t>Cristo se ve tipológicamente en</a:t>
            </a:r>
            <a:r>
              <a:rPr lang="en-US" dirty="0">
                <a:cs typeface="Calibri" panose="020F0502020204030204" pitchFamily="34" charset="0"/>
              </a:rPr>
              <a:t>:</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Adán (Gén. 1‒3; Rom 5:14)</a:t>
            </a:r>
          </a:p>
          <a:p>
            <a:pPr marL="514350" indent="-514350" eaLnBrk="1" hangingPunct="1">
              <a:spcBef>
                <a:spcPts val="0"/>
              </a:spcBef>
              <a:spcAft>
                <a:spcPts val="3600"/>
              </a:spcAft>
              <a:buSzPct val="100000"/>
              <a:buFont typeface="+mj-lt"/>
              <a:buAutoNum type="arabicPeriod"/>
              <a:defRPr/>
            </a:pPr>
            <a:r>
              <a:rPr lang="en-US" b="1" u="sng" dirty="0">
                <a:solidFill>
                  <a:srgbClr val="FFFFCC"/>
                </a:solidFill>
                <a:cs typeface="Calibri" panose="020F0502020204030204" pitchFamily="34" charset="0"/>
              </a:rPr>
              <a:t>Melquisedec (Gén. 14:18-20; Heb 7:3)</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Isaac (Gén. 22:5; Heb 11:19)</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José (Gén. 37‒50)</a:t>
            </a:r>
            <a:endParaRPr lang="en-US" dirty="0"/>
          </a:p>
        </p:txBody>
      </p:sp>
    </p:spTree>
    <p:extLst>
      <p:ext uri="{BB962C8B-B14F-4D97-AF65-F5344CB8AC3E}">
        <p14:creationId xmlns:p14="http://schemas.microsoft.com/office/powerpoint/2010/main" val="12315155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5684D-491D-A6AA-D7A7-4965A3488026}"/>
            </a:ext>
          </a:extLst>
        </p:cNvPr>
        <p:cNvGrpSpPr/>
        <p:nvPr/>
      </p:nvGrpSpPr>
      <p:grpSpPr>
        <a:xfrm>
          <a:off x="0" y="0"/>
          <a:ext cx="0" cy="0"/>
          <a:chOff x="0" y="0"/>
          <a:chExt cx="0" cy="0"/>
        </a:xfrm>
      </p:grpSpPr>
      <p:sp>
        <p:nvSpPr>
          <p:cNvPr id="51201" name="Rectangle 2">
            <a:extLst>
              <a:ext uri="{FF2B5EF4-FFF2-40B4-BE49-F238E27FC236}">
                <a16:creationId xmlns:a16="http://schemas.microsoft.com/office/drawing/2014/main" id="{722E0333-9E79-87C0-5248-1EA9930C7E25}"/>
              </a:ext>
            </a:extLst>
          </p:cNvPr>
          <p:cNvSpPr>
            <a:spLocks noGrp="1" noChangeArrowheads="1"/>
          </p:cNvSpPr>
          <p:nvPr>
            <p:ph type="title"/>
          </p:nvPr>
        </p:nvSpPr>
        <p:spPr>
          <a:xfrm>
            <a:off x="838200" y="225425"/>
            <a:ext cx="7772400" cy="1143000"/>
          </a:xfrm>
        </p:spPr>
        <p:txBody>
          <a:bodyPr/>
          <a:lstStyle/>
          <a:p>
            <a:pPr algn="ctr" eaLnBrk="1" hangingPunct="1"/>
            <a:r>
              <a:rPr lang="en-US" sz="3600" dirty="0">
                <a:effectLst>
                  <a:outerShdw blurRad="38100" dist="38100" dir="2700000" algn="tl">
                    <a:srgbClr val="000000">
                      <a:alpha val="43137"/>
                    </a:srgbClr>
                  </a:outerShdw>
                </a:effectLst>
              </a:rPr>
              <a:t>Cristo en Génesis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outerShdw>
                </a:effectLst>
                <a:ea typeface="+mn-ea"/>
                <a:cs typeface="Calibri" panose="020F0502020204030204" pitchFamily="34" charset="0"/>
              </a:rPr>
              <a:t>(Lucas 24:27, 44)</a:t>
            </a:r>
          </a:p>
        </p:txBody>
      </p:sp>
      <p:sp>
        <p:nvSpPr>
          <p:cNvPr id="94211" name="Rectangle 3">
            <a:extLst>
              <a:ext uri="{FF2B5EF4-FFF2-40B4-BE49-F238E27FC236}">
                <a16:creationId xmlns:a16="http://schemas.microsoft.com/office/drawing/2014/main" id="{5097970E-144F-F010-EC97-433C31B15928}"/>
              </a:ext>
            </a:extLst>
          </p:cNvPr>
          <p:cNvSpPr>
            <a:spLocks noGrp="1" noChangeArrowheads="1"/>
          </p:cNvSpPr>
          <p:nvPr>
            <p:ph type="body" idx="1"/>
          </p:nvPr>
        </p:nvSpPr>
        <p:spPr>
          <a:xfrm>
            <a:off x="952500" y="1600200"/>
            <a:ext cx="7239000" cy="4572000"/>
          </a:xfrm>
        </p:spPr>
        <p:txBody>
          <a:bodyPr/>
          <a:lstStyle/>
          <a:p>
            <a:pPr eaLnBrk="1" hangingPunct="1">
              <a:spcBef>
                <a:spcPts val="0"/>
              </a:spcBef>
              <a:spcAft>
                <a:spcPts val="3600"/>
              </a:spcAft>
              <a:buFont typeface="Wingdings" pitchFamily="2" charset="2"/>
              <a:buNone/>
              <a:defRPr/>
            </a:pPr>
            <a:r>
              <a:rPr lang="es-CO" dirty="0">
                <a:cs typeface="Calibri" panose="020F0502020204030204" pitchFamily="34" charset="0"/>
              </a:rPr>
              <a:t>Cristo se ve tipológicamente en</a:t>
            </a:r>
            <a:r>
              <a:rPr lang="en-US" dirty="0">
                <a:cs typeface="Calibri" panose="020F0502020204030204" pitchFamily="34" charset="0"/>
              </a:rPr>
              <a:t>:</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Adán (Gén. 1‒3; Rom 5:14)</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Melquisedec (Gén. 14:18-20; Heb 7:3)</a:t>
            </a:r>
          </a:p>
          <a:p>
            <a:pPr marL="514350" indent="-514350" eaLnBrk="1" hangingPunct="1">
              <a:spcBef>
                <a:spcPts val="0"/>
              </a:spcBef>
              <a:spcAft>
                <a:spcPts val="3600"/>
              </a:spcAft>
              <a:buSzPct val="100000"/>
              <a:buFont typeface="+mj-lt"/>
              <a:buAutoNum type="arabicPeriod"/>
              <a:defRPr/>
            </a:pPr>
            <a:r>
              <a:rPr lang="en-US" b="1" u="sng" dirty="0">
                <a:solidFill>
                  <a:srgbClr val="FFFFCC"/>
                </a:solidFill>
                <a:cs typeface="Calibri" panose="020F0502020204030204" pitchFamily="34" charset="0"/>
              </a:rPr>
              <a:t>Isaac (Gén. 22:5; Heb 11:19)</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José (Gén. 37‒50)</a:t>
            </a:r>
            <a:endParaRPr lang="en-US" dirty="0"/>
          </a:p>
        </p:txBody>
      </p:sp>
    </p:spTree>
    <p:extLst>
      <p:ext uri="{BB962C8B-B14F-4D97-AF65-F5344CB8AC3E}">
        <p14:creationId xmlns:p14="http://schemas.microsoft.com/office/powerpoint/2010/main" val="9852933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365A8-3497-6030-C240-EF4645897F6E}"/>
            </a:ext>
          </a:extLst>
        </p:cNvPr>
        <p:cNvGrpSpPr/>
        <p:nvPr/>
      </p:nvGrpSpPr>
      <p:grpSpPr>
        <a:xfrm>
          <a:off x="0" y="0"/>
          <a:ext cx="0" cy="0"/>
          <a:chOff x="0" y="0"/>
          <a:chExt cx="0" cy="0"/>
        </a:xfrm>
      </p:grpSpPr>
      <p:sp>
        <p:nvSpPr>
          <p:cNvPr id="51201" name="Rectangle 2">
            <a:extLst>
              <a:ext uri="{FF2B5EF4-FFF2-40B4-BE49-F238E27FC236}">
                <a16:creationId xmlns:a16="http://schemas.microsoft.com/office/drawing/2014/main" id="{0B241F82-BF8A-C03A-640D-D288BF568C08}"/>
              </a:ext>
            </a:extLst>
          </p:cNvPr>
          <p:cNvSpPr>
            <a:spLocks noGrp="1" noChangeArrowheads="1"/>
          </p:cNvSpPr>
          <p:nvPr>
            <p:ph type="title"/>
          </p:nvPr>
        </p:nvSpPr>
        <p:spPr>
          <a:xfrm>
            <a:off x="838200" y="225425"/>
            <a:ext cx="7772400" cy="1143000"/>
          </a:xfrm>
        </p:spPr>
        <p:txBody>
          <a:bodyPr/>
          <a:lstStyle/>
          <a:p>
            <a:pPr algn="ctr" eaLnBrk="1" hangingPunct="1"/>
            <a:r>
              <a:rPr lang="en-US" sz="3600" dirty="0">
                <a:effectLst>
                  <a:outerShdw blurRad="38100" dist="38100" dir="2700000" algn="tl">
                    <a:srgbClr val="000000">
                      <a:alpha val="43137"/>
                    </a:srgbClr>
                  </a:outerShdw>
                </a:effectLst>
              </a:rPr>
              <a:t>Cristo en Génesis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outerShdw>
                </a:effectLst>
                <a:ea typeface="+mn-ea"/>
                <a:cs typeface="Calibri" panose="020F0502020204030204" pitchFamily="34" charset="0"/>
              </a:rPr>
              <a:t>(Lucas 24:27, 44)</a:t>
            </a:r>
          </a:p>
        </p:txBody>
      </p:sp>
      <p:sp>
        <p:nvSpPr>
          <p:cNvPr id="94211" name="Rectangle 3">
            <a:extLst>
              <a:ext uri="{FF2B5EF4-FFF2-40B4-BE49-F238E27FC236}">
                <a16:creationId xmlns:a16="http://schemas.microsoft.com/office/drawing/2014/main" id="{965C7202-D7B3-B8CE-24EA-4F1171D3616E}"/>
              </a:ext>
            </a:extLst>
          </p:cNvPr>
          <p:cNvSpPr>
            <a:spLocks noGrp="1" noChangeArrowheads="1"/>
          </p:cNvSpPr>
          <p:nvPr>
            <p:ph type="body" idx="1"/>
          </p:nvPr>
        </p:nvSpPr>
        <p:spPr>
          <a:xfrm>
            <a:off x="952500" y="1600200"/>
            <a:ext cx="7239000" cy="4572000"/>
          </a:xfrm>
        </p:spPr>
        <p:txBody>
          <a:bodyPr/>
          <a:lstStyle/>
          <a:p>
            <a:pPr eaLnBrk="1" hangingPunct="1">
              <a:spcBef>
                <a:spcPts val="0"/>
              </a:spcBef>
              <a:spcAft>
                <a:spcPts val="3600"/>
              </a:spcAft>
              <a:buFont typeface="Wingdings" pitchFamily="2" charset="2"/>
              <a:buNone/>
              <a:defRPr/>
            </a:pPr>
            <a:r>
              <a:rPr lang="es-CO" dirty="0">
                <a:cs typeface="Calibri" panose="020F0502020204030204" pitchFamily="34" charset="0"/>
              </a:rPr>
              <a:t>Cristo se ve tipológicamente en</a:t>
            </a:r>
            <a:r>
              <a:rPr lang="en-US" dirty="0">
                <a:cs typeface="Calibri" panose="020F0502020204030204" pitchFamily="34" charset="0"/>
              </a:rPr>
              <a:t>:</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Adán (Gén. 1‒3; Rom 5:14)</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Melquisedec (Gén. 14:18-20; Heb 7:3)</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Isaac (Gén. 22:5; Heb 11:19)</a:t>
            </a:r>
          </a:p>
          <a:p>
            <a:pPr marL="514350" indent="-514350" eaLnBrk="1" hangingPunct="1">
              <a:spcBef>
                <a:spcPts val="0"/>
              </a:spcBef>
              <a:spcAft>
                <a:spcPts val="3600"/>
              </a:spcAft>
              <a:buSzPct val="100000"/>
              <a:buFont typeface="+mj-lt"/>
              <a:buAutoNum type="arabicPeriod"/>
              <a:defRPr/>
            </a:pPr>
            <a:r>
              <a:rPr lang="en-US" b="1" u="sng" dirty="0">
                <a:solidFill>
                  <a:srgbClr val="FFFFCC"/>
                </a:solidFill>
                <a:cs typeface="Calibri" panose="020F0502020204030204" pitchFamily="34" charset="0"/>
              </a:rPr>
              <a:t>José (Gén. 37‒50)</a:t>
            </a:r>
            <a:endParaRPr lang="en-US" b="1" u="sng" dirty="0">
              <a:solidFill>
                <a:srgbClr val="FFFFCC"/>
              </a:solidFill>
            </a:endParaRPr>
          </a:p>
        </p:txBody>
      </p:sp>
    </p:spTree>
    <p:extLst>
      <p:ext uri="{BB962C8B-B14F-4D97-AF65-F5344CB8AC3E}">
        <p14:creationId xmlns:p14="http://schemas.microsoft.com/office/powerpoint/2010/main" val="2839167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2019300" y="228600"/>
            <a:ext cx="5524500" cy="1143000"/>
          </a:xfrm>
        </p:spPr>
        <p:txBody>
          <a:bodyPr/>
          <a:lstStyle/>
          <a:p>
            <a:pPr algn="ctr" eaLnBrk="1" hangingPunct="1"/>
            <a:r>
              <a:rPr lang="en-US" sz="3600" dirty="0"/>
              <a:t>Argumentos Favoreciendo La Hipótesis Documental</a:t>
            </a:r>
          </a:p>
        </p:txBody>
      </p:sp>
      <p:sp>
        <p:nvSpPr>
          <p:cNvPr id="4099" name="Rectangle 3"/>
          <p:cNvSpPr>
            <a:spLocks noGrp="1" noChangeArrowheads="1"/>
          </p:cNvSpPr>
          <p:nvPr>
            <p:ph type="body" idx="1"/>
          </p:nvPr>
        </p:nvSpPr>
        <p:spPr>
          <a:xfrm>
            <a:off x="514350" y="1600200"/>
            <a:ext cx="8115300" cy="4572000"/>
          </a:xfrm>
        </p:spPr>
        <p:txBody>
          <a:bodyPr/>
          <a:lstStyle/>
          <a:p>
            <a:pPr marL="457200" indent="-457200" eaLnBrk="1" hangingPunct="1">
              <a:spcBef>
                <a:spcPts val="0"/>
              </a:spcBef>
              <a:spcAft>
                <a:spcPts val="3600"/>
              </a:spcAft>
              <a:buSzPct val="100000"/>
              <a:buFont typeface="+mj-lt"/>
              <a:buAutoNum type="arabicPeriod"/>
              <a:defRPr/>
            </a:pPr>
            <a:r>
              <a:rPr lang="es-CO" dirty="0"/>
              <a:t>La escritura era desconocida en la época de Moisés</a:t>
            </a:r>
            <a:endParaRPr lang="en-US" dirty="0"/>
          </a:p>
          <a:p>
            <a:pPr marL="457200" indent="-457200" eaLnBrk="1" hangingPunct="1">
              <a:spcBef>
                <a:spcPts val="0"/>
              </a:spcBef>
              <a:spcAft>
                <a:spcPts val="3600"/>
              </a:spcAft>
              <a:buSzPct val="100000"/>
              <a:buFont typeface="+mj-lt"/>
              <a:buAutoNum type="arabicPeriod"/>
              <a:defRPr/>
            </a:pPr>
            <a:r>
              <a:rPr lang="en-US" dirty="0"/>
              <a:t>Estilos diferentes</a:t>
            </a:r>
          </a:p>
          <a:p>
            <a:pPr marL="457200" indent="-457200" eaLnBrk="1" hangingPunct="1">
              <a:spcBef>
                <a:spcPts val="0"/>
              </a:spcBef>
              <a:spcAft>
                <a:spcPts val="3600"/>
              </a:spcAft>
              <a:buSzPct val="100000"/>
              <a:buFont typeface="+mj-lt"/>
              <a:buAutoNum type="arabicPeriod"/>
              <a:defRPr/>
            </a:pPr>
            <a:r>
              <a:rPr lang="en-US" dirty="0"/>
              <a:t>Inserciones editoriales (Gen. 36:31)</a:t>
            </a:r>
          </a:p>
          <a:p>
            <a:pPr marL="457200" indent="-457200" eaLnBrk="1" hangingPunct="1">
              <a:spcBef>
                <a:spcPts val="0"/>
              </a:spcBef>
              <a:spcAft>
                <a:spcPts val="3600"/>
              </a:spcAft>
              <a:buSzPct val="100000"/>
              <a:buFont typeface="+mj-lt"/>
              <a:buAutoNum type="arabicPeriod"/>
              <a:defRPr/>
            </a:pPr>
            <a:r>
              <a:rPr lang="es-CO" dirty="0"/>
              <a:t>Suposición del politeísmo al monoteísmo</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0" y="228600"/>
            <a:ext cx="9144000" cy="914400"/>
          </a:xfrm>
        </p:spPr>
        <p:txBody>
          <a:bodyPr/>
          <a:lstStyle/>
          <a:p>
            <a:pPr algn="ctr" eaLnBrk="1" hangingPunct="1"/>
            <a:r>
              <a:rPr lang="es-CO" sz="3400" dirty="0">
                <a:effectLst>
                  <a:outerShdw blurRad="38100" dist="38100" dir="2700000" algn="tl">
                    <a:srgbClr val="000000">
                      <a:alpha val="43137"/>
                    </a:srgbClr>
                  </a:outerShdw>
                </a:effectLst>
              </a:rPr>
              <a:t>Comparaciones Bíblicas entre José y Jesús</a:t>
            </a:r>
            <a:endParaRPr lang="en-US" sz="3400" dirty="0">
              <a:effectLst>
                <a:outerShdw blurRad="38100" dist="38100" dir="2700000" algn="tl">
                  <a:srgbClr val="000000">
                    <a:alpha val="43137"/>
                  </a:srgbClr>
                </a:outerShdw>
              </a:effectLst>
            </a:endParaRPr>
          </a:p>
        </p:txBody>
      </p:sp>
      <p:sp>
        <p:nvSpPr>
          <p:cNvPr id="95235" name="Rectangle 3"/>
          <p:cNvSpPr>
            <a:spLocks noGrp="1" noChangeArrowheads="1"/>
          </p:cNvSpPr>
          <p:nvPr>
            <p:ph type="body" idx="1"/>
          </p:nvPr>
        </p:nvSpPr>
        <p:spPr>
          <a:xfrm>
            <a:off x="0" y="990600"/>
            <a:ext cx="9144000" cy="5334000"/>
          </a:xfrm>
        </p:spPr>
        <p:txBody>
          <a:bodyPr/>
          <a:lstStyle/>
          <a:p>
            <a:pPr marL="457200" indent="-457200" eaLnBrk="1" hangingPunct="1">
              <a:spcBef>
                <a:spcPts val="0"/>
              </a:spcBef>
              <a:spcAft>
                <a:spcPts val="1800"/>
              </a:spcAft>
              <a:buSzPct val="100000"/>
              <a:buFont typeface="+mj-lt"/>
              <a:buAutoNum type="arabicPeriod"/>
              <a:defRPr/>
            </a:pPr>
            <a:r>
              <a:rPr lang="es-CO" sz="2800" dirty="0">
                <a:cs typeface="Calibri" panose="020F0502020204030204" pitchFamily="34" charset="0"/>
              </a:rPr>
              <a:t>Hijo favorito de un padre rico  </a:t>
            </a:r>
            <a:r>
              <a:rPr lang="en-US" sz="2800" dirty="0">
                <a:cs typeface="Calibri" panose="020F0502020204030204" pitchFamily="34" charset="0"/>
              </a:rPr>
              <a:t>(Gén. 37:3; Mateo 3:17) </a:t>
            </a:r>
          </a:p>
          <a:p>
            <a:pPr marL="457200" indent="-457200" eaLnBrk="1" hangingPunct="1">
              <a:spcBef>
                <a:spcPts val="0"/>
              </a:spcBef>
              <a:spcAft>
                <a:spcPts val="1800"/>
              </a:spcAft>
              <a:buSzPct val="100000"/>
              <a:buFont typeface="+mj-lt"/>
              <a:buAutoNum type="arabicPeriod"/>
              <a:defRPr/>
            </a:pPr>
            <a:r>
              <a:rPr lang="es-CO" sz="2800" dirty="0">
                <a:cs typeface="Calibri" panose="020F0502020204030204" pitchFamily="34" charset="0"/>
              </a:rPr>
              <a:t>Pastor de las ovejas de su padre </a:t>
            </a:r>
            <a:r>
              <a:rPr lang="en-US" sz="2700" dirty="0">
                <a:cs typeface="Calibri" panose="020F0502020204030204" pitchFamily="34" charset="0"/>
              </a:rPr>
              <a:t>(Gén. 37:2; Juan 10:11-14) </a:t>
            </a:r>
          </a:p>
          <a:p>
            <a:pPr marL="457200" indent="-457200" eaLnBrk="1" hangingPunct="1">
              <a:spcBef>
                <a:spcPts val="0"/>
              </a:spcBef>
              <a:spcAft>
                <a:spcPts val="1800"/>
              </a:spcAft>
              <a:buSzPct val="100000"/>
              <a:buFont typeface="+mj-lt"/>
              <a:buAutoNum type="arabicPeriod"/>
              <a:defRPr/>
            </a:pPr>
            <a:r>
              <a:rPr lang="en-US" sz="2800" dirty="0">
                <a:cs typeface="Calibri" panose="020F0502020204030204" pitchFamily="34" charset="0"/>
              </a:rPr>
              <a:t>Llevado a Egipto para evitar ser asesinado (Gén. 37:28; Mateo. 2:13) </a:t>
            </a:r>
          </a:p>
          <a:p>
            <a:pPr marL="457200" indent="-457200" eaLnBrk="1" hangingPunct="1">
              <a:spcBef>
                <a:spcPts val="0"/>
              </a:spcBef>
              <a:spcAft>
                <a:spcPts val="1800"/>
              </a:spcAft>
              <a:buSzPct val="100000"/>
              <a:buFont typeface="+mj-lt"/>
              <a:buAutoNum type="arabicPeriod"/>
              <a:defRPr/>
            </a:pPr>
            <a:r>
              <a:rPr lang="en-US" sz="2800" dirty="0">
                <a:cs typeface="Calibri" panose="020F0502020204030204" pitchFamily="34" charset="0"/>
              </a:rPr>
              <a:t>Siervo (Gén. 39:4; Filip. 2:7)</a:t>
            </a:r>
          </a:p>
          <a:p>
            <a:pPr marL="457200" indent="-457200" eaLnBrk="1" hangingPunct="1">
              <a:spcBef>
                <a:spcPts val="0"/>
              </a:spcBef>
              <a:spcAft>
                <a:spcPts val="1800"/>
              </a:spcAft>
              <a:buSzPct val="100000"/>
              <a:buFont typeface="+mj-lt"/>
              <a:buAutoNum type="arabicPeriod"/>
              <a:defRPr/>
            </a:pPr>
            <a:r>
              <a:rPr lang="en-US" sz="2800" dirty="0">
                <a:cs typeface="Calibri" panose="020F0502020204030204" pitchFamily="34" charset="0"/>
              </a:rPr>
              <a:t>Comenzó su ministerio a los 30 años de edad </a:t>
            </a:r>
            <a:r>
              <a:rPr lang="en-US" sz="2600" dirty="0">
                <a:cs typeface="Calibri" panose="020F0502020204030204" pitchFamily="34" charset="0"/>
              </a:rPr>
              <a:t>(Gén. 41:46 Lucas 3:23)</a:t>
            </a:r>
          </a:p>
          <a:p>
            <a:pPr marL="457200" indent="-457200" eaLnBrk="1" hangingPunct="1">
              <a:spcBef>
                <a:spcPts val="0"/>
              </a:spcBef>
              <a:spcAft>
                <a:spcPts val="1800"/>
              </a:spcAft>
              <a:buSzPct val="100000"/>
              <a:buFont typeface="+mj-lt"/>
              <a:buAutoNum type="arabicPeriod"/>
              <a:defRPr/>
            </a:pPr>
            <a:r>
              <a:rPr lang="en-US" sz="2800" dirty="0">
                <a:cs typeface="Calibri" panose="020F0502020204030204" pitchFamily="34" charset="0"/>
              </a:rPr>
              <a:t>Lleno del Espíritu Santo de Dios (Gén. 41:38 Lucas 4:1) </a:t>
            </a:r>
          </a:p>
          <a:p>
            <a:pPr marL="457200" indent="-457200" eaLnBrk="1" hangingPunct="1">
              <a:spcBef>
                <a:spcPts val="0"/>
              </a:spcBef>
              <a:spcAft>
                <a:spcPts val="1800"/>
              </a:spcAft>
              <a:buSzPct val="100000"/>
              <a:buFont typeface="+mj-lt"/>
              <a:buAutoNum type="arabicPeriod"/>
              <a:defRPr/>
            </a:pPr>
            <a:r>
              <a:rPr lang="es-CO" sz="2800" dirty="0">
                <a:cs typeface="Calibri" panose="020F0502020204030204" pitchFamily="34" charset="0"/>
              </a:rPr>
              <a:t>Pagó el mal con el bien </a:t>
            </a:r>
            <a:r>
              <a:rPr lang="en-US" sz="2800" dirty="0">
                <a:cs typeface="Calibri" panose="020F0502020204030204" pitchFamily="34" charset="0"/>
              </a:rPr>
              <a:t>(Gén. 50:20; Mateo. 5:44</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9" name="Rectangle 3"/>
          <p:cNvSpPr>
            <a:spLocks noGrp="1" noChangeArrowheads="1"/>
          </p:cNvSpPr>
          <p:nvPr>
            <p:ph type="body" idx="1"/>
          </p:nvPr>
        </p:nvSpPr>
        <p:spPr>
          <a:xfrm>
            <a:off x="0" y="1143000"/>
            <a:ext cx="9144000" cy="5029200"/>
          </a:xfrm>
        </p:spPr>
        <p:txBody>
          <a:bodyPr/>
          <a:lstStyle/>
          <a:p>
            <a:pPr marL="0" indent="0" eaLnBrk="1" hangingPunct="1">
              <a:spcBef>
                <a:spcPts val="0"/>
              </a:spcBef>
              <a:spcAft>
                <a:spcPts val="1800"/>
              </a:spcAft>
              <a:buSzPct val="100000"/>
              <a:buNone/>
              <a:defRPr/>
            </a:pPr>
            <a:r>
              <a:rPr lang="es-CO" sz="2800" dirty="0">
                <a:solidFill>
                  <a:schemeClr val="tx2"/>
                </a:solidFill>
                <a:cs typeface="Calibri" panose="020F0502020204030204" pitchFamily="34" charset="0"/>
              </a:rPr>
              <a:t>8.  </a:t>
            </a:r>
            <a:r>
              <a:rPr lang="es-CO" sz="2800" dirty="0">
                <a:cs typeface="Calibri" panose="020F0502020204030204" pitchFamily="34" charset="0"/>
              </a:rPr>
              <a:t>Humilde y la riqueza no lo corrompió </a:t>
            </a:r>
            <a:r>
              <a:rPr lang="en-US" sz="2800" dirty="0">
                <a:cs typeface="Calibri" panose="020F0502020204030204" pitchFamily="34" charset="0"/>
              </a:rPr>
              <a:t>(Gén. 45:7-8; Juan      13:12) </a:t>
            </a:r>
          </a:p>
          <a:p>
            <a:pPr marL="0" indent="0" eaLnBrk="1" hangingPunct="1">
              <a:spcBef>
                <a:spcPts val="0"/>
              </a:spcBef>
              <a:spcAft>
                <a:spcPts val="1800"/>
              </a:spcAft>
              <a:buSzPct val="100000"/>
              <a:buNone/>
              <a:defRPr/>
            </a:pPr>
            <a:r>
              <a:rPr lang="en-US" sz="2800" dirty="0">
                <a:solidFill>
                  <a:schemeClr val="tx2"/>
                </a:solidFill>
                <a:cs typeface="Calibri" panose="020F0502020204030204" pitchFamily="34" charset="0"/>
              </a:rPr>
              <a:t>9.  </a:t>
            </a:r>
            <a:r>
              <a:rPr lang="en-US" sz="2800" dirty="0">
                <a:cs typeface="Calibri" panose="020F0502020204030204" pitchFamily="34" charset="0"/>
              </a:rPr>
              <a:t>Enseñado por Dios (Gén. 41:16; Juan 5:19)</a:t>
            </a:r>
          </a:p>
          <a:p>
            <a:pPr marL="0" indent="0" eaLnBrk="1" hangingPunct="1">
              <a:spcBef>
                <a:spcPts val="0"/>
              </a:spcBef>
              <a:spcAft>
                <a:spcPts val="1800"/>
              </a:spcAft>
              <a:buSzPct val="100000"/>
              <a:buNone/>
              <a:defRPr/>
            </a:pPr>
            <a:r>
              <a:rPr lang="en-US" sz="2800" dirty="0">
                <a:solidFill>
                  <a:schemeClr val="tx2"/>
                </a:solidFill>
                <a:cs typeface="Calibri" panose="020F0502020204030204" pitchFamily="34" charset="0"/>
              </a:rPr>
              <a:t>10.  </a:t>
            </a:r>
            <a:r>
              <a:rPr lang="en-US" sz="2800" dirty="0">
                <a:cs typeface="Calibri" panose="020F0502020204030204" pitchFamily="34" charset="0"/>
              </a:rPr>
              <a:t>Amó a la gente libremente (Gén. 45:15; Juan 13:34) </a:t>
            </a:r>
          </a:p>
          <a:p>
            <a:pPr marL="0" indent="0" eaLnBrk="1" hangingPunct="1">
              <a:spcBef>
                <a:spcPts val="0"/>
              </a:spcBef>
              <a:spcAft>
                <a:spcPts val="1800"/>
              </a:spcAft>
              <a:buSzPct val="100000"/>
              <a:buNone/>
              <a:defRPr/>
            </a:pPr>
            <a:r>
              <a:rPr lang="en-US" sz="2800" dirty="0">
                <a:solidFill>
                  <a:schemeClr val="tx2"/>
                </a:solidFill>
                <a:cs typeface="Calibri" panose="020F0502020204030204" pitchFamily="34" charset="0"/>
              </a:rPr>
              <a:t>11. </a:t>
            </a:r>
            <a:r>
              <a:rPr lang="en-US" sz="2800" dirty="0">
                <a:cs typeface="Calibri" panose="020F0502020204030204" pitchFamily="34" charset="0"/>
              </a:rPr>
              <a:t>Ganó la confianza de otros rapidamente (Gén. 39:3;   Mateo 8:8) </a:t>
            </a:r>
          </a:p>
          <a:p>
            <a:pPr marL="0" indent="0" eaLnBrk="1" hangingPunct="1">
              <a:spcBef>
                <a:spcPts val="0"/>
              </a:spcBef>
              <a:spcAft>
                <a:spcPts val="1800"/>
              </a:spcAft>
              <a:buSzPct val="100000"/>
              <a:buNone/>
              <a:defRPr/>
            </a:pPr>
            <a:r>
              <a:rPr lang="es-CO" sz="2800" dirty="0">
                <a:solidFill>
                  <a:schemeClr val="tx2"/>
                </a:solidFill>
                <a:cs typeface="Calibri" panose="020F0502020204030204" pitchFamily="34" charset="0"/>
              </a:rPr>
              <a:t>12.  </a:t>
            </a:r>
            <a:r>
              <a:rPr lang="es-CO" sz="2800" dirty="0">
                <a:cs typeface="Calibri" panose="020F0502020204030204" pitchFamily="34" charset="0"/>
              </a:rPr>
              <a:t>Dió pan a los hambrientos que venían a él</a:t>
            </a:r>
            <a:r>
              <a:rPr lang="en-US" sz="2800" dirty="0">
                <a:cs typeface="Calibri" panose="020F0502020204030204" pitchFamily="34" charset="0"/>
              </a:rPr>
              <a:t> (Gén. 41:57; Marcos 6:41) </a:t>
            </a:r>
          </a:p>
          <a:p>
            <a:pPr marL="0" indent="0" eaLnBrk="1" hangingPunct="1">
              <a:spcBef>
                <a:spcPts val="0"/>
              </a:spcBef>
              <a:spcAft>
                <a:spcPts val="1800"/>
              </a:spcAft>
              <a:buSzPct val="100000"/>
              <a:buNone/>
              <a:defRPr/>
            </a:pPr>
            <a:r>
              <a:rPr lang="en-US" sz="2800" dirty="0">
                <a:solidFill>
                  <a:schemeClr val="tx2"/>
                </a:solidFill>
                <a:cs typeface="Calibri" panose="020F0502020204030204" pitchFamily="34" charset="0"/>
              </a:rPr>
              <a:t>13.  </a:t>
            </a:r>
            <a:r>
              <a:rPr lang="es-CO" sz="2800" dirty="0">
                <a:cs typeface="Calibri" panose="020F0502020204030204" pitchFamily="34" charset="0"/>
              </a:rPr>
              <a:t>Resistió las tentaciones más difíciles</a:t>
            </a:r>
            <a:r>
              <a:rPr lang="en-US" sz="2800" dirty="0">
                <a:cs typeface="Calibri" panose="020F0502020204030204" pitchFamily="34" charset="0"/>
              </a:rPr>
              <a:t>. Gen. 39:8-9; Heb. 4:15) </a:t>
            </a:r>
            <a:endParaRPr lang="en-US" sz="2800" dirty="0"/>
          </a:p>
        </p:txBody>
      </p:sp>
      <p:sp>
        <p:nvSpPr>
          <p:cNvPr id="6" name="Rectangle 2">
            <a:extLst>
              <a:ext uri="{FF2B5EF4-FFF2-40B4-BE49-F238E27FC236}">
                <a16:creationId xmlns:a16="http://schemas.microsoft.com/office/drawing/2014/main" id="{926E3CD6-3802-4FFA-B9D3-3D43453B8708}"/>
              </a:ext>
            </a:extLst>
          </p:cNvPr>
          <p:cNvSpPr>
            <a:spLocks noGrp="1" noChangeArrowheads="1"/>
          </p:cNvSpPr>
          <p:nvPr>
            <p:ph type="title"/>
          </p:nvPr>
        </p:nvSpPr>
        <p:spPr>
          <a:xfrm>
            <a:off x="0" y="228600"/>
            <a:ext cx="9144000" cy="914400"/>
          </a:xfrm>
        </p:spPr>
        <p:txBody>
          <a:bodyPr/>
          <a:lstStyle/>
          <a:p>
            <a:pPr algn="ctr" eaLnBrk="1" hangingPunct="1"/>
            <a:r>
              <a:rPr lang="es-CO" sz="3400" dirty="0">
                <a:effectLst>
                  <a:outerShdw blurRad="38100" dist="38100" dir="2700000" algn="tl">
                    <a:srgbClr val="000000">
                      <a:alpha val="43137"/>
                    </a:srgbClr>
                  </a:outerShdw>
                </a:effectLst>
              </a:rPr>
              <a:t>Comparaciones Bíblicas entre José y Jesús</a:t>
            </a:r>
            <a:endParaRPr lang="en-US" sz="3400" dirty="0">
              <a:effectLst>
                <a:outerShdw blurRad="38100" dist="38100" dir="2700000" algn="tl">
                  <a:srgbClr val="000000">
                    <a:alpha val="43137"/>
                  </a:srgbClr>
                </a:outerShdw>
              </a:effectLst>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3" name="Rectangle 3"/>
          <p:cNvSpPr>
            <a:spLocks noGrp="1" noChangeArrowheads="1"/>
          </p:cNvSpPr>
          <p:nvPr>
            <p:ph type="body" idx="1"/>
          </p:nvPr>
        </p:nvSpPr>
        <p:spPr>
          <a:xfrm>
            <a:off x="76200" y="914400"/>
            <a:ext cx="9144000" cy="5376333"/>
          </a:xfrm>
        </p:spPr>
        <p:txBody>
          <a:bodyPr/>
          <a:lstStyle/>
          <a:p>
            <a:pPr marL="0" indent="0" eaLnBrk="1" hangingPunct="1">
              <a:spcBef>
                <a:spcPts val="0"/>
              </a:spcBef>
              <a:spcAft>
                <a:spcPts val="1800"/>
              </a:spcAft>
              <a:buSzPct val="100000"/>
              <a:buNone/>
              <a:defRPr/>
            </a:pPr>
            <a:r>
              <a:rPr lang="en-US" sz="2800" dirty="0">
                <a:solidFill>
                  <a:schemeClr val="tx2"/>
                </a:solidFill>
                <a:cs typeface="Calibri" panose="020F0502020204030204" pitchFamily="34" charset="0"/>
              </a:rPr>
              <a:t>14.  </a:t>
            </a:r>
            <a:r>
              <a:rPr lang="en-US" sz="2800" dirty="0" err="1">
                <a:cs typeface="Calibri" panose="020F0502020204030204" pitchFamily="34" charset="0"/>
              </a:rPr>
              <a:t>Recibió</a:t>
            </a:r>
            <a:r>
              <a:rPr lang="en-US" sz="2800" dirty="0">
                <a:cs typeface="Calibri" panose="020F0502020204030204" pitchFamily="34" charset="0"/>
              </a:rPr>
              <a:t> visiones del futuro (Gén. 37:6; Mateo. 24:3)</a:t>
            </a:r>
          </a:p>
          <a:p>
            <a:pPr marL="0" indent="0" eaLnBrk="1" hangingPunct="1">
              <a:spcBef>
                <a:spcPts val="0"/>
              </a:spcBef>
              <a:spcAft>
                <a:spcPts val="1800"/>
              </a:spcAft>
              <a:buSzPct val="100000"/>
              <a:buNone/>
              <a:defRPr/>
            </a:pPr>
            <a:r>
              <a:rPr lang="es-CO" sz="2800" dirty="0">
                <a:solidFill>
                  <a:schemeClr val="tx2"/>
                </a:solidFill>
                <a:cs typeface="Calibri" panose="020F0502020204030204" pitchFamily="34" charset="0"/>
              </a:rPr>
              <a:t>15.  </a:t>
            </a:r>
            <a:r>
              <a:rPr lang="es-CO" sz="2800" dirty="0">
                <a:cs typeface="Calibri" panose="020F0502020204030204" pitchFamily="34" charset="0"/>
              </a:rPr>
              <a:t>Puso a prueba a las personas para revelar su verdadera naturaleza</a:t>
            </a:r>
            <a:r>
              <a:rPr lang="en-US" sz="2800" dirty="0">
                <a:cs typeface="Calibri" panose="020F0502020204030204" pitchFamily="34" charset="0"/>
              </a:rPr>
              <a:t> (Gén. 42:25; Marcos 11:30)</a:t>
            </a:r>
          </a:p>
          <a:p>
            <a:pPr marL="0" indent="0" eaLnBrk="1" hangingPunct="1">
              <a:spcBef>
                <a:spcPts val="0"/>
              </a:spcBef>
              <a:spcAft>
                <a:spcPts val="1800"/>
              </a:spcAft>
              <a:buSzPct val="100000"/>
              <a:buNone/>
              <a:defRPr/>
            </a:pPr>
            <a:r>
              <a:rPr lang="en-US" sz="2800" dirty="0">
                <a:solidFill>
                  <a:schemeClr val="tx2"/>
                </a:solidFill>
                <a:cs typeface="Calibri" panose="020F0502020204030204" pitchFamily="34" charset="0"/>
              </a:rPr>
              <a:t>16.  </a:t>
            </a:r>
            <a:r>
              <a:rPr lang="en-US" sz="2800" dirty="0" err="1">
                <a:cs typeface="Calibri" panose="020F0502020204030204" pitchFamily="34" charset="0"/>
              </a:rPr>
              <a:t>Odiado</a:t>
            </a:r>
            <a:r>
              <a:rPr lang="en-US" sz="2800" dirty="0">
                <a:cs typeface="Calibri" panose="020F0502020204030204" pitchFamily="34" charset="0"/>
              </a:rPr>
              <a:t> por sus enseñanzas (Gén. 37:8 Juan 7:7)</a:t>
            </a:r>
          </a:p>
          <a:p>
            <a:pPr marL="0" indent="0" eaLnBrk="1" hangingPunct="1">
              <a:spcBef>
                <a:spcPts val="0"/>
              </a:spcBef>
              <a:spcAft>
                <a:spcPts val="1800"/>
              </a:spcAft>
              <a:buSzPct val="100000"/>
              <a:buNone/>
              <a:defRPr/>
            </a:pPr>
            <a:r>
              <a:rPr lang="es-CO" sz="2800" dirty="0">
                <a:solidFill>
                  <a:schemeClr val="tx2"/>
                </a:solidFill>
                <a:cs typeface="Calibri" panose="020F0502020204030204" pitchFamily="34" charset="0"/>
              </a:rPr>
              <a:t>17.  </a:t>
            </a:r>
            <a:r>
              <a:rPr lang="es-CO" sz="2800" dirty="0">
                <a:cs typeface="Calibri" panose="020F0502020204030204" pitchFamily="34" charset="0"/>
              </a:rPr>
              <a:t>Vendido por el precio de un esclavo </a:t>
            </a:r>
            <a:r>
              <a:rPr lang="en-US" sz="2600" dirty="0">
                <a:cs typeface="Calibri" panose="020F0502020204030204" pitchFamily="34" charset="0"/>
              </a:rPr>
              <a:t>(Gén. 37:28 Mateo 26:15) </a:t>
            </a:r>
          </a:p>
          <a:p>
            <a:pPr marL="0" indent="0" eaLnBrk="1" hangingPunct="1">
              <a:spcBef>
                <a:spcPts val="0"/>
              </a:spcBef>
              <a:spcAft>
                <a:spcPts val="1800"/>
              </a:spcAft>
              <a:buSzPct val="100000"/>
              <a:buNone/>
              <a:defRPr/>
            </a:pPr>
            <a:r>
              <a:rPr lang="en-US" sz="2800" dirty="0">
                <a:solidFill>
                  <a:schemeClr val="tx2"/>
                </a:solidFill>
                <a:cs typeface="Calibri" panose="020F0502020204030204" pitchFamily="34" charset="0"/>
              </a:rPr>
              <a:t>18.  </a:t>
            </a:r>
            <a:r>
              <a:rPr lang="en-US" sz="2800" dirty="0" err="1">
                <a:cs typeface="Calibri" panose="020F0502020204030204" pitchFamily="34" charset="0"/>
              </a:rPr>
              <a:t>Acusado</a:t>
            </a:r>
            <a:r>
              <a:rPr lang="en-US" sz="2800" dirty="0">
                <a:cs typeface="Calibri" panose="020F0502020204030204" pitchFamily="34" charset="0"/>
              </a:rPr>
              <a:t> falsamente (Gén. 39:14; Marcos 14)</a:t>
            </a:r>
          </a:p>
          <a:p>
            <a:pPr marL="514350" indent="-514350" eaLnBrk="1" hangingPunct="1">
              <a:spcBef>
                <a:spcPts val="0"/>
              </a:spcBef>
              <a:spcAft>
                <a:spcPts val="1800"/>
              </a:spcAft>
              <a:buSzPct val="100000"/>
              <a:buAutoNum type="arabicPeriod" startAt="19"/>
              <a:defRPr/>
            </a:pPr>
            <a:r>
              <a:rPr lang="en-US" sz="2800" dirty="0" err="1">
                <a:cs typeface="Calibri" panose="020F0502020204030204" pitchFamily="34" charset="0"/>
              </a:rPr>
              <a:t>Guardó</a:t>
            </a:r>
            <a:r>
              <a:rPr lang="en-US" sz="2800" dirty="0">
                <a:cs typeface="Calibri" panose="020F0502020204030204" pitchFamily="34" charset="0"/>
              </a:rPr>
              <a:t> silencio delante de sus acusadores (Gén. 39:20; Marcos 15:4) </a:t>
            </a:r>
          </a:p>
          <a:p>
            <a:pPr marL="514350" indent="-514350" eaLnBrk="1" hangingPunct="1">
              <a:spcBef>
                <a:spcPts val="0"/>
              </a:spcBef>
              <a:spcAft>
                <a:spcPts val="1800"/>
              </a:spcAft>
              <a:buSzPct val="100000"/>
              <a:buAutoNum type="arabicPeriod" startAt="19"/>
              <a:defRPr/>
            </a:pPr>
            <a:r>
              <a:rPr lang="en-US" sz="2800" dirty="0">
                <a:cs typeface="Calibri" panose="020F0502020204030204" pitchFamily="34" charset="0"/>
              </a:rPr>
              <a:t> </a:t>
            </a:r>
            <a:r>
              <a:rPr lang="en-US" sz="2800" dirty="0" err="1">
                <a:cs typeface="Calibri" panose="020F0502020204030204" pitchFamily="34" charset="0"/>
              </a:rPr>
              <a:t>Condenado</a:t>
            </a:r>
            <a:r>
              <a:rPr lang="en-US" sz="2800" dirty="0">
                <a:cs typeface="Calibri" panose="020F0502020204030204" pitchFamily="34" charset="0"/>
              </a:rPr>
              <a:t> entre dos prisioneros </a:t>
            </a:r>
            <a:r>
              <a:rPr lang="en-US" sz="2400" dirty="0">
                <a:cs typeface="Calibri" panose="020F0502020204030204" pitchFamily="34" charset="0"/>
              </a:rPr>
              <a:t>(Gén. 40:2-3; Lucas 23:32)</a:t>
            </a:r>
          </a:p>
        </p:txBody>
      </p:sp>
      <p:sp>
        <p:nvSpPr>
          <p:cNvPr id="6" name="Rectangle 2">
            <a:extLst>
              <a:ext uri="{FF2B5EF4-FFF2-40B4-BE49-F238E27FC236}">
                <a16:creationId xmlns:a16="http://schemas.microsoft.com/office/drawing/2014/main" id="{6EBE1917-FEFB-463B-8E6C-6FA5E72FFF32}"/>
              </a:ext>
            </a:extLst>
          </p:cNvPr>
          <p:cNvSpPr>
            <a:spLocks noGrp="1" noChangeArrowheads="1"/>
          </p:cNvSpPr>
          <p:nvPr>
            <p:ph type="title"/>
          </p:nvPr>
        </p:nvSpPr>
        <p:spPr>
          <a:xfrm>
            <a:off x="0" y="0"/>
            <a:ext cx="9144000" cy="914400"/>
          </a:xfrm>
        </p:spPr>
        <p:txBody>
          <a:bodyPr/>
          <a:lstStyle/>
          <a:p>
            <a:pPr algn="ctr" eaLnBrk="1" hangingPunct="1"/>
            <a:r>
              <a:rPr lang="es-CO" sz="3400" dirty="0">
                <a:effectLst>
                  <a:outerShdw blurRad="38100" dist="38100" dir="2700000" algn="tl">
                    <a:srgbClr val="000000">
                      <a:alpha val="43137"/>
                    </a:srgbClr>
                  </a:outerShdw>
                </a:effectLst>
              </a:rPr>
              <a:t>Comparaciones Bíblicas entre José y Jesús</a:t>
            </a:r>
            <a:endParaRPr lang="en-US" sz="3400" dirty="0">
              <a:effectLst>
                <a:outerShdw blurRad="38100" dist="38100" dir="2700000" algn="tl">
                  <a:srgbClr val="000000">
                    <a:alpha val="43137"/>
                  </a:srgbClr>
                </a:outerShdw>
              </a:effectLst>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7" name="Rectangle 2051"/>
          <p:cNvSpPr>
            <a:spLocks noGrp="1" noChangeArrowheads="1"/>
          </p:cNvSpPr>
          <p:nvPr>
            <p:ph type="body" idx="1"/>
          </p:nvPr>
        </p:nvSpPr>
        <p:spPr>
          <a:xfrm>
            <a:off x="0" y="1143000"/>
            <a:ext cx="9144000" cy="4114800"/>
          </a:xfrm>
        </p:spPr>
        <p:txBody>
          <a:bodyPr/>
          <a:lstStyle/>
          <a:p>
            <a:pPr marL="0" indent="0" eaLnBrk="1" hangingPunct="1">
              <a:spcBef>
                <a:spcPts val="0"/>
              </a:spcBef>
              <a:spcAft>
                <a:spcPts val="1800"/>
              </a:spcAft>
              <a:buSzPct val="100000"/>
              <a:buNone/>
              <a:defRPr/>
            </a:pPr>
            <a:r>
              <a:rPr lang="es-CO" sz="2800" dirty="0">
                <a:solidFill>
                  <a:schemeClr val="tx2"/>
                </a:solidFill>
                <a:cs typeface="Calibri" panose="020F0502020204030204" pitchFamily="34" charset="0"/>
              </a:rPr>
              <a:t>21.  </a:t>
            </a:r>
            <a:r>
              <a:rPr lang="es-CO" sz="2800" dirty="0">
                <a:cs typeface="Calibri" panose="020F0502020204030204" pitchFamily="34" charset="0"/>
              </a:rPr>
              <a:t>Resurgió a una nueva vida </a:t>
            </a:r>
            <a:r>
              <a:rPr lang="en-US" sz="2800" dirty="0">
                <a:cs typeface="Calibri" panose="020F0502020204030204" pitchFamily="34" charset="0"/>
              </a:rPr>
              <a:t>(Gén. 41:41 Marcos 16:6)</a:t>
            </a:r>
          </a:p>
          <a:p>
            <a:pPr marL="514350" indent="-514350" eaLnBrk="1" hangingPunct="1">
              <a:spcBef>
                <a:spcPts val="0"/>
              </a:spcBef>
              <a:spcAft>
                <a:spcPts val="1800"/>
              </a:spcAft>
              <a:buSzPct val="100000"/>
              <a:buAutoNum type="arabicPeriod" startAt="22"/>
              <a:defRPr/>
            </a:pPr>
            <a:r>
              <a:rPr lang="es-CO" sz="2800" dirty="0">
                <a:cs typeface="Calibri" panose="020F0502020204030204" pitchFamily="34" charset="0"/>
              </a:rPr>
              <a:t>No fue reconocido por sus propios hermanos </a:t>
            </a:r>
            <a:r>
              <a:rPr lang="en-US" sz="2800" dirty="0">
                <a:cs typeface="Calibri" panose="020F0502020204030204" pitchFamily="34" charset="0"/>
              </a:rPr>
              <a:t>(Gén. 42.8; Lucas 24:37)</a:t>
            </a:r>
          </a:p>
          <a:p>
            <a:pPr marL="514350" indent="-514350" eaLnBrk="1" hangingPunct="1">
              <a:spcBef>
                <a:spcPts val="0"/>
              </a:spcBef>
              <a:spcAft>
                <a:spcPts val="1800"/>
              </a:spcAft>
              <a:buSzPct val="100000"/>
              <a:buAutoNum type="arabicPeriod" startAt="22"/>
              <a:defRPr/>
            </a:pPr>
            <a:r>
              <a:rPr lang="en-US" sz="2800" dirty="0">
                <a:cs typeface="Calibri" panose="020F0502020204030204" pitchFamily="34" charset="0"/>
              </a:rPr>
              <a:t>Regresó a su padre (Gén. 46:29; Marcos 16:19) </a:t>
            </a:r>
          </a:p>
          <a:p>
            <a:pPr marL="0" indent="0" eaLnBrk="1" hangingPunct="1">
              <a:spcBef>
                <a:spcPts val="0"/>
              </a:spcBef>
              <a:spcAft>
                <a:spcPts val="1800"/>
              </a:spcAft>
              <a:buSzPct val="100000"/>
              <a:buNone/>
              <a:defRPr/>
            </a:pPr>
            <a:r>
              <a:rPr lang="en-US" sz="2800" dirty="0">
                <a:solidFill>
                  <a:schemeClr val="tx2"/>
                </a:solidFill>
                <a:cs typeface="Calibri" panose="020F0502020204030204" pitchFamily="34" charset="0"/>
              </a:rPr>
              <a:t>24. </a:t>
            </a:r>
            <a:r>
              <a:rPr lang="en-US" sz="2800" dirty="0">
                <a:cs typeface="Calibri" panose="020F0502020204030204" pitchFamily="34" charset="0"/>
              </a:rPr>
              <a:t>Se convirtió en realeza (Gén. 45:8; Apc. 19:16)</a:t>
            </a:r>
          </a:p>
        </p:txBody>
      </p:sp>
      <p:sp>
        <p:nvSpPr>
          <p:cNvPr id="55299" name="Text Box 2052"/>
          <p:cNvSpPr txBox="1">
            <a:spLocks noChangeArrowheads="1"/>
          </p:cNvSpPr>
          <p:nvPr/>
        </p:nvSpPr>
        <p:spPr bwMode="auto">
          <a:xfrm>
            <a:off x="1186921" y="6400800"/>
            <a:ext cx="6858000" cy="400110"/>
          </a:xfrm>
          <a:prstGeom prst="rect">
            <a:avLst/>
          </a:prstGeom>
          <a:noFill/>
          <a:ln w="9525">
            <a:noFill/>
            <a:miter lim="800000"/>
            <a:headEnd/>
            <a:tailEnd/>
          </a:ln>
        </p:spPr>
        <p:txBody>
          <a:bodyPr>
            <a:spAutoFit/>
          </a:bodyPr>
          <a:lstStyle/>
          <a:p>
            <a:pPr algn="ctr">
              <a:spcBef>
                <a:spcPct val="50000"/>
              </a:spcBef>
            </a:pPr>
            <a:r>
              <a:rPr lang="en-US" sz="2000" dirty="0">
                <a:latin typeface="Calibri" panose="020F0502020204030204" pitchFamily="34" charset="0"/>
              </a:rPr>
              <a:t>www.near-death.com</a:t>
            </a:r>
          </a:p>
        </p:txBody>
      </p:sp>
      <p:sp>
        <p:nvSpPr>
          <p:cNvPr id="7" name="Rectangle 2">
            <a:extLst>
              <a:ext uri="{FF2B5EF4-FFF2-40B4-BE49-F238E27FC236}">
                <a16:creationId xmlns:a16="http://schemas.microsoft.com/office/drawing/2014/main" id="{DE9BC915-891A-410D-B3EE-FB9CCECACD90}"/>
              </a:ext>
            </a:extLst>
          </p:cNvPr>
          <p:cNvSpPr>
            <a:spLocks noGrp="1" noChangeArrowheads="1"/>
          </p:cNvSpPr>
          <p:nvPr>
            <p:ph type="title"/>
          </p:nvPr>
        </p:nvSpPr>
        <p:spPr>
          <a:xfrm>
            <a:off x="0" y="228600"/>
            <a:ext cx="9144000" cy="914400"/>
          </a:xfrm>
        </p:spPr>
        <p:txBody>
          <a:bodyPr/>
          <a:lstStyle/>
          <a:p>
            <a:pPr algn="ctr" eaLnBrk="1" hangingPunct="1"/>
            <a:r>
              <a:rPr lang="es-CO" sz="3400" dirty="0">
                <a:effectLst>
                  <a:outerShdw blurRad="38100" dist="38100" dir="2700000" algn="tl">
                    <a:srgbClr val="000000">
                      <a:alpha val="43137"/>
                    </a:srgbClr>
                  </a:outerShdw>
                </a:effectLst>
              </a:rPr>
              <a:t>Comparaciones Bíblicas entre José y Jesús</a:t>
            </a:r>
            <a:endParaRPr lang="en-US" sz="3400" dirty="0">
              <a:effectLst>
                <a:outerShdw blurRad="38100" dist="38100" dir="2700000" algn="tl">
                  <a:srgbClr val="000000">
                    <a:alpha val="43137"/>
                  </a:srgbClr>
                </a:outerShdw>
              </a:effectLst>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B7D6B-1BA9-A0AE-4CC6-A7FA1ECB965F}"/>
            </a:ext>
          </a:extLst>
        </p:cNvPr>
        <p:cNvGrpSpPr/>
        <p:nvPr/>
      </p:nvGrpSpPr>
      <p:grpSpPr>
        <a:xfrm>
          <a:off x="0" y="0"/>
          <a:ext cx="0" cy="0"/>
          <a:chOff x="0" y="0"/>
          <a:chExt cx="0" cy="0"/>
        </a:xfrm>
      </p:grpSpPr>
      <p:sp>
        <p:nvSpPr>
          <p:cNvPr id="17409" name="Title 1">
            <a:extLst>
              <a:ext uri="{FF2B5EF4-FFF2-40B4-BE49-F238E27FC236}">
                <a16:creationId xmlns:a16="http://schemas.microsoft.com/office/drawing/2014/main" id="{BD6818C4-499D-5057-2BDE-BA5126F52262}"/>
              </a:ext>
            </a:extLst>
          </p:cNvPr>
          <p:cNvSpPr>
            <a:spLocks noGrp="1"/>
          </p:cNvSpPr>
          <p:nvPr>
            <p:ph type="title"/>
          </p:nvPr>
        </p:nvSpPr>
        <p:spPr>
          <a:xfrm>
            <a:off x="1600200" y="228600"/>
            <a:ext cx="6019800" cy="685800"/>
          </a:xfrm>
        </p:spPr>
        <p:txBody>
          <a:bodyPr anchor="ctr"/>
          <a:lstStyle/>
          <a:p>
            <a:pPr algn="ctr"/>
            <a:r>
              <a:rPr lang="en-US" sz="3600" dirty="0"/>
              <a:t>CONTENIDO INTRODUCTORIO</a:t>
            </a:r>
          </a:p>
        </p:txBody>
      </p:sp>
      <p:sp>
        <p:nvSpPr>
          <p:cNvPr id="3" name="Content Placeholder 2">
            <a:extLst>
              <a:ext uri="{FF2B5EF4-FFF2-40B4-BE49-F238E27FC236}">
                <a16:creationId xmlns:a16="http://schemas.microsoft.com/office/drawing/2014/main" id="{AE426C3B-FD0E-7207-8D15-E5DE16BBE12F}"/>
              </a:ext>
            </a:extLst>
          </p:cNvPr>
          <p:cNvSpPr>
            <a:spLocks noGrp="1"/>
          </p:cNvSpPr>
          <p:nvPr>
            <p:ph idx="1"/>
          </p:nvPr>
        </p:nvSpPr>
        <p:spPr>
          <a:xfrm>
            <a:off x="152400" y="838200"/>
            <a:ext cx="4953000" cy="5867400"/>
          </a:xfrm>
        </p:spPr>
        <p:txBody>
          <a:bodyPr/>
          <a:lstStyle/>
          <a:p>
            <a:pPr marL="461963" indent="-461963">
              <a:spcBef>
                <a:spcPts val="0"/>
              </a:spcBef>
              <a:spcAft>
                <a:spcPts val="800"/>
              </a:spcAft>
              <a:defRPr/>
            </a:pPr>
            <a:r>
              <a:rPr lang="en-US" dirty="0"/>
              <a:t>Título</a:t>
            </a:r>
          </a:p>
          <a:p>
            <a:pPr marL="461963" indent="-461963">
              <a:spcBef>
                <a:spcPts val="0"/>
              </a:spcBef>
              <a:spcAft>
                <a:spcPts val="800"/>
              </a:spcAft>
              <a:defRPr/>
            </a:pPr>
            <a:r>
              <a:rPr lang="en-US" dirty="0"/>
              <a:t>Autoría y fecha</a:t>
            </a:r>
          </a:p>
          <a:p>
            <a:pPr marL="461963" indent="-461963">
              <a:spcBef>
                <a:spcPts val="0"/>
              </a:spcBef>
              <a:spcAft>
                <a:spcPts val="800"/>
              </a:spcAft>
              <a:defRPr/>
            </a:pPr>
            <a:r>
              <a:rPr lang="en-US" dirty="0"/>
              <a:t>Estructura</a:t>
            </a:r>
          </a:p>
          <a:p>
            <a:pPr marL="461963" indent="-461963">
              <a:spcBef>
                <a:spcPts val="0"/>
              </a:spcBef>
              <a:spcAft>
                <a:spcPts val="800"/>
              </a:spcAft>
              <a:defRPr/>
            </a:pPr>
            <a:r>
              <a:rPr lang="en-US" dirty="0"/>
              <a:t>Escenario</a:t>
            </a:r>
          </a:p>
          <a:p>
            <a:pPr marL="461963" indent="-461963">
              <a:spcBef>
                <a:spcPts val="0"/>
              </a:spcBef>
              <a:spcAft>
                <a:spcPts val="800"/>
              </a:spcAft>
              <a:defRPr/>
            </a:pPr>
            <a:r>
              <a:rPr lang="en-US" dirty="0"/>
              <a:t>Mensage y Propósito</a:t>
            </a:r>
          </a:p>
          <a:p>
            <a:pPr marL="461963" indent="-461963">
              <a:spcBef>
                <a:spcPts val="0"/>
              </a:spcBef>
              <a:spcAft>
                <a:spcPts val="800"/>
              </a:spcAft>
              <a:defRPr/>
            </a:pPr>
            <a:r>
              <a:rPr lang="en-US" dirty="0"/>
              <a:t>Características Únicas</a:t>
            </a:r>
          </a:p>
          <a:p>
            <a:pPr marL="461963" indent="-461963">
              <a:spcBef>
                <a:spcPts val="0"/>
              </a:spcBef>
              <a:spcAft>
                <a:spcPts val="800"/>
              </a:spcAft>
              <a:defRPr/>
            </a:pPr>
            <a:r>
              <a:rPr lang="en-US" dirty="0"/>
              <a:t>Temas</a:t>
            </a:r>
          </a:p>
          <a:p>
            <a:pPr marL="461963" indent="-461963">
              <a:spcBef>
                <a:spcPts val="0"/>
              </a:spcBef>
              <a:spcAft>
                <a:spcPts val="800"/>
              </a:spcAft>
              <a:defRPr/>
            </a:pPr>
            <a:r>
              <a:rPr lang="en-US" dirty="0"/>
              <a:t>Cristo en Génesis</a:t>
            </a:r>
          </a:p>
          <a:p>
            <a:pPr marL="461963" indent="-461963">
              <a:spcBef>
                <a:spcPts val="0"/>
              </a:spcBef>
              <a:spcAft>
                <a:spcPts val="800"/>
              </a:spcAft>
              <a:defRPr/>
            </a:pPr>
            <a:r>
              <a:rPr lang="en-US" b="1" u="sng" dirty="0">
                <a:solidFill>
                  <a:srgbClr val="FFFFCC"/>
                </a:solidFill>
              </a:rPr>
              <a:t>Importancia</a:t>
            </a:r>
          </a:p>
          <a:p>
            <a:pPr marL="461963" indent="-461963">
              <a:spcBef>
                <a:spcPts val="0"/>
              </a:spcBef>
              <a:spcAft>
                <a:spcPts val="800"/>
              </a:spcAft>
              <a:defRPr/>
            </a:pPr>
            <a:r>
              <a:rPr lang="en-US" dirty="0"/>
              <a:t>Historicidad</a:t>
            </a:r>
          </a:p>
        </p:txBody>
      </p:sp>
      <p:pic>
        <p:nvPicPr>
          <p:cNvPr id="1028" name="Picture 4" descr="5 Bible Lessons to Learn From the Book of Genesis | Jack Wellman">
            <a:extLst>
              <a:ext uri="{FF2B5EF4-FFF2-40B4-BE49-F238E27FC236}">
                <a16:creationId xmlns:a16="http://schemas.microsoft.com/office/drawing/2014/main" id="{F5EC0E85-89AD-F6D9-6B88-1190B90F5A5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76800" y="2082736"/>
            <a:ext cx="4042833" cy="269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5600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685800" y="76200"/>
            <a:ext cx="7772400" cy="914400"/>
          </a:xfrm>
        </p:spPr>
        <p:txBody>
          <a:bodyPr/>
          <a:lstStyle/>
          <a:p>
            <a:pPr algn="ctr" eaLnBrk="1" hangingPunct="1"/>
            <a:r>
              <a:rPr lang="en-US" sz="3600" dirty="0"/>
              <a:t>Importancia</a:t>
            </a:r>
          </a:p>
        </p:txBody>
      </p:sp>
      <p:sp>
        <p:nvSpPr>
          <p:cNvPr id="71683" name="Rectangle 3"/>
          <p:cNvSpPr>
            <a:spLocks noGrp="1" noChangeArrowheads="1"/>
          </p:cNvSpPr>
          <p:nvPr>
            <p:ph type="body" idx="1"/>
          </p:nvPr>
        </p:nvSpPr>
        <p:spPr>
          <a:xfrm>
            <a:off x="438150" y="764628"/>
            <a:ext cx="8705850" cy="5410201"/>
          </a:xfrm>
        </p:spPr>
        <p:txBody>
          <a:bodyPr/>
          <a:lstStyle/>
          <a:p>
            <a:pPr marL="457200" indent="-457200" eaLnBrk="1" hangingPunct="1">
              <a:spcBef>
                <a:spcPts val="0"/>
              </a:spcBef>
              <a:spcAft>
                <a:spcPts val="2400"/>
              </a:spcAft>
              <a:buSzPct val="100000"/>
              <a:buFont typeface="+mj-lt"/>
              <a:buAutoNum type="arabicPeriod"/>
              <a:defRPr/>
            </a:pPr>
            <a:r>
              <a:rPr lang="en-US" dirty="0"/>
              <a:t>La Gloria de Dios (Apc 4:11)</a:t>
            </a:r>
          </a:p>
          <a:p>
            <a:pPr marL="457200" indent="-457200" eaLnBrk="1" hangingPunct="1">
              <a:spcBef>
                <a:spcPts val="0"/>
              </a:spcBef>
              <a:spcAft>
                <a:spcPts val="2400"/>
              </a:spcAft>
              <a:buSzPct val="100000"/>
              <a:buFont typeface="+mj-lt"/>
              <a:buAutoNum type="arabicPeriod"/>
              <a:defRPr/>
            </a:pPr>
            <a:r>
              <a:rPr lang="en-US" dirty="0"/>
              <a:t>Necesidad de salvación</a:t>
            </a:r>
          </a:p>
          <a:p>
            <a:pPr marL="457200" indent="-457200" eaLnBrk="1" hangingPunct="1">
              <a:spcBef>
                <a:spcPts val="0"/>
              </a:spcBef>
              <a:spcAft>
                <a:spcPts val="2400"/>
              </a:spcAft>
              <a:buSzPct val="100000"/>
              <a:buFont typeface="+mj-lt"/>
              <a:buAutoNum type="arabicPeriod"/>
              <a:defRPr/>
            </a:pPr>
            <a:r>
              <a:rPr lang="es-CO" dirty="0"/>
              <a:t>Fundamento para el resto de las Escrituras </a:t>
            </a:r>
            <a:r>
              <a:rPr lang="en-US" sz="1800" dirty="0"/>
              <a:t>(Ps. 11:3)</a:t>
            </a:r>
          </a:p>
          <a:p>
            <a:pPr marL="457200" indent="-457200" eaLnBrk="1" hangingPunct="1">
              <a:spcBef>
                <a:spcPts val="0"/>
              </a:spcBef>
              <a:spcAft>
                <a:spcPts val="2400"/>
              </a:spcAft>
              <a:buSzPct val="100000"/>
              <a:buFont typeface="+mj-lt"/>
              <a:buAutoNum type="arabicPeriod"/>
              <a:defRPr/>
            </a:pPr>
            <a:r>
              <a:rPr lang="es-CO" dirty="0"/>
              <a:t>Precedente para creer en el resto de las Escrituras</a:t>
            </a:r>
          </a:p>
          <a:p>
            <a:pPr marL="457200" indent="-457200" eaLnBrk="1" hangingPunct="1">
              <a:spcBef>
                <a:spcPts val="0"/>
              </a:spcBef>
              <a:spcAft>
                <a:spcPts val="2400"/>
              </a:spcAft>
              <a:buSzPct val="100000"/>
              <a:buFont typeface="+mj-lt"/>
              <a:buAutoNum type="arabicPeriod"/>
              <a:defRPr/>
            </a:pPr>
            <a:r>
              <a:rPr lang="en-US" dirty="0"/>
              <a:t>Estructura para el resto de la Biblia</a:t>
            </a:r>
          </a:p>
          <a:p>
            <a:pPr marL="971550" lvl="1" indent="-514350" eaLnBrk="1" hangingPunct="1">
              <a:spcBef>
                <a:spcPts val="0"/>
              </a:spcBef>
              <a:spcAft>
                <a:spcPts val="2400"/>
              </a:spcAft>
              <a:buSzPct val="100000"/>
              <a:buFont typeface="+mj-lt"/>
              <a:buAutoNum type="alphaUcPeriod"/>
              <a:defRPr/>
            </a:pPr>
            <a:r>
              <a:rPr lang="en-US" sz="2800" dirty="0"/>
              <a:t>68 referencias del Nuevo Testamento</a:t>
            </a:r>
          </a:p>
          <a:p>
            <a:pPr marL="971550" lvl="1" indent="-514350" eaLnBrk="1" hangingPunct="1">
              <a:spcBef>
                <a:spcPts val="0"/>
              </a:spcBef>
              <a:spcAft>
                <a:spcPts val="2400"/>
              </a:spcAft>
              <a:buSzPct val="100000"/>
              <a:buFont typeface="+mj-lt"/>
              <a:buAutoNum type="alphaUcPeriod"/>
              <a:defRPr/>
            </a:pPr>
            <a:r>
              <a:rPr lang="en-US" sz="2800" dirty="0"/>
              <a:t>Brown, </a:t>
            </a:r>
            <a:r>
              <a:rPr lang="en-US" sz="2800" i="1" dirty="0"/>
              <a:t>En el principio</a:t>
            </a:r>
            <a:r>
              <a:rPr lang="en-US" sz="2800" dirty="0"/>
              <a:t>, pp. 283-84</a:t>
            </a:r>
          </a:p>
        </p:txBody>
      </p:sp>
      <p:pic>
        <p:nvPicPr>
          <p:cNvPr id="3" name="Picture 4" descr="5 Bible Lessons to Learn From the Book of Genesis | Jack Wellman">
            <a:extLst>
              <a:ext uri="{FF2B5EF4-FFF2-40B4-BE49-F238E27FC236}">
                <a16:creationId xmlns:a16="http://schemas.microsoft.com/office/drawing/2014/main" id="{F67B4AF5-A150-4265-9ADB-52B639AA648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08340" y="76200"/>
            <a:ext cx="2059460"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DAC17-448A-7844-17FE-397CDCC0F0C3}"/>
            </a:ext>
          </a:extLst>
        </p:cNvPr>
        <p:cNvGrpSpPr/>
        <p:nvPr/>
      </p:nvGrpSpPr>
      <p:grpSpPr>
        <a:xfrm>
          <a:off x="0" y="0"/>
          <a:ext cx="0" cy="0"/>
          <a:chOff x="0" y="0"/>
          <a:chExt cx="0" cy="0"/>
        </a:xfrm>
      </p:grpSpPr>
      <p:sp>
        <p:nvSpPr>
          <p:cNvPr id="58369" name="Rectangle 2">
            <a:extLst>
              <a:ext uri="{FF2B5EF4-FFF2-40B4-BE49-F238E27FC236}">
                <a16:creationId xmlns:a16="http://schemas.microsoft.com/office/drawing/2014/main" id="{6BD039C2-63AF-F1BB-48C1-6B48500E294C}"/>
              </a:ext>
            </a:extLst>
          </p:cNvPr>
          <p:cNvSpPr>
            <a:spLocks noGrp="1" noChangeArrowheads="1"/>
          </p:cNvSpPr>
          <p:nvPr>
            <p:ph type="title"/>
          </p:nvPr>
        </p:nvSpPr>
        <p:spPr>
          <a:xfrm>
            <a:off x="685800" y="76200"/>
            <a:ext cx="7772400" cy="914400"/>
          </a:xfrm>
        </p:spPr>
        <p:txBody>
          <a:bodyPr/>
          <a:lstStyle/>
          <a:p>
            <a:pPr algn="ctr" eaLnBrk="1" hangingPunct="1"/>
            <a:r>
              <a:rPr lang="en-US" sz="3600" dirty="0"/>
              <a:t>Importancia</a:t>
            </a:r>
          </a:p>
        </p:txBody>
      </p:sp>
      <p:sp>
        <p:nvSpPr>
          <p:cNvPr id="71683" name="Rectangle 3">
            <a:extLst>
              <a:ext uri="{FF2B5EF4-FFF2-40B4-BE49-F238E27FC236}">
                <a16:creationId xmlns:a16="http://schemas.microsoft.com/office/drawing/2014/main" id="{5721A807-04A7-C112-F6E3-390E0A56AF7B}"/>
              </a:ext>
            </a:extLst>
          </p:cNvPr>
          <p:cNvSpPr>
            <a:spLocks noGrp="1" noChangeArrowheads="1"/>
          </p:cNvSpPr>
          <p:nvPr>
            <p:ph type="body" idx="1"/>
          </p:nvPr>
        </p:nvSpPr>
        <p:spPr>
          <a:xfrm>
            <a:off x="438150" y="764628"/>
            <a:ext cx="8705850" cy="5410201"/>
          </a:xfrm>
        </p:spPr>
        <p:txBody>
          <a:bodyPr/>
          <a:lstStyle/>
          <a:p>
            <a:pPr marL="457200" indent="-457200" eaLnBrk="1" hangingPunct="1">
              <a:spcBef>
                <a:spcPts val="0"/>
              </a:spcBef>
              <a:spcAft>
                <a:spcPts val="2400"/>
              </a:spcAft>
              <a:buSzPct val="100000"/>
              <a:buFont typeface="+mj-lt"/>
              <a:buAutoNum type="arabicPeriod"/>
              <a:defRPr/>
            </a:pPr>
            <a:r>
              <a:rPr lang="en-US" b="1" u="sng" dirty="0">
                <a:solidFill>
                  <a:srgbClr val="FFFFCC"/>
                </a:solidFill>
              </a:rPr>
              <a:t>La Gloria de Dios (Apc 4:11)</a:t>
            </a:r>
          </a:p>
          <a:p>
            <a:pPr marL="457200" indent="-457200" eaLnBrk="1" hangingPunct="1">
              <a:spcBef>
                <a:spcPts val="0"/>
              </a:spcBef>
              <a:spcAft>
                <a:spcPts val="2400"/>
              </a:spcAft>
              <a:buSzPct val="100000"/>
              <a:buFont typeface="+mj-lt"/>
              <a:buAutoNum type="arabicPeriod"/>
              <a:defRPr/>
            </a:pPr>
            <a:r>
              <a:rPr lang="en-US" dirty="0"/>
              <a:t>Necesidad de salvación</a:t>
            </a:r>
          </a:p>
          <a:p>
            <a:pPr marL="457200" indent="-457200" eaLnBrk="1" hangingPunct="1">
              <a:spcBef>
                <a:spcPts val="0"/>
              </a:spcBef>
              <a:spcAft>
                <a:spcPts val="2400"/>
              </a:spcAft>
              <a:buSzPct val="100000"/>
              <a:buFont typeface="+mj-lt"/>
              <a:buAutoNum type="arabicPeriod"/>
              <a:defRPr/>
            </a:pPr>
            <a:r>
              <a:rPr lang="es-CO" dirty="0"/>
              <a:t>Fundamento para el resto de las Escrituras </a:t>
            </a:r>
            <a:r>
              <a:rPr lang="en-US" sz="1800" dirty="0"/>
              <a:t>(Ps. 11:3)</a:t>
            </a:r>
          </a:p>
          <a:p>
            <a:pPr marL="457200" indent="-457200" eaLnBrk="1" hangingPunct="1">
              <a:spcBef>
                <a:spcPts val="0"/>
              </a:spcBef>
              <a:spcAft>
                <a:spcPts val="2400"/>
              </a:spcAft>
              <a:buSzPct val="100000"/>
              <a:buFont typeface="+mj-lt"/>
              <a:buAutoNum type="arabicPeriod"/>
              <a:defRPr/>
            </a:pPr>
            <a:r>
              <a:rPr lang="es-CO" dirty="0"/>
              <a:t>Precedente para creer en el resto de las Escrituras</a:t>
            </a:r>
          </a:p>
          <a:p>
            <a:pPr marL="457200" indent="-457200" eaLnBrk="1" hangingPunct="1">
              <a:spcBef>
                <a:spcPts val="0"/>
              </a:spcBef>
              <a:spcAft>
                <a:spcPts val="2400"/>
              </a:spcAft>
              <a:buSzPct val="100000"/>
              <a:buFont typeface="+mj-lt"/>
              <a:buAutoNum type="arabicPeriod"/>
              <a:defRPr/>
            </a:pPr>
            <a:r>
              <a:rPr lang="en-US" dirty="0"/>
              <a:t>Estructura para el resto de la Biblia</a:t>
            </a:r>
          </a:p>
          <a:p>
            <a:pPr marL="971550" lvl="1" indent="-514350" eaLnBrk="1" hangingPunct="1">
              <a:spcBef>
                <a:spcPts val="0"/>
              </a:spcBef>
              <a:spcAft>
                <a:spcPts val="2400"/>
              </a:spcAft>
              <a:buSzPct val="100000"/>
              <a:buFont typeface="+mj-lt"/>
              <a:buAutoNum type="alphaUcPeriod"/>
              <a:defRPr/>
            </a:pPr>
            <a:r>
              <a:rPr lang="en-US" sz="2800" dirty="0"/>
              <a:t>68 referencias del Nuevo Testamento</a:t>
            </a:r>
          </a:p>
          <a:p>
            <a:pPr marL="971550" lvl="1" indent="-514350" eaLnBrk="1" hangingPunct="1">
              <a:spcBef>
                <a:spcPts val="0"/>
              </a:spcBef>
              <a:spcAft>
                <a:spcPts val="2400"/>
              </a:spcAft>
              <a:buSzPct val="100000"/>
              <a:buFont typeface="+mj-lt"/>
              <a:buAutoNum type="alphaUcPeriod"/>
              <a:defRPr/>
            </a:pPr>
            <a:r>
              <a:rPr lang="en-US" sz="2800" dirty="0"/>
              <a:t>Brown, </a:t>
            </a:r>
            <a:r>
              <a:rPr lang="en-US" sz="2800" i="1" dirty="0"/>
              <a:t>En el principio</a:t>
            </a:r>
            <a:r>
              <a:rPr lang="en-US" sz="2800" dirty="0"/>
              <a:t>, pp. 283-84</a:t>
            </a:r>
          </a:p>
        </p:txBody>
      </p:sp>
      <p:pic>
        <p:nvPicPr>
          <p:cNvPr id="3" name="Picture 4" descr="5 Bible Lessons to Learn From the Book of Genesis | Jack Wellman">
            <a:extLst>
              <a:ext uri="{FF2B5EF4-FFF2-40B4-BE49-F238E27FC236}">
                <a16:creationId xmlns:a16="http://schemas.microsoft.com/office/drawing/2014/main" id="{107BAC18-179E-FFD7-E4F7-BEA5F3B58A1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08340" y="76200"/>
            <a:ext cx="205946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2750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883744-C45A-4A37-A03F-FA85DC7BDE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Apocalipsis 4:11</a:t>
            </a:r>
          </a:p>
          <a:p>
            <a:pPr algn="just" eaLnBrk="1" fontAlgn="auto" hangingPunct="1">
              <a:spcBef>
                <a:spcPts val="600"/>
              </a:spcBef>
              <a:spcAft>
                <a:spcPts val="600"/>
              </a:spcAft>
              <a:defRPr/>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«Digno eres, Señor y Dios nuestro, de recibir la gloria y el honor y el poder, porque Tú creaste todas las cosas, y por Tu voluntad existen y fueron creadas»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875921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030EB-E25F-F3FF-F7A1-BBF6E49449FC}"/>
            </a:ext>
          </a:extLst>
        </p:cNvPr>
        <p:cNvGrpSpPr/>
        <p:nvPr/>
      </p:nvGrpSpPr>
      <p:grpSpPr>
        <a:xfrm>
          <a:off x="0" y="0"/>
          <a:ext cx="0" cy="0"/>
          <a:chOff x="0" y="0"/>
          <a:chExt cx="0" cy="0"/>
        </a:xfrm>
      </p:grpSpPr>
      <p:sp>
        <p:nvSpPr>
          <p:cNvPr id="58369" name="Rectangle 2">
            <a:extLst>
              <a:ext uri="{FF2B5EF4-FFF2-40B4-BE49-F238E27FC236}">
                <a16:creationId xmlns:a16="http://schemas.microsoft.com/office/drawing/2014/main" id="{294B9A6D-C71F-9C41-851D-9771AD063816}"/>
              </a:ext>
            </a:extLst>
          </p:cNvPr>
          <p:cNvSpPr>
            <a:spLocks noGrp="1" noChangeArrowheads="1"/>
          </p:cNvSpPr>
          <p:nvPr>
            <p:ph type="title"/>
          </p:nvPr>
        </p:nvSpPr>
        <p:spPr>
          <a:xfrm>
            <a:off x="685800" y="76200"/>
            <a:ext cx="7772400" cy="914400"/>
          </a:xfrm>
        </p:spPr>
        <p:txBody>
          <a:bodyPr/>
          <a:lstStyle/>
          <a:p>
            <a:pPr algn="ctr" eaLnBrk="1" hangingPunct="1"/>
            <a:r>
              <a:rPr lang="en-US" sz="3600" dirty="0"/>
              <a:t>Importancia</a:t>
            </a:r>
          </a:p>
        </p:txBody>
      </p:sp>
      <p:sp>
        <p:nvSpPr>
          <p:cNvPr id="71683" name="Rectangle 3">
            <a:extLst>
              <a:ext uri="{FF2B5EF4-FFF2-40B4-BE49-F238E27FC236}">
                <a16:creationId xmlns:a16="http://schemas.microsoft.com/office/drawing/2014/main" id="{0F18116E-B220-6B28-DD6A-059297347845}"/>
              </a:ext>
            </a:extLst>
          </p:cNvPr>
          <p:cNvSpPr>
            <a:spLocks noGrp="1" noChangeArrowheads="1"/>
          </p:cNvSpPr>
          <p:nvPr>
            <p:ph type="body" idx="1"/>
          </p:nvPr>
        </p:nvSpPr>
        <p:spPr>
          <a:xfrm>
            <a:off x="438150" y="764628"/>
            <a:ext cx="8705850" cy="5410201"/>
          </a:xfrm>
        </p:spPr>
        <p:txBody>
          <a:bodyPr/>
          <a:lstStyle/>
          <a:p>
            <a:pPr marL="457200" indent="-457200" eaLnBrk="1" hangingPunct="1">
              <a:spcBef>
                <a:spcPts val="0"/>
              </a:spcBef>
              <a:spcAft>
                <a:spcPts val="2400"/>
              </a:spcAft>
              <a:buSzPct val="100000"/>
              <a:buFont typeface="+mj-lt"/>
              <a:buAutoNum type="arabicPeriod"/>
              <a:defRPr/>
            </a:pPr>
            <a:r>
              <a:rPr lang="en-US" dirty="0"/>
              <a:t>La Gloria de Dios (Apc 4:11)</a:t>
            </a:r>
          </a:p>
          <a:p>
            <a:pPr marL="457200" indent="-457200" eaLnBrk="1" hangingPunct="1">
              <a:spcBef>
                <a:spcPts val="0"/>
              </a:spcBef>
              <a:spcAft>
                <a:spcPts val="2400"/>
              </a:spcAft>
              <a:buSzPct val="100000"/>
              <a:buFont typeface="+mj-lt"/>
              <a:buAutoNum type="arabicPeriod"/>
              <a:defRPr/>
            </a:pPr>
            <a:r>
              <a:rPr lang="en-US" b="1" u="sng" dirty="0">
                <a:solidFill>
                  <a:srgbClr val="FFFFCC"/>
                </a:solidFill>
              </a:rPr>
              <a:t>Necesidad de salvación</a:t>
            </a:r>
          </a:p>
          <a:p>
            <a:pPr marL="457200" indent="-457200" eaLnBrk="1" hangingPunct="1">
              <a:spcBef>
                <a:spcPts val="0"/>
              </a:spcBef>
              <a:spcAft>
                <a:spcPts val="2400"/>
              </a:spcAft>
              <a:buSzPct val="100000"/>
              <a:buFont typeface="+mj-lt"/>
              <a:buAutoNum type="arabicPeriod"/>
              <a:defRPr/>
            </a:pPr>
            <a:r>
              <a:rPr lang="es-CO" dirty="0"/>
              <a:t>Fundamento para el resto de las Escrituras </a:t>
            </a:r>
            <a:r>
              <a:rPr lang="en-US" sz="1800" dirty="0"/>
              <a:t>(Ps. 11:3)</a:t>
            </a:r>
          </a:p>
          <a:p>
            <a:pPr marL="457200" indent="-457200" eaLnBrk="1" hangingPunct="1">
              <a:spcBef>
                <a:spcPts val="0"/>
              </a:spcBef>
              <a:spcAft>
                <a:spcPts val="2400"/>
              </a:spcAft>
              <a:buSzPct val="100000"/>
              <a:buFont typeface="+mj-lt"/>
              <a:buAutoNum type="arabicPeriod"/>
              <a:defRPr/>
            </a:pPr>
            <a:r>
              <a:rPr lang="es-CO" dirty="0"/>
              <a:t>Precedente para creer en el resto de las Escrituras</a:t>
            </a:r>
          </a:p>
          <a:p>
            <a:pPr marL="457200" indent="-457200" eaLnBrk="1" hangingPunct="1">
              <a:spcBef>
                <a:spcPts val="0"/>
              </a:spcBef>
              <a:spcAft>
                <a:spcPts val="2400"/>
              </a:spcAft>
              <a:buSzPct val="100000"/>
              <a:buFont typeface="+mj-lt"/>
              <a:buAutoNum type="arabicPeriod"/>
              <a:defRPr/>
            </a:pPr>
            <a:r>
              <a:rPr lang="en-US" dirty="0"/>
              <a:t>Estructura para el resto de la Biblia</a:t>
            </a:r>
          </a:p>
          <a:p>
            <a:pPr marL="971550" lvl="1" indent="-514350" eaLnBrk="1" hangingPunct="1">
              <a:spcBef>
                <a:spcPts val="0"/>
              </a:spcBef>
              <a:spcAft>
                <a:spcPts val="2400"/>
              </a:spcAft>
              <a:buSzPct val="100000"/>
              <a:buFont typeface="+mj-lt"/>
              <a:buAutoNum type="alphaUcPeriod"/>
              <a:defRPr/>
            </a:pPr>
            <a:r>
              <a:rPr lang="en-US" sz="2800" dirty="0"/>
              <a:t>68 referencias del Nuevo Testamento</a:t>
            </a:r>
          </a:p>
          <a:p>
            <a:pPr marL="971550" lvl="1" indent="-514350" eaLnBrk="1" hangingPunct="1">
              <a:spcBef>
                <a:spcPts val="0"/>
              </a:spcBef>
              <a:spcAft>
                <a:spcPts val="2400"/>
              </a:spcAft>
              <a:buSzPct val="100000"/>
              <a:buFont typeface="+mj-lt"/>
              <a:buAutoNum type="alphaUcPeriod"/>
              <a:defRPr/>
            </a:pPr>
            <a:r>
              <a:rPr lang="en-US" sz="2800" dirty="0"/>
              <a:t>Brown, </a:t>
            </a:r>
            <a:r>
              <a:rPr lang="en-US" sz="2800" i="1" dirty="0"/>
              <a:t>En el principio</a:t>
            </a:r>
            <a:r>
              <a:rPr lang="en-US" sz="2800" dirty="0"/>
              <a:t>, pp. 283-84</a:t>
            </a:r>
          </a:p>
        </p:txBody>
      </p:sp>
      <p:pic>
        <p:nvPicPr>
          <p:cNvPr id="3" name="Picture 4" descr="5 Bible Lessons to Learn From the Book of Genesis | Jack Wellman">
            <a:extLst>
              <a:ext uri="{FF2B5EF4-FFF2-40B4-BE49-F238E27FC236}">
                <a16:creationId xmlns:a16="http://schemas.microsoft.com/office/drawing/2014/main" id="{07358B21-6EAF-5A86-8173-1166778EBC1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08340" y="76200"/>
            <a:ext cx="205946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6666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01F42-19DA-7A2D-2F21-4997CF69D7E3}"/>
            </a:ext>
          </a:extLst>
        </p:cNvPr>
        <p:cNvGrpSpPr/>
        <p:nvPr/>
      </p:nvGrpSpPr>
      <p:grpSpPr>
        <a:xfrm>
          <a:off x="0" y="0"/>
          <a:ext cx="0" cy="0"/>
          <a:chOff x="0" y="0"/>
          <a:chExt cx="0" cy="0"/>
        </a:xfrm>
      </p:grpSpPr>
      <p:sp>
        <p:nvSpPr>
          <p:cNvPr id="58369" name="Rectangle 2">
            <a:extLst>
              <a:ext uri="{FF2B5EF4-FFF2-40B4-BE49-F238E27FC236}">
                <a16:creationId xmlns:a16="http://schemas.microsoft.com/office/drawing/2014/main" id="{A75DF394-C72A-691A-106D-D211CF33482B}"/>
              </a:ext>
            </a:extLst>
          </p:cNvPr>
          <p:cNvSpPr>
            <a:spLocks noGrp="1" noChangeArrowheads="1"/>
          </p:cNvSpPr>
          <p:nvPr>
            <p:ph type="title"/>
          </p:nvPr>
        </p:nvSpPr>
        <p:spPr>
          <a:xfrm>
            <a:off x="685800" y="76200"/>
            <a:ext cx="7772400" cy="914400"/>
          </a:xfrm>
        </p:spPr>
        <p:txBody>
          <a:bodyPr/>
          <a:lstStyle/>
          <a:p>
            <a:pPr algn="ctr" eaLnBrk="1" hangingPunct="1"/>
            <a:r>
              <a:rPr lang="en-US" sz="3600" dirty="0"/>
              <a:t>Importancia</a:t>
            </a:r>
          </a:p>
        </p:txBody>
      </p:sp>
      <p:sp>
        <p:nvSpPr>
          <p:cNvPr id="71683" name="Rectangle 3">
            <a:extLst>
              <a:ext uri="{FF2B5EF4-FFF2-40B4-BE49-F238E27FC236}">
                <a16:creationId xmlns:a16="http://schemas.microsoft.com/office/drawing/2014/main" id="{257EA4B4-B380-A7B6-E214-DFD118D42ED9}"/>
              </a:ext>
            </a:extLst>
          </p:cNvPr>
          <p:cNvSpPr>
            <a:spLocks noGrp="1" noChangeArrowheads="1"/>
          </p:cNvSpPr>
          <p:nvPr>
            <p:ph type="body" idx="1"/>
          </p:nvPr>
        </p:nvSpPr>
        <p:spPr>
          <a:xfrm>
            <a:off x="438150" y="764628"/>
            <a:ext cx="8705850" cy="5410201"/>
          </a:xfrm>
        </p:spPr>
        <p:txBody>
          <a:bodyPr/>
          <a:lstStyle/>
          <a:p>
            <a:pPr marL="457200" indent="-457200" eaLnBrk="1" hangingPunct="1">
              <a:spcBef>
                <a:spcPts val="0"/>
              </a:spcBef>
              <a:spcAft>
                <a:spcPts val="2400"/>
              </a:spcAft>
              <a:buSzPct val="100000"/>
              <a:buFont typeface="+mj-lt"/>
              <a:buAutoNum type="arabicPeriod"/>
              <a:defRPr/>
            </a:pPr>
            <a:r>
              <a:rPr lang="en-US" dirty="0"/>
              <a:t>La Gloria de Dios (Apc 4:11)</a:t>
            </a:r>
          </a:p>
          <a:p>
            <a:pPr marL="457200" indent="-457200" eaLnBrk="1" hangingPunct="1">
              <a:spcBef>
                <a:spcPts val="0"/>
              </a:spcBef>
              <a:spcAft>
                <a:spcPts val="2400"/>
              </a:spcAft>
              <a:buSzPct val="100000"/>
              <a:buFont typeface="+mj-lt"/>
              <a:buAutoNum type="arabicPeriod"/>
              <a:defRPr/>
            </a:pPr>
            <a:r>
              <a:rPr lang="en-US" dirty="0"/>
              <a:t>Necesidad de salvación</a:t>
            </a:r>
          </a:p>
          <a:p>
            <a:pPr marL="457200" indent="-457200" eaLnBrk="1" hangingPunct="1">
              <a:spcBef>
                <a:spcPts val="0"/>
              </a:spcBef>
              <a:spcAft>
                <a:spcPts val="2400"/>
              </a:spcAft>
              <a:buSzPct val="100000"/>
              <a:buFont typeface="+mj-lt"/>
              <a:buAutoNum type="arabicPeriod"/>
              <a:defRPr/>
            </a:pPr>
            <a:r>
              <a:rPr lang="es-CO" b="1" u="sng" dirty="0">
                <a:solidFill>
                  <a:srgbClr val="FFFFCC"/>
                </a:solidFill>
              </a:rPr>
              <a:t>Fundamento para el resto de las Escrituras </a:t>
            </a:r>
            <a:r>
              <a:rPr lang="en-US" sz="2800" b="1" u="sng" dirty="0">
                <a:solidFill>
                  <a:srgbClr val="FFFFCC"/>
                </a:solidFill>
              </a:rPr>
              <a:t>(Ps. 11:3)</a:t>
            </a:r>
          </a:p>
          <a:p>
            <a:pPr marL="457200" indent="-457200" eaLnBrk="1" hangingPunct="1">
              <a:spcBef>
                <a:spcPts val="0"/>
              </a:spcBef>
              <a:spcAft>
                <a:spcPts val="2400"/>
              </a:spcAft>
              <a:buSzPct val="100000"/>
              <a:buFont typeface="+mj-lt"/>
              <a:buAutoNum type="arabicPeriod"/>
              <a:defRPr/>
            </a:pPr>
            <a:r>
              <a:rPr lang="es-CO" dirty="0"/>
              <a:t>Precedente para creer en el resto de las Escrituras</a:t>
            </a:r>
          </a:p>
          <a:p>
            <a:pPr marL="457200" indent="-457200" eaLnBrk="1" hangingPunct="1">
              <a:spcBef>
                <a:spcPts val="0"/>
              </a:spcBef>
              <a:spcAft>
                <a:spcPts val="2400"/>
              </a:spcAft>
              <a:buSzPct val="100000"/>
              <a:buFont typeface="+mj-lt"/>
              <a:buAutoNum type="arabicPeriod"/>
              <a:defRPr/>
            </a:pPr>
            <a:r>
              <a:rPr lang="en-US" dirty="0"/>
              <a:t>Estructura para el resto de la Biblia</a:t>
            </a:r>
          </a:p>
          <a:p>
            <a:pPr marL="971550" lvl="1" indent="-514350" eaLnBrk="1" hangingPunct="1">
              <a:spcBef>
                <a:spcPts val="0"/>
              </a:spcBef>
              <a:spcAft>
                <a:spcPts val="2400"/>
              </a:spcAft>
              <a:buSzPct val="100000"/>
              <a:buFont typeface="+mj-lt"/>
              <a:buAutoNum type="alphaUcPeriod"/>
              <a:defRPr/>
            </a:pPr>
            <a:r>
              <a:rPr lang="en-US" sz="2800" dirty="0"/>
              <a:t>68 referencias del Nuevo Testamento</a:t>
            </a:r>
          </a:p>
          <a:p>
            <a:pPr marL="971550" lvl="1" indent="-514350" eaLnBrk="1" hangingPunct="1">
              <a:spcBef>
                <a:spcPts val="0"/>
              </a:spcBef>
              <a:spcAft>
                <a:spcPts val="2400"/>
              </a:spcAft>
              <a:buSzPct val="100000"/>
              <a:buFont typeface="+mj-lt"/>
              <a:buAutoNum type="alphaUcPeriod"/>
              <a:defRPr/>
            </a:pPr>
            <a:r>
              <a:rPr lang="en-US" sz="2800" dirty="0"/>
              <a:t>Brown, </a:t>
            </a:r>
            <a:r>
              <a:rPr lang="en-US" sz="2800" i="1" dirty="0"/>
              <a:t>En el principio</a:t>
            </a:r>
            <a:r>
              <a:rPr lang="en-US" sz="2800" dirty="0"/>
              <a:t>, pp. 283-84</a:t>
            </a:r>
          </a:p>
        </p:txBody>
      </p:sp>
      <p:pic>
        <p:nvPicPr>
          <p:cNvPr id="3" name="Picture 4" descr="5 Bible Lessons to Learn From the Book of Genesis | Jack Wellman">
            <a:extLst>
              <a:ext uri="{FF2B5EF4-FFF2-40B4-BE49-F238E27FC236}">
                <a16:creationId xmlns:a16="http://schemas.microsoft.com/office/drawing/2014/main" id="{E7206B9E-9758-7D8D-0ED5-03549D7854D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08340" y="76200"/>
            <a:ext cx="205946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657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2057400" y="228600"/>
            <a:ext cx="5029200" cy="1143000"/>
          </a:xfrm>
        </p:spPr>
        <p:txBody>
          <a:bodyPr/>
          <a:lstStyle/>
          <a:p>
            <a:pPr algn="ctr" eaLnBrk="1" hangingPunct="1"/>
            <a:r>
              <a:rPr lang="en-US" sz="3600" dirty="0"/>
              <a:t>Problemas con la Hipótesis Documental</a:t>
            </a:r>
          </a:p>
        </p:txBody>
      </p:sp>
      <p:sp>
        <p:nvSpPr>
          <p:cNvPr id="87043" name="Rectangle 3"/>
          <p:cNvSpPr>
            <a:spLocks noGrp="1" noChangeArrowheads="1"/>
          </p:cNvSpPr>
          <p:nvPr>
            <p:ph type="body" idx="1"/>
          </p:nvPr>
        </p:nvSpPr>
        <p:spPr>
          <a:xfrm>
            <a:off x="228600" y="1600200"/>
            <a:ext cx="8686800" cy="4876800"/>
          </a:xfrm>
        </p:spPr>
        <p:txBody>
          <a:bodyPr/>
          <a:lstStyle/>
          <a:p>
            <a:pPr marL="571500" indent="-571500" eaLnBrk="1" hangingPunct="1">
              <a:spcBef>
                <a:spcPts val="0"/>
              </a:spcBef>
              <a:spcAft>
                <a:spcPts val="2400"/>
              </a:spcAft>
              <a:buSzPct val="100000"/>
              <a:buFont typeface="+mj-lt"/>
              <a:buAutoNum type="arabicPeriod"/>
              <a:defRPr/>
            </a:pPr>
            <a:r>
              <a:rPr lang="en-US" sz="3000" dirty="0"/>
              <a:t>Tradición Judia y Cristiana</a:t>
            </a:r>
          </a:p>
          <a:p>
            <a:pPr marL="571500" indent="-571500" eaLnBrk="1" hangingPunct="1">
              <a:spcBef>
                <a:spcPts val="0"/>
              </a:spcBef>
              <a:spcAft>
                <a:spcPts val="2400"/>
              </a:spcAft>
              <a:buSzPct val="100000"/>
              <a:buFont typeface="+mj-lt"/>
              <a:buAutoNum type="arabicPeriod"/>
              <a:defRPr/>
            </a:pPr>
            <a:r>
              <a:rPr lang="es-CO" sz="3000" dirty="0"/>
              <a:t>La autoría mosaica es asumida a lo largo de toda la Escritura</a:t>
            </a:r>
            <a:r>
              <a:rPr lang="en-US" sz="3000" dirty="0"/>
              <a:t> (Num. 33:1-2)</a:t>
            </a:r>
          </a:p>
          <a:p>
            <a:pPr marL="571500" indent="-571500" eaLnBrk="1" hangingPunct="1">
              <a:spcBef>
                <a:spcPts val="0"/>
              </a:spcBef>
              <a:spcAft>
                <a:spcPts val="2400"/>
              </a:spcAft>
              <a:buSzPct val="100000"/>
              <a:buFont typeface="+mj-lt"/>
              <a:buAutoNum type="arabicPeriod"/>
              <a:defRPr/>
            </a:pPr>
            <a:r>
              <a:rPr lang="en-US" sz="3000" dirty="0"/>
              <a:t>Unidad literaria</a:t>
            </a:r>
          </a:p>
          <a:p>
            <a:pPr marL="571500" indent="-571500" eaLnBrk="1" hangingPunct="1">
              <a:spcBef>
                <a:spcPts val="0"/>
              </a:spcBef>
              <a:spcAft>
                <a:spcPts val="2400"/>
              </a:spcAft>
              <a:buSzPct val="100000"/>
              <a:buFont typeface="+mj-lt"/>
              <a:buAutoNum type="arabicPeriod"/>
              <a:defRPr/>
            </a:pPr>
            <a:r>
              <a:rPr lang="en-US" sz="3000" dirty="0"/>
              <a:t>Testimonio ocular (Exod. 15:27)</a:t>
            </a:r>
          </a:p>
          <a:p>
            <a:pPr marL="571500" indent="-571500" eaLnBrk="1" hangingPunct="1">
              <a:spcBef>
                <a:spcPts val="0"/>
              </a:spcBef>
              <a:spcAft>
                <a:spcPts val="2400"/>
              </a:spcAft>
              <a:buSzPct val="100000"/>
              <a:buFont typeface="+mj-lt"/>
              <a:buAutoNum type="arabicPeriod"/>
              <a:defRPr/>
            </a:pPr>
            <a:r>
              <a:rPr lang="en-US" sz="3000" dirty="0"/>
              <a:t>Familiaridad con la geografía Egipcia (Gén. 13:10)</a:t>
            </a:r>
          </a:p>
          <a:p>
            <a:pPr marL="571500" indent="-571500" eaLnBrk="1" hangingPunct="1">
              <a:spcBef>
                <a:spcPts val="0"/>
              </a:spcBef>
              <a:spcAft>
                <a:spcPts val="2400"/>
              </a:spcAft>
              <a:buSzPct val="100000"/>
              <a:buFont typeface="+mj-lt"/>
              <a:buAutoNum type="arabicPeriod"/>
              <a:defRPr/>
            </a:pPr>
            <a:r>
              <a:rPr lang="es-CO" sz="3000" dirty="0"/>
              <a:t>Moisés, el autor más probable </a:t>
            </a:r>
            <a:r>
              <a:rPr lang="en-US" sz="3000" dirty="0"/>
              <a:t>(Hechos 7:22)</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883744-C45A-4A37-A03F-FA85DC7BDE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00602"/>
          </a:xfrm>
          <a:prstGeom prst="rect">
            <a:avLst/>
          </a:prstGeom>
          <a:noFill/>
          <a:ln w="28575">
            <a:noFill/>
            <a:miter lim="800000"/>
            <a:headEnd/>
            <a:tailEnd/>
          </a:ln>
        </p:spPr>
        <p:txBody>
          <a:bodyPr wrap="square">
            <a:spAutoFit/>
          </a:body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Salmo 11:3</a:t>
            </a:r>
          </a:p>
          <a:p>
            <a:pPr algn="just" fontAlgn="auto">
              <a:spcBef>
                <a:spcPts val="600"/>
              </a:spcBef>
              <a:spcAft>
                <a:spcPts val="600"/>
              </a:spcAf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 los fundamentos son destruidos;</a:t>
            </a:r>
          </a:p>
          <a:p>
            <a:pPr algn="just" fontAlgn="auto">
              <a:spcBef>
                <a:spcPts val="600"/>
              </a:spcBef>
              <a:spcAft>
                <a:spcPts val="600"/>
              </a:spcAft>
              <a:defRPr/>
            </a:pP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¿Qué puede hacer el justo?».”</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4" descr="5 Bible Lessons to Learn From the Book of Genesis | Jack Wellman">
            <a:extLst>
              <a:ext uri="{FF2B5EF4-FFF2-40B4-BE49-F238E27FC236}">
                <a16:creationId xmlns:a16="http://schemas.microsoft.com/office/drawing/2014/main" id="{31247FC3-8FD3-41C8-BEAC-DEA8BC78CAA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43200" y="2438400"/>
            <a:ext cx="3657600" cy="243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908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64A25-6280-3944-7490-B004F84C5B86}"/>
            </a:ext>
          </a:extLst>
        </p:cNvPr>
        <p:cNvGrpSpPr/>
        <p:nvPr/>
      </p:nvGrpSpPr>
      <p:grpSpPr>
        <a:xfrm>
          <a:off x="0" y="0"/>
          <a:ext cx="0" cy="0"/>
          <a:chOff x="0" y="0"/>
          <a:chExt cx="0" cy="0"/>
        </a:xfrm>
      </p:grpSpPr>
      <p:sp>
        <p:nvSpPr>
          <p:cNvPr id="58369" name="Rectangle 2">
            <a:extLst>
              <a:ext uri="{FF2B5EF4-FFF2-40B4-BE49-F238E27FC236}">
                <a16:creationId xmlns:a16="http://schemas.microsoft.com/office/drawing/2014/main" id="{918B1757-5D4F-44B7-CAFE-EA4E57FEE895}"/>
              </a:ext>
            </a:extLst>
          </p:cNvPr>
          <p:cNvSpPr>
            <a:spLocks noGrp="1" noChangeArrowheads="1"/>
          </p:cNvSpPr>
          <p:nvPr>
            <p:ph type="title"/>
          </p:nvPr>
        </p:nvSpPr>
        <p:spPr>
          <a:xfrm>
            <a:off x="685800" y="76200"/>
            <a:ext cx="7772400" cy="914400"/>
          </a:xfrm>
        </p:spPr>
        <p:txBody>
          <a:bodyPr/>
          <a:lstStyle/>
          <a:p>
            <a:pPr algn="ctr" eaLnBrk="1" hangingPunct="1"/>
            <a:r>
              <a:rPr lang="en-US" sz="3600" dirty="0"/>
              <a:t>Importancia</a:t>
            </a:r>
          </a:p>
        </p:txBody>
      </p:sp>
      <p:sp>
        <p:nvSpPr>
          <p:cNvPr id="71683" name="Rectangle 3">
            <a:extLst>
              <a:ext uri="{FF2B5EF4-FFF2-40B4-BE49-F238E27FC236}">
                <a16:creationId xmlns:a16="http://schemas.microsoft.com/office/drawing/2014/main" id="{E5227B0E-6BA2-7EFF-FBC0-F699967A9518}"/>
              </a:ext>
            </a:extLst>
          </p:cNvPr>
          <p:cNvSpPr>
            <a:spLocks noGrp="1" noChangeArrowheads="1"/>
          </p:cNvSpPr>
          <p:nvPr>
            <p:ph type="body" idx="1"/>
          </p:nvPr>
        </p:nvSpPr>
        <p:spPr>
          <a:xfrm>
            <a:off x="438150" y="764628"/>
            <a:ext cx="8705850" cy="5410201"/>
          </a:xfrm>
        </p:spPr>
        <p:txBody>
          <a:bodyPr/>
          <a:lstStyle/>
          <a:p>
            <a:pPr marL="457200" indent="-457200" eaLnBrk="1" hangingPunct="1">
              <a:spcBef>
                <a:spcPts val="0"/>
              </a:spcBef>
              <a:spcAft>
                <a:spcPts val="2400"/>
              </a:spcAft>
              <a:buSzPct val="100000"/>
              <a:buFont typeface="+mj-lt"/>
              <a:buAutoNum type="arabicPeriod"/>
              <a:defRPr/>
            </a:pPr>
            <a:r>
              <a:rPr lang="en-US" dirty="0"/>
              <a:t>La Gloria de Dios (Apc 4:11)</a:t>
            </a:r>
          </a:p>
          <a:p>
            <a:pPr marL="457200" indent="-457200" eaLnBrk="1" hangingPunct="1">
              <a:spcBef>
                <a:spcPts val="0"/>
              </a:spcBef>
              <a:spcAft>
                <a:spcPts val="2400"/>
              </a:spcAft>
              <a:buSzPct val="100000"/>
              <a:buFont typeface="+mj-lt"/>
              <a:buAutoNum type="arabicPeriod"/>
              <a:defRPr/>
            </a:pPr>
            <a:r>
              <a:rPr lang="en-US" dirty="0"/>
              <a:t>Necesidad de salvación</a:t>
            </a:r>
          </a:p>
          <a:p>
            <a:pPr marL="457200" indent="-457200" eaLnBrk="1" hangingPunct="1">
              <a:spcBef>
                <a:spcPts val="0"/>
              </a:spcBef>
              <a:spcAft>
                <a:spcPts val="2400"/>
              </a:spcAft>
              <a:buSzPct val="100000"/>
              <a:buFont typeface="+mj-lt"/>
              <a:buAutoNum type="arabicPeriod"/>
              <a:defRPr/>
            </a:pPr>
            <a:r>
              <a:rPr lang="es-CO" dirty="0"/>
              <a:t>Fundamento para el resto de las Escrituras </a:t>
            </a:r>
            <a:r>
              <a:rPr lang="en-US" sz="1800" dirty="0"/>
              <a:t>(Ps. 11:3)</a:t>
            </a:r>
          </a:p>
          <a:p>
            <a:pPr marL="457200" indent="-457200" eaLnBrk="1" hangingPunct="1">
              <a:spcBef>
                <a:spcPts val="0"/>
              </a:spcBef>
              <a:spcAft>
                <a:spcPts val="2400"/>
              </a:spcAft>
              <a:buSzPct val="100000"/>
              <a:buFont typeface="+mj-lt"/>
              <a:buAutoNum type="arabicPeriod"/>
              <a:defRPr/>
            </a:pPr>
            <a:r>
              <a:rPr lang="es-CO" b="1" u="sng" dirty="0">
                <a:solidFill>
                  <a:srgbClr val="FFFFCC"/>
                </a:solidFill>
              </a:rPr>
              <a:t>Precedente para creer en el resto de las Escrituras</a:t>
            </a:r>
          </a:p>
          <a:p>
            <a:pPr marL="457200" indent="-457200" eaLnBrk="1" hangingPunct="1">
              <a:spcBef>
                <a:spcPts val="0"/>
              </a:spcBef>
              <a:spcAft>
                <a:spcPts val="2400"/>
              </a:spcAft>
              <a:buSzPct val="100000"/>
              <a:buFont typeface="+mj-lt"/>
              <a:buAutoNum type="arabicPeriod"/>
              <a:defRPr/>
            </a:pPr>
            <a:r>
              <a:rPr lang="en-US" dirty="0"/>
              <a:t>Estructura para el resto de la Biblia</a:t>
            </a:r>
          </a:p>
          <a:p>
            <a:pPr marL="971550" lvl="1" indent="-514350" eaLnBrk="1" hangingPunct="1">
              <a:spcBef>
                <a:spcPts val="0"/>
              </a:spcBef>
              <a:spcAft>
                <a:spcPts val="2400"/>
              </a:spcAft>
              <a:buSzPct val="100000"/>
              <a:buFont typeface="+mj-lt"/>
              <a:buAutoNum type="alphaUcPeriod"/>
              <a:defRPr/>
            </a:pPr>
            <a:r>
              <a:rPr lang="en-US" sz="2800" dirty="0"/>
              <a:t>68 referencias del Nuevo Testamento</a:t>
            </a:r>
          </a:p>
          <a:p>
            <a:pPr marL="971550" lvl="1" indent="-514350" eaLnBrk="1" hangingPunct="1">
              <a:spcBef>
                <a:spcPts val="0"/>
              </a:spcBef>
              <a:spcAft>
                <a:spcPts val="2400"/>
              </a:spcAft>
              <a:buSzPct val="100000"/>
              <a:buFont typeface="+mj-lt"/>
              <a:buAutoNum type="alphaUcPeriod"/>
              <a:defRPr/>
            </a:pPr>
            <a:r>
              <a:rPr lang="en-US" sz="2800" dirty="0"/>
              <a:t>Brown, </a:t>
            </a:r>
            <a:r>
              <a:rPr lang="en-US" sz="2800" i="1" dirty="0"/>
              <a:t>En el principio</a:t>
            </a:r>
            <a:r>
              <a:rPr lang="en-US" sz="2800" dirty="0"/>
              <a:t>, pp. 283-84</a:t>
            </a:r>
          </a:p>
        </p:txBody>
      </p:sp>
      <p:pic>
        <p:nvPicPr>
          <p:cNvPr id="3" name="Picture 4" descr="5 Bible Lessons to Learn From the Book of Genesis | Jack Wellman">
            <a:extLst>
              <a:ext uri="{FF2B5EF4-FFF2-40B4-BE49-F238E27FC236}">
                <a16:creationId xmlns:a16="http://schemas.microsoft.com/office/drawing/2014/main" id="{2C0D4AE7-FE1D-935C-0721-BF193772E2E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08340" y="76200"/>
            <a:ext cx="205946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7156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E3733-A7A3-8056-F1DF-121D7B47561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2239321-3E5E-0732-70BF-7B6641217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52F77C5A-2359-C3CA-7D36-FF99A3BECCAA}"/>
              </a:ext>
            </a:extLst>
          </p:cNvPr>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Hebreos 11:3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 la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entendemos que el universo fue preparado por la palabra de Dios, de modo que lo que se ve no fue hecho de cosas visibles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D6352C05-1509-5B75-F23C-756C7A06B2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0947" y="2971800"/>
            <a:ext cx="2742107" cy="1828800"/>
          </a:xfrm>
          <a:prstGeom prst="rect">
            <a:avLst/>
          </a:prstGeom>
          <a:ln>
            <a:solidFill>
              <a:schemeClr val="tx1"/>
            </a:solidFill>
          </a:ln>
        </p:spPr>
      </p:pic>
    </p:spTree>
    <p:extLst>
      <p:ext uri="{BB962C8B-B14F-4D97-AF65-F5344CB8AC3E}">
        <p14:creationId xmlns:p14="http://schemas.microsoft.com/office/powerpoint/2010/main" val="356971761"/>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Juan 3:12</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 les he hablado de las cosas terrenales, y no creen, ¿cómo creerán si les hablo de las celestiales?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2349B088-4771-4D5D-8F63-2C124CAC1C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0947" y="2971800"/>
            <a:ext cx="2742107" cy="1828800"/>
          </a:xfrm>
          <a:prstGeom prst="rect">
            <a:avLst/>
          </a:prstGeom>
          <a:ln>
            <a:solidFill>
              <a:schemeClr val="tx1"/>
            </a:solidFill>
          </a:ln>
        </p:spPr>
      </p:pic>
    </p:spTree>
    <p:extLst>
      <p:ext uri="{BB962C8B-B14F-4D97-AF65-F5344CB8AC3E}">
        <p14:creationId xmlns:p14="http://schemas.microsoft.com/office/powerpoint/2010/main" val="2573822405"/>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B85A6-C118-B43A-7E51-BB6A5FE33B0B}"/>
            </a:ext>
          </a:extLst>
        </p:cNvPr>
        <p:cNvGrpSpPr/>
        <p:nvPr/>
      </p:nvGrpSpPr>
      <p:grpSpPr>
        <a:xfrm>
          <a:off x="0" y="0"/>
          <a:ext cx="0" cy="0"/>
          <a:chOff x="0" y="0"/>
          <a:chExt cx="0" cy="0"/>
        </a:xfrm>
      </p:grpSpPr>
      <p:sp>
        <p:nvSpPr>
          <p:cNvPr id="58369" name="Rectangle 2">
            <a:extLst>
              <a:ext uri="{FF2B5EF4-FFF2-40B4-BE49-F238E27FC236}">
                <a16:creationId xmlns:a16="http://schemas.microsoft.com/office/drawing/2014/main" id="{BECB36BE-0569-0CD3-A4EC-F73F33F17913}"/>
              </a:ext>
            </a:extLst>
          </p:cNvPr>
          <p:cNvSpPr>
            <a:spLocks noGrp="1" noChangeArrowheads="1"/>
          </p:cNvSpPr>
          <p:nvPr>
            <p:ph type="title"/>
          </p:nvPr>
        </p:nvSpPr>
        <p:spPr>
          <a:xfrm>
            <a:off x="685800" y="76200"/>
            <a:ext cx="7772400" cy="914400"/>
          </a:xfrm>
        </p:spPr>
        <p:txBody>
          <a:bodyPr/>
          <a:lstStyle/>
          <a:p>
            <a:pPr algn="ctr" eaLnBrk="1" hangingPunct="1"/>
            <a:r>
              <a:rPr lang="en-US" sz="3600" dirty="0"/>
              <a:t>Importancia</a:t>
            </a:r>
          </a:p>
        </p:txBody>
      </p:sp>
      <p:sp>
        <p:nvSpPr>
          <p:cNvPr id="71683" name="Rectangle 3">
            <a:extLst>
              <a:ext uri="{FF2B5EF4-FFF2-40B4-BE49-F238E27FC236}">
                <a16:creationId xmlns:a16="http://schemas.microsoft.com/office/drawing/2014/main" id="{30892209-389C-BCEE-7979-E82E8CD56D5C}"/>
              </a:ext>
            </a:extLst>
          </p:cNvPr>
          <p:cNvSpPr>
            <a:spLocks noGrp="1" noChangeArrowheads="1"/>
          </p:cNvSpPr>
          <p:nvPr>
            <p:ph type="body" idx="1"/>
          </p:nvPr>
        </p:nvSpPr>
        <p:spPr>
          <a:xfrm>
            <a:off x="438150" y="764628"/>
            <a:ext cx="8705850" cy="5410201"/>
          </a:xfrm>
        </p:spPr>
        <p:txBody>
          <a:bodyPr/>
          <a:lstStyle/>
          <a:p>
            <a:pPr marL="457200" indent="-457200" eaLnBrk="1" hangingPunct="1">
              <a:spcBef>
                <a:spcPts val="0"/>
              </a:spcBef>
              <a:spcAft>
                <a:spcPts val="2400"/>
              </a:spcAft>
              <a:buSzPct val="100000"/>
              <a:buFont typeface="+mj-lt"/>
              <a:buAutoNum type="arabicPeriod"/>
              <a:defRPr/>
            </a:pPr>
            <a:r>
              <a:rPr lang="en-US" dirty="0"/>
              <a:t>La Gloria de Dios (Apc 4:11)</a:t>
            </a:r>
          </a:p>
          <a:p>
            <a:pPr marL="457200" indent="-457200" eaLnBrk="1" hangingPunct="1">
              <a:spcBef>
                <a:spcPts val="0"/>
              </a:spcBef>
              <a:spcAft>
                <a:spcPts val="2400"/>
              </a:spcAft>
              <a:buSzPct val="100000"/>
              <a:buFont typeface="+mj-lt"/>
              <a:buAutoNum type="arabicPeriod"/>
              <a:defRPr/>
            </a:pPr>
            <a:r>
              <a:rPr lang="en-US" dirty="0"/>
              <a:t>Necesidad de salvación</a:t>
            </a:r>
          </a:p>
          <a:p>
            <a:pPr marL="457200" indent="-457200" eaLnBrk="1" hangingPunct="1">
              <a:spcBef>
                <a:spcPts val="0"/>
              </a:spcBef>
              <a:spcAft>
                <a:spcPts val="2400"/>
              </a:spcAft>
              <a:buSzPct val="100000"/>
              <a:buFont typeface="+mj-lt"/>
              <a:buAutoNum type="arabicPeriod"/>
              <a:defRPr/>
            </a:pPr>
            <a:r>
              <a:rPr lang="es-CO" dirty="0"/>
              <a:t>Fundamento para el resto de las Escrituras </a:t>
            </a:r>
            <a:r>
              <a:rPr lang="en-US" sz="1800" dirty="0"/>
              <a:t>(Ps. 11:3)</a:t>
            </a:r>
          </a:p>
          <a:p>
            <a:pPr marL="457200" indent="-457200" eaLnBrk="1" hangingPunct="1">
              <a:spcBef>
                <a:spcPts val="0"/>
              </a:spcBef>
              <a:spcAft>
                <a:spcPts val="2400"/>
              </a:spcAft>
              <a:buSzPct val="100000"/>
              <a:buFont typeface="+mj-lt"/>
              <a:buAutoNum type="arabicPeriod"/>
              <a:defRPr/>
            </a:pPr>
            <a:r>
              <a:rPr lang="es-CO" dirty="0"/>
              <a:t>Precedente para creer en el resto de las Escrituras</a:t>
            </a:r>
          </a:p>
          <a:p>
            <a:pPr marL="457200" indent="-457200" eaLnBrk="1" hangingPunct="1">
              <a:spcBef>
                <a:spcPts val="0"/>
              </a:spcBef>
              <a:spcAft>
                <a:spcPts val="2400"/>
              </a:spcAft>
              <a:buSzPct val="100000"/>
              <a:buFont typeface="+mj-lt"/>
              <a:buAutoNum type="arabicPeriod"/>
              <a:defRPr/>
            </a:pPr>
            <a:r>
              <a:rPr lang="en-US" b="1" u="sng" dirty="0">
                <a:solidFill>
                  <a:srgbClr val="FFFFCC"/>
                </a:solidFill>
              </a:rPr>
              <a:t>Estructura para el resto de la Biblia</a:t>
            </a:r>
          </a:p>
          <a:p>
            <a:pPr marL="971550" lvl="1" indent="-514350" eaLnBrk="1" hangingPunct="1">
              <a:spcBef>
                <a:spcPts val="0"/>
              </a:spcBef>
              <a:spcAft>
                <a:spcPts val="2400"/>
              </a:spcAft>
              <a:buSzPct val="100000"/>
              <a:buFont typeface="+mj-lt"/>
              <a:buAutoNum type="alphaUcPeriod"/>
              <a:defRPr/>
            </a:pPr>
            <a:r>
              <a:rPr lang="en-US" sz="2800" dirty="0"/>
              <a:t>68 referencias del Nuevo Testamento</a:t>
            </a:r>
          </a:p>
          <a:p>
            <a:pPr marL="971550" lvl="1" indent="-514350" eaLnBrk="1" hangingPunct="1">
              <a:spcBef>
                <a:spcPts val="0"/>
              </a:spcBef>
              <a:spcAft>
                <a:spcPts val="2400"/>
              </a:spcAft>
              <a:buSzPct val="100000"/>
              <a:buFont typeface="+mj-lt"/>
              <a:buAutoNum type="alphaUcPeriod"/>
              <a:defRPr/>
            </a:pPr>
            <a:r>
              <a:rPr lang="en-US" sz="2800" dirty="0"/>
              <a:t>Brown, </a:t>
            </a:r>
            <a:r>
              <a:rPr lang="en-US" sz="2800" i="1" dirty="0"/>
              <a:t>En el principio</a:t>
            </a:r>
            <a:r>
              <a:rPr lang="en-US" sz="2800" dirty="0"/>
              <a:t>, pp. 283-84</a:t>
            </a:r>
          </a:p>
        </p:txBody>
      </p:sp>
      <p:pic>
        <p:nvPicPr>
          <p:cNvPr id="3" name="Picture 4" descr="5 Bible Lessons to Learn From the Book of Genesis | Jack Wellman">
            <a:extLst>
              <a:ext uri="{FF2B5EF4-FFF2-40B4-BE49-F238E27FC236}">
                <a16:creationId xmlns:a16="http://schemas.microsoft.com/office/drawing/2014/main" id="{63D1659F-5EF7-1236-EA7A-68155567C39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08340" y="76200"/>
            <a:ext cx="205946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0941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5781E-563A-DE7C-AEFD-7FA9C92DD84B}"/>
            </a:ext>
          </a:extLst>
        </p:cNvPr>
        <p:cNvGrpSpPr/>
        <p:nvPr/>
      </p:nvGrpSpPr>
      <p:grpSpPr>
        <a:xfrm>
          <a:off x="0" y="0"/>
          <a:ext cx="0" cy="0"/>
          <a:chOff x="0" y="0"/>
          <a:chExt cx="0" cy="0"/>
        </a:xfrm>
      </p:grpSpPr>
      <p:sp>
        <p:nvSpPr>
          <p:cNvPr id="17409" name="Title 1">
            <a:extLst>
              <a:ext uri="{FF2B5EF4-FFF2-40B4-BE49-F238E27FC236}">
                <a16:creationId xmlns:a16="http://schemas.microsoft.com/office/drawing/2014/main" id="{6029988E-1F32-2AEC-DF0F-53EDB0E36FC9}"/>
              </a:ext>
            </a:extLst>
          </p:cNvPr>
          <p:cNvSpPr>
            <a:spLocks noGrp="1"/>
          </p:cNvSpPr>
          <p:nvPr>
            <p:ph type="title"/>
          </p:nvPr>
        </p:nvSpPr>
        <p:spPr>
          <a:xfrm>
            <a:off x="1600200" y="228600"/>
            <a:ext cx="6019800" cy="685800"/>
          </a:xfrm>
        </p:spPr>
        <p:txBody>
          <a:bodyPr anchor="ctr"/>
          <a:lstStyle/>
          <a:p>
            <a:pPr algn="ctr"/>
            <a:r>
              <a:rPr lang="en-US" sz="3600" dirty="0"/>
              <a:t>CONTENIDO INTRODUCTORIO</a:t>
            </a:r>
          </a:p>
        </p:txBody>
      </p:sp>
      <p:sp>
        <p:nvSpPr>
          <p:cNvPr id="3" name="Content Placeholder 2">
            <a:extLst>
              <a:ext uri="{FF2B5EF4-FFF2-40B4-BE49-F238E27FC236}">
                <a16:creationId xmlns:a16="http://schemas.microsoft.com/office/drawing/2014/main" id="{17082B15-CE9B-C6DA-5BA9-567D0225B89C}"/>
              </a:ext>
            </a:extLst>
          </p:cNvPr>
          <p:cNvSpPr>
            <a:spLocks noGrp="1"/>
          </p:cNvSpPr>
          <p:nvPr>
            <p:ph idx="1"/>
          </p:nvPr>
        </p:nvSpPr>
        <p:spPr>
          <a:xfrm>
            <a:off x="152400" y="838200"/>
            <a:ext cx="4953000" cy="5867400"/>
          </a:xfrm>
        </p:spPr>
        <p:txBody>
          <a:bodyPr/>
          <a:lstStyle/>
          <a:p>
            <a:pPr marL="461963" indent="-461963">
              <a:spcBef>
                <a:spcPts val="0"/>
              </a:spcBef>
              <a:spcAft>
                <a:spcPts val="800"/>
              </a:spcAft>
              <a:defRPr/>
            </a:pPr>
            <a:r>
              <a:rPr lang="en-US" dirty="0"/>
              <a:t>Título</a:t>
            </a:r>
          </a:p>
          <a:p>
            <a:pPr marL="461963" indent="-461963">
              <a:spcBef>
                <a:spcPts val="0"/>
              </a:spcBef>
              <a:spcAft>
                <a:spcPts val="800"/>
              </a:spcAft>
              <a:defRPr/>
            </a:pPr>
            <a:r>
              <a:rPr lang="en-US" dirty="0"/>
              <a:t>Autoría y fecha</a:t>
            </a:r>
          </a:p>
          <a:p>
            <a:pPr marL="461963" indent="-461963">
              <a:spcBef>
                <a:spcPts val="0"/>
              </a:spcBef>
              <a:spcAft>
                <a:spcPts val="800"/>
              </a:spcAft>
              <a:defRPr/>
            </a:pPr>
            <a:r>
              <a:rPr lang="en-US" dirty="0"/>
              <a:t>Estructura</a:t>
            </a:r>
          </a:p>
          <a:p>
            <a:pPr marL="461963" indent="-461963">
              <a:spcBef>
                <a:spcPts val="0"/>
              </a:spcBef>
              <a:spcAft>
                <a:spcPts val="800"/>
              </a:spcAft>
              <a:defRPr/>
            </a:pPr>
            <a:r>
              <a:rPr lang="en-US" dirty="0"/>
              <a:t>Escenario</a:t>
            </a:r>
          </a:p>
          <a:p>
            <a:pPr marL="461963" indent="-461963">
              <a:spcBef>
                <a:spcPts val="0"/>
              </a:spcBef>
              <a:spcAft>
                <a:spcPts val="800"/>
              </a:spcAft>
              <a:defRPr/>
            </a:pPr>
            <a:r>
              <a:rPr lang="en-US" dirty="0"/>
              <a:t>Mensaje y Propósito</a:t>
            </a:r>
          </a:p>
          <a:p>
            <a:pPr marL="461963" indent="-461963">
              <a:spcBef>
                <a:spcPts val="0"/>
              </a:spcBef>
              <a:spcAft>
                <a:spcPts val="800"/>
              </a:spcAft>
              <a:defRPr/>
            </a:pPr>
            <a:r>
              <a:rPr lang="en-US" dirty="0"/>
              <a:t>Características Únicas</a:t>
            </a:r>
          </a:p>
          <a:p>
            <a:pPr marL="461963" indent="-461963">
              <a:spcBef>
                <a:spcPts val="0"/>
              </a:spcBef>
              <a:spcAft>
                <a:spcPts val="800"/>
              </a:spcAft>
              <a:defRPr/>
            </a:pPr>
            <a:r>
              <a:rPr lang="en-US" dirty="0"/>
              <a:t>Temas</a:t>
            </a:r>
          </a:p>
          <a:p>
            <a:pPr marL="461963" indent="-461963">
              <a:spcBef>
                <a:spcPts val="0"/>
              </a:spcBef>
              <a:spcAft>
                <a:spcPts val="800"/>
              </a:spcAft>
              <a:defRPr/>
            </a:pPr>
            <a:r>
              <a:rPr lang="en-US" dirty="0"/>
              <a:t>Cristo en Génesis</a:t>
            </a:r>
          </a:p>
          <a:p>
            <a:pPr marL="461963" indent="-461963">
              <a:spcBef>
                <a:spcPts val="0"/>
              </a:spcBef>
              <a:spcAft>
                <a:spcPts val="800"/>
              </a:spcAft>
              <a:defRPr/>
            </a:pPr>
            <a:r>
              <a:rPr lang="en-US" dirty="0"/>
              <a:t>Importancia</a:t>
            </a:r>
          </a:p>
          <a:p>
            <a:pPr marL="461963" indent="-461963">
              <a:spcBef>
                <a:spcPts val="0"/>
              </a:spcBef>
              <a:spcAft>
                <a:spcPts val="800"/>
              </a:spcAft>
              <a:defRPr/>
            </a:pPr>
            <a:r>
              <a:rPr lang="en-US" b="1" u="sng" dirty="0">
                <a:solidFill>
                  <a:srgbClr val="FFFFCC"/>
                </a:solidFill>
              </a:rPr>
              <a:t>Historicidad</a:t>
            </a:r>
          </a:p>
        </p:txBody>
      </p:sp>
      <p:pic>
        <p:nvPicPr>
          <p:cNvPr id="1028" name="Picture 4" descr="5 Bible Lessons to Learn From the Book of Genesis | Jack Wellman">
            <a:extLst>
              <a:ext uri="{FF2B5EF4-FFF2-40B4-BE49-F238E27FC236}">
                <a16:creationId xmlns:a16="http://schemas.microsoft.com/office/drawing/2014/main" id="{53F8EC8D-89CB-27BD-9089-88D76918B6A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76800" y="2082736"/>
            <a:ext cx="4042833" cy="269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375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685800" y="228600"/>
            <a:ext cx="7772400" cy="948267"/>
          </a:xfrm>
        </p:spPr>
        <p:txBody>
          <a:bodyPr/>
          <a:lstStyle/>
          <a:p>
            <a:pPr algn="ctr" eaLnBrk="1" hangingPunct="1"/>
            <a:r>
              <a:rPr lang="en-US" sz="3600" dirty="0"/>
              <a:t>Historicidad</a:t>
            </a:r>
          </a:p>
        </p:txBody>
      </p:sp>
      <p:sp>
        <p:nvSpPr>
          <p:cNvPr id="70659" name="Rectangle 3"/>
          <p:cNvSpPr>
            <a:spLocks noGrp="1" noChangeArrowheads="1"/>
          </p:cNvSpPr>
          <p:nvPr>
            <p:ph type="body" idx="1"/>
          </p:nvPr>
        </p:nvSpPr>
        <p:spPr>
          <a:xfrm>
            <a:off x="1866900" y="1371600"/>
            <a:ext cx="6362700" cy="2895600"/>
          </a:xfrm>
        </p:spPr>
        <p:txBody>
          <a:bodyPr/>
          <a:lstStyle/>
          <a:p>
            <a:pPr marL="457200" indent="-457200" eaLnBrk="1" hangingPunct="1">
              <a:spcBef>
                <a:spcPts val="0"/>
              </a:spcBef>
              <a:spcAft>
                <a:spcPts val="3000"/>
              </a:spcAft>
              <a:buSzPct val="100000"/>
              <a:buFont typeface="+mj-lt"/>
              <a:buAutoNum type="arabicPeriod"/>
              <a:defRPr/>
            </a:pPr>
            <a:r>
              <a:rPr lang="es-CO" dirty="0"/>
              <a:t>Solo Dios fue testigo presencial </a:t>
            </a:r>
            <a:r>
              <a:rPr lang="en-US" dirty="0"/>
              <a:t>(Heb 11:3;  Job 38:4)</a:t>
            </a:r>
          </a:p>
          <a:p>
            <a:pPr marL="457200" indent="-457200" eaLnBrk="1" hangingPunct="1">
              <a:spcBef>
                <a:spcPts val="0"/>
              </a:spcBef>
              <a:spcAft>
                <a:spcPts val="3000"/>
              </a:spcAft>
              <a:buSzPct val="100000"/>
              <a:buFont typeface="+mj-lt"/>
              <a:buAutoNum type="arabicPeriod"/>
              <a:defRPr/>
            </a:pPr>
            <a:r>
              <a:rPr lang="en-US" dirty="0"/>
              <a:t>Lucas 3:23-38</a:t>
            </a:r>
          </a:p>
          <a:p>
            <a:pPr marL="457200" indent="-457200" eaLnBrk="1" hangingPunct="1">
              <a:spcBef>
                <a:spcPts val="0"/>
              </a:spcBef>
              <a:spcAft>
                <a:spcPts val="3000"/>
              </a:spcAft>
              <a:buSzPct val="100000"/>
              <a:buFont typeface="+mj-lt"/>
              <a:buAutoNum type="arabicPeriod"/>
              <a:defRPr/>
            </a:pPr>
            <a:r>
              <a:rPr lang="en-US" i="1" dirty="0"/>
              <a:t>Toledoth</a:t>
            </a:r>
          </a:p>
        </p:txBody>
      </p:sp>
      <p:pic>
        <p:nvPicPr>
          <p:cNvPr id="2" name="Picture 4" descr="5 Bible Lessons to Learn From the Book of Genesis | Jack Wellman">
            <a:extLst>
              <a:ext uri="{FF2B5EF4-FFF2-40B4-BE49-F238E27FC236}">
                <a16:creationId xmlns:a16="http://schemas.microsoft.com/office/drawing/2014/main" id="{4F361D7E-500A-4CB8-BFA7-5B11351197D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5784" y="4343400"/>
            <a:ext cx="3432433"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B36C6-8D63-CD69-43C8-D5E3CD1A6A55}"/>
            </a:ext>
          </a:extLst>
        </p:cNvPr>
        <p:cNvGrpSpPr/>
        <p:nvPr/>
      </p:nvGrpSpPr>
      <p:grpSpPr>
        <a:xfrm>
          <a:off x="0" y="0"/>
          <a:ext cx="0" cy="0"/>
          <a:chOff x="0" y="0"/>
          <a:chExt cx="0" cy="0"/>
        </a:xfrm>
      </p:grpSpPr>
      <p:sp>
        <p:nvSpPr>
          <p:cNvPr id="60417" name="Rectangle 2">
            <a:extLst>
              <a:ext uri="{FF2B5EF4-FFF2-40B4-BE49-F238E27FC236}">
                <a16:creationId xmlns:a16="http://schemas.microsoft.com/office/drawing/2014/main" id="{5D97F2DF-7BF3-C0E9-8C95-1D333F51DE29}"/>
              </a:ext>
            </a:extLst>
          </p:cNvPr>
          <p:cNvSpPr>
            <a:spLocks noGrp="1" noChangeArrowheads="1"/>
          </p:cNvSpPr>
          <p:nvPr>
            <p:ph type="title"/>
          </p:nvPr>
        </p:nvSpPr>
        <p:spPr>
          <a:xfrm>
            <a:off x="685800" y="228600"/>
            <a:ext cx="7772400" cy="948267"/>
          </a:xfrm>
        </p:spPr>
        <p:txBody>
          <a:bodyPr/>
          <a:lstStyle/>
          <a:p>
            <a:pPr algn="ctr" eaLnBrk="1" hangingPunct="1"/>
            <a:r>
              <a:rPr lang="en-US" sz="3600" dirty="0"/>
              <a:t>Historicidad</a:t>
            </a:r>
          </a:p>
        </p:txBody>
      </p:sp>
      <p:sp>
        <p:nvSpPr>
          <p:cNvPr id="70659" name="Rectangle 3">
            <a:extLst>
              <a:ext uri="{FF2B5EF4-FFF2-40B4-BE49-F238E27FC236}">
                <a16:creationId xmlns:a16="http://schemas.microsoft.com/office/drawing/2014/main" id="{307C40E6-2883-476B-5D63-5F6FCFDAD395}"/>
              </a:ext>
            </a:extLst>
          </p:cNvPr>
          <p:cNvSpPr>
            <a:spLocks noGrp="1" noChangeArrowheads="1"/>
          </p:cNvSpPr>
          <p:nvPr>
            <p:ph type="body" idx="1"/>
          </p:nvPr>
        </p:nvSpPr>
        <p:spPr>
          <a:xfrm>
            <a:off x="1866900" y="1371600"/>
            <a:ext cx="6362700" cy="2895600"/>
          </a:xfrm>
        </p:spPr>
        <p:txBody>
          <a:bodyPr/>
          <a:lstStyle/>
          <a:p>
            <a:pPr marL="457200" indent="-457200" eaLnBrk="1" hangingPunct="1">
              <a:spcBef>
                <a:spcPts val="0"/>
              </a:spcBef>
              <a:spcAft>
                <a:spcPts val="3000"/>
              </a:spcAft>
              <a:buSzPct val="100000"/>
              <a:buFont typeface="+mj-lt"/>
              <a:buAutoNum type="arabicPeriod"/>
              <a:defRPr/>
            </a:pPr>
            <a:r>
              <a:rPr lang="es-CO" b="1" u="sng" dirty="0">
                <a:solidFill>
                  <a:srgbClr val="FFFFCC"/>
                </a:solidFill>
              </a:rPr>
              <a:t>Solo Dios fue testigo presencial </a:t>
            </a:r>
            <a:r>
              <a:rPr lang="en-US" b="1" u="sng" dirty="0">
                <a:solidFill>
                  <a:srgbClr val="FFFFCC"/>
                </a:solidFill>
              </a:rPr>
              <a:t>(Heb 11:3;  Job 38:4)</a:t>
            </a:r>
          </a:p>
          <a:p>
            <a:pPr marL="457200" indent="-457200" eaLnBrk="1" hangingPunct="1">
              <a:spcBef>
                <a:spcPts val="0"/>
              </a:spcBef>
              <a:spcAft>
                <a:spcPts val="3000"/>
              </a:spcAft>
              <a:buSzPct val="100000"/>
              <a:buFont typeface="+mj-lt"/>
              <a:buAutoNum type="arabicPeriod"/>
              <a:defRPr/>
            </a:pPr>
            <a:r>
              <a:rPr lang="en-US" dirty="0"/>
              <a:t>Lucas 3:23-38</a:t>
            </a:r>
          </a:p>
          <a:p>
            <a:pPr marL="457200" indent="-457200" eaLnBrk="1" hangingPunct="1">
              <a:spcBef>
                <a:spcPts val="0"/>
              </a:spcBef>
              <a:spcAft>
                <a:spcPts val="3000"/>
              </a:spcAft>
              <a:buSzPct val="100000"/>
              <a:buFont typeface="+mj-lt"/>
              <a:buAutoNum type="arabicPeriod"/>
              <a:defRPr/>
            </a:pPr>
            <a:r>
              <a:rPr lang="en-US" i="1" dirty="0"/>
              <a:t>Toledoth</a:t>
            </a:r>
          </a:p>
        </p:txBody>
      </p:sp>
      <p:pic>
        <p:nvPicPr>
          <p:cNvPr id="2" name="Picture 4" descr="5 Bible Lessons to Learn From the Book of Genesis | Jack Wellman">
            <a:extLst>
              <a:ext uri="{FF2B5EF4-FFF2-40B4-BE49-F238E27FC236}">
                <a16:creationId xmlns:a16="http://schemas.microsoft.com/office/drawing/2014/main" id="{6426067C-42D4-4F07-ED5A-DB899F3F558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5784" y="4343400"/>
            <a:ext cx="3432433"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3654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Hebreos 11:3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 la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entendemos que el universo fue preparado por la palabra de Dios, de modo que lo que se ve no fue hecho de cosas visibles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2349B088-4771-4D5D-8F63-2C124CAC1C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0947" y="2971800"/>
            <a:ext cx="2742107" cy="1828800"/>
          </a:xfrm>
          <a:prstGeom prst="rect">
            <a:avLst/>
          </a:prstGeom>
          <a:ln>
            <a:solidFill>
              <a:schemeClr val="tx1"/>
            </a:solidFill>
          </a:ln>
        </p:spPr>
      </p:pic>
    </p:spTree>
    <p:extLst>
      <p:ext uri="{BB962C8B-B14F-4D97-AF65-F5344CB8AC3E}">
        <p14:creationId xmlns:p14="http://schemas.microsoft.com/office/powerpoint/2010/main" val="2120983981"/>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2EEAD9-BCEC-4B11-AE6B-F554B2106F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539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Job 38:3-10</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»Ciñe ahora tus lomos como un hombre, </a:t>
            </a:r>
          </a:p>
          <a:p>
            <a:pPr algn="just">
              <a:spcAft>
                <a:spcPts val="1000"/>
              </a:spcAft>
            </a:pPr>
            <a:r>
              <a:rPr lang="es-CO"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Yo te preguntaré, y tú me instruirás.</a:t>
            </a:r>
          </a:p>
          <a:p>
            <a:pPr algn="just">
              <a:spcAft>
                <a:spcPts val="1000"/>
              </a:spcAft>
            </a:pPr>
            <a:r>
              <a:rPr lang="es-CO"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4 -»¿Dónde estabas tú cuando Yo echaba </a:t>
            </a:r>
            <a:r>
              <a:rPr lang="es-CO"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los cimientos de la tierra</a:t>
            </a:r>
            <a:r>
              <a:rPr lang="es-CO"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Dímelo, si tienes inteligencia.</a:t>
            </a:r>
          </a:p>
          <a:p>
            <a:pPr algn="just">
              <a:spcAft>
                <a:spcPts val="1000"/>
              </a:spcAft>
            </a:pPr>
            <a:r>
              <a:rPr lang="es-CO"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5 -»¿Quién puso sus medidas? Ya que sabes.</a:t>
            </a:r>
          </a:p>
          <a:p>
            <a:pPr algn="just">
              <a:spcAft>
                <a:spcPts val="1000"/>
              </a:spcAft>
            </a:pPr>
            <a:r>
              <a:rPr lang="es-CO"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 quién extendió sobre ella cordel?</a:t>
            </a:r>
          </a:p>
          <a:p>
            <a:pPr algn="just">
              <a:spcAft>
                <a:spcPts val="1000"/>
              </a:spcAft>
            </a:pPr>
            <a:r>
              <a:rPr lang="es-CO"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6 -»¿Sobre qué se asientan sus basas, O quién puso su piedra angular</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a:t>
            </a:r>
          </a:p>
        </p:txBody>
      </p:sp>
    </p:spTree>
    <p:extLst>
      <p:ext uri="{BB962C8B-B14F-4D97-AF65-F5344CB8AC3E}">
        <p14:creationId xmlns:p14="http://schemas.microsoft.com/office/powerpoint/2010/main" val="85171257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2133600" y="228600"/>
            <a:ext cx="4876800" cy="1143000"/>
          </a:xfrm>
        </p:spPr>
        <p:txBody>
          <a:bodyPr/>
          <a:lstStyle/>
          <a:p>
            <a:pPr algn="ctr" eaLnBrk="1" hangingPunct="1"/>
            <a:r>
              <a:rPr lang="en-US" sz="3600" dirty="0"/>
              <a:t>Problemas con la Hipótesis Documental </a:t>
            </a:r>
          </a:p>
        </p:txBody>
      </p:sp>
      <p:sp>
        <p:nvSpPr>
          <p:cNvPr id="88067" name="Rectangle 3"/>
          <p:cNvSpPr>
            <a:spLocks noGrp="1" noChangeArrowheads="1"/>
          </p:cNvSpPr>
          <p:nvPr>
            <p:ph type="body" idx="1"/>
          </p:nvPr>
        </p:nvSpPr>
        <p:spPr>
          <a:xfrm>
            <a:off x="228600" y="1515533"/>
            <a:ext cx="8915400" cy="5342467"/>
          </a:xfrm>
        </p:spPr>
        <p:txBody>
          <a:bodyPr/>
          <a:lstStyle/>
          <a:p>
            <a:pPr marL="571500" indent="-571500" eaLnBrk="1" hangingPunct="1">
              <a:spcBef>
                <a:spcPts val="0"/>
              </a:spcBef>
              <a:spcAft>
                <a:spcPts val="2400"/>
              </a:spcAft>
              <a:buSzPct val="100000"/>
              <a:buFont typeface="+mj-lt"/>
              <a:buAutoNum type="arabicPeriod" startAt="7"/>
              <a:defRPr/>
            </a:pPr>
            <a:r>
              <a:rPr lang="en-US" sz="3000" dirty="0"/>
              <a:t>Documentos nunca descubiertos</a:t>
            </a:r>
          </a:p>
          <a:p>
            <a:pPr marL="571500" indent="-571500" eaLnBrk="1" hangingPunct="1">
              <a:spcBef>
                <a:spcPts val="0"/>
              </a:spcBef>
              <a:spcAft>
                <a:spcPts val="2400"/>
              </a:spcAft>
              <a:buSzPct val="100000"/>
              <a:buFont typeface="+mj-lt"/>
              <a:buAutoNum type="arabicPeriod" startAt="7"/>
              <a:defRPr/>
            </a:pPr>
            <a:r>
              <a:rPr lang="en-US" sz="3000" dirty="0"/>
              <a:t>Escritura antes de 1500 a.C. (</a:t>
            </a:r>
            <a:r>
              <a:rPr lang="en-US" sz="3000" i="1" dirty="0"/>
              <a:t>Hamurabi</a:t>
            </a:r>
            <a:r>
              <a:rPr lang="en-US" sz="3000" dirty="0"/>
              <a:t>)</a:t>
            </a:r>
          </a:p>
          <a:p>
            <a:pPr marL="571500" indent="-571500" eaLnBrk="1" hangingPunct="1">
              <a:spcBef>
                <a:spcPts val="0"/>
              </a:spcBef>
              <a:spcAft>
                <a:spcPts val="2400"/>
              </a:spcAft>
              <a:buSzPct val="100000"/>
              <a:buFont typeface="+mj-lt"/>
              <a:buAutoNum type="arabicPeriod" startAt="7"/>
              <a:defRPr/>
            </a:pPr>
            <a:r>
              <a:rPr lang="es-CO" sz="3000" dirty="0"/>
              <a:t>Diferentes nombres de Dios usados con distintos propósitos literarios</a:t>
            </a:r>
          </a:p>
          <a:p>
            <a:pPr marL="571500" indent="-571500" eaLnBrk="1" hangingPunct="1">
              <a:spcBef>
                <a:spcPts val="0"/>
              </a:spcBef>
              <a:spcAft>
                <a:spcPts val="2400"/>
              </a:spcAft>
              <a:buSzPct val="100000"/>
              <a:buFont typeface="+mj-lt"/>
              <a:buAutoNum type="arabicPeriod" startAt="7"/>
              <a:defRPr/>
            </a:pPr>
            <a:r>
              <a:rPr lang="es-CO" sz="3000" dirty="0"/>
              <a:t>Inserciones editoriales añadidas después de que Moisés completó la mayor parte de la obra</a:t>
            </a:r>
          </a:p>
          <a:p>
            <a:pPr marL="571500" indent="-571500" eaLnBrk="1" hangingPunct="1">
              <a:spcBef>
                <a:spcPts val="0"/>
              </a:spcBef>
              <a:spcAft>
                <a:spcPts val="2400"/>
              </a:spcAft>
              <a:buSzPct val="100000"/>
              <a:buFont typeface="+mj-lt"/>
              <a:buAutoNum type="arabicPeriod" startAt="7"/>
              <a:defRPr/>
            </a:pPr>
            <a:r>
              <a:rPr lang="es-CO" sz="3000" dirty="0"/>
              <a:t>La trayectoria del politeísmo al monoteísmo nunca ha sido probada</a:t>
            </a:r>
            <a:endParaRPr lang="en-US" sz="30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2EEAD9-BCEC-4B11-AE6B-F554B2106F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4" name="Rectangle 3">
            <a:extLst>
              <a:ext uri="{FF2B5EF4-FFF2-40B4-BE49-F238E27FC236}">
                <a16:creationId xmlns:a16="http://schemas.microsoft.com/office/drawing/2014/main" id="{7358E2BB-3AE8-4468-A27C-D97F3F92D433}"/>
              </a:ext>
            </a:extLst>
          </p:cNvPr>
          <p:cNvSpPr>
            <a:spLocks noChangeArrowheads="1"/>
          </p:cNvSpPr>
          <p:nvPr/>
        </p:nvSpPr>
        <p:spPr bwMode="auto">
          <a:xfrm>
            <a:off x="0" y="0"/>
            <a:ext cx="9144000" cy="5545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Job 38:3-10</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Cuando cantaban juntas las estrellas del alba,</a:t>
            </a:r>
          </a:p>
          <a:p>
            <a:pPr algn="just">
              <a:spcAft>
                <a:spcPts val="1000"/>
              </a:spcAft>
            </a:pPr>
            <a:r>
              <a:rPr lang="es-CO"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todos los hijos de Dios gritaban de gozo?</a:t>
            </a:r>
          </a:p>
          <a:p>
            <a:pPr algn="just">
              <a:spcAft>
                <a:spcPts val="1000"/>
              </a:spcAft>
            </a:pPr>
            <a:r>
              <a:rPr lang="es-CO"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 ¶»¿O quién encerró con puertas el mar,</a:t>
            </a:r>
          </a:p>
          <a:p>
            <a:pPr algn="just">
              <a:spcAft>
                <a:spcPts val="1000"/>
              </a:spcAft>
            </a:pPr>
            <a:r>
              <a:rPr lang="es-CO"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Cuando, irrumpiendo, se salió de su seno;</a:t>
            </a:r>
          </a:p>
          <a:p>
            <a:pPr algn="just">
              <a:spcAft>
                <a:spcPts val="1000"/>
              </a:spcAft>
            </a:pPr>
            <a:r>
              <a:rPr lang="es-CO"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Cuando hice de una nube su vestidura,</a:t>
            </a:r>
          </a:p>
          <a:p>
            <a:pPr algn="just">
              <a:spcAft>
                <a:spcPts val="1000"/>
              </a:spcAft>
            </a:pPr>
            <a:r>
              <a:rPr lang="es-CO"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de espesa oscuridad sus pañales;</a:t>
            </a:r>
          </a:p>
          <a:p>
            <a:pPr algn="just">
              <a:spcAft>
                <a:spcPts val="1000"/>
              </a:spcAft>
            </a:pPr>
            <a:r>
              <a:rPr lang="es-CO"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Cuando sobre él establecí límites, Puse puertas y cerrojos,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221319956"/>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CDC8C-E65F-C1C5-A173-DFFDA1A28ACC}"/>
            </a:ext>
          </a:extLst>
        </p:cNvPr>
        <p:cNvGrpSpPr/>
        <p:nvPr/>
      </p:nvGrpSpPr>
      <p:grpSpPr>
        <a:xfrm>
          <a:off x="0" y="0"/>
          <a:ext cx="0" cy="0"/>
          <a:chOff x="0" y="0"/>
          <a:chExt cx="0" cy="0"/>
        </a:xfrm>
      </p:grpSpPr>
      <p:sp>
        <p:nvSpPr>
          <p:cNvPr id="60417" name="Rectangle 2">
            <a:extLst>
              <a:ext uri="{FF2B5EF4-FFF2-40B4-BE49-F238E27FC236}">
                <a16:creationId xmlns:a16="http://schemas.microsoft.com/office/drawing/2014/main" id="{EED55D7A-25BB-48AC-A12E-2FF6794268F2}"/>
              </a:ext>
            </a:extLst>
          </p:cNvPr>
          <p:cNvSpPr>
            <a:spLocks noGrp="1" noChangeArrowheads="1"/>
          </p:cNvSpPr>
          <p:nvPr>
            <p:ph type="title"/>
          </p:nvPr>
        </p:nvSpPr>
        <p:spPr>
          <a:xfrm>
            <a:off x="685800" y="228600"/>
            <a:ext cx="7772400" cy="948267"/>
          </a:xfrm>
        </p:spPr>
        <p:txBody>
          <a:bodyPr/>
          <a:lstStyle/>
          <a:p>
            <a:pPr algn="ctr" eaLnBrk="1" hangingPunct="1"/>
            <a:r>
              <a:rPr lang="en-US" sz="3600" dirty="0"/>
              <a:t>Historicidad</a:t>
            </a:r>
          </a:p>
        </p:txBody>
      </p:sp>
      <p:sp>
        <p:nvSpPr>
          <p:cNvPr id="70659" name="Rectangle 3">
            <a:extLst>
              <a:ext uri="{FF2B5EF4-FFF2-40B4-BE49-F238E27FC236}">
                <a16:creationId xmlns:a16="http://schemas.microsoft.com/office/drawing/2014/main" id="{3A4B90F0-09BA-A518-C02E-5EF298B4B8C9}"/>
              </a:ext>
            </a:extLst>
          </p:cNvPr>
          <p:cNvSpPr>
            <a:spLocks noGrp="1" noChangeArrowheads="1"/>
          </p:cNvSpPr>
          <p:nvPr>
            <p:ph type="body" idx="1"/>
          </p:nvPr>
        </p:nvSpPr>
        <p:spPr>
          <a:xfrm>
            <a:off x="1866900" y="1371600"/>
            <a:ext cx="6362700" cy="2895600"/>
          </a:xfrm>
        </p:spPr>
        <p:txBody>
          <a:bodyPr/>
          <a:lstStyle/>
          <a:p>
            <a:pPr marL="457200" indent="-457200" eaLnBrk="1" hangingPunct="1">
              <a:spcBef>
                <a:spcPts val="0"/>
              </a:spcBef>
              <a:spcAft>
                <a:spcPts val="3000"/>
              </a:spcAft>
              <a:buSzPct val="100000"/>
              <a:buFont typeface="+mj-lt"/>
              <a:buAutoNum type="arabicPeriod"/>
              <a:defRPr/>
            </a:pPr>
            <a:r>
              <a:rPr lang="es-CO" dirty="0"/>
              <a:t>Solo Dios fue testigo presencial </a:t>
            </a:r>
            <a:r>
              <a:rPr lang="en-US" dirty="0"/>
              <a:t>(Heb 11:3;  Job 38:4)</a:t>
            </a:r>
          </a:p>
          <a:p>
            <a:pPr marL="457200" indent="-457200" eaLnBrk="1" hangingPunct="1">
              <a:spcBef>
                <a:spcPts val="0"/>
              </a:spcBef>
              <a:spcAft>
                <a:spcPts val="3000"/>
              </a:spcAft>
              <a:buSzPct val="100000"/>
              <a:buFont typeface="+mj-lt"/>
              <a:buAutoNum type="arabicPeriod"/>
              <a:defRPr/>
            </a:pPr>
            <a:r>
              <a:rPr lang="en-US" b="1" u="sng" dirty="0">
                <a:solidFill>
                  <a:srgbClr val="FFFFCC"/>
                </a:solidFill>
              </a:rPr>
              <a:t>Lucas 3:23-38</a:t>
            </a:r>
          </a:p>
          <a:p>
            <a:pPr marL="457200" indent="-457200" eaLnBrk="1" hangingPunct="1">
              <a:spcBef>
                <a:spcPts val="0"/>
              </a:spcBef>
              <a:spcAft>
                <a:spcPts val="3000"/>
              </a:spcAft>
              <a:buSzPct val="100000"/>
              <a:buFont typeface="+mj-lt"/>
              <a:buAutoNum type="arabicPeriod"/>
              <a:defRPr/>
            </a:pPr>
            <a:r>
              <a:rPr lang="en-US" i="1" dirty="0"/>
              <a:t>Toledoth</a:t>
            </a:r>
          </a:p>
        </p:txBody>
      </p:sp>
      <p:pic>
        <p:nvPicPr>
          <p:cNvPr id="2" name="Picture 4" descr="5 Bible Lessons to Learn From the Book of Genesis | Jack Wellman">
            <a:extLst>
              <a:ext uri="{FF2B5EF4-FFF2-40B4-BE49-F238E27FC236}">
                <a16:creationId xmlns:a16="http://schemas.microsoft.com/office/drawing/2014/main" id="{0775C6A3-C1A8-3983-1399-7ED6A1B1CFC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5784" y="4343400"/>
            <a:ext cx="3432433"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4738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53A43A-A851-6C9C-1367-E62BDD7B8A90}"/>
              </a:ext>
            </a:extLst>
          </p:cNvPr>
          <p:cNvPicPr>
            <a:picLocks noChangeAspect="1"/>
          </p:cNvPicPr>
          <p:nvPr/>
        </p:nvPicPr>
        <p:blipFill>
          <a:blip r:embed="rId2"/>
          <a:stretch>
            <a:fillRect/>
          </a:stretch>
        </p:blipFill>
        <p:spPr>
          <a:xfrm>
            <a:off x="352558" y="441619"/>
            <a:ext cx="8562842" cy="6340181"/>
          </a:xfrm>
          <a:prstGeom prst="rect">
            <a:avLst/>
          </a:prstGeom>
        </p:spPr>
      </p:pic>
    </p:spTree>
    <p:extLst>
      <p:ext uri="{BB962C8B-B14F-4D97-AF65-F5344CB8AC3E}">
        <p14:creationId xmlns:p14="http://schemas.microsoft.com/office/powerpoint/2010/main" val="2500976633"/>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19AB0-DBAB-15C3-F57A-1558CC2648FF}"/>
            </a:ext>
          </a:extLst>
        </p:cNvPr>
        <p:cNvGrpSpPr/>
        <p:nvPr/>
      </p:nvGrpSpPr>
      <p:grpSpPr>
        <a:xfrm>
          <a:off x="0" y="0"/>
          <a:ext cx="0" cy="0"/>
          <a:chOff x="0" y="0"/>
          <a:chExt cx="0" cy="0"/>
        </a:xfrm>
      </p:grpSpPr>
      <p:sp>
        <p:nvSpPr>
          <p:cNvPr id="60417" name="Rectangle 2">
            <a:extLst>
              <a:ext uri="{FF2B5EF4-FFF2-40B4-BE49-F238E27FC236}">
                <a16:creationId xmlns:a16="http://schemas.microsoft.com/office/drawing/2014/main" id="{4E9C5217-4059-C728-85FE-18A5F265F498}"/>
              </a:ext>
            </a:extLst>
          </p:cNvPr>
          <p:cNvSpPr>
            <a:spLocks noGrp="1" noChangeArrowheads="1"/>
          </p:cNvSpPr>
          <p:nvPr>
            <p:ph type="title"/>
          </p:nvPr>
        </p:nvSpPr>
        <p:spPr>
          <a:xfrm>
            <a:off x="685800" y="228600"/>
            <a:ext cx="7772400" cy="948267"/>
          </a:xfrm>
        </p:spPr>
        <p:txBody>
          <a:bodyPr/>
          <a:lstStyle/>
          <a:p>
            <a:pPr algn="ctr" eaLnBrk="1" hangingPunct="1"/>
            <a:r>
              <a:rPr lang="en-US" sz="3600" dirty="0"/>
              <a:t>Historicidad</a:t>
            </a:r>
          </a:p>
        </p:txBody>
      </p:sp>
      <p:sp>
        <p:nvSpPr>
          <p:cNvPr id="70659" name="Rectangle 3">
            <a:extLst>
              <a:ext uri="{FF2B5EF4-FFF2-40B4-BE49-F238E27FC236}">
                <a16:creationId xmlns:a16="http://schemas.microsoft.com/office/drawing/2014/main" id="{4072718B-AD24-6934-2FEA-26288C7F89E1}"/>
              </a:ext>
            </a:extLst>
          </p:cNvPr>
          <p:cNvSpPr>
            <a:spLocks noGrp="1" noChangeArrowheads="1"/>
          </p:cNvSpPr>
          <p:nvPr>
            <p:ph type="body" idx="1"/>
          </p:nvPr>
        </p:nvSpPr>
        <p:spPr>
          <a:xfrm>
            <a:off x="1866900" y="1371600"/>
            <a:ext cx="6362700" cy="2895600"/>
          </a:xfrm>
        </p:spPr>
        <p:txBody>
          <a:bodyPr/>
          <a:lstStyle/>
          <a:p>
            <a:pPr marL="457200" indent="-457200" eaLnBrk="1" hangingPunct="1">
              <a:spcBef>
                <a:spcPts val="0"/>
              </a:spcBef>
              <a:spcAft>
                <a:spcPts val="3000"/>
              </a:spcAft>
              <a:buSzPct val="100000"/>
              <a:buFont typeface="+mj-lt"/>
              <a:buAutoNum type="arabicPeriod"/>
              <a:defRPr/>
            </a:pPr>
            <a:r>
              <a:rPr lang="es-CO" dirty="0"/>
              <a:t>Solo Dios fue testigo presencial </a:t>
            </a:r>
            <a:r>
              <a:rPr lang="en-US" dirty="0"/>
              <a:t>(Heb 11:3;  Job 38:4)</a:t>
            </a:r>
          </a:p>
          <a:p>
            <a:pPr marL="457200" indent="-457200" eaLnBrk="1" hangingPunct="1">
              <a:spcBef>
                <a:spcPts val="0"/>
              </a:spcBef>
              <a:spcAft>
                <a:spcPts val="3000"/>
              </a:spcAft>
              <a:buSzPct val="100000"/>
              <a:buFont typeface="+mj-lt"/>
              <a:buAutoNum type="arabicPeriod"/>
              <a:defRPr/>
            </a:pPr>
            <a:r>
              <a:rPr lang="en-US" dirty="0"/>
              <a:t>Lucas 3:23-38</a:t>
            </a:r>
          </a:p>
          <a:p>
            <a:pPr marL="457200" indent="-457200" eaLnBrk="1" hangingPunct="1">
              <a:spcBef>
                <a:spcPts val="0"/>
              </a:spcBef>
              <a:spcAft>
                <a:spcPts val="3000"/>
              </a:spcAft>
              <a:buSzPct val="100000"/>
              <a:buFont typeface="+mj-lt"/>
              <a:buAutoNum type="arabicPeriod"/>
              <a:defRPr/>
            </a:pPr>
            <a:r>
              <a:rPr lang="en-US" b="1" i="1" u="sng" dirty="0">
                <a:solidFill>
                  <a:srgbClr val="FFFFCC"/>
                </a:solidFill>
              </a:rPr>
              <a:t>Toledoth</a:t>
            </a:r>
          </a:p>
        </p:txBody>
      </p:sp>
      <p:pic>
        <p:nvPicPr>
          <p:cNvPr id="2" name="Picture 4" descr="5 Bible Lessons to Learn From the Book of Genesis | Jack Wellman">
            <a:extLst>
              <a:ext uri="{FF2B5EF4-FFF2-40B4-BE49-F238E27FC236}">
                <a16:creationId xmlns:a16="http://schemas.microsoft.com/office/drawing/2014/main" id="{FC447F46-AE6B-664A-7D99-7479A9A2BB8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5784" y="4343400"/>
            <a:ext cx="3432433"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6782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4751D-A60A-3275-4867-A8B754C7A463}"/>
            </a:ext>
          </a:extLst>
        </p:cNvPr>
        <p:cNvGrpSpPr/>
        <p:nvPr/>
      </p:nvGrpSpPr>
      <p:grpSpPr>
        <a:xfrm>
          <a:off x="0" y="0"/>
          <a:ext cx="0" cy="0"/>
          <a:chOff x="0" y="0"/>
          <a:chExt cx="0" cy="0"/>
        </a:xfrm>
      </p:grpSpPr>
      <p:sp>
        <p:nvSpPr>
          <p:cNvPr id="27649" name="Rectangle 2">
            <a:extLst>
              <a:ext uri="{FF2B5EF4-FFF2-40B4-BE49-F238E27FC236}">
                <a16:creationId xmlns:a16="http://schemas.microsoft.com/office/drawing/2014/main" id="{97F38224-7E3B-0634-82BF-D66B1DDD4301}"/>
              </a:ext>
            </a:extLst>
          </p:cNvPr>
          <p:cNvSpPr>
            <a:spLocks noGrp="1" noChangeArrowheads="1"/>
          </p:cNvSpPr>
          <p:nvPr>
            <p:ph type="title"/>
          </p:nvPr>
        </p:nvSpPr>
        <p:spPr>
          <a:xfrm>
            <a:off x="685800" y="228600"/>
            <a:ext cx="7772400" cy="914400"/>
          </a:xfrm>
        </p:spPr>
        <p:txBody>
          <a:bodyPr/>
          <a:lstStyle/>
          <a:p>
            <a:pPr algn="ctr" eaLnBrk="1" hangingPunct="1"/>
            <a:r>
              <a:rPr lang="en-US" sz="3600" i="1" dirty="0"/>
              <a:t>Toledoth</a:t>
            </a:r>
            <a:r>
              <a:rPr lang="en-US" sz="3200" dirty="0"/>
              <a:t> </a:t>
            </a:r>
            <a:br>
              <a:rPr lang="en-US" sz="3200" dirty="0"/>
            </a:br>
            <a:r>
              <a:rPr lang="en-US" sz="2000" i="1" dirty="0">
                <a:solidFill>
                  <a:schemeClr val="tx1"/>
                </a:solidFill>
              </a:rPr>
              <a:t>“</a:t>
            </a:r>
            <a:r>
              <a:rPr lang="es-CO" sz="2000" i="1" dirty="0">
                <a:solidFill>
                  <a:schemeClr val="tx1"/>
                </a:solidFill>
              </a:rPr>
              <a:t>Este es el relato de las generaciones de</a:t>
            </a:r>
            <a:r>
              <a:rPr lang="en-US" sz="2000" i="1" dirty="0">
                <a:solidFill>
                  <a:schemeClr val="tx1"/>
                </a:solidFill>
              </a:rPr>
              <a:t>…”</a:t>
            </a:r>
            <a:endParaRPr lang="en-US" sz="2400" i="1" dirty="0">
              <a:solidFill>
                <a:schemeClr val="tx1"/>
              </a:solidFill>
            </a:endParaRPr>
          </a:p>
        </p:txBody>
      </p:sp>
      <p:sp>
        <p:nvSpPr>
          <p:cNvPr id="6147" name="Rectangle 3">
            <a:extLst>
              <a:ext uri="{FF2B5EF4-FFF2-40B4-BE49-F238E27FC236}">
                <a16:creationId xmlns:a16="http://schemas.microsoft.com/office/drawing/2014/main" id="{7323EB4A-B215-A697-07F3-5E471AE84D80}"/>
              </a:ext>
            </a:extLst>
          </p:cNvPr>
          <p:cNvSpPr>
            <a:spLocks noGrp="1" noChangeArrowheads="1"/>
          </p:cNvSpPr>
          <p:nvPr>
            <p:ph type="body" idx="1"/>
          </p:nvPr>
        </p:nvSpPr>
        <p:spPr>
          <a:xfrm>
            <a:off x="685800" y="1219200"/>
            <a:ext cx="7772400" cy="5562600"/>
          </a:xfrm>
        </p:spPr>
        <p:txBody>
          <a:bodyPr/>
          <a:lstStyle/>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Introducción a las generaciones (1:1–2:3)</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Generaciones del cielo y la tierra  (2:4–4:26)</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Generaciones de Adán (5:1–6:8)</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Generaciones de Noé (6:9–9:29) </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Generaciones de los hijos de Noé (10:1–11:9)</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Generaciones of Sem (11:10–26)</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Generaciones of Taré (11:27–25:11)</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Generaciones of Ismael (25:12-18)</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Generaciones of Isaac (25:19–35:29)</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Generaciones of Esaú (36:1–37:1)</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Generaciones of Jacob (37:2–50:26)</a:t>
            </a:r>
            <a:endParaRPr lang="en-US" sz="2800" dirty="0"/>
          </a:p>
        </p:txBody>
      </p:sp>
    </p:spTree>
    <p:extLst>
      <p:ext uri="{BB962C8B-B14F-4D97-AF65-F5344CB8AC3E}">
        <p14:creationId xmlns:p14="http://schemas.microsoft.com/office/powerpoint/2010/main" val="40109765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3900" y="762000"/>
            <a:ext cx="7696200" cy="5867400"/>
          </a:xfrm>
        </p:spPr>
        <p:txBody>
          <a:bodyPr/>
          <a:lstStyle/>
          <a:p>
            <a:pPr marL="457200" indent="-457200">
              <a:spcBef>
                <a:spcPts val="0"/>
              </a:spcBef>
              <a:spcAft>
                <a:spcPts val="1200"/>
              </a:spcAft>
              <a:defRPr/>
            </a:pPr>
            <a:r>
              <a:rPr lang="en-US" sz="3000" dirty="0"/>
              <a:t>Título </a:t>
            </a:r>
            <a:r>
              <a:rPr lang="en-US" sz="3000" dirty="0">
                <a:latin typeface="Calibri" panose="020F0502020204030204" pitchFamily="34" charset="0"/>
                <a:cs typeface="Calibri" panose="020F0502020204030204" pitchFamily="34" charset="0"/>
              </a:rPr>
              <a:t>‒</a:t>
            </a:r>
            <a:r>
              <a:rPr lang="en-US" sz="3000" dirty="0"/>
              <a:t> </a:t>
            </a:r>
            <a:r>
              <a:rPr lang="en-US" sz="3000" b="1" u="sng" dirty="0">
                <a:solidFill>
                  <a:srgbClr val="FFFFCC"/>
                </a:solidFill>
              </a:rPr>
              <a:t>Génesis</a:t>
            </a:r>
          </a:p>
          <a:p>
            <a:pPr marL="457200" indent="-457200">
              <a:spcBef>
                <a:spcPts val="0"/>
              </a:spcBef>
              <a:spcAft>
                <a:spcPts val="1200"/>
              </a:spcAft>
              <a:defRPr/>
            </a:pPr>
            <a:r>
              <a:rPr lang="en-US" sz="3000" dirty="0"/>
              <a:t>Autoría y fecha</a:t>
            </a:r>
            <a:r>
              <a:rPr lang="en-US" sz="3000" dirty="0">
                <a:latin typeface="Calibri" panose="020F0502020204030204" pitchFamily="34" charset="0"/>
                <a:cs typeface="Calibri" panose="020F0502020204030204" pitchFamily="34" charset="0"/>
              </a:rPr>
              <a:t>‒</a:t>
            </a:r>
            <a:r>
              <a:rPr lang="en-US" sz="3000" dirty="0"/>
              <a:t> </a:t>
            </a:r>
            <a:r>
              <a:rPr lang="en-US" sz="3000" b="1" u="sng" dirty="0">
                <a:solidFill>
                  <a:srgbClr val="FFFFCC"/>
                </a:solidFill>
              </a:rPr>
              <a:t>Moisés; 1445 ‒ 1405</a:t>
            </a:r>
          </a:p>
          <a:p>
            <a:pPr marL="457200" indent="-457200">
              <a:spcBef>
                <a:spcPts val="0"/>
              </a:spcBef>
              <a:spcAft>
                <a:spcPts val="1200"/>
              </a:spcAft>
              <a:defRPr/>
            </a:pPr>
            <a:r>
              <a:rPr lang="en-US" sz="3000" dirty="0"/>
              <a:t>Estructura</a:t>
            </a:r>
            <a:r>
              <a:rPr lang="en-US" sz="3000" dirty="0">
                <a:latin typeface="Calibri" panose="020F0502020204030204" pitchFamily="34" charset="0"/>
                <a:cs typeface="Calibri" panose="020F0502020204030204" pitchFamily="34" charset="0"/>
              </a:rPr>
              <a:t> ‒ </a:t>
            </a:r>
            <a:r>
              <a:rPr lang="en-US" sz="3000" b="1" u="sng" dirty="0">
                <a:solidFill>
                  <a:srgbClr val="FFFFCC"/>
                </a:solidFill>
              </a:rPr>
              <a:t>Toledoth; 2 Partes (4 Eventos)</a:t>
            </a:r>
          </a:p>
          <a:p>
            <a:pPr marL="457200" indent="-457200">
              <a:spcBef>
                <a:spcPts val="0"/>
              </a:spcBef>
              <a:spcAft>
                <a:spcPts val="1200"/>
              </a:spcAft>
              <a:defRPr/>
            </a:pPr>
            <a:r>
              <a:rPr lang="en-US" sz="3000" dirty="0"/>
              <a:t>Escenario </a:t>
            </a:r>
            <a:r>
              <a:rPr lang="en-US" sz="3000" dirty="0">
                <a:latin typeface="Calibri" panose="020F0502020204030204" pitchFamily="34" charset="0"/>
                <a:cs typeface="Calibri" panose="020F0502020204030204" pitchFamily="34" charset="0"/>
              </a:rPr>
              <a:t>‒ </a:t>
            </a:r>
            <a:r>
              <a:rPr lang="en-US" sz="3000" b="1" u="sng" dirty="0">
                <a:solidFill>
                  <a:srgbClr val="FFFFCC"/>
                </a:solidFill>
              </a:rPr>
              <a:t>Mesopotamia, Canaán, Egipto</a:t>
            </a:r>
          </a:p>
          <a:p>
            <a:pPr marL="457200" indent="-457200">
              <a:spcBef>
                <a:spcPts val="0"/>
              </a:spcBef>
              <a:spcAft>
                <a:spcPts val="1200"/>
              </a:spcAft>
              <a:defRPr/>
            </a:pPr>
            <a:r>
              <a:rPr lang="en-US" sz="3000" dirty="0"/>
              <a:t>Mensaje y Propósito</a:t>
            </a:r>
            <a:r>
              <a:rPr lang="en-US" sz="3000" dirty="0">
                <a:latin typeface="Calibri" panose="020F0502020204030204" pitchFamily="34" charset="0"/>
                <a:cs typeface="Calibri" panose="020F0502020204030204" pitchFamily="34" charset="0"/>
              </a:rPr>
              <a:t> ‒ </a:t>
            </a:r>
            <a:r>
              <a:rPr lang="en-US" sz="3000" b="1" u="sng" dirty="0">
                <a:solidFill>
                  <a:srgbClr val="FFFFCC"/>
                </a:solidFill>
              </a:rPr>
              <a:t>Israel; Conquista</a:t>
            </a:r>
          </a:p>
          <a:p>
            <a:pPr marL="457200" indent="-457200">
              <a:spcBef>
                <a:spcPts val="0"/>
              </a:spcBef>
              <a:spcAft>
                <a:spcPts val="1200"/>
              </a:spcAft>
              <a:defRPr/>
            </a:pPr>
            <a:r>
              <a:rPr lang="en-US" sz="3000" dirty="0"/>
              <a:t>Características únicas</a:t>
            </a:r>
            <a:r>
              <a:rPr lang="en-US" sz="3000" dirty="0">
                <a:latin typeface="Calibri" panose="020F0502020204030204" pitchFamily="34" charset="0"/>
                <a:cs typeface="Calibri" panose="020F0502020204030204" pitchFamily="34" charset="0"/>
              </a:rPr>
              <a:t>‒ </a:t>
            </a:r>
            <a:r>
              <a:rPr lang="en-US" sz="3000" b="1" u="sng" dirty="0">
                <a:solidFill>
                  <a:srgbClr val="FFFFCC"/>
                </a:solidFill>
              </a:rPr>
              <a:t>Orígenes</a:t>
            </a:r>
          </a:p>
          <a:p>
            <a:pPr marL="457200" indent="-457200">
              <a:spcBef>
                <a:spcPts val="0"/>
              </a:spcBef>
              <a:spcAft>
                <a:spcPts val="1200"/>
              </a:spcAft>
              <a:defRPr/>
            </a:pPr>
            <a:r>
              <a:rPr lang="en-US" sz="3000" dirty="0"/>
              <a:t>Temas</a:t>
            </a:r>
            <a:r>
              <a:rPr lang="en-US" sz="3000" dirty="0">
                <a:latin typeface="Calibri" panose="020F0502020204030204" pitchFamily="34" charset="0"/>
                <a:cs typeface="Calibri" panose="020F0502020204030204" pitchFamily="34" charset="0"/>
              </a:rPr>
              <a:t> ‒ </a:t>
            </a:r>
            <a:r>
              <a:rPr lang="en-US" sz="3000" b="1" u="sng" dirty="0">
                <a:solidFill>
                  <a:srgbClr val="FFFFCC"/>
                </a:solidFill>
              </a:rPr>
              <a:t>Orígenes</a:t>
            </a:r>
          </a:p>
          <a:p>
            <a:pPr marL="457200" indent="-457200">
              <a:spcBef>
                <a:spcPts val="0"/>
              </a:spcBef>
              <a:spcAft>
                <a:spcPts val="1200"/>
              </a:spcAft>
              <a:defRPr/>
            </a:pPr>
            <a:r>
              <a:rPr lang="en-US" sz="3000" dirty="0"/>
              <a:t>Cristo en Génesis</a:t>
            </a:r>
            <a:r>
              <a:rPr lang="en-US" sz="3000" dirty="0">
                <a:latin typeface="Calibri" panose="020F0502020204030204" pitchFamily="34" charset="0"/>
                <a:cs typeface="Calibri" panose="020F0502020204030204" pitchFamily="34" charset="0"/>
              </a:rPr>
              <a:t> ‒ </a:t>
            </a:r>
            <a:r>
              <a:rPr lang="en-US" sz="3000" b="1" u="sng" dirty="0">
                <a:solidFill>
                  <a:srgbClr val="FFFFCC"/>
                </a:solidFill>
              </a:rPr>
              <a:t>Gén. 3:15 Rastro</a:t>
            </a:r>
          </a:p>
          <a:p>
            <a:pPr marL="457200" indent="-457200">
              <a:spcBef>
                <a:spcPts val="0"/>
              </a:spcBef>
              <a:spcAft>
                <a:spcPts val="1200"/>
              </a:spcAft>
              <a:defRPr/>
            </a:pPr>
            <a:r>
              <a:rPr lang="en-US" sz="3000" dirty="0"/>
              <a:t>Importancia</a:t>
            </a:r>
            <a:r>
              <a:rPr lang="en-US" sz="3000" dirty="0">
                <a:latin typeface="Calibri" panose="020F0502020204030204" pitchFamily="34" charset="0"/>
                <a:cs typeface="Calibri" panose="020F0502020204030204" pitchFamily="34" charset="0"/>
              </a:rPr>
              <a:t> ‒ </a:t>
            </a:r>
            <a:r>
              <a:rPr lang="en-US" sz="3000" b="1" u="sng" dirty="0">
                <a:solidFill>
                  <a:srgbClr val="FFFFCC"/>
                </a:solidFill>
              </a:rPr>
              <a:t>La Gloria de Dios; Salvación</a:t>
            </a:r>
          </a:p>
          <a:p>
            <a:pPr marL="457200" indent="-457200">
              <a:spcBef>
                <a:spcPts val="0"/>
              </a:spcBef>
              <a:spcAft>
                <a:spcPts val="1200"/>
              </a:spcAft>
              <a:defRPr/>
            </a:pPr>
            <a:r>
              <a:rPr lang="en-US" sz="3000" dirty="0"/>
              <a:t>Historicidad</a:t>
            </a:r>
            <a:r>
              <a:rPr lang="en-US" sz="3000" dirty="0">
                <a:latin typeface="Calibri" panose="020F0502020204030204" pitchFamily="34" charset="0"/>
                <a:cs typeface="Calibri" panose="020F0502020204030204" pitchFamily="34" charset="0"/>
              </a:rPr>
              <a:t> ‒ </a:t>
            </a:r>
            <a:r>
              <a:rPr lang="en-US" sz="3000" b="1" u="sng" dirty="0">
                <a:solidFill>
                  <a:srgbClr val="FFFFCC"/>
                </a:solidFill>
              </a:rPr>
              <a:t>Genealogía de Cristo</a:t>
            </a:r>
          </a:p>
        </p:txBody>
      </p:sp>
      <p:sp>
        <p:nvSpPr>
          <p:cNvPr id="6" name="Title 1">
            <a:extLst>
              <a:ext uri="{FF2B5EF4-FFF2-40B4-BE49-F238E27FC236}">
                <a16:creationId xmlns:a16="http://schemas.microsoft.com/office/drawing/2014/main" id="{A007B753-DA16-48EC-8252-9D461C8C0DA0}"/>
              </a:ext>
            </a:extLst>
          </p:cNvPr>
          <p:cNvSpPr>
            <a:spLocks noGrp="1"/>
          </p:cNvSpPr>
          <p:nvPr>
            <p:ph type="title"/>
          </p:nvPr>
        </p:nvSpPr>
        <p:spPr>
          <a:xfrm>
            <a:off x="2019300" y="228600"/>
            <a:ext cx="6286500" cy="685800"/>
          </a:xfrm>
        </p:spPr>
        <p:txBody>
          <a:bodyPr anchor="ctr"/>
          <a:lstStyle/>
          <a:p>
            <a:pPr algn="ctr"/>
            <a:r>
              <a:rPr lang="en-US" sz="3600" dirty="0"/>
              <a:t>CONTENIDO INTRODUCTORIO</a:t>
            </a:r>
          </a:p>
        </p:txBody>
      </p:sp>
    </p:spTree>
    <p:extLst>
      <p:ext uri="{BB962C8B-B14F-4D97-AF65-F5344CB8AC3E}">
        <p14:creationId xmlns:p14="http://schemas.microsoft.com/office/powerpoint/2010/main" val="2433472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685800" y="3289738"/>
            <a:ext cx="8191500" cy="3416320"/>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te bendiga y te guarde;</a:t>
            </a:r>
          </a:p>
          <a:p>
            <a:pPr algn="just">
              <a:defRPr/>
            </a:pP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haga resplandecer </a:t>
            </a:r>
          </a:p>
          <a:p>
            <a:pPr algn="just">
              <a:defRPr/>
            </a:pP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 rostro  sobre ti, </a:t>
            </a:r>
          </a:p>
          <a:p>
            <a:pPr algn="just">
              <a:defRPr/>
            </a:pP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tenga de ti misericordia;</a:t>
            </a:r>
          </a:p>
          <a:p>
            <a:pPr algn="just">
              <a:defRPr/>
            </a:pP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alce sobre ti Su rostro,</a:t>
            </a:r>
          </a:p>
          <a:p>
            <a:pPr algn="just">
              <a:defRPr/>
            </a:pP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te dé paz”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(NBLA)</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26482</TotalTime>
  <Words>4444</Words>
  <Application>Microsoft Office PowerPoint</Application>
  <PresentationFormat>On-screen Show (4:3)</PresentationFormat>
  <Paragraphs>608</Paragraphs>
  <Slides>97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97</vt:i4>
      </vt:variant>
    </vt:vector>
  </HeadingPairs>
  <TitlesOfParts>
    <vt:vector size="102" baseType="lpstr">
      <vt:lpstr>Calibri</vt:lpstr>
      <vt:lpstr>Century Gothic</vt:lpstr>
      <vt:lpstr>Times New Roman</vt:lpstr>
      <vt:lpstr>Wingdings</vt:lpstr>
      <vt:lpstr>Azure</vt:lpstr>
      <vt:lpstr>PowerPoint Presentation</vt:lpstr>
      <vt:lpstr>CONTENIDO INTRODUCTORIO</vt:lpstr>
      <vt:lpstr>CONTENIDO INTRODUCTORIO</vt:lpstr>
      <vt:lpstr>TITULO</vt:lpstr>
      <vt:lpstr>CONTENIDO INTRODUCTORIO</vt:lpstr>
      <vt:lpstr>HIPOTESIS DOCUMENTAL</vt:lpstr>
      <vt:lpstr>Argumentos Favoreciendo La Hipótesis Documental</vt:lpstr>
      <vt:lpstr>Problemas con la Hipótesis Documental</vt:lpstr>
      <vt:lpstr>Problemas con la Hipótesis Documental </vt:lpstr>
      <vt:lpstr>Fecha y Destinatarios</vt:lpstr>
      <vt:lpstr>PowerPoint Presentation</vt:lpstr>
      <vt:lpstr>Fecha y Destinatarios</vt:lpstr>
      <vt:lpstr>CONTENIDO INTRODUCTORIO</vt:lpstr>
      <vt:lpstr>Toledoth  “Este es el relato de las generaciones de…”</vt:lpstr>
      <vt:lpstr>ESTRUCTURA DE GÉNESIS</vt:lpstr>
      <vt:lpstr>ESTRUCTURA DE GÉNESIS</vt:lpstr>
      <vt:lpstr>ESTRUCTURA DE GÉNESIS</vt:lpstr>
      <vt:lpstr>ESTRUCTURA DE GÉNESIS</vt:lpstr>
      <vt:lpstr>ESTRUCTURA DE GÉNESIS</vt:lpstr>
      <vt:lpstr>CONTENIDO INTRODUCTORIO</vt:lpstr>
      <vt:lpstr>PowerPoint Presentation</vt:lpstr>
      <vt:lpstr>PowerPoint Presentation</vt:lpstr>
      <vt:lpstr>PowerPoint Presentation</vt:lpstr>
      <vt:lpstr>PowerPoint Presentation</vt:lpstr>
      <vt:lpstr>Edad de la Tierra?</vt:lpstr>
      <vt:lpstr>Edad de la Tierra?</vt:lpstr>
      <vt:lpstr>Edad de la Tierra?</vt:lpstr>
      <vt:lpstr>Edad de la Tierra?</vt:lpstr>
      <vt:lpstr>PowerPoint Presentation</vt:lpstr>
      <vt:lpstr>PowerPoint Presentation</vt:lpstr>
      <vt:lpstr>Edad de la Tierra?</vt:lpstr>
      <vt:lpstr>PowerPoint Presentation</vt:lpstr>
      <vt:lpstr>Edad de la Tierra?</vt:lpstr>
      <vt:lpstr>Edad de la Tierra?</vt:lpstr>
      <vt:lpstr>PowerPoint Presentation</vt:lpstr>
      <vt:lpstr>PowerPoint Presentation</vt:lpstr>
      <vt:lpstr>Edad de la Tierra?</vt:lpstr>
      <vt:lpstr>Edad de la Tierra?</vt:lpstr>
      <vt:lpstr>PowerPoint Presentation</vt:lpstr>
      <vt:lpstr>PowerPoint Presentation</vt:lpstr>
      <vt:lpstr>PowerPoint Presentation</vt:lpstr>
      <vt:lpstr>Edad de la Tierra?</vt:lpstr>
      <vt:lpstr>PowerPoint Presentation</vt:lpstr>
      <vt:lpstr>PowerPoint Presentation</vt:lpstr>
      <vt:lpstr>PowerPoint Presentation</vt:lpstr>
      <vt:lpstr>Fechas Patriarcales</vt:lpstr>
      <vt:lpstr>CONTENIDO INTRODUCTORIO</vt:lpstr>
      <vt:lpstr>Mensage</vt:lpstr>
      <vt:lpstr>PowerPoint Presentation</vt:lpstr>
      <vt:lpstr>Propósitos</vt:lpstr>
      <vt:lpstr>Mensaje y Propósito</vt:lpstr>
      <vt:lpstr>CONTENIDO INTRODUCTORIO</vt:lpstr>
      <vt:lpstr>Características Únicas</vt:lpstr>
      <vt:lpstr>CONTENIDO INTRODUCTORIO</vt:lpstr>
      <vt:lpstr> Génesis: Esquema Fundamental  de la Biblia </vt:lpstr>
      <vt:lpstr>PowerPoint Presentation</vt:lpstr>
      <vt:lpstr>Temas Génesis 1-11</vt:lpstr>
      <vt:lpstr>CONTENIDO INTRODUCTORIO</vt:lpstr>
      <vt:lpstr>PowerPoint Presentation</vt:lpstr>
      <vt:lpstr>PowerPoint Presentation</vt:lpstr>
      <vt:lpstr>PowerPoint Presentation</vt:lpstr>
      <vt:lpstr>PowerPoint Presentation</vt:lpstr>
      <vt:lpstr>Los Propósitos Mesiánicos de Dios Comenzando en Génesis</vt:lpstr>
      <vt:lpstr>Cristo en Génesis  (Lucas 24:27, 44)</vt:lpstr>
      <vt:lpstr>Cristo en Génesis  (Lucas 24:27, 44)</vt:lpstr>
      <vt:lpstr>PowerPoint Presentation</vt:lpstr>
      <vt:lpstr>Cristo en Génesis  (Lucas 24:27, 44)</vt:lpstr>
      <vt:lpstr>Cristo en Génesis  (Lucas 24:27, 44)</vt:lpstr>
      <vt:lpstr>Cristo en Génesis  (Lucas 24:27, 44)</vt:lpstr>
      <vt:lpstr>Comparaciones Bíblicas entre José y Jesús</vt:lpstr>
      <vt:lpstr>Comparaciones Bíblicas entre José y Jesús</vt:lpstr>
      <vt:lpstr>Comparaciones Bíblicas entre José y Jesús</vt:lpstr>
      <vt:lpstr>Comparaciones Bíblicas entre José y Jesús</vt:lpstr>
      <vt:lpstr>CONTENIDO INTRODUCTORIO</vt:lpstr>
      <vt:lpstr>Importancia</vt:lpstr>
      <vt:lpstr>Importancia</vt:lpstr>
      <vt:lpstr>PowerPoint Presentation</vt:lpstr>
      <vt:lpstr>Importancia</vt:lpstr>
      <vt:lpstr>Importancia</vt:lpstr>
      <vt:lpstr>PowerPoint Presentation</vt:lpstr>
      <vt:lpstr>Importancia</vt:lpstr>
      <vt:lpstr>PowerPoint Presentation</vt:lpstr>
      <vt:lpstr>PowerPoint Presentation</vt:lpstr>
      <vt:lpstr>Importancia</vt:lpstr>
      <vt:lpstr>CONTENIDO INTRODUCTORIO</vt:lpstr>
      <vt:lpstr>Historicidad</vt:lpstr>
      <vt:lpstr>Historicidad</vt:lpstr>
      <vt:lpstr>PowerPoint Presentation</vt:lpstr>
      <vt:lpstr>PowerPoint Presentation</vt:lpstr>
      <vt:lpstr>PowerPoint Presentation</vt:lpstr>
      <vt:lpstr>Historicidad</vt:lpstr>
      <vt:lpstr>PowerPoint Presentation</vt:lpstr>
      <vt:lpstr>Historicidad</vt:lpstr>
      <vt:lpstr>Toledoth  “Este es el relato de las generaciones de…”</vt:lpstr>
      <vt:lpstr>Conclusion</vt:lpstr>
      <vt:lpstr>CONTENIDO INTRODUCTORIO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001 - Intro</dc:title>
  <dc:subject>Genesis</dc:subject>
  <dc:creator>A. Woods</dc:creator>
  <dc:description>Modified by Jim McGowan</dc:description>
  <cp:lastModifiedBy>Claudia Mora</cp:lastModifiedBy>
  <cp:revision>1153</cp:revision>
  <cp:lastPrinted>2020-07-15T06:43:14Z</cp:lastPrinted>
  <dcterms:created xsi:type="dcterms:W3CDTF">2009-03-17T12:21:13Z</dcterms:created>
  <dcterms:modified xsi:type="dcterms:W3CDTF">2025-06-04T23:30:33Z</dcterms:modified>
</cp:coreProperties>
</file>