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8" r:id="rId2"/>
  </p:sldMasterIdLst>
  <p:notesMasterIdLst>
    <p:notesMasterId r:id="rId64"/>
  </p:notesMasterIdLst>
  <p:handoutMasterIdLst>
    <p:handoutMasterId r:id="rId65"/>
  </p:handoutMasterIdLst>
  <p:sldIdLst>
    <p:sldId id="2018" r:id="rId3"/>
    <p:sldId id="27664" r:id="rId4"/>
    <p:sldId id="2079" r:id="rId5"/>
    <p:sldId id="27987" r:id="rId6"/>
    <p:sldId id="2158" r:id="rId7"/>
    <p:sldId id="2159" r:id="rId8"/>
    <p:sldId id="28005" r:id="rId9"/>
    <p:sldId id="27629" r:id="rId10"/>
    <p:sldId id="28006" r:id="rId11"/>
    <p:sldId id="27691" r:id="rId12"/>
    <p:sldId id="27991" r:id="rId13"/>
    <p:sldId id="1988" r:id="rId14"/>
    <p:sldId id="10701" r:id="rId15"/>
    <p:sldId id="12136" r:id="rId16"/>
    <p:sldId id="12039" r:id="rId17"/>
    <p:sldId id="12040" r:id="rId18"/>
    <p:sldId id="12145" r:id="rId19"/>
    <p:sldId id="12041" r:id="rId20"/>
    <p:sldId id="12146" r:id="rId21"/>
    <p:sldId id="12158" r:id="rId22"/>
    <p:sldId id="8993" r:id="rId23"/>
    <p:sldId id="27992" r:id="rId24"/>
    <p:sldId id="27999" r:id="rId25"/>
    <p:sldId id="278" r:id="rId26"/>
    <p:sldId id="11421" r:id="rId27"/>
    <p:sldId id="28000" r:id="rId28"/>
    <p:sldId id="28007" r:id="rId29"/>
    <p:sldId id="28008" r:id="rId30"/>
    <p:sldId id="27993" r:id="rId31"/>
    <p:sldId id="27994" r:id="rId32"/>
    <p:sldId id="8232" r:id="rId33"/>
    <p:sldId id="1345" r:id="rId34"/>
    <p:sldId id="28010" r:id="rId35"/>
    <p:sldId id="11024" r:id="rId36"/>
    <p:sldId id="7853" r:id="rId37"/>
    <p:sldId id="27995" r:id="rId38"/>
    <p:sldId id="27696" r:id="rId39"/>
    <p:sldId id="27996" r:id="rId40"/>
    <p:sldId id="28001" r:id="rId41"/>
    <p:sldId id="7157" r:id="rId42"/>
    <p:sldId id="28002" r:id="rId43"/>
    <p:sldId id="489" r:id="rId44"/>
    <p:sldId id="7158" r:id="rId45"/>
    <p:sldId id="7478" r:id="rId46"/>
    <p:sldId id="7163" r:id="rId47"/>
    <p:sldId id="2673" r:id="rId48"/>
    <p:sldId id="28011" r:id="rId49"/>
    <p:sldId id="7916" r:id="rId50"/>
    <p:sldId id="7908" r:id="rId51"/>
    <p:sldId id="27997" r:id="rId52"/>
    <p:sldId id="28012" r:id="rId53"/>
    <p:sldId id="28003" r:id="rId54"/>
    <p:sldId id="28004" r:id="rId55"/>
    <p:sldId id="7918" r:id="rId56"/>
    <p:sldId id="7792" r:id="rId57"/>
    <p:sldId id="3264" r:id="rId58"/>
    <p:sldId id="9590" r:id="rId59"/>
    <p:sldId id="27947" r:id="rId60"/>
    <p:sldId id="2167" r:id="rId61"/>
    <p:sldId id="28009" r:id="rId62"/>
    <p:sldId id="27632" r:id="rId63"/>
  </p:sldIdLst>
  <p:sldSz cx="12192000" cy="6858000"/>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33CC33"/>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8520" autoAdjust="0"/>
    <p:restoredTop sz="95974" autoAdjust="0"/>
  </p:normalViewPr>
  <p:slideViewPr>
    <p:cSldViewPr>
      <p:cViewPr>
        <p:scale>
          <a:sx n="100" d="100"/>
          <a:sy n="100" d="100"/>
        </p:scale>
        <p:origin x="422" y="35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31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002 Exodus 1v1-22</a:t>
            </a:r>
          </a:p>
          <a:p>
            <a:pPr>
              <a:defRPr/>
            </a:pPr>
            <a:r>
              <a:rPr lang="en-US" sz="1500" dirty="0"/>
              <a:t>05-25-2025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5/24/25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ED23-AC72-C699-8038-3B7854E86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073FF-B252-DCF3-D214-97D32E44FC9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AF1E7CE-1CA3-244B-CA3E-54E5B94339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731F9-FE9C-658D-D294-7982389DA050}"/>
              </a:ext>
            </a:extLst>
          </p:cNvPr>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278543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871-0827-D07B-C491-F1234E25C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AFEB2-F917-A133-33C1-3DB01C67149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ABBD7AA-B443-DF92-CD84-55C8E6EF2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D7951-DD8C-9D40-B00A-F3C0D3489FB2}"/>
              </a:ext>
            </a:extLst>
          </p:cNvPr>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50260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871-0827-D07B-C491-F1234E25C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AFEB2-F917-A133-33C1-3DB01C67149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ABBD7AA-B443-DF92-CD84-55C8E6EF2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D7951-DD8C-9D40-B00A-F3C0D3489FB2}"/>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349308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1520037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023096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75580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38340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86806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117075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644639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267097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265649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85409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74218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671230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238151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0097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99676146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E833-B872-CA33-F136-71701C1970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319C50-CFD5-35EE-E601-B75E0603FD2F}"/>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Fruitfulness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 (8-10</a:t>
            </a:r>
            <a:r>
              <a:rPr lang="en-US" dirty="0">
                <a:effectLst>
                  <a:outerShdw blurRad="38100" dist="38100" dir="2700000" algn="tl">
                    <a:srgbClr val="000000">
                      <a:alpha val="43137"/>
                    </a:srgbClr>
                  </a:outerShdw>
                </a:effectLst>
              </a:rPr>
              <a:t>)</a:t>
            </a:r>
          </a:p>
        </p:txBody>
      </p:sp>
      <p:sp>
        <p:nvSpPr>
          <p:cNvPr id="4" name="Rectangle 2">
            <a:extLst>
              <a:ext uri="{FF2B5EF4-FFF2-40B4-BE49-F238E27FC236}">
                <a16:creationId xmlns:a16="http://schemas.microsoft.com/office/drawing/2014/main" id="{49917811-1460-2134-91AB-2F366214EF58}"/>
              </a:ext>
            </a:extLst>
          </p:cNvPr>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Reason for the Oppression</a:t>
            </a:r>
          </a:p>
        </p:txBody>
      </p:sp>
      <p:pic>
        <p:nvPicPr>
          <p:cNvPr id="3" name="Picture 2">
            <a:extLst>
              <a:ext uri="{FF2B5EF4-FFF2-40B4-BE49-F238E27FC236}">
                <a16:creationId xmlns:a16="http://schemas.microsoft.com/office/drawing/2014/main" id="{1098D50D-FA6E-9698-6558-BBBBA10580E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8D73AFF-B43F-3FDB-7A42-436B42153920}"/>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125507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DB97-94D6-A511-B1DF-27A22E4324D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41718D4-088E-86EE-159D-FE71BBC46ED1}"/>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Fruitfulness (1-7)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 (8-10</a:t>
            </a:r>
            <a:r>
              <a:rPr lang="en-US"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F6636EBE-21C2-D2A8-7F8A-01F2282E65A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2">
            <a:extLst>
              <a:ext uri="{FF2B5EF4-FFF2-40B4-BE49-F238E27FC236}">
                <a16:creationId xmlns:a16="http://schemas.microsoft.com/office/drawing/2014/main" id="{8E06257B-016E-CC2F-BC79-67365F4EFFBF}"/>
              </a:ext>
            </a:extLst>
          </p:cNvPr>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Reason for the Oppression</a:t>
            </a:r>
          </a:p>
        </p:txBody>
      </p:sp>
      <p:sp>
        <p:nvSpPr>
          <p:cNvPr id="9" name="TextBox 8">
            <a:extLst>
              <a:ext uri="{FF2B5EF4-FFF2-40B4-BE49-F238E27FC236}">
                <a16:creationId xmlns:a16="http://schemas.microsoft.com/office/drawing/2014/main" id="{FC65323A-6E49-CA17-8D6A-5B19615399C8}"/>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4274750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67126" y="330890"/>
            <a:ext cx="8457748" cy="619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638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208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09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5E6-EFCA-1FE4-EFA4-9005E6B777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5702153-3BBE-4A73-26FA-44710A37190D}"/>
              </a:ext>
            </a:extLst>
          </p:cNvPr>
          <p:cNvSpPr>
            <a:spLocks noGrp="1" noChangeArrowheads="1"/>
          </p:cNvSpPr>
          <p:nvPr>
            <p:ph type="title"/>
          </p:nvPr>
        </p:nvSpPr>
        <p:spPr>
          <a:xfrm>
            <a:off x="2395538" y="228600"/>
            <a:ext cx="7400925" cy="914400"/>
          </a:xfrm>
        </p:spPr>
        <p:txBody>
          <a:bodyPr/>
          <a:lstStyle/>
          <a:p>
            <a:pPr algn="ctr" eaLnBrk="1" hangingPunct="1">
              <a:buClr>
                <a:srgbClr val="CC66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46:26-27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Grand Total of Jacob’s Family</a:t>
            </a:r>
          </a:p>
        </p:txBody>
      </p:sp>
      <p:sp>
        <p:nvSpPr>
          <p:cNvPr id="161795" name="Rectangle 3">
            <a:extLst>
              <a:ext uri="{FF2B5EF4-FFF2-40B4-BE49-F238E27FC236}">
                <a16:creationId xmlns:a16="http://schemas.microsoft.com/office/drawing/2014/main" id="{2ED6F54E-914D-A0F5-D34A-3DBDC0B8BE07}"/>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66 (26)</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70 (27)</a:t>
            </a:r>
          </a:p>
        </p:txBody>
      </p:sp>
      <p:pic>
        <p:nvPicPr>
          <p:cNvPr id="2" name="Picture 1">
            <a:extLst>
              <a:ext uri="{FF2B5EF4-FFF2-40B4-BE49-F238E27FC236}">
                <a16:creationId xmlns:a16="http://schemas.microsoft.com/office/drawing/2014/main" id="{143B4A7F-CCAF-482D-3474-56E27D0E7A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203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0413-5BBB-3274-9889-2A8C31B4D0C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1B336D-F02A-07B4-2B61-888178B94555}"/>
              </a:ext>
            </a:extLst>
          </p:cNvPr>
          <p:cNvSpPr>
            <a:spLocks noGrp="1" noChangeArrowheads="1"/>
          </p:cNvSpPr>
          <p:nvPr>
            <p:ph type="title"/>
          </p:nvPr>
        </p:nvSpPr>
        <p:spPr>
          <a:xfrm>
            <a:off x="2395538" y="228600"/>
            <a:ext cx="7400925" cy="914400"/>
          </a:xfrm>
        </p:spPr>
        <p:txBody>
          <a:bodyPr/>
          <a:lstStyle/>
          <a:p>
            <a:pPr algn="ctr" eaLnBrk="1" hangingPunct="1">
              <a:buClr>
                <a:srgbClr val="CC66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46:26-27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Grand Total of Jacob’s Family</a:t>
            </a:r>
          </a:p>
        </p:txBody>
      </p:sp>
      <p:sp>
        <p:nvSpPr>
          <p:cNvPr id="161795" name="Rectangle 3">
            <a:extLst>
              <a:ext uri="{FF2B5EF4-FFF2-40B4-BE49-F238E27FC236}">
                <a16:creationId xmlns:a16="http://schemas.microsoft.com/office/drawing/2014/main" id="{50B50BA8-805E-76CF-8C5B-729C4700B08A}"/>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66 (26)</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70 (27)</a:t>
            </a:r>
          </a:p>
        </p:txBody>
      </p:sp>
      <p:pic>
        <p:nvPicPr>
          <p:cNvPr id="2" name="Picture 1">
            <a:extLst>
              <a:ext uri="{FF2B5EF4-FFF2-40B4-BE49-F238E27FC236}">
                <a16:creationId xmlns:a16="http://schemas.microsoft.com/office/drawing/2014/main" id="{455F89F5-C4B0-7969-ACD6-CA7FF622AB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98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15A0C-F7F8-3DF9-2439-4C3F1113F56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2E50DDC-986E-B075-0C78-32E6B0D89155}"/>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dirty="0">
                <a:effectLst/>
                <a:latin typeface="Calibri" panose="020F0502020204030204" pitchFamily="34" charset="0"/>
                <a:cs typeface="Calibri" panose="020F0502020204030204" pitchFamily="34" charset="0"/>
              </a:rPr>
              <a:t>Verse 26 gives the figure sixty-six (66): </a:t>
            </a:r>
            <a:r>
              <a:rPr lang="en-US" b="0" i="1" dirty="0">
                <a:effectLst/>
                <a:latin typeface="Calibri" panose="020F0502020204030204" pitchFamily="34" charset="0"/>
                <a:cs typeface="Calibri" panose="020F0502020204030204" pitchFamily="34" charset="0"/>
              </a:rPr>
              <a:t>All the souls that came with Jacob into Egypt, that came out of his loins</a:t>
            </a:r>
            <a:r>
              <a:rPr lang="en-US" b="0" i="0" dirty="0">
                <a:effectLst/>
                <a:latin typeface="Calibri" panose="020F0502020204030204" pitchFamily="34" charset="0"/>
                <a:cs typeface="Calibri" panose="020F0502020204030204" pitchFamily="34" charset="0"/>
              </a:rPr>
              <a:t>, meaning counting only those who were direct descendants of Jacob, with the exception </a:t>
            </a:r>
            <a:r>
              <a:rPr lang="en-US" b="0" i="1" dirty="0">
                <a:effectLst/>
                <a:latin typeface="Calibri" panose="020F0502020204030204" pitchFamily="34" charset="0"/>
                <a:cs typeface="Calibri" panose="020F0502020204030204" pitchFamily="34" charset="0"/>
              </a:rPr>
              <a:t>besides Jacob’s sons’ wives</a:t>
            </a:r>
            <a:r>
              <a:rPr lang="en-US" b="0" i="0" dirty="0">
                <a:effectLst/>
                <a:latin typeface="Calibri" panose="020F0502020204030204" pitchFamily="34" charset="0"/>
                <a:cs typeface="Calibri" panose="020F0502020204030204" pitchFamily="34" charset="0"/>
              </a:rPr>
              <a:t>, in other words, </a:t>
            </a:r>
            <a:r>
              <a:rPr lang="en-US" i="0" dirty="0">
                <a:effectLst/>
                <a:latin typeface="Calibri" panose="020F0502020204030204" pitchFamily="34" charset="0"/>
                <a:cs typeface="Calibri" panose="020F0502020204030204" pitchFamily="34" charset="0"/>
              </a:rPr>
              <a:t>not counting the wives of his sons</a:t>
            </a:r>
            <a:r>
              <a:rPr lang="en-US" b="0" i="0" dirty="0">
                <a:effectLst/>
                <a:latin typeface="Calibri" panose="020F0502020204030204" pitchFamily="34" charset="0"/>
                <a:cs typeface="Calibri" panose="020F0502020204030204" pitchFamily="34" charset="0"/>
              </a:rPr>
              <a:t>: </a:t>
            </a:r>
            <a:r>
              <a:rPr lang="en-US" b="0" i="1" dirty="0">
                <a:effectLst/>
                <a:latin typeface="Calibri" panose="020F0502020204030204" pitchFamily="34" charset="0"/>
                <a:cs typeface="Calibri" panose="020F0502020204030204" pitchFamily="34" charset="0"/>
              </a:rPr>
              <a:t>all the souls were three score and six</a:t>
            </a:r>
            <a:r>
              <a:rPr lang="en-US" b="0" i="0" dirty="0">
                <a:effectLst/>
                <a:latin typeface="Calibri" panose="020F0502020204030204" pitchFamily="34" charset="0"/>
                <a:cs typeface="Calibri" panose="020F0502020204030204" pitchFamily="34" charset="0"/>
              </a:rPr>
              <a:t> [66]. </a:t>
            </a:r>
            <a:r>
              <a:rPr lang="en-US" b="1" i="0" u="sng" dirty="0">
                <a:solidFill>
                  <a:srgbClr val="FFFFCC"/>
                </a:solidFill>
                <a:effectLst/>
                <a:latin typeface="Calibri" panose="020F0502020204030204" pitchFamily="34" charset="0"/>
                <a:cs typeface="Calibri" panose="020F0502020204030204" pitchFamily="34" charset="0"/>
              </a:rPr>
              <a:t>This figure counts only the children outside Egypt and excludes Jacob, Joseph, and the two sons of Joseph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0" indent="0" algn="just">
              <a:spcBef>
                <a:spcPts val="0"/>
              </a:spcBef>
              <a:spcAft>
                <a:spcPts val="0"/>
              </a:spcAft>
              <a:buNone/>
            </a:pPr>
            <a:r>
              <a:rPr lang="en-US" dirty="0">
                <a:effectLst>
                  <a:outerShdw blurRad="38100" dist="38100" dir="2700000" algn="tl">
                    <a:srgbClr val="000000">
                      <a:alpha val="43137"/>
                    </a:srgbClr>
                  </a:outerShdw>
                </a:effectLst>
              </a:rPr>
              <a:t> </a:t>
            </a:r>
          </a:p>
        </p:txBody>
      </p:sp>
      <p:sp>
        <p:nvSpPr>
          <p:cNvPr id="4" name="Text Box 5">
            <a:extLst>
              <a:ext uri="{FF2B5EF4-FFF2-40B4-BE49-F238E27FC236}">
                <a16:creationId xmlns:a16="http://schemas.microsoft.com/office/drawing/2014/main" id="{BE4192C8-296F-DBB4-1BE7-962C76E31EC4}"/>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Book of Genesis, </a:t>
            </a:r>
            <a:r>
              <a:rPr lang="en-US" altLang="en-US" sz="1800" dirty="0">
                <a:effectLst>
                  <a:outerShdw blurRad="38100" dist="38100" dir="2700000" algn="tl">
                    <a:srgbClr val="000000"/>
                  </a:outerShdw>
                </a:effectLst>
                <a:latin typeface="Calibri" panose="020F0502020204030204" pitchFamily="34" charset="0"/>
                <a:cs typeface="Calibri" panose="020F0502020204030204" pitchFamily="34" charset="0"/>
              </a:rPr>
              <a:t>610</a:t>
            </a:r>
          </a:p>
        </p:txBody>
      </p:sp>
      <p:pic>
        <p:nvPicPr>
          <p:cNvPr id="5" name="Picture 4">
            <a:extLst>
              <a:ext uri="{FF2B5EF4-FFF2-40B4-BE49-F238E27FC236}">
                <a16:creationId xmlns:a16="http://schemas.microsoft.com/office/drawing/2014/main" id="{9FDDA13C-E553-25C6-78BD-EB3D78DD40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1E41D3C-0519-F359-2BD8-52847759B81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5390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613C-BF89-6EB8-4628-1312A195F63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488AB8-704E-54B1-3AE4-E87CBD81CC3C}"/>
              </a:ext>
            </a:extLst>
          </p:cNvPr>
          <p:cNvSpPr>
            <a:spLocks noGrp="1" noChangeArrowheads="1"/>
          </p:cNvSpPr>
          <p:nvPr>
            <p:ph type="title"/>
          </p:nvPr>
        </p:nvSpPr>
        <p:spPr>
          <a:xfrm>
            <a:off x="2395538" y="228600"/>
            <a:ext cx="7400925" cy="914400"/>
          </a:xfrm>
        </p:spPr>
        <p:txBody>
          <a:bodyPr/>
          <a:lstStyle/>
          <a:p>
            <a:pPr algn="ctr" eaLnBrk="1" hangingPunct="1">
              <a:buClr>
                <a:srgbClr val="CC66FF"/>
              </a:buCl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46:26-27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Grand Total of Jacob’s Family</a:t>
            </a:r>
          </a:p>
        </p:txBody>
      </p:sp>
      <p:sp>
        <p:nvSpPr>
          <p:cNvPr id="161795" name="Rectangle 3">
            <a:extLst>
              <a:ext uri="{FF2B5EF4-FFF2-40B4-BE49-F238E27FC236}">
                <a16:creationId xmlns:a16="http://schemas.microsoft.com/office/drawing/2014/main" id="{644C7644-CF66-8735-8EE5-ECD96D4B8C82}"/>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66 (26)</a:t>
            </a:r>
          </a:p>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70 (27)</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02C25CE-87BC-42EB-D185-8467D08A53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139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0360-35A6-CE2A-BE97-23FD778F68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E37FB97-88F4-1AE6-9353-8BC55986A59B}"/>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dirty="0">
                <a:effectLst/>
                <a:latin typeface="Calibri" panose="020F0502020204030204" pitchFamily="34" charset="0"/>
                <a:cs typeface="Calibri" panose="020F0502020204030204" pitchFamily="34" charset="0"/>
              </a:rPr>
              <a:t>Therefore, </a:t>
            </a:r>
            <a:r>
              <a:rPr lang="en-US" b="1" i="0" u="sng" dirty="0">
                <a:solidFill>
                  <a:srgbClr val="FFFFCC"/>
                </a:solidFill>
                <a:effectLst/>
                <a:latin typeface="Calibri" panose="020F0502020204030204" pitchFamily="34" charset="0"/>
                <a:cs typeface="Calibri" panose="020F0502020204030204" pitchFamily="34" charset="0"/>
              </a:rPr>
              <a:t>the figure </a:t>
            </a:r>
            <a:r>
              <a:rPr lang="en-US" b="1" i="1" u="sng" dirty="0">
                <a:solidFill>
                  <a:srgbClr val="FFFFCC"/>
                </a:solidFill>
                <a:effectLst/>
                <a:latin typeface="Calibri" panose="020F0502020204030204" pitchFamily="34" charset="0"/>
                <a:cs typeface="Calibri" panose="020F0502020204030204" pitchFamily="34" charset="0"/>
              </a:rPr>
              <a:t>seventy</a:t>
            </a:r>
            <a:r>
              <a:rPr lang="en-US" b="1" i="0" u="sng" dirty="0">
                <a:solidFill>
                  <a:srgbClr val="FFFFCC"/>
                </a:solidFill>
                <a:effectLst/>
                <a:latin typeface="Calibri" panose="020F0502020204030204" pitchFamily="34" charset="0"/>
                <a:cs typeface="Calibri" panose="020F0502020204030204" pitchFamily="34" charset="0"/>
              </a:rPr>
              <a:t> includes only Jacob and his immediate descendants:</a:t>
            </a:r>
            <a:r>
              <a:rPr lang="en-US" i="0" dirty="0">
                <a:effectLst/>
                <a:latin typeface="Calibri" panose="020F0502020204030204" pitchFamily="34" charset="0"/>
                <a:cs typeface="Calibri" panose="020F0502020204030204" pitchFamily="34" charset="0"/>
              </a:rPr>
              <a:t> </a:t>
            </a:r>
            <a:r>
              <a:rPr lang="en-US" dirty="0">
                <a:effectLst/>
                <a:latin typeface="Calibri" panose="020F0502020204030204" pitchFamily="34" charset="0"/>
                <a:cs typeface="Calibri" panose="020F0502020204030204" pitchFamily="34" charset="0"/>
              </a:rPr>
              <a:t>Jacob, twelve sons, fifty-one grandsons, two great grandsons, one daughter, one granddaughter, one unnamed daughter of Leah, and one unnamed granddaughter. </a:t>
            </a:r>
            <a:r>
              <a:rPr lang="en-US" b="0" i="0" dirty="0">
                <a:effectLst/>
                <a:latin typeface="Calibri" panose="020F0502020204030204" pitchFamily="34" charset="0"/>
                <a:cs typeface="Calibri" panose="020F0502020204030204" pitchFamily="34" charset="0"/>
              </a:rPr>
              <a:t>If one begins to add the servants and wives plus the women and children absorbed from Shechem (34:29), probably the entire figure would be about three hundred or more. In Acts 7:14, Stephen gave a total figure of seventy-five (75), a figure taken from the </a:t>
            </a:r>
            <a:r>
              <a:rPr lang="en-US" b="0" i="1" dirty="0">
                <a:effectLst/>
                <a:latin typeface="Calibri" panose="020F0502020204030204" pitchFamily="34" charset="0"/>
                <a:cs typeface="Calibri" panose="020F0502020204030204" pitchFamily="34" charset="0"/>
              </a:rPr>
              <a:t>Septuagint</a:t>
            </a:r>
            <a:r>
              <a:rPr lang="en-US" b="0" i="0" dirty="0">
                <a:effectLst/>
                <a:latin typeface="Calibri" panose="020F0502020204030204" pitchFamily="34" charset="0"/>
                <a:cs typeface="Calibri" panose="020F0502020204030204" pitchFamily="34" charset="0"/>
              </a:rPr>
              <a:t> section of Genesis 46:27 and Exodus 1:5, 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494501D2-7FFE-AC38-A672-874B19B2CE1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Book of Genesis, </a:t>
            </a:r>
            <a:r>
              <a:rPr lang="en-US" altLang="en-US" sz="1800" dirty="0">
                <a:effectLst>
                  <a:outerShdw blurRad="38100" dist="38100" dir="2700000" algn="tl">
                    <a:srgbClr val="000000"/>
                  </a:outerShdw>
                </a:effectLst>
                <a:latin typeface="Calibri" panose="020F0502020204030204" pitchFamily="34" charset="0"/>
                <a:cs typeface="Calibri" panose="020F0502020204030204" pitchFamily="34" charset="0"/>
              </a:rPr>
              <a:t>610-611</a:t>
            </a:r>
          </a:p>
        </p:txBody>
      </p:sp>
      <p:pic>
        <p:nvPicPr>
          <p:cNvPr id="5" name="Picture 4">
            <a:extLst>
              <a:ext uri="{FF2B5EF4-FFF2-40B4-BE49-F238E27FC236}">
                <a16:creationId xmlns:a16="http://schemas.microsoft.com/office/drawing/2014/main" id="{8F6FB295-E849-0092-9422-BBE18085C1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7F90CBB-AB63-773B-9065-A864EDCF58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0486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916B-1145-F27F-FF68-652883384527}"/>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2B60135-3798-5E27-537F-BAF5C629DFAE}"/>
              </a:ext>
            </a:extLst>
          </p:cNvPr>
          <p:cNvGraphicFramePr>
            <a:graphicFrameLocks noGrp="1"/>
          </p:cNvGraphicFramePr>
          <p:nvPr>
            <p:extLst>
              <p:ext uri="{D42A27DB-BD31-4B8C-83A1-F6EECF244321}">
                <p14:modId xmlns:p14="http://schemas.microsoft.com/office/powerpoint/2010/main" val="2732976528"/>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5DEB751E-69D9-1C6C-8C46-853A2C2C4306}"/>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B50B98AD-D089-337E-6777-8CC3E9CCAC8E}"/>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21572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0360-35A6-CE2A-BE97-23FD778F68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E37FB97-88F4-1AE6-9353-8BC55986A59B}"/>
              </a:ext>
            </a:extLst>
          </p:cNvPr>
          <p:cNvSpPr>
            <a:spLocks noGrp="1" noChangeArrowheads="1"/>
          </p:cNvSpPr>
          <p:nvPr>
            <p:ph type="body" idx="1"/>
          </p:nvPr>
        </p:nvSpPr>
        <p:spPr>
          <a:xfrm>
            <a:off x="609600" y="1371600"/>
            <a:ext cx="10972800" cy="2133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b="0" i="0" dirty="0">
                <a:effectLst/>
                <a:latin typeface="Calibri" panose="020F0502020204030204" pitchFamily="34" charset="0"/>
                <a:cs typeface="Calibri" panose="020F0502020204030204" pitchFamily="34" charset="0"/>
              </a:rPr>
              <a:t>figure also supported by the Dead Sea Scrolls. </a:t>
            </a:r>
            <a:r>
              <a:rPr lang="en-US" b="1" i="0" u="sng" dirty="0">
                <a:solidFill>
                  <a:srgbClr val="FFFFCC"/>
                </a:solidFill>
                <a:effectLst/>
                <a:latin typeface="Calibri" panose="020F0502020204030204" pitchFamily="34" charset="0"/>
                <a:cs typeface="Calibri" panose="020F0502020204030204" pitchFamily="34" charset="0"/>
              </a:rPr>
              <a:t>These add to the figure of seventy the five grandsons of Joseph: the son and grandson of Manasseh and the two sons of Ephraim</a:t>
            </a:r>
            <a:r>
              <a:rPr lang="en-US" b="1" i="0" dirty="0">
                <a:solidFill>
                  <a:srgbClr val="FFFFCC"/>
                </a:solidFill>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(Num. 26:28–37, I Chron. 7:14–27).”</a:t>
            </a:r>
          </a:p>
          <a:p>
            <a:pPr marL="0" indent="0" algn="just">
              <a:spcBef>
                <a:spcPts val="0"/>
              </a:spcBef>
              <a:spcAft>
                <a:spcPts val="0"/>
              </a:spcAft>
              <a:buNone/>
            </a:pPr>
            <a:r>
              <a:rPr lang="en-US" dirty="0">
                <a:effectLst>
                  <a:outerShdw blurRad="38100" dist="38100" dir="2700000" algn="tl">
                    <a:srgbClr val="000000">
                      <a:alpha val="43137"/>
                    </a:srgbClr>
                  </a:outerShdw>
                </a:effectLst>
              </a:rPr>
              <a:t> </a:t>
            </a:r>
          </a:p>
        </p:txBody>
      </p:sp>
      <p:sp>
        <p:nvSpPr>
          <p:cNvPr id="4" name="Text Box 5">
            <a:extLst>
              <a:ext uri="{FF2B5EF4-FFF2-40B4-BE49-F238E27FC236}">
                <a16:creationId xmlns:a16="http://schemas.microsoft.com/office/drawing/2014/main" id="{494501D2-7FFE-AC38-A672-874B19B2CE1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Book of Genesis, </a:t>
            </a:r>
            <a:r>
              <a:rPr lang="en-US" altLang="en-US" sz="1800" dirty="0">
                <a:effectLst>
                  <a:outerShdw blurRad="38100" dist="38100" dir="2700000" algn="tl">
                    <a:srgbClr val="000000"/>
                  </a:outerShdw>
                </a:effectLst>
                <a:latin typeface="Calibri" panose="020F0502020204030204" pitchFamily="34" charset="0"/>
                <a:cs typeface="Calibri" panose="020F0502020204030204" pitchFamily="34" charset="0"/>
              </a:rPr>
              <a:t>610-611</a:t>
            </a:r>
          </a:p>
        </p:txBody>
      </p:sp>
      <p:pic>
        <p:nvPicPr>
          <p:cNvPr id="5" name="Picture 4">
            <a:extLst>
              <a:ext uri="{FF2B5EF4-FFF2-40B4-BE49-F238E27FC236}">
                <a16:creationId xmlns:a16="http://schemas.microsoft.com/office/drawing/2014/main" id="{8F6FB295-E849-0092-9422-BBE18085C1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7F90CBB-AB63-773B-9065-A864EDCF58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EE200FC1-EBF5-7F39-098C-9D8BDFCDF4B3}"/>
              </a:ext>
            </a:extLst>
          </p:cNvPr>
          <p:cNvPicPr>
            <a:picLocks noChangeAspect="1"/>
          </p:cNvPicPr>
          <p:nvPr/>
        </p:nvPicPr>
        <p:blipFill>
          <a:blip r:embed="rId6"/>
          <a:stretch>
            <a:fillRect/>
          </a:stretch>
        </p:blipFill>
        <p:spPr>
          <a:xfrm>
            <a:off x="3982506" y="3657600"/>
            <a:ext cx="4226989"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306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1:7 -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census at Sinai (Num. 1) showed 603,000 males 20 years and older. If they represented about 1/4 of the total population, then the Israelites numbered some 2,000,000 people. An annual growth rate of 5 percent would increase the population from 100 to 2,000,000 in only 215 years (see Gen. 46:27; Ex. 12:41).”﻿</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69</a:t>
            </a:r>
          </a:p>
        </p:txBody>
      </p:sp>
    </p:spTree>
    <p:extLst>
      <p:ext uri="{BB962C8B-B14F-4D97-AF65-F5344CB8AC3E}">
        <p14:creationId xmlns:p14="http://schemas.microsoft.com/office/powerpoint/2010/main" val="19746503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27FB-FF00-D326-9BEB-C66DAB5ADE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78DAB9-C0BC-F9AE-D901-6F9E98E6100B}"/>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Fruitfulness (1-7)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 (8-10)</a:t>
            </a:r>
          </a:p>
        </p:txBody>
      </p:sp>
      <p:sp>
        <p:nvSpPr>
          <p:cNvPr id="4" name="Rectangle 2">
            <a:extLst>
              <a:ext uri="{FF2B5EF4-FFF2-40B4-BE49-F238E27FC236}">
                <a16:creationId xmlns:a16="http://schemas.microsoft.com/office/drawing/2014/main" id="{C09EF48E-E44B-9409-A7F4-0BD523DC1393}"/>
              </a:ext>
            </a:extLst>
          </p:cNvPr>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Reason for the Oppression</a:t>
            </a:r>
          </a:p>
        </p:txBody>
      </p:sp>
      <p:sp>
        <p:nvSpPr>
          <p:cNvPr id="3" name="TextBox 2">
            <a:extLst>
              <a:ext uri="{FF2B5EF4-FFF2-40B4-BE49-F238E27FC236}">
                <a16:creationId xmlns:a16="http://schemas.microsoft.com/office/drawing/2014/main" id="{7C6FCAF5-FB6B-FC8B-9EDE-696E718D18C9}"/>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pic>
        <p:nvPicPr>
          <p:cNvPr id="6" name="Picture 5">
            <a:extLst>
              <a:ext uri="{FF2B5EF4-FFF2-40B4-BE49-F238E27FC236}">
                <a16:creationId xmlns:a16="http://schemas.microsoft.com/office/drawing/2014/main" id="{8A21B458-ABCA-E2DE-1EDA-701C312D66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0510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F0388-75D0-E3E7-95D7-89BCA7AFEE3C}"/>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920D2B67-0B6A-22AE-B8F6-8FE1C3FA9AF1}"/>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1:8 -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The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king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possibly Ahmose I (ca. 1570–1546), who expelled the Hyksos rulers from Egypt, or more likely Amenhotep I (ca. 1546–1525) or Thutmose I (ca. 1525–1512).”﻿</a:t>
            </a:r>
          </a:p>
        </p:txBody>
      </p:sp>
      <p:pic>
        <p:nvPicPr>
          <p:cNvPr id="29700" name="Picture 4">
            <a:extLst>
              <a:ext uri="{FF2B5EF4-FFF2-40B4-BE49-F238E27FC236}">
                <a16:creationId xmlns:a16="http://schemas.microsoft.com/office/drawing/2014/main" id="{66ED7A55-A56E-7060-CE57-9AD854593E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A2A8E347-9D57-905F-2CE8-E2F96A1D4641}"/>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69</a:t>
            </a:r>
          </a:p>
        </p:txBody>
      </p:sp>
    </p:spTree>
    <p:extLst>
      <p:ext uri="{BB962C8B-B14F-4D97-AF65-F5344CB8AC3E}">
        <p14:creationId xmlns:p14="http://schemas.microsoft.com/office/powerpoint/2010/main" val="30059512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19D5896-5D5F-4BB8-8216-695CEFF54F8B}"/>
              </a:ext>
            </a:extLst>
          </p:cNvPr>
          <p:cNvPicPr>
            <a:picLocks noChangeAspect="1" noChangeArrowheads="1"/>
          </p:cNvPicPr>
          <p:nvPr/>
        </p:nvPicPr>
        <p:blipFill>
          <a:blip r:embed="rId2">
            <a:extLst>
              <a:ext uri="{28A0092B-C50C-407E-A947-70E740481C1C}">
                <a14:useLocalDpi xmlns:a14="http://schemas.microsoft.com/office/drawing/2010/main"/>
              </a:ext>
            </a:extLst>
          </a:blip>
          <a:srcRect b="21333"/>
          <a:stretch>
            <a:fillRect/>
          </a:stretch>
        </p:blipFill>
        <p:spPr bwMode="auto">
          <a:xfrm>
            <a:off x="1733550" y="152400"/>
            <a:ext cx="878205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1295-059E-9092-0D97-EB4D1AF7E31A}"/>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7D0DBB63-CA58-1F52-0714-434C8241B021}"/>
              </a:ext>
            </a:extLst>
          </p:cNvPr>
          <p:cNvSpPr>
            <a:spLocks noGrp="1" noChangeArrowheads="1"/>
          </p:cNvSpPr>
          <p:nvPr>
            <p:ph type="body" idx="1"/>
          </p:nvPr>
        </p:nvSpPr>
        <p:spPr>
          <a:xfrm>
            <a:off x="609600" y="1447800"/>
            <a:ext cx="10972800" cy="2971800"/>
          </a:xfrm>
        </p:spPr>
        <p:txBody>
          <a:bodyPr/>
          <a:lstStyle/>
          <a:p>
            <a:pPr marL="0" indent="0" algn="just">
              <a:spcBef>
                <a:spcPts val="0"/>
              </a:spcBef>
              <a:buNone/>
              <a:defRPr/>
            </a:pP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the collapse of the Twelfth Dynasty, Egypt entered the chaotic era of the Semitic Hyksos rule, especially in the delta region of Israel’s habitation, until new native Egyptian rebels rose up to overthrow the Hyksos and expel them from the land...The ‘new king’ who did not know Joseph (that is, whose sympathies were no longer with the Hebrew people) was probably Ahmose, founder of the New Kingdom (around 1570 B.C.). Having just expelled the Hyksos, he put the Hebrews into slave labor because he viewed them as pro-Hyksos agents who could do harm to his government. Other pharaohs followed this policy and even intensified the persecution, going so far as to institute infanticide against all Hebrew male children.”﻿</a:t>
            </a:r>
          </a:p>
        </p:txBody>
      </p:sp>
      <p:sp>
        <p:nvSpPr>
          <p:cNvPr id="5" name="Rectangle 2">
            <a:extLst>
              <a:ext uri="{FF2B5EF4-FFF2-40B4-BE49-F238E27FC236}">
                <a16:creationId xmlns:a16="http://schemas.microsoft.com/office/drawing/2014/main" id="{A969D805-5DBB-ACFD-4BB0-1764213C4F9F}"/>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Eugene Merrill</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Nelson’s Old Testament Survey, </a:t>
            </a:r>
            <a:r>
              <a:rPr lang="en-US" sz="2000" dirty="0">
                <a:solidFill>
                  <a:schemeClr val="tx1"/>
                </a:solidFill>
                <a:latin typeface="Calibri" panose="020F0502020204030204" pitchFamily="34" charset="0"/>
                <a:cs typeface="Calibri" panose="020F0502020204030204" pitchFamily="34" charset="0"/>
              </a:rPr>
              <a:t>page 43-44</a:t>
            </a:r>
          </a:p>
        </p:txBody>
      </p:sp>
      <p:pic>
        <p:nvPicPr>
          <p:cNvPr id="2" name="Picture 1">
            <a:extLst>
              <a:ext uri="{FF2B5EF4-FFF2-40B4-BE49-F238E27FC236}">
                <a16:creationId xmlns:a16="http://schemas.microsoft.com/office/drawing/2014/main" id="{D1612740-D834-6CD6-388B-E0A14305F7A7}"/>
              </a:ext>
            </a:extLst>
          </p:cNvPr>
          <p:cNvPicPr>
            <a:picLocks noChangeAspect="1"/>
          </p:cNvPicPr>
          <p:nvPr/>
        </p:nvPicPr>
        <p:blipFill>
          <a:blip r:embed="rId2"/>
          <a:stretch>
            <a:fillRect/>
          </a:stretch>
        </p:blipFill>
        <p:spPr>
          <a:xfrm>
            <a:off x="685800" y="76200"/>
            <a:ext cx="790832" cy="1143000"/>
          </a:xfrm>
          <a:prstGeom prst="rect">
            <a:avLst/>
          </a:prstGeom>
          <a:ln>
            <a:solidFill>
              <a:schemeClr val="tx1"/>
            </a:solidFill>
          </a:ln>
        </p:spPr>
      </p:pic>
    </p:spTree>
    <p:extLst>
      <p:ext uri="{BB962C8B-B14F-4D97-AF65-F5344CB8AC3E}">
        <p14:creationId xmlns:p14="http://schemas.microsoft.com/office/powerpoint/2010/main" val="21782269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3BDC-0099-7231-6178-515FD73D3DF1}"/>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DDCFCE2-86AB-DCA1-CBB1-D9FFEF91BAEB}"/>
              </a:ext>
            </a:extLst>
          </p:cNvPr>
          <p:cNvGraphicFramePr>
            <a:graphicFrameLocks noGrp="1"/>
          </p:cNvGraphicFramePr>
          <p:nvPr>
            <p:ph idx="1"/>
          </p:nvPr>
        </p:nvGraphicFramePr>
        <p:xfrm>
          <a:off x="609600" y="44196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(5:15-16)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2999576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2E803-8355-D894-B78D-C6FF56515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FF26B1-278F-D5E6-25AE-16073D8C14A0}"/>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533194E0-06AD-2A16-8283-1C664A80B19A}"/>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Results of the Oppression (11-22)</a:t>
            </a:r>
          </a:p>
        </p:txBody>
      </p:sp>
      <p:pic>
        <p:nvPicPr>
          <p:cNvPr id="4" name="Picture 3">
            <a:extLst>
              <a:ext uri="{FF2B5EF4-FFF2-40B4-BE49-F238E27FC236}">
                <a16:creationId xmlns:a16="http://schemas.microsoft.com/office/drawing/2014/main" id="{32EA2A41-8CD6-CE6F-743E-B49618A9DE2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F90E52DA-4483-8B6F-B3F8-F65DE1815E6B}"/>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380595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F2AE2-0355-2B55-205C-DDED1BCC098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5F9C30E-C5BB-79CF-3539-5532E0105C2A}"/>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building decree (11-14)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bloody decree (15-22</a:t>
            </a:r>
            <a:r>
              <a:rPr lang="en-US" dirty="0">
                <a:effectLst>
                  <a:outerShdw blurRad="38100" dist="38100" dir="2700000" algn="tl">
                    <a:srgbClr val="000000">
                      <a:alpha val="43137"/>
                    </a:srgbClr>
                  </a:outerShdw>
                </a:effectLst>
              </a:rPr>
              <a:t>)</a:t>
            </a:r>
          </a:p>
        </p:txBody>
      </p:sp>
      <p:sp>
        <p:nvSpPr>
          <p:cNvPr id="4" name="Rectangle 2">
            <a:extLst>
              <a:ext uri="{FF2B5EF4-FFF2-40B4-BE49-F238E27FC236}">
                <a16:creationId xmlns:a16="http://schemas.microsoft.com/office/drawing/2014/main" id="{4B3690B9-1F7D-DF93-9045-2B990E75465E}"/>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1:11-22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Results of the Oppression</a:t>
            </a:r>
          </a:p>
        </p:txBody>
      </p:sp>
      <p:pic>
        <p:nvPicPr>
          <p:cNvPr id="3" name="Picture 2">
            <a:extLst>
              <a:ext uri="{FF2B5EF4-FFF2-40B4-BE49-F238E27FC236}">
                <a16:creationId xmlns:a16="http://schemas.microsoft.com/office/drawing/2014/main" id="{047B11B0-0BCF-5345-7946-440F1EA176E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08CFD31-7543-51F1-8AE7-F8264BAAEC19}"/>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634874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p:cNvSpPr>
            <a:spLocks noGrp="1" noChangeArrowheads="1"/>
          </p:cNvSpPr>
          <p:nvPr>
            <p:ph type="body" idx="1"/>
          </p:nvPr>
        </p:nvSpPr>
        <p:spPr>
          <a:xfrm>
            <a:off x="609600" y="1371600"/>
            <a:ext cx="8839200" cy="4673600"/>
          </a:xfrm>
        </p:spPr>
        <p:txBody>
          <a:bodyPr/>
          <a:lstStyle/>
          <a:p>
            <a:pPr algn="just">
              <a:spcBef>
                <a:spcPts val="0"/>
              </a:spcBef>
              <a:spcAft>
                <a:spcPts val="1200"/>
              </a:spcAft>
              <a:defRPr/>
            </a:pPr>
            <a:r>
              <a:rPr lang="en-US" altLang="en-US" sz="2800" dirty="0">
                <a:latin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1B586CBC-922E-0607-2489-7B3D565687C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9CAF7-5BE1-EEFC-7457-8C6F5A1FA43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A33E04-E5A6-CAC6-7E6E-91CA4E87FC6A}"/>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building decree (11-14)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bloody decree (15-22</a:t>
            </a:r>
            <a:r>
              <a:rPr lang="en-US" dirty="0">
                <a:effectLst>
                  <a:outerShdw blurRad="38100" dist="38100" dir="2700000" algn="tl">
                    <a:srgbClr val="000000">
                      <a:alpha val="43137"/>
                    </a:srgbClr>
                  </a:outerShdw>
                </a:effectLst>
              </a:rPr>
              <a:t>)</a:t>
            </a:r>
          </a:p>
        </p:txBody>
      </p:sp>
      <p:sp>
        <p:nvSpPr>
          <p:cNvPr id="4" name="Rectangle 2">
            <a:extLst>
              <a:ext uri="{FF2B5EF4-FFF2-40B4-BE49-F238E27FC236}">
                <a16:creationId xmlns:a16="http://schemas.microsoft.com/office/drawing/2014/main" id="{D790716C-A527-CD0D-D20C-45051665715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1:11-22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Results of the Oppression</a:t>
            </a:r>
          </a:p>
        </p:txBody>
      </p:sp>
      <p:pic>
        <p:nvPicPr>
          <p:cNvPr id="3" name="Picture 2">
            <a:extLst>
              <a:ext uri="{FF2B5EF4-FFF2-40B4-BE49-F238E27FC236}">
                <a16:creationId xmlns:a16="http://schemas.microsoft.com/office/drawing/2014/main" id="{EC63DEA1-06C5-D34E-A9D7-A2B91000B4B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B8EF7BB-E7CC-503E-3B33-79C6AF8D934D}"/>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14807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15:13, 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said to Abram, ‘Know for certain that your descendants will be strangers in a land that is not theirs, where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enslaved and oppressed four hundred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return here, for the wrongdoing of the Amorite is not yet complete.’”</a:t>
            </a:r>
          </a:p>
        </p:txBody>
      </p:sp>
    </p:spTree>
    <p:extLst>
      <p:ext uri="{BB962C8B-B14F-4D97-AF65-F5344CB8AC3E}">
        <p14:creationId xmlns:p14="http://schemas.microsoft.com/office/powerpoint/2010/main" val="1527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4075010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AB6A1-C454-AA3A-8954-3A9E849BC674}"/>
              </a:ext>
            </a:extLst>
          </p:cNvPr>
          <p:cNvPicPr>
            <a:picLocks noChangeAspect="1"/>
          </p:cNvPicPr>
          <p:nvPr/>
        </p:nvPicPr>
        <p:blipFill>
          <a:blip r:embed="rId2"/>
          <a:stretch>
            <a:fillRect/>
          </a:stretch>
        </p:blipFill>
        <p:spPr>
          <a:xfrm>
            <a:off x="2714324" y="137160"/>
            <a:ext cx="676335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42408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Romans 6:23</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wages of sin is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free gift of God is eternal life in Christ Jesus our Lord.”</a:t>
            </a:r>
          </a:p>
        </p:txBody>
      </p:sp>
      <p:pic>
        <p:nvPicPr>
          <p:cNvPr id="2" name="Picture 1">
            <a:extLst>
              <a:ext uri="{FF2B5EF4-FFF2-40B4-BE49-F238E27FC236}">
                <a16:creationId xmlns:a16="http://schemas.microsoft.com/office/drawing/2014/main" id="{82A2CD14-0962-AB4F-DA9F-5CFBC129FE59}"/>
              </a:ext>
            </a:extLst>
          </p:cNvPr>
          <p:cNvPicPr>
            <a:picLocks noChangeAspect="1"/>
          </p:cNvPicPr>
          <p:nvPr/>
        </p:nvPicPr>
        <p:blipFill>
          <a:blip r:embed="rId3"/>
          <a:stretch>
            <a:fillRect/>
          </a:stretch>
        </p:blipFill>
        <p:spPr>
          <a:xfrm>
            <a:off x="4337151" y="2194453"/>
            <a:ext cx="3517697" cy="2469094"/>
          </a:xfrm>
          <a:prstGeom prst="rect">
            <a:avLst/>
          </a:prstGeom>
        </p:spPr>
      </p:pic>
    </p:spTree>
    <p:extLst>
      <p:ext uri="{BB962C8B-B14F-4D97-AF65-F5344CB8AC3E}">
        <p14:creationId xmlns:p14="http://schemas.microsoft.com/office/powerpoint/2010/main" val="1611207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F185B-4AA4-A1AA-0945-82C616AA899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9187A9E-0CC5-8801-9DA6-0E6BF0284E82}"/>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building decree (11-14)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bloody decree (15-22)</a:t>
            </a:r>
          </a:p>
        </p:txBody>
      </p:sp>
      <p:sp>
        <p:nvSpPr>
          <p:cNvPr id="4" name="Rectangle 2">
            <a:extLst>
              <a:ext uri="{FF2B5EF4-FFF2-40B4-BE49-F238E27FC236}">
                <a16:creationId xmlns:a16="http://schemas.microsoft.com/office/drawing/2014/main" id="{CDC23D0F-4A14-A9C5-A9E5-72375847F2C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1:11-22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Results of the Oppression</a:t>
            </a:r>
          </a:p>
        </p:txBody>
      </p:sp>
      <p:sp>
        <p:nvSpPr>
          <p:cNvPr id="5" name="TextBox 4">
            <a:extLst>
              <a:ext uri="{FF2B5EF4-FFF2-40B4-BE49-F238E27FC236}">
                <a16:creationId xmlns:a16="http://schemas.microsoft.com/office/drawing/2014/main" id="{BE15A778-FEAC-FE40-F39F-286E84A75EE4}"/>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DAAA65F1-3610-5E30-3C86-86E021DD8CA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26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26DF8-75DF-63B1-8B7A-87C660B8795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26C0C-9B39-BCD0-28B5-15213ACCCA63}"/>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DCDF033A-B18A-11B1-2167-3685BAF4F3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B9765756-EEB8-FB17-5FF2-16FFAC1C9653}"/>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6563280B-DBF3-6D83-53EF-6C96A93A4A7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788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F905-8CA3-7B6B-9C18-B3C93F7CD0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BEA51B-1A19-E609-C16D-74030B2EF549}"/>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FBB7269C-C3B6-7874-90E5-44EA320B11A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C066AB4D-553C-EF28-5C93-8FB33E1C899E}"/>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F3B3AAB3-A015-A456-3A27-A5B0014D448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284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15F9-7049-4A28-AF50-7BB5B7D44F4C}"/>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F68D0B4B-E4DF-D2A4-AFD5-B890813DBCCF}"/>
              </a:ext>
            </a:extLst>
          </p:cNvPr>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a:extLst>
              <a:ext uri="{FF2B5EF4-FFF2-40B4-BE49-F238E27FC236}">
                <a16:creationId xmlns:a16="http://schemas.microsoft.com/office/drawing/2014/main" id="{E2EC6ABA-4A80-777B-6773-C05774765623}"/>
              </a:ext>
            </a:extLst>
          </p:cNvPr>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a:extLst>
              <a:ext uri="{FF2B5EF4-FFF2-40B4-BE49-F238E27FC236}">
                <a16:creationId xmlns:a16="http://schemas.microsoft.com/office/drawing/2014/main" id="{0172097B-1217-75B9-DCF8-0C42BAEC23A7}"/>
              </a:ext>
            </a:extLst>
          </p:cNvPr>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5447363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74E88-DC9F-11B9-27E2-3FE467479D7F}"/>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23C4125F-7DC9-1512-3483-A3D4554FA616}"/>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BB7F4338-AF7C-2FD2-8FF5-77981641D71A}"/>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AC2E7705-5477-0A84-10D8-CF16D93656E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87162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13:1-5</a:t>
            </a:r>
          </a:p>
          <a:p>
            <a:pPr marL="0" lvl="0" indent="0" algn="just" eaLnBrk="1" hangingPunct="1">
              <a:spcBef>
                <a:spcPct val="0"/>
              </a:spcBef>
              <a:buClrTx/>
              <a:buSzTx/>
              <a:buNone/>
              <a:defRPr/>
            </a:pP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Every person is to be in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subjection</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to the governing authorities. For there is no authority except from God, and those which exist are established by God.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Therefore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whoever resists authority has opposed the ordinance of God</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and they who have opposed will receive condemnation upon themselves.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rulers are not a cause of fear for good behavior, but for evil. Do you want to have no fear of authority? Do what is good and you will have praise from the same.”</a:t>
            </a:r>
          </a:p>
        </p:txBody>
      </p:sp>
    </p:spTree>
    <p:extLst>
      <p:ext uri="{BB962C8B-B14F-4D97-AF65-F5344CB8AC3E}">
        <p14:creationId xmlns:p14="http://schemas.microsoft.com/office/powerpoint/2010/main" val="221274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1025-20F9-9A84-7188-4D19EC10D8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EA4CE3-7159-B4A1-F701-424828B850A0}"/>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a:extLst>
              <a:ext uri="{FF2B5EF4-FFF2-40B4-BE49-F238E27FC236}">
                <a16:creationId xmlns:a16="http://schemas.microsoft.com/office/drawing/2014/main" id="{E167228B-3240-25F7-EE01-B7F99455C452}"/>
              </a:ext>
            </a:extLst>
          </p:cNvPr>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13:1-5</a:t>
            </a:r>
          </a:p>
          <a:p>
            <a:pPr marL="0" lvl="0" indent="0" algn="just" eaLnBrk="1" hangingPunct="1">
              <a:spcBef>
                <a:spcPct val="0"/>
              </a:spcBef>
              <a:buClrTx/>
              <a:buSzTx/>
              <a:buNone/>
              <a:defRPr/>
            </a:pP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it is a minister of God to you for good. But if you do what is evil, be afraid; for it does not bear the sword for nothing; for it is a minister of God, an avenger who brings wrath on the one who practices evil.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Therefore, it is necessary to be in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subjection</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not only because of wrath, but also for conscience’ sake.”</a:t>
            </a:r>
          </a:p>
        </p:txBody>
      </p:sp>
    </p:spTree>
    <p:extLst>
      <p:ext uri="{BB962C8B-B14F-4D97-AF65-F5344CB8AC3E}">
        <p14:creationId xmlns:p14="http://schemas.microsoft.com/office/powerpoint/2010/main" val="339596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B0F47-8BEE-9FEC-CECD-9A42EDD6268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3:1</a:t>
            </a:r>
          </a:p>
          <a:p>
            <a:pPr algn="just">
              <a:spcBef>
                <a:spcPts val="600"/>
              </a:spcBef>
              <a:spcAft>
                <a:spcPts val="600"/>
              </a:spcAft>
            </a:pPr>
            <a:r>
              <a:rPr lang="en-US" altLang="en-US" sz="3600" kern="0" dirty="0">
                <a:latin typeface="Calibri" panose="020F0502020204030204" pitchFamily="34" charset="0"/>
              </a:rPr>
              <a:t>“</a:t>
            </a:r>
            <a:r>
              <a:rPr lang="en-US" sz="3600" dirty="0">
                <a:latin typeface="Calibri" panose="020F0502020204030204" pitchFamily="34" charset="0"/>
              </a:rPr>
              <a:t>Remind them to be </a:t>
            </a:r>
            <a:r>
              <a:rPr lang="en-US" sz="3600" b="1" u="sng" dirty="0">
                <a:solidFill>
                  <a:srgbClr val="FFFFCC"/>
                </a:solidFill>
                <a:latin typeface="Calibri" panose="020F0502020204030204" pitchFamily="34" charset="0"/>
              </a:rPr>
              <a:t>subject to rulers, to authorities</a:t>
            </a:r>
            <a:r>
              <a:rPr lang="en-US" sz="3600" dirty="0">
                <a:latin typeface="Calibri" panose="020F0502020204030204" pitchFamily="34" charset="0"/>
              </a:rPr>
              <a:t>, to be obedient, to be ready for every good deed.”</a:t>
            </a:r>
          </a:p>
        </p:txBody>
      </p:sp>
      <p:pic>
        <p:nvPicPr>
          <p:cNvPr id="3" name="Picture 2">
            <a:extLst>
              <a:ext uri="{FF2B5EF4-FFF2-40B4-BE49-F238E27FC236}">
                <a16:creationId xmlns:a16="http://schemas.microsoft.com/office/drawing/2014/main" id="{7D0FEBAE-42D9-6623-1F14-B6E217D7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84435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1 Peter 2:13-14</a:t>
            </a:r>
          </a:p>
          <a:p>
            <a:pPr marL="0" lvl="0" indent="0" algn="just" eaLnBrk="1" hangingPunct="1">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 yourselves</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(2)</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a:t>
            </a:r>
            <a:r>
              <a:rPr lang="en-US" b="1" u="sng" dirty="0">
                <a:solidFill>
                  <a:srgbClr val="FFFFCC"/>
                </a:solidFill>
                <a:latin typeface="Calibri" panose="020F0502020204030204" pitchFamily="34" charset="0"/>
                <a:cs typeface="Calibri" panose="020F0502020204030204" pitchFamily="34" charset="0"/>
              </a:rPr>
              <a:t>Protection (3)</a:t>
            </a: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(4)</a:t>
            </a:r>
            <a:endParaRPr lang="en-US"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(5)</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a:t>
            </a:r>
            <a:r>
              <a:rPr lang="en-US" b="1" u="sng" dirty="0">
                <a:solidFill>
                  <a:srgbClr val="FFFFCC"/>
                </a:solidFill>
                <a:latin typeface="Calibri" panose="020F0502020204030204" pitchFamily="34" charset="0"/>
                <a:cs typeface="Calibri" panose="020F0502020204030204" pitchFamily="34" charset="0"/>
              </a:rPr>
              <a:t>Protection (6)</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(7)</a:t>
            </a:r>
          </a:p>
          <a:p>
            <a:pPr marL="533400" indent="-533400" eaLnBrk="1" hangingPunct="1">
              <a:lnSpc>
                <a:spcPct val="90000"/>
              </a:lnSpc>
              <a:buNone/>
              <a:defRPr/>
            </a:pPr>
            <a:endParaRPr lang="en-US" dirty="0"/>
          </a:p>
        </p:txBody>
      </p:sp>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Synthetic Outline</a:t>
            </a:r>
          </a:p>
        </p:txBody>
      </p:sp>
      <p:grpSp>
        <p:nvGrpSpPr>
          <p:cNvPr id="8" name="Group 2">
            <a:extLst>
              <a:ext uri="{FF2B5EF4-FFF2-40B4-BE49-F238E27FC236}">
                <a16:creationId xmlns:a16="http://schemas.microsoft.com/office/drawing/2014/main" id="{E1C2D02C-24FE-4220-A0B7-D17D2A494731}"/>
              </a:ext>
            </a:extLst>
          </p:cNvPr>
          <p:cNvGrpSpPr>
            <a:grpSpLocks/>
          </p:cNvGrpSpPr>
          <p:nvPr/>
        </p:nvGrpSpPr>
        <p:grpSpPr bwMode="auto">
          <a:xfrm>
            <a:off x="1828800" y="2743676"/>
            <a:ext cx="1752600" cy="2742724"/>
            <a:chOff x="672" y="1152"/>
            <a:chExt cx="1104" cy="2215"/>
          </a:xfrm>
        </p:grpSpPr>
        <p:sp>
          <p:nvSpPr>
            <p:cNvPr id="9" name="Line 3">
              <a:extLst>
                <a:ext uri="{FF2B5EF4-FFF2-40B4-BE49-F238E27FC236}">
                  <a16:creationId xmlns:a16="http://schemas.microsoft.com/office/drawing/2014/main" id="{72681484-47A0-4C5F-B9EE-73A27F2C8051}"/>
                </a:ext>
              </a:extLst>
            </p:cNvPr>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1" name="Line 4">
              <a:extLst>
                <a:ext uri="{FF2B5EF4-FFF2-40B4-BE49-F238E27FC236}">
                  <a16:creationId xmlns:a16="http://schemas.microsoft.com/office/drawing/2014/main" id="{E671DFFE-D1BF-4AE3-94AF-A0FF6E482C0A}"/>
                </a:ext>
              </a:extLst>
            </p:cNvPr>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2" name="Picture 2" descr="http://slbc.org/wp-content/uploads/2014/09/Book-of-Daniel-weppage.jpg">
            <a:extLst>
              <a:ext uri="{FF2B5EF4-FFF2-40B4-BE49-F238E27FC236}">
                <a16:creationId xmlns:a16="http://schemas.microsoft.com/office/drawing/2014/main" id="{7C5A7FBB-64BF-13DE-DED0-44ED12443E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bc.org/wp-content/uploads/2014/09/Book-of-Daniel-weppage.jpg">
            <a:extLst>
              <a:ext uri="{FF2B5EF4-FFF2-40B4-BE49-F238E27FC236}">
                <a16:creationId xmlns:a16="http://schemas.microsoft.com/office/drawing/2014/main" id="{3630E84A-A77A-E155-3152-80A7F5D20A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9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latin typeface="Calibri" panose="020F0502020204030204" pitchFamily="34" charset="0"/>
                <a:cs typeface="Calibri" panose="020F0502020204030204" pitchFamily="34" charset="0"/>
              </a:rPr>
              <a:t>PRINCIPLES OF CIVIL DISOBEDIENCE</a:t>
            </a:r>
          </a:p>
        </p:txBody>
      </p:sp>
      <p:sp>
        <p:nvSpPr>
          <p:cNvPr id="3" name="Content Placeholder 2"/>
          <p:cNvSpPr>
            <a:spLocks noGrp="1"/>
          </p:cNvSpPr>
          <p:nvPr>
            <p:ph idx="1"/>
          </p:nvPr>
        </p:nvSpPr>
        <p:spPr>
          <a:xfrm>
            <a:off x="609600" y="1143001"/>
            <a:ext cx="10972800" cy="4114801"/>
          </a:xfrm>
        </p:spPr>
        <p:txBody>
          <a:bodyPr/>
          <a:lstStyle/>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“Crystal” clear conflict between the laws of man and God</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Exhaustion of all creative legal remedies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A willingness to “pay the consequences”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2709" y="51054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90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1:7 -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census at Sinai (Num. 1) showed 603,000 males 20 years and older. If they represented about 1/4 of the total population, then the Israelites numbered some 2,000,000 people. An annual growth rate of 5 percent would increase the population from 100 to 2,000,000 in only 215 years (see Gen. 46:27; Ex. 12:41).”﻿</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69</a:t>
            </a:r>
          </a:p>
        </p:txBody>
      </p:sp>
    </p:spTree>
    <p:extLst>
      <p:ext uri="{BB962C8B-B14F-4D97-AF65-F5344CB8AC3E}">
        <p14:creationId xmlns:p14="http://schemas.microsoft.com/office/powerpoint/2010/main" val="6080788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C448-3BE1-6B01-2EB1-3FCA21750B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D49971D-B021-057F-F2BB-F998FD1A6922}"/>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3D640A3D-CC67-92E7-43D9-B4510E9AB3A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5619BB9F-F357-D9DD-3ED4-BB387877410E}"/>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3913BE72-79AA-1876-21EA-4265A4E3A05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736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7393501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EF57-C3FE-D13F-9245-ACEFC0DA1B5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32DC50-0A20-BE0F-7BCA-1B3923390AC9}"/>
              </a:ext>
            </a:extLst>
          </p:cNvPr>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D0DBA3-363B-4057-CDD2-0C5A97F5C801}"/>
              </a:ext>
            </a:extLst>
          </p:cNvPr>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BE563D77-39AD-7B86-B417-775B235078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077213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FABBB-8017-2C09-10BA-4E0F5D3F1E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0B1528-9EE0-EFE5-D420-11A97303595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032B607D-888F-7FB7-BBE6-0FA51830D631}"/>
              </a:ext>
            </a:extLst>
          </p:cNvPr>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0686CEEB-AFD9-5B62-CBF5-E42ADA23D7E1}"/>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9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42715"/>
            <a:ext cx="10991850" cy="4067485"/>
          </a:xfrm>
        </p:spPr>
        <p:txBody>
          <a:bodyPr/>
          <a:lstStyle/>
          <a:p>
            <a:pPr marL="0" indent="0" algn="just">
              <a:spcBef>
                <a:spcPts val="0"/>
              </a:spcBef>
              <a:buNone/>
            </a:pPr>
            <a:r>
              <a:rPr lang="en-US" alt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The first word for curse is </a:t>
            </a:r>
            <a:r>
              <a:rPr lang="en-US" b="1" i="1" u="none" strike="noStrike" dirty="0" err="1">
                <a:solidFill>
                  <a:srgbClr val="FFFFCC"/>
                </a:solidFill>
                <a:effectLst/>
                <a:latin typeface="Calibri" panose="020F0502020204030204" pitchFamily="34" charset="0"/>
                <a:cs typeface="Calibri" panose="020F0502020204030204" pitchFamily="34" charset="0"/>
              </a:rPr>
              <a:t>kalal</a:t>
            </a:r>
            <a:r>
              <a:rPr lang="en-US" b="0" i="0" u="none" strike="noStrike" dirty="0">
                <a:effectLst/>
                <a:latin typeface="Calibri" panose="020F0502020204030204" pitchFamily="34" charset="0"/>
                <a:cs typeface="Calibri" panose="020F0502020204030204" pitchFamily="34" charset="0"/>
              </a:rPr>
              <a:t>, which means ‘to treat lightly,’ </a:t>
            </a:r>
            <a:r>
              <a:rPr 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to hold in contempt,’ or ‘to curse.’ To merely treat Abram and the Jews lightly is to incur the curse of God. The second word for curse used in this phrase (him that curses you will I curse) is </a:t>
            </a:r>
            <a:r>
              <a:rPr lang="en-US" b="1" i="1" dirty="0" err="1">
                <a:solidFill>
                  <a:srgbClr val="FFFFCC"/>
                </a:solidFill>
                <a:effectLst/>
                <a:latin typeface="Calibri" panose="020F0502020204030204" pitchFamily="34" charset="0"/>
                <a:cs typeface="Calibri" panose="020F0502020204030204" pitchFamily="34" charset="0"/>
              </a:rPr>
              <a:t>aor</a:t>
            </a:r>
            <a:r>
              <a:rPr lang="en-US" b="0" i="0" u="none" strike="noStrike" dirty="0">
                <a:effectLst/>
                <a:latin typeface="Calibri" panose="020F0502020204030204" pitchFamily="34" charset="0"/>
                <a:cs typeface="Calibri" panose="020F0502020204030204" pitchFamily="34" charset="0"/>
              </a:rPr>
              <a:t>, from the Hebrew root </a:t>
            </a:r>
            <a:r>
              <a:rPr lang="en-US" b="0" i="1" u="none" strike="noStrike" dirty="0" err="1">
                <a:effectLst/>
                <a:latin typeface="Calibri" panose="020F0502020204030204" pitchFamily="34" charset="0"/>
                <a:cs typeface="Calibri" panose="020F0502020204030204" pitchFamily="34" charset="0"/>
              </a:rPr>
              <a:t>arah</a:t>
            </a:r>
            <a:r>
              <a:rPr lang="en-US" b="0" i="0" u="none" strike="noStrike" dirty="0">
                <a:effectLst/>
                <a:latin typeface="Calibri" panose="020F0502020204030204" pitchFamily="34" charset="0"/>
                <a:cs typeface="Calibri" panose="020F0502020204030204" pitchFamily="34" charset="0"/>
              </a:rPr>
              <a:t>, which means ‘to impose a barrier,’ </a:t>
            </a:r>
            <a:r>
              <a:rPr 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to ban.’ This is a much stronger word for curse than the first one in the phrase…Therefore, even a light curse against Abram or against the Jews will bring a heavier curse from God</a:t>
            </a:r>
            <a:r>
              <a:rPr lang="en-US" dirty="0">
                <a:effectLst/>
                <a:latin typeface="Calibri" panose="020F0502020204030204" pitchFamily="34" charset="0"/>
                <a:cs typeface="Calibri" panose="020F0502020204030204" pitchFamily="34" charset="0"/>
              </a:rPr>
              <a:t>.</a:t>
            </a:r>
            <a:r>
              <a:rPr lang="en-US" altLang="en-US" dirty="0">
                <a:effectLst/>
                <a:latin typeface="Calibri" panose="020F0502020204030204" pitchFamily="34" charset="0"/>
                <a:cs typeface="Calibri" panose="020F0502020204030204" pitchFamily="34" charset="0"/>
              </a:rPr>
              <a: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6" name="Picture 5">
            <a:extLst>
              <a:ext uri="{FF2B5EF4-FFF2-40B4-BE49-F238E27FC236}">
                <a16:creationId xmlns:a16="http://schemas.microsoft.com/office/drawing/2014/main" id="{7CFED9AE-2B48-4A1B-BCB9-0FCE51A8F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3505200" y="2286000"/>
            <a:ext cx="11430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Oval 7">
            <a:extLst>
              <a:ext uri="{FF2B5EF4-FFF2-40B4-BE49-F238E27FC236}">
                <a16:creationId xmlns:a16="http://schemas.microsoft.com/office/drawing/2014/main" id="{09BFF644-FF74-474A-4116-AF568D2B5036}"/>
              </a:ext>
            </a:extLst>
          </p:cNvPr>
          <p:cNvSpPr>
            <a:spLocks noChangeArrowheads="1"/>
          </p:cNvSpPr>
          <p:nvPr/>
        </p:nvSpPr>
        <p:spPr bwMode="auto">
          <a:xfrm>
            <a:off x="6248400" y="4800600"/>
            <a:ext cx="7620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35FA-104E-3B8F-8FD1-79240252062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F01BA7-C595-4E43-6853-9A44CFFE5A82}"/>
              </a:ext>
            </a:extLst>
          </p:cNvPr>
          <p:cNvGraphicFramePr>
            <a:graphicFrameLocks noGrp="1"/>
          </p:cNvGraphicFramePr>
          <p:nvPr>
            <p:ph idx="1"/>
            <p:extLst>
              <p:ext uri="{D42A27DB-BD31-4B8C-83A1-F6EECF244321}">
                <p14:modId xmlns:p14="http://schemas.microsoft.com/office/powerpoint/2010/main" val="3045642294"/>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386019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48905-085A-4B1C-85BF-D4E4119D4C50}"/>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6257CB80-A266-AD6E-3D1C-9AE2F296B09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84F07623-C2A0-2426-4C38-527E584D1A08}"/>
              </a:ext>
            </a:extLst>
          </p:cNvPr>
          <p:cNvSpPr>
            <a:spLocks noGrp="1" noChangeArrowheads="1"/>
          </p:cNvSpPr>
          <p:nvPr>
            <p:ph type="body" idx="1"/>
          </p:nvPr>
        </p:nvSpPr>
        <p:spPr>
          <a:xfrm>
            <a:off x="609600" y="1371600"/>
            <a:ext cx="6629400" cy="4689475"/>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2800" dirty="0">
                <a:latin typeface="Calibri" panose="020F0502020204030204" pitchFamily="34" charset="0"/>
                <a:cs typeface="Calibri" panose="020F0502020204030204" pitchFamily="34" charset="0"/>
              </a:rPr>
              <a:t>Development of the deliverer (</a:t>
            </a:r>
            <a:r>
              <a:rPr lang="en-US" altLang="en-US" sz="2800" dirty="0" err="1">
                <a:latin typeface="Calibri" panose="020F0502020204030204" pitchFamily="34" charset="0"/>
                <a:cs typeface="Calibri" panose="020F0502020204030204" pitchFamily="34" charset="0"/>
              </a:rPr>
              <a:t>Exod</a:t>
            </a:r>
            <a:r>
              <a:rPr lang="en-US" altLang="en-US" sz="28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Plagues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129F7380-C2A5-9CEF-69AD-4A6919B434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237675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F681-FDA3-78B7-FBD5-0F8235E4E48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5E1F87-4936-4ED1-0A6D-42EC5640496F}"/>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E05AEA04-6D56-5EE7-0971-056778BD1A04}"/>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Results of the Oppression (11-22)</a:t>
            </a:r>
          </a:p>
        </p:txBody>
      </p:sp>
      <p:sp>
        <p:nvSpPr>
          <p:cNvPr id="3" name="TextBox 2">
            <a:extLst>
              <a:ext uri="{FF2B5EF4-FFF2-40B4-BE49-F238E27FC236}">
                <a16:creationId xmlns:a16="http://schemas.microsoft.com/office/drawing/2014/main" id="{7065E0AF-9530-8FC3-EB24-56F9712E73FD}"/>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pic>
        <p:nvPicPr>
          <p:cNvPr id="4" name="Picture 3">
            <a:extLst>
              <a:ext uri="{FF2B5EF4-FFF2-40B4-BE49-F238E27FC236}">
                <a16:creationId xmlns:a16="http://schemas.microsoft.com/office/drawing/2014/main" id="{94FAC241-96F7-6FB6-62D9-CEC1931CCD8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862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6629400" cy="4689475"/>
          </a:xfrm>
        </p:spPr>
        <p:txBody>
          <a:bodyPr/>
          <a:lstStyle/>
          <a:p>
            <a:pPr>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2800" dirty="0">
                <a:latin typeface="Calibri" panose="020F0502020204030204" pitchFamily="34" charset="0"/>
                <a:cs typeface="Calibri" panose="020F0502020204030204" pitchFamily="34" charset="0"/>
              </a:rPr>
              <a:t>Development of the deliverer (</a:t>
            </a:r>
            <a:r>
              <a:rPr lang="en-US" altLang="en-US" sz="2800" dirty="0" err="1">
                <a:latin typeface="Calibri" panose="020F0502020204030204" pitchFamily="34" charset="0"/>
                <a:cs typeface="Calibri" panose="020F0502020204030204" pitchFamily="34" charset="0"/>
              </a:rPr>
              <a:t>Exod</a:t>
            </a:r>
            <a:r>
              <a:rPr lang="en-US" altLang="en-US" sz="28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Plagues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76312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5FD3-B4B7-B201-AC0A-506C89062DF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267627C-2DE4-01D3-C954-7B037C9D3C5F}"/>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F527A3F3-0656-E5B7-7AE6-AEF044531114}"/>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Results of the Oppression (11-22)</a:t>
            </a:r>
          </a:p>
        </p:txBody>
      </p:sp>
      <p:sp>
        <p:nvSpPr>
          <p:cNvPr id="3" name="TextBox 2">
            <a:extLst>
              <a:ext uri="{FF2B5EF4-FFF2-40B4-BE49-F238E27FC236}">
                <a16:creationId xmlns:a16="http://schemas.microsoft.com/office/drawing/2014/main" id="{F89796B3-B66D-08F5-EBD5-B6470A3EA816}"/>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pic>
        <p:nvPicPr>
          <p:cNvPr id="4" name="Picture 3">
            <a:extLst>
              <a:ext uri="{FF2B5EF4-FFF2-40B4-BE49-F238E27FC236}">
                <a16:creationId xmlns:a16="http://schemas.microsoft.com/office/drawing/2014/main" id="{54BA0D28-F1CC-EA99-3C15-CC0E532F5A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080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EB05F-F0DE-ABAB-6936-BE8090B3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715046-2EC2-4AB5-DD12-1D9383E50E7D}"/>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99100208-8809-CE47-7266-FBC02D4FE820}"/>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Results of the Oppression (11-22)</a:t>
            </a:r>
          </a:p>
        </p:txBody>
      </p:sp>
      <p:pic>
        <p:nvPicPr>
          <p:cNvPr id="4" name="Picture 3">
            <a:extLst>
              <a:ext uri="{FF2B5EF4-FFF2-40B4-BE49-F238E27FC236}">
                <a16:creationId xmlns:a16="http://schemas.microsoft.com/office/drawing/2014/main" id="{2987C9F6-3303-2A6F-5271-DD14A59C843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5616678-34F9-AFE3-F3D2-BF515B25504A}"/>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217164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1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11636</TotalTime>
  <Words>2484</Words>
  <Application>Microsoft Office PowerPoint</Application>
  <PresentationFormat>Widescreen</PresentationFormat>
  <Paragraphs>276</Paragraphs>
  <Slides>61</Slides>
  <Notes>5</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Azure</vt:lpstr>
      <vt:lpstr>Office Theme</vt:lpstr>
      <vt:lpstr>PowerPoint Presentation</vt:lpstr>
      <vt:lpstr>INTRODUCTORY MATTERS</vt:lpstr>
      <vt:lpstr>EXODUS STRUCTURE/OUTLINE</vt:lpstr>
      <vt:lpstr>EXODUS STRUCTURE/OUTLINE</vt:lpstr>
      <vt:lpstr>EXODUS STRUCTURE/OUTLINE</vt:lpstr>
      <vt:lpstr>REDEMPTION (1:1–12:30)</vt:lpstr>
      <vt:lpstr>REDEMPTION (1:1–12:30)</vt:lpstr>
      <vt:lpstr>REASON AND RESULTS OF THE OPPRESSION Exodus 1:1-22</vt:lpstr>
      <vt:lpstr>REASON AND RESULTS OF THE OPPRESSION Exodus 1:1-22</vt:lpstr>
      <vt:lpstr>EXODUS 1:1-10 Reason for the Oppression</vt:lpstr>
      <vt:lpstr>EXODUS 1:1-10 Reason for the Oppression</vt:lpstr>
      <vt:lpstr>PowerPoint Presentation</vt:lpstr>
      <vt:lpstr>PowerPoint Presentation</vt:lpstr>
      <vt:lpstr>PowerPoint Presentation</vt:lpstr>
      <vt:lpstr>GENESIS 46:26-27 Grand Total of Jacob’s Family</vt:lpstr>
      <vt:lpstr>GENESIS 46:26-27 Grand Total of Jacob’s Family</vt:lpstr>
      <vt:lpstr>PowerPoint Presentation</vt:lpstr>
      <vt:lpstr>GENESIS 46:26-27 Grand Total of Jacob’s Family</vt:lpstr>
      <vt:lpstr>PowerPoint Presentation</vt:lpstr>
      <vt:lpstr>PowerPoint Presentation</vt:lpstr>
      <vt:lpstr>Charles Ryrie Ryrie Study Bible, page 69</vt:lpstr>
      <vt:lpstr>EXODUS 1:1-10 Reason for the Oppression</vt:lpstr>
      <vt:lpstr>Charles Ryrie Ryrie Study Bible, page 69</vt:lpstr>
      <vt:lpstr>PowerPoint Presentation</vt:lpstr>
      <vt:lpstr>PowerPoint Presentation</vt:lpstr>
      <vt:lpstr>Eugene Merrill Nelson’s Old Testament Survey, page 43-44</vt:lpstr>
      <vt:lpstr>PowerPoint Presentation</vt:lpstr>
      <vt:lpstr>REASON AND RESULTS OF THE OPPRESSION Exodus 1:1-22</vt:lpstr>
      <vt:lpstr>II. Exodus 1:11-22 Results of the Oppression</vt:lpstr>
      <vt:lpstr>II. Exodus 1:11-22 Results of the Oppression</vt:lpstr>
      <vt:lpstr>PowerPoint Presentation</vt:lpstr>
      <vt:lpstr>Satanic Attempts to Stop Messiah’s Birth</vt:lpstr>
      <vt:lpstr>Satanic Attempts to Stop Messiah’s Birth</vt:lpstr>
      <vt:lpstr>PowerPoint Presentation</vt:lpstr>
      <vt:lpstr>PowerPoint Presentation</vt:lpstr>
      <vt:lpstr>II. Exodus 1:11-22 Results of the Oppression</vt:lpstr>
      <vt:lpstr>Exodus 1:15-22 Pharaoh’s Bloody Decree</vt:lpstr>
      <vt:lpstr>Exodus 1:15-22 Pharaoh’s Bloody Decree</vt:lpstr>
      <vt:lpstr>Satanic Attempts to Stop Messiah’s Birth</vt:lpstr>
      <vt:lpstr>PowerPoint Presentation</vt:lpstr>
      <vt:lpstr>PowerPoint Presentation</vt:lpstr>
      <vt:lpstr>PowerPoint Presentation</vt:lpstr>
      <vt:lpstr>PowerPoint Presentation</vt:lpstr>
      <vt:lpstr>PowerPoint Presentation</vt:lpstr>
      <vt:lpstr>Synthetic Outline</vt:lpstr>
      <vt:lpstr>PRINCIPLES OF CIVIL DISOBEDIENCE</vt:lpstr>
      <vt:lpstr>Charles Ryrie Ryrie Study Bible, page 69</vt:lpstr>
      <vt:lpstr>8 New Promises Genesis 12:1-3</vt:lpstr>
      <vt:lpstr>PowerPoint Presentation</vt:lpstr>
      <vt:lpstr>Exodus 1:15-22 Pharaoh’s Bloody Decree</vt:lpstr>
      <vt:lpstr>Satanic Attempts to Stop Messiah’s Birth</vt:lpstr>
      <vt:lpstr>8 New Promises Genesis 12:1-3</vt:lpstr>
      <vt:lpstr>PowerPoint Presentation</vt:lpstr>
      <vt:lpstr>PowerPoint Presentation</vt:lpstr>
      <vt:lpstr>PowerPoint Presentation</vt:lpstr>
      <vt:lpstr>PowerPoint Presentation</vt:lpstr>
      <vt:lpstr>PowerPoint Presentation</vt:lpstr>
      <vt:lpstr>PowerPoint Presentation</vt:lpstr>
      <vt:lpstr>Conclusion</vt:lpstr>
      <vt:lpstr>REASON AND RESULTS OF THE OPPRESSION Exodus 1:1-22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 Exodus 1v1-22</dc:title>
  <dc:subject>Exodus</dc:subject>
  <dc:creator>A. Woods</dc:creator>
  <dc:description>Modified by Jim McGowan</dc:description>
  <cp:lastModifiedBy>anne woods</cp:lastModifiedBy>
  <cp:revision>1133</cp:revision>
  <cp:lastPrinted>2025-05-17T19:56:37Z</cp:lastPrinted>
  <dcterms:created xsi:type="dcterms:W3CDTF">2009-03-17T12:21:13Z</dcterms:created>
  <dcterms:modified xsi:type="dcterms:W3CDTF">2025-05-24T21:31:10Z</dcterms:modified>
</cp:coreProperties>
</file>