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72"/>
  </p:notesMasterIdLst>
  <p:handoutMasterIdLst>
    <p:handoutMasterId r:id="rId73"/>
  </p:handoutMasterIdLst>
  <p:sldIdLst>
    <p:sldId id="256" r:id="rId2"/>
    <p:sldId id="3862" r:id="rId3"/>
    <p:sldId id="27847" r:id="rId4"/>
    <p:sldId id="27791" r:id="rId5"/>
    <p:sldId id="27942" r:id="rId6"/>
    <p:sldId id="27869" r:id="rId7"/>
    <p:sldId id="27971" r:id="rId8"/>
    <p:sldId id="27870" r:id="rId9"/>
    <p:sldId id="27882" r:id="rId10"/>
    <p:sldId id="27887" r:id="rId11"/>
    <p:sldId id="27888" r:id="rId12"/>
    <p:sldId id="27889" r:id="rId13"/>
    <p:sldId id="27976" r:id="rId14"/>
    <p:sldId id="27977" r:id="rId15"/>
    <p:sldId id="27890" r:id="rId16"/>
    <p:sldId id="27979" r:id="rId17"/>
    <p:sldId id="27978" r:id="rId18"/>
    <p:sldId id="7916" r:id="rId19"/>
    <p:sldId id="7908" r:id="rId20"/>
    <p:sldId id="27891" r:id="rId21"/>
    <p:sldId id="27892" r:id="rId22"/>
    <p:sldId id="27893" r:id="rId23"/>
    <p:sldId id="6343" r:id="rId24"/>
    <p:sldId id="27980" r:id="rId25"/>
    <p:sldId id="6344" r:id="rId26"/>
    <p:sldId id="6345" r:id="rId27"/>
    <p:sldId id="11119" r:id="rId28"/>
    <p:sldId id="6331" r:id="rId29"/>
    <p:sldId id="6330" r:id="rId30"/>
    <p:sldId id="11120" r:id="rId31"/>
    <p:sldId id="6346" r:id="rId32"/>
    <p:sldId id="11122" r:id="rId33"/>
    <p:sldId id="686" r:id="rId34"/>
    <p:sldId id="11123" r:id="rId35"/>
    <p:sldId id="27982" r:id="rId36"/>
    <p:sldId id="11124" r:id="rId37"/>
    <p:sldId id="11125" r:id="rId38"/>
    <p:sldId id="11127" r:id="rId39"/>
    <p:sldId id="27983" r:id="rId40"/>
    <p:sldId id="11130" r:id="rId41"/>
    <p:sldId id="11128" r:id="rId42"/>
    <p:sldId id="11131" r:id="rId43"/>
    <p:sldId id="11126" r:id="rId44"/>
    <p:sldId id="6347" r:id="rId45"/>
    <p:sldId id="6348" r:id="rId46"/>
    <p:sldId id="27894" r:id="rId47"/>
    <p:sldId id="12366" r:id="rId48"/>
    <p:sldId id="12367" r:id="rId49"/>
    <p:sldId id="12371" r:id="rId50"/>
    <p:sldId id="27986" r:id="rId51"/>
    <p:sldId id="27883" r:id="rId52"/>
    <p:sldId id="27895" r:id="rId53"/>
    <p:sldId id="27896" r:id="rId54"/>
    <p:sldId id="27897" r:id="rId55"/>
    <p:sldId id="4829" r:id="rId56"/>
    <p:sldId id="427" r:id="rId57"/>
    <p:sldId id="4830" r:id="rId58"/>
    <p:sldId id="27985" r:id="rId59"/>
    <p:sldId id="27987" r:id="rId60"/>
    <p:sldId id="27898" r:id="rId61"/>
    <p:sldId id="27899" r:id="rId62"/>
    <p:sldId id="27900" r:id="rId63"/>
    <p:sldId id="27901" r:id="rId64"/>
    <p:sldId id="2661" r:id="rId65"/>
    <p:sldId id="27792" r:id="rId66"/>
    <p:sldId id="27793" r:id="rId67"/>
    <p:sldId id="27794" r:id="rId68"/>
    <p:sldId id="27795" r:id="rId69"/>
    <p:sldId id="12493" r:id="rId70"/>
    <p:sldId id="27842" r:id="rId71"/>
  </p:sldIdLst>
  <p:sldSz cx="12192000" cy="6858000"/>
  <p:notesSz cx="7315200" cy="9601200"/>
  <p:custDataLst>
    <p:tags r:id="rId7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FF"/>
    <a:srgbClr val="0000CC"/>
    <a:srgbClr val="000066"/>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p:scale>
          <a:sx n="130" d="100"/>
          <a:sy n="130" d="100"/>
        </p:scale>
        <p:origin x="664" y="4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36"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077 Acts 13v44-52 </a:t>
            </a:r>
          </a:p>
          <a:p>
            <a:pPr>
              <a:defRPr/>
            </a:pPr>
            <a:r>
              <a:rPr lang="en-US" sz="1400" dirty="0"/>
              <a:t>05-21-2025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5/21/2025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67</a:t>
            </a:fld>
            <a:endParaRPr lang="en-US"/>
          </a:p>
        </p:txBody>
      </p:sp>
    </p:spTree>
    <p:extLst>
      <p:ext uri="{BB962C8B-B14F-4D97-AF65-F5344CB8AC3E}">
        <p14:creationId xmlns:p14="http://schemas.microsoft.com/office/powerpoint/2010/main" val="59319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68</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70</a:t>
            </a:fld>
            <a:endParaRPr lang="en-US"/>
          </a:p>
        </p:txBody>
      </p:sp>
    </p:spTree>
    <p:extLst>
      <p:ext uri="{BB962C8B-B14F-4D97-AF65-F5344CB8AC3E}">
        <p14:creationId xmlns:p14="http://schemas.microsoft.com/office/powerpoint/2010/main" val="239481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8944-18CE-D64A-B638-12153A62F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FB272-495B-D6BC-84AC-C5477F26BC77}"/>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EC01DE0-6440-0F44-A078-BCA78480D6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B07E7D-5910-B4C2-BD1F-3C16786568A7}"/>
              </a:ext>
            </a:extLst>
          </p:cNvPr>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221122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1434-2AB3-2BFF-7B85-E4BFC05E1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A11B7-AA4D-44B5-D938-EFED7E490E5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A433213C-B9EA-0929-F55F-7FB764B362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BEB9B-6E1A-261A-1251-C0E1C89E8D61}"/>
              </a:ext>
            </a:extLst>
          </p:cNvPr>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174100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47</a:t>
            </a:fld>
            <a:endParaRPr lang="en-US"/>
          </a:p>
        </p:txBody>
      </p:sp>
    </p:spTree>
    <p:extLst>
      <p:ext uri="{BB962C8B-B14F-4D97-AF65-F5344CB8AC3E}">
        <p14:creationId xmlns:p14="http://schemas.microsoft.com/office/powerpoint/2010/main" val="209657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F73D-B6D8-72A3-83DB-28A72A757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CBDDA-A670-F3F1-ABFC-DDE7C970EE2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1123C58-1096-9AC4-9E45-EC714926FC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FC7867-D94C-9480-30CB-BDDCD29BE883}"/>
              </a:ext>
            </a:extLst>
          </p:cNvPr>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88123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7F7E-B3AC-F7B9-842E-3435A2E1F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5616F-6538-94E3-A456-23377C36826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B1C7FC61-F8E4-66A8-E577-2D4DFCA65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D72DDC-07BE-5FC4-BF0F-F44DA2BB8F0E}"/>
              </a:ext>
            </a:extLst>
          </p:cNvPr>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875942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D9C0-D888-50A2-B48E-EFA4A936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A23-228F-06D7-578F-15DA59A0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FE98-AA06-357F-B482-D6DAFC623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9BF4C-E6FB-A4D1-6323-46808B296032}"/>
              </a:ext>
            </a:extLst>
          </p:cNvPr>
          <p:cNvSpPr>
            <a:spLocks noGrp="1"/>
          </p:cNvSpPr>
          <p:nvPr>
            <p:ph type="sldNum" sz="quarter" idx="5"/>
          </p:nvPr>
        </p:nvSpPr>
        <p:spPr/>
        <p:txBody>
          <a:bodyPr/>
          <a:lstStyle/>
          <a:p>
            <a:fld id="{F8C071F8-0110-44CB-B1AD-32F308DA789F}" type="slidenum">
              <a:rPr lang="en-US" smtClean="0"/>
              <a:t>65</a:t>
            </a:fld>
            <a:endParaRPr lang="en-US"/>
          </a:p>
        </p:txBody>
      </p:sp>
    </p:spTree>
    <p:extLst>
      <p:ext uri="{BB962C8B-B14F-4D97-AF65-F5344CB8AC3E}">
        <p14:creationId xmlns:p14="http://schemas.microsoft.com/office/powerpoint/2010/main" val="9817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66</a:t>
            </a:fld>
            <a:endParaRPr lang="en-US"/>
          </a:p>
        </p:txBody>
      </p:sp>
    </p:spTree>
    <p:extLst>
      <p:ext uri="{BB962C8B-B14F-4D97-AF65-F5344CB8AC3E}">
        <p14:creationId xmlns:p14="http://schemas.microsoft.com/office/powerpoint/2010/main" val="21720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1524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Subsequent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B673529-3EDE-A31E-C843-DB1F9EA50765}"/>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Subsequent Results</a:t>
            </a:r>
          </a:p>
        </p:txBody>
      </p:sp>
    </p:spTree>
    <p:extLst>
      <p:ext uri="{BB962C8B-B14F-4D97-AF65-F5344CB8AC3E}">
        <p14:creationId xmlns:p14="http://schemas.microsoft.com/office/powerpoint/2010/main" val="424551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76D59CD-82E7-5DB5-B64A-95CAF371D3B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Subsequent Results</a:t>
            </a:r>
          </a:p>
        </p:txBody>
      </p:sp>
    </p:spTree>
    <p:extLst>
      <p:ext uri="{BB962C8B-B14F-4D97-AF65-F5344CB8AC3E}">
        <p14:creationId xmlns:p14="http://schemas.microsoft.com/office/powerpoint/2010/main" val="3796248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CD71A-B483-126E-B1F7-F756E06F8374}"/>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E280771-0936-A2B4-5FAD-B12CB3C637B5}"/>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1679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3BDC-0099-7231-6178-515FD73D3DF1}"/>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DDCFCE2-86AB-DCA1-CBB1-D9FFEF91BAEB}"/>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334377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A1281B5-D453-5A13-52B7-A1263FA23D9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Subsequent Results</a:t>
            </a:r>
          </a:p>
        </p:txBody>
      </p:sp>
    </p:spTree>
    <p:extLst>
      <p:ext uri="{BB962C8B-B14F-4D97-AF65-F5344CB8AC3E}">
        <p14:creationId xmlns:p14="http://schemas.microsoft.com/office/powerpoint/2010/main" val="2131116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919A6-4C88-4147-09DD-29F68FB2451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E3E270F1-CAA8-4C42-7795-83B03BCFBC3D}"/>
              </a:ext>
            </a:extLst>
          </p:cNvPr>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“Chapter 13 shows the pattern of evangelizing activity. The apostles proclaimed the gospel to the Jews first, and when that proclamation was rejected, only then did they turn to the Gentiles. This is not a once-and-for-all turning to the Gentiles in general, as some seem to think. As the book of Acts continues and as the apostles entered the next city, they again went to the Jews first. So, the turning away from the Jews in Antioch Pisidia was only a local, regional situation. The Jewish people there rejected the gospel, so Paul and Barnabas turned to the Gentiles. In a new locality, they would once again adopt the same procedure of going to the Jews first, because that mandate was never rescinded.”</a:t>
            </a:r>
          </a:p>
        </p:txBody>
      </p:sp>
      <p:sp>
        <p:nvSpPr>
          <p:cNvPr id="4" name="Text Box 5">
            <a:extLst>
              <a:ext uri="{FF2B5EF4-FFF2-40B4-BE49-F238E27FC236}">
                <a16:creationId xmlns:a16="http://schemas.microsoft.com/office/drawing/2014/main" id="{EBE0D3FD-F36B-D82F-CAA0-5C6514F3896F}"/>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C0CC5079-10DE-BFFA-487E-5D461C2B36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3EEC9FDD-D925-7D67-4501-E380D43490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8129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7310-EEBD-A793-7612-8BE85DE349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947E68-34D5-4F7F-5AA6-D0FFA8CB2D6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82E19C8-D252-1355-6A80-717335770E5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01088B97-B9D4-B9A3-82D4-3D5834C3B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99780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latin typeface="+mn-lt"/>
                <a:ea typeface="+mn-ea"/>
                <a:cs typeface="+mn-cs"/>
              </a:rPr>
              <a:t>Genesis 12:1-3</a:t>
            </a:r>
            <a:endParaRPr lang="en-US" sz="3200" dirty="0">
              <a:effectLst>
                <a:outerShdw blurRad="38100" dist="38100" dir="2700000" algn="tl">
                  <a:srgbClr val="000000">
                    <a:alpha val="43137"/>
                  </a:srgbClr>
                </a:outerShdw>
              </a:effectLst>
              <a:latin typeface="+mn-lt"/>
              <a:ea typeface="+mn-ea"/>
              <a:cs typeface="+mn-cs"/>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8194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C032D71-7C43-29D0-0CFF-57D61072E2F0}"/>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Subsequent Results</a:t>
            </a:r>
          </a:p>
        </p:txBody>
      </p:sp>
    </p:spTree>
    <p:extLst>
      <p:ext uri="{BB962C8B-B14F-4D97-AF65-F5344CB8AC3E}">
        <p14:creationId xmlns:p14="http://schemas.microsoft.com/office/powerpoint/2010/main" val="1662170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152400"/>
            <a:ext cx="6715125" cy="914400"/>
          </a:xfrm>
        </p:spPr>
        <p:txBody>
          <a:bodyPr/>
          <a:lstStyle/>
          <a:p>
            <a:pPr marL="457200" indent="-45720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the Apostles’ Decision</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9857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35C3F54-FE1F-9ABB-669D-E077C188261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the Apostles’ Decision</a:t>
            </a:r>
          </a:p>
        </p:txBody>
      </p:sp>
    </p:spTree>
    <p:extLst>
      <p:ext uri="{BB962C8B-B14F-4D97-AF65-F5344CB8AC3E}">
        <p14:creationId xmlns:p14="http://schemas.microsoft.com/office/powerpoint/2010/main" val="3545922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91595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7B2B0-7EA2-21C2-70D5-7858813719F3}"/>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60F65E39-56EE-DED8-1F97-39C68F2B8AD1}"/>
              </a:ext>
            </a:extLst>
          </p:cNvPr>
          <p:cNvSpPr>
            <a:spLocks noGrp="1" noChangeArrowheads="1"/>
          </p:cNvSpPr>
          <p:nvPr>
            <p:ph type="body" idx="1"/>
          </p:nvPr>
        </p:nvSpPr>
        <p:spPr>
          <a:xfrm>
            <a:off x="609600" y="1219200"/>
            <a:ext cx="10972800" cy="3657600"/>
          </a:xfrm>
        </p:spPr>
        <p:txBody>
          <a:bodyPr/>
          <a:lstStyle/>
          <a:p>
            <a:pPr marL="0" indent="0" algn="just">
              <a:lnSpc>
                <a:spcPct val="100000"/>
              </a:lnSpc>
              <a:spcBef>
                <a:spcPts val="0"/>
              </a:spcBef>
              <a:spcAft>
                <a:spcPts val="0"/>
              </a:spcAft>
              <a:buNone/>
            </a:pPr>
            <a:r>
              <a:rPr lang="en-US" sz="2900" dirty="0">
                <a:effectLst>
                  <a:outerShdw blurRad="38100" dist="38100" dir="2700000" algn="tl">
                    <a:srgbClr val="000000">
                      <a:alpha val="43137"/>
                    </a:srgbClr>
                  </a:outerShdw>
                </a:effectLst>
              </a:rPr>
              <a:t>“Verses 48-49 record that the decision to turn to the Gentiles produced two results. The first result was the salvation of the Gentiles (v. 48). Luke wrote: </a:t>
            </a:r>
            <a:r>
              <a:rPr lang="en-US" sz="2900" i="1" dirty="0">
                <a:effectLst>
                  <a:outerShdw blurRad="38100" dist="38100" dir="2700000" algn="tl">
                    <a:srgbClr val="000000">
                      <a:alpha val="43137"/>
                    </a:srgbClr>
                  </a:outerShdw>
                </a:effectLst>
              </a:rPr>
              <a:t>As many as were ordained to eternal life believed</a:t>
            </a:r>
            <a:r>
              <a:rPr lang="en-US" sz="2900" dirty="0">
                <a:effectLst>
                  <a:outerShdw blurRad="38100" dist="38100" dir="2700000" algn="tl">
                    <a:srgbClr val="000000">
                      <a:alpha val="43137"/>
                    </a:srgbClr>
                  </a:outerShdw>
                </a:effectLst>
              </a:rPr>
              <a:t>. According to The Bible Knowledge Commentary, the Greek term for ‘ordained,’ </a:t>
            </a:r>
            <a:r>
              <a:rPr lang="en-US" sz="2900" i="1" dirty="0" err="1">
                <a:effectLst>
                  <a:outerShdw blurRad="38100" dist="38100" dir="2700000" algn="tl">
                    <a:srgbClr val="000000">
                      <a:alpha val="43137"/>
                    </a:srgbClr>
                  </a:outerShdw>
                </a:effectLst>
              </a:rPr>
              <a:t>tetagmenoi</a:t>
            </a:r>
            <a:r>
              <a:rPr lang="en-US" sz="2900" dirty="0">
                <a:effectLst>
                  <a:outerShdw blurRad="38100" dist="38100" dir="2700000" algn="tl">
                    <a:srgbClr val="000000">
                      <a:alpha val="43137"/>
                    </a:srgbClr>
                  </a:outerShdw>
                </a:effectLst>
              </a:rPr>
              <a:t>, “comes from the verb </a:t>
            </a:r>
            <a:r>
              <a:rPr lang="en-US" sz="2900" dirty="0" err="1">
                <a:effectLst>
                  <a:outerShdw blurRad="38100" dist="38100" dir="2700000" algn="tl">
                    <a:srgbClr val="000000">
                      <a:alpha val="43137"/>
                    </a:srgbClr>
                  </a:outerShdw>
                </a:effectLst>
              </a:rPr>
              <a:t>tassó</a:t>
            </a:r>
            <a:r>
              <a:rPr lang="en-US" sz="2900" dirty="0">
                <a:effectLst>
                  <a:outerShdw blurRad="38100" dist="38100" dir="2700000" algn="tl">
                    <a:srgbClr val="000000">
                      <a:alpha val="43137"/>
                    </a:srgbClr>
                  </a:outerShdw>
                </a:effectLst>
              </a:rPr>
              <a:t>, a military word meaning ‘to arrange’ or ‘to assign.’ Luke used it here to show that God’s elective decree included Gentiles.” Those who were appointed to eternal life believed. This is a clear statement of God’s sovereignty and the doctrine of election and predestination: Those whom God ordained to eternal life were the ones who believed; those who believed were the ones who were appointed to believe; only those who were appointed believed. As a result, many of the Gentiles were saved. </a:t>
            </a:r>
          </a:p>
          <a:p>
            <a:pPr marL="0" indent="0" algn="just">
              <a:lnSpc>
                <a:spcPct val="100000"/>
              </a:lnSpc>
              <a:spcBef>
                <a:spcPts val="0"/>
              </a:spcBef>
              <a:spcAft>
                <a:spcPts val="0"/>
              </a:spcAft>
              <a:buNone/>
            </a:pP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6A72E8EC-0559-5E7E-A2A9-ABBD2593F19A}"/>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CCB4D6A4-4CBD-BF0D-6A8E-EAAC6B7555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5B23165E-F79D-A5A6-F15A-935B2EA32F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456323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3829050" y="152400"/>
            <a:ext cx="45339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Laurence M. Vance</a:t>
            </a:r>
          </a:p>
        </p:txBody>
      </p:sp>
      <p:sp>
        <p:nvSpPr>
          <p:cNvPr id="3" name="Content Placeholder 2">
            <a:extLst>
              <a:ext uri="{FF2B5EF4-FFF2-40B4-BE49-F238E27FC236}">
                <a16:creationId xmlns:a16="http://schemas.microsoft.com/office/drawing/2014/main" id="{BBA35E7F-E4EA-4138-BBBA-E3B8E55A1B96}"/>
              </a:ext>
            </a:extLst>
          </p:cNvPr>
          <p:cNvSpPr>
            <a:spLocks noGrp="1"/>
          </p:cNvSpPr>
          <p:nvPr>
            <p:ph idx="1"/>
          </p:nvPr>
        </p:nvSpPr>
        <p:spPr>
          <a:xfrm>
            <a:off x="609600" y="1143000"/>
            <a:ext cx="10972800" cy="3962400"/>
          </a:xfrm>
        </p:spPr>
        <p:txBody>
          <a:bodyPr/>
          <a:lstStyle/>
          <a:p>
            <a:pPr marL="0" indent="0" algn="just">
              <a:buNone/>
            </a:pPr>
            <a:r>
              <a:rPr lang="en-US" sz="3200" dirty="0">
                <a:effectLst/>
              </a:rPr>
              <a:t>“Every Calvinist, no matter what else he believes, uses this verse [Acts 13:48] to prove Unconditional Election. Every Calvinist claims that on the basis of this verse, every person who has ever been saved (Old or New Testament) or ever will be saved (Church age or Tribulation or Millennium) was ‘ordained to life’ before the foundation of the world  by a sovereign, eternal decree.”</a:t>
            </a:r>
          </a:p>
        </p:txBody>
      </p:sp>
      <p:sp>
        <p:nvSpPr>
          <p:cNvPr id="4" name="TextBox 3">
            <a:extLst>
              <a:ext uri="{FF2B5EF4-FFF2-40B4-BE49-F238E27FC236}">
                <a16:creationId xmlns:a16="http://schemas.microsoft.com/office/drawing/2014/main" id="{548FFAEE-50F7-4A26-9B56-105FDF18C817}"/>
              </a:ext>
            </a:extLst>
          </p:cNvPr>
          <p:cNvSpPr txBox="1"/>
          <p:nvPr/>
        </p:nvSpPr>
        <p:spPr>
          <a:xfrm>
            <a:off x="2667000" y="6096000"/>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citing Calvin, Institutes, 345..</a:t>
            </a:r>
          </a:p>
        </p:txBody>
      </p:sp>
    </p:spTree>
    <p:extLst>
      <p:ext uri="{BB962C8B-B14F-4D97-AF65-F5344CB8AC3E}">
        <p14:creationId xmlns:p14="http://schemas.microsoft.com/office/powerpoint/2010/main" val="1544024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55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4061-0519-0003-CA4B-2FD43CA8AAA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1AF4D64-DEB2-FB0A-DBF9-821D53D9A025}"/>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a:extLst>
              <a:ext uri="{FF2B5EF4-FFF2-40B4-BE49-F238E27FC236}">
                <a16:creationId xmlns:a16="http://schemas.microsoft.com/office/drawing/2014/main" id="{2A93EB43-80C9-A5C7-7300-A2E271AE356B}"/>
              </a:ext>
            </a:extLst>
          </p:cNvPr>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b="1" u="sng" dirty="0">
                <a:solidFill>
                  <a:srgbClr val="FFFFCC"/>
                </a:solidFill>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A2009246-703E-1330-AB02-F37FA48B5F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6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BB4-E3E5-4E66-8158-ACE7CACC80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2C30A9D3-1496-320B-35F6-5F9EF5B5E686}"/>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48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2594-081D-4E03-8E21-EE6ED1817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0B16D255-0868-787D-A8D2-8EC8EA00BAE2}"/>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276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D0B28-A7DA-A0B5-EBC3-FA926C8535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53D0A5-EDBB-EBBA-4224-E619DDE2ADE6}"/>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a:extLst>
              <a:ext uri="{FF2B5EF4-FFF2-40B4-BE49-F238E27FC236}">
                <a16:creationId xmlns:a16="http://schemas.microsoft.com/office/drawing/2014/main" id="{F21645E6-B0B6-C868-6BB5-FE3FD7DF67AE}"/>
              </a:ext>
            </a:extLst>
          </p:cNvPr>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0E57DF00-2A8D-AB74-DE7D-984D22152A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4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corrupted, Roman Catholic Latin Vulgate mistranslates </a:t>
            </a:r>
            <a:r>
              <a:rPr lang="en-US" sz="3200" i="1" dirty="0">
                <a:cs typeface="Calibri" pitchFamily="34" charset="0"/>
              </a:rPr>
              <a:t>tassō</a:t>
            </a:r>
            <a:r>
              <a:rPr lang="en-US" sz="3200" dirty="0">
                <a:cs typeface="Calibri" pitchFamily="34" charset="0"/>
              </a:rPr>
              <a:t> as “preordained.”</a:t>
            </a:r>
          </a:p>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context of the book of Acts pertains to the predisposition of the Gentiles (rather than the Jews) toward the Gospel (Acts 13:44-47; 28:26-28) </a:t>
            </a:r>
          </a:p>
          <a:p>
            <a:pPr marL="457200" indent="-457200" algn="just">
              <a:lnSpc>
                <a:spcPct val="100000"/>
              </a:lnSpc>
              <a:spcBef>
                <a:spcPts val="0"/>
              </a:spcBef>
              <a:spcAft>
                <a:spcPts val="3000"/>
              </a:spcAft>
              <a:buClr>
                <a:srgbClr val="00FFFF"/>
              </a:buClr>
              <a:buSzPct val="100000"/>
              <a:buAutoNum type="arabicPeriod" startAt="4"/>
              <a:defRPr/>
            </a:pPr>
            <a:r>
              <a:rPr lang="en-US" sz="3200" dirty="0">
                <a:cs typeface="Calibri" pitchFamily="34" charset="0"/>
              </a:rPr>
              <a:t>There is no textual or exegetical evidence that the divine appointing (</a:t>
            </a:r>
            <a:r>
              <a:rPr lang="en-US" sz="3200" i="1" dirty="0" err="1">
                <a:cs typeface="Calibri" pitchFamily="34" charset="0"/>
              </a:rPr>
              <a:t>tassō</a:t>
            </a:r>
            <a:r>
              <a:rPr lang="en-US" sz="3200" dirty="0">
                <a:cs typeface="Calibri" pitchFamily="34" charset="0"/>
              </a:rPr>
              <a:t>) caused the believing (</a:t>
            </a:r>
            <a:r>
              <a:rPr lang="en-US" sz="3200" i="1" dirty="0" err="1">
                <a:cs typeface="Calibri" pitchFamily="34" charset="0"/>
              </a:rPr>
              <a:t>pisteuō</a:t>
            </a:r>
            <a:r>
              <a:rPr lang="en-US" sz="3200" dirty="0">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46025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corrupted, Roman Catholic Latin Vulgate mistranslates </a:t>
            </a:r>
            <a:r>
              <a:rPr lang="en-US" sz="3200" i="1" dirty="0">
                <a:cs typeface="Calibri" pitchFamily="34" charset="0"/>
              </a:rPr>
              <a:t>tassō</a:t>
            </a:r>
            <a:r>
              <a:rPr lang="en-US" sz="3200" dirty="0">
                <a:cs typeface="Calibri" pitchFamily="34" charset="0"/>
              </a:rPr>
              <a:t> as “preordained.”</a:t>
            </a:r>
          </a:p>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context of the book of Acts pertains to the predisposition of the Gentiles (rather than the Jews) toward the Gospel (Acts 13:44-47; 28:26-28) </a:t>
            </a:r>
          </a:p>
          <a:p>
            <a:pPr marL="457200" indent="-457200" algn="just">
              <a:lnSpc>
                <a:spcPct val="100000"/>
              </a:lnSpc>
              <a:spcBef>
                <a:spcPts val="0"/>
              </a:spcBef>
              <a:spcAft>
                <a:spcPts val="3000"/>
              </a:spcAft>
              <a:buClr>
                <a:srgbClr val="00FFFF"/>
              </a:buClr>
              <a:buSzPct val="100000"/>
              <a:buAutoNum type="arabicPeriod" startAt="4"/>
              <a:defRPr/>
            </a:pPr>
            <a:r>
              <a:rPr lang="en-US" sz="3200" b="1" u="sng" dirty="0">
                <a:solidFill>
                  <a:srgbClr val="FFFFCC"/>
                </a:solidFill>
                <a:cs typeface="Calibri" pitchFamily="34" charset="0"/>
              </a:rPr>
              <a:t>There is no textual or exegetical evidence that the divine appointing (</a:t>
            </a:r>
            <a:r>
              <a:rPr lang="en-US" sz="3200" b="1" i="1" u="sng" dirty="0">
                <a:solidFill>
                  <a:srgbClr val="FFFFCC"/>
                </a:solidFill>
                <a:cs typeface="Calibri" pitchFamily="34" charset="0"/>
              </a:rPr>
              <a:t>tassō</a:t>
            </a:r>
            <a:r>
              <a:rPr lang="en-US" sz="3200" b="1" u="sng" dirty="0">
                <a:solidFill>
                  <a:srgbClr val="FFFFCC"/>
                </a:solidFill>
                <a:cs typeface="Calibri" pitchFamily="34" charset="0"/>
              </a:rPr>
              <a:t>) caused the believing (</a:t>
            </a:r>
            <a:r>
              <a:rPr lang="en-US" sz="3200" b="1" i="1" u="sng" dirty="0" err="1">
                <a:solidFill>
                  <a:srgbClr val="FFFFCC"/>
                </a:solidFill>
                <a:cs typeface="Calibri" pitchFamily="34" charset="0"/>
              </a:rPr>
              <a:t>pisteuō</a:t>
            </a:r>
            <a:r>
              <a:rPr lang="en-US" sz="3200" b="1" u="sng" dirty="0">
                <a:solidFill>
                  <a:srgbClr val="FFFFCC"/>
                </a:solidFill>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26198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sp>
        <p:nvSpPr>
          <p:cNvPr id="3" name="Content Placeholder 2"/>
          <p:cNvSpPr>
            <a:spLocks noGrp="1"/>
          </p:cNvSpPr>
          <p:nvPr>
            <p:ph idx="1"/>
          </p:nvPr>
        </p:nvSpPr>
        <p:spPr>
          <a:xfrm>
            <a:off x="609600" y="1295400"/>
            <a:ext cx="10972800" cy="4114800"/>
          </a:xfrm>
        </p:spPr>
        <p:txBody>
          <a:bodyPr/>
          <a:lstStyle/>
          <a:p>
            <a:pPr marL="0" indent="0" algn="just">
              <a:lnSpc>
                <a:spcPct val="100000"/>
              </a:lnSpc>
              <a:buNone/>
            </a:pPr>
            <a:r>
              <a:rPr lang="en-US" sz="2950" dirty="0"/>
              <a:t>“</a:t>
            </a:r>
            <a:r>
              <a:rPr lang="en-US" sz="2950" dirty="0">
                <a:effectLst/>
                <a:ea typeface="Times New Roman" panose="02020603050405020304" pitchFamily="18" charset="0"/>
              </a:rPr>
              <a:t>[It is incorrect to say that]…the Greek verb for ‘believe’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a:t>
            </a:r>
            <a:r>
              <a:rPr lang="en-US" sz="2950" b="1" u="sng" dirty="0">
                <a:solidFill>
                  <a:srgbClr val="FFFFCC"/>
                </a:solidFill>
                <a:effectLst/>
                <a:ea typeface="Times New Roman" panose="02020603050405020304" pitchFamily="18" charset="0"/>
              </a:rPr>
              <a:t>is the result of</a:t>
            </a:r>
            <a:r>
              <a:rPr lang="en-US" sz="2950" dirty="0">
                <a:effectLst/>
                <a:ea typeface="Times New Roman" panose="02020603050405020304" pitchFamily="18" charset="0"/>
              </a:rPr>
              <a:t> the perfect passive participle ‘appointed’ (</a:t>
            </a:r>
            <a:r>
              <a:rPr lang="en-US" sz="2950" i="1" dirty="0" err="1">
                <a:effectLst/>
                <a:ea typeface="Times New Roman" panose="02020603050405020304" pitchFamily="18" charset="0"/>
              </a:rPr>
              <a:t>tetagmenoi</a:t>
            </a:r>
            <a:r>
              <a:rPr lang="en-US" sz="2950" dirty="0">
                <a:effectLst/>
                <a:ea typeface="Times New Roman" panose="02020603050405020304" pitchFamily="18" charset="0"/>
              </a:rPr>
              <a:t>). Grammatically, all that the aorist tense verb of ‘believe’ shows when it is combined with the periphrastic construction of ‘had been appointed’ is that the appointing on God's part preceded the believing on man's part. NOTE: the grammar does not prove that one is the result of the other! In order to show that the act of believing was the result of or caused by God's prior appointing, there would need to be a causal conjunction in the Greek text after ‘believed’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so that the verse would say: ‘and believed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because [</a:t>
            </a:r>
            <a:r>
              <a:rPr lang="en-US" sz="2950" i="1" dirty="0" err="1">
                <a:effectLst/>
                <a:ea typeface="Times New Roman" panose="02020603050405020304" pitchFamily="18" charset="0"/>
              </a:rPr>
              <a:t>hoti</a:t>
            </a:r>
            <a:r>
              <a:rPr lang="en-US" sz="2950" dirty="0">
                <a:effectLst/>
                <a:ea typeface="Times New Roman" panose="02020603050405020304" pitchFamily="18" charset="0"/>
              </a:rPr>
              <a:t>, </a:t>
            </a:r>
            <a:r>
              <a:rPr lang="en-US" sz="2950" i="1" dirty="0" err="1">
                <a:effectLst/>
                <a:ea typeface="Times New Roman" panose="02020603050405020304" pitchFamily="18" charset="0"/>
              </a:rPr>
              <a:t>hina</a:t>
            </a:r>
            <a:r>
              <a:rPr lang="en-US" sz="2950" dirty="0">
                <a:effectLst/>
                <a:ea typeface="Times New Roman" panose="02020603050405020304" pitchFamily="18" charset="0"/>
              </a:rPr>
              <a:t>, hos, </a:t>
            </a:r>
            <a:r>
              <a:rPr lang="en-US" sz="2950" i="1" dirty="0" err="1">
                <a:effectLst/>
                <a:ea typeface="Times New Roman" panose="02020603050405020304" pitchFamily="18" charset="0"/>
              </a:rPr>
              <a:t>hoste</a:t>
            </a:r>
            <a:r>
              <a:rPr lang="en-US" sz="2950" dirty="0">
                <a:effectLst/>
                <a:ea typeface="Times New Roman" panose="02020603050405020304" pitchFamily="18" charset="0"/>
              </a:rPr>
              <a:t>] they had been appointed to life eternal.’</a:t>
            </a:r>
            <a:r>
              <a:rPr lang="en-US" sz="2950" dirty="0">
                <a:effectLst/>
                <a:ea typeface="Times New Roman" panose="02020603050405020304" pitchFamily="18" charset="0"/>
                <a:cs typeface="Times New Roman" panose="02020603050405020304" pitchFamily="18" charset="0"/>
              </a:rPr>
              <a:t>”</a:t>
            </a:r>
            <a:endParaRPr lang="en-US" sz="2950" dirty="0"/>
          </a:p>
        </p:txBody>
      </p:sp>
      <p:sp>
        <p:nvSpPr>
          <p:cNvPr id="4" name="TextBox 3"/>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pic>
        <p:nvPicPr>
          <p:cNvPr id="1026" name="Picture 2" descr="dennis-roks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4114800"/>
          </a:xfrm>
        </p:spPr>
        <p:txBody>
          <a:bodyPr/>
          <a:lstStyle/>
          <a:p>
            <a:pPr marL="0" indent="0" algn="just">
              <a:lnSpc>
                <a:spcPct val="100000"/>
              </a:lnSpc>
              <a:buNone/>
            </a:pPr>
            <a:r>
              <a:rPr lang="en-US" sz="3000" dirty="0"/>
              <a:t>“</a:t>
            </a:r>
            <a:r>
              <a:rPr lang="en-US" sz="3000" dirty="0">
                <a:effectLst/>
                <a:ea typeface="Times New Roman" panose="02020603050405020304" pitchFamily="18" charset="0"/>
              </a:rPr>
              <a:t>The conjunctions </a:t>
            </a:r>
            <a:r>
              <a:rPr lang="en-US" sz="3000" i="1" dirty="0" err="1">
                <a:effectLst/>
                <a:ea typeface="Times New Roman" panose="02020603050405020304" pitchFamily="18" charset="0"/>
              </a:rPr>
              <a:t>hoti</a:t>
            </a:r>
            <a:r>
              <a:rPr lang="en-US" sz="3000" dirty="0">
                <a:effectLst/>
                <a:ea typeface="Times New Roman" panose="02020603050405020304" pitchFamily="18" charset="0"/>
              </a:rPr>
              <a:t>, </a:t>
            </a:r>
            <a:r>
              <a:rPr lang="en-US" sz="3000" i="1" dirty="0" err="1">
                <a:effectLst/>
                <a:ea typeface="Times New Roman" panose="02020603050405020304" pitchFamily="18" charset="0"/>
              </a:rPr>
              <a:t>hina</a:t>
            </a:r>
            <a:r>
              <a:rPr lang="en-US" sz="3000" dirty="0">
                <a:effectLst/>
                <a:ea typeface="Times New Roman" panose="02020603050405020304" pitchFamily="18" charset="0"/>
              </a:rPr>
              <a:t>, </a:t>
            </a:r>
            <a:r>
              <a:rPr lang="en-US" sz="3000" i="1" dirty="0" err="1">
                <a:effectLst/>
                <a:ea typeface="Times New Roman" panose="02020603050405020304" pitchFamily="18" charset="0"/>
              </a:rPr>
              <a:t>hos</a:t>
            </a:r>
            <a:r>
              <a:rPr lang="en-US" sz="3000" dirty="0">
                <a:effectLst/>
                <a:ea typeface="Times New Roman" panose="02020603050405020304" pitchFamily="18" charset="0"/>
              </a:rPr>
              <a:t>, </a:t>
            </a:r>
            <a:r>
              <a:rPr lang="en-US" sz="3000" i="1" dirty="0" err="1">
                <a:effectLst/>
                <a:ea typeface="Times New Roman" panose="02020603050405020304" pitchFamily="18" charset="0"/>
              </a:rPr>
              <a:t>hoste</a:t>
            </a:r>
            <a:r>
              <a:rPr lang="en-US" sz="3000" dirty="0">
                <a:effectLst/>
                <a:ea typeface="Times New Roman" panose="02020603050405020304" pitchFamily="18" charset="0"/>
              </a:rPr>
              <a:t> are all used at times in Greek (most often </a:t>
            </a:r>
            <a:r>
              <a:rPr lang="en-US" sz="3000" i="1" dirty="0" err="1">
                <a:effectLst/>
                <a:ea typeface="Times New Roman" panose="02020603050405020304" pitchFamily="18" charset="0"/>
              </a:rPr>
              <a:t>hoti</a:t>
            </a:r>
            <a:r>
              <a:rPr lang="en-US" sz="3000" dirty="0">
                <a:effectLst/>
                <a:ea typeface="Times New Roman" panose="02020603050405020304" pitchFamily="18" charset="0"/>
              </a:rPr>
              <a:t>) to show purpose, result, or cause. But Acts 13:48 contains none of these! Calvinists assume that God foreordains certain people (those unconditionally elected to eternal salvation) to receive the gift of faith. If that were the case, then this verse should say ‘and as many as were appointed to believe received life eternal.’</a:t>
            </a:r>
            <a:r>
              <a:rPr lang="en-US" sz="3000" dirty="0">
                <a:effectLst/>
                <a:ea typeface="Times New Roman" panose="02020603050405020304" pitchFamily="18" charset="0"/>
                <a:cs typeface="Times New Roman" panose="02020603050405020304" pitchFamily="18" charset="0"/>
              </a:rPr>
              <a:t>”</a:t>
            </a:r>
            <a:endParaRPr lang="en-US" sz="3000" dirty="0">
              <a:effectLst/>
              <a:ea typeface="Times New Roman" panose="02020603050405020304" pitchFamily="18" charset="0"/>
            </a:endParaRPr>
          </a:p>
        </p:txBody>
      </p:sp>
      <p:pic>
        <p:nvPicPr>
          <p:cNvPr id="7" name="Picture 2" descr="dennis-rokser">
            <a:extLst>
              <a:ext uri="{FF2B5EF4-FFF2-40B4-BE49-F238E27FC236}">
                <a16:creationId xmlns:a16="http://schemas.microsoft.com/office/drawing/2014/main" id="{FB4058CA-56BB-BA42-3695-07783E5CD7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9DD0B09-0A0C-1601-189F-FB6D94758DB0}"/>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
        <p:nvSpPr>
          <p:cNvPr id="4" name="Title 1">
            <a:extLst>
              <a:ext uri="{FF2B5EF4-FFF2-40B4-BE49-F238E27FC236}">
                <a16:creationId xmlns:a16="http://schemas.microsoft.com/office/drawing/2014/main" id="{243438A0-4727-E0D1-9AAC-518833CD9F4B}"/>
              </a:ext>
            </a:extLst>
          </p:cNvPr>
          <p:cNvSpPr>
            <a:spLocks noGrp="1"/>
          </p:cNvSpPr>
          <p:nvPr>
            <p:ph type="title"/>
          </p:nvPr>
        </p:nvSpPr>
        <p:spPr>
          <a:xfrm>
            <a:off x="914400" y="152400"/>
            <a:ext cx="103632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spTree>
    <p:extLst>
      <p:ext uri="{BB962C8B-B14F-4D97-AF65-F5344CB8AC3E}">
        <p14:creationId xmlns:p14="http://schemas.microsoft.com/office/powerpoint/2010/main" val="966944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05971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114800"/>
          </a:xfrm>
        </p:spPr>
        <p:txBody>
          <a:bodyPr/>
          <a:lstStyle/>
          <a:p>
            <a:pPr marL="0" indent="0" algn="just">
              <a:lnSpc>
                <a:spcPct val="100000"/>
              </a:lnSpc>
              <a:buNone/>
            </a:pPr>
            <a:r>
              <a:rPr lang="en-US" sz="3100" dirty="0"/>
              <a:t>“</a:t>
            </a:r>
            <a:r>
              <a:rPr lang="en-US" sz="3100" dirty="0">
                <a:effectLst/>
                <a:ea typeface="Times New Roman" panose="02020603050405020304" pitchFamily="18" charset="0"/>
                <a:cs typeface="Times New Roman" panose="02020603050405020304" pitchFamily="18" charset="0"/>
              </a:rPr>
              <a:t>There are no verses in the Bible that say we were preordained to believe. Acts 13:48 simply doesn't say WHY the Galatians were appointed to eternal life. However, since the context of the passage involves human responsibility (v. 46), and it is consistent with Scripture elsewhere, we should interpret v. 48 to mean that God's ordaining must have factored in their faith which He foresaw.”</a:t>
            </a:r>
          </a:p>
        </p:txBody>
      </p:sp>
      <p:sp>
        <p:nvSpPr>
          <p:cNvPr id="6" name="Title 1">
            <a:extLst>
              <a:ext uri="{FF2B5EF4-FFF2-40B4-BE49-F238E27FC236}">
                <a16:creationId xmlns:a16="http://schemas.microsoft.com/office/drawing/2014/main" id="{0F9D1A67-6E90-5F51-FF17-74308F5D5CAE}"/>
              </a:ext>
            </a:extLst>
          </p:cNvPr>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pic>
        <p:nvPicPr>
          <p:cNvPr id="7" name="Picture 2" descr="dennis-rokser">
            <a:extLst>
              <a:ext uri="{FF2B5EF4-FFF2-40B4-BE49-F238E27FC236}">
                <a16:creationId xmlns:a16="http://schemas.microsoft.com/office/drawing/2014/main" id="{B98775A5-A7F3-3628-D7AE-90C2F017E9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118952B-B845-BF11-D2FC-E4AC3408397F}"/>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Tree>
    <p:extLst>
      <p:ext uri="{BB962C8B-B14F-4D97-AF65-F5344CB8AC3E}">
        <p14:creationId xmlns:p14="http://schemas.microsoft.com/office/powerpoint/2010/main" val="3396390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Contrary too many English translations, the word order of Acts 13:48 in the Greek text places the verb “believed” before the Greek verb pre-ordained “appointed.”</a:t>
            </a:r>
          </a:p>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75516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SzPct val="100000"/>
              <a:buFont typeface="+mj-lt"/>
              <a:buAutoNum type="arabicPeriod" startAt="7"/>
              <a:defRPr/>
            </a:pPr>
            <a:r>
              <a:rPr lang="en-US" sz="3200" b="1" u="sng" dirty="0">
                <a:solidFill>
                  <a:srgbClr val="FFFFCC"/>
                </a:solidFill>
                <a:cs typeface="Calibri" pitchFamily="34" charset="0"/>
              </a:rPr>
              <a:t>Contrary too many English translations, the word order of Acts 13:48 in the Greek text places the verb “believed” before the Greek verb pre-ordained “appointed</a:t>
            </a:r>
            <a:r>
              <a:rPr lang="en-US" sz="3200" b="1" dirty="0">
                <a:solidFill>
                  <a:srgbClr val="FFFFCC"/>
                </a:solidFill>
                <a:cs typeface="Calibri" pitchFamily="34" charset="0"/>
              </a:rPr>
              <a:t>.”</a:t>
            </a:r>
          </a:p>
          <a:p>
            <a:pPr marL="742950" indent="-742950" algn="just">
              <a:lnSpc>
                <a:spcPct val="100000"/>
              </a:lnSpc>
              <a:spcBef>
                <a:spcPts val="0"/>
              </a:spcBef>
              <a:spcAft>
                <a:spcPts val="3000"/>
              </a:spcAft>
              <a:buSzPct val="100000"/>
              <a:buFont typeface="+mj-lt"/>
              <a:buAutoNum type="arabicPeriod" startAt="7"/>
              <a:defRPr/>
            </a:pPr>
            <a:r>
              <a:rPr lang="en-US" sz="3200" dirty="0">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82102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1"/>
            <a:ext cx="10972800" cy="53220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3600" b="1" dirty="0">
                <a:solidFill>
                  <a:srgbClr val="00FFFF"/>
                </a:solidFill>
                <a:latin typeface="+mj-lt"/>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a:t>
            </a:r>
            <a:r>
              <a:rPr lang="en-US" sz="3600" b="1" u="sng" dirty="0">
                <a:solidFill>
                  <a:srgbClr val="66FF66"/>
                </a:solidFill>
                <a:effectLst/>
              </a:rPr>
              <a:t>had been</a:t>
            </a:r>
            <a:r>
              <a:rPr lang="en-US" sz="3600" dirty="0">
                <a:effectLst/>
              </a:rPr>
              <a:t> </a:t>
            </a:r>
            <a:r>
              <a:rPr lang="en-US" sz="3600" b="1" u="sng" dirty="0">
                <a:solidFill>
                  <a:srgbClr val="66FF66"/>
                </a:solidFill>
                <a:effectLst/>
              </a:rPr>
              <a:t>appointed [</a:t>
            </a:r>
            <a:r>
              <a:rPr lang="en-US" sz="3600" b="1" i="1" u="sng" dirty="0">
                <a:solidFill>
                  <a:srgbClr val="66FF66"/>
                </a:solidFill>
                <a:effectLst/>
              </a:rPr>
              <a:t>tassō</a:t>
            </a:r>
            <a:r>
              <a:rPr lang="en-US" sz="3600" b="1" u="sng" dirty="0">
                <a:solidFill>
                  <a:srgbClr val="66FF66"/>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sp>
        <p:nvSpPr>
          <p:cNvPr id="4" name="TextBox 3">
            <a:extLst>
              <a:ext uri="{FF2B5EF4-FFF2-40B4-BE49-F238E27FC236}">
                <a16:creationId xmlns:a16="http://schemas.microsoft.com/office/drawing/2014/main" id="{E6F58AAB-FDAE-5C0F-47CD-9DD054F12406}"/>
              </a:ext>
            </a:extLst>
          </p:cNvPr>
          <p:cNvSpPr txBox="1"/>
          <p:nvPr/>
        </p:nvSpPr>
        <p:spPr>
          <a:xfrm>
            <a:off x="762000" y="2607280"/>
            <a:ext cx="10820400" cy="2368341"/>
          </a:xfrm>
          <a:prstGeom prst="rect">
            <a:avLst/>
          </a:prstGeom>
          <a:noFill/>
        </p:spPr>
        <p:txBody>
          <a:bodyPr wrap="square">
            <a:spAutoFit/>
          </a:bodyPr>
          <a:lstStyle/>
          <a:p>
            <a:pPr marL="342900" marR="0" indent="-342900" algn="ctr" defTabSz="685800">
              <a:lnSpc>
                <a:spcPct val="90000"/>
              </a:lnSpc>
              <a:spcAft>
                <a:spcPts val="900"/>
              </a:spcAft>
              <a:buClr>
                <a:srgbClr val="00FFFF"/>
              </a:buClr>
              <a:buSzPct val="75000"/>
              <a:defRPr/>
            </a:pPr>
            <a:r>
              <a:rPr lang="en-US" sz="3600" b="1" dirty="0">
                <a:solidFill>
                  <a:srgbClr val="00FFFF"/>
                </a:solidFill>
                <a:effectLst>
                  <a:outerShdw blurRad="38100" dist="38100" dir="2700000" algn="tl">
                    <a:srgbClr val="000000"/>
                  </a:outerShdw>
                </a:effectLst>
                <a:latin typeface="+mj-lt"/>
                <a:cs typeface="Calibri" panose="020F0502020204030204" pitchFamily="34" charset="0"/>
              </a:rPr>
              <a:t>Acts 13:48 (NA26)</a:t>
            </a:r>
          </a:p>
          <a:p>
            <a:pPr marL="0" marR="0">
              <a:spcAft>
                <a:spcPts val="1000"/>
              </a:spcAft>
            </a:pPr>
            <a:r>
              <a:rPr lang="en-US" sz="3600" u="none" strike="noStrike" baseline="30000" dirty="0">
                <a:effectLst/>
                <a:latin typeface="Calibri" panose="020F0502020204030204" pitchFamily="34" charset="0"/>
              </a:rPr>
              <a:t>48</a:t>
            </a:r>
            <a:r>
              <a:rPr lang="en-US" sz="3600" u="none" strike="noStrike" dirty="0">
                <a:effectLst/>
                <a:latin typeface="Calibri" panose="020F0502020204030204" pitchFamily="34" charset="0"/>
              </a:rPr>
              <a:t> </a:t>
            </a:r>
            <a:r>
              <a:rPr lang="el-GR" sz="3600" dirty="0">
                <a:effectLst/>
                <a:latin typeface="."/>
              </a:rPr>
              <a:t>Ἀκούοντα δὲ τὰ ἔθνη ἔχαιρον καὶ ἐδόξαζον τὸν λόγον τοῦ κυρίου καὶ </a:t>
            </a:r>
            <a:r>
              <a:rPr lang="el-GR" sz="3600" b="1" u="sng" dirty="0">
                <a:solidFill>
                  <a:srgbClr val="FFFFCC"/>
                </a:solidFill>
                <a:latin typeface="Calibri" panose="020F0502020204030204" pitchFamily="34" charset="0"/>
                <a:cs typeface="+mn-cs"/>
              </a:rPr>
              <a:t>ἐπίστευσαν</a:t>
            </a:r>
            <a:r>
              <a:rPr lang="el-GR" sz="3600" dirty="0">
                <a:effectLst/>
                <a:latin typeface="."/>
              </a:rPr>
              <a:t> ὅσοι </a:t>
            </a:r>
            <a:r>
              <a:rPr lang="el-GR" sz="3600" b="1" u="sng" dirty="0">
                <a:solidFill>
                  <a:srgbClr val="66FF66"/>
                </a:solidFill>
                <a:latin typeface="Calibri" panose="020F0502020204030204" pitchFamily="34" charset="0"/>
                <a:cs typeface="+mn-cs"/>
              </a:rPr>
              <a:t>ἦσαν τεταγμένοι</a:t>
            </a:r>
            <a:r>
              <a:rPr lang="el-GR" sz="3600" b="1" dirty="0">
                <a:solidFill>
                  <a:srgbClr val="FFFFCC"/>
                </a:solidFill>
                <a:latin typeface="Calibri" panose="020F0502020204030204" pitchFamily="34" charset="0"/>
                <a:cs typeface="+mn-cs"/>
              </a:rPr>
              <a:t> </a:t>
            </a:r>
            <a:r>
              <a:rPr lang="el-GR" sz="3600" dirty="0">
                <a:effectLst/>
                <a:latin typeface="."/>
              </a:rPr>
              <a:t>εἰς ζωὴν αἰώνιον·</a:t>
            </a:r>
            <a:r>
              <a:rPr lang="el-GR" sz="3600" dirty="0">
                <a:effectLst/>
                <a:latin typeface="Calibri" panose="020F0502020204030204" pitchFamily="34" charset="0"/>
              </a:rPr>
              <a:t> </a:t>
            </a:r>
          </a:p>
        </p:txBody>
      </p:sp>
    </p:spTree>
    <p:extLst>
      <p:ext uri="{BB962C8B-B14F-4D97-AF65-F5344CB8AC3E}">
        <p14:creationId xmlns:p14="http://schemas.microsoft.com/office/powerpoint/2010/main" val="436148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371600"/>
            <a:ext cx="10972800" cy="4114800"/>
          </a:xfrm>
        </p:spPr>
        <p:txBody>
          <a:bodyPr/>
          <a:lstStyle/>
          <a:p>
            <a:pPr marL="0" indent="0" algn="just">
              <a:lnSpc>
                <a:spcPct val="100000"/>
              </a:lnSpc>
              <a:buNone/>
            </a:pPr>
            <a:r>
              <a:rPr lang="en-US" sz="3100" dirty="0">
                <a:ea typeface="Calibri" panose="020F0502020204030204" pitchFamily="34" charset="0"/>
                <a:cs typeface="Calibri" panose="020F0502020204030204" pitchFamily="34" charset="0"/>
              </a:rPr>
              <a:t>“</a:t>
            </a:r>
            <a:r>
              <a:rPr lang="en-US" sz="3100" dirty="0">
                <a:effectLst/>
                <a:ea typeface="Calibri" panose="020F0502020204030204" pitchFamily="34" charset="0"/>
                <a:cs typeface="Calibri" panose="020F0502020204030204" pitchFamily="34" charset="0"/>
              </a:rPr>
              <a:t>The verb “</a:t>
            </a:r>
            <a:r>
              <a:rPr lang="en-US" sz="3100" i="1" dirty="0">
                <a:effectLst/>
                <a:ea typeface="Calibri" panose="020F0502020204030204" pitchFamily="34" charset="0"/>
                <a:cs typeface="Calibri" panose="020F0502020204030204" pitchFamily="34" charset="0"/>
              </a:rPr>
              <a:t>believed</a:t>
            </a:r>
            <a:r>
              <a:rPr lang="en-US" sz="3100" dirty="0">
                <a:effectLst/>
                <a:ea typeface="Calibri" panose="020F0502020204030204" pitchFamily="34" charset="0"/>
                <a:cs typeface="Calibri" panose="020F0502020204030204" pitchFamily="34" charset="0"/>
              </a:rPr>
              <a:t>” (aorist tense, active voice, indicative mode) stands first in word order in the Greek text, thus it is emphasized. The statement literally is, ‘And they believed, as many as were ordained unto eternal life’ (a perfect tense periphrastic in Greek).  They </a:t>
            </a:r>
            <a:r>
              <a:rPr lang="en-US" sz="3100" b="1" u="sng" dirty="0">
                <a:solidFill>
                  <a:srgbClr val="FFFFCC"/>
                </a:solidFill>
                <a:cs typeface="Calibri" pitchFamily="34" charset="0"/>
              </a:rPr>
              <a:t>did not</a:t>
            </a:r>
            <a:r>
              <a:rPr lang="en-US" sz="3100" b="1" dirty="0">
                <a:effectLst/>
                <a:ea typeface="Calibri" panose="020F0502020204030204" pitchFamily="34" charset="0"/>
                <a:cs typeface="Calibri" panose="020F0502020204030204" pitchFamily="34" charset="0"/>
              </a:rPr>
              <a:t> </a:t>
            </a:r>
            <a:r>
              <a:rPr lang="en-US" sz="3100" dirty="0">
                <a:effectLst/>
                <a:ea typeface="Calibri" panose="020F0502020204030204" pitchFamily="34" charset="0"/>
                <a:cs typeface="Calibri" panose="020F0502020204030204" pitchFamily="34" charset="0"/>
              </a:rPr>
              <a:t>believe </a:t>
            </a:r>
            <a:r>
              <a:rPr lang="en-US" sz="3100" b="1" u="sng" dirty="0">
                <a:solidFill>
                  <a:srgbClr val="FFFFCC"/>
                </a:solidFill>
                <a:cs typeface="Calibri" pitchFamily="34" charset="0"/>
              </a:rPr>
              <a:t>because</a:t>
            </a:r>
            <a:r>
              <a:rPr lang="en-US" sz="3100" dirty="0">
                <a:effectLst/>
                <a:ea typeface="Calibri" panose="020F0502020204030204" pitchFamily="34" charset="0"/>
                <a:cs typeface="Calibri" panose="020F0502020204030204" pitchFamily="34" charset="0"/>
              </a:rPr>
              <a:t> they were ordained unto eternal life.”</a:t>
            </a:r>
          </a:p>
        </p:txBody>
      </p:sp>
      <p:sp>
        <p:nvSpPr>
          <p:cNvPr id="4" name="TextBox 3"/>
          <p:cNvSpPr txBox="1"/>
          <p:nvPr/>
        </p:nvSpPr>
        <p:spPr>
          <a:xfrm>
            <a:off x="1814512" y="6346382"/>
            <a:ext cx="8562975"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Grace Family Journal, September-October 2000. </a:t>
            </a:r>
          </a:p>
        </p:txBody>
      </p:sp>
    </p:spTree>
    <p:extLst>
      <p:ext uri="{BB962C8B-B14F-4D97-AF65-F5344CB8AC3E}">
        <p14:creationId xmlns:p14="http://schemas.microsoft.com/office/powerpoint/2010/main" val="1931083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Contrary too many English translations, the word order of Acts 13:48 in the Greek text places the verb “believed” before the Greek verb pre-ordained “appointed.”</a:t>
            </a:r>
          </a:p>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b="1" u="sng" dirty="0">
                <a:solidFill>
                  <a:srgbClr val="FFFFCC"/>
                </a:solidFill>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marL="342900" indent="-342900" algn="ctr" defTabSz="685800" eaLnBrk="0" hangingPunct="0">
              <a:lnSpc>
                <a:spcPct val="100000"/>
              </a:lnSpc>
              <a:spcAft>
                <a:spcPts val="900"/>
              </a:spcAft>
              <a:buClr>
                <a:srgbClr val="00FFFF"/>
              </a:buClr>
              <a:buSzPct val="75000"/>
              <a:defRPr/>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74429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143000"/>
            <a:ext cx="10972800" cy="4114800"/>
          </a:xfrm>
        </p:spPr>
        <p:txBody>
          <a:bodyPr/>
          <a:lstStyle/>
          <a:p>
            <a:pPr marL="0" indent="0" algn="just">
              <a:lnSpc>
                <a:spcPct val="100000"/>
              </a:lnSpc>
              <a:buNone/>
            </a:pPr>
            <a:r>
              <a:rPr lang="en-US" sz="3200" dirty="0">
                <a:ea typeface="Calibri" panose="020F0502020204030204" pitchFamily="34" charset="0"/>
                <a:cs typeface="Calibri" panose="020F0502020204030204" pitchFamily="34" charset="0"/>
              </a:rPr>
              <a:t>“</a:t>
            </a:r>
            <a:r>
              <a:rPr lang="en-US" sz="3200" dirty="0">
                <a:effectLst/>
                <a:ea typeface="Calibri" panose="020F0502020204030204" pitchFamily="34" charset="0"/>
                <a:cs typeface="Calibri" panose="020F0502020204030204" pitchFamily="34" charset="0"/>
              </a:rPr>
              <a:t>Simply, they believed; that is, they actively (active voice) expressed positive volition toward the Gospel…‘Believed’ or ‘believe’ is consistently active in voice in its over 100 uses in the N.T. relative to trust in Christ and Him alone. That means the person who believes is actively, not passively, trusting in the Gospel.  They are exercising </a:t>
            </a:r>
            <a:r>
              <a:rPr lang="en-US" sz="3200" b="1" u="sng" dirty="0">
                <a:solidFill>
                  <a:srgbClr val="FFFFCC"/>
                </a:solidFill>
                <a:effectLst/>
                <a:ea typeface="Calibri" panose="020F0502020204030204" pitchFamily="34" charset="0"/>
                <a:cs typeface="Calibri" panose="020F0502020204030204" pitchFamily="34" charset="0"/>
              </a:rPr>
              <a:t>their faith</a:t>
            </a:r>
            <a:r>
              <a:rPr lang="en-US" sz="3200" dirty="0">
                <a:effectLst/>
                <a:ea typeface="Calibri" panose="020F0502020204030204" pitchFamily="34" charset="0"/>
                <a:cs typeface="Calibri" panose="020F0502020204030204" pitchFamily="34" charset="0"/>
              </a:rPr>
              <a:t>, not someone else's and not a faith given to them… Contrasted to the ones that believed in the context are those that did not.  We are told that ‘</a:t>
            </a:r>
            <a:r>
              <a:rPr lang="en-US" sz="3200" i="1" dirty="0">
                <a:effectLst/>
                <a:ea typeface="Calibri" panose="020F0502020204030204" pitchFamily="34" charset="0"/>
                <a:cs typeface="Calibri" panose="020F0502020204030204" pitchFamily="34" charset="0"/>
              </a:rPr>
              <a:t>they </a:t>
            </a:r>
            <a:r>
              <a:rPr lang="en-US" sz="3200" i="1" dirty="0" err="1">
                <a:effectLst/>
                <a:ea typeface="Calibri" panose="020F0502020204030204" pitchFamily="34" charset="0"/>
                <a:cs typeface="Calibri" panose="020F0502020204030204" pitchFamily="34" charset="0"/>
              </a:rPr>
              <a:t>spake</a:t>
            </a:r>
            <a:r>
              <a:rPr lang="en-US" sz="3200" i="1" dirty="0">
                <a:effectLst/>
                <a:ea typeface="Calibri" panose="020F0502020204030204" pitchFamily="34" charset="0"/>
                <a:cs typeface="Calibri" panose="020F0502020204030204" pitchFamily="34" charset="0"/>
              </a:rPr>
              <a:t> against the things that were spoken by Paul, contradicting and blaspheming’</a:t>
            </a:r>
            <a:r>
              <a:rPr lang="en-US" sz="3200" dirty="0">
                <a:effectLst/>
                <a:ea typeface="Calibri" panose="020F0502020204030204" pitchFamily="34" charset="0"/>
                <a:cs typeface="Calibri" panose="020F0502020204030204" pitchFamily="34" charset="0"/>
              </a:rPr>
              <a:t> (v.45). Again, the verbal voice is active. . . .</a:t>
            </a:r>
          </a:p>
        </p:txBody>
      </p:sp>
      <p:sp>
        <p:nvSpPr>
          <p:cNvPr id="4" name="TextBox 3"/>
          <p:cNvSpPr txBox="1"/>
          <p:nvPr/>
        </p:nvSpPr>
        <p:spPr>
          <a:xfrm>
            <a:off x="1783556" y="6412468"/>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263210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143000"/>
            <a:ext cx="10972800" cy="4114800"/>
          </a:xfrm>
        </p:spPr>
        <p:txBody>
          <a:bodyPr/>
          <a:lstStyle/>
          <a:p>
            <a:pPr marL="0" indent="0" algn="just">
              <a:lnSpc>
                <a:spcPct val="100000"/>
              </a:lnSpc>
              <a:buNone/>
            </a:pPr>
            <a:r>
              <a:rPr lang="en-US" sz="3150" dirty="0">
                <a:ea typeface="Calibri" panose="020F0502020204030204" pitchFamily="34" charset="0"/>
                <a:cs typeface="Calibri" panose="020F0502020204030204" pitchFamily="34" charset="0"/>
              </a:rPr>
              <a:t>“</a:t>
            </a:r>
            <a:r>
              <a:rPr lang="en-US" sz="3150" dirty="0">
                <a:effectLst/>
                <a:ea typeface="Calibri" panose="020F0502020204030204" pitchFamily="34" charset="0"/>
                <a:cs typeface="Calibri" panose="020F0502020204030204" pitchFamily="34" charset="0"/>
              </a:rPr>
              <a:t>…They were actively expressing their negative volition to the Gospel, so that Paul follows their blasphemies with the statement ‘... </a:t>
            </a:r>
            <a:r>
              <a:rPr lang="en-US" sz="3150" i="1" dirty="0">
                <a:effectLst/>
                <a:ea typeface="Calibri" panose="020F0502020204030204" pitchFamily="34" charset="0"/>
                <a:cs typeface="Calibri" panose="020F0502020204030204" pitchFamily="34" charset="0"/>
              </a:rPr>
              <a:t>you put it</a:t>
            </a:r>
            <a:r>
              <a:rPr lang="en-US" sz="3150" dirty="0">
                <a:effectLst/>
                <a:ea typeface="Calibri" panose="020F0502020204030204" pitchFamily="34" charset="0"/>
                <a:cs typeface="Calibri" panose="020F0502020204030204" pitchFamily="34" charset="0"/>
              </a:rPr>
              <a:t> (the word of God expressed in the Gospel he had just spoken) </a:t>
            </a:r>
            <a:r>
              <a:rPr lang="en-US" sz="3150" i="1" dirty="0">
                <a:effectLst/>
                <a:ea typeface="Calibri" panose="020F0502020204030204" pitchFamily="34" charset="0"/>
                <a:cs typeface="Calibri" panose="020F0502020204030204" pitchFamily="34" charset="0"/>
              </a:rPr>
              <a:t>from you and you judge yourselves unworthy of eternal life’</a:t>
            </a:r>
            <a:r>
              <a:rPr lang="en-US" sz="3150" dirty="0">
                <a:effectLst/>
                <a:ea typeface="Calibri" panose="020F0502020204030204" pitchFamily="34" charset="0"/>
                <a:cs typeface="Calibri" panose="020F0502020204030204" pitchFamily="34" charset="0"/>
              </a:rPr>
              <a:t> (v. 46).  These verbs also are active voice.  They could not blame their negativeness on Satan or any other. Paul did not say that God declared these unbelieving Jews unworthy of eternal life: </a:t>
            </a:r>
            <a:r>
              <a:rPr lang="en-US" sz="3150" b="1" u="sng" dirty="0">
                <a:solidFill>
                  <a:srgbClr val="FFFFCC"/>
                </a:solidFill>
                <a:effectLst/>
                <a:ea typeface="Calibri" panose="020F0502020204030204" pitchFamily="34" charset="0"/>
                <a:cs typeface="Calibri" panose="020F0502020204030204" pitchFamily="34" charset="0"/>
              </a:rPr>
              <a:t>he says that they declared themselves unworthy of it!</a:t>
            </a:r>
            <a:r>
              <a:rPr lang="en-US" sz="3150" dirty="0">
                <a:effectLst/>
                <a:ea typeface="Calibri" panose="020F0502020204030204" pitchFamily="34" charset="0"/>
                <a:cs typeface="Calibri" panose="020F0502020204030204" pitchFamily="34" charset="0"/>
              </a:rPr>
              <a:t>”</a:t>
            </a:r>
          </a:p>
        </p:txBody>
      </p:sp>
      <p:sp>
        <p:nvSpPr>
          <p:cNvPr id="4" name="TextBox 3"/>
          <p:cNvSpPr txBox="1"/>
          <p:nvPr/>
        </p:nvSpPr>
        <p:spPr>
          <a:xfrm>
            <a:off x="1783556" y="6400800"/>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3397376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35A98-039C-42D8-85FA-B87EAEEFF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8435" name="Rectangle 3"/>
          <p:cNvSpPr>
            <a:spLocks noGrp="1" noChangeArrowheads="1"/>
          </p:cNvSpPr>
          <p:nvPr>
            <p:ph type="body" idx="4294967295"/>
          </p:nvPr>
        </p:nvSpPr>
        <p:spPr>
          <a:xfrm>
            <a:off x="1981200" y="1447800"/>
            <a:ext cx="8458200" cy="41148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3" name="Rectangle 2"/>
          <p:cNvSpPr/>
          <p:nvPr/>
        </p:nvSpPr>
        <p:spPr>
          <a:xfrm>
            <a:off x="609600" y="0"/>
            <a:ext cx="10972800" cy="4147289"/>
          </a:xfrm>
          <a:prstGeom prst="rect">
            <a:avLst/>
          </a:prstGeom>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8:29–30</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baseline="30000" dirty="0">
                <a:latin typeface="Calibri" panose="020F0502020204030204" pitchFamily="34" charset="0"/>
              </a:rPr>
              <a:t>29</a:t>
            </a:r>
            <a:r>
              <a:rPr lang="en-US" sz="3600" dirty="0">
                <a:latin typeface="Calibri" panose="020F0502020204030204" pitchFamily="34" charset="0"/>
              </a:rPr>
              <a:t> For those whom He </a:t>
            </a:r>
            <a:r>
              <a:rPr lang="en-US" sz="3600" b="1" dirty="0">
                <a:solidFill>
                  <a:srgbClr val="FFFFCC"/>
                </a:solidFill>
                <a:latin typeface="Calibri" panose="020F0502020204030204" pitchFamily="34" charset="0"/>
              </a:rPr>
              <a:t>foreknew </a:t>
            </a:r>
            <a:r>
              <a:rPr lang="en-US" sz="3600" b="1" u="sng" dirty="0">
                <a:solidFill>
                  <a:srgbClr val="FFFFCC"/>
                </a:solidFill>
                <a:latin typeface="Calibri" panose="020F0502020204030204" pitchFamily="34" charset="0"/>
                <a:cs typeface="Calibri" panose="020F0502020204030204" pitchFamily="34" charset="0"/>
              </a:rPr>
              <a:t>[</a:t>
            </a:r>
            <a:r>
              <a:rPr lang="en-US" sz="3600" b="1" i="1" u="sng" dirty="0" err="1">
                <a:solidFill>
                  <a:srgbClr val="FFFFCC"/>
                </a:solidFill>
                <a:latin typeface="Calibri" panose="020F0502020204030204" pitchFamily="34" charset="0"/>
                <a:cs typeface="Calibri" panose="020F0502020204030204" pitchFamily="34" charset="0"/>
              </a:rPr>
              <a:t>proginōskō</a:t>
            </a:r>
            <a:r>
              <a:rPr lang="en-US" sz="3600" b="1" u="sng" dirty="0">
                <a:solidFill>
                  <a:srgbClr val="FFFFCC"/>
                </a:solidFill>
                <a:latin typeface="Calibri" panose="020F0502020204030204" pitchFamily="34" charset="0"/>
                <a:cs typeface="Calibri" panose="020F0502020204030204" pitchFamily="34" charset="0"/>
              </a:rPr>
              <a:t>]</a:t>
            </a:r>
            <a:r>
              <a:rPr lang="en-US" sz="3600" dirty="0">
                <a:latin typeface="Calibri" panose="020F0502020204030204" pitchFamily="34" charset="0"/>
              </a:rPr>
              <a:t>, He also </a:t>
            </a:r>
            <a:r>
              <a:rPr lang="en-US" sz="3600" b="1" dirty="0">
                <a:solidFill>
                  <a:srgbClr val="FFFFCC"/>
                </a:solidFill>
                <a:latin typeface="Calibri" panose="020F0502020204030204" pitchFamily="34" charset="0"/>
              </a:rPr>
              <a:t>predestined</a:t>
            </a:r>
            <a:r>
              <a:rPr lang="en-US" sz="3600" dirty="0">
                <a:latin typeface="Calibri" panose="020F0502020204030204" pitchFamily="34" charset="0"/>
              </a:rPr>
              <a:t> </a:t>
            </a:r>
            <a:r>
              <a:rPr lang="en-US" sz="3600" i="1" dirty="0">
                <a:latin typeface="Calibri" panose="020F0502020204030204" pitchFamily="34" charset="0"/>
              </a:rPr>
              <a:t>to become</a:t>
            </a:r>
            <a:r>
              <a:rPr lang="en-US" sz="3600" dirty="0">
                <a:latin typeface="Calibri" panose="020F0502020204030204" pitchFamily="34" charset="0"/>
              </a:rPr>
              <a:t> conformed to the image of His Son, so that He would be the firstborn among many brethren; </a:t>
            </a:r>
            <a:r>
              <a:rPr lang="en-US" sz="3600" baseline="30000" dirty="0">
                <a:latin typeface="Calibri" panose="020F0502020204030204" pitchFamily="34" charset="0"/>
              </a:rPr>
              <a:t>30</a:t>
            </a:r>
            <a:r>
              <a:rPr lang="en-US" sz="3600" dirty="0">
                <a:latin typeface="Calibri" panose="020F0502020204030204" pitchFamily="34" charset="0"/>
              </a:rPr>
              <a:t> and these whom He predestined, He also </a:t>
            </a:r>
            <a:r>
              <a:rPr lang="en-US" sz="3600" b="1" dirty="0">
                <a:solidFill>
                  <a:srgbClr val="FFFFCC"/>
                </a:solidFill>
                <a:latin typeface="Calibri" panose="020F0502020204030204" pitchFamily="34" charset="0"/>
              </a:rPr>
              <a:t>called</a:t>
            </a:r>
            <a:r>
              <a:rPr lang="en-US" sz="3600" dirty="0">
                <a:latin typeface="Calibri" panose="020F0502020204030204" pitchFamily="34" charset="0"/>
              </a:rPr>
              <a:t>; and these whom He called, He also </a:t>
            </a:r>
            <a:r>
              <a:rPr lang="en-US" sz="3600" b="1" dirty="0">
                <a:solidFill>
                  <a:srgbClr val="FFFFCC"/>
                </a:solidFill>
                <a:latin typeface="Calibri" panose="020F0502020204030204" pitchFamily="34" charset="0"/>
              </a:rPr>
              <a:t>justified</a:t>
            </a:r>
            <a:r>
              <a:rPr lang="en-US" sz="3600" dirty="0">
                <a:latin typeface="Calibri" panose="020F0502020204030204" pitchFamily="34" charset="0"/>
              </a:rPr>
              <a:t>; and these whom He justified, He also </a:t>
            </a:r>
            <a:r>
              <a:rPr lang="en-US" sz="3600" b="1" dirty="0">
                <a:solidFill>
                  <a:srgbClr val="FFFFCC"/>
                </a:solidFill>
                <a:latin typeface="Calibri" panose="020F0502020204030204" pitchFamily="34" charset="0"/>
              </a:rPr>
              <a:t>glorified</a:t>
            </a:r>
            <a:r>
              <a:rPr lang="en-US" sz="3600" dirty="0">
                <a:latin typeface="Calibri" panose="020F0502020204030204" pitchFamily="34" charset="0"/>
              </a:rPr>
              <a:t>. </a:t>
            </a:r>
          </a:p>
        </p:txBody>
      </p:sp>
    </p:spTree>
    <p:extLst>
      <p:ext uri="{BB962C8B-B14F-4D97-AF65-F5344CB8AC3E}">
        <p14:creationId xmlns:p14="http://schemas.microsoft.com/office/powerpoint/2010/main" val="2953691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2 Peter 3:17</a:t>
            </a:r>
          </a:p>
          <a:p>
            <a:pPr marL="0" indent="0" algn="just">
              <a:spcBef>
                <a:spcPts val="0"/>
              </a:spcBef>
              <a:buClr>
                <a:srgbClr val="00FFFF"/>
              </a:buClr>
              <a:buNone/>
              <a:defRPr/>
            </a:pPr>
            <a:r>
              <a:rPr lang="en-US" sz="3600" dirty="0">
                <a:effectLst/>
              </a:rPr>
              <a:t>“You therefore, beloved, </a:t>
            </a:r>
            <a:r>
              <a:rPr lang="en-US" sz="3600" b="1" u="sng" dirty="0">
                <a:solidFill>
                  <a:srgbClr val="FFFFCC"/>
                </a:solidFill>
                <a:effectLst/>
              </a:rPr>
              <a:t>knowing this beforehand [</a:t>
            </a:r>
            <a:r>
              <a:rPr lang="en-US" sz="3600" b="1" i="1" u="sng" dirty="0" err="1">
                <a:solidFill>
                  <a:srgbClr val="FFFFCC"/>
                </a:solidFill>
                <a:effectLst/>
              </a:rPr>
              <a:t>progin</a:t>
            </a:r>
            <a:r>
              <a:rPr lang="en-US" sz="3600" b="1" i="1" u="sng" dirty="0" err="1">
                <a:solidFill>
                  <a:srgbClr val="FFFFCC"/>
                </a:solidFill>
                <a:cs typeface="Calibri" panose="020F0502020204030204" pitchFamily="34" charset="0"/>
              </a:rPr>
              <a:t>ō</a:t>
            </a:r>
            <a:r>
              <a:rPr lang="en-US" sz="3600" b="1" i="1" u="sng" dirty="0" err="1">
                <a:solidFill>
                  <a:srgbClr val="FFFFCC"/>
                </a:solidFill>
                <a:effectLst/>
              </a:rPr>
              <a:t>skō</a:t>
            </a:r>
            <a:r>
              <a:rPr lang="en-US" sz="3600" b="1" u="sng" dirty="0">
                <a:solidFill>
                  <a:srgbClr val="FFFFCC"/>
                </a:solidFill>
                <a:effectLst/>
              </a:rPr>
              <a:t>]</a:t>
            </a:r>
            <a:r>
              <a:rPr lang="en-US" sz="3600" dirty="0">
                <a:effectLst/>
              </a:rPr>
              <a:t>, be on your guard so that you are not carried away by the error of unprincipled men and fall from your own steadfastness.</a:t>
            </a:r>
            <a:r>
              <a:rPr lang="en-US" sz="3600" cap="small" dirty="0">
                <a:effectLst/>
              </a:rPr>
              <a:t>”</a:t>
            </a:r>
          </a:p>
        </p:txBody>
      </p:sp>
      <p:pic>
        <p:nvPicPr>
          <p:cNvPr id="4" name="Picture 3" descr="A picture containing text, book&#10;&#10;Description automatically generated">
            <a:extLst>
              <a:ext uri="{FF2B5EF4-FFF2-40B4-BE49-F238E27FC236}">
                <a16:creationId xmlns:a16="http://schemas.microsoft.com/office/drawing/2014/main" id="{79D5A887-65C8-43BE-BB10-41B95E85AB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226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B513D69-D5F1-F154-4C90-F04ED784B65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the Apostles’ Decision</a:t>
            </a:r>
          </a:p>
        </p:txBody>
      </p:sp>
    </p:spTree>
    <p:extLst>
      <p:ext uri="{BB962C8B-B14F-4D97-AF65-F5344CB8AC3E}">
        <p14:creationId xmlns:p14="http://schemas.microsoft.com/office/powerpoint/2010/main" val="597532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8270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592262"/>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261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183703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B962-1D2B-C856-71FE-0D5B6002242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644C199E-706E-9E43-229D-78FEE1593B0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5772C8E6-95E6-241A-77F8-67AB8C55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A471E44C-62B6-3468-0FFA-724B0FC0771B}"/>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452718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DA85-F6BE-647E-50BF-97B19F3D4B9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E8D37B1-8090-A37C-3D96-8A96FE9634BE}"/>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“In verse 49, the second result was the advancement of the gospel. The Greek word for ‘was spread,’ </a:t>
            </a:r>
            <a:r>
              <a:rPr lang="en-US" sz="3200" i="1" dirty="0" err="1">
                <a:effectLst>
                  <a:outerShdw blurRad="38100" dist="38100" dir="2700000" algn="tl">
                    <a:srgbClr val="000000">
                      <a:alpha val="43137"/>
                    </a:srgbClr>
                  </a:outerShdw>
                </a:effectLst>
              </a:rPr>
              <a:t>diephereto</a:t>
            </a:r>
            <a:r>
              <a:rPr lang="en-US" sz="3200" dirty="0">
                <a:effectLst>
                  <a:outerShdw blurRad="38100" dist="38100" dir="2700000" algn="tl">
                    <a:srgbClr val="000000">
                      <a:alpha val="43137"/>
                    </a:srgbClr>
                  </a:outerShdw>
                </a:effectLst>
              </a:rPr>
              <a:t>, means ‘to carry in different directions.’ The strategic location of Antioch of Pisidia would help the spread of the gospel </a:t>
            </a:r>
            <a:r>
              <a:rPr lang="en-US" sz="3200" i="1" dirty="0">
                <a:effectLst>
                  <a:outerShdw blurRad="38100" dist="38100" dir="2700000" algn="tl">
                    <a:srgbClr val="000000">
                      <a:alpha val="43137"/>
                    </a:srgbClr>
                  </a:outerShdw>
                </a:effectLst>
              </a:rPr>
              <a:t>throughout all the region</a:t>
            </a:r>
            <a:r>
              <a:rPr lang="en-US" sz="3200" dirty="0">
                <a:effectLst>
                  <a:outerShdw blurRad="38100" dist="38100" dir="2700000" algn="tl">
                    <a:srgbClr val="000000">
                      <a:alpha val="43137"/>
                    </a:srgbClr>
                  </a:outerShdw>
                </a:effectLst>
              </a:rPr>
              <a:t>. The ministry grew in spite of determined opposition.”</a:t>
            </a:r>
          </a:p>
        </p:txBody>
      </p:sp>
      <p:sp>
        <p:nvSpPr>
          <p:cNvPr id="4" name="Text Box 5">
            <a:extLst>
              <a:ext uri="{FF2B5EF4-FFF2-40B4-BE49-F238E27FC236}">
                <a16:creationId xmlns:a16="http://schemas.microsoft.com/office/drawing/2014/main" id="{ABCFEC01-B72A-40BA-C963-31350E5ACEF8}"/>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0052AEC6-9C49-64D2-52F4-0A5665E190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904CF677-E273-466E-736B-F8E1A0663E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93770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1524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8499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1524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8194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41681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1"/>
            <a:ext cx="7772400" cy="2895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5402AE3-B1E3-A3E0-4F21-80A48D534EC1}"/>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Tree>
    <p:extLst>
      <p:ext uri="{BB962C8B-B14F-4D97-AF65-F5344CB8AC3E}">
        <p14:creationId xmlns:p14="http://schemas.microsoft.com/office/powerpoint/2010/main" val="1351031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7772400" cy="26670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6983F79-B5ED-6759-61DC-D3C2822362A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Tree>
    <p:extLst>
      <p:ext uri="{BB962C8B-B14F-4D97-AF65-F5344CB8AC3E}">
        <p14:creationId xmlns:p14="http://schemas.microsoft.com/office/powerpoint/2010/main" val="3077388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152400"/>
            <a:ext cx="6629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Biblical Basis for Separation?</a:t>
            </a:r>
          </a:p>
        </p:txBody>
      </p:sp>
      <p:sp>
        <p:nvSpPr>
          <p:cNvPr id="21507" name="Rectangle 3"/>
          <p:cNvSpPr>
            <a:spLocks noGrp="1" noChangeArrowheads="1"/>
          </p:cNvSpPr>
          <p:nvPr>
            <p:ph type="body" idx="1"/>
          </p:nvPr>
        </p:nvSpPr>
        <p:spPr>
          <a:xfrm>
            <a:off x="1880394" y="1447800"/>
            <a:ext cx="5968206" cy="4953000"/>
          </a:xfrm>
        </p:spPr>
        <p:txBody>
          <a:bodyPr/>
          <a:lstStyle/>
          <a:p>
            <a:pPr marL="461963" indent="-461963">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Thess. 3:6, 14</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1 Cor.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Cor. 6:14-18</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Rom. 16:17</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Eph.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Titus 3:9-11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John 9-11</a:t>
            </a:r>
          </a:p>
        </p:txBody>
      </p:sp>
      <p:pic>
        <p:nvPicPr>
          <p:cNvPr id="5" name="Picture 4" descr="https://westsidechristianfellowship.org/wp-content/uploads/Church-Discipline.jpg">
            <a:extLst>
              <a:ext uri="{FF2B5EF4-FFF2-40B4-BE49-F238E27FC236}">
                <a16:creationId xmlns:a16="http://schemas.microsoft.com/office/drawing/2014/main" id="{DE0011D0-EFD4-48C4-B167-E92D8B4F52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0600" y="248754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684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Aft>
                <a:spcPts val="6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cs typeface="Calibri" panose="020F0502020204030204" pitchFamily="34" charset="0"/>
              </a:rPr>
              <a:t>“</a:t>
            </a:r>
            <a:r>
              <a:rPr lang="en-US" sz="2900" baseline="30000" dirty="0">
                <a:effectLst>
                  <a:outerShdw blurRad="38100" dist="38100" dir="2700000" algn="tl">
                    <a:srgbClr val="000000">
                      <a:alpha val="43137"/>
                    </a:srgbClr>
                  </a:outerShdw>
                </a:effectLst>
                <a:cs typeface="Calibri" panose="020F0502020204030204" pitchFamily="34" charset="0"/>
              </a:rPr>
              <a:t>7 </a:t>
            </a:r>
            <a:r>
              <a:rPr lang="en-US" sz="2900" dirty="0">
                <a:effectLst>
                  <a:outerShdw blurRad="38100" dist="38100" dir="2700000" algn="tl">
                    <a:srgbClr val="000000">
                      <a:alpha val="43137"/>
                    </a:srgbClr>
                  </a:outerShdw>
                </a:effectLst>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many deceivers</a:t>
            </a:r>
            <a:r>
              <a:rPr lang="en-US" sz="2900" dirty="0">
                <a:effectLst>
                  <a:outerShdw blurRad="38100" dist="38100" dir="2700000" algn="tl">
                    <a:srgbClr val="000000">
                      <a:alpha val="43137"/>
                    </a:srgbClr>
                  </a:outerShdw>
                </a:effectLst>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cs typeface="Calibri" panose="020F0502020204030204" pitchFamily="34" charset="0"/>
              </a:rPr>
              <a:t>as</a:t>
            </a:r>
            <a:r>
              <a:rPr lang="en-US" sz="2900" dirty="0">
                <a:effectLst>
                  <a:outerShdw blurRad="38100" dist="38100" dir="2700000" algn="tl">
                    <a:srgbClr val="000000">
                      <a:alpha val="43137"/>
                    </a:srgbClr>
                  </a:outerShdw>
                </a:effectLst>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cs typeface="Calibri" panose="020F0502020204030204" pitchFamily="34" charset="0"/>
              </a:rPr>
              <a:t>8 </a:t>
            </a:r>
            <a:r>
              <a:rPr lang="en-US" sz="2900" dirty="0">
                <a:effectLst>
                  <a:outerShdw blurRad="38100" dist="38100" dir="2700000" algn="tl">
                    <a:srgbClr val="000000">
                      <a:alpha val="43137"/>
                    </a:srgbClr>
                  </a:outerShdw>
                </a:effectLst>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cs typeface="Calibri" panose="020F0502020204030204" pitchFamily="34" charset="0"/>
              </a:rPr>
              <a:t>9 </a:t>
            </a:r>
            <a:r>
              <a:rPr lang="en-US" sz="2900" dirty="0">
                <a:effectLst>
                  <a:outerShdw blurRad="38100" dist="38100" dir="2700000" algn="tl">
                    <a:srgbClr val="000000">
                      <a:alpha val="43137"/>
                    </a:srgbClr>
                  </a:outerShdw>
                </a:effectLst>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cs typeface="Calibri" panose="020F0502020204030204" pitchFamily="34" charset="0"/>
              </a:rPr>
              <a:t>10 </a:t>
            </a:r>
            <a:r>
              <a:rPr lang="en-US" sz="2900" dirty="0">
                <a:effectLst>
                  <a:outerShdw blurRad="38100" dist="38100" dir="2700000" algn="tl">
                    <a:srgbClr val="000000">
                      <a:alpha val="43137"/>
                    </a:srgbClr>
                  </a:outerShdw>
                </a:effectLst>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 house</a:t>
            </a:r>
            <a:r>
              <a:rPr lang="en-US" sz="2900" dirty="0">
                <a:effectLst>
                  <a:outerShdw blurRad="38100" dist="38100" dir="2700000" algn="tl">
                    <a:srgbClr val="000000">
                      <a:alpha val="43137"/>
                    </a:srgbClr>
                  </a:outerShdw>
                </a:effectLst>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cs typeface="Calibri" panose="020F0502020204030204" pitchFamily="34" charset="0"/>
              </a:rPr>
              <a:t>11 </a:t>
            </a:r>
            <a:r>
              <a:rPr lang="en-US" sz="2900" dirty="0">
                <a:effectLst>
                  <a:outerShdw blurRad="38100" dist="38100" dir="2700000" algn="tl">
                    <a:srgbClr val="000000">
                      <a:alpha val="43137"/>
                    </a:srgbClr>
                  </a:outerShdw>
                </a:effectLst>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participates</a:t>
            </a:r>
            <a:r>
              <a:rPr lang="en-US" sz="2900" dirty="0">
                <a:effectLst>
                  <a:outerShdw blurRad="38100" dist="38100" dir="2700000" algn="tl">
                    <a:srgbClr val="000000">
                      <a:alpha val="43137"/>
                    </a:srgbClr>
                  </a:outerShdw>
                </a:effectLst>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18039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152400"/>
            <a:ext cx="5943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What to Separate From?</a:t>
            </a:r>
          </a:p>
        </p:txBody>
      </p:sp>
      <p:sp>
        <p:nvSpPr>
          <p:cNvPr id="21507" name="Rectangle 3"/>
          <p:cNvSpPr>
            <a:spLocks noGrp="1" noChangeArrowheads="1"/>
          </p:cNvSpPr>
          <p:nvPr>
            <p:ph type="body" idx="1"/>
          </p:nvPr>
        </p:nvSpPr>
        <p:spPr>
          <a:xfrm>
            <a:off x="1478280" y="1295400"/>
            <a:ext cx="9235440" cy="27432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False doctrine – 1 Tim. 4:16; Titus 1:9</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Divisive persons – Rom. 16:17; Titus 3:9-11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Immorality – 1 Cor. 5:9-11; Eph. 5:11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General disobedience to Scripture –2 Thess. 3:6, 14</a:t>
            </a:r>
          </a:p>
        </p:txBody>
      </p:sp>
      <p:pic>
        <p:nvPicPr>
          <p:cNvPr id="8" name="Picture 4" descr="https://westsidechristianfellowship.org/wp-content/uploads/Church-Discipline.jpg">
            <a:extLst>
              <a:ext uri="{FF2B5EF4-FFF2-40B4-BE49-F238E27FC236}">
                <a16:creationId xmlns:a16="http://schemas.microsoft.com/office/drawing/2014/main" id="{F07DE853-C5F4-4976-8709-2144CCC12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495800"/>
            <a:ext cx="3251200"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891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88F33-F3CC-5CB7-C26B-6068E665682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DC02B2C-A367-64D8-AC0E-A1705FE94726}"/>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apostolic response is given in verse 51: </a:t>
            </a:r>
            <a:r>
              <a:rPr lang="en-US" sz="3200" i="1" dirty="0">
                <a:effectLst>
                  <a:outerShdw blurRad="38100" dist="38100" dir="2700000" algn="tl">
                    <a:srgbClr val="000000">
                      <a:alpha val="43137"/>
                    </a:srgbClr>
                  </a:outerShdw>
                </a:effectLst>
              </a:rPr>
              <a:t>But they shook off the dust of their feet against them</a:t>
            </a:r>
            <a:r>
              <a:rPr lang="en-US" sz="3200" dirty="0">
                <a:effectLst>
                  <a:outerShdw blurRad="38100" dist="38100" dir="2700000" algn="tl">
                    <a:srgbClr val="000000">
                      <a:alpha val="43137"/>
                    </a:srgbClr>
                  </a:outerShdw>
                </a:effectLst>
              </a:rPr>
              <a:t>. This action was a visible, physical, symbolic measure marking a complete break of fellowship and renunciation with a person or community. It was also what Yeshua had commanded His disciples to do (Mt. 10:14; Mk. 6:11; Lk. 9:5). The procedure was to take the sandals off the feet, and the dust was shaken toward the group or place being renounced as a symbolic token. Then the apostles went to Iconium, the next city to be evangelized.”</a:t>
            </a:r>
          </a:p>
        </p:txBody>
      </p:sp>
      <p:sp>
        <p:nvSpPr>
          <p:cNvPr id="4" name="Text Box 5">
            <a:extLst>
              <a:ext uri="{FF2B5EF4-FFF2-40B4-BE49-F238E27FC236}">
                <a16:creationId xmlns:a16="http://schemas.microsoft.com/office/drawing/2014/main" id="{D71488B3-7E8D-9070-E2DF-4A823FFA3E73}"/>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10B6086A-8F6F-44EB-4F2D-6A0C96E5F3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BE94F2FB-64A5-0154-4975-9EEB5C8BC7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22681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D494E-2FFD-048F-121F-181CD6FE5F8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C9D496B4-054B-6C09-2957-D1BF0E44D684}"/>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5636A26-131F-6ED7-C90D-71288E0E2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C122832-73EB-A0B2-8E6D-BC1A4DB4B322}"/>
              </a:ext>
            </a:extLst>
          </p:cNvPr>
          <p:cNvSpPr>
            <a:spLocks noChangeArrowheads="1"/>
          </p:cNvSpPr>
          <p:nvPr/>
        </p:nvSpPr>
        <p:spPr bwMode="auto">
          <a:xfrm>
            <a:off x="6096000" y="1463040"/>
            <a:ext cx="762000" cy="3657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4147E356-5A06-5CA7-1A07-DFA3484F1BDD}"/>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8934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2286000"/>
            <a:ext cx="8458200" cy="27051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13:13-52</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6163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828800"/>
            <a:ext cx="8128000" cy="28194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AFED565-A98E-C97E-8251-EABF1369BE9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182D49AC-0A3C-A5C3-619F-9B040B75D3E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Tree>
    <p:extLst>
      <p:ext uri="{BB962C8B-B14F-4D97-AF65-F5344CB8AC3E}">
        <p14:creationId xmlns:p14="http://schemas.microsoft.com/office/powerpoint/2010/main" val="902667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1524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Joy (52a)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(52b)</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66949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a:solidFill>
                  <a:srgbClr val="FFFFCC"/>
                </a:solidFill>
                <a:effectLst>
                  <a:outerShdw blurRad="38100" dist="38100" dir="2700000" algn="tl">
                    <a:srgbClr val="000000">
                      <a:alpha val="43137"/>
                    </a:srgbClr>
                  </a:outerShdw>
                </a:effectLst>
                <a:latin typeface="Calibri" panose="020F0502020204030204" pitchFamily="34" charset="0"/>
              </a:rPr>
              <a:t>Joy (52a)</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571500" lvl="3" indent="-571500">
              <a:lnSpc>
                <a:spcPct val="100000"/>
              </a:lnSpc>
              <a:spcBef>
                <a:spcPts val="0"/>
              </a:spcBef>
              <a:spcAft>
                <a:spcPts val="2400"/>
              </a:spcAft>
              <a:buClr>
                <a:srgbClr val="00FFFF"/>
              </a:buClr>
              <a:buFont typeface="+mj-lt"/>
              <a:buAutoNum type="romanLcPeriod"/>
              <a:defRPr/>
            </a:pPr>
            <a:r>
              <a:rPr lang="en-US" sz="3200">
                <a:effectLst>
                  <a:outerShdw blurRad="38100" dist="38100" dir="2700000" algn="tl">
                    <a:srgbClr val="000000">
                      <a:alpha val="43137"/>
                    </a:srgbClr>
                  </a:outerShdw>
                </a:effectLst>
                <a:latin typeface="Calibri" panose="020F0502020204030204" pitchFamily="34" charset="0"/>
              </a:rPr>
              <a:t>Holy Spirit (52b)</a:t>
            </a:r>
            <a:endParaRPr lang="en-US" sz="3200" dirty="0">
              <a:effectLst>
                <a:outerShdw blurRad="38100" dist="38100" dir="2700000" algn="tl">
                  <a:srgbClr val="000000">
                    <a:alpha val="43137"/>
                  </a:srgbClr>
                </a:outerShdw>
              </a:effectLst>
              <a:latin typeface="Calibri" panose="020F0502020204030204" pitchFamily="34" charset="0"/>
            </a:endParaRP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FC281CA-DF84-27F1-0473-C597BC76EDD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Tree>
    <p:extLst>
      <p:ext uri="{BB962C8B-B14F-4D97-AF65-F5344CB8AC3E}">
        <p14:creationId xmlns:p14="http://schemas.microsoft.com/office/powerpoint/2010/main" val="3024624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a:effectLst>
                  <a:outerShdw blurRad="38100" dist="38100" dir="2700000" algn="tl">
                    <a:srgbClr val="000000">
                      <a:alpha val="43137"/>
                    </a:srgbClr>
                  </a:outerShdw>
                </a:effectLst>
                <a:latin typeface="Calibri" panose="020F0502020204030204" pitchFamily="34" charset="0"/>
              </a:rPr>
              <a:t>Joy (52a)</a:t>
            </a:r>
            <a:endParaRPr lang="en-US" sz="3200" dirty="0">
              <a:effectLst>
                <a:outerShdw blurRad="38100" dist="38100" dir="2700000" algn="tl">
                  <a:srgbClr val="000000">
                    <a:alpha val="43137"/>
                  </a:srgbClr>
                </a:outerShdw>
              </a:effectLst>
              <a:latin typeface="Calibri" panose="020F0502020204030204" pitchFamily="34" charset="0"/>
            </a:endParaRPr>
          </a:p>
          <a:p>
            <a:pPr marL="571500" lvl="3" indent="-571500">
              <a:lnSpc>
                <a:spcPct val="100000"/>
              </a:lnSpc>
              <a:spcBef>
                <a:spcPts val="0"/>
              </a:spcBef>
              <a:spcAft>
                <a:spcPts val="2400"/>
              </a:spcAft>
              <a:buClr>
                <a:srgbClr val="00FFFF"/>
              </a:buClr>
              <a:buFont typeface="+mj-lt"/>
              <a:buAutoNum type="romanLcPeriod"/>
              <a:defRPr/>
            </a:pPr>
            <a:r>
              <a:rPr lang="en-US" sz="3200" b="1" u="sng">
                <a:solidFill>
                  <a:srgbClr val="FFFFCC"/>
                </a:solidFill>
                <a:effectLst>
                  <a:outerShdw blurRad="38100" dist="38100" dir="2700000" algn="tl">
                    <a:srgbClr val="000000">
                      <a:alpha val="43137"/>
                    </a:srgbClr>
                  </a:outerShdw>
                </a:effectLst>
                <a:latin typeface="Calibri" panose="020F0502020204030204" pitchFamily="34" charset="0"/>
              </a:rPr>
              <a:t>Holy Spirit (52b)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B3F1F28-08C7-A6F4-A606-8D5FD5148A8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Tree>
    <p:extLst>
      <p:ext uri="{BB962C8B-B14F-4D97-AF65-F5344CB8AC3E}">
        <p14:creationId xmlns:p14="http://schemas.microsoft.com/office/powerpoint/2010/main" val="1588646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81400"/>
            <a:ext cx="1456069" cy="1371600"/>
          </a:xfrm>
          <a:prstGeom prst="rect">
            <a:avLst/>
          </a:prstGeom>
        </p:spPr>
      </p:pic>
    </p:spTree>
    <p:extLst>
      <p:ext uri="{BB962C8B-B14F-4D97-AF65-F5344CB8AC3E}">
        <p14:creationId xmlns:p14="http://schemas.microsoft.com/office/powerpoint/2010/main" val="573336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F7C1-AB91-2EE0-564E-FFF9EE49B4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360B9B-1ECF-C8A9-1EA1-60B3C23331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80A86CF0-CEDF-FCA8-E6DC-87F609F766E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148619D0-C092-0772-EC12-CE7D3A35C14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8622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1658123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28800"/>
            <a:ext cx="8458200" cy="31623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13:13-52</a:t>
            </a:r>
          </a:p>
        </p:txBody>
      </p:sp>
      <p:pic>
        <p:nvPicPr>
          <p:cNvPr id="2" name="Picture 1">
            <a:extLst>
              <a:ext uri="{FF2B5EF4-FFF2-40B4-BE49-F238E27FC236}">
                <a16:creationId xmlns:a16="http://schemas.microsoft.com/office/drawing/2014/main" id="{271CE2BF-BC00-F73A-168E-1C6CE1F546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9523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1FF6B44-7A2D-1CFC-F78F-593A551628B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Tree>
    <p:extLst>
      <p:ext uri="{BB962C8B-B14F-4D97-AF65-F5344CB8AC3E}">
        <p14:creationId xmlns:p14="http://schemas.microsoft.com/office/powerpoint/2010/main" val="4164981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84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11342</TotalTime>
  <Words>3827</Words>
  <Application>Microsoft Office PowerPoint</Application>
  <PresentationFormat>Widescreen</PresentationFormat>
  <Paragraphs>307</Paragraphs>
  <Slides>70</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vt:lpstr>
      <vt:lpstr>Arial</vt:lpstr>
      <vt:lpstr>Calibri</vt:lpstr>
      <vt:lpstr>Calibri Light</vt:lpstr>
      <vt:lpstr>Corbel</vt:lpstr>
      <vt:lpstr>Times New Roman</vt:lpstr>
      <vt:lpstr>Wingdings</vt:lpstr>
      <vt:lpstr>Office Theme</vt:lpstr>
      <vt:lpstr>PowerPoint Presentation</vt:lpstr>
      <vt:lpstr>PowerPoint Presentation</vt:lpstr>
      <vt:lpstr>Structure (Acts 1:8)</vt:lpstr>
      <vt:lpstr>Acts 13‒14 1st Missionary Journey</vt:lpstr>
      <vt:lpstr>First Missionary Journey</vt:lpstr>
      <vt:lpstr>PowerPoint Presentation</vt:lpstr>
      <vt:lpstr>PowerPoint Presentation</vt:lpstr>
      <vt:lpstr>PowerPoint Presentation</vt:lpstr>
      <vt:lpstr>PowerPoint Presentation</vt:lpstr>
      <vt:lpstr>Acts 13:44-49 Subsequent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New Promises Genesis 12:1-3</vt:lpstr>
      <vt:lpstr>PowerPoint Presentation</vt:lpstr>
      <vt:lpstr>PowerPoint Presentation</vt:lpstr>
      <vt:lpstr>Acts 13:48-49 Results of the Apostles’ Decision</vt:lpstr>
      <vt:lpstr>PowerPoint Presentation</vt:lpstr>
      <vt:lpstr>PowerPoint Presentation</vt:lpstr>
      <vt:lpstr>PowerPoint Presentation</vt:lpstr>
      <vt:lpstr>Laurence M. Vance</vt:lpstr>
      <vt:lpstr>Acts 13:48?</vt:lpstr>
      <vt:lpstr>Acts 13:48?</vt:lpstr>
      <vt:lpstr>PowerPoint Presentation</vt:lpstr>
      <vt:lpstr>PowerPoint Presentation</vt:lpstr>
      <vt:lpstr>Acts 13:48?</vt:lpstr>
      <vt:lpstr>Acts 13:48?</vt:lpstr>
      <vt:lpstr>Acts 13:48?</vt:lpstr>
      <vt:lpstr>Dennis Rokser</vt:lpstr>
      <vt:lpstr>Dennis Rokser</vt:lpstr>
      <vt:lpstr>PowerPoint Presentation</vt:lpstr>
      <vt:lpstr>Dennis Rokser</vt:lpstr>
      <vt:lpstr>Acts 13:48?</vt:lpstr>
      <vt:lpstr>Acts 13:48?</vt:lpstr>
      <vt:lpstr>PowerPoint Presentation</vt:lpstr>
      <vt:lpstr>Ron Merryman</vt:lpstr>
      <vt:lpstr>Acts 13:48?</vt:lpstr>
      <vt:lpstr>Ron Merryman</vt:lpstr>
      <vt:lpstr>Ron Merryman</vt:lpstr>
      <vt:lpstr>PowerPoint Presentation</vt:lpstr>
      <vt:lpstr>PowerPoint Presentation</vt:lpstr>
      <vt:lpstr>PowerPoint Presentation</vt:lpstr>
      <vt:lpstr>Purpose</vt:lpstr>
      <vt:lpstr>Message</vt:lpstr>
      <vt:lpstr>Progress Reports</vt:lpstr>
      <vt:lpstr>PowerPoint Presentation</vt:lpstr>
      <vt:lpstr>Acts 13:42-53 Results of Paul’s Message</vt:lpstr>
      <vt:lpstr>Acts 13:50-52 Results for the Apostles</vt:lpstr>
      <vt:lpstr>PowerPoint Presentation</vt:lpstr>
      <vt:lpstr>PowerPoint Presentation</vt:lpstr>
      <vt:lpstr>Biblical Basis for Separation?</vt:lpstr>
      <vt:lpstr>PowerPoint Presentation</vt:lpstr>
      <vt:lpstr>What to Separate From?</vt:lpstr>
      <vt:lpstr>PowerPoint Presentation</vt:lpstr>
      <vt:lpstr>First Missionary Journey</vt:lpstr>
      <vt:lpstr>PowerPoint Presentation</vt:lpstr>
      <vt:lpstr>c) Acts 13:52 Impact on the Pisidian Antioch Church</vt:lpstr>
      <vt:lpstr>PowerPoint Presentation</vt:lpstr>
      <vt:lpstr>PowerPoint Presentation</vt:lpstr>
      <vt:lpstr>PowerPoint Presentation</vt:lpstr>
      <vt:lpstr>Acts 13‒14 1st Missionary Journey</vt:lpstr>
      <vt:lpstr>Acts 13‒14 1st Missionary Journey</vt:lpstr>
      <vt:lpstr>Acts 13‒14 1st Missionary Journey</vt:lpstr>
      <vt:lpstr>Acts 13‒14 1st Missionary Journey</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077 Acts 13v44-52</dc:title>
  <dc:subject>ACTS</dc:subject>
  <dc:creator>A. Woods</dc:creator>
  <cp:lastModifiedBy>Jim McGowan</cp:lastModifiedBy>
  <cp:revision>1417</cp:revision>
  <cp:lastPrinted>2025-05-13T14:12:47Z</cp:lastPrinted>
  <dcterms:created xsi:type="dcterms:W3CDTF">2009-01-10T23:45:31Z</dcterms:created>
  <dcterms:modified xsi:type="dcterms:W3CDTF">2025-05-21T12:38:17Z</dcterms:modified>
</cp:coreProperties>
</file>