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72"/>
  </p:notesMasterIdLst>
  <p:handoutMasterIdLst>
    <p:handoutMasterId r:id="rId73"/>
  </p:handoutMasterIdLst>
  <p:sldIdLst>
    <p:sldId id="256" r:id="rId2"/>
    <p:sldId id="3862" r:id="rId3"/>
    <p:sldId id="27847" r:id="rId4"/>
    <p:sldId id="27791" r:id="rId5"/>
    <p:sldId id="27942" r:id="rId6"/>
    <p:sldId id="27869" r:id="rId7"/>
    <p:sldId id="27904" r:id="rId8"/>
    <p:sldId id="27916" r:id="rId9"/>
    <p:sldId id="8192" r:id="rId10"/>
    <p:sldId id="2276" r:id="rId11"/>
    <p:sldId id="27905" r:id="rId12"/>
    <p:sldId id="27917" r:id="rId13"/>
    <p:sldId id="27918" r:id="rId14"/>
    <p:sldId id="27567" r:id="rId15"/>
    <p:sldId id="27919" r:id="rId16"/>
    <p:sldId id="11121" r:id="rId17"/>
    <p:sldId id="27906" r:id="rId18"/>
    <p:sldId id="27952" r:id="rId19"/>
    <p:sldId id="27920" r:id="rId20"/>
    <p:sldId id="27921" r:id="rId21"/>
    <p:sldId id="5751" r:id="rId22"/>
    <p:sldId id="27922" r:id="rId23"/>
    <p:sldId id="27924" r:id="rId24"/>
    <p:sldId id="27925" r:id="rId25"/>
    <p:sldId id="27953" r:id="rId26"/>
    <p:sldId id="27954" r:id="rId27"/>
    <p:sldId id="27955" r:id="rId28"/>
    <p:sldId id="27956" r:id="rId29"/>
    <p:sldId id="27926" r:id="rId30"/>
    <p:sldId id="27923" r:id="rId31"/>
    <p:sldId id="27957" r:id="rId32"/>
    <p:sldId id="27958" r:id="rId33"/>
    <p:sldId id="27959" r:id="rId34"/>
    <p:sldId id="27960" r:id="rId35"/>
    <p:sldId id="27907" r:id="rId36"/>
    <p:sldId id="27927" r:id="rId37"/>
    <p:sldId id="27928" r:id="rId38"/>
    <p:sldId id="9644" r:id="rId39"/>
    <p:sldId id="27929" r:id="rId40"/>
    <p:sldId id="27961" r:id="rId41"/>
    <p:sldId id="27962" r:id="rId42"/>
    <p:sldId id="27963" r:id="rId43"/>
    <p:sldId id="27964" r:id="rId44"/>
    <p:sldId id="5260" r:id="rId45"/>
    <p:sldId id="6196" r:id="rId46"/>
    <p:sldId id="27930" r:id="rId47"/>
    <p:sldId id="27988" r:id="rId48"/>
    <p:sldId id="27990" r:id="rId49"/>
    <p:sldId id="27989" r:id="rId50"/>
    <p:sldId id="9538" r:id="rId51"/>
    <p:sldId id="27931" r:id="rId52"/>
    <p:sldId id="1804" r:id="rId53"/>
    <p:sldId id="27965" r:id="rId54"/>
    <p:sldId id="353" r:id="rId55"/>
    <p:sldId id="354" r:id="rId56"/>
    <p:sldId id="27966" r:id="rId57"/>
    <p:sldId id="27967" r:id="rId58"/>
    <p:sldId id="27968" r:id="rId59"/>
    <p:sldId id="27969" r:id="rId60"/>
    <p:sldId id="27971" r:id="rId61"/>
    <p:sldId id="27972" r:id="rId62"/>
    <p:sldId id="27973" r:id="rId63"/>
    <p:sldId id="27974" r:id="rId64"/>
    <p:sldId id="9602" r:id="rId65"/>
    <p:sldId id="9591" r:id="rId66"/>
    <p:sldId id="9603" r:id="rId67"/>
    <p:sldId id="27934" r:id="rId68"/>
    <p:sldId id="2927" r:id="rId69"/>
    <p:sldId id="12493" r:id="rId70"/>
    <p:sldId id="27991" r:id="rId71"/>
  </p:sldIdLst>
  <p:sldSz cx="12192000" cy="6858000"/>
  <p:notesSz cx="7315200" cy="9601200"/>
  <p:custDataLst>
    <p:tags r:id="rId74"/>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0000FF"/>
    <a:srgbClr val="0000CC"/>
    <a:srgbClr val="000066"/>
    <a:srgbClr val="FF99FF"/>
    <a:srgbClr val="6600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6" autoAdjust="0"/>
    <p:restoredTop sz="93243" autoAdjust="0"/>
  </p:normalViewPr>
  <p:slideViewPr>
    <p:cSldViewPr>
      <p:cViewPr varScale="1">
        <p:scale>
          <a:sx n="96" d="100"/>
          <a:sy n="96" d="100"/>
        </p:scale>
        <p:origin x="978" y="31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336" y="8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075 Acts 13v13-52 </a:t>
            </a:r>
          </a:p>
          <a:p>
            <a:pPr>
              <a:defRPr/>
            </a:pPr>
            <a:r>
              <a:rPr lang="en-US" sz="1400" dirty="0"/>
              <a:t>05-07-2025</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5/7/2025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a:t>
            </a:fld>
            <a:endParaRPr lang="en-US"/>
          </a:p>
        </p:txBody>
      </p:sp>
    </p:spTree>
    <p:extLst>
      <p:ext uri="{BB962C8B-B14F-4D97-AF65-F5344CB8AC3E}">
        <p14:creationId xmlns:p14="http://schemas.microsoft.com/office/powerpoint/2010/main" val="854696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4</a:t>
            </a:fld>
            <a:endParaRPr lang="en-US"/>
          </a:p>
        </p:txBody>
      </p:sp>
    </p:spTree>
    <p:extLst>
      <p:ext uri="{BB962C8B-B14F-4D97-AF65-F5344CB8AC3E}">
        <p14:creationId xmlns:p14="http://schemas.microsoft.com/office/powerpoint/2010/main" val="1988029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71965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1539102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681017-7D4F-E045-3B83-DA22EE026A21}"/>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342900" indent="-342900" algn="ctr" defTabSz="457200" eaLnBrk="0" hangingPunct="0">
              <a:spcBef>
                <a:spcPct val="0"/>
              </a:spcBef>
              <a:spcAft>
                <a:spcPts val="900"/>
              </a:spcAft>
              <a:buClr>
                <a:schemeClr val="tx1"/>
              </a:buClr>
              <a:buSzPct val="75000"/>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Samuel 7:12-16</a:t>
            </a:r>
          </a:p>
          <a:p>
            <a:pPr marL="0" indent="0" algn="just">
              <a:lnSpc>
                <a:spcPct val="100000"/>
              </a:lnSpc>
              <a:spcBef>
                <a:spcPts val="0"/>
              </a:spcBef>
              <a:buNone/>
              <a:defRPr/>
            </a:pPr>
            <a:r>
              <a:rPr lang="en-US" dirty="0">
                <a:cs typeface="Calibri" panose="020F0502020204030204" pitchFamily="34" charset="0"/>
              </a:rPr>
              <a:t>“When your days are complete and you lie down with your fathers, I will raise up your </a:t>
            </a:r>
            <a:r>
              <a:rPr lang="en-US" b="1" u="sng" dirty="0">
                <a:solidFill>
                  <a:srgbClr val="FFFFCC"/>
                </a:solidFill>
                <a:cs typeface="Calibri" panose="020F0502020204030204" pitchFamily="34" charset="0"/>
              </a:rPr>
              <a:t>descendant</a:t>
            </a:r>
            <a:r>
              <a:rPr lang="en-US" dirty="0">
                <a:cs typeface="Calibri" panose="020F0502020204030204" pitchFamily="34" charset="0"/>
              </a:rPr>
              <a:t> after you, who will come forth from you, and I will establish his kingdom. </a:t>
            </a:r>
            <a:r>
              <a:rPr lang="en-US" baseline="30000" dirty="0">
                <a:cs typeface="Calibri" panose="020F0502020204030204" pitchFamily="34" charset="0"/>
              </a:rPr>
              <a:t>13 </a:t>
            </a:r>
            <a:r>
              <a:rPr lang="en-US" dirty="0">
                <a:cs typeface="Calibri" panose="020F0502020204030204" pitchFamily="34" charset="0"/>
              </a:rPr>
              <a:t>He shall build a house for My name, and I will establish </a:t>
            </a:r>
            <a:r>
              <a:rPr lang="en-US" b="1" u="sng" dirty="0">
                <a:solidFill>
                  <a:srgbClr val="FFFFCC"/>
                </a:solidFill>
                <a:cs typeface="Calibri" panose="020F0502020204030204" pitchFamily="34" charset="0"/>
              </a:rPr>
              <a:t>the</a:t>
            </a:r>
            <a:r>
              <a:rPr lang="en-US" b="1" u="sng" dirty="0">
                <a:cs typeface="Calibri" panose="020F0502020204030204" pitchFamily="34" charset="0"/>
              </a:rPr>
              <a:t> </a:t>
            </a:r>
            <a:r>
              <a:rPr lang="en-US" b="1" u="sng" dirty="0">
                <a:solidFill>
                  <a:srgbClr val="FFFFCC"/>
                </a:solidFill>
                <a:cs typeface="Calibri" panose="020F0502020204030204" pitchFamily="34" charset="0"/>
              </a:rPr>
              <a:t>throne of his kingdom forever</a:t>
            </a:r>
            <a:r>
              <a:rPr lang="en-US" dirty="0">
                <a:cs typeface="Calibri" panose="020F0502020204030204" pitchFamily="34" charset="0"/>
              </a:rPr>
              <a:t>. </a:t>
            </a:r>
            <a:r>
              <a:rPr lang="en-US" baseline="30000" dirty="0">
                <a:cs typeface="Calibri" panose="020F0502020204030204" pitchFamily="34" charset="0"/>
              </a:rPr>
              <a:t>14 </a:t>
            </a:r>
            <a:r>
              <a:rPr lang="en-US" dirty="0">
                <a:cs typeface="Calibri" panose="020F0502020204030204" pitchFamily="34" charset="0"/>
              </a:rPr>
              <a:t>I will be a father to him and he will be a son to Me; when he commits iniquity, I will correct him with the rod of men and the strokes of the sons of men, </a:t>
            </a:r>
            <a:r>
              <a:rPr lang="en-US" baseline="30000" dirty="0">
                <a:cs typeface="Calibri" panose="020F0502020204030204" pitchFamily="34" charset="0"/>
              </a:rPr>
              <a:t>15 </a:t>
            </a:r>
            <a:r>
              <a:rPr lang="en-US" dirty="0">
                <a:cs typeface="Calibri" panose="020F0502020204030204" pitchFamily="34" charset="0"/>
              </a:rPr>
              <a:t>but My lovingkindness shall not depart from him, as I took </a:t>
            </a:r>
            <a:r>
              <a:rPr lang="en-US" i="1" dirty="0">
                <a:cs typeface="Calibri" panose="020F0502020204030204" pitchFamily="34" charset="0"/>
              </a:rPr>
              <a:t>it</a:t>
            </a:r>
            <a:r>
              <a:rPr lang="en-US" dirty="0">
                <a:cs typeface="Calibri" panose="020F0502020204030204" pitchFamily="34" charset="0"/>
              </a:rPr>
              <a:t> away from Saul, whom I removed from before you. </a:t>
            </a:r>
            <a:r>
              <a:rPr lang="en-US" baseline="30000" dirty="0">
                <a:cs typeface="Calibri" panose="020F0502020204030204" pitchFamily="34" charset="0"/>
              </a:rPr>
              <a:t>16 </a:t>
            </a:r>
            <a:r>
              <a:rPr lang="en-US" b="1" u="sng" dirty="0">
                <a:solidFill>
                  <a:srgbClr val="FFFFCC"/>
                </a:solidFill>
                <a:cs typeface="Calibri" panose="020F0502020204030204" pitchFamily="34" charset="0"/>
              </a:rPr>
              <a:t>Your house and your kingdom shall endure before Me forever; your throne shall be established forever</a:t>
            </a:r>
            <a:r>
              <a:rPr lang="en-US" dirty="0">
                <a:cs typeface="Calibri" panose="020F0502020204030204" pitchFamily="34" charset="0"/>
              </a:rPr>
              <a:t>.” </a:t>
            </a:r>
            <a:r>
              <a:rPr lang="en-US" baseline="30000" dirty="0">
                <a:cs typeface="Calibri" panose="020F0502020204030204" pitchFamily="34" charset="0"/>
              </a:rPr>
              <a:t>17 </a:t>
            </a:r>
            <a:r>
              <a:rPr lang="en-US" dirty="0">
                <a:cs typeface="Calibri" panose="020F0502020204030204" pitchFamily="34" charset="0"/>
              </a:rPr>
              <a:t>In accordance with all these words and all this vision, so Nathan spoke </a:t>
            </a:r>
            <a:r>
              <a:rPr lang="en-US" b="1" u="sng" dirty="0">
                <a:solidFill>
                  <a:srgbClr val="FFFFCC"/>
                </a:solidFill>
                <a:cs typeface="Calibri" panose="020F0502020204030204" pitchFamily="34" charset="0"/>
              </a:rPr>
              <a:t>to David</a:t>
            </a:r>
            <a:r>
              <a:rPr lang="en-US" dirty="0">
                <a:cs typeface="Calibri" panose="020F0502020204030204" pitchFamily="34" charset="0"/>
              </a:rPr>
              <a:t>.”</a:t>
            </a:r>
          </a:p>
        </p:txBody>
      </p:sp>
    </p:spTree>
    <p:extLst>
      <p:ext uri="{BB962C8B-B14F-4D97-AF65-F5344CB8AC3E}">
        <p14:creationId xmlns:p14="http://schemas.microsoft.com/office/powerpoint/2010/main" val="3500163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62517" y="1333499"/>
            <a:ext cx="7162800" cy="2286001"/>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(16)</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Historical background (17-22)</a:t>
            </a:r>
          </a:p>
          <a:p>
            <a:pPr marL="457200" lvl="3" indent="-457200">
              <a:lnSpc>
                <a:spcPct val="100000"/>
              </a:lnSpc>
              <a:spcBef>
                <a:spcPts val="0"/>
              </a:spcBef>
              <a:spcAft>
                <a:spcPts val="12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Messiah (23-25)</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Gospel (26-29)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Resurrection (30-37)</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Application to Paul’s audience (38-39)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Warning (40-41)</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3" name="Rectangle 2">
            <a:extLst>
              <a:ext uri="{FF2B5EF4-FFF2-40B4-BE49-F238E27FC236}">
                <a16:creationId xmlns:a16="http://schemas.microsoft.com/office/drawing/2014/main" id="{CFF9EAEF-268C-43BD-40D5-9BE88435B175}"/>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13:16-41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Message</a:t>
            </a:r>
          </a:p>
        </p:txBody>
      </p:sp>
    </p:spTree>
    <p:extLst>
      <p:ext uri="{BB962C8B-B14F-4D97-AF65-F5344CB8AC3E}">
        <p14:creationId xmlns:p14="http://schemas.microsoft.com/office/powerpoint/2010/main" val="2401201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13:23-25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Messiah</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err="1">
                <a:effectLst>
                  <a:outerShdw blurRad="38100" dist="38100" dir="2700000" algn="tl">
                    <a:srgbClr val="000000">
                      <a:alpha val="43137"/>
                    </a:srgbClr>
                  </a:outerShdw>
                </a:effectLst>
                <a:latin typeface="Calibri" panose="020F0502020204030204" pitchFamily="34" charset="0"/>
              </a:rPr>
              <a:t>Davidic</a:t>
            </a:r>
            <a:r>
              <a:rPr lang="en-US" sz="3200" dirty="0">
                <a:effectLst>
                  <a:outerShdw blurRad="38100" dist="38100" dir="2700000" algn="tl">
                    <a:srgbClr val="000000">
                      <a:alpha val="43137"/>
                    </a:srgbClr>
                  </a:outerShdw>
                </a:effectLst>
                <a:latin typeface="Calibri" panose="020F0502020204030204" pitchFamily="34" charset="0"/>
              </a:rPr>
              <a:t> Covenant (23)</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John the Baptist (24-25)</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683878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b="1" u="sng" dirty="0" err="1">
                <a:solidFill>
                  <a:srgbClr val="FFFFCC"/>
                </a:solidFill>
                <a:effectLst>
                  <a:outerShdw blurRad="38100" dist="38100" dir="2700000" algn="tl">
                    <a:srgbClr val="000000">
                      <a:alpha val="43137"/>
                    </a:srgbClr>
                  </a:outerShdw>
                </a:effectLst>
                <a:latin typeface="Calibri" panose="020F0502020204030204" pitchFamily="34" charset="0"/>
              </a:rPr>
              <a:t>Davidic</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 Covenant (23)</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John the Baptist (24-25)</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63D80D37-3774-EB80-12E7-356064BF589B}"/>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13:23-25</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Messiah</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673568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09073-38EC-3543-952F-3CCB2BED563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6F79C0F-37E8-2BA7-CDE2-7665D45D771D}"/>
              </a:ext>
            </a:extLst>
          </p:cNvPr>
          <p:cNvPicPr>
            <a:picLocks noChangeAspect="1"/>
          </p:cNvPicPr>
          <p:nvPr/>
        </p:nvPicPr>
        <p:blipFill>
          <a:blip r:embed="rId2"/>
          <a:stretch>
            <a:fillRect/>
          </a:stretch>
        </p:blipFill>
        <p:spPr>
          <a:xfrm>
            <a:off x="1925434" y="228600"/>
            <a:ext cx="834113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5046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err="1">
                <a:effectLst>
                  <a:outerShdw blurRad="38100" dist="38100" dir="2700000" algn="tl">
                    <a:srgbClr val="000000">
                      <a:alpha val="43137"/>
                    </a:srgbClr>
                  </a:outerShdw>
                </a:effectLst>
                <a:latin typeface="Calibri" panose="020F0502020204030204" pitchFamily="34" charset="0"/>
              </a:rPr>
              <a:t>Davidic</a:t>
            </a:r>
            <a:r>
              <a:rPr lang="en-US" sz="3200" dirty="0">
                <a:effectLst>
                  <a:outerShdw blurRad="38100" dist="38100" dir="2700000" algn="tl">
                    <a:srgbClr val="000000">
                      <a:alpha val="43137"/>
                    </a:srgbClr>
                  </a:outerShdw>
                </a:effectLst>
                <a:latin typeface="Calibri" panose="020F0502020204030204" pitchFamily="34" charset="0"/>
              </a:rPr>
              <a:t> Covenant (23)</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John the Baptist (24-25)</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5DD8D42-8F67-A9FF-1C54-586FFF7F0CB0}"/>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13:23-25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Messiah</a:t>
            </a:r>
          </a:p>
        </p:txBody>
      </p:sp>
    </p:spTree>
    <p:extLst>
      <p:ext uri="{BB962C8B-B14F-4D97-AF65-F5344CB8AC3E}">
        <p14:creationId xmlns:p14="http://schemas.microsoft.com/office/powerpoint/2010/main" val="642732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76EB1D-8D4C-4733-91AF-0E5EC4A498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23740"/>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John 1:29</a:t>
            </a:r>
          </a:p>
          <a:p>
            <a:pPr algn="just">
              <a:spcBef>
                <a:spcPts val="0"/>
              </a:spcBef>
              <a:spcAft>
                <a:spcPts val="0"/>
              </a:spcAft>
            </a:pPr>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rPr>
              <a:t>The next day he saw Jesus coming to him, and said, ‘Behold, the Lamb of God who takes away the sin of the </a:t>
            </a:r>
            <a:r>
              <a:rPr lang="en-US" sz="3600" b="1" i="0" u="sng" strike="noStrike" dirty="0">
                <a:solidFill>
                  <a:srgbClr val="FFFFCC"/>
                </a:solidFill>
                <a:effectLst/>
                <a:latin typeface="Calibri" panose="020F0502020204030204" pitchFamily="34" charset="0"/>
              </a:rPr>
              <a:t>world</a:t>
            </a:r>
            <a:r>
              <a:rPr lang="en-US" sz="3600" b="0" i="0" u="none" strike="noStrike" dirty="0">
                <a:effectLst/>
                <a:latin typeface="Calibri" panose="020F0502020204030204" pitchFamily="34" charset="0"/>
              </a:rPr>
              <a:t>!</a:t>
            </a:r>
            <a:r>
              <a:rPr lang="en-US" sz="3600" dirty="0">
                <a:latin typeface="Calibri" panose="020F0502020204030204" pitchFamily="34" charset="0"/>
              </a:rPr>
              <a:t>’”</a:t>
            </a:r>
            <a:endParaRPr lang="en-US" altLang="en-US" sz="3600" kern="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2A3BEA0-6095-CA00-CBA8-9529F91DE799}"/>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l="15686" t="9479" r="15686" b="13813"/>
          <a:stretch/>
        </p:blipFill>
        <p:spPr>
          <a:xfrm>
            <a:off x="4648862" y="2423160"/>
            <a:ext cx="2894276" cy="2377440"/>
          </a:xfrm>
          <a:prstGeom prst="rect">
            <a:avLst/>
          </a:prstGeom>
          <a:ln w="38100">
            <a:solidFill>
              <a:schemeClr val="tx1"/>
            </a:solidFill>
          </a:ln>
        </p:spPr>
      </p:pic>
    </p:spTree>
    <p:extLst>
      <p:ext uri="{BB962C8B-B14F-4D97-AF65-F5344CB8AC3E}">
        <p14:creationId xmlns:p14="http://schemas.microsoft.com/office/powerpoint/2010/main" val="3837835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62517" y="1333499"/>
            <a:ext cx="7162800" cy="2286001"/>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(16)</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Historical background (17-22)</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Messiah (23-25)</a:t>
            </a:r>
          </a:p>
          <a:p>
            <a:pPr marL="457200" lvl="3" indent="-457200">
              <a:lnSpc>
                <a:spcPct val="100000"/>
              </a:lnSpc>
              <a:spcBef>
                <a:spcPts val="0"/>
              </a:spcBef>
              <a:spcAft>
                <a:spcPts val="12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Gospel (26-29)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Resurrection (30-37)</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Application to Paul’s audience (38-39)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Warning (40-41)</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7707EFD-9930-04D8-62D3-964E391AF630}"/>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13:16-41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Message</a:t>
            </a:r>
          </a:p>
        </p:txBody>
      </p:sp>
    </p:spTree>
    <p:extLst>
      <p:ext uri="{BB962C8B-B14F-4D97-AF65-F5344CB8AC3E}">
        <p14:creationId xmlns:p14="http://schemas.microsoft.com/office/powerpoint/2010/main" val="2515853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53EDB-FB17-FD34-EF84-2A9BFA1EA76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C7348C9-587E-B85A-CDD3-41345DD7B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BEAF2124-4B22-EED0-CFE8-CB6F65A1BB48}"/>
              </a:ext>
            </a:extLst>
          </p:cNvPr>
          <p:cNvSpPr>
            <a:spLocks noChangeArrowheads="1"/>
          </p:cNvSpPr>
          <p:nvPr/>
        </p:nvSpPr>
        <p:spPr bwMode="auto">
          <a:xfrm>
            <a:off x="609600" y="0"/>
            <a:ext cx="10972800" cy="297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a:lnSpc>
                <a:spcPct val="90000"/>
              </a:lnSpc>
              <a:spcAft>
                <a:spcPts val="9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15:3-4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I handed down to you as of first importance what I also received, that Christ died for our sins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that He was buried, and that He was raised on the third day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93481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13:26-29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Gospel</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Paul’s audience (26)</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Death (27-28)</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Burial (29)</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710159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3364622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Application to Paul’s audience (26)</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Death (27-28)</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Burial (29)</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891923B4-CC26-5698-D710-FCD86CB92AE3}"/>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4"/>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13:26-29</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Gospel</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3722197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extLst>
              <p:ext uri="{D42A27DB-BD31-4B8C-83A1-F6EECF244321}">
                <p14:modId xmlns:p14="http://schemas.microsoft.com/office/powerpoint/2010/main" val="3865374218"/>
              </p:ext>
            </p:extLst>
          </p:nvPr>
        </p:nvGraphicFramePr>
        <p:xfrm>
          <a:off x="746760" y="701040"/>
          <a:ext cx="10698480" cy="5455920"/>
        </p:xfrm>
        <a:graphic>
          <a:graphicData uri="http://schemas.openxmlformats.org/drawingml/2006/table">
            <a:tbl>
              <a:tblPr firstRow="1" bandRow="1">
                <a:tableStyleId>{073A0DAA-6AF3-43AB-8588-CEC1D06C72B9}</a:tableStyleId>
              </a:tblPr>
              <a:tblGrid>
                <a:gridCol w="2834640">
                  <a:extLst>
                    <a:ext uri="{9D8B030D-6E8A-4147-A177-3AD203B41FA5}">
                      <a16:colId xmlns:a16="http://schemas.microsoft.com/office/drawing/2014/main" val="4083022562"/>
                    </a:ext>
                  </a:extLst>
                </a:gridCol>
                <a:gridCol w="2834640">
                  <a:extLst>
                    <a:ext uri="{9D8B030D-6E8A-4147-A177-3AD203B41FA5}">
                      <a16:colId xmlns:a16="http://schemas.microsoft.com/office/drawing/2014/main" val="1397627422"/>
                    </a:ext>
                  </a:extLst>
                </a:gridCol>
                <a:gridCol w="2194560">
                  <a:extLst>
                    <a:ext uri="{9D8B030D-6E8A-4147-A177-3AD203B41FA5}">
                      <a16:colId xmlns:a16="http://schemas.microsoft.com/office/drawing/2014/main" val="3861418638"/>
                    </a:ext>
                  </a:extLst>
                </a:gridCol>
                <a:gridCol w="2834640">
                  <a:extLst>
                    <a:ext uri="{9D8B030D-6E8A-4147-A177-3AD203B41FA5}">
                      <a16:colId xmlns:a16="http://schemas.microsoft.com/office/drawing/2014/main" val="1991858644"/>
                    </a:ext>
                  </a:extLst>
                </a:gridCol>
              </a:tblGrid>
              <a:tr h="106680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Tenses of Salvation</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chemeClr val="bg2"/>
                          </a:solidFill>
                          <a:effectLst/>
                          <a:latin typeface="Calibri" panose="020F0502020204030204" pitchFamily="34" charset="0"/>
                        </a:rPr>
                        <a:t>Phase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Justification</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6600"/>
                          </a:solidFill>
                          <a:effectLst/>
                          <a:latin typeface="Calibri" panose="020F0502020204030204" pitchFamily="34" charset="0"/>
                        </a:rPr>
                        <a:t>Sanctification</a:t>
                      </a:r>
                    </a:p>
                  </a:txBody>
                  <a:tcPr marT="45711" marB="45711"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rPr>
                        <a:t>Glorification</a:t>
                      </a:r>
                    </a:p>
                  </a:txBody>
                  <a:tcPr marT="45711" marB="45711" anchor="ctr" horzOverflow="overflow"/>
                </a:tc>
                <a:extLst>
                  <a:ext uri="{0D108BD9-81ED-4DB2-BD59-A6C34878D82A}">
                    <a16:rowId xmlns:a16="http://schemas.microsoft.com/office/drawing/2014/main" val="1624996199"/>
                  </a:ext>
                </a:extLst>
              </a:tr>
              <a:tr h="10972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mn-cs"/>
                        </a:rPr>
                        <a:t>Tense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Past</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6600"/>
                          </a:solidFill>
                          <a:effectLst/>
                          <a:latin typeface="Calibri" panose="020F0502020204030204" pitchFamily="34" charset="0"/>
                        </a:rPr>
                        <a:t>Present</a:t>
                      </a:r>
                    </a:p>
                  </a:txBody>
                  <a:tcPr marT="45711" marB="45711"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rPr>
                        <a:t>Future</a:t>
                      </a:r>
                    </a:p>
                  </a:txBody>
                  <a:tcPr marT="45711" marB="45711" anchor="ctr" horzOverflow="overflow"/>
                </a:tc>
                <a:extLst>
                  <a:ext uri="{0D108BD9-81ED-4DB2-BD59-A6C34878D82A}">
                    <a16:rowId xmlns:a16="http://schemas.microsoft.com/office/drawing/2014/main" val="3636852434"/>
                  </a:ext>
                </a:extLst>
              </a:tr>
              <a:tr h="10972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mn-cs"/>
                        </a:rPr>
                        <a:t>Saved from sin’s:</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Penalty</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6600"/>
                          </a:solidFill>
                          <a:effectLst/>
                          <a:latin typeface="Calibri" panose="020F0502020204030204" pitchFamily="34" charset="0"/>
                        </a:rPr>
                        <a:t>Power</a:t>
                      </a:r>
                    </a:p>
                  </a:txBody>
                  <a:tcPr marT="45711" marB="45711"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rPr>
                        <a:t>Presence</a:t>
                      </a:r>
                    </a:p>
                  </a:txBody>
                  <a:tcPr marT="45711" marB="45711" anchor="ctr" horzOverflow="overflow"/>
                </a:tc>
                <a:extLst>
                  <a:ext uri="{0D108BD9-81ED-4DB2-BD59-A6C34878D82A}">
                    <a16:rowId xmlns:a16="http://schemas.microsoft.com/office/drawing/2014/main" val="3808086373"/>
                  </a:ext>
                </a:extLst>
              </a:tr>
              <a:tr h="10972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mn-cs"/>
                        </a:rPr>
                        <a:t>Scripture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Eph 2:8-9; Titus 3:5</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6600"/>
                          </a:solidFill>
                          <a:effectLst/>
                          <a:latin typeface="Calibri" panose="020F0502020204030204" pitchFamily="34" charset="0"/>
                        </a:rPr>
                        <a:t>Philip 2:12</a:t>
                      </a:r>
                    </a:p>
                  </a:txBody>
                  <a:tcPr marT="45711" marB="45711"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rPr>
                        <a:t>Rom 5:10</a:t>
                      </a:r>
                    </a:p>
                  </a:txBody>
                  <a:tcPr marT="45711" marB="45711" anchor="ctr" horzOverflow="overflow"/>
                </a:tc>
                <a:extLst>
                  <a:ext uri="{0D108BD9-81ED-4DB2-BD59-A6C34878D82A}">
                    <a16:rowId xmlns:a16="http://schemas.microsoft.com/office/drawing/2014/main" val="4167479987"/>
                  </a:ext>
                </a:extLst>
              </a:tr>
            </a:tbl>
          </a:graphicData>
        </a:graphic>
      </p:graphicFrame>
    </p:spTree>
    <p:extLst>
      <p:ext uri="{BB962C8B-B14F-4D97-AF65-F5344CB8AC3E}">
        <p14:creationId xmlns:p14="http://schemas.microsoft.com/office/powerpoint/2010/main" val="2754450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Paul’s audience (26)</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Death (27-28)</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Burial (29)</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A5C6DF21-8B76-3790-52FE-A26D67BB2543}"/>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13:26-29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Gospel</a:t>
            </a:r>
          </a:p>
        </p:txBody>
      </p:sp>
    </p:spTree>
    <p:extLst>
      <p:ext uri="{BB962C8B-B14F-4D97-AF65-F5344CB8AC3E}">
        <p14:creationId xmlns:p14="http://schemas.microsoft.com/office/powerpoint/2010/main" val="708782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AFA8-C943-742C-573A-A4DD87F76C8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5EF28E9-144A-04DC-3A30-D78E9BB1AD7A}"/>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13:27-28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Death</a:t>
            </a:r>
          </a:p>
        </p:txBody>
      </p:sp>
      <p:sp>
        <p:nvSpPr>
          <p:cNvPr id="161795" name="Rectangle 3">
            <a:extLst>
              <a:ext uri="{FF2B5EF4-FFF2-40B4-BE49-F238E27FC236}">
                <a16:creationId xmlns:a16="http://schemas.microsoft.com/office/drawing/2014/main" id="{D8CEA5E7-A0E5-B510-8099-28F2BAD5302E}"/>
              </a:ext>
            </a:extLst>
          </p:cNvPr>
          <p:cNvSpPr>
            <a:spLocks noGrp="1" noChangeArrowheads="1"/>
          </p:cNvSpPr>
          <p:nvPr>
            <p:ph type="body" idx="1"/>
          </p:nvPr>
        </p:nvSpPr>
        <p:spPr>
          <a:xfrm>
            <a:off x="762000" y="2286000"/>
            <a:ext cx="7772400" cy="25908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Ignorance (27)</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Guilt (28)</a:t>
            </a:r>
          </a:p>
          <a:p>
            <a:pPr marL="0" lvl="1" indent="-914400">
              <a:lnSpc>
                <a:spcPct val="100000"/>
              </a:lnSpc>
              <a:spcBef>
                <a:spcPts val="0"/>
              </a:spcBef>
              <a:spcAft>
                <a:spcPts val="2400"/>
              </a:spcAft>
              <a:buClr>
                <a:srgbClr val="00FFFF"/>
              </a:buClr>
              <a:buFont typeface="+mj-lt"/>
              <a:buAutoNum type="romanLcPeriod"/>
              <a:defRPr/>
            </a:pPr>
            <a:endPar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914206A-7022-6505-89CE-3D158314A44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973301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AFA8-C943-742C-573A-A4DD87F76C8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8CEA5E7-A0E5-B510-8099-28F2BAD5302E}"/>
              </a:ext>
            </a:extLst>
          </p:cNvPr>
          <p:cNvSpPr>
            <a:spLocks noGrp="1" noChangeArrowheads="1"/>
          </p:cNvSpPr>
          <p:nvPr>
            <p:ph type="body" idx="1"/>
          </p:nvPr>
        </p:nvSpPr>
        <p:spPr>
          <a:xfrm>
            <a:off x="762000" y="2286000"/>
            <a:ext cx="7772400" cy="25908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Ignorance (27)</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Guilt (28)</a:t>
            </a:r>
          </a:p>
          <a:p>
            <a:pPr marL="0" lvl="1" indent="-914400">
              <a:lnSpc>
                <a:spcPct val="100000"/>
              </a:lnSpc>
              <a:spcBef>
                <a:spcPts val="0"/>
              </a:spcBef>
              <a:spcAft>
                <a:spcPts val="2400"/>
              </a:spcAft>
              <a:buClr>
                <a:srgbClr val="00FFFF"/>
              </a:buClr>
              <a:buFont typeface="+mj-lt"/>
              <a:buAutoNum type="romanLcPeriod"/>
              <a:defRPr/>
            </a:pPr>
            <a:endPar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914206A-7022-6505-89CE-3D158314A44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4945158B-8836-D162-132C-BD830C1408F4}"/>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FFC000"/>
              </a:buClr>
              <a:buFont typeface="+mj-lt"/>
              <a:buAutoNum type="alphaLcParenR" startAt="2"/>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13:27-28</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Death</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424332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F6CA8-21CA-F387-85C4-248D18A4C58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CFB708C-2962-1C8A-CD55-4EBEE27345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DA59DB96-7BC8-0B25-B91A-1A6BE01C6929}"/>
              </a:ext>
            </a:extLst>
          </p:cNvPr>
          <p:cNvSpPr>
            <a:spLocks noChangeArrowheads="1"/>
          </p:cNvSpPr>
          <p:nvPr/>
        </p:nvSpPr>
        <p:spPr bwMode="auto">
          <a:xfrm>
            <a:off x="609600" y="0"/>
            <a:ext cx="10972800" cy="3016210"/>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John 5:39, 46</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search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think that in them you have eternal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these that testify about Me…</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you believed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would believe Me, for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wrote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8218006-9AE9-86B9-4DE6-1316F82BE9B7}"/>
              </a:ext>
            </a:extLst>
          </p:cNvPr>
          <p:cNvPicPr>
            <a:picLocks noChangeAspect="1"/>
          </p:cNvPicPr>
          <p:nvPr/>
        </p:nvPicPr>
        <p:blipFill>
          <a:blip r:embed="rId3"/>
          <a:stretch>
            <a:fillRect/>
          </a:stretch>
        </p:blipFill>
        <p:spPr>
          <a:xfrm>
            <a:off x="5181600" y="3048000"/>
            <a:ext cx="182880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9093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025A1-57E0-F13A-5280-95F2285E705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86CB9D6-9AA0-7D8E-98AD-6BE305F267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BA8F8562-235C-51D3-EA6E-816C1CFC2284}"/>
              </a:ext>
            </a:extLst>
          </p:cNvPr>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Luke 24:27, 44</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27</a:t>
            </a:r>
            <a:r>
              <a:rPr lang="en-US" b="1" baseline="30000" dirty="0"/>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44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6424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F1184-001A-E3F3-8A03-34C95060966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8525DC0-9F8C-A969-4ECB-A3CCBE46AE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4E018CB1-3308-BE13-B0E4-F90E4BE3C52F}"/>
              </a:ext>
            </a:extLst>
          </p:cNvPr>
          <p:cNvSpPr>
            <a:spLocks noChangeArrowheads="1"/>
          </p:cNvSpPr>
          <p:nvPr/>
        </p:nvSpPr>
        <p:spPr bwMode="auto">
          <a:xfrm>
            <a:off x="609600" y="1"/>
            <a:ext cx="10972800" cy="5232202"/>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17:1-3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they had traveled through Amphipolis and Apollonia, they came to Thessalonica, where there was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synagogue of the Jews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according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Paul’s custom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 visited them, and for three Sabbaths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reasoned with them from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explaining and giving evidence that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 had to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suffer and rise from the dead, and saying, “This Jesus whom I am proclaiming to you is the Christ.”</a:t>
            </a:r>
          </a:p>
        </p:txBody>
      </p:sp>
    </p:spTree>
    <p:extLst>
      <p:ext uri="{BB962C8B-B14F-4D97-AF65-F5344CB8AC3E}">
        <p14:creationId xmlns:p14="http://schemas.microsoft.com/office/powerpoint/2010/main" val="2256176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D7F87-BB9C-9A1C-5D73-44B23E3A66F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34BEA6D-F490-2A30-6B3B-C595E3DC70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A8763045-1A3F-1E2E-F9E1-3B877128F441}"/>
              </a:ext>
            </a:extLst>
          </p:cNvPr>
          <p:cNvSpPr>
            <a:spLocks noChangeArrowheads="1"/>
          </p:cNvSpPr>
          <p:nvPr/>
        </p:nvSpPr>
        <p:spPr bwMode="auto">
          <a:xfrm>
            <a:off x="609600" y="0"/>
            <a:ext cx="10972800" cy="297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a:lnSpc>
                <a:spcPct val="90000"/>
              </a:lnSpc>
              <a:spcAft>
                <a:spcPts val="9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15:3-4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I handed down to you as of first importance what I also received, that Christ died for our sins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that He was buried, and that He was raised on the third day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5442FD25-54F5-9EB8-B21F-DA6B5B288F6C}"/>
              </a:ext>
            </a:extLst>
          </p:cNvPr>
          <p:cNvPicPr>
            <a:picLocks noChangeAspect="1"/>
          </p:cNvPicPr>
          <p:nvPr/>
        </p:nvPicPr>
        <p:blipFill>
          <a:blip r:embed="rId3"/>
          <a:stretch>
            <a:fillRect/>
          </a:stretch>
        </p:blipFill>
        <p:spPr>
          <a:xfrm>
            <a:off x="4722840" y="3048000"/>
            <a:ext cx="2746321"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5312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AFA8-C943-742C-573A-A4DD87F76C8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8CEA5E7-A0E5-B510-8099-28F2BAD5302E}"/>
              </a:ext>
            </a:extLst>
          </p:cNvPr>
          <p:cNvSpPr>
            <a:spLocks noGrp="1" noChangeArrowheads="1"/>
          </p:cNvSpPr>
          <p:nvPr>
            <p:ph type="body" idx="1"/>
          </p:nvPr>
        </p:nvSpPr>
        <p:spPr>
          <a:xfrm>
            <a:off x="762000" y="2286000"/>
            <a:ext cx="7772400" cy="25908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Ignorance (27)</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Guilt (28)</a:t>
            </a:r>
          </a:p>
          <a:p>
            <a:pPr marL="0" lvl="1" indent="-914400">
              <a:lnSpc>
                <a:spcPct val="100000"/>
              </a:lnSpc>
              <a:spcBef>
                <a:spcPts val="0"/>
              </a:spcBef>
              <a:spcAft>
                <a:spcPts val="2400"/>
              </a:spcAft>
              <a:buClr>
                <a:srgbClr val="00FFFF"/>
              </a:buClr>
              <a:buFont typeface="+mj-lt"/>
              <a:buAutoNum type="romanLcPeriod"/>
              <a:defRPr/>
            </a:pPr>
            <a:endPar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914206A-7022-6505-89CE-3D158314A44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7B02424-9B00-25BE-83C1-2AA3226CA577}"/>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13:27-28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Death</a:t>
            </a:r>
          </a:p>
        </p:txBody>
      </p:sp>
    </p:spTree>
    <p:extLst>
      <p:ext uri="{BB962C8B-B14F-4D97-AF65-F5344CB8AC3E}">
        <p14:creationId xmlns:p14="http://schemas.microsoft.com/office/powerpoint/2010/main" val="3305521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35C6B1-F559-8B8A-3DEF-37AF46BEFA7B}"/>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3A5DC6F5-8510-436D-E8B0-6070C4A606E1}"/>
              </a:ext>
            </a:extLst>
          </p:cNvPr>
          <p:cNvSpPr>
            <a:spLocks noGrp="1" noChangeArrowheads="1"/>
          </p:cNvSpPr>
          <p:nvPr>
            <p:ph idx="1"/>
          </p:nvPr>
        </p:nvSpPr>
        <p:spPr>
          <a:xfrm>
            <a:off x="609600" y="1143001"/>
            <a:ext cx="83058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b="1" u="sng" dirty="0">
                <a:solidFill>
                  <a:srgbClr val="FFFFCC"/>
                </a:solidFill>
              </a:rPr>
              <a:t>1</a:t>
            </a:r>
            <a:r>
              <a:rPr lang="en-US" altLang="en-US" sz="3200" b="1" u="sng" baseline="30000" dirty="0">
                <a:solidFill>
                  <a:srgbClr val="FFFFCC"/>
                </a:solidFill>
              </a:rPr>
              <a:t>st</a:t>
            </a:r>
            <a:r>
              <a:rPr lang="en-US" altLang="en-US" sz="3200" b="1" u="sng" dirty="0">
                <a:solidFill>
                  <a:srgbClr val="FFFFCC"/>
                </a:solidFill>
              </a:rPr>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dirty="0"/>
              <a:t>2</a:t>
            </a:r>
            <a:r>
              <a:rPr lang="en-US" altLang="en-US" sz="3200" baseline="30000" dirty="0"/>
              <a:t>nd</a:t>
            </a:r>
            <a:r>
              <a:rPr lang="en-US" altLang="en-US" sz="3200" dirty="0"/>
              <a:t>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C5931ECC-E48B-4994-3CF8-6C181087D71C}"/>
              </a:ext>
            </a:extLst>
          </p:cNvPr>
          <p:cNvPicPr>
            <a:picLocks noChangeAspect="1"/>
          </p:cNvPicPr>
          <p:nvPr/>
        </p:nvPicPr>
        <p:blipFill>
          <a:blip r:embed="rId2"/>
          <a:stretch>
            <a:fillRect/>
          </a:stretch>
        </p:blipFill>
        <p:spPr>
          <a:xfrm>
            <a:off x="8915400" y="2057400"/>
            <a:ext cx="2677732" cy="2743200"/>
          </a:xfrm>
          <a:prstGeom prst="rect">
            <a:avLst/>
          </a:prstGeom>
        </p:spPr>
      </p:pic>
      <p:pic>
        <p:nvPicPr>
          <p:cNvPr id="4" name="Picture 3">
            <a:extLst>
              <a:ext uri="{FF2B5EF4-FFF2-40B4-BE49-F238E27FC236}">
                <a16:creationId xmlns:a16="http://schemas.microsoft.com/office/drawing/2014/main" id="{9EFF9151-7963-0E5E-3CEB-6818D5CFD8B6}"/>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Paul’s audience (26)</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Death (27-28)</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Burial (29)</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3" name="Rectangle 2">
            <a:extLst>
              <a:ext uri="{FF2B5EF4-FFF2-40B4-BE49-F238E27FC236}">
                <a16:creationId xmlns:a16="http://schemas.microsoft.com/office/drawing/2014/main" id="{23635582-D425-0E09-AA07-DA3E0DDCD5E9}"/>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4"/>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13:26-29</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Gospel</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26266108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76BD6-9BFF-EC3C-7515-1BC827BFC91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A94B476-343B-0A8D-4F04-2485AD6FD0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A0F3D0D4-C705-FF05-75CF-F3A34E817ECA}"/>
              </a:ext>
            </a:extLst>
          </p:cNvPr>
          <p:cNvSpPr>
            <a:spLocks noChangeArrowheads="1"/>
          </p:cNvSpPr>
          <p:nvPr/>
        </p:nvSpPr>
        <p:spPr bwMode="auto">
          <a:xfrm>
            <a:off x="609600" y="0"/>
            <a:ext cx="10972800" cy="3016210"/>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John 5:39, 46</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search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think that in them you have eternal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these that testify about Me…</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you believed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would believe Me, for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wrote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815348B3-F2C7-CB11-6DBD-4FBFAE41E6F4}"/>
              </a:ext>
            </a:extLst>
          </p:cNvPr>
          <p:cNvPicPr>
            <a:picLocks noChangeAspect="1"/>
          </p:cNvPicPr>
          <p:nvPr/>
        </p:nvPicPr>
        <p:blipFill>
          <a:blip r:embed="rId3"/>
          <a:stretch>
            <a:fillRect/>
          </a:stretch>
        </p:blipFill>
        <p:spPr>
          <a:xfrm>
            <a:off x="5181600" y="3048000"/>
            <a:ext cx="182880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1991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C7FC7-5721-CB7B-C23C-A28DD7364D8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D516F6F-25D5-FA49-A2D3-64B793EB7E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11D0C4F8-C60C-A3BF-A0C2-A2452D46CA9A}"/>
              </a:ext>
            </a:extLst>
          </p:cNvPr>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Luke 24:27, 44</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27</a:t>
            </a:r>
            <a:r>
              <a:rPr lang="en-US" b="1" baseline="30000" dirty="0"/>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44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0946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3BC69-F118-D20B-53D8-4BB5FEE0DB0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A2F59D4-9549-37D6-B5F6-F786E90365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08CD1C06-B055-960B-0CA7-A0A9CD7AA5E7}"/>
              </a:ext>
            </a:extLst>
          </p:cNvPr>
          <p:cNvSpPr>
            <a:spLocks noChangeArrowheads="1"/>
          </p:cNvSpPr>
          <p:nvPr/>
        </p:nvSpPr>
        <p:spPr bwMode="auto">
          <a:xfrm>
            <a:off x="609600" y="1"/>
            <a:ext cx="10972800" cy="5232202"/>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17:1-3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they had traveled through Amphipolis and Apollonia, they came to Thessalonica, where there was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synagogue of the Jews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according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Paul’s custom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 visited them, and for three Sabbaths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reasoned with them from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explaining and giving evidence that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 had to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suffer and rise from the dead, and saying, “This Jesus whom I am proclaiming to you is the Christ.”</a:t>
            </a:r>
          </a:p>
        </p:txBody>
      </p:sp>
    </p:spTree>
    <p:extLst>
      <p:ext uri="{BB962C8B-B14F-4D97-AF65-F5344CB8AC3E}">
        <p14:creationId xmlns:p14="http://schemas.microsoft.com/office/powerpoint/2010/main" val="971118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1C10C-3CAE-832E-17A7-4BC97AE37E7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F6248BF-7131-A44C-CC5F-4C942F678A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52252448-F10F-FDCA-0DDE-D537C02759EF}"/>
              </a:ext>
            </a:extLst>
          </p:cNvPr>
          <p:cNvSpPr>
            <a:spLocks noChangeArrowheads="1"/>
          </p:cNvSpPr>
          <p:nvPr/>
        </p:nvSpPr>
        <p:spPr bwMode="auto">
          <a:xfrm>
            <a:off x="609600" y="0"/>
            <a:ext cx="10972800" cy="297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a:lnSpc>
                <a:spcPct val="90000"/>
              </a:lnSpc>
              <a:spcAft>
                <a:spcPts val="9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15:3-4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I handed down to you as of first importance what I also received, that Christ died for our sins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that He was buried, and that He was raised on the third day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B61B8290-E09B-7CE0-1E6D-BD2D46795072}"/>
              </a:ext>
            </a:extLst>
          </p:cNvPr>
          <p:cNvPicPr>
            <a:picLocks noChangeAspect="1"/>
          </p:cNvPicPr>
          <p:nvPr/>
        </p:nvPicPr>
        <p:blipFill>
          <a:blip r:embed="rId3"/>
          <a:stretch>
            <a:fillRect/>
          </a:stretch>
        </p:blipFill>
        <p:spPr>
          <a:xfrm>
            <a:off x="4722840" y="3048000"/>
            <a:ext cx="2746321"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0029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62517" y="1333499"/>
            <a:ext cx="7162800" cy="2286001"/>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(16)</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Historical background (17-22)</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Messiah (23-25)</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Gospel (26-29)</a:t>
            </a:r>
          </a:p>
          <a:p>
            <a:pPr marL="457200" lvl="3" indent="-457200">
              <a:lnSpc>
                <a:spcPct val="100000"/>
              </a:lnSpc>
              <a:spcBef>
                <a:spcPts val="0"/>
              </a:spcBef>
              <a:spcAft>
                <a:spcPts val="12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Resurrection (30-37)</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Application to Paul’s audience (38-39)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Warning (40-41)</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3" name="Rectangle 2">
            <a:extLst>
              <a:ext uri="{FF2B5EF4-FFF2-40B4-BE49-F238E27FC236}">
                <a16:creationId xmlns:a16="http://schemas.microsoft.com/office/drawing/2014/main" id="{9BD645EF-FB48-CCBD-2D1F-BD2198919833}"/>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13:16-41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Message</a:t>
            </a:r>
          </a:p>
        </p:txBody>
      </p:sp>
    </p:spTree>
    <p:extLst>
      <p:ext uri="{BB962C8B-B14F-4D97-AF65-F5344CB8AC3E}">
        <p14:creationId xmlns:p14="http://schemas.microsoft.com/office/powerpoint/2010/main" val="4971039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13:30-37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Resurrection</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7150" lvl="2"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Fact of Resurrection (30-31)</a:t>
            </a:r>
          </a:p>
          <a:p>
            <a:pPr marL="57150" lvl="2"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Good news of Gospel (32-33)</a:t>
            </a:r>
          </a:p>
          <a:p>
            <a:pPr marL="57150" lvl="2"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Resurrection (34-35)</a:t>
            </a:r>
          </a:p>
          <a:p>
            <a:pPr marL="57150" lvl="2"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Jesus Christ (36-37)</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821797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7150" lvl="2" indent="-514350">
              <a:lnSpc>
                <a:spcPct val="100000"/>
              </a:lnSpc>
              <a:spcBef>
                <a:spcPts val="0"/>
              </a:spcBef>
              <a:spcAft>
                <a:spcPts val="1800"/>
              </a:spcAft>
              <a:buClr>
                <a:srgbClr val="FFC000"/>
              </a:buClr>
              <a:buFont typeface="+mj-lt"/>
              <a:buAutoNum type="alphaLcParenR"/>
              <a:defRPr/>
            </a:pP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Fact of Resurrection (30-31)</a:t>
            </a:r>
          </a:p>
          <a:p>
            <a:pPr marL="57150" lvl="2"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Good news of Gospel (32-33)</a:t>
            </a:r>
          </a:p>
          <a:p>
            <a:pPr marL="57150" lvl="2"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Resurrection (34-35)</a:t>
            </a:r>
          </a:p>
          <a:p>
            <a:pPr marL="57150" lvl="2"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Jesus Christ (36-37)</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2E2C282D-8B50-BFF0-173D-4862B17A8412}"/>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5"/>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13:30-37</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Resurrection</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28645514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004413-D195-4202-B814-105F3A8F7D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15:6-7</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After that He appeared to more than five hundred brethren at one time,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of whom remain until now, but some have fallen asleep</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He appeared to James, then to all the apostles…”</a:t>
            </a:r>
          </a:p>
        </p:txBody>
      </p:sp>
      <p:pic>
        <p:nvPicPr>
          <p:cNvPr id="3" name="Picture 2">
            <a:extLst>
              <a:ext uri="{FF2B5EF4-FFF2-40B4-BE49-F238E27FC236}">
                <a16:creationId xmlns:a16="http://schemas.microsoft.com/office/drawing/2014/main" id="{AAA488FB-503E-4FD1-8BEF-9BEDD43A45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6930" y="3200400"/>
            <a:ext cx="2558143" cy="1645920"/>
          </a:xfrm>
          <a:prstGeom prst="rect">
            <a:avLst/>
          </a:prstGeom>
          <a:ln>
            <a:solidFill>
              <a:schemeClr val="tx1"/>
            </a:solidFill>
          </a:ln>
        </p:spPr>
      </p:pic>
    </p:spTree>
    <p:extLst>
      <p:ext uri="{BB962C8B-B14F-4D97-AF65-F5344CB8AC3E}">
        <p14:creationId xmlns:p14="http://schemas.microsoft.com/office/powerpoint/2010/main" val="2252760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7150" lvl="2" indent="-514350">
              <a:lnSpc>
                <a:spcPct val="100000"/>
              </a:lnSpc>
              <a:spcBef>
                <a:spcPts val="0"/>
              </a:spcBef>
              <a:spcAft>
                <a:spcPts val="1800"/>
              </a:spcAft>
              <a:buClr>
                <a:srgbClr val="FFC000"/>
              </a:buClr>
              <a:buFont typeface="+mj-lt"/>
              <a:buAutoNum type="alphaLcParenR"/>
              <a:defRPr/>
            </a:pPr>
            <a:r>
              <a:rPr lang="en-US" sz="3400" dirty="0">
                <a:effectLst>
                  <a:outerShdw blurRad="38100" dist="38100" dir="2700000" algn="tl">
                    <a:srgbClr val="000000">
                      <a:alpha val="43137"/>
                    </a:srgbClr>
                  </a:outerShdw>
                </a:effectLst>
                <a:latin typeface="Calibri" panose="020F0502020204030204" pitchFamily="34" charset="0"/>
              </a:rPr>
              <a:t>Fact of Resurrection (30-31)</a:t>
            </a:r>
          </a:p>
          <a:p>
            <a:pPr marL="57150" lvl="2"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Good news of Gospel (32-33)</a:t>
            </a:r>
          </a:p>
          <a:p>
            <a:pPr marL="57150" lvl="2"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Resurrection (34-35)</a:t>
            </a:r>
          </a:p>
          <a:p>
            <a:pPr marL="57150" lvl="2"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Jesus Christ (36-37)</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AE5C614F-DFC2-912A-FDB8-E67ED80B1235}"/>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13:30-37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Resurrection</a:t>
            </a:r>
          </a:p>
        </p:txBody>
      </p:sp>
    </p:spTree>
    <p:extLst>
      <p:ext uri="{BB962C8B-B14F-4D97-AF65-F5344CB8AC3E}">
        <p14:creationId xmlns:p14="http://schemas.microsoft.com/office/powerpoint/2010/main" val="1149046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24711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F7742-63E6-F03E-4B6C-0D164ED8854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96C8CC1-8603-91B5-B888-B17E47E487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672E07A9-1EA4-B756-6587-0AFD59C745BB}"/>
              </a:ext>
            </a:extLst>
          </p:cNvPr>
          <p:cNvSpPr>
            <a:spLocks noChangeArrowheads="1"/>
          </p:cNvSpPr>
          <p:nvPr/>
        </p:nvSpPr>
        <p:spPr bwMode="auto">
          <a:xfrm>
            <a:off x="609600" y="0"/>
            <a:ext cx="10972800" cy="3016210"/>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John 5:39, 46</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search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think that in them you have eternal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these that testify about Me…</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you believed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would believe Me, for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wrote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784310A-476D-DBB7-0FC9-5761C5CF7345}"/>
              </a:ext>
            </a:extLst>
          </p:cNvPr>
          <p:cNvPicPr>
            <a:picLocks noChangeAspect="1"/>
          </p:cNvPicPr>
          <p:nvPr/>
        </p:nvPicPr>
        <p:blipFill>
          <a:blip r:embed="rId3"/>
          <a:stretch>
            <a:fillRect/>
          </a:stretch>
        </p:blipFill>
        <p:spPr>
          <a:xfrm>
            <a:off x="5181600" y="3048000"/>
            <a:ext cx="182880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3002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1BBC1-6373-07EB-E0AA-712F0818428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CEAF824-241B-5683-45E5-0787BD091E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EDE05644-2D7A-54A8-02E2-89ACE377F68A}"/>
              </a:ext>
            </a:extLst>
          </p:cNvPr>
          <p:cNvSpPr>
            <a:spLocks noChangeArrowheads="1"/>
          </p:cNvSpPr>
          <p:nvPr/>
        </p:nvSpPr>
        <p:spPr bwMode="auto">
          <a:xfrm>
            <a:off x="609600" y="1"/>
            <a:ext cx="10972800" cy="3993401"/>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Luke 24:27, 44</a:t>
            </a:r>
          </a:p>
          <a:p>
            <a:pPr algn="just" eaLnBrk="1" fontAlgn="auto" hangingPunct="1">
              <a:spcBef>
                <a:spcPts val="0"/>
              </a:spcBef>
              <a:spcAft>
                <a:spcPts val="0"/>
              </a:spcAft>
              <a:defRPr/>
            </a:pPr>
            <a:r>
              <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latin typeface="Calibri" panose="020F0502020204030204" pitchFamily="34" charset="0"/>
                <a:cs typeface="Calibri" panose="020F0502020204030204" pitchFamily="34" charset="0"/>
              </a:rPr>
              <a:t>27</a:t>
            </a:r>
            <a:r>
              <a:rPr lang="en-US" sz="3500" b="1" baseline="30000" dirty="0"/>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latin typeface="Calibri" panose="020F0502020204030204" pitchFamily="34" charset="0"/>
                <a:cs typeface="Calibri" panose="020F0502020204030204" pitchFamily="34" charset="0"/>
              </a:rPr>
              <a:t>44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3487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3D31B-4E5D-D01E-D789-3301F5628EE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F8FEF22-856C-1B4B-D5BF-84240E7B35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FEA756F7-3C91-A62A-0FCD-F7038219209B}"/>
              </a:ext>
            </a:extLst>
          </p:cNvPr>
          <p:cNvSpPr>
            <a:spLocks noChangeArrowheads="1"/>
          </p:cNvSpPr>
          <p:nvPr/>
        </p:nvSpPr>
        <p:spPr bwMode="auto">
          <a:xfrm>
            <a:off x="609600" y="1"/>
            <a:ext cx="10972800" cy="5232202"/>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17:1-3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they had traveled through Amphipolis and Apollonia, they came to Thessalonica, where there was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synagogue of the Jews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according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Paul’s custom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 visited them, and for three Sabbaths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reasoned with them from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explaining and giving evidence that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 had to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suffer and rise from the dead, and saying, “This Jesus whom I am proclaiming to you is the Christ.”</a:t>
            </a:r>
          </a:p>
        </p:txBody>
      </p:sp>
    </p:spTree>
    <p:extLst>
      <p:ext uri="{BB962C8B-B14F-4D97-AF65-F5344CB8AC3E}">
        <p14:creationId xmlns:p14="http://schemas.microsoft.com/office/powerpoint/2010/main" val="2979767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73F7F-1B10-6C5A-EA6F-2E1DA0EAF7D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7280422-6246-8442-8328-1EF7B6C7D6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DB6C2B69-16BD-15AA-FA92-5DFD8F9DDE3C}"/>
              </a:ext>
            </a:extLst>
          </p:cNvPr>
          <p:cNvSpPr>
            <a:spLocks noChangeArrowheads="1"/>
          </p:cNvSpPr>
          <p:nvPr/>
        </p:nvSpPr>
        <p:spPr bwMode="auto">
          <a:xfrm>
            <a:off x="609600" y="0"/>
            <a:ext cx="10972800" cy="297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a:lnSpc>
                <a:spcPct val="90000"/>
              </a:lnSpc>
              <a:spcAft>
                <a:spcPts val="9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15:3-4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I handed down to you as of first importance what I also received, that Christ died for our sins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that He was buried, and that He was raised on the third day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A7C7813E-7CF9-7C9B-F9D0-F900E756DB59}"/>
              </a:ext>
            </a:extLst>
          </p:cNvPr>
          <p:cNvPicPr>
            <a:picLocks noChangeAspect="1"/>
          </p:cNvPicPr>
          <p:nvPr/>
        </p:nvPicPr>
        <p:blipFill>
          <a:blip r:embed="rId3"/>
          <a:stretch>
            <a:fillRect/>
          </a:stretch>
        </p:blipFill>
        <p:spPr>
          <a:xfrm>
            <a:off x="4722840" y="3048000"/>
            <a:ext cx="2746321"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8317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06813"/>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John 1:14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Word became flesh, and dwelt among us, and we saw His glory, glory as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only begotten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monogenēs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Father, full of grace and truth.”</a:t>
            </a:r>
          </a:p>
        </p:txBody>
      </p:sp>
      <p:pic>
        <p:nvPicPr>
          <p:cNvPr id="3" name="Picture 2">
            <a:extLst>
              <a:ext uri="{FF2B5EF4-FFF2-40B4-BE49-F238E27FC236}">
                <a16:creationId xmlns:a16="http://schemas.microsoft.com/office/drawing/2014/main" id="{54F6ABF8-639B-4229-82EC-679EE90DE06E}"/>
              </a:ext>
            </a:extLst>
          </p:cNvPr>
          <p:cNvPicPr>
            <a:picLocks noChangeAspect="1"/>
          </p:cNvPicPr>
          <p:nvPr/>
        </p:nvPicPr>
        <p:blipFill rotWithShape="1">
          <a:blip r:embed="rId3"/>
          <a:srcRect t="10000" r="10556"/>
          <a:stretch/>
        </p:blipFill>
        <p:spPr>
          <a:xfrm>
            <a:off x="4483279" y="2971800"/>
            <a:ext cx="3225442" cy="1828800"/>
          </a:xfrm>
          <a:prstGeom prst="rect">
            <a:avLst/>
          </a:prstGeom>
          <a:ln>
            <a:solidFill>
              <a:schemeClr val="tx1"/>
            </a:solidFill>
          </a:ln>
        </p:spPr>
      </p:pic>
    </p:spTree>
    <p:extLst>
      <p:ext uri="{BB962C8B-B14F-4D97-AF65-F5344CB8AC3E}">
        <p14:creationId xmlns:p14="http://schemas.microsoft.com/office/powerpoint/2010/main" val="140461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76EB1D-8D4C-4733-91AF-0E5EC4A498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23740"/>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John 3:16</a:t>
            </a:r>
          </a:p>
          <a:p>
            <a:pPr algn="just">
              <a:spcBef>
                <a:spcPts val="0"/>
              </a:spcBef>
              <a:spcAft>
                <a:spcPts val="0"/>
              </a:spcAft>
            </a:pPr>
            <a:r>
              <a:rPr lang="en-US" altLang="en-US" sz="3600" kern="0" dirty="0">
                <a:latin typeface="Calibri" panose="020F0502020204030204" pitchFamily="34" charset="0"/>
                <a:cs typeface="Calibri" panose="020F0502020204030204" pitchFamily="34" charset="0"/>
              </a:rPr>
              <a:t>“</a:t>
            </a:r>
            <a: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t>For </a:t>
            </a:r>
            <a:r>
              <a:rPr lang="en-US" altLang="en-US" sz="3600" dirty="0">
                <a:effectLst>
                  <a:outerShdw blurRad="38100" dist="38100" dir="2700000" algn="tl">
                    <a:srgbClr val="000000"/>
                  </a:outerShdw>
                </a:effectLst>
                <a:cs typeface="Calibri" panose="020F0502020204030204" pitchFamily="34" charset="0"/>
              </a:rPr>
              <a:t>God so loved the world, </a:t>
            </a:r>
            <a: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t>that He gave His only </a:t>
            </a:r>
            <a:r>
              <a:rPr lang="en-US" altLang="en-US" sz="3600" b="1" u="sng" dirty="0">
                <a:solidFill>
                  <a:srgbClr val="FFFFCC"/>
                </a:solidFill>
                <a:effectLst>
                  <a:outerShdw blurRad="38100" dist="38100" dir="2700000" algn="tl">
                    <a:srgbClr val="000000"/>
                  </a:outerShdw>
                </a:effectLst>
                <a:cs typeface="Calibri" panose="020F0502020204030204" pitchFamily="34" charset="0"/>
              </a:rPr>
              <a:t>begotten</a:t>
            </a:r>
            <a:r>
              <a:rPr lang="en-US" altLang="en-US" sz="3600" u="sng" dirty="0">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monogenēs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t>Son, that </a:t>
            </a:r>
            <a:r>
              <a:rPr lang="en-US" altLang="en-US" sz="3600" dirty="0">
                <a:effectLst>
                  <a:outerShdw blurRad="38100" dist="38100" dir="2700000" algn="tl">
                    <a:srgbClr val="000000"/>
                  </a:outerShdw>
                </a:effectLst>
                <a:cs typeface="Calibri" panose="020F0502020204030204" pitchFamily="34" charset="0"/>
              </a:rPr>
              <a:t>whoever </a:t>
            </a:r>
            <a: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t>believes in Him shall not perish, but have eternal life</a:t>
            </a:r>
            <a:r>
              <a:rPr lang="en-US" altLang="en-US" sz="3600" kern="0" dirty="0">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B2A3BEA0-6095-CA00-CBA8-9529F91DE799}"/>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l="15686" t="9479" r="15686" b="13813"/>
          <a:stretch/>
        </p:blipFill>
        <p:spPr>
          <a:xfrm>
            <a:off x="4648862" y="2423160"/>
            <a:ext cx="2894276" cy="2377440"/>
          </a:xfrm>
          <a:prstGeom prst="rect">
            <a:avLst/>
          </a:prstGeom>
          <a:ln w="38100">
            <a:solidFill>
              <a:schemeClr val="tx1"/>
            </a:solidFill>
          </a:ln>
        </p:spPr>
      </p:pic>
    </p:spTree>
    <p:extLst>
      <p:ext uri="{BB962C8B-B14F-4D97-AF65-F5344CB8AC3E}">
        <p14:creationId xmlns:p14="http://schemas.microsoft.com/office/powerpoint/2010/main" val="216552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7150" lvl="2" indent="-514350">
              <a:lnSpc>
                <a:spcPct val="100000"/>
              </a:lnSpc>
              <a:spcBef>
                <a:spcPts val="0"/>
              </a:spcBef>
              <a:spcAft>
                <a:spcPts val="1800"/>
              </a:spcAft>
              <a:buClr>
                <a:srgbClr val="FFC000"/>
              </a:buClr>
              <a:buFont typeface="+mj-lt"/>
              <a:buAutoNum type="alphaLcParenR"/>
              <a:defRPr/>
            </a:pPr>
            <a:r>
              <a:rPr lang="en-US" sz="3400" dirty="0">
                <a:effectLst>
                  <a:outerShdw blurRad="38100" dist="38100" dir="2700000" algn="tl">
                    <a:srgbClr val="000000">
                      <a:alpha val="43137"/>
                    </a:srgbClr>
                  </a:outerShdw>
                </a:effectLst>
                <a:latin typeface="Calibri" panose="020F0502020204030204" pitchFamily="34" charset="0"/>
              </a:rPr>
              <a:t>Fact of Resurrection (30-31)</a:t>
            </a:r>
          </a:p>
          <a:p>
            <a:pPr marL="57150" lvl="2"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Good news of Gospel (32-33)</a:t>
            </a:r>
          </a:p>
          <a:p>
            <a:pPr marL="57150" lvl="2"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Resurrection (34-35)</a:t>
            </a:r>
          </a:p>
          <a:p>
            <a:pPr marL="57150" lvl="2"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Jesus Christ (36-37)</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3" name="Rectangle 2">
            <a:extLst>
              <a:ext uri="{FF2B5EF4-FFF2-40B4-BE49-F238E27FC236}">
                <a16:creationId xmlns:a16="http://schemas.microsoft.com/office/drawing/2014/main" id="{94019249-45D5-AD2A-D830-D8BB9F190196}"/>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13:30-37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Resurrection</a:t>
            </a:r>
          </a:p>
        </p:txBody>
      </p:sp>
    </p:spTree>
    <p:extLst>
      <p:ext uri="{BB962C8B-B14F-4D97-AF65-F5344CB8AC3E}">
        <p14:creationId xmlns:p14="http://schemas.microsoft.com/office/powerpoint/2010/main" val="35753181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2629237745"/>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681017-7D4F-E045-3B83-DA22EE026A21}"/>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342900" indent="-342900" algn="ctr" defTabSz="457200" eaLnBrk="0" hangingPunct="0">
              <a:spcBef>
                <a:spcPct val="0"/>
              </a:spcBef>
              <a:spcAft>
                <a:spcPts val="900"/>
              </a:spcAft>
              <a:buClr>
                <a:schemeClr val="tx1"/>
              </a:buClr>
              <a:buSzPct val="75000"/>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Samuel 7:12-16</a:t>
            </a:r>
          </a:p>
          <a:p>
            <a:pPr marL="0" indent="0" algn="just">
              <a:lnSpc>
                <a:spcPct val="100000"/>
              </a:lnSpc>
              <a:spcBef>
                <a:spcPts val="0"/>
              </a:spcBef>
              <a:buNone/>
              <a:defRPr/>
            </a:pPr>
            <a:r>
              <a:rPr lang="en-US" sz="2750" dirty="0">
                <a:cs typeface="Calibri" panose="020F0502020204030204" pitchFamily="34" charset="0"/>
              </a:rPr>
              <a:t>“When your days are complete and you lie down with your fathers, I will raise up your </a:t>
            </a:r>
            <a:r>
              <a:rPr lang="en-US" sz="2750" b="1" u="sng" dirty="0">
                <a:solidFill>
                  <a:srgbClr val="FFFFCC"/>
                </a:solidFill>
                <a:cs typeface="Calibri" panose="020F0502020204030204" pitchFamily="34" charset="0"/>
              </a:rPr>
              <a:t>descendant</a:t>
            </a:r>
            <a:r>
              <a:rPr lang="en-US" sz="2750" dirty="0">
                <a:cs typeface="Calibri" panose="020F0502020204030204" pitchFamily="34" charset="0"/>
              </a:rPr>
              <a:t> after you, who will come forth from you, and I will establish his kingdom. </a:t>
            </a:r>
            <a:r>
              <a:rPr lang="en-US" sz="2750" baseline="30000" dirty="0">
                <a:cs typeface="Calibri" panose="020F0502020204030204" pitchFamily="34" charset="0"/>
              </a:rPr>
              <a:t>13 </a:t>
            </a:r>
            <a:r>
              <a:rPr lang="en-US" sz="2750" dirty="0">
                <a:cs typeface="Calibri" panose="020F0502020204030204" pitchFamily="34" charset="0"/>
              </a:rPr>
              <a:t>He shall build a house for My name, and I will establish </a:t>
            </a:r>
            <a:r>
              <a:rPr lang="en-US" sz="2750" b="1" u="sng" dirty="0">
                <a:solidFill>
                  <a:srgbClr val="FFFFCC"/>
                </a:solidFill>
                <a:cs typeface="Calibri" panose="020F0502020204030204" pitchFamily="34" charset="0"/>
              </a:rPr>
              <a:t>the</a:t>
            </a:r>
            <a:r>
              <a:rPr lang="en-US" sz="2750" b="1" u="sng" dirty="0">
                <a:cs typeface="Calibri" panose="020F0502020204030204" pitchFamily="34" charset="0"/>
              </a:rPr>
              <a:t> </a:t>
            </a:r>
            <a:r>
              <a:rPr lang="en-US" sz="2750" b="1" u="sng" dirty="0">
                <a:solidFill>
                  <a:srgbClr val="FFFFCC"/>
                </a:solidFill>
                <a:cs typeface="Calibri" panose="020F0502020204030204" pitchFamily="34" charset="0"/>
              </a:rPr>
              <a:t>throne of his kingdom forever</a:t>
            </a:r>
            <a:r>
              <a:rPr lang="en-US" sz="2750" dirty="0">
                <a:cs typeface="Calibri" panose="020F0502020204030204" pitchFamily="34" charset="0"/>
              </a:rPr>
              <a:t>. </a:t>
            </a:r>
            <a:r>
              <a:rPr lang="en-US" sz="2750" baseline="30000" dirty="0">
                <a:cs typeface="Calibri" panose="020F0502020204030204" pitchFamily="34" charset="0"/>
              </a:rPr>
              <a:t>14 </a:t>
            </a:r>
            <a:r>
              <a:rPr lang="en-US" sz="2750" dirty="0">
                <a:cs typeface="Calibri" panose="020F0502020204030204" pitchFamily="34" charset="0"/>
              </a:rPr>
              <a:t>I will be a father to him and he will be a son to Me; when he commits iniquity, I will correct him with the rod of men and the strokes of the sons of men, </a:t>
            </a:r>
            <a:r>
              <a:rPr lang="en-US" sz="2750" baseline="30000" dirty="0">
                <a:cs typeface="Calibri" panose="020F0502020204030204" pitchFamily="34" charset="0"/>
              </a:rPr>
              <a:t>15 </a:t>
            </a:r>
            <a:r>
              <a:rPr lang="en-US" sz="2750" dirty="0">
                <a:cs typeface="Calibri" panose="020F0502020204030204" pitchFamily="34" charset="0"/>
              </a:rPr>
              <a:t>but My lovingkindness shall not depart from him, as I took </a:t>
            </a:r>
            <a:r>
              <a:rPr lang="en-US" sz="2750" i="1" dirty="0">
                <a:cs typeface="Calibri" panose="020F0502020204030204" pitchFamily="34" charset="0"/>
              </a:rPr>
              <a:t>it</a:t>
            </a:r>
            <a:r>
              <a:rPr lang="en-US" sz="2750" dirty="0">
                <a:cs typeface="Calibri" panose="020F0502020204030204" pitchFamily="34" charset="0"/>
              </a:rPr>
              <a:t> away from Saul, whom I removed from before you. </a:t>
            </a:r>
            <a:r>
              <a:rPr lang="en-US" sz="2750" baseline="30000" dirty="0">
                <a:cs typeface="Calibri" panose="020F0502020204030204" pitchFamily="34" charset="0"/>
              </a:rPr>
              <a:t>16 </a:t>
            </a:r>
            <a:r>
              <a:rPr lang="en-US" sz="2750" b="1" u="sng" dirty="0">
                <a:solidFill>
                  <a:srgbClr val="FFFFCC"/>
                </a:solidFill>
                <a:cs typeface="Calibri" panose="020F0502020204030204" pitchFamily="34" charset="0"/>
              </a:rPr>
              <a:t>Your house and your kingdom shall endure before Me forever; your throne shall be established forever</a:t>
            </a:r>
            <a:r>
              <a:rPr lang="en-US" sz="2750" dirty="0">
                <a:cs typeface="Calibri" panose="020F0502020204030204" pitchFamily="34" charset="0"/>
              </a:rPr>
              <a:t>.” </a:t>
            </a:r>
            <a:r>
              <a:rPr lang="en-US" sz="2750" baseline="30000" dirty="0">
                <a:cs typeface="Calibri" panose="020F0502020204030204" pitchFamily="34" charset="0"/>
              </a:rPr>
              <a:t>17 </a:t>
            </a:r>
            <a:r>
              <a:rPr lang="en-US" sz="2750" dirty="0">
                <a:cs typeface="Calibri" panose="020F0502020204030204" pitchFamily="34" charset="0"/>
              </a:rPr>
              <a:t>In accordance with all these words and all this vision, so Nathan spoke </a:t>
            </a:r>
            <a:r>
              <a:rPr lang="en-US" sz="2750" b="1" u="sng" dirty="0">
                <a:solidFill>
                  <a:srgbClr val="FFFFCC"/>
                </a:solidFill>
                <a:cs typeface="Calibri" panose="020F0502020204030204" pitchFamily="34" charset="0"/>
              </a:rPr>
              <a:t>to David</a:t>
            </a:r>
            <a:r>
              <a:rPr lang="en-US" sz="2750" dirty="0">
                <a:cs typeface="Calibri" panose="020F0502020204030204" pitchFamily="34" charset="0"/>
              </a:rPr>
              <a:t>.”</a:t>
            </a:r>
          </a:p>
        </p:txBody>
      </p:sp>
    </p:spTree>
    <p:extLst>
      <p:ext uri="{BB962C8B-B14F-4D97-AF65-F5344CB8AC3E}">
        <p14:creationId xmlns:p14="http://schemas.microsoft.com/office/powerpoint/2010/main" val="24113695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09073-38EC-3543-952F-3CCB2BED563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6F79C0F-37E8-2BA7-CDE2-7665D45D771D}"/>
              </a:ext>
            </a:extLst>
          </p:cNvPr>
          <p:cNvPicPr>
            <a:picLocks noChangeAspect="1"/>
          </p:cNvPicPr>
          <p:nvPr/>
        </p:nvPicPr>
        <p:blipFill>
          <a:blip r:embed="rId2"/>
          <a:stretch>
            <a:fillRect/>
          </a:stretch>
        </p:blipFill>
        <p:spPr>
          <a:xfrm>
            <a:off x="1925434" y="228600"/>
            <a:ext cx="834113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0581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5B962-1D2B-C856-71FE-0D5B60022422}"/>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644C199E-706E-9E43-229D-78FEE1593B0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5772C8E6-95E6-241A-77F8-67AB8C55A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A471E44C-62B6-3468-0FFA-724B0FC0771B}"/>
              </a:ext>
            </a:extLst>
          </p:cNvPr>
          <p:cNvSpPr>
            <a:spLocks noChangeArrowheads="1"/>
          </p:cNvSpPr>
          <p:nvPr/>
        </p:nvSpPr>
        <p:spPr bwMode="auto">
          <a:xfrm>
            <a:off x="5486400" y="762000"/>
            <a:ext cx="732183"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4527185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CED0DB57-7FB8-764C-C592-797DD87FA87F}"/>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buClr>
                <a:srgbClr val="CC66FF"/>
              </a:buCl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831E1AA0-2DA1-2D39-CCA2-BAA14F1C75A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6373237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7150" lvl="2" indent="-514350">
              <a:lnSpc>
                <a:spcPct val="100000"/>
              </a:lnSpc>
              <a:spcBef>
                <a:spcPts val="0"/>
              </a:spcBef>
              <a:spcAft>
                <a:spcPts val="1800"/>
              </a:spcAft>
              <a:buClr>
                <a:srgbClr val="FFC000"/>
              </a:buClr>
              <a:buFont typeface="+mj-lt"/>
              <a:buAutoNum type="alphaLcParenR"/>
              <a:defRPr/>
            </a:pPr>
            <a:r>
              <a:rPr lang="en-US" sz="3400" dirty="0">
                <a:effectLst>
                  <a:outerShdw blurRad="38100" dist="38100" dir="2700000" algn="tl">
                    <a:srgbClr val="000000">
                      <a:alpha val="43137"/>
                    </a:srgbClr>
                  </a:outerShdw>
                </a:effectLst>
                <a:latin typeface="Calibri" panose="020F0502020204030204" pitchFamily="34" charset="0"/>
              </a:rPr>
              <a:t>Fact of Resurrection (30-31)</a:t>
            </a:r>
          </a:p>
          <a:p>
            <a:pPr marL="57150" lvl="2"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Good news of Gospel (32-33)</a:t>
            </a:r>
          </a:p>
          <a:p>
            <a:pPr marL="57150" lvl="2"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Resurrection (34-35)</a:t>
            </a:r>
          </a:p>
          <a:p>
            <a:pPr marL="57150" lvl="2"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Application to Jesus Christ (36-37)</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31D3AD88-03F2-F647-A44F-C4985B338601}"/>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8788" indent="-458788"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13:30-37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Resurrection</a:t>
            </a:r>
          </a:p>
        </p:txBody>
      </p:sp>
    </p:spTree>
    <p:extLst>
      <p:ext uri="{BB962C8B-B14F-4D97-AF65-F5344CB8AC3E}">
        <p14:creationId xmlns:p14="http://schemas.microsoft.com/office/powerpoint/2010/main" val="8454726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800350" y="228600"/>
            <a:ext cx="6591300" cy="914400"/>
          </a:xfrm>
        </p:spPr>
        <p:txBody>
          <a:bodyPr anchor="t"/>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Mark Twain</a:t>
            </a:r>
            <a:br>
              <a:rPr lang="en-US" sz="3600" dirty="0"/>
            </a:br>
            <a:r>
              <a:rPr lang="en-US" sz="2000" i="1" dirty="0">
                <a:solidFill>
                  <a:schemeClr val="tx1"/>
                </a:solidFill>
                <a:effectLst>
                  <a:outerShdw blurRad="38100" dist="38100" dir="2700000" algn="tl">
                    <a:srgbClr val="000000">
                      <a:alpha val="43137"/>
                    </a:srgbClr>
                  </a:outerShdw>
                </a:effectLst>
                <a:cs typeface="Calibri" panose="020F0502020204030204" pitchFamily="34" charset="0"/>
              </a:rPr>
              <a:t>Autobiography</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 2:37</a:t>
            </a:r>
          </a:p>
        </p:txBody>
      </p:sp>
      <p:sp>
        <p:nvSpPr>
          <p:cNvPr id="56323" name="Rectangle 3"/>
          <p:cNvSpPr>
            <a:spLocks noGrp="1" noChangeArrowheads="1"/>
          </p:cNvSpPr>
          <p:nvPr>
            <p:ph type="body" idx="1"/>
          </p:nvPr>
        </p:nvSpPr>
        <p:spPr>
          <a:xfrm>
            <a:off x="581891" y="1371600"/>
            <a:ext cx="11000509" cy="5257800"/>
          </a:xfrm>
        </p:spPr>
        <p:txBody>
          <a:bodyPr/>
          <a:lstStyle/>
          <a:p>
            <a:pPr marL="0" indent="0" algn="just">
              <a:buNone/>
              <a:defRPr/>
            </a:pPr>
            <a:r>
              <a:rPr lang="en-US" dirty="0">
                <a:effectLst>
                  <a:outerShdw blurRad="38100" dist="38100" dir="2700000" algn="tl">
                    <a:srgbClr val="000000">
                      <a:alpha val="43137"/>
                    </a:srgbClr>
                  </a:outerShdw>
                </a:effectLst>
              </a:rPr>
              <a:t>“A myriad of men are </a:t>
            </a:r>
            <a:r>
              <a:rPr lang="en-US" dirty="0">
                <a:effectLst>
                  <a:outerShdw blurRad="38100" dist="38100" dir="2700000" algn="tl">
                    <a:srgbClr val="000000">
                      <a:alpha val="43137"/>
                    </a:srgbClr>
                  </a:outerShdw>
                </a:effectLst>
                <a:ea typeface="+mj-ea"/>
                <a:cs typeface="Calibri" panose="020F0502020204030204" pitchFamily="34" charset="0"/>
              </a:rPr>
              <a:t>born; they labor and sweat and struggle </a:t>
            </a:r>
            <a:r>
              <a:rPr lang="en-US" dirty="0">
                <a:effectLst>
                  <a:outerShdw blurRad="38100" dist="38100" dir="2700000" algn="tl">
                    <a:srgbClr val="000000">
                      <a:alpha val="43137"/>
                    </a:srgbClr>
                  </a:outerShdw>
                </a:effectLst>
              </a:rPr>
              <a:t>for bread; they squabble and scold and fight; they scramble for little mean advantages over each other. Age creeps upon them and infirmities follow; shames and humiliations bring down their prides and their vanities. Those they love are taken from them, and the joy of life is turned to aching grief. The burden of pain, care, and misery grows heavier year by year. At length ambition is dead, pride is dead, vanity is dead; longing for release is in their place. It comes at last-the only un-poisoned gift earth ever had for them-and they vanish from a world where they were of no consequence; where they achieved nothing, where they were a mistake and a failure and a foolishness; where they left no sign that they have existed – a world that will lament them a day and forget them forever.”</a:t>
            </a:r>
          </a:p>
        </p:txBody>
      </p:sp>
      <p:pic>
        <p:nvPicPr>
          <p:cNvPr id="2" name="Picture 1">
            <a:extLst>
              <a:ext uri="{FF2B5EF4-FFF2-40B4-BE49-F238E27FC236}">
                <a16:creationId xmlns:a16="http://schemas.microsoft.com/office/drawing/2014/main" id="{E298A2CC-D52F-4852-8772-662139E2E435}"/>
              </a:ext>
            </a:extLst>
          </p:cNvPr>
          <p:cNvPicPr>
            <a:picLocks noChangeAspect="1"/>
          </p:cNvPicPr>
          <p:nvPr/>
        </p:nvPicPr>
        <p:blipFill>
          <a:blip r:embed="rId2"/>
          <a:stretch>
            <a:fillRect/>
          </a:stretch>
        </p:blipFill>
        <p:spPr>
          <a:xfrm>
            <a:off x="655320" y="121920"/>
            <a:ext cx="1097280" cy="1097280"/>
          </a:xfrm>
          <a:prstGeom prst="rect">
            <a:avLst/>
          </a:prstGeom>
          <a:ln w="19050">
            <a:solidFill>
              <a:schemeClr val="tx1"/>
            </a:solidFill>
          </a:ln>
        </p:spPr>
      </p:pic>
    </p:spTree>
    <p:extLst>
      <p:ext uri="{BB962C8B-B14F-4D97-AF65-F5344CB8AC3E}">
        <p14:creationId xmlns:p14="http://schemas.microsoft.com/office/powerpoint/2010/main" val="28688038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CED0DB57-7FB8-764C-C592-797DD87FA87F}"/>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buClr>
                <a:srgbClr val="CC66FF"/>
              </a:buCl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831E1AA0-2DA1-2D39-CCA2-BAA14F1C75A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4676248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548640" y="685800"/>
          <a:ext cx="11094720" cy="4572000"/>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3749040">
                  <a:extLst>
                    <a:ext uri="{9D8B030D-6E8A-4147-A177-3AD203B41FA5}">
                      <a16:colId xmlns:a16="http://schemas.microsoft.com/office/drawing/2014/main" val="20003"/>
                    </a:ext>
                  </a:extLst>
                </a:gridCol>
                <a:gridCol w="2011680">
                  <a:extLst>
                    <a:ext uri="{9D8B030D-6E8A-4147-A177-3AD203B41FA5}">
                      <a16:colId xmlns:a16="http://schemas.microsoft.com/office/drawing/2014/main" val="20004"/>
                    </a:ext>
                  </a:extLst>
                </a:gridCol>
              </a:tblGrid>
              <a:tr h="914400">
                <a:tc gridSpan="5">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9144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Reference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Center</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Person</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Place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Outreach</a:t>
                      </a:r>
                      <a:endParaRPr kumimoji="0" lang="en-US" altLang="en-US" sz="2800" b="1" i="0" u="none" strike="noStrike" cap="none" normalizeH="0" baseline="0" dirty="0">
                        <a:ln>
                          <a:noFill/>
                        </a:ln>
                        <a:solidFill>
                          <a:schemeClr val="bg1"/>
                        </a:solidFill>
                        <a:effectLst/>
                        <a:latin typeface="+mn-lt"/>
                      </a:endParaRPr>
                    </a:p>
                  </a:txBody>
                  <a:tcPr anchor="ctr" horzOverflow="overflow"/>
                </a:tc>
                <a:extLst>
                  <a:ext uri="{0D108BD9-81ED-4DB2-BD59-A6C34878D82A}">
                    <a16:rowId xmlns:a16="http://schemas.microsoft.com/office/drawing/2014/main" val="10000"/>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Acts 1–12</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Peter</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 Judea, Samaria</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Jewish</a:t>
                      </a:r>
                    </a:p>
                  </a:txBody>
                  <a:tcPr anchor="ctr" horzOverflow="overflow"/>
                </a:tc>
                <a:extLst>
                  <a:ext uri="{0D108BD9-81ED-4DB2-BD59-A6C34878D82A}">
                    <a16:rowId xmlns:a16="http://schemas.microsoft.com/office/drawing/2014/main" val="10002"/>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Acts 13–28</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Antioch</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Paul</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Uttermost parts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Gentiles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939697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rgbClr val="0000CC"/>
                          </a:solidFill>
                          <a:effectLst/>
                          <a:latin typeface="+mn-lt"/>
                        </a:rPr>
                        <a:t>Peter</a:t>
                      </a:r>
                      <a:endParaRPr kumimoji="0" lang="en-US" altLang="en-US" sz="28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chemeClr val="bg1"/>
                          </a:solidFill>
                          <a:effectLst/>
                          <a:latin typeface="+mn-lt"/>
                        </a:rPr>
                        <a:t>Paul</a:t>
                      </a:r>
                      <a:endParaRPr kumimoji="0" lang="en-US" altLang="en-US" sz="28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0"/>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a man lame from birth (3:1-11)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a man lame from birth (14:8-18)</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852068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by </a:t>
                      </a:r>
                      <a:r>
                        <a:rPr kumimoji="0" lang="en-US" altLang="en-US" sz="2400" b="1" u="none" strike="noStrike" kern="1200" cap="none" normalizeH="0" baseline="0">
                          <a:ln>
                            <a:noFill/>
                          </a:ln>
                          <a:solidFill>
                            <a:srgbClr val="0000CC"/>
                          </a:solidFill>
                          <a:effectLst/>
                          <a:latin typeface="+mn-lt"/>
                        </a:rPr>
                        <a:t>shadow (5:15-16</a:t>
                      </a:r>
                      <a:r>
                        <a:rPr kumimoji="0" lang="en-US" altLang="en-US" sz="2400" b="1" u="none" strike="noStrike" kern="1200" cap="none" normalizeH="0" baseline="0" dirty="0">
                          <a:ln>
                            <a:noFill/>
                          </a:ln>
                          <a:solidFill>
                            <a:srgbClr val="0000CC"/>
                          </a:solidFill>
                          <a:effectLst/>
                          <a:latin typeface="+mn-lt"/>
                        </a:rPr>
                        <a:t>)</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by handkerchief (19:11-12)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135070679"/>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Success is a cause of jealousy (5:17)</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Success is a cause of jealousy (13:45)</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Confronts a sorcerer (8:9-24)</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Confronts a sorcerer (13:6-11)</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Raises Dorcas (9:36-41)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Raises Eutychus (20:9-12)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3036090237"/>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Jailed and miraculously freed (12:3-19)</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Jailed and miraculously freed (16:25-34)</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2574615815"/>
                  </a:ext>
                </a:extLst>
              </a:tr>
            </a:tbl>
          </a:graphicData>
        </a:graphic>
      </p:graphicFrame>
    </p:spTree>
    <p:extLst>
      <p:ext uri="{BB962C8B-B14F-4D97-AF65-F5344CB8AC3E}">
        <p14:creationId xmlns:p14="http://schemas.microsoft.com/office/powerpoint/2010/main" val="7663607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62517" y="1333499"/>
            <a:ext cx="7162800" cy="2286001"/>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(16)</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Historical background (17-22)</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Messiah (23-25)</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Gospel (26-29)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Resurrection (30-37)</a:t>
            </a:r>
          </a:p>
          <a:p>
            <a:pPr marL="457200" lvl="3" indent="-457200">
              <a:lnSpc>
                <a:spcPct val="100000"/>
              </a:lnSpc>
              <a:spcBef>
                <a:spcPts val="0"/>
              </a:spcBef>
              <a:spcAft>
                <a:spcPts val="12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Application to Paul’s audience (38-39)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Warning (40-41)</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BB99A45C-43D6-38F1-60C0-B4940DACAA08}"/>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13:16-41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Message</a:t>
            </a:r>
          </a:p>
        </p:txBody>
      </p:sp>
    </p:spTree>
    <p:extLst>
      <p:ext uri="{BB962C8B-B14F-4D97-AF65-F5344CB8AC3E}">
        <p14:creationId xmlns:p14="http://schemas.microsoft.com/office/powerpoint/2010/main" val="28680798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AD780-FB0F-69CF-4AA6-A77FC6A62F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231FA8-2FE2-90CF-38F8-28581FC8A5DB}"/>
              </a:ext>
            </a:extLst>
          </p:cNvPr>
          <p:cNvSpPr>
            <a:spLocks noGrp="1"/>
          </p:cNvSpPr>
          <p:nvPr>
            <p:ph type="title"/>
          </p:nvPr>
        </p:nvSpPr>
        <p:spPr>
          <a:xfrm>
            <a:off x="609600" y="228600"/>
            <a:ext cx="10972800" cy="1143000"/>
          </a:xfrm>
        </p:spPr>
        <p:txBody>
          <a:bodyPr/>
          <a:lstStyle/>
          <a:p>
            <a:pPr algn="ctr"/>
            <a:r>
              <a:rPr lang="en-US" sz="3600" dirty="0">
                <a:solidFill>
                  <a:srgbClr val="00FFFF"/>
                </a:solidFill>
                <a:effectLst>
                  <a:outerShdw blurRad="38100" dist="38100" dir="2700000" algn="tl">
                    <a:srgbClr val="000000">
                      <a:alpha val="43137"/>
                    </a:srgbClr>
                  </a:outerShdw>
                </a:effectLst>
                <a:latin typeface="+mn-lt"/>
              </a:rPr>
              <a:t>Passages Conditioning Salvation </a:t>
            </a:r>
            <a:br>
              <a:rPr lang="en-US" sz="3600" dirty="0">
                <a:solidFill>
                  <a:srgbClr val="00FFFF"/>
                </a:solidFill>
                <a:effectLst>
                  <a:outerShdw blurRad="38100" dist="38100" dir="2700000" algn="tl">
                    <a:srgbClr val="000000">
                      <a:alpha val="43137"/>
                    </a:srgbClr>
                  </a:outerShdw>
                </a:effectLst>
                <a:latin typeface="+mn-lt"/>
              </a:rPr>
            </a:br>
            <a:r>
              <a:rPr lang="en-US" sz="3600" dirty="0">
                <a:solidFill>
                  <a:srgbClr val="00FFFF"/>
                </a:solidFill>
                <a:effectLst>
                  <a:outerShdw blurRad="38100" dist="38100" dir="2700000" algn="tl">
                    <a:srgbClr val="000000">
                      <a:alpha val="43137"/>
                    </a:srgbClr>
                  </a:outerShdw>
                </a:effectLst>
                <a:latin typeface="+mn-lt"/>
              </a:rPr>
              <a:t>on </a:t>
            </a:r>
            <a:r>
              <a:rPr lang="en-US" sz="3600" b="1" u="sng" dirty="0">
                <a:solidFill>
                  <a:srgbClr val="FFFFCC"/>
                </a:solidFill>
                <a:effectLst>
                  <a:outerShdw blurRad="38100" dist="38100" dir="2700000" algn="tl">
                    <a:srgbClr val="000000">
                      <a:alpha val="43137"/>
                    </a:srgbClr>
                  </a:outerShdw>
                </a:effectLst>
                <a:latin typeface="+mn-lt"/>
              </a:rPr>
              <a:t>Faith Alone</a:t>
            </a:r>
            <a:r>
              <a:rPr lang="en-US" sz="3600" b="1" dirty="0">
                <a:solidFill>
                  <a:srgbClr val="FFFFCC"/>
                </a:solidFill>
                <a:effectLst>
                  <a:outerShdw blurRad="38100" dist="38100" dir="2700000" algn="tl">
                    <a:srgbClr val="000000">
                      <a:alpha val="43137"/>
                    </a:srgbClr>
                  </a:outerShdw>
                </a:effectLst>
                <a:latin typeface="+mn-lt"/>
              </a:rPr>
              <a:t> </a:t>
            </a:r>
            <a:r>
              <a:rPr lang="en-US" sz="3600" i="1" dirty="0">
                <a:solidFill>
                  <a:srgbClr val="00FFFF"/>
                </a:solidFill>
                <a:effectLst>
                  <a:outerShdw blurRad="38100" dist="38100" dir="2700000" algn="tl">
                    <a:srgbClr val="000000">
                      <a:alpha val="43137"/>
                    </a:srgbClr>
                  </a:outerShdw>
                </a:effectLst>
                <a:latin typeface="+mn-lt"/>
              </a:rPr>
              <a:t>(Sola Fide)</a:t>
            </a:r>
          </a:p>
        </p:txBody>
      </p:sp>
      <p:sp>
        <p:nvSpPr>
          <p:cNvPr id="3" name="Content Placeholder 2">
            <a:extLst>
              <a:ext uri="{FF2B5EF4-FFF2-40B4-BE49-F238E27FC236}">
                <a16:creationId xmlns:a16="http://schemas.microsoft.com/office/drawing/2014/main" id="{67A2F873-A7BD-2410-E226-74FBEC9DAE05}"/>
              </a:ext>
            </a:extLst>
          </p:cNvPr>
          <p:cNvSpPr>
            <a:spLocks noGrp="1"/>
          </p:cNvSpPr>
          <p:nvPr>
            <p:ph idx="1"/>
          </p:nvPr>
        </p:nvSpPr>
        <p:spPr>
          <a:xfrm>
            <a:off x="609600" y="1752600"/>
            <a:ext cx="9525000" cy="3429000"/>
          </a:xfrm>
        </p:spPr>
        <p:txBody>
          <a:bodyPr/>
          <a:lstStyle/>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Genesis 15:6</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John 3:16; 5:24; 6:28-29, 47; 16:8-9; 20:30-31</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Acts 16:30-31</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Romans 1:16; Ephesians 2:8-9</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Hebrews 11:6</a:t>
            </a:r>
          </a:p>
        </p:txBody>
      </p:sp>
      <p:pic>
        <p:nvPicPr>
          <p:cNvPr id="4" name="Picture 2" descr="http://4.bp.blogspot.com/-JXH-bqfBcWE/TgJAJNX1UjI/AAAAAAAAAVA/qgy871X7QgQ/s1600/ABE.gif">
            <a:extLst>
              <a:ext uri="{FF2B5EF4-FFF2-40B4-BE49-F238E27FC236}">
                <a16:creationId xmlns:a16="http://schemas.microsoft.com/office/drawing/2014/main" id="{1943D691-FBC7-1820-7F28-DF852FC6600F}"/>
              </a:ext>
            </a:extLst>
          </p:cNvPr>
          <p:cNvPicPr>
            <a:picLocks noChangeAspect="1" noChangeArrowheads="1"/>
          </p:cNvPicPr>
          <p:nvPr/>
        </p:nvPicPr>
        <p:blipFill>
          <a:blip r:embed="rId2" cstate="print"/>
          <a:srcRect/>
          <a:stretch>
            <a:fillRect/>
          </a:stretch>
        </p:blipFill>
        <p:spPr bwMode="auto">
          <a:xfrm>
            <a:off x="8995410" y="1828800"/>
            <a:ext cx="2586990" cy="3200400"/>
          </a:xfrm>
          <a:prstGeom prst="rect">
            <a:avLst/>
          </a:prstGeom>
          <a:noFill/>
          <a:ln w="28575">
            <a:solidFill>
              <a:srgbClr val="FFFF00"/>
            </a:solidFill>
            <a:miter lim="800000"/>
            <a:headEnd/>
            <a:tailEnd/>
          </a:ln>
        </p:spPr>
      </p:pic>
    </p:spTree>
    <p:extLst>
      <p:ext uri="{BB962C8B-B14F-4D97-AF65-F5344CB8AC3E}">
        <p14:creationId xmlns:p14="http://schemas.microsoft.com/office/powerpoint/2010/main" val="14589939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DD824-34B1-58FD-40F2-04DBE81E82FB}"/>
            </a:ext>
          </a:extLst>
        </p:cNvPr>
        <p:cNvGrpSpPr/>
        <p:nvPr/>
      </p:nvGrpSpPr>
      <p:grpSpPr>
        <a:xfrm>
          <a:off x="0" y="0"/>
          <a:ext cx="0" cy="0"/>
          <a:chOff x="0" y="0"/>
          <a:chExt cx="0" cy="0"/>
        </a:xfrm>
      </p:grpSpPr>
      <p:sp>
        <p:nvSpPr>
          <p:cNvPr id="46082" name="Content Placeholder 2">
            <a:extLst>
              <a:ext uri="{FF2B5EF4-FFF2-40B4-BE49-F238E27FC236}">
                <a16:creationId xmlns:a16="http://schemas.microsoft.com/office/drawing/2014/main" id="{3E64D276-56AA-1307-C16D-FB9ED8D09F76}"/>
              </a:ext>
            </a:extLst>
          </p:cNvPr>
          <p:cNvSpPr>
            <a:spLocks noGrp="1"/>
          </p:cNvSpPr>
          <p:nvPr>
            <p:ph idx="4294967295"/>
          </p:nvPr>
        </p:nvSpPr>
        <p:spPr>
          <a:xfrm>
            <a:off x="609600" y="990600"/>
            <a:ext cx="7772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b="1" dirty="0"/>
              <a:t>Gen 15:6</a:t>
            </a:r>
          </a:p>
          <a:p>
            <a:pPr marL="0" indent="0" algn="just">
              <a:spcBef>
                <a:spcPts val="0"/>
              </a:spcBef>
              <a:spcAft>
                <a:spcPts val="0"/>
              </a:spcAft>
              <a:buNone/>
              <a:defRPr/>
            </a:pPr>
            <a:r>
              <a:rPr lang="en-US" altLang="en-US" dirty="0"/>
              <a:t>Then he </a:t>
            </a:r>
            <a:r>
              <a:rPr lang="en-US" altLang="en-US" b="1" u="sng" dirty="0">
                <a:solidFill>
                  <a:srgbClr val="FFFFCC"/>
                </a:solidFill>
              </a:rPr>
              <a:t>believed</a:t>
            </a:r>
            <a:r>
              <a:rPr lang="en-US" altLang="en-US" dirty="0"/>
              <a:t> in the LORD; and He reckoned it to him as righteousness.</a:t>
            </a:r>
          </a:p>
        </p:txBody>
      </p:sp>
      <p:sp>
        <p:nvSpPr>
          <p:cNvPr id="4" name="Title 1">
            <a:extLst>
              <a:ext uri="{FF2B5EF4-FFF2-40B4-BE49-F238E27FC236}">
                <a16:creationId xmlns:a16="http://schemas.microsoft.com/office/drawing/2014/main" id="{96D65BBA-99E8-A7E5-CB8A-E59A22FF18D7}"/>
              </a:ext>
            </a:extLst>
          </p:cNvPr>
          <p:cNvSpPr txBox="1">
            <a:spLocks/>
          </p:cNvSpPr>
          <p:nvPr/>
        </p:nvSpPr>
        <p:spPr>
          <a:xfrm>
            <a:off x="1857375" y="274638"/>
            <a:ext cx="847725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mn-lt"/>
              </a:rPr>
              <a:t>Belief – God’s One Condition for Justification</a:t>
            </a:r>
          </a:p>
        </p:txBody>
      </p:sp>
      <p:sp>
        <p:nvSpPr>
          <p:cNvPr id="5" name="Content Placeholder 2">
            <a:extLst>
              <a:ext uri="{FF2B5EF4-FFF2-40B4-BE49-F238E27FC236}">
                <a16:creationId xmlns:a16="http://schemas.microsoft.com/office/drawing/2014/main" id="{CDE40BBA-409B-9A9D-D87D-4A655B973548}"/>
              </a:ext>
            </a:extLst>
          </p:cNvPr>
          <p:cNvSpPr txBox="1">
            <a:spLocks/>
          </p:cNvSpPr>
          <p:nvPr/>
        </p:nvSpPr>
        <p:spPr bwMode="auto">
          <a:xfrm>
            <a:off x="609600" y="2667000"/>
            <a:ext cx="7772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t>John 3:16</a:t>
            </a:r>
          </a:p>
          <a:p>
            <a:pPr marL="0" indent="0">
              <a:spcBef>
                <a:spcPts val="0"/>
              </a:spcBef>
              <a:spcAft>
                <a:spcPts val="0"/>
              </a:spcAft>
              <a:buNone/>
              <a:defRPr/>
            </a:pPr>
            <a:r>
              <a:rPr lang="en-US" altLang="en-US" sz="2800" dirty="0"/>
              <a:t>For God so loved the world, that He gave His only begotten Son, that whoever </a:t>
            </a:r>
            <a:r>
              <a:rPr lang="en-US" altLang="en-US" sz="2800" b="1" u="sng" dirty="0">
                <a:solidFill>
                  <a:srgbClr val="FFFFCC"/>
                </a:solidFill>
              </a:rPr>
              <a:t>believes</a:t>
            </a:r>
            <a:r>
              <a:rPr lang="en-US" altLang="en-US" sz="2800" dirty="0"/>
              <a:t> in Him shall not perish, but have eternal life.</a:t>
            </a:r>
          </a:p>
        </p:txBody>
      </p:sp>
      <p:sp>
        <p:nvSpPr>
          <p:cNvPr id="6" name="Content Placeholder 2">
            <a:extLst>
              <a:ext uri="{FF2B5EF4-FFF2-40B4-BE49-F238E27FC236}">
                <a16:creationId xmlns:a16="http://schemas.microsoft.com/office/drawing/2014/main" id="{1B774C6E-5724-300C-73F4-9279FD212EA8}"/>
              </a:ext>
            </a:extLst>
          </p:cNvPr>
          <p:cNvSpPr txBox="1">
            <a:spLocks/>
          </p:cNvSpPr>
          <p:nvPr/>
        </p:nvSpPr>
        <p:spPr bwMode="auto">
          <a:xfrm>
            <a:off x="609600" y="4800600"/>
            <a:ext cx="7772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t>Acts 16:30-31</a:t>
            </a:r>
          </a:p>
          <a:p>
            <a:pPr marL="0" indent="0">
              <a:spcBef>
                <a:spcPts val="0"/>
              </a:spcBef>
              <a:spcAft>
                <a:spcPts val="0"/>
              </a:spcAft>
              <a:buNone/>
              <a:defRPr/>
            </a:pPr>
            <a:r>
              <a:rPr lang="en-US" altLang="en-US" sz="2800" dirty="0"/>
              <a:t>"Sirs, what must I do to be saved?" They said, "</a:t>
            </a:r>
            <a:r>
              <a:rPr lang="en-US" altLang="en-US" sz="2800" b="1" u="sng" dirty="0">
                <a:solidFill>
                  <a:srgbClr val="FFFFCC"/>
                </a:solidFill>
              </a:rPr>
              <a:t>Believe</a:t>
            </a:r>
            <a:r>
              <a:rPr lang="en-US" altLang="en-US" sz="2800" dirty="0"/>
              <a:t> in the Lord Jesus, and you will be saved..."</a:t>
            </a:r>
          </a:p>
        </p:txBody>
      </p:sp>
      <p:pic>
        <p:nvPicPr>
          <p:cNvPr id="2" name="Picture 2" descr="http://4.bp.blogspot.com/-JXH-bqfBcWE/TgJAJNX1UjI/AAAAAAAAAVA/qgy871X7QgQ/s1600/ABE.gif">
            <a:extLst>
              <a:ext uri="{FF2B5EF4-FFF2-40B4-BE49-F238E27FC236}">
                <a16:creationId xmlns:a16="http://schemas.microsoft.com/office/drawing/2014/main" id="{4423ECB1-559D-CA4D-2566-3112DCBB9CF6}"/>
              </a:ext>
            </a:extLst>
          </p:cNvPr>
          <p:cNvPicPr>
            <a:picLocks noChangeAspect="1" noChangeArrowheads="1"/>
          </p:cNvPicPr>
          <p:nvPr/>
        </p:nvPicPr>
        <p:blipFill>
          <a:blip r:embed="rId2" cstate="print"/>
          <a:srcRect/>
          <a:stretch>
            <a:fillRect/>
          </a:stretch>
        </p:blipFill>
        <p:spPr bwMode="auto">
          <a:xfrm>
            <a:off x="8995410" y="1828800"/>
            <a:ext cx="2586990" cy="3200400"/>
          </a:xfrm>
          <a:prstGeom prst="rect">
            <a:avLst/>
          </a:prstGeom>
          <a:noFill/>
          <a:ln w="28575">
            <a:solidFill>
              <a:srgbClr val="FFFF00"/>
            </a:solidFill>
            <a:miter lim="800000"/>
            <a:headEnd/>
            <a:tailEnd/>
          </a:ln>
        </p:spPr>
      </p:pic>
    </p:spTree>
    <p:extLst>
      <p:ext uri="{BB962C8B-B14F-4D97-AF65-F5344CB8AC3E}">
        <p14:creationId xmlns:p14="http://schemas.microsoft.com/office/powerpoint/2010/main" val="8056350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074CC-8240-81E7-8DDE-E63071DE830B}"/>
            </a:ext>
          </a:extLst>
        </p:cNvPr>
        <p:cNvGrpSpPr/>
        <p:nvPr/>
      </p:nvGrpSpPr>
      <p:grpSpPr>
        <a:xfrm>
          <a:off x="0" y="0"/>
          <a:ext cx="0" cy="0"/>
          <a:chOff x="0" y="0"/>
          <a:chExt cx="0" cy="0"/>
        </a:xfrm>
      </p:grpSpPr>
      <p:sp>
        <p:nvSpPr>
          <p:cNvPr id="105474" name="Title 1">
            <a:extLst>
              <a:ext uri="{FF2B5EF4-FFF2-40B4-BE49-F238E27FC236}">
                <a16:creationId xmlns:a16="http://schemas.microsoft.com/office/drawing/2014/main" id="{103794F7-22AA-2FCF-0CA5-2DEB6D06B740}"/>
              </a:ext>
            </a:extLst>
          </p:cNvPr>
          <p:cNvSpPr>
            <a:spLocks noGrp="1"/>
          </p:cNvSpPr>
          <p:nvPr>
            <p:ph type="title"/>
          </p:nvPr>
        </p:nvSpPr>
        <p:spPr>
          <a:xfrm>
            <a:off x="1981200" y="5521325"/>
            <a:ext cx="8229600" cy="1143000"/>
          </a:xfrm>
        </p:spPr>
        <p:txBody>
          <a:bodyPr/>
          <a:lstStyle/>
          <a:p>
            <a:pPr algn="ctr" eaLnBrk="1" hangingPunct="1"/>
            <a:r>
              <a:rPr lang="en-US" altLang="en-US" sz="2000" dirty="0">
                <a:latin typeface="+mn-lt"/>
              </a:rPr>
              <a:t>Lewis Sperry Chafer, vol. 7, </a:t>
            </a:r>
            <a:r>
              <a:rPr lang="en-US" altLang="en-US" sz="2000" i="1" dirty="0">
                <a:latin typeface="+mn-lt"/>
              </a:rPr>
              <a:t>Systematic Theology</a:t>
            </a:r>
            <a:r>
              <a:rPr lang="en-US" altLang="en-US" sz="2000" dirty="0">
                <a:latin typeface="+mn-lt"/>
              </a:rPr>
              <a:t> </a:t>
            </a:r>
            <a:br>
              <a:rPr lang="en-US" altLang="en-US" sz="2000" dirty="0">
                <a:latin typeface="+mn-lt"/>
              </a:rPr>
            </a:br>
            <a:r>
              <a:rPr lang="en-US" altLang="en-US" sz="2000" dirty="0">
                <a:latin typeface="+mn-lt"/>
              </a:rPr>
              <a:t>(Grand Rapids, MI: Kregel Publications, 1993), 265-66.</a:t>
            </a:r>
          </a:p>
        </p:txBody>
      </p:sp>
      <p:sp>
        <p:nvSpPr>
          <p:cNvPr id="105475" name="Content Placeholder 2">
            <a:extLst>
              <a:ext uri="{FF2B5EF4-FFF2-40B4-BE49-F238E27FC236}">
                <a16:creationId xmlns:a16="http://schemas.microsoft.com/office/drawing/2014/main" id="{58DBA6EE-E4C2-E479-B26B-51F51CE1A1E5}"/>
              </a:ext>
            </a:extLst>
          </p:cNvPr>
          <p:cNvSpPr>
            <a:spLocks noGrp="1"/>
          </p:cNvSpPr>
          <p:nvPr>
            <p:ph idx="1"/>
          </p:nvPr>
        </p:nvSpPr>
        <p:spPr>
          <a:xfrm>
            <a:off x="3810000" y="2628900"/>
            <a:ext cx="7772400" cy="1600200"/>
          </a:xfrm>
        </p:spPr>
        <p:txBody>
          <a:bodyPr/>
          <a:lstStyle/>
          <a:p>
            <a:pPr marL="0" indent="0" algn="just">
              <a:buNone/>
            </a:pPr>
            <a:r>
              <a:rPr lang="en-US" altLang="en-US" sz="3200" b="1" dirty="0"/>
              <a:t>“</a:t>
            </a:r>
            <a:r>
              <a:rPr lang="en-US" altLang="en-US" sz="3200" b="1" u="sng" dirty="0"/>
              <a:t>…</a:t>
            </a:r>
            <a:r>
              <a:rPr lang="en-US" altLang="en-US" sz="3200" b="1" u="sng" dirty="0">
                <a:solidFill>
                  <a:srgbClr val="FFFFCC"/>
                </a:solidFill>
              </a:rPr>
              <a:t>because upwards of 150 passages of Scripture condition salvation upon believing only</a:t>
            </a:r>
            <a:r>
              <a:rPr lang="en-US" altLang="en-US" sz="3200" b="1" dirty="0">
                <a:solidFill>
                  <a:srgbClr val="FFFFCC"/>
                </a:solidFill>
              </a:rPr>
              <a:t> </a:t>
            </a:r>
            <a:r>
              <a:rPr lang="en-US" altLang="en-US" sz="3200" dirty="0"/>
              <a:t>(cf. John 3:16; Acts 16:31).” </a:t>
            </a:r>
          </a:p>
        </p:txBody>
      </p:sp>
      <p:pic>
        <p:nvPicPr>
          <p:cNvPr id="47108" name="Picture 2" descr="http://t1.gstatic.com/images?q=tbn:ANd9GcQxv3vyi4YqgamHAJTIgWkNJkLqWWIuAG2pkecTpX67vjz6XE96Kw">
            <a:extLst>
              <a:ext uri="{FF2B5EF4-FFF2-40B4-BE49-F238E27FC236}">
                <a16:creationId xmlns:a16="http://schemas.microsoft.com/office/drawing/2014/main" id="{73ED0731-A04B-84EA-E55A-4EEC5B2C023B}"/>
              </a:ext>
            </a:extLst>
          </p:cNvPr>
          <p:cNvPicPr>
            <a:picLocks noChangeAspect="1" noChangeArrowheads="1"/>
          </p:cNvPicPr>
          <p:nvPr/>
        </p:nvPicPr>
        <p:blipFill>
          <a:blip r:embed="rId2" cstate="print"/>
          <a:srcRect/>
          <a:stretch>
            <a:fillRect/>
          </a:stretch>
        </p:blipFill>
        <p:spPr bwMode="auto">
          <a:xfrm>
            <a:off x="609600" y="1405102"/>
            <a:ext cx="2895600" cy="40812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a:extLst>
              <a:ext uri="{FF2B5EF4-FFF2-40B4-BE49-F238E27FC236}">
                <a16:creationId xmlns:a16="http://schemas.microsoft.com/office/drawing/2014/main" id="{28522DA8-20CE-6DCC-03B0-351CAB3301E2}"/>
              </a:ext>
            </a:extLst>
          </p:cNvPr>
          <p:cNvSpPr txBox="1">
            <a:spLocks/>
          </p:cNvSpPr>
          <p:nvPr/>
        </p:nvSpPr>
        <p:spPr>
          <a:xfrm>
            <a:off x="1981200" y="274638"/>
            <a:ext cx="822960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mn-lt"/>
              </a:rPr>
              <a:t>Belief-God’s One Condition for Justification</a:t>
            </a:r>
          </a:p>
        </p:txBody>
      </p:sp>
    </p:spTree>
    <p:extLst>
      <p:ext uri="{BB962C8B-B14F-4D97-AF65-F5344CB8AC3E}">
        <p14:creationId xmlns:p14="http://schemas.microsoft.com/office/powerpoint/2010/main" val="3104401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C528A-A536-F20A-6BBB-CC114512FBB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951A2DE-43E2-7D5B-1A56-C985B3B7764C}"/>
              </a:ext>
            </a:extLst>
          </p:cNvPr>
          <p:cNvSpPr>
            <a:spLocks noGrp="1" noChangeArrowheads="1"/>
          </p:cNvSpPr>
          <p:nvPr>
            <p:ph type="body" idx="1"/>
          </p:nvPr>
        </p:nvSpPr>
        <p:spPr>
          <a:xfrm>
            <a:off x="609600" y="1866900"/>
            <a:ext cx="8458200" cy="3124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Journey to </a:t>
            </a:r>
            <a:r>
              <a:rPr lang="en-US" sz="3200" dirty="0" err="1">
                <a:effectLst>
                  <a:outerShdw blurRad="38100" dist="38100" dir="2700000" algn="tl">
                    <a:srgbClr val="000000">
                      <a:alpha val="43137"/>
                    </a:srgbClr>
                  </a:outerShdw>
                </a:effectLst>
                <a:latin typeface="Calibri" panose="020F0502020204030204" pitchFamily="34" charset="0"/>
              </a:rPr>
              <a:t>Pisidian</a:t>
            </a:r>
            <a:r>
              <a:rPr lang="en-US" sz="3200" dirty="0">
                <a:effectLst>
                  <a:outerShdw blurRad="38100" dist="38100" dir="2700000" algn="tl">
                    <a:srgbClr val="000000">
                      <a:alpha val="43137"/>
                    </a:srgbClr>
                  </a:outerShdw>
                </a:effectLst>
                <a:latin typeface="Calibri" panose="020F0502020204030204" pitchFamily="34" charset="0"/>
              </a:rPr>
              <a:t> Antioch (13-15)</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Paul’s message (16-41)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Results of Paul’s message (42-52)</a:t>
            </a:r>
          </a:p>
        </p:txBody>
      </p:sp>
      <p:sp>
        <p:nvSpPr>
          <p:cNvPr id="3" name="Rectangle 2">
            <a:extLst>
              <a:ext uri="{FF2B5EF4-FFF2-40B4-BE49-F238E27FC236}">
                <a16:creationId xmlns:a16="http://schemas.microsoft.com/office/drawing/2014/main" id="{A90B5313-1E97-956E-B687-42CC966B9868}"/>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Pisidia</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Antioch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13:13-52</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3E0A8185-0007-662E-8938-D1F79F6C96C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261630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62517" y="1333499"/>
            <a:ext cx="7162800" cy="2286001"/>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(16)</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Historical background (17-22)</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Messiah (23-25)</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Gospel (26-29)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Resurrection (30-37)</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Application to Paul’s audience (38-39)</a:t>
            </a:r>
          </a:p>
          <a:p>
            <a:pPr marL="457200" lvl="3" indent="-457200">
              <a:lnSpc>
                <a:spcPct val="100000"/>
              </a:lnSpc>
              <a:spcBef>
                <a:spcPts val="0"/>
              </a:spcBef>
              <a:spcAft>
                <a:spcPts val="12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Warning (40-41)</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13:16-41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Message</a:t>
            </a:r>
          </a:p>
        </p:txBody>
      </p:sp>
    </p:spTree>
    <p:extLst>
      <p:ext uri="{BB962C8B-B14F-4D97-AF65-F5344CB8AC3E}">
        <p14:creationId xmlns:p14="http://schemas.microsoft.com/office/powerpoint/2010/main" val="16581235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startAt="7"/>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13:40-41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Warning</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A.D. 70 (40)</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of Habakkuk 1:5 (41)</a:t>
            </a:r>
          </a:p>
          <a:p>
            <a:pPr marL="0" lvl="1" indent="-914400">
              <a:lnSpc>
                <a:spcPct val="100000"/>
              </a:lnSpc>
              <a:spcBef>
                <a:spcPts val="0"/>
              </a:spcBef>
              <a:spcAft>
                <a:spcPts val="1800"/>
              </a:spcAft>
              <a:buClr>
                <a:srgbClr val="FFC000"/>
              </a:buClr>
              <a:buFont typeface="+mj-lt"/>
              <a:buAutoNum type="alphaLcParenR"/>
              <a:defRPr/>
            </a:pPr>
            <a:endParaRPr lang="en-US" sz="3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182673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A.D. 70 (40)</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of Habakkuk 1:5 (41)</a:t>
            </a:r>
          </a:p>
          <a:p>
            <a:pPr marL="0" lvl="1" indent="-914400">
              <a:lnSpc>
                <a:spcPct val="100000"/>
              </a:lnSpc>
              <a:spcBef>
                <a:spcPts val="0"/>
              </a:spcBef>
              <a:spcAft>
                <a:spcPts val="1800"/>
              </a:spcAft>
              <a:buClr>
                <a:srgbClr val="FFC000"/>
              </a:buClr>
              <a:buFont typeface="+mj-lt"/>
              <a:buAutoNum type="alphaLcParenR"/>
              <a:defRPr/>
            </a:pPr>
            <a:endParaRPr lang="en-US" sz="3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868B194-F5D2-61B4-4901-EA44B6A15789}"/>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7"/>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13:40-41</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Warning</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25225810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315029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Six Parts of a Suzerain-Vassal Treaty in Deuteronomy</a:t>
            </a:r>
          </a:p>
        </p:txBody>
      </p:sp>
      <p:sp>
        <p:nvSpPr>
          <p:cNvPr id="36867" name="Rectangle 3"/>
          <p:cNvSpPr>
            <a:spLocks noGrp="1" noChangeArrowheads="1"/>
          </p:cNvSpPr>
          <p:nvPr>
            <p:ph type="body" idx="4294967295"/>
          </p:nvPr>
        </p:nvSpPr>
        <p:spPr>
          <a:xfrm>
            <a:off x="1066800" y="1600199"/>
            <a:ext cx="6553200" cy="4419601"/>
          </a:xfrm>
          <a:noFill/>
        </p:spPr>
        <p:txBody>
          <a:bodyPr/>
          <a:lstStyle/>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Preamble (1:1-5)</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Storage and reading instructions (27:2-3; 31:9, 24, 26)</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Witnesses (32:1)</a:t>
            </a:r>
          </a:p>
          <a:p>
            <a:pPr marL="457200" indent="-457200">
              <a:spcBef>
                <a:spcPts val="0"/>
              </a:spcBef>
              <a:spcAft>
                <a:spcPts val="2400"/>
              </a:spcAft>
              <a:buClr>
                <a:srgbClr val="00FFFF"/>
              </a:buClr>
              <a:buSzPct val="120000"/>
              <a:buFont typeface="Wingdings" panose="05000000000000000000" pitchFamily="2" charset="2"/>
              <a:buChar char="§"/>
            </a:pPr>
            <a:r>
              <a:rPr lang="en-US" b="1" i="1" u="sng" dirty="0">
                <a:solidFill>
                  <a:srgbClr val="FFFFCC"/>
                </a:solidFill>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5239141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477875"/>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Deuteronomy 28:49-50</a:t>
            </a:r>
          </a:p>
          <a:p>
            <a:pPr algn="just"/>
            <a:r>
              <a:rPr lang="en-US" sz="3350" baseline="30000" dirty="0">
                <a:effectLst>
                  <a:outerShdw blurRad="38100" dist="38100" dir="2700000" algn="tl">
                    <a:srgbClr val="000000">
                      <a:alpha val="43137"/>
                    </a:srgbClr>
                  </a:outerShdw>
                </a:effectLst>
              </a:rPr>
              <a:t>49</a:t>
            </a:r>
            <a:r>
              <a:rPr lang="en-US" sz="3350" dirty="0">
                <a:effectLst>
                  <a:outerShdw blurRad="38100" dist="38100" dir="2700000" algn="tl">
                    <a:srgbClr val="000000">
                      <a:alpha val="43137"/>
                    </a:srgbClr>
                  </a:outerShdw>
                </a:effectLst>
                <a:cs typeface="Calibri" panose="020F0502020204030204" pitchFamily="34" charset="0"/>
              </a:rPr>
              <a:t> “The Lord will bring a nation against you from afar, from the end of the earth, as the eagle swoops down, a nation whose language you shall not understand, </a:t>
            </a:r>
            <a:r>
              <a:rPr lang="en-US" sz="3350" baseline="30000" dirty="0">
                <a:effectLst>
                  <a:outerShdw blurRad="38100" dist="38100" dir="2700000" algn="tl">
                    <a:srgbClr val="000000">
                      <a:alpha val="43137"/>
                    </a:srgbClr>
                  </a:outerShdw>
                </a:effectLst>
              </a:rPr>
              <a:t>50</a:t>
            </a:r>
            <a:r>
              <a:rPr lang="en-US" sz="3350" dirty="0">
                <a:effectLst>
                  <a:outerShdw blurRad="38100" dist="38100" dir="2700000" algn="tl">
                    <a:srgbClr val="000000">
                      <a:alpha val="43137"/>
                    </a:srgbClr>
                  </a:outerShdw>
                </a:effectLst>
                <a:cs typeface="Calibri" panose="020F0502020204030204" pitchFamily="34" charset="0"/>
              </a:rPr>
              <a:t> a nation of fierce countenance who will have no respect for the old, nor show favor to the young.”</a:t>
            </a:r>
          </a:p>
        </p:txBody>
      </p:sp>
      <p:pic>
        <p:nvPicPr>
          <p:cNvPr id="4" name="Picture 3" descr="Jesus Dust: How to Live in the Kingdom of God">
            <a:extLst>
              <a:ext uri="{FF2B5EF4-FFF2-40B4-BE49-F238E27FC236}">
                <a16:creationId xmlns:a16="http://schemas.microsoft.com/office/drawing/2014/main" id="{28DDBE42-195E-AA71-7F94-2D5279C06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042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b="1" u="sng" dirty="0">
                <a:solidFill>
                  <a:srgbClr val="FFFFCC"/>
                </a:solidFill>
              </a:rPr>
              <a:t>Rome </a:t>
            </a:r>
            <a:r>
              <a:rPr lang="en-US" sz="3200" b="1" i="1" u="sng" dirty="0">
                <a:solidFill>
                  <a:srgbClr val="FFFFCC"/>
                </a:solidFill>
              </a:rPr>
              <a:t>Diaspora</a:t>
            </a:r>
            <a:r>
              <a:rPr lang="en-US" sz="3200" b="1" u="sng" dirty="0">
                <a:solidFill>
                  <a:srgbClr val="FFFFCC"/>
                </a:solidFill>
              </a:rPr>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9456881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A.D. 70 (40)</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Application of Habakkuk 1:5 (41)</a:t>
            </a:r>
          </a:p>
          <a:p>
            <a:pPr marL="0" lvl="1" indent="-914400">
              <a:lnSpc>
                <a:spcPct val="100000"/>
              </a:lnSpc>
              <a:spcBef>
                <a:spcPts val="0"/>
              </a:spcBef>
              <a:spcAft>
                <a:spcPts val="1800"/>
              </a:spcAft>
              <a:buClr>
                <a:srgbClr val="FFC000"/>
              </a:buClr>
              <a:buFont typeface="+mj-lt"/>
              <a:buAutoNum type="alphaLcParenR"/>
              <a:defRPr/>
            </a:pPr>
            <a:endParaRPr lang="en-US" sz="3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9017C2C1-233C-B99A-4535-D8CCFAA9FDD0}"/>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7"/>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13:40-41</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Warning</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25884017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35598661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001356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62517" y="1333499"/>
            <a:ext cx="7162800" cy="2286001"/>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(16)</a:t>
            </a:r>
          </a:p>
          <a:p>
            <a:pPr marL="457200" lvl="3" indent="-457200">
              <a:lnSpc>
                <a:spcPct val="100000"/>
              </a:lnSpc>
              <a:spcBef>
                <a:spcPts val="0"/>
              </a:spcBef>
              <a:spcAft>
                <a:spcPts val="12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Historical background (17-22)</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Messiah (23-25)</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Gospel (26-29)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Resurrection (30-37)</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Application to Paul’s audience (38-39)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Warning (40-41)</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327517F-FC45-CB60-0522-B3258C524D95}"/>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13:16-41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Message</a:t>
            </a:r>
          </a:p>
        </p:txBody>
      </p:sp>
    </p:spTree>
    <p:extLst>
      <p:ext uri="{BB962C8B-B14F-4D97-AF65-F5344CB8AC3E}">
        <p14:creationId xmlns:p14="http://schemas.microsoft.com/office/powerpoint/2010/main" val="34152967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E8C13-3926-6F2D-F16C-5359F40551C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62EC62F-EB9A-72CF-5C07-A6BFAE13D36B}"/>
              </a:ext>
            </a:extLst>
          </p:cNvPr>
          <p:cNvSpPr>
            <a:spLocks noGrp="1" noChangeArrowheads="1"/>
          </p:cNvSpPr>
          <p:nvPr>
            <p:ph type="body" idx="1"/>
          </p:nvPr>
        </p:nvSpPr>
        <p:spPr>
          <a:xfrm>
            <a:off x="662517" y="1333499"/>
            <a:ext cx="7162800" cy="2286001"/>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(16)</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Historical background (17-22)</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Messiah (23-25)</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Gospel (26-29)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Resurrection (30-37)</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Application to Paul’s audience (38-39)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Warning (40-41)</a:t>
            </a:r>
          </a:p>
        </p:txBody>
      </p:sp>
      <p:pic>
        <p:nvPicPr>
          <p:cNvPr id="2" name="Picture 1">
            <a:extLst>
              <a:ext uri="{FF2B5EF4-FFF2-40B4-BE49-F238E27FC236}">
                <a16:creationId xmlns:a16="http://schemas.microsoft.com/office/drawing/2014/main" id="{1FFB6EF0-8FBD-E7FB-F47A-0483451BBAB0}"/>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A7F20F17-AFE0-916E-9098-40FC3C3EB9F0}"/>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13:16-41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Message</a:t>
            </a:r>
          </a:p>
        </p:txBody>
      </p:sp>
    </p:spTree>
    <p:extLst>
      <p:ext uri="{BB962C8B-B14F-4D97-AF65-F5344CB8AC3E}">
        <p14:creationId xmlns:p14="http://schemas.microsoft.com/office/powerpoint/2010/main" val="3442953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Exodus (17)</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Wilderness wanderings (18)</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Conquest (19)</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Judges (20)</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 (21)</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David (22)</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9EE22CDB-D24D-9874-BB8A-026ABCEE2631}"/>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2"/>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13:17-22</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Historical Background</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2686616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753231117"/>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784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11287</TotalTime>
  <Words>2908</Words>
  <Application>Microsoft Office PowerPoint</Application>
  <PresentationFormat>Widescreen</PresentationFormat>
  <Paragraphs>296</Paragraphs>
  <Slides>70</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70</vt:i4>
      </vt:variant>
    </vt:vector>
  </HeadingPairs>
  <TitlesOfParts>
    <vt:vector size="77" baseType="lpstr">
      <vt:lpstr>Arial</vt:lpstr>
      <vt:lpstr>Calibri</vt:lpstr>
      <vt:lpstr>Calibri Light</vt:lpstr>
      <vt:lpstr>Corbel</vt:lpstr>
      <vt:lpstr>Times New Roman</vt:lpstr>
      <vt:lpstr>Wingdings</vt:lpstr>
      <vt:lpstr>Office Theme</vt:lpstr>
      <vt:lpstr>PowerPoint Presentation</vt:lpstr>
      <vt:lpstr>PowerPoint Presentation</vt:lpstr>
      <vt:lpstr>Structure (Acts 1:8)</vt:lpstr>
      <vt:lpstr>Acts 13‒14 1st Missionary Journey</vt:lpstr>
      <vt:lpstr>First Missionary Journey</vt:lpstr>
      <vt:lpstr>PowerPoint Presentation</vt:lpstr>
      <vt:lpstr>PowerPoint Presentation</vt:lpstr>
      <vt:lpstr>PowerPoint Presentation</vt:lpstr>
      <vt:lpstr>PowerPoint Presentation</vt:lpstr>
      <vt:lpstr>PowerPoint Presentation</vt:lpstr>
      <vt:lpstr>PowerPoint Presentation</vt:lpstr>
      <vt:lpstr>Acts 13:23-25 Messiah</vt:lpstr>
      <vt:lpstr>PowerPoint Presentation</vt:lpstr>
      <vt:lpstr>PowerPoint Presentation</vt:lpstr>
      <vt:lpstr>Acts 13:23-25 Messiah</vt:lpstr>
      <vt:lpstr>PowerPoint Presentation</vt:lpstr>
      <vt:lpstr>PowerPoint Presentation</vt:lpstr>
      <vt:lpstr>PowerPoint Presentation</vt:lpstr>
      <vt:lpstr>Acts 13:26-29 Gospel</vt:lpstr>
      <vt:lpstr>PowerPoint Presentation</vt:lpstr>
      <vt:lpstr>PowerPoint Presentation</vt:lpstr>
      <vt:lpstr>Acts 13:26-29 Gospel</vt:lpstr>
      <vt:lpstr>Acts 13:27-28 Death</vt:lpstr>
      <vt:lpstr>PowerPoint Presentation</vt:lpstr>
      <vt:lpstr>PowerPoint Presentation</vt:lpstr>
      <vt:lpstr>PowerPoint Presentation</vt:lpstr>
      <vt:lpstr>PowerPoint Presentation</vt:lpstr>
      <vt:lpstr>PowerPoint Presentation</vt:lpstr>
      <vt:lpstr>Acts 13:27-28 Death</vt:lpstr>
      <vt:lpstr>PowerPoint Presentation</vt:lpstr>
      <vt:lpstr>PowerPoint Presentation</vt:lpstr>
      <vt:lpstr>PowerPoint Presentation</vt:lpstr>
      <vt:lpstr>PowerPoint Presentation</vt:lpstr>
      <vt:lpstr>PowerPoint Presentation</vt:lpstr>
      <vt:lpstr>PowerPoint Presentation</vt:lpstr>
      <vt:lpstr>Acts 13:30-37 Resurrection</vt:lpstr>
      <vt:lpstr>PowerPoint Presentation</vt:lpstr>
      <vt:lpstr>PowerPoint Presentation</vt:lpstr>
      <vt:lpstr>Acts 13:30-37 Resurrection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 Twain Autobiography, 2:37</vt:lpstr>
      <vt:lpstr>PowerPoint Presentation</vt:lpstr>
      <vt:lpstr>PowerPoint Presentation</vt:lpstr>
      <vt:lpstr>PowerPoint Presentation</vt:lpstr>
      <vt:lpstr>PowerPoint Presentation</vt:lpstr>
      <vt:lpstr>Passages Conditioning Salvation  on Faith Alone (Sola Fide)</vt:lpstr>
      <vt:lpstr>PowerPoint Presentation</vt:lpstr>
      <vt:lpstr>Lewis Sperry Chafer, vol. 7, Systematic Theology  (Grand Rapids, MI: Kregel Publications, 1993), 265-66.</vt:lpstr>
      <vt:lpstr>PowerPoint Presentation</vt:lpstr>
      <vt:lpstr>Acts 13:40-41 Warning</vt:lpstr>
      <vt:lpstr>PowerPoint Presentation</vt:lpstr>
      <vt:lpstr>PowerPoint Presentation</vt:lpstr>
      <vt:lpstr>Six Parts of a Suzerain-Vassal Treaty in Deuteronomy</vt:lpstr>
      <vt:lpstr>PowerPoint Presentation</vt:lpstr>
      <vt:lpstr>ISRAEL'S JUDGMENTS</vt:lpstr>
      <vt:lpstr>PowerPoint Presentation</vt:lpstr>
      <vt:lpstr>PowerPoint Presentation</vt:lpstr>
      <vt:lpstr>Conclusion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075 Acts 13v13-52</dc:title>
  <dc:subject>ACTS</dc:subject>
  <dc:creator>A. Woods</dc:creator>
  <cp:lastModifiedBy>anne woods</cp:lastModifiedBy>
  <cp:revision>1407</cp:revision>
  <cp:lastPrinted>2025-04-29T13:22:28Z</cp:lastPrinted>
  <dcterms:created xsi:type="dcterms:W3CDTF">2009-01-10T23:45:31Z</dcterms:created>
  <dcterms:modified xsi:type="dcterms:W3CDTF">2025-05-07T14:20:10Z</dcterms:modified>
</cp:coreProperties>
</file>