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46"/>
  </p:notesMasterIdLst>
  <p:handoutMasterIdLst>
    <p:handoutMasterId r:id="rId47"/>
  </p:handoutMasterIdLst>
  <p:sldIdLst>
    <p:sldId id="6881" r:id="rId3"/>
    <p:sldId id="6984" r:id="rId4"/>
    <p:sldId id="6883" r:id="rId5"/>
    <p:sldId id="7173" r:id="rId6"/>
    <p:sldId id="6885" r:id="rId7"/>
    <p:sldId id="7231" r:id="rId8"/>
    <p:sldId id="7115" r:id="rId9"/>
    <p:sldId id="7116" r:id="rId10"/>
    <p:sldId id="7117" r:id="rId11"/>
    <p:sldId id="7246" r:id="rId12"/>
    <p:sldId id="7205" r:id="rId13"/>
    <p:sldId id="7253" r:id="rId14"/>
    <p:sldId id="7254" r:id="rId15"/>
    <p:sldId id="7255" r:id="rId16"/>
    <p:sldId id="7256" r:id="rId17"/>
    <p:sldId id="7257" r:id="rId18"/>
    <p:sldId id="7258" r:id="rId19"/>
    <p:sldId id="7260" r:id="rId20"/>
    <p:sldId id="7261" r:id="rId21"/>
    <p:sldId id="7262" r:id="rId22"/>
    <p:sldId id="7263" r:id="rId23"/>
    <p:sldId id="7267" r:id="rId24"/>
    <p:sldId id="7268" r:id="rId25"/>
    <p:sldId id="7269" r:id="rId26"/>
    <p:sldId id="7270" r:id="rId27"/>
    <p:sldId id="6819" r:id="rId28"/>
    <p:sldId id="7271" r:id="rId29"/>
    <p:sldId id="7272" r:id="rId30"/>
    <p:sldId id="7273" r:id="rId31"/>
    <p:sldId id="7274" r:id="rId32"/>
    <p:sldId id="7275" r:id="rId33"/>
    <p:sldId id="301" r:id="rId34"/>
    <p:sldId id="7278" r:id="rId35"/>
    <p:sldId id="7279" r:id="rId36"/>
    <p:sldId id="7280" r:id="rId37"/>
    <p:sldId id="730" r:id="rId38"/>
    <p:sldId id="7282" r:id="rId39"/>
    <p:sldId id="1204" r:id="rId40"/>
    <p:sldId id="7281" r:id="rId41"/>
    <p:sldId id="6981" r:id="rId42"/>
    <p:sldId id="6757" r:id="rId43"/>
    <p:sldId id="7276" r:id="rId44"/>
    <p:sldId id="7277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66"/>
    <a:srgbClr val="0000CC"/>
    <a:srgbClr val="000066"/>
    <a:srgbClr val="FF99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5478" autoAdjust="0"/>
  </p:normalViewPr>
  <p:slideViewPr>
    <p:cSldViewPr>
      <p:cViewPr varScale="1">
        <p:scale>
          <a:sx n="120" d="100"/>
          <a:sy n="120" d="100"/>
        </p:scale>
        <p:origin x="12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217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6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090" tIns="51546" rIns="103090" bIns="51546" numCol="1" anchor="b" anchorCtr="0" compatLnSpc="1">
            <a:prstTxWarp prst="textNoShape">
              <a:avLst/>
            </a:prstTxWarp>
          </a:bodyPr>
          <a:lstStyle>
            <a:lvl1pPr defTabSz="974842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33975" y="76200"/>
            <a:ext cx="3847253" cy="762000"/>
          </a:xfrm>
          <a:prstGeom prst="rect">
            <a:avLst/>
          </a:prstGeom>
        </p:spPr>
        <p:txBody>
          <a:bodyPr vert="horz" lIns="113073" tIns="56536" rIns="113073" bIns="56536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029 - James 5:16b-20</a:t>
            </a:r>
          </a:p>
          <a:p>
            <a:pPr>
              <a:defRPr/>
            </a:pPr>
            <a:r>
              <a:rPr lang="en-US" sz="1500" dirty="0"/>
              <a:t>05-26-2021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4CF6D9-3ED1-491D-ABBF-4171F7330A3B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4"/>
            <a:ext cx="5851525" cy="377983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E4B972-4244-4A88-9730-342E1454F0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107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4/29/2025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74D8B-9DA4-C0EE-BDF7-A9BF72CB1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6A03B19-8FEF-CCA3-CEA8-F57E682EE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B252BE1-14B3-E69F-D582-1840E0B0C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71021-EDC3-19B3-3FC0-E4C5285C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9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31A42-E780-8796-DBBC-6720A34C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4DCE-2628-BAAA-A639-4992B55BC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07DCCFA-667D-9151-633D-799BE8ABA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93B80AC-622C-ACDA-6870-B3EF9FF05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5EFE6-61A1-1F56-0DDF-98E32359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3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Comercial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(4:13-17)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6843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necesidad de planificar mientras dependemos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(4:13-15)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de planificar sin depender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(4:16-17)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48C2B-4243-419C-AE59-53834905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5720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1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CC488-0EB6-5C58-F5EB-F8640397F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1CA3AA4-B2DA-60F1-FFA2-F6DDF4FD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B219BE1-85B0-42E3-AE90-423C38147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365C5-BBA6-7E48-BEDF-6CEBD70FE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8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2247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Predice el juicio divino que vendrá sobre los ricos opresores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 por el juicio venidero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(5:4-6)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9D2EFB-C137-7C46-7CD0-817AA02C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6482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3E11C-9DAE-7D2D-474C-D073C209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EC613E1-0F4F-DAA8-4148-B144A8CCC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8F9735D-FB10-BD4F-963A-2FB1D4775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9BF105-1693-2449-1D7E-4AADD0E3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7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1600200"/>
            <a:ext cx="8648700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del Granjero (5:7)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Impacto de la Inminencia (5:8-9)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 de Paciencia del Antiguo Testamento (5:10-12)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BFC34-E1FD-BAC2-E101-0F1A713D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724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8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9E80-5238-B043-BF64-3AD1F953F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15F4928-7E4C-B9E5-1003-EC4652CFE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24E3FED-0073-0461-34DC-31813366C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401D4-DBDA-7C53-DE87-56E6BDF1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23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en la Oración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(5:13-18)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5950" y="1600200"/>
            <a:ext cx="6419850" cy="1905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Oración (5:13-16b)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Poder de la Oración (5:16c-18)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81DD28-5C7A-45D8-2D7C-EEE30613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14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 Once Preguntas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escribió?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sabemos acerca del autor?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el  ½ Hermano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fué la audiencia?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 creyentes en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dónde fué escrito?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fué escrito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propósito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 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qué se trata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tema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Diaria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hace este libro diferente?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 Práctico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¿Cómo está organizado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Sabiduría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309AF-B58A-17AA-9406-BA9642A19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F50971-A569-FF5B-6B07-2741E9FA1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en la Oración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(5:13-18)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2EEE0E1-84C3-46F2-EBD7-1DA30F2E2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5950" y="1600200"/>
            <a:ext cx="6419850" cy="1905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Oración (5:13-16b)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Poder de la Oración (5:16c-18)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1A1632-5EDB-2918-A2FE-7A6E503C9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14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Tipos de Oración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(5:13-16a)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3944" y="1600200"/>
            <a:ext cx="7772400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Afligido: oración de dependencia (13a)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Alegre: oración de alabanza (13b)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Enfermo: oración de ancianos (14-15)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Pecador: oración de confesión (16a)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Enfermo: oración intercesora (16b)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AB7D3-67D5-8B4E-685C-992AEDC9E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43222"/>
            <a:ext cx="2162479" cy="14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21CC-1708-CE6A-AA86-C3A37A66C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0391A94-BE76-C41D-B8EE-FD8DE0444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en la Oración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(5:13-18)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18092D9-4376-3893-1616-76BCD2BB0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5950" y="1600200"/>
            <a:ext cx="6419850" cy="1905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Oración (5:13-16b)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Poder de la Oración (5:16c-18)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6BA212-272F-4831-0C20-9D3C557C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14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4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 Poder de la Oración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(5:16-18)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6444" y="1658112"/>
            <a:ext cx="5091112" cy="175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general (16c)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Elías(17-18)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6A5B2B-D18E-1B97-1236-EBF03F63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7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B1511-3217-8295-9AB8-126172D7C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4080266-CB83-1B1F-0772-4C3FCD119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 Poder de la Oración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(5:16-18)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68406A1-9C90-6C4D-B045-77265AE90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6444" y="1658112"/>
            <a:ext cx="5091112" cy="175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general (16c)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Elías(17-18)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5F463C-F906-F9A7-B996-5E2ACECFE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61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F00ED-1562-8455-340B-C9D8A308C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2F35255-71B7-BE3B-077E-872815DEF6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 Once Preguntas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35943DF-F8C1-BC1B-7505-33EE8B96DD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escribió?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sabemos acerca del autor?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el  ½ Hermano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fué la audiencia?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 creyentes en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dónde fué escrito?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fué escrito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propósito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 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qué se trata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tema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Diaria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hace este libro diferente?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 Práctico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¿Cómo está organizado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Sabiduría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68CFB-3458-5EA5-5810-B26D238133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8786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Judíos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Persecución (Hechos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Babilonia-Mesopotamia o Turquía Norte-Central?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 (Santiago 1:2-4)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16CFC-3E3E-2639-79E5-3CBDE1B8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2806379" cy="18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B8CA-C2F7-EA9D-28B4-80AAE93C1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FB167D4-D24E-C4F5-CCA3-31CC47D14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 Poder de la Oración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(5:16-18)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B010C82-511A-642F-650D-5F7ABBA89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6444" y="1658112"/>
            <a:ext cx="5091112" cy="175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general (16c)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Elías (17-18)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B662A-969F-9CE9-F098-8FEF58B6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702" y="1155414"/>
            <a:ext cx="4932596" cy="3721386"/>
          </a:xfrm>
        </p:spPr>
        <p:txBody>
          <a:bodyPr/>
          <a:lstStyle/>
          <a:p>
            <a:pPr marL="514350" lvl="1" indent="-514350">
              <a:spcBef>
                <a:spcPts val="0"/>
              </a:spcBef>
              <a:spcAft>
                <a:spcPts val="30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Vista simbólica</a:t>
            </a:r>
          </a:p>
          <a:p>
            <a:pPr marL="514350" lvl="1" indent="-514350">
              <a:spcBef>
                <a:spcPts val="0"/>
              </a:spcBef>
              <a:spcAft>
                <a:spcPts val="30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Elias and Enoc</a:t>
            </a:r>
          </a:p>
          <a:p>
            <a:pPr marL="514350" lvl="1" indent="-514350">
              <a:spcBef>
                <a:spcPts val="0"/>
              </a:spcBef>
              <a:spcAft>
                <a:spcPts val="30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Moises y Elias (como)</a:t>
            </a:r>
          </a:p>
          <a:p>
            <a:pPr marL="514350" lvl="1" indent="-514350">
              <a:spcBef>
                <a:spcPts val="0"/>
              </a:spcBef>
              <a:spcAft>
                <a:spcPts val="30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Moises y Elias (literal)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92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Identidad de los Dos Testigos?</a:t>
            </a:r>
          </a:p>
        </p:txBody>
      </p:sp>
      <p:pic>
        <p:nvPicPr>
          <p:cNvPr id="6" name="Picture 2" descr="Image result for two witnesses bible">
            <a:extLst>
              <a:ext uri="{FF2B5EF4-FFF2-40B4-BE49-F238E27FC236}">
                <a16:creationId xmlns:a16="http://schemas.microsoft.com/office/drawing/2014/main" id="{D835100F-3517-46B6-9869-88A796E3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4384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66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6507" y="381000"/>
          <a:ext cx="8770985" cy="5699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6957">
                  <a:extLst>
                    <a:ext uri="{9D8B030D-6E8A-4147-A177-3AD203B41FA5}">
                      <a16:colId xmlns:a16="http://schemas.microsoft.com/office/drawing/2014/main" val="693548043"/>
                    </a:ext>
                  </a:extLst>
                </a:gridCol>
                <a:gridCol w="2945643">
                  <a:extLst>
                    <a:ext uri="{9D8B030D-6E8A-4147-A177-3AD203B41FA5}">
                      <a16:colId xmlns:a16="http://schemas.microsoft.com/office/drawing/2014/main" val="2121096268"/>
                    </a:ext>
                  </a:extLst>
                </a:gridCol>
                <a:gridCol w="3208385">
                  <a:extLst>
                    <a:ext uri="{9D8B030D-6E8A-4147-A177-3AD203B41FA5}">
                      <a16:colId xmlns:a16="http://schemas.microsoft.com/office/drawing/2014/main" val="1144338633"/>
                    </a:ext>
                  </a:extLst>
                </a:gridCol>
              </a:tblGrid>
              <a:tr h="64875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0" kern="1200" noProof="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La Identidad de los Dos Testigos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4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506135"/>
                  </a:ext>
                </a:extLst>
              </a:tr>
              <a:tr h="926791">
                <a:tc>
                  <a:txBody>
                    <a:bodyPr/>
                    <a:lstStyle/>
                    <a:p>
                      <a:pPr marL="0" indent="0" algn="ctr" eaLnBrk="1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u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u="non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APOCALIPSIS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b="1" u="non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MOISES Y ELIAS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767282"/>
                  </a:ext>
                </a:extLst>
              </a:tr>
              <a:tr h="10812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Protección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Apc. 11:5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Num. 16:35;         2 Reyes. 1:10-14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669581"/>
                  </a:ext>
                </a:extLst>
              </a:tr>
              <a:tr h="10812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Actividades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Apc. 11:6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7:12-21;      1 Reyes. 17:1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695758"/>
                  </a:ext>
                </a:extLst>
              </a:tr>
              <a:tr h="108125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Permanencia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Apc. 11:3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Lucas 4:25;         Stg. 5:17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02366"/>
                  </a:ext>
                </a:extLst>
              </a:tr>
              <a:tr h="880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Rapto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Apc. 11:12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Reyes. 2:11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27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4704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CC288A4-9724-4038-B634-60C0CF14A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914400"/>
          </a:xfrm>
        </p:spPr>
        <p:txBody>
          <a:bodyPr/>
          <a:lstStyle/>
          <a:p>
            <a:pPr algn="ctr"/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Identidad de los Dos Testigos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Moises y Elias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A0BFB43-B8C1-4AA1-B02A-71643EEFE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3204" y="1295400"/>
            <a:ext cx="8382000" cy="36576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Transfiguración (Mat 17:3)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Ministerios truncados en el AT (2 Reyes 2:11-12; Num 20:12)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Apariencia futura prevista en 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(Mal 4:5-6; Judas 9)</a:t>
            </a:r>
          </a:p>
          <a:p>
            <a:pPr marL="461963" indent="-461963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Nunca se cumplió en 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 (Lucas 1:17; Juan 1:21)</a:t>
            </a:r>
          </a:p>
        </p:txBody>
      </p:sp>
      <p:pic>
        <p:nvPicPr>
          <p:cNvPr id="5" name="Picture 2" descr="Image result for two witnesses bible">
            <a:extLst>
              <a:ext uri="{FF2B5EF4-FFF2-40B4-BE49-F238E27FC236}">
                <a16:creationId xmlns:a16="http://schemas.microsoft.com/office/drawing/2014/main" id="{ADA7A268-73A2-47D4-A041-5370AB2B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5834C-0E9A-0B79-AC64-997F37AF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F5218E-0B44-8D3A-1CFE-C6DB0EB54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78B1C20-0149-5FB0-19AD-B2AE93897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FE0CD2-6B49-638F-0E73-96C1B0A6D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95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A5592C4-2069-41C9-9A94-9FD42EC1B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Restaurando al Hermano Descarriado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B158A9-154E-44C8-A61C-C99A9249B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advertir al hermano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descarriado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Bendiciones por advertir a un hermano descarriado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 de muerte prematura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Cubrirá una multitud de pecados (5:20b)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66714A-6C8A-4F58-6B49-11F0DDB71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38800"/>
            <a:ext cx="1757906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8AFDC-FA6A-DC33-3EDC-E68D241D8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DCB4053-BF1D-8656-3F6B-00D1A6B48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Restaurando al Hermano Descarriado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B17DB52-7B58-A4AF-9746-E3645864F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advertir al hermano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descarriado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Bendiciones por advertir a un hermano descarriado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 de muerte prematura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Cubrirá una multitud de pecados (5:20b)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B94823-F899-043D-8024-7D7433A22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38800"/>
            <a:ext cx="175790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3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D40CB-BD9A-1601-42AF-8A8811B6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1D14258-1673-3022-968A-66105F9B1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Restaurando al Hermano Descarriado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6932640-17BF-9F5F-8D05-3CC0B474D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advertir al hermano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descarriado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Bendiciones por advertir a un hermano descarriado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 de muerte prematura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Cubrirá una multitud de pecados (5:20b)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2BCDD-9975-EF82-C809-0C767A75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38800"/>
            <a:ext cx="175790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5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CD13-14E1-1C9B-0138-2336EDDF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1CACCB2-3A59-6C1B-43CB-84637B6D3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Restaurando al Hermano Descarriado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0B6E2C2-EDCE-4FDD-BC09-3A81BFDA6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advertir al hermano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descarriado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Bendiciones por advertir a un hermano descarriado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 de muerte prematura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Cubrirá una multitud de pecados (5:20b)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1991C9-FF44-D505-95E8-166A62287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38800"/>
            <a:ext cx="175790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3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23812-1B3D-4CD9-8D3C-796C73A8AF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46012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0" hangingPunct="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Juan 10:27-29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latin typeface="Calibri" panose="020F0502020204030204" pitchFamily="34" charset="0"/>
                <a:cs typeface="Calibri" panose="020F0502020204030204" pitchFamily="34" charset="0"/>
              </a:rPr>
              <a:t>Mis ovejas oyen mi voz, y yo las conozco, y me siguen. 28 Yo les doy vida eterna, y no perecerán jamás,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400" b="1" i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mē apóllumi; aiōnia</a:t>
            </a:r>
            <a:r>
              <a:rPr lang="en-US" sz="34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s-CO" sz="34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CO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nadie las arrebatará de mi mano</a:t>
            </a:r>
            <a:r>
              <a:rPr lang="es-CO" sz="3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29 </a:t>
            </a:r>
            <a:r>
              <a:rPr lang="es-CO" sz="3400" dirty="0">
                <a:latin typeface="Calibri" panose="020F0502020204030204" pitchFamily="34" charset="0"/>
                <a:cs typeface="Calibri" panose="020F0502020204030204" pitchFamily="34" charset="0"/>
              </a:rPr>
              <a:t>Mi Padre, que me las ha dado, es mayor que todos y </a:t>
            </a:r>
            <a:r>
              <a:rPr lang="es-CO" sz="34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nadie las puede arrebatar de las manos del Padre</a:t>
            </a:r>
            <a:r>
              <a:rPr lang="es-CO" sz="3400" dirty="0">
                <a:latin typeface="Calibri" panose="020F0502020204030204" pitchFamily="34" charset="0"/>
                <a:cs typeface="Calibri" panose="020F0502020204030204" pitchFamily="34" charset="0"/>
              </a:rPr>
              <a:t>. 30 Yo y el Padre uno somos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1C67E-3F20-EBEA-689A-8E22B440D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0F6573F-1FE2-55FA-000A-BDBC103B42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24492" y="228601"/>
            <a:ext cx="5695016" cy="9144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Negación Enfática (Doble) ?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6B3D40E-4567-EBC0-B377-F3F0D564DC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1910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dirty="0">
                <a:cs typeface="Calibri" panose="020F0502020204030204" pitchFamily="34" charset="0"/>
              </a:rPr>
              <a:t>“</a:t>
            </a:r>
            <a:r>
              <a:rPr lang="es-CO" dirty="0">
                <a:cs typeface="Calibri" panose="020F0502020204030204" pitchFamily="34" charset="0"/>
              </a:rPr>
              <a:t>La negación enfática en griego se indica mediante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i="1" dirty="0">
                <a:cs typeface="Calibri" panose="020F0502020204030204" pitchFamily="34" charset="0"/>
              </a:rPr>
              <a:t>οὐ μή </a:t>
            </a:r>
            <a:r>
              <a:rPr lang="en-US" dirty="0">
                <a:cs typeface="Calibri" panose="020F0502020204030204" pitchFamily="34" charset="0"/>
              </a:rPr>
              <a:t>eguido del subjuntivo aoristo…</a:t>
            </a:r>
            <a:r>
              <a:rPr lang="es-CO" dirty="0">
                <a:cs typeface="Calibri" panose="020F0502020204030204" pitchFamily="34" charset="0"/>
              </a:rPr>
              <a:t>Esta es la forma más fuerte de negar algo en griego</a:t>
            </a:r>
            <a:r>
              <a:rPr lang="en-US" dirty="0">
                <a:cs typeface="Calibri" panose="020F0502020204030204" pitchFamily="34" charset="0"/>
              </a:rPr>
              <a:t>...</a:t>
            </a:r>
            <a:r>
              <a:rPr lang="en-US" i="1" dirty="0">
                <a:cs typeface="Calibri" panose="020F0502020204030204" pitchFamily="34" charset="0"/>
              </a:rPr>
              <a:t>οὐ μή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s-CO" b="1" u="sng" dirty="0">
                <a:solidFill>
                  <a:srgbClr val="FFFFCC"/>
                </a:solidFill>
                <a:cs typeface="Calibri" panose="020F0502020204030204" pitchFamily="34" charset="0"/>
              </a:rPr>
              <a:t>descarta incluso la idea como una posibilidad:</a:t>
            </a:r>
            <a:r>
              <a:rPr lang="en-US" dirty="0">
                <a:cs typeface="Calibri" panose="020F0502020204030204" pitchFamily="34" charset="0"/>
              </a:rPr>
              <a:t> ‘</a:t>
            </a:r>
            <a:r>
              <a:rPr lang="en-US" i="1" dirty="0">
                <a:cs typeface="Calibri" panose="020F0502020204030204" pitchFamily="34" charset="0"/>
              </a:rPr>
              <a:t>ου μή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s-CO" dirty="0">
                <a:cs typeface="Calibri" panose="020F0502020204030204" pitchFamily="34" charset="0"/>
              </a:rPr>
              <a:t>es la manera más decisiva de negar algo. en el futuro</a:t>
            </a:r>
            <a:r>
              <a:rPr lang="en-US" dirty="0">
                <a:cs typeface="Calibri" panose="020F0502020204030204" pitchFamily="34" charset="0"/>
              </a:rPr>
              <a:t>… …</a:t>
            </a:r>
            <a:r>
              <a:rPr lang="es-CO" dirty="0">
                <a:cs typeface="Calibri" panose="020F0502020204030204" pitchFamily="34" charset="0"/>
              </a:rPr>
              <a:t>Además, en este tipo de expresiones frecuentemente aparece un tema soteriológico, especialmente en el evangelio de Juan</a:t>
            </a:r>
            <a:r>
              <a:rPr lang="en-US" dirty="0">
                <a:cs typeface="Calibri" panose="020F0502020204030204" pitchFamily="34" charset="0"/>
              </a:rPr>
              <a:t>: </a:t>
            </a:r>
            <a:r>
              <a:rPr lang="es-CO" b="1" u="sng" dirty="0">
                <a:solidFill>
                  <a:srgbClr val="FFFFCC"/>
                </a:solidFill>
                <a:cs typeface="Calibri" panose="020F0502020204030204" pitchFamily="34" charset="0"/>
              </a:rPr>
              <a:t>lo que se niega es la posibilidad de la pérdida de la salvación</a:t>
            </a:r>
            <a:r>
              <a:rPr lang="en-US" dirty="0"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4276" name="TextBox 4">
            <a:extLst>
              <a:ext uri="{FF2B5EF4-FFF2-40B4-BE49-F238E27FC236}">
                <a16:creationId xmlns:a16="http://schemas.microsoft.com/office/drawing/2014/main" id="{D1C64D39-3DAA-0414-0F25-DEAA4AAF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33" y="6178955"/>
            <a:ext cx="8276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Daniel B. Wallace,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Greek Grammar Beyond the Basics: An Exegetical Syntax of the New Testament with Scripture, Subject, and Greek Word Indexes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(Grand Rapids: Zondervan, 1996), 468.</a:t>
            </a:r>
          </a:p>
        </p:txBody>
      </p:sp>
      <p:pic>
        <p:nvPicPr>
          <p:cNvPr id="54277" name="Picture 2">
            <a:extLst>
              <a:ext uri="{FF2B5EF4-FFF2-40B4-BE49-F238E27FC236}">
                <a16:creationId xmlns:a16="http://schemas.microsoft.com/office/drawing/2014/main" id="{07C8BEC6-6793-92D8-5A71-D8075715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0" y="76200"/>
            <a:ext cx="825650" cy="1097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692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232F36-60B6-4585-B8EA-45A0BCAD94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2 Timoteo 2:11-13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effectLst/>
                <a:cs typeface="Arial" panose="020B0604020202020204" pitchFamily="34" charset="0"/>
              </a:rPr>
              <a:t>“</a:t>
            </a:r>
            <a:r>
              <a:rPr lang="es-CO" sz="3600" dirty="0">
                <a:effectLst/>
              </a:rPr>
              <a:t>Fiel es esta palabra: Si morimos con él,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es-CO" sz="3600" dirty="0">
                <a:effectLst/>
              </a:rPr>
              <a:t>también viviremos con él. 12 Si perseveramos,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es-CO" sz="3600" dirty="0">
                <a:effectLst/>
              </a:rPr>
              <a:t>también reinaremos con él. Si lo negamos, él también nos negará. 13 </a:t>
            </a:r>
            <a:r>
              <a:rPr lang="es-CO" sz="3600" b="1" u="sng" dirty="0">
                <a:solidFill>
                  <a:srgbClr val="FFFFCC"/>
                </a:solidFill>
                <a:effectLst/>
              </a:rPr>
              <a:t>Si somos infieles</a:t>
            </a:r>
            <a:r>
              <a:rPr lang="es-CO" sz="3600" dirty="0">
                <a:effectLst/>
              </a:rPr>
              <a:t>, él permanece fiel, porque no puede negarse a sí mismo</a:t>
            </a:r>
            <a:r>
              <a:rPr lang="en-US" sz="3600" dirty="0">
                <a:effectLst/>
              </a:rPr>
              <a:t>.</a:t>
            </a:r>
            <a:r>
              <a:rPr lang="en-US" altLang="en-US" sz="3600" dirty="0"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754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20848-EE3D-2772-627E-FCDC29583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9AD7BAD4-6EFB-2FD7-69DC-B69FE9553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Restaurando al Hermano Descarriado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(5:19-20)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FD4290A-29A1-FFEE-7EAC-EA897E5CA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2971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 de advertir al hermano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descarriado (5:19)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Bendiciones de advertir a un hermano descarriado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(5:20)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 de muerte prematura (5:20a)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Cubrirá una multitud de pecados (5:20b)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0DDCD-0D0D-0A1B-99BF-B5E94AC49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638800"/>
            <a:ext cx="175790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BC3CF-AE7C-2137-EE20-4B53A64F7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26657A11-2E2B-F770-B8C3-7D0694E6C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B394C6E2-D2E8-67B6-4C76-24CB76C86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8D548-620A-FA93-05D5-BA08DBF6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89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97330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FEC4EF-6658-49EE-B990-1B4425D93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702F75A-ACB9-451C-BDD0-551FA9B72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600200"/>
            <a:ext cx="7848600" cy="12954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justicia práctica es alcanzable cuando los creyentes viven por fe y caminan con sabiduría.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036C1-194A-B942-59FB-2A48DCCB6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783953" cy="181014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91FAD-0008-1E04-E874-38A07A1B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4EE6B-C056-4D7F-84BF-DC911FCA9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D68D584C-03F3-59ED-0278-F6F858978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82CBB941-D9CA-308F-CBAE-F29F1EE53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Sabiduría (Santiago 3:13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‒5:20)</a:t>
            </a:r>
            <a:endParaRPr lang="en-US" b="1" u="sng" dirty="0">
              <a:solidFill>
                <a:srgbClr val="FFFF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4F0EC-DBC1-26A7-F6DA-57CE790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91FAD-0008-1E04-E874-38A07A1B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3224F-C018-36F6-B776-62ADDDF2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C102938-A7DD-1578-6E19-5F0142B5B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195C347-D1E3-A48B-6A92-F5C557BE5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03549-C062-EB3C-BF5C-AB409ED4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7D5717-56C9-4A7E-994A-4261BA975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1016DD-B458-4B97-8982-29F49C71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68B99-7E8D-B292-1C94-8BC405A9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9817</TotalTime>
  <Words>1761</Words>
  <Application>Microsoft Office PowerPoint</Application>
  <PresentationFormat>On-screen Show (4:3)</PresentationFormat>
  <Paragraphs>242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 DE SANTIAGO</vt:lpstr>
      <vt:lpstr>Estructura</vt:lpstr>
      <vt:lpstr>Estructura</vt:lpstr>
      <vt:lpstr>Sabiduría  (3:13-18)</vt:lpstr>
      <vt:lpstr>Estructura</vt:lpstr>
      <vt:lpstr>Vida Espiritual (4:1-12)</vt:lpstr>
      <vt:lpstr>Estructura</vt:lpstr>
      <vt:lpstr>Vida Comercial (4:13-17)</vt:lpstr>
      <vt:lpstr>Estructura</vt:lpstr>
      <vt:lpstr>Uso de la Riqueza (5:1-6)</vt:lpstr>
      <vt:lpstr>Estructura</vt:lpstr>
      <vt:lpstr>Esperando el Regreso del Señor (5:7-12)</vt:lpstr>
      <vt:lpstr>Estructura</vt:lpstr>
      <vt:lpstr>Sabiduría en la Oración (5:13-18)</vt:lpstr>
      <vt:lpstr>Sabiduría en la Oración (5:13-18)</vt:lpstr>
      <vt:lpstr>I. Tipos de Oración (5:13-16a)</vt:lpstr>
      <vt:lpstr>Sabiduría en la Oración (5:13-18)</vt:lpstr>
      <vt:lpstr>II. El Poder de la Oración (5:16-18)</vt:lpstr>
      <vt:lpstr>II. El Poder de la Oración (5:16-18)</vt:lpstr>
      <vt:lpstr>Respondiendo Once Preguntas</vt:lpstr>
      <vt:lpstr>Audiencia</vt:lpstr>
      <vt:lpstr>II. El Poder de la Oración (5:16-18)</vt:lpstr>
      <vt:lpstr>PowerPoint Presentation</vt:lpstr>
      <vt:lpstr>PowerPoint Presentation</vt:lpstr>
      <vt:lpstr>La Identidad de los Dos Testigos:  Moises y Elias</vt:lpstr>
      <vt:lpstr>Estructura</vt:lpstr>
      <vt:lpstr>Restaurando al Hermano Descarriado (5:19-20)</vt:lpstr>
      <vt:lpstr>Restaurando al Hermano Descarriado (5:19-20)</vt:lpstr>
      <vt:lpstr>Restaurando al Hermano Descarriado (5:19-20)</vt:lpstr>
      <vt:lpstr>Restaurando al Hermano Descarriado (5:19-20)</vt:lpstr>
      <vt:lpstr>PowerPoint Presentation</vt:lpstr>
      <vt:lpstr>Negación Enfática (Doble) ?</vt:lpstr>
      <vt:lpstr>PowerPoint Presentation</vt:lpstr>
      <vt:lpstr>Restaurando al Hermano Descarriado (5:19-20)</vt:lpstr>
      <vt:lpstr>CONCLUSION</vt:lpstr>
      <vt:lpstr>Mensage</vt:lpstr>
      <vt:lpstr>Estructura</vt:lpstr>
      <vt:lpstr>Estructura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029-James-5v16b-20</dc:title>
  <dc:subject>James</dc:subject>
  <dc:creator>A. Woods</dc:creator>
  <cp:lastModifiedBy>Claudia Mora</cp:lastModifiedBy>
  <cp:revision>577</cp:revision>
  <cp:lastPrinted>2021-05-25T14:58:58Z</cp:lastPrinted>
  <dcterms:created xsi:type="dcterms:W3CDTF">2009-02-05T03:17:51Z</dcterms:created>
  <dcterms:modified xsi:type="dcterms:W3CDTF">2025-05-03T03:02:06Z</dcterms:modified>
</cp:coreProperties>
</file>