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75"/>
  </p:notesMasterIdLst>
  <p:handoutMasterIdLst>
    <p:handoutMasterId r:id="rId176"/>
  </p:handoutMasterIdLst>
  <p:sldIdLst>
    <p:sldId id="256" r:id="rId2"/>
    <p:sldId id="3862" r:id="rId3"/>
    <p:sldId id="27847" r:id="rId4"/>
    <p:sldId id="27791" r:id="rId5"/>
    <p:sldId id="27867" r:id="rId6"/>
    <p:sldId id="27868" r:id="rId7"/>
    <p:sldId id="27871" r:id="rId8"/>
    <p:sldId id="27872" r:id="rId9"/>
    <p:sldId id="27935" r:id="rId10"/>
    <p:sldId id="27936" r:id="rId11"/>
    <p:sldId id="27937" r:id="rId12"/>
    <p:sldId id="27873" r:id="rId13"/>
    <p:sldId id="27938" r:id="rId14"/>
    <p:sldId id="27939" r:id="rId15"/>
    <p:sldId id="27940" r:id="rId16"/>
    <p:sldId id="27941" r:id="rId17"/>
    <p:sldId id="27942" r:id="rId18"/>
    <p:sldId id="27943" r:id="rId19"/>
    <p:sldId id="27944" r:id="rId20"/>
    <p:sldId id="27945" r:id="rId21"/>
    <p:sldId id="27875" r:id="rId22"/>
    <p:sldId id="27877" r:id="rId23"/>
    <p:sldId id="27878" r:id="rId24"/>
    <p:sldId id="27946" r:id="rId25"/>
    <p:sldId id="5252" r:id="rId26"/>
    <p:sldId id="1503" r:id="rId27"/>
    <p:sldId id="7038" r:id="rId28"/>
    <p:sldId id="8522" r:id="rId29"/>
    <p:sldId id="27869" r:id="rId30"/>
    <p:sldId id="27902" r:id="rId31"/>
    <p:sldId id="27903" r:id="rId32"/>
    <p:sldId id="27904" r:id="rId33"/>
    <p:sldId id="27910" r:id="rId34"/>
    <p:sldId id="27911" r:id="rId35"/>
    <p:sldId id="27947" r:id="rId36"/>
    <p:sldId id="27912" r:id="rId37"/>
    <p:sldId id="9590" r:id="rId38"/>
    <p:sldId id="11708" r:id="rId39"/>
    <p:sldId id="27913" r:id="rId40"/>
    <p:sldId id="27949" r:id="rId41"/>
    <p:sldId id="27950" r:id="rId42"/>
    <p:sldId id="27948" r:id="rId43"/>
    <p:sldId id="27914" r:id="rId44"/>
    <p:sldId id="27915" r:id="rId45"/>
    <p:sldId id="27951" r:id="rId46"/>
    <p:sldId id="27916" r:id="rId47"/>
    <p:sldId id="8192" r:id="rId48"/>
    <p:sldId id="2276" r:id="rId49"/>
    <p:sldId id="27905" r:id="rId50"/>
    <p:sldId id="27917" r:id="rId51"/>
    <p:sldId id="27918" r:id="rId52"/>
    <p:sldId id="27567" r:id="rId53"/>
    <p:sldId id="27919" r:id="rId54"/>
    <p:sldId id="11121" r:id="rId55"/>
    <p:sldId id="27906" r:id="rId56"/>
    <p:sldId id="27952" r:id="rId57"/>
    <p:sldId id="27920" r:id="rId58"/>
    <p:sldId id="27921" r:id="rId59"/>
    <p:sldId id="5751" r:id="rId60"/>
    <p:sldId id="27922" r:id="rId61"/>
    <p:sldId id="27924" r:id="rId62"/>
    <p:sldId id="27925" r:id="rId63"/>
    <p:sldId id="27953" r:id="rId64"/>
    <p:sldId id="27954" r:id="rId65"/>
    <p:sldId id="27955" r:id="rId66"/>
    <p:sldId id="27956" r:id="rId67"/>
    <p:sldId id="27926" r:id="rId68"/>
    <p:sldId id="27923" r:id="rId69"/>
    <p:sldId id="27957" r:id="rId70"/>
    <p:sldId id="27958" r:id="rId71"/>
    <p:sldId id="27959" r:id="rId72"/>
    <p:sldId id="27960" r:id="rId73"/>
    <p:sldId id="27907" r:id="rId74"/>
    <p:sldId id="27927" r:id="rId75"/>
    <p:sldId id="27928" r:id="rId76"/>
    <p:sldId id="9644" r:id="rId77"/>
    <p:sldId id="27929" r:id="rId78"/>
    <p:sldId id="27961" r:id="rId79"/>
    <p:sldId id="27962" r:id="rId80"/>
    <p:sldId id="27963" r:id="rId81"/>
    <p:sldId id="27964" r:id="rId82"/>
    <p:sldId id="5260" r:id="rId83"/>
    <p:sldId id="6196" r:id="rId84"/>
    <p:sldId id="27930" r:id="rId85"/>
    <p:sldId id="9538" r:id="rId86"/>
    <p:sldId id="27931" r:id="rId87"/>
    <p:sldId id="1804" r:id="rId88"/>
    <p:sldId id="27965" r:id="rId89"/>
    <p:sldId id="353" r:id="rId90"/>
    <p:sldId id="354" r:id="rId91"/>
    <p:sldId id="27966" r:id="rId92"/>
    <p:sldId id="27967" r:id="rId93"/>
    <p:sldId id="27968" r:id="rId94"/>
    <p:sldId id="27969" r:id="rId95"/>
    <p:sldId id="27971" r:id="rId96"/>
    <p:sldId id="27972" r:id="rId97"/>
    <p:sldId id="27973" r:id="rId98"/>
    <p:sldId id="27974" r:id="rId99"/>
    <p:sldId id="9602" r:id="rId100"/>
    <p:sldId id="9591" r:id="rId101"/>
    <p:sldId id="9603" r:id="rId102"/>
    <p:sldId id="27934" r:id="rId103"/>
    <p:sldId id="2927" r:id="rId104"/>
    <p:sldId id="27870" r:id="rId105"/>
    <p:sldId id="27880" r:id="rId106"/>
    <p:sldId id="27881" r:id="rId107"/>
    <p:sldId id="27884" r:id="rId108"/>
    <p:sldId id="27885" r:id="rId109"/>
    <p:sldId id="27886" r:id="rId110"/>
    <p:sldId id="2874" r:id="rId111"/>
    <p:sldId id="27975" r:id="rId112"/>
    <p:sldId id="27882" r:id="rId113"/>
    <p:sldId id="27887" r:id="rId114"/>
    <p:sldId id="27888" r:id="rId115"/>
    <p:sldId id="27889" r:id="rId116"/>
    <p:sldId id="27976" r:id="rId117"/>
    <p:sldId id="27977" r:id="rId118"/>
    <p:sldId id="27890" r:id="rId119"/>
    <p:sldId id="27979" r:id="rId120"/>
    <p:sldId id="27978" r:id="rId121"/>
    <p:sldId id="7916" r:id="rId122"/>
    <p:sldId id="7908" r:id="rId123"/>
    <p:sldId id="27891" r:id="rId124"/>
    <p:sldId id="27892" r:id="rId125"/>
    <p:sldId id="27893" r:id="rId126"/>
    <p:sldId id="6343" r:id="rId127"/>
    <p:sldId id="27980" r:id="rId128"/>
    <p:sldId id="6344" r:id="rId129"/>
    <p:sldId id="6345" r:id="rId130"/>
    <p:sldId id="11119" r:id="rId131"/>
    <p:sldId id="6331" r:id="rId132"/>
    <p:sldId id="6330" r:id="rId133"/>
    <p:sldId id="11120" r:id="rId134"/>
    <p:sldId id="6346" r:id="rId135"/>
    <p:sldId id="11122" r:id="rId136"/>
    <p:sldId id="686" r:id="rId137"/>
    <p:sldId id="11123" r:id="rId138"/>
    <p:sldId id="27982" r:id="rId139"/>
    <p:sldId id="11124" r:id="rId140"/>
    <p:sldId id="11125" r:id="rId141"/>
    <p:sldId id="11127" r:id="rId142"/>
    <p:sldId id="27983" r:id="rId143"/>
    <p:sldId id="11130" r:id="rId144"/>
    <p:sldId id="11128" r:id="rId145"/>
    <p:sldId id="11131" r:id="rId146"/>
    <p:sldId id="11126" r:id="rId147"/>
    <p:sldId id="6347" r:id="rId148"/>
    <p:sldId id="6348" r:id="rId149"/>
    <p:sldId id="27894" r:id="rId150"/>
    <p:sldId id="12366" r:id="rId151"/>
    <p:sldId id="12367" r:id="rId152"/>
    <p:sldId id="12371" r:id="rId153"/>
    <p:sldId id="27986" r:id="rId154"/>
    <p:sldId id="27883" r:id="rId155"/>
    <p:sldId id="27895" r:id="rId156"/>
    <p:sldId id="27896" r:id="rId157"/>
    <p:sldId id="27897" r:id="rId158"/>
    <p:sldId id="4829" r:id="rId159"/>
    <p:sldId id="427" r:id="rId160"/>
    <p:sldId id="4830" r:id="rId161"/>
    <p:sldId id="27985" r:id="rId162"/>
    <p:sldId id="27987" r:id="rId163"/>
    <p:sldId id="27898" r:id="rId164"/>
    <p:sldId id="27899" r:id="rId165"/>
    <p:sldId id="27900" r:id="rId166"/>
    <p:sldId id="27901" r:id="rId167"/>
    <p:sldId id="2661" r:id="rId168"/>
    <p:sldId id="27792" r:id="rId169"/>
    <p:sldId id="27793" r:id="rId170"/>
    <p:sldId id="27794" r:id="rId171"/>
    <p:sldId id="27795" r:id="rId172"/>
    <p:sldId id="12493" r:id="rId173"/>
    <p:sldId id="27842" r:id="rId174"/>
  </p:sldIdLst>
  <p:sldSz cx="12192000" cy="6858000"/>
  <p:notesSz cx="7315200" cy="9601200"/>
  <p:custDataLst>
    <p:tags r:id="rId177"/>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0000FF"/>
    <a:srgbClr val="0000CC"/>
    <a:srgbClr val="000066"/>
    <a:srgbClr val="FF99FF"/>
    <a:srgbClr val="6600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6" autoAdjust="0"/>
    <p:restoredTop sz="93243" autoAdjust="0"/>
  </p:normalViewPr>
  <p:slideViewPr>
    <p:cSldViewPr>
      <p:cViewPr varScale="1">
        <p:scale>
          <a:sx n="101" d="100"/>
          <a:sy n="101" d="100"/>
        </p:scale>
        <p:origin x="422" y="30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5" d="100"/>
          <a:sy n="85" d="100"/>
        </p:scale>
        <p:origin x="3317" y="4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tags" Target="tags/tag1.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theme" Target="theme/theme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notesMaster" Target="notesMasters/notesMaster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handoutMaster" Target="handoutMasters/handoutMaster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074 Acts 13v13-52 </a:t>
            </a:r>
          </a:p>
          <a:p>
            <a:pPr>
              <a:defRPr/>
            </a:pPr>
            <a:r>
              <a:rPr lang="en-US" sz="1400" dirty="0"/>
              <a:t>04-30-2025</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4/29/25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a:t>
            </a:fld>
            <a:endParaRPr lang="en-US"/>
          </a:p>
        </p:txBody>
      </p:sp>
    </p:spTree>
    <p:extLst>
      <p:ext uri="{BB962C8B-B14F-4D97-AF65-F5344CB8AC3E}">
        <p14:creationId xmlns:p14="http://schemas.microsoft.com/office/powerpoint/2010/main" val="854696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23613-A428-F03F-6621-F05BF94212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76D957-5F23-4F1D-2607-2B53E73492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1C8EFC-D5B8-4B70-5994-A60BF4B0AF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2AB191-7533-39E9-DDDB-972650F91BE5}"/>
              </a:ext>
            </a:extLst>
          </p:cNvPr>
          <p:cNvSpPr>
            <a:spLocks noGrp="1"/>
          </p:cNvSpPr>
          <p:nvPr>
            <p:ph type="sldNum" sz="quarter" idx="5"/>
          </p:nvPr>
        </p:nvSpPr>
        <p:spPr/>
        <p:txBody>
          <a:bodyPr/>
          <a:lstStyle/>
          <a:p>
            <a:fld id="{F8C071F8-0110-44CB-B1AD-32F308DA789F}" type="slidenum">
              <a:rPr lang="en-US" smtClean="0"/>
              <a:t>169</a:t>
            </a:fld>
            <a:endParaRPr lang="en-US"/>
          </a:p>
        </p:txBody>
      </p:sp>
    </p:spTree>
    <p:extLst>
      <p:ext uri="{BB962C8B-B14F-4D97-AF65-F5344CB8AC3E}">
        <p14:creationId xmlns:p14="http://schemas.microsoft.com/office/powerpoint/2010/main" val="2172021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7D0F8-087E-57DA-DDED-81C68DE88E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0F4F7-BCD3-BD29-C545-545E6DFECA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769CEA-95E3-149A-8EA5-BDD6FDB6B4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0737F4-396D-EF5B-44AA-7E3E749A8A34}"/>
              </a:ext>
            </a:extLst>
          </p:cNvPr>
          <p:cNvSpPr>
            <a:spLocks noGrp="1"/>
          </p:cNvSpPr>
          <p:nvPr>
            <p:ph type="sldNum" sz="quarter" idx="5"/>
          </p:nvPr>
        </p:nvSpPr>
        <p:spPr/>
        <p:txBody>
          <a:bodyPr/>
          <a:lstStyle/>
          <a:p>
            <a:fld id="{F8C071F8-0110-44CB-B1AD-32F308DA789F}" type="slidenum">
              <a:rPr lang="en-US" smtClean="0"/>
              <a:t>170</a:t>
            </a:fld>
            <a:endParaRPr lang="en-US"/>
          </a:p>
        </p:txBody>
      </p:sp>
    </p:spTree>
    <p:extLst>
      <p:ext uri="{BB962C8B-B14F-4D97-AF65-F5344CB8AC3E}">
        <p14:creationId xmlns:p14="http://schemas.microsoft.com/office/powerpoint/2010/main" val="593194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64821-7081-BC65-04F0-D8D2C49544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62B59D-E6DB-C4A8-DD94-D32ECAD636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5E6BD0-19A1-255F-11F3-6F2E7F34B6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BBDA2F4-9F57-C94F-E568-9036E3E46774}"/>
              </a:ext>
            </a:extLst>
          </p:cNvPr>
          <p:cNvSpPr>
            <a:spLocks noGrp="1"/>
          </p:cNvSpPr>
          <p:nvPr>
            <p:ph type="sldNum" sz="quarter" idx="5"/>
          </p:nvPr>
        </p:nvSpPr>
        <p:spPr/>
        <p:txBody>
          <a:bodyPr/>
          <a:lstStyle/>
          <a:p>
            <a:fld id="{F8C071F8-0110-44CB-B1AD-32F308DA789F}" type="slidenum">
              <a:rPr lang="en-US" smtClean="0"/>
              <a:t>171</a:t>
            </a:fld>
            <a:endParaRPr lang="en-US"/>
          </a:p>
        </p:txBody>
      </p:sp>
    </p:spTree>
    <p:extLst>
      <p:ext uri="{BB962C8B-B14F-4D97-AF65-F5344CB8AC3E}">
        <p14:creationId xmlns:p14="http://schemas.microsoft.com/office/powerpoint/2010/main" val="926772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5C2B7-7310-DF85-6CD8-5C74504BC8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A0CC01-150F-2C61-F2AC-76F8CE4A4A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EB565A-9E6D-174A-08E6-41BD72CFEF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69E09B-9931-6CCD-F357-9E1C30B06A34}"/>
              </a:ext>
            </a:extLst>
          </p:cNvPr>
          <p:cNvSpPr>
            <a:spLocks noGrp="1"/>
          </p:cNvSpPr>
          <p:nvPr>
            <p:ph type="sldNum" sz="quarter" idx="5"/>
          </p:nvPr>
        </p:nvSpPr>
        <p:spPr/>
        <p:txBody>
          <a:bodyPr/>
          <a:lstStyle/>
          <a:p>
            <a:fld id="{F8C071F8-0110-44CB-B1AD-32F308DA789F}" type="slidenum">
              <a:rPr lang="en-US" smtClean="0"/>
              <a:t>173</a:t>
            </a:fld>
            <a:endParaRPr lang="en-US"/>
          </a:p>
        </p:txBody>
      </p:sp>
    </p:spTree>
    <p:extLst>
      <p:ext uri="{BB962C8B-B14F-4D97-AF65-F5344CB8AC3E}">
        <p14:creationId xmlns:p14="http://schemas.microsoft.com/office/powerpoint/2010/main" val="2394811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F9160-0621-7ACF-61C0-D69F6A924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56BEC-40C5-2693-3112-0B1B51D10B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9A6A04-E351-5B55-3C91-AE940EB7F9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AA41CE-9CB7-325F-CBEE-F39DB04D8B41}"/>
              </a:ext>
            </a:extLst>
          </p:cNvPr>
          <p:cNvSpPr>
            <a:spLocks noGrp="1"/>
          </p:cNvSpPr>
          <p:nvPr>
            <p:ph type="sldNum" sz="quarter" idx="5"/>
          </p:nvPr>
        </p:nvSpPr>
        <p:spPr/>
        <p:txBody>
          <a:bodyPr/>
          <a:lstStyle/>
          <a:p>
            <a:fld id="{F8C071F8-0110-44CB-B1AD-32F308DA789F}" type="slidenum">
              <a:rPr lang="en-US" smtClean="0"/>
              <a:t>4</a:t>
            </a:fld>
            <a:endParaRPr lang="en-US"/>
          </a:p>
        </p:txBody>
      </p:sp>
    </p:spTree>
    <p:extLst>
      <p:ext uri="{BB962C8B-B14F-4D97-AF65-F5344CB8AC3E}">
        <p14:creationId xmlns:p14="http://schemas.microsoft.com/office/powerpoint/2010/main" val="1988029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35576-C313-78B3-08A2-8042862FC1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D29142-80AB-9921-F0AD-D0D8FF9CBDCF}"/>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C3C05259-837C-8256-B980-2A875A07649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10B8583-BA7F-42F0-F494-9E4C57A67FD0}"/>
              </a:ext>
            </a:extLst>
          </p:cNvPr>
          <p:cNvSpPr>
            <a:spLocks noGrp="1"/>
          </p:cNvSpPr>
          <p:nvPr>
            <p:ph type="sldNum" sz="quarter" idx="5"/>
          </p:nvPr>
        </p:nvSpPr>
        <p:spPr/>
        <p:txBody>
          <a:bodyPr/>
          <a:lstStyle/>
          <a:p>
            <a:fld id="{3D084339-C7C3-4022-975D-A91B6BCBB8E5}" type="slidenum">
              <a:rPr lang="en-US" altLang="en-US" smtClean="0"/>
              <a:pPr/>
              <a:t>9</a:t>
            </a:fld>
            <a:endParaRPr lang="en-US" altLang="en-US" dirty="0"/>
          </a:p>
        </p:txBody>
      </p:sp>
    </p:spTree>
    <p:extLst>
      <p:ext uri="{BB962C8B-B14F-4D97-AF65-F5344CB8AC3E}">
        <p14:creationId xmlns:p14="http://schemas.microsoft.com/office/powerpoint/2010/main" val="4207163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A8944-18CE-D64A-B638-12153A62FD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DFB272-495B-D6BC-84AC-C5477F26BC77}"/>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0EC01DE0-6440-0F44-A078-BCA78480D6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B07E7D-5910-B4C2-BD1F-3C16786568A7}"/>
              </a:ext>
            </a:extLst>
          </p:cNvPr>
          <p:cNvSpPr>
            <a:spLocks noGrp="1"/>
          </p:cNvSpPr>
          <p:nvPr>
            <p:ph type="sldNum" sz="quarter" idx="5"/>
          </p:nvPr>
        </p:nvSpPr>
        <p:spPr/>
        <p:txBody>
          <a:bodyPr/>
          <a:lstStyle/>
          <a:p>
            <a:fld id="{3D084339-C7C3-4022-975D-A91B6BCBB8E5}" type="slidenum">
              <a:rPr lang="en-US" altLang="en-US" smtClean="0"/>
              <a:pPr/>
              <a:t>119</a:t>
            </a:fld>
            <a:endParaRPr lang="en-US" altLang="en-US" dirty="0"/>
          </a:p>
        </p:txBody>
      </p:sp>
    </p:spTree>
    <p:extLst>
      <p:ext uri="{BB962C8B-B14F-4D97-AF65-F5344CB8AC3E}">
        <p14:creationId xmlns:p14="http://schemas.microsoft.com/office/powerpoint/2010/main" val="2211225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21434-2AB3-2BFF-7B85-E4BFC05E16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6A11B7-AA4D-44B5-D938-EFED7E490E55}"/>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A433213C-B9EA-0929-F55F-7FB764B362F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CBEB9B-6E1A-261A-1251-C0E1C89E8D61}"/>
              </a:ext>
            </a:extLst>
          </p:cNvPr>
          <p:cNvSpPr>
            <a:spLocks noGrp="1"/>
          </p:cNvSpPr>
          <p:nvPr>
            <p:ph type="sldNum" sz="quarter" idx="5"/>
          </p:nvPr>
        </p:nvSpPr>
        <p:spPr/>
        <p:txBody>
          <a:bodyPr/>
          <a:lstStyle/>
          <a:p>
            <a:fld id="{3D084339-C7C3-4022-975D-A91B6BCBB8E5}" type="slidenum">
              <a:rPr lang="en-US" altLang="en-US" smtClean="0"/>
              <a:pPr/>
              <a:t>127</a:t>
            </a:fld>
            <a:endParaRPr lang="en-US" altLang="en-US" dirty="0"/>
          </a:p>
        </p:txBody>
      </p:sp>
    </p:spTree>
    <p:extLst>
      <p:ext uri="{BB962C8B-B14F-4D97-AF65-F5344CB8AC3E}">
        <p14:creationId xmlns:p14="http://schemas.microsoft.com/office/powerpoint/2010/main" val="1741005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90242-384A-7EF4-4CBF-A3E8D58A41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A99CAA-D527-3F3C-43DA-78AF213573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BC5A40-4855-EF35-424C-0FDC865BF5B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B7CF3D-3538-B41B-2A8E-3FA7C63DD554}"/>
              </a:ext>
            </a:extLst>
          </p:cNvPr>
          <p:cNvSpPr>
            <a:spLocks noGrp="1"/>
          </p:cNvSpPr>
          <p:nvPr>
            <p:ph type="sldNum" sz="quarter" idx="5"/>
          </p:nvPr>
        </p:nvSpPr>
        <p:spPr/>
        <p:txBody>
          <a:bodyPr/>
          <a:lstStyle/>
          <a:p>
            <a:fld id="{F8C071F8-0110-44CB-B1AD-32F308DA789F}" type="slidenum">
              <a:rPr lang="en-US" smtClean="0"/>
              <a:t>150</a:t>
            </a:fld>
            <a:endParaRPr lang="en-US"/>
          </a:p>
        </p:txBody>
      </p:sp>
    </p:spTree>
    <p:extLst>
      <p:ext uri="{BB962C8B-B14F-4D97-AF65-F5344CB8AC3E}">
        <p14:creationId xmlns:p14="http://schemas.microsoft.com/office/powerpoint/2010/main" val="2096570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0F73D-B6D8-72A3-83DB-28A72A757D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8CBDDA-A670-F3F1-ABFC-DDE7C970EE2C}"/>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C1123C58-1096-9AC4-9E45-EC714926FC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BFC7867-D94C-9480-30CB-BDDCD29BE883}"/>
              </a:ext>
            </a:extLst>
          </p:cNvPr>
          <p:cNvSpPr>
            <a:spLocks noGrp="1"/>
          </p:cNvSpPr>
          <p:nvPr>
            <p:ph type="sldNum" sz="quarter" idx="5"/>
          </p:nvPr>
        </p:nvSpPr>
        <p:spPr/>
        <p:txBody>
          <a:bodyPr/>
          <a:lstStyle/>
          <a:p>
            <a:fld id="{3D084339-C7C3-4022-975D-A91B6BCBB8E5}" type="slidenum">
              <a:rPr lang="en-US" altLang="en-US" smtClean="0"/>
              <a:pPr/>
              <a:t>153</a:t>
            </a:fld>
            <a:endParaRPr lang="en-US" altLang="en-US" dirty="0"/>
          </a:p>
        </p:txBody>
      </p:sp>
    </p:spTree>
    <p:extLst>
      <p:ext uri="{BB962C8B-B14F-4D97-AF65-F5344CB8AC3E}">
        <p14:creationId xmlns:p14="http://schemas.microsoft.com/office/powerpoint/2010/main" val="881239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C7F7E-B3AC-F7B9-842E-3435A2E1F0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E5616F-6538-94E3-A456-23377C36826C}"/>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B1C7FC61-F8E4-66A8-E577-2D4DFCA65D8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D72DDC-07BE-5FC4-BF0F-F44DA2BB8F0E}"/>
              </a:ext>
            </a:extLst>
          </p:cNvPr>
          <p:cNvSpPr>
            <a:spLocks noGrp="1"/>
          </p:cNvSpPr>
          <p:nvPr>
            <p:ph type="sldNum" sz="quarter" idx="5"/>
          </p:nvPr>
        </p:nvSpPr>
        <p:spPr/>
        <p:txBody>
          <a:bodyPr/>
          <a:lstStyle/>
          <a:p>
            <a:fld id="{3D084339-C7C3-4022-975D-A91B6BCBB8E5}" type="slidenum">
              <a:rPr lang="en-US" altLang="en-US" smtClean="0"/>
              <a:pPr/>
              <a:t>161</a:t>
            </a:fld>
            <a:endParaRPr lang="en-US" altLang="en-US" dirty="0"/>
          </a:p>
        </p:txBody>
      </p:sp>
    </p:spTree>
    <p:extLst>
      <p:ext uri="{BB962C8B-B14F-4D97-AF65-F5344CB8AC3E}">
        <p14:creationId xmlns:p14="http://schemas.microsoft.com/office/powerpoint/2010/main" val="875942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7D9C0-D888-50A2-B48E-EFA4A936B8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4FA23-228F-06D7-578F-15DA59A0E2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3CFE98-AA06-357F-B482-D6DAFC6237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29BF4C-E6FB-A4D1-6323-46808B296032}"/>
              </a:ext>
            </a:extLst>
          </p:cNvPr>
          <p:cNvSpPr>
            <a:spLocks noGrp="1"/>
          </p:cNvSpPr>
          <p:nvPr>
            <p:ph type="sldNum" sz="quarter" idx="5"/>
          </p:nvPr>
        </p:nvSpPr>
        <p:spPr/>
        <p:txBody>
          <a:bodyPr/>
          <a:lstStyle/>
          <a:p>
            <a:fld id="{F8C071F8-0110-44CB-B1AD-32F308DA789F}" type="slidenum">
              <a:rPr lang="en-US" smtClean="0"/>
              <a:t>168</a:t>
            </a:fld>
            <a:endParaRPr lang="en-US"/>
          </a:p>
        </p:txBody>
      </p:sp>
    </p:spTree>
    <p:extLst>
      <p:ext uri="{BB962C8B-B14F-4D97-AF65-F5344CB8AC3E}">
        <p14:creationId xmlns:p14="http://schemas.microsoft.com/office/powerpoint/2010/main" val="98176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441389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a:extLst>
              <a:ext uri="{FF2B5EF4-FFF2-40B4-BE49-F238E27FC236}">
                <a16:creationId xmlns:a16="http://schemas.microsoft.com/office/drawing/2014/main" id="{B44EAC00-4E29-3E16-0E0E-2ECF2469075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836E99-AC8E-BC43-6DB2-100B9A4448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BA8083-236D-7E1B-7FF5-92BA3E099D40}"/>
              </a:ext>
            </a:extLst>
          </p:cNvPr>
          <p:cNvSpPr>
            <a:spLocks noGrp="1"/>
          </p:cNvSpPr>
          <p:nvPr>
            <p:ph type="sldNum" sz="quarter" idx="12"/>
          </p:nvPr>
        </p:nvSpPr>
        <p:spPr/>
        <p:txBody>
          <a:bodyPr/>
          <a:lstStyle>
            <a:lvl1pPr>
              <a:defRPr/>
            </a:lvl1pPr>
          </a:lstStyle>
          <a:p>
            <a:pPr>
              <a:defRPr/>
            </a:pPr>
            <a:fld id="{E3ECBFC0-E162-4884-8955-BCD1CEC2D13D}" type="slidenum">
              <a:rPr lang="en-US" altLang="en-US"/>
              <a:pPr>
                <a:defRPr/>
              </a:pPr>
              <a:t>‹#›</a:t>
            </a:fld>
            <a:endParaRPr lang="en-US" altLang="en-US"/>
          </a:p>
        </p:txBody>
      </p:sp>
    </p:spTree>
    <p:extLst>
      <p:ext uri="{BB962C8B-B14F-4D97-AF65-F5344CB8AC3E}">
        <p14:creationId xmlns:p14="http://schemas.microsoft.com/office/powerpoint/2010/main" val="719650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24000" y="1981200"/>
            <a:ext cx="5080000" cy="4114800"/>
          </a:xfrm>
        </p:spPr>
        <p:txBody>
          <a:bodyPr/>
          <a:lstStyle/>
          <a:p>
            <a:pPr lvl="0"/>
            <a:endParaRPr lang="en-US" noProof="0"/>
          </a:p>
        </p:txBody>
      </p:sp>
      <p:sp>
        <p:nvSpPr>
          <p:cNvPr id="4" name="Text Placeholder 3"/>
          <p:cNvSpPr>
            <a:spLocks noGrp="1"/>
          </p:cNvSpPr>
          <p:nvPr>
            <p:ph type="body" sz="half" idx="2"/>
          </p:nvPr>
        </p:nvSpPr>
        <p:spPr>
          <a:xfrm>
            <a:off x="680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fld id="{DD70DC12-C0CD-48A1-9416-D7DC90E8C509}" type="slidenum">
              <a:rPr lang="en-US" altLang="en-US"/>
              <a:pPr/>
              <a:t>‹#›</a:t>
            </a:fld>
            <a:endParaRPr lang="en-US" altLang="en-US"/>
          </a:p>
        </p:txBody>
      </p:sp>
    </p:spTree>
    <p:extLst>
      <p:ext uri="{BB962C8B-B14F-4D97-AF65-F5344CB8AC3E}">
        <p14:creationId xmlns:p14="http://schemas.microsoft.com/office/powerpoint/2010/main" val="1539102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8.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ref.ly/res/LLS:29.1.1/2024-11-06T22:12:00Z/7818008?len=1115" TargetMode="Externa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ref.ly/res/LLS:29.1.1/2024-11-06T22:12:00Z/7818008?len=1115" TargetMode="Externa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8.png"/></Relationships>
</file>

<file path=ppt/slides/_rels/slide1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8.png"/></Relationships>
</file>

<file path=ppt/slides/_rels/slide1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4" Type="http://schemas.microsoft.com/office/2007/relationships/hdphoto" Target="../media/hdphoto3.wdp"/></Relationships>
</file>

<file path=ppt/slides/_rels/slide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4" Type="http://schemas.microsoft.com/office/2007/relationships/hdphoto" Target="../media/hdphoto3.wdp"/></Relationships>
</file>

<file path=ppt/slides/_rels/slide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B065B-E361-B9B4-4405-29689DE0510E}"/>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2D810F2A-ACD9-6407-440D-322E50F3D73A}"/>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771D5864-6AF0-EA93-2010-18BBFC5397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ED676F4D-D826-F6E5-D6F4-91EAA0CB7DAD}"/>
              </a:ext>
            </a:extLst>
          </p:cNvPr>
          <p:cNvSpPr>
            <a:spLocks noChangeArrowheads="1"/>
          </p:cNvSpPr>
          <p:nvPr/>
        </p:nvSpPr>
        <p:spPr bwMode="auto">
          <a:xfrm>
            <a:off x="5943600" y="3124200"/>
            <a:ext cx="2590800" cy="1143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2" name="Oval 7">
            <a:extLst>
              <a:ext uri="{FF2B5EF4-FFF2-40B4-BE49-F238E27FC236}">
                <a16:creationId xmlns:a16="http://schemas.microsoft.com/office/drawing/2014/main" id="{39CE39F8-806A-F455-DDE5-E09F19E385C6}"/>
              </a:ext>
            </a:extLst>
          </p:cNvPr>
          <p:cNvSpPr>
            <a:spLocks noChangeArrowheads="1"/>
          </p:cNvSpPr>
          <p:nvPr/>
        </p:nvSpPr>
        <p:spPr bwMode="auto">
          <a:xfrm>
            <a:off x="5334000" y="2286000"/>
            <a:ext cx="609600" cy="3048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219314293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477875"/>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Deuteronomy 28:49-50</a:t>
            </a:r>
          </a:p>
          <a:p>
            <a:pPr algn="just"/>
            <a:r>
              <a:rPr lang="en-US" sz="3350" baseline="30000" dirty="0">
                <a:effectLst>
                  <a:outerShdw blurRad="38100" dist="38100" dir="2700000" algn="tl">
                    <a:srgbClr val="000000">
                      <a:alpha val="43137"/>
                    </a:srgbClr>
                  </a:outerShdw>
                </a:effectLst>
              </a:rPr>
              <a:t>49</a:t>
            </a:r>
            <a:r>
              <a:rPr lang="en-US" sz="3350" dirty="0">
                <a:effectLst>
                  <a:outerShdw blurRad="38100" dist="38100" dir="2700000" algn="tl">
                    <a:srgbClr val="000000">
                      <a:alpha val="43137"/>
                    </a:srgbClr>
                  </a:outerShdw>
                </a:effectLst>
                <a:cs typeface="Calibri" panose="020F0502020204030204" pitchFamily="34" charset="0"/>
              </a:rPr>
              <a:t> “The Lord will bring a nation against you from afar, from the end of the earth, as the eagle swoops down, a nation whose language you shall not understand, </a:t>
            </a:r>
            <a:r>
              <a:rPr lang="en-US" sz="3350" baseline="30000" dirty="0">
                <a:effectLst>
                  <a:outerShdw blurRad="38100" dist="38100" dir="2700000" algn="tl">
                    <a:srgbClr val="000000">
                      <a:alpha val="43137"/>
                    </a:srgbClr>
                  </a:outerShdw>
                </a:effectLst>
              </a:rPr>
              <a:t>50</a:t>
            </a:r>
            <a:r>
              <a:rPr lang="en-US" sz="3350" dirty="0">
                <a:effectLst>
                  <a:outerShdw blurRad="38100" dist="38100" dir="2700000" algn="tl">
                    <a:srgbClr val="000000">
                      <a:alpha val="43137"/>
                    </a:srgbClr>
                  </a:outerShdw>
                </a:effectLst>
                <a:cs typeface="Calibri" panose="020F0502020204030204" pitchFamily="34" charset="0"/>
              </a:rPr>
              <a:t> a nation of fierce countenance who will have no respect for the old, nor show favor to the young.”</a:t>
            </a:r>
          </a:p>
        </p:txBody>
      </p:sp>
      <p:pic>
        <p:nvPicPr>
          <p:cNvPr id="4" name="Picture 3" descr="Jesus Dust: How to Live in the Kingdom of God">
            <a:extLst>
              <a:ext uri="{FF2B5EF4-FFF2-40B4-BE49-F238E27FC236}">
                <a16:creationId xmlns:a16="http://schemas.microsoft.com/office/drawing/2014/main" id="{28DDBE42-195E-AA71-7F94-2D5279C06F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3101" y="3048000"/>
            <a:ext cx="2465798"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042712"/>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ISRAEL'S JUDGMENTS</a:t>
            </a:r>
          </a:p>
        </p:txBody>
      </p:sp>
      <p:sp>
        <p:nvSpPr>
          <p:cNvPr id="32771" name="Rectangle 3"/>
          <p:cNvSpPr>
            <a:spLocks noGrp="1" noChangeArrowheads="1"/>
          </p:cNvSpPr>
          <p:nvPr>
            <p:ph type="body" idx="4294967295"/>
          </p:nvPr>
        </p:nvSpPr>
        <p:spPr>
          <a:xfrm>
            <a:off x="609600" y="1981201"/>
            <a:ext cx="8229600" cy="2895599"/>
          </a:xfrm>
        </p:spPr>
        <p:txBody>
          <a:bodyPr/>
          <a:lstStyle/>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Division of the kingdom in 931 B.C. (1 Kgs. 12)</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Assyrian judgment in 722 B.C. (2 Kgs. 17)</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dirty="0"/>
              <a:t>Babylonian captivity in 586 B.C. (2 Kgs. 25)</a:t>
            </a:r>
          </a:p>
          <a:p>
            <a:pPr marL="457200" indent="-457200">
              <a:lnSpc>
                <a:spcPct val="100000"/>
              </a:lnSpc>
              <a:spcBef>
                <a:spcPts val="0"/>
              </a:spcBef>
              <a:spcAft>
                <a:spcPts val="2400"/>
              </a:spcAft>
              <a:buClr>
                <a:srgbClr val="00FFFF"/>
              </a:buClr>
              <a:buSzPct val="120000"/>
              <a:buFont typeface="Wingdings" panose="05000000000000000000" pitchFamily="2" charset="2"/>
              <a:buChar char="§"/>
              <a:defRPr/>
            </a:pPr>
            <a:r>
              <a:rPr lang="en-US" sz="3200" b="1" u="sng" dirty="0">
                <a:solidFill>
                  <a:srgbClr val="FFFFCC"/>
                </a:solidFill>
              </a:rPr>
              <a:t>Rome </a:t>
            </a:r>
            <a:r>
              <a:rPr lang="en-US" sz="3200" b="1" i="1" u="sng" dirty="0">
                <a:solidFill>
                  <a:srgbClr val="FFFFCC"/>
                </a:solidFill>
              </a:rPr>
              <a:t>Diaspora</a:t>
            </a:r>
            <a:r>
              <a:rPr lang="en-US" sz="3200" b="1" u="sng" dirty="0">
                <a:solidFill>
                  <a:srgbClr val="FFFFCC"/>
                </a:solidFill>
              </a:rPr>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839200" y="1981201"/>
            <a:ext cx="2743200" cy="2818875"/>
          </a:xfrm>
          <a:prstGeom prst="rect">
            <a:avLst/>
          </a:prstGeom>
          <a:noFill/>
          <a:ln w="9525">
            <a:noFill/>
            <a:miter lim="800000"/>
            <a:headEnd/>
            <a:tailEnd/>
          </a:ln>
        </p:spPr>
      </p:pic>
    </p:spTree>
    <p:extLst>
      <p:ext uri="{BB962C8B-B14F-4D97-AF65-F5344CB8AC3E}">
        <p14:creationId xmlns:p14="http://schemas.microsoft.com/office/powerpoint/2010/main" val="94568811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2286000"/>
            <a:ext cx="7772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A.D. 70 (40)</a:t>
            </a:r>
          </a:p>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Application of Habakkuk 1:5 (41)</a:t>
            </a:r>
          </a:p>
          <a:p>
            <a:pPr marL="0" lvl="1" indent="-914400">
              <a:lnSpc>
                <a:spcPct val="100000"/>
              </a:lnSpc>
              <a:spcBef>
                <a:spcPts val="0"/>
              </a:spcBef>
              <a:spcAft>
                <a:spcPts val="1800"/>
              </a:spcAft>
              <a:buClr>
                <a:srgbClr val="FFC000"/>
              </a:buClr>
              <a:buFont typeface="+mj-lt"/>
              <a:buAutoNum type="alphaLcParenR"/>
              <a:defRPr/>
            </a:pPr>
            <a:endParaRPr lang="en-US" sz="38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9017C2C1-233C-B99A-4535-D8CCFAA9FDD0}"/>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7"/>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13:40-41</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Warning</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258840179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951" y="45720"/>
            <a:ext cx="8926101" cy="6766560"/>
          </a:xfrm>
          <a:prstGeom prst="rect">
            <a:avLst/>
          </a:prstGeom>
        </p:spPr>
      </p:pic>
    </p:spTree>
    <p:extLst>
      <p:ext uri="{BB962C8B-B14F-4D97-AF65-F5344CB8AC3E}">
        <p14:creationId xmlns:p14="http://schemas.microsoft.com/office/powerpoint/2010/main" val="3559866166"/>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C528A-A536-F20A-6BBB-CC114512FBB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951A2DE-43E2-7D5B-1A56-C985B3B7764C}"/>
              </a:ext>
            </a:extLst>
          </p:cNvPr>
          <p:cNvSpPr>
            <a:spLocks noGrp="1" noChangeArrowheads="1"/>
          </p:cNvSpPr>
          <p:nvPr>
            <p:ph type="body" idx="1"/>
          </p:nvPr>
        </p:nvSpPr>
        <p:spPr>
          <a:xfrm>
            <a:off x="609600" y="1866900"/>
            <a:ext cx="8458200" cy="3124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Journey to </a:t>
            </a:r>
            <a:r>
              <a:rPr lang="en-US" sz="3200" dirty="0" err="1">
                <a:effectLst>
                  <a:outerShdw blurRad="38100" dist="38100" dir="2700000" algn="tl">
                    <a:srgbClr val="000000">
                      <a:alpha val="43137"/>
                    </a:srgbClr>
                  </a:outerShdw>
                </a:effectLst>
                <a:latin typeface="Calibri" panose="020F0502020204030204" pitchFamily="34" charset="0"/>
              </a:rPr>
              <a:t>Pisidian</a:t>
            </a:r>
            <a:r>
              <a:rPr lang="en-US" sz="3200" dirty="0">
                <a:effectLst>
                  <a:outerShdw blurRad="38100" dist="38100" dir="2700000" algn="tl">
                    <a:srgbClr val="000000">
                      <a:alpha val="43137"/>
                    </a:srgbClr>
                  </a:outerShdw>
                </a:effectLst>
                <a:latin typeface="Calibri" panose="020F0502020204030204" pitchFamily="34" charset="0"/>
              </a:rPr>
              <a:t> Antioch (13-15)</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Paul’s message (16-41)</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Results of Paul’s message (42-52)</a:t>
            </a:r>
          </a:p>
        </p:txBody>
      </p:sp>
      <p:sp>
        <p:nvSpPr>
          <p:cNvPr id="3" name="Rectangle 2">
            <a:extLst>
              <a:ext uri="{FF2B5EF4-FFF2-40B4-BE49-F238E27FC236}">
                <a16:creationId xmlns:a16="http://schemas.microsoft.com/office/drawing/2014/main" id="{A90B5313-1E97-956E-B687-42CC966B9868}"/>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Pisidia</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Antioch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13:13-52</a:t>
            </a:r>
          </a:p>
        </p:txBody>
      </p:sp>
      <p:pic>
        <p:nvPicPr>
          <p:cNvPr id="2" name="Picture 1">
            <a:extLst>
              <a:ext uri="{FF2B5EF4-FFF2-40B4-BE49-F238E27FC236}">
                <a16:creationId xmlns:a16="http://schemas.microsoft.com/office/drawing/2014/main" id="{271CE2BF-BC00-F73A-168E-1C6CE1F5465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4952378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9E4213A-463A-0DE1-0CEC-EFC15B9350FA}"/>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13:42-53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Paul’s Message</a:t>
            </a:r>
          </a:p>
        </p:txBody>
      </p:sp>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Immediate results (42-43)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Subsequent results (44-49)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Results for the Apostles (50-52)</a:t>
            </a: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96686959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Immediate results (42-43)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Subsequent results (44-49)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Results for the Apostles (50-52)</a:t>
            </a: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A665A34C-9EEA-1A53-CF5B-0B9C42450B30}"/>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13:42-53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Paul’s Message</a:t>
            </a:r>
          </a:p>
        </p:txBody>
      </p:sp>
    </p:spTree>
    <p:extLst>
      <p:ext uri="{BB962C8B-B14F-4D97-AF65-F5344CB8AC3E}">
        <p14:creationId xmlns:p14="http://schemas.microsoft.com/office/powerpoint/2010/main" val="387156779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13:42-43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Immediate Results</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2286000"/>
            <a:ext cx="7772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Synagogue’s invitation (42)</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Many followers (43)</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15876481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2286000"/>
            <a:ext cx="7772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Synagogue’s invitation (42)</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Many followers (43)</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BE2B86CE-6D95-F6AF-4228-3F541A85D7AA}"/>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13:42-43</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Immediate Results</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131040484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2286000"/>
            <a:ext cx="7772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Synagogue’s invitation (42)</a:t>
            </a:r>
          </a:p>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Many followers (43)</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6F42C92-FD1D-91C4-07D0-66B2B7776AB5}"/>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13:42-43</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Immediate Results</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3859739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5489D-5197-284E-2775-A77BDA017E39}"/>
            </a:ext>
          </a:extLst>
        </p:cNvPr>
        <p:cNvGrpSpPr/>
        <p:nvPr/>
      </p:nvGrpSpPr>
      <p:grpSpPr>
        <a:xfrm>
          <a:off x="0" y="0"/>
          <a:ext cx="0" cy="0"/>
          <a:chOff x="0" y="0"/>
          <a:chExt cx="0" cy="0"/>
        </a:xfrm>
      </p:grpSpPr>
      <p:pic>
        <p:nvPicPr>
          <p:cNvPr id="88067" name="Picture 3">
            <a:extLst>
              <a:ext uri="{FF2B5EF4-FFF2-40B4-BE49-F238E27FC236}">
                <a16:creationId xmlns:a16="http://schemas.microsoft.com/office/drawing/2014/main" id="{D95D8DDD-82E7-71D6-97CC-B7760952987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FC97EBED-E444-100E-AC60-78F12D6E9155}"/>
              </a:ext>
            </a:extLst>
          </p:cNvPr>
          <p:cNvSpPr>
            <a:spLocks noChangeArrowheads="1"/>
          </p:cNvSpPr>
          <p:nvPr/>
        </p:nvSpPr>
        <p:spPr bwMode="auto">
          <a:xfrm>
            <a:off x="8534400" y="3429000"/>
            <a:ext cx="914400" cy="8382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3" name="Oval 7">
            <a:extLst>
              <a:ext uri="{FF2B5EF4-FFF2-40B4-BE49-F238E27FC236}">
                <a16:creationId xmlns:a16="http://schemas.microsoft.com/office/drawing/2014/main" id="{86E8FF92-232E-FC31-D3A0-29FEBFAD7656}"/>
              </a:ext>
            </a:extLst>
          </p:cNvPr>
          <p:cNvSpPr>
            <a:spLocks noChangeArrowheads="1"/>
          </p:cNvSpPr>
          <p:nvPr/>
        </p:nvSpPr>
        <p:spPr bwMode="auto">
          <a:xfrm>
            <a:off x="8077200" y="3124200"/>
            <a:ext cx="533400" cy="3048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2585275679"/>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3FBF99-657B-427A-A0AE-07E7AF6785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1066800" y="0"/>
            <a:ext cx="10058400" cy="1931298"/>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Galatians 3:3</a:t>
            </a:r>
          </a:p>
          <a:p>
            <a:pPr algn="just" eaLnBrk="1" fontAlgn="auto" hangingPunct="1">
              <a:spcBef>
                <a:spcPts val="0"/>
              </a:spcBef>
              <a:spcAft>
                <a:spcPts val="0"/>
              </a:spcAft>
              <a:defRPr/>
            </a:pPr>
            <a:r>
              <a:rPr lang="en-US" altLang="en-US" sz="3600" kern="0" dirty="0">
                <a:latin typeface="Calibri" panose="020F0502020204030204" pitchFamily="34" charset="0"/>
                <a:cs typeface="+mn-cs"/>
              </a:rPr>
              <a:t>“</a:t>
            </a:r>
            <a:r>
              <a:rPr lang="en-US" sz="3600" dirty="0">
                <a:latin typeface="Calibri" panose="020F0502020204030204" pitchFamily="34" charset="0"/>
              </a:rPr>
              <a:t>Are you so foolish? Having begun by the Spirit, are you now being </a:t>
            </a:r>
            <a:r>
              <a:rPr lang="en-US" sz="3600" b="1" u="sng" dirty="0">
                <a:solidFill>
                  <a:srgbClr val="FFFFCC"/>
                </a:solidFill>
                <a:effectLst>
                  <a:outerShdw blurRad="38100" dist="38100" dir="2700000" algn="tl">
                    <a:srgbClr val="000000"/>
                  </a:outerShdw>
                </a:effectLst>
                <a:latin typeface="Calibri" panose="020F0502020204030204" pitchFamily="34" charset="0"/>
                <a:cs typeface="+mn-cs"/>
              </a:rPr>
              <a:t>perfected by the flesh</a:t>
            </a:r>
            <a:r>
              <a:rPr lang="en-US" sz="3600" dirty="0">
                <a:latin typeface="Calibri" panose="020F0502020204030204" pitchFamily="34" charset="0"/>
              </a:rPr>
              <a:t>?</a:t>
            </a:r>
            <a:r>
              <a:rPr lang="en-US" sz="3600" dirty="0">
                <a:latin typeface="Calibri" panose="020F0502020204030204" pitchFamily="34" charset="0"/>
                <a:cs typeface="+mn-cs"/>
              </a:rPr>
              <a:t>”</a:t>
            </a:r>
            <a:endParaRPr lang="en-US" altLang="en-US" sz="3600" kern="0" dirty="0">
              <a:latin typeface="Calibri" panose="020F0502020204030204" pitchFamily="34" charset="0"/>
              <a:cs typeface="+mn-cs"/>
            </a:endParaRPr>
          </a:p>
        </p:txBody>
      </p:sp>
      <p:pic>
        <p:nvPicPr>
          <p:cNvPr id="2" name="Picture 1">
            <a:extLst>
              <a:ext uri="{FF2B5EF4-FFF2-40B4-BE49-F238E27FC236}">
                <a16:creationId xmlns:a16="http://schemas.microsoft.com/office/drawing/2014/main" id="{5599160C-9520-4FC6-B558-05CADB8F2BC6}"/>
              </a:ext>
            </a:extLst>
          </p:cNvPr>
          <p:cNvPicPr>
            <a:picLocks noChangeAspect="1"/>
          </p:cNvPicPr>
          <p:nvPr/>
        </p:nvPicPr>
        <p:blipFill>
          <a:blip r:embed="rId3"/>
          <a:stretch>
            <a:fillRect/>
          </a:stretch>
        </p:blipFill>
        <p:spPr>
          <a:xfrm>
            <a:off x="4572000" y="2514600"/>
            <a:ext cx="3048000" cy="2286000"/>
          </a:xfrm>
          <a:prstGeom prst="rect">
            <a:avLst/>
          </a:prstGeom>
        </p:spPr>
      </p:pic>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C461D-AA6C-FEFD-A3DA-F304F667A8EB}"/>
            </a:ext>
          </a:extLst>
        </p:cNvPr>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19225B63-CBDC-B950-88E8-E2A0869BF10F}"/>
              </a:ext>
            </a:extLst>
          </p:cNvPr>
          <p:cNvGraphicFramePr>
            <a:graphicFrameLocks noGrp="1"/>
          </p:cNvGraphicFramePr>
          <p:nvPr>
            <p:ph type="tbl" idx="1"/>
            <p:extLst>
              <p:ext uri="{D42A27DB-BD31-4B8C-83A1-F6EECF244321}">
                <p14:modId xmlns:p14="http://schemas.microsoft.com/office/powerpoint/2010/main" val="2500525655"/>
              </p:ext>
            </p:extLst>
          </p:nvPr>
        </p:nvGraphicFramePr>
        <p:xfrm>
          <a:off x="746760" y="701040"/>
          <a:ext cx="10698480" cy="5455920"/>
        </p:xfrm>
        <a:graphic>
          <a:graphicData uri="http://schemas.openxmlformats.org/drawingml/2006/table">
            <a:tbl>
              <a:tblPr firstRow="1" bandRow="1">
                <a:tableStyleId>{073A0DAA-6AF3-43AB-8588-CEC1D06C72B9}</a:tableStyleId>
              </a:tblPr>
              <a:tblGrid>
                <a:gridCol w="2834640">
                  <a:extLst>
                    <a:ext uri="{9D8B030D-6E8A-4147-A177-3AD203B41FA5}">
                      <a16:colId xmlns:a16="http://schemas.microsoft.com/office/drawing/2014/main" val="4083022562"/>
                    </a:ext>
                  </a:extLst>
                </a:gridCol>
                <a:gridCol w="2834640">
                  <a:extLst>
                    <a:ext uri="{9D8B030D-6E8A-4147-A177-3AD203B41FA5}">
                      <a16:colId xmlns:a16="http://schemas.microsoft.com/office/drawing/2014/main" val="1397627422"/>
                    </a:ext>
                  </a:extLst>
                </a:gridCol>
                <a:gridCol w="2194560">
                  <a:extLst>
                    <a:ext uri="{9D8B030D-6E8A-4147-A177-3AD203B41FA5}">
                      <a16:colId xmlns:a16="http://schemas.microsoft.com/office/drawing/2014/main" val="3861418638"/>
                    </a:ext>
                  </a:extLst>
                </a:gridCol>
                <a:gridCol w="2834640">
                  <a:extLst>
                    <a:ext uri="{9D8B030D-6E8A-4147-A177-3AD203B41FA5}">
                      <a16:colId xmlns:a16="http://schemas.microsoft.com/office/drawing/2014/main" val="1991858644"/>
                    </a:ext>
                  </a:extLst>
                </a:gridCol>
              </a:tblGrid>
              <a:tr h="106680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Tenses of Salvation</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nchor="ctr" horzOverflow="overflow"/>
                </a:tc>
                <a:tc hMerge="1">
                  <a:txBody>
                    <a:bodyPr/>
                    <a:lstStyle/>
                    <a:p>
                      <a:endParaRPr lang="en-US" dirty="0"/>
                    </a:p>
                  </a:txBody>
                  <a:tcPr anchor="ctr" horzOverflow="overflow"/>
                </a:tc>
                <a:tc hMerge="1">
                  <a:txBody>
                    <a:bodyPr/>
                    <a:lstStyle/>
                    <a:p>
                      <a:endParaRPr lang="en-US" dirty="0"/>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4285402584"/>
                  </a:ext>
                </a:extLst>
              </a:tr>
              <a:tr h="10972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chemeClr val="bg2"/>
                          </a:solidFill>
                          <a:effectLst/>
                          <a:latin typeface="Calibri" panose="020F0502020204030204" pitchFamily="34" charset="0"/>
                        </a:rPr>
                        <a:t>Phase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rPr>
                        <a:t>Justification</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6600"/>
                          </a:solidFill>
                          <a:effectLst/>
                          <a:latin typeface="Calibri" panose="020F0502020204030204" pitchFamily="34" charset="0"/>
                        </a:rPr>
                        <a:t>Sanctification</a:t>
                      </a:r>
                    </a:p>
                  </a:txBody>
                  <a:tcPr marT="45711" marB="45711"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00CC"/>
                          </a:solidFill>
                          <a:effectLst/>
                          <a:latin typeface="Calibri" panose="020F0502020204030204" pitchFamily="34" charset="0"/>
                        </a:rPr>
                        <a:t>Glorification</a:t>
                      </a:r>
                    </a:p>
                  </a:txBody>
                  <a:tcPr marT="45711" marB="45711" anchor="ctr" horzOverflow="overflow"/>
                </a:tc>
                <a:extLst>
                  <a:ext uri="{0D108BD9-81ED-4DB2-BD59-A6C34878D82A}">
                    <a16:rowId xmlns:a16="http://schemas.microsoft.com/office/drawing/2014/main" val="1624996199"/>
                  </a:ext>
                </a:extLst>
              </a:tr>
              <a:tr h="10972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600" b="1" i="0" u="none" strike="noStrike" kern="1200" cap="none" normalizeH="0" baseline="0" dirty="0">
                          <a:ln>
                            <a:noFill/>
                          </a:ln>
                          <a:solidFill>
                            <a:schemeClr val="bg2"/>
                          </a:solidFill>
                          <a:effectLst/>
                          <a:latin typeface="Calibri" panose="020F0502020204030204" pitchFamily="34" charset="0"/>
                          <a:ea typeface="+mn-ea"/>
                          <a:cs typeface="+mn-cs"/>
                        </a:rPr>
                        <a:t>Tense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rPr>
                        <a:t>Past</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6600"/>
                          </a:solidFill>
                          <a:effectLst/>
                          <a:latin typeface="Calibri" panose="020F0502020204030204" pitchFamily="34" charset="0"/>
                        </a:rPr>
                        <a:t>Present</a:t>
                      </a:r>
                    </a:p>
                  </a:txBody>
                  <a:tcPr marT="45711" marB="45711"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00CC"/>
                          </a:solidFill>
                          <a:effectLst/>
                          <a:latin typeface="Calibri" panose="020F0502020204030204" pitchFamily="34" charset="0"/>
                        </a:rPr>
                        <a:t>Future</a:t>
                      </a:r>
                    </a:p>
                  </a:txBody>
                  <a:tcPr marT="45711" marB="45711" anchor="ctr" horzOverflow="overflow"/>
                </a:tc>
                <a:extLst>
                  <a:ext uri="{0D108BD9-81ED-4DB2-BD59-A6C34878D82A}">
                    <a16:rowId xmlns:a16="http://schemas.microsoft.com/office/drawing/2014/main" val="3636852434"/>
                  </a:ext>
                </a:extLst>
              </a:tr>
              <a:tr h="10972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600" b="1" i="0" u="none" strike="noStrike" kern="1200" cap="none" normalizeH="0" baseline="0" dirty="0">
                          <a:ln>
                            <a:noFill/>
                          </a:ln>
                          <a:solidFill>
                            <a:schemeClr val="bg2"/>
                          </a:solidFill>
                          <a:effectLst/>
                          <a:latin typeface="Calibri" panose="020F0502020204030204" pitchFamily="34" charset="0"/>
                          <a:ea typeface="+mn-ea"/>
                          <a:cs typeface="+mn-cs"/>
                        </a:rPr>
                        <a:t>Saved from sin’s:</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rPr>
                        <a:t>Penalty</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6600"/>
                          </a:solidFill>
                          <a:effectLst/>
                          <a:latin typeface="Calibri" panose="020F0502020204030204" pitchFamily="34" charset="0"/>
                        </a:rPr>
                        <a:t>Power</a:t>
                      </a:r>
                    </a:p>
                  </a:txBody>
                  <a:tcPr marT="45711" marB="45711"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00CC"/>
                          </a:solidFill>
                          <a:effectLst/>
                          <a:latin typeface="Calibri" panose="020F0502020204030204" pitchFamily="34" charset="0"/>
                        </a:rPr>
                        <a:t>Presence</a:t>
                      </a:r>
                    </a:p>
                  </a:txBody>
                  <a:tcPr marT="45711" marB="45711" anchor="ctr" horzOverflow="overflow"/>
                </a:tc>
                <a:extLst>
                  <a:ext uri="{0D108BD9-81ED-4DB2-BD59-A6C34878D82A}">
                    <a16:rowId xmlns:a16="http://schemas.microsoft.com/office/drawing/2014/main" val="3808086373"/>
                  </a:ext>
                </a:extLst>
              </a:tr>
              <a:tr h="10972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600" b="1" i="0" u="none" strike="noStrike" kern="1200" cap="none" normalizeH="0" baseline="0" dirty="0">
                          <a:ln>
                            <a:noFill/>
                          </a:ln>
                          <a:solidFill>
                            <a:schemeClr val="bg2"/>
                          </a:solidFill>
                          <a:effectLst/>
                          <a:latin typeface="Calibri" panose="020F0502020204030204" pitchFamily="34" charset="0"/>
                          <a:ea typeface="+mn-ea"/>
                          <a:cs typeface="+mn-cs"/>
                        </a:rPr>
                        <a:t>Scripture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rPr>
                        <a:t>Eph 2:8-9; Titus 3:5</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6600"/>
                          </a:solidFill>
                          <a:effectLst/>
                          <a:latin typeface="Calibri" panose="020F0502020204030204" pitchFamily="34" charset="0"/>
                        </a:rPr>
                        <a:t>Philip 2:12</a:t>
                      </a:r>
                    </a:p>
                  </a:txBody>
                  <a:tcPr marT="45711" marB="45711"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00CC"/>
                          </a:solidFill>
                          <a:effectLst/>
                          <a:latin typeface="Calibri" panose="020F0502020204030204" pitchFamily="34" charset="0"/>
                        </a:rPr>
                        <a:t>Rom 5:10</a:t>
                      </a:r>
                    </a:p>
                  </a:txBody>
                  <a:tcPr marT="45711" marB="45711" anchor="ctr" horzOverflow="overflow"/>
                </a:tc>
                <a:extLst>
                  <a:ext uri="{0D108BD9-81ED-4DB2-BD59-A6C34878D82A}">
                    <a16:rowId xmlns:a16="http://schemas.microsoft.com/office/drawing/2014/main" val="4167479987"/>
                  </a:ext>
                </a:extLst>
              </a:tr>
            </a:tbl>
          </a:graphicData>
        </a:graphic>
      </p:graphicFrame>
    </p:spTree>
    <p:extLst>
      <p:ext uri="{BB962C8B-B14F-4D97-AF65-F5344CB8AC3E}">
        <p14:creationId xmlns:p14="http://schemas.microsoft.com/office/powerpoint/2010/main" val="380550628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Immediate results (42-43)</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Subsequent results (44-49)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Results for the Apostles (50-52)</a:t>
            </a: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C1FF6B44-7A2D-1CFC-F78F-593A551628B9}"/>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13:42-53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Paul’s Message</a:t>
            </a:r>
          </a:p>
        </p:txBody>
      </p:sp>
    </p:spTree>
    <p:extLst>
      <p:ext uri="{BB962C8B-B14F-4D97-AF65-F5344CB8AC3E}">
        <p14:creationId xmlns:p14="http://schemas.microsoft.com/office/powerpoint/2010/main" val="416498193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13:44-49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Subsequent Results</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1752600"/>
            <a:ext cx="7772400" cy="28956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Citizens (44)</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Unbelieving religious leaders (45)</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Apostles’ decision (46-47)</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Results of the Apostles’ decision (48-49)</a:t>
            </a:r>
          </a:p>
          <a:p>
            <a:pPr marL="514350" lvl="3" indent="-514350">
              <a:lnSpc>
                <a:spcPct val="100000"/>
              </a:lnSpc>
              <a:spcBef>
                <a:spcPts val="0"/>
              </a:spcBef>
              <a:spcAft>
                <a:spcPts val="1800"/>
              </a:spcAft>
              <a:buClr>
                <a:srgbClr val="FFC000"/>
              </a:buClr>
              <a:buFont typeface="+mj-lt"/>
              <a:buAutoNum type="alphaLcParenR"/>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1660791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1752600"/>
            <a:ext cx="7772400" cy="28956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Citizens (44)</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Unbelieving religious leaders (45)</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Apostles’ decision (46-47)</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Results of the Apostles’ decision (48-49)</a:t>
            </a:r>
          </a:p>
          <a:p>
            <a:pPr marL="514350" lvl="3" indent="-514350">
              <a:lnSpc>
                <a:spcPct val="100000"/>
              </a:lnSpc>
              <a:spcBef>
                <a:spcPts val="0"/>
              </a:spcBef>
              <a:spcAft>
                <a:spcPts val="1800"/>
              </a:spcAft>
              <a:buClr>
                <a:srgbClr val="FFC000"/>
              </a:buClr>
              <a:buFont typeface="+mj-lt"/>
              <a:buAutoNum type="alphaLcParenR"/>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6B673529-3EDE-A31E-C843-DB1F9EA50765}"/>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2"/>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13:44-49</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Subsequent Results</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424551533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1752600"/>
            <a:ext cx="7772400" cy="28956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Citizens (44)</a:t>
            </a:r>
          </a:p>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Unbelieving religious leaders (45)</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Apostles’ decision (46-47)</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Results of the Apostles’ decision (48-49)</a:t>
            </a:r>
          </a:p>
          <a:p>
            <a:pPr marL="514350" lvl="3" indent="-514350">
              <a:lnSpc>
                <a:spcPct val="100000"/>
              </a:lnSpc>
              <a:spcBef>
                <a:spcPts val="0"/>
              </a:spcBef>
              <a:spcAft>
                <a:spcPts val="1800"/>
              </a:spcAft>
              <a:buClr>
                <a:srgbClr val="FFC000"/>
              </a:buClr>
              <a:buFont typeface="+mj-lt"/>
              <a:buAutoNum type="alphaLcParenR"/>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D76D59CD-82E7-5DB5-B64A-95CAF371D3B2}"/>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2"/>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13:44-49</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Subsequent Results</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37962480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CD71A-B483-126E-B1F7-F756E06F8374}"/>
            </a:ext>
          </a:extLst>
        </p:cNvPr>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7E280771-0936-A2B4-5FAD-B12CB3C637B5}"/>
              </a:ext>
            </a:extLst>
          </p:cNvPr>
          <p:cNvGraphicFramePr>
            <a:graphicFrameLocks noGrp="1"/>
          </p:cNvGraphicFramePr>
          <p:nvPr>
            <p:ph idx="1"/>
          </p:nvPr>
        </p:nvGraphicFramePr>
        <p:xfrm>
          <a:off x="548640" y="685800"/>
          <a:ext cx="11094720" cy="4572000"/>
        </p:xfrm>
        <a:graphic>
          <a:graphicData uri="http://schemas.openxmlformats.org/drawingml/2006/table">
            <a:tbl>
              <a:tblPr firstRow="1" bandRow="1">
                <a:tableStyleId>{5C22544A-7EE6-4342-B048-85BDC9FD1C3A}</a:tableStyleId>
              </a:tblPr>
              <a:tblGrid>
                <a:gridCol w="1920240">
                  <a:extLst>
                    <a:ext uri="{9D8B030D-6E8A-4147-A177-3AD203B41FA5}">
                      <a16:colId xmlns:a16="http://schemas.microsoft.com/office/drawing/2014/main" val="20000"/>
                    </a:ext>
                  </a:extLst>
                </a:gridCol>
                <a:gridCol w="176784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3749040">
                  <a:extLst>
                    <a:ext uri="{9D8B030D-6E8A-4147-A177-3AD203B41FA5}">
                      <a16:colId xmlns:a16="http://schemas.microsoft.com/office/drawing/2014/main" val="20003"/>
                    </a:ext>
                  </a:extLst>
                </a:gridCol>
                <a:gridCol w="2011680">
                  <a:extLst>
                    <a:ext uri="{9D8B030D-6E8A-4147-A177-3AD203B41FA5}">
                      <a16:colId xmlns:a16="http://schemas.microsoft.com/office/drawing/2014/main" val="20004"/>
                    </a:ext>
                  </a:extLst>
                </a:gridCol>
              </a:tblGrid>
              <a:tr h="914400">
                <a:tc gridSpan="5">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9144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Reference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Center</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Person</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Place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Outreach</a:t>
                      </a:r>
                      <a:endParaRPr kumimoji="0" lang="en-US" altLang="en-US" sz="2800" b="1" i="0" u="none" strike="noStrike" cap="none" normalizeH="0" baseline="0" dirty="0">
                        <a:ln>
                          <a:noFill/>
                        </a:ln>
                        <a:solidFill>
                          <a:schemeClr val="bg1"/>
                        </a:solidFill>
                        <a:effectLst/>
                        <a:latin typeface="+mn-lt"/>
                      </a:endParaRPr>
                    </a:p>
                  </a:txBody>
                  <a:tcPr anchor="ctr" horzOverflow="overflow"/>
                </a:tc>
                <a:extLst>
                  <a:ext uri="{0D108BD9-81ED-4DB2-BD59-A6C34878D82A}">
                    <a16:rowId xmlns:a16="http://schemas.microsoft.com/office/drawing/2014/main" val="10000"/>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Acts 1–12</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Peter</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 Judea, Samaria</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Jewish</a:t>
                      </a:r>
                    </a:p>
                  </a:txBody>
                  <a:tcPr anchor="ctr" horzOverflow="overflow"/>
                </a:tc>
                <a:extLst>
                  <a:ext uri="{0D108BD9-81ED-4DB2-BD59-A6C34878D82A}">
                    <a16:rowId xmlns:a16="http://schemas.microsoft.com/office/drawing/2014/main" val="10002"/>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Acts 13–28</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Antioch</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Paul</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Uttermost parts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Gentiles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4167924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C3BDC-0099-7231-6178-515FD73D3DF1}"/>
            </a:ext>
          </a:extLst>
        </p:cNvPr>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7DDCFCE2-86AB-DCA1-CBB1-D9FFEF91BAEB}"/>
              </a:ext>
            </a:extLst>
          </p:cNvPr>
          <p:cNvGraphicFramePr>
            <a:graphicFrameLocks noGrp="1"/>
          </p:cNvGraphicFramePr>
          <p:nvPr>
            <p:ph idx="1"/>
          </p:nvPr>
        </p:nvGraphicFramePr>
        <p:xfrm>
          <a:off x="609600" y="411480"/>
          <a:ext cx="10972800" cy="603504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914400">
                <a:tc gridSpan="2">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rgbClr val="0000CC"/>
                          </a:solidFill>
                          <a:effectLst/>
                          <a:latin typeface="+mn-lt"/>
                        </a:rPr>
                        <a:t>Peter</a:t>
                      </a:r>
                      <a:endParaRPr kumimoji="0" lang="en-US" altLang="en-US" sz="28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chemeClr val="bg1"/>
                          </a:solidFill>
                          <a:effectLst/>
                          <a:latin typeface="+mn-lt"/>
                        </a:rPr>
                        <a:t>Paul</a:t>
                      </a:r>
                      <a:endParaRPr kumimoji="0" lang="en-US" altLang="en-US" sz="28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0"/>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a man lame from birth (3:1-11)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a man lame from birth (14:8-18)</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852068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by </a:t>
                      </a:r>
                      <a:r>
                        <a:rPr kumimoji="0" lang="en-US" altLang="en-US" sz="2400" b="1" u="none" strike="noStrike" kern="1200" cap="none" normalizeH="0" baseline="0">
                          <a:ln>
                            <a:noFill/>
                          </a:ln>
                          <a:solidFill>
                            <a:srgbClr val="0000CC"/>
                          </a:solidFill>
                          <a:effectLst/>
                          <a:latin typeface="+mn-lt"/>
                        </a:rPr>
                        <a:t>shadow (5:15-16</a:t>
                      </a:r>
                      <a:r>
                        <a:rPr kumimoji="0" lang="en-US" altLang="en-US" sz="2400" b="1" u="none" strike="noStrike" kern="1200" cap="none" normalizeH="0" baseline="0" dirty="0">
                          <a:ln>
                            <a:noFill/>
                          </a:ln>
                          <a:solidFill>
                            <a:srgbClr val="0000CC"/>
                          </a:solidFill>
                          <a:effectLst/>
                          <a:latin typeface="+mn-lt"/>
                        </a:rPr>
                        <a:t>)</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by handkerchief (19:11-12)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135070679"/>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Success is a cause of jealousy (5:17)</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Success is a cause of jealousy (13:45)</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Confronts a sorcerer (8:9-24)</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Confronts a sorcerer (13:6-11)</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Raises Dorcas (9:36-41)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Raises Eutychus (20:9-12)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3036090237"/>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Jailed and miraculously freed (12:3-19)</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Jailed and miraculously freed (16:25-34)</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2574615815"/>
                  </a:ext>
                </a:extLst>
              </a:tr>
            </a:tbl>
          </a:graphicData>
        </a:graphic>
      </p:graphicFrame>
    </p:spTree>
    <p:extLst>
      <p:ext uri="{BB962C8B-B14F-4D97-AF65-F5344CB8AC3E}">
        <p14:creationId xmlns:p14="http://schemas.microsoft.com/office/powerpoint/2010/main" val="33437770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1752600"/>
            <a:ext cx="7772400" cy="28956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Citizens (44)</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Unbelieving religious leaders (45)</a:t>
            </a:r>
          </a:p>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Apostles’ decision (46-47)</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Results of the Apostles’ decision (48-49)</a:t>
            </a:r>
          </a:p>
          <a:p>
            <a:pPr marL="514350" lvl="3" indent="-514350">
              <a:lnSpc>
                <a:spcPct val="100000"/>
              </a:lnSpc>
              <a:spcBef>
                <a:spcPts val="0"/>
              </a:spcBef>
              <a:spcAft>
                <a:spcPts val="1800"/>
              </a:spcAft>
              <a:buClr>
                <a:srgbClr val="FFC000"/>
              </a:buClr>
              <a:buFont typeface="+mj-lt"/>
              <a:buAutoNum type="alphaLcParenR"/>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CA1281B5-D453-5A13-52B7-A1263FA23D97}"/>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2"/>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13:44-49</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Subsequent Results</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213111634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919A6-4C88-4147-09DD-29F68FB2451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E3E270F1-CAA8-4C42-7795-83B03BCFBC3D}"/>
              </a:ext>
            </a:extLst>
          </p:cNvPr>
          <p:cNvSpPr>
            <a:spLocks noGrp="1" noChangeArrowheads="1"/>
          </p:cNvSpPr>
          <p:nvPr>
            <p:ph type="body" idx="1"/>
          </p:nvPr>
        </p:nvSpPr>
        <p:spPr>
          <a:xfrm>
            <a:off x="609600" y="1371600"/>
            <a:ext cx="10972800" cy="3657600"/>
          </a:xfrm>
        </p:spPr>
        <p:txBody>
          <a:bodyPr/>
          <a:lstStyle/>
          <a:p>
            <a:pPr marL="0" indent="0" algn="just">
              <a:lnSpc>
                <a:spcPct val="100000"/>
              </a:lnSpc>
              <a:spcBef>
                <a:spcPts val="0"/>
              </a:spcBef>
              <a:spcAft>
                <a:spcPts val="0"/>
              </a:spcAft>
              <a:buNone/>
            </a:pPr>
            <a:r>
              <a:rPr lang="en-US" sz="3000" dirty="0">
                <a:effectLst>
                  <a:outerShdw blurRad="38100" dist="38100" dir="2700000" algn="tl">
                    <a:srgbClr val="000000">
                      <a:alpha val="43137"/>
                    </a:srgbClr>
                  </a:outerShdw>
                </a:effectLst>
              </a:rPr>
              <a:t>“Chapter 13 shows the pattern of evangelizing activity. The apostles proclaimed the gospel to the Jews first, and when that proclamation was rejected, only then did they turn to the Gentiles. This is not a once-and-for-all turning to the Gentiles in general, as some seem to think. As the book of Acts continues and as the apostles entered the next city, they again went to the Jews first. So, the turning away from the Jews in Antioch Pisidia was only a local, regional situation. The Jewish people there rejected the gospel, so Paul and Barnabas turned to the Gentiles. In a new locality, they would once again adopt the same procedure of going to the Jews first, because that mandate was never rescinded.”</a:t>
            </a:r>
          </a:p>
        </p:txBody>
      </p:sp>
      <p:sp>
        <p:nvSpPr>
          <p:cNvPr id="4" name="Text Box 5">
            <a:extLst>
              <a:ext uri="{FF2B5EF4-FFF2-40B4-BE49-F238E27FC236}">
                <a16:creationId xmlns:a16="http://schemas.microsoft.com/office/drawing/2014/main" id="{EBE0D3FD-F36B-D82F-CAA0-5C6514F3896F}"/>
              </a:ext>
            </a:extLst>
          </p:cNvPr>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301</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C0CC5079-10DE-BFFA-487E-5D461C2B36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3EEC9FDD-D925-7D67-4501-E380D434900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081296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5B1FD-060E-89B0-8DA6-CF0B97D4A34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42CBF4A-0ADF-4DAE-1867-4356AC7FDA44}"/>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err="1">
                <a:effectLst>
                  <a:outerShdw blurRad="38100" dist="38100" dir="2700000" algn="tl">
                    <a:srgbClr val="000000">
                      <a:alpha val="43137"/>
                    </a:srgbClr>
                  </a:outerShdw>
                </a:effectLst>
                <a:latin typeface="+mn-lt"/>
                <a:ea typeface="+mn-ea"/>
                <a:cs typeface="+mn-cs"/>
              </a:rPr>
              <a:t>Pisidian</a:t>
            </a:r>
            <a:r>
              <a:rPr lang="en-US" sz="2800" dirty="0">
                <a:effectLst>
                  <a:outerShdw blurRad="38100" dist="38100" dir="2700000" algn="tl">
                    <a:srgbClr val="000000">
                      <a:alpha val="43137"/>
                    </a:srgbClr>
                  </a:outerShdw>
                </a:effectLst>
                <a:latin typeface="+mn-lt"/>
                <a:ea typeface="+mn-ea"/>
                <a:cs typeface="+mn-cs"/>
              </a:rPr>
              <a:t> Antioch Ministry</a:t>
            </a:r>
          </a:p>
        </p:txBody>
      </p:sp>
      <p:sp>
        <p:nvSpPr>
          <p:cNvPr id="161795" name="Rectangle 3">
            <a:extLst>
              <a:ext uri="{FF2B5EF4-FFF2-40B4-BE49-F238E27FC236}">
                <a16:creationId xmlns:a16="http://schemas.microsoft.com/office/drawing/2014/main" id="{5E6E6DA4-CAC8-A4E0-4CC3-3DA0174C989B}"/>
              </a:ext>
            </a:extLst>
          </p:cNvPr>
          <p:cNvSpPr>
            <a:spLocks noGrp="1" noChangeArrowheads="1"/>
          </p:cNvSpPr>
          <p:nvPr>
            <p:ph type="body" idx="1"/>
          </p:nvPr>
        </p:nvSpPr>
        <p:spPr>
          <a:xfrm>
            <a:off x="683684" y="2106083"/>
            <a:ext cx="7713556"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Cyprus to </a:t>
            </a:r>
            <a:r>
              <a:rPr lang="en-US" sz="3200" dirty="0" err="1">
                <a:effectLst>
                  <a:outerShdw blurRad="38100" dist="38100" dir="2700000" algn="tl">
                    <a:srgbClr val="000000">
                      <a:alpha val="43137"/>
                    </a:srgbClr>
                  </a:outerShdw>
                </a:effectLst>
                <a:latin typeface="Calibri" panose="020F0502020204030204" pitchFamily="34" charset="0"/>
              </a:rPr>
              <a:t>Perga</a:t>
            </a:r>
            <a:r>
              <a:rPr lang="en-US" sz="3200" dirty="0">
                <a:effectLst>
                  <a:outerShdw blurRad="38100" dist="38100" dir="2700000" algn="tl">
                    <a:srgbClr val="000000">
                      <a:alpha val="43137"/>
                    </a:srgbClr>
                  </a:outerShdw>
                </a:effectLst>
                <a:latin typeface="Calibri" panose="020F0502020204030204" pitchFamily="34" charset="0"/>
              </a:rPr>
              <a:t> journey (13a)</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John Mark’s departure (13b)</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Journey to </a:t>
            </a:r>
            <a:r>
              <a:rPr lang="en-US" sz="3200" dirty="0" err="1">
                <a:effectLst>
                  <a:outerShdw blurRad="38100" dist="38100" dir="2700000" algn="tl">
                    <a:srgbClr val="000000">
                      <a:alpha val="43137"/>
                    </a:srgbClr>
                  </a:outerShdw>
                </a:effectLst>
                <a:latin typeface="Calibri" panose="020F0502020204030204" pitchFamily="34" charset="0"/>
              </a:rPr>
              <a:t>Pisidian</a:t>
            </a:r>
            <a:r>
              <a:rPr lang="en-US" sz="3200" dirty="0">
                <a:effectLst>
                  <a:outerShdw blurRad="38100" dist="38100" dir="2700000" algn="tl">
                    <a:srgbClr val="000000">
                      <a:alpha val="43137"/>
                    </a:srgbClr>
                  </a:outerShdw>
                </a:effectLst>
                <a:latin typeface="Calibri" panose="020F0502020204030204" pitchFamily="34" charset="0"/>
              </a:rPr>
              <a:t> Antioch via </a:t>
            </a:r>
            <a:r>
              <a:rPr lang="en-US" sz="3200" dirty="0" err="1">
                <a:effectLst>
                  <a:outerShdw blurRad="38100" dist="38100" dir="2700000" algn="tl">
                    <a:srgbClr val="000000">
                      <a:alpha val="43137"/>
                    </a:srgbClr>
                  </a:outerShdw>
                </a:effectLst>
                <a:latin typeface="Calibri" panose="020F0502020204030204" pitchFamily="34" charset="0"/>
              </a:rPr>
              <a:t>Perga</a:t>
            </a:r>
            <a:r>
              <a:rPr lang="en-US" sz="3200" dirty="0">
                <a:effectLst>
                  <a:outerShdw blurRad="38100" dist="38100" dir="2700000" algn="tl">
                    <a:srgbClr val="000000">
                      <a:alpha val="43137"/>
                    </a:srgbClr>
                  </a:outerShdw>
                </a:effectLst>
                <a:latin typeface="Calibri" panose="020F0502020204030204" pitchFamily="34" charset="0"/>
              </a:rPr>
              <a:t> (14a)</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Occasion for Paul’s message (14b-15)</a:t>
            </a:r>
          </a:p>
        </p:txBody>
      </p:sp>
      <p:pic>
        <p:nvPicPr>
          <p:cNvPr id="3" name="Picture 2">
            <a:extLst>
              <a:ext uri="{FF2B5EF4-FFF2-40B4-BE49-F238E27FC236}">
                <a16:creationId xmlns:a16="http://schemas.microsoft.com/office/drawing/2014/main" id="{0D750E64-9BA1-1EA8-BD53-6AE457157B7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461093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07310-EEBD-A793-7612-8BE85DE3491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4947E68-34D5-4F7F-5AA6-D0FFA8CB2D6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F82E19C8-D252-1355-6A80-717335770E50}"/>
              </a:ext>
            </a:extLst>
          </p:cNvPr>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600" dirty="0">
                <a:effectLst>
                  <a:outerShdw blurRad="38100" dist="38100" dir="2700000" algn="tl">
                    <a:srgbClr val="000000">
                      <a:alpha val="43137"/>
                    </a:srgbClr>
                  </a:outerShdw>
                </a:effectLst>
                <a:cs typeface="Calibri" panose="020F0502020204030204" pitchFamily="34" charset="0"/>
              </a:rPr>
              <a:t>, and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600" dirty="0">
                <a:effectLst>
                  <a:outerShdw blurRad="38100" dist="38100" dir="2700000" algn="tl">
                    <a:srgbClr val="000000">
                      <a:alpha val="43137"/>
                    </a:srgbClr>
                  </a:outerShdw>
                </a:effectLst>
                <a:cs typeface="Calibri" panose="020F0502020204030204" pitchFamily="34" charset="0"/>
              </a:rPr>
              <a:t>, and even to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01088B97-B9D4-B9A3-82D4-3D5834C3BF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3997804262"/>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8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00775898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900"/>
              </a:spcAft>
            </a:pPr>
            <a:r>
              <a:rPr lang="en-US" sz="4000" dirty="0">
                <a:solidFill>
                  <a:srgbClr val="00FFFF"/>
                </a:solidFill>
                <a:effectLst>
                  <a:outerShdw blurRad="38100" dist="38100" dir="2700000" algn="tl">
                    <a:srgbClr val="000000"/>
                  </a:outerShdw>
                </a:effectLst>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 curses you I will curse.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in you all the families of the earth will be 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595741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1752600"/>
            <a:ext cx="7772400" cy="28956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Citizens (44)</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Unbelieving religious leaders (45)</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Apostles’ decision (46-47)</a:t>
            </a:r>
          </a:p>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Results of the Apostles’ decision (48-49)</a:t>
            </a:r>
          </a:p>
          <a:p>
            <a:pPr marL="514350" lvl="3" indent="-514350">
              <a:lnSpc>
                <a:spcPct val="100000"/>
              </a:lnSpc>
              <a:spcBef>
                <a:spcPts val="0"/>
              </a:spcBef>
              <a:spcAft>
                <a:spcPts val="1800"/>
              </a:spcAft>
              <a:buClr>
                <a:srgbClr val="FFC000"/>
              </a:buClr>
              <a:buFont typeface="+mj-lt"/>
              <a:buAutoNum type="alphaLcParenR"/>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FC032D71-7C43-29D0-0CFF-57D61072E2F0}"/>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2"/>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13:44-49</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Subsequent Results</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166217033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2AFA8-C943-742C-573A-A4DD87F76C8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5EF28E9-144A-04DC-3A30-D78E9BB1AD7A}"/>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FFC000"/>
              </a:buClr>
              <a:buFont typeface="+mj-lt"/>
              <a:buAutoNum type="alphaLcParenR"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13:48-49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the Apostles’ Decision</a:t>
            </a:r>
          </a:p>
        </p:txBody>
      </p:sp>
      <p:sp>
        <p:nvSpPr>
          <p:cNvPr id="161795" name="Rectangle 3">
            <a:extLst>
              <a:ext uri="{FF2B5EF4-FFF2-40B4-BE49-F238E27FC236}">
                <a16:creationId xmlns:a16="http://schemas.microsoft.com/office/drawing/2014/main" id="{D8CEA5E7-A0E5-B510-8099-28F2BAD5302E}"/>
              </a:ext>
            </a:extLst>
          </p:cNvPr>
          <p:cNvSpPr>
            <a:spLocks noGrp="1" noChangeArrowheads="1"/>
          </p:cNvSpPr>
          <p:nvPr>
            <p:ph type="body" idx="1"/>
          </p:nvPr>
        </p:nvSpPr>
        <p:spPr>
          <a:xfrm>
            <a:off x="762000" y="1981200"/>
            <a:ext cx="7772400" cy="28956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Salvation to the Gentiles (48)</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Spread of the Gospel (49)</a:t>
            </a:r>
          </a:p>
          <a:p>
            <a:pPr marL="0" lvl="1" indent="-914400">
              <a:lnSpc>
                <a:spcPct val="100000"/>
              </a:lnSpc>
              <a:spcBef>
                <a:spcPts val="0"/>
              </a:spcBef>
              <a:spcAft>
                <a:spcPts val="2400"/>
              </a:spcAft>
              <a:buClr>
                <a:srgbClr val="00FFFF"/>
              </a:buClr>
              <a:buFont typeface="+mj-lt"/>
              <a:buAutoNum type="romanLcPeriod"/>
              <a:defRPr/>
            </a:pPr>
            <a:endParaRPr lang="en-US" sz="3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6914206A-7022-6505-89CE-3D158314A44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39857720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2AFA8-C943-742C-573A-A4DD87F76C8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D8CEA5E7-A0E5-B510-8099-28F2BAD5302E}"/>
              </a:ext>
            </a:extLst>
          </p:cNvPr>
          <p:cNvSpPr>
            <a:spLocks noGrp="1" noChangeArrowheads="1"/>
          </p:cNvSpPr>
          <p:nvPr>
            <p:ph type="body" idx="1"/>
          </p:nvPr>
        </p:nvSpPr>
        <p:spPr>
          <a:xfrm>
            <a:off x="762000" y="1981200"/>
            <a:ext cx="7772400" cy="28956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Salvation to the Gentiles (48)</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Spread of the Gospel (49)</a:t>
            </a:r>
          </a:p>
          <a:p>
            <a:pPr marL="0" lvl="1" indent="-914400">
              <a:lnSpc>
                <a:spcPct val="100000"/>
              </a:lnSpc>
              <a:spcBef>
                <a:spcPts val="0"/>
              </a:spcBef>
              <a:spcAft>
                <a:spcPts val="2400"/>
              </a:spcAft>
              <a:buClr>
                <a:srgbClr val="00FFFF"/>
              </a:buClr>
              <a:buFont typeface="+mj-lt"/>
              <a:buAutoNum type="romanLcPeriod"/>
              <a:defRPr/>
            </a:pPr>
            <a:endParaRPr lang="en-US" sz="3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6914206A-7022-6505-89CE-3D158314A442}"/>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035C3F54-FE1F-9ABB-669D-E077C188261B}"/>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FFC000"/>
              </a:buClr>
              <a:buFont typeface="+mj-lt"/>
              <a:buAutoNum type="alphaLcParenR" startAt="4"/>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13:48-49</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Results of the Apostles’ Decision</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354592235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a:spcBef>
                <a:spcPct val="0"/>
              </a:spcBef>
              <a:spcAft>
                <a:spcPts val="900"/>
              </a:spcAft>
              <a:buClr>
                <a:srgbClr val="00FFFF"/>
              </a:buClr>
              <a:buNone/>
              <a:defRPr/>
            </a:pPr>
            <a:r>
              <a:rPr lang="en-US" sz="4000" dirty="0">
                <a:solidFill>
                  <a:srgbClr val="00FFFF"/>
                </a:solidFill>
                <a:ea typeface="+mj-ea"/>
                <a:cs typeface="Calibri" panose="020F0502020204030204" pitchFamily="34" charset="0"/>
              </a:rPr>
              <a:t>Acts 13:48</a:t>
            </a:r>
          </a:p>
          <a:p>
            <a:pPr marL="0" indent="0" algn="just">
              <a:spcBef>
                <a:spcPts val="0"/>
              </a:spcBef>
              <a:buClr>
                <a:srgbClr val="00FFFF"/>
              </a:buClr>
              <a:buNone/>
              <a:defRPr/>
            </a:pPr>
            <a:r>
              <a:rPr lang="en-US" sz="3600" dirty="0">
                <a:effectLst/>
              </a:rPr>
              <a:t>“When the Gentiles heard this, they began rejoicing and glorifying the word of the Lord; and as many as had been </a:t>
            </a:r>
            <a:r>
              <a:rPr lang="en-US" sz="3600" b="1" u="sng" dirty="0">
                <a:solidFill>
                  <a:srgbClr val="FFFFCC"/>
                </a:solidFill>
                <a:effectLst/>
              </a:rPr>
              <a:t>appointed [</a:t>
            </a:r>
            <a:r>
              <a:rPr lang="en-US" sz="3600" b="1" i="1" u="sng" dirty="0">
                <a:solidFill>
                  <a:srgbClr val="FFFFCC"/>
                </a:solidFill>
                <a:effectLst/>
              </a:rPr>
              <a:t>tassō</a:t>
            </a:r>
            <a:r>
              <a:rPr lang="en-US" sz="3600" b="1" u="sng" dirty="0">
                <a:solidFill>
                  <a:srgbClr val="FFFFCC"/>
                </a:solidFill>
                <a:effectLst/>
              </a:rPr>
              <a:t>]</a:t>
            </a:r>
            <a:r>
              <a:rPr lang="en-US" sz="3600" b="1" dirty="0">
                <a:solidFill>
                  <a:srgbClr val="FFFFCC"/>
                </a:solidFill>
                <a:effectLst/>
              </a:rPr>
              <a:t> </a:t>
            </a:r>
            <a:r>
              <a:rPr lang="en-US" sz="3600" dirty="0">
                <a:effectLst/>
              </a:rPr>
              <a:t>to eternal life believed.</a:t>
            </a:r>
            <a:r>
              <a:rPr lang="en-US" sz="3600" cap="small" dirty="0">
                <a:effectLst/>
              </a:rPr>
              <a:t>”</a:t>
            </a:r>
          </a:p>
        </p:txBody>
      </p:sp>
      <p:pic>
        <p:nvPicPr>
          <p:cNvPr id="2" name="Picture 1">
            <a:extLst>
              <a:ext uri="{FF2B5EF4-FFF2-40B4-BE49-F238E27FC236}">
                <a16:creationId xmlns:a16="http://schemas.microsoft.com/office/drawing/2014/main" id="{5C89B938-3A99-0F5D-3710-6C197B6E703F}"/>
              </a:ext>
            </a:extLst>
          </p:cNvPr>
          <p:cNvPicPr>
            <a:picLocks noChangeAspect="1"/>
          </p:cNvPicPr>
          <p:nvPr/>
        </p:nvPicPr>
        <p:blipFill>
          <a:blip r:embed="rId3"/>
          <a:srcRect l="5625" t="13333" r="39062" b="33334"/>
          <a:stretch/>
        </p:blipFill>
        <p:spPr>
          <a:xfrm>
            <a:off x="4241483" y="2788920"/>
            <a:ext cx="3709035" cy="2011680"/>
          </a:xfrm>
          <a:prstGeom prst="rect">
            <a:avLst/>
          </a:prstGeom>
        </p:spPr>
      </p:pic>
    </p:spTree>
    <p:extLst>
      <p:ext uri="{BB962C8B-B14F-4D97-AF65-F5344CB8AC3E}">
        <p14:creationId xmlns:p14="http://schemas.microsoft.com/office/powerpoint/2010/main" val="49159506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7B2B0-7EA2-21C2-70D5-7858813719F3}"/>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60F65E39-56EE-DED8-1F97-39C68F2B8AD1}"/>
              </a:ext>
            </a:extLst>
          </p:cNvPr>
          <p:cNvSpPr>
            <a:spLocks noGrp="1" noChangeArrowheads="1"/>
          </p:cNvSpPr>
          <p:nvPr>
            <p:ph type="body" idx="1"/>
          </p:nvPr>
        </p:nvSpPr>
        <p:spPr>
          <a:xfrm>
            <a:off x="609600" y="1219200"/>
            <a:ext cx="10972800" cy="3657600"/>
          </a:xfrm>
        </p:spPr>
        <p:txBody>
          <a:bodyPr/>
          <a:lstStyle/>
          <a:p>
            <a:pPr marL="0" indent="0" algn="just">
              <a:lnSpc>
                <a:spcPct val="100000"/>
              </a:lnSpc>
              <a:spcBef>
                <a:spcPts val="0"/>
              </a:spcBef>
              <a:spcAft>
                <a:spcPts val="0"/>
              </a:spcAft>
              <a:buNone/>
            </a:pPr>
            <a:r>
              <a:rPr lang="en-US" sz="2900" dirty="0">
                <a:effectLst>
                  <a:outerShdw blurRad="38100" dist="38100" dir="2700000" algn="tl">
                    <a:srgbClr val="000000">
                      <a:alpha val="43137"/>
                    </a:srgbClr>
                  </a:outerShdw>
                </a:effectLst>
              </a:rPr>
              <a:t>“Verses 48-49 record that the decision to turn to the Gentiles produced two results. The first result was the salvation of the Gentiles (v. 48). Luke wrote: </a:t>
            </a:r>
            <a:r>
              <a:rPr lang="en-US" sz="2900" i="1" dirty="0">
                <a:effectLst>
                  <a:outerShdw blurRad="38100" dist="38100" dir="2700000" algn="tl">
                    <a:srgbClr val="000000">
                      <a:alpha val="43137"/>
                    </a:srgbClr>
                  </a:outerShdw>
                </a:effectLst>
              </a:rPr>
              <a:t>As many as were ordained to eternal life believed</a:t>
            </a:r>
            <a:r>
              <a:rPr lang="en-US" sz="2900" dirty="0">
                <a:effectLst>
                  <a:outerShdw blurRad="38100" dist="38100" dir="2700000" algn="tl">
                    <a:srgbClr val="000000">
                      <a:alpha val="43137"/>
                    </a:srgbClr>
                  </a:outerShdw>
                </a:effectLst>
              </a:rPr>
              <a:t>. According to The Bible Knowledge Commentary, the Greek term for ‘ordained,’ </a:t>
            </a:r>
            <a:r>
              <a:rPr lang="en-US" sz="2900" i="1" dirty="0" err="1">
                <a:effectLst>
                  <a:outerShdw blurRad="38100" dist="38100" dir="2700000" algn="tl">
                    <a:srgbClr val="000000">
                      <a:alpha val="43137"/>
                    </a:srgbClr>
                  </a:outerShdw>
                </a:effectLst>
              </a:rPr>
              <a:t>tetagmenoi</a:t>
            </a:r>
            <a:r>
              <a:rPr lang="en-US" sz="2900" dirty="0">
                <a:effectLst>
                  <a:outerShdw blurRad="38100" dist="38100" dir="2700000" algn="tl">
                    <a:srgbClr val="000000">
                      <a:alpha val="43137"/>
                    </a:srgbClr>
                  </a:outerShdw>
                </a:effectLst>
              </a:rPr>
              <a:t>, “comes from the verb </a:t>
            </a:r>
            <a:r>
              <a:rPr lang="en-US" sz="2900" dirty="0" err="1">
                <a:effectLst>
                  <a:outerShdw blurRad="38100" dist="38100" dir="2700000" algn="tl">
                    <a:srgbClr val="000000">
                      <a:alpha val="43137"/>
                    </a:srgbClr>
                  </a:outerShdw>
                </a:effectLst>
              </a:rPr>
              <a:t>tassó</a:t>
            </a:r>
            <a:r>
              <a:rPr lang="en-US" sz="2900" dirty="0">
                <a:effectLst>
                  <a:outerShdw blurRad="38100" dist="38100" dir="2700000" algn="tl">
                    <a:srgbClr val="000000">
                      <a:alpha val="43137"/>
                    </a:srgbClr>
                  </a:outerShdw>
                </a:effectLst>
              </a:rPr>
              <a:t>, a military word meaning ‘to arrange’ or ‘to assign.’ Luke used it here to show that God’s elective decree included Gentiles.” Those who were appointed to eternal life believed. This is a clear statement of God’s sovereignty and the doctrine of election and predestination: Those whom God ordained to eternal life were the ones who believed; those who believed were the ones who were appointed to believe; only those who were appointed believed. As a result, many of the Gentiles were saved. </a:t>
            </a:r>
          </a:p>
          <a:p>
            <a:pPr marL="0" indent="0" algn="just">
              <a:lnSpc>
                <a:spcPct val="100000"/>
              </a:lnSpc>
              <a:spcBef>
                <a:spcPts val="0"/>
              </a:spcBef>
              <a:spcAft>
                <a:spcPts val="0"/>
              </a:spcAft>
              <a:buNone/>
            </a:pPr>
            <a:endParaRPr lang="en-US" dirty="0">
              <a:effectLst>
                <a:outerShdw blurRad="38100" dist="38100" dir="2700000" algn="tl">
                  <a:srgbClr val="000000">
                    <a:alpha val="43137"/>
                  </a:srgbClr>
                </a:outerShdw>
              </a:effectLst>
            </a:endParaRPr>
          </a:p>
        </p:txBody>
      </p:sp>
      <p:sp>
        <p:nvSpPr>
          <p:cNvPr id="4" name="Text Box 5">
            <a:extLst>
              <a:ext uri="{FF2B5EF4-FFF2-40B4-BE49-F238E27FC236}">
                <a16:creationId xmlns:a16="http://schemas.microsoft.com/office/drawing/2014/main" id="{6A72E8EC-0559-5E7E-A2A9-ABBD2593F19A}"/>
              </a:ext>
            </a:extLst>
          </p:cNvPr>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300</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CCB4D6A4-4CBD-BF0D-6A8E-EAAC6B7555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5B23165E-F79D-A5A6-F15A-935B2EA32F2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45632342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16C43-115A-4CBA-B620-392B9A6540E1}"/>
              </a:ext>
            </a:extLst>
          </p:cNvPr>
          <p:cNvSpPr>
            <a:spLocks noGrp="1"/>
          </p:cNvSpPr>
          <p:nvPr>
            <p:ph type="title"/>
          </p:nvPr>
        </p:nvSpPr>
        <p:spPr>
          <a:xfrm>
            <a:off x="3829050" y="228600"/>
            <a:ext cx="4533900" cy="914400"/>
          </a:xfrm>
        </p:spPr>
        <p:txBody>
          <a:bodyPr/>
          <a:lstStyle/>
          <a:p>
            <a:pPr algn="ctr"/>
            <a:r>
              <a:rPr lang="en-US" sz="3600" b="1" dirty="0">
                <a:solidFill>
                  <a:srgbClr val="00FFFF"/>
                </a:solidFill>
                <a:effectLst>
                  <a:outerShdw blurRad="38100" dist="38100" dir="2700000" algn="tl">
                    <a:srgbClr val="000000"/>
                  </a:outerShdw>
                </a:effectLst>
                <a:ea typeface="+mn-ea"/>
                <a:cs typeface="Calibri" panose="020F0502020204030204" pitchFamily="34" charset="0"/>
              </a:rPr>
              <a:t>Laurence M. Vance</a:t>
            </a:r>
          </a:p>
        </p:txBody>
      </p:sp>
      <p:sp>
        <p:nvSpPr>
          <p:cNvPr id="3" name="Content Placeholder 2">
            <a:extLst>
              <a:ext uri="{FF2B5EF4-FFF2-40B4-BE49-F238E27FC236}">
                <a16:creationId xmlns:a16="http://schemas.microsoft.com/office/drawing/2014/main" id="{BBA35E7F-E4EA-4138-BBBA-E3B8E55A1B96}"/>
              </a:ext>
            </a:extLst>
          </p:cNvPr>
          <p:cNvSpPr>
            <a:spLocks noGrp="1"/>
          </p:cNvSpPr>
          <p:nvPr>
            <p:ph idx="1"/>
          </p:nvPr>
        </p:nvSpPr>
        <p:spPr>
          <a:xfrm>
            <a:off x="609600" y="1143000"/>
            <a:ext cx="10972800" cy="3962400"/>
          </a:xfrm>
        </p:spPr>
        <p:txBody>
          <a:bodyPr/>
          <a:lstStyle/>
          <a:p>
            <a:pPr marL="0" indent="0" algn="just">
              <a:buNone/>
            </a:pPr>
            <a:r>
              <a:rPr lang="en-US" sz="3200" dirty="0">
                <a:effectLst/>
              </a:rPr>
              <a:t>“Every Calvinist, no matter what else he believes, uses this verse [Acts 13:48] to prove Unconditional Election. Every Calvinist claims that on the basis of this verse, every person who has ever been saved (Old or New Testament) or ever will be saved (Church age or Tribulation or Millennium) was ‘ordained to life’ before the foundation of the world  by a sovereign, eternal decree.”</a:t>
            </a:r>
          </a:p>
        </p:txBody>
      </p:sp>
      <p:sp>
        <p:nvSpPr>
          <p:cNvPr id="4" name="TextBox 3">
            <a:extLst>
              <a:ext uri="{FF2B5EF4-FFF2-40B4-BE49-F238E27FC236}">
                <a16:creationId xmlns:a16="http://schemas.microsoft.com/office/drawing/2014/main" id="{548FFAEE-50F7-4A26-9B56-105FDF18C817}"/>
              </a:ext>
            </a:extLst>
          </p:cNvPr>
          <p:cNvSpPr txBox="1"/>
          <p:nvPr/>
        </p:nvSpPr>
        <p:spPr>
          <a:xfrm>
            <a:off x="2667000" y="6096000"/>
            <a:ext cx="6858000" cy="646331"/>
          </a:xfrm>
          <a:prstGeom prst="rect">
            <a:avLst/>
          </a:prstGeom>
          <a:noFill/>
        </p:spPr>
        <p:txBody>
          <a:bodyPr wrap="square" rtlCol="0">
            <a:spAutoFit/>
          </a:bodyPr>
          <a:lstStyle/>
          <a:p>
            <a:pPr algn="ctr"/>
            <a:r>
              <a:rPr lang="en-US" sz="1800" dirty="0">
                <a:latin typeface="Calibri" panose="020F0502020204030204" pitchFamily="34" charset="0"/>
                <a:cs typeface="Calibri" panose="020F0502020204030204" pitchFamily="34" charset="0"/>
              </a:rPr>
              <a:t>Laurence M. Vance, </a:t>
            </a:r>
            <a:r>
              <a:rPr lang="en-US" sz="1800" i="1" dirty="0">
                <a:latin typeface="Calibri" panose="020F0502020204030204" pitchFamily="34" charset="0"/>
                <a:cs typeface="Calibri" panose="020F0502020204030204" pitchFamily="34" charset="0"/>
              </a:rPr>
              <a:t>The Other Side of Calvinism</a:t>
            </a:r>
            <a:r>
              <a:rPr lang="en-US" sz="1800" dirty="0">
                <a:latin typeface="Calibri" panose="020F0502020204030204" pitchFamily="34" charset="0"/>
                <a:cs typeface="Calibri" panose="020F0502020204030204" pitchFamily="34" charset="0"/>
              </a:rPr>
              <a:t>, rev. ed. (Pensacola, FL: Vance Publications, 1999); citing Calvin, Institutes, 345..</a:t>
            </a:r>
          </a:p>
        </p:txBody>
      </p:sp>
    </p:spTree>
    <p:extLst>
      <p:ext uri="{BB962C8B-B14F-4D97-AF65-F5344CB8AC3E}">
        <p14:creationId xmlns:p14="http://schemas.microsoft.com/office/powerpoint/2010/main" val="154402478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724400" y="228600"/>
            <a:ext cx="2743200" cy="914400"/>
          </a:xfrm>
        </p:spPr>
        <p:txBody>
          <a:bodyPr/>
          <a:lstStyle/>
          <a:p>
            <a:pPr algn="ctr">
              <a:lnSpc>
                <a:spcPct val="100000"/>
              </a:lnSpc>
            </a:pPr>
            <a:r>
              <a:rPr lang="en-US" sz="3600" b="1" dirty="0">
                <a:solidFill>
                  <a:srgbClr val="00FFFF"/>
                </a:solidFill>
                <a:effectLst>
                  <a:outerShdw blurRad="38100" dist="38100" dir="2700000" algn="tl">
                    <a:srgbClr val="000000"/>
                  </a:outerShdw>
                </a:effectLst>
                <a:ea typeface="+mn-ea"/>
                <a:cs typeface="Calibri" panose="020F0502020204030204" pitchFamily="34" charset="0"/>
              </a:rPr>
              <a:t>Acts 13:48?</a:t>
            </a:r>
          </a:p>
        </p:txBody>
      </p:sp>
      <p:sp>
        <p:nvSpPr>
          <p:cNvPr id="3" name="Content Placeholder 2"/>
          <p:cNvSpPr>
            <a:spLocks noGrp="1"/>
          </p:cNvSpPr>
          <p:nvPr>
            <p:ph idx="1"/>
          </p:nvPr>
        </p:nvSpPr>
        <p:spPr>
          <a:xfrm>
            <a:off x="609599" y="1137684"/>
            <a:ext cx="10972801" cy="5263116"/>
          </a:xfrm>
        </p:spPr>
        <p:txBody>
          <a:bodyPr/>
          <a:lstStyle/>
          <a:p>
            <a:pPr marL="457200" indent="-457200" algn="just">
              <a:lnSpc>
                <a:spcPct val="100000"/>
              </a:lnSpc>
              <a:spcBef>
                <a:spcPts val="0"/>
              </a:spcBef>
              <a:spcAft>
                <a:spcPts val="3000"/>
              </a:spcAft>
              <a:buClr>
                <a:srgbClr val="00FFFF"/>
              </a:buClr>
              <a:buSzPct val="100000"/>
              <a:buFont typeface="+mj-lt"/>
              <a:buAutoNum type="arabicPeriod"/>
              <a:defRPr/>
            </a:pPr>
            <a:r>
              <a:rPr lang="en-US" sz="3200" dirty="0">
                <a:cs typeface="Calibri" pitchFamily="34" charset="0"/>
              </a:rPr>
              <a:t>One verse cannot be used to undo hundreds of others (1 Tim. 2:4;  2 Pet. 3:9)</a:t>
            </a:r>
          </a:p>
          <a:p>
            <a:pPr marL="457200" indent="-457200" algn="just">
              <a:lnSpc>
                <a:spcPct val="100000"/>
              </a:lnSpc>
              <a:spcBef>
                <a:spcPts val="0"/>
              </a:spcBef>
              <a:spcAft>
                <a:spcPts val="3000"/>
              </a:spcAft>
              <a:buClr>
                <a:srgbClr val="00FFFF"/>
              </a:buClr>
              <a:buSzPct val="100000"/>
              <a:buFont typeface="+mj-lt"/>
              <a:buAutoNum type="arabicPeriod"/>
              <a:defRPr/>
            </a:pPr>
            <a:r>
              <a:rPr lang="en-US" sz="3200" dirty="0">
                <a:cs typeface="Calibri" pitchFamily="34" charset="0"/>
              </a:rPr>
              <a:t>Sometimes the Greek word for “appointed”(NASB) or “ordained” (KJV) is translated “wanted” (LB) or “disposed” (REB) in other English translations</a:t>
            </a:r>
          </a:p>
          <a:p>
            <a:pPr marL="457200" indent="-457200" algn="just">
              <a:lnSpc>
                <a:spcPct val="100000"/>
              </a:lnSpc>
              <a:spcBef>
                <a:spcPts val="0"/>
              </a:spcBef>
              <a:spcAft>
                <a:spcPts val="3000"/>
              </a:spcAft>
              <a:buClr>
                <a:srgbClr val="00FFFF"/>
              </a:buClr>
              <a:buSzPct val="100000"/>
              <a:buAutoNum type="arabicPeriod"/>
              <a:defRPr/>
            </a:pPr>
            <a:r>
              <a:rPr lang="en-US" sz="3200" i="1" dirty="0" err="1">
                <a:cs typeface="Calibri" pitchFamily="34" charset="0"/>
              </a:rPr>
              <a:t>Tassō</a:t>
            </a:r>
            <a:r>
              <a:rPr lang="en-US" sz="3200" dirty="0">
                <a:cs typeface="Calibri" pitchFamily="34" charset="0"/>
              </a:rPr>
              <a:t> is used (rather than </a:t>
            </a:r>
            <a:r>
              <a:rPr lang="en-US" sz="3200" i="1" dirty="0" err="1">
                <a:cs typeface="Calibri" pitchFamily="34" charset="0"/>
              </a:rPr>
              <a:t>proorizō</a:t>
            </a:r>
            <a:r>
              <a:rPr lang="en-US" sz="3200" dirty="0">
                <a:cs typeface="Calibri" pitchFamily="34" charset="0"/>
              </a:rPr>
              <a:t>), which never refers to predestination unto Salvation in any of its other New Testament uses (Matt. 28:16; Luke 7:38; Acts 15:2; 22:10; 28:23; Rom. 13:1; 1 Cor. 16:15)</a:t>
            </a: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813" y="114300"/>
            <a:ext cx="672737"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755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5B6BE-83C1-4736-6FB2-9F5679524FFD}"/>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E2D3C40B-07A4-C3CC-65C5-CD656F2A32CC}"/>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57099FF7-D7DC-C94A-8C6C-8FE512EC23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C7245DEA-35E3-C9D2-6990-21D6186F577D}"/>
              </a:ext>
            </a:extLst>
          </p:cNvPr>
          <p:cNvSpPr>
            <a:spLocks noChangeArrowheads="1"/>
          </p:cNvSpPr>
          <p:nvPr/>
        </p:nvSpPr>
        <p:spPr bwMode="auto">
          <a:xfrm>
            <a:off x="5334000" y="2286000"/>
            <a:ext cx="609600" cy="3048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315648087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64061-0519-0003-CA4B-2FD43CA8AAAA}"/>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B1AF4D64-DEB2-FB0A-DBF9-821D53D9A025}"/>
              </a:ext>
            </a:extLst>
          </p:cNvPr>
          <p:cNvSpPr>
            <a:spLocks noGrp="1"/>
          </p:cNvSpPr>
          <p:nvPr>
            <p:ph type="title"/>
          </p:nvPr>
        </p:nvSpPr>
        <p:spPr>
          <a:xfrm>
            <a:off x="4724400" y="228600"/>
            <a:ext cx="2743200" cy="914400"/>
          </a:xfrm>
        </p:spPr>
        <p:txBody>
          <a:bodyPr/>
          <a:lstStyle/>
          <a:p>
            <a:pPr algn="ctr">
              <a:lnSpc>
                <a:spcPct val="100000"/>
              </a:lnSpc>
            </a:pPr>
            <a:r>
              <a:rPr lang="en-US" sz="3600" b="1" dirty="0">
                <a:solidFill>
                  <a:srgbClr val="00FFFF"/>
                </a:solidFill>
                <a:effectLst>
                  <a:outerShdw blurRad="38100" dist="38100" dir="2700000" algn="tl">
                    <a:srgbClr val="000000"/>
                  </a:outerShdw>
                </a:effectLst>
                <a:ea typeface="+mn-ea"/>
                <a:cs typeface="Calibri" panose="020F0502020204030204" pitchFamily="34" charset="0"/>
              </a:rPr>
              <a:t>Acts 13:48?</a:t>
            </a:r>
          </a:p>
        </p:txBody>
      </p:sp>
      <p:sp>
        <p:nvSpPr>
          <p:cNvPr id="3" name="Content Placeholder 2">
            <a:extLst>
              <a:ext uri="{FF2B5EF4-FFF2-40B4-BE49-F238E27FC236}">
                <a16:creationId xmlns:a16="http://schemas.microsoft.com/office/drawing/2014/main" id="{2A93EB43-80C9-A5C7-7300-A2E271AE356B}"/>
              </a:ext>
            </a:extLst>
          </p:cNvPr>
          <p:cNvSpPr>
            <a:spLocks noGrp="1"/>
          </p:cNvSpPr>
          <p:nvPr>
            <p:ph idx="1"/>
          </p:nvPr>
        </p:nvSpPr>
        <p:spPr>
          <a:xfrm>
            <a:off x="609599" y="1137684"/>
            <a:ext cx="10972801" cy="5263116"/>
          </a:xfrm>
        </p:spPr>
        <p:txBody>
          <a:bodyPr/>
          <a:lstStyle/>
          <a:p>
            <a:pPr marL="457200" indent="-457200" algn="just">
              <a:lnSpc>
                <a:spcPct val="100000"/>
              </a:lnSpc>
              <a:spcBef>
                <a:spcPts val="0"/>
              </a:spcBef>
              <a:spcAft>
                <a:spcPts val="3000"/>
              </a:spcAft>
              <a:buClr>
                <a:srgbClr val="00FFFF"/>
              </a:buClr>
              <a:buSzPct val="100000"/>
              <a:buFont typeface="+mj-lt"/>
              <a:buAutoNum type="arabicPeriod"/>
              <a:defRPr/>
            </a:pPr>
            <a:r>
              <a:rPr lang="en-US" sz="3200" b="1" u="sng" dirty="0">
                <a:solidFill>
                  <a:srgbClr val="FFFFCC"/>
                </a:solidFill>
                <a:cs typeface="Calibri" pitchFamily="34" charset="0"/>
              </a:rPr>
              <a:t>One verse cannot be used to undo hundreds of others (1 Tim. 2:4;  2 Pet. 3:9)</a:t>
            </a:r>
          </a:p>
          <a:p>
            <a:pPr marL="457200" indent="-457200" algn="just">
              <a:lnSpc>
                <a:spcPct val="100000"/>
              </a:lnSpc>
              <a:spcBef>
                <a:spcPts val="0"/>
              </a:spcBef>
              <a:spcAft>
                <a:spcPts val="3000"/>
              </a:spcAft>
              <a:buClr>
                <a:srgbClr val="00FFFF"/>
              </a:buClr>
              <a:buSzPct val="100000"/>
              <a:buFont typeface="+mj-lt"/>
              <a:buAutoNum type="arabicPeriod"/>
              <a:defRPr/>
            </a:pPr>
            <a:r>
              <a:rPr lang="en-US" sz="3200" dirty="0">
                <a:cs typeface="Calibri" pitchFamily="34" charset="0"/>
              </a:rPr>
              <a:t>Sometimes the Greek word for “appointed”(NASB) or “ordained” (KJV) is translated “wanted” (LB) or “disposed” (REB) in other English translations</a:t>
            </a:r>
          </a:p>
          <a:p>
            <a:pPr marL="457200" indent="-457200" algn="just">
              <a:lnSpc>
                <a:spcPct val="100000"/>
              </a:lnSpc>
              <a:spcBef>
                <a:spcPts val="0"/>
              </a:spcBef>
              <a:spcAft>
                <a:spcPts val="3000"/>
              </a:spcAft>
              <a:buClr>
                <a:srgbClr val="00FFFF"/>
              </a:buClr>
              <a:buSzPct val="100000"/>
              <a:buAutoNum type="arabicPeriod"/>
              <a:defRPr/>
            </a:pPr>
            <a:r>
              <a:rPr lang="en-US" sz="3200" i="1" dirty="0" err="1">
                <a:cs typeface="Calibri" pitchFamily="34" charset="0"/>
              </a:rPr>
              <a:t>Tassō</a:t>
            </a:r>
            <a:r>
              <a:rPr lang="en-US" sz="3200" dirty="0">
                <a:cs typeface="Calibri" pitchFamily="34" charset="0"/>
              </a:rPr>
              <a:t> is used (rather than </a:t>
            </a:r>
            <a:r>
              <a:rPr lang="en-US" sz="3200" i="1" dirty="0" err="1">
                <a:cs typeface="Calibri" pitchFamily="34" charset="0"/>
              </a:rPr>
              <a:t>proorizō</a:t>
            </a:r>
            <a:r>
              <a:rPr lang="en-US" sz="3200" dirty="0">
                <a:cs typeface="Calibri" pitchFamily="34" charset="0"/>
              </a:rPr>
              <a:t>), which never refers to predestination unto Salvation in any of its other New Testament uses (Matt. 28:16; Luke 7:38; Acts 15:2; 22:10; 28:23; Rom. 13:1; 1 Cor. 16:15)</a:t>
            </a:r>
          </a:p>
        </p:txBody>
      </p:sp>
      <p:pic>
        <p:nvPicPr>
          <p:cNvPr id="3074" name="Picture 2">
            <a:extLst>
              <a:ext uri="{FF2B5EF4-FFF2-40B4-BE49-F238E27FC236}">
                <a16:creationId xmlns:a16="http://schemas.microsoft.com/office/drawing/2014/main" id="{A2009246-703E-1330-AB02-F37FA48B5F7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813" y="114300"/>
            <a:ext cx="672737"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46972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77BB4-E3E5-4E66-8158-ACE7CACC80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485296"/>
          </a:xfrm>
          <a:prstGeom prst="rect">
            <a:avLst/>
          </a:prstGeom>
          <a:noFill/>
          <a:ln w="28575">
            <a:noFill/>
            <a:miter lim="800000"/>
            <a:headEnd/>
            <a:tailEnd/>
          </a:ln>
        </p:spPr>
        <p:txBody>
          <a:bodyPr wrap="square">
            <a:spAutoFit/>
          </a:bodyPr>
          <a:lstStyle/>
          <a:p>
            <a:pPr marL="342900" indent="-342900" algn="ctr" defTabSz="685800">
              <a:spcAft>
                <a:spcPts val="900"/>
              </a:spcAft>
              <a:buClr>
                <a:srgbClr val="00FFFF"/>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1 Timothy 2:3-4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This is good and acceptable in the sight of God our Savior,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desires all men to be saved and to come to the knowledge of the truth.”</a:t>
            </a:r>
          </a:p>
        </p:txBody>
      </p:sp>
      <p:pic>
        <p:nvPicPr>
          <p:cNvPr id="4" name="Picture 3">
            <a:extLst>
              <a:ext uri="{FF2B5EF4-FFF2-40B4-BE49-F238E27FC236}">
                <a16:creationId xmlns:a16="http://schemas.microsoft.com/office/drawing/2014/main" id="{2C30A9D3-1496-320B-35F6-5F9EF5B5E686}"/>
              </a:ext>
            </a:extLst>
          </p:cNvPr>
          <p:cNvPicPr>
            <a:picLocks noChangeAspect="1"/>
          </p:cNvPicPr>
          <p:nvPr/>
        </p:nvPicPr>
        <p:blipFill>
          <a:blip r:embed="rId3"/>
          <a:stretch>
            <a:fillRect/>
          </a:stretch>
        </p:blipFill>
        <p:spPr>
          <a:xfrm>
            <a:off x="4275936" y="2529840"/>
            <a:ext cx="364012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4482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CF2594-081D-4E03-8E21-EE6ED1817D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485296"/>
          </a:xfrm>
          <a:prstGeom prst="rect">
            <a:avLst/>
          </a:prstGeom>
          <a:noFill/>
          <a:ln w="28575">
            <a:noFill/>
            <a:miter lim="800000"/>
            <a:headEnd/>
            <a:tailEnd/>
          </a:ln>
        </p:spPr>
        <p:txBody>
          <a:bodyPr wrap="square">
            <a:spAutoFit/>
          </a:bodyPr>
          <a:lstStyle/>
          <a:p>
            <a:pPr marL="342900" indent="-342900" algn="ctr" defTabSz="685800">
              <a:spcAft>
                <a:spcPts val="900"/>
              </a:spcAft>
              <a:buClr>
                <a:srgbClr val="00FFFF"/>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2 Peter 3:9</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is not slow about His promise, as some count slowness, but is patient toward you, not wishing for any to perish but for all to come to repentance.”</a:t>
            </a:r>
          </a:p>
        </p:txBody>
      </p:sp>
      <p:pic>
        <p:nvPicPr>
          <p:cNvPr id="3" name="Picture 2">
            <a:extLst>
              <a:ext uri="{FF2B5EF4-FFF2-40B4-BE49-F238E27FC236}">
                <a16:creationId xmlns:a16="http://schemas.microsoft.com/office/drawing/2014/main" id="{0B16D255-0868-787D-A8D2-8EC8EA00BAE2}"/>
              </a:ext>
            </a:extLst>
          </p:cNvPr>
          <p:cNvPicPr>
            <a:picLocks noChangeAspect="1"/>
          </p:cNvPicPr>
          <p:nvPr/>
        </p:nvPicPr>
        <p:blipFill>
          <a:blip r:embed="rId3"/>
          <a:stretch>
            <a:fillRect/>
          </a:stretch>
        </p:blipFill>
        <p:spPr>
          <a:xfrm>
            <a:off x="4191000" y="2590800"/>
            <a:ext cx="3810000"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92766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D0B28-A7DA-A0B5-EBC3-FA926C8535C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6853D0A5-EDBB-EBBA-4224-E619DDE2ADE6}"/>
              </a:ext>
            </a:extLst>
          </p:cNvPr>
          <p:cNvSpPr>
            <a:spLocks noGrp="1"/>
          </p:cNvSpPr>
          <p:nvPr>
            <p:ph type="title"/>
          </p:nvPr>
        </p:nvSpPr>
        <p:spPr>
          <a:xfrm>
            <a:off x="4724400" y="228600"/>
            <a:ext cx="2743200" cy="914400"/>
          </a:xfrm>
        </p:spPr>
        <p:txBody>
          <a:bodyPr/>
          <a:lstStyle/>
          <a:p>
            <a:pPr algn="ctr">
              <a:lnSpc>
                <a:spcPct val="100000"/>
              </a:lnSpc>
            </a:pPr>
            <a:r>
              <a:rPr lang="en-US" sz="3600" b="1" dirty="0">
                <a:solidFill>
                  <a:srgbClr val="00FFFF"/>
                </a:solidFill>
                <a:effectLst>
                  <a:outerShdw blurRad="38100" dist="38100" dir="2700000" algn="tl">
                    <a:srgbClr val="000000"/>
                  </a:outerShdw>
                </a:effectLst>
                <a:ea typeface="+mn-ea"/>
                <a:cs typeface="Calibri" panose="020F0502020204030204" pitchFamily="34" charset="0"/>
              </a:rPr>
              <a:t>Acts 13:48?</a:t>
            </a:r>
          </a:p>
        </p:txBody>
      </p:sp>
      <p:sp>
        <p:nvSpPr>
          <p:cNvPr id="3" name="Content Placeholder 2">
            <a:extLst>
              <a:ext uri="{FF2B5EF4-FFF2-40B4-BE49-F238E27FC236}">
                <a16:creationId xmlns:a16="http://schemas.microsoft.com/office/drawing/2014/main" id="{F21645E6-B0B6-C868-6BB5-FE3FD7DF67AE}"/>
              </a:ext>
            </a:extLst>
          </p:cNvPr>
          <p:cNvSpPr>
            <a:spLocks noGrp="1"/>
          </p:cNvSpPr>
          <p:nvPr>
            <p:ph idx="1"/>
          </p:nvPr>
        </p:nvSpPr>
        <p:spPr>
          <a:xfrm>
            <a:off x="609599" y="1137684"/>
            <a:ext cx="10972801" cy="5263116"/>
          </a:xfrm>
        </p:spPr>
        <p:txBody>
          <a:bodyPr/>
          <a:lstStyle/>
          <a:p>
            <a:pPr marL="457200" indent="-457200" algn="just">
              <a:lnSpc>
                <a:spcPct val="100000"/>
              </a:lnSpc>
              <a:spcBef>
                <a:spcPts val="0"/>
              </a:spcBef>
              <a:spcAft>
                <a:spcPts val="3000"/>
              </a:spcAft>
              <a:buClr>
                <a:srgbClr val="00FFFF"/>
              </a:buClr>
              <a:buSzPct val="100000"/>
              <a:buFont typeface="+mj-lt"/>
              <a:buAutoNum type="arabicPeriod"/>
              <a:defRPr/>
            </a:pPr>
            <a:r>
              <a:rPr lang="en-US" sz="3200" dirty="0">
                <a:cs typeface="Calibri" pitchFamily="34" charset="0"/>
              </a:rPr>
              <a:t>One verse cannot be used to undo hundreds of others (1 Tim. 2:4;  2 Pet. 3:9)</a:t>
            </a:r>
          </a:p>
          <a:p>
            <a:pPr marL="457200" indent="-457200" algn="just">
              <a:lnSpc>
                <a:spcPct val="100000"/>
              </a:lnSpc>
              <a:spcBef>
                <a:spcPts val="0"/>
              </a:spcBef>
              <a:spcAft>
                <a:spcPts val="3000"/>
              </a:spcAft>
              <a:buClr>
                <a:srgbClr val="00FFFF"/>
              </a:buClr>
              <a:buSzPct val="100000"/>
              <a:buFont typeface="+mj-lt"/>
              <a:buAutoNum type="arabicPeriod"/>
              <a:defRPr/>
            </a:pPr>
            <a:r>
              <a:rPr lang="en-US" sz="3200" dirty="0">
                <a:cs typeface="Calibri" pitchFamily="34" charset="0"/>
              </a:rPr>
              <a:t>Sometimes the Greek word for “appointed”(NASB) or “ordained” (KJV) is translated “wanted” (LB) or “disposed” (REB) in other English translations</a:t>
            </a:r>
          </a:p>
          <a:p>
            <a:pPr marL="457200" indent="-457200" algn="just">
              <a:lnSpc>
                <a:spcPct val="100000"/>
              </a:lnSpc>
              <a:spcBef>
                <a:spcPts val="0"/>
              </a:spcBef>
              <a:spcAft>
                <a:spcPts val="3000"/>
              </a:spcAft>
              <a:buClr>
                <a:srgbClr val="00FFFF"/>
              </a:buClr>
              <a:buSzPct val="100000"/>
              <a:buAutoNum type="arabicPeriod"/>
              <a:defRPr/>
            </a:pPr>
            <a:r>
              <a:rPr lang="en-US" sz="3200" i="1" dirty="0" err="1">
                <a:cs typeface="Calibri" pitchFamily="34" charset="0"/>
              </a:rPr>
              <a:t>Tassō</a:t>
            </a:r>
            <a:r>
              <a:rPr lang="en-US" sz="3200" dirty="0">
                <a:cs typeface="Calibri" pitchFamily="34" charset="0"/>
              </a:rPr>
              <a:t> is used (rather than </a:t>
            </a:r>
            <a:r>
              <a:rPr lang="en-US" sz="3200" i="1" dirty="0" err="1">
                <a:cs typeface="Calibri" pitchFamily="34" charset="0"/>
              </a:rPr>
              <a:t>proorizō</a:t>
            </a:r>
            <a:r>
              <a:rPr lang="en-US" sz="3200" dirty="0">
                <a:cs typeface="Calibri" pitchFamily="34" charset="0"/>
              </a:rPr>
              <a:t>), which never refers to predestination unto Salvation in any of its other New Testament uses (Matt. 28:16; Luke 7:38; Acts 15:2; 22:10; 28:23; Rom. 13:1; 1 Cor. 16:15)</a:t>
            </a:r>
          </a:p>
        </p:txBody>
      </p:sp>
      <p:pic>
        <p:nvPicPr>
          <p:cNvPr id="3074" name="Picture 2">
            <a:extLst>
              <a:ext uri="{FF2B5EF4-FFF2-40B4-BE49-F238E27FC236}">
                <a16:creationId xmlns:a16="http://schemas.microsoft.com/office/drawing/2014/main" id="{0E57DF00-2A8D-AB74-DE7D-984D22152A7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813" y="114300"/>
            <a:ext cx="672737"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04827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43000"/>
            <a:ext cx="10972800" cy="5105400"/>
          </a:xfrm>
        </p:spPr>
        <p:txBody>
          <a:bodyPr/>
          <a:lstStyle/>
          <a:p>
            <a:pPr marL="457200" indent="-457200" algn="just">
              <a:lnSpc>
                <a:spcPct val="100000"/>
              </a:lnSpc>
              <a:spcBef>
                <a:spcPts val="0"/>
              </a:spcBef>
              <a:spcAft>
                <a:spcPts val="3000"/>
              </a:spcAft>
              <a:buClr>
                <a:srgbClr val="00FFFF"/>
              </a:buClr>
              <a:buSzPct val="100000"/>
              <a:buFont typeface="+mj-lt"/>
              <a:buAutoNum type="arabicPeriod" startAt="4"/>
              <a:defRPr/>
            </a:pPr>
            <a:r>
              <a:rPr lang="en-US" sz="3200" dirty="0">
                <a:cs typeface="Calibri" pitchFamily="34" charset="0"/>
              </a:rPr>
              <a:t>The corrupted, Roman Catholic Latin Vulgate mistranslates </a:t>
            </a:r>
            <a:r>
              <a:rPr lang="en-US" sz="3200" i="1" dirty="0">
                <a:cs typeface="Calibri" pitchFamily="34" charset="0"/>
              </a:rPr>
              <a:t>tassō</a:t>
            </a:r>
            <a:r>
              <a:rPr lang="en-US" sz="3200" dirty="0">
                <a:cs typeface="Calibri" pitchFamily="34" charset="0"/>
              </a:rPr>
              <a:t> as “preordained.”</a:t>
            </a:r>
          </a:p>
          <a:p>
            <a:pPr marL="457200" indent="-457200" algn="just">
              <a:lnSpc>
                <a:spcPct val="100000"/>
              </a:lnSpc>
              <a:spcBef>
                <a:spcPts val="0"/>
              </a:spcBef>
              <a:spcAft>
                <a:spcPts val="3000"/>
              </a:spcAft>
              <a:buClr>
                <a:srgbClr val="00FFFF"/>
              </a:buClr>
              <a:buSzPct val="100000"/>
              <a:buFont typeface="+mj-lt"/>
              <a:buAutoNum type="arabicPeriod" startAt="4"/>
              <a:defRPr/>
            </a:pPr>
            <a:r>
              <a:rPr lang="en-US" sz="3200" dirty="0">
                <a:cs typeface="Calibri" pitchFamily="34" charset="0"/>
              </a:rPr>
              <a:t>The context of the book of Acts pertains to the predisposition of the Gentiles (rather than the Jews) toward the Gospel (Acts 13:44-47; 28:26-28) </a:t>
            </a:r>
          </a:p>
          <a:p>
            <a:pPr marL="457200" indent="-457200" algn="just">
              <a:lnSpc>
                <a:spcPct val="100000"/>
              </a:lnSpc>
              <a:spcBef>
                <a:spcPts val="0"/>
              </a:spcBef>
              <a:spcAft>
                <a:spcPts val="3000"/>
              </a:spcAft>
              <a:buClr>
                <a:srgbClr val="00FFFF"/>
              </a:buClr>
              <a:buSzPct val="100000"/>
              <a:buAutoNum type="arabicPeriod" startAt="4"/>
              <a:defRPr/>
            </a:pPr>
            <a:r>
              <a:rPr lang="en-US" sz="3200" dirty="0">
                <a:cs typeface="Calibri" pitchFamily="34" charset="0"/>
              </a:rPr>
              <a:t>There is no textual or exegetical evidence that the divine appointing (</a:t>
            </a:r>
            <a:r>
              <a:rPr lang="en-US" sz="3200" i="1" dirty="0" err="1">
                <a:cs typeface="Calibri" pitchFamily="34" charset="0"/>
              </a:rPr>
              <a:t>tassō</a:t>
            </a:r>
            <a:r>
              <a:rPr lang="en-US" sz="3200" dirty="0">
                <a:cs typeface="Calibri" pitchFamily="34" charset="0"/>
              </a:rPr>
              <a:t>) caused the believing (</a:t>
            </a:r>
            <a:r>
              <a:rPr lang="en-US" sz="3200" i="1" dirty="0" err="1">
                <a:cs typeface="Calibri" pitchFamily="34" charset="0"/>
              </a:rPr>
              <a:t>pisteuō</a:t>
            </a:r>
            <a:r>
              <a:rPr lang="en-US" sz="3200" dirty="0">
                <a:cs typeface="Calibri" pitchFamily="34" charset="0"/>
              </a:rPr>
              <a:t>).</a:t>
            </a:r>
          </a:p>
        </p:txBody>
      </p:sp>
      <p:pic>
        <p:nvPicPr>
          <p:cNvPr id="5" name="Picture 2">
            <a:extLst>
              <a:ext uri="{FF2B5EF4-FFF2-40B4-BE49-F238E27FC236}">
                <a16:creationId xmlns:a16="http://schemas.microsoft.com/office/drawing/2014/main" id="{879EA434-580C-4E36-83FF-B9DDD394AC0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813" y="114300"/>
            <a:ext cx="672737" cy="8001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383217AD-5CBA-4AC2-AB12-F8C48A8BF7EE}"/>
              </a:ext>
            </a:extLst>
          </p:cNvPr>
          <p:cNvSpPr>
            <a:spLocks noGrp="1"/>
          </p:cNvSpPr>
          <p:nvPr>
            <p:ph type="title"/>
          </p:nvPr>
        </p:nvSpPr>
        <p:spPr>
          <a:xfrm>
            <a:off x="4724400" y="228600"/>
            <a:ext cx="2743200" cy="914400"/>
          </a:xfrm>
        </p:spPr>
        <p:txBody>
          <a:bodyPr/>
          <a:lstStyle/>
          <a:p>
            <a:pPr algn="ctr">
              <a:lnSpc>
                <a:spcPct val="100000"/>
              </a:lnSpc>
            </a:pPr>
            <a:r>
              <a:rPr lang="en-US" sz="3600" b="1" dirty="0">
                <a:solidFill>
                  <a:srgbClr val="00FFFF"/>
                </a:solidFill>
                <a:effectLst>
                  <a:outerShdw blurRad="38100" dist="38100" dir="2700000" algn="tl">
                    <a:srgbClr val="000000"/>
                  </a:outerShdw>
                </a:effectLst>
                <a:ea typeface="+mn-ea"/>
                <a:cs typeface="Calibri" panose="020F0502020204030204" pitchFamily="34" charset="0"/>
              </a:rPr>
              <a:t>Acts 13:48?</a:t>
            </a:r>
          </a:p>
        </p:txBody>
      </p:sp>
    </p:spTree>
    <p:extLst>
      <p:ext uri="{BB962C8B-B14F-4D97-AF65-F5344CB8AC3E}">
        <p14:creationId xmlns:p14="http://schemas.microsoft.com/office/powerpoint/2010/main" val="4602551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43000"/>
            <a:ext cx="10972800" cy="5105400"/>
          </a:xfrm>
        </p:spPr>
        <p:txBody>
          <a:bodyPr/>
          <a:lstStyle/>
          <a:p>
            <a:pPr marL="457200" indent="-457200" algn="just">
              <a:lnSpc>
                <a:spcPct val="100000"/>
              </a:lnSpc>
              <a:spcBef>
                <a:spcPts val="0"/>
              </a:spcBef>
              <a:spcAft>
                <a:spcPts val="3000"/>
              </a:spcAft>
              <a:buClr>
                <a:srgbClr val="00FFFF"/>
              </a:buClr>
              <a:buSzPct val="100000"/>
              <a:buFont typeface="+mj-lt"/>
              <a:buAutoNum type="arabicPeriod" startAt="4"/>
              <a:defRPr/>
            </a:pPr>
            <a:r>
              <a:rPr lang="en-US" sz="3200" dirty="0">
                <a:cs typeface="Calibri" pitchFamily="34" charset="0"/>
              </a:rPr>
              <a:t>The corrupted, Roman Catholic Latin Vulgate mistranslates </a:t>
            </a:r>
            <a:r>
              <a:rPr lang="en-US" sz="3200" i="1" dirty="0">
                <a:cs typeface="Calibri" pitchFamily="34" charset="0"/>
              </a:rPr>
              <a:t>tassō</a:t>
            </a:r>
            <a:r>
              <a:rPr lang="en-US" sz="3200" dirty="0">
                <a:cs typeface="Calibri" pitchFamily="34" charset="0"/>
              </a:rPr>
              <a:t> as “preordained.”</a:t>
            </a:r>
          </a:p>
          <a:p>
            <a:pPr marL="457200" indent="-457200" algn="just">
              <a:lnSpc>
                <a:spcPct val="100000"/>
              </a:lnSpc>
              <a:spcBef>
                <a:spcPts val="0"/>
              </a:spcBef>
              <a:spcAft>
                <a:spcPts val="3000"/>
              </a:spcAft>
              <a:buClr>
                <a:srgbClr val="00FFFF"/>
              </a:buClr>
              <a:buSzPct val="100000"/>
              <a:buFont typeface="+mj-lt"/>
              <a:buAutoNum type="arabicPeriod" startAt="4"/>
              <a:defRPr/>
            </a:pPr>
            <a:r>
              <a:rPr lang="en-US" sz="3200" dirty="0">
                <a:cs typeface="Calibri" pitchFamily="34" charset="0"/>
              </a:rPr>
              <a:t>The context of the book of Acts pertains to the predisposition of the Gentiles (rather than the Jews) toward the Gospel (Acts 13:44-47; 28:26-28) </a:t>
            </a:r>
          </a:p>
          <a:p>
            <a:pPr marL="457200" indent="-457200" algn="just">
              <a:lnSpc>
                <a:spcPct val="100000"/>
              </a:lnSpc>
              <a:spcBef>
                <a:spcPts val="0"/>
              </a:spcBef>
              <a:spcAft>
                <a:spcPts val="3000"/>
              </a:spcAft>
              <a:buClr>
                <a:srgbClr val="00FFFF"/>
              </a:buClr>
              <a:buSzPct val="100000"/>
              <a:buAutoNum type="arabicPeriod" startAt="4"/>
              <a:defRPr/>
            </a:pPr>
            <a:r>
              <a:rPr lang="en-US" sz="3200" b="1" u="sng" dirty="0">
                <a:solidFill>
                  <a:srgbClr val="FFFFCC"/>
                </a:solidFill>
                <a:cs typeface="Calibri" pitchFamily="34" charset="0"/>
              </a:rPr>
              <a:t>There is no textual or exegetical evidence that the divine appointing (</a:t>
            </a:r>
            <a:r>
              <a:rPr lang="en-US" sz="3200" b="1" i="1" u="sng" dirty="0">
                <a:solidFill>
                  <a:srgbClr val="FFFFCC"/>
                </a:solidFill>
                <a:cs typeface="Calibri" pitchFamily="34" charset="0"/>
              </a:rPr>
              <a:t>tassō</a:t>
            </a:r>
            <a:r>
              <a:rPr lang="en-US" sz="3200" b="1" u="sng" dirty="0">
                <a:solidFill>
                  <a:srgbClr val="FFFFCC"/>
                </a:solidFill>
                <a:cs typeface="Calibri" pitchFamily="34" charset="0"/>
              </a:rPr>
              <a:t>) caused the believing (</a:t>
            </a:r>
            <a:r>
              <a:rPr lang="en-US" sz="3200" b="1" i="1" u="sng" dirty="0" err="1">
                <a:solidFill>
                  <a:srgbClr val="FFFFCC"/>
                </a:solidFill>
                <a:cs typeface="Calibri" pitchFamily="34" charset="0"/>
              </a:rPr>
              <a:t>pisteuō</a:t>
            </a:r>
            <a:r>
              <a:rPr lang="en-US" sz="3200" b="1" u="sng" dirty="0">
                <a:solidFill>
                  <a:srgbClr val="FFFFCC"/>
                </a:solidFill>
                <a:cs typeface="Calibri" pitchFamily="34" charset="0"/>
              </a:rPr>
              <a:t>).</a:t>
            </a:r>
          </a:p>
        </p:txBody>
      </p:sp>
      <p:pic>
        <p:nvPicPr>
          <p:cNvPr id="5" name="Picture 2">
            <a:extLst>
              <a:ext uri="{FF2B5EF4-FFF2-40B4-BE49-F238E27FC236}">
                <a16:creationId xmlns:a16="http://schemas.microsoft.com/office/drawing/2014/main" id="{879EA434-580C-4E36-83FF-B9DDD394AC0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813" y="114300"/>
            <a:ext cx="672737" cy="8001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383217AD-5CBA-4AC2-AB12-F8C48A8BF7EE}"/>
              </a:ext>
            </a:extLst>
          </p:cNvPr>
          <p:cNvSpPr>
            <a:spLocks noGrp="1"/>
          </p:cNvSpPr>
          <p:nvPr>
            <p:ph type="title"/>
          </p:nvPr>
        </p:nvSpPr>
        <p:spPr>
          <a:xfrm>
            <a:off x="4724400" y="228600"/>
            <a:ext cx="2743200" cy="914400"/>
          </a:xfrm>
        </p:spPr>
        <p:txBody>
          <a:bodyPr/>
          <a:lstStyle/>
          <a:p>
            <a:pPr algn="ctr">
              <a:lnSpc>
                <a:spcPct val="100000"/>
              </a:lnSpc>
            </a:pPr>
            <a:r>
              <a:rPr lang="en-US" sz="3600" b="1" dirty="0">
                <a:solidFill>
                  <a:srgbClr val="00FFFF"/>
                </a:solidFill>
                <a:effectLst>
                  <a:outerShdw blurRad="38100" dist="38100" dir="2700000" algn="tl">
                    <a:srgbClr val="000000"/>
                  </a:outerShdw>
                </a:effectLst>
                <a:ea typeface="+mn-ea"/>
                <a:cs typeface="Calibri" panose="020F0502020204030204" pitchFamily="34" charset="0"/>
              </a:rPr>
              <a:t>Acts 13:48?</a:t>
            </a:r>
          </a:p>
        </p:txBody>
      </p:sp>
    </p:spTree>
    <p:extLst>
      <p:ext uri="{BB962C8B-B14F-4D97-AF65-F5344CB8AC3E}">
        <p14:creationId xmlns:p14="http://schemas.microsoft.com/office/powerpoint/2010/main" val="152619892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10363200" cy="914400"/>
          </a:xfrm>
        </p:spPr>
        <p:txBody>
          <a:bodyPr/>
          <a:lstStyle/>
          <a:p>
            <a:pPr algn="ctr"/>
            <a:r>
              <a:rPr lang="en-US" sz="3600" b="1" dirty="0">
                <a:solidFill>
                  <a:srgbClr val="00FFFF"/>
                </a:solidFill>
                <a:effectLst>
                  <a:outerShdw blurRad="38100" dist="38100" dir="2700000" algn="tl">
                    <a:srgbClr val="000000"/>
                  </a:outerShdw>
                </a:effectLst>
                <a:ea typeface="+mn-ea"/>
                <a:cs typeface="Calibri" panose="020F0502020204030204" pitchFamily="34" charset="0"/>
              </a:rPr>
              <a:t>Dennis Rokser</a:t>
            </a:r>
          </a:p>
        </p:txBody>
      </p:sp>
      <p:sp>
        <p:nvSpPr>
          <p:cNvPr id="3" name="Content Placeholder 2"/>
          <p:cNvSpPr>
            <a:spLocks noGrp="1"/>
          </p:cNvSpPr>
          <p:nvPr>
            <p:ph idx="1"/>
          </p:nvPr>
        </p:nvSpPr>
        <p:spPr>
          <a:xfrm>
            <a:off x="609600" y="1295400"/>
            <a:ext cx="10972800" cy="4114800"/>
          </a:xfrm>
        </p:spPr>
        <p:txBody>
          <a:bodyPr/>
          <a:lstStyle/>
          <a:p>
            <a:pPr marL="0" indent="0" algn="just">
              <a:lnSpc>
                <a:spcPct val="100000"/>
              </a:lnSpc>
              <a:buNone/>
            </a:pPr>
            <a:r>
              <a:rPr lang="en-US" sz="2950" dirty="0"/>
              <a:t>“</a:t>
            </a:r>
            <a:r>
              <a:rPr lang="en-US" sz="2950" dirty="0">
                <a:effectLst/>
                <a:ea typeface="Times New Roman" panose="02020603050405020304" pitchFamily="18" charset="0"/>
              </a:rPr>
              <a:t>[It is incorrect to say that]…the Greek verb for ‘believe’ (</a:t>
            </a:r>
            <a:r>
              <a:rPr lang="en-US" sz="2950" i="1" dirty="0" err="1">
                <a:effectLst/>
                <a:ea typeface="Times New Roman" panose="02020603050405020304" pitchFamily="18" charset="0"/>
              </a:rPr>
              <a:t>episteusan</a:t>
            </a:r>
            <a:r>
              <a:rPr lang="en-US" sz="2950" dirty="0">
                <a:effectLst/>
                <a:ea typeface="Times New Roman" panose="02020603050405020304" pitchFamily="18" charset="0"/>
              </a:rPr>
              <a:t>) </a:t>
            </a:r>
            <a:r>
              <a:rPr lang="en-US" sz="2950" b="1" u="sng" dirty="0">
                <a:solidFill>
                  <a:srgbClr val="FFFFCC"/>
                </a:solidFill>
                <a:effectLst/>
                <a:ea typeface="Times New Roman" panose="02020603050405020304" pitchFamily="18" charset="0"/>
              </a:rPr>
              <a:t>is the result of</a:t>
            </a:r>
            <a:r>
              <a:rPr lang="en-US" sz="2950" dirty="0">
                <a:effectLst/>
                <a:ea typeface="Times New Roman" panose="02020603050405020304" pitchFamily="18" charset="0"/>
              </a:rPr>
              <a:t> the perfect passive participle ‘appointed’ (</a:t>
            </a:r>
            <a:r>
              <a:rPr lang="en-US" sz="2950" i="1" dirty="0" err="1">
                <a:effectLst/>
                <a:ea typeface="Times New Roman" panose="02020603050405020304" pitchFamily="18" charset="0"/>
              </a:rPr>
              <a:t>tetagmenoi</a:t>
            </a:r>
            <a:r>
              <a:rPr lang="en-US" sz="2950" dirty="0">
                <a:effectLst/>
                <a:ea typeface="Times New Roman" panose="02020603050405020304" pitchFamily="18" charset="0"/>
              </a:rPr>
              <a:t>). Grammatically, all that the aorist tense verb of ‘believe’ shows when it is combined with the periphrastic construction of ‘had been appointed’ is that the appointing on God's part preceded the believing on man's part. NOTE: the grammar does not prove that one is the result of the other! In order to show that the act of believing was the result of or caused by God's prior appointing, there would need to be a causal conjunction in the Greek text after ‘believed’ (</a:t>
            </a:r>
            <a:r>
              <a:rPr lang="en-US" sz="2950" i="1" dirty="0" err="1">
                <a:effectLst/>
                <a:ea typeface="Times New Roman" panose="02020603050405020304" pitchFamily="18" charset="0"/>
              </a:rPr>
              <a:t>episteusan</a:t>
            </a:r>
            <a:r>
              <a:rPr lang="en-US" sz="2950" dirty="0">
                <a:effectLst/>
                <a:ea typeface="Times New Roman" panose="02020603050405020304" pitchFamily="18" charset="0"/>
              </a:rPr>
              <a:t>), so that the verse would say: ‘and believed [</a:t>
            </a:r>
            <a:r>
              <a:rPr lang="en-US" sz="2950" i="1" dirty="0" err="1">
                <a:effectLst/>
                <a:ea typeface="Times New Roman" panose="02020603050405020304" pitchFamily="18" charset="0"/>
              </a:rPr>
              <a:t>episteusan</a:t>
            </a:r>
            <a:r>
              <a:rPr lang="en-US" sz="2950" dirty="0">
                <a:effectLst/>
                <a:ea typeface="Times New Roman" panose="02020603050405020304" pitchFamily="18" charset="0"/>
              </a:rPr>
              <a:t>], because [</a:t>
            </a:r>
            <a:r>
              <a:rPr lang="en-US" sz="2950" i="1" dirty="0" err="1">
                <a:effectLst/>
                <a:ea typeface="Times New Roman" panose="02020603050405020304" pitchFamily="18" charset="0"/>
              </a:rPr>
              <a:t>hoti</a:t>
            </a:r>
            <a:r>
              <a:rPr lang="en-US" sz="2950" dirty="0">
                <a:effectLst/>
                <a:ea typeface="Times New Roman" panose="02020603050405020304" pitchFamily="18" charset="0"/>
              </a:rPr>
              <a:t>, </a:t>
            </a:r>
            <a:r>
              <a:rPr lang="en-US" sz="2950" i="1" dirty="0" err="1">
                <a:effectLst/>
                <a:ea typeface="Times New Roman" panose="02020603050405020304" pitchFamily="18" charset="0"/>
              </a:rPr>
              <a:t>hina</a:t>
            </a:r>
            <a:r>
              <a:rPr lang="en-US" sz="2950" dirty="0">
                <a:effectLst/>
                <a:ea typeface="Times New Roman" panose="02020603050405020304" pitchFamily="18" charset="0"/>
              </a:rPr>
              <a:t>, hos, </a:t>
            </a:r>
            <a:r>
              <a:rPr lang="en-US" sz="2950" i="1" dirty="0" err="1">
                <a:effectLst/>
                <a:ea typeface="Times New Roman" panose="02020603050405020304" pitchFamily="18" charset="0"/>
              </a:rPr>
              <a:t>hoste</a:t>
            </a:r>
            <a:r>
              <a:rPr lang="en-US" sz="2950" dirty="0">
                <a:effectLst/>
                <a:ea typeface="Times New Roman" panose="02020603050405020304" pitchFamily="18" charset="0"/>
              </a:rPr>
              <a:t>] they had been appointed to life eternal.’</a:t>
            </a:r>
            <a:r>
              <a:rPr lang="en-US" sz="2950" dirty="0">
                <a:effectLst/>
                <a:ea typeface="Times New Roman" panose="02020603050405020304" pitchFamily="18" charset="0"/>
                <a:cs typeface="Times New Roman" panose="02020603050405020304" pitchFamily="18" charset="0"/>
              </a:rPr>
              <a:t>”</a:t>
            </a:r>
            <a:endParaRPr lang="en-US" sz="2950" dirty="0"/>
          </a:p>
        </p:txBody>
      </p:sp>
      <p:sp>
        <p:nvSpPr>
          <p:cNvPr id="4" name="TextBox 3"/>
          <p:cNvSpPr txBox="1"/>
          <p:nvPr/>
        </p:nvSpPr>
        <p:spPr>
          <a:xfrm>
            <a:off x="2762250" y="6359690"/>
            <a:ext cx="6762750" cy="369332"/>
          </a:xfrm>
          <a:prstGeom prst="rect">
            <a:avLst/>
          </a:prstGeom>
          <a:noFill/>
        </p:spPr>
        <p:txBody>
          <a:bodyPr wrap="square" rtlCol="0">
            <a:spAutoFit/>
          </a:bodyPr>
          <a:lstStyle/>
          <a:p>
            <a:pPr algn="ctr" eaLnBrk="0" hangingPunct="0">
              <a:spcBef>
                <a:spcPct val="20000"/>
              </a:spcBef>
              <a:buClr>
                <a:schemeClr val="tx2"/>
              </a:buClr>
              <a:buSzPct val="75000"/>
            </a:pPr>
            <a:r>
              <a:rPr lang="en-US" sz="1800" dirty="0">
                <a:effectLst>
                  <a:outerShdw blurRad="38100" dist="38100" dir="2700000" algn="tl">
                    <a:srgbClr val="000000"/>
                  </a:outerShdw>
                </a:effectLst>
                <a:latin typeface="Calibri" panose="020F0502020204030204" pitchFamily="34" charset="0"/>
                <a:cs typeface="+mn-cs"/>
              </a:rPr>
              <a:t>Personal email correspondence from Dennis Rokser</a:t>
            </a:r>
          </a:p>
        </p:txBody>
      </p:sp>
      <p:pic>
        <p:nvPicPr>
          <p:cNvPr id="1026" name="Picture 2" descr="dennis-roks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860425" cy="86042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95400"/>
            <a:ext cx="10972800" cy="4114800"/>
          </a:xfrm>
        </p:spPr>
        <p:txBody>
          <a:bodyPr/>
          <a:lstStyle/>
          <a:p>
            <a:pPr marL="0" indent="0" algn="just">
              <a:lnSpc>
                <a:spcPct val="100000"/>
              </a:lnSpc>
              <a:buNone/>
            </a:pPr>
            <a:r>
              <a:rPr lang="en-US" sz="3000" dirty="0"/>
              <a:t>“</a:t>
            </a:r>
            <a:r>
              <a:rPr lang="en-US" sz="3000" dirty="0">
                <a:effectLst/>
                <a:ea typeface="Times New Roman" panose="02020603050405020304" pitchFamily="18" charset="0"/>
              </a:rPr>
              <a:t>The conjunctions </a:t>
            </a:r>
            <a:r>
              <a:rPr lang="en-US" sz="3000" i="1" dirty="0" err="1">
                <a:effectLst/>
                <a:ea typeface="Times New Roman" panose="02020603050405020304" pitchFamily="18" charset="0"/>
              </a:rPr>
              <a:t>hoti</a:t>
            </a:r>
            <a:r>
              <a:rPr lang="en-US" sz="3000" dirty="0">
                <a:effectLst/>
                <a:ea typeface="Times New Roman" panose="02020603050405020304" pitchFamily="18" charset="0"/>
              </a:rPr>
              <a:t>, </a:t>
            </a:r>
            <a:r>
              <a:rPr lang="en-US" sz="3000" i="1" dirty="0" err="1">
                <a:effectLst/>
                <a:ea typeface="Times New Roman" panose="02020603050405020304" pitchFamily="18" charset="0"/>
              </a:rPr>
              <a:t>hina</a:t>
            </a:r>
            <a:r>
              <a:rPr lang="en-US" sz="3000" dirty="0">
                <a:effectLst/>
                <a:ea typeface="Times New Roman" panose="02020603050405020304" pitchFamily="18" charset="0"/>
              </a:rPr>
              <a:t>, </a:t>
            </a:r>
            <a:r>
              <a:rPr lang="en-US" sz="3000" i="1" dirty="0" err="1">
                <a:effectLst/>
                <a:ea typeface="Times New Roman" panose="02020603050405020304" pitchFamily="18" charset="0"/>
              </a:rPr>
              <a:t>hos</a:t>
            </a:r>
            <a:r>
              <a:rPr lang="en-US" sz="3000" dirty="0">
                <a:effectLst/>
                <a:ea typeface="Times New Roman" panose="02020603050405020304" pitchFamily="18" charset="0"/>
              </a:rPr>
              <a:t>, </a:t>
            </a:r>
            <a:r>
              <a:rPr lang="en-US" sz="3000" i="1" dirty="0" err="1">
                <a:effectLst/>
                <a:ea typeface="Times New Roman" panose="02020603050405020304" pitchFamily="18" charset="0"/>
              </a:rPr>
              <a:t>hoste</a:t>
            </a:r>
            <a:r>
              <a:rPr lang="en-US" sz="3000" dirty="0">
                <a:effectLst/>
                <a:ea typeface="Times New Roman" panose="02020603050405020304" pitchFamily="18" charset="0"/>
              </a:rPr>
              <a:t> are all used at times in Greek (most often </a:t>
            </a:r>
            <a:r>
              <a:rPr lang="en-US" sz="3000" i="1" dirty="0" err="1">
                <a:effectLst/>
                <a:ea typeface="Times New Roman" panose="02020603050405020304" pitchFamily="18" charset="0"/>
              </a:rPr>
              <a:t>hoti</a:t>
            </a:r>
            <a:r>
              <a:rPr lang="en-US" sz="3000" dirty="0">
                <a:effectLst/>
                <a:ea typeface="Times New Roman" panose="02020603050405020304" pitchFamily="18" charset="0"/>
              </a:rPr>
              <a:t>) to show purpose, result, or cause. But Acts 13:48 contains none of these! Calvinists assume that God foreordains certain people (those unconditionally elected to eternal salvation) to receive the gift of faith. If that were the case, then this verse should say ‘and as many as were appointed to believe received life eternal.’</a:t>
            </a:r>
            <a:r>
              <a:rPr lang="en-US" sz="3000" dirty="0">
                <a:effectLst/>
                <a:ea typeface="Times New Roman" panose="02020603050405020304" pitchFamily="18" charset="0"/>
                <a:cs typeface="Times New Roman" panose="02020603050405020304" pitchFamily="18" charset="0"/>
              </a:rPr>
              <a:t>”</a:t>
            </a:r>
            <a:endParaRPr lang="en-US" sz="3000" dirty="0">
              <a:effectLst/>
              <a:ea typeface="Times New Roman" panose="02020603050405020304" pitchFamily="18" charset="0"/>
            </a:endParaRPr>
          </a:p>
        </p:txBody>
      </p:sp>
      <p:pic>
        <p:nvPicPr>
          <p:cNvPr id="7" name="Picture 2" descr="dennis-rokser">
            <a:extLst>
              <a:ext uri="{FF2B5EF4-FFF2-40B4-BE49-F238E27FC236}">
                <a16:creationId xmlns:a16="http://schemas.microsoft.com/office/drawing/2014/main" id="{FB4058CA-56BB-BA42-3695-07783E5CD70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860425" cy="86042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59DD0B09-0A0C-1601-189F-FB6D94758DB0}"/>
              </a:ext>
            </a:extLst>
          </p:cNvPr>
          <p:cNvSpPr txBox="1"/>
          <p:nvPr/>
        </p:nvSpPr>
        <p:spPr>
          <a:xfrm>
            <a:off x="2762250" y="6359690"/>
            <a:ext cx="6762750" cy="369332"/>
          </a:xfrm>
          <a:prstGeom prst="rect">
            <a:avLst/>
          </a:prstGeom>
          <a:noFill/>
        </p:spPr>
        <p:txBody>
          <a:bodyPr wrap="square" rtlCol="0">
            <a:spAutoFit/>
          </a:bodyPr>
          <a:lstStyle/>
          <a:p>
            <a:pPr algn="ctr" eaLnBrk="0" hangingPunct="0">
              <a:spcBef>
                <a:spcPct val="20000"/>
              </a:spcBef>
              <a:buClr>
                <a:schemeClr val="tx2"/>
              </a:buClr>
              <a:buSzPct val="75000"/>
            </a:pPr>
            <a:r>
              <a:rPr lang="en-US" sz="1800" dirty="0">
                <a:effectLst>
                  <a:outerShdw blurRad="38100" dist="38100" dir="2700000" algn="tl">
                    <a:srgbClr val="000000"/>
                  </a:outerShdw>
                </a:effectLst>
                <a:latin typeface="Calibri" panose="020F0502020204030204" pitchFamily="34" charset="0"/>
                <a:cs typeface="+mn-cs"/>
              </a:rPr>
              <a:t>Personal email correspondence from Dennis Rokser</a:t>
            </a:r>
          </a:p>
        </p:txBody>
      </p:sp>
      <p:sp>
        <p:nvSpPr>
          <p:cNvPr id="4" name="Title 1">
            <a:extLst>
              <a:ext uri="{FF2B5EF4-FFF2-40B4-BE49-F238E27FC236}">
                <a16:creationId xmlns:a16="http://schemas.microsoft.com/office/drawing/2014/main" id="{243438A0-4727-E0D1-9AAC-518833CD9F4B}"/>
              </a:ext>
            </a:extLst>
          </p:cNvPr>
          <p:cNvSpPr>
            <a:spLocks noGrp="1"/>
          </p:cNvSpPr>
          <p:nvPr>
            <p:ph type="title"/>
          </p:nvPr>
        </p:nvSpPr>
        <p:spPr>
          <a:xfrm>
            <a:off x="914400" y="152400"/>
            <a:ext cx="10363200" cy="914400"/>
          </a:xfrm>
        </p:spPr>
        <p:txBody>
          <a:bodyPr/>
          <a:lstStyle/>
          <a:p>
            <a:pPr algn="ctr"/>
            <a:r>
              <a:rPr lang="en-US" sz="3600" b="1" dirty="0">
                <a:solidFill>
                  <a:srgbClr val="00FFFF"/>
                </a:solidFill>
                <a:effectLst>
                  <a:outerShdw blurRad="38100" dist="38100" dir="2700000" algn="tl">
                    <a:srgbClr val="000000"/>
                  </a:outerShdw>
                </a:effectLst>
                <a:ea typeface="+mn-ea"/>
                <a:cs typeface="Calibri" panose="020F0502020204030204" pitchFamily="34" charset="0"/>
              </a:rPr>
              <a:t>Dennis Rokser</a:t>
            </a:r>
          </a:p>
        </p:txBody>
      </p:sp>
    </p:spTree>
    <p:extLst>
      <p:ext uri="{BB962C8B-B14F-4D97-AF65-F5344CB8AC3E}">
        <p14:creationId xmlns:p14="http://schemas.microsoft.com/office/powerpoint/2010/main" val="96694470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Clr>
                <a:srgbClr val="00FFFF"/>
              </a:buClr>
              <a:buNone/>
              <a:defRPr/>
            </a:pPr>
            <a:r>
              <a:rPr lang="en-US" sz="4000" dirty="0">
                <a:solidFill>
                  <a:srgbClr val="00FFFF"/>
                </a:solidFill>
                <a:ea typeface="+mj-ea"/>
                <a:cs typeface="Calibri" panose="020F0502020204030204" pitchFamily="34" charset="0"/>
              </a:rPr>
              <a:t>Acts 13:48</a:t>
            </a:r>
          </a:p>
          <a:p>
            <a:pPr marL="0" indent="0" algn="just">
              <a:spcBef>
                <a:spcPts val="0"/>
              </a:spcBef>
              <a:buClr>
                <a:srgbClr val="00FFFF"/>
              </a:buClr>
              <a:buNone/>
              <a:defRPr/>
            </a:pPr>
            <a:r>
              <a:rPr lang="en-US" sz="3600" dirty="0">
                <a:effectLst/>
              </a:rPr>
              <a:t>“When the Gentiles heard this, they began rejoicing and glorifying the word of the Lord; and as many as had been </a:t>
            </a:r>
            <a:r>
              <a:rPr lang="en-US" sz="3600" b="1" u="sng" dirty="0">
                <a:solidFill>
                  <a:srgbClr val="FFFFCC"/>
                </a:solidFill>
                <a:effectLst/>
              </a:rPr>
              <a:t>appointed [</a:t>
            </a:r>
            <a:r>
              <a:rPr lang="en-US" sz="3600" b="1" i="1" u="sng" dirty="0">
                <a:solidFill>
                  <a:srgbClr val="FFFFCC"/>
                </a:solidFill>
                <a:effectLst/>
              </a:rPr>
              <a:t>tassō</a:t>
            </a:r>
            <a:r>
              <a:rPr lang="en-US" sz="3600" b="1" u="sng" dirty="0">
                <a:solidFill>
                  <a:srgbClr val="FFFFCC"/>
                </a:solidFill>
                <a:effectLst/>
              </a:rPr>
              <a:t>]</a:t>
            </a:r>
            <a:r>
              <a:rPr lang="en-US" sz="3600" b="1" dirty="0">
                <a:solidFill>
                  <a:srgbClr val="FFFFCC"/>
                </a:solidFill>
                <a:effectLst/>
              </a:rPr>
              <a:t> </a:t>
            </a:r>
            <a:r>
              <a:rPr lang="en-US" sz="3600" dirty="0">
                <a:effectLst/>
              </a:rPr>
              <a:t>to eternal life </a:t>
            </a:r>
            <a:r>
              <a:rPr lang="en-US" sz="3600" b="1" u="sng" dirty="0">
                <a:solidFill>
                  <a:srgbClr val="FFFFCC"/>
                </a:solidFill>
                <a:effectLst/>
              </a:rPr>
              <a:t>believed</a:t>
            </a:r>
            <a:r>
              <a:rPr lang="en-US" sz="3600" dirty="0">
                <a:effectLst/>
              </a:rPr>
              <a:t>.</a:t>
            </a:r>
            <a:r>
              <a:rPr lang="en-US" sz="3600" cap="small" dirty="0">
                <a:effectLst/>
              </a:rPr>
              <a:t>”</a:t>
            </a:r>
          </a:p>
        </p:txBody>
      </p:sp>
      <p:pic>
        <p:nvPicPr>
          <p:cNvPr id="2" name="Picture 1">
            <a:extLst>
              <a:ext uri="{FF2B5EF4-FFF2-40B4-BE49-F238E27FC236}">
                <a16:creationId xmlns:a16="http://schemas.microsoft.com/office/drawing/2014/main" id="{5C89B938-3A99-0F5D-3710-6C197B6E703F}"/>
              </a:ext>
            </a:extLst>
          </p:cNvPr>
          <p:cNvPicPr>
            <a:picLocks noChangeAspect="1"/>
          </p:cNvPicPr>
          <p:nvPr/>
        </p:nvPicPr>
        <p:blipFill>
          <a:blip r:embed="rId3"/>
          <a:srcRect l="5625" t="13333" r="39062" b="33334"/>
          <a:stretch/>
        </p:blipFill>
        <p:spPr>
          <a:xfrm>
            <a:off x="4241483" y="2788920"/>
            <a:ext cx="3709035" cy="2011680"/>
          </a:xfrm>
          <a:prstGeom prst="rect">
            <a:avLst/>
          </a:prstGeom>
        </p:spPr>
      </p:pic>
    </p:spTree>
    <p:extLst>
      <p:ext uri="{BB962C8B-B14F-4D97-AF65-F5344CB8AC3E}">
        <p14:creationId xmlns:p14="http://schemas.microsoft.com/office/powerpoint/2010/main" val="405971772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10972800" cy="4114800"/>
          </a:xfrm>
        </p:spPr>
        <p:txBody>
          <a:bodyPr/>
          <a:lstStyle/>
          <a:p>
            <a:pPr marL="0" indent="0" algn="just">
              <a:lnSpc>
                <a:spcPct val="100000"/>
              </a:lnSpc>
              <a:buNone/>
            </a:pPr>
            <a:r>
              <a:rPr lang="en-US" sz="3100" dirty="0"/>
              <a:t>“</a:t>
            </a:r>
            <a:r>
              <a:rPr lang="en-US" sz="3100" dirty="0">
                <a:effectLst/>
                <a:ea typeface="Times New Roman" panose="02020603050405020304" pitchFamily="18" charset="0"/>
                <a:cs typeface="Times New Roman" panose="02020603050405020304" pitchFamily="18" charset="0"/>
              </a:rPr>
              <a:t>There are no verses in the Bible that say we were preordained to believe. Acts 13:48 simply doesn't say WHY the Galatians were appointed to eternal life. However, since the context of the passage involves human responsibility (v. 46), and it is consistent with Scripture elsewhere, we should interpret v. 48 to mean that God's ordaining must have factored in their faith which He foresaw.”</a:t>
            </a:r>
          </a:p>
        </p:txBody>
      </p:sp>
      <p:sp>
        <p:nvSpPr>
          <p:cNvPr id="6" name="Title 1">
            <a:extLst>
              <a:ext uri="{FF2B5EF4-FFF2-40B4-BE49-F238E27FC236}">
                <a16:creationId xmlns:a16="http://schemas.microsoft.com/office/drawing/2014/main" id="{0F9D1A67-6E90-5F51-FF17-74308F5D5CAE}"/>
              </a:ext>
            </a:extLst>
          </p:cNvPr>
          <p:cNvSpPr>
            <a:spLocks noGrp="1"/>
          </p:cNvSpPr>
          <p:nvPr>
            <p:ph type="title"/>
          </p:nvPr>
        </p:nvSpPr>
        <p:spPr>
          <a:xfrm>
            <a:off x="914400" y="152400"/>
            <a:ext cx="10363200" cy="914400"/>
          </a:xfrm>
        </p:spPr>
        <p:txBody>
          <a:bodyPr/>
          <a:lstStyle/>
          <a:p>
            <a:pPr algn="ctr">
              <a:lnSpc>
                <a:spcPct val="100000"/>
              </a:lnSpc>
            </a:pPr>
            <a:r>
              <a:rPr lang="en-US" sz="3600" b="1" dirty="0">
                <a:solidFill>
                  <a:srgbClr val="00FFFF"/>
                </a:solidFill>
                <a:effectLst>
                  <a:outerShdw blurRad="38100" dist="38100" dir="2700000" algn="tl">
                    <a:srgbClr val="000000"/>
                  </a:outerShdw>
                </a:effectLst>
                <a:ea typeface="+mn-ea"/>
                <a:cs typeface="Calibri" panose="020F0502020204030204" pitchFamily="34" charset="0"/>
              </a:rPr>
              <a:t>Dennis Rokser</a:t>
            </a:r>
          </a:p>
        </p:txBody>
      </p:sp>
      <p:pic>
        <p:nvPicPr>
          <p:cNvPr id="7" name="Picture 2" descr="dennis-rokser">
            <a:extLst>
              <a:ext uri="{FF2B5EF4-FFF2-40B4-BE49-F238E27FC236}">
                <a16:creationId xmlns:a16="http://schemas.microsoft.com/office/drawing/2014/main" id="{B98775A5-A7F3-3628-D7AE-90C2F017E96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860425" cy="86042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A118952B-B845-BF11-D2FC-E4AC3408397F}"/>
              </a:ext>
            </a:extLst>
          </p:cNvPr>
          <p:cNvSpPr txBox="1"/>
          <p:nvPr/>
        </p:nvSpPr>
        <p:spPr>
          <a:xfrm>
            <a:off x="2762250" y="6359690"/>
            <a:ext cx="6762750" cy="369332"/>
          </a:xfrm>
          <a:prstGeom prst="rect">
            <a:avLst/>
          </a:prstGeom>
          <a:noFill/>
        </p:spPr>
        <p:txBody>
          <a:bodyPr wrap="square" rtlCol="0">
            <a:spAutoFit/>
          </a:bodyPr>
          <a:lstStyle/>
          <a:p>
            <a:pPr algn="ctr" eaLnBrk="0" hangingPunct="0">
              <a:spcBef>
                <a:spcPct val="20000"/>
              </a:spcBef>
              <a:buClr>
                <a:schemeClr val="tx2"/>
              </a:buClr>
              <a:buSzPct val="75000"/>
            </a:pPr>
            <a:r>
              <a:rPr lang="en-US" sz="1800" dirty="0">
                <a:effectLst>
                  <a:outerShdw blurRad="38100" dist="38100" dir="2700000" algn="tl">
                    <a:srgbClr val="000000"/>
                  </a:outerShdw>
                </a:effectLst>
                <a:latin typeface="Calibri" panose="020F0502020204030204" pitchFamily="34" charset="0"/>
                <a:cs typeface="+mn-cs"/>
              </a:rPr>
              <a:t>Personal email correspondence from Dennis Rokser</a:t>
            </a:r>
          </a:p>
        </p:txBody>
      </p:sp>
    </p:spTree>
    <p:extLst>
      <p:ext uri="{BB962C8B-B14F-4D97-AF65-F5344CB8AC3E}">
        <p14:creationId xmlns:p14="http://schemas.microsoft.com/office/powerpoint/2010/main" val="3396390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99F7B-F74A-A9A6-5BCA-2793D884BA01}"/>
            </a:ext>
          </a:extLst>
        </p:cNvPr>
        <p:cNvGrpSpPr/>
        <p:nvPr/>
      </p:nvGrpSpPr>
      <p:grpSpPr>
        <a:xfrm>
          <a:off x="0" y="0"/>
          <a:ext cx="0" cy="0"/>
          <a:chOff x="0" y="0"/>
          <a:chExt cx="0" cy="0"/>
        </a:xfrm>
      </p:grpSpPr>
      <p:sp>
        <p:nvSpPr>
          <p:cNvPr id="29698" name="Rectangle 2">
            <a:extLst>
              <a:ext uri="{FF2B5EF4-FFF2-40B4-BE49-F238E27FC236}">
                <a16:creationId xmlns:a16="http://schemas.microsoft.com/office/drawing/2014/main" id="{1AF85C53-41CB-13E3-671C-A1138D29D24F}"/>
              </a:ext>
            </a:extLst>
          </p:cNvPr>
          <p:cNvSpPr>
            <a:spLocks noGrp="1" noChangeArrowheads="1"/>
          </p:cNvSpPr>
          <p:nvPr>
            <p:ph type="title"/>
          </p:nvPr>
        </p:nvSpPr>
        <p:spPr>
          <a:xfrm>
            <a:off x="1981200" y="152400"/>
            <a:ext cx="8229600" cy="1143000"/>
          </a:xfrm>
        </p:spPr>
        <p:txBody>
          <a:bodyPr/>
          <a:lstStyle/>
          <a:p>
            <a:pPr algn="ctr">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Dr. Stanley Toussaint</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1800" dirty="0" err="1">
                <a:effectLst/>
                <a:latin typeface="+mn-lt"/>
                <a:ea typeface="Aptos" panose="020B0004020202020204" pitchFamily="34" charset="0"/>
                <a:cs typeface="Aptos" panose="020B0004020202020204" pitchFamily="34" charset="0"/>
              </a:rPr>
              <a:t>Toussaint</a:t>
            </a:r>
            <a:r>
              <a:rPr lang="en-US" sz="1800" dirty="0">
                <a:effectLst/>
                <a:latin typeface="+mn-lt"/>
                <a:ea typeface="Aptos" panose="020B0004020202020204" pitchFamily="34" charset="0"/>
                <a:cs typeface="Aptos" panose="020B0004020202020204" pitchFamily="34" charset="0"/>
              </a:rPr>
              <a:t>, S. D. (1985). </a:t>
            </a:r>
            <a:r>
              <a:rPr lang="en-US" sz="1800" dirty="0">
                <a:effectLst/>
                <a:latin typeface="+mn-lt"/>
                <a:ea typeface="Aptos" panose="020B0004020202020204" pitchFamily="34" charset="0"/>
                <a:cs typeface="Aptos" panose="020B0004020202020204" pitchFamily="34" charset="0"/>
                <a:hlinkClick r:id="rId2">
                  <a:extLst>
                    <a:ext uri="{A12FA001-AC4F-418D-AE19-62706E023703}">
                      <ahyp:hlinkClr xmlns:ahyp="http://schemas.microsoft.com/office/drawing/2018/hyperlinkcolor" val="tx"/>
                    </a:ext>
                  </a:extLst>
                </a:hlinkClick>
              </a:rPr>
              <a:t>Acts</a:t>
            </a:r>
            <a:r>
              <a:rPr lang="en-US" sz="1800" dirty="0">
                <a:effectLst/>
                <a:latin typeface="+mn-lt"/>
                <a:ea typeface="Aptos" panose="020B0004020202020204" pitchFamily="34" charset="0"/>
                <a:cs typeface="Aptos" panose="020B0004020202020204" pitchFamily="34" charset="0"/>
              </a:rPr>
              <a:t>. In J. F. Walvoord &amp; R. B. Zuck (Eds.), </a:t>
            </a:r>
            <a:r>
              <a:rPr lang="en-US" sz="1800" i="1" dirty="0">
                <a:effectLst/>
                <a:latin typeface="+mn-lt"/>
                <a:ea typeface="Aptos" panose="020B0004020202020204" pitchFamily="34" charset="0"/>
                <a:cs typeface="Times New Roman" panose="02020603050405020304" pitchFamily="18" charset="0"/>
              </a:rPr>
              <a:t>The Bible Knowledge Commentary: An Exposition of the Scriptures</a:t>
            </a:r>
            <a:r>
              <a:rPr lang="en-US" sz="1800" dirty="0">
                <a:effectLst/>
                <a:latin typeface="+mn-lt"/>
                <a:ea typeface="Aptos" panose="020B0004020202020204" pitchFamily="34" charset="0"/>
                <a:cs typeface="Aptos" panose="020B0004020202020204" pitchFamily="34" charset="0"/>
              </a:rPr>
              <a:t> (Vol. 2, pp. 388–389). Victor Books.</a:t>
            </a:r>
            <a:endParaRPr lang="en-US" sz="2000" dirty="0">
              <a:latin typeface="+mn-lt"/>
            </a:endParaRPr>
          </a:p>
        </p:txBody>
      </p:sp>
      <p:sp>
        <p:nvSpPr>
          <p:cNvPr id="16387" name="Rectangle 3">
            <a:extLst>
              <a:ext uri="{FF2B5EF4-FFF2-40B4-BE49-F238E27FC236}">
                <a16:creationId xmlns:a16="http://schemas.microsoft.com/office/drawing/2014/main" id="{3878C79C-120F-4158-64A4-EC0F11A80CD4}"/>
              </a:ext>
            </a:extLst>
          </p:cNvPr>
          <p:cNvSpPr>
            <a:spLocks noGrp="1" noChangeArrowheads="1"/>
          </p:cNvSpPr>
          <p:nvPr>
            <p:ph type="body" idx="1"/>
          </p:nvPr>
        </p:nvSpPr>
        <p:spPr>
          <a:xfrm>
            <a:off x="609600" y="1394791"/>
            <a:ext cx="10972800" cy="4876800"/>
          </a:xfrm>
        </p:spPr>
        <p:txBody>
          <a:bodyPr/>
          <a:lstStyle/>
          <a:p>
            <a:pPr marL="0" indent="0" algn="just">
              <a:lnSpc>
                <a:spcPct val="100000"/>
              </a:lnSpc>
              <a:buNone/>
              <a:defRPr/>
            </a:pPr>
            <a:r>
              <a:rPr lang="en-US" sz="3200" dirty="0"/>
              <a:t>“So Paul and his companions sailed to Perga in Pamphylia. But John (i.e., John Mark) left them and returned to Jerusalem. What caused Mark to desert is open to speculation: (1) Perhaps he was disillusioned with the change in leadership. After all, Barnabas, the original leader, was John Mark’s cousin. (2) The new emphasis on Gentiles may have been too much of an adjustment for a Palestinian Jew like Mark. (3) Possibly he was afraid of the dangerous road over the Taurus Mountains to Antioch which Paul was determined to travel. </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“(4) There is some evidence Paul became quite ill in Perga, possibly with malaria, as the city of …</a:t>
            </a:r>
            <a:endParaRPr lang="en-US" sz="3200" dirty="0"/>
          </a:p>
        </p:txBody>
      </p:sp>
    </p:spTree>
    <p:extLst>
      <p:ext uri="{BB962C8B-B14F-4D97-AF65-F5344CB8AC3E}">
        <p14:creationId xmlns:p14="http://schemas.microsoft.com/office/powerpoint/2010/main" val="228625770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47800"/>
            <a:ext cx="10972800" cy="5105400"/>
          </a:xfrm>
        </p:spPr>
        <p:txBody>
          <a:bodyPr/>
          <a:lstStyle/>
          <a:p>
            <a:pPr marL="742950" indent="-742950" algn="just">
              <a:lnSpc>
                <a:spcPct val="100000"/>
              </a:lnSpc>
              <a:spcBef>
                <a:spcPts val="0"/>
              </a:spcBef>
              <a:spcAft>
                <a:spcPts val="3000"/>
              </a:spcAft>
              <a:buClr>
                <a:srgbClr val="00FFFF"/>
              </a:buClr>
              <a:buSzPct val="100000"/>
              <a:buFont typeface="+mj-lt"/>
              <a:buAutoNum type="arabicPeriod" startAt="7"/>
              <a:defRPr/>
            </a:pPr>
            <a:r>
              <a:rPr lang="en-US" sz="3200" dirty="0">
                <a:cs typeface="Calibri" pitchFamily="34" charset="0"/>
              </a:rPr>
              <a:t>Contrary too many English translations, the word order of Acts 13:48 in the Greek text places the verb “believed” before the Greek verb pre-ordained “appointed.”</a:t>
            </a:r>
          </a:p>
          <a:p>
            <a:pPr marL="742950" indent="-742950" algn="just">
              <a:lnSpc>
                <a:spcPct val="100000"/>
              </a:lnSpc>
              <a:spcBef>
                <a:spcPts val="0"/>
              </a:spcBef>
              <a:spcAft>
                <a:spcPts val="3000"/>
              </a:spcAft>
              <a:buClr>
                <a:srgbClr val="00FFFF"/>
              </a:buClr>
              <a:buSzPct val="100000"/>
              <a:buFont typeface="+mj-lt"/>
              <a:buAutoNum type="arabicPeriod" startAt="7"/>
              <a:defRPr/>
            </a:pPr>
            <a:r>
              <a:rPr lang="en-US" sz="3200" dirty="0">
                <a:cs typeface="Calibri" pitchFamily="34" charset="0"/>
              </a:rPr>
              <a:t>In Acts 13:48, “believed” is in the active voice.</a:t>
            </a:r>
          </a:p>
          <a:p>
            <a:pPr marL="457200" indent="-457200" algn="just">
              <a:lnSpc>
                <a:spcPct val="100000"/>
              </a:lnSpc>
              <a:spcBef>
                <a:spcPts val="0"/>
              </a:spcBef>
              <a:spcAft>
                <a:spcPts val="3000"/>
              </a:spcAft>
              <a:buSzPct val="100000"/>
              <a:buAutoNum type="arabicPeriod" startAt="7"/>
              <a:defRPr/>
            </a:pPr>
            <a:endParaRPr lang="en-US" dirty="0">
              <a:cs typeface="Calibri" pitchFamily="34" charset="0"/>
            </a:endParaRPr>
          </a:p>
        </p:txBody>
      </p:sp>
      <p:pic>
        <p:nvPicPr>
          <p:cNvPr id="5" name="Picture 2">
            <a:extLst>
              <a:ext uri="{FF2B5EF4-FFF2-40B4-BE49-F238E27FC236}">
                <a16:creationId xmlns:a16="http://schemas.microsoft.com/office/drawing/2014/main" id="{879EA434-580C-4E36-83FF-B9DDD394AC0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813" y="114300"/>
            <a:ext cx="672737" cy="8001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383217AD-5CBA-4AC2-AB12-F8C48A8BF7EE}"/>
              </a:ext>
            </a:extLst>
          </p:cNvPr>
          <p:cNvSpPr>
            <a:spLocks noGrp="1"/>
          </p:cNvSpPr>
          <p:nvPr>
            <p:ph type="title"/>
          </p:nvPr>
        </p:nvSpPr>
        <p:spPr>
          <a:xfrm>
            <a:off x="4724400" y="152400"/>
            <a:ext cx="2743200" cy="914400"/>
          </a:xfrm>
        </p:spPr>
        <p:txBody>
          <a:bodyPr/>
          <a:lstStyle/>
          <a:p>
            <a:pPr algn="ctr">
              <a:lnSpc>
                <a:spcPct val="100000"/>
              </a:lnSpc>
            </a:pPr>
            <a:r>
              <a:rPr lang="en-US" sz="3600" b="1" dirty="0">
                <a:solidFill>
                  <a:srgbClr val="00FFFF"/>
                </a:solidFill>
                <a:effectLst>
                  <a:outerShdw blurRad="38100" dist="38100" dir="2700000" algn="tl">
                    <a:srgbClr val="000000"/>
                  </a:outerShdw>
                </a:effectLst>
                <a:ea typeface="+mn-ea"/>
                <a:cs typeface="Calibri" panose="020F0502020204030204" pitchFamily="34" charset="0"/>
              </a:rPr>
              <a:t>Acts 13:48?</a:t>
            </a:r>
          </a:p>
        </p:txBody>
      </p:sp>
    </p:spTree>
    <p:extLst>
      <p:ext uri="{BB962C8B-B14F-4D97-AF65-F5344CB8AC3E}">
        <p14:creationId xmlns:p14="http://schemas.microsoft.com/office/powerpoint/2010/main" val="7551644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47800"/>
            <a:ext cx="10972800" cy="5105400"/>
          </a:xfrm>
        </p:spPr>
        <p:txBody>
          <a:bodyPr/>
          <a:lstStyle/>
          <a:p>
            <a:pPr marL="742950" indent="-742950" algn="just">
              <a:lnSpc>
                <a:spcPct val="100000"/>
              </a:lnSpc>
              <a:spcBef>
                <a:spcPts val="0"/>
              </a:spcBef>
              <a:spcAft>
                <a:spcPts val="3000"/>
              </a:spcAft>
              <a:buSzPct val="100000"/>
              <a:buFont typeface="+mj-lt"/>
              <a:buAutoNum type="arabicPeriod" startAt="7"/>
              <a:defRPr/>
            </a:pPr>
            <a:r>
              <a:rPr lang="en-US" sz="3200" b="1" u="sng" dirty="0">
                <a:solidFill>
                  <a:srgbClr val="FFFFCC"/>
                </a:solidFill>
                <a:cs typeface="Calibri" pitchFamily="34" charset="0"/>
              </a:rPr>
              <a:t>Contrary too many English translations, the word order of Acts 13:48 in the Greek text places the verb “believed” before the Greek verb pre-ordained “appointed</a:t>
            </a:r>
            <a:r>
              <a:rPr lang="en-US" sz="3200" b="1" dirty="0">
                <a:solidFill>
                  <a:srgbClr val="FFFFCC"/>
                </a:solidFill>
                <a:cs typeface="Calibri" pitchFamily="34" charset="0"/>
              </a:rPr>
              <a:t>.”</a:t>
            </a:r>
          </a:p>
          <a:p>
            <a:pPr marL="742950" indent="-742950" algn="just">
              <a:lnSpc>
                <a:spcPct val="100000"/>
              </a:lnSpc>
              <a:spcBef>
                <a:spcPts val="0"/>
              </a:spcBef>
              <a:spcAft>
                <a:spcPts val="3000"/>
              </a:spcAft>
              <a:buSzPct val="100000"/>
              <a:buFont typeface="+mj-lt"/>
              <a:buAutoNum type="arabicPeriod" startAt="7"/>
              <a:defRPr/>
            </a:pPr>
            <a:r>
              <a:rPr lang="en-US" sz="3200" dirty="0">
                <a:cs typeface="Calibri" pitchFamily="34" charset="0"/>
              </a:rPr>
              <a:t>In Acts 13:48, “believed” is in the active voice.</a:t>
            </a:r>
          </a:p>
          <a:p>
            <a:pPr marL="457200" indent="-457200" algn="just">
              <a:lnSpc>
                <a:spcPct val="100000"/>
              </a:lnSpc>
              <a:spcBef>
                <a:spcPts val="0"/>
              </a:spcBef>
              <a:spcAft>
                <a:spcPts val="3000"/>
              </a:spcAft>
              <a:buSzPct val="100000"/>
              <a:buAutoNum type="arabicPeriod" startAt="7"/>
              <a:defRPr/>
            </a:pPr>
            <a:endParaRPr lang="en-US" dirty="0">
              <a:cs typeface="Calibri" pitchFamily="34" charset="0"/>
            </a:endParaRPr>
          </a:p>
        </p:txBody>
      </p:sp>
      <p:pic>
        <p:nvPicPr>
          <p:cNvPr id="5" name="Picture 2">
            <a:extLst>
              <a:ext uri="{FF2B5EF4-FFF2-40B4-BE49-F238E27FC236}">
                <a16:creationId xmlns:a16="http://schemas.microsoft.com/office/drawing/2014/main" id="{879EA434-580C-4E36-83FF-B9DDD394AC0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813" y="114300"/>
            <a:ext cx="672737" cy="8001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383217AD-5CBA-4AC2-AB12-F8C48A8BF7EE}"/>
              </a:ext>
            </a:extLst>
          </p:cNvPr>
          <p:cNvSpPr>
            <a:spLocks noGrp="1"/>
          </p:cNvSpPr>
          <p:nvPr>
            <p:ph type="title"/>
          </p:nvPr>
        </p:nvSpPr>
        <p:spPr>
          <a:xfrm>
            <a:off x="4724400" y="152400"/>
            <a:ext cx="2743200" cy="914400"/>
          </a:xfrm>
        </p:spPr>
        <p:txBody>
          <a:bodyPr/>
          <a:lstStyle/>
          <a:p>
            <a:pPr algn="ctr">
              <a:lnSpc>
                <a:spcPct val="100000"/>
              </a:lnSpc>
            </a:pPr>
            <a:r>
              <a:rPr lang="en-US" sz="3600" b="1" dirty="0">
                <a:solidFill>
                  <a:srgbClr val="00FFFF"/>
                </a:solidFill>
                <a:effectLst>
                  <a:outerShdw blurRad="38100" dist="38100" dir="2700000" algn="tl">
                    <a:srgbClr val="000000"/>
                  </a:outerShdw>
                </a:effectLst>
                <a:ea typeface="+mn-ea"/>
                <a:cs typeface="Calibri" panose="020F0502020204030204" pitchFamily="34" charset="0"/>
              </a:rPr>
              <a:t>Acts 13:48?</a:t>
            </a:r>
          </a:p>
        </p:txBody>
      </p:sp>
    </p:spTree>
    <p:extLst>
      <p:ext uri="{BB962C8B-B14F-4D97-AF65-F5344CB8AC3E}">
        <p14:creationId xmlns:p14="http://schemas.microsoft.com/office/powerpoint/2010/main" val="158210241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1"/>
            <a:ext cx="10972800" cy="53220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lnSpc>
                <a:spcPct val="90000"/>
              </a:lnSpc>
              <a:spcBef>
                <a:spcPct val="0"/>
              </a:spcBef>
              <a:spcAft>
                <a:spcPts val="900"/>
              </a:spcAft>
              <a:buClr>
                <a:srgbClr val="00FFFF"/>
              </a:buClr>
              <a:buNone/>
              <a:defRPr/>
            </a:pPr>
            <a:r>
              <a:rPr lang="en-US" sz="3600" b="1" dirty="0">
                <a:solidFill>
                  <a:srgbClr val="00FFFF"/>
                </a:solidFill>
                <a:latin typeface="+mj-lt"/>
                <a:cs typeface="Calibri" panose="020F0502020204030204" pitchFamily="34" charset="0"/>
              </a:rPr>
              <a:t>Acts 13:48</a:t>
            </a:r>
          </a:p>
          <a:p>
            <a:pPr marL="0" indent="0" algn="just">
              <a:spcBef>
                <a:spcPts val="0"/>
              </a:spcBef>
              <a:buClr>
                <a:srgbClr val="00FFFF"/>
              </a:buClr>
              <a:buNone/>
              <a:defRPr/>
            </a:pPr>
            <a:r>
              <a:rPr lang="en-US" sz="3600" dirty="0">
                <a:effectLst/>
              </a:rPr>
              <a:t>“When the Gentiles heard this, they began rejoicing and glorifying the word of the Lord; and as many as </a:t>
            </a:r>
            <a:r>
              <a:rPr lang="en-US" sz="3600" b="1" u="sng" dirty="0">
                <a:solidFill>
                  <a:srgbClr val="66FF66"/>
                </a:solidFill>
                <a:effectLst/>
              </a:rPr>
              <a:t>had been</a:t>
            </a:r>
            <a:r>
              <a:rPr lang="en-US" sz="3600" dirty="0">
                <a:effectLst/>
              </a:rPr>
              <a:t> </a:t>
            </a:r>
            <a:r>
              <a:rPr lang="en-US" sz="3600" b="1" u="sng" dirty="0">
                <a:solidFill>
                  <a:srgbClr val="66FF66"/>
                </a:solidFill>
                <a:effectLst/>
              </a:rPr>
              <a:t>appointed [</a:t>
            </a:r>
            <a:r>
              <a:rPr lang="en-US" sz="3600" b="1" i="1" u="sng" dirty="0">
                <a:solidFill>
                  <a:srgbClr val="66FF66"/>
                </a:solidFill>
                <a:effectLst/>
              </a:rPr>
              <a:t>tassō</a:t>
            </a:r>
            <a:r>
              <a:rPr lang="en-US" sz="3600" b="1" u="sng" dirty="0">
                <a:solidFill>
                  <a:srgbClr val="66FF66"/>
                </a:solidFill>
                <a:effectLst/>
              </a:rPr>
              <a:t>]</a:t>
            </a:r>
            <a:r>
              <a:rPr lang="en-US" sz="3600" b="1" dirty="0">
                <a:solidFill>
                  <a:srgbClr val="FFFFCC"/>
                </a:solidFill>
                <a:effectLst/>
              </a:rPr>
              <a:t> </a:t>
            </a:r>
            <a:r>
              <a:rPr lang="en-US" sz="3600" dirty="0">
                <a:effectLst/>
              </a:rPr>
              <a:t>to eternal life </a:t>
            </a:r>
            <a:r>
              <a:rPr lang="en-US" sz="3600" b="1" u="sng" dirty="0">
                <a:solidFill>
                  <a:srgbClr val="FFFFCC"/>
                </a:solidFill>
                <a:effectLst/>
              </a:rPr>
              <a:t>believed</a:t>
            </a:r>
            <a:r>
              <a:rPr lang="en-US" sz="3600" dirty="0">
                <a:effectLst/>
              </a:rPr>
              <a:t>.</a:t>
            </a:r>
            <a:r>
              <a:rPr lang="en-US" sz="3600" cap="small" dirty="0">
                <a:effectLst/>
              </a:rPr>
              <a:t>”</a:t>
            </a:r>
          </a:p>
        </p:txBody>
      </p:sp>
      <p:sp>
        <p:nvSpPr>
          <p:cNvPr id="4" name="TextBox 3">
            <a:extLst>
              <a:ext uri="{FF2B5EF4-FFF2-40B4-BE49-F238E27FC236}">
                <a16:creationId xmlns:a16="http://schemas.microsoft.com/office/drawing/2014/main" id="{E6F58AAB-FDAE-5C0F-47CD-9DD054F12406}"/>
              </a:ext>
            </a:extLst>
          </p:cNvPr>
          <p:cNvSpPr txBox="1"/>
          <p:nvPr/>
        </p:nvSpPr>
        <p:spPr>
          <a:xfrm>
            <a:off x="762000" y="2607280"/>
            <a:ext cx="10820400" cy="2368341"/>
          </a:xfrm>
          <a:prstGeom prst="rect">
            <a:avLst/>
          </a:prstGeom>
          <a:noFill/>
        </p:spPr>
        <p:txBody>
          <a:bodyPr wrap="square">
            <a:spAutoFit/>
          </a:bodyPr>
          <a:lstStyle/>
          <a:p>
            <a:pPr marL="342900" marR="0" indent="-342900" algn="ctr" defTabSz="685800">
              <a:lnSpc>
                <a:spcPct val="90000"/>
              </a:lnSpc>
              <a:spcAft>
                <a:spcPts val="900"/>
              </a:spcAft>
              <a:buClr>
                <a:srgbClr val="00FFFF"/>
              </a:buClr>
              <a:buSzPct val="75000"/>
              <a:defRPr/>
            </a:pPr>
            <a:r>
              <a:rPr lang="en-US" sz="3600" b="1" dirty="0">
                <a:solidFill>
                  <a:srgbClr val="00FFFF"/>
                </a:solidFill>
                <a:effectLst>
                  <a:outerShdw blurRad="38100" dist="38100" dir="2700000" algn="tl">
                    <a:srgbClr val="000000"/>
                  </a:outerShdw>
                </a:effectLst>
                <a:latin typeface="+mj-lt"/>
                <a:cs typeface="Calibri" panose="020F0502020204030204" pitchFamily="34" charset="0"/>
              </a:rPr>
              <a:t>Acts 13:48 (NA26)</a:t>
            </a:r>
          </a:p>
          <a:p>
            <a:pPr marL="0" marR="0">
              <a:spcAft>
                <a:spcPts val="1000"/>
              </a:spcAft>
            </a:pPr>
            <a:r>
              <a:rPr lang="en-US" sz="3600" u="none" strike="noStrike" baseline="30000" dirty="0">
                <a:effectLst/>
                <a:latin typeface="Calibri" panose="020F0502020204030204" pitchFamily="34" charset="0"/>
              </a:rPr>
              <a:t>48</a:t>
            </a:r>
            <a:r>
              <a:rPr lang="en-US" sz="3600" u="none" strike="noStrike" dirty="0">
                <a:effectLst/>
                <a:latin typeface="Calibri" panose="020F0502020204030204" pitchFamily="34" charset="0"/>
              </a:rPr>
              <a:t> </a:t>
            </a:r>
            <a:r>
              <a:rPr lang="el-GR" sz="3600" dirty="0">
                <a:effectLst/>
                <a:latin typeface="."/>
              </a:rPr>
              <a:t>Ἀκούοντα δὲ τὰ ἔθνη ἔχαιρον καὶ ἐδόξαζον τὸν λόγον τοῦ κυρίου καὶ </a:t>
            </a:r>
            <a:r>
              <a:rPr lang="el-GR" sz="3600" b="1" u="sng" dirty="0">
                <a:solidFill>
                  <a:srgbClr val="FFFFCC"/>
                </a:solidFill>
                <a:latin typeface="Calibri" panose="020F0502020204030204" pitchFamily="34" charset="0"/>
                <a:cs typeface="+mn-cs"/>
              </a:rPr>
              <a:t>ἐπίστευσαν</a:t>
            </a:r>
            <a:r>
              <a:rPr lang="el-GR" sz="3600" dirty="0">
                <a:effectLst/>
                <a:latin typeface="."/>
              </a:rPr>
              <a:t> ὅσοι </a:t>
            </a:r>
            <a:r>
              <a:rPr lang="el-GR" sz="3600" b="1" u="sng" dirty="0">
                <a:solidFill>
                  <a:srgbClr val="66FF66"/>
                </a:solidFill>
                <a:latin typeface="Calibri" panose="020F0502020204030204" pitchFamily="34" charset="0"/>
                <a:cs typeface="+mn-cs"/>
              </a:rPr>
              <a:t>ἦσαν τεταγμένοι</a:t>
            </a:r>
            <a:r>
              <a:rPr lang="el-GR" sz="3600" b="1" dirty="0">
                <a:solidFill>
                  <a:srgbClr val="FFFFCC"/>
                </a:solidFill>
                <a:latin typeface="Calibri" panose="020F0502020204030204" pitchFamily="34" charset="0"/>
                <a:cs typeface="+mn-cs"/>
              </a:rPr>
              <a:t> </a:t>
            </a:r>
            <a:r>
              <a:rPr lang="el-GR" sz="3600" dirty="0">
                <a:effectLst/>
                <a:latin typeface="."/>
              </a:rPr>
              <a:t>εἰς ζωὴν αἰώνιον·</a:t>
            </a:r>
            <a:r>
              <a:rPr lang="el-GR" sz="3600" dirty="0">
                <a:effectLst/>
                <a:latin typeface="Calibri" panose="020F0502020204030204" pitchFamily="34" charset="0"/>
              </a:rPr>
              <a:t> </a:t>
            </a:r>
          </a:p>
        </p:txBody>
      </p:sp>
    </p:spTree>
    <p:extLst>
      <p:ext uri="{BB962C8B-B14F-4D97-AF65-F5344CB8AC3E}">
        <p14:creationId xmlns:p14="http://schemas.microsoft.com/office/powerpoint/2010/main" val="43614822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10363200" cy="914400"/>
          </a:xfrm>
        </p:spPr>
        <p:txBody>
          <a:bodyPr/>
          <a:lstStyle/>
          <a:p>
            <a:pPr algn="ctr">
              <a:lnSpc>
                <a:spcPct val="100000"/>
              </a:lnSpc>
            </a:pPr>
            <a:r>
              <a:rPr lang="en-US" sz="3600" b="1" dirty="0">
                <a:solidFill>
                  <a:srgbClr val="00FFFF"/>
                </a:solidFill>
                <a:effectLst>
                  <a:outerShdw blurRad="38100" dist="38100" dir="2700000" algn="tl">
                    <a:srgbClr val="000000"/>
                  </a:outerShdw>
                </a:effectLst>
                <a:ea typeface="+mn-ea"/>
                <a:cs typeface="Calibri" panose="020F0502020204030204" pitchFamily="34" charset="0"/>
              </a:rPr>
              <a:t>Ron </a:t>
            </a:r>
            <a:r>
              <a:rPr lang="en-US" sz="3600" b="1" dirty="0" err="1">
                <a:solidFill>
                  <a:srgbClr val="00FFFF"/>
                </a:solidFill>
                <a:effectLst>
                  <a:outerShdw blurRad="38100" dist="38100" dir="2700000" algn="tl">
                    <a:srgbClr val="000000"/>
                  </a:outerShdw>
                </a:effectLst>
                <a:ea typeface="+mn-ea"/>
                <a:cs typeface="Calibri" panose="020F0502020204030204" pitchFamily="34" charset="0"/>
              </a:rPr>
              <a:t>Merryman</a:t>
            </a:r>
            <a:endParaRPr lang="en-US" sz="3600" b="1" dirty="0">
              <a:solidFill>
                <a:srgbClr val="00FFFF"/>
              </a:solidFill>
              <a:effectLst>
                <a:outerShdw blurRad="38100" dist="38100" dir="2700000" algn="tl">
                  <a:srgbClr val="000000"/>
                </a:outerShdw>
              </a:effectLst>
              <a:ea typeface="+mn-ea"/>
              <a:cs typeface="Calibri" panose="020F0502020204030204" pitchFamily="34" charset="0"/>
            </a:endParaRPr>
          </a:p>
        </p:txBody>
      </p:sp>
      <p:sp>
        <p:nvSpPr>
          <p:cNvPr id="3" name="Content Placeholder 2"/>
          <p:cNvSpPr>
            <a:spLocks noGrp="1"/>
          </p:cNvSpPr>
          <p:nvPr>
            <p:ph idx="1"/>
          </p:nvPr>
        </p:nvSpPr>
        <p:spPr>
          <a:xfrm>
            <a:off x="609600" y="1371600"/>
            <a:ext cx="10972800" cy="4114800"/>
          </a:xfrm>
        </p:spPr>
        <p:txBody>
          <a:bodyPr/>
          <a:lstStyle/>
          <a:p>
            <a:pPr marL="0" indent="0" algn="just">
              <a:lnSpc>
                <a:spcPct val="100000"/>
              </a:lnSpc>
              <a:buNone/>
            </a:pPr>
            <a:r>
              <a:rPr lang="en-US" sz="3100" dirty="0">
                <a:ea typeface="Calibri" panose="020F0502020204030204" pitchFamily="34" charset="0"/>
                <a:cs typeface="Calibri" panose="020F0502020204030204" pitchFamily="34" charset="0"/>
              </a:rPr>
              <a:t>“</a:t>
            </a:r>
            <a:r>
              <a:rPr lang="en-US" sz="3100" dirty="0">
                <a:effectLst/>
                <a:ea typeface="Calibri" panose="020F0502020204030204" pitchFamily="34" charset="0"/>
                <a:cs typeface="Calibri" panose="020F0502020204030204" pitchFamily="34" charset="0"/>
              </a:rPr>
              <a:t>The verb “</a:t>
            </a:r>
            <a:r>
              <a:rPr lang="en-US" sz="3100" i="1" dirty="0">
                <a:effectLst/>
                <a:ea typeface="Calibri" panose="020F0502020204030204" pitchFamily="34" charset="0"/>
                <a:cs typeface="Calibri" panose="020F0502020204030204" pitchFamily="34" charset="0"/>
              </a:rPr>
              <a:t>believed</a:t>
            </a:r>
            <a:r>
              <a:rPr lang="en-US" sz="3100" dirty="0">
                <a:effectLst/>
                <a:ea typeface="Calibri" panose="020F0502020204030204" pitchFamily="34" charset="0"/>
                <a:cs typeface="Calibri" panose="020F0502020204030204" pitchFamily="34" charset="0"/>
              </a:rPr>
              <a:t>” (aorist tense, active voice, indicative mode) stands first in word order in the Greek text, thus it is emphasized. The statement literally is, ‘And they believed, as many as were ordained unto eternal life’ (a perfect tense periphrastic in Greek).  They </a:t>
            </a:r>
            <a:r>
              <a:rPr lang="en-US" sz="3100" b="1" u="sng" dirty="0">
                <a:solidFill>
                  <a:srgbClr val="FFFFCC"/>
                </a:solidFill>
                <a:cs typeface="Calibri" pitchFamily="34" charset="0"/>
              </a:rPr>
              <a:t>did not</a:t>
            </a:r>
            <a:r>
              <a:rPr lang="en-US" sz="3100" b="1" dirty="0">
                <a:effectLst/>
                <a:ea typeface="Calibri" panose="020F0502020204030204" pitchFamily="34" charset="0"/>
                <a:cs typeface="Calibri" panose="020F0502020204030204" pitchFamily="34" charset="0"/>
              </a:rPr>
              <a:t> </a:t>
            </a:r>
            <a:r>
              <a:rPr lang="en-US" sz="3100" dirty="0">
                <a:effectLst/>
                <a:ea typeface="Calibri" panose="020F0502020204030204" pitchFamily="34" charset="0"/>
                <a:cs typeface="Calibri" panose="020F0502020204030204" pitchFamily="34" charset="0"/>
              </a:rPr>
              <a:t>believe </a:t>
            </a:r>
            <a:r>
              <a:rPr lang="en-US" sz="3100" b="1" u="sng" dirty="0">
                <a:solidFill>
                  <a:srgbClr val="FFFFCC"/>
                </a:solidFill>
                <a:cs typeface="Calibri" pitchFamily="34" charset="0"/>
              </a:rPr>
              <a:t>because</a:t>
            </a:r>
            <a:r>
              <a:rPr lang="en-US" sz="3100" dirty="0">
                <a:effectLst/>
                <a:ea typeface="Calibri" panose="020F0502020204030204" pitchFamily="34" charset="0"/>
                <a:cs typeface="Calibri" panose="020F0502020204030204" pitchFamily="34" charset="0"/>
              </a:rPr>
              <a:t> they were ordained unto eternal life.”</a:t>
            </a:r>
          </a:p>
        </p:txBody>
      </p:sp>
      <p:sp>
        <p:nvSpPr>
          <p:cNvPr id="4" name="TextBox 3"/>
          <p:cNvSpPr txBox="1"/>
          <p:nvPr/>
        </p:nvSpPr>
        <p:spPr>
          <a:xfrm>
            <a:off x="1814512" y="6346382"/>
            <a:ext cx="8562975" cy="369332"/>
          </a:xfrm>
          <a:prstGeom prst="rect">
            <a:avLst/>
          </a:prstGeom>
          <a:noFill/>
        </p:spPr>
        <p:txBody>
          <a:bodyPr wrap="square" rtlCol="0">
            <a:spAutoFit/>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Ron </a:t>
            </a:r>
            <a:r>
              <a:rPr lang="en-US" sz="1800" dirty="0" err="1">
                <a:latin typeface="Calibri" panose="020F0502020204030204" pitchFamily="34" charset="0"/>
                <a:ea typeface="Calibri" panose="020F0502020204030204" pitchFamily="34" charset="0"/>
                <a:cs typeface="Calibri" panose="020F0502020204030204" pitchFamily="34" charset="0"/>
              </a:rPr>
              <a:t>Merryman</a:t>
            </a:r>
            <a:r>
              <a:rPr lang="en-US" sz="1800" dirty="0">
                <a:latin typeface="Calibri" panose="020F0502020204030204" pitchFamily="34" charset="0"/>
                <a:ea typeface="Calibri" panose="020F0502020204030204" pitchFamily="34" charset="0"/>
                <a:cs typeface="Calibri" panose="020F0502020204030204" pitchFamily="34" charset="0"/>
              </a:rPr>
              <a:t>, “Election &amp; Acts 13:48,” Grace Family Journal, September-October 2000. </a:t>
            </a:r>
          </a:p>
        </p:txBody>
      </p:sp>
    </p:spTree>
    <p:extLst>
      <p:ext uri="{BB962C8B-B14F-4D97-AF65-F5344CB8AC3E}">
        <p14:creationId xmlns:p14="http://schemas.microsoft.com/office/powerpoint/2010/main" val="193108356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47800"/>
            <a:ext cx="10972800" cy="5105400"/>
          </a:xfrm>
        </p:spPr>
        <p:txBody>
          <a:bodyPr/>
          <a:lstStyle/>
          <a:p>
            <a:pPr marL="742950" indent="-742950" algn="just">
              <a:lnSpc>
                <a:spcPct val="100000"/>
              </a:lnSpc>
              <a:spcBef>
                <a:spcPts val="0"/>
              </a:spcBef>
              <a:spcAft>
                <a:spcPts val="3000"/>
              </a:spcAft>
              <a:buClr>
                <a:srgbClr val="00FFFF"/>
              </a:buClr>
              <a:buSzPct val="100000"/>
              <a:buFont typeface="+mj-lt"/>
              <a:buAutoNum type="arabicPeriod" startAt="7"/>
              <a:defRPr/>
            </a:pPr>
            <a:r>
              <a:rPr lang="en-US" sz="3200" dirty="0">
                <a:cs typeface="Calibri" pitchFamily="34" charset="0"/>
              </a:rPr>
              <a:t>Contrary too many English translations, the word order of Acts 13:48 in the Greek text places the verb “believed” before the Greek verb pre-ordained “appointed.”</a:t>
            </a:r>
          </a:p>
          <a:p>
            <a:pPr marL="742950" indent="-742950" algn="just">
              <a:lnSpc>
                <a:spcPct val="100000"/>
              </a:lnSpc>
              <a:spcBef>
                <a:spcPts val="0"/>
              </a:spcBef>
              <a:spcAft>
                <a:spcPts val="3000"/>
              </a:spcAft>
              <a:buClr>
                <a:srgbClr val="00FFFF"/>
              </a:buClr>
              <a:buSzPct val="100000"/>
              <a:buFont typeface="+mj-lt"/>
              <a:buAutoNum type="arabicPeriod" startAt="7"/>
              <a:defRPr/>
            </a:pPr>
            <a:r>
              <a:rPr lang="en-US" sz="3200" b="1" u="sng" dirty="0">
                <a:solidFill>
                  <a:srgbClr val="FFFFCC"/>
                </a:solidFill>
                <a:cs typeface="Calibri" pitchFamily="34" charset="0"/>
              </a:rPr>
              <a:t>In Acts 13:48, “believed” is in the active voice.</a:t>
            </a:r>
          </a:p>
          <a:p>
            <a:pPr marL="457200" indent="-457200" algn="just">
              <a:lnSpc>
                <a:spcPct val="100000"/>
              </a:lnSpc>
              <a:spcBef>
                <a:spcPts val="0"/>
              </a:spcBef>
              <a:spcAft>
                <a:spcPts val="3000"/>
              </a:spcAft>
              <a:buSzPct val="100000"/>
              <a:buAutoNum type="arabicPeriod" startAt="7"/>
              <a:defRPr/>
            </a:pPr>
            <a:endParaRPr lang="en-US" dirty="0">
              <a:cs typeface="Calibri" pitchFamily="34" charset="0"/>
            </a:endParaRPr>
          </a:p>
        </p:txBody>
      </p:sp>
      <p:pic>
        <p:nvPicPr>
          <p:cNvPr id="5" name="Picture 2">
            <a:extLst>
              <a:ext uri="{FF2B5EF4-FFF2-40B4-BE49-F238E27FC236}">
                <a16:creationId xmlns:a16="http://schemas.microsoft.com/office/drawing/2014/main" id="{879EA434-580C-4E36-83FF-B9DDD394AC0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6813" y="114300"/>
            <a:ext cx="672737" cy="8001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383217AD-5CBA-4AC2-AB12-F8C48A8BF7EE}"/>
              </a:ext>
            </a:extLst>
          </p:cNvPr>
          <p:cNvSpPr>
            <a:spLocks noGrp="1"/>
          </p:cNvSpPr>
          <p:nvPr>
            <p:ph type="title"/>
          </p:nvPr>
        </p:nvSpPr>
        <p:spPr>
          <a:xfrm>
            <a:off x="4724400" y="228600"/>
            <a:ext cx="2743200" cy="914400"/>
          </a:xfrm>
        </p:spPr>
        <p:txBody>
          <a:bodyPr/>
          <a:lstStyle/>
          <a:p>
            <a:pPr marL="342900" indent="-342900" algn="ctr" defTabSz="685800" eaLnBrk="0" hangingPunct="0">
              <a:lnSpc>
                <a:spcPct val="100000"/>
              </a:lnSpc>
              <a:spcAft>
                <a:spcPts val="900"/>
              </a:spcAft>
              <a:buClr>
                <a:srgbClr val="00FFFF"/>
              </a:buClr>
              <a:buSzPct val="75000"/>
              <a:defRPr/>
            </a:pPr>
            <a:r>
              <a:rPr lang="en-US" sz="3600" b="1" dirty="0">
                <a:solidFill>
                  <a:srgbClr val="00FFFF"/>
                </a:solidFill>
                <a:effectLst>
                  <a:outerShdw blurRad="38100" dist="38100" dir="2700000" algn="tl">
                    <a:srgbClr val="000000"/>
                  </a:outerShdw>
                </a:effectLst>
                <a:ea typeface="+mn-ea"/>
                <a:cs typeface="Calibri" panose="020F0502020204030204" pitchFamily="34" charset="0"/>
              </a:rPr>
              <a:t>Acts 13:48?</a:t>
            </a:r>
          </a:p>
        </p:txBody>
      </p:sp>
    </p:spTree>
    <p:extLst>
      <p:ext uri="{BB962C8B-B14F-4D97-AF65-F5344CB8AC3E}">
        <p14:creationId xmlns:p14="http://schemas.microsoft.com/office/powerpoint/2010/main" val="157442994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10363200" cy="914400"/>
          </a:xfrm>
        </p:spPr>
        <p:txBody>
          <a:bodyPr/>
          <a:lstStyle/>
          <a:p>
            <a:pPr algn="ctr">
              <a:lnSpc>
                <a:spcPct val="100000"/>
              </a:lnSpc>
            </a:pPr>
            <a:r>
              <a:rPr lang="en-US" sz="3600" b="1" dirty="0">
                <a:solidFill>
                  <a:srgbClr val="00FFFF"/>
                </a:solidFill>
                <a:effectLst>
                  <a:outerShdw blurRad="38100" dist="38100" dir="2700000" algn="tl">
                    <a:srgbClr val="000000"/>
                  </a:outerShdw>
                </a:effectLst>
                <a:ea typeface="+mn-ea"/>
                <a:cs typeface="Calibri" panose="020F0502020204030204" pitchFamily="34" charset="0"/>
              </a:rPr>
              <a:t>Ron </a:t>
            </a:r>
            <a:r>
              <a:rPr lang="en-US" sz="3600" b="1" dirty="0" err="1">
                <a:solidFill>
                  <a:srgbClr val="00FFFF"/>
                </a:solidFill>
                <a:effectLst>
                  <a:outerShdw blurRad="38100" dist="38100" dir="2700000" algn="tl">
                    <a:srgbClr val="000000"/>
                  </a:outerShdw>
                </a:effectLst>
                <a:ea typeface="+mn-ea"/>
                <a:cs typeface="Calibri" panose="020F0502020204030204" pitchFamily="34" charset="0"/>
              </a:rPr>
              <a:t>Merryman</a:t>
            </a:r>
            <a:endParaRPr lang="en-US" sz="3600" b="1" dirty="0">
              <a:solidFill>
                <a:srgbClr val="00FFFF"/>
              </a:solidFill>
              <a:effectLst>
                <a:outerShdw blurRad="38100" dist="38100" dir="2700000" algn="tl">
                  <a:srgbClr val="000000"/>
                </a:outerShdw>
              </a:effectLst>
              <a:ea typeface="+mn-ea"/>
              <a:cs typeface="Calibri" panose="020F0502020204030204" pitchFamily="34" charset="0"/>
            </a:endParaRPr>
          </a:p>
        </p:txBody>
      </p:sp>
      <p:sp>
        <p:nvSpPr>
          <p:cNvPr id="3" name="Content Placeholder 2"/>
          <p:cNvSpPr>
            <a:spLocks noGrp="1"/>
          </p:cNvSpPr>
          <p:nvPr>
            <p:ph idx="1"/>
          </p:nvPr>
        </p:nvSpPr>
        <p:spPr>
          <a:xfrm>
            <a:off x="609600" y="1143000"/>
            <a:ext cx="10972800" cy="4114800"/>
          </a:xfrm>
        </p:spPr>
        <p:txBody>
          <a:bodyPr/>
          <a:lstStyle/>
          <a:p>
            <a:pPr marL="0" indent="0" algn="just">
              <a:lnSpc>
                <a:spcPct val="100000"/>
              </a:lnSpc>
              <a:buNone/>
            </a:pPr>
            <a:r>
              <a:rPr lang="en-US" sz="3200" dirty="0">
                <a:ea typeface="Calibri" panose="020F0502020204030204" pitchFamily="34" charset="0"/>
                <a:cs typeface="Calibri" panose="020F0502020204030204" pitchFamily="34" charset="0"/>
              </a:rPr>
              <a:t>“</a:t>
            </a:r>
            <a:r>
              <a:rPr lang="en-US" sz="3200" dirty="0">
                <a:effectLst/>
                <a:ea typeface="Calibri" panose="020F0502020204030204" pitchFamily="34" charset="0"/>
                <a:cs typeface="Calibri" panose="020F0502020204030204" pitchFamily="34" charset="0"/>
              </a:rPr>
              <a:t>Simply, they believed; that is, they actively (active voice) expressed positive volition toward the Gospel…‘Believed’ or ‘believe’ is consistently active in voice in its over 100 uses in the N.T. relative to trust in Christ and Him alone. That means the person who believes is actively, not passively, trusting in the Gospel.  They are exercising </a:t>
            </a:r>
            <a:r>
              <a:rPr lang="en-US" sz="3200" b="1" u="sng" dirty="0">
                <a:solidFill>
                  <a:srgbClr val="FFFFCC"/>
                </a:solidFill>
                <a:effectLst/>
                <a:ea typeface="Calibri" panose="020F0502020204030204" pitchFamily="34" charset="0"/>
                <a:cs typeface="Calibri" panose="020F0502020204030204" pitchFamily="34" charset="0"/>
              </a:rPr>
              <a:t>their faith</a:t>
            </a:r>
            <a:r>
              <a:rPr lang="en-US" sz="3200" dirty="0">
                <a:effectLst/>
                <a:ea typeface="Calibri" panose="020F0502020204030204" pitchFamily="34" charset="0"/>
                <a:cs typeface="Calibri" panose="020F0502020204030204" pitchFamily="34" charset="0"/>
              </a:rPr>
              <a:t>, not someone else's and not a faith given to them… Contrasted to the ones that believed in the context are those that did not.  We are told that ‘</a:t>
            </a:r>
            <a:r>
              <a:rPr lang="en-US" sz="3200" i="1" dirty="0">
                <a:effectLst/>
                <a:ea typeface="Calibri" panose="020F0502020204030204" pitchFamily="34" charset="0"/>
                <a:cs typeface="Calibri" panose="020F0502020204030204" pitchFamily="34" charset="0"/>
              </a:rPr>
              <a:t>they </a:t>
            </a:r>
            <a:r>
              <a:rPr lang="en-US" sz="3200" i="1" dirty="0" err="1">
                <a:effectLst/>
                <a:ea typeface="Calibri" panose="020F0502020204030204" pitchFamily="34" charset="0"/>
                <a:cs typeface="Calibri" panose="020F0502020204030204" pitchFamily="34" charset="0"/>
              </a:rPr>
              <a:t>spake</a:t>
            </a:r>
            <a:r>
              <a:rPr lang="en-US" sz="3200" i="1" dirty="0">
                <a:effectLst/>
                <a:ea typeface="Calibri" panose="020F0502020204030204" pitchFamily="34" charset="0"/>
                <a:cs typeface="Calibri" panose="020F0502020204030204" pitchFamily="34" charset="0"/>
              </a:rPr>
              <a:t> against the things that were spoken by Paul, contradicting and blaspheming’</a:t>
            </a:r>
            <a:r>
              <a:rPr lang="en-US" sz="3200" dirty="0">
                <a:effectLst/>
                <a:ea typeface="Calibri" panose="020F0502020204030204" pitchFamily="34" charset="0"/>
                <a:cs typeface="Calibri" panose="020F0502020204030204" pitchFamily="34" charset="0"/>
              </a:rPr>
              <a:t> (v.45). Again, the verbal voice is active. . . .</a:t>
            </a:r>
          </a:p>
        </p:txBody>
      </p:sp>
      <p:sp>
        <p:nvSpPr>
          <p:cNvPr id="4" name="TextBox 3"/>
          <p:cNvSpPr txBox="1"/>
          <p:nvPr/>
        </p:nvSpPr>
        <p:spPr>
          <a:xfrm>
            <a:off x="1783556" y="6412468"/>
            <a:ext cx="8624888" cy="369332"/>
          </a:xfrm>
          <a:prstGeom prst="rect">
            <a:avLst/>
          </a:prstGeom>
          <a:noFill/>
        </p:spPr>
        <p:txBody>
          <a:bodyPr wrap="square" rtlCol="0">
            <a:spAutoFit/>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Ron </a:t>
            </a:r>
            <a:r>
              <a:rPr lang="en-US" sz="1800" dirty="0" err="1">
                <a:latin typeface="Calibri" panose="020F0502020204030204" pitchFamily="34" charset="0"/>
                <a:ea typeface="Calibri" panose="020F0502020204030204" pitchFamily="34" charset="0"/>
                <a:cs typeface="Calibri" panose="020F0502020204030204" pitchFamily="34" charset="0"/>
              </a:rPr>
              <a:t>Merryman</a:t>
            </a:r>
            <a:r>
              <a:rPr lang="en-US" sz="1800" dirty="0">
                <a:latin typeface="Calibri" panose="020F0502020204030204" pitchFamily="34" charset="0"/>
                <a:ea typeface="Calibri" panose="020F0502020204030204" pitchFamily="34" charset="0"/>
                <a:cs typeface="Calibri" panose="020F0502020204030204" pitchFamily="34" charset="0"/>
              </a:rPr>
              <a:t>, “Election &amp; Acts 13:48,” </a:t>
            </a:r>
            <a:r>
              <a:rPr lang="en-US" sz="1800" i="1" dirty="0">
                <a:latin typeface="Calibri" panose="020F0502020204030204" pitchFamily="34" charset="0"/>
                <a:ea typeface="Calibri" panose="020F0502020204030204" pitchFamily="34" charset="0"/>
                <a:cs typeface="Calibri" panose="020F0502020204030204" pitchFamily="34" charset="0"/>
              </a:rPr>
              <a:t>Grace Family Journal</a:t>
            </a:r>
            <a:r>
              <a:rPr lang="en-US" sz="1800" dirty="0">
                <a:latin typeface="Calibri" panose="020F0502020204030204" pitchFamily="34" charset="0"/>
                <a:ea typeface="Calibri" panose="020F0502020204030204" pitchFamily="34" charset="0"/>
                <a:cs typeface="Calibri" panose="020F0502020204030204" pitchFamily="34" charset="0"/>
              </a:rPr>
              <a:t>, September-October 2000. </a:t>
            </a:r>
          </a:p>
        </p:txBody>
      </p:sp>
    </p:spTree>
    <p:extLst>
      <p:ext uri="{BB962C8B-B14F-4D97-AF65-F5344CB8AC3E}">
        <p14:creationId xmlns:p14="http://schemas.microsoft.com/office/powerpoint/2010/main" val="26321028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10363200" cy="914400"/>
          </a:xfrm>
        </p:spPr>
        <p:txBody>
          <a:bodyPr/>
          <a:lstStyle/>
          <a:p>
            <a:pPr algn="ctr">
              <a:lnSpc>
                <a:spcPct val="100000"/>
              </a:lnSpc>
            </a:pPr>
            <a:r>
              <a:rPr lang="en-US" sz="3600" b="1" dirty="0">
                <a:solidFill>
                  <a:srgbClr val="00FFFF"/>
                </a:solidFill>
                <a:effectLst>
                  <a:outerShdw blurRad="38100" dist="38100" dir="2700000" algn="tl">
                    <a:srgbClr val="000000"/>
                  </a:outerShdw>
                </a:effectLst>
                <a:ea typeface="+mn-ea"/>
                <a:cs typeface="Calibri" panose="020F0502020204030204" pitchFamily="34" charset="0"/>
              </a:rPr>
              <a:t>Ron </a:t>
            </a:r>
            <a:r>
              <a:rPr lang="en-US" sz="3600" b="1" dirty="0" err="1">
                <a:solidFill>
                  <a:srgbClr val="00FFFF"/>
                </a:solidFill>
                <a:effectLst>
                  <a:outerShdw blurRad="38100" dist="38100" dir="2700000" algn="tl">
                    <a:srgbClr val="000000"/>
                  </a:outerShdw>
                </a:effectLst>
                <a:ea typeface="+mn-ea"/>
                <a:cs typeface="Calibri" panose="020F0502020204030204" pitchFamily="34" charset="0"/>
              </a:rPr>
              <a:t>Merryman</a:t>
            </a:r>
            <a:endParaRPr lang="en-US" sz="3600" b="1" dirty="0">
              <a:solidFill>
                <a:srgbClr val="00FFFF"/>
              </a:solidFill>
              <a:effectLst>
                <a:outerShdw blurRad="38100" dist="38100" dir="2700000" algn="tl">
                  <a:srgbClr val="000000"/>
                </a:outerShdw>
              </a:effectLst>
              <a:ea typeface="+mn-ea"/>
              <a:cs typeface="Calibri" panose="020F0502020204030204" pitchFamily="34" charset="0"/>
            </a:endParaRPr>
          </a:p>
        </p:txBody>
      </p:sp>
      <p:sp>
        <p:nvSpPr>
          <p:cNvPr id="3" name="Content Placeholder 2"/>
          <p:cNvSpPr>
            <a:spLocks noGrp="1"/>
          </p:cNvSpPr>
          <p:nvPr>
            <p:ph idx="1"/>
          </p:nvPr>
        </p:nvSpPr>
        <p:spPr>
          <a:xfrm>
            <a:off x="609600" y="1143000"/>
            <a:ext cx="10972800" cy="4114800"/>
          </a:xfrm>
        </p:spPr>
        <p:txBody>
          <a:bodyPr/>
          <a:lstStyle/>
          <a:p>
            <a:pPr marL="0" indent="0" algn="just">
              <a:lnSpc>
                <a:spcPct val="100000"/>
              </a:lnSpc>
              <a:buNone/>
            </a:pPr>
            <a:r>
              <a:rPr lang="en-US" sz="3200" dirty="0">
                <a:ea typeface="Calibri" panose="020F0502020204030204" pitchFamily="34" charset="0"/>
                <a:cs typeface="Calibri" panose="020F0502020204030204" pitchFamily="34" charset="0"/>
              </a:rPr>
              <a:t>“</a:t>
            </a:r>
            <a:r>
              <a:rPr lang="en-US" sz="3200" dirty="0">
                <a:effectLst/>
                <a:ea typeface="Calibri" panose="020F0502020204030204" pitchFamily="34" charset="0"/>
                <a:cs typeface="Calibri" panose="020F0502020204030204" pitchFamily="34" charset="0"/>
              </a:rPr>
              <a:t>…They were actively expressing their negative volition to the Gospel, so that Paul follows their blasphemies with the statement ‘... </a:t>
            </a:r>
            <a:r>
              <a:rPr lang="en-US" sz="3200" i="1" dirty="0">
                <a:effectLst/>
                <a:ea typeface="Calibri" panose="020F0502020204030204" pitchFamily="34" charset="0"/>
                <a:cs typeface="Calibri" panose="020F0502020204030204" pitchFamily="34" charset="0"/>
              </a:rPr>
              <a:t>you put it</a:t>
            </a:r>
            <a:r>
              <a:rPr lang="en-US" sz="3200" dirty="0">
                <a:effectLst/>
                <a:ea typeface="Calibri" panose="020F0502020204030204" pitchFamily="34" charset="0"/>
                <a:cs typeface="Calibri" panose="020F0502020204030204" pitchFamily="34" charset="0"/>
              </a:rPr>
              <a:t> (the word of God expressed in the Gospel he had just spoken) </a:t>
            </a:r>
            <a:r>
              <a:rPr lang="en-US" sz="3200" i="1" dirty="0">
                <a:effectLst/>
                <a:ea typeface="Calibri" panose="020F0502020204030204" pitchFamily="34" charset="0"/>
                <a:cs typeface="Calibri" panose="020F0502020204030204" pitchFamily="34" charset="0"/>
              </a:rPr>
              <a:t>from you and you judge yourselves unworthy of eternal life’</a:t>
            </a:r>
            <a:r>
              <a:rPr lang="en-US" sz="3200" dirty="0">
                <a:effectLst/>
                <a:ea typeface="Calibri" panose="020F0502020204030204" pitchFamily="34" charset="0"/>
                <a:cs typeface="Calibri" panose="020F0502020204030204" pitchFamily="34" charset="0"/>
              </a:rPr>
              <a:t> (v. 46).  These verbs also are active voice.  They could not blame their negativeness on Satan or any other. Paul did not say that God declared these unbelieving Jews unworthy of eternal life: </a:t>
            </a:r>
            <a:r>
              <a:rPr lang="en-US" sz="3200" b="1" u="sng" dirty="0">
                <a:solidFill>
                  <a:srgbClr val="FFFFCC"/>
                </a:solidFill>
                <a:effectLst/>
                <a:ea typeface="Calibri" panose="020F0502020204030204" pitchFamily="34" charset="0"/>
                <a:cs typeface="Calibri" panose="020F0502020204030204" pitchFamily="34" charset="0"/>
              </a:rPr>
              <a:t>he says that they declared themselves unworthy of it!</a:t>
            </a:r>
            <a:r>
              <a:rPr lang="en-US" sz="3200" dirty="0">
                <a:effectLst/>
                <a:ea typeface="Calibri" panose="020F0502020204030204" pitchFamily="34" charset="0"/>
                <a:cs typeface="Calibri" panose="020F0502020204030204" pitchFamily="34" charset="0"/>
              </a:rPr>
              <a:t>”</a:t>
            </a:r>
          </a:p>
        </p:txBody>
      </p:sp>
      <p:sp>
        <p:nvSpPr>
          <p:cNvPr id="4" name="TextBox 3"/>
          <p:cNvSpPr txBox="1"/>
          <p:nvPr/>
        </p:nvSpPr>
        <p:spPr>
          <a:xfrm>
            <a:off x="1783556" y="6400800"/>
            <a:ext cx="8624888" cy="369332"/>
          </a:xfrm>
          <a:prstGeom prst="rect">
            <a:avLst/>
          </a:prstGeom>
          <a:noFill/>
        </p:spPr>
        <p:txBody>
          <a:bodyPr wrap="square" rtlCol="0">
            <a:spAutoFit/>
          </a:bodyPr>
          <a:lstStyle/>
          <a:p>
            <a:pPr algn="ctr"/>
            <a:r>
              <a:rPr lang="en-US" sz="1800" dirty="0">
                <a:latin typeface="Calibri" panose="020F0502020204030204" pitchFamily="34" charset="0"/>
                <a:ea typeface="Calibri" panose="020F0502020204030204" pitchFamily="34" charset="0"/>
                <a:cs typeface="Calibri" panose="020F0502020204030204" pitchFamily="34" charset="0"/>
              </a:rPr>
              <a:t>Ron </a:t>
            </a:r>
            <a:r>
              <a:rPr lang="en-US" sz="1800" dirty="0" err="1">
                <a:latin typeface="Calibri" panose="020F0502020204030204" pitchFamily="34" charset="0"/>
                <a:ea typeface="Calibri" panose="020F0502020204030204" pitchFamily="34" charset="0"/>
                <a:cs typeface="Calibri" panose="020F0502020204030204" pitchFamily="34" charset="0"/>
              </a:rPr>
              <a:t>Merryman</a:t>
            </a:r>
            <a:r>
              <a:rPr lang="en-US" sz="1800" dirty="0">
                <a:latin typeface="Calibri" panose="020F0502020204030204" pitchFamily="34" charset="0"/>
                <a:ea typeface="Calibri" panose="020F0502020204030204" pitchFamily="34" charset="0"/>
                <a:cs typeface="Calibri" panose="020F0502020204030204" pitchFamily="34" charset="0"/>
              </a:rPr>
              <a:t>, “Election &amp; Acts 13:48,” </a:t>
            </a:r>
            <a:r>
              <a:rPr lang="en-US" sz="1800" i="1" dirty="0">
                <a:latin typeface="Calibri" panose="020F0502020204030204" pitchFamily="34" charset="0"/>
                <a:ea typeface="Calibri" panose="020F0502020204030204" pitchFamily="34" charset="0"/>
                <a:cs typeface="Calibri" panose="020F0502020204030204" pitchFamily="34" charset="0"/>
              </a:rPr>
              <a:t>Grace Family Journal</a:t>
            </a:r>
            <a:r>
              <a:rPr lang="en-US" sz="1800" dirty="0">
                <a:latin typeface="Calibri" panose="020F0502020204030204" pitchFamily="34" charset="0"/>
                <a:ea typeface="Calibri" panose="020F0502020204030204" pitchFamily="34" charset="0"/>
                <a:cs typeface="Calibri" panose="020F0502020204030204" pitchFamily="34" charset="0"/>
              </a:rPr>
              <a:t>, September-October 2000. </a:t>
            </a:r>
          </a:p>
        </p:txBody>
      </p:sp>
    </p:spTree>
    <p:extLst>
      <p:ext uri="{BB962C8B-B14F-4D97-AF65-F5344CB8AC3E}">
        <p14:creationId xmlns:p14="http://schemas.microsoft.com/office/powerpoint/2010/main" val="339737681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635A98-039C-42D8-85FA-B87EAEEFF0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8435" name="Rectangle 3"/>
          <p:cNvSpPr>
            <a:spLocks noGrp="1" noChangeArrowheads="1"/>
          </p:cNvSpPr>
          <p:nvPr>
            <p:ph type="body" idx="4294967295"/>
          </p:nvPr>
        </p:nvSpPr>
        <p:spPr>
          <a:xfrm>
            <a:off x="1981200" y="1447800"/>
            <a:ext cx="8458200" cy="4114800"/>
          </a:xfrm>
        </p:spPr>
        <p:txBody>
          <a:bodyPr/>
          <a:lstStyle/>
          <a:p>
            <a:pPr eaLnBrk="1" hangingPunct="1">
              <a:lnSpc>
                <a:spcPct val="200000"/>
              </a:lnSpc>
              <a:buFont typeface="Arial" charset="0"/>
              <a:buNone/>
              <a:defRPr/>
            </a:pPr>
            <a:endParaRPr lang="en-US">
              <a:effectLst>
                <a:outerShdw blurRad="38100" dist="38100" dir="2700000" algn="tl">
                  <a:srgbClr val="FFFFFF"/>
                </a:outerShdw>
              </a:effectLst>
            </a:endParaRPr>
          </a:p>
          <a:p>
            <a:pPr eaLnBrk="1" hangingPunct="1">
              <a:lnSpc>
                <a:spcPct val="90000"/>
              </a:lnSpc>
              <a:defRPr/>
            </a:pPr>
            <a:endParaRPr lang="en-US">
              <a:effectLst>
                <a:outerShdw blurRad="38100" dist="38100" dir="2700000" algn="tl">
                  <a:srgbClr val="FFFFFF"/>
                </a:outerShdw>
              </a:effectLst>
            </a:endParaRPr>
          </a:p>
        </p:txBody>
      </p:sp>
      <p:sp>
        <p:nvSpPr>
          <p:cNvPr id="3" name="Rectangle 2"/>
          <p:cNvSpPr/>
          <p:nvPr/>
        </p:nvSpPr>
        <p:spPr>
          <a:xfrm>
            <a:off x="609600" y="0"/>
            <a:ext cx="10972800" cy="4147289"/>
          </a:xfrm>
          <a:prstGeom prst="rect">
            <a:avLst/>
          </a:prstGeom>
        </p:spPr>
        <p:txBody>
          <a:bodyPr wrap="square">
            <a:spAutoFit/>
          </a:bodyPr>
          <a:lstStyle/>
          <a:p>
            <a:pPr marL="342900" indent="-342900" algn="ctr" defTabSz="685800">
              <a:spcAft>
                <a:spcPts val="900"/>
              </a:spcAft>
              <a:buClr>
                <a:srgbClr val="00FFFF"/>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Romans 8:29–30</a:t>
            </a:r>
            <a:endParaRPr lang="en-US" altLang="en-US" sz="4000" dirty="0">
              <a:solidFill>
                <a:srgbClr val="00FFFF"/>
              </a:solidFill>
              <a:effectLst>
                <a:outerShdw blurRad="38100" dist="38100" dir="2700000" algn="tl">
                  <a:srgbClr val="000000"/>
                </a:outerShdw>
              </a:effectLst>
              <a:ea typeface="+mj-ea"/>
              <a:cs typeface="Calibri" panose="020F0502020204030204" pitchFamily="34" charset="0"/>
            </a:endParaRPr>
          </a:p>
          <a:p>
            <a:pPr algn="just">
              <a:spcAft>
                <a:spcPts val="1000"/>
              </a:spcAft>
            </a:pPr>
            <a:r>
              <a:rPr lang="en-US" sz="3600" baseline="30000" dirty="0">
                <a:latin typeface="Calibri" panose="020F0502020204030204" pitchFamily="34" charset="0"/>
              </a:rPr>
              <a:t>29</a:t>
            </a:r>
            <a:r>
              <a:rPr lang="en-US" sz="3600" dirty="0">
                <a:latin typeface="Calibri" panose="020F0502020204030204" pitchFamily="34" charset="0"/>
              </a:rPr>
              <a:t> For those whom He </a:t>
            </a:r>
            <a:r>
              <a:rPr lang="en-US" sz="3600" b="1" dirty="0">
                <a:solidFill>
                  <a:srgbClr val="FFFFCC"/>
                </a:solidFill>
                <a:latin typeface="Calibri" panose="020F0502020204030204" pitchFamily="34" charset="0"/>
              </a:rPr>
              <a:t>foreknew </a:t>
            </a:r>
            <a:r>
              <a:rPr lang="en-US" sz="3600" b="1" u="sng" dirty="0">
                <a:solidFill>
                  <a:srgbClr val="FFFFCC"/>
                </a:solidFill>
                <a:latin typeface="Calibri" panose="020F0502020204030204" pitchFamily="34" charset="0"/>
                <a:cs typeface="Calibri" panose="020F0502020204030204" pitchFamily="34" charset="0"/>
              </a:rPr>
              <a:t>[</a:t>
            </a:r>
            <a:r>
              <a:rPr lang="en-US" sz="3600" b="1" i="1" u="sng" dirty="0" err="1">
                <a:solidFill>
                  <a:srgbClr val="FFFFCC"/>
                </a:solidFill>
                <a:latin typeface="Calibri" panose="020F0502020204030204" pitchFamily="34" charset="0"/>
                <a:cs typeface="Calibri" panose="020F0502020204030204" pitchFamily="34" charset="0"/>
              </a:rPr>
              <a:t>proginōskō</a:t>
            </a:r>
            <a:r>
              <a:rPr lang="en-US" sz="3600" b="1" u="sng" dirty="0">
                <a:solidFill>
                  <a:srgbClr val="FFFFCC"/>
                </a:solidFill>
                <a:latin typeface="Calibri" panose="020F0502020204030204" pitchFamily="34" charset="0"/>
                <a:cs typeface="Calibri" panose="020F0502020204030204" pitchFamily="34" charset="0"/>
              </a:rPr>
              <a:t>]</a:t>
            </a:r>
            <a:r>
              <a:rPr lang="en-US" sz="3600" dirty="0">
                <a:latin typeface="Calibri" panose="020F0502020204030204" pitchFamily="34" charset="0"/>
              </a:rPr>
              <a:t>, He also </a:t>
            </a:r>
            <a:r>
              <a:rPr lang="en-US" sz="3600" b="1" dirty="0">
                <a:solidFill>
                  <a:srgbClr val="FFFFCC"/>
                </a:solidFill>
                <a:latin typeface="Calibri" panose="020F0502020204030204" pitchFamily="34" charset="0"/>
              </a:rPr>
              <a:t>predestined</a:t>
            </a:r>
            <a:r>
              <a:rPr lang="en-US" sz="3600" dirty="0">
                <a:latin typeface="Calibri" panose="020F0502020204030204" pitchFamily="34" charset="0"/>
              </a:rPr>
              <a:t> </a:t>
            </a:r>
            <a:r>
              <a:rPr lang="en-US" sz="3600" i="1" dirty="0">
                <a:latin typeface="Calibri" panose="020F0502020204030204" pitchFamily="34" charset="0"/>
              </a:rPr>
              <a:t>to become</a:t>
            </a:r>
            <a:r>
              <a:rPr lang="en-US" sz="3600" dirty="0">
                <a:latin typeface="Calibri" panose="020F0502020204030204" pitchFamily="34" charset="0"/>
              </a:rPr>
              <a:t> conformed to the image of His Son, so that He would be the firstborn among many brethren; </a:t>
            </a:r>
            <a:r>
              <a:rPr lang="en-US" sz="3600" baseline="30000" dirty="0">
                <a:latin typeface="Calibri" panose="020F0502020204030204" pitchFamily="34" charset="0"/>
              </a:rPr>
              <a:t>30</a:t>
            </a:r>
            <a:r>
              <a:rPr lang="en-US" sz="3600" dirty="0">
                <a:latin typeface="Calibri" panose="020F0502020204030204" pitchFamily="34" charset="0"/>
              </a:rPr>
              <a:t> and these whom He predestined, He also </a:t>
            </a:r>
            <a:r>
              <a:rPr lang="en-US" sz="3600" b="1" dirty="0">
                <a:solidFill>
                  <a:srgbClr val="FFFFCC"/>
                </a:solidFill>
                <a:latin typeface="Calibri" panose="020F0502020204030204" pitchFamily="34" charset="0"/>
              </a:rPr>
              <a:t>called</a:t>
            </a:r>
            <a:r>
              <a:rPr lang="en-US" sz="3600" dirty="0">
                <a:latin typeface="Calibri" panose="020F0502020204030204" pitchFamily="34" charset="0"/>
              </a:rPr>
              <a:t>; and these whom He called, He also </a:t>
            </a:r>
            <a:r>
              <a:rPr lang="en-US" sz="3600" b="1" dirty="0">
                <a:solidFill>
                  <a:srgbClr val="FFFFCC"/>
                </a:solidFill>
                <a:latin typeface="Calibri" panose="020F0502020204030204" pitchFamily="34" charset="0"/>
              </a:rPr>
              <a:t>justified</a:t>
            </a:r>
            <a:r>
              <a:rPr lang="en-US" sz="3600" dirty="0">
                <a:latin typeface="Calibri" panose="020F0502020204030204" pitchFamily="34" charset="0"/>
              </a:rPr>
              <a:t>; and these whom He justified, He also </a:t>
            </a:r>
            <a:r>
              <a:rPr lang="en-US" sz="3600" b="1" dirty="0">
                <a:solidFill>
                  <a:srgbClr val="FFFFCC"/>
                </a:solidFill>
                <a:latin typeface="Calibri" panose="020F0502020204030204" pitchFamily="34" charset="0"/>
              </a:rPr>
              <a:t>glorified</a:t>
            </a:r>
            <a:r>
              <a:rPr lang="en-US" sz="3600" dirty="0">
                <a:latin typeface="Calibri" panose="020F0502020204030204" pitchFamily="34" charset="0"/>
              </a:rPr>
              <a:t>. </a:t>
            </a:r>
          </a:p>
        </p:txBody>
      </p:sp>
    </p:spTree>
    <p:extLst>
      <p:ext uri="{BB962C8B-B14F-4D97-AF65-F5344CB8AC3E}">
        <p14:creationId xmlns:p14="http://schemas.microsoft.com/office/powerpoint/2010/main" val="295369140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3200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Clr>
                <a:srgbClr val="00FFFF"/>
              </a:buClr>
              <a:buNone/>
              <a:defRPr/>
            </a:pPr>
            <a:r>
              <a:rPr lang="en-US" sz="4000" dirty="0">
                <a:solidFill>
                  <a:srgbClr val="00FFFF"/>
                </a:solidFill>
                <a:ea typeface="+mj-ea"/>
                <a:cs typeface="Calibri" panose="020F0502020204030204" pitchFamily="34" charset="0"/>
              </a:rPr>
              <a:t>2 Peter 3:17</a:t>
            </a:r>
          </a:p>
          <a:p>
            <a:pPr marL="0" indent="0" algn="just">
              <a:spcBef>
                <a:spcPts val="0"/>
              </a:spcBef>
              <a:buClr>
                <a:srgbClr val="00FFFF"/>
              </a:buClr>
              <a:buNone/>
              <a:defRPr/>
            </a:pPr>
            <a:r>
              <a:rPr lang="en-US" sz="3600" dirty="0">
                <a:effectLst/>
              </a:rPr>
              <a:t>“You therefore, beloved, </a:t>
            </a:r>
            <a:r>
              <a:rPr lang="en-US" sz="3600" b="1" u="sng" dirty="0">
                <a:solidFill>
                  <a:srgbClr val="FFFFCC"/>
                </a:solidFill>
                <a:effectLst/>
              </a:rPr>
              <a:t>knowing this beforehand [</a:t>
            </a:r>
            <a:r>
              <a:rPr lang="en-US" sz="3600" b="1" i="1" u="sng" dirty="0" err="1">
                <a:solidFill>
                  <a:srgbClr val="FFFFCC"/>
                </a:solidFill>
                <a:effectLst/>
              </a:rPr>
              <a:t>progin</a:t>
            </a:r>
            <a:r>
              <a:rPr lang="en-US" sz="3600" b="1" i="1" u="sng" dirty="0" err="1">
                <a:solidFill>
                  <a:srgbClr val="FFFFCC"/>
                </a:solidFill>
                <a:cs typeface="Calibri" panose="020F0502020204030204" pitchFamily="34" charset="0"/>
              </a:rPr>
              <a:t>ō</a:t>
            </a:r>
            <a:r>
              <a:rPr lang="en-US" sz="3600" b="1" i="1" u="sng" dirty="0" err="1">
                <a:solidFill>
                  <a:srgbClr val="FFFFCC"/>
                </a:solidFill>
                <a:effectLst/>
              </a:rPr>
              <a:t>skō</a:t>
            </a:r>
            <a:r>
              <a:rPr lang="en-US" sz="3600" b="1" u="sng" dirty="0">
                <a:solidFill>
                  <a:srgbClr val="FFFFCC"/>
                </a:solidFill>
                <a:effectLst/>
              </a:rPr>
              <a:t>]</a:t>
            </a:r>
            <a:r>
              <a:rPr lang="en-US" sz="3600" dirty="0">
                <a:effectLst/>
              </a:rPr>
              <a:t>, be on your guard so that you are not carried away by the error of unprincipled men and fall from your own steadfastness.</a:t>
            </a:r>
            <a:r>
              <a:rPr lang="en-US" sz="3600" cap="small" dirty="0">
                <a:effectLst/>
              </a:rPr>
              <a:t>”</a:t>
            </a:r>
          </a:p>
        </p:txBody>
      </p:sp>
      <p:pic>
        <p:nvPicPr>
          <p:cNvPr id="4" name="Picture 3" descr="A picture containing text, book&#10;&#10;Description automatically generated">
            <a:extLst>
              <a:ext uri="{FF2B5EF4-FFF2-40B4-BE49-F238E27FC236}">
                <a16:creationId xmlns:a16="http://schemas.microsoft.com/office/drawing/2014/main" id="{79D5A887-65C8-43BE-BB10-41B95E85ABE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86552" y="3048000"/>
            <a:ext cx="1418897"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0122621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2AFA8-C943-742C-573A-A4DD87F76C8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D8CEA5E7-A0E5-B510-8099-28F2BAD5302E}"/>
              </a:ext>
            </a:extLst>
          </p:cNvPr>
          <p:cNvSpPr>
            <a:spLocks noGrp="1" noChangeArrowheads="1"/>
          </p:cNvSpPr>
          <p:nvPr>
            <p:ph type="body" idx="1"/>
          </p:nvPr>
        </p:nvSpPr>
        <p:spPr>
          <a:xfrm>
            <a:off x="762000" y="1981200"/>
            <a:ext cx="7772400" cy="28956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Salvation to the Gentiles (48)</a:t>
            </a:r>
          </a:p>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Spread of the Gospel (49)</a:t>
            </a:r>
          </a:p>
          <a:p>
            <a:pPr marL="0" lvl="1" indent="-914400">
              <a:lnSpc>
                <a:spcPct val="100000"/>
              </a:lnSpc>
              <a:spcBef>
                <a:spcPts val="0"/>
              </a:spcBef>
              <a:spcAft>
                <a:spcPts val="2400"/>
              </a:spcAft>
              <a:buClr>
                <a:srgbClr val="00FFFF"/>
              </a:buClr>
              <a:buFont typeface="+mj-lt"/>
              <a:buAutoNum type="romanLcPeriod"/>
              <a:defRPr/>
            </a:pPr>
            <a:endParaRPr lang="en-US" sz="3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6914206A-7022-6505-89CE-3D158314A442}"/>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B513D69-D5F1-F154-4C90-F04ED784B656}"/>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FFC000"/>
              </a:buClr>
              <a:buFont typeface="+mj-lt"/>
              <a:buAutoNum type="alphaLcParenR" startAt="4"/>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13:48-49</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Results of the Apostles’ Decision</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597532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C2DE6-E699-CE18-CABA-A790C05A7118}"/>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7C939373-F6FC-8422-2694-920AEA28BCE4}"/>
              </a:ext>
            </a:extLst>
          </p:cNvPr>
          <p:cNvSpPr>
            <a:spLocks noGrp="1" noChangeArrowheads="1"/>
          </p:cNvSpPr>
          <p:nvPr>
            <p:ph type="body" idx="1"/>
          </p:nvPr>
        </p:nvSpPr>
        <p:spPr>
          <a:xfrm>
            <a:off x="609600" y="1394791"/>
            <a:ext cx="10972800" cy="4876800"/>
          </a:xfrm>
        </p:spPr>
        <p:txBody>
          <a:bodyPr/>
          <a:lstStyle/>
          <a:p>
            <a:pPr marL="0" indent="0" algn="just">
              <a:lnSpc>
                <a:spcPct val="100000"/>
              </a:lnSpc>
              <a:buNone/>
              <a:defRPr/>
            </a:pPr>
            <a:r>
              <a:rPr lang="en-US" sz="3200" dirty="0"/>
              <a:t>...Perga was subject to malarial infections. Furthermore, Paul preached to the people of Galatia “because of an illness” (Gal. 4:13). The missionary party may have gone inland to higher ground to avoid the ravages of malaria and Mark in discouragement over this may have returned home. (5) Some think Mark was homesick. His mother may have been a widow (Acts 12:12); perhaps Mark became lonesome for her and home. Whatever the reason, Paul considered it a defection and a fault (cf. 15:38).”</a:t>
            </a:r>
          </a:p>
        </p:txBody>
      </p:sp>
      <p:sp>
        <p:nvSpPr>
          <p:cNvPr id="3" name="Rectangle 2">
            <a:extLst>
              <a:ext uri="{FF2B5EF4-FFF2-40B4-BE49-F238E27FC236}">
                <a16:creationId xmlns:a16="http://schemas.microsoft.com/office/drawing/2014/main" id="{FAB11CFE-4772-CD3D-39D4-2924ABB2A766}"/>
              </a:ext>
            </a:extLst>
          </p:cNvPr>
          <p:cNvSpPr>
            <a:spLocks noGrp="1" noChangeArrowheads="1"/>
          </p:cNvSpPr>
          <p:nvPr>
            <p:ph type="title"/>
          </p:nvPr>
        </p:nvSpPr>
        <p:spPr>
          <a:xfrm>
            <a:off x="1981200" y="152400"/>
            <a:ext cx="8229600" cy="1143000"/>
          </a:xfrm>
        </p:spPr>
        <p:txBody>
          <a:bodyPr/>
          <a:lstStyle/>
          <a:p>
            <a:pPr algn="ctr">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Dr. Stanley Toussaint</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1800" dirty="0" err="1">
                <a:effectLst/>
                <a:latin typeface="+mn-lt"/>
                <a:ea typeface="Aptos" panose="020B0004020202020204" pitchFamily="34" charset="0"/>
                <a:cs typeface="Aptos" panose="020B0004020202020204" pitchFamily="34" charset="0"/>
              </a:rPr>
              <a:t>Toussaint</a:t>
            </a:r>
            <a:r>
              <a:rPr lang="en-US" sz="1800" dirty="0">
                <a:effectLst/>
                <a:latin typeface="+mn-lt"/>
                <a:ea typeface="Aptos" panose="020B0004020202020204" pitchFamily="34" charset="0"/>
                <a:cs typeface="Aptos" panose="020B0004020202020204" pitchFamily="34" charset="0"/>
              </a:rPr>
              <a:t>, S. D. (1985). </a:t>
            </a:r>
            <a:r>
              <a:rPr lang="en-US" sz="1800" dirty="0">
                <a:effectLst/>
                <a:latin typeface="+mn-lt"/>
                <a:ea typeface="Aptos" panose="020B0004020202020204" pitchFamily="34" charset="0"/>
                <a:cs typeface="Aptos" panose="020B0004020202020204" pitchFamily="34" charset="0"/>
                <a:hlinkClick r:id="rId2">
                  <a:extLst>
                    <a:ext uri="{A12FA001-AC4F-418D-AE19-62706E023703}">
                      <ahyp:hlinkClr xmlns:ahyp="http://schemas.microsoft.com/office/drawing/2018/hyperlinkcolor" val="tx"/>
                    </a:ext>
                  </a:extLst>
                </a:hlinkClick>
              </a:rPr>
              <a:t>Acts</a:t>
            </a:r>
            <a:r>
              <a:rPr lang="en-US" sz="1800" dirty="0">
                <a:effectLst/>
                <a:latin typeface="+mn-lt"/>
                <a:ea typeface="Aptos" panose="020B0004020202020204" pitchFamily="34" charset="0"/>
                <a:cs typeface="Aptos" panose="020B0004020202020204" pitchFamily="34" charset="0"/>
              </a:rPr>
              <a:t>. In J. F. Walvoord &amp; R. B. Zuck (Eds.), </a:t>
            </a:r>
            <a:r>
              <a:rPr lang="en-US" sz="1800" i="1" dirty="0">
                <a:effectLst/>
                <a:latin typeface="+mn-lt"/>
                <a:ea typeface="Aptos" panose="020B0004020202020204" pitchFamily="34" charset="0"/>
                <a:cs typeface="Times New Roman" panose="02020603050405020304" pitchFamily="18" charset="0"/>
              </a:rPr>
              <a:t>The Bible Knowledge Commentary: An Exposition of the Scriptures</a:t>
            </a:r>
            <a:r>
              <a:rPr lang="en-US" sz="1800" dirty="0">
                <a:effectLst/>
                <a:latin typeface="+mn-lt"/>
                <a:ea typeface="Aptos" panose="020B0004020202020204" pitchFamily="34" charset="0"/>
                <a:cs typeface="Aptos" panose="020B0004020202020204" pitchFamily="34" charset="0"/>
              </a:rPr>
              <a:t> (Vol. 2, pp. 388–389). Victor Books.</a:t>
            </a:r>
            <a:endParaRPr lang="en-US" sz="2000" dirty="0">
              <a:latin typeface="+mn-lt"/>
            </a:endParaRPr>
          </a:p>
        </p:txBody>
      </p:sp>
    </p:spTree>
    <p:extLst>
      <p:ext uri="{BB962C8B-B14F-4D97-AF65-F5344CB8AC3E}">
        <p14:creationId xmlns:p14="http://schemas.microsoft.com/office/powerpoint/2010/main" val="138410093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7D190-1DE7-0929-3259-4B2D84E0991A}"/>
            </a:ext>
          </a:extLst>
        </p:cNvPr>
        <p:cNvGrpSpPr/>
        <p:nvPr/>
      </p:nvGrpSpPr>
      <p:grpSpPr>
        <a:xfrm>
          <a:off x="0" y="0"/>
          <a:ext cx="0" cy="0"/>
          <a:chOff x="0" y="0"/>
          <a:chExt cx="0" cy="0"/>
        </a:xfrm>
      </p:grpSpPr>
      <p:sp>
        <p:nvSpPr>
          <p:cNvPr id="23554" name="Rectangle 2">
            <a:extLst>
              <a:ext uri="{FF2B5EF4-FFF2-40B4-BE49-F238E27FC236}">
                <a16:creationId xmlns:a16="http://schemas.microsoft.com/office/drawing/2014/main" id="{70F33878-7A6F-5F13-9F2D-12EEC76B661E}"/>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Purpose</a:t>
            </a:r>
          </a:p>
        </p:txBody>
      </p:sp>
      <p:sp>
        <p:nvSpPr>
          <p:cNvPr id="23555" name="Rectangle 3">
            <a:extLst>
              <a:ext uri="{FF2B5EF4-FFF2-40B4-BE49-F238E27FC236}">
                <a16:creationId xmlns:a16="http://schemas.microsoft.com/office/drawing/2014/main" id="{37718699-0965-B0F1-5FAF-A51509A941F4}"/>
              </a:ext>
            </a:extLst>
          </p:cNvPr>
          <p:cNvSpPr>
            <a:spLocks noGrp="1" noChangeArrowheads="1"/>
          </p:cNvSpPr>
          <p:nvPr>
            <p:ph idx="1"/>
          </p:nvPr>
        </p:nvSpPr>
        <p:spPr>
          <a:xfrm>
            <a:off x="597408" y="1825625"/>
            <a:ext cx="6641592" cy="1831975"/>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To present Theophilus with an orderly account of the birth and growth of the church so as to affirm him in what he has believed.</a:t>
            </a:r>
          </a:p>
        </p:txBody>
      </p:sp>
      <p:pic>
        <p:nvPicPr>
          <p:cNvPr id="3" name="Picture 2">
            <a:extLst>
              <a:ext uri="{FF2B5EF4-FFF2-40B4-BE49-F238E27FC236}">
                <a16:creationId xmlns:a16="http://schemas.microsoft.com/office/drawing/2014/main" id="{2AACCB37-4687-2992-6EB1-F7A7992CAE63}"/>
              </a:ext>
            </a:extLst>
          </p:cNvPr>
          <p:cNvPicPr>
            <a:picLocks noChangeAspect="1"/>
          </p:cNvPicPr>
          <p:nvPr/>
        </p:nvPicPr>
        <p:blipFill>
          <a:blip r:embed="rId3"/>
          <a:stretch>
            <a:fillRect/>
          </a:stretch>
        </p:blipFill>
        <p:spPr>
          <a:xfrm>
            <a:off x="7473352" y="2057400"/>
            <a:ext cx="4121240" cy="2743200"/>
          </a:xfrm>
          <a:prstGeom prst="rect">
            <a:avLst/>
          </a:prstGeom>
        </p:spPr>
      </p:pic>
      <p:pic>
        <p:nvPicPr>
          <p:cNvPr id="4" name="Picture 3">
            <a:extLst>
              <a:ext uri="{FF2B5EF4-FFF2-40B4-BE49-F238E27FC236}">
                <a16:creationId xmlns:a16="http://schemas.microsoft.com/office/drawing/2014/main" id="{5A8895CC-DBE9-D34A-248F-D4911CD0D608}"/>
              </a:ext>
            </a:extLst>
          </p:cNvPr>
          <p:cNvPicPr>
            <a:picLocks noChangeAspect="1"/>
          </p:cNvPicPr>
          <p:nvPr/>
        </p:nvPicPr>
        <p:blipFill>
          <a:blip r:embed="rId4"/>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14827053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CD96C-A069-7962-C871-C80486161F29}"/>
            </a:ext>
          </a:extLst>
        </p:cNvPr>
        <p:cNvGrpSpPr/>
        <p:nvPr/>
      </p:nvGrpSpPr>
      <p:grpSpPr>
        <a:xfrm>
          <a:off x="0" y="0"/>
          <a:ext cx="0" cy="0"/>
          <a:chOff x="0" y="0"/>
          <a:chExt cx="0" cy="0"/>
        </a:xfrm>
      </p:grpSpPr>
      <p:sp>
        <p:nvSpPr>
          <p:cNvPr id="20482" name="Rectangle 2">
            <a:extLst>
              <a:ext uri="{FF2B5EF4-FFF2-40B4-BE49-F238E27FC236}">
                <a16:creationId xmlns:a16="http://schemas.microsoft.com/office/drawing/2014/main" id="{12EC3E76-EB38-EB87-2012-25F277E9B835}"/>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A5EF7948-5AB4-FC25-7C9B-A42842AEBEA4}"/>
              </a:ext>
            </a:extLst>
          </p:cNvPr>
          <p:cNvSpPr>
            <a:spLocks noGrp="1" noChangeArrowheads="1"/>
          </p:cNvSpPr>
          <p:nvPr>
            <p:ph idx="1"/>
          </p:nvPr>
        </p:nvSpPr>
        <p:spPr>
          <a:xfrm>
            <a:off x="597408" y="1592262"/>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E343CDC6-D454-0EE0-E3A4-4EDF0E787834}"/>
              </a:ext>
            </a:extLst>
          </p:cNvPr>
          <p:cNvPicPr>
            <a:picLocks noChangeAspect="1"/>
          </p:cNvPicPr>
          <p:nvPr/>
        </p:nvPicPr>
        <p:blipFill>
          <a:blip r:embed="rId2"/>
          <a:stretch>
            <a:fillRect/>
          </a:stretch>
        </p:blipFill>
        <p:spPr>
          <a:xfrm>
            <a:off x="8349742" y="2514600"/>
            <a:ext cx="3244850" cy="1828800"/>
          </a:xfrm>
          <a:prstGeom prst="rect">
            <a:avLst/>
          </a:prstGeom>
        </p:spPr>
      </p:pic>
      <p:pic>
        <p:nvPicPr>
          <p:cNvPr id="4" name="Picture 3">
            <a:extLst>
              <a:ext uri="{FF2B5EF4-FFF2-40B4-BE49-F238E27FC236}">
                <a16:creationId xmlns:a16="http://schemas.microsoft.com/office/drawing/2014/main" id="{80FE630F-8CD9-95E5-618B-3763B5F5B6AB}"/>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5526153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4001D-63A5-B492-6057-D37D1329842A}"/>
            </a:ext>
          </a:extLst>
        </p:cNvPr>
        <p:cNvGrpSpPr/>
        <p:nvPr/>
      </p:nvGrpSpPr>
      <p:grpSpPr>
        <a:xfrm>
          <a:off x="0" y="0"/>
          <a:ext cx="0" cy="0"/>
          <a:chOff x="0" y="0"/>
          <a:chExt cx="0" cy="0"/>
        </a:xfrm>
      </p:grpSpPr>
      <p:sp>
        <p:nvSpPr>
          <p:cNvPr id="21506" name="Rectangle 2">
            <a:extLst>
              <a:ext uri="{FF2B5EF4-FFF2-40B4-BE49-F238E27FC236}">
                <a16:creationId xmlns:a16="http://schemas.microsoft.com/office/drawing/2014/main" id="{7F255586-7390-E0D9-C605-EF1389F0A7E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Progress Reports</a:t>
            </a:r>
          </a:p>
        </p:txBody>
      </p:sp>
      <p:sp>
        <p:nvSpPr>
          <p:cNvPr id="21507" name="Rectangle 3">
            <a:extLst>
              <a:ext uri="{FF2B5EF4-FFF2-40B4-BE49-F238E27FC236}">
                <a16:creationId xmlns:a16="http://schemas.microsoft.com/office/drawing/2014/main" id="{9FC8CA31-A08D-3336-4A00-4A98916567C4}"/>
              </a:ext>
            </a:extLst>
          </p:cNvPr>
          <p:cNvSpPr>
            <a:spLocks noGrp="1" noChangeArrowheads="1"/>
          </p:cNvSpPr>
          <p:nvPr>
            <p:ph idx="1"/>
          </p:nvPr>
        </p:nvSpPr>
        <p:spPr>
          <a:xfrm>
            <a:off x="609600" y="2055813"/>
            <a:ext cx="7543800" cy="2746375"/>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Clearest: Acts 2:47; 6:7; 9:31; 12:24; 16:5; 19:20; 28:30-31</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Less clear: Acts 1:13, 15; 2:41, 47; 4:4, 31; 5:14, 42; 8:25, 40; 11:21; 13:49; 17:6</a:t>
            </a:r>
          </a:p>
        </p:txBody>
      </p:sp>
      <p:pic>
        <p:nvPicPr>
          <p:cNvPr id="4" name="Picture 3">
            <a:extLst>
              <a:ext uri="{FF2B5EF4-FFF2-40B4-BE49-F238E27FC236}">
                <a16:creationId xmlns:a16="http://schemas.microsoft.com/office/drawing/2014/main" id="{5D315F51-D28E-63D7-D9EF-91AF3DE3E12F}"/>
              </a:ext>
            </a:extLst>
          </p:cNvPr>
          <p:cNvPicPr>
            <a:picLocks noChangeAspect="1"/>
          </p:cNvPicPr>
          <p:nvPr/>
        </p:nvPicPr>
        <p:blipFill>
          <a:blip r:embed="rId2"/>
          <a:stretch>
            <a:fillRect/>
          </a:stretch>
        </p:blipFill>
        <p:spPr>
          <a:xfrm>
            <a:off x="10093145" y="76200"/>
            <a:ext cx="1565455" cy="1097280"/>
          </a:xfrm>
          <a:prstGeom prst="rect">
            <a:avLst/>
          </a:prstGeom>
        </p:spPr>
      </p:pic>
      <p:pic>
        <p:nvPicPr>
          <p:cNvPr id="2" name="Picture 1">
            <a:extLst>
              <a:ext uri="{FF2B5EF4-FFF2-40B4-BE49-F238E27FC236}">
                <a16:creationId xmlns:a16="http://schemas.microsoft.com/office/drawing/2014/main" id="{17CC6FC9-E614-7B7A-5200-4601D85F3C68}"/>
              </a:ext>
            </a:extLst>
          </p:cNvPr>
          <p:cNvPicPr>
            <a:picLocks noChangeAspect="1"/>
          </p:cNvPicPr>
          <p:nvPr/>
        </p:nvPicPr>
        <p:blipFill>
          <a:blip r:embed="rId3"/>
          <a:stretch>
            <a:fillRect/>
          </a:stretch>
        </p:blipFill>
        <p:spPr>
          <a:xfrm>
            <a:off x="8349742" y="2514600"/>
            <a:ext cx="3244850" cy="1828800"/>
          </a:xfrm>
          <a:prstGeom prst="rect">
            <a:avLst/>
          </a:prstGeom>
        </p:spPr>
      </p:pic>
    </p:spTree>
    <p:extLst>
      <p:ext uri="{BB962C8B-B14F-4D97-AF65-F5344CB8AC3E}">
        <p14:creationId xmlns:p14="http://schemas.microsoft.com/office/powerpoint/2010/main" val="118370320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2DA85-F6BE-647E-50BF-97B19F3D4B9D}"/>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1E8D37B1-8090-A37C-3D96-8A96FE9634BE}"/>
              </a:ext>
            </a:extLst>
          </p:cNvPr>
          <p:cNvSpPr>
            <a:spLocks noGrp="1" noChangeArrowheads="1"/>
          </p:cNvSpPr>
          <p:nvPr>
            <p:ph type="body" idx="1"/>
          </p:nvPr>
        </p:nvSpPr>
        <p:spPr>
          <a:xfrm>
            <a:off x="609600" y="1524000"/>
            <a:ext cx="10972800"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“In verse 49, the second result was the advancement of the gospel. The Greek word for ‘was spread,’ </a:t>
            </a:r>
            <a:r>
              <a:rPr lang="en-US" sz="3200" i="1" dirty="0" err="1">
                <a:effectLst>
                  <a:outerShdw blurRad="38100" dist="38100" dir="2700000" algn="tl">
                    <a:srgbClr val="000000">
                      <a:alpha val="43137"/>
                    </a:srgbClr>
                  </a:outerShdw>
                </a:effectLst>
              </a:rPr>
              <a:t>diephereto</a:t>
            </a:r>
            <a:r>
              <a:rPr lang="en-US" sz="3200" dirty="0">
                <a:effectLst>
                  <a:outerShdw blurRad="38100" dist="38100" dir="2700000" algn="tl">
                    <a:srgbClr val="000000">
                      <a:alpha val="43137"/>
                    </a:srgbClr>
                  </a:outerShdw>
                </a:effectLst>
              </a:rPr>
              <a:t>, means ‘to carry in different directions.’ The strategic location of Antioch of Pisidia would help the spread of the gospel </a:t>
            </a:r>
            <a:r>
              <a:rPr lang="en-US" sz="3200" i="1" dirty="0">
                <a:effectLst>
                  <a:outerShdw blurRad="38100" dist="38100" dir="2700000" algn="tl">
                    <a:srgbClr val="000000">
                      <a:alpha val="43137"/>
                    </a:srgbClr>
                  </a:outerShdw>
                </a:effectLst>
              </a:rPr>
              <a:t>throughout all the region</a:t>
            </a:r>
            <a:r>
              <a:rPr lang="en-US" sz="3200" dirty="0">
                <a:effectLst>
                  <a:outerShdw blurRad="38100" dist="38100" dir="2700000" algn="tl">
                    <a:srgbClr val="000000">
                      <a:alpha val="43137"/>
                    </a:srgbClr>
                  </a:outerShdw>
                </a:effectLst>
              </a:rPr>
              <a:t>. The ministry grew in spite of determined opposition.”</a:t>
            </a:r>
          </a:p>
        </p:txBody>
      </p:sp>
      <p:sp>
        <p:nvSpPr>
          <p:cNvPr id="4" name="Text Box 5">
            <a:extLst>
              <a:ext uri="{FF2B5EF4-FFF2-40B4-BE49-F238E27FC236}">
                <a16:creationId xmlns:a16="http://schemas.microsoft.com/office/drawing/2014/main" id="{ABCFEC01-B72A-40BA-C963-31350E5ACEF8}"/>
              </a:ext>
            </a:extLst>
          </p:cNvPr>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300</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0052AEC6-9C49-64D2-52F4-0A5665E190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904CF677-E273-466E-736B-F8E1A0663EE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09377073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9E4213A-463A-0DE1-0CEC-EFC15B9350FA}"/>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13:42-53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Paul’s Message</a:t>
            </a:r>
          </a:p>
        </p:txBody>
      </p:sp>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Immediate results (42-43)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Subsequent results (44-49)</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Results for the Apostles (50-52)</a:t>
            </a: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32849934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13:50-52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for the Apostles</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2286000"/>
            <a:ext cx="7772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Jewish opposition to the Gospel (50)</a:t>
            </a:r>
          </a:p>
          <a:p>
            <a:pPr marL="514350" lvl="3" indent="-514350">
              <a:lnSpc>
                <a:spcPct val="100000"/>
              </a:lnSpc>
              <a:spcBef>
                <a:spcPts val="0"/>
              </a:spcBef>
              <a:spcAft>
                <a:spcPts val="18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Apostles’ response (51)</a:t>
            </a:r>
          </a:p>
          <a:p>
            <a:pPr marL="514350" lvl="3" indent="-514350">
              <a:lnSpc>
                <a:spcPct val="100000"/>
              </a:lnSpc>
              <a:spcBef>
                <a:spcPts val="0"/>
              </a:spcBef>
              <a:spcAft>
                <a:spcPts val="18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Impact on the Pisidian Antioch Church (52)</a:t>
            </a:r>
          </a:p>
          <a:p>
            <a:pPr marL="0" indent="-1371600">
              <a:lnSpc>
                <a:spcPct val="100000"/>
              </a:lnSpc>
              <a:spcBef>
                <a:spcPts val="0"/>
              </a:spcBef>
              <a:spcAft>
                <a:spcPts val="1800"/>
              </a:spcAft>
              <a:buClr>
                <a:srgbClr val="FFC000"/>
              </a:buClr>
              <a:buFont typeface="+mj-lt"/>
              <a:buAutoNum type="alphaLcParenR"/>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34168107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2286000"/>
            <a:ext cx="7772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Jewish opposition to the Gospel (50)</a:t>
            </a:r>
          </a:p>
          <a:p>
            <a:pPr marL="514350" lvl="3" indent="-514350">
              <a:lnSpc>
                <a:spcPct val="100000"/>
              </a:lnSpc>
              <a:spcBef>
                <a:spcPts val="0"/>
              </a:spcBef>
              <a:spcAft>
                <a:spcPts val="18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Apostles’ response (51)</a:t>
            </a:r>
          </a:p>
          <a:p>
            <a:pPr marL="514350" lvl="3" indent="-514350">
              <a:lnSpc>
                <a:spcPct val="100000"/>
              </a:lnSpc>
              <a:spcBef>
                <a:spcPts val="0"/>
              </a:spcBef>
              <a:spcAft>
                <a:spcPts val="18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Impact on the Pisidian Antioch Church (52)</a:t>
            </a:r>
          </a:p>
          <a:p>
            <a:pPr marL="0" indent="-1371600">
              <a:lnSpc>
                <a:spcPct val="100000"/>
              </a:lnSpc>
              <a:spcBef>
                <a:spcPts val="0"/>
              </a:spcBef>
              <a:spcAft>
                <a:spcPts val="1800"/>
              </a:spcAft>
              <a:buClr>
                <a:srgbClr val="FFC000"/>
              </a:buClr>
              <a:buFont typeface="+mj-lt"/>
              <a:buAutoNum type="alphaLcParenR"/>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E5402AE3-B1E3-A3E0-4F21-80A48D534EC1}"/>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3"/>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13:50-52</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Results for the Apostles</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135103162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2286000"/>
            <a:ext cx="7772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Jewish opposition to the Gospel (50)</a:t>
            </a:r>
          </a:p>
          <a:p>
            <a:pPr marL="514350" lvl="3" indent="-514350">
              <a:lnSpc>
                <a:spcPct val="100000"/>
              </a:lnSpc>
              <a:spcBef>
                <a:spcPts val="0"/>
              </a:spcBef>
              <a:spcAft>
                <a:spcPts val="18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Apostles’ response (51)</a:t>
            </a:r>
          </a:p>
          <a:p>
            <a:pPr marL="514350" lvl="3" indent="-514350">
              <a:lnSpc>
                <a:spcPct val="100000"/>
              </a:lnSpc>
              <a:spcBef>
                <a:spcPts val="0"/>
              </a:spcBef>
              <a:spcAft>
                <a:spcPts val="18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Impact on the Pisidian Antioch Church (52)</a:t>
            </a:r>
          </a:p>
          <a:p>
            <a:pPr marL="0" indent="-1371600">
              <a:lnSpc>
                <a:spcPct val="100000"/>
              </a:lnSpc>
              <a:spcBef>
                <a:spcPts val="0"/>
              </a:spcBef>
              <a:spcAft>
                <a:spcPts val="1800"/>
              </a:spcAft>
              <a:buClr>
                <a:srgbClr val="FFC000"/>
              </a:buClr>
              <a:buFont typeface="+mj-lt"/>
              <a:buAutoNum type="alphaLcParenR"/>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6983F79-B5ED-6759-61DC-D3C2822362A2}"/>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3"/>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13:50-52</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Results for the Apostles</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307738807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2781300" y="228600"/>
            <a:ext cx="6629400" cy="9144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mn-cs"/>
              </a:rPr>
              <a:t>Biblical Basis for Separation?</a:t>
            </a:r>
          </a:p>
        </p:txBody>
      </p:sp>
      <p:sp>
        <p:nvSpPr>
          <p:cNvPr id="21507" name="Rectangle 3"/>
          <p:cNvSpPr>
            <a:spLocks noGrp="1" noChangeArrowheads="1"/>
          </p:cNvSpPr>
          <p:nvPr>
            <p:ph type="body" idx="1"/>
          </p:nvPr>
        </p:nvSpPr>
        <p:spPr>
          <a:xfrm>
            <a:off x="1880394" y="1447800"/>
            <a:ext cx="5968206" cy="4953000"/>
          </a:xfrm>
        </p:spPr>
        <p:txBody>
          <a:bodyPr/>
          <a:lstStyle/>
          <a:p>
            <a:pPr marL="461963" indent="-461963">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2 Thess. 3:6, 14</a:t>
            </a:r>
          </a:p>
          <a:p>
            <a:pPr marL="457200" indent="-457200">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1 Cor. 5:11</a:t>
            </a:r>
          </a:p>
          <a:p>
            <a:pPr marL="457200" indent="-457200">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2 Cor. 6:14-18</a:t>
            </a:r>
          </a:p>
          <a:p>
            <a:pPr marL="457200" indent="-457200">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Rom. 16:17</a:t>
            </a:r>
          </a:p>
          <a:p>
            <a:pPr marL="457200" indent="-457200">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Eph. 5:11</a:t>
            </a:r>
          </a:p>
          <a:p>
            <a:pPr marL="457200" indent="-457200">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Titus 3:9-11</a:t>
            </a:r>
          </a:p>
          <a:p>
            <a:pPr marL="457200" indent="-457200">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2 John 9-11</a:t>
            </a:r>
          </a:p>
        </p:txBody>
      </p:sp>
      <p:pic>
        <p:nvPicPr>
          <p:cNvPr id="5" name="Picture 4" descr="https://westsidechristianfellowship.org/wp-content/uploads/Church-Discipline.jpg">
            <a:extLst>
              <a:ext uri="{FF2B5EF4-FFF2-40B4-BE49-F238E27FC236}">
                <a16:creationId xmlns:a16="http://schemas.microsoft.com/office/drawing/2014/main" id="{DE0011D0-EFD4-48C4-B167-E92D8B4F522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70600" y="2487540"/>
            <a:ext cx="4064000"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168495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0EE39F-32C8-4C82-834B-23FB7107C2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801314"/>
          </a:xfrm>
          <a:prstGeom prst="rect">
            <a:avLst/>
          </a:prstGeom>
          <a:noFill/>
          <a:ln w="28575">
            <a:noFill/>
            <a:miter lim="800000"/>
            <a:headEnd/>
            <a:tailEnd/>
          </a:ln>
        </p:spPr>
        <p:txBody>
          <a:bodyPr wrap="square">
            <a:spAutoFit/>
          </a:bodyPr>
          <a:lstStyle/>
          <a:p>
            <a:pPr marL="342900" indent="-342900" algn="ctr" defTabSz="685800">
              <a:spcAft>
                <a:spcPts val="6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2 John 7-11</a:t>
            </a:r>
          </a:p>
          <a:p>
            <a:pPr algn="just">
              <a:spcBef>
                <a:spcPts val="0"/>
              </a:spcBef>
              <a:spcAft>
                <a:spcPts val="0"/>
              </a:spcAft>
            </a:pPr>
            <a:r>
              <a:rPr lang="en-US" altLang="en-US" sz="2900" kern="0" dirty="0">
                <a:effectLst>
                  <a:outerShdw blurRad="38100" dist="38100" dir="2700000" algn="tl">
                    <a:srgbClr val="000000">
                      <a:alpha val="43137"/>
                    </a:srgbClr>
                  </a:outerShdw>
                </a:effectLst>
                <a:cs typeface="Calibri" panose="020F0502020204030204" pitchFamily="34" charset="0"/>
              </a:rPr>
              <a:t>“</a:t>
            </a:r>
            <a:r>
              <a:rPr lang="en-US" sz="2900" baseline="30000" dirty="0">
                <a:effectLst>
                  <a:outerShdw blurRad="38100" dist="38100" dir="2700000" algn="tl">
                    <a:srgbClr val="000000">
                      <a:alpha val="43137"/>
                    </a:srgbClr>
                  </a:outerShdw>
                </a:effectLst>
                <a:cs typeface="Calibri" panose="020F0502020204030204" pitchFamily="34" charset="0"/>
              </a:rPr>
              <a:t>7 </a:t>
            </a:r>
            <a:r>
              <a:rPr lang="en-US" sz="2900" dirty="0">
                <a:effectLst>
                  <a:outerShdw blurRad="38100" dist="38100" dir="2700000" algn="tl">
                    <a:srgbClr val="000000">
                      <a:alpha val="43137"/>
                    </a:srgbClr>
                  </a:outerShdw>
                </a:effectLst>
                <a:cs typeface="Calibri" panose="020F0502020204030204" pitchFamily="34" charset="0"/>
              </a:rPr>
              <a:t>For </a:t>
            </a:r>
            <a:r>
              <a:rPr lang="en-US" sz="2900" b="1" u="sng" dirty="0">
                <a:solidFill>
                  <a:srgbClr val="FFFFCC"/>
                </a:solidFill>
                <a:effectLst>
                  <a:outerShdw blurRad="38100" dist="38100" dir="2700000" algn="tl">
                    <a:srgbClr val="000000">
                      <a:alpha val="43137"/>
                    </a:srgbClr>
                  </a:outerShdw>
                </a:effectLst>
                <a:cs typeface="Calibri" panose="020F0502020204030204" pitchFamily="34" charset="0"/>
              </a:rPr>
              <a:t>many deceivers</a:t>
            </a:r>
            <a:r>
              <a:rPr lang="en-US" sz="2900" dirty="0">
                <a:effectLst>
                  <a:outerShdw blurRad="38100" dist="38100" dir="2700000" algn="tl">
                    <a:srgbClr val="000000">
                      <a:alpha val="43137"/>
                    </a:srgbClr>
                  </a:outerShdw>
                </a:effectLst>
                <a:cs typeface="Calibri" panose="020F0502020204030204" pitchFamily="34" charset="0"/>
              </a:rPr>
              <a:t> have gone out into the world, those who do not acknowledge Jesus Christ </a:t>
            </a:r>
            <a:r>
              <a:rPr lang="en-US" sz="2900" i="1" dirty="0">
                <a:effectLst>
                  <a:outerShdw blurRad="38100" dist="38100" dir="2700000" algn="tl">
                    <a:srgbClr val="000000">
                      <a:alpha val="43137"/>
                    </a:srgbClr>
                  </a:outerShdw>
                </a:effectLst>
                <a:cs typeface="Calibri" panose="020F0502020204030204" pitchFamily="34" charset="0"/>
              </a:rPr>
              <a:t>as</a:t>
            </a:r>
            <a:r>
              <a:rPr lang="en-US" sz="2900" dirty="0">
                <a:effectLst>
                  <a:outerShdw blurRad="38100" dist="38100" dir="2700000" algn="tl">
                    <a:srgbClr val="000000">
                      <a:alpha val="43137"/>
                    </a:srgbClr>
                  </a:outerShdw>
                </a:effectLst>
                <a:cs typeface="Calibri" panose="020F0502020204030204" pitchFamily="34" charset="0"/>
              </a:rPr>
              <a:t> coming in the flesh. This is the deceiver and the antichrist. </a:t>
            </a:r>
            <a:r>
              <a:rPr lang="en-US" sz="2900" baseline="30000" dirty="0">
                <a:effectLst>
                  <a:outerShdw blurRad="38100" dist="38100" dir="2700000" algn="tl">
                    <a:srgbClr val="000000">
                      <a:alpha val="43137"/>
                    </a:srgbClr>
                  </a:outerShdw>
                </a:effectLst>
                <a:cs typeface="Calibri" panose="020F0502020204030204" pitchFamily="34" charset="0"/>
              </a:rPr>
              <a:t>8 </a:t>
            </a:r>
            <a:r>
              <a:rPr lang="en-US" sz="2900" dirty="0">
                <a:effectLst>
                  <a:outerShdw blurRad="38100" dist="38100" dir="2700000" algn="tl">
                    <a:srgbClr val="000000">
                      <a:alpha val="43137"/>
                    </a:srgbClr>
                  </a:outerShdw>
                </a:effectLst>
                <a:cs typeface="Calibri" panose="020F0502020204030204" pitchFamily="34" charset="0"/>
              </a:rPr>
              <a:t>Watch yourselves, that you do not lose what we have accomplished, but that you may receive a full reward. </a:t>
            </a:r>
            <a:r>
              <a:rPr lang="en-US" sz="2900" baseline="30000" dirty="0">
                <a:effectLst>
                  <a:outerShdw blurRad="38100" dist="38100" dir="2700000" algn="tl">
                    <a:srgbClr val="000000">
                      <a:alpha val="43137"/>
                    </a:srgbClr>
                  </a:outerShdw>
                </a:effectLst>
                <a:cs typeface="Calibri" panose="020F0502020204030204" pitchFamily="34" charset="0"/>
              </a:rPr>
              <a:t>9 </a:t>
            </a:r>
            <a:r>
              <a:rPr lang="en-US" sz="2900" dirty="0">
                <a:effectLst>
                  <a:outerShdw blurRad="38100" dist="38100" dir="2700000" algn="tl">
                    <a:srgbClr val="000000">
                      <a:alpha val="43137"/>
                    </a:srgbClr>
                  </a:outerShdw>
                </a:effectLst>
                <a:cs typeface="Calibri" panose="020F0502020204030204" pitchFamily="34" charset="0"/>
              </a:rPr>
              <a:t>Anyone who goes too far and does not abide in the teaching of Christ, does not have God; the one who abides in the teaching, he has both the Father and the Son. </a:t>
            </a:r>
            <a:r>
              <a:rPr lang="en-US" sz="2900" baseline="30000" dirty="0">
                <a:effectLst>
                  <a:outerShdw blurRad="38100" dist="38100" dir="2700000" algn="tl">
                    <a:srgbClr val="000000">
                      <a:alpha val="43137"/>
                    </a:srgbClr>
                  </a:outerShdw>
                </a:effectLst>
                <a:cs typeface="Calibri" panose="020F0502020204030204" pitchFamily="34" charset="0"/>
              </a:rPr>
              <a:t>10 </a:t>
            </a:r>
            <a:r>
              <a:rPr lang="en-US" sz="2900" dirty="0">
                <a:effectLst>
                  <a:outerShdw blurRad="38100" dist="38100" dir="2700000" algn="tl">
                    <a:srgbClr val="000000">
                      <a:alpha val="43137"/>
                    </a:srgbClr>
                  </a:outerShdw>
                </a:effectLst>
                <a:cs typeface="Calibri" panose="020F0502020204030204" pitchFamily="34" charset="0"/>
              </a:rPr>
              <a:t>If anyone comes to you and does not bring this teaching, </a:t>
            </a:r>
            <a:r>
              <a:rPr lang="en-US" sz="2900" b="1" u="sng" dirty="0">
                <a:solidFill>
                  <a:srgbClr val="FFFFCC"/>
                </a:solidFill>
                <a:effectLst>
                  <a:outerShdw blurRad="38100" dist="38100" dir="2700000" algn="tl">
                    <a:srgbClr val="000000">
                      <a:alpha val="43137"/>
                    </a:srgbClr>
                  </a:outerShdw>
                </a:effectLst>
                <a:cs typeface="Calibri" panose="020F0502020204030204" pitchFamily="34" charset="0"/>
              </a:rPr>
              <a:t>do not receive him into </a:t>
            </a:r>
            <a:r>
              <a:rPr lang="en-US" sz="2900" b="1" i="1" u="sng" dirty="0">
                <a:solidFill>
                  <a:srgbClr val="FFFFCC"/>
                </a:solidFill>
                <a:effectLst>
                  <a:outerShdw blurRad="38100" dist="38100" dir="2700000" algn="tl">
                    <a:srgbClr val="000000">
                      <a:alpha val="43137"/>
                    </a:srgbClr>
                  </a:outerShdw>
                </a:effectLst>
                <a:cs typeface="Calibri" panose="020F0502020204030204" pitchFamily="34" charset="0"/>
              </a:rPr>
              <a:t>your</a:t>
            </a:r>
            <a:r>
              <a:rPr lang="en-US" sz="2900" b="1" u="sng" dirty="0">
                <a:solidFill>
                  <a:srgbClr val="FFFFCC"/>
                </a:solidFill>
                <a:effectLst>
                  <a:outerShdw blurRad="38100" dist="38100" dir="2700000" algn="tl">
                    <a:srgbClr val="000000">
                      <a:alpha val="43137"/>
                    </a:srgbClr>
                  </a:outerShdw>
                </a:effectLst>
                <a:cs typeface="Calibri" panose="020F0502020204030204" pitchFamily="34" charset="0"/>
              </a:rPr>
              <a:t> house</a:t>
            </a:r>
            <a:r>
              <a:rPr lang="en-US" sz="2900" dirty="0">
                <a:effectLst>
                  <a:outerShdw blurRad="38100" dist="38100" dir="2700000" algn="tl">
                    <a:srgbClr val="000000">
                      <a:alpha val="43137"/>
                    </a:srgbClr>
                  </a:outerShdw>
                </a:effectLst>
                <a:cs typeface="Calibri" panose="020F0502020204030204" pitchFamily="34" charset="0"/>
              </a:rPr>
              <a:t>, and do not give him a greeting; </a:t>
            </a:r>
            <a:r>
              <a:rPr lang="en-US" sz="2900" baseline="30000" dirty="0">
                <a:effectLst>
                  <a:outerShdw blurRad="38100" dist="38100" dir="2700000" algn="tl">
                    <a:srgbClr val="000000">
                      <a:alpha val="43137"/>
                    </a:srgbClr>
                  </a:outerShdw>
                </a:effectLst>
                <a:cs typeface="Calibri" panose="020F0502020204030204" pitchFamily="34" charset="0"/>
              </a:rPr>
              <a:t>11 </a:t>
            </a:r>
            <a:r>
              <a:rPr lang="en-US" sz="2900" dirty="0">
                <a:effectLst>
                  <a:outerShdw blurRad="38100" dist="38100" dir="2700000" algn="tl">
                    <a:srgbClr val="000000">
                      <a:alpha val="43137"/>
                    </a:srgbClr>
                  </a:outerShdw>
                </a:effectLst>
                <a:cs typeface="Calibri" panose="020F0502020204030204" pitchFamily="34" charset="0"/>
              </a:rPr>
              <a:t>for the one who gives him a greeting </a:t>
            </a:r>
            <a:r>
              <a:rPr lang="en-US" sz="2900" b="1" u="sng" dirty="0">
                <a:solidFill>
                  <a:srgbClr val="FFFFCC"/>
                </a:solidFill>
                <a:effectLst>
                  <a:outerShdw blurRad="38100" dist="38100" dir="2700000" algn="tl">
                    <a:srgbClr val="000000">
                      <a:alpha val="43137"/>
                    </a:srgbClr>
                  </a:outerShdw>
                </a:effectLst>
                <a:cs typeface="Calibri" panose="020F0502020204030204" pitchFamily="34" charset="0"/>
              </a:rPr>
              <a:t>participates</a:t>
            </a:r>
            <a:r>
              <a:rPr lang="en-US" sz="2900" dirty="0">
                <a:effectLst>
                  <a:outerShdw blurRad="38100" dist="38100" dir="2700000" algn="tl">
                    <a:srgbClr val="000000">
                      <a:alpha val="43137"/>
                    </a:srgbClr>
                  </a:outerShdw>
                </a:effectLst>
                <a:cs typeface="Calibri" panose="020F0502020204030204" pitchFamily="34" charset="0"/>
              </a:rPr>
              <a:t> in his evil deeds.”</a:t>
            </a:r>
            <a:endParaRPr lang="en-US" altLang="en-US" sz="2900" kern="0" dirty="0">
              <a:effectLst>
                <a:outerShdw blurRad="38100" dist="38100" dir="2700000" algn="tl">
                  <a:srgbClr val="000000">
                    <a:alpha val="43137"/>
                  </a:srgbClr>
                </a:outerShdw>
              </a:effectLst>
              <a:cs typeface="Calibri" panose="020F0502020204030204" pitchFamily="34" charset="0"/>
            </a:endParaRPr>
          </a:p>
        </p:txBody>
      </p:sp>
    </p:spTree>
    <p:extLst>
      <p:ext uri="{BB962C8B-B14F-4D97-AF65-F5344CB8AC3E}">
        <p14:creationId xmlns:p14="http://schemas.microsoft.com/office/powerpoint/2010/main" val="191803930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5B1FD-060E-89B0-8DA6-CF0B97D4A34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42CBF4A-0ADF-4DAE-1867-4356AC7FDA44}"/>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err="1">
                <a:effectLst>
                  <a:outerShdw blurRad="38100" dist="38100" dir="2700000" algn="tl">
                    <a:srgbClr val="000000">
                      <a:alpha val="43137"/>
                    </a:srgbClr>
                  </a:outerShdw>
                </a:effectLst>
                <a:latin typeface="+mn-lt"/>
                <a:ea typeface="+mn-ea"/>
                <a:cs typeface="+mn-cs"/>
              </a:rPr>
              <a:t>Pisidian</a:t>
            </a:r>
            <a:r>
              <a:rPr lang="en-US" sz="2800" dirty="0">
                <a:effectLst>
                  <a:outerShdw blurRad="38100" dist="38100" dir="2700000" algn="tl">
                    <a:srgbClr val="000000">
                      <a:alpha val="43137"/>
                    </a:srgbClr>
                  </a:outerShdw>
                </a:effectLst>
                <a:latin typeface="+mn-lt"/>
                <a:ea typeface="+mn-ea"/>
                <a:cs typeface="+mn-cs"/>
              </a:rPr>
              <a:t> Antioch Ministry</a:t>
            </a:r>
          </a:p>
        </p:txBody>
      </p:sp>
      <p:sp>
        <p:nvSpPr>
          <p:cNvPr id="161795" name="Rectangle 3">
            <a:extLst>
              <a:ext uri="{FF2B5EF4-FFF2-40B4-BE49-F238E27FC236}">
                <a16:creationId xmlns:a16="http://schemas.microsoft.com/office/drawing/2014/main" id="{5E6E6DA4-CAC8-A4E0-4CC3-3DA0174C989B}"/>
              </a:ext>
            </a:extLst>
          </p:cNvPr>
          <p:cNvSpPr>
            <a:spLocks noGrp="1" noChangeArrowheads="1"/>
          </p:cNvSpPr>
          <p:nvPr>
            <p:ph type="body" idx="1"/>
          </p:nvPr>
        </p:nvSpPr>
        <p:spPr>
          <a:xfrm>
            <a:off x="683684" y="2106083"/>
            <a:ext cx="8111066"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Cyprus to </a:t>
            </a:r>
            <a:r>
              <a:rPr lang="en-US" sz="3200" dirty="0" err="1">
                <a:effectLst>
                  <a:outerShdw blurRad="38100" dist="38100" dir="2700000" algn="tl">
                    <a:srgbClr val="000000">
                      <a:alpha val="43137"/>
                    </a:srgbClr>
                  </a:outerShdw>
                </a:effectLst>
                <a:latin typeface="Calibri" panose="020F0502020204030204" pitchFamily="34" charset="0"/>
              </a:rPr>
              <a:t>Perga</a:t>
            </a:r>
            <a:r>
              <a:rPr lang="en-US" sz="3200" dirty="0">
                <a:effectLst>
                  <a:outerShdw blurRad="38100" dist="38100" dir="2700000" algn="tl">
                    <a:srgbClr val="000000">
                      <a:alpha val="43137"/>
                    </a:srgbClr>
                  </a:outerShdw>
                </a:effectLst>
                <a:latin typeface="Calibri" panose="020F0502020204030204" pitchFamily="34" charset="0"/>
              </a:rPr>
              <a:t> journey (13a)</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John Mark’s departure (13b)</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Journey to </a:t>
            </a:r>
            <a:r>
              <a:rPr lang="en-US" sz="3200" b="1" u="sng" dirty="0" err="1">
                <a:solidFill>
                  <a:srgbClr val="FFFFCC"/>
                </a:solidFill>
                <a:effectLst>
                  <a:outerShdw blurRad="38100" dist="38100" dir="2700000" algn="tl">
                    <a:srgbClr val="000000">
                      <a:alpha val="43137"/>
                    </a:srgbClr>
                  </a:outerShdw>
                </a:effectLst>
                <a:latin typeface="Calibri" panose="020F0502020204030204" pitchFamily="34" charset="0"/>
              </a:rPr>
              <a:t>Pisidian</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 Antioch via </a:t>
            </a:r>
            <a:r>
              <a:rPr lang="en-US" sz="3200" b="1" u="sng" dirty="0" err="1">
                <a:solidFill>
                  <a:srgbClr val="FFFFCC"/>
                </a:solidFill>
                <a:effectLst>
                  <a:outerShdw blurRad="38100" dist="38100" dir="2700000" algn="tl">
                    <a:srgbClr val="000000">
                      <a:alpha val="43137"/>
                    </a:srgbClr>
                  </a:outerShdw>
                </a:effectLst>
                <a:latin typeface="Calibri" panose="020F0502020204030204" pitchFamily="34" charset="0"/>
              </a:rPr>
              <a:t>Perga</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 (14a)</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Occasion for Paul’s message (14b-15)</a:t>
            </a:r>
          </a:p>
        </p:txBody>
      </p:sp>
      <p:pic>
        <p:nvPicPr>
          <p:cNvPr id="3" name="Picture 2">
            <a:extLst>
              <a:ext uri="{FF2B5EF4-FFF2-40B4-BE49-F238E27FC236}">
                <a16:creationId xmlns:a16="http://schemas.microsoft.com/office/drawing/2014/main" id="{8BACCED7-1B9C-D4DE-95EF-6F16E13AD618}"/>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60780468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124200" y="228600"/>
            <a:ext cx="5943600" cy="9144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mn-cs"/>
              </a:rPr>
              <a:t>What to Separate From?</a:t>
            </a:r>
          </a:p>
        </p:txBody>
      </p:sp>
      <p:sp>
        <p:nvSpPr>
          <p:cNvPr id="21507" name="Rectangle 3"/>
          <p:cNvSpPr>
            <a:spLocks noGrp="1" noChangeArrowheads="1"/>
          </p:cNvSpPr>
          <p:nvPr>
            <p:ph type="body" idx="1"/>
          </p:nvPr>
        </p:nvSpPr>
        <p:spPr>
          <a:xfrm>
            <a:off x="1478280" y="1295400"/>
            <a:ext cx="9235440" cy="2743200"/>
          </a:xfrm>
        </p:spPr>
        <p:txBody>
          <a:bodyPr/>
          <a:lstStyle/>
          <a:p>
            <a:pPr marL="461963" indent="-461963">
              <a:lnSpc>
                <a:spcPct val="100000"/>
              </a:lnSpc>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False doctrine – 1 Tim. 4:16; Titus 1:9</a:t>
            </a:r>
          </a:p>
          <a:p>
            <a:pPr marL="461963" indent="-461963">
              <a:lnSpc>
                <a:spcPct val="100000"/>
              </a:lnSpc>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Divisive persons – Rom. 16:17; Titus 3:9-11</a:t>
            </a:r>
          </a:p>
          <a:p>
            <a:pPr marL="461963" indent="-461963">
              <a:lnSpc>
                <a:spcPct val="100000"/>
              </a:lnSpc>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Immorality – 1 Cor. 5:9-11; Eph. 5:11</a:t>
            </a:r>
          </a:p>
          <a:p>
            <a:pPr marL="461963" indent="-461963">
              <a:lnSpc>
                <a:spcPct val="100000"/>
              </a:lnSpc>
              <a:spcBef>
                <a:spcPts val="0"/>
              </a:spcBef>
              <a:spcAft>
                <a:spcPts val="18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General disobedience to Scripture –2 Thess. 3:6, 14</a:t>
            </a:r>
          </a:p>
        </p:txBody>
      </p:sp>
      <p:pic>
        <p:nvPicPr>
          <p:cNvPr id="8" name="Picture 4" descr="https://westsidechristianfellowship.org/wp-content/uploads/Church-Discipline.jpg">
            <a:extLst>
              <a:ext uri="{FF2B5EF4-FFF2-40B4-BE49-F238E27FC236}">
                <a16:creationId xmlns:a16="http://schemas.microsoft.com/office/drawing/2014/main" id="{F07DE853-C5F4-4976-8709-2144CCC1235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70400" y="4495800"/>
            <a:ext cx="3251200" cy="18288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889173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88F33-F3CC-5CB7-C26B-6068E665682B}"/>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1DC02B2C-A367-64D8-AC0E-A1705FE94726}"/>
              </a:ext>
            </a:extLst>
          </p:cNvPr>
          <p:cNvSpPr>
            <a:spLocks noGrp="1" noChangeArrowheads="1"/>
          </p:cNvSpPr>
          <p:nvPr>
            <p:ph type="body" idx="1"/>
          </p:nvPr>
        </p:nvSpPr>
        <p:spPr>
          <a:xfrm>
            <a:off x="609600" y="1524000"/>
            <a:ext cx="10972800"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“The apostolic response is given in verse 51: </a:t>
            </a:r>
            <a:r>
              <a:rPr lang="en-US" sz="3200" i="1" dirty="0">
                <a:effectLst>
                  <a:outerShdw blurRad="38100" dist="38100" dir="2700000" algn="tl">
                    <a:srgbClr val="000000">
                      <a:alpha val="43137"/>
                    </a:srgbClr>
                  </a:outerShdw>
                </a:effectLst>
              </a:rPr>
              <a:t>But they shook off the dust of their feet against them</a:t>
            </a:r>
            <a:r>
              <a:rPr lang="en-US" sz="3200" dirty="0">
                <a:effectLst>
                  <a:outerShdw blurRad="38100" dist="38100" dir="2700000" algn="tl">
                    <a:srgbClr val="000000">
                      <a:alpha val="43137"/>
                    </a:srgbClr>
                  </a:outerShdw>
                </a:effectLst>
              </a:rPr>
              <a:t>. This action was a visible, physical, symbolic measure marking a complete break of fellowship and renunciation with a person or community. It was also what Yeshua had commanded His disciples to do (Mt. 10:14; Mk. 6:11; Lk. 9:5). The procedure was to take the sandals off the feet, and the dust was shaken toward the group or place being renounced as a symbolic token. Then the apostles went to Iconium, the next city to be evangelized.”</a:t>
            </a:r>
          </a:p>
        </p:txBody>
      </p:sp>
      <p:sp>
        <p:nvSpPr>
          <p:cNvPr id="4" name="Text Box 5">
            <a:extLst>
              <a:ext uri="{FF2B5EF4-FFF2-40B4-BE49-F238E27FC236}">
                <a16:creationId xmlns:a16="http://schemas.microsoft.com/office/drawing/2014/main" id="{D71488B3-7E8D-9070-E2DF-4A823FFA3E73}"/>
              </a:ext>
            </a:extLst>
          </p:cNvPr>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a:t>
            </a:r>
            <a:r>
              <a:rPr lang="en-US" altLang="en-US" dirty="0">
                <a:effectLst>
                  <a:outerShdw blurRad="38100" dist="38100" dir="2700000" algn="tl">
                    <a:srgbClr val="000000"/>
                  </a:outerShdw>
                </a:effectLst>
              </a:rPr>
              <a:t>301</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10B6086A-8F6F-44EB-4F2D-6A0C96E5F3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BE94F2FB-64A5-0154-4975-9EEB5C8BC77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82268192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D494E-2FFD-048F-121F-181CD6FE5F82}"/>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C9D496B4-054B-6C09-2957-D1BF0E44D684}"/>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15636A26-131F-6ED7-C90D-71288E0E2B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6C122832-73EB-A0B2-8E6D-BC1A4DB4B322}"/>
              </a:ext>
            </a:extLst>
          </p:cNvPr>
          <p:cNvSpPr>
            <a:spLocks noChangeArrowheads="1"/>
          </p:cNvSpPr>
          <p:nvPr/>
        </p:nvSpPr>
        <p:spPr bwMode="auto">
          <a:xfrm>
            <a:off x="6096000" y="1463040"/>
            <a:ext cx="762000" cy="36576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4" name="Oval 7">
            <a:extLst>
              <a:ext uri="{FF2B5EF4-FFF2-40B4-BE49-F238E27FC236}">
                <a16:creationId xmlns:a16="http://schemas.microsoft.com/office/drawing/2014/main" id="{4147E356-5A06-5CA7-1A07-DFA3484F1BDD}"/>
              </a:ext>
            </a:extLst>
          </p:cNvPr>
          <p:cNvSpPr>
            <a:spLocks noChangeArrowheads="1"/>
          </p:cNvSpPr>
          <p:nvPr/>
        </p:nvSpPr>
        <p:spPr bwMode="auto">
          <a:xfrm>
            <a:off x="5486400" y="762000"/>
            <a:ext cx="732183" cy="3048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258934902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2286000"/>
            <a:ext cx="81280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Jewish opposition to the Gospel (50)</a:t>
            </a:r>
          </a:p>
          <a:p>
            <a:pPr marL="514350" lvl="3" indent="-514350">
              <a:lnSpc>
                <a:spcPct val="100000"/>
              </a:lnSpc>
              <a:spcBef>
                <a:spcPts val="0"/>
              </a:spcBef>
              <a:spcAft>
                <a:spcPts val="1800"/>
              </a:spcAft>
              <a:buClr>
                <a:srgbClr val="FFC000"/>
              </a:buClr>
              <a:buFont typeface="+mj-lt"/>
              <a:buAutoNum type="alphaLcParenR"/>
              <a:defRPr/>
            </a:pPr>
            <a:r>
              <a:rPr lang="en-US" sz="3000" dirty="0">
                <a:effectLst>
                  <a:outerShdw blurRad="38100" dist="38100" dir="2700000" algn="tl">
                    <a:srgbClr val="000000">
                      <a:alpha val="43137"/>
                    </a:srgbClr>
                  </a:outerShdw>
                </a:effectLst>
                <a:latin typeface="Calibri" panose="020F0502020204030204" pitchFamily="34" charset="0"/>
              </a:rPr>
              <a:t>Apostles’ response (51)</a:t>
            </a:r>
          </a:p>
          <a:p>
            <a:pPr marL="514350" lvl="3" indent="-514350">
              <a:lnSpc>
                <a:spcPct val="100000"/>
              </a:lnSpc>
              <a:spcBef>
                <a:spcPts val="0"/>
              </a:spcBef>
              <a:spcAft>
                <a:spcPts val="1800"/>
              </a:spcAft>
              <a:buClr>
                <a:srgbClr val="FFC000"/>
              </a:buClr>
              <a:buFont typeface="+mj-lt"/>
              <a:buAutoNum type="alphaLcParenR"/>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Impact on the Pisidian Antioch Church (52)</a:t>
            </a:r>
          </a:p>
          <a:p>
            <a:pPr marL="0" indent="-1371600">
              <a:lnSpc>
                <a:spcPct val="100000"/>
              </a:lnSpc>
              <a:spcBef>
                <a:spcPts val="0"/>
              </a:spcBef>
              <a:spcAft>
                <a:spcPts val="1800"/>
              </a:spcAft>
              <a:buClr>
                <a:srgbClr val="FFC000"/>
              </a:buClr>
              <a:buFont typeface="+mj-lt"/>
              <a:buAutoNum type="alphaLcParenR"/>
              <a:defRPr/>
            </a:pPr>
            <a:endParaRPr lang="en-US" sz="30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1AFED565-A98E-C97E-8251-EABF1369BE96}"/>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182D49AC-0A3C-A5C3-619F-9B040B75D3E3}"/>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3"/>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13:50-52</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Results for the Apostles</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90266766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2AFA8-C943-742C-573A-A4DD87F76C8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5EF28E9-144A-04DC-3A30-D78E9BB1AD7A}"/>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 Acts 13:52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Impact on the Pisidian Antioch Church</a:t>
            </a:r>
          </a:p>
        </p:txBody>
      </p:sp>
      <p:sp>
        <p:nvSpPr>
          <p:cNvPr id="161795" name="Rectangle 3">
            <a:extLst>
              <a:ext uri="{FF2B5EF4-FFF2-40B4-BE49-F238E27FC236}">
                <a16:creationId xmlns:a16="http://schemas.microsoft.com/office/drawing/2014/main" id="{D8CEA5E7-A0E5-B510-8099-28F2BAD5302E}"/>
              </a:ext>
            </a:extLst>
          </p:cNvPr>
          <p:cNvSpPr>
            <a:spLocks noGrp="1" noChangeArrowheads="1"/>
          </p:cNvSpPr>
          <p:nvPr>
            <p:ph type="body" idx="1"/>
          </p:nvPr>
        </p:nvSpPr>
        <p:spPr>
          <a:xfrm>
            <a:off x="762000" y="1981200"/>
            <a:ext cx="7772400" cy="28956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Joy (52a)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Holy Spirit (52b)</a:t>
            </a:r>
          </a:p>
          <a:p>
            <a:pPr marL="0" lvl="1" indent="-914400">
              <a:lnSpc>
                <a:spcPct val="100000"/>
              </a:lnSpc>
              <a:spcBef>
                <a:spcPts val="0"/>
              </a:spcBef>
              <a:spcAft>
                <a:spcPts val="2400"/>
              </a:spcAft>
              <a:buClr>
                <a:srgbClr val="00FFFF"/>
              </a:buClr>
              <a:buFont typeface="+mj-lt"/>
              <a:buAutoNum type="romanLcPeriod"/>
              <a:defRPr/>
            </a:pPr>
            <a:endParaRPr lang="en-US" sz="3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6914206A-7022-6505-89CE-3D158314A44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16694943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2AFA8-C943-742C-573A-A4DD87F76C8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D8CEA5E7-A0E5-B510-8099-28F2BAD5302E}"/>
              </a:ext>
            </a:extLst>
          </p:cNvPr>
          <p:cNvSpPr>
            <a:spLocks noGrp="1" noChangeArrowheads="1"/>
          </p:cNvSpPr>
          <p:nvPr>
            <p:ph type="body" idx="1"/>
          </p:nvPr>
        </p:nvSpPr>
        <p:spPr>
          <a:xfrm>
            <a:off x="762000" y="1981200"/>
            <a:ext cx="7772400" cy="28956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b="1" u="sng">
                <a:solidFill>
                  <a:srgbClr val="FFFFCC"/>
                </a:solidFill>
                <a:effectLst>
                  <a:outerShdw blurRad="38100" dist="38100" dir="2700000" algn="tl">
                    <a:srgbClr val="000000">
                      <a:alpha val="43137"/>
                    </a:srgbClr>
                  </a:outerShdw>
                </a:effectLst>
                <a:latin typeface="Calibri" panose="020F0502020204030204" pitchFamily="34" charset="0"/>
              </a:rPr>
              <a:t>Joy (52a)</a:t>
            </a:r>
            <a:endPar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ndParaRPr>
          </a:p>
          <a:p>
            <a:pPr marL="571500" lvl="3" indent="-571500">
              <a:lnSpc>
                <a:spcPct val="100000"/>
              </a:lnSpc>
              <a:spcBef>
                <a:spcPts val="0"/>
              </a:spcBef>
              <a:spcAft>
                <a:spcPts val="2400"/>
              </a:spcAft>
              <a:buClr>
                <a:srgbClr val="00FFFF"/>
              </a:buClr>
              <a:buFont typeface="+mj-lt"/>
              <a:buAutoNum type="romanLcPeriod"/>
              <a:defRPr/>
            </a:pPr>
            <a:r>
              <a:rPr lang="en-US" sz="3200">
                <a:effectLst>
                  <a:outerShdw blurRad="38100" dist="38100" dir="2700000" algn="tl">
                    <a:srgbClr val="000000">
                      <a:alpha val="43137"/>
                    </a:srgbClr>
                  </a:outerShdw>
                </a:effectLst>
                <a:latin typeface="Calibri" panose="020F0502020204030204" pitchFamily="34" charset="0"/>
              </a:rPr>
              <a:t>Holy Spirit (52b)</a:t>
            </a:r>
            <a:endParaRPr lang="en-US" sz="3200" dirty="0">
              <a:effectLst>
                <a:outerShdw blurRad="38100" dist="38100" dir="2700000" algn="tl">
                  <a:srgbClr val="000000">
                    <a:alpha val="43137"/>
                  </a:srgbClr>
                </a:outerShdw>
              </a:effectLst>
              <a:latin typeface="Calibri" panose="020F0502020204030204" pitchFamily="34" charset="0"/>
            </a:endParaRPr>
          </a:p>
          <a:p>
            <a:pPr marL="0" lvl="1" indent="-914400">
              <a:lnSpc>
                <a:spcPct val="100000"/>
              </a:lnSpc>
              <a:spcBef>
                <a:spcPts val="0"/>
              </a:spcBef>
              <a:spcAft>
                <a:spcPts val="2400"/>
              </a:spcAft>
              <a:buClr>
                <a:srgbClr val="00FFFF"/>
              </a:buClr>
              <a:buFont typeface="+mj-lt"/>
              <a:buAutoNum type="romanLcPeriod"/>
              <a:defRPr/>
            </a:pPr>
            <a:endParaRPr lang="en-US" sz="3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6914206A-7022-6505-89CE-3D158314A442}"/>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FC281CA-DF84-27F1-0473-C597BC76EDD9}"/>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FFC000"/>
              </a:buClr>
              <a:buFont typeface="+mj-lt"/>
              <a:buAutoNum type="alphaLcParenR" startAt="3"/>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 Acts 13:52</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Impact on the Pisidian Antioch Church</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302462429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2AFA8-C943-742C-573A-A4DD87F76C8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D8CEA5E7-A0E5-B510-8099-28F2BAD5302E}"/>
              </a:ext>
            </a:extLst>
          </p:cNvPr>
          <p:cNvSpPr>
            <a:spLocks noGrp="1" noChangeArrowheads="1"/>
          </p:cNvSpPr>
          <p:nvPr>
            <p:ph type="body" idx="1"/>
          </p:nvPr>
        </p:nvSpPr>
        <p:spPr>
          <a:xfrm>
            <a:off x="762000" y="1981200"/>
            <a:ext cx="7772400" cy="28956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a:effectLst>
                  <a:outerShdw blurRad="38100" dist="38100" dir="2700000" algn="tl">
                    <a:srgbClr val="000000">
                      <a:alpha val="43137"/>
                    </a:srgbClr>
                  </a:outerShdw>
                </a:effectLst>
                <a:latin typeface="Calibri" panose="020F0502020204030204" pitchFamily="34" charset="0"/>
              </a:rPr>
              <a:t>Joy (52a)</a:t>
            </a:r>
            <a:endParaRPr lang="en-US" sz="3200" dirty="0">
              <a:effectLst>
                <a:outerShdw blurRad="38100" dist="38100" dir="2700000" algn="tl">
                  <a:srgbClr val="000000">
                    <a:alpha val="43137"/>
                  </a:srgbClr>
                </a:outerShdw>
              </a:effectLst>
              <a:latin typeface="Calibri" panose="020F0502020204030204" pitchFamily="34" charset="0"/>
            </a:endParaRPr>
          </a:p>
          <a:p>
            <a:pPr marL="571500" lvl="3" indent="-571500">
              <a:lnSpc>
                <a:spcPct val="100000"/>
              </a:lnSpc>
              <a:spcBef>
                <a:spcPts val="0"/>
              </a:spcBef>
              <a:spcAft>
                <a:spcPts val="2400"/>
              </a:spcAft>
              <a:buClr>
                <a:srgbClr val="00FFFF"/>
              </a:buClr>
              <a:buFont typeface="+mj-lt"/>
              <a:buAutoNum type="romanLcPeriod"/>
              <a:defRPr/>
            </a:pPr>
            <a:r>
              <a:rPr lang="en-US" sz="3200" b="1" u="sng">
                <a:solidFill>
                  <a:srgbClr val="FFFFCC"/>
                </a:solidFill>
                <a:effectLst>
                  <a:outerShdw blurRad="38100" dist="38100" dir="2700000" algn="tl">
                    <a:srgbClr val="000000">
                      <a:alpha val="43137"/>
                    </a:srgbClr>
                  </a:outerShdw>
                </a:effectLst>
                <a:latin typeface="Calibri" panose="020F0502020204030204" pitchFamily="34" charset="0"/>
              </a:rPr>
              <a:t>Holy Spirit (52b)</a:t>
            </a:r>
            <a:endPar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endParaRPr>
          </a:p>
          <a:p>
            <a:pPr marL="0" lvl="1" indent="-914400">
              <a:lnSpc>
                <a:spcPct val="100000"/>
              </a:lnSpc>
              <a:spcBef>
                <a:spcPts val="0"/>
              </a:spcBef>
              <a:spcAft>
                <a:spcPts val="2400"/>
              </a:spcAft>
              <a:buClr>
                <a:srgbClr val="00FFFF"/>
              </a:buClr>
              <a:buFont typeface="+mj-lt"/>
              <a:buAutoNum type="romanLcPeriod"/>
              <a:defRPr/>
            </a:pPr>
            <a:endParaRPr lang="en-US" sz="3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6914206A-7022-6505-89CE-3D158314A442}"/>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FB3F1F28-08C7-A6F4-A606-8D5FD5148A82}"/>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FFC000"/>
              </a:buClr>
              <a:buFont typeface="+mj-lt"/>
              <a:buAutoNum type="alphaLcParenR" startAt="3"/>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 Acts 13:52</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Impact on the Pisidian Antioch Church</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158864681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329064-0A11-4186-A2B5-6AD0823CA4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8914" name="Rectangle 3"/>
          <p:cNvSpPr>
            <a:spLocks noChangeArrowheads="1"/>
          </p:cNvSpPr>
          <p:nvPr/>
        </p:nvSpPr>
        <p:spPr bwMode="auto">
          <a:xfrm>
            <a:off x="609600" y="0"/>
            <a:ext cx="10972798" cy="362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spcAft>
                <a:spcPts val="9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John 14:16-17</a:t>
            </a:r>
          </a:p>
          <a:p>
            <a:pPr algn="just">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ask the Father, and He will give you another Helper, that He may be with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truth, whom the world cannot receive, because it does not see Him or know Him,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know 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He abides with you and will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3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77E5962-EB9E-40BC-A5D8-EB4A986B32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7966" y="3581400"/>
            <a:ext cx="1456069" cy="1371600"/>
          </a:xfrm>
          <a:prstGeom prst="rect">
            <a:avLst/>
          </a:prstGeom>
        </p:spPr>
      </p:pic>
    </p:spTree>
    <p:extLst>
      <p:ext uri="{BB962C8B-B14F-4D97-AF65-F5344CB8AC3E}">
        <p14:creationId xmlns:p14="http://schemas.microsoft.com/office/powerpoint/2010/main" val="573336584"/>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AF7C1-AB91-2EE0-564E-FFF9EE49B4C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9360B9B-1ECF-C8A9-1EA1-60B3C233315E}"/>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80A86CF0-CEDF-FCA8-E6DC-87F609F766E6}"/>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148619D0-C092-0772-EC12-CE7D3A35C14F}"/>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20862202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EEC10-6103-464C-4866-303313D5DA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47BE1DE-2E68-30F0-5081-27CFAB8D534C}"/>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D1B1AF08-2198-6593-74A5-776562B249B3}"/>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DE8B59FE-AA38-207A-D1BF-B27C6C42B31F}"/>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897242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5B962-1D2B-C856-71FE-0D5B60022422}"/>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644C199E-706E-9E43-229D-78FEE1593B03}"/>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5772C8E6-95E6-241A-77F8-67AB8C55A5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F4DB28A7-41BF-2165-D677-F2EE5EB556A4}"/>
              </a:ext>
            </a:extLst>
          </p:cNvPr>
          <p:cNvSpPr>
            <a:spLocks noChangeArrowheads="1"/>
          </p:cNvSpPr>
          <p:nvPr/>
        </p:nvSpPr>
        <p:spPr bwMode="auto">
          <a:xfrm>
            <a:off x="5334000" y="2286000"/>
            <a:ext cx="609600" cy="3048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4" name="Oval 7">
            <a:extLst>
              <a:ext uri="{FF2B5EF4-FFF2-40B4-BE49-F238E27FC236}">
                <a16:creationId xmlns:a16="http://schemas.microsoft.com/office/drawing/2014/main" id="{A471E44C-62B6-3468-0FFA-724B0FC0771B}"/>
              </a:ext>
            </a:extLst>
          </p:cNvPr>
          <p:cNvSpPr>
            <a:spLocks noChangeArrowheads="1"/>
          </p:cNvSpPr>
          <p:nvPr/>
        </p:nvSpPr>
        <p:spPr bwMode="auto">
          <a:xfrm>
            <a:off x="5486400" y="762000"/>
            <a:ext cx="732183" cy="3048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245271854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1D10F-8BF7-0F18-041B-DF5780B1483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AED678F-4EF8-3768-3FF7-17342C36C7A8}"/>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EB39A9A5-AA78-5DBD-21EF-F94B022F646A}"/>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731D291A-67BB-E821-4C45-2494532F80F7}"/>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52764886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D37C7-12F9-6C95-8261-AA64F53019A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12DE4C8-A317-CFE2-1482-B9827CA7318A}"/>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D774A5ED-66BE-82CF-134C-34B7239F8267}"/>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6F23E4C9-B44B-EEAC-F55F-30631936B218}"/>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0974196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200135696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1CB13-4BB4-FFF0-3949-B6A79399596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C4131CE-5370-ADD9-CCA5-7D9EA2CDCADB}"/>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414AF997-9B17-52B1-6E78-A5A30BC77409}"/>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34FAB6CE-AB98-6208-31F0-3FA24B921E85}"/>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073724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BDD13-3307-A909-C33F-570399AE1496}"/>
            </a:ext>
          </a:extLst>
        </p:cNvPr>
        <p:cNvGrpSpPr/>
        <p:nvPr/>
      </p:nvGrpSpPr>
      <p:grpSpPr>
        <a:xfrm>
          <a:off x="0" y="0"/>
          <a:ext cx="0" cy="0"/>
          <a:chOff x="0" y="0"/>
          <a:chExt cx="0" cy="0"/>
        </a:xfrm>
      </p:grpSpPr>
      <p:pic>
        <p:nvPicPr>
          <p:cNvPr id="88067" name="Picture 3">
            <a:extLst>
              <a:ext uri="{FF2B5EF4-FFF2-40B4-BE49-F238E27FC236}">
                <a16:creationId xmlns:a16="http://schemas.microsoft.com/office/drawing/2014/main" id="{F51A8633-08A1-C99F-6DF8-161A9CCA547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56FAD2A9-0487-98F9-C049-03F00EBB5FB7}"/>
              </a:ext>
            </a:extLst>
          </p:cNvPr>
          <p:cNvSpPr>
            <a:spLocks noChangeArrowheads="1"/>
          </p:cNvSpPr>
          <p:nvPr/>
        </p:nvSpPr>
        <p:spPr bwMode="auto">
          <a:xfrm>
            <a:off x="8077200" y="3124200"/>
            <a:ext cx="533400" cy="3048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4" name="Oval 7">
            <a:extLst>
              <a:ext uri="{FF2B5EF4-FFF2-40B4-BE49-F238E27FC236}">
                <a16:creationId xmlns:a16="http://schemas.microsoft.com/office/drawing/2014/main" id="{C3F95CF4-A958-C457-CAA0-B371AD153D42}"/>
              </a:ext>
            </a:extLst>
          </p:cNvPr>
          <p:cNvSpPr>
            <a:spLocks noChangeArrowheads="1"/>
          </p:cNvSpPr>
          <p:nvPr/>
        </p:nvSpPr>
        <p:spPr bwMode="auto">
          <a:xfrm>
            <a:off x="8070574" y="2590800"/>
            <a:ext cx="616226" cy="3048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146021297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79DE7-13EE-10EE-758F-ADDA1C2F83D2}"/>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2E65EA37-2D29-51CC-41EF-5B97933FB0E6}"/>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E0940A8C-A68C-9C9D-E12E-F80D68735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819EB5C2-12EF-CB05-F5E3-F03651E844C4}"/>
              </a:ext>
            </a:extLst>
          </p:cNvPr>
          <p:cNvSpPr>
            <a:spLocks noChangeArrowheads="1"/>
          </p:cNvSpPr>
          <p:nvPr/>
        </p:nvSpPr>
        <p:spPr bwMode="auto">
          <a:xfrm>
            <a:off x="8839200" y="2743200"/>
            <a:ext cx="762000" cy="3048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4" name="Oval 7">
            <a:extLst>
              <a:ext uri="{FF2B5EF4-FFF2-40B4-BE49-F238E27FC236}">
                <a16:creationId xmlns:a16="http://schemas.microsoft.com/office/drawing/2014/main" id="{1D3489B0-4129-7FAA-A799-4F9C9E28E1FE}"/>
              </a:ext>
            </a:extLst>
          </p:cNvPr>
          <p:cNvSpPr>
            <a:spLocks noChangeArrowheads="1"/>
          </p:cNvSpPr>
          <p:nvPr/>
        </p:nvSpPr>
        <p:spPr bwMode="auto">
          <a:xfrm>
            <a:off x="5486400" y="762000"/>
            <a:ext cx="732183" cy="3048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3574132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600" dirty="0">
                <a:effectLst>
                  <a:outerShdw blurRad="38100" dist="38100" dir="2700000" algn="tl">
                    <a:srgbClr val="000000">
                      <a:alpha val="43137"/>
                    </a:srgbClr>
                  </a:outerShdw>
                </a:effectLst>
                <a:cs typeface="Calibri" panose="020F0502020204030204" pitchFamily="34" charset="0"/>
              </a:rPr>
              <a:t>, and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600" dirty="0">
                <a:effectLst>
                  <a:outerShdw blurRad="38100" dist="38100" dir="2700000" algn="tl">
                    <a:srgbClr val="000000">
                      <a:alpha val="43137"/>
                    </a:srgbClr>
                  </a:outerShdw>
                </a:effectLst>
                <a:cs typeface="Calibri" panose="020F0502020204030204" pitchFamily="34" charset="0"/>
              </a:rPr>
              <a:t>, and even to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D5993D9-EDDA-4CE1-A960-FCC92CE6DB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336462283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3E981-3D8E-9A4F-7657-143442DF8A0D}"/>
            </a:ext>
          </a:extLst>
        </p:cNvPr>
        <p:cNvGrpSpPr/>
        <p:nvPr/>
      </p:nvGrpSpPr>
      <p:grpSpPr>
        <a:xfrm>
          <a:off x="0" y="0"/>
          <a:ext cx="0" cy="0"/>
          <a:chOff x="0" y="0"/>
          <a:chExt cx="0" cy="0"/>
        </a:xfrm>
      </p:grpSpPr>
      <p:pic>
        <p:nvPicPr>
          <p:cNvPr id="88067" name="Picture 3">
            <a:extLst>
              <a:ext uri="{FF2B5EF4-FFF2-40B4-BE49-F238E27FC236}">
                <a16:creationId xmlns:a16="http://schemas.microsoft.com/office/drawing/2014/main" id="{7645C4EB-650E-BAA9-2BB8-9BC808B7CD9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15989F9C-A0CD-91E1-806C-957C54906BBB}"/>
              </a:ext>
            </a:extLst>
          </p:cNvPr>
          <p:cNvSpPr>
            <a:spLocks noChangeArrowheads="1"/>
          </p:cNvSpPr>
          <p:nvPr/>
        </p:nvSpPr>
        <p:spPr bwMode="auto">
          <a:xfrm>
            <a:off x="9525000" y="2935357"/>
            <a:ext cx="838200" cy="3048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4" name="Oval 7">
            <a:extLst>
              <a:ext uri="{FF2B5EF4-FFF2-40B4-BE49-F238E27FC236}">
                <a16:creationId xmlns:a16="http://schemas.microsoft.com/office/drawing/2014/main" id="{1F47C365-2DA4-17FF-07AF-F51F7154D2E7}"/>
              </a:ext>
            </a:extLst>
          </p:cNvPr>
          <p:cNvSpPr>
            <a:spLocks noChangeArrowheads="1"/>
          </p:cNvSpPr>
          <p:nvPr/>
        </p:nvSpPr>
        <p:spPr bwMode="auto">
          <a:xfrm>
            <a:off x="8070574" y="2590800"/>
            <a:ext cx="616226" cy="3048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267214744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5B1FD-060E-89B0-8DA6-CF0B97D4A34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42CBF4A-0ADF-4DAE-1867-4356AC7FDA44}"/>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err="1">
                <a:effectLst>
                  <a:outerShdw blurRad="38100" dist="38100" dir="2700000" algn="tl">
                    <a:srgbClr val="000000">
                      <a:alpha val="43137"/>
                    </a:srgbClr>
                  </a:outerShdw>
                </a:effectLst>
                <a:latin typeface="+mn-lt"/>
                <a:ea typeface="+mn-ea"/>
                <a:cs typeface="+mn-cs"/>
              </a:rPr>
              <a:t>Pisidian</a:t>
            </a:r>
            <a:r>
              <a:rPr lang="en-US" sz="2800" dirty="0">
                <a:effectLst>
                  <a:outerShdw blurRad="38100" dist="38100" dir="2700000" algn="tl">
                    <a:srgbClr val="000000">
                      <a:alpha val="43137"/>
                    </a:srgbClr>
                  </a:outerShdw>
                </a:effectLst>
                <a:latin typeface="+mn-lt"/>
                <a:ea typeface="+mn-ea"/>
                <a:cs typeface="+mn-cs"/>
              </a:rPr>
              <a:t> Antioch Ministry</a:t>
            </a:r>
          </a:p>
        </p:txBody>
      </p:sp>
      <p:sp>
        <p:nvSpPr>
          <p:cNvPr id="161795" name="Rectangle 3">
            <a:extLst>
              <a:ext uri="{FF2B5EF4-FFF2-40B4-BE49-F238E27FC236}">
                <a16:creationId xmlns:a16="http://schemas.microsoft.com/office/drawing/2014/main" id="{5E6E6DA4-CAC8-A4E0-4CC3-3DA0174C989B}"/>
              </a:ext>
            </a:extLst>
          </p:cNvPr>
          <p:cNvSpPr>
            <a:spLocks noGrp="1" noChangeArrowheads="1"/>
          </p:cNvSpPr>
          <p:nvPr>
            <p:ph type="body" idx="1"/>
          </p:nvPr>
        </p:nvSpPr>
        <p:spPr>
          <a:xfrm>
            <a:off x="683684" y="2106083"/>
            <a:ext cx="7713556"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Cyprus to </a:t>
            </a:r>
            <a:r>
              <a:rPr lang="en-US" sz="3200" dirty="0" err="1">
                <a:effectLst>
                  <a:outerShdw blurRad="38100" dist="38100" dir="2700000" algn="tl">
                    <a:srgbClr val="000000">
                      <a:alpha val="43137"/>
                    </a:srgbClr>
                  </a:outerShdw>
                </a:effectLst>
                <a:latin typeface="Calibri" panose="020F0502020204030204" pitchFamily="34" charset="0"/>
              </a:rPr>
              <a:t>Perga</a:t>
            </a:r>
            <a:r>
              <a:rPr lang="en-US" sz="3200" dirty="0">
                <a:effectLst>
                  <a:outerShdw blurRad="38100" dist="38100" dir="2700000" algn="tl">
                    <a:srgbClr val="000000">
                      <a:alpha val="43137"/>
                    </a:srgbClr>
                  </a:outerShdw>
                </a:effectLst>
                <a:latin typeface="Calibri" panose="020F0502020204030204" pitchFamily="34" charset="0"/>
              </a:rPr>
              <a:t> journey (13a)</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John Mark’s departure (13b)</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Journey to </a:t>
            </a:r>
            <a:r>
              <a:rPr lang="en-US" sz="3200" dirty="0" err="1">
                <a:effectLst>
                  <a:outerShdw blurRad="38100" dist="38100" dir="2700000" algn="tl">
                    <a:srgbClr val="000000">
                      <a:alpha val="43137"/>
                    </a:srgbClr>
                  </a:outerShdw>
                </a:effectLst>
                <a:latin typeface="Calibri" panose="020F0502020204030204" pitchFamily="34" charset="0"/>
              </a:rPr>
              <a:t>Pisidian</a:t>
            </a:r>
            <a:r>
              <a:rPr lang="en-US" sz="3200" dirty="0">
                <a:effectLst>
                  <a:outerShdw blurRad="38100" dist="38100" dir="2700000" algn="tl">
                    <a:srgbClr val="000000">
                      <a:alpha val="43137"/>
                    </a:srgbClr>
                  </a:outerShdw>
                </a:effectLst>
                <a:latin typeface="Calibri" panose="020F0502020204030204" pitchFamily="34" charset="0"/>
              </a:rPr>
              <a:t> Antioch via </a:t>
            </a:r>
            <a:r>
              <a:rPr lang="en-US" sz="3200" dirty="0" err="1">
                <a:effectLst>
                  <a:outerShdw blurRad="38100" dist="38100" dir="2700000" algn="tl">
                    <a:srgbClr val="000000">
                      <a:alpha val="43137"/>
                    </a:srgbClr>
                  </a:outerShdw>
                </a:effectLst>
                <a:latin typeface="Calibri" panose="020F0502020204030204" pitchFamily="34" charset="0"/>
              </a:rPr>
              <a:t>Perga</a:t>
            </a:r>
            <a:r>
              <a:rPr lang="en-US" sz="3200" dirty="0">
                <a:effectLst>
                  <a:outerShdw blurRad="38100" dist="38100" dir="2700000" algn="tl">
                    <a:srgbClr val="000000">
                      <a:alpha val="43137"/>
                    </a:srgbClr>
                  </a:outerShdw>
                </a:effectLst>
                <a:latin typeface="Calibri" panose="020F0502020204030204" pitchFamily="34" charset="0"/>
              </a:rPr>
              <a:t> (14a)</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Occasion for Paul’s message (14b-15)</a:t>
            </a:r>
          </a:p>
        </p:txBody>
      </p:sp>
      <p:pic>
        <p:nvPicPr>
          <p:cNvPr id="3" name="Picture 2">
            <a:extLst>
              <a:ext uri="{FF2B5EF4-FFF2-40B4-BE49-F238E27FC236}">
                <a16:creationId xmlns:a16="http://schemas.microsoft.com/office/drawing/2014/main" id="{5455BCED-A249-CD20-7603-10EBD75F3A73}"/>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321555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13:14b-15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Occasion for Paul’s Message</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2286000"/>
            <a:ext cx="7772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Synagogue’s location (14b)</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Synagogue’s invitation (15)</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825115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2286000"/>
            <a:ext cx="7772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Synagogue’s location (14b)</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Synagogue’s invitation (15)</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F254536B-144F-2F7C-FAD1-8E2274D3B054}"/>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4"/>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13:14b-15</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Occasion for Paul’s Message</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132458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4584A-E562-7D75-1E67-D13C03AD234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2B167B99-F501-9600-422D-75B1BC441B63}"/>
              </a:ext>
            </a:extLst>
          </p:cNvPr>
          <p:cNvSpPr>
            <a:spLocks noGrp="1" noChangeArrowheads="1"/>
          </p:cNvSpPr>
          <p:nvPr>
            <p:ph type="body" idx="1"/>
          </p:nvPr>
        </p:nvSpPr>
        <p:spPr>
          <a:xfrm>
            <a:off x="762000" y="2286000"/>
            <a:ext cx="7772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Synagogue’s location (14b)</a:t>
            </a:r>
          </a:p>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Synagogue’s invitation (15)</a:t>
            </a:r>
          </a:p>
        </p:txBody>
      </p:sp>
      <p:pic>
        <p:nvPicPr>
          <p:cNvPr id="2" name="Picture 1">
            <a:extLst>
              <a:ext uri="{FF2B5EF4-FFF2-40B4-BE49-F238E27FC236}">
                <a16:creationId xmlns:a16="http://schemas.microsoft.com/office/drawing/2014/main" id="{F9183FD9-F761-A664-BCAF-B6A6ABC0F753}"/>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BF9E5DDE-1F21-91CA-2E55-402C9EC794E6}"/>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4"/>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13:14b-15</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Occasion for Paul’s Message</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2937479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305B45-F06D-4104-83FA-CF6C385276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3016210"/>
          </a:xfrm>
          <a:prstGeom prst="rect">
            <a:avLst/>
          </a:prstGeom>
          <a:noFill/>
          <a:ln w="28575">
            <a:noFill/>
            <a:miter lim="800000"/>
            <a:headEnd/>
            <a:tailEnd/>
          </a:ln>
        </p:spPr>
        <p:txBody>
          <a:bodyPr wrap="square">
            <a:spAutoFit/>
          </a:bodyPr>
          <a:lstStyle/>
          <a:p>
            <a:pPr marL="342900" indent="-342900" algn="ctr">
              <a:lnSpc>
                <a:spcPct val="90000"/>
              </a:lnSpc>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John 5:39, 46</a:t>
            </a:r>
          </a:p>
          <a:p>
            <a:pPr algn="just" eaLnBrk="1" fontAlgn="auto" hangingPunct="1">
              <a:spcBef>
                <a:spcPts val="0"/>
              </a:spcBef>
              <a:spcAft>
                <a:spcPts val="0"/>
              </a:spcAft>
              <a:defRPr/>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search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you think that in them you have eternal life;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these that testify about Me…</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you believed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would believe Me, for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wrote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631B1B7-4EA8-DDD0-0C5E-54C51330FFF6}"/>
              </a:ext>
            </a:extLst>
          </p:cNvPr>
          <p:cNvPicPr>
            <a:picLocks noChangeAspect="1"/>
          </p:cNvPicPr>
          <p:nvPr/>
        </p:nvPicPr>
        <p:blipFill>
          <a:blip r:embed="rId3"/>
          <a:stretch>
            <a:fillRect/>
          </a:stretch>
        </p:blipFill>
        <p:spPr>
          <a:xfrm>
            <a:off x="5181600" y="3048000"/>
            <a:ext cx="182880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64352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05A0DD-D3BF-4BB9-ADD8-1FEC68F4D0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739759"/>
          </a:xfrm>
          <a:prstGeom prst="rect">
            <a:avLst/>
          </a:prstGeom>
          <a:noFill/>
          <a:ln w="28575">
            <a:noFill/>
            <a:miter lim="800000"/>
            <a:headEnd/>
            <a:tailEnd/>
          </a:ln>
        </p:spPr>
        <p:txBody>
          <a:bodyPr wrap="square">
            <a:spAutoFit/>
          </a:bodyPr>
          <a:lstStyle/>
          <a:p>
            <a:pPr marL="342900" indent="-342900" algn="ctr">
              <a:lnSpc>
                <a:spcPct val="90000"/>
              </a:lnSpc>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Luke 24:27, 44</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27</a:t>
            </a:r>
            <a:r>
              <a:rPr lang="en-US" b="1" baseline="30000" dirty="0"/>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beginning with Moses and with all the prophets, He explained to them the things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Himself in all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44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He said to them, ‘These are My words which I spoke to you while I was still with you, that all things which are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Law of 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Psalms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must be fulfilled.’”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3370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91C066-6215-456E-8919-11FF058B3F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232202"/>
          </a:xfrm>
          <a:prstGeom prst="rect">
            <a:avLst/>
          </a:prstGeom>
          <a:noFill/>
          <a:ln w="28575">
            <a:noFill/>
            <a:miter lim="800000"/>
            <a:headEnd/>
            <a:tailEnd/>
          </a:ln>
        </p:spPr>
        <p:txBody>
          <a:bodyPr wrap="square">
            <a:spAutoFit/>
          </a:bodyPr>
          <a:lstStyle/>
          <a:p>
            <a:pPr marL="342900" indent="-342900" algn="ctr">
              <a:lnSpc>
                <a:spcPct val="90000"/>
              </a:lnSpc>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17:1-3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when they had traveled through Amphipolis and Apollonia, they came to Thessalonica, where there was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synagogue of the Jews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latin typeface="Calibri" panose="020F0502020204030204" pitchFamily="34" charset="0"/>
                <a:cs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according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Paul’s custom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 visited them, and for three Sabbaths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reasoned with them from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explaining and giving evidence that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 had to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suffer and rise from the dead, and saying, “This Jesus whom I am proclaiming to you is the Christ.”</a:t>
            </a:r>
          </a:p>
        </p:txBody>
      </p:sp>
    </p:spTree>
    <p:extLst>
      <p:ext uri="{BB962C8B-B14F-4D97-AF65-F5344CB8AC3E}">
        <p14:creationId xmlns:p14="http://schemas.microsoft.com/office/powerpoint/2010/main" val="898002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29EE08-EA48-4F24-B6D0-3DD833596F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297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a:lnSpc>
                <a:spcPct val="90000"/>
              </a:lnSpc>
              <a:spcAft>
                <a:spcPts val="900"/>
              </a:spcAft>
              <a:buClr>
                <a:schemeClr val="tx1"/>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15:3-4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I handed down to you as of first importance what I also received, that Christ died for our sins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that He was buried, and that He was raised on the third day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2489258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C528A-A536-F20A-6BBB-CC114512FBB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951A2DE-43E2-7D5B-1A56-C985B3B7764C}"/>
              </a:ext>
            </a:extLst>
          </p:cNvPr>
          <p:cNvSpPr>
            <a:spLocks noGrp="1" noChangeArrowheads="1"/>
          </p:cNvSpPr>
          <p:nvPr>
            <p:ph type="body" idx="1"/>
          </p:nvPr>
        </p:nvSpPr>
        <p:spPr>
          <a:xfrm>
            <a:off x="609600" y="1866900"/>
            <a:ext cx="8458200" cy="3124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Journey to </a:t>
            </a:r>
            <a:r>
              <a:rPr lang="en-US" sz="3200" dirty="0" err="1">
                <a:effectLst>
                  <a:outerShdw blurRad="38100" dist="38100" dir="2700000" algn="tl">
                    <a:srgbClr val="000000">
                      <a:alpha val="43137"/>
                    </a:srgbClr>
                  </a:outerShdw>
                </a:effectLst>
                <a:latin typeface="Calibri" panose="020F0502020204030204" pitchFamily="34" charset="0"/>
              </a:rPr>
              <a:t>Pisidian</a:t>
            </a:r>
            <a:r>
              <a:rPr lang="en-US" sz="3200" dirty="0">
                <a:effectLst>
                  <a:outerShdw blurRad="38100" dist="38100" dir="2700000" algn="tl">
                    <a:srgbClr val="000000">
                      <a:alpha val="43137"/>
                    </a:srgbClr>
                  </a:outerShdw>
                </a:effectLst>
                <a:latin typeface="Calibri" panose="020F0502020204030204" pitchFamily="34" charset="0"/>
              </a:rPr>
              <a:t> Antioch (13-15)</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Paul’s message (16-41)</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Results of Paul’s message (42-52)</a:t>
            </a:r>
          </a:p>
        </p:txBody>
      </p:sp>
      <p:sp>
        <p:nvSpPr>
          <p:cNvPr id="3" name="Rectangle 2">
            <a:extLst>
              <a:ext uri="{FF2B5EF4-FFF2-40B4-BE49-F238E27FC236}">
                <a16:creationId xmlns:a16="http://schemas.microsoft.com/office/drawing/2014/main" id="{A90B5313-1E97-956E-B687-42CC966B9868}"/>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Pisidia</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Antioch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13:13-52</a:t>
            </a:r>
          </a:p>
        </p:txBody>
      </p:sp>
      <p:pic>
        <p:nvPicPr>
          <p:cNvPr id="2" name="Picture 1">
            <a:extLst>
              <a:ext uri="{FF2B5EF4-FFF2-40B4-BE49-F238E27FC236}">
                <a16:creationId xmlns:a16="http://schemas.microsoft.com/office/drawing/2014/main" id="{3E0A8185-0007-662E-8938-D1F79F6C96C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626163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835C6B1-F559-8B8A-3DEF-37AF46BEFA7B}"/>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Structure (Acts 1:8)</a:t>
            </a:r>
          </a:p>
        </p:txBody>
      </p:sp>
      <p:sp>
        <p:nvSpPr>
          <p:cNvPr id="27651" name="Rectangle 3">
            <a:extLst>
              <a:ext uri="{FF2B5EF4-FFF2-40B4-BE49-F238E27FC236}">
                <a16:creationId xmlns:a16="http://schemas.microsoft.com/office/drawing/2014/main" id="{3A5DC6F5-8510-436D-E8B0-6070C4A606E1}"/>
              </a:ext>
            </a:extLst>
          </p:cNvPr>
          <p:cNvSpPr>
            <a:spLocks noGrp="1" noChangeArrowheads="1"/>
          </p:cNvSpPr>
          <p:nvPr>
            <p:ph idx="1"/>
          </p:nvPr>
        </p:nvSpPr>
        <p:spPr>
          <a:xfrm>
            <a:off x="609600" y="1143001"/>
            <a:ext cx="8305800" cy="5033962"/>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Jerusalem (Acts 1–7)</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Judea and Samaria (Acts 8–12)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b="1" dirty="0">
                <a:solidFill>
                  <a:srgbClr val="FFFFCC"/>
                </a:solidFill>
                <a:effectLst>
                  <a:outerShdw blurRad="38100" dist="38100" dir="2700000" algn="tl">
                    <a:srgbClr val="000000">
                      <a:alpha val="43137"/>
                    </a:srgbClr>
                  </a:outerShdw>
                </a:effectLst>
              </a:rPr>
              <a:t>Remotest part of the earth (Acts 13–28)</a:t>
            </a:r>
          </a:p>
          <a:p>
            <a:pPr marL="914400" lvl="1" indent="-457200">
              <a:lnSpc>
                <a:spcPct val="100000"/>
              </a:lnSpc>
              <a:spcBef>
                <a:spcPts val="0"/>
              </a:spcBef>
              <a:spcAft>
                <a:spcPts val="1200"/>
              </a:spcAft>
              <a:buClr>
                <a:srgbClr val="FF00FF"/>
              </a:buClr>
            </a:pPr>
            <a:r>
              <a:rPr lang="en-US" altLang="en-US" sz="3200" b="1" u="sng" dirty="0">
                <a:solidFill>
                  <a:srgbClr val="FFFFCC"/>
                </a:solidFill>
              </a:rPr>
              <a:t>1</a:t>
            </a:r>
            <a:r>
              <a:rPr lang="en-US" altLang="en-US" sz="3200" b="1" u="sng" baseline="30000" dirty="0">
                <a:solidFill>
                  <a:srgbClr val="FFFFCC"/>
                </a:solidFill>
              </a:rPr>
              <a:t>st</a:t>
            </a:r>
            <a:r>
              <a:rPr lang="en-US" altLang="en-US" sz="3200" b="1" u="sng" dirty="0">
                <a:solidFill>
                  <a:srgbClr val="FFFFCC"/>
                </a:solidFill>
              </a:rPr>
              <a:t> missionary journey (Acts 13–14)</a:t>
            </a:r>
          </a:p>
          <a:p>
            <a:pPr marL="914400" lvl="1" indent="-457200">
              <a:lnSpc>
                <a:spcPct val="100000"/>
              </a:lnSpc>
              <a:spcBef>
                <a:spcPts val="0"/>
              </a:spcBef>
              <a:spcAft>
                <a:spcPts val="1200"/>
              </a:spcAft>
              <a:buClr>
                <a:srgbClr val="FF00FF"/>
              </a:buClr>
            </a:pPr>
            <a:r>
              <a:rPr lang="en-US" altLang="en-US" sz="3200" dirty="0"/>
              <a:t>Jerusalem council (Acts 15:1-35)</a:t>
            </a:r>
          </a:p>
          <a:p>
            <a:pPr marL="914400" lvl="1" indent="-457200">
              <a:lnSpc>
                <a:spcPct val="100000"/>
              </a:lnSpc>
              <a:spcBef>
                <a:spcPts val="0"/>
              </a:spcBef>
              <a:spcAft>
                <a:spcPts val="1200"/>
              </a:spcAft>
              <a:buClr>
                <a:srgbClr val="FF00FF"/>
              </a:buClr>
            </a:pPr>
            <a:r>
              <a:rPr lang="en-US" altLang="en-US" sz="3200" dirty="0"/>
              <a:t>2</a:t>
            </a:r>
            <a:r>
              <a:rPr lang="en-US" altLang="en-US" sz="3200" baseline="30000" dirty="0"/>
              <a:t>nd</a:t>
            </a:r>
            <a:r>
              <a:rPr lang="en-US" altLang="en-US" sz="3200" dirty="0"/>
              <a:t> missionary journey (Acts 15:36 –18:22)</a:t>
            </a:r>
          </a:p>
          <a:p>
            <a:pPr marL="914400" lvl="1" indent="-457200">
              <a:lnSpc>
                <a:spcPct val="100000"/>
              </a:lnSpc>
              <a:spcBef>
                <a:spcPts val="0"/>
              </a:spcBef>
              <a:spcAft>
                <a:spcPts val="1200"/>
              </a:spcAft>
              <a:buClr>
                <a:srgbClr val="FF00FF"/>
              </a:buClr>
            </a:pPr>
            <a:r>
              <a:rPr lang="en-US" altLang="en-US" sz="3200" dirty="0"/>
              <a:t>3</a:t>
            </a:r>
            <a:r>
              <a:rPr lang="en-US" altLang="en-US" sz="3200" baseline="30000" dirty="0"/>
              <a:t>rd</a:t>
            </a:r>
            <a:r>
              <a:rPr lang="en-US" altLang="en-US" sz="3200" dirty="0"/>
              <a:t> missionary journey (Acts 18:23–21:17)</a:t>
            </a:r>
          </a:p>
          <a:p>
            <a:pPr marL="914400" lvl="1" indent="-457200">
              <a:lnSpc>
                <a:spcPct val="100000"/>
              </a:lnSpc>
              <a:spcBef>
                <a:spcPts val="0"/>
              </a:spcBef>
              <a:spcAft>
                <a:spcPts val="1200"/>
              </a:spcAft>
              <a:buClr>
                <a:srgbClr val="FF00FF"/>
              </a:buClr>
            </a:pPr>
            <a:r>
              <a:rPr lang="en-US" altLang="en-US" sz="3200" dirty="0"/>
              <a:t>Trip to Rome (Acts 21:18–28:31)</a:t>
            </a:r>
          </a:p>
        </p:txBody>
      </p:sp>
      <p:pic>
        <p:nvPicPr>
          <p:cNvPr id="3" name="Picture 2">
            <a:extLst>
              <a:ext uri="{FF2B5EF4-FFF2-40B4-BE49-F238E27FC236}">
                <a16:creationId xmlns:a16="http://schemas.microsoft.com/office/drawing/2014/main" id="{C5931ECC-E48B-4994-3CF8-6C181087D71C}"/>
              </a:ext>
            </a:extLst>
          </p:cNvPr>
          <p:cNvPicPr>
            <a:picLocks noChangeAspect="1"/>
          </p:cNvPicPr>
          <p:nvPr/>
        </p:nvPicPr>
        <p:blipFill>
          <a:blip r:embed="rId2"/>
          <a:stretch>
            <a:fillRect/>
          </a:stretch>
        </p:blipFill>
        <p:spPr>
          <a:xfrm>
            <a:off x="8915400" y="2057400"/>
            <a:ext cx="2677732" cy="2743200"/>
          </a:xfrm>
          <a:prstGeom prst="rect">
            <a:avLst/>
          </a:prstGeom>
        </p:spPr>
      </p:pic>
      <p:pic>
        <p:nvPicPr>
          <p:cNvPr id="4" name="Picture 3">
            <a:extLst>
              <a:ext uri="{FF2B5EF4-FFF2-40B4-BE49-F238E27FC236}">
                <a16:creationId xmlns:a16="http://schemas.microsoft.com/office/drawing/2014/main" id="{9EFF9151-7963-0E5E-3CEB-6818D5CFD8B6}"/>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9E4213A-463A-0DE1-0CEC-EFC15B9350FA}"/>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13:16-41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Paul’s Message</a:t>
            </a:r>
          </a:p>
        </p:txBody>
      </p:sp>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662517" y="1333499"/>
            <a:ext cx="7162800" cy="2286001"/>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Introduction (16)</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Historical background (17-22)</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Messiah (23-25)</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Gospel (26-29)</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Resurrection (30-37)</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Application to Paul’s audience (38-39)</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Warning (40-41)</a:t>
            </a: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551452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662517" y="1333499"/>
            <a:ext cx="7162800" cy="2286001"/>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Introduction (16)</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Historical background (17-22)</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Messiah (23-25)</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Gospel (26-29)</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Resurrection (30-37)</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Application to Paul’s audience (38-39)</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Warning (40-41)</a:t>
            </a: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F50D428C-2819-A8B9-3D1A-0A0E36B52722}"/>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13:16-41</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Paul’s Message</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4889567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662517" y="1333499"/>
            <a:ext cx="7162800" cy="2286001"/>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Introduction (16)</a:t>
            </a:r>
          </a:p>
          <a:p>
            <a:pPr marL="457200" lvl="3" indent="-457200">
              <a:lnSpc>
                <a:spcPct val="100000"/>
              </a:lnSpc>
              <a:spcBef>
                <a:spcPts val="0"/>
              </a:spcBef>
              <a:spcAft>
                <a:spcPts val="12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Historical background (17-22)</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Messiah (23-25)</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Gospel (26-29)</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Resurrection (30-37)</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Application to Paul’s audience (38-39)</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Warning (40-41)</a:t>
            </a: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327517F-FC45-CB60-0522-B3258C524D95}"/>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13:16-41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Paul’s Message</a:t>
            </a:r>
          </a:p>
        </p:txBody>
      </p:sp>
    </p:spTree>
    <p:extLst>
      <p:ext uri="{BB962C8B-B14F-4D97-AF65-F5344CB8AC3E}">
        <p14:creationId xmlns:p14="http://schemas.microsoft.com/office/powerpoint/2010/main" val="34152967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13:17-22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Historical Background</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1752600"/>
            <a:ext cx="7772400" cy="28956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Exodus (17)</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Wilderness wanderings (18)</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Conquest (19)</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Judges (20)</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Saul (21)</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David (22)</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2204762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1752600"/>
            <a:ext cx="7772400" cy="28956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Exodus (17)</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Wilderness wanderings (18)</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Conquest (19)</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Judges (20)</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Saul (21)</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David (22)</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B41969EE-C2E9-1DB9-4A54-FA239DC7A49D}"/>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2"/>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13:17-22</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Historical Background</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7199343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335FA-104E-3B8F-8FD1-79240252062B}"/>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EF01BA7-C595-4E43-6853-9A44CFFE5A82}"/>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1"/>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rgbClr val="0000CC"/>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rgbClr val="0000CC"/>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rgbClr val="0000CC"/>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rgbClr val="0000CC"/>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17386019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1752600"/>
            <a:ext cx="7772400" cy="28956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Exodus (17)</a:t>
            </a:r>
          </a:p>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Wilderness wanderings (18)</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Conquest (19)</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Judges (20)</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Saul (21)</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David (22)</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ABBD2E75-0AAA-4AC2-B06C-2CD987FBB33F}"/>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2"/>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13:17-22</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Historical Background</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10696863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34356707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7DB791-CF17-A9C3-AEC1-FC736ECC8864}"/>
              </a:ext>
            </a:extLst>
          </p:cNvPr>
          <p:cNvPicPr>
            <a:picLocks noChangeAspect="1"/>
          </p:cNvPicPr>
          <p:nvPr/>
        </p:nvPicPr>
        <p:blipFill>
          <a:blip r:embed="rId2"/>
          <a:stretch>
            <a:fillRect/>
          </a:stretch>
        </p:blipFill>
        <p:spPr>
          <a:xfrm>
            <a:off x="1688431" y="228600"/>
            <a:ext cx="8815138" cy="6400800"/>
          </a:xfrm>
          <a:prstGeom prst="rect">
            <a:avLst/>
          </a:prstGeom>
        </p:spPr>
      </p:pic>
    </p:spTree>
    <p:extLst>
      <p:ext uri="{BB962C8B-B14F-4D97-AF65-F5344CB8AC3E}">
        <p14:creationId xmlns:p14="http://schemas.microsoft.com/office/powerpoint/2010/main" val="40335960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1752600"/>
            <a:ext cx="7772400" cy="28956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Exodus (17)</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Wilderness wanderings (18)</a:t>
            </a:r>
          </a:p>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Conquest (19)</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Judges (20)</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Saul (21)</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David (22)</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892A64C0-52F3-05CA-2DA8-00B027B00B15}"/>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2"/>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13:17-22</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Historical Background</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3063852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32E7A-C270-B9BA-9BD5-E99E0CB2E6A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F385C06-F8A4-5480-56ED-E5AFAA3DE6AB}"/>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35A153DE-3BF6-D1FF-215F-75CF01364FF9}"/>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97FB3897-BFEC-F579-3E34-D77A4B818BED}"/>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247118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AF28A9-4A19-ACD5-E139-7ACDD912BB73}"/>
              </a:ext>
            </a:extLst>
          </p:cNvPr>
          <p:cNvPicPr>
            <a:picLocks noChangeAspect="1"/>
          </p:cNvPicPr>
          <p:nvPr/>
        </p:nvPicPr>
        <p:blipFill>
          <a:blip r:embed="rId2"/>
          <a:stretch>
            <a:fillRect/>
          </a:stretch>
        </p:blipFill>
        <p:spPr>
          <a:xfrm>
            <a:off x="4383722" y="137160"/>
            <a:ext cx="3424557" cy="6583680"/>
          </a:xfrm>
          <a:prstGeom prst="rect">
            <a:avLst/>
          </a:prstGeom>
        </p:spPr>
      </p:pic>
    </p:spTree>
    <p:extLst>
      <p:ext uri="{BB962C8B-B14F-4D97-AF65-F5344CB8AC3E}">
        <p14:creationId xmlns:p14="http://schemas.microsoft.com/office/powerpoint/2010/main" val="41235333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61018-5B2C-E571-DA59-2D20B3A636E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82A6883-D6DC-E237-8FB3-5C586F29145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88420" y="228600"/>
            <a:ext cx="4215161"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880175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B2E57B-5266-9ABF-3732-C62D06BCCB4A}"/>
              </a:ext>
            </a:extLst>
          </p:cNvPr>
          <p:cNvPicPr>
            <a:picLocks noChangeAspect="1"/>
          </p:cNvPicPr>
          <p:nvPr/>
        </p:nvPicPr>
        <p:blipFill>
          <a:blip r:embed="rId2"/>
          <a:stretch>
            <a:fillRect/>
          </a:stretch>
        </p:blipFill>
        <p:spPr>
          <a:xfrm>
            <a:off x="609600" y="348175"/>
            <a:ext cx="10972800" cy="6161650"/>
          </a:xfrm>
          <a:prstGeom prst="rect">
            <a:avLst/>
          </a:prstGeom>
        </p:spPr>
      </p:pic>
    </p:spTree>
    <p:extLst>
      <p:ext uri="{BB962C8B-B14F-4D97-AF65-F5344CB8AC3E}">
        <p14:creationId xmlns:p14="http://schemas.microsoft.com/office/powerpoint/2010/main" val="34418338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1752600"/>
            <a:ext cx="7772400" cy="28956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Exodus (17)</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Wilderness wanderings (18)</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Conquest (19)</a:t>
            </a:r>
          </a:p>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Judges (20)</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Saul (21)</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David (22)</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A42141AB-0BF1-E4A5-1D57-67642D817358}"/>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2"/>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13:17-22</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Historical Background</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13679158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1752600"/>
            <a:ext cx="7772400" cy="28956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Exodus (17)</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Wilderness wanderings (18)</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Conquest (19)</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Judges (20)</a:t>
            </a:r>
          </a:p>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Saul (21)</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David (22)</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90F8CEC7-8739-37F3-EE5A-857A4AE637FC}"/>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2"/>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13:17-22</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Historical Background</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37416532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AB3AE-460B-EB3B-4D78-2B2E4A7FC02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431001D-C115-9D79-9AFB-5A8C0BD596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a:extLst>
              <a:ext uri="{FF2B5EF4-FFF2-40B4-BE49-F238E27FC236}">
                <a16:creationId xmlns:a16="http://schemas.microsoft.com/office/drawing/2014/main" id="{FFC57CFD-3D25-8C02-4615-A855BDC534FE}"/>
              </a:ext>
            </a:extLst>
          </p:cNvPr>
          <p:cNvSpPr>
            <a:spLocks noChangeArrowheads="1"/>
          </p:cNvSpPr>
          <p:nvPr/>
        </p:nvSpPr>
        <p:spPr bwMode="auto">
          <a:xfrm>
            <a:off x="609600" y="1"/>
            <a:ext cx="10972800" cy="248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a:lnSpc>
                <a:spcPct val="90000"/>
              </a:lnSpc>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49:10</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scepter</a:t>
            </a:r>
            <a:r>
              <a:rPr lang="en-US" sz="3600" dirty="0">
                <a:effectLst>
                  <a:outerShdw blurRad="38100" dist="38100" dir="2700000" algn="tl">
                    <a:srgbClr val="000000">
                      <a:alpha val="43137"/>
                    </a:srgbClr>
                  </a:outerShdw>
                </a:effectLst>
                <a:latin typeface="Calibri" panose="020F0502020204030204" pitchFamily="34" charset="0"/>
              </a:rPr>
              <a:t> shall not depart from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Judah</a:t>
            </a:r>
            <a:r>
              <a:rPr lang="en-US" sz="3600" dirty="0">
                <a:effectLst>
                  <a:outerShdw blurRad="38100" dist="38100" dir="2700000" algn="tl">
                    <a:srgbClr val="000000">
                      <a:alpha val="43137"/>
                    </a:srgbClr>
                  </a:outerShdw>
                </a:effectLst>
                <a:latin typeface="Calibri" panose="020F0502020204030204" pitchFamily="34" charset="0"/>
              </a:rPr>
              <a:t>, Nor the ruler’s staff from between his feet, Until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Shiloh</a:t>
            </a:r>
            <a:r>
              <a:rPr lang="en-US" sz="3600" dirty="0">
                <a:effectLst>
                  <a:outerShdw blurRad="38100" dist="38100" dir="2700000" algn="tl">
                    <a:srgbClr val="000000">
                      <a:alpha val="43137"/>
                    </a:srgbClr>
                  </a:outerShdw>
                </a:effectLst>
                <a:latin typeface="Calibri" panose="020F0502020204030204" pitchFamily="34" charset="0"/>
              </a:rPr>
              <a:t> comes, And to him shall be the obedience of the peoples.”</a:t>
            </a:r>
          </a:p>
        </p:txBody>
      </p:sp>
      <p:pic>
        <p:nvPicPr>
          <p:cNvPr id="3" name="Picture 2">
            <a:extLst>
              <a:ext uri="{FF2B5EF4-FFF2-40B4-BE49-F238E27FC236}">
                <a16:creationId xmlns:a16="http://schemas.microsoft.com/office/drawing/2014/main" id="{3DB64BE8-063C-64B0-C94B-8C6EEBF850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0036" y="2590800"/>
            <a:ext cx="3051928" cy="2286000"/>
          </a:xfrm>
          <a:prstGeom prst="rect">
            <a:avLst/>
          </a:prstGeom>
          <a:ln>
            <a:solidFill>
              <a:schemeClr val="tx1"/>
            </a:solidFill>
          </a:ln>
        </p:spPr>
      </p:pic>
    </p:spTree>
    <p:extLst>
      <p:ext uri="{BB962C8B-B14F-4D97-AF65-F5344CB8AC3E}">
        <p14:creationId xmlns:p14="http://schemas.microsoft.com/office/powerpoint/2010/main" val="359643715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1752600"/>
            <a:ext cx="7772400" cy="28956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Exodus (17)</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Wilderness wanderings (18)</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Conquest (19)</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Judges (20)</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Saul (21)</a:t>
            </a:r>
          </a:p>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David (22)</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9EE22CDB-D24D-9874-BB8A-026ABCEE2631}"/>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2"/>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13:17-22</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Historical Background</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26866168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753231117"/>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681017-7D4F-E045-3B83-DA22EE026A21}"/>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4724400"/>
          </a:xfrm>
        </p:spPr>
        <p:txBody>
          <a:bodyPr/>
          <a:lstStyle/>
          <a:p>
            <a:pPr marL="342900" indent="-342900" algn="ctr" defTabSz="457200" eaLnBrk="0" hangingPunct="0">
              <a:spcBef>
                <a:spcPct val="0"/>
              </a:spcBef>
              <a:spcAft>
                <a:spcPts val="900"/>
              </a:spcAft>
              <a:buClr>
                <a:schemeClr val="tx1"/>
              </a:buClr>
              <a:buSzPct val="75000"/>
              <a:buNone/>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Samuel 7:12-16</a:t>
            </a:r>
          </a:p>
          <a:p>
            <a:pPr marL="0" indent="0" algn="just">
              <a:lnSpc>
                <a:spcPct val="100000"/>
              </a:lnSpc>
              <a:spcBef>
                <a:spcPts val="0"/>
              </a:spcBef>
              <a:buNone/>
              <a:defRPr/>
            </a:pPr>
            <a:r>
              <a:rPr lang="en-US" dirty="0">
                <a:cs typeface="Calibri" panose="020F0502020204030204" pitchFamily="34" charset="0"/>
              </a:rPr>
              <a:t>“When your days are complete and you lie down with your fathers, I will raise up your </a:t>
            </a:r>
            <a:r>
              <a:rPr lang="en-US" b="1" u="sng" dirty="0">
                <a:solidFill>
                  <a:srgbClr val="FFFFCC"/>
                </a:solidFill>
                <a:cs typeface="Calibri" panose="020F0502020204030204" pitchFamily="34" charset="0"/>
              </a:rPr>
              <a:t>descendant</a:t>
            </a:r>
            <a:r>
              <a:rPr lang="en-US" dirty="0">
                <a:cs typeface="Calibri" panose="020F0502020204030204" pitchFamily="34" charset="0"/>
              </a:rPr>
              <a:t> after you, who will come forth from you, and I will establish his kingdom. </a:t>
            </a:r>
            <a:r>
              <a:rPr lang="en-US" baseline="30000" dirty="0">
                <a:cs typeface="Calibri" panose="020F0502020204030204" pitchFamily="34" charset="0"/>
              </a:rPr>
              <a:t>13 </a:t>
            </a:r>
            <a:r>
              <a:rPr lang="en-US" dirty="0">
                <a:cs typeface="Calibri" panose="020F0502020204030204" pitchFamily="34" charset="0"/>
              </a:rPr>
              <a:t>He shall build a house for My name, and I will establish </a:t>
            </a:r>
            <a:r>
              <a:rPr lang="en-US" b="1" u="sng" dirty="0">
                <a:solidFill>
                  <a:srgbClr val="FFFFCC"/>
                </a:solidFill>
                <a:cs typeface="Calibri" panose="020F0502020204030204" pitchFamily="34" charset="0"/>
              </a:rPr>
              <a:t>the</a:t>
            </a:r>
            <a:r>
              <a:rPr lang="en-US" b="1" u="sng" dirty="0">
                <a:cs typeface="Calibri" panose="020F0502020204030204" pitchFamily="34" charset="0"/>
              </a:rPr>
              <a:t> </a:t>
            </a:r>
            <a:r>
              <a:rPr lang="en-US" b="1" u="sng" dirty="0">
                <a:solidFill>
                  <a:srgbClr val="FFFFCC"/>
                </a:solidFill>
                <a:cs typeface="Calibri" panose="020F0502020204030204" pitchFamily="34" charset="0"/>
              </a:rPr>
              <a:t>throne of his kingdom forever</a:t>
            </a:r>
            <a:r>
              <a:rPr lang="en-US" dirty="0">
                <a:cs typeface="Calibri" panose="020F0502020204030204" pitchFamily="34" charset="0"/>
              </a:rPr>
              <a:t>. </a:t>
            </a:r>
            <a:r>
              <a:rPr lang="en-US" baseline="30000" dirty="0">
                <a:cs typeface="Calibri" panose="020F0502020204030204" pitchFamily="34" charset="0"/>
              </a:rPr>
              <a:t>14 </a:t>
            </a:r>
            <a:r>
              <a:rPr lang="en-US" dirty="0">
                <a:cs typeface="Calibri" panose="020F0502020204030204" pitchFamily="34" charset="0"/>
              </a:rPr>
              <a:t>I will be a father to him and he will be a son to Me; when he commits iniquity, I will correct him with the rod of men and the strokes of the sons of men, </a:t>
            </a:r>
            <a:r>
              <a:rPr lang="en-US" baseline="30000" dirty="0">
                <a:cs typeface="Calibri" panose="020F0502020204030204" pitchFamily="34" charset="0"/>
              </a:rPr>
              <a:t>15 </a:t>
            </a:r>
            <a:r>
              <a:rPr lang="en-US" dirty="0">
                <a:cs typeface="Calibri" panose="020F0502020204030204" pitchFamily="34" charset="0"/>
              </a:rPr>
              <a:t>but My lovingkindness shall not depart from him, as I took </a:t>
            </a:r>
            <a:r>
              <a:rPr lang="en-US" i="1" dirty="0">
                <a:cs typeface="Calibri" panose="020F0502020204030204" pitchFamily="34" charset="0"/>
              </a:rPr>
              <a:t>it</a:t>
            </a:r>
            <a:r>
              <a:rPr lang="en-US" dirty="0">
                <a:cs typeface="Calibri" panose="020F0502020204030204" pitchFamily="34" charset="0"/>
              </a:rPr>
              <a:t> away from Saul, whom I removed from before you. </a:t>
            </a:r>
            <a:r>
              <a:rPr lang="en-US" baseline="30000" dirty="0">
                <a:cs typeface="Calibri" panose="020F0502020204030204" pitchFamily="34" charset="0"/>
              </a:rPr>
              <a:t>16 </a:t>
            </a:r>
            <a:r>
              <a:rPr lang="en-US" b="1" u="sng" dirty="0">
                <a:solidFill>
                  <a:srgbClr val="FFFFCC"/>
                </a:solidFill>
                <a:cs typeface="Calibri" panose="020F0502020204030204" pitchFamily="34" charset="0"/>
              </a:rPr>
              <a:t>Your house and your kingdom shall endure before Me forever; your throne shall be established forever</a:t>
            </a:r>
            <a:r>
              <a:rPr lang="en-US" dirty="0">
                <a:cs typeface="Calibri" panose="020F0502020204030204" pitchFamily="34" charset="0"/>
              </a:rPr>
              <a:t>.” </a:t>
            </a:r>
            <a:r>
              <a:rPr lang="en-US" baseline="30000" dirty="0">
                <a:cs typeface="Calibri" panose="020F0502020204030204" pitchFamily="34" charset="0"/>
              </a:rPr>
              <a:t>17 </a:t>
            </a:r>
            <a:r>
              <a:rPr lang="en-US" dirty="0">
                <a:cs typeface="Calibri" panose="020F0502020204030204" pitchFamily="34" charset="0"/>
              </a:rPr>
              <a:t>In accordance with all these words and all this vision, so Nathan spoke </a:t>
            </a:r>
            <a:r>
              <a:rPr lang="en-US" b="1" u="sng" dirty="0">
                <a:solidFill>
                  <a:srgbClr val="FFFFCC"/>
                </a:solidFill>
                <a:cs typeface="Calibri" panose="020F0502020204030204" pitchFamily="34" charset="0"/>
              </a:rPr>
              <a:t>to David</a:t>
            </a:r>
            <a:r>
              <a:rPr lang="en-US" dirty="0">
                <a:cs typeface="Calibri" panose="020F0502020204030204" pitchFamily="34" charset="0"/>
              </a:rPr>
              <a:t>.”</a:t>
            </a:r>
          </a:p>
        </p:txBody>
      </p:sp>
    </p:spTree>
    <p:extLst>
      <p:ext uri="{BB962C8B-B14F-4D97-AF65-F5344CB8AC3E}">
        <p14:creationId xmlns:p14="http://schemas.microsoft.com/office/powerpoint/2010/main" val="3500163114"/>
      </p:ext>
    </p:extLst>
  </p:cSld>
  <p:clrMapOvr>
    <a:masterClrMapping/>
  </p:clrMapOvr>
  <p:transition spd="slow">
    <p:pull/>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662517" y="1333499"/>
            <a:ext cx="7162800" cy="2286001"/>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Introduction (16)</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Historical background (17-22)</a:t>
            </a:r>
          </a:p>
          <a:p>
            <a:pPr marL="457200" lvl="3" indent="-457200">
              <a:lnSpc>
                <a:spcPct val="100000"/>
              </a:lnSpc>
              <a:spcBef>
                <a:spcPts val="0"/>
              </a:spcBef>
              <a:spcAft>
                <a:spcPts val="12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Messiah (23-25)</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Gospel (26-29)</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Resurrection (30-37)</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Application to Paul’s audience (38-39)</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Warning (40-41)</a:t>
            </a: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3" name="Rectangle 2">
            <a:extLst>
              <a:ext uri="{FF2B5EF4-FFF2-40B4-BE49-F238E27FC236}">
                <a16:creationId xmlns:a16="http://schemas.microsoft.com/office/drawing/2014/main" id="{CFF9EAEF-268C-43BD-40D5-9BE88435B175}"/>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13:16-41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Paul’s Message</a:t>
            </a:r>
          </a:p>
        </p:txBody>
      </p:sp>
    </p:spTree>
    <p:extLst>
      <p:ext uri="{BB962C8B-B14F-4D97-AF65-F5344CB8AC3E}">
        <p14:creationId xmlns:p14="http://schemas.microsoft.com/office/powerpoint/2010/main" val="2401201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C528A-A536-F20A-6BBB-CC114512FBB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951A2DE-43E2-7D5B-1A56-C985B3B7764C}"/>
              </a:ext>
            </a:extLst>
          </p:cNvPr>
          <p:cNvSpPr>
            <a:spLocks noGrp="1" noChangeArrowheads="1"/>
          </p:cNvSpPr>
          <p:nvPr>
            <p:ph type="body" idx="1"/>
          </p:nvPr>
        </p:nvSpPr>
        <p:spPr>
          <a:xfrm>
            <a:off x="609600" y="1866900"/>
            <a:ext cx="8458200" cy="3124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Journey to </a:t>
            </a:r>
            <a:r>
              <a:rPr lang="en-US" sz="3200" dirty="0" err="1">
                <a:effectLst>
                  <a:outerShdw blurRad="38100" dist="38100" dir="2700000" algn="tl">
                    <a:srgbClr val="000000">
                      <a:alpha val="43137"/>
                    </a:srgbClr>
                  </a:outerShdw>
                </a:effectLst>
                <a:latin typeface="Calibri" panose="020F0502020204030204" pitchFamily="34" charset="0"/>
              </a:rPr>
              <a:t>Pisidian</a:t>
            </a:r>
            <a:r>
              <a:rPr lang="en-US" sz="3200" dirty="0">
                <a:effectLst>
                  <a:outerShdw blurRad="38100" dist="38100" dir="2700000" algn="tl">
                    <a:srgbClr val="000000">
                      <a:alpha val="43137"/>
                    </a:srgbClr>
                  </a:outerShdw>
                </a:effectLst>
                <a:latin typeface="Calibri" panose="020F0502020204030204" pitchFamily="34" charset="0"/>
              </a:rPr>
              <a:t> Antioch (13-15)</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Paul’s message (16-41)</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Results of Paul’s message (42-52)</a:t>
            </a:r>
          </a:p>
        </p:txBody>
      </p:sp>
      <p:sp>
        <p:nvSpPr>
          <p:cNvPr id="3" name="Rectangle 2">
            <a:extLst>
              <a:ext uri="{FF2B5EF4-FFF2-40B4-BE49-F238E27FC236}">
                <a16:creationId xmlns:a16="http://schemas.microsoft.com/office/drawing/2014/main" id="{A90B5313-1E97-956E-B687-42CC966B9868}"/>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Pisidia</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Antioch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13:13-52</a:t>
            </a:r>
          </a:p>
        </p:txBody>
      </p:sp>
      <p:pic>
        <p:nvPicPr>
          <p:cNvPr id="4" name="Picture 3">
            <a:extLst>
              <a:ext uri="{FF2B5EF4-FFF2-40B4-BE49-F238E27FC236}">
                <a16:creationId xmlns:a16="http://schemas.microsoft.com/office/drawing/2014/main" id="{5B617594-C2CD-8B0B-1CA0-3912E853DF48}"/>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4740923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13:23-25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Messiah</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2286000"/>
            <a:ext cx="7772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err="1">
                <a:effectLst>
                  <a:outerShdw blurRad="38100" dist="38100" dir="2700000" algn="tl">
                    <a:srgbClr val="000000">
                      <a:alpha val="43137"/>
                    </a:srgbClr>
                  </a:outerShdw>
                </a:effectLst>
                <a:latin typeface="Calibri" panose="020F0502020204030204" pitchFamily="34" charset="0"/>
              </a:rPr>
              <a:t>Davidic</a:t>
            </a:r>
            <a:r>
              <a:rPr lang="en-US" sz="3200" dirty="0">
                <a:effectLst>
                  <a:outerShdw blurRad="38100" dist="38100" dir="2700000" algn="tl">
                    <a:srgbClr val="000000">
                      <a:alpha val="43137"/>
                    </a:srgbClr>
                  </a:outerShdw>
                </a:effectLst>
                <a:latin typeface="Calibri" panose="020F0502020204030204" pitchFamily="34" charset="0"/>
              </a:rPr>
              <a:t> Covenant (23)</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John the Baptist (24-25)</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6838783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2286000"/>
            <a:ext cx="7772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b="1" u="sng" dirty="0" err="1">
                <a:solidFill>
                  <a:srgbClr val="FFFFCC"/>
                </a:solidFill>
                <a:effectLst>
                  <a:outerShdw blurRad="38100" dist="38100" dir="2700000" algn="tl">
                    <a:srgbClr val="000000">
                      <a:alpha val="43137"/>
                    </a:srgbClr>
                  </a:outerShdw>
                </a:effectLst>
                <a:latin typeface="Calibri" panose="020F0502020204030204" pitchFamily="34" charset="0"/>
              </a:rPr>
              <a:t>Davidic</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 Covenant (23)</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John the Baptist (24-25)</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63D80D37-3774-EB80-12E7-356064BF589B}"/>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3"/>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13:23-25</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Messiah</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6735683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09073-38EC-3543-952F-3CCB2BED563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6F79C0F-37E8-2BA7-CDE2-7665D45D771D}"/>
              </a:ext>
            </a:extLst>
          </p:cNvPr>
          <p:cNvPicPr>
            <a:picLocks noChangeAspect="1"/>
          </p:cNvPicPr>
          <p:nvPr/>
        </p:nvPicPr>
        <p:blipFill>
          <a:blip r:embed="rId2"/>
          <a:stretch>
            <a:fillRect/>
          </a:stretch>
        </p:blipFill>
        <p:spPr>
          <a:xfrm>
            <a:off x="1925434" y="228600"/>
            <a:ext cx="834113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50464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2286000"/>
            <a:ext cx="7772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err="1">
                <a:effectLst>
                  <a:outerShdw blurRad="38100" dist="38100" dir="2700000" algn="tl">
                    <a:srgbClr val="000000">
                      <a:alpha val="43137"/>
                    </a:srgbClr>
                  </a:outerShdw>
                </a:effectLst>
                <a:latin typeface="Calibri" panose="020F0502020204030204" pitchFamily="34" charset="0"/>
              </a:rPr>
              <a:t>Davidic</a:t>
            </a:r>
            <a:r>
              <a:rPr lang="en-US" sz="3200" dirty="0">
                <a:effectLst>
                  <a:outerShdw blurRad="38100" dist="38100" dir="2700000" algn="tl">
                    <a:srgbClr val="000000">
                      <a:alpha val="43137"/>
                    </a:srgbClr>
                  </a:outerShdw>
                </a:effectLst>
                <a:latin typeface="Calibri" panose="020F0502020204030204" pitchFamily="34" charset="0"/>
              </a:rPr>
              <a:t> Covenant (23)</a:t>
            </a:r>
          </a:p>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John the Baptist (24-25)</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5DD8D42-8F67-A9FF-1C54-586FFF7F0CB0}"/>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13:23-25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Messiah</a:t>
            </a:r>
          </a:p>
        </p:txBody>
      </p:sp>
    </p:spTree>
    <p:extLst>
      <p:ext uri="{BB962C8B-B14F-4D97-AF65-F5344CB8AC3E}">
        <p14:creationId xmlns:p14="http://schemas.microsoft.com/office/powerpoint/2010/main" val="6427320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76EB1D-8D4C-4733-91AF-0E5EC4A498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423740"/>
          </a:xfrm>
          <a:prstGeom prst="rect">
            <a:avLst/>
          </a:prstGeom>
          <a:noFill/>
          <a:ln w="28575">
            <a:noFill/>
            <a:miter lim="800000"/>
            <a:headEnd/>
            <a:tailEnd/>
          </a:ln>
        </p:spPr>
        <p:txBody>
          <a:bodyPr wrap="square">
            <a:spAutoFit/>
          </a:bodyPr>
          <a:lstStyle/>
          <a:p>
            <a:pPr marL="342900" indent="-342900" algn="ctr">
              <a:lnSpc>
                <a:spcPct val="90000"/>
              </a:lnSpc>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John 1:29</a:t>
            </a:r>
          </a:p>
          <a:p>
            <a:pPr algn="just">
              <a:spcBef>
                <a:spcPts val="0"/>
              </a:spcBef>
              <a:spcAft>
                <a:spcPts val="0"/>
              </a:spcAft>
            </a:pPr>
            <a:r>
              <a:rPr lang="en-US" altLang="en-US" sz="3600" kern="0" dirty="0">
                <a:latin typeface="Calibri" panose="020F0502020204030204" pitchFamily="34" charset="0"/>
                <a:cs typeface="Calibri" panose="020F0502020204030204" pitchFamily="34" charset="0"/>
              </a:rPr>
              <a:t>“</a:t>
            </a:r>
            <a:r>
              <a:rPr lang="en-US" sz="3600" b="0" i="0" u="none" strike="noStrike" dirty="0">
                <a:effectLst/>
                <a:latin typeface="Calibri" panose="020F0502020204030204" pitchFamily="34" charset="0"/>
              </a:rPr>
              <a:t>The next day he saw Jesus coming to him, and said, ‘Behold, the Lamb of God who takes away the sin of the </a:t>
            </a:r>
            <a:r>
              <a:rPr lang="en-US" sz="3600" b="1" i="0" u="sng" strike="noStrike" dirty="0">
                <a:solidFill>
                  <a:srgbClr val="FFFFCC"/>
                </a:solidFill>
                <a:effectLst/>
                <a:latin typeface="Calibri" panose="020F0502020204030204" pitchFamily="34" charset="0"/>
              </a:rPr>
              <a:t>world</a:t>
            </a:r>
            <a:r>
              <a:rPr lang="en-US" sz="3600" b="0" i="0" u="none" strike="noStrike" dirty="0">
                <a:effectLst/>
                <a:latin typeface="Calibri" panose="020F0502020204030204" pitchFamily="34" charset="0"/>
              </a:rPr>
              <a:t>!</a:t>
            </a:r>
            <a:r>
              <a:rPr lang="en-US" sz="3600" dirty="0">
                <a:latin typeface="Calibri" panose="020F0502020204030204" pitchFamily="34" charset="0"/>
              </a:rPr>
              <a:t>’”</a:t>
            </a:r>
            <a:endParaRPr lang="en-US" altLang="en-US" sz="3600" kern="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2A3BEA0-6095-CA00-CBA8-9529F91DE799}"/>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l="15686" t="9479" r="15686" b="13813"/>
          <a:stretch/>
        </p:blipFill>
        <p:spPr>
          <a:xfrm>
            <a:off x="4648862" y="2423160"/>
            <a:ext cx="2894276" cy="2377440"/>
          </a:xfrm>
          <a:prstGeom prst="rect">
            <a:avLst/>
          </a:prstGeom>
          <a:ln w="38100">
            <a:solidFill>
              <a:schemeClr val="tx1"/>
            </a:solidFill>
          </a:ln>
        </p:spPr>
      </p:pic>
    </p:spTree>
    <p:extLst>
      <p:ext uri="{BB962C8B-B14F-4D97-AF65-F5344CB8AC3E}">
        <p14:creationId xmlns:p14="http://schemas.microsoft.com/office/powerpoint/2010/main" val="383783576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662517" y="1333499"/>
            <a:ext cx="7162800" cy="2286001"/>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Introduction (16)</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Historical background (17-22)</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Messiah (23-25)</a:t>
            </a:r>
          </a:p>
          <a:p>
            <a:pPr marL="457200" lvl="3" indent="-457200">
              <a:lnSpc>
                <a:spcPct val="100000"/>
              </a:lnSpc>
              <a:spcBef>
                <a:spcPts val="0"/>
              </a:spcBef>
              <a:spcAft>
                <a:spcPts val="12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Gospel (26-29)</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Resurrection (30-37)</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Application to Paul’s audience (38-39)</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Warning (40-41)</a:t>
            </a: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07707EFD-9930-04D8-62D3-964E391AF630}"/>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13:16-41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Paul’s Message</a:t>
            </a:r>
          </a:p>
        </p:txBody>
      </p:sp>
    </p:spTree>
    <p:extLst>
      <p:ext uri="{BB962C8B-B14F-4D97-AF65-F5344CB8AC3E}">
        <p14:creationId xmlns:p14="http://schemas.microsoft.com/office/powerpoint/2010/main" val="25158534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53EDB-FB17-FD34-EF84-2A9BFA1EA76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C7348C9-587E-B85A-CDD3-41345DD7B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8914" name="Rectangle 3">
            <a:extLst>
              <a:ext uri="{FF2B5EF4-FFF2-40B4-BE49-F238E27FC236}">
                <a16:creationId xmlns:a16="http://schemas.microsoft.com/office/drawing/2014/main" id="{BEAF2124-4B22-EED0-CFE8-CB6F65A1BB48}"/>
              </a:ext>
            </a:extLst>
          </p:cNvPr>
          <p:cNvSpPr>
            <a:spLocks noChangeArrowheads="1"/>
          </p:cNvSpPr>
          <p:nvPr/>
        </p:nvSpPr>
        <p:spPr bwMode="auto">
          <a:xfrm>
            <a:off x="609600" y="0"/>
            <a:ext cx="10972800" cy="297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a:lnSpc>
                <a:spcPct val="90000"/>
              </a:lnSpc>
              <a:spcAft>
                <a:spcPts val="900"/>
              </a:spcAft>
              <a:buClr>
                <a:schemeClr val="tx1"/>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15:3-4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I handed down to you as of first importance what I also received, that Christ died for our sins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that He was buried, and that He was raised on the third day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9348173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13:26-29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Gospel</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2286000"/>
            <a:ext cx="7772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to Paul’s audience (26)</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Death (27-28)</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Burial (29)</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7101595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2286000"/>
            <a:ext cx="7772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Application to Paul’s audience (26)</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Death (27-28)</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Burial (29)</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891923B4-CC26-5698-D710-FCD86CB92AE3}"/>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4"/>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13:26-29</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Gospel</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37221970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66E1933-1E02-4F53-A362-5D59201D135A}"/>
              </a:ext>
            </a:extLst>
          </p:cNvPr>
          <p:cNvGraphicFramePr>
            <a:graphicFrameLocks noGrp="1"/>
          </p:cNvGraphicFramePr>
          <p:nvPr>
            <p:ph type="tbl" idx="1"/>
            <p:extLst>
              <p:ext uri="{D42A27DB-BD31-4B8C-83A1-F6EECF244321}">
                <p14:modId xmlns:p14="http://schemas.microsoft.com/office/powerpoint/2010/main" val="3865374218"/>
              </p:ext>
            </p:extLst>
          </p:nvPr>
        </p:nvGraphicFramePr>
        <p:xfrm>
          <a:off x="746760" y="701040"/>
          <a:ext cx="10698480" cy="5455920"/>
        </p:xfrm>
        <a:graphic>
          <a:graphicData uri="http://schemas.openxmlformats.org/drawingml/2006/table">
            <a:tbl>
              <a:tblPr firstRow="1" bandRow="1">
                <a:tableStyleId>{073A0DAA-6AF3-43AB-8588-CEC1D06C72B9}</a:tableStyleId>
              </a:tblPr>
              <a:tblGrid>
                <a:gridCol w="2834640">
                  <a:extLst>
                    <a:ext uri="{9D8B030D-6E8A-4147-A177-3AD203B41FA5}">
                      <a16:colId xmlns:a16="http://schemas.microsoft.com/office/drawing/2014/main" val="4083022562"/>
                    </a:ext>
                  </a:extLst>
                </a:gridCol>
                <a:gridCol w="2834640">
                  <a:extLst>
                    <a:ext uri="{9D8B030D-6E8A-4147-A177-3AD203B41FA5}">
                      <a16:colId xmlns:a16="http://schemas.microsoft.com/office/drawing/2014/main" val="1397627422"/>
                    </a:ext>
                  </a:extLst>
                </a:gridCol>
                <a:gridCol w="2194560">
                  <a:extLst>
                    <a:ext uri="{9D8B030D-6E8A-4147-A177-3AD203B41FA5}">
                      <a16:colId xmlns:a16="http://schemas.microsoft.com/office/drawing/2014/main" val="3861418638"/>
                    </a:ext>
                  </a:extLst>
                </a:gridCol>
                <a:gridCol w="2834640">
                  <a:extLst>
                    <a:ext uri="{9D8B030D-6E8A-4147-A177-3AD203B41FA5}">
                      <a16:colId xmlns:a16="http://schemas.microsoft.com/office/drawing/2014/main" val="1991858644"/>
                    </a:ext>
                  </a:extLst>
                </a:gridCol>
              </a:tblGrid>
              <a:tr h="106680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Tenses of Salvation</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nchor="ctr" horzOverflow="overflow"/>
                </a:tc>
                <a:tc hMerge="1">
                  <a:txBody>
                    <a:bodyPr/>
                    <a:lstStyle/>
                    <a:p>
                      <a:endParaRPr lang="en-US" dirty="0"/>
                    </a:p>
                  </a:txBody>
                  <a:tcPr anchor="ctr" horzOverflow="overflow"/>
                </a:tc>
                <a:tc hMerge="1">
                  <a:txBody>
                    <a:bodyPr/>
                    <a:lstStyle/>
                    <a:p>
                      <a:endParaRPr lang="en-US" dirty="0"/>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4000" b="0" i="0" u="none" strike="noStrike" cap="none" normalizeH="0" baseline="0" dirty="0">
                        <a:ln>
                          <a:noFill/>
                        </a:ln>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4285402584"/>
                  </a:ext>
                </a:extLst>
              </a:tr>
              <a:tr h="10972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chemeClr val="bg2"/>
                          </a:solidFill>
                          <a:effectLst/>
                          <a:latin typeface="Calibri" panose="020F0502020204030204" pitchFamily="34" charset="0"/>
                        </a:rPr>
                        <a:t>Phase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rPr>
                        <a:t>Justification</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6600"/>
                          </a:solidFill>
                          <a:effectLst/>
                          <a:latin typeface="Calibri" panose="020F0502020204030204" pitchFamily="34" charset="0"/>
                        </a:rPr>
                        <a:t>Sanctification</a:t>
                      </a:r>
                    </a:p>
                  </a:txBody>
                  <a:tcPr marT="45711" marB="45711"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00CC"/>
                          </a:solidFill>
                          <a:effectLst/>
                          <a:latin typeface="Calibri" panose="020F0502020204030204" pitchFamily="34" charset="0"/>
                        </a:rPr>
                        <a:t>Glorification</a:t>
                      </a:r>
                    </a:p>
                  </a:txBody>
                  <a:tcPr marT="45711" marB="45711" anchor="ctr" horzOverflow="overflow"/>
                </a:tc>
                <a:extLst>
                  <a:ext uri="{0D108BD9-81ED-4DB2-BD59-A6C34878D82A}">
                    <a16:rowId xmlns:a16="http://schemas.microsoft.com/office/drawing/2014/main" val="1624996199"/>
                  </a:ext>
                </a:extLst>
              </a:tr>
              <a:tr h="10972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600" b="1" i="0" u="none" strike="noStrike" kern="1200" cap="none" normalizeH="0" baseline="0" dirty="0">
                          <a:ln>
                            <a:noFill/>
                          </a:ln>
                          <a:solidFill>
                            <a:schemeClr val="bg2"/>
                          </a:solidFill>
                          <a:effectLst/>
                          <a:latin typeface="Calibri" panose="020F0502020204030204" pitchFamily="34" charset="0"/>
                          <a:ea typeface="+mn-ea"/>
                          <a:cs typeface="+mn-cs"/>
                        </a:rPr>
                        <a:t>Tense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rPr>
                        <a:t>Past</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6600"/>
                          </a:solidFill>
                          <a:effectLst/>
                          <a:latin typeface="Calibri" panose="020F0502020204030204" pitchFamily="34" charset="0"/>
                        </a:rPr>
                        <a:t>Present</a:t>
                      </a:r>
                    </a:p>
                  </a:txBody>
                  <a:tcPr marT="45711" marB="45711"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00CC"/>
                          </a:solidFill>
                          <a:effectLst/>
                          <a:latin typeface="Calibri" panose="020F0502020204030204" pitchFamily="34" charset="0"/>
                        </a:rPr>
                        <a:t>Future</a:t>
                      </a:r>
                    </a:p>
                  </a:txBody>
                  <a:tcPr marT="45711" marB="45711" anchor="ctr" horzOverflow="overflow"/>
                </a:tc>
                <a:extLst>
                  <a:ext uri="{0D108BD9-81ED-4DB2-BD59-A6C34878D82A}">
                    <a16:rowId xmlns:a16="http://schemas.microsoft.com/office/drawing/2014/main" val="3636852434"/>
                  </a:ext>
                </a:extLst>
              </a:tr>
              <a:tr h="10972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600" b="1" i="0" u="none" strike="noStrike" kern="1200" cap="none" normalizeH="0" baseline="0" dirty="0">
                          <a:ln>
                            <a:noFill/>
                          </a:ln>
                          <a:solidFill>
                            <a:schemeClr val="bg2"/>
                          </a:solidFill>
                          <a:effectLst/>
                          <a:latin typeface="Calibri" panose="020F0502020204030204" pitchFamily="34" charset="0"/>
                          <a:ea typeface="+mn-ea"/>
                          <a:cs typeface="+mn-cs"/>
                        </a:rPr>
                        <a:t>Saved from sin’s:</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rPr>
                        <a:t>Penalty</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6600"/>
                          </a:solidFill>
                          <a:effectLst/>
                          <a:latin typeface="Calibri" panose="020F0502020204030204" pitchFamily="34" charset="0"/>
                        </a:rPr>
                        <a:t>Power</a:t>
                      </a:r>
                    </a:p>
                  </a:txBody>
                  <a:tcPr marT="45711" marB="45711"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00CC"/>
                          </a:solidFill>
                          <a:effectLst/>
                          <a:latin typeface="Calibri" panose="020F0502020204030204" pitchFamily="34" charset="0"/>
                        </a:rPr>
                        <a:t>Presence</a:t>
                      </a:r>
                    </a:p>
                  </a:txBody>
                  <a:tcPr marT="45711" marB="45711" anchor="ctr" horzOverflow="overflow"/>
                </a:tc>
                <a:extLst>
                  <a:ext uri="{0D108BD9-81ED-4DB2-BD59-A6C34878D82A}">
                    <a16:rowId xmlns:a16="http://schemas.microsoft.com/office/drawing/2014/main" val="3808086373"/>
                  </a:ext>
                </a:extLst>
              </a:tr>
              <a:tr h="10972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600" b="1" i="0" u="none" strike="noStrike" kern="1200" cap="none" normalizeH="0" baseline="0" dirty="0">
                          <a:ln>
                            <a:noFill/>
                          </a:ln>
                          <a:solidFill>
                            <a:schemeClr val="bg2"/>
                          </a:solidFill>
                          <a:effectLst/>
                          <a:latin typeface="Calibri" panose="020F0502020204030204" pitchFamily="34" charset="0"/>
                          <a:ea typeface="+mn-ea"/>
                          <a:cs typeface="+mn-cs"/>
                        </a:rPr>
                        <a:t>Scripture</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rPr>
                        <a:t>Eph 2:8-9; Titus 3:5</a:t>
                      </a:r>
                    </a:p>
                  </a:txBody>
                  <a:tcPr marT="45711" marB="45711"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6600"/>
                          </a:solidFill>
                          <a:effectLst/>
                          <a:latin typeface="Calibri" panose="020F0502020204030204" pitchFamily="34" charset="0"/>
                        </a:rPr>
                        <a:t>Philip 2:12</a:t>
                      </a:r>
                    </a:p>
                  </a:txBody>
                  <a:tcPr marT="45711" marB="45711" anchor="ctr" horzOverflow="overflow">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00CC"/>
                          </a:solidFill>
                          <a:effectLst/>
                          <a:latin typeface="Calibri" panose="020F0502020204030204" pitchFamily="34" charset="0"/>
                        </a:rPr>
                        <a:t>Rom 5:10</a:t>
                      </a:r>
                    </a:p>
                  </a:txBody>
                  <a:tcPr marT="45711" marB="45711" anchor="ctr" horzOverflow="overflow"/>
                </a:tc>
                <a:extLst>
                  <a:ext uri="{0D108BD9-81ED-4DB2-BD59-A6C34878D82A}">
                    <a16:rowId xmlns:a16="http://schemas.microsoft.com/office/drawing/2014/main" val="4167479987"/>
                  </a:ext>
                </a:extLst>
              </a:tr>
            </a:tbl>
          </a:graphicData>
        </a:graphic>
      </p:graphicFrame>
    </p:spTree>
    <p:extLst>
      <p:ext uri="{BB962C8B-B14F-4D97-AF65-F5344CB8AC3E}">
        <p14:creationId xmlns:p14="http://schemas.microsoft.com/office/powerpoint/2010/main" val="2754450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C528A-A536-F20A-6BBB-CC114512FBB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951A2DE-43E2-7D5B-1A56-C985B3B7764C}"/>
              </a:ext>
            </a:extLst>
          </p:cNvPr>
          <p:cNvSpPr>
            <a:spLocks noGrp="1" noChangeArrowheads="1"/>
          </p:cNvSpPr>
          <p:nvPr>
            <p:ph type="body" idx="1"/>
          </p:nvPr>
        </p:nvSpPr>
        <p:spPr>
          <a:xfrm>
            <a:off x="609600" y="1866900"/>
            <a:ext cx="8458200" cy="3124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Journey to </a:t>
            </a:r>
            <a:r>
              <a:rPr lang="en-US" sz="3200" b="1" u="sng" dirty="0" err="1">
                <a:solidFill>
                  <a:srgbClr val="FFFFCC"/>
                </a:solidFill>
                <a:effectLst>
                  <a:outerShdw blurRad="38100" dist="38100" dir="2700000" algn="tl">
                    <a:srgbClr val="000000">
                      <a:alpha val="43137"/>
                    </a:srgbClr>
                  </a:outerShdw>
                </a:effectLst>
                <a:latin typeface="Calibri" panose="020F0502020204030204" pitchFamily="34" charset="0"/>
              </a:rPr>
              <a:t>Pisidian</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 Antioch (13-15)</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Paul’s message (16-41)</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Results of Paul’s message (42-52)</a:t>
            </a:r>
          </a:p>
        </p:txBody>
      </p:sp>
      <p:sp>
        <p:nvSpPr>
          <p:cNvPr id="3" name="Rectangle 2">
            <a:extLst>
              <a:ext uri="{FF2B5EF4-FFF2-40B4-BE49-F238E27FC236}">
                <a16:creationId xmlns:a16="http://schemas.microsoft.com/office/drawing/2014/main" id="{A90B5313-1E97-956E-B687-42CC966B9868}"/>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Pisidia</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Antioch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13:13-52</a:t>
            </a:r>
          </a:p>
        </p:txBody>
      </p:sp>
      <p:pic>
        <p:nvPicPr>
          <p:cNvPr id="2" name="Picture 1">
            <a:extLst>
              <a:ext uri="{FF2B5EF4-FFF2-40B4-BE49-F238E27FC236}">
                <a16:creationId xmlns:a16="http://schemas.microsoft.com/office/drawing/2014/main" id="{095E7BA5-45BE-01AA-547E-0B57A1383EB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8956132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2286000"/>
            <a:ext cx="7772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to Paul’s audience (26)</a:t>
            </a:r>
          </a:p>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Death (27-28)</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Burial (29)</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A5C6DF21-8B76-3790-52FE-A26D67BB2543}"/>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13:26-29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Gospel</a:t>
            </a:r>
          </a:p>
        </p:txBody>
      </p:sp>
    </p:spTree>
    <p:extLst>
      <p:ext uri="{BB962C8B-B14F-4D97-AF65-F5344CB8AC3E}">
        <p14:creationId xmlns:p14="http://schemas.microsoft.com/office/powerpoint/2010/main" val="7087825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2AFA8-C943-742C-573A-A4DD87F76C8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5EF28E9-144A-04DC-3A30-D78E9BB1AD7A}"/>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13:27-28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Death</a:t>
            </a:r>
          </a:p>
        </p:txBody>
      </p:sp>
      <p:sp>
        <p:nvSpPr>
          <p:cNvPr id="161795" name="Rectangle 3">
            <a:extLst>
              <a:ext uri="{FF2B5EF4-FFF2-40B4-BE49-F238E27FC236}">
                <a16:creationId xmlns:a16="http://schemas.microsoft.com/office/drawing/2014/main" id="{D8CEA5E7-A0E5-B510-8099-28F2BAD5302E}"/>
              </a:ext>
            </a:extLst>
          </p:cNvPr>
          <p:cNvSpPr>
            <a:spLocks noGrp="1" noChangeArrowheads="1"/>
          </p:cNvSpPr>
          <p:nvPr>
            <p:ph type="body" idx="1"/>
          </p:nvPr>
        </p:nvSpPr>
        <p:spPr>
          <a:xfrm>
            <a:off x="762000" y="2286000"/>
            <a:ext cx="7772400" cy="25908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Ignorance (27)</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Guilt (28)</a:t>
            </a:r>
          </a:p>
          <a:p>
            <a:pPr marL="0" lvl="1" indent="-914400">
              <a:lnSpc>
                <a:spcPct val="100000"/>
              </a:lnSpc>
              <a:spcBef>
                <a:spcPts val="0"/>
              </a:spcBef>
              <a:spcAft>
                <a:spcPts val="2400"/>
              </a:spcAft>
              <a:buClr>
                <a:srgbClr val="00FFFF"/>
              </a:buClr>
              <a:buFont typeface="+mj-lt"/>
              <a:buAutoNum type="romanLcPeriod"/>
              <a:defRPr/>
            </a:pPr>
            <a:endParaRPr lang="en-US" sz="3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6914206A-7022-6505-89CE-3D158314A44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9733010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2AFA8-C943-742C-573A-A4DD87F76C8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D8CEA5E7-A0E5-B510-8099-28F2BAD5302E}"/>
              </a:ext>
            </a:extLst>
          </p:cNvPr>
          <p:cNvSpPr>
            <a:spLocks noGrp="1" noChangeArrowheads="1"/>
          </p:cNvSpPr>
          <p:nvPr>
            <p:ph type="body" idx="1"/>
          </p:nvPr>
        </p:nvSpPr>
        <p:spPr>
          <a:xfrm>
            <a:off x="762000" y="2286000"/>
            <a:ext cx="7772400" cy="25908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Ignorance (27)</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Guilt (28)</a:t>
            </a:r>
          </a:p>
          <a:p>
            <a:pPr marL="0" lvl="1" indent="-914400">
              <a:lnSpc>
                <a:spcPct val="100000"/>
              </a:lnSpc>
              <a:spcBef>
                <a:spcPts val="0"/>
              </a:spcBef>
              <a:spcAft>
                <a:spcPts val="2400"/>
              </a:spcAft>
              <a:buClr>
                <a:srgbClr val="00FFFF"/>
              </a:buClr>
              <a:buFont typeface="+mj-lt"/>
              <a:buAutoNum type="romanLcPeriod"/>
              <a:defRPr/>
            </a:pPr>
            <a:endParaRPr lang="en-US" sz="3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6914206A-7022-6505-89CE-3D158314A442}"/>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4945158B-8836-D162-132C-BD830C1408F4}"/>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FFC000"/>
              </a:buClr>
              <a:buFont typeface="+mj-lt"/>
              <a:buAutoNum type="alphaLcParenR" startAt="2"/>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13:27-28</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Death</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4243327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F6CA8-21CA-F387-85C4-248D18A4C58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CFB708C-2962-1C8A-CD55-4EBEE27345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DA59DB96-7BC8-0B25-B91A-1A6BE01C6929}"/>
              </a:ext>
            </a:extLst>
          </p:cNvPr>
          <p:cNvSpPr>
            <a:spLocks noChangeArrowheads="1"/>
          </p:cNvSpPr>
          <p:nvPr/>
        </p:nvSpPr>
        <p:spPr bwMode="auto">
          <a:xfrm>
            <a:off x="609600" y="0"/>
            <a:ext cx="10972800" cy="3016210"/>
          </a:xfrm>
          <a:prstGeom prst="rect">
            <a:avLst/>
          </a:prstGeom>
          <a:noFill/>
          <a:ln w="28575">
            <a:noFill/>
            <a:miter lim="800000"/>
            <a:headEnd/>
            <a:tailEnd/>
          </a:ln>
        </p:spPr>
        <p:txBody>
          <a:bodyPr wrap="square">
            <a:spAutoFit/>
          </a:bodyPr>
          <a:lstStyle/>
          <a:p>
            <a:pPr marL="342900" indent="-342900" algn="ctr">
              <a:lnSpc>
                <a:spcPct val="90000"/>
              </a:lnSpc>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John 5:39, 46</a:t>
            </a:r>
          </a:p>
          <a:p>
            <a:pPr algn="just" eaLnBrk="1" fontAlgn="auto" hangingPunct="1">
              <a:spcBef>
                <a:spcPts val="0"/>
              </a:spcBef>
              <a:spcAft>
                <a:spcPts val="0"/>
              </a:spcAft>
              <a:defRPr/>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search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you think that in them you have eternal life;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these that testify about Me…</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you believed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would believe Me, for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wrote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8218006-9AE9-86B9-4DE6-1316F82BE9B7}"/>
              </a:ext>
            </a:extLst>
          </p:cNvPr>
          <p:cNvPicPr>
            <a:picLocks noChangeAspect="1"/>
          </p:cNvPicPr>
          <p:nvPr/>
        </p:nvPicPr>
        <p:blipFill>
          <a:blip r:embed="rId3"/>
          <a:stretch>
            <a:fillRect/>
          </a:stretch>
        </p:blipFill>
        <p:spPr>
          <a:xfrm>
            <a:off x="5181600" y="3048000"/>
            <a:ext cx="182880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19093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025A1-57E0-F13A-5280-95F2285E705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86CB9D6-9AA0-7D8E-98AD-6BE305F267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BA8F8562-235C-51D3-EA6E-816C1CFC2284}"/>
              </a:ext>
            </a:extLst>
          </p:cNvPr>
          <p:cNvSpPr>
            <a:spLocks noChangeArrowheads="1"/>
          </p:cNvSpPr>
          <p:nvPr/>
        </p:nvSpPr>
        <p:spPr bwMode="auto">
          <a:xfrm>
            <a:off x="609600" y="1"/>
            <a:ext cx="10972800" cy="4739759"/>
          </a:xfrm>
          <a:prstGeom prst="rect">
            <a:avLst/>
          </a:prstGeom>
          <a:noFill/>
          <a:ln w="28575">
            <a:noFill/>
            <a:miter lim="800000"/>
            <a:headEnd/>
            <a:tailEnd/>
          </a:ln>
        </p:spPr>
        <p:txBody>
          <a:bodyPr wrap="square">
            <a:spAutoFit/>
          </a:bodyPr>
          <a:lstStyle/>
          <a:p>
            <a:pPr marL="342900" indent="-342900" algn="ctr">
              <a:lnSpc>
                <a:spcPct val="90000"/>
              </a:lnSpc>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Luke 24:27, 44</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27</a:t>
            </a:r>
            <a:r>
              <a:rPr lang="en-US" b="1" baseline="30000" dirty="0"/>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beginning with Moses and with all the prophets, He explained to them the things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Himself in all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44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He said to them, ‘These are My words which I spoke to you while I was still with you, that all things which are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Law of 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Psalms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must be fulfilled.’”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6424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F1184-001A-E3F3-8A03-34C95060966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8525DC0-9F8C-A969-4ECB-A3CCBE46AE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4E018CB1-3308-BE13-B0E4-F90E4BE3C52F}"/>
              </a:ext>
            </a:extLst>
          </p:cNvPr>
          <p:cNvSpPr>
            <a:spLocks noChangeArrowheads="1"/>
          </p:cNvSpPr>
          <p:nvPr/>
        </p:nvSpPr>
        <p:spPr bwMode="auto">
          <a:xfrm>
            <a:off x="609600" y="1"/>
            <a:ext cx="10972800" cy="5232202"/>
          </a:xfrm>
          <a:prstGeom prst="rect">
            <a:avLst/>
          </a:prstGeom>
          <a:noFill/>
          <a:ln w="28575">
            <a:noFill/>
            <a:miter lim="800000"/>
            <a:headEnd/>
            <a:tailEnd/>
          </a:ln>
        </p:spPr>
        <p:txBody>
          <a:bodyPr wrap="square">
            <a:spAutoFit/>
          </a:bodyPr>
          <a:lstStyle/>
          <a:p>
            <a:pPr marL="342900" indent="-342900" algn="ctr">
              <a:lnSpc>
                <a:spcPct val="90000"/>
              </a:lnSpc>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17:1-3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when they had traveled through Amphipolis and Apollonia, they came to Thessalonica, where there was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synagogue of the Jews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latin typeface="Calibri" panose="020F0502020204030204" pitchFamily="34" charset="0"/>
                <a:cs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according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Paul’s custom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 visited them, and for three Sabbaths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reasoned with them from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explaining and giving evidence that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 had to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suffer and rise from the dead, and saying, “This Jesus whom I am proclaiming to you is the Christ.”</a:t>
            </a:r>
          </a:p>
        </p:txBody>
      </p:sp>
    </p:spTree>
    <p:extLst>
      <p:ext uri="{BB962C8B-B14F-4D97-AF65-F5344CB8AC3E}">
        <p14:creationId xmlns:p14="http://schemas.microsoft.com/office/powerpoint/2010/main" val="2256176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D7F87-BB9C-9A1C-5D73-44B23E3A66F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34BEA6D-F490-2A30-6B3B-C595E3DC70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8914" name="Rectangle 3">
            <a:extLst>
              <a:ext uri="{FF2B5EF4-FFF2-40B4-BE49-F238E27FC236}">
                <a16:creationId xmlns:a16="http://schemas.microsoft.com/office/drawing/2014/main" id="{A8763045-1A3F-1E2E-F9E1-3B877128F441}"/>
              </a:ext>
            </a:extLst>
          </p:cNvPr>
          <p:cNvSpPr>
            <a:spLocks noChangeArrowheads="1"/>
          </p:cNvSpPr>
          <p:nvPr/>
        </p:nvSpPr>
        <p:spPr bwMode="auto">
          <a:xfrm>
            <a:off x="609600" y="0"/>
            <a:ext cx="10972800" cy="297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a:lnSpc>
                <a:spcPct val="90000"/>
              </a:lnSpc>
              <a:spcAft>
                <a:spcPts val="900"/>
              </a:spcAft>
              <a:buClr>
                <a:schemeClr val="tx1"/>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15:3-4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I handed down to you as of first importance what I also received, that Christ died for our sins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that He was buried, and that He was raised on the third day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67531268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2AFA8-C943-742C-573A-A4DD87F76C8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D8CEA5E7-A0E5-B510-8099-28F2BAD5302E}"/>
              </a:ext>
            </a:extLst>
          </p:cNvPr>
          <p:cNvSpPr>
            <a:spLocks noGrp="1" noChangeArrowheads="1"/>
          </p:cNvSpPr>
          <p:nvPr>
            <p:ph type="body" idx="1"/>
          </p:nvPr>
        </p:nvSpPr>
        <p:spPr>
          <a:xfrm>
            <a:off x="762000" y="2286000"/>
            <a:ext cx="7772400" cy="25908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Ignorance (27)</a:t>
            </a:r>
          </a:p>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Guilt (28)</a:t>
            </a:r>
          </a:p>
          <a:p>
            <a:pPr marL="0" lvl="1" indent="-914400">
              <a:lnSpc>
                <a:spcPct val="100000"/>
              </a:lnSpc>
              <a:spcBef>
                <a:spcPts val="0"/>
              </a:spcBef>
              <a:spcAft>
                <a:spcPts val="2400"/>
              </a:spcAft>
              <a:buClr>
                <a:srgbClr val="00FFFF"/>
              </a:buClr>
              <a:buFont typeface="+mj-lt"/>
              <a:buAutoNum type="romanLcPeriod"/>
              <a:defRPr/>
            </a:pPr>
            <a:endParaRPr lang="en-US" sz="3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6914206A-7022-6505-89CE-3D158314A442}"/>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07B02424-9B00-25BE-83C1-2AA3226CA577}"/>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13:27-28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Death</a:t>
            </a:r>
          </a:p>
        </p:txBody>
      </p:sp>
    </p:spTree>
    <p:extLst>
      <p:ext uri="{BB962C8B-B14F-4D97-AF65-F5344CB8AC3E}">
        <p14:creationId xmlns:p14="http://schemas.microsoft.com/office/powerpoint/2010/main" val="33055219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2286000"/>
            <a:ext cx="7772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to Paul’s audience (26)</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Death (27-28)</a:t>
            </a:r>
          </a:p>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Burial (29)</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3" name="Rectangle 2">
            <a:extLst>
              <a:ext uri="{FF2B5EF4-FFF2-40B4-BE49-F238E27FC236}">
                <a16:creationId xmlns:a16="http://schemas.microsoft.com/office/drawing/2014/main" id="{23635582-D425-0E09-AA07-DA3E0DDCD5E9}"/>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4"/>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13:26-29</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Gospel</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26266108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76BD6-9BFF-EC3C-7515-1BC827BFC91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A94B476-343B-0A8D-4F04-2485AD6FD0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A0F3D0D4-C705-FF05-75CF-F3A34E817ECA}"/>
              </a:ext>
            </a:extLst>
          </p:cNvPr>
          <p:cNvSpPr>
            <a:spLocks noChangeArrowheads="1"/>
          </p:cNvSpPr>
          <p:nvPr/>
        </p:nvSpPr>
        <p:spPr bwMode="auto">
          <a:xfrm>
            <a:off x="609600" y="0"/>
            <a:ext cx="10972800" cy="3016210"/>
          </a:xfrm>
          <a:prstGeom prst="rect">
            <a:avLst/>
          </a:prstGeom>
          <a:noFill/>
          <a:ln w="28575">
            <a:noFill/>
            <a:miter lim="800000"/>
            <a:headEnd/>
            <a:tailEnd/>
          </a:ln>
        </p:spPr>
        <p:txBody>
          <a:bodyPr wrap="square">
            <a:spAutoFit/>
          </a:bodyPr>
          <a:lstStyle/>
          <a:p>
            <a:pPr marL="342900" indent="-342900" algn="ctr">
              <a:lnSpc>
                <a:spcPct val="90000"/>
              </a:lnSpc>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John 5:39, 46</a:t>
            </a:r>
          </a:p>
          <a:p>
            <a:pPr algn="just" eaLnBrk="1" fontAlgn="auto" hangingPunct="1">
              <a:spcBef>
                <a:spcPts val="0"/>
              </a:spcBef>
              <a:spcAft>
                <a:spcPts val="0"/>
              </a:spcAft>
              <a:defRPr/>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search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you think that in them you have eternal life;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these that testify about Me…</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you believed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would believe Me, for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wrote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815348B3-F2C7-CB11-6DBD-4FBFAE41E6F4}"/>
              </a:ext>
            </a:extLst>
          </p:cNvPr>
          <p:cNvPicPr>
            <a:picLocks noChangeAspect="1"/>
          </p:cNvPicPr>
          <p:nvPr/>
        </p:nvPicPr>
        <p:blipFill>
          <a:blip r:embed="rId3"/>
          <a:stretch>
            <a:fillRect/>
          </a:stretch>
        </p:blipFill>
        <p:spPr>
          <a:xfrm>
            <a:off x="5181600" y="3048000"/>
            <a:ext cx="182880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71991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5B1FD-060E-89B0-8DA6-CF0B97D4A34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42CBF4A-0ADF-4DAE-1867-4356AC7FDA44}"/>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err="1">
                <a:effectLst>
                  <a:outerShdw blurRad="38100" dist="38100" dir="2700000" algn="tl">
                    <a:srgbClr val="000000">
                      <a:alpha val="43137"/>
                    </a:srgbClr>
                  </a:outerShdw>
                </a:effectLst>
                <a:latin typeface="+mn-lt"/>
                <a:ea typeface="+mn-ea"/>
                <a:cs typeface="+mn-cs"/>
              </a:rPr>
              <a:t>Pisidian</a:t>
            </a:r>
            <a:r>
              <a:rPr lang="en-US" sz="2800" dirty="0">
                <a:effectLst>
                  <a:outerShdw blurRad="38100" dist="38100" dir="2700000" algn="tl">
                    <a:srgbClr val="000000">
                      <a:alpha val="43137"/>
                    </a:srgbClr>
                  </a:outerShdw>
                </a:effectLst>
                <a:latin typeface="+mn-lt"/>
                <a:ea typeface="+mn-ea"/>
                <a:cs typeface="+mn-cs"/>
              </a:rPr>
              <a:t> Antioch Ministry</a:t>
            </a:r>
          </a:p>
        </p:txBody>
      </p:sp>
      <p:sp>
        <p:nvSpPr>
          <p:cNvPr id="161795" name="Rectangle 3">
            <a:extLst>
              <a:ext uri="{FF2B5EF4-FFF2-40B4-BE49-F238E27FC236}">
                <a16:creationId xmlns:a16="http://schemas.microsoft.com/office/drawing/2014/main" id="{5E6E6DA4-CAC8-A4E0-4CC3-3DA0174C989B}"/>
              </a:ext>
            </a:extLst>
          </p:cNvPr>
          <p:cNvSpPr>
            <a:spLocks noGrp="1" noChangeArrowheads="1"/>
          </p:cNvSpPr>
          <p:nvPr>
            <p:ph type="body" idx="1"/>
          </p:nvPr>
        </p:nvSpPr>
        <p:spPr>
          <a:xfrm>
            <a:off x="683684" y="2106083"/>
            <a:ext cx="7713556"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Cyprus to </a:t>
            </a:r>
            <a:r>
              <a:rPr lang="en-US" sz="3200" dirty="0" err="1">
                <a:effectLst>
                  <a:outerShdw blurRad="38100" dist="38100" dir="2700000" algn="tl">
                    <a:srgbClr val="000000">
                      <a:alpha val="43137"/>
                    </a:srgbClr>
                  </a:outerShdw>
                </a:effectLst>
                <a:latin typeface="Calibri" panose="020F0502020204030204" pitchFamily="34" charset="0"/>
              </a:rPr>
              <a:t>Perga</a:t>
            </a:r>
            <a:r>
              <a:rPr lang="en-US" sz="3200" dirty="0">
                <a:effectLst>
                  <a:outerShdw blurRad="38100" dist="38100" dir="2700000" algn="tl">
                    <a:srgbClr val="000000">
                      <a:alpha val="43137"/>
                    </a:srgbClr>
                  </a:outerShdw>
                </a:effectLst>
                <a:latin typeface="Calibri" panose="020F0502020204030204" pitchFamily="34" charset="0"/>
              </a:rPr>
              <a:t> journey (13a)</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John Mark’s departure (13b)</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Journey to </a:t>
            </a:r>
            <a:r>
              <a:rPr lang="en-US" sz="3200" dirty="0" err="1">
                <a:effectLst>
                  <a:outerShdw blurRad="38100" dist="38100" dir="2700000" algn="tl">
                    <a:srgbClr val="000000">
                      <a:alpha val="43137"/>
                    </a:srgbClr>
                  </a:outerShdw>
                </a:effectLst>
                <a:latin typeface="Calibri" panose="020F0502020204030204" pitchFamily="34" charset="0"/>
              </a:rPr>
              <a:t>Pisidian</a:t>
            </a:r>
            <a:r>
              <a:rPr lang="en-US" sz="3200" dirty="0">
                <a:effectLst>
                  <a:outerShdw blurRad="38100" dist="38100" dir="2700000" algn="tl">
                    <a:srgbClr val="000000">
                      <a:alpha val="43137"/>
                    </a:srgbClr>
                  </a:outerShdw>
                </a:effectLst>
                <a:latin typeface="Calibri" panose="020F0502020204030204" pitchFamily="34" charset="0"/>
              </a:rPr>
              <a:t> Antioch via </a:t>
            </a:r>
            <a:r>
              <a:rPr lang="en-US" sz="3200" dirty="0" err="1">
                <a:effectLst>
                  <a:outerShdw blurRad="38100" dist="38100" dir="2700000" algn="tl">
                    <a:srgbClr val="000000">
                      <a:alpha val="43137"/>
                    </a:srgbClr>
                  </a:outerShdw>
                </a:effectLst>
                <a:latin typeface="Calibri" panose="020F0502020204030204" pitchFamily="34" charset="0"/>
              </a:rPr>
              <a:t>Perga</a:t>
            </a:r>
            <a:r>
              <a:rPr lang="en-US" sz="3200" dirty="0">
                <a:effectLst>
                  <a:outerShdw blurRad="38100" dist="38100" dir="2700000" algn="tl">
                    <a:srgbClr val="000000">
                      <a:alpha val="43137"/>
                    </a:srgbClr>
                  </a:outerShdw>
                </a:effectLst>
                <a:latin typeface="Calibri" panose="020F0502020204030204" pitchFamily="34" charset="0"/>
              </a:rPr>
              <a:t> (14a)</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Occasion for Paul’s message (14b-15)</a:t>
            </a:r>
          </a:p>
        </p:txBody>
      </p:sp>
      <p:pic>
        <p:nvPicPr>
          <p:cNvPr id="3" name="Picture 2">
            <a:extLst>
              <a:ext uri="{FF2B5EF4-FFF2-40B4-BE49-F238E27FC236}">
                <a16:creationId xmlns:a16="http://schemas.microsoft.com/office/drawing/2014/main" id="{38E0CD88-CED1-CC5D-2B0E-532E5D8671D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1713877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C7FC7-5721-CB7B-C23C-A28DD7364D8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D516F6F-25D5-FA49-A2D3-64B793EB7E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11D0C4F8-C60C-A3BF-A0C2-A2452D46CA9A}"/>
              </a:ext>
            </a:extLst>
          </p:cNvPr>
          <p:cNvSpPr>
            <a:spLocks noChangeArrowheads="1"/>
          </p:cNvSpPr>
          <p:nvPr/>
        </p:nvSpPr>
        <p:spPr bwMode="auto">
          <a:xfrm>
            <a:off x="609600" y="1"/>
            <a:ext cx="10972800" cy="4739759"/>
          </a:xfrm>
          <a:prstGeom prst="rect">
            <a:avLst/>
          </a:prstGeom>
          <a:noFill/>
          <a:ln w="28575">
            <a:noFill/>
            <a:miter lim="800000"/>
            <a:headEnd/>
            <a:tailEnd/>
          </a:ln>
        </p:spPr>
        <p:txBody>
          <a:bodyPr wrap="square">
            <a:spAutoFit/>
          </a:bodyPr>
          <a:lstStyle/>
          <a:p>
            <a:pPr marL="342900" indent="-342900" algn="ctr">
              <a:lnSpc>
                <a:spcPct val="90000"/>
              </a:lnSpc>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Luke 24:27, 44</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27</a:t>
            </a:r>
            <a:r>
              <a:rPr lang="en-US" b="1" baseline="30000" dirty="0"/>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beginning with Moses and with all the prophets, He explained to them the things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Himself in all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44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He said to them, ‘These are My words which I spoke to you while I was still with you, that all things which are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Law of 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Psalms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must be fulfilled.’”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0946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3BC69-F118-D20B-53D8-4BB5FEE0DB0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A2F59D4-9549-37D6-B5F6-F786E90365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08CD1C06-B055-960B-0CA7-A0A9CD7AA5E7}"/>
              </a:ext>
            </a:extLst>
          </p:cNvPr>
          <p:cNvSpPr>
            <a:spLocks noChangeArrowheads="1"/>
          </p:cNvSpPr>
          <p:nvPr/>
        </p:nvSpPr>
        <p:spPr bwMode="auto">
          <a:xfrm>
            <a:off x="609600" y="1"/>
            <a:ext cx="10972800" cy="5232202"/>
          </a:xfrm>
          <a:prstGeom prst="rect">
            <a:avLst/>
          </a:prstGeom>
          <a:noFill/>
          <a:ln w="28575">
            <a:noFill/>
            <a:miter lim="800000"/>
            <a:headEnd/>
            <a:tailEnd/>
          </a:ln>
        </p:spPr>
        <p:txBody>
          <a:bodyPr wrap="square">
            <a:spAutoFit/>
          </a:bodyPr>
          <a:lstStyle/>
          <a:p>
            <a:pPr marL="342900" indent="-342900" algn="ctr">
              <a:lnSpc>
                <a:spcPct val="90000"/>
              </a:lnSpc>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17:1-3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when they had traveled through Amphipolis and Apollonia, they came to Thessalonica, where there was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synagogue of the Jews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latin typeface="Calibri" panose="020F0502020204030204" pitchFamily="34" charset="0"/>
                <a:cs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according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Paul’s custom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 visited them, and for three Sabbaths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reasoned with them from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explaining and giving evidence that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 had to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suffer and rise from the dead, and saying, “This Jesus whom I am proclaiming to you is the Christ.”</a:t>
            </a:r>
          </a:p>
        </p:txBody>
      </p:sp>
    </p:spTree>
    <p:extLst>
      <p:ext uri="{BB962C8B-B14F-4D97-AF65-F5344CB8AC3E}">
        <p14:creationId xmlns:p14="http://schemas.microsoft.com/office/powerpoint/2010/main" val="971118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1C10C-3CAE-832E-17A7-4BC97AE37E7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F6248BF-7131-A44C-CC5F-4C942F678A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8914" name="Rectangle 3">
            <a:extLst>
              <a:ext uri="{FF2B5EF4-FFF2-40B4-BE49-F238E27FC236}">
                <a16:creationId xmlns:a16="http://schemas.microsoft.com/office/drawing/2014/main" id="{52252448-F10F-FDCA-0DDE-D537C02759EF}"/>
              </a:ext>
            </a:extLst>
          </p:cNvPr>
          <p:cNvSpPr>
            <a:spLocks noChangeArrowheads="1"/>
          </p:cNvSpPr>
          <p:nvPr/>
        </p:nvSpPr>
        <p:spPr bwMode="auto">
          <a:xfrm>
            <a:off x="609600" y="0"/>
            <a:ext cx="10972800" cy="297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a:lnSpc>
                <a:spcPct val="90000"/>
              </a:lnSpc>
              <a:spcAft>
                <a:spcPts val="900"/>
              </a:spcAft>
              <a:buClr>
                <a:schemeClr val="tx1"/>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15:3-4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I handed down to you as of first importance what I also received, that Christ died for our sins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that He was buried, and that He was raised on the third day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50029240"/>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662517" y="1333499"/>
            <a:ext cx="7162800" cy="2286001"/>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Introduction (16)</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Historical background (17-22)</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Messiah (23-25)</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Gospel (26-29)</a:t>
            </a:r>
          </a:p>
          <a:p>
            <a:pPr marL="457200" lvl="3" indent="-457200">
              <a:lnSpc>
                <a:spcPct val="100000"/>
              </a:lnSpc>
              <a:spcBef>
                <a:spcPts val="0"/>
              </a:spcBef>
              <a:spcAft>
                <a:spcPts val="12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Resurrection (30-37)</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Application to Paul’s audience (38-39)</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Warning (40-41)</a:t>
            </a: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3" name="Rectangle 2">
            <a:extLst>
              <a:ext uri="{FF2B5EF4-FFF2-40B4-BE49-F238E27FC236}">
                <a16:creationId xmlns:a16="http://schemas.microsoft.com/office/drawing/2014/main" id="{9BD645EF-FB48-CCBD-2D1F-BD2198919833}"/>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13:16-41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Paul’s Message</a:t>
            </a:r>
          </a:p>
        </p:txBody>
      </p:sp>
    </p:spTree>
    <p:extLst>
      <p:ext uri="{BB962C8B-B14F-4D97-AF65-F5344CB8AC3E}">
        <p14:creationId xmlns:p14="http://schemas.microsoft.com/office/powerpoint/2010/main" val="4971039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13:30-37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Resurrection</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1752600"/>
            <a:ext cx="7772400" cy="2895601"/>
          </a:xfrm>
        </p:spPr>
        <p:txBody>
          <a:bodyPr/>
          <a:lstStyle/>
          <a:p>
            <a:pPr marL="57150" lvl="2"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Fact of Resurrection (30-31)</a:t>
            </a:r>
          </a:p>
          <a:p>
            <a:pPr marL="57150" lvl="2"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Good news of Gospel (32-33)</a:t>
            </a:r>
          </a:p>
          <a:p>
            <a:pPr marL="57150" lvl="2"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Resurrection (34-35)</a:t>
            </a:r>
          </a:p>
          <a:p>
            <a:pPr marL="57150" lvl="2"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to Jesus Christ (36-37)</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8217973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1752600"/>
            <a:ext cx="7772400" cy="2895601"/>
          </a:xfrm>
        </p:spPr>
        <p:txBody>
          <a:bodyPr/>
          <a:lstStyle/>
          <a:p>
            <a:pPr marL="57150" lvl="2" indent="-514350">
              <a:lnSpc>
                <a:spcPct val="100000"/>
              </a:lnSpc>
              <a:spcBef>
                <a:spcPts val="0"/>
              </a:spcBef>
              <a:spcAft>
                <a:spcPts val="1800"/>
              </a:spcAft>
              <a:buClr>
                <a:srgbClr val="FFC000"/>
              </a:buClr>
              <a:buFont typeface="+mj-lt"/>
              <a:buAutoNum type="alphaLcParenR"/>
              <a:defRPr/>
            </a:pP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Fact of Resurrection (30-31)</a:t>
            </a:r>
          </a:p>
          <a:p>
            <a:pPr marL="57150" lvl="2"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Good news of Gospel (32-33)</a:t>
            </a:r>
          </a:p>
          <a:p>
            <a:pPr marL="57150" lvl="2"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Resurrection (34-35)</a:t>
            </a:r>
          </a:p>
          <a:p>
            <a:pPr marL="57150" lvl="2"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to Jesus Christ (36-37)</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2E2C282D-8B50-BFF0-173D-4862B17A8412}"/>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5"/>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13:30-37</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Resurrection</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28645514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004413-D195-4202-B814-105F3A8F7D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15:6-7</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After that He appeared to more than five hundred brethren at one time,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most of whom remain until now, but some have fallen asleep</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He appeared to James, then to all the apostles…”</a:t>
            </a:r>
          </a:p>
        </p:txBody>
      </p:sp>
      <p:pic>
        <p:nvPicPr>
          <p:cNvPr id="3" name="Picture 2">
            <a:extLst>
              <a:ext uri="{FF2B5EF4-FFF2-40B4-BE49-F238E27FC236}">
                <a16:creationId xmlns:a16="http://schemas.microsoft.com/office/drawing/2014/main" id="{AAA488FB-503E-4FD1-8BEF-9BEDD43A45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16930" y="3200400"/>
            <a:ext cx="2558143" cy="1645920"/>
          </a:xfrm>
          <a:prstGeom prst="rect">
            <a:avLst/>
          </a:prstGeom>
          <a:ln>
            <a:solidFill>
              <a:schemeClr val="tx1"/>
            </a:solidFill>
          </a:ln>
        </p:spPr>
      </p:pic>
    </p:spTree>
    <p:extLst>
      <p:ext uri="{BB962C8B-B14F-4D97-AF65-F5344CB8AC3E}">
        <p14:creationId xmlns:p14="http://schemas.microsoft.com/office/powerpoint/2010/main" val="2252760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1752600"/>
            <a:ext cx="7772400" cy="2895601"/>
          </a:xfrm>
        </p:spPr>
        <p:txBody>
          <a:bodyPr/>
          <a:lstStyle/>
          <a:p>
            <a:pPr marL="57150" lvl="2" indent="-514350">
              <a:lnSpc>
                <a:spcPct val="100000"/>
              </a:lnSpc>
              <a:spcBef>
                <a:spcPts val="0"/>
              </a:spcBef>
              <a:spcAft>
                <a:spcPts val="1800"/>
              </a:spcAft>
              <a:buClr>
                <a:srgbClr val="FFC000"/>
              </a:buClr>
              <a:buFont typeface="+mj-lt"/>
              <a:buAutoNum type="alphaLcParenR"/>
              <a:defRPr/>
            </a:pPr>
            <a:r>
              <a:rPr lang="en-US" sz="3400" dirty="0">
                <a:effectLst>
                  <a:outerShdw blurRad="38100" dist="38100" dir="2700000" algn="tl">
                    <a:srgbClr val="000000">
                      <a:alpha val="43137"/>
                    </a:srgbClr>
                  </a:outerShdw>
                </a:effectLst>
                <a:latin typeface="Calibri" panose="020F0502020204030204" pitchFamily="34" charset="0"/>
              </a:rPr>
              <a:t>Fact of Resurrection (30-31)</a:t>
            </a:r>
          </a:p>
          <a:p>
            <a:pPr marL="57150" lvl="2"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Good news of Gospel (32-33)</a:t>
            </a:r>
          </a:p>
          <a:p>
            <a:pPr marL="57150" lvl="2"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Resurrection (34-35)</a:t>
            </a:r>
          </a:p>
          <a:p>
            <a:pPr marL="57150" lvl="2"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to Jesus Christ (36-37)</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5" name="Rectangle 2">
            <a:extLst>
              <a:ext uri="{FF2B5EF4-FFF2-40B4-BE49-F238E27FC236}">
                <a16:creationId xmlns:a16="http://schemas.microsoft.com/office/drawing/2014/main" id="{AE5C614F-DFC2-912A-FDB8-E67ED80B1235}"/>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13:30-37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Resurrection</a:t>
            </a:r>
          </a:p>
        </p:txBody>
      </p:sp>
    </p:spTree>
    <p:extLst>
      <p:ext uri="{BB962C8B-B14F-4D97-AF65-F5344CB8AC3E}">
        <p14:creationId xmlns:p14="http://schemas.microsoft.com/office/powerpoint/2010/main" val="11490468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F7742-63E6-F03E-4B6C-0D164ED8854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96C8CC1-8603-91B5-B888-B17E47E487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672E07A9-1EA4-B756-6587-0AFD59C745BB}"/>
              </a:ext>
            </a:extLst>
          </p:cNvPr>
          <p:cNvSpPr>
            <a:spLocks noChangeArrowheads="1"/>
          </p:cNvSpPr>
          <p:nvPr/>
        </p:nvSpPr>
        <p:spPr bwMode="auto">
          <a:xfrm>
            <a:off x="609600" y="0"/>
            <a:ext cx="10972800" cy="3016210"/>
          </a:xfrm>
          <a:prstGeom prst="rect">
            <a:avLst/>
          </a:prstGeom>
          <a:noFill/>
          <a:ln w="28575">
            <a:noFill/>
            <a:miter lim="800000"/>
            <a:headEnd/>
            <a:tailEnd/>
          </a:ln>
        </p:spPr>
        <p:txBody>
          <a:bodyPr wrap="square">
            <a:spAutoFit/>
          </a:bodyPr>
          <a:lstStyle/>
          <a:p>
            <a:pPr marL="342900" indent="-342900" algn="ctr">
              <a:lnSpc>
                <a:spcPct val="90000"/>
              </a:lnSpc>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John 5:39, 46</a:t>
            </a:r>
          </a:p>
          <a:p>
            <a:pPr algn="just" eaLnBrk="1" fontAlgn="auto" hangingPunct="1">
              <a:spcBef>
                <a:spcPts val="0"/>
              </a:spcBef>
              <a:spcAft>
                <a:spcPts val="0"/>
              </a:spcAft>
              <a:defRPr/>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search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you think that in them you have eternal life;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these that testify about Me…</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you believed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would believe Me, for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wrote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784310A-476D-DBB7-0FC9-5761C5CF7345}"/>
              </a:ext>
            </a:extLst>
          </p:cNvPr>
          <p:cNvPicPr>
            <a:picLocks noChangeAspect="1"/>
          </p:cNvPicPr>
          <p:nvPr/>
        </p:nvPicPr>
        <p:blipFill>
          <a:blip r:embed="rId3"/>
          <a:stretch>
            <a:fillRect/>
          </a:stretch>
        </p:blipFill>
        <p:spPr>
          <a:xfrm>
            <a:off x="5181600" y="3048000"/>
            <a:ext cx="182880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3002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1BBC1-6373-07EB-E0AA-712F0818428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CEAF824-241B-5683-45E5-0787BD091E7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EDE05644-2D7A-54A8-02E2-89ACE377F68A}"/>
              </a:ext>
            </a:extLst>
          </p:cNvPr>
          <p:cNvSpPr>
            <a:spLocks noChangeArrowheads="1"/>
          </p:cNvSpPr>
          <p:nvPr/>
        </p:nvSpPr>
        <p:spPr bwMode="auto">
          <a:xfrm>
            <a:off x="609600" y="1"/>
            <a:ext cx="10972800" cy="4739759"/>
          </a:xfrm>
          <a:prstGeom prst="rect">
            <a:avLst/>
          </a:prstGeom>
          <a:noFill/>
          <a:ln w="28575">
            <a:noFill/>
            <a:miter lim="800000"/>
            <a:headEnd/>
            <a:tailEnd/>
          </a:ln>
        </p:spPr>
        <p:txBody>
          <a:bodyPr wrap="square">
            <a:spAutoFit/>
          </a:bodyPr>
          <a:lstStyle/>
          <a:p>
            <a:pPr marL="342900" indent="-342900" algn="ctr">
              <a:lnSpc>
                <a:spcPct val="90000"/>
              </a:lnSpc>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Luke 24:27, 44</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27</a:t>
            </a:r>
            <a:r>
              <a:rPr lang="en-US" b="1" baseline="30000" dirty="0"/>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beginning with Moses and with all the prophets, He explained to them the things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concerning Himself in all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44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He said to them, ‘These are My words which I spoke to you while I was still with you, that all things which are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 about 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Law of Moses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Psalms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must be fulfilled.’”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73487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5B1FD-060E-89B0-8DA6-CF0B97D4A34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42CBF4A-0ADF-4DAE-1867-4356AC7FDA44}"/>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err="1">
                <a:effectLst>
                  <a:outerShdw blurRad="38100" dist="38100" dir="2700000" algn="tl">
                    <a:srgbClr val="000000">
                      <a:alpha val="43137"/>
                    </a:srgbClr>
                  </a:outerShdw>
                </a:effectLst>
                <a:latin typeface="+mn-lt"/>
                <a:ea typeface="+mn-ea"/>
                <a:cs typeface="+mn-cs"/>
              </a:rPr>
              <a:t>Pisidian</a:t>
            </a:r>
            <a:r>
              <a:rPr lang="en-US" sz="2800" dirty="0">
                <a:effectLst>
                  <a:outerShdw blurRad="38100" dist="38100" dir="2700000" algn="tl">
                    <a:srgbClr val="000000">
                      <a:alpha val="43137"/>
                    </a:srgbClr>
                  </a:outerShdw>
                </a:effectLst>
                <a:latin typeface="+mn-lt"/>
                <a:ea typeface="+mn-ea"/>
                <a:cs typeface="+mn-cs"/>
              </a:rPr>
              <a:t> Antioch Ministry</a:t>
            </a:r>
          </a:p>
        </p:txBody>
      </p:sp>
      <p:sp>
        <p:nvSpPr>
          <p:cNvPr id="161795" name="Rectangle 3">
            <a:extLst>
              <a:ext uri="{FF2B5EF4-FFF2-40B4-BE49-F238E27FC236}">
                <a16:creationId xmlns:a16="http://schemas.microsoft.com/office/drawing/2014/main" id="{5E6E6DA4-CAC8-A4E0-4CC3-3DA0174C989B}"/>
              </a:ext>
            </a:extLst>
          </p:cNvPr>
          <p:cNvSpPr>
            <a:spLocks noGrp="1" noChangeArrowheads="1"/>
          </p:cNvSpPr>
          <p:nvPr>
            <p:ph type="body" idx="1"/>
          </p:nvPr>
        </p:nvSpPr>
        <p:spPr>
          <a:xfrm>
            <a:off x="683684" y="2106083"/>
            <a:ext cx="7713556"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Cyprus to </a:t>
            </a:r>
            <a:r>
              <a:rPr lang="en-US" sz="3200" b="1" u="sng" dirty="0" err="1">
                <a:solidFill>
                  <a:srgbClr val="FFFFCC"/>
                </a:solidFill>
                <a:effectLst>
                  <a:outerShdw blurRad="38100" dist="38100" dir="2700000" algn="tl">
                    <a:srgbClr val="000000">
                      <a:alpha val="43137"/>
                    </a:srgbClr>
                  </a:outerShdw>
                </a:effectLst>
                <a:latin typeface="Calibri" panose="020F0502020204030204" pitchFamily="34" charset="0"/>
              </a:rPr>
              <a:t>Perga</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 journey (13a)</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John Mark’s departure (13b)</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Journey to </a:t>
            </a:r>
            <a:r>
              <a:rPr lang="en-US" sz="3200" dirty="0" err="1">
                <a:effectLst>
                  <a:outerShdw blurRad="38100" dist="38100" dir="2700000" algn="tl">
                    <a:srgbClr val="000000">
                      <a:alpha val="43137"/>
                    </a:srgbClr>
                  </a:outerShdw>
                </a:effectLst>
                <a:latin typeface="Calibri" panose="020F0502020204030204" pitchFamily="34" charset="0"/>
              </a:rPr>
              <a:t>Pisidian</a:t>
            </a:r>
            <a:r>
              <a:rPr lang="en-US" sz="3200" dirty="0">
                <a:effectLst>
                  <a:outerShdw blurRad="38100" dist="38100" dir="2700000" algn="tl">
                    <a:srgbClr val="000000">
                      <a:alpha val="43137"/>
                    </a:srgbClr>
                  </a:outerShdw>
                </a:effectLst>
                <a:latin typeface="Calibri" panose="020F0502020204030204" pitchFamily="34" charset="0"/>
              </a:rPr>
              <a:t> Antioch via </a:t>
            </a:r>
            <a:r>
              <a:rPr lang="en-US" sz="3200" dirty="0" err="1">
                <a:effectLst>
                  <a:outerShdw blurRad="38100" dist="38100" dir="2700000" algn="tl">
                    <a:srgbClr val="000000">
                      <a:alpha val="43137"/>
                    </a:srgbClr>
                  </a:outerShdw>
                </a:effectLst>
                <a:latin typeface="Calibri" panose="020F0502020204030204" pitchFamily="34" charset="0"/>
              </a:rPr>
              <a:t>Perga</a:t>
            </a:r>
            <a:r>
              <a:rPr lang="en-US" sz="3200" dirty="0">
                <a:effectLst>
                  <a:outerShdw blurRad="38100" dist="38100" dir="2700000" algn="tl">
                    <a:srgbClr val="000000">
                      <a:alpha val="43137"/>
                    </a:srgbClr>
                  </a:outerShdw>
                </a:effectLst>
                <a:latin typeface="Calibri" panose="020F0502020204030204" pitchFamily="34" charset="0"/>
              </a:rPr>
              <a:t> (14a)</a:t>
            </a:r>
          </a:p>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Occasion for Paul’s message (14b-15)</a:t>
            </a:r>
          </a:p>
        </p:txBody>
      </p:sp>
      <p:pic>
        <p:nvPicPr>
          <p:cNvPr id="3" name="Picture 2">
            <a:extLst>
              <a:ext uri="{FF2B5EF4-FFF2-40B4-BE49-F238E27FC236}">
                <a16:creationId xmlns:a16="http://schemas.microsoft.com/office/drawing/2014/main" id="{D25140AB-48CE-B0C5-3D7A-723A95D873C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9707765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3D31B-4E5D-D01E-D789-3301F5628EE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F8FEF22-856C-1B4B-D5BF-84240E7B35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FEA756F7-3C91-A62A-0FCD-F7038219209B}"/>
              </a:ext>
            </a:extLst>
          </p:cNvPr>
          <p:cNvSpPr>
            <a:spLocks noChangeArrowheads="1"/>
          </p:cNvSpPr>
          <p:nvPr/>
        </p:nvSpPr>
        <p:spPr bwMode="auto">
          <a:xfrm>
            <a:off x="609600" y="1"/>
            <a:ext cx="10972800" cy="5232202"/>
          </a:xfrm>
          <a:prstGeom prst="rect">
            <a:avLst/>
          </a:prstGeom>
          <a:noFill/>
          <a:ln w="28575">
            <a:noFill/>
            <a:miter lim="800000"/>
            <a:headEnd/>
            <a:tailEnd/>
          </a:ln>
        </p:spPr>
        <p:txBody>
          <a:bodyPr wrap="square">
            <a:spAutoFit/>
          </a:bodyPr>
          <a:lstStyle/>
          <a:p>
            <a:pPr marL="342900" indent="-342900" algn="ctr">
              <a:lnSpc>
                <a:spcPct val="90000"/>
              </a:lnSpc>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17:1-3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Now when they had traveled through Amphipolis and Apollonia, they came to Thessalonica, where there was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synagogue of the Jews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latin typeface="Calibri" panose="020F0502020204030204" pitchFamily="34" charset="0"/>
                <a:cs typeface="Calibri" panose="020F0502020204030204" pitchFamily="34" charset="0"/>
              </a:rPr>
              <a:t>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according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Paul’s custom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 visited them, and for three Sabbaths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reasoned with them from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explaining and giving evidence that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 had to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suffer and rise from the dead, and saying, “This Jesus whom I am proclaiming to you is the Christ.”</a:t>
            </a:r>
          </a:p>
        </p:txBody>
      </p:sp>
    </p:spTree>
    <p:extLst>
      <p:ext uri="{BB962C8B-B14F-4D97-AF65-F5344CB8AC3E}">
        <p14:creationId xmlns:p14="http://schemas.microsoft.com/office/powerpoint/2010/main" val="2979767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73F7F-1B10-6C5A-EA6F-2E1DA0EAF7D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7280422-6246-8442-8328-1EF7B6C7D6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8914" name="Rectangle 3">
            <a:extLst>
              <a:ext uri="{FF2B5EF4-FFF2-40B4-BE49-F238E27FC236}">
                <a16:creationId xmlns:a16="http://schemas.microsoft.com/office/drawing/2014/main" id="{DB6C2B69-16BD-15AA-FA92-5DFD8F9DDE3C}"/>
              </a:ext>
            </a:extLst>
          </p:cNvPr>
          <p:cNvSpPr>
            <a:spLocks noChangeArrowheads="1"/>
          </p:cNvSpPr>
          <p:nvPr/>
        </p:nvSpPr>
        <p:spPr bwMode="auto">
          <a:xfrm>
            <a:off x="609600" y="0"/>
            <a:ext cx="10972800" cy="297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a:lnSpc>
                <a:spcPct val="90000"/>
              </a:lnSpc>
              <a:spcAft>
                <a:spcPts val="900"/>
              </a:spcAft>
              <a:buClr>
                <a:schemeClr val="tx1"/>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15:3-4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I handed down to you as of first importance what I also received, that Christ died for our sins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that He was buried, and that He was raised on the third day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Scriptures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998317900"/>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406813"/>
          </a:xfrm>
          <a:prstGeom prst="rect">
            <a:avLst/>
          </a:prstGeom>
          <a:noFill/>
          <a:ln w="28575">
            <a:noFill/>
            <a:miter lim="800000"/>
            <a:headEnd/>
            <a:tailEnd/>
          </a:ln>
        </p:spPr>
        <p:txBody>
          <a:bodyPr wrap="square">
            <a:spAutoFit/>
          </a:bodyPr>
          <a:lstStyle/>
          <a:p>
            <a:pPr marL="342900" indent="-342900" algn="ctr">
              <a:lnSpc>
                <a:spcPct val="90000"/>
              </a:lnSpc>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John 1:14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Word became flesh, and dwelt among us, and we saw His glory, glory as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only begotten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monogenēs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the Father, full of grace and truth.”</a:t>
            </a:r>
          </a:p>
        </p:txBody>
      </p:sp>
      <p:pic>
        <p:nvPicPr>
          <p:cNvPr id="3" name="Picture 2">
            <a:extLst>
              <a:ext uri="{FF2B5EF4-FFF2-40B4-BE49-F238E27FC236}">
                <a16:creationId xmlns:a16="http://schemas.microsoft.com/office/drawing/2014/main" id="{54F6ABF8-639B-4229-82EC-679EE90DE06E}"/>
              </a:ext>
            </a:extLst>
          </p:cNvPr>
          <p:cNvPicPr>
            <a:picLocks noChangeAspect="1"/>
          </p:cNvPicPr>
          <p:nvPr/>
        </p:nvPicPr>
        <p:blipFill rotWithShape="1">
          <a:blip r:embed="rId3"/>
          <a:srcRect t="10000" r="10556"/>
          <a:stretch/>
        </p:blipFill>
        <p:spPr>
          <a:xfrm>
            <a:off x="4483279" y="2971800"/>
            <a:ext cx="3225442" cy="1828800"/>
          </a:xfrm>
          <a:prstGeom prst="rect">
            <a:avLst/>
          </a:prstGeom>
          <a:ln>
            <a:solidFill>
              <a:schemeClr val="tx1"/>
            </a:solidFill>
          </a:ln>
        </p:spPr>
      </p:pic>
    </p:spTree>
    <p:extLst>
      <p:ext uri="{BB962C8B-B14F-4D97-AF65-F5344CB8AC3E}">
        <p14:creationId xmlns:p14="http://schemas.microsoft.com/office/powerpoint/2010/main" val="140461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76EB1D-8D4C-4733-91AF-0E5EC4A498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423740"/>
          </a:xfrm>
          <a:prstGeom prst="rect">
            <a:avLst/>
          </a:prstGeom>
          <a:noFill/>
          <a:ln w="28575">
            <a:noFill/>
            <a:miter lim="800000"/>
            <a:headEnd/>
            <a:tailEnd/>
          </a:ln>
        </p:spPr>
        <p:txBody>
          <a:bodyPr wrap="square">
            <a:spAutoFit/>
          </a:bodyPr>
          <a:lstStyle/>
          <a:p>
            <a:pPr marL="342900" indent="-342900" algn="ctr">
              <a:lnSpc>
                <a:spcPct val="90000"/>
              </a:lnSpc>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John 3:16</a:t>
            </a:r>
          </a:p>
          <a:p>
            <a:pPr algn="just">
              <a:spcBef>
                <a:spcPts val="0"/>
              </a:spcBef>
              <a:spcAft>
                <a:spcPts val="0"/>
              </a:spcAft>
            </a:pPr>
            <a:r>
              <a:rPr lang="en-US" altLang="en-US" sz="3600" kern="0" dirty="0">
                <a:latin typeface="Calibri" panose="020F0502020204030204" pitchFamily="34" charset="0"/>
                <a:cs typeface="Calibri" panose="020F0502020204030204" pitchFamily="34" charset="0"/>
              </a:rPr>
              <a:t>“</a:t>
            </a:r>
            <a:r>
              <a:rPr lang="en-US" altLang="en-US" sz="3600" dirty="0">
                <a:effectLst>
                  <a:outerShdw blurRad="38100" dist="38100" dir="2700000" algn="tl">
                    <a:srgbClr val="000000"/>
                  </a:outerShdw>
                </a:effectLst>
                <a:latin typeface="Calibri" panose="020F0502020204030204" pitchFamily="34" charset="0"/>
                <a:cs typeface="Calibri" panose="020F0502020204030204" pitchFamily="34" charset="0"/>
              </a:rPr>
              <a:t>For </a:t>
            </a:r>
            <a:r>
              <a:rPr lang="en-US" altLang="en-US" sz="3600" dirty="0">
                <a:effectLst>
                  <a:outerShdw blurRad="38100" dist="38100" dir="2700000" algn="tl">
                    <a:srgbClr val="000000"/>
                  </a:outerShdw>
                </a:effectLst>
                <a:cs typeface="Calibri" panose="020F0502020204030204" pitchFamily="34" charset="0"/>
              </a:rPr>
              <a:t>God so loved the world, </a:t>
            </a:r>
            <a:r>
              <a:rPr lang="en-US" altLang="en-US" sz="3600" dirty="0">
                <a:effectLst>
                  <a:outerShdw blurRad="38100" dist="38100" dir="2700000" algn="tl">
                    <a:srgbClr val="000000"/>
                  </a:outerShdw>
                </a:effectLst>
                <a:latin typeface="Calibri" panose="020F0502020204030204" pitchFamily="34" charset="0"/>
                <a:cs typeface="Calibri" panose="020F0502020204030204" pitchFamily="34" charset="0"/>
              </a:rPr>
              <a:t>that He gave His only </a:t>
            </a:r>
            <a:r>
              <a:rPr lang="en-US" altLang="en-US" sz="3600" b="1" u="sng" dirty="0">
                <a:solidFill>
                  <a:srgbClr val="FFFFCC"/>
                </a:solidFill>
                <a:effectLst>
                  <a:outerShdw blurRad="38100" dist="38100" dir="2700000" algn="tl">
                    <a:srgbClr val="000000"/>
                  </a:outerShdw>
                </a:effectLst>
                <a:cs typeface="Calibri" panose="020F0502020204030204" pitchFamily="34" charset="0"/>
              </a:rPr>
              <a:t>begotten</a:t>
            </a:r>
            <a:r>
              <a:rPr lang="en-US" altLang="en-US" sz="3600" u="sng" dirty="0">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monogenēs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3600" dirty="0">
                <a:effectLst>
                  <a:outerShdw blurRad="38100" dist="38100" dir="2700000" algn="tl">
                    <a:srgbClr val="000000"/>
                  </a:outerShdw>
                </a:effectLst>
                <a:latin typeface="Calibri" panose="020F0502020204030204" pitchFamily="34" charset="0"/>
                <a:cs typeface="Calibri" panose="020F0502020204030204" pitchFamily="34" charset="0"/>
              </a:rPr>
              <a:t>Son, that </a:t>
            </a:r>
            <a:r>
              <a:rPr lang="en-US" altLang="en-US" sz="3600" dirty="0">
                <a:effectLst>
                  <a:outerShdw blurRad="38100" dist="38100" dir="2700000" algn="tl">
                    <a:srgbClr val="000000"/>
                  </a:outerShdw>
                </a:effectLst>
                <a:cs typeface="Calibri" panose="020F0502020204030204" pitchFamily="34" charset="0"/>
              </a:rPr>
              <a:t>whoever </a:t>
            </a:r>
            <a:r>
              <a:rPr lang="en-US" altLang="en-US" sz="3600" dirty="0">
                <a:effectLst>
                  <a:outerShdw blurRad="38100" dist="38100" dir="2700000" algn="tl">
                    <a:srgbClr val="000000"/>
                  </a:outerShdw>
                </a:effectLst>
                <a:latin typeface="Calibri" panose="020F0502020204030204" pitchFamily="34" charset="0"/>
                <a:cs typeface="Calibri" panose="020F0502020204030204" pitchFamily="34" charset="0"/>
              </a:rPr>
              <a:t>believes in Him shall not perish, but have eternal life</a:t>
            </a:r>
            <a:r>
              <a:rPr lang="en-US" altLang="en-US" sz="3600" kern="0" dirty="0">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B2A3BEA0-6095-CA00-CBA8-9529F91DE799}"/>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rcRect l="15686" t="9479" r="15686" b="13813"/>
          <a:stretch/>
        </p:blipFill>
        <p:spPr>
          <a:xfrm>
            <a:off x="4648862" y="2423160"/>
            <a:ext cx="2894276" cy="2377440"/>
          </a:xfrm>
          <a:prstGeom prst="rect">
            <a:avLst/>
          </a:prstGeom>
          <a:ln w="38100">
            <a:solidFill>
              <a:schemeClr val="tx1"/>
            </a:solidFill>
          </a:ln>
        </p:spPr>
      </p:pic>
    </p:spTree>
    <p:extLst>
      <p:ext uri="{BB962C8B-B14F-4D97-AF65-F5344CB8AC3E}">
        <p14:creationId xmlns:p14="http://schemas.microsoft.com/office/powerpoint/2010/main" val="216552512"/>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1752600"/>
            <a:ext cx="7772400" cy="2895601"/>
          </a:xfrm>
        </p:spPr>
        <p:txBody>
          <a:bodyPr/>
          <a:lstStyle/>
          <a:p>
            <a:pPr marL="57150" lvl="2" indent="-514350">
              <a:lnSpc>
                <a:spcPct val="100000"/>
              </a:lnSpc>
              <a:spcBef>
                <a:spcPts val="0"/>
              </a:spcBef>
              <a:spcAft>
                <a:spcPts val="1800"/>
              </a:spcAft>
              <a:buClr>
                <a:srgbClr val="FFC000"/>
              </a:buClr>
              <a:buFont typeface="+mj-lt"/>
              <a:buAutoNum type="alphaLcParenR"/>
              <a:defRPr/>
            </a:pPr>
            <a:r>
              <a:rPr lang="en-US" sz="3400" dirty="0">
                <a:effectLst>
                  <a:outerShdw blurRad="38100" dist="38100" dir="2700000" algn="tl">
                    <a:srgbClr val="000000">
                      <a:alpha val="43137"/>
                    </a:srgbClr>
                  </a:outerShdw>
                </a:effectLst>
                <a:latin typeface="Calibri" panose="020F0502020204030204" pitchFamily="34" charset="0"/>
              </a:rPr>
              <a:t>Fact of Resurrection (30-31)</a:t>
            </a:r>
          </a:p>
          <a:p>
            <a:pPr marL="57150" lvl="2"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Good news of Gospel (32-33)</a:t>
            </a:r>
          </a:p>
          <a:p>
            <a:pPr marL="57150" lvl="2"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Resurrection (34-35)</a:t>
            </a:r>
          </a:p>
          <a:p>
            <a:pPr marL="57150" lvl="2"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to Jesus Christ (36-37)</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3" name="Rectangle 2">
            <a:extLst>
              <a:ext uri="{FF2B5EF4-FFF2-40B4-BE49-F238E27FC236}">
                <a16:creationId xmlns:a16="http://schemas.microsoft.com/office/drawing/2014/main" id="{94019249-45D5-AD2A-D830-D8BB9F190196}"/>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13:30-37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Resurrection</a:t>
            </a:r>
          </a:p>
        </p:txBody>
      </p:sp>
    </p:spTree>
    <p:extLst>
      <p:ext uri="{BB962C8B-B14F-4D97-AF65-F5344CB8AC3E}">
        <p14:creationId xmlns:p14="http://schemas.microsoft.com/office/powerpoint/2010/main" val="35753181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Resurrection (24)</a:t>
            </a:r>
          </a:p>
          <a:p>
            <a:pPr marL="457200" lvl="3" indent="-457200">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CED0DB57-7FB8-764C-C592-797DD87FA87F}"/>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buClr>
                <a:srgbClr val="CC66FF"/>
              </a:buCl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dirty="0">
                <a:effectLst>
                  <a:outerShdw blurRad="38100" dist="38100" dir="2700000" algn="tl">
                    <a:srgbClr val="000000">
                      <a:alpha val="43137"/>
                    </a:srgbClr>
                  </a:outerShdw>
                </a:effectLst>
                <a:cs typeface="Calibri" panose="020F0502020204030204" pitchFamily="34" charset="0"/>
              </a:rPr>
            </a:br>
            <a:r>
              <a:rPr lang="en-US" sz="2400" dirty="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831E1AA0-2DA1-2D39-CCA2-BAA14F1C75A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6373237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1752600"/>
            <a:ext cx="7772400" cy="2895601"/>
          </a:xfrm>
        </p:spPr>
        <p:txBody>
          <a:bodyPr/>
          <a:lstStyle/>
          <a:p>
            <a:pPr marL="57150" lvl="2" indent="-514350">
              <a:lnSpc>
                <a:spcPct val="100000"/>
              </a:lnSpc>
              <a:spcBef>
                <a:spcPts val="0"/>
              </a:spcBef>
              <a:spcAft>
                <a:spcPts val="1800"/>
              </a:spcAft>
              <a:buClr>
                <a:srgbClr val="FFC000"/>
              </a:buClr>
              <a:buFont typeface="+mj-lt"/>
              <a:buAutoNum type="alphaLcParenR"/>
              <a:defRPr/>
            </a:pPr>
            <a:r>
              <a:rPr lang="en-US" sz="3400" dirty="0">
                <a:effectLst>
                  <a:outerShdw blurRad="38100" dist="38100" dir="2700000" algn="tl">
                    <a:srgbClr val="000000">
                      <a:alpha val="43137"/>
                    </a:srgbClr>
                  </a:outerShdw>
                </a:effectLst>
                <a:latin typeface="Calibri" panose="020F0502020204030204" pitchFamily="34" charset="0"/>
              </a:rPr>
              <a:t>Fact of Resurrection (30-31)</a:t>
            </a:r>
          </a:p>
          <a:p>
            <a:pPr marL="57150" lvl="2"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Good news of Gospel (32-33)</a:t>
            </a:r>
          </a:p>
          <a:p>
            <a:pPr marL="57150" lvl="2"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Resurrection (34-35)</a:t>
            </a:r>
          </a:p>
          <a:p>
            <a:pPr marL="57150" lvl="2"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Application to Jesus Christ (36-37)</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31D3AD88-03F2-F647-A44F-C4985B338601}"/>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13:30-37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Resurrection</a:t>
            </a:r>
          </a:p>
        </p:txBody>
      </p:sp>
    </p:spTree>
    <p:extLst>
      <p:ext uri="{BB962C8B-B14F-4D97-AF65-F5344CB8AC3E}">
        <p14:creationId xmlns:p14="http://schemas.microsoft.com/office/powerpoint/2010/main" val="8454726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2800350" y="228600"/>
            <a:ext cx="6591300" cy="914400"/>
          </a:xfrm>
        </p:spPr>
        <p:txBody>
          <a:bodyPr anchor="t"/>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Mark Twain</a:t>
            </a:r>
            <a:br>
              <a:rPr lang="en-US" sz="3600" dirty="0"/>
            </a:br>
            <a:r>
              <a:rPr lang="en-US" sz="2000" i="1" dirty="0">
                <a:solidFill>
                  <a:schemeClr val="tx1"/>
                </a:solidFill>
                <a:effectLst>
                  <a:outerShdw blurRad="38100" dist="38100" dir="2700000" algn="tl">
                    <a:srgbClr val="000000">
                      <a:alpha val="43137"/>
                    </a:srgbClr>
                  </a:outerShdw>
                </a:effectLst>
                <a:cs typeface="Calibri" panose="020F0502020204030204" pitchFamily="34" charset="0"/>
              </a:rPr>
              <a:t>Autobiography</a:t>
            </a:r>
            <a:r>
              <a:rPr lang="en-US" sz="2000" dirty="0">
                <a:solidFill>
                  <a:schemeClr val="tx1"/>
                </a:solidFill>
                <a:effectLst>
                  <a:outerShdw blurRad="38100" dist="38100" dir="2700000" algn="tl">
                    <a:srgbClr val="000000">
                      <a:alpha val="43137"/>
                    </a:srgbClr>
                  </a:outerShdw>
                </a:effectLst>
                <a:cs typeface="Calibri" panose="020F0502020204030204" pitchFamily="34" charset="0"/>
              </a:rPr>
              <a:t>, 2:37</a:t>
            </a:r>
          </a:p>
        </p:txBody>
      </p:sp>
      <p:sp>
        <p:nvSpPr>
          <p:cNvPr id="56323" name="Rectangle 3"/>
          <p:cNvSpPr>
            <a:spLocks noGrp="1" noChangeArrowheads="1"/>
          </p:cNvSpPr>
          <p:nvPr>
            <p:ph type="body" idx="1"/>
          </p:nvPr>
        </p:nvSpPr>
        <p:spPr>
          <a:xfrm>
            <a:off x="581891" y="1371600"/>
            <a:ext cx="11000509" cy="5257800"/>
          </a:xfrm>
        </p:spPr>
        <p:txBody>
          <a:bodyPr/>
          <a:lstStyle/>
          <a:p>
            <a:pPr marL="0" indent="0" algn="just">
              <a:buNone/>
              <a:defRPr/>
            </a:pPr>
            <a:r>
              <a:rPr lang="en-US" sz="3000" dirty="0">
                <a:effectLst>
                  <a:outerShdw blurRad="38100" dist="38100" dir="2700000" algn="tl">
                    <a:srgbClr val="000000">
                      <a:alpha val="43137"/>
                    </a:srgbClr>
                  </a:outerShdw>
                </a:effectLst>
              </a:rPr>
              <a:t>“A myriad of men are </a:t>
            </a:r>
            <a:r>
              <a:rPr lang="en-US" sz="3000" dirty="0">
                <a:effectLst>
                  <a:outerShdw blurRad="38100" dist="38100" dir="2700000" algn="tl">
                    <a:srgbClr val="000000">
                      <a:alpha val="43137"/>
                    </a:srgbClr>
                  </a:outerShdw>
                </a:effectLst>
                <a:ea typeface="+mj-ea"/>
                <a:cs typeface="Calibri" panose="020F0502020204030204" pitchFamily="34" charset="0"/>
              </a:rPr>
              <a:t>born; they labor and sweat and struggle </a:t>
            </a:r>
            <a:r>
              <a:rPr lang="en-US" sz="3000" dirty="0">
                <a:effectLst>
                  <a:outerShdw blurRad="38100" dist="38100" dir="2700000" algn="tl">
                    <a:srgbClr val="000000">
                      <a:alpha val="43137"/>
                    </a:srgbClr>
                  </a:outerShdw>
                </a:effectLst>
              </a:rPr>
              <a:t>for bread; they squabble and scold and fight; they scramble for little mean advantages over each other. Age creeps upon them and infirmities follow; shames and humiliations bring down their prides and their vanities. Those they love are taken from them, and the joy of life is turned to aching grief. The burden of pain, care, and misery grows heavier year by year. At length ambition is dead, pride is dead, vanity is dead; longing for release is in their place. It comes at last-the only un-poisoned gift earth ever had for them-and they vanish from a world where they were of no consequence; where they achieved nothing, where they were a mistake and a failure and a foolishness; where they left no sign that they have existed – a world that will lament them a day and forget them forever.”</a:t>
            </a:r>
          </a:p>
        </p:txBody>
      </p:sp>
      <p:pic>
        <p:nvPicPr>
          <p:cNvPr id="2" name="Picture 1">
            <a:extLst>
              <a:ext uri="{FF2B5EF4-FFF2-40B4-BE49-F238E27FC236}">
                <a16:creationId xmlns:a16="http://schemas.microsoft.com/office/drawing/2014/main" id="{E298A2CC-D52F-4852-8772-662139E2E435}"/>
              </a:ext>
            </a:extLst>
          </p:cNvPr>
          <p:cNvPicPr>
            <a:picLocks noChangeAspect="1"/>
          </p:cNvPicPr>
          <p:nvPr/>
        </p:nvPicPr>
        <p:blipFill>
          <a:blip r:embed="rId2"/>
          <a:stretch>
            <a:fillRect/>
          </a:stretch>
        </p:blipFill>
        <p:spPr>
          <a:xfrm>
            <a:off x="655320" y="121920"/>
            <a:ext cx="1097280" cy="1097280"/>
          </a:xfrm>
          <a:prstGeom prst="rect">
            <a:avLst/>
          </a:prstGeom>
          <a:ln w="19050">
            <a:solidFill>
              <a:schemeClr val="tx1"/>
            </a:solidFill>
          </a:ln>
        </p:spPr>
      </p:pic>
    </p:spTree>
    <p:extLst>
      <p:ext uri="{BB962C8B-B14F-4D97-AF65-F5344CB8AC3E}">
        <p14:creationId xmlns:p14="http://schemas.microsoft.com/office/powerpoint/2010/main" val="28688038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528636" y="1295400"/>
            <a:ext cx="6096000" cy="2743200"/>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Too early (15)</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Joel 2:28-32 (16-21)</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Christ’s miracles (22)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Crucifixion (23)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Resurrection (24)</a:t>
            </a:r>
          </a:p>
          <a:p>
            <a:pPr marL="457200" lvl="3" indent="-457200">
              <a:lnSpc>
                <a:spcPct val="100000"/>
              </a:lnSpc>
              <a:spcBef>
                <a:spcPts val="0"/>
              </a:spcBef>
              <a:spcAft>
                <a:spcPts val="1200"/>
              </a:spcAft>
              <a:buClr>
                <a:srgbClr val="00FF00"/>
              </a:buClr>
              <a:buFont typeface="+mj-lt"/>
              <a:buAutoNum type="arabicPeriod"/>
              <a:defRPr/>
            </a:pPr>
            <a:r>
              <a:rPr lang="en-US" sz="3000" b="1" u="sng" dirty="0">
                <a:solidFill>
                  <a:srgbClr val="FFFFCC"/>
                </a:solidFill>
                <a:effectLst>
                  <a:outerShdw blurRad="38100" dist="38100" dir="2700000" algn="tl">
                    <a:srgbClr val="000000">
                      <a:alpha val="43137"/>
                    </a:srgbClr>
                  </a:outerShdw>
                </a:effectLst>
                <a:latin typeface="Calibri" panose="020F0502020204030204" pitchFamily="34" charset="0"/>
              </a:rPr>
              <a:t>Use of Psalm 16:8-11 (25-29)</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132:11 (30-32)</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High priestly ministry (33)</a:t>
            </a:r>
          </a:p>
          <a:p>
            <a:pPr marL="457200" lvl="3" indent="-457200" eaLnBrk="1" hangingPunct="1">
              <a:lnSpc>
                <a:spcPct val="100000"/>
              </a:lnSpc>
              <a:spcBef>
                <a:spcPts val="0"/>
              </a:spcBef>
              <a:spcAft>
                <a:spcPts val="1200"/>
              </a:spcAft>
              <a:buClr>
                <a:srgbClr val="00FF00"/>
              </a:buClr>
              <a:buFont typeface="+mj-lt"/>
              <a:buAutoNum type="arabicPeriod"/>
              <a:defRPr/>
            </a:pPr>
            <a:r>
              <a:rPr lang="en-US" sz="3000" dirty="0">
                <a:effectLst>
                  <a:outerShdw blurRad="38100" dist="38100" dir="2700000" algn="tl">
                    <a:srgbClr val="000000">
                      <a:alpha val="43137"/>
                    </a:srgbClr>
                  </a:outerShdw>
                </a:effectLst>
                <a:latin typeface="Calibri" panose="020F0502020204030204" pitchFamily="34" charset="0"/>
              </a:rPr>
              <a:t>Use of Psalm 110:1 (34-35)</a:t>
            </a:r>
          </a:p>
        </p:txBody>
      </p:sp>
      <p:sp>
        <p:nvSpPr>
          <p:cNvPr id="4" name="Rectangle 2">
            <a:extLst>
              <a:ext uri="{FF2B5EF4-FFF2-40B4-BE49-F238E27FC236}">
                <a16:creationId xmlns:a16="http://schemas.microsoft.com/office/drawing/2014/main" id="{CED0DB57-7FB8-764C-C592-797DD87FA87F}"/>
              </a:ext>
            </a:extLst>
          </p:cNvPr>
          <p:cNvSpPr txBox="1">
            <a:spLocks noChangeArrowheads="1"/>
          </p:cNvSpPr>
          <p:nvPr/>
        </p:nvSpPr>
        <p:spPr bwMode="auto">
          <a:xfrm>
            <a:off x="2738438"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buClr>
                <a:srgbClr val="CC66FF"/>
              </a:buCl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2:15-35</a:t>
            </a:r>
            <a:br>
              <a:rPr lang="en-US" sz="3600" dirty="0">
                <a:effectLst>
                  <a:outerShdw blurRad="38100" dist="38100" dir="2700000" algn="tl">
                    <a:srgbClr val="000000">
                      <a:alpha val="43137"/>
                    </a:srgbClr>
                  </a:outerShdw>
                </a:effectLst>
                <a:cs typeface="Calibri" panose="020F0502020204030204" pitchFamily="34" charset="0"/>
              </a:rPr>
            </a:br>
            <a:r>
              <a:rPr lang="en-US" sz="2400" dirty="0">
                <a:effectLst>
                  <a:outerShdw blurRad="38100" dist="38100" dir="2700000" algn="tl">
                    <a:srgbClr val="000000">
                      <a:alpha val="43137"/>
                    </a:srgbClr>
                  </a:outerShdw>
                </a:effectLst>
                <a:latin typeface="Calibri" panose="020F0502020204030204" pitchFamily="34" charset="0"/>
                <a:ea typeface="+mn-ea"/>
                <a:cs typeface="+mn-cs"/>
              </a:rPr>
              <a:t>Refutation of the Charge of Drunkenness</a:t>
            </a:r>
            <a:endParaRPr lang="en-US" sz="3200"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5" name="Picture 4">
            <a:extLst>
              <a:ext uri="{FF2B5EF4-FFF2-40B4-BE49-F238E27FC236}">
                <a16:creationId xmlns:a16="http://schemas.microsoft.com/office/drawing/2014/main" id="{831E1AA0-2DA1-2D39-CCA2-BAA14F1C75A4}"/>
              </a:ext>
            </a:extLst>
          </p:cNvPr>
          <p:cNvPicPr>
            <a:picLocks noChangeAspect="1"/>
          </p:cNvPicPr>
          <p:nvPr/>
        </p:nvPicPr>
        <p:blipFill>
          <a:blip r:embed="rId2"/>
          <a:stretch>
            <a:fillRect/>
          </a:stretch>
        </p:blipFill>
        <p:spPr>
          <a:xfrm>
            <a:off x="7949184" y="2057400"/>
            <a:ext cx="3657600" cy="2563739"/>
          </a:xfrm>
          <a:prstGeom prst="rect">
            <a:avLst/>
          </a:prstGeom>
        </p:spPr>
      </p:pic>
    </p:spTree>
    <p:extLst>
      <p:ext uri="{BB962C8B-B14F-4D97-AF65-F5344CB8AC3E}">
        <p14:creationId xmlns:p14="http://schemas.microsoft.com/office/powerpoint/2010/main" val="14676248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nvPr>
        </p:nvGraphicFramePr>
        <p:xfrm>
          <a:off x="548640" y="685800"/>
          <a:ext cx="11094720" cy="4572000"/>
        </p:xfrm>
        <a:graphic>
          <a:graphicData uri="http://schemas.openxmlformats.org/drawingml/2006/table">
            <a:tbl>
              <a:tblPr firstRow="1" bandRow="1">
                <a:tableStyleId>{5C22544A-7EE6-4342-B048-85BDC9FD1C3A}</a:tableStyleId>
              </a:tblPr>
              <a:tblGrid>
                <a:gridCol w="1920240">
                  <a:extLst>
                    <a:ext uri="{9D8B030D-6E8A-4147-A177-3AD203B41FA5}">
                      <a16:colId xmlns:a16="http://schemas.microsoft.com/office/drawing/2014/main" val="20000"/>
                    </a:ext>
                  </a:extLst>
                </a:gridCol>
                <a:gridCol w="176784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3749040">
                  <a:extLst>
                    <a:ext uri="{9D8B030D-6E8A-4147-A177-3AD203B41FA5}">
                      <a16:colId xmlns:a16="http://schemas.microsoft.com/office/drawing/2014/main" val="20003"/>
                    </a:ext>
                  </a:extLst>
                </a:gridCol>
                <a:gridCol w="2011680">
                  <a:extLst>
                    <a:ext uri="{9D8B030D-6E8A-4147-A177-3AD203B41FA5}">
                      <a16:colId xmlns:a16="http://schemas.microsoft.com/office/drawing/2014/main" val="20004"/>
                    </a:ext>
                  </a:extLst>
                </a:gridCol>
              </a:tblGrid>
              <a:tr h="914400">
                <a:tc gridSpan="5">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9144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Reference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Center</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Person</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Place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Outreach</a:t>
                      </a:r>
                      <a:endParaRPr kumimoji="0" lang="en-US" altLang="en-US" sz="2800" b="1" i="0" u="none" strike="noStrike" cap="none" normalizeH="0" baseline="0" dirty="0">
                        <a:ln>
                          <a:noFill/>
                        </a:ln>
                        <a:solidFill>
                          <a:schemeClr val="bg1"/>
                        </a:solidFill>
                        <a:effectLst/>
                        <a:latin typeface="+mn-lt"/>
                      </a:endParaRPr>
                    </a:p>
                  </a:txBody>
                  <a:tcPr anchor="ctr" horzOverflow="overflow"/>
                </a:tc>
                <a:extLst>
                  <a:ext uri="{0D108BD9-81ED-4DB2-BD59-A6C34878D82A}">
                    <a16:rowId xmlns:a16="http://schemas.microsoft.com/office/drawing/2014/main" val="10000"/>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Acts 1–12</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Peter</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 Judea, Samaria</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Jewish</a:t>
                      </a:r>
                    </a:p>
                  </a:txBody>
                  <a:tcPr anchor="ctr" horzOverflow="overflow"/>
                </a:tc>
                <a:extLst>
                  <a:ext uri="{0D108BD9-81ED-4DB2-BD59-A6C34878D82A}">
                    <a16:rowId xmlns:a16="http://schemas.microsoft.com/office/drawing/2014/main" val="10002"/>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Acts 13–28</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Antioch</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Paul</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Uttermost parts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Gentiles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93969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2E6F8-DF60-C0BF-0FB7-89439AA23023}"/>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14242498-E5A8-6C4E-1F93-E47CB81E2D6E}"/>
              </a:ext>
            </a:extLst>
          </p:cNvPr>
          <p:cNvSpPr>
            <a:spLocks noGrp="1" noChangeArrowheads="1"/>
          </p:cNvSpPr>
          <p:nvPr>
            <p:ph type="body" idx="1"/>
          </p:nvPr>
        </p:nvSpPr>
        <p:spPr>
          <a:xfrm>
            <a:off x="609600" y="1524000"/>
            <a:ext cx="10972800" cy="3657600"/>
          </a:xfrm>
        </p:spPr>
        <p:txBody>
          <a:bodyPr/>
          <a:lstStyle/>
          <a:p>
            <a:pPr marL="0" indent="0" algn="just">
              <a:lnSpc>
                <a:spcPct val="100000"/>
              </a:lnSpc>
              <a:spcBef>
                <a:spcPts val="0"/>
              </a:spcBef>
              <a:spcAft>
                <a:spcPts val="0"/>
              </a:spcAft>
              <a:buNone/>
            </a:pPr>
            <a:r>
              <a:rPr lang="en-US" sz="3000" dirty="0">
                <a:effectLst>
                  <a:outerShdw blurRad="38100" dist="38100" dir="2700000" algn="tl">
                    <a:srgbClr val="000000">
                      <a:alpha val="43137"/>
                    </a:srgbClr>
                  </a:outerShdw>
                </a:effectLst>
              </a:rPr>
              <a:t>“Verse 9a gives an explanation of Saul’s name: </a:t>
            </a:r>
            <a:r>
              <a:rPr lang="en-US" sz="3000" i="1" dirty="0">
                <a:effectLst>
                  <a:outerShdw blurRad="38100" dist="38100" dir="2700000" algn="tl">
                    <a:srgbClr val="000000">
                      <a:alpha val="43137"/>
                    </a:srgbClr>
                  </a:outerShdw>
                </a:effectLst>
              </a:rPr>
              <a:t>But Saul, who is also called Paul</a:t>
            </a:r>
            <a:r>
              <a:rPr lang="en-US" sz="3000" dirty="0">
                <a:effectLst>
                  <a:outerShdw blurRad="38100" dist="38100" dir="2700000" algn="tl">
                    <a:srgbClr val="000000">
                      <a:alpha val="43137"/>
                    </a:srgbClr>
                  </a:outerShdw>
                </a:effectLst>
              </a:rPr>
              <a:t>. Some claim that after being saved, Saul changed his name to Paul, but that is not true. Jews of the Diaspora who were Roman citizens, such as Saul, always had a Jewish name and a Gentile name. Now that he was operating in the Roman world ministering among Gentiles, Saul’s Latin name began to be used. Hence, from this point on, Luke called him ‘Saul’ only in reference to his past, such as in Acts 22:7 and 26:14. Paul now took the lead, and only in rare exceptions would his name appear after Barnabas’. The exceptions include Acts 14:14; 15:12 , and 25.”</a:t>
            </a:r>
          </a:p>
        </p:txBody>
      </p:sp>
      <p:sp>
        <p:nvSpPr>
          <p:cNvPr id="4" name="Text Box 5">
            <a:extLst>
              <a:ext uri="{FF2B5EF4-FFF2-40B4-BE49-F238E27FC236}">
                <a16:creationId xmlns:a16="http://schemas.microsoft.com/office/drawing/2014/main" id="{F43A7779-26CA-28CD-B241-7257C7E7B9FF}"/>
              </a:ext>
            </a:extLst>
          </p:cNvPr>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286-87</a:t>
            </a:r>
          </a:p>
        </p:txBody>
      </p:sp>
      <p:pic>
        <p:nvPicPr>
          <p:cNvPr id="5" name="Picture 4">
            <a:extLst>
              <a:ext uri="{FF2B5EF4-FFF2-40B4-BE49-F238E27FC236}">
                <a16:creationId xmlns:a16="http://schemas.microsoft.com/office/drawing/2014/main" id="{0B4AC788-3CE4-8562-1FF9-B437BC4CC0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204FAADB-CC1C-E106-952C-E6B04F8CD2C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40628061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nvPr>
        </p:nvGraphicFramePr>
        <p:xfrm>
          <a:off x="609600" y="411480"/>
          <a:ext cx="10972800" cy="603504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914400">
                <a:tc gridSpan="2">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rgbClr val="0000CC"/>
                          </a:solidFill>
                          <a:effectLst/>
                          <a:latin typeface="+mn-lt"/>
                        </a:rPr>
                        <a:t>Peter</a:t>
                      </a:r>
                      <a:endParaRPr kumimoji="0" lang="en-US" altLang="en-US" sz="28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chemeClr val="bg1"/>
                          </a:solidFill>
                          <a:effectLst/>
                          <a:latin typeface="+mn-lt"/>
                        </a:rPr>
                        <a:t>Paul</a:t>
                      </a:r>
                      <a:endParaRPr kumimoji="0" lang="en-US" altLang="en-US" sz="28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0"/>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a man lame from birth (3:1-11)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a man lame from birth (14:8-18)</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852068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by </a:t>
                      </a:r>
                      <a:r>
                        <a:rPr kumimoji="0" lang="en-US" altLang="en-US" sz="2400" b="1" u="none" strike="noStrike" kern="1200" cap="none" normalizeH="0" baseline="0">
                          <a:ln>
                            <a:noFill/>
                          </a:ln>
                          <a:solidFill>
                            <a:srgbClr val="0000CC"/>
                          </a:solidFill>
                          <a:effectLst/>
                          <a:latin typeface="+mn-lt"/>
                        </a:rPr>
                        <a:t>shadow (5:15-16</a:t>
                      </a:r>
                      <a:r>
                        <a:rPr kumimoji="0" lang="en-US" altLang="en-US" sz="2400" b="1" u="none" strike="noStrike" kern="1200" cap="none" normalizeH="0" baseline="0" dirty="0">
                          <a:ln>
                            <a:noFill/>
                          </a:ln>
                          <a:solidFill>
                            <a:srgbClr val="0000CC"/>
                          </a:solidFill>
                          <a:effectLst/>
                          <a:latin typeface="+mn-lt"/>
                        </a:rPr>
                        <a:t>)</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by handkerchief (19:11-12)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135070679"/>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Success is a cause of jealousy (5:17)</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Success is a cause of jealousy (13:45)</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Confronts a sorcerer (8:9-24)</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Confronts a sorcerer (13:6-11)</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Raises Dorcas (9:36-41)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Raises Eutychus (20:9-12)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3036090237"/>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Jailed and miraculously freed (12:3-19)</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Jailed and miraculously freed (16:25-34)</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2574615815"/>
                  </a:ext>
                </a:extLst>
              </a:tr>
            </a:tbl>
          </a:graphicData>
        </a:graphic>
      </p:graphicFrame>
    </p:spTree>
    <p:extLst>
      <p:ext uri="{BB962C8B-B14F-4D97-AF65-F5344CB8AC3E}">
        <p14:creationId xmlns:p14="http://schemas.microsoft.com/office/powerpoint/2010/main" val="7663607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662517" y="1333499"/>
            <a:ext cx="7162800" cy="2286001"/>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Introduction (16)</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Historical background (17-22)</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Messiah (23-25)</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Gospel (26-29)</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Resurrection (30-37)</a:t>
            </a:r>
          </a:p>
          <a:p>
            <a:pPr marL="457200" lvl="3" indent="-457200">
              <a:lnSpc>
                <a:spcPct val="100000"/>
              </a:lnSpc>
              <a:spcBef>
                <a:spcPts val="0"/>
              </a:spcBef>
              <a:spcAft>
                <a:spcPts val="12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Application to Paul’s audience (38-39)</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Warning (40-41)</a:t>
            </a: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BB99A45C-43D6-38F1-60C0-B4940DACAA08}"/>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13:16-41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Paul’s Message</a:t>
            </a:r>
          </a:p>
        </p:txBody>
      </p:sp>
    </p:spTree>
    <p:extLst>
      <p:ext uri="{BB962C8B-B14F-4D97-AF65-F5344CB8AC3E}">
        <p14:creationId xmlns:p14="http://schemas.microsoft.com/office/powerpoint/2010/main" val="28680798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AD780-FB0F-69CF-4AA6-A77FC6A62F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231FA8-2FE2-90CF-38F8-28581FC8A5DB}"/>
              </a:ext>
            </a:extLst>
          </p:cNvPr>
          <p:cNvSpPr>
            <a:spLocks noGrp="1"/>
          </p:cNvSpPr>
          <p:nvPr>
            <p:ph type="title"/>
          </p:nvPr>
        </p:nvSpPr>
        <p:spPr>
          <a:xfrm>
            <a:off x="609600" y="228600"/>
            <a:ext cx="10972800" cy="1143000"/>
          </a:xfrm>
        </p:spPr>
        <p:txBody>
          <a:bodyPr/>
          <a:lstStyle/>
          <a:p>
            <a:pPr algn="ctr"/>
            <a:r>
              <a:rPr lang="en-US" sz="3600" dirty="0">
                <a:solidFill>
                  <a:srgbClr val="00FFFF"/>
                </a:solidFill>
                <a:effectLst>
                  <a:outerShdw blurRad="38100" dist="38100" dir="2700000" algn="tl">
                    <a:srgbClr val="000000">
                      <a:alpha val="43137"/>
                    </a:srgbClr>
                  </a:outerShdw>
                </a:effectLst>
                <a:latin typeface="+mn-lt"/>
              </a:rPr>
              <a:t>Passages Conditioning Salvation </a:t>
            </a:r>
            <a:br>
              <a:rPr lang="en-US" sz="3600" dirty="0">
                <a:solidFill>
                  <a:srgbClr val="00FFFF"/>
                </a:solidFill>
                <a:effectLst>
                  <a:outerShdw blurRad="38100" dist="38100" dir="2700000" algn="tl">
                    <a:srgbClr val="000000">
                      <a:alpha val="43137"/>
                    </a:srgbClr>
                  </a:outerShdw>
                </a:effectLst>
                <a:latin typeface="+mn-lt"/>
              </a:rPr>
            </a:br>
            <a:r>
              <a:rPr lang="en-US" sz="3600" dirty="0">
                <a:solidFill>
                  <a:srgbClr val="00FFFF"/>
                </a:solidFill>
                <a:effectLst>
                  <a:outerShdw blurRad="38100" dist="38100" dir="2700000" algn="tl">
                    <a:srgbClr val="000000">
                      <a:alpha val="43137"/>
                    </a:srgbClr>
                  </a:outerShdw>
                </a:effectLst>
                <a:latin typeface="+mn-lt"/>
              </a:rPr>
              <a:t>on </a:t>
            </a:r>
            <a:r>
              <a:rPr lang="en-US" sz="3600" b="1" u="sng" dirty="0">
                <a:solidFill>
                  <a:srgbClr val="FFFFCC"/>
                </a:solidFill>
                <a:effectLst>
                  <a:outerShdw blurRad="38100" dist="38100" dir="2700000" algn="tl">
                    <a:srgbClr val="000000">
                      <a:alpha val="43137"/>
                    </a:srgbClr>
                  </a:outerShdw>
                </a:effectLst>
                <a:latin typeface="+mn-lt"/>
              </a:rPr>
              <a:t>Faith Alone</a:t>
            </a:r>
            <a:r>
              <a:rPr lang="en-US" sz="3600" b="1" dirty="0">
                <a:solidFill>
                  <a:srgbClr val="FFFFCC"/>
                </a:solidFill>
                <a:effectLst>
                  <a:outerShdw blurRad="38100" dist="38100" dir="2700000" algn="tl">
                    <a:srgbClr val="000000">
                      <a:alpha val="43137"/>
                    </a:srgbClr>
                  </a:outerShdw>
                </a:effectLst>
                <a:latin typeface="+mn-lt"/>
              </a:rPr>
              <a:t> </a:t>
            </a:r>
            <a:r>
              <a:rPr lang="en-US" sz="3600" i="1" dirty="0">
                <a:solidFill>
                  <a:srgbClr val="00FFFF"/>
                </a:solidFill>
                <a:effectLst>
                  <a:outerShdw blurRad="38100" dist="38100" dir="2700000" algn="tl">
                    <a:srgbClr val="000000">
                      <a:alpha val="43137"/>
                    </a:srgbClr>
                  </a:outerShdw>
                </a:effectLst>
                <a:latin typeface="+mn-lt"/>
              </a:rPr>
              <a:t>(Sola Fide)</a:t>
            </a:r>
          </a:p>
        </p:txBody>
      </p:sp>
      <p:sp>
        <p:nvSpPr>
          <p:cNvPr id="3" name="Content Placeholder 2">
            <a:extLst>
              <a:ext uri="{FF2B5EF4-FFF2-40B4-BE49-F238E27FC236}">
                <a16:creationId xmlns:a16="http://schemas.microsoft.com/office/drawing/2014/main" id="{67A2F873-A7BD-2410-E226-74FBEC9DAE05}"/>
              </a:ext>
            </a:extLst>
          </p:cNvPr>
          <p:cNvSpPr>
            <a:spLocks noGrp="1"/>
          </p:cNvSpPr>
          <p:nvPr>
            <p:ph idx="1"/>
          </p:nvPr>
        </p:nvSpPr>
        <p:spPr>
          <a:xfrm>
            <a:off x="609600" y="1752600"/>
            <a:ext cx="9525000" cy="3429000"/>
          </a:xfrm>
        </p:spPr>
        <p:txBody>
          <a:bodyPr/>
          <a:lstStyle/>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cs typeface="Times New Roman" pitchFamily="18" charset="0"/>
              </a:rPr>
              <a:t>Genesis 15:6</a:t>
            </a:r>
          </a:p>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cs typeface="Times New Roman" pitchFamily="18" charset="0"/>
              </a:rPr>
              <a:t>John 3:16; 5:24; 6:28-29, 47; 16:8-9; 20:30-31</a:t>
            </a:r>
          </a:p>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cs typeface="Times New Roman" pitchFamily="18" charset="0"/>
              </a:rPr>
              <a:t>Acts 16:30-31</a:t>
            </a:r>
          </a:p>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cs typeface="Times New Roman" pitchFamily="18" charset="0"/>
              </a:rPr>
              <a:t>Romans 1:16; Ephesians 2:8-9</a:t>
            </a:r>
          </a:p>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cs typeface="Times New Roman" pitchFamily="18" charset="0"/>
              </a:rPr>
              <a:t>Hebrews 11:6</a:t>
            </a:r>
          </a:p>
        </p:txBody>
      </p:sp>
      <p:pic>
        <p:nvPicPr>
          <p:cNvPr id="4" name="Picture 2" descr="http://4.bp.blogspot.com/-JXH-bqfBcWE/TgJAJNX1UjI/AAAAAAAAAVA/qgy871X7QgQ/s1600/ABE.gif">
            <a:extLst>
              <a:ext uri="{FF2B5EF4-FFF2-40B4-BE49-F238E27FC236}">
                <a16:creationId xmlns:a16="http://schemas.microsoft.com/office/drawing/2014/main" id="{1943D691-FBC7-1820-7F28-DF852FC6600F}"/>
              </a:ext>
            </a:extLst>
          </p:cNvPr>
          <p:cNvPicPr>
            <a:picLocks noChangeAspect="1" noChangeArrowheads="1"/>
          </p:cNvPicPr>
          <p:nvPr/>
        </p:nvPicPr>
        <p:blipFill>
          <a:blip r:embed="rId2" cstate="print"/>
          <a:srcRect/>
          <a:stretch>
            <a:fillRect/>
          </a:stretch>
        </p:blipFill>
        <p:spPr bwMode="auto">
          <a:xfrm>
            <a:off x="8995410" y="1828800"/>
            <a:ext cx="2586990" cy="3200400"/>
          </a:xfrm>
          <a:prstGeom prst="rect">
            <a:avLst/>
          </a:prstGeom>
          <a:noFill/>
          <a:ln w="28575">
            <a:solidFill>
              <a:srgbClr val="FFFF00"/>
            </a:solidFill>
            <a:miter lim="800000"/>
            <a:headEnd/>
            <a:tailEnd/>
          </a:ln>
        </p:spPr>
      </p:pic>
    </p:spTree>
    <p:extLst>
      <p:ext uri="{BB962C8B-B14F-4D97-AF65-F5344CB8AC3E}">
        <p14:creationId xmlns:p14="http://schemas.microsoft.com/office/powerpoint/2010/main" val="14589939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DD824-34B1-58FD-40F2-04DBE81E82FB}"/>
            </a:ext>
          </a:extLst>
        </p:cNvPr>
        <p:cNvGrpSpPr/>
        <p:nvPr/>
      </p:nvGrpSpPr>
      <p:grpSpPr>
        <a:xfrm>
          <a:off x="0" y="0"/>
          <a:ext cx="0" cy="0"/>
          <a:chOff x="0" y="0"/>
          <a:chExt cx="0" cy="0"/>
        </a:xfrm>
      </p:grpSpPr>
      <p:sp>
        <p:nvSpPr>
          <p:cNvPr id="46082" name="Content Placeholder 2">
            <a:extLst>
              <a:ext uri="{FF2B5EF4-FFF2-40B4-BE49-F238E27FC236}">
                <a16:creationId xmlns:a16="http://schemas.microsoft.com/office/drawing/2014/main" id="{3E64D276-56AA-1307-C16D-FB9ED8D09F76}"/>
              </a:ext>
            </a:extLst>
          </p:cNvPr>
          <p:cNvSpPr>
            <a:spLocks noGrp="1"/>
          </p:cNvSpPr>
          <p:nvPr>
            <p:ph idx="4294967295"/>
          </p:nvPr>
        </p:nvSpPr>
        <p:spPr>
          <a:xfrm>
            <a:off x="609600" y="990600"/>
            <a:ext cx="77724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b="1" dirty="0"/>
              <a:t>Gen 15:6</a:t>
            </a:r>
          </a:p>
          <a:p>
            <a:pPr marL="0" indent="0" algn="just">
              <a:spcBef>
                <a:spcPts val="0"/>
              </a:spcBef>
              <a:spcAft>
                <a:spcPts val="0"/>
              </a:spcAft>
              <a:buNone/>
              <a:defRPr/>
            </a:pPr>
            <a:r>
              <a:rPr lang="en-US" altLang="en-US" dirty="0"/>
              <a:t>Then he </a:t>
            </a:r>
            <a:r>
              <a:rPr lang="en-US" altLang="en-US" b="1" u="sng" dirty="0">
                <a:solidFill>
                  <a:srgbClr val="FFFFCC"/>
                </a:solidFill>
              </a:rPr>
              <a:t>believed</a:t>
            </a:r>
            <a:r>
              <a:rPr lang="en-US" altLang="en-US" dirty="0"/>
              <a:t> in the LORD; and He reckoned it to him as righteousness.</a:t>
            </a:r>
          </a:p>
        </p:txBody>
      </p:sp>
      <p:sp>
        <p:nvSpPr>
          <p:cNvPr id="4" name="Title 1">
            <a:extLst>
              <a:ext uri="{FF2B5EF4-FFF2-40B4-BE49-F238E27FC236}">
                <a16:creationId xmlns:a16="http://schemas.microsoft.com/office/drawing/2014/main" id="{96D65BBA-99E8-A7E5-CB8A-E59A22FF18D7}"/>
              </a:ext>
            </a:extLst>
          </p:cNvPr>
          <p:cNvSpPr txBox="1">
            <a:spLocks/>
          </p:cNvSpPr>
          <p:nvPr/>
        </p:nvSpPr>
        <p:spPr>
          <a:xfrm>
            <a:off x="1857375" y="274638"/>
            <a:ext cx="8477250"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mn-lt"/>
              </a:rPr>
              <a:t>Belief – God’s One Condition for Justification</a:t>
            </a:r>
          </a:p>
        </p:txBody>
      </p:sp>
      <p:sp>
        <p:nvSpPr>
          <p:cNvPr id="5" name="Content Placeholder 2">
            <a:extLst>
              <a:ext uri="{FF2B5EF4-FFF2-40B4-BE49-F238E27FC236}">
                <a16:creationId xmlns:a16="http://schemas.microsoft.com/office/drawing/2014/main" id="{CDE40BBA-409B-9A9D-D87D-4A655B973548}"/>
              </a:ext>
            </a:extLst>
          </p:cNvPr>
          <p:cNvSpPr txBox="1">
            <a:spLocks/>
          </p:cNvSpPr>
          <p:nvPr/>
        </p:nvSpPr>
        <p:spPr bwMode="auto">
          <a:xfrm>
            <a:off x="609600" y="2667000"/>
            <a:ext cx="77724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t>John 3:16</a:t>
            </a:r>
          </a:p>
          <a:p>
            <a:pPr marL="0" indent="0">
              <a:spcBef>
                <a:spcPts val="0"/>
              </a:spcBef>
              <a:spcAft>
                <a:spcPts val="0"/>
              </a:spcAft>
              <a:buNone/>
              <a:defRPr/>
            </a:pPr>
            <a:r>
              <a:rPr lang="en-US" altLang="en-US" sz="2800" dirty="0"/>
              <a:t>For God so loved the world, that He gave His only begotten Son, that whoever </a:t>
            </a:r>
            <a:r>
              <a:rPr lang="en-US" altLang="en-US" sz="2800" b="1" u="sng" dirty="0">
                <a:solidFill>
                  <a:srgbClr val="FFFFCC"/>
                </a:solidFill>
              </a:rPr>
              <a:t>believes</a:t>
            </a:r>
            <a:r>
              <a:rPr lang="en-US" altLang="en-US" sz="2800" dirty="0"/>
              <a:t> in Him shall not perish, but have eternal life.</a:t>
            </a:r>
          </a:p>
        </p:txBody>
      </p:sp>
      <p:sp>
        <p:nvSpPr>
          <p:cNvPr id="6" name="Content Placeholder 2">
            <a:extLst>
              <a:ext uri="{FF2B5EF4-FFF2-40B4-BE49-F238E27FC236}">
                <a16:creationId xmlns:a16="http://schemas.microsoft.com/office/drawing/2014/main" id="{1B774C6E-5724-300C-73F4-9279FD212EA8}"/>
              </a:ext>
            </a:extLst>
          </p:cNvPr>
          <p:cNvSpPr txBox="1">
            <a:spLocks/>
          </p:cNvSpPr>
          <p:nvPr/>
        </p:nvSpPr>
        <p:spPr bwMode="auto">
          <a:xfrm>
            <a:off x="609600" y="4800600"/>
            <a:ext cx="77724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t>Acts 16:30-31</a:t>
            </a:r>
          </a:p>
          <a:p>
            <a:pPr marL="0" indent="0">
              <a:spcBef>
                <a:spcPts val="0"/>
              </a:spcBef>
              <a:spcAft>
                <a:spcPts val="0"/>
              </a:spcAft>
              <a:buNone/>
              <a:defRPr/>
            </a:pPr>
            <a:r>
              <a:rPr lang="en-US" altLang="en-US" sz="2800" dirty="0"/>
              <a:t>"Sirs, what must I do to be saved?" They said, "</a:t>
            </a:r>
            <a:r>
              <a:rPr lang="en-US" altLang="en-US" sz="2800" b="1" u="sng" dirty="0">
                <a:solidFill>
                  <a:srgbClr val="FFFFCC"/>
                </a:solidFill>
              </a:rPr>
              <a:t>Believe</a:t>
            </a:r>
            <a:r>
              <a:rPr lang="en-US" altLang="en-US" sz="2800" dirty="0"/>
              <a:t> in the Lord Jesus, and you will be saved..."</a:t>
            </a:r>
          </a:p>
        </p:txBody>
      </p:sp>
      <p:pic>
        <p:nvPicPr>
          <p:cNvPr id="2" name="Picture 2" descr="http://4.bp.blogspot.com/-JXH-bqfBcWE/TgJAJNX1UjI/AAAAAAAAAVA/qgy871X7QgQ/s1600/ABE.gif">
            <a:extLst>
              <a:ext uri="{FF2B5EF4-FFF2-40B4-BE49-F238E27FC236}">
                <a16:creationId xmlns:a16="http://schemas.microsoft.com/office/drawing/2014/main" id="{4423ECB1-559D-CA4D-2566-3112DCBB9CF6}"/>
              </a:ext>
            </a:extLst>
          </p:cNvPr>
          <p:cNvPicPr>
            <a:picLocks noChangeAspect="1" noChangeArrowheads="1"/>
          </p:cNvPicPr>
          <p:nvPr/>
        </p:nvPicPr>
        <p:blipFill>
          <a:blip r:embed="rId2" cstate="print"/>
          <a:srcRect/>
          <a:stretch>
            <a:fillRect/>
          </a:stretch>
        </p:blipFill>
        <p:spPr bwMode="auto">
          <a:xfrm>
            <a:off x="8995410" y="1828800"/>
            <a:ext cx="2586990" cy="3200400"/>
          </a:xfrm>
          <a:prstGeom prst="rect">
            <a:avLst/>
          </a:prstGeom>
          <a:noFill/>
          <a:ln w="28575">
            <a:solidFill>
              <a:srgbClr val="FFFF00"/>
            </a:solidFill>
            <a:miter lim="800000"/>
            <a:headEnd/>
            <a:tailEnd/>
          </a:ln>
        </p:spPr>
      </p:pic>
    </p:spTree>
    <p:extLst>
      <p:ext uri="{BB962C8B-B14F-4D97-AF65-F5344CB8AC3E}">
        <p14:creationId xmlns:p14="http://schemas.microsoft.com/office/powerpoint/2010/main" val="8056350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074CC-8240-81E7-8DDE-E63071DE830B}"/>
            </a:ext>
          </a:extLst>
        </p:cNvPr>
        <p:cNvGrpSpPr/>
        <p:nvPr/>
      </p:nvGrpSpPr>
      <p:grpSpPr>
        <a:xfrm>
          <a:off x="0" y="0"/>
          <a:ext cx="0" cy="0"/>
          <a:chOff x="0" y="0"/>
          <a:chExt cx="0" cy="0"/>
        </a:xfrm>
      </p:grpSpPr>
      <p:sp>
        <p:nvSpPr>
          <p:cNvPr id="105474" name="Title 1">
            <a:extLst>
              <a:ext uri="{FF2B5EF4-FFF2-40B4-BE49-F238E27FC236}">
                <a16:creationId xmlns:a16="http://schemas.microsoft.com/office/drawing/2014/main" id="{103794F7-22AA-2FCF-0CA5-2DEB6D06B740}"/>
              </a:ext>
            </a:extLst>
          </p:cNvPr>
          <p:cNvSpPr>
            <a:spLocks noGrp="1"/>
          </p:cNvSpPr>
          <p:nvPr>
            <p:ph type="title"/>
          </p:nvPr>
        </p:nvSpPr>
        <p:spPr>
          <a:xfrm>
            <a:off x="1981200" y="5521325"/>
            <a:ext cx="8229600" cy="1143000"/>
          </a:xfrm>
        </p:spPr>
        <p:txBody>
          <a:bodyPr/>
          <a:lstStyle/>
          <a:p>
            <a:pPr algn="ctr" eaLnBrk="1" hangingPunct="1"/>
            <a:r>
              <a:rPr lang="en-US" altLang="en-US" sz="2000" dirty="0">
                <a:latin typeface="+mn-lt"/>
              </a:rPr>
              <a:t>Lewis Sperry Chafer, vol. 7, </a:t>
            </a:r>
            <a:r>
              <a:rPr lang="en-US" altLang="en-US" sz="2000" i="1" dirty="0">
                <a:latin typeface="+mn-lt"/>
              </a:rPr>
              <a:t>Systematic Theology</a:t>
            </a:r>
            <a:r>
              <a:rPr lang="en-US" altLang="en-US" sz="2000" dirty="0">
                <a:latin typeface="+mn-lt"/>
              </a:rPr>
              <a:t> </a:t>
            </a:r>
            <a:br>
              <a:rPr lang="en-US" altLang="en-US" sz="2000" dirty="0">
                <a:latin typeface="+mn-lt"/>
              </a:rPr>
            </a:br>
            <a:r>
              <a:rPr lang="en-US" altLang="en-US" sz="2000" dirty="0">
                <a:latin typeface="+mn-lt"/>
              </a:rPr>
              <a:t>(Grand Rapids, MI: Kregel Publications, 1993), 265-66.</a:t>
            </a:r>
          </a:p>
        </p:txBody>
      </p:sp>
      <p:sp>
        <p:nvSpPr>
          <p:cNvPr id="105475" name="Content Placeholder 2">
            <a:extLst>
              <a:ext uri="{FF2B5EF4-FFF2-40B4-BE49-F238E27FC236}">
                <a16:creationId xmlns:a16="http://schemas.microsoft.com/office/drawing/2014/main" id="{58DBA6EE-E4C2-E479-B26B-51F51CE1A1E5}"/>
              </a:ext>
            </a:extLst>
          </p:cNvPr>
          <p:cNvSpPr>
            <a:spLocks noGrp="1"/>
          </p:cNvSpPr>
          <p:nvPr>
            <p:ph idx="1"/>
          </p:nvPr>
        </p:nvSpPr>
        <p:spPr>
          <a:xfrm>
            <a:off x="3810000" y="2628900"/>
            <a:ext cx="7772400" cy="1600200"/>
          </a:xfrm>
        </p:spPr>
        <p:txBody>
          <a:bodyPr/>
          <a:lstStyle/>
          <a:p>
            <a:pPr marL="0" indent="0" algn="just">
              <a:buNone/>
            </a:pPr>
            <a:r>
              <a:rPr lang="en-US" altLang="en-US" sz="3200" b="1" dirty="0"/>
              <a:t>“</a:t>
            </a:r>
            <a:r>
              <a:rPr lang="en-US" altLang="en-US" sz="3200" b="1" u="sng" dirty="0"/>
              <a:t>…</a:t>
            </a:r>
            <a:r>
              <a:rPr lang="en-US" altLang="en-US" sz="3200" b="1" u="sng" dirty="0">
                <a:solidFill>
                  <a:srgbClr val="FFFFCC"/>
                </a:solidFill>
              </a:rPr>
              <a:t>because upwards of 150 passages of Scripture condition salvation upon believing only</a:t>
            </a:r>
            <a:r>
              <a:rPr lang="en-US" altLang="en-US" sz="3200" b="1" dirty="0">
                <a:solidFill>
                  <a:srgbClr val="FFFFCC"/>
                </a:solidFill>
              </a:rPr>
              <a:t> </a:t>
            </a:r>
            <a:r>
              <a:rPr lang="en-US" altLang="en-US" sz="3200" dirty="0"/>
              <a:t>(cf. John 3:16; Acts 16:31).” </a:t>
            </a:r>
          </a:p>
        </p:txBody>
      </p:sp>
      <p:pic>
        <p:nvPicPr>
          <p:cNvPr id="47108" name="Picture 2" descr="http://t1.gstatic.com/images?q=tbn:ANd9GcQxv3vyi4YqgamHAJTIgWkNJkLqWWIuAG2pkecTpX67vjz6XE96Kw">
            <a:extLst>
              <a:ext uri="{FF2B5EF4-FFF2-40B4-BE49-F238E27FC236}">
                <a16:creationId xmlns:a16="http://schemas.microsoft.com/office/drawing/2014/main" id="{73ED0731-A04B-84EA-E55A-4EEC5B2C023B}"/>
              </a:ext>
            </a:extLst>
          </p:cNvPr>
          <p:cNvPicPr>
            <a:picLocks noChangeAspect="1" noChangeArrowheads="1"/>
          </p:cNvPicPr>
          <p:nvPr/>
        </p:nvPicPr>
        <p:blipFill>
          <a:blip r:embed="rId2" cstate="print"/>
          <a:srcRect/>
          <a:stretch>
            <a:fillRect/>
          </a:stretch>
        </p:blipFill>
        <p:spPr bwMode="auto">
          <a:xfrm>
            <a:off x="609600" y="1405102"/>
            <a:ext cx="2895600" cy="40812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a:extLst>
              <a:ext uri="{FF2B5EF4-FFF2-40B4-BE49-F238E27FC236}">
                <a16:creationId xmlns:a16="http://schemas.microsoft.com/office/drawing/2014/main" id="{28522DA8-20CE-6DCC-03B0-351CAB3301E2}"/>
              </a:ext>
            </a:extLst>
          </p:cNvPr>
          <p:cNvSpPr txBox="1">
            <a:spLocks/>
          </p:cNvSpPr>
          <p:nvPr/>
        </p:nvSpPr>
        <p:spPr>
          <a:xfrm>
            <a:off x="1981200" y="274638"/>
            <a:ext cx="8229600"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mn-lt"/>
              </a:rPr>
              <a:t>Belief-God’s One Condition for Justification</a:t>
            </a:r>
          </a:p>
        </p:txBody>
      </p:sp>
    </p:spTree>
    <p:extLst>
      <p:ext uri="{BB962C8B-B14F-4D97-AF65-F5344CB8AC3E}">
        <p14:creationId xmlns:p14="http://schemas.microsoft.com/office/powerpoint/2010/main" val="31044013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662517" y="1333499"/>
            <a:ext cx="7162800" cy="2286001"/>
          </a:xfrm>
        </p:spPr>
        <p:txBody>
          <a:bodyPr/>
          <a:lstStyle/>
          <a:p>
            <a:pPr marL="457200" lvl="3" indent="-457200" eaLnBrk="1" hangingPunct="1">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Introduction (16)</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Historical background (17-22)</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Messiah (23-25)</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Gospel (26-29)</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Resurrection (30-37)</a:t>
            </a:r>
          </a:p>
          <a:p>
            <a:pPr marL="457200" lvl="3" indent="-457200">
              <a:lnSpc>
                <a:spcPct val="100000"/>
              </a:lnSpc>
              <a:spcBef>
                <a:spcPts val="0"/>
              </a:spcBef>
              <a:spcAft>
                <a:spcPts val="12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Application to Paul’s audience (38-39)</a:t>
            </a:r>
          </a:p>
          <a:p>
            <a:pPr marL="457200" lvl="3" indent="-457200">
              <a:lnSpc>
                <a:spcPct val="100000"/>
              </a:lnSpc>
              <a:spcBef>
                <a:spcPts val="0"/>
              </a:spcBef>
              <a:spcAft>
                <a:spcPts val="12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Warning (40-41)</a:t>
            </a: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48BF909-D269-3EA3-196F-3F2538DB8CF8}"/>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13:16-41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Paul’s Message</a:t>
            </a:r>
          </a:p>
        </p:txBody>
      </p:sp>
    </p:spTree>
    <p:extLst>
      <p:ext uri="{BB962C8B-B14F-4D97-AF65-F5344CB8AC3E}">
        <p14:creationId xmlns:p14="http://schemas.microsoft.com/office/powerpoint/2010/main" val="16581235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00FF00"/>
              </a:buClr>
              <a:buFont typeface="+mj-lt"/>
              <a:buAutoNum type="arabicPeriod" startAt="7"/>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13:40-41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Warning</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2286000"/>
            <a:ext cx="7772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A.D. 70 (40)</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of Habakkuk 1:5 (41)</a:t>
            </a:r>
          </a:p>
          <a:p>
            <a:pPr marL="0" lvl="1" indent="-914400">
              <a:lnSpc>
                <a:spcPct val="100000"/>
              </a:lnSpc>
              <a:spcBef>
                <a:spcPts val="0"/>
              </a:spcBef>
              <a:spcAft>
                <a:spcPts val="1800"/>
              </a:spcAft>
              <a:buClr>
                <a:srgbClr val="FFC000"/>
              </a:buClr>
              <a:buFont typeface="+mj-lt"/>
              <a:buAutoNum type="alphaLcParenR"/>
              <a:defRPr/>
            </a:pPr>
            <a:endParaRPr lang="en-US" sz="38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71826739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2286000"/>
            <a:ext cx="7772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A.D. 70 (40)</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Application of Habakkuk 1:5 (41)</a:t>
            </a:r>
          </a:p>
          <a:p>
            <a:pPr marL="0" lvl="1" indent="-914400">
              <a:lnSpc>
                <a:spcPct val="100000"/>
              </a:lnSpc>
              <a:spcBef>
                <a:spcPts val="0"/>
              </a:spcBef>
              <a:spcAft>
                <a:spcPts val="1800"/>
              </a:spcAft>
              <a:buClr>
                <a:srgbClr val="FFC000"/>
              </a:buClr>
              <a:buFont typeface="+mj-lt"/>
              <a:buAutoNum type="alphaLcParenR"/>
              <a:defRPr/>
            </a:pPr>
            <a:endParaRPr lang="en-US" sz="38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0868B194-F5D2-61B4-4901-EA44B6A15789}"/>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00FF00"/>
              </a:buClr>
              <a:buFont typeface="+mj-lt"/>
              <a:buAutoNum type="arabicPeriod" startAt="7"/>
            </a:pPr>
            <a:r>
              <a:rPr lang="en-US" sz="360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13:40-41</a:t>
            </a:r>
            <a:br>
              <a:rPr lang="en-US" sz="3600">
                <a:effectLst>
                  <a:outerShdw blurRad="38100" dist="38100" dir="2700000" algn="tl">
                    <a:srgbClr val="000000">
                      <a:alpha val="43137"/>
                    </a:srgbClr>
                  </a:outerShdw>
                </a:effectLst>
                <a:cs typeface="Calibri" panose="020F0502020204030204" pitchFamily="34" charset="0"/>
              </a:rPr>
            </a:br>
            <a:r>
              <a:rPr lang="en-US" sz="2800">
                <a:effectLst>
                  <a:outerShdw blurRad="38100" dist="38100" dir="2700000" algn="tl">
                    <a:srgbClr val="000000">
                      <a:alpha val="43137"/>
                    </a:srgbClr>
                  </a:outerShdw>
                </a:effectLst>
                <a:latin typeface="+mn-lt"/>
                <a:ea typeface="+mn-ea"/>
                <a:cs typeface="+mn-cs"/>
              </a:rPr>
              <a:t>Warning</a:t>
            </a:r>
            <a:endParaRPr lang="en-US" sz="2800" dirty="0">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252258109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33150291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Six Parts of a Suzerain-Vassal Treaty in Deuteronomy</a:t>
            </a:r>
          </a:p>
        </p:txBody>
      </p:sp>
      <p:sp>
        <p:nvSpPr>
          <p:cNvPr id="36867" name="Rectangle 3"/>
          <p:cNvSpPr>
            <a:spLocks noGrp="1" noChangeArrowheads="1"/>
          </p:cNvSpPr>
          <p:nvPr>
            <p:ph type="body" idx="4294967295"/>
          </p:nvPr>
        </p:nvSpPr>
        <p:spPr>
          <a:xfrm>
            <a:off x="1066800" y="1600199"/>
            <a:ext cx="6553200" cy="4419601"/>
          </a:xfrm>
          <a:noFill/>
        </p:spPr>
        <p:txBody>
          <a:bodyPr/>
          <a:lstStyle/>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Preamble (1:1-5)</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Storage and reading instructions (27:2-3; 31:9, 24, 26)</a:t>
            </a:r>
          </a:p>
          <a:p>
            <a:pPr marL="457200" indent="-457200">
              <a:spcBef>
                <a:spcPts val="0"/>
              </a:spcBef>
              <a:spcAft>
                <a:spcPts val="2400"/>
              </a:spcAft>
              <a:buClr>
                <a:srgbClr val="00FFFF"/>
              </a:buClr>
              <a:buSzPct val="120000"/>
              <a:buFont typeface="Wingdings" panose="05000000000000000000" pitchFamily="2" charset="2"/>
              <a:buChar char="§"/>
            </a:pPr>
            <a:r>
              <a:rPr lang="en-US" dirty="0">
                <a:effectLst/>
              </a:rPr>
              <a:t>Witnesses (32:1)</a:t>
            </a:r>
          </a:p>
          <a:p>
            <a:pPr marL="457200" indent="-457200">
              <a:spcBef>
                <a:spcPts val="0"/>
              </a:spcBef>
              <a:spcAft>
                <a:spcPts val="2400"/>
              </a:spcAft>
              <a:buClr>
                <a:srgbClr val="00FFFF"/>
              </a:buClr>
              <a:buSzPct val="120000"/>
              <a:buFont typeface="Wingdings" panose="05000000000000000000" pitchFamily="2" charset="2"/>
              <a:buChar char="§"/>
            </a:pPr>
            <a:r>
              <a:rPr lang="en-US" b="1" i="1" u="sng" dirty="0">
                <a:solidFill>
                  <a:srgbClr val="FFFFCC"/>
                </a:solidFill>
              </a:rPr>
              <a:t>Blessings and curses (28)</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455643" y="2057400"/>
            <a:ext cx="2669557" cy="2743200"/>
          </a:xfrm>
          <a:prstGeom prst="rect">
            <a:avLst/>
          </a:prstGeom>
          <a:noFill/>
          <a:ln w="9525">
            <a:noFill/>
            <a:miter lim="800000"/>
            <a:headEnd/>
            <a:tailEnd/>
          </a:ln>
        </p:spPr>
      </p:pic>
    </p:spTree>
    <p:extLst>
      <p:ext uri="{BB962C8B-B14F-4D97-AF65-F5344CB8AC3E}">
        <p14:creationId xmlns:p14="http://schemas.microsoft.com/office/powerpoint/2010/main" val="5239141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7980"/>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11268</TotalTime>
  <Words>7884</Words>
  <Application>Microsoft Office PowerPoint</Application>
  <PresentationFormat>Widescreen</PresentationFormat>
  <Paragraphs>776</Paragraphs>
  <Slides>173</Slides>
  <Notes>13</Notes>
  <HiddenSlides>0</HiddenSlides>
  <MMClips>0</MMClips>
  <ScaleCrop>false</ScaleCrop>
  <HeadingPairs>
    <vt:vector size="4" baseType="variant">
      <vt:variant>
        <vt:lpstr>Theme</vt:lpstr>
      </vt:variant>
      <vt:variant>
        <vt:i4>1</vt:i4>
      </vt:variant>
      <vt:variant>
        <vt:lpstr>Slide Titles</vt:lpstr>
      </vt:variant>
      <vt:variant>
        <vt:i4>173</vt:i4>
      </vt:variant>
    </vt:vector>
  </HeadingPairs>
  <TitlesOfParts>
    <vt:vector size="174" baseType="lpstr">
      <vt:lpstr>Office Theme</vt:lpstr>
      <vt:lpstr>PowerPoint Presentation</vt:lpstr>
      <vt:lpstr>PowerPoint Presentation</vt:lpstr>
      <vt:lpstr>Structure (Acts 1:8)</vt:lpstr>
      <vt:lpstr>Acts 13‒14 1st Missionary Journey</vt:lpstr>
      <vt:lpstr>PowerPoint Presentation</vt:lpstr>
      <vt:lpstr>PowerPoint Presentation</vt:lpstr>
      <vt:lpstr>Acts 13:13-15 Pisidian Antioch Ministry</vt:lpstr>
      <vt:lpstr>Acts 13:13-15 Pisidian Antioch Ministry</vt:lpstr>
      <vt:lpstr>PowerPoint Presentation</vt:lpstr>
      <vt:lpstr>First Missionary Journey</vt:lpstr>
      <vt:lpstr>PowerPoint Presentation</vt:lpstr>
      <vt:lpstr>Acts 13:13-15 Pisidian Antioch Ministry</vt:lpstr>
      <vt:lpstr>First Missionary Journey</vt:lpstr>
      <vt:lpstr>Dr. Stanley Toussaint Toussaint, S. D. (1985). Acts. In J. F. Walvoord &amp; R. B. Zuck (Eds.), The Bible Knowledge Commentary: An Exposition of the Scriptures (Vol. 2, pp. 388–389). Victor Books.</vt:lpstr>
      <vt:lpstr>Dr. Stanley Toussaint Toussaint, S. D. (1985). Acts. In J. F. Walvoord &amp; R. B. Zuck (Eds.), The Bible Knowledge Commentary: An Exposition of the Scriptures (Vol. 2, pp. 388–389). Victor Books.</vt:lpstr>
      <vt:lpstr>Acts 13:13-15 Pisidian Antioch Ministry</vt:lpstr>
      <vt:lpstr>First Missionary Journey</vt:lpstr>
      <vt:lpstr>PowerPoint Presentation</vt:lpstr>
      <vt:lpstr>First Missionary Journey</vt:lpstr>
      <vt:lpstr>PowerPoint Presentation</vt:lpstr>
      <vt:lpstr>Acts 13:13-15 Pisidian Antioch Ministry</vt:lpstr>
      <vt:lpstr>Acts 13:14b-15 Occasion for Paul’s Message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13:16-41 Paul’s Message</vt:lpstr>
      <vt:lpstr>PowerPoint Presentation</vt:lpstr>
      <vt:lpstr>PowerPoint Presentation</vt:lpstr>
      <vt:lpstr>Acts 13:17-22 Historical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13:23-25 Messiah</vt:lpstr>
      <vt:lpstr>PowerPoint Presentation</vt:lpstr>
      <vt:lpstr>PowerPoint Presentation</vt:lpstr>
      <vt:lpstr>Acts 13:23-25 Messiah</vt:lpstr>
      <vt:lpstr>PowerPoint Presentation</vt:lpstr>
      <vt:lpstr>PowerPoint Presentation</vt:lpstr>
      <vt:lpstr>PowerPoint Presentation</vt:lpstr>
      <vt:lpstr>Acts 13:26-29 Gospel</vt:lpstr>
      <vt:lpstr>PowerPoint Presentation</vt:lpstr>
      <vt:lpstr>PowerPoint Presentation</vt:lpstr>
      <vt:lpstr>Acts 13:26-29 Gospel</vt:lpstr>
      <vt:lpstr>Acts 13:27-28 Death</vt:lpstr>
      <vt:lpstr>PowerPoint Presentation</vt:lpstr>
      <vt:lpstr>PowerPoint Presentation</vt:lpstr>
      <vt:lpstr>PowerPoint Presentation</vt:lpstr>
      <vt:lpstr>PowerPoint Presentation</vt:lpstr>
      <vt:lpstr>PowerPoint Presentation</vt:lpstr>
      <vt:lpstr>Acts 13:27-28 Death</vt:lpstr>
      <vt:lpstr>PowerPoint Presentation</vt:lpstr>
      <vt:lpstr>PowerPoint Presentation</vt:lpstr>
      <vt:lpstr>PowerPoint Presentation</vt:lpstr>
      <vt:lpstr>PowerPoint Presentation</vt:lpstr>
      <vt:lpstr>PowerPoint Presentation</vt:lpstr>
      <vt:lpstr>PowerPoint Presentation</vt:lpstr>
      <vt:lpstr>Acts 13:30-37 Resurrection</vt:lpstr>
      <vt:lpstr>PowerPoint Presentation</vt:lpstr>
      <vt:lpstr>PowerPoint Presentation</vt:lpstr>
      <vt:lpstr>Acts 13:30-37 Resurrection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Mark Twain Autobiography, 2:37</vt:lpstr>
      <vt:lpstr>PowerPoint Presentation</vt:lpstr>
      <vt:lpstr>PowerPoint Presentation</vt:lpstr>
      <vt:lpstr>PowerPoint Presentation</vt:lpstr>
      <vt:lpstr>PowerPoint Presentation</vt:lpstr>
      <vt:lpstr>Passages Conditioning Salvation  on Faith Alone (Sola Fide)</vt:lpstr>
      <vt:lpstr>PowerPoint Presentation</vt:lpstr>
      <vt:lpstr>Lewis Sperry Chafer, vol. 7, Systematic Theology  (Grand Rapids, MI: Kregel Publications, 1993), 265-66.</vt:lpstr>
      <vt:lpstr>PowerPoint Presentation</vt:lpstr>
      <vt:lpstr>Acts 13:40-41 Warning</vt:lpstr>
      <vt:lpstr>PowerPoint Presentation</vt:lpstr>
      <vt:lpstr>PowerPoint Presentation</vt:lpstr>
      <vt:lpstr>Six Parts of a Suzerain-Vassal Treaty in Deuteronomy</vt:lpstr>
      <vt:lpstr>PowerPoint Presentation</vt:lpstr>
      <vt:lpstr>ISRAEL'S JUDGMENTS</vt:lpstr>
      <vt:lpstr>PowerPoint Presentation</vt:lpstr>
      <vt:lpstr>PowerPoint Presentation</vt:lpstr>
      <vt:lpstr>PowerPoint Presentation</vt:lpstr>
      <vt:lpstr>Acts 13:42-53 Results of Paul’s Message</vt:lpstr>
      <vt:lpstr>PowerPoint Presentation</vt:lpstr>
      <vt:lpstr>Acts 13:42-43 Immediate Results</vt:lpstr>
      <vt:lpstr>PowerPoint Presentation</vt:lpstr>
      <vt:lpstr>PowerPoint Presentation</vt:lpstr>
      <vt:lpstr>PowerPoint Presentation</vt:lpstr>
      <vt:lpstr>PowerPoint Presentation</vt:lpstr>
      <vt:lpstr>PowerPoint Presentation</vt:lpstr>
      <vt:lpstr>Acts 13:44-49 Subsequent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8 New Promises Genesis 12:1-3</vt:lpstr>
      <vt:lpstr>PowerPoint Presentation</vt:lpstr>
      <vt:lpstr>PowerPoint Presentation</vt:lpstr>
      <vt:lpstr>Acts 13:48-49 Results of the Apostles’ Decision</vt:lpstr>
      <vt:lpstr>PowerPoint Presentation</vt:lpstr>
      <vt:lpstr>PowerPoint Presentation</vt:lpstr>
      <vt:lpstr>PowerPoint Presentation</vt:lpstr>
      <vt:lpstr>Laurence M. Vance</vt:lpstr>
      <vt:lpstr>Acts 13:48?</vt:lpstr>
      <vt:lpstr>Acts 13:48?</vt:lpstr>
      <vt:lpstr>PowerPoint Presentation</vt:lpstr>
      <vt:lpstr>PowerPoint Presentation</vt:lpstr>
      <vt:lpstr>Acts 13:48?</vt:lpstr>
      <vt:lpstr>Acts 13:48?</vt:lpstr>
      <vt:lpstr>Acts 13:48?</vt:lpstr>
      <vt:lpstr>Dennis Rokser</vt:lpstr>
      <vt:lpstr>Dennis Rokser</vt:lpstr>
      <vt:lpstr>PowerPoint Presentation</vt:lpstr>
      <vt:lpstr>Dennis Rokser</vt:lpstr>
      <vt:lpstr>Acts 13:48?</vt:lpstr>
      <vt:lpstr>Acts 13:48?</vt:lpstr>
      <vt:lpstr>PowerPoint Presentation</vt:lpstr>
      <vt:lpstr>Ron Merryman</vt:lpstr>
      <vt:lpstr>Acts 13:48?</vt:lpstr>
      <vt:lpstr>Ron Merryman</vt:lpstr>
      <vt:lpstr>Ron Merryman</vt:lpstr>
      <vt:lpstr>PowerPoint Presentation</vt:lpstr>
      <vt:lpstr>PowerPoint Presentation</vt:lpstr>
      <vt:lpstr>PowerPoint Presentation</vt:lpstr>
      <vt:lpstr>Purpose</vt:lpstr>
      <vt:lpstr>Message</vt:lpstr>
      <vt:lpstr>Progress Reports</vt:lpstr>
      <vt:lpstr>PowerPoint Presentation</vt:lpstr>
      <vt:lpstr>Acts 13:42-53 Results of Paul’s Message</vt:lpstr>
      <vt:lpstr>Acts 13:50-52 Results for the Apostles</vt:lpstr>
      <vt:lpstr>PowerPoint Presentation</vt:lpstr>
      <vt:lpstr>PowerPoint Presentation</vt:lpstr>
      <vt:lpstr>Biblical Basis for Separation?</vt:lpstr>
      <vt:lpstr>PowerPoint Presentation</vt:lpstr>
      <vt:lpstr>What to Separate From?</vt:lpstr>
      <vt:lpstr>PowerPoint Presentation</vt:lpstr>
      <vt:lpstr>First Missionary Journey</vt:lpstr>
      <vt:lpstr>PowerPoint Presentation</vt:lpstr>
      <vt:lpstr>c) Acts 13:52 Impact on the Pisidian Antioch Church</vt:lpstr>
      <vt:lpstr>PowerPoint Presentation</vt:lpstr>
      <vt:lpstr>PowerPoint Presentation</vt:lpstr>
      <vt:lpstr>PowerPoint Presentation</vt:lpstr>
      <vt:lpstr>Acts 13‒14 1st Missionary Journey</vt:lpstr>
      <vt:lpstr>Acts 13‒14 1st Missionary Journey</vt:lpstr>
      <vt:lpstr>Acts 13‒14 1st Missionary Journey</vt:lpstr>
      <vt:lpstr>Acts 13‒14 1st Missionary Journey</vt:lpstr>
      <vt:lpstr>Conclusion</vt:lpstr>
      <vt:lpstr>Acts 13‒14 1st Missionary Journey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074 Acts 13v13-52</dc:title>
  <dc:subject>ACTS</dc:subject>
  <dc:creator>A. Woods</dc:creator>
  <cp:lastModifiedBy>anne woods</cp:lastModifiedBy>
  <cp:revision>1399</cp:revision>
  <cp:lastPrinted>2025-04-29T13:22:28Z</cp:lastPrinted>
  <dcterms:created xsi:type="dcterms:W3CDTF">2009-01-10T23:45:31Z</dcterms:created>
  <dcterms:modified xsi:type="dcterms:W3CDTF">2025-04-30T02:30:43Z</dcterms:modified>
</cp:coreProperties>
</file>