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69"/>
  </p:notesMasterIdLst>
  <p:sldIdLst>
    <p:sldId id="256" r:id="rId2"/>
    <p:sldId id="332" r:id="rId3"/>
    <p:sldId id="333" r:id="rId4"/>
    <p:sldId id="258" r:id="rId5"/>
    <p:sldId id="259" r:id="rId6"/>
    <p:sldId id="261" r:id="rId7"/>
    <p:sldId id="264" r:id="rId8"/>
    <p:sldId id="265" r:id="rId9"/>
    <p:sldId id="262" r:id="rId10"/>
    <p:sldId id="269" r:id="rId11"/>
    <p:sldId id="270" r:id="rId12"/>
    <p:sldId id="271" r:id="rId13"/>
    <p:sldId id="268" r:id="rId14"/>
    <p:sldId id="273" r:id="rId15"/>
    <p:sldId id="274" r:id="rId16"/>
    <p:sldId id="272" r:id="rId17"/>
    <p:sldId id="275" r:id="rId18"/>
    <p:sldId id="276" r:id="rId19"/>
    <p:sldId id="277" r:id="rId20"/>
    <p:sldId id="278" r:id="rId21"/>
    <p:sldId id="282" r:id="rId22"/>
    <p:sldId id="283" r:id="rId23"/>
    <p:sldId id="284" r:id="rId24"/>
    <p:sldId id="285" r:id="rId25"/>
    <p:sldId id="286" r:id="rId26"/>
    <p:sldId id="287" r:id="rId27"/>
    <p:sldId id="288" r:id="rId28"/>
    <p:sldId id="289" r:id="rId29"/>
    <p:sldId id="290" r:id="rId30"/>
    <p:sldId id="291" r:id="rId31"/>
    <p:sldId id="294" r:id="rId32"/>
    <p:sldId id="295" r:id="rId33"/>
    <p:sldId id="292" r:id="rId34"/>
    <p:sldId id="293" r:id="rId35"/>
    <p:sldId id="296" r:id="rId36"/>
    <p:sldId id="297" r:id="rId37"/>
    <p:sldId id="299" r:id="rId38"/>
    <p:sldId id="300" r:id="rId39"/>
    <p:sldId id="298" r:id="rId40"/>
    <p:sldId id="301" r:id="rId41"/>
    <p:sldId id="303" r:id="rId42"/>
    <p:sldId id="304" r:id="rId43"/>
    <p:sldId id="305" r:id="rId44"/>
    <p:sldId id="308" r:id="rId45"/>
    <p:sldId id="309" r:id="rId46"/>
    <p:sldId id="310" r:id="rId47"/>
    <p:sldId id="311" r:id="rId48"/>
    <p:sldId id="306" r:id="rId49"/>
    <p:sldId id="313" r:id="rId50"/>
    <p:sldId id="312" r:id="rId51"/>
    <p:sldId id="314" r:id="rId52"/>
    <p:sldId id="316" r:id="rId53"/>
    <p:sldId id="317" r:id="rId54"/>
    <p:sldId id="318" r:id="rId55"/>
    <p:sldId id="319" r:id="rId56"/>
    <p:sldId id="321" r:id="rId57"/>
    <p:sldId id="320" r:id="rId58"/>
    <p:sldId id="307" r:id="rId59"/>
    <p:sldId id="322" r:id="rId60"/>
    <p:sldId id="323" r:id="rId61"/>
    <p:sldId id="325" r:id="rId62"/>
    <p:sldId id="326" r:id="rId63"/>
    <p:sldId id="327" r:id="rId64"/>
    <p:sldId id="330" r:id="rId65"/>
    <p:sldId id="331" r:id="rId66"/>
    <p:sldId id="328" r:id="rId67"/>
    <p:sldId id="32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085" autoAdjust="0"/>
  </p:normalViewPr>
  <p:slideViewPr>
    <p:cSldViewPr snapToGrid="0">
      <p:cViewPr varScale="1">
        <p:scale>
          <a:sx n="60" d="100"/>
          <a:sy n="60" d="100"/>
        </p:scale>
        <p:origin x="96"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422C5-F8E0-403D-9F0E-783E5C6A5928}"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33408-916B-4753-84E8-996208D27E20}" type="slidenum">
              <a:rPr lang="en-US" smtClean="0"/>
              <a:t>‹#›</a:t>
            </a:fld>
            <a:endParaRPr lang="en-US"/>
          </a:p>
        </p:txBody>
      </p:sp>
    </p:spTree>
    <p:extLst>
      <p:ext uri="{BB962C8B-B14F-4D97-AF65-F5344CB8AC3E}">
        <p14:creationId xmlns:p14="http://schemas.microsoft.com/office/powerpoint/2010/main" val="390302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The word overcome in the Greek is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nikaō</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which means to conquer, or to carry off the victory, and it is the verb tense of the root word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nikē</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which means victory.</a:t>
            </a:r>
          </a:p>
          <a:p>
            <a:endParaRPr lang="en-US" dirty="0"/>
          </a:p>
        </p:txBody>
      </p:sp>
      <p:sp>
        <p:nvSpPr>
          <p:cNvPr id="4" name="Slide Number Placeholder 3"/>
          <p:cNvSpPr>
            <a:spLocks noGrp="1"/>
          </p:cNvSpPr>
          <p:nvPr>
            <p:ph type="sldNum" sz="quarter" idx="5"/>
          </p:nvPr>
        </p:nvSpPr>
        <p:spPr/>
        <p:txBody>
          <a:bodyPr/>
          <a:lstStyle/>
          <a:p>
            <a:fld id="{C6433408-916B-4753-84E8-996208D27E20}" type="slidenum">
              <a:rPr lang="en-US" smtClean="0"/>
              <a:t>2</a:t>
            </a:fld>
            <a:endParaRPr lang="en-US"/>
          </a:p>
        </p:txBody>
      </p:sp>
    </p:spTree>
    <p:extLst>
      <p:ext uri="{BB962C8B-B14F-4D97-AF65-F5344CB8AC3E}">
        <p14:creationId xmlns:p14="http://schemas.microsoft.com/office/powerpoint/2010/main" val="336942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15000"/>
              </a:lnSpc>
              <a:buFont typeface="+mj-lt"/>
              <a:buAutoNum type="roman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word victory, the phrase victorious living, and victory have been used by many preachers</a:t>
            </a:r>
          </a:p>
          <a:p>
            <a:pPr marL="1600200" marR="0" lvl="3" indent="-228600">
              <a:lnSpc>
                <a:spcPct val="115000"/>
              </a:lnSpc>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Some use it to promote self-help principles, like positive thinking for success in life</a:t>
            </a:r>
          </a:p>
          <a:p>
            <a:pPr marL="1600200" marR="0" lvl="3" indent="-228600">
              <a:lnSpc>
                <a:spcPct val="115000"/>
              </a:lnSpc>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Some use it to promote a victory that must be obtained through our own perseverance in good works</a:t>
            </a:r>
          </a:p>
          <a:p>
            <a:pPr marL="1143000" marR="0" lvl="2" indent="-228600">
              <a:lnSpc>
                <a:spcPct val="115000"/>
              </a:lnSpc>
              <a:buFont typeface="+mj-lt"/>
              <a:buAutoNum type="roman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Is the understanding of victory just a mindset in order to achieve success akin to the law of attraction? Is it to achieve specific results that result in temporal successes?</a:t>
            </a:r>
          </a:p>
          <a:p>
            <a:pPr marL="1143000" marR="0" lvl="2" indent="-228600">
              <a:lnSpc>
                <a:spcPct val="115000"/>
              </a:lnSpc>
              <a:buFont typeface="+mj-lt"/>
              <a:buAutoNum type="roman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How was Paul able to state in Phil 1:21, “For to me, to live is Christ and to die is gain”?</a:t>
            </a:r>
          </a:p>
          <a:p>
            <a:pPr marL="1143000" marR="0" lvl="2" indent="-228600">
              <a:lnSpc>
                <a:spcPct val="115000"/>
              </a:lnSpc>
              <a:buFont typeface="+mj-lt"/>
              <a:buAutoNum type="roman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more we understand what it means to be victorious in Christ and overcomers, the more we can align ourselves with the way God exhorts us to live our lives </a:t>
            </a:r>
          </a:p>
          <a:p>
            <a:pPr marL="1143000" marR="0" lvl="2" indent="-228600">
              <a:lnSpc>
                <a:spcPct val="115000"/>
              </a:lnSpc>
              <a:buFont typeface="+mj-lt"/>
              <a:buAutoNum type="roman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As the days seem to get darker and more chaotic by the day, how paramount is it to understand where the true and ultimate victory lies, and that is with Christ and the Body of Christ</a:t>
            </a:r>
          </a:p>
          <a:p>
            <a:pPr marL="1143000" marR="0" lvl="2" indent="-228600">
              <a:lnSpc>
                <a:spcPct val="115000"/>
              </a:lnSpc>
              <a:buFont typeface="+mj-lt"/>
              <a:buAutoNum type="romanLcPeriod"/>
            </a:pP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I am going to be speaking on who is an overcomer of this world, what it means to be an overcomer of this world in victory, how this understanding should shift our perspective on our current circumstances and relationship to this present world.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5000"/>
              </a:lnSpc>
              <a:spcAft>
                <a:spcPts val="800"/>
              </a:spcAft>
              <a:buFont typeface="+mj-lt"/>
              <a:buAutoNum type="roman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Before we dive into the passage, I want to give a brief overview of 1 John for context.</a:t>
            </a:r>
          </a:p>
          <a:p>
            <a:endParaRPr lang="en-US" dirty="0"/>
          </a:p>
        </p:txBody>
      </p:sp>
      <p:sp>
        <p:nvSpPr>
          <p:cNvPr id="4" name="Slide Number Placeholder 3"/>
          <p:cNvSpPr>
            <a:spLocks noGrp="1"/>
          </p:cNvSpPr>
          <p:nvPr>
            <p:ph type="sldNum" sz="quarter" idx="5"/>
          </p:nvPr>
        </p:nvSpPr>
        <p:spPr/>
        <p:txBody>
          <a:bodyPr/>
          <a:lstStyle/>
          <a:p>
            <a:fld id="{C6433408-916B-4753-84E8-996208D27E20}" type="slidenum">
              <a:rPr lang="en-US" smtClean="0"/>
              <a:t>3</a:t>
            </a:fld>
            <a:endParaRPr lang="en-US"/>
          </a:p>
        </p:txBody>
      </p:sp>
    </p:spTree>
    <p:extLst>
      <p:ext uri="{BB962C8B-B14F-4D97-AF65-F5344CB8AC3E}">
        <p14:creationId xmlns:p14="http://schemas.microsoft.com/office/powerpoint/2010/main" val="359613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4/25/2025</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86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4/25/2025</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91472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4/25/2025</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67613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4/25/2025</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4062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4/25/2025</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4174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4/25/2025</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9984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4/25/2025</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15564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4/25/2025</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61799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4/25/2025</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5820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4/25/2025</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18601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4/25/2025</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376551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4/25/2025</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60345273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1D8E9-00C8-FE20-BCF0-9602ED2814DD}"/>
              </a:ext>
            </a:extLst>
          </p:cNvPr>
          <p:cNvSpPr>
            <a:spLocks noGrp="1"/>
          </p:cNvSpPr>
          <p:nvPr>
            <p:ph type="ctrTitle"/>
          </p:nvPr>
        </p:nvSpPr>
        <p:spPr>
          <a:xfrm>
            <a:off x="178364" y="565948"/>
            <a:ext cx="7949636" cy="932429"/>
          </a:xfrm>
        </p:spPr>
        <p:txBody>
          <a:bodyPr>
            <a:noAutofit/>
          </a:bodyPr>
          <a:lstStyle/>
          <a:p>
            <a:r>
              <a:rPr lang="en-US" sz="6000" dirty="0">
                <a:latin typeface="Bierstadt" panose="020B0004020202020204" pitchFamily="34" charset="0"/>
              </a:rPr>
              <a:t>Victory in </a:t>
            </a:r>
            <a:r>
              <a:rPr lang="en-US" sz="6000" dirty="0" err="1">
                <a:latin typeface="Bierstadt" panose="020B0004020202020204" pitchFamily="34" charset="0"/>
              </a:rPr>
              <a:t>christ</a:t>
            </a:r>
            <a:endParaRPr lang="en-US" sz="6000" dirty="0">
              <a:latin typeface="Bierstadt" panose="020B0004020202020204" pitchFamily="34" charset="0"/>
            </a:endParaRPr>
          </a:p>
        </p:txBody>
      </p:sp>
      <p:sp>
        <p:nvSpPr>
          <p:cNvPr id="3" name="Subtitle 2">
            <a:extLst>
              <a:ext uri="{FF2B5EF4-FFF2-40B4-BE49-F238E27FC236}">
                <a16:creationId xmlns:a16="http://schemas.microsoft.com/office/drawing/2014/main" id="{757D4096-CEFD-B363-CCFF-4C891312779E}"/>
              </a:ext>
            </a:extLst>
          </p:cNvPr>
          <p:cNvSpPr>
            <a:spLocks noGrp="1"/>
          </p:cNvSpPr>
          <p:nvPr>
            <p:ph type="subTitle" idx="1"/>
          </p:nvPr>
        </p:nvSpPr>
        <p:spPr>
          <a:xfrm>
            <a:off x="203139" y="6195038"/>
            <a:ext cx="2679356" cy="432966"/>
          </a:xfrm>
        </p:spPr>
        <p:txBody>
          <a:bodyPr anchor="b">
            <a:normAutofit/>
          </a:bodyPr>
          <a:lstStyle/>
          <a:p>
            <a:r>
              <a:rPr lang="en-US" dirty="0">
                <a:latin typeface="Bierstadt" panose="020B0004020202020204" pitchFamily="34" charset="0"/>
              </a:rPr>
              <a:t>Jonathan Smith</a:t>
            </a:r>
          </a:p>
        </p:txBody>
      </p:sp>
      <p:pic>
        <p:nvPicPr>
          <p:cNvPr id="4" name="Picture 3" descr="Low Angle View Of Clouds In Sky">
            <a:extLst>
              <a:ext uri="{FF2B5EF4-FFF2-40B4-BE49-F238E27FC236}">
                <a16:creationId xmlns:a16="http://schemas.microsoft.com/office/drawing/2014/main" id="{FFFDC04B-7C21-069F-9DE5-906525790970}"/>
              </a:ext>
            </a:extLst>
          </p:cNvPr>
          <p:cNvPicPr>
            <a:picLocks noChangeAspect="1"/>
          </p:cNvPicPr>
          <p:nvPr/>
        </p:nvPicPr>
        <p:blipFill>
          <a:blip r:embed="rId2"/>
          <a:srcRect l="5002" r="6437"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020D5DA-6E75-65FF-58B2-BAC953D92B6C}"/>
              </a:ext>
            </a:extLst>
          </p:cNvPr>
          <p:cNvSpPr txBox="1">
            <a:spLocks/>
          </p:cNvSpPr>
          <p:nvPr/>
        </p:nvSpPr>
        <p:spPr>
          <a:xfrm>
            <a:off x="203139" y="1598100"/>
            <a:ext cx="7238436" cy="932429"/>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800" kern="1200" cap="all" spc="300" baseline="0">
                <a:solidFill>
                  <a:schemeClr val="tx1"/>
                </a:solidFill>
                <a:latin typeface="+mj-lt"/>
                <a:ea typeface="+mj-ea"/>
                <a:cs typeface="+mj-cs"/>
              </a:defRPr>
            </a:lvl1pPr>
          </a:lstStyle>
          <a:p>
            <a:r>
              <a:rPr lang="en-US" sz="3200" dirty="0">
                <a:latin typeface="Bierstadt" panose="020B0004020202020204" pitchFamily="34" charset="0"/>
              </a:rPr>
              <a:t>A world-conquering faith</a:t>
            </a:r>
          </a:p>
        </p:txBody>
      </p:sp>
    </p:spTree>
    <p:extLst>
      <p:ext uri="{BB962C8B-B14F-4D97-AF65-F5344CB8AC3E}">
        <p14:creationId xmlns:p14="http://schemas.microsoft.com/office/powerpoint/2010/main" val="320759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Who is the one that is born of God?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u="sng" dirty="0">
                <a:latin typeface="Bierstadt" panose="020B0004020202020204" pitchFamily="34" charset="0"/>
              </a:rPr>
              <a:t>Whatever is born of God </a:t>
            </a:r>
            <a:r>
              <a:rPr lang="en-US" sz="2600" dirty="0">
                <a:latin typeface="Bierstadt" panose="020B0004020202020204" pitchFamily="34" charset="0"/>
              </a:rPr>
              <a:t>= Overcomes of the World</a:t>
            </a:r>
          </a:p>
          <a:p>
            <a:pPr marL="514350" indent="-514350">
              <a:buFont typeface="+mj-lt"/>
              <a:buAutoNum type="romanUcPeriod"/>
            </a:pPr>
            <a:r>
              <a:rPr lang="en-US" sz="2600" u="sng" dirty="0">
                <a:latin typeface="Bierstadt" panose="020B0004020202020204" pitchFamily="34" charset="0"/>
              </a:rPr>
              <a:t>The one who believes that Jesus is God </a:t>
            </a:r>
            <a:r>
              <a:rPr lang="en-US" sz="2600" dirty="0">
                <a:latin typeface="Bierstadt" panose="020B0004020202020204" pitchFamily="34" charset="0"/>
              </a:rPr>
              <a:t>= Overcomes the World</a:t>
            </a:r>
          </a:p>
          <a:p>
            <a:pPr marL="514350" indent="-514350">
              <a:buFont typeface="+mj-lt"/>
              <a:buAutoNum type="romanUcPeriod"/>
            </a:pPr>
            <a:r>
              <a:rPr lang="en-US" sz="2600" u="sng" dirty="0">
                <a:latin typeface="Bierstadt" panose="020B0004020202020204" pitchFamily="34" charset="0"/>
              </a:rPr>
              <a:t>Whatever Born of God </a:t>
            </a:r>
            <a:r>
              <a:rPr lang="en-US" sz="2600" dirty="0">
                <a:latin typeface="Bierstadt" panose="020B0004020202020204" pitchFamily="34" charset="0"/>
              </a:rPr>
              <a:t>= </a:t>
            </a:r>
            <a:r>
              <a:rPr lang="en-US" sz="2600" u="sng" dirty="0">
                <a:latin typeface="Bierstadt" panose="020B0004020202020204" pitchFamily="34" charset="0"/>
              </a:rPr>
              <a:t>The one who believes that Jesus is God</a:t>
            </a:r>
          </a:p>
        </p:txBody>
      </p:sp>
    </p:spTree>
    <p:extLst>
      <p:ext uri="{BB962C8B-B14F-4D97-AF65-F5344CB8AC3E}">
        <p14:creationId xmlns:p14="http://schemas.microsoft.com/office/powerpoint/2010/main" val="68002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What it Means to be Born of God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First birth – In Adam</a:t>
            </a:r>
          </a:p>
          <a:p>
            <a:pPr marL="514350" indent="-514350">
              <a:buFont typeface="+mj-lt"/>
              <a:buAutoNum type="romanUcPeriod"/>
            </a:pPr>
            <a:r>
              <a:rPr lang="en-US" sz="2600" dirty="0">
                <a:latin typeface="Bierstadt" panose="020B0004020202020204" pitchFamily="34" charset="0"/>
              </a:rPr>
              <a:t>Second Birth – In Jesus</a:t>
            </a:r>
          </a:p>
        </p:txBody>
      </p:sp>
    </p:spTree>
    <p:extLst>
      <p:ext uri="{BB962C8B-B14F-4D97-AF65-F5344CB8AC3E}">
        <p14:creationId xmlns:p14="http://schemas.microsoft.com/office/powerpoint/2010/main" val="55968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What it Means to be Born of God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b="1" u="sng" dirty="0">
                <a:latin typeface="Bierstadt" panose="020B0004020202020204" pitchFamily="34" charset="0"/>
              </a:rPr>
              <a:t>First birth – In Adam</a:t>
            </a:r>
          </a:p>
          <a:p>
            <a:pPr marL="514350" indent="-514350">
              <a:buFont typeface="+mj-lt"/>
              <a:buAutoNum type="romanUcPeriod"/>
            </a:pPr>
            <a:r>
              <a:rPr lang="en-US" sz="2600" dirty="0">
                <a:latin typeface="Bierstadt" panose="020B0004020202020204" pitchFamily="34" charset="0"/>
              </a:rPr>
              <a:t>Second Birth – In Jesus</a:t>
            </a:r>
          </a:p>
        </p:txBody>
      </p:sp>
      <p:pic>
        <p:nvPicPr>
          <p:cNvPr id="5" name="Picture 4" descr="A close-up of a plant&#10;&#10;Description automatically generated">
            <a:extLst>
              <a:ext uri="{FF2B5EF4-FFF2-40B4-BE49-F238E27FC236}">
                <a16:creationId xmlns:a16="http://schemas.microsoft.com/office/drawing/2014/main" id="{F9C32420-8CE7-D363-89DF-9C00240FE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332026"/>
            <a:ext cx="5354492" cy="2906724"/>
          </a:xfrm>
          <a:prstGeom prst="rect">
            <a:avLst/>
          </a:prstGeom>
        </p:spPr>
      </p:pic>
    </p:spTree>
    <p:extLst>
      <p:ext uri="{BB962C8B-B14F-4D97-AF65-F5344CB8AC3E}">
        <p14:creationId xmlns:p14="http://schemas.microsoft.com/office/powerpoint/2010/main" val="3909080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612362" y="1770746"/>
            <a:ext cx="2967273"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Psalm 51:5</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404453"/>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“Behold, I was brought forth in iniquity, and </a:t>
            </a:r>
            <a:r>
              <a:rPr lang="en-US" sz="2600" b="1" dirty="0">
                <a:solidFill>
                  <a:schemeClr val="bg2">
                    <a:lumMod val="75000"/>
                    <a:lumOff val="25000"/>
                  </a:schemeClr>
                </a:solidFill>
                <a:latin typeface="Bierstadt" panose="020B0004020202020204" pitchFamily="34" charset="0"/>
              </a:rPr>
              <a:t>in sin my mother conceived me</a:t>
            </a:r>
            <a:r>
              <a:rPr lang="en-US" sz="2600" dirty="0">
                <a:solidFill>
                  <a:schemeClr val="bg2">
                    <a:lumMod val="75000"/>
                    <a:lumOff val="25000"/>
                  </a:schemeClr>
                </a:solidFill>
                <a:latin typeface="Bierstadt" panose="020B0004020202020204" pitchFamily="34" charset="0"/>
              </a:rPr>
              <a:t>.”</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2159815" y="499859"/>
            <a:ext cx="7872368"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First Birth – In Adam</a:t>
            </a:r>
          </a:p>
        </p:txBody>
      </p:sp>
    </p:spTree>
    <p:extLst>
      <p:ext uri="{BB962C8B-B14F-4D97-AF65-F5344CB8AC3E}">
        <p14:creationId xmlns:p14="http://schemas.microsoft.com/office/powerpoint/2010/main" val="185474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612362" y="1770746"/>
            <a:ext cx="311024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Ephesians 2:1-3</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404453"/>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“And you were </a:t>
            </a:r>
            <a:r>
              <a:rPr lang="en-US" sz="2600" b="1" dirty="0">
                <a:solidFill>
                  <a:schemeClr val="bg2">
                    <a:lumMod val="75000"/>
                    <a:lumOff val="25000"/>
                  </a:schemeClr>
                </a:solidFill>
                <a:latin typeface="Bierstadt" panose="020B0004020202020204" pitchFamily="34" charset="0"/>
              </a:rPr>
              <a:t>dead in your trespasses and sins</a:t>
            </a:r>
            <a:r>
              <a:rPr lang="en-US" sz="2600" dirty="0">
                <a:solidFill>
                  <a:schemeClr val="bg2">
                    <a:lumMod val="75000"/>
                    <a:lumOff val="25000"/>
                  </a:schemeClr>
                </a:solidFill>
                <a:latin typeface="Bierstadt" panose="020B0004020202020204" pitchFamily="34" charset="0"/>
              </a:rPr>
              <a:t>, in which you formerly walked according to the course of this world, according to the prince of the power of the air, of the spirit that is now working in the sons of disobedience. Among them we too all formerly lived in the lusts of our flesh, indulging the desires of the flesh and of the mind, </a:t>
            </a:r>
            <a:r>
              <a:rPr lang="en-US" sz="2600" b="1" dirty="0">
                <a:solidFill>
                  <a:schemeClr val="bg2">
                    <a:lumMod val="75000"/>
                    <a:lumOff val="25000"/>
                  </a:schemeClr>
                </a:solidFill>
                <a:latin typeface="Bierstadt" panose="020B0004020202020204" pitchFamily="34" charset="0"/>
              </a:rPr>
              <a:t>and were by nature children of wrath, even as the rest.”</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2159815" y="499859"/>
            <a:ext cx="7872368"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First Birth – In Adam</a:t>
            </a:r>
          </a:p>
        </p:txBody>
      </p:sp>
    </p:spTree>
    <p:extLst>
      <p:ext uri="{BB962C8B-B14F-4D97-AF65-F5344CB8AC3E}">
        <p14:creationId xmlns:p14="http://schemas.microsoft.com/office/powerpoint/2010/main" val="95169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What it Means to be Born of God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b="1" u="sng" dirty="0">
                <a:latin typeface="Bierstadt" panose="020B0004020202020204" pitchFamily="34" charset="0"/>
              </a:rPr>
              <a:t>First birth – In Adam</a:t>
            </a:r>
          </a:p>
          <a:p>
            <a:pPr marL="514350" indent="-514350">
              <a:buFont typeface="+mj-lt"/>
              <a:buAutoNum type="romanUcPeriod"/>
            </a:pPr>
            <a:r>
              <a:rPr lang="en-US" sz="2600" dirty="0">
                <a:latin typeface="Bierstadt" panose="020B0004020202020204" pitchFamily="34" charset="0"/>
              </a:rPr>
              <a:t>Second Birth – In Jesus</a:t>
            </a:r>
          </a:p>
        </p:txBody>
      </p:sp>
      <p:pic>
        <p:nvPicPr>
          <p:cNvPr id="4" name="Picture 3" descr="A close-up of a plant&#10;&#10;Description automatically generated">
            <a:extLst>
              <a:ext uri="{FF2B5EF4-FFF2-40B4-BE49-F238E27FC236}">
                <a16:creationId xmlns:a16="http://schemas.microsoft.com/office/drawing/2014/main" id="{7A3CE6F9-684D-5034-C37B-E454A01E3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332026"/>
            <a:ext cx="5354492" cy="2906724"/>
          </a:xfrm>
          <a:prstGeom prst="rect">
            <a:avLst/>
          </a:prstGeom>
        </p:spPr>
      </p:pic>
    </p:spTree>
    <p:extLst>
      <p:ext uri="{BB962C8B-B14F-4D97-AF65-F5344CB8AC3E}">
        <p14:creationId xmlns:p14="http://schemas.microsoft.com/office/powerpoint/2010/main" val="3449202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What it Means to be Born of God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First birth – In Adam</a:t>
            </a:r>
          </a:p>
          <a:p>
            <a:pPr marL="514350" indent="-514350">
              <a:buFont typeface="+mj-lt"/>
              <a:buAutoNum type="romanUcPeriod"/>
            </a:pPr>
            <a:r>
              <a:rPr lang="en-US" sz="2600" b="1" u="sng" dirty="0">
                <a:latin typeface="Bierstadt" panose="020B0004020202020204" pitchFamily="34" charset="0"/>
              </a:rPr>
              <a:t>Second Birth – In Jesus</a:t>
            </a:r>
          </a:p>
        </p:txBody>
      </p:sp>
      <p:pic>
        <p:nvPicPr>
          <p:cNvPr id="4" name="Picture 3" descr="A close-up of a plant&#10;&#10;Description automatically generated">
            <a:extLst>
              <a:ext uri="{FF2B5EF4-FFF2-40B4-BE49-F238E27FC236}">
                <a16:creationId xmlns:a16="http://schemas.microsoft.com/office/drawing/2014/main" id="{9659B02C-37B5-BD87-43DC-A07816201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332026"/>
            <a:ext cx="5354492" cy="2906724"/>
          </a:xfrm>
          <a:prstGeom prst="rect">
            <a:avLst/>
          </a:prstGeom>
        </p:spPr>
      </p:pic>
    </p:spTree>
    <p:extLst>
      <p:ext uri="{BB962C8B-B14F-4D97-AF65-F5344CB8AC3E}">
        <p14:creationId xmlns:p14="http://schemas.microsoft.com/office/powerpoint/2010/main" val="2646835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612362" y="1770746"/>
            <a:ext cx="2967273"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John 3:3</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404453"/>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“Truly, truly, I say to you, unless one is </a:t>
            </a:r>
            <a:r>
              <a:rPr lang="en-US" sz="2600" b="1" dirty="0">
                <a:solidFill>
                  <a:schemeClr val="bg2">
                    <a:lumMod val="75000"/>
                    <a:lumOff val="25000"/>
                  </a:schemeClr>
                </a:solidFill>
                <a:latin typeface="Bierstadt" panose="020B0004020202020204" pitchFamily="34" charset="0"/>
              </a:rPr>
              <a:t>born again</a:t>
            </a:r>
            <a:r>
              <a:rPr lang="en-US" sz="2600" dirty="0">
                <a:solidFill>
                  <a:schemeClr val="bg2">
                    <a:lumMod val="75000"/>
                    <a:lumOff val="25000"/>
                  </a:schemeClr>
                </a:solidFill>
                <a:latin typeface="Bierstadt" panose="020B0004020202020204" pitchFamily="34" charset="0"/>
              </a:rPr>
              <a:t> he cannot see the kingdom of God.”</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2159815" y="499859"/>
            <a:ext cx="7872368"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Second Birth – In Jesus</a:t>
            </a:r>
          </a:p>
        </p:txBody>
      </p:sp>
      <p:pic>
        <p:nvPicPr>
          <p:cNvPr id="2" name="Picture 1" descr="A close-up of a plant&#10;&#10;Description automatically generated">
            <a:extLst>
              <a:ext uri="{FF2B5EF4-FFF2-40B4-BE49-F238E27FC236}">
                <a16:creationId xmlns:a16="http://schemas.microsoft.com/office/drawing/2014/main" id="{E070BCEC-D8B1-A38B-9E9D-CAC54FEB6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286" y="4188012"/>
            <a:ext cx="3537421" cy="19203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171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612362" y="1770746"/>
            <a:ext cx="2967273"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John 1:12-13</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404453"/>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“But as many as received Him, to them He gave the right to become children of God, </a:t>
            </a:r>
            <a:r>
              <a:rPr lang="en-US" sz="2600" i="1" dirty="0">
                <a:solidFill>
                  <a:schemeClr val="bg2">
                    <a:lumMod val="75000"/>
                    <a:lumOff val="25000"/>
                  </a:schemeClr>
                </a:solidFill>
                <a:latin typeface="Bierstadt" panose="020B0004020202020204" pitchFamily="34" charset="0"/>
              </a:rPr>
              <a:t>even</a:t>
            </a:r>
            <a:r>
              <a:rPr lang="en-US" sz="2600" dirty="0">
                <a:solidFill>
                  <a:schemeClr val="bg2">
                    <a:lumMod val="75000"/>
                    <a:lumOff val="25000"/>
                  </a:schemeClr>
                </a:solidFill>
                <a:latin typeface="Bierstadt" panose="020B0004020202020204" pitchFamily="34" charset="0"/>
              </a:rPr>
              <a:t> to those who believe in His name, </a:t>
            </a:r>
            <a:r>
              <a:rPr lang="en-US" sz="2600" b="1" dirty="0">
                <a:solidFill>
                  <a:schemeClr val="bg2">
                    <a:lumMod val="75000"/>
                    <a:lumOff val="25000"/>
                  </a:schemeClr>
                </a:solidFill>
                <a:latin typeface="Bierstadt" panose="020B0004020202020204" pitchFamily="34" charset="0"/>
              </a:rPr>
              <a:t>who were born</a:t>
            </a:r>
            <a:r>
              <a:rPr lang="en-US" sz="2600" dirty="0">
                <a:solidFill>
                  <a:schemeClr val="bg2">
                    <a:lumMod val="75000"/>
                    <a:lumOff val="25000"/>
                  </a:schemeClr>
                </a:solidFill>
                <a:latin typeface="Bierstadt" panose="020B0004020202020204" pitchFamily="34" charset="0"/>
              </a:rPr>
              <a:t>, not of blood nor of the will of the flesh nor of the will of man, </a:t>
            </a:r>
            <a:r>
              <a:rPr lang="en-US" sz="2600" b="1" dirty="0">
                <a:solidFill>
                  <a:schemeClr val="bg2">
                    <a:lumMod val="75000"/>
                    <a:lumOff val="25000"/>
                  </a:schemeClr>
                </a:solidFill>
                <a:latin typeface="Bierstadt" panose="020B0004020202020204" pitchFamily="34" charset="0"/>
              </a:rPr>
              <a:t>but of God</a:t>
            </a:r>
            <a:r>
              <a:rPr lang="en-US" sz="2600" dirty="0">
                <a:solidFill>
                  <a:schemeClr val="bg2">
                    <a:lumMod val="75000"/>
                    <a:lumOff val="25000"/>
                  </a:schemeClr>
                </a:solidFill>
                <a:latin typeface="Bierstadt" panose="020B0004020202020204" pitchFamily="34" charset="0"/>
              </a:rPr>
              <a:t>.”</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2159815" y="499859"/>
            <a:ext cx="7872368"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Second Birth – In Jesus</a:t>
            </a:r>
          </a:p>
        </p:txBody>
      </p:sp>
      <p:pic>
        <p:nvPicPr>
          <p:cNvPr id="2" name="Picture 1" descr="A close-up of a plant&#10;&#10;Description automatically generated">
            <a:extLst>
              <a:ext uri="{FF2B5EF4-FFF2-40B4-BE49-F238E27FC236}">
                <a16:creationId xmlns:a16="http://schemas.microsoft.com/office/drawing/2014/main" id="{DBAECCFC-55B4-BA75-C4FC-111EBF3FE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286" y="4188012"/>
            <a:ext cx="3537421" cy="19203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681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612362" y="1770746"/>
            <a:ext cx="2967273"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1 Peter 1:3</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404453"/>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“Blessed be the God and Father of our Lord Jesus Christ, who according to His great mercy has caused us to be born again to a living hope through the resurrection of Jesus Christ from the dead…” </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2159815" y="499859"/>
            <a:ext cx="7872368"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Second Birth – In Jesus</a:t>
            </a:r>
          </a:p>
        </p:txBody>
      </p:sp>
      <p:pic>
        <p:nvPicPr>
          <p:cNvPr id="2" name="Picture 1" descr="A close-up of a plant&#10;&#10;Description automatically generated">
            <a:extLst>
              <a:ext uri="{FF2B5EF4-FFF2-40B4-BE49-F238E27FC236}">
                <a16:creationId xmlns:a16="http://schemas.microsoft.com/office/drawing/2014/main" id="{80839B0A-EFC7-B772-8E68-D294F3D0A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286" y="4188012"/>
            <a:ext cx="3537421" cy="19203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5521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E9FE8-37E6-E9AF-0FA6-6440B47BA26F}"/>
            </a:ext>
          </a:extLst>
        </p:cNvPr>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2E5BD923-945A-50BE-A450-2FDF7C689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43C74664-8816-E50D-D715-E6A6EEECBA30}"/>
              </a:ext>
            </a:extLst>
          </p:cNvPr>
          <p:cNvSpPr txBox="1">
            <a:spLocks/>
          </p:cNvSpPr>
          <p:nvPr/>
        </p:nvSpPr>
        <p:spPr>
          <a:xfrm>
            <a:off x="1142999" y="1786336"/>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“For whatever is born of God </a:t>
            </a:r>
            <a:r>
              <a:rPr lang="en-US" sz="2600" b="1" i="1" dirty="0">
                <a:solidFill>
                  <a:schemeClr val="bg2">
                    <a:lumMod val="75000"/>
                    <a:lumOff val="25000"/>
                  </a:schemeClr>
                </a:solidFill>
                <a:latin typeface="Bierstadt" panose="020B0004020202020204" pitchFamily="34" charset="0"/>
              </a:rPr>
              <a:t>overcomes (</a:t>
            </a:r>
            <a:r>
              <a:rPr lang="en-US" sz="2600" b="1" i="1" dirty="0" err="1">
                <a:solidFill>
                  <a:schemeClr val="bg2">
                    <a:lumMod val="75000"/>
                    <a:lumOff val="25000"/>
                  </a:schemeClr>
                </a:solidFill>
                <a:latin typeface="Bierstadt" panose="020B0004020202020204" pitchFamily="34" charset="0"/>
              </a:rPr>
              <a:t>nikaō</a:t>
            </a:r>
            <a:r>
              <a:rPr lang="en-US" sz="2600" b="1" i="1" dirty="0">
                <a:solidFill>
                  <a:schemeClr val="bg2">
                    <a:lumMod val="75000"/>
                    <a:lumOff val="25000"/>
                  </a:schemeClr>
                </a:solidFill>
                <a:latin typeface="Bierstadt" panose="020B0004020202020204" pitchFamily="34" charset="0"/>
              </a:rPr>
              <a:t>) </a:t>
            </a:r>
            <a:r>
              <a:rPr lang="en-US" sz="2600" dirty="0">
                <a:solidFill>
                  <a:schemeClr val="bg2">
                    <a:lumMod val="75000"/>
                    <a:lumOff val="25000"/>
                  </a:schemeClr>
                </a:solidFill>
                <a:latin typeface="Bierstadt" panose="020B0004020202020204" pitchFamily="34" charset="0"/>
              </a:rPr>
              <a:t>the world; and this the </a:t>
            </a:r>
            <a:r>
              <a:rPr lang="en-US" sz="2600" b="1" i="1" dirty="0">
                <a:solidFill>
                  <a:schemeClr val="bg2">
                    <a:lumMod val="75000"/>
                    <a:lumOff val="25000"/>
                  </a:schemeClr>
                </a:solidFill>
                <a:latin typeface="Bierstadt" panose="020B0004020202020204" pitchFamily="34" charset="0"/>
              </a:rPr>
              <a:t>victory (</a:t>
            </a:r>
            <a:r>
              <a:rPr lang="en-US" sz="2600" b="1" i="1" dirty="0" err="1">
                <a:solidFill>
                  <a:schemeClr val="bg2">
                    <a:lumMod val="75000"/>
                    <a:lumOff val="25000"/>
                  </a:schemeClr>
                </a:solidFill>
                <a:latin typeface="Bierstadt" panose="020B0004020202020204" pitchFamily="34" charset="0"/>
              </a:rPr>
              <a:t>nikē</a:t>
            </a:r>
            <a:r>
              <a:rPr lang="en-US" sz="2600" b="1" i="1" dirty="0">
                <a:solidFill>
                  <a:schemeClr val="bg2">
                    <a:lumMod val="75000"/>
                    <a:lumOff val="25000"/>
                  </a:schemeClr>
                </a:solidFill>
                <a:latin typeface="Bierstadt" panose="020B0004020202020204" pitchFamily="34" charset="0"/>
              </a:rPr>
              <a:t>)</a:t>
            </a:r>
            <a:r>
              <a:rPr lang="en-US" sz="2600" dirty="0">
                <a:solidFill>
                  <a:schemeClr val="bg2">
                    <a:lumMod val="75000"/>
                    <a:lumOff val="25000"/>
                  </a:schemeClr>
                </a:solidFill>
                <a:latin typeface="Bierstadt" panose="020B0004020202020204" pitchFamily="34" charset="0"/>
              </a:rPr>
              <a:t> that has </a:t>
            </a:r>
            <a:r>
              <a:rPr lang="en-US" sz="2600" b="1" i="1" dirty="0">
                <a:solidFill>
                  <a:schemeClr val="bg2">
                    <a:lumMod val="75000"/>
                    <a:lumOff val="25000"/>
                  </a:schemeClr>
                </a:solidFill>
                <a:latin typeface="Bierstadt" panose="020B0004020202020204" pitchFamily="34" charset="0"/>
              </a:rPr>
              <a:t>overcome</a:t>
            </a:r>
            <a:r>
              <a:rPr lang="en-US" sz="2600" dirty="0">
                <a:solidFill>
                  <a:schemeClr val="bg2">
                    <a:lumMod val="75000"/>
                    <a:lumOff val="25000"/>
                  </a:schemeClr>
                </a:solidFill>
                <a:latin typeface="Bierstadt" panose="020B0004020202020204" pitchFamily="34" charset="0"/>
              </a:rPr>
              <a:t> </a:t>
            </a:r>
            <a:r>
              <a:rPr lang="en-US" sz="2600" b="1" i="1" dirty="0">
                <a:solidFill>
                  <a:schemeClr val="bg2">
                    <a:lumMod val="75000"/>
                    <a:lumOff val="25000"/>
                  </a:schemeClr>
                </a:solidFill>
                <a:latin typeface="Bierstadt" panose="020B0004020202020204" pitchFamily="34" charset="0"/>
              </a:rPr>
              <a:t>(</a:t>
            </a:r>
            <a:r>
              <a:rPr lang="en-US" sz="2600" b="1" i="1" dirty="0" err="1">
                <a:solidFill>
                  <a:schemeClr val="bg2">
                    <a:lumMod val="75000"/>
                    <a:lumOff val="25000"/>
                  </a:schemeClr>
                </a:solidFill>
                <a:latin typeface="Bierstadt" panose="020B0004020202020204" pitchFamily="34" charset="0"/>
              </a:rPr>
              <a:t>nikaō</a:t>
            </a:r>
            <a:r>
              <a:rPr lang="en-US" sz="2600" b="1" i="1" dirty="0">
                <a:solidFill>
                  <a:schemeClr val="bg2">
                    <a:lumMod val="75000"/>
                    <a:lumOff val="25000"/>
                  </a:schemeClr>
                </a:solidFill>
                <a:latin typeface="Bierstadt" panose="020B0004020202020204" pitchFamily="34" charset="0"/>
              </a:rPr>
              <a:t>) </a:t>
            </a:r>
            <a:r>
              <a:rPr lang="en-US" sz="2600" dirty="0">
                <a:solidFill>
                  <a:schemeClr val="bg2">
                    <a:lumMod val="75000"/>
                    <a:lumOff val="25000"/>
                  </a:schemeClr>
                </a:solidFill>
                <a:latin typeface="Bierstadt" panose="020B0004020202020204" pitchFamily="34" charset="0"/>
              </a:rPr>
              <a:t>the world – our faith. Who is the one who </a:t>
            </a:r>
            <a:r>
              <a:rPr lang="en-US" sz="2600" b="1" i="1" dirty="0">
                <a:solidFill>
                  <a:schemeClr val="bg2">
                    <a:lumMod val="75000"/>
                    <a:lumOff val="25000"/>
                  </a:schemeClr>
                </a:solidFill>
                <a:latin typeface="Bierstadt" panose="020B0004020202020204" pitchFamily="34" charset="0"/>
              </a:rPr>
              <a:t>overcomes</a:t>
            </a:r>
            <a:r>
              <a:rPr lang="en-US" sz="2600" dirty="0">
                <a:solidFill>
                  <a:schemeClr val="bg2">
                    <a:lumMod val="75000"/>
                    <a:lumOff val="25000"/>
                  </a:schemeClr>
                </a:solidFill>
                <a:latin typeface="Bierstadt" panose="020B0004020202020204" pitchFamily="34" charset="0"/>
              </a:rPr>
              <a:t> </a:t>
            </a:r>
            <a:r>
              <a:rPr lang="en-US" sz="2600" b="1" i="1" dirty="0">
                <a:solidFill>
                  <a:schemeClr val="bg2">
                    <a:lumMod val="75000"/>
                    <a:lumOff val="25000"/>
                  </a:schemeClr>
                </a:solidFill>
                <a:latin typeface="Bierstadt" panose="020B0004020202020204" pitchFamily="34" charset="0"/>
              </a:rPr>
              <a:t>(</a:t>
            </a:r>
            <a:r>
              <a:rPr lang="en-US" sz="2600" b="1" i="1" dirty="0" err="1">
                <a:solidFill>
                  <a:schemeClr val="bg2">
                    <a:lumMod val="75000"/>
                    <a:lumOff val="25000"/>
                  </a:schemeClr>
                </a:solidFill>
                <a:latin typeface="Bierstadt" panose="020B0004020202020204" pitchFamily="34" charset="0"/>
              </a:rPr>
              <a:t>nikaō</a:t>
            </a:r>
            <a:r>
              <a:rPr lang="en-US" sz="2600" b="1" i="1" dirty="0">
                <a:solidFill>
                  <a:schemeClr val="bg2">
                    <a:lumMod val="75000"/>
                    <a:lumOff val="25000"/>
                  </a:schemeClr>
                </a:solidFill>
                <a:latin typeface="Bierstadt" panose="020B0004020202020204" pitchFamily="34" charset="0"/>
              </a:rPr>
              <a:t>) </a:t>
            </a:r>
            <a:r>
              <a:rPr lang="en-US" sz="2600" dirty="0">
                <a:solidFill>
                  <a:schemeClr val="bg2">
                    <a:lumMod val="75000"/>
                    <a:lumOff val="25000"/>
                  </a:schemeClr>
                </a:solidFill>
                <a:latin typeface="Bierstadt" panose="020B0004020202020204" pitchFamily="34" charset="0"/>
              </a:rPr>
              <a:t>the world, but he who believes that Jesus is the Son of God?” </a:t>
            </a:r>
          </a:p>
        </p:txBody>
      </p:sp>
      <p:sp>
        <p:nvSpPr>
          <p:cNvPr id="6" name="Title 1">
            <a:extLst>
              <a:ext uri="{FF2B5EF4-FFF2-40B4-BE49-F238E27FC236}">
                <a16:creationId xmlns:a16="http://schemas.microsoft.com/office/drawing/2014/main" id="{BD6DA13B-E00E-FC92-1944-063950BEF651}"/>
              </a:ext>
            </a:extLst>
          </p:cNvPr>
          <p:cNvSpPr txBox="1">
            <a:spLocks/>
          </p:cNvSpPr>
          <p:nvPr/>
        </p:nvSpPr>
        <p:spPr>
          <a:xfrm>
            <a:off x="2159815" y="499859"/>
            <a:ext cx="7872368"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1 John 5:4-5</a:t>
            </a:r>
          </a:p>
        </p:txBody>
      </p:sp>
    </p:spTree>
    <p:extLst>
      <p:ext uri="{BB962C8B-B14F-4D97-AF65-F5344CB8AC3E}">
        <p14:creationId xmlns:p14="http://schemas.microsoft.com/office/powerpoint/2010/main" val="314598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612362" y="1770746"/>
            <a:ext cx="2967273"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1 Peter 1:23</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404453"/>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“…for you have been </a:t>
            </a:r>
            <a:r>
              <a:rPr lang="en-US" sz="2600" b="1" dirty="0">
                <a:solidFill>
                  <a:schemeClr val="bg2">
                    <a:lumMod val="75000"/>
                    <a:lumOff val="25000"/>
                  </a:schemeClr>
                </a:solidFill>
                <a:latin typeface="Bierstadt" panose="020B0004020202020204" pitchFamily="34" charset="0"/>
              </a:rPr>
              <a:t>born again </a:t>
            </a:r>
            <a:r>
              <a:rPr lang="en-US" sz="2600" dirty="0">
                <a:solidFill>
                  <a:schemeClr val="bg2">
                    <a:lumMod val="75000"/>
                    <a:lumOff val="25000"/>
                  </a:schemeClr>
                </a:solidFill>
                <a:latin typeface="Bierstadt" panose="020B0004020202020204" pitchFamily="34" charset="0"/>
              </a:rPr>
              <a:t>not of seed which is perishable but imperishable, that is, through the living and enduring word of God.” </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2159815" y="499859"/>
            <a:ext cx="7872368"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Second Birth – In Jesus</a:t>
            </a:r>
          </a:p>
        </p:txBody>
      </p:sp>
      <p:pic>
        <p:nvPicPr>
          <p:cNvPr id="2" name="Picture 1" descr="A close-up of a plant&#10;&#10;Description automatically generated">
            <a:extLst>
              <a:ext uri="{FF2B5EF4-FFF2-40B4-BE49-F238E27FC236}">
                <a16:creationId xmlns:a16="http://schemas.microsoft.com/office/drawing/2014/main" id="{DA31384A-E0AD-F922-295B-81E60981B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286" y="4188012"/>
            <a:ext cx="3537421" cy="19203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602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Who is an overcomer of the World?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Natural mind’s answer?</a:t>
            </a:r>
          </a:p>
          <a:p>
            <a:pPr marL="514350" indent="-514350">
              <a:buFont typeface="+mj-lt"/>
              <a:buAutoNum type="romanUcPeriod"/>
            </a:pPr>
            <a:r>
              <a:rPr lang="en-US" sz="2600" b="1" u="sng" dirty="0">
                <a:latin typeface="Bierstadt" panose="020B0004020202020204" pitchFamily="34" charset="0"/>
              </a:rPr>
              <a:t>Biblical Answer?</a:t>
            </a:r>
          </a:p>
          <a:p>
            <a:pPr marL="742950" lvl="2" indent="-514350">
              <a:buFont typeface="+mj-lt"/>
              <a:buAutoNum type="alphaUcPeriod"/>
            </a:pPr>
            <a:r>
              <a:rPr lang="en-US" sz="2200" dirty="0">
                <a:latin typeface="Bierstadt" panose="020B0004020202020204" pitchFamily="34" charset="0"/>
              </a:rPr>
              <a:t>The one who experiences the second birth (birth in Jesus)</a:t>
            </a:r>
          </a:p>
          <a:p>
            <a:pPr marL="742950" lvl="2" indent="-514350">
              <a:buFont typeface="+mj-lt"/>
              <a:buAutoNum type="alphaUcPeriod"/>
            </a:pPr>
            <a:endParaRPr lang="en-US" sz="2200" dirty="0">
              <a:latin typeface="Bierstadt" panose="020B0004020202020204" pitchFamily="34" charset="0"/>
            </a:endParaRPr>
          </a:p>
        </p:txBody>
      </p:sp>
    </p:spTree>
    <p:extLst>
      <p:ext uri="{BB962C8B-B14F-4D97-AF65-F5344CB8AC3E}">
        <p14:creationId xmlns:p14="http://schemas.microsoft.com/office/powerpoint/2010/main" val="1865986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912890" y="719026"/>
            <a:ext cx="10366218" cy="1360898"/>
          </a:xfrm>
        </p:spPr>
        <p:txBody>
          <a:bodyPr/>
          <a:lstStyle/>
          <a:p>
            <a:pPr algn="ctr"/>
            <a:r>
              <a:rPr lang="en-US" dirty="0">
                <a:latin typeface="Bierstadt" panose="020B0004020202020204" pitchFamily="34" charset="0"/>
              </a:rPr>
              <a:t>What does it mean to be a victor in Christ and an overcomer of this world? </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John is speaking of a singular event</a:t>
            </a:r>
          </a:p>
          <a:p>
            <a:pPr marL="742950" lvl="2" indent="-514350">
              <a:buFont typeface="+mj-lt"/>
              <a:buAutoNum type="alphaUcPeriod"/>
            </a:pPr>
            <a:r>
              <a:rPr lang="en-US" sz="1800" dirty="0">
                <a:latin typeface="Bierstadt" panose="020B0004020202020204" pitchFamily="34" charset="0"/>
              </a:rPr>
              <a:t>Being born of God is a singular event</a:t>
            </a:r>
          </a:p>
          <a:p>
            <a:pPr marL="742950" lvl="2" indent="-514350">
              <a:buFont typeface="+mj-lt"/>
              <a:buAutoNum type="alphaUcPeriod"/>
            </a:pPr>
            <a:r>
              <a:rPr lang="en-US" sz="1800" dirty="0">
                <a:latin typeface="Bierstadt" panose="020B0004020202020204" pitchFamily="34" charset="0"/>
              </a:rPr>
              <a:t>Whatever is born of God overcomes the world</a:t>
            </a:r>
          </a:p>
          <a:p>
            <a:pPr marL="514350" indent="-514350">
              <a:buFont typeface="+mj-lt"/>
              <a:buAutoNum type="romanUcPeriod"/>
            </a:pPr>
            <a:r>
              <a:rPr lang="en-US" sz="2200" dirty="0">
                <a:latin typeface="Bierstadt" panose="020B0004020202020204" pitchFamily="34" charset="0"/>
              </a:rPr>
              <a:t>The object of the victory is our faith</a:t>
            </a:r>
          </a:p>
          <a:p>
            <a:pPr marL="742950" lvl="2" indent="-514350">
              <a:buFont typeface="+mj-lt"/>
              <a:buAutoNum type="alphaUcPeriod"/>
            </a:pPr>
            <a:r>
              <a:rPr lang="en-US" sz="1800" dirty="0">
                <a:latin typeface="Bierstadt" panose="020B0004020202020204" pitchFamily="34" charset="0"/>
              </a:rPr>
              <a:t>Our faith is evidence that we have overcome the world</a:t>
            </a:r>
          </a:p>
          <a:p>
            <a:pPr marL="742950" lvl="2" indent="-514350">
              <a:buFont typeface="+mj-lt"/>
              <a:buAutoNum type="alphaUcPeriod"/>
            </a:pPr>
            <a:endParaRPr lang="en-US" sz="2200" dirty="0">
              <a:latin typeface="Bierstadt" panose="020B0004020202020204" pitchFamily="34" charset="0"/>
            </a:endParaRPr>
          </a:p>
        </p:txBody>
      </p:sp>
    </p:spTree>
    <p:extLst>
      <p:ext uri="{BB962C8B-B14F-4D97-AF65-F5344CB8AC3E}">
        <p14:creationId xmlns:p14="http://schemas.microsoft.com/office/powerpoint/2010/main" val="692220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612362" y="1770746"/>
            <a:ext cx="2967273"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1 John 5:4-5</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3000" y="2332026"/>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“For </a:t>
            </a:r>
            <a:r>
              <a:rPr lang="en-US" sz="2600" b="1" dirty="0">
                <a:solidFill>
                  <a:schemeClr val="bg2">
                    <a:lumMod val="75000"/>
                    <a:lumOff val="25000"/>
                  </a:schemeClr>
                </a:solidFill>
                <a:latin typeface="Bierstadt" panose="020B0004020202020204" pitchFamily="34" charset="0"/>
              </a:rPr>
              <a:t>whatever is born of God overcomes the world</a:t>
            </a:r>
            <a:r>
              <a:rPr lang="en-US" sz="2600" dirty="0">
                <a:solidFill>
                  <a:schemeClr val="bg2">
                    <a:lumMod val="75000"/>
                    <a:lumOff val="25000"/>
                  </a:schemeClr>
                </a:solidFill>
                <a:latin typeface="Bierstadt" panose="020B0004020202020204" pitchFamily="34" charset="0"/>
              </a:rPr>
              <a:t>; and this the victory that has overcome the world – our faith. Who is the one who overcomes the world, but he who believes that Jesus is the Son of God?” </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825780" y="499859"/>
            <a:ext cx="8540438"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Who is an Overcomer of the World?</a:t>
            </a:r>
          </a:p>
        </p:txBody>
      </p:sp>
    </p:spTree>
    <p:extLst>
      <p:ext uri="{BB962C8B-B14F-4D97-AF65-F5344CB8AC3E}">
        <p14:creationId xmlns:p14="http://schemas.microsoft.com/office/powerpoint/2010/main" val="2675583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912890" y="719026"/>
            <a:ext cx="10366218" cy="1360898"/>
          </a:xfrm>
        </p:spPr>
        <p:txBody>
          <a:bodyPr/>
          <a:lstStyle/>
          <a:p>
            <a:pPr algn="ctr"/>
            <a:r>
              <a:rPr lang="en-US" dirty="0">
                <a:latin typeface="Bierstadt" panose="020B0004020202020204" pitchFamily="34" charset="0"/>
              </a:rPr>
              <a:t>What Does it Mean to be a Victor in Christ and an Overcomer of this World? </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b="1" u="sng" dirty="0">
                <a:latin typeface="Bierstadt" panose="020B0004020202020204" pitchFamily="34" charset="0"/>
              </a:rPr>
              <a:t>John is speaking of a singular event</a:t>
            </a:r>
          </a:p>
          <a:p>
            <a:pPr marL="742950" lvl="2" indent="-514350">
              <a:buFont typeface="+mj-lt"/>
              <a:buAutoNum type="alphaUcPeriod"/>
            </a:pPr>
            <a:r>
              <a:rPr lang="en-US" sz="1800" dirty="0">
                <a:latin typeface="Bierstadt" panose="020B0004020202020204" pitchFamily="34" charset="0"/>
              </a:rPr>
              <a:t>Being born of God is a singular event</a:t>
            </a:r>
          </a:p>
          <a:p>
            <a:pPr marL="742950" lvl="2" indent="-514350">
              <a:buFont typeface="+mj-lt"/>
              <a:buAutoNum type="alphaUcPeriod"/>
            </a:pPr>
            <a:r>
              <a:rPr lang="en-US" sz="1800" dirty="0">
                <a:latin typeface="Bierstadt" panose="020B0004020202020204" pitchFamily="34" charset="0"/>
              </a:rPr>
              <a:t>Whatever is born of God overcomes the world</a:t>
            </a:r>
          </a:p>
          <a:p>
            <a:pPr marL="514350" indent="-514350">
              <a:buFont typeface="+mj-lt"/>
              <a:buAutoNum type="romanUcPeriod"/>
            </a:pPr>
            <a:r>
              <a:rPr lang="en-US" sz="2200" dirty="0">
                <a:latin typeface="Bierstadt" panose="020B0004020202020204" pitchFamily="34" charset="0"/>
              </a:rPr>
              <a:t>The object of the victory is our faith</a:t>
            </a:r>
          </a:p>
          <a:p>
            <a:pPr marL="742950" lvl="2" indent="-514350">
              <a:buFont typeface="+mj-lt"/>
              <a:buAutoNum type="alphaUcPeriod"/>
            </a:pPr>
            <a:r>
              <a:rPr lang="en-US" sz="1800" dirty="0">
                <a:latin typeface="Bierstadt" panose="020B0004020202020204" pitchFamily="34" charset="0"/>
              </a:rPr>
              <a:t>Our faith is evidence that we have overcome the world</a:t>
            </a:r>
          </a:p>
          <a:p>
            <a:pPr marL="742950" lvl="2" indent="-514350">
              <a:buFont typeface="+mj-lt"/>
              <a:buAutoNum type="alphaUcPeriod"/>
            </a:pPr>
            <a:endParaRPr lang="en-US" sz="2200" dirty="0">
              <a:latin typeface="Bierstadt" panose="020B0004020202020204" pitchFamily="34" charset="0"/>
            </a:endParaRPr>
          </a:p>
        </p:txBody>
      </p:sp>
    </p:spTree>
    <p:extLst>
      <p:ext uri="{BB962C8B-B14F-4D97-AF65-F5344CB8AC3E}">
        <p14:creationId xmlns:p14="http://schemas.microsoft.com/office/powerpoint/2010/main" val="2197937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912890" y="719026"/>
            <a:ext cx="10366218" cy="1360898"/>
          </a:xfrm>
        </p:spPr>
        <p:txBody>
          <a:bodyPr/>
          <a:lstStyle/>
          <a:p>
            <a:pPr algn="ctr"/>
            <a:r>
              <a:rPr lang="en-US" dirty="0">
                <a:latin typeface="Bierstadt" panose="020B0004020202020204" pitchFamily="34" charset="0"/>
              </a:rPr>
              <a:t>What Does it Mean to be a Victor in Christ and an Overcomer of this World? </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John is speaking of a singular event</a:t>
            </a:r>
          </a:p>
          <a:p>
            <a:pPr marL="742950" lvl="2" indent="-514350">
              <a:buFont typeface="+mj-lt"/>
              <a:buAutoNum type="alphaUcPeriod"/>
            </a:pPr>
            <a:r>
              <a:rPr lang="en-US" sz="1800" dirty="0">
                <a:latin typeface="Bierstadt" panose="020B0004020202020204" pitchFamily="34" charset="0"/>
              </a:rPr>
              <a:t>Being born of God is a singular event</a:t>
            </a:r>
          </a:p>
          <a:p>
            <a:pPr marL="742950" lvl="2" indent="-514350">
              <a:buFont typeface="+mj-lt"/>
              <a:buAutoNum type="alphaUcPeriod"/>
            </a:pPr>
            <a:r>
              <a:rPr lang="en-US" sz="1800" dirty="0">
                <a:latin typeface="Bierstadt" panose="020B0004020202020204" pitchFamily="34" charset="0"/>
              </a:rPr>
              <a:t>Whatever is born of God overcomes the world</a:t>
            </a:r>
          </a:p>
          <a:p>
            <a:pPr marL="514350" indent="-514350">
              <a:buFont typeface="+mj-lt"/>
              <a:buAutoNum type="romanUcPeriod"/>
            </a:pPr>
            <a:r>
              <a:rPr lang="en-US" sz="2200" b="1" u="sng" dirty="0">
                <a:latin typeface="Bierstadt" panose="020B0004020202020204" pitchFamily="34" charset="0"/>
              </a:rPr>
              <a:t>The object of the victory is our faith</a:t>
            </a:r>
          </a:p>
          <a:p>
            <a:pPr marL="742950" lvl="2" indent="-514350">
              <a:buFont typeface="+mj-lt"/>
              <a:buAutoNum type="alphaUcPeriod"/>
            </a:pPr>
            <a:r>
              <a:rPr lang="en-US" sz="1800" dirty="0">
                <a:latin typeface="Bierstadt" panose="020B0004020202020204" pitchFamily="34" charset="0"/>
              </a:rPr>
              <a:t>Our faith is evidence that we have overcome the world</a:t>
            </a:r>
          </a:p>
          <a:p>
            <a:pPr marL="228600" lvl="2" indent="0">
              <a:buNone/>
            </a:pPr>
            <a:endParaRPr lang="en-US" sz="2200" dirty="0">
              <a:latin typeface="Bierstadt" panose="020B0004020202020204" pitchFamily="34" charset="0"/>
            </a:endParaRPr>
          </a:p>
        </p:txBody>
      </p:sp>
    </p:spTree>
    <p:extLst>
      <p:ext uri="{BB962C8B-B14F-4D97-AF65-F5344CB8AC3E}">
        <p14:creationId xmlns:p14="http://schemas.microsoft.com/office/powerpoint/2010/main" val="30728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4653479" y="881988"/>
            <a:ext cx="2885039" cy="657101"/>
          </a:xfrm>
        </p:spPr>
        <p:txBody>
          <a:bodyPr>
            <a:normAutofit fontScale="90000"/>
          </a:bodyPr>
          <a:lstStyle/>
          <a:p>
            <a:pPr algn="ctr"/>
            <a:r>
              <a:rPr lang="en-US" dirty="0">
                <a:latin typeface="Bierstadt" panose="020B0004020202020204" pitchFamily="34" charset="0"/>
              </a:rPr>
              <a:t>Zane Hodges</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a:xfrm>
            <a:off x="1143000" y="2332026"/>
            <a:ext cx="6707909" cy="3567118"/>
          </a:xfrm>
        </p:spPr>
        <p:txBody>
          <a:bodyPr>
            <a:normAutofit/>
          </a:bodyPr>
          <a:lstStyle/>
          <a:p>
            <a:pPr marL="0" indent="0">
              <a:buNone/>
            </a:pPr>
            <a:r>
              <a:rPr lang="en-US" sz="2600" dirty="0">
                <a:latin typeface="Bierstadt" panose="020B0004020202020204" pitchFamily="34" charset="0"/>
              </a:rPr>
              <a:t>“…the principle of victory resides in everyone born of God. Every such person has already overcome the world. His faith in Christ, by which he was regenerated, constitutes a victory over the world system which is </a:t>
            </a:r>
            <a:r>
              <a:rPr lang="en-US" sz="2600" b="1" i="1" dirty="0">
                <a:latin typeface="Bierstadt" panose="020B0004020202020204" pitchFamily="34" charset="0"/>
              </a:rPr>
              <a:t>satanically blinded to the gospel.”</a:t>
            </a:r>
            <a:endParaRPr lang="en-US" sz="1800" dirty="0">
              <a:latin typeface="Bierstadt" panose="020B0004020202020204" pitchFamily="34" charset="0"/>
            </a:endParaRPr>
          </a:p>
          <a:p>
            <a:pPr marL="228600" lvl="2" indent="0">
              <a:buNone/>
            </a:pPr>
            <a:endParaRPr lang="en-US" sz="2200" dirty="0">
              <a:latin typeface="Bierstadt" panose="020B0004020202020204" pitchFamily="34" charset="0"/>
            </a:endParaRPr>
          </a:p>
        </p:txBody>
      </p:sp>
      <p:sp>
        <p:nvSpPr>
          <p:cNvPr id="4" name="Title 1">
            <a:extLst>
              <a:ext uri="{FF2B5EF4-FFF2-40B4-BE49-F238E27FC236}">
                <a16:creationId xmlns:a16="http://schemas.microsoft.com/office/drawing/2014/main" id="{DB98AA03-5BE1-664F-2C0F-392DF4C15114}"/>
              </a:ext>
            </a:extLst>
          </p:cNvPr>
          <p:cNvSpPr txBox="1">
            <a:spLocks/>
          </p:cNvSpPr>
          <p:nvPr/>
        </p:nvSpPr>
        <p:spPr>
          <a:xfrm>
            <a:off x="3384485" y="1341830"/>
            <a:ext cx="5423025" cy="657101"/>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1400" i="1" dirty="0">
                <a:latin typeface="Bierstadt" panose="020B0004020202020204" pitchFamily="34" charset="0"/>
              </a:rPr>
              <a:t>The Bible Knowledge Commentary, </a:t>
            </a:r>
            <a:r>
              <a:rPr lang="en-US" sz="1400" dirty="0">
                <a:latin typeface="Bierstadt" panose="020B0004020202020204" pitchFamily="34" charset="0"/>
              </a:rPr>
              <a:t>901</a:t>
            </a:r>
            <a:endParaRPr lang="en-US" sz="1400" i="1" dirty="0">
              <a:latin typeface="Bierstadt" panose="020B0004020202020204" pitchFamily="34" charset="0"/>
            </a:endParaRPr>
          </a:p>
        </p:txBody>
      </p:sp>
      <p:pic>
        <p:nvPicPr>
          <p:cNvPr id="6" name="Picture 5" descr="A person standing on a cliff&#10;&#10;Description automatically generated">
            <a:extLst>
              <a:ext uri="{FF2B5EF4-FFF2-40B4-BE49-F238E27FC236}">
                <a16:creationId xmlns:a16="http://schemas.microsoft.com/office/drawing/2014/main" id="{942458B1-BABE-BB92-1375-D3CA9BE0F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4106" y="2458773"/>
            <a:ext cx="3609543" cy="2707158"/>
          </a:xfrm>
          <a:prstGeom prst="rect">
            <a:avLst/>
          </a:prstGeom>
        </p:spPr>
      </p:pic>
      <p:pic>
        <p:nvPicPr>
          <p:cNvPr id="8194" name="Picture 2">
            <a:extLst>
              <a:ext uri="{FF2B5EF4-FFF2-40B4-BE49-F238E27FC236}">
                <a16:creationId xmlns:a16="http://schemas.microsoft.com/office/drawing/2014/main" id="{71FFCB9D-C018-97D0-BAC9-8E4870B61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80" y="429526"/>
            <a:ext cx="1084840" cy="155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043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612360" y="1665872"/>
            <a:ext cx="2967273"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1 John 4:1-4</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“Beloved, do not believe every spirit, but test the spirits to see whether they are from God, because many false prophets have gone out into the world. By this you know the Spirit of God: every spirit that confesses that Jesus Christ has come in the flesh is from God; and every spirit that does not confess Jesus is not from God; this is the spirit of the antichrist, of which you have heard that it is coming, and now it is already in the world. You are from God, little children, and </a:t>
            </a:r>
            <a:r>
              <a:rPr lang="en-US" sz="2600" b="1" dirty="0">
                <a:solidFill>
                  <a:schemeClr val="bg2">
                    <a:lumMod val="75000"/>
                    <a:lumOff val="25000"/>
                  </a:schemeClr>
                </a:solidFill>
                <a:latin typeface="Bierstadt" panose="020B0004020202020204" pitchFamily="34" charset="0"/>
              </a:rPr>
              <a:t>have overcome them</a:t>
            </a:r>
            <a:r>
              <a:rPr lang="en-US" sz="2600" b="1" i="1" dirty="0">
                <a:solidFill>
                  <a:schemeClr val="bg2">
                    <a:lumMod val="75000"/>
                    <a:lumOff val="25000"/>
                  </a:schemeClr>
                </a:solidFill>
                <a:latin typeface="Bierstadt" panose="020B0004020202020204" pitchFamily="34" charset="0"/>
              </a:rPr>
              <a:t>;</a:t>
            </a:r>
            <a:r>
              <a:rPr lang="en-US" sz="2600" i="1" dirty="0">
                <a:solidFill>
                  <a:schemeClr val="bg2">
                    <a:lumMod val="75000"/>
                    <a:lumOff val="25000"/>
                  </a:schemeClr>
                </a:solidFill>
                <a:latin typeface="Bierstadt" panose="020B0004020202020204" pitchFamily="34" charset="0"/>
              </a:rPr>
              <a:t> </a:t>
            </a:r>
            <a:r>
              <a:rPr lang="en-US" sz="2600" dirty="0">
                <a:solidFill>
                  <a:schemeClr val="bg2">
                    <a:lumMod val="75000"/>
                    <a:lumOff val="25000"/>
                  </a:schemeClr>
                </a:solidFill>
                <a:latin typeface="Bierstadt" panose="020B0004020202020204" pitchFamily="34" charset="0"/>
              </a:rPr>
              <a:t>because</a:t>
            </a:r>
            <a:r>
              <a:rPr lang="en-US" sz="2600" b="1" i="1" dirty="0">
                <a:solidFill>
                  <a:schemeClr val="bg2">
                    <a:lumMod val="75000"/>
                    <a:lumOff val="25000"/>
                  </a:schemeClr>
                </a:solidFill>
                <a:latin typeface="Bierstadt" panose="020B0004020202020204" pitchFamily="34" charset="0"/>
              </a:rPr>
              <a:t> </a:t>
            </a:r>
            <a:r>
              <a:rPr lang="en-US" sz="2600" b="1" dirty="0">
                <a:solidFill>
                  <a:schemeClr val="bg2">
                    <a:lumMod val="75000"/>
                    <a:lumOff val="25000"/>
                  </a:schemeClr>
                </a:solidFill>
                <a:latin typeface="Bierstadt" panose="020B0004020202020204" pitchFamily="34" charset="0"/>
              </a:rPr>
              <a:t>greater is He who is in you than he who is in the world</a:t>
            </a:r>
            <a:r>
              <a:rPr lang="en-US" sz="2600" b="1" i="1" dirty="0">
                <a:solidFill>
                  <a:schemeClr val="bg2">
                    <a:lumMod val="75000"/>
                    <a:lumOff val="25000"/>
                  </a:schemeClr>
                </a:solidFill>
                <a:latin typeface="Bierstadt" panose="020B0004020202020204" pitchFamily="34" charset="0"/>
              </a:rPr>
              <a:t>.”</a:t>
            </a:r>
            <a:endParaRPr lang="en-US" sz="2600" dirty="0">
              <a:solidFill>
                <a:schemeClr val="bg2">
                  <a:lumMod val="75000"/>
                  <a:lumOff val="25000"/>
                </a:schemeClr>
              </a:solidFill>
              <a:latin typeface="Bierstadt" panose="020B0004020202020204" pitchFamily="34" charset="0"/>
            </a:endParaRP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Faith is Evidence We’ve Overcome the World</a:t>
            </a:r>
          </a:p>
        </p:txBody>
      </p:sp>
    </p:spTree>
    <p:extLst>
      <p:ext uri="{BB962C8B-B14F-4D97-AF65-F5344CB8AC3E}">
        <p14:creationId xmlns:p14="http://schemas.microsoft.com/office/powerpoint/2010/main" val="1489000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2 Corinthians 4:3-4</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“And even if our gospel is veiled, it is </a:t>
            </a:r>
            <a:r>
              <a:rPr lang="en-US" sz="2600" b="1" dirty="0">
                <a:solidFill>
                  <a:schemeClr val="bg2">
                    <a:lumMod val="75000"/>
                    <a:lumOff val="25000"/>
                  </a:schemeClr>
                </a:solidFill>
                <a:latin typeface="Bierstadt" panose="020B0004020202020204" pitchFamily="34" charset="0"/>
              </a:rPr>
              <a:t>veiled to those who are perishing,</a:t>
            </a:r>
            <a:r>
              <a:rPr lang="en-US" sz="2600" dirty="0">
                <a:solidFill>
                  <a:schemeClr val="bg2">
                    <a:lumMod val="75000"/>
                    <a:lumOff val="25000"/>
                  </a:schemeClr>
                </a:solidFill>
                <a:latin typeface="Bierstadt" panose="020B0004020202020204" pitchFamily="34" charset="0"/>
              </a:rPr>
              <a:t> in whose case </a:t>
            </a:r>
            <a:r>
              <a:rPr lang="en-US" sz="2600" b="1" dirty="0">
                <a:solidFill>
                  <a:schemeClr val="bg2">
                    <a:lumMod val="75000"/>
                    <a:lumOff val="25000"/>
                  </a:schemeClr>
                </a:solidFill>
                <a:latin typeface="Bierstadt" panose="020B0004020202020204" pitchFamily="34" charset="0"/>
              </a:rPr>
              <a:t>the god of this world has blinded the minds of the unbelieving </a:t>
            </a:r>
            <a:r>
              <a:rPr lang="en-US" sz="2600" dirty="0">
                <a:solidFill>
                  <a:schemeClr val="bg2">
                    <a:lumMod val="75000"/>
                    <a:lumOff val="25000"/>
                  </a:schemeClr>
                </a:solidFill>
                <a:latin typeface="Bierstadt" panose="020B0004020202020204" pitchFamily="34" charset="0"/>
              </a:rPr>
              <a:t>so that they might </a:t>
            </a:r>
            <a:r>
              <a:rPr lang="en-US" sz="2600" b="1" dirty="0">
                <a:solidFill>
                  <a:schemeClr val="bg2">
                    <a:lumMod val="75000"/>
                    <a:lumOff val="25000"/>
                  </a:schemeClr>
                </a:solidFill>
                <a:latin typeface="Bierstadt" panose="020B0004020202020204" pitchFamily="34" charset="0"/>
              </a:rPr>
              <a:t>not see the light of the gospel</a:t>
            </a:r>
            <a:r>
              <a:rPr lang="en-US" sz="2600" dirty="0">
                <a:solidFill>
                  <a:schemeClr val="bg2">
                    <a:lumMod val="75000"/>
                    <a:lumOff val="25000"/>
                  </a:schemeClr>
                </a:solidFill>
                <a:latin typeface="Bierstadt" panose="020B0004020202020204" pitchFamily="34" charset="0"/>
              </a:rPr>
              <a:t> of the glory of Christ, who is the image of God.”</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Satan is Blinding the World</a:t>
            </a:r>
          </a:p>
        </p:txBody>
      </p:sp>
      <p:pic>
        <p:nvPicPr>
          <p:cNvPr id="7" name="Picture 6" descr="A person standing on a cliff&#10;&#10;Description automatically generated">
            <a:extLst>
              <a:ext uri="{FF2B5EF4-FFF2-40B4-BE49-F238E27FC236}">
                <a16:creationId xmlns:a16="http://schemas.microsoft.com/office/drawing/2014/main" id="{DBE590E3-A716-5847-DF11-1C5AC2F3F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751" y="4491180"/>
            <a:ext cx="2850286" cy="21377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93493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Ephesians 2:1-2</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“And you were dead in your trespasses and sins, in which you formerly walked </a:t>
            </a:r>
            <a:r>
              <a:rPr lang="en-US" sz="2600" b="1" dirty="0">
                <a:solidFill>
                  <a:schemeClr val="bg2">
                    <a:lumMod val="75000"/>
                    <a:lumOff val="25000"/>
                  </a:schemeClr>
                </a:solidFill>
                <a:latin typeface="Bierstadt" panose="020B0004020202020204" pitchFamily="34" charset="0"/>
              </a:rPr>
              <a:t>according to the course of this world, according to the prince of the power of the air</a:t>
            </a:r>
            <a:r>
              <a:rPr lang="en-US" sz="2600" dirty="0">
                <a:solidFill>
                  <a:schemeClr val="bg2">
                    <a:lumMod val="75000"/>
                    <a:lumOff val="25000"/>
                  </a:schemeClr>
                </a:solidFill>
                <a:latin typeface="Bierstadt" panose="020B0004020202020204" pitchFamily="34" charset="0"/>
              </a:rPr>
              <a:t>, of the spirit that is now working in the sons of disobedience.”</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Satan is Blinding the World</a:t>
            </a:r>
          </a:p>
        </p:txBody>
      </p:sp>
    </p:spTree>
    <p:extLst>
      <p:ext uri="{BB962C8B-B14F-4D97-AF65-F5344CB8AC3E}">
        <p14:creationId xmlns:p14="http://schemas.microsoft.com/office/powerpoint/2010/main" val="147750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BB2BD-CFFE-7AD8-5463-03604A71F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2AD97-B1E6-A014-F7F4-64205FE7F077}"/>
              </a:ext>
            </a:extLst>
          </p:cNvPr>
          <p:cNvSpPr>
            <a:spLocks noGrp="1"/>
          </p:cNvSpPr>
          <p:nvPr>
            <p:ph type="title"/>
          </p:nvPr>
        </p:nvSpPr>
        <p:spPr/>
        <p:txBody>
          <a:bodyPr/>
          <a:lstStyle/>
          <a:p>
            <a:pPr algn="ctr"/>
            <a:r>
              <a:rPr lang="en-US" dirty="0">
                <a:latin typeface="Bierstadt" panose="020B0004020202020204" pitchFamily="34" charset="0"/>
              </a:rPr>
              <a:t>Overcoming this World?</a:t>
            </a:r>
          </a:p>
        </p:txBody>
      </p:sp>
      <p:sp>
        <p:nvSpPr>
          <p:cNvPr id="3" name="Content Placeholder 2">
            <a:extLst>
              <a:ext uri="{FF2B5EF4-FFF2-40B4-BE49-F238E27FC236}">
                <a16:creationId xmlns:a16="http://schemas.microsoft.com/office/drawing/2014/main" id="{89770376-5ECB-ED12-1314-31B7EA599039}"/>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Who is an overcomer of this world?</a:t>
            </a:r>
          </a:p>
          <a:p>
            <a:pPr marL="514350" indent="-514350">
              <a:buFont typeface="+mj-lt"/>
              <a:buAutoNum type="romanUcPeriod"/>
            </a:pPr>
            <a:r>
              <a:rPr lang="en-US" sz="2600" dirty="0">
                <a:latin typeface="Bierstadt" panose="020B0004020202020204" pitchFamily="34" charset="0"/>
              </a:rPr>
              <a:t>What does it mean to be a victor and overcomer of this world?</a:t>
            </a:r>
          </a:p>
          <a:p>
            <a:pPr marL="514350" indent="-514350">
              <a:buFont typeface="+mj-lt"/>
              <a:buAutoNum type="romanUcPeriod"/>
            </a:pPr>
            <a:r>
              <a:rPr lang="en-US" sz="2600" dirty="0">
                <a:latin typeface="Bierstadt" panose="020B0004020202020204" pitchFamily="34" charset="0"/>
              </a:rPr>
              <a:t>How should this shift our perspective?</a:t>
            </a:r>
          </a:p>
        </p:txBody>
      </p:sp>
    </p:spTree>
    <p:extLst>
      <p:ext uri="{BB962C8B-B14F-4D97-AF65-F5344CB8AC3E}">
        <p14:creationId xmlns:p14="http://schemas.microsoft.com/office/powerpoint/2010/main" val="2452109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Faith is Evidence We’ve Overcome the World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b="1" u="sng" dirty="0">
                <a:latin typeface="Bierstadt" panose="020B0004020202020204" pitchFamily="34" charset="0"/>
              </a:rPr>
              <a:t>All religions that do not point to Jesus come from the same source – Satan.</a:t>
            </a:r>
          </a:p>
          <a:p>
            <a:pPr marL="514350" indent="-514350">
              <a:buFont typeface="+mj-lt"/>
              <a:buAutoNum type="romanUcPeriod"/>
            </a:pPr>
            <a:r>
              <a:rPr lang="en-US" sz="2600" dirty="0">
                <a:latin typeface="Bierstadt" panose="020B0004020202020204" pitchFamily="34" charset="0"/>
              </a:rPr>
              <a:t>Unbelievers are under spiritual warfare for their souls</a:t>
            </a:r>
          </a:p>
          <a:p>
            <a:pPr marL="514350" indent="-514350">
              <a:buFont typeface="+mj-lt"/>
              <a:buAutoNum type="romanUcPeriod"/>
            </a:pPr>
            <a:r>
              <a:rPr lang="en-US" sz="2600" dirty="0">
                <a:latin typeface="Bierstadt" panose="020B0004020202020204" pitchFamily="34" charset="0"/>
              </a:rPr>
              <a:t>Believers have become victorious at the moment of faith</a:t>
            </a:r>
          </a:p>
        </p:txBody>
      </p:sp>
    </p:spTree>
    <p:extLst>
      <p:ext uri="{BB962C8B-B14F-4D97-AF65-F5344CB8AC3E}">
        <p14:creationId xmlns:p14="http://schemas.microsoft.com/office/powerpoint/2010/main" val="2632522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Matthew 7:13-14</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“Enter through the narrow gate; for the gate is wide and the way is broad that leads to destruction, and there are many who enter through it. For the gate is small and the way is narrow that leads to life, and there are few who find it.”</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All False Religions come from Satan</a:t>
            </a:r>
          </a:p>
        </p:txBody>
      </p:sp>
    </p:spTree>
    <p:extLst>
      <p:ext uri="{BB962C8B-B14F-4D97-AF65-F5344CB8AC3E}">
        <p14:creationId xmlns:p14="http://schemas.microsoft.com/office/powerpoint/2010/main" val="744428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John 14:6</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“Jesus said to him, ‘I am the way, the truth, and the life; </a:t>
            </a:r>
            <a:r>
              <a:rPr lang="en-US" sz="2600" b="1" dirty="0">
                <a:solidFill>
                  <a:schemeClr val="bg2">
                    <a:lumMod val="75000"/>
                    <a:lumOff val="25000"/>
                  </a:schemeClr>
                </a:solidFill>
                <a:latin typeface="Bierstadt" panose="020B0004020202020204" pitchFamily="34" charset="0"/>
              </a:rPr>
              <a:t>no one comes to the Father but through Me</a:t>
            </a:r>
            <a:r>
              <a:rPr lang="en-US" sz="2600" dirty="0">
                <a:solidFill>
                  <a:schemeClr val="bg2">
                    <a:lumMod val="75000"/>
                    <a:lumOff val="25000"/>
                  </a:schemeClr>
                </a:solidFill>
                <a:latin typeface="Bierstadt" panose="020B0004020202020204" pitchFamily="34" charset="0"/>
              </a:rPr>
              <a:t>.’”</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Jesus is the Only Way</a:t>
            </a:r>
          </a:p>
        </p:txBody>
      </p:sp>
    </p:spTree>
    <p:extLst>
      <p:ext uri="{BB962C8B-B14F-4D97-AF65-F5344CB8AC3E}">
        <p14:creationId xmlns:p14="http://schemas.microsoft.com/office/powerpoint/2010/main" val="1942330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Faith is Evidence We’ve Overcome the World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All religions that do not point to Jesus come from the same source – Satan.</a:t>
            </a:r>
          </a:p>
          <a:p>
            <a:pPr marL="514350" indent="-514350">
              <a:buFont typeface="+mj-lt"/>
              <a:buAutoNum type="romanUcPeriod"/>
            </a:pPr>
            <a:r>
              <a:rPr lang="en-US" sz="2600" b="1" u="sng" dirty="0">
                <a:latin typeface="Bierstadt" panose="020B0004020202020204" pitchFamily="34" charset="0"/>
              </a:rPr>
              <a:t>Unbelievers are under spiritual warfare for their souls</a:t>
            </a:r>
          </a:p>
          <a:p>
            <a:pPr marL="514350" indent="-514350">
              <a:buFont typeface="+mj-lt"/>
              <a:buAutoNum type="romanUcPeriod"/>
            </a:pPr>
            <a:r>
              <a:rPr lang="en-US" sz="2600" dirty="0">
                <a:latin typeface="Bierstadt" panose="020B0004020202020204" pitchFamily="34" charset="0"/>
              </a:rPr>
              <a:t>Believers have become victorious at the moment of faith</a:t>
            </a:r>
          </a:p>
        </p:txBody>
      </p:sp>
    </p:spTree>
    <p:extLst>
      <p:ext uri="{BB962C8B-B14F-4D97-AF65-F5344CB8AC3E}">
        <p14:creationId xmlns:p14="http://schemas.microsoft.com/office/powerpoint/2010/main" val="3426469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Faith is Evidence We’ve Overcome the World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All religions that do not point to Jesus come from the same source – Satan.</a:t>
            </a:r>
          </a:p>
          <a:p>
            <a:pPr marL="514350" indent="-514350">
              <a:buFont typeface="+mj-lt"/>
              <a:buAutoNum type="romanUcPeriod"/>
            </a:pPr>
            <a:r>
              <a:rPr lang="en-US" sz="2600" dirty="0">
                <a:latin typeface="Bierstadt" panose="020B0004020202020204" pitchFamily="34" charset="0"/>
              </a:rPr>
              <a:t>Unbelievers are under spiritual warfare for their souls</a:t>
            </a:r>
          </a:p>
          <a:p>
            <a:pPr marL="514350" indent="-514350">
              <a:buFont typeface="+mj-lt"/>
              <a:buAutoNum type="romanUcPeriod"/>
            </a:pPr>
            <a:r>
              <a:rPr lang="en-US" sz="2600" b="1" u="sng" dirty="0">
                <a:latin typeface="Bierstadt" panose="020B0004020202020204" pitchFamily="34" charset="0"/>
              </a:rPr>
              <a:t>Believers have become victorious at the moment of faith</a:t>
            </a:r>
          </a:p>
        </p:txBody>
      </p:sp>
    </p:spTree>
    <p:extLst>
      <p:ext uri="{BB962C8B-B14F-4D97-AF65-F5344CB8AC3E}">
        <p14:creationId xmlns:p14="http://schemas.microsoft.com/office/powerpoint/2010/main" val="1532887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Victory over Death and Judgement</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Regeneration</a:t>
            </a:r>
          </a:p>
          <a:p>
            <a:pPr marL="514350" indent="-514350">
              <a:buFont typeface="+mj-lt"/>
              <a:buAutoNum type="romanUcPeriod"/>
            </a:pPr>
            <a:r>
              <a:rPr lang="en-US" sz="2600" dirty="0">
                <a:latin typeface="Bierstadt" panose="020B0004020202020204" pitchFamily="34" charset="0"/>
              </a:rPr>
              <a:t>Future Resurrection</a:t>
            </a:r>
          </a:p>
        </p:txBody>
      </p:sp>
      <p:pic>
        <p:nvPicPr>
          <p:cNvPr id="1026" name="Picture 2">
            <a:extLst>
              <a:ext uri="{FF2B5EF4-FFF2-40B4-BE49-F238E27FC236}">
                <a16:creationId xmlns:a16="http://schemas.microsoft.com/office/drawing/2014/main" id="{C5F8E872-A1FF-E914-C718-BBC55135F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8" y="2332026"/>
            <a:ext cx="5190749" cy="325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24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Victory over Death and Judgement</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b="1" u="sng" dirty="0">
                <a:latin typeface="Bierstadt" panose="020B0004020202020204" pitchFamily="34" charset="0"/>
              </a:rPr>
              <a:t>Regeneration</a:t>
            </a:r>
          </a:p>
          <a:p>
            <a:pPr marL="514350" indent="-514350">
              <a:buFont typeface="+mj-lt"/>
              <a:buAutoNum type="romanUcPeriod"/>
            </a:pPr>
            <a:r>
              <a:rPr lang="en-US" sz="2600" dirty="0">
                <a:latin typeface="Bierstadt" panose="020B0004020202020204" pitchFamily="34" charset="0"/>
              </a:rPr>
              <a:t>Future Resurrection</a:t>
            </a:r>
          </a:p>
        </p:txBody>
      </p:sp>
      <p:pic>
        <p:nvPicPr>
          <p:cNvPr id="4" name="Picture 2">
            <a:extLst>
              <a:ext uri="{FF2B5EF4-FFF2-40B4-BE49-F238E27FC236}">
                <a16:creationId xmlns:a16="http://schemas.microsoft.com/office/drawing/2014/main" id="{34605829-5B36-D7B7-91DD-AA034FF15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8" y="2332026"/>
            <a:ext cx="5190749" cy="325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33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3781329" y="881988"/>
            <a:ext cx="4629340" cy="657101"/>
          </a:xfrm>
        </p:spPr>
        <p:txBody>
          <a:bodyPr>
            <a:normAutofit fontScale="90000"/>
          </a:bodyPr>
          <a:lstStyle/>
          <a:p>
            <a:pPr algn="ctr"/>
            <a:r>
              <a:rPr lang="en-US" dirty="0">
                <a:latin typeface="Bierstadt" panose="020B0004020202020204" pitchFamily="34" charset="0"/>
              </a:rPr>
              <a:t>Steven W. Waterhouse</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a:xfrm>
            <a:off x="1143000" y="2531202"/>
            <a:ext cx="9905999" cy="1225986"/>
          </a:xfrm>
        </p:spPr>
        <p:txBody>
          <a:bodyPr>
            <a:normAutofit/>
          </a:bodyPr>
          <a:lstStyle/>
          <a:p>
            <a:pPr marL="0" indent="0">
              <a:buNone/>
            </a:pPr>
            <a:r>
              <a:rPr lang="en-US" sz="2600" dirty="0">
                <a:latin typeface="Bierstadt" panose="020B0004020202020204" pitchFamily="34" charset="0"/>
              </a:rPr>
              <a:t>“Regeneration is the supernatural, </a:t>
            </a:r>
            <a:r>
              <a:rPr lang="en-US" sz="2600" b="1" dirty="0">
                <a:latin typeface="Bierstadt" panose="020B0004020202020204" pitchFamily="34" charset="0"/>
              </a:rPr>
              <a:t>instantaneous</a:t>
            </a:r>
            <a:r>
              <a:rPr lang="en-US" sz="2600" dirty="0">
                <a:latin typeface="Bierstadt" panose="020B0004020202020204" pitchFamily="34" charset="0"/>
              </a:rPr>
              <a:t>, and direct act of God whereby He imparts eternal life to all that trust in Christ.”</a:t>
            </a:r>
            <a:endParaRPr lang="en-US" sz="2200" dirty="0">
              <a:latin typeface="Bierstadt" panose="020B0004020202020204" pitchFamily="34" charset="0"/>
            </a:endParaRPr>
          </a:p>
        </p:txBody>
      </p:sp>
      <p:sp>
        <p:nvSpPr>
          <p:cNvPr id="4" name="Title 1">
            <a:extLst>
              <a:ext uri="{FF2B5EF4-FFF2-40B4-BE49-F238E27FC236}">
                <a16:creationId xmlns:a16="http://schemas.microsoft.com/office/drawing/2014/main" id="{DB98AA03-5BE1-664F-2C0F-392DF4C15114}"/>
              </a:ext>
            </a:extLst>
          </p:cNvPr>
          <p:cNvSpPr txBox="1">
            <a:spLocks/>
          </p:cNvSpPr>
          <p:nvPr/>
        </p:nvSpPr>
        <p:spPr>
          <a:xfrm>
            <a:off x="3384485" y="1341830"/>
            <a:ext cx="5423025" cy="657101"/>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1400" i="1" dirty="0">
                <a:latin typeface="Bierstadt" panose="020B0004020202020204" pitchFamily="34" charset="0"/>
              </a:rPr>
              <a:t>Not By Bread Alone, </a:t>
            </a:r>
            <a:r>
              <a:rPr lang="en-US" sz="1400" dirty="0">
                <a:latin typeface="Bierstadt" panose="020B0004020202020204" pitchFamily="34" charset="0"/>
              </a:rPr>
              <a:t>239</a:t>
            </a:r>
            <a:endParaRPr lang="en-US" sz="1400" i="1" dirty="0">
              <a:latin typeface="Bierstadt" panose="020B0004020202020204" pitchFamily="34" charset="0"/>
            </a:endParaRPr>
          </a:p>
        </p:txBody>
      </p:sp>
      <p:pic>
        <p:nvPicPr>
          <p:cNvPr id="5" name="Picture 2">
            <a:extLst>
              <a:ext uri="{FF2B5EF4-FFF2-40B4-BE49-F238E27FC236}">
                <a16:creationId xmlns:a16="http://schemas.microsoft.com/office/drawing/2014/main" id="{CE07A52F-B37A-DBDF-70F1-69C240217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257" y="3597444"/>
            <a:ext cx="3791479" cy="237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498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John 5:24</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“Truly, truly, I say to you, he who hears My word, and believes Him who sent Me, has eternal life, and </a:t>
            </a:r>
            <a:r>
              <a:rPr lang="en-US" sz="2600" b="1" dirty="0">
                <a:solidFill>
                  <a:schemeClr val="bg2">
                    <a:lumMod val="75000"/>
                    <a:lumOff val="25000"/>
                  </a:schemeClr>
                </a:solidFill>
                <a:latin typeface="Bierstadt" panose="020B0004020202020204" pitchFamily="34" charset="0"/>
              </a:rPr>
              <a:t>does not come into judgement</a:t>
            </a:r>
            <a:r>
              <a:rPr lang="en-US" sz="2600" dirty="0">
                <a:solidFill>
                  <a:schemeClr val="bg2">
                    <a:lumMod val="75000"/>
                    <a:lumOff val="25000"/>
                  </a:schemeClr>
                </a:solidFill>
                <a:latin typeface="Bierstadt" panose="020B0004020202020204" pitchFamily="34" charset="0"/>
              </a:rPr>
              <a:t>, but has </a:t>
            </a:r>
            <a:r>
              <a:rPr lang="en-US" sz="2600" b="1" dirty="0">
                <a:solidFill>
                  <a:schemeClr val="bg2">
                    <a:lumMod val="75000"/>
                    <a:lumOff val="25000"/>
                  </a:schemeClr>
                </a:solidFill>
                <a:latin typeface="Bierstadt" panose="020B0004020202020204" pitchFamily="34" charset="0"/>
              </a:rPr>
              <a:t>passed out of death into life</a:t>
            </a:r>
            <a:r>
              <a:rPr lang="en-US" sz="2600" dirty="0">
                <a:solidFill>
                  <a:schemeClr val="bg2">
                    <a:lumMod val="75000"/>
                    <a:lumOff val="25000"/>
                  </a:schemeClr>
                </a:solidFill>
                <a:latin typeface="Bierstadt" panose="020B0004020202020204" pitchFamily="34" charset="0"/>
              </a:rPr>
              <a:t>.”</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Regeneration</a:t>
            </a:r>
          </a:p>
        </p:txBody>
      </p:sp>
      <p:pic>
        <p:nvPicPr>
          <p:cNvPr id="2" name="Picture 2">
            <a:extLst>
              <a:ext uri="{FF2B5EF4-FFF2-40B4-BE49-F238E27FC236}">
                <a16:creationId xmlns:a16="http://schemas.microsoft.com/office/drawing/2014/main" id="{6F9E638F-B7B1-8ADC-7AD2-CB13A113D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408" y="4134679"/>
            <a:ext cx="3371183" cy="21148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37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Victory over Death and Judgement</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Regeneration</a:t>
            </a:r>
          </a:p>
          <a:p>
            <a:pPr marL="514350" indent="-514350">
              <a:buFont typeface="+mj-lt"/>
              <a:buAutoNum type="romanUcPeriod"/>
            </a:pPr>
            <a:r>
              <a:rPr lang="en-US" sz="2600" b="1" u="sng" dirty="0">
                <a:latin typeface="Bierstadt" panose="020B0004020202020204" pitchFamily="34" charset="0"/>
              </a:rPr>
              <a:t>Future Resurrection</a:t>
            </a:r>
          </a:p>
        </p:txBody>
      </p:sp>
      <p:pic>
        <p:nvPicPr>
          <p:cNvPr id="4" name="Picture 2">
            <a:extLst>
              <a:ext uri="{FF2B5EF4-FFF2-40B4-BE49-F238E27FC236}">
                <a16:creationId xmlns:a16="http://schemas.microsoft.com/office/drawing/2014/main" id="{55D4D491-E747-A3E0-CA56-5E22261E2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8" y="2332026"/>
            <a:ext cx="5190749" cy="325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71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1 John – Introductory Matters</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Background</a:t>
            </a:r>
          </a:p>
          <a:p>
            <a:pPr marL="742950" lvl="2" indent="-514350">
              <a:buFont typeface="+mj-lt"/>
              <a:buAutoNum type="alphaUcPeriod"/>
            </a:pPr>
            <a:r>
              <a:rPr lang="en-US" sz="2200" dirty="0">
                <a:latin typeface="Bierstadt" panose="020B0004020202020204" pitchFamily="34" charset="0"/>
              </a:rPr>
              <a:t>Writing to a group of believers in Asia</a:t>
            </a:r>
          </a:p>
          <a:p>
            <a:pPr marL="742950" lvl="2" indent="-514350">
              <a:buFont typeface="+mj-lt"/>
              <a:buAutoNum type="alphaUcPeriod"/>
            </a:pPr>
            <a:r>
              <a:rPr lang="en-US" sz="2200" dirty="0">
                <a:latin typeface="Bierstadt" panose="020B0004020202020204" pitchFamily="34" charset="0"/>
              </a:rPr>
              <a:t>False teachings gaining prevalence</a:t>
            </a:r>
          </a:p>
          <a:p>
            <a:pPr marL="1017270" lvl="4" indent="-514350">
              <a:buFont typeface="+mj-lt"/>
              <a:buAutoNum type="romanLcPeriod"/>
            </a:pPr>
            <a:r>
              <a:rPr lang="en-US" sz="2000" dirty="0">
                <a:latin typeface="Bierstadt" panose="020B0004020202020204" pitchFamily="34" charset="0"/>
              </a:rPr>
              <a:t>Early forms of Gnosticism</a:t>
            </a:r>
          </a:p>
          <a:p>
            <a:pPr marL="1017270" lvl="4" indent="-514350">
              <a:buFont typeface="+mj-lt"/>
              <a:buAutoNum type="romanLcPeriod"/>
            </a:pPr>
            <a:r>
              <a:rPr lang="en-US" sz="2000" dirty="0">
                <a:latin typeface="Bierstadt" panose="020B0004020202020204" pitchFamily="34" charset="0"/>
              </a:rPr>
              <a:t>Docetism</a:t>
            </a:r>
          </a:p>
          <a:p>
            <a:pPr marL="1017270" lvl="4" indent="-514350">
              <a:buFont typeface="+mj-lt"/>
              <a:buAutoNum type="romanLcPeriod"/>
            </a:pPr>
            <a:r>
              <a:rPr lang="en-US" sz="2000" dirty="0" err="1">
                <a:latin typeface="Bierstadt" panose="020B0004020202020204" pitchFamily="34" charset="0"/>
              </a:rPr>
              <a:t>Cerinthianism</a:t>
            </a:r>
            <a:endParaRPr lang="en-US" sz="2000" dirty="0">
              <a:latin typeface="Bierstadt" panose="020B0004020202020204" pitchFamily="34" charset="0"/>
            </a:endParaRPr>
          </a:p>
        </p:txBody>
      </p:sp>
    </p:spTree>
    <p:extLst>
      <p:ext uri="{BB962C8B-B14F-4D97-AF65-F5344CB8AC3E}">
        <p14:creationId xmlns:p14="http://schemas.microsoft.com/office/powerpoint/2010/main" val="2949306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3935234" y="1566283"/>
            <a:ext cx="4321526"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1 Corinthians 15:50-57</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7" y="2127563"/>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“Now I say this, brethren, that flesh and blood cannot inherit the kingdom of God; nor does the perishable inherit the imperishable. Behold, I tell you a mystery; we will not all sleep, </a:t>
            </a:r>
            <a:r>
              <a:rPr lang="en-US" sz="2600" b="1" dirty="0">
                <a:solidFill>
                  <a:schemeClr val="bg2">
                    <a:lumMod val="75000"/>
                    <a:lumOff val="25000"/>
                  </a:schemeClr>
                </a:solidFill>
                <a:latin typeface="Bierstadt" panose="020B0004020202020204" pitchFamily="34" charset="0"/>
              </a:rPr>
              <a:t>but we will all be changed</a:t>
            </a:r>
            <a:r>
              <a:rPr lang="en-US" sz="2600" dirty="0">
                <a:solidFill>
                  <a:schemeClr val="bg2">
                    <a:lumMod val="75000"/>
                    <a:lumOff val="25000"/>
                  </a:schemeClr>
                </a:solidFill>
                <a:latin typeface="Bierstadt" panose="020B0004020202020204" pitchFamily="34" charset="0"/>
              </a:rPr>
              <a:t>, in a moment in the twinkling of an eye, at the last trumpet; for the trumpet will sound, and the dead will be raised imperishable, and we will be changed. For </a:t>
            </a:r>
            <a:r>
              <a:rPr lang="en-US" sz="2600" b="1" dirty="0">
                <a:solidFill>
                  <a:schemeClr val="bg2">
                    <a:lumMod val="75000"/>
                    <a:lumOff val="25000"/>
                  </a:schemeClr>
                </a:solidFill>
                <a:latin typeface="Bierstadt" panose="020B0004020202020204" pitchFamily="34" charset="0"/>
              </a:rPr>
              <a:t>this imperishable must put on the imperishable…</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Future Resurrection</a:t>
            </a:r>
          </a:p>
        </p:txBody>
      </p:sp>
    </p:spTree>
    <p:extLst>
      <p:ext uri="{BB962C8B-B14F-4D97-AF65-F5344CB8AC3E}">
        <p14:creationId xmlns:p14="http://schemas.microsoft.com/office/powerpoint/2010/main" val="3622963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3935234" y="1566283"/>
            <a:ext cx="4321526"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1 Corinthians 15:50-57</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7" y="2127563"/>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...and this </a:t>
            </a:r>
            <a:r>
              <a:rPr lang="en-US" sz="2600" b="1" dirty="0">
                <a:solidFill>
                  <a:schemeClr val="bg2">
                    <a:lumMod val="75000"/>
                    <a:lumOff val="25000"/>
                  </a:schemeClr>
                </a:solidFill>
                <a:latin typeface="Bierstadt" panose="020B0004020202020204" pitchFamily="34" charset="0"/>
              </a:rPr>
              <a:t>mortal must put on immortality. </a:t>
            </a:r>
            <a:r>
              <a:rPr lang="en-US" sz="2600" dirty="0">
                <a:solidFill>
                  <a:schemeClr val="bg2">
                    <a:lumMod val="75000"/>
                    <a:lumOff val="25000"/>
                  </a:schemeClr>
                </a:solidFill>
                <a:latin typeface="Bierstadt" panose="020B0004020202020204" pitchFamily="34" charset="0"/>
              </a:rPr>
              <a:t>But when this perishable will have put on the imperishable, and this mortal will have put on immortality, then will come about the saying that is written, ‘</a:t>
            </a:r>
            <a:r>
              <a:rPr lang="en-US" sz="2600" b="1" dirty="0">
                <a:solidFill>
                  <a:schemeClr val="bg2">
                    <a:lumMod val="75000"/>
                    <a:lumOff val="25000"/>
                  </a:schemeClr>
                </a:solidFill>
                <a:latin typeface="Bierstadt" panose="020B0004020202020204" pitchFamily="34" charset="0"/>
              </a:rPr>
              <a:t>Death is swallowed up in victory</a:t>
            </a:r>
            <a:r>
              <a:rPr lang="en-US" sz="2600" dirty="0">
                <a:solidFill>
                  <a:schemeClr val="bg2">
                    <a:lumMod val="75000"/>
                    <a:lumOff val="25000"/>
                  </a:schemeClr>
                </a:solidFill>
                <a:latin typeface="Bierstadt" panose="020B0004020202020204" pitchFamily="34" charset="0"/>
              </a:rPr>
              <a:t>. O death, where is your victory? O death, where is your sting?’ The sting of death is sin, and the power of sin is the law; but </a:t>
            </a:r>
            <a:r>
              <a:rPr lang="en-US" sz="2600" b="1" dirty="0">
                <a:solidFill>
                  <a:schemeClr val="bg2">
                    <a:lumMod val="75000"/>
                    <a:lumOff val="25000"/>
                  </a:schemeClr>
                </a:solidFill>
                <a:latin typeface="Bierstadt" panose="020B0004020202020204" pitchFamily="34" charset="0"/>
              </a:rPr>
              <a:t>thanks be to God, who gives us the victory through our Lord Jesus Christ</a:t>
            </a:r>
            <a:r>
              <a:rPr lang="en-US" sz="2600" dirty="0">
                <a:solidFill>
                  <a:schemeClr val="bg2">
                    <a:lumMod val="75000"/>
                    <a:lumOff val="25000"/>
                  </a:schemeClr>
                </a:solidFill>
                <a:latin typeface="Bierstadt" panose="020B0004020202020204" pitchFamily="34" charset="0"/>
              </a:rPr>
              <a:t>.”</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Future Resurrection</a:t>
            </a:r>
          </a:p>
        </p:txBody>
      </p:sp>
    </p:spTree>
    <p:extLst>
      <p:ext uri="{BB962C8B-B14F-4D97-AF65-F5344CB8AC3E}">
        <p14:creationId xmlns:p14="http://schemas.microsoft.com/office/powerpoint/2010/main" val="3269179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Shift in Perspective</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This world is passing away</a:t>
            </a:r>
          </a:p>
          <a:p>
            <a:pPr marL="514350" indent="-514350">
              <a:buFont typeface="+mj-lt"/>
              <a:buAutoNum type="romanUcPeriod"/>
            </a:pPr>
            <a:r>
              <a:rPr lang="en-US" sz="2600" dirty="0">
                <a:latin typeface="Bierstadt" panose="020B0004020202020204" pitchFamily="34" charset="0"/>
              </a:rPr>
              <a:t>Do not conform to this world</a:t>
            </a:r>
          </a:p>
          <a:p>
            <a:pPr marL="514350" indent="-514350">
              <a:buFont typeface="+mj-lt"/>
              <a:buAutoNum type="romanUcPeriod"/>
            </a:pPr>
            <a:r>
              <a:rPr lang="en-US" sz="2600" dirty="0">
                <a:latin typeface="Bierstadt" panose="020B0004020202020204" pitchFamily="34" charset="0"/>
              </a:rPr>
              <a:t>Focus on the eternal and not the temporal</a:t>
            </a:r>
          </a:p>
          <a:p>
            <a:pPr marL="514350" indent="-514350">
              <a:buFont typeface="+mj-lt"/>
              <a:buAutoNum type="romanUcPeriod"/>
            </a:pPr>
            <a:endParaRPr lang="en-US" sz="2600" dirty="0">
              <a:latin typeface="Bierstadt" panose="020B0004020202020204" pitchFamily="34" charset="0"/>
            </a:endParaRPr>
          </a:p>
        </p:txBody>
      </p:sp>
    </p:spTree>
    <p:extLst>
      <p:ext uri="{BB962C8B-B14F-4D97-AF65-F5344CB8AC3E}">
        <p14:creationId xmlns:p14="http://schemas.microsoft.com/office/powerpoint/2010/main" val="2139946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Shift in Perspective</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b="1" u="sng" dirty="0">
                <a:latin typeface="Bierstadt" panose="020B0004020202020204" pitchFamily="34" charset="0"/>
              </a:rPr>
              <a:t>This world is passing away</a:t>
            </a:r>
          </a:p>
          <a:p>
            <a:pPr marL="514350" indent="-514350">
              <a:buFont typeface="+mj-lt"/>
              <a:buAutoNum type="romanUcPeriod"/>
            </a:pPr>
            <a:r>
              <a:rPr lang="en-US" sz="2600" dirty="0">
                <a:latin typeface="Bierstadt" panose="020B0004020202020204" pitchFamily="34" charset="0"/>
              </a:rPr>
              <a:t>Do not conform to this world</a:t>
            </a:r>
          </a:p>
          <a:p>
            <a:pPr marL="514350" indent="-514350">
              <a:buFont typeface="+mj-lt"/>
              <a:buAutoNum type="romanUcPeriod"/>
            </a:pPr>
            <a:r>
              <a:rPr lang="en-US" sz="2600" dirty="0">
                <a:latin typeface="Bierstadt" panose="020B0004020202020204" pitchFamily="34" charset="0"/>
              </a:rPr>
              <a:t>Focus on the eternal and not the temporal</a:t>
            </a:r>
          </a:p>
          <a:p>
            <a:pPr marL="514350" indent="-514350">
              <a:buFont typeface="+mj-lt"/>
              <a:buAutoNum type="romanUcPeriod"/>
            </a:pPr>
            <a:endParaRPr lang="en-US" sz="2600" dirty="0">
              <a:latin typeface="Bierstadt" panose="020B0004020202020204" pitchFamily="34" charset="0"/>
            </a:endParaRPr>
          </a:p>
        </p:txBody>
      </p:sp>
    </p:spTree>
    <p:extLst>
      <p:ext uri="{BB962C8B-B14F-4D97-AF65-F5344CB8AC3E}">
        <p14:creationId xmlns:p14="http://schemas.microsoft.com/office/powerpoint/2010/main" val="529452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1 John 2:15-17</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“Do not love the world nor the things in the world. If anyone loves the world, the love of the Father is not in him. For all that is in the world, the lust of the flesh and the lust of the eyes and the boastful pride of life, is not from the Father, but is from the world. </a:t>
            </a:r>
            <a:r>
              <a:rPr lang="en-US" sz="2600" b="1" dirty="0">
                <a:solidFill>
                  <a:schemeClr val="bg2">
                    <a:lumMod val="75000"/>
                    <a:lumOff val="25000"/>
                  </a:schemeClr>
                </a:solidFill>
                <a:latin typeface="Bierstadt" panose="020B0004020202020204" pitchFamily="34" charset="0"/>
              </a:rPr>
              <a:t>The world is passing away</a:t>
            </a:r>
            <a:r>
              <a:rPr lang="en-US" sz="2600" dirty="0">
                <a:solidFill>
                  <a:schemeClr val="bg2">
                    <a:lumMod val="75000"/>
                    <a:lumOff val="25000"/>
                  </a:schemeClr>
                </a:solidFill>
                <a:latin typeface="Bierstadt" panose="020B0004020202020204" pitchFamily="34" charset="0"/>
              </a:rPr>
              <a:t>, and also its lust; the one who does the will of God lives forever.”</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This World is Passing Away</a:t>
            </a:r>
          </a:p>
        </p:txBody>
      </p:sp>
      <p:pic>
        <p:nvPicPr>
          <p:cNvPr id="2" name="Picture 2">
            <a:extLst>
              <a:ext uri="{FF2B5EF4-FFF2-40B4-BE49-F238E27FC236}">
                <a16:creationId xmlns:a16="http://schemas.microsoft.com/office/drawing/2014/main" id="{605C1270-EC95-0CEF-FA28-8146E2F81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391" y="4847155"/>
            <a:ext cx="3011217" cy="18830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225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This World is Passing Away</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b="1" u="sng" dirty="0">
                <a:latin typeface="Bierstadt" panose="020B0004020202020204" pitchFamily="34" charset="0"/>
              </a:rPr>
              <a:t>Lust of the flesh</a:t>
            </a:r>
          </a:p>
          <a:p>
            <a:pPr marL="514350" indent="-514350">
              <a:buFont typeface="+mj-lt"/>
              <a:buAutoNum type="romanUcPeriod"/>
            </a:pPr>
            <a:r>
              <a:rPr lang="en-US" sz="2600" dirty="0">
                <a:latin typeface="Bierstadt" panose="020B0004020202020204" pitchFamily="34" charset="0"/>
              </a:rPr>
              <a:t>Lust of the eyes</a:t>
            </a:r>
          </a:p>
          <a:p>
            <a:pPr marL="514350" indent="-514350">
              <a:buFont typeface="+mj-lt"/>
              <a:buAutoNum type="romanUcPeriod"/>
            </a:pPr>
            <a:r>
              <a:rPr lang="en-US" sz="2600" dirty="0">
                <a:latin typeface="Bierstadt" panose="020B0004020202020204" pitchFamily="34" charset="0"/>
              </a:rPr>
              <a:t>Boastful pride of life</a:t>
            </a:r>
          </a:p>
          <a:p>
            <a:pPr marL="514350" indent="-514350">
              <a:buFont typeface="+mj-lt"/>
              <a:buAutoNum type="romanUcPeriod"/>
            </a:pPr>
            <a:endParaRPr lang="en-US" sz="2600" dirty="0">
              <a:latin typeface="Bierstadt" panose="020B0004020202020204" pitchFamily="34" charset="0"/>
            </a:endParaRPr>
          </a:p>
        </p:txBody>
      </p:sp>
      <p:pic>
        <p:nvPicPr>
          <p:cNvPr id="2050" name="Picture 2">
            <a:extLst>
              <a:ext uri="{FF2B5EF4-FFF2-40B4-BE49-F238E27FC236}">
                <a16:creationId xmlns:a16="http://schemas.microsoft.com/office/drawing/2014/main" id="{47BC5AAC-C5B5-D79A-C9E9-2290DA99C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8" y="2332026"/>
            <a:ext cx="4963977" cy="310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61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This World is Passing Away</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Lust of the flesh</a:t>
            </a:r>
          </a:p>
          <a:p>
            <a:pPr marL="514350" indent="-514350">
              <a:buFont typeface="+mj-lt"/>
              <a:buAutoNum type="romanUcPeriod"/>
            </a:pPr>
            <a:r>
              <a:rPr lang="en-US" sz="2600" b="1" u="sng" dirty="0">
                <a:latin typeface="Bierstadt" panose="020B0004020202020204" pitchFamily="34" charset="0"/>
              </a:rPr>
              <a:t>Lust of the eyes</a:t>
            </a:r>
          </a:p>
          <a:p>
            <a:pPr marL="514350" indent="-514350">
              <a:buFont typeface="+mj-lt"/>
              <a:buAutoNum type="romanUcPeriod"/>
            </a:pPr>
            <a:r>
              <a:rPr lang="en-US" sz="2600" dirty="0">
                <a:latin typeface="Bierstadt" panose="020B0004020202020204" pitchFamily="34" charset="0"/>
              </a:rPr>
              <a:t>Boastful pride of life</a:t>
            </a:r>
          </a:p>
          <a:p>
            <a:pPr marL="514350" indent="-514350">
              <a:buFont typeface="+mj-lt"/>
              <a:buAutoNum type="romanUcPeriod"/>
            </a:pPr>
            <a:endParaRPr lang="en-US" sz="2600" dirty="0">
              <a:latin typeface="Bierstadt" panose="020B0004020202020204" pitchFamily="34" charset="0"/>
            </a:endParaRPr>
          </a:p>
        </p:txBody>
      </p:sp>
      <p:pic>
        <p:nvPicPr>
          <p:cNvPr id="4" name="Picture 2">
            <a:extLst>
              <a:ext uri="{FF2B5EF4-FFF2-40B4-BE49-F238E27FC236}">
                <a16:creationId xmlns:a16="http://schemas.microsoft.com/office/drawing/2014/main" id="{1D78EABA-9BD1-25E7-F856-9512BAE10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8" y="2332026"/>
            <a:ext cx="4963977" cy="310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03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This World is Passing Away</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Lust of the flesh</a:t>
            </a:r>
          </a:p>
          <a:p>
            <a:pPr marL="514350" indent="-514350">
              <a:buFont typeface="+mj-lt"/>
              <a:buAutoNum type="romanUcPeriod"/>
            </a:pPr>
            <a:r>
              <a:rPr lang="en-US" sz="2600" dirty="0">
                <a:latin typeface="Bierstadt" panose="020B0004020202020204" pitchFamily="34" charset="0"/>
              </a:rPr>
              <a:t>Lust of the eyes</a:t>
            </a:r>
          </a:p>
          <a:p>
            <a:pPr marL="514350" indent="-514350">
              <a:buFont typeface="+mj-lt"/>
              <a:buAutoNum type="romanUcPeriod"/>
            </a:pPr>
            <a:r>
              <a:rPr lang="en-US" sz="2600" b="1" u="sng" dirty="0">
                <a:latin typeface="Bierstadt" panose="020B0004020202020204" pitchFamily="34" charset="0"/>
              </a:rPr>
              <a:t>Boastful pride of life</a:t>
            </a:r>
            <a:endParaRPr lang="en-US" sz="2000" b="1" u="sng" dirty="0">
              <a:latin typeface="Bierstadt" panose="020B0004020202020204" pitchFamily="34" charset="0"/>
            </a:endParaRPr>
          </a:p>
          <a:p>
            <a:pPr marL="514350" indent="-514350">
              <a:buFont typeface="+mj-lt"/>
              <a:buAutoNum type="romanUcPeriod"/>
            </a:pPr>
            <a:endParaRPr lang="en-US" sz="2600" dirty="0">
              <a:latin typeface="Bierstadt" panose="020B0004020202020204" pitchFamily="34" charset="0"/>
            </a:endParaRPr>
          </a:p>
        </p:txBody>
      </p:sp>
      <p:pic>
        <p:nvPicPr>
          <p:cNvPr id="4" name="Picture 2">
            <a:extLst>
              <a:ext uri="{FF2B5EF4-FFF2-40B4-BE49-F238E27FC236}">
                <a16:creationId xmlns:a16="http://schemas.microsoft.com/office/drawing/2014/main" id="{257AE2FA-9968-DBB4-1005-7243EFFA7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8" y="2332026"/>
            <a:ext cx="4963977" cy="310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574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Shift in Perspective</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This world is passing away</a:t>
            </a:r>
          </a:p>
          <a:p>
            <a:pPr marL="514350" indent="-514350">
              <a:buFont typeface="+mj-lt"/>
              <a:buAutoNum type="romanUcPeriod"/>
            </a:pPr>
            <a:r>
              <a:rPr lang="en-US" sz="2600" b="1" u="sng" dirty="0">
                <a:latin typeface="Bierstadt" panose="020B0004020202020204" pitchFamily="34" charset="0"/>
              </a:rPr>
              <a:t>Do not conform to this world</a:t>
            </a:r>
          </a:p>
          <a:p>
            <a:pPr marL="514350" indent="-514350">
              <a:buFont typeface="+mj-lt"/>
              <a:buAutoNum type="romanUcPeriod"/>
            </a:pPr>
            <a:r>
              <a:rPr lang="en-US" sz="2600" dirty="0">
                <a:latin typeface="Bierstadt" panose="020B0004020202020204" pitchFamily="34" charset="0"/>
              </a:rPr>
              <a:t>Focus on the eternal and not the temporal</a:t>
            </a:r>
          </a:p>
          <a:p>
            <a:pPr marL="514350" indent="-514350">
              <a:buFont typeface="+mj-lt"/>
              <a:buAutoNum type="romanUcPeriod"/>
            </a:pPr>
            <a:endParaRPr lang="en-US" sz="2600" dirty="0">
              <a:latin typeface="Bierstadt" panose="020B0004020202020204" pitchFamily="34" charset="0"/>
            </a:endParaRPr>
          </a:p>
        </p:txBody>
      </p:sp>
    </p:spTree>
    <p:extLst>
      <p:ext uri="{BB962C8B-B14F-4D97-AF65-F5344CB8AC3E}">
        <p14:creationId xmlns:p14="http://schemas.microsoft.com/office/powerpoint/2010/main" val="2377782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Do not Conform to this World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b="1" u="sng" dirty="0">
                <a:latin typeface="Bierstadt" panose="020B0004020202020204" pitchFamily="34" charset="0"/>
              </a:rPr>
              <a:t>Renew your mind</a:t>
            </a:r>
          </a:p>
          <a:p>
            <a:pPr marL="514350" indent="-514350">
              <a:buFont typeface="+mj-lt"/>
              <a:buAutoNum type="romanUcPeriod"/>
            </a:pPr>
            <a:r>
              <a:rPr lang="en-US" sz="2600" dirty="0">
                <a:latin typeface="Bierstadt" panose="020B0004020202020204" pitchFamily="34" charset="0"/>
              </a:rPr>
              <a:t>Do not love this world</a:t>
            </a:r>
          </a:p>
          <a:p>
            <a:pPr marL="514350" indent="-514350">
              <a:buFont typeface="+mj-lt"/>
              <a:buAutoNum type="romanUcPeriod"/>
            </a:pPr>
            <a:r>
              <a:rPr lang="en-US" sz="2600" dirty="0">
                <a:latin typeface="Bierstadt" panose="020B0004020202020204" pitchFamily="34" charset="0"/>
              </a:rPr>
              <a:t>We are not of this world</a:t>
            </a:r>
          </a:p>
          <a:p>
            <a:pPr marL="742950" lvl="2" indent="-514350">
              <a:buFont typeface="+mj-lt"/>
              <a:buAutoNum type="alphaUcPeriod"/>
            </a:pPr>
            <a:r>
              <a:rPr lang="en-US" sz="2600" dirty="0">
                <a:latin typeface="Bierstadt" panose="020B0004020202020204" pitchFamily="34" charset="0"/>
              </a:rPr>
              <a:t>Instead, we are ambassadors for Christ</a:t>
            </a:r>
          </a:p>
          <a:p>
            <a:pPr marL="502920" lvl="4" indent="0">
              <a:buNone/>
            </a:pPr>
            <a:endParaRPr lang="en-US" sz="2600" dirty="0">
              <a:latin typeface="Bierstadt" panose="020B0004020202020204" pitchFamily="34" charset="0"/>
            </a:endParaRPr>
          </a:p>
          <a:p>
            <a:pPr marL="0" indent="0">
              <a:buNone/>
            </a:pPr>
            <a:endParaRPr lang="en-US" sz="2600" dirty="0">
              <a:latin typeface="Bierstadt" panose="020B0004020202020204" pitchFamily="34" charset="0"/>
            </a:endParaRPr>
          </a:p>
          <a:p>
            <a:pPr marL="514350" indent="-514350">
              <a:buFont typeface="+mj-lt"/>
              <a:buAutoNum type="romanUcPeriod"/>
            </a:pPr>
            <a:endParaRPr lang="en-US" sz="2600" dirty="0">
              <a:latin typeface="Bierstadt" panose="020B0004020202020204" pitchFamily="34" charset="0"/>
            </a:endParaRPr>
          </a:p>
        </p:txBody>
      </p:sp>
    </p:spTree>
    <p:extLst>
      <p:ext uri="{BB962C8B-B14F-4D97-AF65-F5344CB8AC3E}">
        <p14:creationId xmlns:p14="http://schemas.microsoft.com/office/powerpoint/2010/main" val="14716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1 John – Introductory Matters</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Purpose of Writing</a:t>
            </a:r>
          </a:p>
          <a:p>
            <a:pPr marL="742950" lvl="2" indent="-514350">
              <a:buFont typeface="+mj-lt"/>
              <a:buAutoNum type="alphaUcPeriod"/>
            </a:pPr>
            <a:r>
              <a:rPr lang="en-US" sz="2200" dirty="0">
                <a:latin typeface="Bierstadt" panose="020B0004020202020204" pitchFamily="34" charset="0"/>
              </a:rPr>
              <a:t>Abide in Christ</a:t>
            </a:r>
          </a:p>
          <a:p>
            <a:pPr marL="1017270" lvl="4" indent="-514350">
              <a:buFont typeface="+mj-lt"/>
              <a:buAutoNum type="romanLcPeriod"/>
            </a:pPr>
            <a:r>
              <a:rPr lang="en-US" sz="2000" dirty="0">
                <a:latin typeface="Bierstadt" panose="020B0004020202020204" pitchFamily="34" charset="0"/>
              </a:rPr>
              <a:t>Proper beliefs (orthodoxy)</a:t>
            </a:r>
          </a:p>
          <a:p>
            <a:pPr marL="1017270" lvl="4" indent="-514350">
              <a:buFont typeface="+mj-lt"/>
              <a:buAutoNum type="romanLcPeriod"/>
            </a:pPr>
            <a:r>
              <a:rPr lang="en-US" sz="2000" dirty="0">
                <a:latin typeface="Bierstadt" panose="020B0004020202020204" pitchFamily="34" charset="0"/>
              </a:rPr>
              <a:t>Proper practice (orthopraxy)</a:t>
            </a:r>
          </a:p>
          <a:p>
            <a:pPr marL="1017270" lvl="4" indent="-514350">
              <a:buFont typeface="+mj-lt"/>
              <a:buAutoNum type="romanLcPeriod"/>
            </a:pPr>
            <a:r>
              <a:rPr lang="en-US" sz="2000" dirty="0">
                <a:latin typeface="Bierstadt" panose="020B0004020202020204" pitchFamily="34" charset="0"/>
              </a:rPr>
              <a:t>= Proper fellowship</a:t>
            </a:r>
          </a:p>
          <a:p>
            <a:pPr marL="742950" lvl="2" indent="-514350">
              <a:buFont typeface="+mj-lt"/>
              <a:buAutoNum type="alphaUcPeriod"/>
            </a:pPr>
            <a:r>
              <a:rPr lang="en-US" sz="2200" dirty="0">
                <a:latin typeface="Bierstadt" panose="020B0004020202020204" pitchFamily="34" charset="0"/>
              </a:rPr>
              <a:t>Test of Fellowship – Not test of salvation</a:t>
            </a:r>
          </a:p>
        </p:txBody>
      </p:sp>
    </p:spTree>
    <p:extLst>
      <p:ext uri="{BB962C8B-B14F-4D97-AF65-F5344CB8AC3E}">
        <p14:creationId xmlns:p14="http://schemas.microsoft.com/office/powerpoint/2010/main" val="2026880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Romans 12:1-2</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“Therefore I urge you, brethren, by the mercies of God, to present your bodies a living and holy sacrifice, acceptable to God, which is your spiritual service of worship. And </a:t>
            </a:r>
            <a:r>
              <a:rPr lang="en-US" sz="2600" b="1" dirty="0">
                <a:solidFill>
                  <a:schemeClr val="bg2">
                    <a:lumMod val="75000"/>
                    <a:lumOff val="25000"/>
                  </a:schemeClr>
                </a:solidFill>
                <a:latin typeface="Bierstadt" panose="020B0004020202020204" pitchFamily="34" charset="0"/>
              </a:rPr>
              <a:t>do not be conformed to this world, but be transformed by the renewing of your mind</a:t>
            </a:r>
            <a:r>
              <a:rPr lang="en-US" sz="2600" dirty="0">
                <a:solidFill>
                  <a:schemeClr val="bg2">
                    <a:lumMod val="75000"/>
                    <a:lumOff val="25000"/>
                  </a:schemeClr>
                </a:solidFill>
                <a:latin typeface="Bierstadt" panose="020B0004020202020204" pitchFamily="34" charset="0"/>
              </a:rPr>
              <a:t>, so that you may prove what the will of God is, that which is good and acceptable and perfect.”</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Do not Conform to this World</a:t>
            </a:r>
          </a:p>
        </p:txBody>
      </p:sp>
    </p:spTree>
    <p:extLst>
      <p:ext uri="{BB962C8B-B14F-4D97-AF65-F5344CB8AC3E}">
        <p14:creationId xmlns:p14="http://schemas.microsoft.com/office/powerpoint/2010/main" val="926639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Do not Conform to this World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Renew your mind</a:t>
            </a:r>
          </a:p>
          <a:p>
            <a:pPr marL="514350" indent="-514350">
              <a:buFont typeface="+mj-lt"/>
              <a:buAutoNum type="romanUcPeriod"/>
            </a:pPr>
            <a:r>
              <a:rPr lang="en-US" sz="2600" b="1" u="sng" dirty="0">
                <a:latin typeface="Bierstadt" panose="020B0004020202020204" pitchFamily="34" charset="0"/>
              </a:rPr>
              <a:t>Do not love this world</a:t>
            </a:r>
          </a:p>
          <a:p>
            <a:pPr marL="514350" indent="-514350">
              <a:buFont typeface="+mj-lt"/>
              <a:buAutoNum type="romanUcPeriod"/>
            </a:pPr>
            <a:r>
              <a:rPr lang="en-US" sz="2600" dirty="0">
                <a:latin typeface="Bierstadt" panose="020B0004020202020204" pitchFamily="34" charset="0"/>
              </a:rPr>
              <a:t>We are not of this world</a:t>
            </a:r>
          </a:p>
          <a:p>
            <a:pPr marL="742950" lvl="2" indent="-514350">
              <a:buFont typeface="+mj-lt"/>
              <a:buAutoNum type="alphaUcPeriod"/>
            </a:pPr>
            <a:r>
              <a:rPr lang="en-US" sz="2600" dirty="0">
                <a:latin typeface="Bierstadt" panose="020B0004020202020204" pitchFamily="34" charset="0"/>
              </a:rPr>
              <a:t>Instead, we are ambassadors for Christ</a:t>
            </a:r>
          </a:p>
          <a:p>
            <a:pPr marL="228600" lvl="2" indent="0">
              <a:buNone/>
            </a:pPr>
            <a:endParaRPr lang="en-US" sz="2600" dirty="0">
              <a:latin typeface="Bierstadt" panose="020B0004020202020204" pitchFamily="34" charset="0"/>
            </a:endParaRPr>
          </a:p>
          <a:p>
            <a:pPr marL="514350" indent="-514350">
              <a:buFont typeface="+mj-lt"/>
              <a:buAutoNum type="romanUcPeriod"/>
            </a:pPr>
            <a:endParaRPr lang="en-US" sz="2600" dirty="0">
              <a:latin typeface="Bierstadt" panose="020B0004020202020204" pitchFamily="34" charset="0"/>
            </a:endParaRPr>
          </a:p>
          <a:p>
            <a:pPr marL="514350" indent="-514350">
              <a:buFont typeface="+mj-lt"/>
              <a:buAutoNum type="romanUcPeriod"/>
            </a:pPr>
            <a:endParaRPr lang="en-US" sz="2600" dirty="0">
              <a:latin typeface="Bierstadt" panose="020B0004020202020204" pitchFamily="34" charset="0"/>
            </a:endParaRPr>
          </a:p>
        </p:txBody>
      </p:sp>
    </p:spTree>
    <p:extLst>
      <p:ext uri="{BB962C8B-B14F-4D97-AF65-F5344CB8AC3E}">
        <p14:creationId xmlns:p14="http://schemas.microsoft.com/office/powerpoint/2010/main" val="1753748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1 John 2:15-16</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“Do not love the world nor the things in the world. If anyone loves the world, the love of the Father is not in him. For all that is in the world, the lust of the flesh and the lust of the eyes and the boastful pride of life, is not from the Father, but is from the world.”</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Do not Love this World</a:t>
            </a:r>
          </a:p>
        </p:txBody>
      </p:sp>
    </p:spTree>
    <p:extLst>
      <p:ext uri="{BB962C8B-B14F-4D97-AF65-F5344CB8AC3E}">
        <p14:creationId xmlns:p14="http://schemas.microsoft.com/office/powerpoint/2010/main" val="3581725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James 4:4</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“You adulteresses, do you not know that friendship with the world is hostility toward God? Therefore whoever wishes to be a friend of the world makes himself an enemy of God.”</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Do not Love this World</a:t>
            </a:r>
          </a:p>
        </p:txBody>
      </p:sp>
    </p:spTree>
    <p:extLst>
      <p:ext uri="{BB962C8B-B14F-4D97-AF65-F5344CB8AC3E}">
        <p14:creationId xmlns:p14="http://schemas.microsoft.com/office/powerpoint/2010/main" val="1518113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Do not Conform to this World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Renew your mind</a:t>
            </a:r>
          </a:p>
          <a:p>
            <a:pPr marL="514350" indent="-514350">
              <a:buFont typeface="+mj-lt"/>
              <a:buAutoNum type="romanUcPeriod"/>
            </a:pPr>
            <a:r>
              <a:rPr lang="en-US" sz="2600" dirty="0">
                <a:latin typeface="Bierstadt" panose="020B0004020202020204" pitchFamily="34" charset="0"/>
              </a:rPr>
              <a:t>Do not love this world</a:t>
            </a:r>
          </a:p>
          <a:p>
            <a:pPr marL="514350" indent="-514350">
              <a:buFont typeface="+mj-lt"/>
              <a:buAutoNum type="romanUcPeriod"/>
            </a:pPr>
            <a:r>
              <a:rPr lang="en-US" sz="2600" b="1" u="sng" dirty="0">
                <a:latin typeface="Bierstadt" panose="020B0004020202020204" pitchFamily="34" charset="0"/>
              </a:rPr>
              <a:t>We are not of this world</a:t>
            </a:r>
          </a:p>
          <a:p>
            <a:pPr marL="742950" lvl="2" indent="-514350">
              <a:buFont typeface="+mj-lt"/>
              <a:buAutoNum type="alphaUcPeriod"/>
            </a:pPr>
            <a:r>
              <a:rPr lang="en-US" sz="2600" dirty="0">
                <a:latin typeface="Bierstadt" panose="020B0004020202020204" pitchFamily="34" charset="0"/>
              </a:rPr>
              <a:t>Instead, we are ambassadors for Christ</a:t>
            </a:r>
          </a:p>
          <a:p>
            <a:pPr marL="514350" indent="-514350">
              <a:buFont typeface="+mj-lt"/>
              <a:buAutoNum type="romanUcPeriod"/>
            </a:pPr>
            <a:endParaRPr lang="en-US" sz="2600" dirty="0">
              <a:latin typeface="Bierstadt" panose="020B0004020202020204" pitchFamily="34" charset="0"/>
            </a:endParaRPr>
          </a:p>
          <a:p>
            <a:pPr marL="514350" indent="-514350">
              <a:buFont typeface="+mj-lt"/>
              <a:buAutoNum type="romanUcPeriod"/>
            </a:pPr>
            <a:endParaRPr lang="en-US" sz="2600" dirty="0">
              <a:latin typeface="Bierstadt" panose="020B0004020202020204" pitchFamily="34" charset="0"/>
            </a:endParaRPr>
          </a:p>
        </p:txBody>
      </p:sp>
    </p:spTree>
    <p:extLst>
      <p:ext uri="{BB962C8B-B14F-4D97-AF65-F5344CB8AC3E}">
        <p14:creationId xmlns:p14="http://schemas.microsoft.com/office/powerpoint/2010/main" val="2265179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John 15:18-19</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“If the world hates you, you know that it has hated Me before it hated you. If you were of the world, the world would love its own; but because </a:t>
            </a:r>
            <a:r>
              <a:rPr lang="en-US" sz="2600" b="1" dirty="0">
                <a:solidFill>
                  <a:schemeClr val="bg2">
                    <a:lumMod val="75000"/>
                    <a:lumOff val="25000"/>
                  </a:schemeClr>
                </a:solidFill>
                <a:latin typeface="Bierstadt" panose="020B0004020202020204" pitchFamily="34" charset="0"/>
              </a:rPr>
              <a:t>you are not of the world</a:t>
            </a:r>
            <a:r>
              <a:rPr lang="en-US" sz="2600" dirty="0">
                <a:solidFill>
                  <a:schemeClr val="bg2">
                    <a:lumMod val="75000"/>
                    <a:lumOff val="25000"/>
                  </a:schemeClr>
                </a:solidFill>
                <a:latin typeface="Bierstadt" panose="020B0004020202020204" pitchFamily="34" charset="0"/>
              </a:rPr>
              <a:t>, but I chose you out of the world, because of this the world hates you.”</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We are not of This World</a:t>
            </a:r>
          </a:p>
        </p:txBody>
      </p:sp>
    </p:spTree>
    <p:extLst>
      <p:ext uri="{BB962C8B-B14F-4D97-AF65-F5344CB8AC3E}">
        <p14:creationId xmlns:p14="http://schemas.microsoft.com/office/powerpoint/2010/main" val="257060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John 17:14-18</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“I have given them Your word; and the world has hated them, because they are not of the world, even as I am not of the world. </a:t>
            </a:r>
            <a:r>
              <a:rPr lang="en-US" sz="2600" b="1" dirty="0">
                <a:solidFill>
                  <a:schemeClr val="bg2">
                    <a:lumMod val="75000"/>
                    <a:lumOff val="25000"/>
                  </a:schemeClr>
                </a:solidFill>
                <a:latin typeface="Bierstadt" panose="020B0004020202020204" pitchFamily="34" charset="0"/>
              </a:rPr>
              <a:t>I do not ask You to take them out of the world, but to keep them from the evil one.</a:t>
            </a:r>
            <a:r>
              <a:rPr lang="en-US" sz="2600" dirty="0">
                <a:solidFill>
                  <a:schemeClr val="bg2">
                    <a:lumMod val="75000"/>
                    <a:lumOff val="25000"/>
                  </a:schemeClr>
                </a:solidFill>
                <a:latin typeface="Bierstadt" panose="020B0004020202020204" pitchFamily="34" charset="0"/>
              </a:rPr>
              <a:t> They are not of the world, even as I am not of the world. Sanctify them in the truth; Your word is truth. As You sent Me into the world, I also have sent them into the world.”</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We are not of This World</a:t>
            </a:r>
          </a:p>
        </p:txBody>
      </p:sp>
    </p:spTree>
    <p:extLst>
      <p:ext uri="{BB962C8B-B14F-4D97-AF65-F5344CB8AC3E}">
        <p14:creationId xmlns:p14="http://schemas.microsoft.com/office/powerpoint/2010/main" val="3859241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316050" y="1665872"/>
            <a:ext cx="3559894"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2 Corinthians 5:20</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“Therefore, </a:t>
            </a:r>
            <a:r>
              <a:rPr lang="en-US" sz="2600" b="1" dirty="0">
                <a:solidFill>
                  <a:schemeClr val="bg2">
                    <a:lumMod val="75000"/>
                    <a:lumOff val="25000"/>
                  </a:schemeClr>
                </a:solidFill>
                <a:latin typeface="Bierstadt" panose="020B0004020202020204" pitchFamily="34" charset="0"/>
              </a:rPr>
              <a:t>we are ambassadors for Christ</a:t>
            </a:r>
            <a:r>
              <a:rPr lang="en-US" sz="2600" dirty="0">
                <a:solidFill>
                  <a:schemeClr val="bg2">
                    <a:lumMod val="75000"/>
                    <a:lumOff val="25000"/>
                  </a:schemeClr>
                </a:solidFill>
                <a:latin typeface="Bierstadt" panose="020B0004020202020204" pitchFamily="34" charset="0"/>
              </a:rPr>
              <a:t>, as though God were making an appeal through us; we beg you on behalf of Christ, be reconciled to God.”</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Ambassadors for Christ</a:t>
            </a:r>
          </a:p>
        </p:txBody>
      </p:sp>
    </p:spTree>
    <p:extLst>
      <p:ext uri="{BB962C8B-B14F-4D97-AF65-F5344CB8AC3E}">
        <p14:creationId xmlns:p14="http://schemas.microsoft.com/office/powerpoint/2010/main" val="42957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Shift in Perspective</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This world is passing away</a:t>
            </a:r>
          </a:p>
          <a:p>
            <a:pPr marL="514350" indent="-514350">
              <a:buFont typeface="+mj-lt"/>
              <a:buAutoNum type="romanUcPeriod"/>
            </a:pPr>
            <a:r>
              <a:rPr lang="en-US" sz="2600" dirty="0">
                <a:latin typeface="Bierstadt" panose="020B0004020202020204" pitchFamily="34" charset="0"/>
              </a:rPr>
              <a:t>Do not conform to this world</a:t>
            </a:r>
          </a:p>
          <a:p>
            <a:pPr marL="514350" indent="-514350">
              <a:buFont typeface="+mj-lt"/>
              <a:buAutoNum type="romanUcPeriod"/>
            </a:pPr>
            <a:r>
              <a:rPr lang="en-US" sz="2600" b="1" u="sng" dirty="0">
                <a:latin typeface="Bierstadt" panose="020B0004020202020204" pitchFamily="34" charset="0"/>
              </a:rPr>
              <a:t>Focus on the eternal and not the temporal</a:t>
            </a:r>
            <a:endParaRPr lang="en-US" sz="2400" b="1" u="sng" dirty="0">
              <a:latin typeface="Bierstadt" panose="020B0004020202020204" pitchFamily="34" charset="0"/>
            </a:endParaRPr>
          </a:p>
          <a:p>
            <a:pPr marL="514350" indent="-514350">
              <a:buFont typeface="+mj-lt"/>
              <a:buAutoNum type="romanUcPeriod"/>
            </a:pPr>
            <a:endParaRPr lang="en-US" sz="2600" dirty="0">
              <a:latin typeface="Bierstadt" panose="020B0004020202020204" pitchFamily="34" charset="0"/>
            </a:endParaRPr>
          </a:p>
        </p:txBody>
      </p:sp>
    </p:spTree>
    <p:extLst>
      <p:ext uri="{BB962C8B-B14F-4D97-AF65-F5344CB8AC3E}">
        <p14:creationId xmlns:p14="http://schemas.microsoft.com/office/powerpoint/2010/main" val="3209931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007661" y="1665872"/>
            <a:ext cx="4176672"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2 Corinthians 4:16-18</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“Therefore we do not lose heart, but though our outer man is decaying, yet our inner man is being renewed day by day. For momentary, </a:t>
            </a:r>
            <a:r>
              <a:rPr lang="en-US" sz="2600" b="1" dirty="0">
                <a:solidFill>
                  <a:schemeClr val="bg2">
                    <a:lumMod val="75000"/>
                    <a:lumOff val="25000"/>
                  </a:schemeClr>
                </a:solidFill>
                <a:latin typeface="Bierstadt" panose="020B0004020202020204" pitchFamily="34" charset="0"/>
              </a:rPr>
              <a:t>light affliction is producing for us an eternal weight of glory far beyond all comparison</a:t>
            </a:r>
            <a:r>
              <a:rPr lang="en-US" sz="2600" dirty="0">
                <a:solidFill>
                  <a:schemeClr val="bg2">
                    <a:lumMod val="75000"/>
                    <a:lumOff val="25000"/>
                  </a:schemeClr>
                </a:solidFill>
                <a:latin typeface="Bierstadt" panose="020B0004020202020204" pitchFamily="34" charset="0"/>
              </a:rPr>
              <a:t>, while we look not at the things which are seen, but at the things which are not seen; for the things which are seen are temporal, but the things which are not seen are eternal.”</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Focus on the Eternal and not the Temporal</a:t>
            </a:r>
          </a:p>
        </p:txBody>
      </p:sp>
    </p:spTree>
    <p:extLst>
      <p:ext uri="{BB962C8B-B14F-4D97-AF65-F5344CB8AC3E}">
        <p14:creationId xmlns:p14="http://schemas.microsoft.com/office/powerpoint/2010/main" val="5965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Who is an overcomer of the World?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Natural mind’s answer?</a:t>
            </a:r>
          </a:p>
          <a:p>
            <a:pPr marL="514350" indent="-514350">
              <a:buFont typeface="+mj-lt"/>
              <a:buAutoNum type="romanUcPeriod"/>
            </a:pPr>
            <a:r>
              <a:rPr lang="en-US" sz="2600" dirty="0">
                <a:latin typeface="Bierstadt" panose="020B0004020202020204" pitchFamily="34" charset="0"/>
              </a:rPr>
              <a:t>Biblical Answer?</a:t>
            </a:r>
          </a:p>
          <a:p>
            <a:pPr marL="742950" lvl="2" indent="-514350">
              <a:buFont typeface="+mj-lt"/>
              <a:buAutoNum type="alphaUcPeriod"/>
            </a:pPr>
            <a:endParaRPr lang="en-US" sz="2200" dirty="0">
              <a:latin typeface="Bierstadt" panose="020B0004020202020204" pitchFamily="34" charset="0"/>
            </a:endParaRPr>
          </a:p>
        </p:txBody>
      </p:sp>
      <p:pic>
        <p:nvPicPr>
          <p:cNvPr id="5" name="Picture 4" descr="A person riding a horse&#10;&#10;Description automatically generated">
            <a:extLst>
              <a:ext uri="{FF2B5EF4-FFF2-40B4-BE49-F238E27FC236}">
                <a16:creationId xmlns:a16="http://schemas.microsoft.com/office/drawing/2014/main" id="{43779DAD-D7E9-F729-C8E1-531232314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332026"/>
            <a:ext cx="5057240" cy="3160775"/>
          </a:xfrm>
          <a:prstGeom prst="rect">
            <a:avLst/>
          </a:prstGeom>
        </p:spPr>
      </p:pic>
    </p:spTree>
    <p:extLst>
      <p:ext uri="{BB962C8B-B14F-4D97-AF65-F5344CB8AC3E}">
        <p14:creationId xmlns:p14="http://schemas.microsoft.com/office/powerpoint/2010/main" val="3246833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53"/>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007661" y="1665872"/>
            <a:ext cx="4176672"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Romans 8:18</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2998" y="2355418"/>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“For I consider that the sufferings of this present time are not worthy to be compared with the </a:t>
            </a:r>
            <a:r>
              <a:rPr lang="en-US" sz="2600" b="1" dirty="0">
                <a:solidFill>
                  <a:schemeClr val="bg2">
                    <a:lumMod val="75000"/>
                    <a:lumOff val="25000"/>
                  </a:schemeClr>
                </a:solidFill>
                <a:latin typeface="Bierstadt" panose="020B0004020202020204" pitchFamily="34" charset="0"/>
              </a:rPr>
              <a:t>glory that is to be revealed to us</a:t>
            </a:r>
            <a:r>
              <a:rPr lang="en-US" sz="2600" dirty="0">
                <a:solidFill>
                  <a:schemeClr val="bg2">
                    <a:lumMod val="75000"/>
                    <a:lumOff val="25000"/>
                  </a:schemeClr>
                </a:solidFill>
                <a:latin typeface="Bierstadt" panose="020B0004020202020204" pitchFamily="34" charset="0"/>
              </a:rPr>
              <a:t>.”</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213164" y="499859"/>
            <a:ext cx="10031240"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Focus on the Eternal and not the Temporal</a:t>
            </a:r>
          </a:p>
        </p:txBody>
      </p:sp>
    </p:spTree>
    <p:extLst>
      <p:ext uri="{BB962C8B-B14F-4D97-AF65-F5344CB8AC3E}">
        <p14:creationId xmlns:p14="http://schemas.microsoft.com/office/powerpoint/2010/main" val="3163021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Shift in Perspective</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This world is passing away</a:t>
            </a:r>
          </a:p>
          <a:p>
            <a:pPr marL="514350" indent="-514350">
              <a:buFont typeface="+mj-lt"/>
              <a:buAutoNum type="romanUcPeriod"/>
            </a:pPr>
            <a:r>
              <a:rPr lang="en-US" sz="2600" dirty="0">
                <a:latin typeface="Bierstadt" panose="020B0004020202020204" pitchFamily="34" charset="0"/>
              </a:rPr>
              <a:t>Do not conform to this world</a:t>
            </a:r>
          </a:p>
          <a:p>
            <a:pPr marL="514350" indent="-514350">
              <a:buFont typeface="+mj-lt"/>
              <a:buAutoNum type="romanUcPeriod"/>
            </a:pPr>
            <a:r>
              <a:rPr lang="en-US" sz="2600" b="1" u="sng" dirty="0">
                <a:latin typeface="Bierstadt" panose="020B0004020202020204" pitchFamily="34" charset="0"/>
              </a:rPr>
              <a:t>Focus on the eternal and not the temporal</a:t>
            </a:r>
            <a:endParaRPr lang="en-US" sz="2400" b="1" u="sng" dirty="0">
              <a:latin typeface="Bierstadt" panose="020B0004020202020204" pitchFamily="34" charset="0"/>
            </a:endParaRPr>
          </a:p>
          <a:p>
            <a:pPr marL="514350" indent="-514350">
              <a:buFont typeface="+mj-lt"/>
              <a:buAutoNum type="romanUcPeriod"/>
            </a:pPr>
            <a:endParaRPr lang="en-US" sz="2600" dirty="0">
              <a:latin typeface="Bierstadt" panose="020B0004020202020204" pitchFamily="34" charset="0"/>
            </a:endParaRPr>
          </a:p>
        </p:txBody>
      </p:sp>
    </p:spTree>
    <p:extLst>
      <p:ext uri="{BB962C8B-B14F-4D97-AF65-F5344CB8AC3E}">
        <p14:creationId xmlns:p14="http://schemas.microsoft.com/office/powerpoint/2010/main" val="4845499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The Victorious Life</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b="1" u="sng" dirty="0">
                <a:latin typeface="Bierstadt" panose="020B0004020202020204" pitchFamily="34" charset="0"/>
              </a:rPr>
              <a:t>When does the victory happen?</a:t>
            </a:r>
          </a:p>
          <a:p>
            <a:pPr marL="514350" indent="-514350">
              <a:buFont typeface="+mj-lt"/>
              <a:buAutoNum type="romanUcPeriod"/>
            </a:pPr>
            <a:r>
              <a:rPr lang="en-US" sz="2600" dirty="0">
                <a:latin typeface="Bierstadt" panose="020B0004020202020204" pitchFamily="34" charset="0"/>
              </a:rPr>
              <a:t>“Final salvation?”</a:t>
            </a:r>
          </a:p>
          <a:p>
            <a:pPr marL="514350" indent="-514350">
              <a:buFont typeface="+mj-lt"/>
              <a:buAutoNum type="romanUcPeriod"/>
            </a:pPr>
            <a:r>
              <a:rPr lang="en-US" sz="2600" dirty="0">
                <a:latin typeface="Bierstadt" panose="020B0004020202020204" pitchFamily="34" charset="0"/>
              </a:rPr>
              <a:t>Why bear good fruit?</a:t>
            </a:r>
          </a:p>
        </p:txBody>
      </p:sp>
    </p:spTree>
    <p:extLst>
      <p:ext uri="{BB962C8B-B14F-4D97-AF65-F5344CB8AC3E}">
        <p14:creationId xmlns:p14="http://schemas.microsoft.com/office/powerpoint/2010/main" val="1685826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The Victorious Life</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When does the victory happen?</a:t>
            </a:r>
          </a:p>
          <a:p>
            <a:pPr marL="514350" indent="-514350">
              <a:buFont typeface="+mj-lt"/>
              <a:buAutoNum type="romanUcPeriod"/>
            </a:pPr>
            <a:r>
              <a:rPr lang="en-US" sz="2600" b="1" u="sng" dirty="0">
                <a:latin typeface="Bierstadt" panose="020B0004020202020204" pitchFamily="34" charset="0"/>
              </a:rPr>
              <a:t>“Final salvation?”</a:t>
            </a:r>
          </a:p>
          <a:p>
            <a:pPr marL="514350" indent="-514350">
              <a:buFont typeface="+mj-lt"/>
              <a:buAutoNum type="romanUcPeriod"/>
            </a:pPr>
            <a:r>
              <a:rPr lang="en-US" sz="2600" dirty="0">
                <a:latin typeface="Bierstadt" panose="020B0004020202020204" pitchFamily="34" charset="0"/>
              </a:rPr>
              <a:t>Why bear good fruit?</a:t>
            </a:r>
          </a:p>
        </p:txBody>
      </p:sp>
    </p:spTree>
    <p:extLst>
      <p:ext uri="{BB962C8B-B14F-4D97-AF65-F5344CB8AC3E}">
        <p14:creationId xmlns:p14="http://schemas.microsoft.com/office/powerpoint/2010/main" val="352280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4653479" y="881988"/>
            <a:ext cx="2885039" cy="657101"/>
          </a:xfrm>
        </p:spPr>
        <p:txBody>
          <a:bodyPr>
            <a:normAutofit fontScale="90000"/>
          </a:bodyPr>
          <a:lstStyle/>
          <a:p>
            <a:pPr algn="ctr"/>
            <a:r>
              <a:rPr lang="en-US" dirty="0">
                <a:latin typeface="Bierstadt" panose="020B0004020202020204" pitchFamily="34" charset="0"/>
              </a:rPr>
              <a:t>John Piper</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0" indent="0">
              <a:buNone/>
            </a:pPr>
            <a:r>
              <a:rPr lang="en-US" sz="2600" dirty="0">
                <a:latin typeface="Bierstadt" panose="020B0004020202020204" pitchFamily="34" charset="0"/>
              </a:rPr>
              <a:t>“These works of faith, and this obedience of faith, these fruits of the Spirit that come by faith, are necessary for our </a:t>
            </a:r>
            <a:r>
              <a:rPr lang="en-US" sz="2600" b="1" u="sng" dirty="0">
                <a:latin typeface="Bierstadt" panose="020B0004020202020204" pitchFamily="34" charset="0"/>
              </a:rPr>
              <a:t>final salvation</a:t>
            </a:r>
            <a:r>
              <a:rPr lang="en-US" sz="2600" dirty="0">
                <a:latin typeface="Bierstadt" panose="020B0004020202020204" pitchFamily="34" charset="0"/>
              </a:rPr>
              <a:t>. No holiness, no heaven. So, we should not speak of getting to heaven by faith alone the same way we are justified by faith alone.”</a:t>
            </a:r>
            <a:endParaRPr lang="en-US" sz="2200" dirty="0">
              <a:latin typeface="Bierstadt" panose="020B0004020202020204" pitchFamily="34" charset="0"/>
            </a:endParaRPr>
          </a:p>
        </p:txBody>
      </p:sp>
      <p:sp>
        <p:nvSpPr>
          <p:cNvPr id="4" name="Title 1">
            <a:extLst>
              <a:ext uri="{FF2B5EF4-FFF2-40B4-BE49-F238E27FC236}">
                <a16:creationId xmlns:a16="http://schemas.microsoft.com/office/drawing/2014/main" id="{DB98AA03-5BE1-664F-2C0F-392DF4C15114}"/>
              </a:ext>
            </a:extLst>
          </p:cNvPr>
          <p:cNvSpPr txBox="1">
            <a:spLocks/>
          </p:cNvSpPr>
          <p:nvPr/>
        </p:nvSpPr>
        <p:spPr>
          <a:xfrm>
            <a:off x="3384485" y="1341830"/>
            <a:ext cx="5423025" cy="657101"/>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1400" dirty="0">
                <a:latin typeface="Bierstadt" panose="020B0004020202020204" pitchFamily="34" charset="0"/>
              </a:rPr>
              <a:t>“Does God Really Save Us by Faith Alone?”</a:t>
            </a:r>
          </a:p>
        </p:txBody>
      </p:sp>
      <p:sp>
        <p:nvSpPr>
          <p:cNvPr id="5" name="TextBox 4">
            <a:extLst>
              <a:ext uri="{FF2B5EF4-FFF2-40B4-BE49-F238E27FC236}">
                <a16:creationId xmlns:a16="http://schemas.microsoft.com/office/drawing/2014/main" id="{E58173E4-63C3-4C13-B07B-B4F52D83F588}"/>
              </a:ext>
            </a:extLst>
          </p:cNvPr>
          <p:cNvSpPr txBox="1"/>
          <p:nvPr/>
        </p:nvSpPr>
        <p:spPr>
          <a:xfrm>
            <a:off x="1176950" y="6364586"/>
            <a:ext cx="9905999" cy="276999"/>
          </a:xfrm>
          <a:prstGeom prst="rect">
            <a:avLst/>
          </a:prstGeom>
          <a:noFill/>
        </p:spPr>
        <p:txBody>
          <a:bodyPr wrap="square" rtlCol="0">
            <a:spAutoFit/>
          </a:bodyPr>
          <a:lstStyle/>
          <a:p>
            <a:r>
              <a:rPr lang="en-US" sz="1200" dirty="0">
                <a:latin typeface="Bierstadt" panose="020B0004020202020204" pitchFamily="34" charset="0"/>
              </a:rPr>
              <a:t>John Piper, </a:t>
            </a:r>
            <a:r>
              <a:rPr lang="en-US" sz="1200" i="1" dirty="0">
                <a:latin typeface="Bierstadt" panose="020B0004020202020204" pitchFamily="34" charset="0"/>
              </a:rPr>
              <a:t>Does God Really Save Us by Faith Alone?, </a:t>
            </a:r>
            <a:r>
              <a:rPr lang="en-US" sz="1200" dirty="0">
                <a:latin typeface="Bierstadt" panose="020B0004020202020204" pitchFamily="34" charset="0"/>
              </a:rPr>
              <a:t>https://www.desiringgod.org/articles/does-god-really-save-us-by-faith-alone</a:t>
            </a:r>
          </a:p>
        </p:txBody>
      </p:sp>
      <p:pic>
        <p:nvPicPr>
          <p:cNvPr id="7" name="Picture 6" descr="A person in a suit sitting at a table&#10;&#10;Description automatically generated">
            <a:extLst>
              <a:ext uri="{FF2B5EF4-FFF2-40B4-BE49-F238E27FC236}">
                <a16:creationId xmlns:a16="http://schemas.microsoft.com/office/drawing/2014/main" id="{79531133-6B58-98A0-7F4D-39D7CFAF0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30" y="426415"/>
            <a:ext cx="1254639" cy="1566136"/>
          </a:xfrm>
          <a:prstGeom prst="rect">
            <a:avLst/>
          </a:prstGeom>
        </p:spPr>
      </p:pic>
    </p:spTree>
    <p:extLst>
      <p:ext uri="{BB962C8B-B14F-4D97-AF65-F5344CB8AC3E}">
        <p14:creationId xmlns:p14="http://schemas.microsoft.com/office/powerpoint/2010/main" val="3425333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612362" y="1770746"/>
            <a:ext cx="2967273"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1 John 5:4-5</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3000" y="2332026"/>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“For whatever is born of God overcomes the world; </a:t>
            </a:r>
            <a:r>
              <a:rPr lang="en-US" sz="2600" b="1" dirty="0">
                <a:solidFill>
                  <a:schemeClr val="bg2">
                    <a:lumMod val="75000"/>
                    <a:lumOff val="25000"/>
                  </a:schemeClr>
                </a:solidFill>
                <a:latin typeface="Bierstadt" panose="020B0004020202020204" pitchFamily="34" charset="0"/>
              </a:rPr>
              <a:t>and this the victory that has overcome the world – our faith. </a:t>
            </a:r>
            <a:r>
              <a:rPr lang="en-US" sz="2600" dirty="0">
                <a:solidFill>
                  <a:schemeClr val="bg2">
                    <a:lumMod val="75000"/>
                    <a:lumOff val="25000"/>
                  </a:schemeClr>
                </a:solidFill>
                <a:latin typeface="Bierstadt" panose="020B0004020202020204" pitchFamily="34" charset="0"/>
              </a:rPr>
              <a:t>Who is the one who overcomes the world, but he who believes that Jesus is the Son of God?” </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1775513" y="499859"/>
            <a:ext cx="8640969"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Faith is Evidence of Victory, not Works</a:t>
            </a:r>
          </a:p>
        </p:txBody>
      </p:sp>
    </p:spTree>
    <p:extLst>
      <p:ext uri="{BB962C8B-B14F-4D97-AF65-F5344CB8AC3E}">
        <p14:creationId xmlns:p14="http://schemas.microsoft.com/office/powerpoint/2010/main" val="1843938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a:xfrm>
            <a:off x="1000029" y="854828"/>
            <a:ext cx="10191939" cy="1360898"/>
          </a:xfrm>
        </p:spPr>
        <p:txBody>
          <a:bodyPr/>
          <a:lstStyle/>
          <a:p>
            <a:pPr algn="ctr"/>
            <a:r>
              <a:rPr lang="en-US" dirty="0">
                <a:latin typeface="Bierstadt" panose="020B0004020202020204" pitchFamily="34" charset="0"/>
              </a:rPr>
              <a:t>The Victorious Life</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When does the victory happen?</a:t>
            </a:r>
          </a:p>
          <a:p>
            <a:pPr marL="514350" indent="-514350">
              <a:buFont typeface="+mj-lt"/>
              <a:buAutoNum type="romanUcPeriod"/>
            </a:pPr>
            <a:r>
              <a:rPr lang="en-US" sz="2600" dirty="0">
                <a:latin typeface="Bierstadt" panose="020B0004020202020204" pitchFamily="34" charset="0"/>
              </a:rPr>
              <a:t>“Final salvation?”</a:t>
            </a:r>
          </a:p>
          <a:p>
            <a:pPr marL="514350" indent="-514350">
              <a:buFont typeface="+mj-lt"/>
              <a:buAutoNum type="romanUcPeriod"/>
            </a:pPr>
            <a:r>
              <a:rPr lang="en-US" sz="2600" b="1" u="sng" dirty="0">
                <a:latin typeface="Bierstadt" panose="020B0004020202020204" pitchFamily="34" charset="0"/>
              </a:rPr>
              <a:t>Why bear good fruit?</a:t>
            </a:r>
          </a:p>
        </p:txBody>
      </p:sp>
    </p:spTree>
    <p:extLst>
      <p:ext uri="{BB962C8B-B14F-4D97-AF65-F5344CB8AC3E}">
        <p14:creationId xmlns:p14="http://schemas.microsoft.com/office/powerpoint/2010/main" val="3487716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Conclusion</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The Believer is a Victor and Overcomer of the World</a:t>
            </a:r>
          </a:p>
          <a:p>
            <a:pPr marL="514350" indent="-514350">
              <a:buFont typeface="+mj-lt"/>
              <a:buAutoNum type="romanUcPeriod"/>
            </a:pPr>
            <a:r>
              <a:rPr lang="en-US" sz="2600" dirty="0">
                <a:latin typeface="Bierstadt" panose="020B0004020202020204" pitchFamily="34" charset="0"/>
              </a:rPr>
              <a:t>The Believer has Overcome:</a:t>
            </a:r>
          </a:p>
          <a:p>
            <a:pPr marL="742950" lvl="2" indent="-514350">
              <a:buFont typeface="+mj-lt"/>
              <a:buAutoNum type="alphaUcPeriod"/>
            </a:pPr>
            <a:r>
              <a:rPr lang="en-US" sz="2200" dirty="0">
                <a:latin typeface="Bierstadt" panose="020B0004020202020204" pitchFamily="34" charset="0"/>
              </a:rPr>
              <a:t>Satanic blinding, death and future judgement</a:t>
            </a:r>
          </a:p>
          <a:p>
            <a:pPr marL="514350" indent="-514350">
              <a:buFont typeface="+mj-lt"/>
              <a:buAutoNum type="romanUcPeriod"/>
            </a:pPr>
            <a:r>
              <a:rPr lang="en-US" sz="2600" dirty="0">
                <a:latin typeface="Bierstadt" panose="020B0004020202020204" pitchFamily="34" charset="0"/>
              </a:rPr>
              <a:t>How should this shift our perspective?</a:t>
            </a:r>
          </a:p>
          <a:p>
            <a:pPr marL="742950" lvl="2" indent="-514350">
              <a:buFont typeface="+mj-lt"/>
              <a:buAutoNum type="alphaUcPeriod"/>
            </a:pPr>
            <a:r>
              <a:rPr lang="en-US" sz="2200" dirty="0">
                <a:latin typeface="Bierstadt" panose="020B0004020202020204" pitchFamily="34" charset="0"/>
              </a:rPr>
              <a:t>Non-conformity to this world</a:t>
            </a:r>
          </a:p>
          <a:p>
            <a:pPr marL="742950" lvl="2" indent="-514350">
              <a:buFont typeface="+mj-lt"/>
              <a:buAutoNum type="alphaUcPeriod"/>
            </a:pPr>
            <a:r>
              <a:rPr lang="en-US" sz="2200" dirty="0">
                <a:latin typeface="Bierstadt" panose="020B0004020202020204" pitchFamily="34" charset="0"/>
              </a:rPr>
              <a:t>Focus on the eternal rather than the temporal</a:t>
            </a:r>
          </a:p>
        </p:txBody>
      </p:sp>
    </p:spTree>
    <p:extLst>
      <p:ext uri="{BB962C8B-B14F-4D97-AF65-F5344CB8AC3E}">
        <p14:creationId xmlns:p14="http://schemas.microsoft.com/office/powerpoint/2010/main" val="420902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Who is an overcomer of the World?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b="1" u="sng" dirty="0">
                <a:latin typeface="Bierstadt" panose="020B0004020202020204" pitchFamily="34" charset="0"/>
              </a:rPr>
              <a:t>Natural mind’s answer?</a:t>
            </a:r>
          </a:p>
          <a:p>
            <a:pPr marL="514350" indent="-514350">
              <a:buFont typeface="+mj-lt"/>
              <a:buAutoNum type="romanUcPeriod"/>
            </a:pPr>
            <a:r>
              <a:rPr lang="en-US" sz="2600" dirty="0">
                <a:latin typeface="Bierstadt" panose="020B0004020202020204" pitchFamily="34" charset="0"/>
              </a:rPr>
              <a:t>Biblical Answer?</a:t>
            </a:r>
          </a:p>
          <a:p>
            <a:pPr marL="742950" lvl="2" indent="-514350">
              <a:buFont typeface="+mj-lt"/>
              <a:buAutoNum type="alphaUcPeriod"/>
            </a:pPr>
            <a:endParaRPr lang="en-US" sz="2200" dirty="0">
              <a:latin typeface="Bierstadt" panose="020B0004020202020204" pitchFamily="34" charset="0"/>
            </a:endParaRPr>
          </a:p>
        </p:txBody>
      </p:sp>
      <p:pic>
        <p:nvPicPr>
          <p:cNvPr id="4" name="Picture 3" descr="A person riding a horse&#10;&#10;Description automatically generated">
            <a:extLst>
              <a:ext uri="{FF2B5EF4-FFF2-40B4-BE49-F238E27FC236}">
                <a16:creationId xmlns:a16="http://schemas.microsoft.com/office/drawing/2014/main" id="{D16F3CD9-6137-E8EE-F8A5-8EF251989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332026"/>
            <a:ext cx="5057240" cy="3160775"/>
          </a:xfrm>
          <a:prstGeom prst="rect">
            <a:avLst/>
          </a:prstGeom>
        </p:spPr>
      </p:pic>
    </p:spTree>
    <p:extLst>
      <p:ext uri="{BB962C8B-B14F-4D97-AF65-F5344CB8AC3E}">
        <p14:creationId xmlns:p14="http://schemas.microsoft.com/office/powerpoint/2010/main" val="315339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70D4-070E-7DE6-F2DF-ADD85F411BDA}"/>
              </a:ext>
            </a:extLst>
          </p:cNvPr>
          <p:cNvSpPr>
            <a:spLocks noGrp="1"/>
          </p:cNvSpPr>
          <p:nvPr>
            <p:ph type="title"/>
          </p:nvPr>
        </p:nvSpPr>
        <p:spPr/>
        <p:txBody>
          <a:bodyPr/>
          <a:lstStyle/>
          <a:p>
            <a:pPr algn="ctr"/>
            <a:r>
              <a:rPr lang="en-US" dirty="0">
                <a:latin typeface="Bierstadt" panose="020B0004020202020204" pitchFamily="34" charset="0"/>
              </a:rPr>
              <a:t>Who is an overcomer of the World?</a:t>
            </a:r>
          </a:p>
        </p:txBody>
      </p:sp>
      <p:sp>
        <p:nvSpPr>
          <p:cNvPr id="3" name="Content Placeholder 2">
            <a:extLst>
              <a:ext uri="{FF2B5EF4-FFF2-40B4-BE49-F238E27FC236}">
                <a16:creationId xmlns:a16="http://schemas.microsoft.com/office/drawing/2014/main" id="{8F232C4B-E3E7-C257-0933-B83335BC3557}"/>
              </a:ext>
            </a:extLst>
          </p:cNvPr>
          <p:cNvSpPr>
            <a:spLocks noGrp="1"/>
          </p:cNvSpPr>
          <p:nvPr>
            <p:ph idx="1"/>
          </p:nvPr>
        </p:nvSpPr>
        <p:spPr/>
        <p:txBody>
          <a:bodyPr>
            <a:normAutofit/>
          </a:bodyPr>
          <a:lstStyle/>
          <a:p>
            <a:pPr marL="514350" indent="-514350">
              <a:buFont typeface="+mj-lt"/>
              <a:buAutoNum type="romanUcPeriod"/>
            </a:pPr>
            <a:r>
              <a:rPr lang="en-US" sz="2600" dirty="0">
                <a:latin typeface="Bierstadt" panose="020B0004020202020204" pitchFamily="34" charset="0"/>
              </a:rPr>
              <a:t>Natural mind’s answer?</a:t>
            </a:r>
          </a:p>
          <a:p>
            <a:pPr marL="514350" indent="-514350">
              <a:buFont typeface="+mj-lt"/>
              <a:buAutoNum type="romanUcPeriod"/>
            </a:pPr>
            <a:r>
              <a:rPr lang="en-US" sz="2600" b="1" u="sng" dirty="0">
                <a:latin typeface="Bierstadt" panose="020B0004020202020204" pitchFamily="34" charset="0"/>
              </a:rPr>
              <a:t>Biblical Answer?</a:t>
            </a:r>
          </a:p>
          <a:p>
            <a:pPr marL="742950" lvl="2" indent="-514350">
              <a:buFont typeface="+mj-lt"/>
              <a:buAutoNum type="alphaUcPeriod"/>
            </a:pPr>
            <a:endParaRPr lang="en-US" sz="2200" dirty="0">
              <a:latin typeface="Bierstadt" panose="020B0004020202020204" pitchFamily="34" charset="0"/>
            </a:endParaRPr>
          </a:p>
        </p:txBody>
      </p:sp>
      <p:pic>
        <p:nvPicPr>
          <p:cNvPr id="4" name="Picture 3" descr="A person riding a horse&#10;&#10;Description automatically generated">
            <a:extLst>
              <a:ext uri="{FF2B5EF4-FFF2-40B4-BE49-F238E27FC236}">
                <a16:creationId xmlns:a16="http://schemas.microsoft.com/office/drawing/2014/main" id="{64C456FF-9C3F-AD41-2F2F-0AB009181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332026"/>
            <a:ext cx="5057240" cy="3160775"/>
          </a:xfrm>
          <a:prstGeom prst="rect">
            <a:avLst/>
          </a:prstGeom>
        </p:spPr>
      </p:pic>
    </p:spTree>
    <p:extLst>
      <p:ext uri="{BB962C8B-B14F-4D97-AF65-F5344CB8AC3E}">
        <p14:creationId xmlns:p14="http://schemas.microsoft.com/office/powerpoint/2010/main" val="252026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pen book on a table&#10;&#10;Description automatically generated">
            <a:extLst>
              <a:ext uri="{FF2B5EF4-FFF2-40B4-BE49-F238E27FC236}">
                <a16:creationId xmlns:a16="http://schemas.microsoft.com/office/drawing/2014/main" id="{60484655-D0DF-AA97-DDE6-D08EB0BFE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E60CB63-6A77-310E-AC0B-0B3F44C0E7FC}"/>
              </a:ext>
            </a:extLst>
          </p:cNvPr>
          <p:cNvSpPr txBox="1">
            <a:spLocks/>
          </p:cNvSpPr>
          <p:nvPr/>
        </p:nvSpPr>
        <p:spPr>
          <a:xfrm>
            <a:off x="4612362" y="1770746"/>
            <a:ext cx="2967273" cy="56128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sz="3200" dirty="0">
                <a:solidFill>
                  <a:schemeClr val="bg2">
                    <a:lumMod val="75000"/>
                    <a:lumOff val="25000"/>
                  </a:schemeClr>
                </a:solidFill>
                <a:latin typeface="Bierstadt" panose="020B0004020202020204" pitchFamily="34" charset="0"/>
              </a:rPr>
              <a:t>1 John 5:4-5</a:t>
            </a:r>
          </a:p>
        </p:txBody>
      </p:sp>
      <p:sp>
        <p:nvSpPr>
          <p:cNvPr id="5" name="Content Placeholder 2">
            <a:extLst>
              <a:ext uri="{FF2B5EF4-FFF2-40B4-BE49-F238E27FC236}">
                <a16:creationId xmlns:a16="http://schemas.microsoft.com/office/drawing/2014/main" id="{EBAAEB3C-9146-BFA4-DF1D-012BDF950021}"/>
              </a:ext>
            </a:extLst>
          </p:cNvPr>
          <p:cNvSpPr txBox="1">
            <a:spLocks/>
          </p:cNvSpPr>
          <p:nvPr/>
        </p:nvSpPr>
        <p:spPr>
          <a:xfrm>
            <a:off x="1143000" y="2332026"/>
            <a:ext cx="9905999" cy="356711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2">
                    <a:lumMod val="75000"/>
                    <a:lumOff val="25000"/>
                  </a:schemeClr>
                </a:solidFill>
                <a:latin typeface="Bierstadt" panose="020B0004020202020204" pitchFamily="34" charset="0"/>
              </a:rPr>
              <a:t>“For </a:t>
            </a:r>
            <a:r>
              <a:rPr lang="en-US" sz="2600" b="1" i="1" dirty="0">
                <a:solidFill>
                  <a:schemeClr val="bg2">
                    <a:lumMod val="75000"/>
                    <a:lumOff val="25000"/>
                  </a:schemeClr>
                </a:solidFill>
                <a:latin typeface="Bierstadt" panose="020B0004020202020204" pitchFamily="34" charset="0"/>
              </a:rPr>
              <a:t>whatever is born of God </a:t>
            </a:r>
            <a:r>
              <a:rPr lang="en-US" sz="2600" dirty="0">
                <a:solidFill>
                  <a:schemeClr val="bg2">
                    <a:lumMod val="75000"/>
                    <a:lumOff val="25000"/>
                  </a:schemeClr>
                </a:solidFill>
                <a:latin typeface="Bierstadt" panose="020B0004020202020204" pitchFamily="34" charset="0"/>
              </a:rPr>
              <a:t>overcomes the world; and this the victory that has overcome the world – our faith. Who is the one who overcomes the world, but he </a:t>
            </a:r>
            <a:r>
              <a:rPr lang="en-US" sz="2600" b="1" i="1" dirty="0">
                <a:solidFill>
                  <a:schemeClr val="bg2">
                    <a:lumMod val="75000"/>
                    <a:lumOff val="25000"/>
                  </a:schemeClr>
                </a:solidFill>
                <a:latin typeface="Bierstadt" panose="020B0004020202020204" pitchFamily="34" charset="0"/>
              </a:rPr>
              <a:t>who believes that Jesus is the Son of God?” </a:t>
            </a:r>
          </a:p>
        </p:txBody>
      </p:sp>
      <p:sp>
        <p:nvSpPr>
          <p:cNvPr id="6" name="Title 1">
            <a:extLst>
              <a:ext uri="{FF2B5EF4-FFF2-40B4-BE49-F238E27FC236}">
                <a16:creationId xmlns:a16="http://schemas.microsoft.com/office/drawing/2014/main" id="{CE4429F8-6B99-1217-5340-28221A2C6A88}"/>
              </a:ext>
            </a:extLst>
          </p:cNvPr>
          <p:cNvSpPr txBox="1">
            <a:spLocks/>
          </p:cNvSpPr>
          <p:nvPr/>
        </p:nvSpPr>
        <p:spPr>
          <a:xfrm>
            <a:off x="2159815" y="499859"/>
            <a:ext cx="7872368" cy="666154"/>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algn="ctr"/>
            <a:r>
              <a:rPr lang="en-US" dirty="0">
                <a:solidFill>
                  <a:schemeClr val="bg2">
                    <a:lumMod val="75000"/>
                    <a:lumOff val="25000"/>
                  </a:schemeClr>
                </a:solidFill>
                <a:latin typeface="Bierstadt" panose="020B0004020202020204" pitchFamily="34" charset="0"/>
              </a:rPr>
              <a:t>Who is an overcomer of the world?</a:t>
            </a:r>
          </a:p>
        </p:txBody>
      </p:sp>
    </p:spTree>
    <p:extLst>
      <p:ext uri="{BB962C8B-B14F-4D97-AF65-F5344CB8AC3E}">
        <p14:creationId xmlns:p14="http://schemas.microsoft.com/office/powerpoint/2010/main" val="3100076949"/>
      </p:ext>
    </p:extLst>
  </p:cSld>
  <p:clrMapOvr>
    <a:masterClrMapping/>
  </p:clrMapOvr>
</p:sld>
</file>

<file path=ppt/theme/theme1.xml><?xml version="1.0" encoding="utf-8"?>
<a:theme xmlns:a="http://schemas.openxmlformats.org/drawingml/2006/main" name="Regatta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764</TotalTime>
  <Words>3169</Words>
  <Application>Microsoft Office PowerPoint</Application>
  <PresentationFormat>Widescreen</PresentationFormat>
  <Paragraphs>259</Paragraphs>
  <Slides>67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Aptos</vt:lpstr>
      <vt:lpstr>Arial</vt:lpstr>
      <vt:lpstr>Bierstadt</vt:lpstr>
      <vt:lpstr>Walbaum Display</vt:lpstr>
      <vt:lpstr>RegattaVTI</vt:lpstr>
      <vt:lpstr>Victory in christ</vt:lpstr>
      <vt:lpstr>PowerPoint Presentation</vt:lpstr>
      <vt:lpstr>Overcoming this World?</vt:lpstr>
      <vt:lpstr>1 John – Introductory Matters</vt:lpstr>
      <vt:lpstr>1 John – Introductory Matters</vt:lpstr>
      <vt:lpstr>Who is an overcomer of the World?</vt:lpstr>
      <vt:lpstr>Who is an overcomer of the World?</vt:lpstr>
      <vt:lpstr>Who is an overcomer of the World?</vt:lpstr>
      <vt:lpstr>PowerPoint Presentation</vt:lpstr>
      <vt:lpstr>Who is the one that is born of God?</vt:lpstr>
      <vt:lpstr>What it Means to be Born of God</vt:lpstr>
      <vt:lpstr>What it Means to be Born of God</vt:lpstr>
      <vt:lpstr>PowerPoint Presentation</vt:lpstr>
      <vt:lpstr>PowerPoint Presentation</vt:lpstr>
      <vt:lpstr>What it Means to be Born of God</vt:lpstr>
      <vt:lpstr>What it Means to be Born of God</vt:lpstr>
      <vt:lpstr>PowerPoint Presentation</vt:lpstr>
      <vt:lpstr>PowerPoint Presentation</vt:lpstr>
      <vt:lpstr>PowerPoint Presentation</vt:lpstr>
      <vt:lpstr>PowerPoint Presentation</vt:lpstr>
      <vt:lpstr>Who is an overcomer of the World?</vt:lpstr>
      <vt:lpstr>What does it mean to be a victor in Christ and an overcomer of this world? </vt:lpstr>
      <vt:lpstr>PowerPoint Presentation</vt:lpstr>
      <vt:lpstr>What Does it Mean to be a Victor in Christ and an Overcomer of this World? </vt:lpstr>
      <vt:lpstr>What Does it Mean to be a Victor in Christ and an Overcomer of this World? </vt:lpstr>
      <vt:lpstr>Zane Hodges</vt:lpstr>
      <vt:lpstr>PowerPoint Presentation</vt:lpstr>
      <vt:lpstr>PowerPoint Presentation</vt:lpstr>
      <vt:lpstr>PowerPoint Presentation</vt:lpstr>
      <vt:lpstr>Faith is Evidence We’ve Overcome the World</vt:lpstr>
      <vt:lpstr>PowerPoint Presentation</vt:lpstr>
      <vt:lpstr>PowerPoint Presentation</vt:lpstr>
      <vt:lpstr>Faith is Evidence We’ve Overcome the World</vt:lpstr>
      <vt:lpstr>Faith is Evidence We’ve Overcome the World</vt:lpstr>
      <vt:lpstr>Victory over Death and Judgement</vt:lpstr>
      <vt:lpstr>Victory over Death and Judgement</vt:lpstr>
      <vt:lpstr>Steven W. Waterhouse</vt:lpstr>
      <vt:lpstr>PowerPoint Presentation</vt:lpstr>
      <vt:lpstr>Victory over Death and Judgement</vt:lpstr>
      <vt:lpstr>PowerPoint Presentation</vt:lpstr>
      <vt:lpstr>PowerPoint Presentation</vt:lpstr>
      <vt:lpstr>Shift in Perspective</vt:lpstr>
      <vt:lpstr>Shift in Perspective</vt:lpstr>
      <vt:lpstr>PowerPoint Presentation</vt:lpstr>
      <vt:lpstr>This World is Passing Away</vt:lpstr>
      <vt:lpstr>This World is Passing Away</vt:lpstr>
      <vt:lpstr>This World is Passing Away</vt:lpstr>
      <vt:lpstr>Shift in Perspective</vt:lpstr>
      <vt:lpstr>Do not Conform to this World</vt:lpstr>
      <vt:lpstr>PowerPoint Presentation</vt:lpstr>
      <vt:lpstr>Do not Conform to this World</vt:lpstr>
      <vt:lpstr>PowerPoint Presentation</vt:lpstr>
      <vt:lpstr>PowerPoint Presentation</vt:lpstr>
      <vt:lpstr>Do not Conform to this World</vt:lpstr>
      <vt:lpstr>PowerPoint Presentation</vt:lpstr>
      <vt:lpstr>PowerPoint Presentation</vt:lpstr>
      <vt:lpstr>PowerPoint Presentation</vt:lpstr>
      <vt:lpstr>Shift in Perspective</vt:lpstr>
      <vt:lpstr>PowerPoint Presentation</vt:lpstr>
      <vt:lpstr>PowerPoint Presentation</vt:lpstr>
      <vt:lpstr>Shift in Perspective</vt:lpstr>
      <vt:lpstr>The Victorious Life</vt:lpstr>
      <vt:lpstr>The Victorious Life</vt:lpstr>
      <vt:lpstr>John Piper</vt:lpstr>
      <vt:lpstr>PowerPoint Presentation</vt:lpstr>
      <vt:lpstr>The Victorious Life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Smith</dc:creator>
  <cp:lastModifiedBy>Jonathan Smith</cp:lastModifiedBy>
  <cp:revision>93</cp:revision>
  <dcterms:created xsi:type="dcterms:W3CDTF">2024-09-21T15:11:36Z</dcterms:created>
  <dcterms:modified xsi:type="dcterms:W3CDTF">2025-04-25T21:48:54Z</dcterms:modified>
</cp:coreProperties>
</file>