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771" r:id="rId2"/>
  </p:sldMasterIdLst>
  <p:notesMasterIdLst>
    <p:notesMasterId r:id="rId64"/>
  </p:notesMasterIdLst>
  <p:handoutMasterIdLst>
    <p:handoutMasterId r:id="rId65"/>
  </p:handoutMasterIdLst>
  <p:sldIdLst>
    <p:sldId id="6881" r:id="rId3"/>
    <p:sldId id="6984" r:id="rId4"/>
    <p:sldId id="6883" r:id="rId5"/>
    <p:sldId id="7173" r:id="rId6"/>
    <p:sldId id="6885" r:id="rId7"/>
    <p:sldId id="7231" r:id="rId8"/>
    <p:sldId id="7115" r:id="rId9"/>
    <p:sldId id="7116" r:id="rId10"/>
    <p:sldId id="7117" r:id="rId11"/>
    <p:sldId id="7233" r:id="rId12"/>
    <p:sldId id="7232" r:id="rId13"/>
    <p:sldId id="7238" r:id="rId14"/>
    <p:sldId id="7234" r:id="rId15"/>
    <p:sldId id="7235" r:id="rId16"/>
    <p:sldId id="7236" r:id="rId17"/>
    <p:sldId id="7237" r:id="rId18"/>
    <p:sldId id="7203" r:id="rId19"/>
    <p:sldId id="7239" r:id="rId20"/>
    <p:sldId id="6646" r:id="rId21"/>
    <p:sldId id="4675" r:id="rId22"/>
    <p:sldId id="6296" r:id="rId23"/>
    <p:sldId id="6314" r:id="rId24"/>
    <p:sldId id="6859" r:id="rId25"/>
    <p:sldId id="7215" r:id="rId26"/>
    <p:sldId id="6434" r:id="rId27"/>
    <p:sldId id="7240" r:id="rId28"/>
    <p:sldId id="7038" r:id="rId29"/>
    <p:sldId id="6810" r:id="rId30"/>
    <p:sldId id="6811" r:id="rId31"/>
    <p:sldId id="6863" r:id="rId32"/>
    <p:sldId id="7241" r:id="rId33"/>
    <p:sldId id="7244" r:id="rId34"/>
    <p:sldId id="7242" r:id="rId35"/>
    <p:sldId id="7221" r:id="rId36"/>
    <p:sldId id="7245" r:id="rId37"/>
    <p:sldId id="7246" r:id="rId38"/>
    <p:sldId id="7247" r:id="rId39"/>
    <p:sldId id="2645" r:id="rId40"/>
    <p:sldId id="2651" r:id="rId41"/>
    <p:sldId id="2650" r:id="rId42"/>
    <p:sldId id="7248" r:id="rId43"/>
    <p:sldId id="2691" r:id="rId44"/>
    <p:sldId id="7249" r:id="rId45"/>
    <p:sldId id="7250" r:id="rId46"/>
    <p:sldId id="7251" r:id="rId47"/>
    <p:sldId id="7252" r:id="rId48"/>
    <p:sldId id="7253" r:id="rId49"/>
    <p:sldId id="7254" r:id="rId50"/>
    <p:sldId id="2331" r:id="rId51"/>
    <p:sldId id="7255" r:id="rId52"/>
    <p:sldId id="7174" r:id="rId53"/>
    <p:sldId id="7214" r:id="rId54"/>
    <p:sldId id="7256" r:id="rId55"/>
    <p:sldId id="7210" r:id="rId56"/>
    <p:sldId id="7257" r:id="rId57"/>
    <p:sldId id="7258" r:id="rId58"/>
    <p:sldId id="4641" r:id="rId59"/>
    <p:sldId id="446" r:id="rId60"/>
    <p:sldId id="6981" r:id="rId61"/>
    <p:sldId id="7259" r:id="rId62"/>
    <p:sldId id="7260" r:id="rId63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0066"/>
    <a:srgbClr val="0000CC"/>
    <a:srgbClr val="000066"/>
    <a:srgbClr val="FF99FF"/>
    <a:srgbClr val="FFCCFF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4D0392-94C8-40EC-A5D7-F5C83A9617DA}" v="2" dt="2021-05-06T00:31:27.4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59" autoAdjust="0"/>
    <p:restoredTop sz="95478" autoAdjust="0"/>
  </p:normalViewPr>
  <p:slideViewPr>
    <p:cSldViewPr>
      <p:cViewPr varScale="1">
        <p:scale>
          <a:sx n="120" d="100"/>
          <a:sy n="120" d="100"/>
        </p:scale>
        <p:origin x="123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1" d="100"/>
          <a:sy n="91" d="100"/>
        </p:scale>
        <p:origin x="257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m McGowan" userId="e2c7446dd3aca506" providerId="LiveId" clId="{724D0392-94C8-40EC-A5D7-F5C83A9617DA}"/>
    <pc:docChg chg="custSel addSld delSld modSld sldOrd">
      <pc:chgData name="Jim McGowan" userId="e2c7446dd3aca506" providerId="LiveId" clId="{724D0392-94C8-40EC-A5D7-F5C83A9617DA}" dt="2021-05-06T00:35:36.786" v="112" actId="1036"/>
      <pc:docMkLst>
        <pc:docMk/>
      </pc:docMkLst>
      <pc:sldChg chg="addSp delSp modSp del mod">
        <pc:chgData name="Jim McGowan" userId="e2c7446dd3aca506" providerId="LiveId" clId="{724D0392-94C8-40EC-A5D7-F5C83A9617DA}" dt="2021-05-06T00:31:43.502" v="56" actId="47"/>
        <pc:sldMkLst>
          <pc:docMk/>
          <pc:sldMk cId="2218675284" sldId="3866"/>
        </pc:sldMkLst>
        <pc:spChg chg="mod">
          <ac:chgData name="Jim McGowan" userId="e2c7446dd3aca506" providerId="LiveId" clId="{724D0392-94C8-40EC-A5D7-F5C83A9617DA}" dt="2021-05-06T00:30:05.811" v="44" actId="108"/>
          <ac:spMkLst>
            <pc:docMk/>
            <pc:sldMk cId="2218675284" sldId="3866"/>
            <ac:spMk id="134147" creationId="{00000000-0000-0000-0000-000000000000}"/>
          </ac:spMkLst>
        </pc:spChg>
        <pc:graphicFrameChg chg="add del modGraphic">
          <ac:chgData name="Jim McGowan" userId="e2c7446dd3aca506" providerId="LiveId" clId="{724D0392-94C8-40EC-A5D7-F5C83A9617DA}" dt="2021-05-06T00:29:59.189" v="43" actId="478"/>
          <ac:graphicFrameMkLst>
            <pc:docMk/>
            <pc:sldMk cId="2218675284" sldId="3866"/>
            <ac:graphicFrameMk id="4" creationId="{1279C9D3-2BB5-493F-9EA4-85B6EBDE5039}"/>
          </ac:graphicFrameMkLst>
        </pc:graphicFrameChg>
      </pc:sldChg>
      <pc:sldChg chg="delSp modSp del mod">
        <pc:chgData name="Jim McGowan" userId="e2c7446dd3aca506" providerId="LiveId" clId="{724D0392-94C8-40EC-A5D7-F5C83A9617DA}" dt="2021-05-06T00:31:49.851" v="57" actId="47"/>
        <pc:sldMkLst>
          <pc:docMk/>
          <pc:sldMk cId="3238849853" sldId="7201"/>
        </pc:sldMkLst>
        <pc:spChg chg="del mod">
          <ac:chgData name="Jim McGowan" userId="e2c7446dd3aca506" providerId="LiveId" clId="{724D0392-94C8-40EC-A5D7-F5C83A9617DA}" dt="2021-05-06T00:30:51.890" v="48" actId="478"/>
          <ac:spMkLst>
            <pc:docMk/>
            <pc:sldMk cId="3238849853" sldId="7201"/>
            <ac:spMk id="134147" creationId="{00000000-0000-0000-0000-000000000000}"/>
          </ac:spMkLst>
        </pc:spChg>
      </pc:sldChg>
      <pc:sldChg chg="addSp delSp modSp new mod ord">
        <pc:chgData name="Jim McGowan" userId="e2c7446dd3aca506" providerId="LiveId" clId="{724D0392-94C8-40EC-A5D7-F5C83A9617DA}" dt="2021-05-06T00:35:04.444" v="101" actId="5793"/>
        <pc:sldMkLst>
          <pc:docMk/>
          <pc:sldMk cId="2142007631" sldId="7203"/>
        </pc:sldMkLst>
        <pc:spChg chg="add mod">
          <ac:chgData name="Jim McGowan" userId="e2c7446dd3aca506" providerId="LiveId" clId="{724D0392-94C8-40EC-A5D7-F5C83A9617DA}" dt="2021-05-06T00:35:04.444" v="101" actId="5793"/>
          <ac:spMkLst>
            <pc:docMk/>
            <pc:sldMk cId="2142007631" sldId="7203"/>
            <ac:spMk id="3" creationId="{78D54D29-A38C-40C3-941D-9AD3C8BEB086}"/>
          </ac:spMkLst>
        </pc:spChg>
        <pc:picChg chg="add mod ord">
          <ac:chgData name="Jim McGowan" userId="e2c7446dd3aca506" providerId="LiveId" clId="{724D0392-94C8-40EC-A5D7-F5C83A9617DA}" dt="2021-05-06T00:31:10.670" v="50" actId="167"/>
          <ac:picMkLst>
            <pc:docMk/>
            <pc:sldMk cId="2142007631" sldId="7203"/>
            <ac:picMk id="4" creationId="{7B46A27F-C7ED-4DEC-A8E7-43786CF0CC74}"/>
          </ac:picMkLst>
        </pc:picChg>
        <pc:picChg chg="add del mod">
          <ac:chgData name="Jim McGowan" userId="e2c7446dd3aca506" providerId="LiveId" clId="{724D0392-94C8-40EC-A5D7-F5C83A9617DA}" dt="2021-05-06T00:32:23.243" v="76" actId="478"/>
          <ac:picMkLst>
            <pc:docMk/>
            <pc:sldMk cId="2142007631" sldId="7203"/>
            <ac:picMk id="5" creationId="{31767E93-2E47-4847-ADF4-F4B66A063E15}"/>
          </ac:picMkLst>
        </pc:picChg>
      </pc:sldChg>
      <pc:sldChg chg="modSp add mod">
        <pc:chgData name="Jim McGowan" userId="e2c7446dd3aca506" providerId="LiveId" clId="{724D0392-94C8-40EC-A5D7-F5C83A9617DA}" dt="2021-05-06T00:35:36.786" v="112" actId="1036"/>
        <pc:sldMkLst>
          <pc:docMk/>
          <pc:sldMk cId="598702200" sldId="7204"/>
        </pc:sldMkLst>
        <pc:spChg chg="mod">
          <ac:chgData name="Jim McGowan" userId="e2c7446dd3aca506" providerId="LiveId" clId="{724D0392-94C8-40EC-A5D7-F5C83A9617DA}" dt="2021-05-06T00:35:17.230" v="102" actId="6549"/>
          <ac:spMkLst>
            <pc:docMk/>
            <pc:sldMk cId="598702200" sldId="7204"/>
            <ac:spMk id="3" creationId="{78D54D29-A38C-40C3-941D-9AD3C8BEB086}"/>
          </ac:spMkLst>
        </pc:spChg>
        <pc:picChg chg="mod">
          <ac:chgData name="Jim McGowan" userId="e2c7446dd3aca506" providerId="LiveId" clId="{724D0392-94C8-40EC-A5D7-F5C83A9617DA}" dt="2021-05-06T00:35:36.786" v="112" actId="1036"/>
          <ac:picMkLst>
            <pc:docMk/>
            <pc:sldMk cId="598702200" sldId="7204"/>
            <ac:picMk id="5" creationId="{31767E93-2E47-4847-ADF4-F4B66A063E15}"/>
          </ac:picMkLst>
        </pc:picChg>
      </pc:sldChg>
    </pc:docChg>
  </pc:docChgLst>
  <pc:docChgLst>
    <pc:chgData name="Jim McGowan" userId="e2c7446dd3aca506" providerId="LiveId" clId="{AF9EEA1C-1F64-4EF4-9C23-5B2ECBB9B095}"/>
    <pc:docChg chg="modSld">
      <pc:chgData name="Jim McGowan" userId="e2c7446dd3aca506" providerId="LiveId" clId="{AF9EEA1C-1F64-4EF4-9C23-5B2ECBB9B095}" dt="2021-04-29T00:26:42.457" v="8" actId="20577"/>
      <pc:docMkLst>
        <pc:docMk/>
      </pc:docMkLst>
      <pc:sldChg chg="modSp mod">
        <pc:chgData name="Jim McGowan" userId="e2c7446dd3aca506" providerId="LiveId" clId="{AF9EEA1C-1F64-4EF4-9C23-5B2ECBB9B095}" dt="2021-04-29T00:26:42.457" v="8" actId="20577"/>
        <pc:sldMkLst>
          <pc:docMk/>
          <pc:sldMk cId="0" sldId="446"/>
        </pc:sldMkLst>
        <pc:spChg chg="mod">
          <ac:chgData name="Jim McGowan" userId="e2c7446dd3aca506" providerId="LiveId" clId="{AF9EEA1C-1F64-4EF4-9C23-5B2ECBB9B095}" dt="2021-04-29T00:26:42.457" v="8" actId="20577"/>
          <ac:spMkLst>
            <pc:docMk/>
            <pc:sldMk cId="0" sldId="446"/>
            <ac:spMk id="20482" creationId="{592F55D8-9CA3-4032-B2AD-26AFF97866E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AED2A9-D9A5-4DD8-87C9-C53EA1497A3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1" cy="481726"/>
          </a:xfrm>
          <a:prstGeom prst="rect">
            <a:avLst/>
          </a:prstGeom>
        </p:spPr>
        <p:txBody>
          <a:bodyPr vert="horz" lIns="96650" tIns="48325" rIns="96650" bIns="48325" rtlCol="0" anchor="b"/>
          <a:lstStyle>
            <a:lvl1pPr algn="r">
              <a:defRPr sz="1300"/>
            </a:lvl1pPr>
          </a:lstStyle>
          <a:p>
            <a:fld id="{4E4B6840-B310-4767-9CB1-730B0EC913A8}" type="slidenum">
              <a:rPr lang="en-US" smtClean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1748C50-F573-40D1-9290-8CBBC80C214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098516"/>
            <a:ext cx="3381248" cy="502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3090" tIns="51546" rIns="103090" bIns="51546" numCol="1" anchor="b" anchorCtr="0" compatLnSpc="1">
            <a:prstTxWarp prst="textNoShape">
              <a:avLst/>
            </a:prstTxWarp>
          </a:bodyPr>
          <a:lstStyle>
            <a:lvl1pPr defTabSz="974842" eaLnBrk="1" hangingPunct="1">
              <a:defRPr sz="15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>
                <a:latin typeface="Calibri" panose="020F0502020204030204" pitchFamily="34" charset="0"/>
              </a:rPr>
              <a:t>Sugar Land Bible Church</a:t>
            </a:r>
          </a:p>
        </p:txBody>
      </p:sp>
      <p:sp>
        <p:nvSpPr>
          <p:cNvPr id="7" name="Header Placeholder 1">
            <a:extLst>
              <a:ext uri="{FF2B5EF4-FFF2-40B4-BE49-F238E27FC236}">
                <a16:creationId xmlns:a16="http://schemas.microsoft.com/office/drawing/2014/main" id="{ECE9C2CB-32EA-41FC-BB55-681B46CF5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733975" y="76200"/>
            <a:ext cx="3847253" cy="762000"/>
          </a:xfrm>
          <a:prstGeom prst="rect">
            <a:avLst/>
          </a:prstGeom>
        </p:spPr>
        <p:txBody>
          <a:bodyPr vert="horz" lIns="113073" tIns="56536" rIns="113073" bIns="56536" rtlCol="0"/>
          <a:lstStyle>
            <a:lvl1pPr algn="ctr">
              <a:defRPr sz="16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sz="1500" dirty="0"/>
              <a:t>Dr. Andy Woods</a:t>
            </a:r>
          </a:p>
          <a:p>
            <a:pPr>
              <a:defRPr/>
            </a:pPr>
            <a:r>
              <a:rPr lang="en-US" sz="1500" dirty="0"/>
              <a:t>027 - James 5:7-12</a:t>
            </a:r>
          </a:p>
          <a:p>
            <a:pPr>
              <a:defRPr/>
            </a:pPr>
            <a:r>
              <a:rPr lang="en-US" sz="1500" dirty="0"/>
              <a:t>05-12-2021</a:t>
            </a:r>
          </a:p>
        </p:txBody>
      </p:sp>
    </p:spTree>
    <p:extLst>
      <p:ext uri="{BB962C8B-B14F-4D97-AF65-F5344CB8AC3E}">
        <p14:creationId xmlns:p14="http://schemas.microsoft.com/office/powerpoint/2010/main" val="7972303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70238" cy="481013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1"/>
            <a:ext cx="3170238" cy="481013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734CF6D9-3ED1-491D-ABBF-4171F7330A3B}" type="datetimeFigureOut">
              <a:rPr lang="en-US" smtClean="0"/>
              <a:pPr/>
              <a:t>4/14/2025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5" rIns="91429" bIns="4571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4"/>
            <a:ext cx="5851525" cy="3779837"/>
          </a:xfrm>
          <a:prstGeom prst="rect">
            <a:avLst/>
          </a:prstGeom>
        </p:spPr>
        <p:txBody>
          <a:bodyPr vert="horz" lIns="91429" tIns="45715" rIns="91429" bIns="457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6AE4B972-4244-4A88-9730-342E1454F0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4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Rapture and Bema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Dr. Andy Woods - The Coming Kingdom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11/8/2017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Calibri" panose="020F0502020204030204" pitchFamily="34" charset="0"/>
              </a:rPr>
              <a:t>Sugar Land BIble Church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B1F4E4D5-D111-482F-97CA-316C84D86ECF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757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722DEA6B-EF80-4905-9D4B-8DD89E4DB00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DB75B705-10E4-45CA-8D6B-B704BCBA79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1059CB4A-2959-4C58-94AE-47A4087AB9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5">
                <a:extLst>
                  <a:ext uri="{FF2B5EF4-FFF2-40B4-BE49-F238E27FC236}">
                    <a16:creationId xmlns:a16="http://schemas.microsoft.com/office/drawing/2014/main" id="{77E54CF9-1507-4E63-8064-D7E95B225A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8" name="Rectangle 6">
                <a:extLst>
                  <a:ext uri="{FF2B5EF4-FFF2-40B4-BE49-F238E27FC236}">
                    <a16:creationId xmlns:a16="http://schemas.microsoft.com/office/drawing/2014/main" id="{AB04FBDB-3975-4573-8A5A-D145DCF858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9" name="Rectangle 7">
                <a:extLst>
                  <a:ext uri="{FF2B5EF4-FFF2-40B4-BE49-F238E27FC236}">
                    <a16:creationId xmlns:a16="http://schemas.microsoft.com/office/drawing/2014/main" id="{D6AE5C58-17E5-44E8-84DF-6E3A5F88D5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" name="Rectangle 8">
                <a:extLst>
                  <a:ext uri="{FF2B5EF4-FFF2-40B4-BE49-F238E27FC236}">
                    <a16:creationId xmlns:a16="http://schemas.microsoft.com/office/drawing/2014/main" id="{8BE1B3F6-2309-41EB-80C4-0434C99797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1" name="Rectangle 9">
                <a:extLst>
                  <a:ext uri="{FF2B5EF4-FFF2-40B4-BE49-F238E27FC236}">
                    <a16:creationId xmlns:a16="http://schemas.microsoft.com/office/drawing/2014/main" id="{EF1D44D0-51B5-4A4A-BAF1-47352314C7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2" name="Rectangle 10">
                <a:extLst>
                  <a:ext uri="{FF2B5EF4-FFF2-40B4-BE49-F238E27FC236}">
                    <a16:creationId xmlns:a16="http://schemas.microsoft.com/office/drawing/2014/main" id="{6C5D6786-88C5-4363-9DE0-48812875B0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3" name="Rectangle 11">
                <a:extLst>
                  <a:ext uri="{FF2B5EF4-FFF2-40B4-BE49-F238E27FC236}">
                    <a16:creationId xmlns:a16="http://schemas.microsoft.com/office/drawing/2014/main" id="{F56A9F91-D184-4B62-8600-796BD50514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4" name="Rectangle 12">
                <a:extLst>
                  <a:ext uri="{FF2B5EF4-FFF2-40B4-BE49-F238E27FC236}">
                    <a16:creationId xmlns:a16="http://schemas.microsoft.com/office/drawing/2014/main" id="{85A6D734-FC30-460B-B868-4CCDEBB37C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5" name="Rectangle 13">
                <a:extLst>
                  <a:ext uri="{FF2B5EF4-FFF2-40B4-BE49-F238E27FC236}">
                    <a16:creationId xmlns:a16="http://schemas.microsoft.com/office/drawing/2014/main" id="{FBAE3283-AFB0-4AF1-BCFB-ED848FB6D8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6" name="Rectangle 14">
                <a:extLst>
                  <a:ext uri="{FF2B5EF4-FFF2-40B4-BE49-F238E27FC236}">
                    <a16:creationId xmlns:a16="http://schemas.microsoft.com/office/drawing/2014/main" id="{8FE3865A-E51A-4D04-851A-BF1ACB7C83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7" name="Rectangle 15">
                <a:extLst>
                  <a:ext uri="{FF2B5EF4-FFF2-40B4-BE49-F238E27FC236}">
                    <a16:creationId xmlns:a16="http://schemas.microsoft.com/office/drawing/2014/main" id="{8835C84A-F99D-4900-9E35-3DADD059AE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8" name="Rectangle 16">
                <a:extLst>
                  <a:ext uri="{FF2B5EF4-FFF2-40B4-BE49-F238E27FC236}">
                    <a16:creationId xmlns:a16="http://schemas.microsoft.com/office/drawing/2014/main" id="{DA393492-A5BA-45F4-9577-577F5EFC7A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9" name="Rectangle 17">
                <a:extLst>
                  <a:ext uri="{FF2B5EF4-FFF2-40B4-BE49-F238E27FC236}">
                    <a16:creationId xmlns:a16="http://schemas.microsoft.com/office/drawing/2014/main" id="{B736BF7A-84AE-4AC7-A0A0-0345B7C99C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0" name="Rectangle 18">
                <a:extLst>
                  <a:ext uri="{FF2B5EF4-FFF2-40B4-BE49-F238E27FC236}">
                    <a16:creationId xmlns:a16="http://schemas.microsoft.com/office/drawing/2014/main" id="{5A31D3A8-2535-4EA7-A185-2CD52F5D8F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1" name="Rectangle 19">
                <a:extLst>
                  <a:ext uri="{FF2B5EF4-FFF2-40B4-BE49-F238E27FC236}">
                    <a16:creationId xmlns:a16="http://schemas.microsoft.com/office/drawing/2014/main" id="{0ED74DB6-9828-4AE5-890A-E5F4BC9884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2" name="Rectangle 20">
                <a:extLst>
                  <a:ext uri="{FF2B5EF4-FFF2-40B4-BE49-F238E27FC236}">
                    <a16:creationId xmlns:a16="http://schemas.microsoft.com/office/drawing/2014/main" id="{43040724-D319-477D-BCF1-2EF7E2DB5E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3" name="Rectangle 21">
                <a:extLst>
                  <a:ext uri="{FF2B5EF4-FFF2-40B4-BE49-F238E27FC236}">
                    <a16:creationId xmlns:a16="http://schemas.microsoft.com/office/drawing/2014/main" id="{BF7AD965-39F9-499A-BBE1-6BABBAE8DC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4" name="Rectangle 22">
                <a:extLst>
                  <a:ext uri="{FF2B5EF4-FFF2-40B4-BE49-F238E27FC236}">
                    <a16:creationId xmlns:a16="http://schemas.microsoft.com/office/drawing/2014/main" id="{851BFDA0-ED34-41D0-AD64-EA9017B2F5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5" name="Rectangle 23">
                <a:extLst>
                  <a:ext uri="{FF2B5EF4-FFF2-40B4-BE49-F238E27FC236}">
                    <a16:creationId xmlns:a16="http://schemas.microsoft.com/office/drawing/2014/main" id="{12F9CD6F-16A7-458A-865C-F6F22BB640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6" name="Rectangle 24">
                <a:extLst>
                  <a:ext uri="{FF2B5EF4-FFF2-40B4-BE49-F238E27FC236}">
                    <a16:creationId xmlns:a16="http://schemas.microsoft.com/office/drawing/2014/main" id="{2A444688-691B-47DF-A0F8-6376C28787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7" name="Rectangle 25">
                <a:extLst>
                  <a:ext uri="{FF2B5EF4-FFF2-40B4-BE49-F238E27FC236}">
                    <a16:creationId xmlns:a16="http://schemas.microsoft.com/office/drawing/2014/main" id="{996B8306-CF09-4EDD-9054-FEE2DA1D43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8" name="Rectangle 26">
                <a:extLst>
                  <a:ext uri="{FF2B5EF4-FFF2-40B4-BE49-F238E27FC236}">
                    <a16:creationId xmlns:a16="http://schemas.microsoft.com/office/drawing/2014/main" id="{DC782DFA-38AF-46BA-A7BC-4F2AAECD17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9" name="Rectangle 27">
                <a:extLst>
                  <a:ext uri="{FF2B5EF4-FFF2-40B4-BE49-F238E27FC236}">
                    <a16:creationId xmlns:a16="http://schemas.microsoft.com/office/drawing/2014/main" id="{F05485BA-8785-4D15-9A55-108B6418DA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0" name="Rectangle 28">
                <a:extLst>
                  <a:ext uri="{FF2B5EF4-FFF2-40B4-BE49-F238E27FC236}">
                    <a16:creationId xmlns:a16="http://schemas.microsoft.com/office/drawing/2014/main" id="{EE45A6DE-A61B-4852-8662-A064F89A69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1" name="Rectangle 29">
                <a:extLst>
                  <a:ext uri="{FF2B5EF4-FFF2-40B4-BE49-F238E27FC236}">
                    <a16:creationId xmlns:a16="http://schemas.microsoft.com/office/drawing/2014/main" id="{2416896E-1929-41F7-8C1F-6085065215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2" name="Rectangle 30">
                <a:extLst>
                  <a:ext uri="{FF2B5EF4-FFF2-40B4-BE49-F238E27FC236}">
                    <a16:creationId xmlns:a16="http://schemas.microsoft.com/office/drawing/2014/main" id="{F34821BF-2DD1-4A61-82B8-DE3C6BFA0C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3" name="Rectangle 31">
                <a:extLst>
                  <a:ext uri="{FF2B5EF4-FFF2-40B4-BE49-F238E27FC236}">
                    <a16:creationId xmlns:a16="http://schemas.microsoft.com/office/drawing/2014/main" id="{7154A0D8-1DCC-4680-AF5D-25CF0913CF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4" name="Rectangle 32">
                <a:extLst>
                  <a:ext uri="{FF2B5EF4-FFF2-40B4-BE49-F238E27FC236}">
                    <a16:creationId xmlns:a16="http://schemas.microsoft.com/office/drawing/2014/main" id="{3B88B3EA-B6C4-42FE-A389-F4A406E42E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5" name="Rectangle 33">
                <a:extLst>
                  <a:ext uri="{FF2B5EF4-FFF2-40B4-BE49-F238E27FC236}">
                    <a16:creationId xmlns:a16="http://schemas.microsoft.com/office/drawing/2014/main" id="{607E22A0-7A62-4687-BAFD-A2BE5094E3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21538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539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pitchFamily="2" charset="2"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6" name="Rectangle 36">
            <a:extLst>
              <a:ext uri="{FF2B5EF4-FFF2-40B4-BE49-F238E27FC236}">
                <a16:creationId xmlns:a16="http://schemas.microsoft.com/office/drawing/2014/main" id="{10FA3026-D95D-47C9-975B-0A26081C775D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" name="Rectangle 37">
            <a:extLst>
              <a:ext uri="{FF2B5EF4-FFF2-40B4-BE49-F238E27FC236}">
                <a16:creationId xmlns:a16="http://schemas.microsoft.com/office/drawing/2014/main" id="{F5D71621-8C9D-4B52-92DD-75F22031D2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" name="Rectangle 38">
            <a:extLst>
              <a:ext uri="{FF2B5EF4-FFF2-40B4-BE49-F238E27FC236}">
                <a16:creationId xmlns:a16="http://schemas.microsoft.com/office/drawing/2014/main" id="{AF77B1C6-C3E0-4E82-AE09-FBABC0A165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1F3943A-7778-443D-8DDA-CDA32C7EDE0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87576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>
            <a:extLst>
              <a:ext uri="{FF2B5EF4-FFF2-40B4-BE49-F238E27FC236}">
                <a16:creationId xmlns:a16="http://schemas.microsoft.com/office/drawing/2014/main" id="{DD44885D-CA54-4498-B1E4-02D95A262F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36">
            <a:extLst>
              <a:ext uri="{FF2B5EF4-FFF2-40B4-BE49-F238E27FC236}">
                <a16:creationId xmlns:a16="http://schemas.microsoft.com/office/drawing/2014/main" id="{F22DA935-E4DE-4B5B-8EE2-044E0668E0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37">
            <a:extLst>
              <a:ext uri="{FF2B5EF4-FFF2-40B4-BE49-F238E27FC236}">
                <a16:creationId xmlns:a16="http://schemas.microsoft.com/office/drawing/2014/main" id="{A36A6B99-169F-4318-BE4E-7DA48BD95F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8D58D40-A04F-4D34-A12B-6A73C38B448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70058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>
            <a:extLst>
              <a:ext uri="{FF2B5EF4-FFF2-40B4-BE49-F238E27FC236}">
                <a16:creationId xmlns:a16="http://schemas.microsoft.com/office/drawing/2014/main" id="{4C9B891F-AC9A-4091-9646-67ADC5B766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36">
            <a:extLst>
              <a:ext uri="{FF2B5EF4-FFF2-40B4-BE49-F238E27FC236}">
                <a16:creationId xmlns:a16="http://schemas.microsoft.com/office/drawing/2014/main" id="{EC4DA877-2DAB-44AD-B678-53CAF737C4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37">
            <a:extLst>
              <a:ext uri="{FF2B5EF4-FFF2-40B4-BE49-F238E27FC236}">
                <a16:creationId xmlns:a16="http://schemas.microsoft.com/office/drawing/2014/main" id="{B959FA1A-8D01-445C-9822-C2E2EB2579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AA94942-52D5-4EB2-8CE9-42B82099D9E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09263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69988" y="1946275"/>
            <a:ext cx="77724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35">
            <a:extLst>
              <a:ext uri="{FF2B5EF4-FFF2-40B4-BE49-F238E27FC236}">
                <a16:creationId xmlns:a16="http://schemas.microsoft.com/office/drawing/2014/main" id="{DDFD4D20-063D-4685-940B-7FCB800C6E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36">
            <a:extLst>
              <a:ext uri="{FF2B5EF4-FFF2-40B4-BE49-F238E27FC236}">
                <a16:creationId xmlns:a16="http://schemas.microsoft.com/office/drawing/2014/main" id="{CCB727FC-6DEC-449F-B092-0E9D65564F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37">
            <a:extLst>
              <a:ext uri="{FF2B5EF4-FFF2-40B4-BE49-F238E27FC236}">
                <a16:creationId xmlns:a16="http://schemas.microsoft.com/office/drawing/2014/main" id="{60B3998E-672F-4324-9ED3-326D1025BA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DC7DEC-99C4-4832-90B7-0B712EE84C5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91459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E6AC120-5AD1-4F3C-9026-490E77274D1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08437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eaLnBrk="0" hangingPunct="0">
              <a:defRPr/>
            </a:pPr>
            <a:endParaRPr lang="en-US" sz="4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7717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232A653-7598-4A5A-8868-93072254DCF3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E5BCE8E-6537-4973-8D74-CA1C858FD17F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30040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CE76257-B406-473C-99CB-BA1FDDA37C57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A4EE19E-179D-4789-8959-9D955ECBC390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86060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DA4BE0F-0820-4411-AB56-E06A7EC892F4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9AD4F6A-853C-4CC0-ABE4-A315A5757E32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64029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B7BC62C-2AC2-4677-B4E8-091D1C73B42D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D9F99D9-A0ED-48FC-A037-FE96C4C6CFCA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5514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354F7FB-3447-4A51-8CF0-82D5A327D75F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F19A28F-0488-4E01-BFB0-208C67915492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80623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>
            <a:extLst>
              <a:ext uri="{FF2B5EF4-FFF2-40B4-BE49-F238E27FC236}">
                <a16:creationId xmlns:a16="http://schemas.microsoft.com/office/drawing/2014/main" id="{F9B6EA3A-0B1F-4D7A-80A5-550F93D3A3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36">
            <a:extLst>
              <a:ext uri="{FF2B5EF4-FFF2-40B4-BE49-F238E27FC236}">
                <a16:creationId xmlns:a16="http://schemas.microsoft.com/office/drawing/2014/main" id="{B0696245-6114-4661-8B70-DF37574BFE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37">
            <a:extLst>
              <a:ext uri="{FF2B5EF4-FFF2-40B4-BE49-F238E27FC236}">
                <a16:creationId xmlns:a16="http://schemas.microsoft.com/office/drawing/2014/main" id="{BECDE98D-DF6B-49E0-A072-A6C5A96059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D6BB55-550D-49F5-9CB6-324810B6EB9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398074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96892B2-A039-41BF-8448-6B38F6470319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1A7719C-0510-4D12-937E-3106B320F190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83053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BFB42CD-8BE1-4B56-AD81-5581C86E4810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AFBD3E9-D277-42B1-9B6E-B4D58553C67A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56765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8B80FB7-0778-494F-BAA6-B33FB7E1C8B5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4F258C1-B56C-4183-8395-B96823C7D9BD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73833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5087881-157A-443C-9B8E-79191F08CF9C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F53C99B-78FF-4FAD-A984-08ADD124445C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117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9988" y="1946275"/>
            <a:ext cx="777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>
            <a:extLst>
              <a:ext uri="{FF2B5EF4-FFF2-40B4-BE49-F238E27FC236}">
                <a16:creationId xmlns:a16="http://schemas.microsoft.com/office/drawing/2014/main" id="{4E135F78-679E-4FAA-A5DD-5422C84E1F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36">
            <a:extLst>
              <a:ext uri="{FF2B5EF4-FFF2-40B4-BE49-F238E27FC236}">
                <a16:creationId xmlns:a16="http://schemas.microsoft.com/office/drawing/2014/main" id="{084712ED-11CB-4D9D-AFCE-BBD8D24636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37">
            <a:extLst>
              <a:ext uri="{FF2B5EF4-FFF2-40B4-BE49-F238E27FC236}">
                <a16:creationId xmlns:a16="http://schemas.microsoft.com/office/drawing/2014/main" id="{7B1FB408-ED3B-4941-B552-350B15A280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5EFF3-1869-405B-99F0-64CB4E505D3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2124379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>
            <a:extLst>
              <a:ext uri="{FF2B5EF4-FFF2-40B4-BE49-F238E27FC236}">
                <a16:creationId xmlns:a16="http://schemas.microsoft.com/office/drawing/2014/main" id="{A677FA94-7816-4E0C-B6E8-81A6D27B01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36">
            <a:extLst>
              <a:ext uri="{FF2B5EF4-FFF2-40B4-BE49-F238E27FC236}">
                <a16:creationId xmlns:a16="http://schemas.microsoft.com/office/drawing/2014/main" id="{0632B979-0D64-4B1E-B2F0-4BFB767461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37">
            <a:extLst>
              <a:ext uri="{FF2B5EF4-FFF2-40B4-BE49-F238E27FC236}">
                <a16:creationId xmlns:a16="http://schemas.microsoft.com/office/drawing/2014/main" id="{4965B92A-B4B3-4E67-A74B-5C80195BAD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EC931-31B8-4D1B-9092-61EE2B6F5F1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5298887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91508D-EF6B-4831-9372-70644B08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A054D-7703-409B-A05E-7620081FB913}" type="datetime1">
              <a:rPr lang="en-US"/>
              <a:pPr>
                <a:defRPr/>
              </a:pPr>
              <a:t>4/14/2025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E72DA6-9E10-4DA5-B89A-CF8A68953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DANIEL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4A232D-9ECE-4098-B0EF-9FFDCE98D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D287B-D038-47D8-A8E1-2417E57B8A4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71031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5">
            <a:extLst>
              <a:ext uri="{FF2B5EF4-FFF2-40B4-BE49-F238E27FC236}">
                <a16:creationId xmlns:a16="http://schemas.microsoft.com/office/drawing/2014/main" id="{C6DC513E-15F8-4044-9B4F-D6008241AF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36">
            <a:extLst>
              <a:ext uri="{FF2B5EF4-FFF2-40B4-BE49-F238E27FC236}">
                <a16:creationId xmlns:a16="http://schemas.microsoft.com/office/drawing/2014/main" id="{B51CD51D-3B54-4764-BC1C-762E28F0C1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37">
            <a:extLst>
              <a:ext uri="{FF2B5EF4-FFF2-40B4-BE49-F238E27FC236}">
                <a16:creationId xmlns:a16="http://schemas.microsoft.com/office/drawing/2014/main" id="{D4380E9C-9944-4F1C-8408-13834A766C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2B5ABC3-0E12-443D-8DB5-EBB119FA353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06860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5">
            <a:extLst>
              <a:ext uri="{FF2B5EF4-FFF2-40B4-BE49-F238E27FC236}">
                <a16:creationId xmlns:a16="http://schemas.microsoft.com/office/drawing/2014/main" id="{E2E74A4F-7757-4EBA-B6A8-C1A4491C10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36">
            <a:extLst>
              <a:ext uri="{FF2B5EF4-FFF2-40B4-BE49-F238E27FC236}">
                <a16:creationId xmlns:a16="http://schemas.microsoft.com/office/drawing/2014/main" id="{B15FEBBA-CDA3-482D-BBBE-AE1D76E650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37">
            <a:extLst>
              <a:ext uri="{FF2B5EF4-FFF2-40B4-BE49-F238E27FC236}">
                <a16:creationId xmlns:a16="http://schemas.microsoft.com/office/drawing/2014/main" id="{54AC6F8B-9A82-4E22-B376-6FBD51F523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240C762-1117-47F3-A357-0C653EA3398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55266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5">
            <a:extLst>
              <a:ext uri="{FF2B5EF4-FFF2-40B4-BE49-F238E27FC236}">
                <a16:creationId xmlns:a16="http://schemas.microsoft.com/office/drawing/2014/main" id="{2778CB8F-4C8C-4DD1-8A82-3C1AE2E687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36">
            <a:extLst>
              <a:ext uri="{FF2B5EF4-FFF2-40B4-BE49-F238E27FC236}">
                <a16:creationId xmlns:a16="http://schemas.microsoft.com/office/drawing/2014/main" id="{EA1C7D41-DF8F-4EA4-B866-32E170D818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37">
            <a:extLst>
              <a:ext uri="{FF2B5EF4-FFF2-40B4-BE49-F238E27FC236}">
                <a16:creationId xmlns:a16="http://schemas.microsoft.com/office/drawing/2014/main" id="{75188281-5131-46F3-B09C-C5E70FD4A3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F9CD4F8-1D9D-46BC-98BC-9430471B36C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7970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5">
            <a:extLst>
              <a:ext uri="{FF2B5EF4-FFF2-40B4-BE49-F238E27FC236}">
                <a16:creationId xmlns:a16="http://schemas.microsoft.com/office/drawing/2014/main" id="{5B89EB38-31A9-4DA6-86E8-C684DF432F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36">
            <a:extLst>
              <a:ext uri="{FF2B5EF4-FFF2-40B4-BE49-F238E27FC236}">
                <a16:creationId xmlns:a16="http://schemas.microsoft.com/office/drawing/2014/main" id="{F5298A4F-B4EF-44BC-9595-79D98F1874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37">
            <a:extLst>
              <a:ext uri="{FF2B5EF4-FFF2-40B4-BE49-F238E27FC236}">
                <a16:creationId xmlns:a16="http://schemas.microsoft.com/office/drawing/2014/main" id="{D58FF73C-131D-4981-ADE6-FD3EC6553B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6D21391-CC4C-440E-838E-4ADAC0FFBD6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96053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>
            <a:extLst>
              <a:ext uri="{FF2B5EF4-FFF2-40B4-BE49-F238E27FC236}">
                <a16:creationId xmlns:a16="http://schemas.microsoft.com/office/drawing/2014/main" id="{321A258F-4B00-4E80-BE1A-6038FC8359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36">
            <a:extLst>
              <a:ext uri="{FF2B5EF4-FFF2-40B4-BE49-F238E27FC236}">
                <a16:creationId xmlns:a16="http://schemas.microsoft.com/office/drawing/2014/main" id="{5E9699AE-AB11-44B8-BF1F-70C08487D7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37">
            <a:extLst>
              <a:ext uri="{FF2B5EF4-FFF2-40B4-BE49-F238E27FC236}">
                <a16:creationId xmlns:a16="http://schemas.microsoft.com/office/drawing/2014/main" id="{640F6DFF-8C62-4192-86F4-902B63480D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CDC66C3-13D6-4866-9C73-D74DBA415DE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25341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5">
            <a:extLst>
              <a:ext uri="{FF2B5EF4-FFF2-40B4-BE49-F238E27FC236}">
                <a16:creationId xmlns:a16="http://schemas.microsoft.com/office/drawing/2014/main" id="{2F26C617-09EF-4023-888F-121CA24F76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36">
            <a:extLst>
              <a:ext uri="{FF2B5EF4-FFF2-40B4-BE49-F238E27FC236}">
                <a16:creationId xmlns:a16="http://schemas.microsoft.com/office/drawing/2014/main" id="{B5EF7E1B-1AAF-4FBA-9C9D-83F6FB1998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37">
            <a:extLst>
              <a:ext uri="{FF2B5EF4-FFF2-40B4-BE49-F238E27FC236}">
                <a16:creationId xmlns:a16="http://schemas.microsoft.com/office/drawing/2014/main" id="{444241B2-EDC4-4DFC-B860-CC5EBA6E2A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4F2EE58-3657-4912-829E-53DC99E57BE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24134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5">
            <a:extLst>
              <a:ext uri="{FF2B5EF4-FFF2-40B4-BE49-F238E27FC236}">
                <a16:creationId xmlns:a16="http://schemas.microsoft.com/office/drawing/2014/main" id="{D271846B-0F26-4A88-BA91-E03B1C4DD4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36">
            <a:extLst>
              <a:ext uri="{FF2B5EF4-FFF2-40B4-BE49-F238E27FC236}">
                <a16:creationId xmlns:a16="http://schemas.microsoft.com/office/drawing/2014/main" id="{4A681FA3-EC47-4B17-9BBD-9247A7B289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37">
            <a:extLst>
              <a:ext uri="{FF2B5EF4-FFF2-40B4-BE49-F238E27FC236}">
                <a16:creationId xmlns:a16="http://schemas.microsoft.com/office/drawing/2014/main" id="{C956DA88-A33B-48D5-A1E5-D2462BA61E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1FC6CE-BEA5-4BDF-95F5-A2EFBA32D19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54708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7B3A262D-C543-4BB1-A02C-1DEA195A91A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20483" name="Rectangle 3">
              <a:extLst>
                <a:ext uri="{FF2B5EF4-FFF2-40B4-BE49-F238E27FC236}">
                  <a16:creationId xmlns:a16="http://schemas.microsoft.com/office/drawing/2014/main" id="{5F40D6DA-4894-4E84-BB4B-3643ADB68D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grpSp>
          <p:nvGrpSpPr>
            <p:cNvPr id="1033" name="Group 4">
              <a:extLst>
                <a:ext uri="{FF2B5EF4-FFF2-40B4-BE49-F238E27FC236}">
                  <a16:creationId xmlns:a16="http://schemas.microsoft.com/office/drawing/2014/main" id="{AFF2275D-BECE-45E4-ACBF-E3A753C425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1034" name="Rectangle 5">
                <a:extLst>
                  <a:ext uri="{FF2B5EF4-FFF2-40B4-BE49-F238E27FC236}">
                    <a16:creationId xmlns:a16="http://schemas.microsoft.com/office/drawing/2014/main" id="{9D4D2555-3538-4490-8DFA-7A84E42324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5" name="Rectangle 6">
                <a:extLst>
                  <a:ext uri="{FF2B5EF4-FFF2-40B4-BE49-F238E27FC236}">
                    <a16:creationId xmlns:a16="http://schemas.microsoft.com/office/drawing/2014/main" id="{98BB960D-BD4F-45E1-94A3-DB142B44DE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6" name="Rectangle 7">
                <a:extLst>
                  <a:ext uri="{FF2B5EF4-FFF2-40B4-BE49-F238E27FC236}">
                    <a16:creationId xmlns:a16="http://schemas.microsoft.com/office/drawing/2014/main" id="{2DBCFD26-3184-407B-A020-4ECDA933B9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7" name="Rectangle 8">
                <a:extLst>
                  <a:ext uri="{FF2B5EF4-FFF2-40B4-BE49-F238E27FC236}">
                    <a16:creationId xmlns:a16="http://schemas.microsoft.com/office/drawing/2014/main" id="{E98BD4FB-63C7-40DB-954F-3BF1B29ABD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8" name="Rectangle 9">
                <a:extLst>
                  <a:ext uri="{FF2B5EF4-FFF2-40B4-BE49-F238E27FC236}">
                    <a16:creationId xmlns:a16="http://schemas.microsoft.com/office/drawing/2014/main" id="{64E11C5F-ACF8-47A6-A4BC-E2F411144F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9" name="Rectangle 10">
                <a:extLst>
                  <a:ext uri="{FF2B5EF4-FFF2-40B4-BE49-F238E27FC236}">
                    <a16:creationId xmlns:a16="http://schemas.microsoft.com/office/drawing/2014/main" id="{D646C4E9-E0FE-4C2F-A43B-371E0637AB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0" name="Rectangle 11">
                <a:extLst>
                  <a:ext uri="{FF2B5EF4-FFF2-40B4-BE49-F238E27FC236}">
                    <a16:creationId xmlns:a16="http://schemas.microsoft.com/office/drawing/2014/main" id="{8EDE8F95-31A7-4AF4-A63A-88837BCF6E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1" name="Rectangle 12">
                <a:extLst>
                  <a:ext uri="{FF2B5EF4-FFF2-40B4-BE49-F238E27FC236}">
                    <a16:creationId xmlns:a16="http://schemas.microsoft.com/office/drawing/2014/main" id="{1B2FCE3D-FD1E-49A5-B702-087E615042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2" name="Rectangle 13">
                <a:extLst>
                  <a:ext uri="{FF2B5EF4-FFF2-40B4-BE49-F238E27FC236}">
                    <a16:creationId xmlns:a16="http://schemas.microsoft.com/office/drawing/2014/main" id="{2E95B09D-F42F-4593-B0EE-1AE0D4DDAE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3" name="Rectangle 14">
                <a:extLst>
                  <a:ext uri="{FF2B5EF4-FFF2-40B4-BE49-F238E27FC236}">
                    <a16:creationId xmlns:a16="http://schemas.microsoft.com/office/drawing/2014/main" id="{BA90584D-C21F-46F0-817B-6F8671F30A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4" name="Rectangle 15">
                <a:extLst>
                  <a:ext uri="{FF2B5EF4-FFF2-40B4-BE49-F238E27FC236}">
                    <a16:creationId xmlns:a16="http://schemas.microsoft.com/office/drawing/2014/main" id="{14EC5104-C154-46CF-8E1F-7DF52B18D4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5" name="Rectangle 16">
                <a:extLst>
                  <a:ext uri="{FF2B5EF4-FFF2-40B4-BE49-F238E27FC236}">
                    <a16:creationId xmlns:a16="http://schemas.microsoft.com/office/drawing/2014/main" id="{9387BE5E-1A53-42F7-A094-728065F94C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6" name="Rectangle 17">
                <a:extLst>
                  <a:ext uri="{FF2B5EF4-FFF2-40B4-BE49-F238E27FC236}">
                    <a16:creationId xmlns:a16="http://schemas.microsoft.com/office/drawing/2014/main" id="{C07839E0-D1A3-4EA2-A390-4A4213B81E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7" name="Rectangle 18">
                <a:extLst>
                  <a:ext uri="{FF2B5EF4-FFF2-40B4-BE49-F238E27FC236}">
                    <a16:creationId xmlns:a16="http://schemas.microsoft.com/office/drawing/2014/main" id="{6D192757-3380-4CAE-BD9D-8494A6FC8B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8" name="Rectangle 19">
                <a:extLst>
                  <a:ext uri="{FF2B5EF4-FFF2-40B4-BE49-F238E27FC236}">
                    <a16:creationId xmlns:a16="http://schemas.microsoft.com/office/drawing/2014/main" id="{AEC08B7D-54CD-4B01-9DCC-3888D5D984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9" name="Rectangle 20">
                <a:extLst>
                  <a:ext uri="{FF2B5EF4-FFF2-40B4-BE49-F238E27FC236}">
                    <a16:creationId xmlns:a16="http://schemas.microsoft.com/office/drawing/2014/main" id="{3D519DF1-A9CA-466E-B194-D05A0716CD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0" name="Rectangle 21">
                <a:extLst>
                  <a:ext uri="{FF2B5EF4-FFF2-40B4-BE49-F238E27FC236}">
                    <a16:creationId xmlns:a16="http://schemas.microsoft.com/office/drawing/2014/main" id="{A2139D28-1638-41E2-ADB2-3749F08CB1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1" name="Rectangle 22">
                <a:extLst>
                  <a:ext uri="{FF2B5EF4-FFF2-40B4-BE49-F238E27FC236}">
                    <a16:creationId xmlns:a16="http://schemas.microsoft.com/office/drawing/2014/main" id="{6FC78BE2-C676-464E-8C82-3421A07BD7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2" name="Rectangle 23">
                <a:extLst>
                  <a:ext uri="{FF2B5EF4-FFF2-40B4-BE49-F238E27FC236}">
                    <a16:creationId xmlns:a16="http://schemas.microsoft.com/office/drawing/2014/main" id="{AADF4CE8-4F34-469D-873E-E974022F8B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3" name="Rectangle 24">
                <a:extLst>
                  <a:ext uri="{FF2B5EF4-FFF2-40B4-BE49-F238E27FC236}">
                    <a16:creationId xmlns:a16="http://schemas.microsoft.com/office/drawing/2014/main" id="{241903CA-34E1-4E5F-B6A0-836443297B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4" name="Rectangle 25">
                <a:extLst>
                  <a:ext uri="{FF2B5EF4-FFF2-40B4-BE49-F238E27FC236}">
                    <a16:creationId xmlns:a16="http://schemas.microsoft.com/office/drawing/2014/main" id="{6FAB04EB-7C0C-47BE-B94F-450A70E1D4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5" name="Rectangle 26">
                <a:extLst>
                  <a:ext uri="{FF2B5EF4-FFF2-40B4-BE49-F238E27FC236}">
                    <a16:creationId xmlns:a16="http://schemas.microsoft.com/office/drawing/2014/main" id="{CFC87690-8203-4A02-8002-1B6FBD2AA3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6" name="Rectangle 27">
                <a:extLst>
                  <a:ext uri="{FF2B5EF4-FFF2-40B4-BE49-F238E27FC236}">
                    <a16:creationId xmlns:a16="http://schemas.microsoft.com/office/drawing/2014/main" id="{56A59803-8C34-49A2-939F-CD0886515A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7" name="Rectangle 28">
                <a:extLst>
                  <a:ext uri="{FF2B5EF4-FFF2-40B4-BE49-F238E27FC236}">
                    <a16:creationId xmlns:a16="http://schemas.microsoft.com/office/drawing/2014/main" id="{9CD0E0CF-1B30-457A-A171-1A51B443BE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8" name="Rectangle 29">
                <a:extLst>
                  <a:ext uri="{FF2B5EF4-FFF2-40B4-BE49-F238E27FC236}">
                    <a16:creationId xmlns:a16="http://schemas.microsoft.com/office/drawing/2014/main" id="{75F8E71D-167A-4CE0-83AB-FF4B2B7A87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9" name="Rectangle 30">
                <a:extLst>
                  <a:ext uri="{FF2B5EF4-FFF2-40B4-BE49-F238E27FC236}">
                    <a16:creationId xmlns:a16="http://schemas.microsoft.com/office/drawing/2014/main" id="{72A1EF4F-5A8D-4F21-AE34-4C9F95D10D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60" name="Rectangle 31">
                <a:extLst>
                  <a:ext uri="{FF2B5EF4-FFF2-40B4-BE49-F238E27FC236}">
                    <a16:creationId xmlns:a16="http://schemas.microsoft.com/office/drawing/2014/main" id="{2C56A3FE-4091-4660-A61F-958FE44539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61" name="Rectangle 32">
                <a:extLst>
                  <a:ext uri="{FF2B5EF4-FFF2-40B4-BE49-F238E27FC236}">
                    <a16:creationId xmlns:a16="http://schemas.microsoft.com/office/drawing/2014/main" id="{AA3EFF7C-9781-493C-9E3A-24E1D7F533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62" name="Rectangle 33">
                <a:extLst>
                  <a:ext uri="{FF2B5EF4-FFF2-40B4-BE49-F238E27FC236}">
                    <a16:creationId xmlns:a16="http://schemas.microsoft.com/office/drawing/2014/main" id="{6DF51938-5E61-4A7A-9CA7-6B507B213D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 dirty="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1027" name="Rectangle 34">
            <a:extLst>
              <a:ext uri="{FF2B5EF4-FFF2-40B4-BE49-F238E27FC236}">
                <a16:creationId xmlns:a16="http://schemas.microsoft.com/office/drawing/2014/main" id="{805EA11C-12AC-42CE-A8E7-C4B22F8C4D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5" name="Rectangle 35">
            <a:extLst>
              <a:ext uri="{FF2B5EF4-FFF2-40B4-BE49-F238E27FC236}">
                <a16:creationId xmlns:a16="http://schemas.microsoft.com/office/drawing/2014/main" id="{0FD03B02-C803-4A23-B159-BFB25C461B6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 dirty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16" name="Rectangle 36">
            <a:extLst>
              <a:ext uri="{FF2B5EF4-FFF2-40B4-BE49-F238E27FC236}">
                <a16:creationId xmlns:a16="http://schemas.microsoft.com/office/drawing/2014/main" id="{E35DB8F9-16CC-4F3F-960F-4FF55CC314F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 dirty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17" name="Rectangle 37">
            <a:extLst>
              <a:ext uri="{FF2B5EF4-FFF2-40B4-BE49-F238E27FC236}">
                <a16:creationId xmlns:a16="http://schemas.microsoft.com/office/drawing/2014/main" id="{DAAE55E8-4EE4-4C66-88DD-357736D1635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8559EB5-A218-412C-BE6F-9D6969605A1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20518" name="Rectangle 38">
            <a:extLst>
              <a:ext uri="{FF2B5EF4-FFF2-40B4-BE49-F238E27FC236}">
                <a16:creationId xmlns:a16="http://schemas.microsoft.com/office/drawing/2014/main" id="{87E82D4E-15A0-4428-BEFA-AC26FD66F6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32" r:id="rId13"/>
    <p:sldLayoutId id="2147483833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>
            <a:extLst>
              <a:ext uri="{FF2B5EF4-FFF2-40B4-BE49-F238E27FC236}">
                <a16:creationId xmlns:a16="http://schemas.microsoft.com/office/drawing/2014/main" id="{DEF496A0-72D1-4148-AF46-D561D4A2861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14339" name="Rectangle 3">
              <a:extLst>
                <a:ext uri="{FF2B5EF4-FFF2-40B4-BE49-F238E27FC236}">
                  <a16:creationId xmlns:a16="http://schemas.microsoft.com/office/drawing/2014/main" id="{83F6BCCE-818B-4452-8096-3D90BB8B97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057" name="Group 4">
              <a:extLst>
                <a:ext uri="{FF2B5EF4-FFF2-40B4-BE49-F238E27FC236}">
                  <a16:creationId xmlns:a16="http://schemas.microsoft.com/office/drawing/2014/main" id="{0B6AD170-D1DD-499E-87C8-8F98063FD1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1034" name="Rectangle 5">
                <a:extLst>
                  <a:ext uri="{FF2B5EF4-FFF2-40B4-BE49-F238E27FC236}">
                    <a16:creationId xmlns:a16="http://schemas.microsoft.com/office/drawing/2014/main" id="{CE61AE75-46B4-47EA-8550-C4EB83FA4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35" name="Rectangle 6">
                <a:extLst>
                  <a:ext uri="{FF2B5EF4-FFF2-40B4-BE49-F238E27FC236}">
                    <a16:creationId xmlns:a16="http://schemas.microsoft.com/office/drawing/2014/main" id="{8769F5C0-4BA5-4134-9EAC-5A92C8D6AF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36" name="Rectangle 7">
                <a:extLst>
                  <a:ext uri="{FF2B5EF4-FFF2-40B4-BE49-F238E27FC236}">
                    <a16:creationId xmlns:a16="http://schemas.microsoft.com/office/drawing/2014/main" id="{3397540F-6F27-4334-8198-D52B6B52B2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37" name="Rectangle 8">
                <a:extLst>
                  <a:ext uri="{FF2B5EF4-FFF2-40B4-BE49-F238E27FC236}">
                    <a16:creationId xmlns:a16="http://schemas.microsoft.com/office/drawing/2014/main" id="{CB2BFE32-122F-4737-A09A-2DEF816D99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38" name="Rectangle 9">
                <a:extLst>
                  <a:ext uri="{FF2B5EF4-FFF2-40B4-BE49-F238E27FC236}">
                    <a16:creationId xmlns:a16="http://schemas.microsoft.com/office/drawing/2014/main" id="{BC481590-5E85-4C34-8E00-C4CA3770D4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39" name="Rectangle 10">
                <a:extLst>
                  <a:ext uri="{FF2B5EF4-FFF2-40B4-BE49-F238E27FC236}">
                    <a16:creationId xmlns:a16="http://schemas.microsoft.com/office/drawing/2014/main" id="{ACFFA7D2-CB22-4D42-AD8F-E0870038FC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0" name="Rectangle 11">
                <a:extLst>
                  <a:ext uri="{FF2B5EF4-FFF2-40B4-BE49-F238E27FC236}">
                    <a16:creationId xmlns:a16="http://schemas.microsoft.com/office/drawing/2014/main" id="{EFA11B97-C441-44F5-8A94-6FCD86FE31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1" name="Rectangle 12">
                <a:extLst>
                  <a:ext uri="{FF2B5EF4-FFF2-40B4-BE49-F238E27FC236}">
                    <a16:creationId xmlns:a16="http://schemas.microsoft.com/office/drawing/2014/main" id="{69CAAB7C-F118-49FA-A334-A5FA529BCB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2" name="Rectangle 13">
                <a:extLst>
                  <a:ext uri="{FF2B5EF4-FFF2-40B4-BE49-F238E27FC236}">
                    <a16:creationId xmlns:a16="http://schemas.microsoft.com/office/drawing/2014/main" id="{85B1A5AB-FB5C-4ADA-A752-CCAFF6EC9E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3" name="Rectangle 14">
                <a:extLst>
                  <a:ext uri="{FF2B5EF4-FFF2-40B4-BE49-F238E27FC236}">
                    <a16:creationId xmlns:a16="http://schemas.microsoft.com/office/drawing/2014/main" id="{E4C6CC85-C448-48A9-BA94-609A4F061C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4" name="Rectangle 15">
                <a:extLst>
                  <a:ext uri="{FF2B5EF4-FFF2-40B4-BE49-F238E27FC236}">
                    <a16:creationId xmlns:a16="http://schemas.microsoft.com/office/drawing/2014/main" id="{2798F08B-02F6-4CA2-B8A3-0AB360EDAA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5" name="Rectangle 16">
                <a:extLst>
                  <a:ext uri="{FF2B5EF4-FFF2-40B4-BE49-F238E27FC236}">
                    <a16:creationId xmlns:a16="http://schemas.microsoft.com/office/drawing/2014/main" id="{BBBF3944-3C2C-47D6-8928-9CFEDC7D16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6" name="Rectangle 17">
                <a:extLst>
                  <a:ext uri="{FF2B5EF4-FFF2-40B4-BE49-F238E27FC236}">
                    <a16:creationId xmlns:a16="http://schemas.microsoft.com/office/drawing/2014/main" id="{C53CA6D7-5CEB-4D99-A80D-0F9AEE2FAA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7" name="Rectangle 18">
                <a:extLst>
                  <a:ext uri="{FF2B5EF4-FFF2-40B4-BE49-F238E27FC236}">
                    <a16:creationId xmlns:a16="http://schemas.microsoft.com/office/drawing/2014/main" id="{5BE6B3DC-4C18-4008-B31D-D44E7D3751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8" name="Rectangle 19">
                <a:extLst>
                  <a:ext uri="{FF2B5EF4-FFF2-40B4-BE49-F238E27FC236}">
                    <a16:creationId xmlns:a16="http://schemas.microsoft.com/office/drawing/2014/main" id="{9A183071-F2D3-4376-B82F-E2A2374DD0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9" name="Rectangle 20">
                <a:extLst>
                  <a:ext uri="{FF2B5EF4-FFF2-40B4-BE49-F238E27FC236}">
                    <a16:creationId xmlns:a16="http://schemas.microsoft.com/office/drawing/2014/main" id="{913E1BA4-0D04-4054-B08A-5A22693631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0" name="Rectangle 21">
                <a:extLst>
                  <a:ext uri="{FF2B5EF4-FFF2-40B4-BE49-F238E27FC236}">
                    <a16:creationId xmlns:a16="http://schemas.microsoft.com/office/drawing/2014/main" id="{48326B34-2013-4488-92B1-BE007D137F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1" name="Rectangle 22">
                <a:extLst>
                  <a:ext uri="{FF2B5EF4-FFF2-40B4-BE49-F238E27FC236}">
                    <a16:creationId xmlns:a16="http://schemas.microsoft.com/office/drawing/2014/main" id="{9E9409EB-88E8-4095-AF35-3400C6F338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2" name="Rectangle 23">
                <a:extLst>
                  <a:ext uri="{FF2B5EF4-FFF2-40B4-BE49-F238E27FC236}">
                    <a16:creationId xmlns:a16="http://schemas.microsoft.com/office/drawing/2014/main" id="{B44482E3-70FD-498D-BD34-55749FB169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3" name="Rectangle 24">
                <a:extLst>
                  <a:ext uri="{FF2B5EF4-FFF2-40B4-BE49-F238E27FC236}">
                    <a16:creationId xmlns:a16="http://schemas.microsoft.com/office/drawing/2014/main" id="{DA97CD73-38E7-4316-A4FE-40BCDDD98F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4" name="Rectangle 25">
                <a:extLst>
                  <a:ext uri="{FF2B5EF4-FFF2-40B4-BE49-F238E27FC236}">
                    <a16:creationId xmlns:a16="http://schemas.microsoft.com/office/drawing/2014/main" id="{BAF540D0-0777-43D1-8556-511F15083D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5" name="Rectangle 26">
                <a:extLst>
                  <a:ext uri="{FF2B5EF4-FFF2-40B4-BE49-F238E27FC236}">
                    <a16:creationId xmlns:a16="http://schemas.microsoft.com/office/drawing/2014/main" id="{F82D9C01-5321-49D6-9E1F-5C1F54706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6" name="Rectangle 27">
                <a:extLst>
                  <a:ext uri="{FF2B5EF4-FFF2-40B4-BE49-F238E27FC236}">
                    <a16:creationId xmlns:a16="http://schemas.microsoft.com/office/drawing/2014/main" id="{EC1D4D26-0978-434D-948D-5EBD4008C5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7" name="Rectangle 28">
                <a:extLst>
                  <a:ext uri="{FF2B5EF4-FFF2-40B4-BE49-F238E27FC236}">
                    <a16:creationId xmlns:a16="http://schemas.microsoft.com/office/drawing/2014/main" id="{3B160215-1BA6-4DEE-82F1-B041B1DAC4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8" name="Rectangle 29">
                <a:extLst>
                  <a:ext uri="{FF2B5EF4-FFF2-40B4-BE49-F238E27FC236}">
                    <a16:creationId xmlns:a16="http://schemas.microsoft.com/office/drawing/2014/main" id="{BBDB545B-0850-4B0C-81CD-F820D0F606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9" name="Rectangle 30">
                <a:extLst>
                  <a:ext uri="{FF2B5EF4-FFF2-40B4-BE49-F238E27FC236}">
                    <a16:creationId xmlns:a16="http://schemas.microsoft.com/office/drawing/2014/main" id="{5CF8ABA2-7BB6-4E60-A68F-BD79639336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0" name="Rectangle 31">
                <a:extLst>
                  <a:ext uri="{FF2B5EF4-FFF2-40B4-BE49-F238E27FC236}">
                    <a16:creationId xmlns:a16="http://schemas.microsoft.com/office/drawing/2014/main" id="{D4C3CCCA-5ABA-474F-A415-450D59EAC4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1" name="Rectangle 32">
                <a:extLst>
                  <a:ext uri="{FF2B5EF4-FFF2-40B4-BE49-F238E27FC236}">
                    <a16:creationId xmlns:a16="http://schemas.microsoft.com/office/drawing/2014/main" id="{723C4BB5-E67C-4E63-9F9E-C5FF4E9EB8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2" name="Rectangle 33">
                <a:extLst>
                  <a:ext uri="{FF2B5EF4-FFF2-40B4-BE49-F238E27FC236}">
                    <a16:creationId xmlns:a16="http://schemas.microsoft.com/office/drawing/2014/main" id="{DC233C9C-53E2-4660-BF34-96AB81C093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051" name="Rectangle 34">
            <a:extLst>
              <a:ext uri="{FF2B5EF4-FFF2-40B4-BE49-F238E27FC236}">
                <a16:creationId xmlns:a16="http://schemas.microsoft.com/office/drawing/2014/main" id="{DB4C1311-D9DD-4EA2-8FB9-78B485F39F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4371" name="Rectangle 35">
            <a:extLst>
              <a:ext uri="{FF2B5EF4-FFF2-40B4-BE49-F238E27FC236}">
                <a16:creationId xmlns:a16="http://schemas.microsoft.com/office/drawing/2014/main" id="{61AFBB11-0FD3-4694-BC31-F9E8E1B4071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 dirty="0"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72" name="Rectangle 36">
            <a:extLst>
              <a:ext uri="{FF2B5EF4-FFF2-40B4-BE49-F238E27FC236}">
                <a16:creationId xmlns:a16="http://schemas.microsoft.com/office/drawing/2014/main" id="{8D3619BC-5E55-4EF4-8F61-D62788E7D44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 dirty="0"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73" name="Rectangle 37">
            <a:extLst>
              <a:ext uri="{FF2B5EF4-FFF2-40B4-BE49-F238E27FC236}">
                <a16:creationId xmlns:a16="http://schemas.microsoft.com/office/drawing/2014/main" id="{3C240172-00C5-48C1-A303-C02AB73BF86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E2A8DE34-2F16-4149-98CB-C6CDEC441B3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4374" name="Rectangle 38">
            <a:extLst>
              <a:ext uri="{FF2B5EF4-FFF2-40B4-BE49-F238E27FC236}">
                <a16:creationId xmlns:a16="http://schemas.microsoft.com/office/drawing/2014/main" id="{D81F3C3C-54C7-4867-87D0-E6DD85DEC1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>
            <a:extLst>
              <a:ext uri="{FF2B5EF4-FFF2-40B4-BE49-F238E27FC236}">
                <a16:creationId xmlns:a16="http://schemas.microsoft.com/office/drawing/2014/main" id="{930302CC-39B1-49E9-B724-DB8B83BD0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5791200"/>
            <a:ext cx="8715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EC8AF648-23C4-413F-BF3B-346FF616EA0B}"/>
              </a:ext>
            </a:extLst>
          </p:cNvPr>
          <p:cNvSpPr txBox="1">
            <a:spLocks/>
          </p:cNvSpPr>
          <p:nvPr/>
        </p:nvSpPr>
        <p:spPr bwMode="auto">
          <a:xfrm>
            <a:off x="995362" y="5424854"/>
            <a:ext cx="71532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algn="ctr" eaLnBrk="1" hangingPunct="1">
              <a:buClr>
                <a:srgbClr val="00FFFF"/>
              </a:buClr>
              <a:buFont typeface="Wingdings" panose="05000000000000000000" pitchFamily="2" charset="2"/>
              <a:buNone/>
              <a:defRPr/>
            </a:pPr>
            <a:r>
              <a:rPr lang="en-US" altLang="en-US" sz="28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Dr. Andy Woods</a:t>
            </a:r>
          </a:p>
          <a:p>
            <a:pPr marL="0" indent="0" algn="ctr" eaLnBrk="1" hangingPunct="1">
              <a:buClr>
                <a:srgbClr val="00FFFF"/>
              </a:buClr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Pastor Principal – Sugar Land Bible Church</a:t>
            </a:r>
          </a:p>
          <a:p>
            <a:pPr marL="0" indent="0" algn="ctr" eaLnBrk="1" hangingPunct="1">
              <a:buClr>
                <a:srgbClr val="00FFFF"/>
              </a:buClr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Presidente – Seminario Teológico Chafer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D33EF4DF-B1DF-4E89-9C96-487AB4EC9671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381000"/>
            <a:ext cx="7772400" cy="1143000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s-ES" alt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PRACTICA DE LA JUSTICIA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098102-D813-1204-389A-74FB2F0E8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784" y="1514208"/>
            <a:ext cx="7030431" cy="382958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74D8B-9DA4-C0EE-BDF7-A9BF72CB1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46A03B19-8FEF-CCA3-CEA8-F57E682EEC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0389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Estructura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2B252BE1-14B3-E69F-D582-1840E0B0C7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95300" y="1143000"/>
            <a:ext cx="8724900" cy="55626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Sabiduría (3:13–5:20)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Definición de Sabiduría (3:13-18)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Espiritualidad (4:1-12)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Comercio (4:13-17)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Uso de la riqueza (5:1-6)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s-C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Esperando el regreso del Señor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(5:7-12)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Oración (5:13-18)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Restauración del hermano descarriado (5:19-20)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671021-EDC3-19B3-3FC0-E4C5285C9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2465748"/>
            <a:ext cx="296291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94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64DCE-2628-BAAA-A639-4992B55BC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807DCCFA-667D-9151-633D-799BE8ABAE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0389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Estructura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993B80AC-622C-ACDA-6870-B3EF9FF057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95300" y="1143000"/>
            <a:ext cx="8724900" cy="55626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Sabiduría (3:13–5:20)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Definición de Sabiduría (3:13-18)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Espiritualidad (4:1-12)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Comercio (4:13-17)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Uso de la riqueza (5:1-6)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s-C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Esperando el regreso del Señor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(5:7-12)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Oración (5:13-18)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Restauración del hermano descarriado (5:19-20)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05EFE6-61A1-1F56-0DDF-98E323595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2465748"/>
            <a:ext cx="296291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33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80FAE35E-7060-404B-AD73-B73C641405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Vida Comercial</a:t>
            </a:r>
            <a:b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(4:13-17)</a:t>
            </a:r>
            <a:endParaRPr lang="en-US" alt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3C4196C9-4E89-4E05-8257-23305F6421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33488" y="1600200"/>
            <a:ext cx="6843712" cy="28956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3600"/>
              </a:spcAft>
              <a:buSzPct val="100000"/>
              <a:buFont typeface="+mj-lt"/>
              <a:buAutoNum type="romanUcPeriod"/>
              <a:defRPr/>
            </a:pPr>
            <a:r>
              <a:rPr lang="es-C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necesidad de planificar mientras dependemos de Dios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(4:13-15)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3600"/>
              </a:spcAft>
              <a:buSzPct val="100000"/>
              <a:buFont typeface="+mj-lt"/>
              <a:buAutoNum type="romanUcPeriod"/>
              <a:defRPr/>
            </a:pPr>
            <a:r>
              <a:rPr lang="es-C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problema de planificar sin depender de Dios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(4:16-17)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E48C2B-4243-419C-AE59-538349051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4572000"/>
            <a:ext cx="2962913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11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CC488-0EB6-5C58-F5EB-F8640397F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B1CA3AA4-B2DA-60F1-FFA2-F6DDF4FD5B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0389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Estructura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1B219BE1-85B0-42E3-AE90-423C38147D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95300" y="1143000"/>
            <a:ext cx="8724900" cy="55626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Sabiduría (3:13–5:20)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Definición de Sabiduría (3:13-18)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Espiritualidad (4:1-12)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Comercio (4:13-17)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Uso de la riqueza (5:1-6)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s-C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Esperando el regreso del Señor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(5:7-12)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Oración (5:13-18)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Restauración del hermano descarriado (5:19-20)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D365C5-BBA6-7E48-BEDF-6CEBD70FE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2465748"/>
            <a:ext cx="296291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80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80FAE35E-7060-404B-AD73-B73C641405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Uso de la Riqueza</a:t>
            </a:r>
            <a:b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(5:1-6)</a:t>
            </a:r>
            <a:endParaRPr lang="en-US" alt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3C4196C9-4E89-4E05-8257-23305F6421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33488" y="1600200"/>
            <a:ext cx="7224712" cy="28956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3600"/>
              </a:spcAft>
              <a:buSzPct val="100000"/>
              <a:buFont typeface="+mj-lt"/>
              <a:buAutoNum type="romanUcPeriod"/>
              <a:defRPr/>
            </a:pPr>
            <a:r>
              <a:rPr lang="es-C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Predice el juicio divino que vendrá sobre los ricos opresores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(5:1-3)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3600"/>
              </a:spcAft>
              <a:buSzPct val="100000"/>
              <a:buFont typeface="+mj-lt"/>
              <a:buAutoNum type="romanUcPeriod"/>
              <a:defRPr/>
            </a:pPr>
            <a:r>
              <a:rPr lang="es-C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Razones por el juicio venidero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(5:4-6)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9D2EFB-C137-7C46-7CD0-817AA02CC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543" y="4648200"/>
            <a:ext cx="2962913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43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80FAE35E-7060-404B-AD73-B73C641405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II. Razones por el Juicio Venidero</a:t>
            </a:r>
            <a:b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(5:4-6)</a:t>
            </a:r>
            <a:endParaRPr lang="en-US" alt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3C4196C9-4E89-4E05-8257-23305F6421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33488" y="1600200"/>
            <a:ext cx="6843712" cy="2895600"/>
          </a:xfrm>
        </p:spPr>
        <p:txBody>
          <a:bodyPr/>
          <a:lstStyle/>
          <a:p>
            <a:pPr marL="514350" indent="-514350" eaLnBrk="1" hangingPunct="1">
              <a:spcBef>
                <a:spcPts val="0"/>
              </a:spcBef>
              <a:spcAft>
                <a:spcPts val="3600"/>
              </a:spcAft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Salarios sin pagar (5:4)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3600"/>
              </a:spcAft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Lujos excesivos (5:5)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3600"/>
              </a:spcAft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Condena del inocente (5:6)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808295-4C5E-77BC-C69F-8791557E0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887" y="4620601"/>
            <a:ext cx="2962913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42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3E11C-9DAE-7D2D-474C-D073C2090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7EC613E1-0F4F-DAA8-4148-B144A8CCCC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0389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Estructura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88F9735D-FB10-BD4F-963A-2FB1D4775F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95300" y="1143000"/>
            <a:ext cx="8724900" cy="55626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Sabiduría (3:13–5:20)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Definición de Sabiduría (3:13-18)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Espiritualidad (4:1-12)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Comercio (4:13-17)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Uso de la riqueza (5:1-6)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s-CO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Esperando el regreso del Señor </a:t>
            </a: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(5:7-12)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Oración (5:13-18)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Restauración del hermano descarriado (5:19-20)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9BF105-1693-2449-1D7E-4AADD0E3F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2465748"/>
            <a:ext cx="296291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73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80FAE35E-7060-404B-AD73-B73C641405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Esperando el Regreso del Señor</a:t>
            </a:r>
            <a:b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(5:7-12)</a:t>
            </a:r>
            <a:endParaRPr lang="en-US" alt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3C4196C9-4E89-4E05-8257-23305F6421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9100" y="1600200"/>
            <a:ext cx="8648700" cy="28956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3600"/>
              </a:spcAft>
              <a:buSzPct val="100000"/>
              <a:buFont typeface="+mj-lt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Ejemplo del Granjero (5:7)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3600"/>
              </a:spcAft>
              <a:buSzPct val="100000"/>
              <a:buFont typeface="+mj-lt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Impacto de la Inminencia (5:8-9)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3600"/>
              </a:spcAft>
              <a:buSzPct val="100000"/>
              <a:buFont typeface="+mj-lt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Ejemplos de Paciencia del Antiguo Testamento (5:10-12)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CBFC34-E1FD-BAC2-E101-0F1A713DA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4724400"/>
            <a:ext cx="296291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952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FA09C-E560-D60A-3DBD-A62A771DE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3AD4B34D-B983-2161-5211-8759F9B291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Esperando el Regreso del Señor</a:t>
            </a:r>
            <a:b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(5:7-12)</a:t>
            </a:r>
            <a:endParaRPr lang="en-US" alt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1B13510C-EB9A-6BD1-77D3-464FE38DB6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9100" y="1600200"/>
            <a:ext cx="8648700" cy="28956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3600"/>
              </a:spcAft>
              <a:buSzPct val="100000"/>
              <a:buFont typeface="+mj-lt"/>
              <a:buAutoNum type="roman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Ejemplo del Granjero (5:7)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3600"/>
              </a:spcAft>
              <a:buSzPct val="100000"/>
              <a:buFont typeface="+mj-lt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Impacto de la Inminencia (5:8-9)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3600"/>
              </a:spcAft>
              <a:buSzPct val="100000"/>
              <a:buFont typeface="+mj-lt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Ejemplos de Paciencia del Antiguo Testamento (5:10-12)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7AF2C7-6DCC-8C98-086D-9B67943B2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4724400"/>
            <a:ext cx="296291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5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60FD6F-3414-4D6C-9CEB-885E4A5D32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" y="838200"/>
            <a:ext cx="9067800" cy="5972095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0A3855DE-7CD0-580B-FB80-87EA5374D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s-E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COMPARACION DE LAS TEORIAS DEL RAPTO</a:t>
            </a:r>
            <a:endParaRPr lang="en-US" altLang="en-US" sz="2800" kern="1200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3011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E759250C-D9FB-4D53-B5ED-00E8735F38D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2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Respondiendo Once Preguntas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89431B3B-AA75-4626-99D7-E5E9317D5C1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923577"/>
            <a:ext cx="9143999" cy="5782023"/>
          </a:xfrm>
        </p:spPr>
        <p:txBody>
          <a:bodyPr/>
          <a:lstStyle/>
          <a:p>
            <a:pPr marL="688975" indent="-688975" eaLnBrk="1" hangingPunct="1"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arenR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¿Quién lo escribió? – </a:t>
            </a:r>
            <a:r>
              <a:rPr lang="en-US" sz="2400" b="1" u="sng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Santiago</a:t>
            </a:r>
          </a:p>
          <a:p>
            <a:pPr marL="688975" indent="-688975" eaLnBrk="1" hangingPunct="1"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arenR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¿Qué sabemos acerca del autor? – </a:t>
            </a:r>
            <a:r>
              <a:rPr lang="en-US" sz="2400" b="1" u="sng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Es el  ½ Hermano de Cristo</a:t>
            </a:r>
          </a:p>
          <a:p>
            <a:pPr marL="688975" indent="-688975" eaLnBrk="1" hangingPunct="1"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arenR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¿Quién fué la audiencia? – </a:t>
            </a:r>
            <a:r>
              <a:rPr lang="en-US" sz="2400" b="1" u="sng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Judios creyentes en la Diaspora</a:t>
            </a:r>
          </a:p>
          <a:p>
            <a:pPr marL="688975" indent="-688975" eaLnBrk="1" hangingPunct="1"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arenR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¿Desde dónde fué escrito? – </a:t>
            </a:r>
            <a:r>
              <a:rPr lang="en-US" sz="2400" b="1" u="sng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Jerusalén</a:t>
            </a:r>
          </a:p>
          <a:p>
            <a:pPr marL="688975" indent="-688975" eaLnBrk="1" hangingPunct="1"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arenR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¿Cuando fué escrito el libro? – </a:t>
            </a:r>
            <a:r>
              <a:rPr lang="en-US" sz="2400" b="1" u="sng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d.C. 44‒47</a:t>
            </a:r>
          </a:p>
          <a:p>
            <a:pPr marL="688975" indent="-688975" eaLnBrk="1" hangingPunct="1"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arenR"/>
              <a:defRPr/>
            </a:pPr>
            <a:r>
              <a:rPr lang="es-E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¿Cuál fue la ocasión del libro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? – </a:t>
            </a:r>
            <a:r>
              <a:rPr lang="en-US" sz="2400" b="1" u="sng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La Práctica de la Justicia</a:t>
            </a:r>
          </a:p>
          <a:p>
            <a:pPr marL="688975" indent="-688975" eaLnBrk="1" hangingPunct="1"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arenR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¿Cuál es el propósito del libro? – </a:t>
            </a:r>
            <a:r>
              <a:rPr lang="en-US" sz="2400" b="1" u="sng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Alcanzar la práctica de la justicia</a:t>
            </a:r>
          </a:p>
          <a:p>
            <a:pPr marL="688975" indent="-688975" eaLnBrk="1" hangingPunct="1"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arenR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¿De qué se trata el libro? – </a:t>
            </a:r>
            <a:r>
              <a:rPr lang="en-US" sz="2400" b="1" u="sng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Práctica de la Justicia</a:t>
            </a:r>
          </a:p>
          <a:p>
            <a:pPr marL="688975" indent="-688975" eaLnBrk="1" hangingPunct="1"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arenR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¿Cuál es el tema del libro? – </a:t>
            </a:r>
            <a:r>
              <a:rPr lang="en-US" sz="2400" b="1" u="sng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Vida Diaria</a:t>
            </a:r>
          </a:p>
          <a:p>
            <a:pPr marL="688975" indent="-688975" eaLnBrk="1" hangingPunct="1"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arenR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¿Qué hace este libro diferente? – </a:t>
            </a:r>
            <a:r>
              <a:rPr lang="en-US" sz="2400" b="1" u="sng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Sentido Práctico</a:t>
            </a:r>
          </a:p>
          <a:p>
            <a:pPr marL="688975" indent="-688975" eaLnBrk="1" hangingPunct="1"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arenR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¿Cómo está organizado el libro? – </a:t>
            </a:r>
            <a:r>
              <a:rPr lang="en-US" sz="2400" b="1" u="sng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Fe y Sabiduría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01F83A-520B-4630-86B2-6D951F431C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602" y="76200"/>
            <a:ext cx="1385593" cy="12192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60183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F45DB4-CDBC-49FB-891D-9E44C81B13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79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240BBFD-3BCA-4D4C-AFB8-F750B1DF6001}"/>
              </a:ext>
            </a:extLst>
          </p:cNvPr>
          <p:cNvSpPr/>
          <p:nvPr/>
        </p:nvSpPr>
        <p:spPr>
          <a:xfrm>
            <a:off x="1" y="1"/>
            <a:ext cx="9144000" cy="42832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75000"/>
            </a:pP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+mn-cs"/>
              </a:rPr>
              <a:t>Juan 14:1–4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»No se turbe el corazón de ustedes. Creen en Dios; crean también en mí. 2 En la casa de mi Padre muchas moradas hay. De otra manera, se los hubiera dicho. Voy, pues, a preparar lugar para ustedes. 3 Y si voy y les preparo lugar, </a:t>
            </a:r>
            <a:r>
              <a:rPr lang="es-CO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vendré otra vez y los tomaré conmigo</a:t>
            </a:r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para que donde yo esté ustedes también estén. 4 Y saben a dónde voy, y saben el camino.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439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81A323-982F-4D83-B7B8-35CDBE08E1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9939" name="Rectangle 3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9143999" cy="51054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000" kern="1200" dirty="0">
                <a:solidFill>
                  <a:schemeClr val="tx2"/>
                </a:solidFill>
                <a:ea typeface="+mj-ea"/>
              </a:rPr>
              <a:t>1 Tesalonicenses 4:13-15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US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13 </a:t>
            </a: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es-CO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Tampoco queremos, hermanos, que ignoren acerca de los que duermen, para que no se entristezcan como los demás que no tienen esperanza. 14 Porque si creemos que Jesús murió y resucitó, de la misma manera Dios traerá por medio de Jesús, y con él, a los que han dormido. 15 Pues les decimos esto por palabra del Señor: </a:t>
            </a:r>
            <a:r>
              <a:rPr lang="es-CO" sz="31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Nosotros,</a:t>
            </a:r>
            <a:r>
              <a:rPr lang="es-CO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O" sz="31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 vivimos, que habremos quedado hasta la venida del Señor</a:t>
            </a:r>
            <a:r>
              <a:rPr lang="es-CO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de ninguna manera precederemos a los que ya durmieron</a:t>
            </a:r>
            <a:r>
              <a:rPr lang="es-C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0539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CE66C7-8D9A-4FB1-871F-FE2655FB225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1" y="0"/>
            <a:ext cx="9144000" cy="252376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75000"/>
            </a:pPr>
            <a:r>
              <a:rPr lang="en-US" alt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+mn-cs"/>
              </a:rPr>
              <a:t>1 Corintios 15:51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s-C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He aquí, les digo un misterio: </a:t>
            </a:r>
            <a:r>
              <a:rPr lang="es-CO" sz="36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No todos</a:t>
            </a:r>
            <a:r>
              <a:rPr lang="es-C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O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dormiremos, pero</a:t>
            </a:r>
            <a:r>
              <a:rPr lang="es-C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O" sz="36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todos</a:t>
            </a:r>
            <a:r>
              <a:rPr lang="es-C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O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seremos transformados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C49687-6F19-4961-AA11-648CF86BC9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0004" y="2286000"/>
            <a:ext cx="3323992" cy="274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05150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1A2586-11BE-4D22-95D0-A4B40A2896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004D66-7F9D-462D-95E7-1509380CE233}"/>
              </a:ext>
            </a:extLst>
          </p:cNvPr>
          <p:cNvSpPr txBox="1"/>
          <p:nvPr/>
        </p:nvSpPr>
        <p:spPr>
          <a:xfrm>
            <a:off x="0" y="0"/>
            <a:ext cx="9144000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defTabSz="685800" eaLnBrk="0" hangingPunct="0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75000"/>
              <a:defRPr/>
            </a:pP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+mn-cs"/>
              </a:rPr>
              <a:t>Tito 2:13</a:t>
            </a:r>
          </a:p>
          <a:p>
            <a:pPr marL="0" marR="0" algn="just">
              <a:spcBef>
                <a:spcPts val="0"/>
              </a:spcBef>
              <a:spcAft>
                <a:spcPts val="1000"/>
              </a:spcAft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</a:t>
            </a:r>
            <a:r>
              <a:rPr lang="es-C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aguardando </a:t>
            </a:r>
            <a:r>
              <a:rPr lang="es-CO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la esperanza bienaventurada</a:t>
            </a:r>
            <a:r>
              <a:rPr lang="es-C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la manifestación de la gloria del gran Dios y Salvador nuestro Jesucristo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.”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FCA409-B4DE-48BE-AC96-C1E1F8E992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813" y="2590800"/>
            <a:ext cx="3000375" cy="2286000"/>
          </a:xfrm>
          <a:prstGeom prst="rect">
            <a:avLst/>
          </a:prstGeom>
        </p:spPr>
      </p:pic>
      <p:pic>
        <p:nvPicPr>
          <p:cNvPr id="7" name="Picture 2" descr="Serve Wenatchee Valley">
            <a:extLst>
              <a:ext uri="{FF2B5EF4-FFF2-40B4-BE49-F238E27FC236}">
                <a16:creationId xmlns:a16="http://schemas.microsoft.com/office/drawing/2014/main" id="{191EEFCF-662F-4C32-B56F-A3EE66801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23337">
            <a:off x="474304" y="2929918"/>
            <a:ext cx="204075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Serve Wenatchee Valley">
            <a:extLst>
              <a:ext uri="{FF2B5EF4-FFF2-40B4-BE49-F238E27FC236}">
                <a16:creationId xmlns:a16="http://schemas.microsoft.com/office/drawing/2014/main" id="{302B8800-9007-489E-AF7B-38A9567B3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24449">
            <a:off x="6558187" y="3810001"/>
            <a:ext cx="202730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erve Wenatchee Valley">
            <a:extLst>
              <a:ext uri="{FF2B5EF4-FFF2-40B4-BE49-F238E27FC236}">
                <a16:creationId xmlns:a16="http://schemas.microsoft.com/office/drawing/2014/main" id="{187AECA4-F0EA-45C9-9EAA-57F021054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23337">
            <a:off x="639693" y="3810000"/>
            <a:ext cx="202730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Serve Wenatchee Valley">
            <a:extLst>
              <a:ext uri="{FF2B5EF4-FFF2-40B4-BE49-F238E27FC236}">
                <a16:creationId xmlns:a16="http://schemas.microsoft.com/office/drawing/2014/main" id="{84F67922-05CF-45AF-BDF4-D5072B921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24449">
            <a:off x="6727078" y="2925396"/>
            <a:ext cx="204177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0005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4633A5-B96A-4886-B7AF-7D2B0514CB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1" y="1"/>
            <a:ext cx="9144000" cy="473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514350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75000"/>
              <a:defRPr/>
            </a:pP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1 Juan 3:2-3</a:t>
            </a:r>
          </a:p>
          <a:p>
            <a:pPr algn="just">
              <a:spcAft>
                <a:spcPts val="1000"/>
              </a:spcAft>
            </a:pPr>
            <a:r>
              <a:rPr lang="en-US" sz="3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“2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 </a:t>
            </a:r>
            <a:r>
              <a:rPr lang="es-C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Amados, ahora somos hijos de Dios, y aún no se ha manifestado lo que seremos. Pero sabemos que, cuando él sea manifestado, seremos semejantes a él porque lo veremos tal como él es. 3 Y </a:t>
            </a:r>
            <a:r>
              <a:rPr lang="es-CO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todo aquel que tiene esta esperanza en él se purifica a sí mismo</a:t>
            </a:r>
            <a:r>
              <a:rPr lang="es-C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como él también es puro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977601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4876800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FontTx/>
              <a:buNone/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s-C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Hace poco, aproveché la oportunidad para repasar el Nuevo Testamento y marcar cada referencia a la venida del Señor Jesucristo y observar el uso que se le da a esa enseñanza sobre su venida. </a:t>
            </a:r>
            <a:r>
              <a:rPr lang="es-CO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 impresionó de nuevo que, casi sin excepción, cuando se menciona la venida de Cristo en el Nuevo Testamento, va seguida de una exhortación a la piedad y a una vida santa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0401013-4710-4009-B81E-20A988E3B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050" y="228600"/>
            <a:ext cx="6057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9056" tIns="34529" rIns="69056" bIns="34529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Arial" charset="0"/>
              </a:rPr>
              <a:t>J. Dwight Pentecost</a:t>
            </a:r>
          </a:p>
          <a:p>
            <a:pPr algn="ctr" eaLnBrk="1" hangingPunct="1"/>
            <a:r>
              <a:rPr lang="en-US" sz="1800" i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Prophecy For Today</a:t>
            </a:r>
            <a:r>
              <a:rPr lang="en-US" sz="18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Page 20</a:t>
            </a:r>
          </a:p>
        </p:txBody>
      </p:sp>
      <p:pic>
        <p:nvPicPr>
          <p:cNvPr id="6" name="Picture 2" descr="Image result for j. dwight pentecost">
            <a:extLst>
              <a:ext uri="{FF2B5EF4-FFF2-40B4-BE49-F238E27FC236}">
                <a16:creationId xmlns:a16="http://schemas.microsoft.com/office/drawing/2014/main" id="{2AF5846F-331F-47B7-9FA6-3760E356F9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" y="152400"/>
            <a:ext cx="1219200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935479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19994-9D9B-988F-067F-7A0E934C2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D2B07C-BD3F-4592-3611-46D59BF292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8914" name="Rectangle 3">
            <a:extLst>
              <a:ext uri="{FF2B5EF4-FFF2-40B4-BE49-F238E27FC236}">
                <a16:creationId xmlns:a16="http://schemas.microsoft.com/office/drawing/2014/main" id="{0BBACFEA-17E8-4E65-BC9F-997DC4E30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"/>
            <a:ext cx="9144000" cy="473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514350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75000"/>
              <a:defRPr/>
            </a:pP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1 Juan 3:2-3</a:t>
            </a:r>
          </a:p>
          <a:p>
            <a:pPr algn="just">
              <a:spcAft>
                <a:spcPts val="1000"/>
              </a:spcAft>
            </a:pPr>
            <a:r>
              <a:rPr lang="en-US" sz="3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“2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 </a:t>
            </a:r>
            <a:r>
              <a:rPr lang="es-C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Amados, ahora somos hijos de Dios, y aún no se ha manifestado lo que seremos. Pero sabemos que, </a:t>
            </a:r>
            <a:r>
              <a:rPr lang="es-CO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cuando él sea manifestado</a:t>
            </a:r>
            <a:r>
              <a:rPr lang="es-C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seremos semejantes a él porque lo veremos tal como él es. 3 Y </a:t>
            </a:r>
            <a:r>
              <a:rPr lang="es-CO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todo aquel que tiene esta esperanza en él se purifica a sí mismo</a:t>
            </a:r>
            <a:r>
              <a:rPr lang="es-C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como él también es puro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4973227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4633A5-B96A-4886-B7AF-7D2B0514CB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1" y="1"/>
            <a:ext cx="9144000" cy="504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514350" eaLnBrk="0" hangingPunct="0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75000"/>
              <a:defRPr/>
            </a:pP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Mateo 24:46-50</a:t>
            </a:r>
          </a:p>
          <a:p>
            <a:pPr algn="just">
              <a:spcAft>
                <a:spcPts val="1000"/>
              </a:spcAft>
            </a:pP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“46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 </a:t>
            </a:r>
            <a:r>
              <a:rPr lang="es-CO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Bienaventurado será aquel siervo a quien, cuando su señor venga, lo encuentre haciéndolo así. 47 De cierto les digo que lo pondrá sobre todos sus bienes. 48 Pero si aquel siervo malvado dice en su corazón: </a:t>
            </a:r>
            <a:r>
              <a:rPr lang="es-CO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“Mi señor tarda”; 49 y si comienza a golpear a sus consiervos, y si come y bebe con los borrachos,</a:t>
            </a:r>
            <a:r>
              <a:rPr lang="es-CO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50 el señor de aquel siervo vendrá en el día que no espera y a la hora que no sabe, 51 y lo castigará duramente y le asignará lugar con los hipócritas. Allí habrá llanto y crujir de dientes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3691639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C94B6B20-9749-47E2-BA37-A7489816B8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8300" y="228600"/>
            <a:ext cx="5867400" cy="914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Audiencia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42CB4090-338F-4E77-80EB-E997025F80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37338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3000"/>
              </a:spcAft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Judíos (1:1)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30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Persecución (Hechos 8:1-4; 11:19)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30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Babilonia-Mesopotamia o Turquía Norte-Central?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30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Creyentes (Santiago 1:2-4)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70B421-93CE-26DF-45B8-4EDA050E5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5105400"/>
            <a:ext cx="2590800" cy="168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790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0CF153-62BE-4F20-9EB5-A40BD12A11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7650" name="Rectangle 3"/>
          <p:cNvSpPr>
            <a:spLocks noGrp="1"/>
          </p:cNvSpPr>
          <p:nvPr>
            <p:ph type="body" idx="4294967295"/>
          </p:nvPr>
        </p:nvSpPr>
        <p:spPr>
          <a:xfrm>
            <a:off x="0" y="0"/>
            <a:ext cx="9144000" cy="51816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4000" kern="1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Santiago 1:1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3600" baseline="30000" dirty="0">
                <a:effectLst/>
              </a:rPr>
              <a:t>1 </a:t>
            </a:r>
            <a:r>
              <a:rPr lang="es-E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Santiago,</a:t>
            </a:r>
            <a:r>
              <a:rPr lang="es-ES" sz="3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siervo de Dios y del Señor Jesucristo, a las </a:t>
            </a:r>
            <a:r>
              <a:rPr lang="es-E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doce tribus</a:t>
            </a:r>
            <a:r>
              <a:rPr lang="es-E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la dispersión: Saludos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1FCA8E-D534-826F-AA72-CD52A4987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964" y="2819400"/>
            <a:ext cx="3036071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9437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050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algn="ctr" eaLnBrk="1" hangingPunct="1"/>
            <a:r>
              <a:rPr lang="en-US" sz="3600" dirty="0"/>
              <a:t>ESTRUCTURA DE SANTIAGO</a:t>
            </a:r>
          </a:p>
        </p:txBody>
      </p:sp>
      <p:sp>
        <p:nvSpPr>
          <p:cNvPr id="92163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495300" y="1600200"/>
            <a:ext cx="8153400" cy="1955864"/>
          </a:xfrm>
        </p:spPr>
        <p:txBody>
          <a:bodyPr/>
          <a:lstStyle/>
          <a:p>
            <a:pPr marL="457200" lvl="1" indent="-457200" eaLnBrk="1" hangingPunct="1">
              <a:spcBef>
                <a:spcPts val="0"/>
              </a:spcBef>
              <a:spcAft>
                <a:spcPts val="36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/>
              <a:t>Fe (Santiago 1:1‒3:12)</a:t>
            </a:r>
          </a:p>
          <a:p>
            <a:pPr marL="457200" lvl="1" indent="-457200" eaLnBrk="1" hangingPunct="1">
              <a:spcBef>
                <a:spcPts val="0"/>
              </a:spcBef>
              <a:spcAft>
                <a:spcPts val="36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/>
              <a:t>Sabiduría (Santiago 3:13</a:t>
            </a:r>
            <a:r>
              <a:rPr lang="en-US" dirty="0">
                <a:cs typeface="Calibri" panose="020F0502020204030204" pitchFamily="34" charset="0"/>
              </a:rPr>
              <a:t>‒5:20)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2037D4-2E8D-B509-8B79-7F5E4DF98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4343400"/>
            <a:ext cx="296291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697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5DB269CC-B0A3-40A2-92B5-A72FDCFF84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6046854"/>
              </p:ext>
            </p:extLst>
          </p:nvPr>
        </p:nvGraphicFramePr>
        <p:xfrm>
          <a:off x="114300" y="350838"/>
          <a:ext cx="8915400" cy="551661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457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7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348">
                <a:tc gridSpan="2">
                  <a:txBody>
                    <a:bodyPr/>
                    <a:lstStyle/>
                    <a:p>
                      <a:pPr algn="ctr"/>
                      <a:r>
                        <a:rPr kumimoji="0" lang="en-US" altLang="en-US" sz="3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j-ea"/>
                          <a:cs typeface="+mj-cs"/>
                        </a:rPr>
                        <a:t>CHARACTERISTICAS UNICAS</a:t>
                      </a:r>
                      <a:endParaRPr lang="en-US" sz="3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T="45717" marB="45717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47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SzPct val="75000"/>
                        <a:buFont typeface="Wingdings" panose="05000000000000000000" pitchFamily="2" charset="2"/>
                        <a:buChar char="n"/>
                        <a:tabLst/>
                        <a:defRPr/>
                      </a:pPr>
                      <a:r>
                        <a:rPr kumimoji="0" lang="en-US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Sermon del Monte</a:t>
                      </a:r>
                    </a:p>
                  </a:txBody>
                  <a:tcPr marT="45717" marB="45717" anchor="ctr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SzPct val="75000"/>
                        <a:buFont typeface="Wingdings" panose="05000000000000000000" pitchFamily="2" charset="2"/>
                        <a:buChar char="n"/>
                        <a:tabLst/>
                        <a:defRPr/>
                      </a:pPr>
                      <a:r>
                        <a:rPr kumimoji="0" lang="en-US" sz="28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Conciso</a:t>
                      </a:r>
                    </a:p>
                  </a:txBody>
                  <a:tcPr marT="45714" marB="45714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47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SzPct val="75000"/>
                        <a:buFont typeface="Wingdings" panose="05000000000000000000" pitchFamily="2" charset="2"/>
                        <a:buChar char="n"/>
                        <a:tabLst/>
                        <a:defRPr/>
                      </a:pPr>
                      <a:r>
                        <a:rPr kumimoji="0" lang="en-US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AT</a:t>
                      </a: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SzPct val="75000"/>
                        <a:buFont typeface="Wingdings" panose="05000000000000000000" pitchFamily="2" charset="2"/>
                        <a:buChar char="n"/>
                        <a:tabLst/>
                        <a:defRPr/>
                      </a:pPr>
                      <a:r>
                        <a:rPr kumimoji="0" lang="en-US" sz="28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Griego de alta calidad</a:t>
                      </a:r>
                    </a:p>
                  </a:txBody>
                  <a:tcPr marT="45714" marB="45714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482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SzPct val="75000"/>
                        <a:buFont typeface="Wingdings" panose="05000000000000000000" pitchFamily="2" charset="2"/>
                        <a:buChar char="n"/>
                        <a:tabLst/>
                        <a:defRPr/>
                      </a:pPr>
                      <a:r>
                        <a:rPr kumimoji="0" lang="es-ES" sz="2800" b="0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highlight>
                            <a:srgbClr val="FFFFCC"/>
                          </a:highligh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Ilustraciones de la naturaleza y la vida diaria</a:t>
                      </a:r>
                      <a:endParaRPr kumimoji="0" lang="en-US" sz="2800" b="0" i="0" u="sng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highlight>
                          <a:srgbClr val="FFFFCC"/>
                        </a:highlight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SzPct val="75000"/>
                        <a:buFont typeface="Wingdings" panose="05000000000000000000" pitchFamily="2" charset="2"/>
                        <a:buChar char="n"/>
                        <a:tabLst/>
                        <a:defRPr/>
                      </a:pPr>
                      <a:r>
                        <a:rPr kumimoji="0" lang="en-US" sz="28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Proverbios y Amos del NT</a:t>
                      </a:r>
                    </a:p>
                  </a:txBody>
                  <a:tcPr marT="45714" marB="45714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47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SzPct val="75000"/>
                        <a:buFont typeface="Wingdings" panose="05000000000000000000" pitchFamily="2" charset="2"/>
                        <a:buChar char="n"/>
                        <a:tabLst/>
                        <a:defRPr/>
                      </a:pPr>
                      <a:r>
                        <a:rPr kumimoji="0" lang="en-US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Cristología no desarrollada</a:t>
                      </a: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SzPct val="75000"/>
                        <a:buFont typeface="Wingdings" panose="05000000000000000000" pitchFamily="2" charset="2"/>
                        <a:buChar char="n"/>
                        <a:tabLst/>
                        <a:defRPr/>
                      </a:pPr>
                      <a:r>
                        <a:rPr kumimoji="0" lang="en-US" sz="28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Imperativos</a:t>
                      </a:r>
                    </a:p>
                  </a:txBody>
                  <a:tcPr marT="45714" marB="45714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47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SzPct val="75000"/>
                        <a:buFont typeface="Wingdings" panose="05000000000000000000" pitchFamily="2" charset="2"/>
                        <a:buChar char="n"/>
                        <a:tabLst/>
                        <a:defRPr/>
                      </a:pPr>
                      <a:r>
                        <a:rPr kumimoji="0" lang="en-US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Práctico</a:t>
                      </a: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SzPct val="75000"/>
                        <a:buFont typeface="Wingdings" panose="05000000000000000000" pitchFamily="2" charset="2"/>
                        <a:buChar char="n"/>
                        <a:tabLst/>
                        <a:defRPr/>
                      </a:pPr>
                      <a:r>
                        <a:rPr kumimoji="0" lang="en-US" sz="28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El libro más antiguo del NT</a:t>
                      </a:r>
                    </a:p>
                  </a:txBody>
                  <a:tcPr marT="45714" marB="45714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47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SzPct val="75000"/>
                        <a:buFont typeface="Wingdings" panose="05000000000000000000" pitchFamily="2" charset="2"/>
                        <a:buChar char="n"/>
                        <a:tabLst/>
                        <a:defRPr/>
                      </a:pPr>
                      <a:r>
                        <a:rPr kumimoji="0" lang="en-US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Muchos recursos literarios</a:t>
                      </a: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00CC"/>
                        </a:buClr>
                        <a:buSzPct val="75000"/>
                        <a:buFont typeface="Wingdings" panose="05000000000000000000" pitchFamily="2" charset="2"/>
                        <a:buChar char="n"/>
                        <a:tabLst/>
                        <a:defRPr/>
                      </a:pPr>
                      <a:r>
                        <a:rPr kumimoji="0" lang="en-US" sz="28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Díficil de bosquejar</a:t>
                      </a:r>
                    </a:p>
                  </a:txBody>
                  <a:tcPr marT="45714" marB="45714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9FAD4-54F3-6FD9-C3A7-9DCCC6605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018E9174-0E69-65AA-421A-34CBAE7B80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Esperando el Regreso del Señor</a:t>
            </a:r>
            <a:b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(5:7-12)</a:t>
            </a:r>
            <a:endParaRPr lang="en-US" alt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1BAF169D-5E55-3D12-F293-A4F6C9D190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9100" y="1600200"/>
            <a:ext cx="8648700" cy="28956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3600"/>
              </a:spcAft>
              <a:buSzPct val="100000"/>
              <a:buFont typeface="+mj-lt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Ejemplo del Granjero (5:7)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3600"/>
              </a:spcAft>
              <a:buSzPct val="100000"/>
              <a:buFont typeface="+mj-lt"/>
              <a:buAutoNum type="roman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Impacto de la Inminencia (5:8-9)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3600"/>
              </a:spcAft>
              <a:buSzPct val="100000"/>
              <a:buFont typeface="+mj-lt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Ejemplos de Paciencia del Antiguo Testamento (5:10-12)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6F2FB7-C0DD-5018-0191-77EE143BC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4724400"/>
            <a:ext cx="296291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6165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8F56E6-9E17-6A00-EB26-96352A26C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F4C8FBD8-7FC4-8157-D476-4461C2E3A6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II. El Impacto de la Inminencia</a:t>
            </a:r>
            <a:b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(5:8-9)</a:t>
            </a:r>
            <a:endParaRPr lang="en-US" alt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32CB93FF-2054-BB79-64A2-DBF398B2F4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93144" y="1828800"/>
            <a:ext cx="4557712" cy="1828800"/>
          </a:xfrm>
        </p:spPr>
        <p:txBody>
          <a:bodyPr/>
          <a:lstStyle/>
          <a:p>
            <a:pPr marL="514350" indent="-514350" eaLnBrk="1" hangingPunct="1">
              <a:spcBef>
                <a:spcPts val="0"/>
              </a:spcBef>
              <a:spcAft>
                <a:spcPts val="3600"/>
              </a:spcAft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la fortaleza (5:8)</a:t>
            </a:r>
          </a:p>
          <a:p>
            <a:pPr marL="514350" indent="-514350" eaLnBrk="1" hangingPunct="1">
              <a:spcBef>
                <a:spcPts val="0"/>
              </a:spcBef>
              <a:spcAft>
                <a:spcPts val="3600"/>
              </a:spcAft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la queja (5:9)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CA906B-D535-7420-C029-0637E2654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543" y="4038600"/>
            <a:ext cx="296291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357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806A4-445E-F9F6-C38B-93BDDBD78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9CA31FB6-11F3-0742-7A9B-29557BE6BF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II. El Impacto de la Inminencia</a:t>
            </a:r>
            <a:b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(5:8-9)</a:t>
            </a:r>
            <a:endParaRPr lang="en-US" alt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0EE94131-6E93-D2B7-5D13-DFF041485D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93144" y="1828800"/>
            <a:ext cx="4557712" cy="1828800"/>
          </a:xfrm>
        </p:spPr>
        <p:txBody>
          <a:bodyPr/>
          <a:lstStyle/>
          <a:p>
            <a:pPr marL="514350" indent="-514350" eaLnBrk="1" hangingPunct="1">
              <a:spcBef>
                <a:spcPts val="0"/>
              </a:spcBef>
              <a:spcAft>
                <a:spcPts val="3600"/>
              </a:spcAft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la fortaleza (5:8)</a:t>
            </a:r>
          </a:p>
          <a:p>
            <a:pPr marL="514350" indent="-514350" eaLnBrk="1" hangingPunct="1">
              <a:spcBef>
                <a:spcPts val="0"/>
              </a:spcBef>
              <a:spcAft>
                <a:spcPts val="3600"/>
              </a:spcAft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la queja (5:9)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D46B15-A1C3-38C0-C929-06865EE3B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543" y="4038600"/>
            <a:ext cx="296291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003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541271-8BAC-4E9E-B615-A927814DA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0" y="0"/>
            <a:ext cx="9144000" cy="418576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Santiago 5:8-9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alt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</a:t>
            </a:r>
            <a:r>
              <a:rPr lang="es-C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Tengan también ustedes paciencia; afirmen su corazón, porque la venida del Señor está cerca [engizō].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s-C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9 Hermanos, no murmuren unos contra otros para que no sean condenados. ¡He aquí, el Juez ya está a las puertas!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.”</a:t>
            </a:r>
            <a:endParaRPr lang="en-US" altLang="en-US" sz="36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0096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2C303-C439-0551-6E4A-B6FF6BD27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AB889D-C220-67BD-76B1-0830B351C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34147" name="Rectangle 1">
            <a:extLst>
              <a:ext uri="{FF2B5EF4-FFF2-40B4-BE49-F238E27FC236}">
                <a16:creationId xmlns:a16="http://schemas.microsoft.com/office/drawing/2014/main" id="{1F6EF690-638A-20FC-D5F3-6FE663ACB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18576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Santiago 5:8-9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alt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</a:t>
            </a:r>
            <a:r>
              <a:rPr lang="es-C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Tengan </a:t>
            </a:r>
            <a:r>
              <a:rPr lang="es-CO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también ustedes</a:t>
            </a:r>
            <a:r>
              <a:rPr lang="es-C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paciencia; afirmen su corazón, porque la venida del Señor está cerca [engizō].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s-C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9 Hermanos, no murmuren unos contra otros para que no sean condenados. ¡He aquí, el Juez ya está a las puertas!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.”</a:t>
            </a:r>
            <a:endParaRPr lang="en-US" altLang="en-US" sz="36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498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F2EDF-A42A-0995-E616-711EB9CAF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3C5B33-D400-8220-C18A-9716573D7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34147" name="Rectangle 1">
            <a:extLst>
              <a:ext uri="{FF2B5EF4-FFF2-40B4-BE49-F238E27FC236}">
                <a16:creationId xmlns:a16="http://schemas.microsoft.com/office/drawing/2014/main" id="{C7D08596-7BEF-997D-20E6-BF3E6F963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18576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Santiago 5:8-9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alt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</a:t>
            </a:r>
            <a:r>
              <a:rPr lang="es-C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Tengan también ustedes </a:t>
            </a:r>
            <a:r>
              <a:rPr lang="es-CO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paciencia; afirmen</a:t>
            </a:r>
            <a:r>
              <a:rPr lang="es-C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su corazón, porque la venida del Señor está cerca [engizō].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s-C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9 Hermanos, no murmuren unos contra otros para que no sean condenados. ¡He aquí, el Juez ya está a las puertas!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.”</a:t>
            </a:r>
            <a:endParaRPr lang="en-US" altLang="en-US" sz="36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5968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B96A1-43A8-0F40-5BBB-FF12E4C66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4045A2-6753-5BB8-86D0-9986247E3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34147" name="Rectangle 1">
            <a:extLst>
              <a:ext uri="{FF2B5EF4-FFF2-40B4-BE49-F238E27FC236}">
                <a16:creationId xmlns:a16="http://schemas.microsoft.com/office/drawing/2014/main" id="{29F9022E-1973-F629-1EA3-BA368436E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18576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Santiago 5:8-9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alt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</a:t>
            </a:r>
            <a:r>
              <a:rPr lang="es-C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Tengan también ustedes paciencia; afirmen su corazón, porque la venida del Señor </a:t>
            </a:r>
            <a:r>
              <a:rPr lang="es-CO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está cerca [engizō].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s-C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9 Hermanos, no murmuren unos contra otros para que no sean condenados. ¡He aquí, el Juez ya está a las puertas!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.”</a:t>
            </a:r>
            <a:endParaRPr lang="en-US" altLang="en-US" sz="36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4492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85344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s-CO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Mensajeros del Reino en Mateo</a:t>
            </a:r>
            <a:endParaRPr lang="en-US" altLang="en-US" sz="3600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57727" y="1905003"/>
            <a:ext cx="4257673" cy="3581398"/>
          </a:xfrm>
        </p:spPr>
        <p:txBody>
          <a:bodyPr/>
          <a:lstStyle/>
          <a:p>
            <a:pPr marL="461963" indent="-461963" eaLnBrk="1" hangingPunct="1">
              <a:spcBef>
                <a:spcPts val="1200"/>
              </a:spcBef>
              <a:spcAft>
                <a:spcPts val="1200"/>
              </a:spcAft>
            </a:pPr>
            <a:r>
              <a:rPr lang="en-US" altLang="en-US" sz="3000" dirty="0"/>
              <a:t>Juan El Bautista– 3:2</a:t>
            </a:r>
          </a:p>
          <a:p>
            <a:pPr marL="461963" indent="-461963" eaLnBrk="1" hangingPunct="1">
              <a:spcBef>
                <a:spcPts val="1200"/>
              </a:spcBef>
              <a:spcAft>
                <a:spcPts val="1200"/>
              </a:spcAft>
            </a:pPr>
            <a:r>
              <a:rPr lang="en-US" altLang="en-US" sz="3000" dirty="0"/>
              <a:t>Jesucristo– 4:17</a:t>
            </a:r>
          </a:p>
          <a:p>
            <a:pPr marL="461963" indent="-461963" eaLnBrk="1" hangingPunct="1">
              <a:spcBef>
                <a:spcPts val="1200"/>
              </a:spcBef>
              <a:spcAft>
                <a:spcPts val="1200"/>
              </a:spcAft>
            </a:pPr>
            <a:r>
              <a:rPr lang="en-US" altLang="en-US" sz="3000" dirty="0"/>
              <a:t>12 Apostoles – 10:5-7</a:t>
            </a:r>
          </a:p>
          <a:p>
            <a:pPr marL="461963" indent="-461963" eaLnBrk="1" hangingPunct="1">
              <a:spcBef>
                <a:spcPts val="1200"/>
              </a:spcBef>
              <a:spcAft>
                <a:spcPts val="1200"/>
              </a:spcAft>
            </a:pPr>
            <a:r>
              <a:rPr lang="en-US" altLang="en-US" sz="3000" dirty="0"/>
              <a:t>Setenta – Luc 10:1, 9</a:t>
            </a:r>
          </a:p>
        </p:txBody>
      </p:sp>
      <p:pic>
        <p:nvPicPr>
          <p:cNvPr id="145412" name="Picture 4" descr="j0275620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95277" y="1905002"/>
            <a:ext cx="4048124" cy="3292475"/>
          </a:xfrm>
        </p:spPr>
      </p:pic>
      <p:sp>
        <p:nvSpPr>
          <p:cNvPr id="145413" name="TextBox 4"/>
          <p:cNvSpPr txBox="1">
            <a:spLocks noChangeArrowheads="1"/>
          </p:cNvSpPr>
          <p:nvPr/>
        </p:nvSpPr>
        <p:spPr bwMode="auto">
          <a:xfrm>
            <a:off x="2290764" y="6324600"/>
            <a:ext cx="45624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kern="0" dirty="0">
                <a:latin typeface="Calibri" panose="020F0502020204030204" pitchFamily="34" charset="0"/>
              </a:rPr>
              <a:t>Toussaint, </a:t>
            </a:r>
            <a:r>
              <a:rPr lang="en-US" altLang="en-US" i="1" kern="0" dirty="0">
                <a:latin typeface="Calibri" panose="020F0502020204030204" pitchFamily="34" charset="0"/>
              </a:rPr>
              <a:t>Behold the King</a:t>
            </a:r>
            <a:r>
              <a:rPr lang="en-US" altLang="en-US" kern="0" dirty="0">
                <a:latin typeface="Calibri" panose="020F0502020204030204" pitchFamily="34" charset="0"/>
              </a:rPr>
              <a:t>, 18-20</a:t>
            </a:r>
          </a:p>
        </p:txBody>
      </p:sp>
    </p:spTree>
    <p:extLst>
      <p:ext uri="{BB962C8B-B14F-4D97-AF65-F5344CB8AC3E}">
        <p14:creationId xmlns:p14="http://schemas.microsoft.com/office/powerpoint/2010/main" val="26880886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FFC01A-B45A-4780-AAC0-91D91D54F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0" y="0"/>
            <a:ext cx="9144000" cy="307776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Mateo 3:1-2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alt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</a:t>
            </a:r>
            <a:r>
              <a:rPr lang="es-C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En aquellos días apareció Juan el Bautista predicando en el desierto de Judea 2 y diciendo: </a:t>
            </a:r>
            <a:r>
              <a:rPr lang="es-CO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“¡Arrepiéntanse, porque el reino de los cielos se ha acercado [engizō]!”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”</a:t>
            </a:r>
          </a:p>
        </p:txBody>
      </p:sp>
      <p:pic>
        <p:nvPicPr>
          <p:cNvPr id="5" name="Picture 2" descr="How Did Jesus Teach? - Jesus.Christ.org">
            <a:extLst>
              <a:ext uri="{FF2B5EF4-FFF2-40B4-BE49-F238E27FC236}">
                <a16:creationId xmlns:a16="http://schemas.microsoft.com/office/drawing/2014/main" id="{322F8AAD-DAFD-4F0B-9E69-F7519C0B7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637235"/>
            <a:ext cx="324196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994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BC3CF-AE7C-2137-EE20-4B53A64F7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050">
            <a:extLst>
              <a:ext uri="{FF2B5EF4-FFF2-40B4-BE49-F238E27FC236}">
                <a16:creationId xmlns:a16="http://schemas.microsoft.com/office/drawing/2014/main" id="{26657A11-2E2B-F770-B8C3-7D0694E6CC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algn="ctr" eaLnBrk="1" hangingPunct="1"/>
            <a:r>
              <a:rPr lang="en-US" sz="3600" dirty="0"/>
              <a:t>ESTRUCTURA DE SANTIAGO</a:t>
            </a:r>
          </a:p>
        </p:txBody>
      </p:sp>
      <p:sp>
        <p:nvSpPr>
          <p:cNvPr id="92163" name="Rectangle 2051">
            <a:extLst>
              <a:ext uri="{FF2B5EF4-FFF2-40B4-BE49-F238E27FC236}">
                <a16:creationId xmlns:a16="http://schemas.microsoft.com/office/drawing/2014/main" id="{B394C6E2-D2E8-67B6-4C76-24CB76C864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95300" y="1600200"/>
            <a:ext cx="8153400" cy="1955864"/>
          </a:xfrm>
        </p:spPr>
        <p:txBody>
          <a:bodyPr/>
          <a:lstStyle/>
          <a:p>
            <a:pPr marL="457200" lvl="1" indent="-457200" eaLnBrk="1" hangingPunct="1">
              <a:spcBef>
                <a:spcPts val="0"/>
              </a:spcBef>
              <a:spcAft>
                <a:spcPts val="36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b="1" u="sng" dirty="0">
                <a:solidFill>
                  <a:srgbClr val="FFFFCC"/>
                </a:solidFill>
              </a:rPr>
              <a:t>Fe (Santiago 1:1‒3:12)</a:t>
            </a:r>
          </a:p>
          <a:p>
            <a:pPr marL="457200" lvl="1" indent="-457200" eaLnBrk="1" hangingPunct="1">
              <a:spcBef>
                <a:spcPts val="0"/>
              </a:spcBef>
              <a:spcAft>
                <a:spcPts val="36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/>
              <a:t>Sabiduría (Santiago 3:13</a:t>
            </a:r>
            <a:r>
              <a:rPr lang="en-US" dirty="0">
                <a:cs typeface="Calibri" panose="020F0502020204030204" pitchFamily="34" charset="0"/>
              </a:rPr>
              <a:t>‒5:20)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C8D548-620A-FA93-05D5-BA08DBF68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4343400"/>
            <a:ext cx="296291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9891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5F0FFB-1A61-4B90-8FEC-8F2132C5E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0" y="0"/>
            <a:ext cx="9144000" cy="2600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Mateo 4:17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s-CO" alt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Desde entonces Jesús comenzó a predicar y a decir: </a:t>
            </a:r>
            <a:r>
              <a:rPr lang="es-CO" altLang="en-US" sz="3600" b="1" u="sng" kern="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“¡Arrepiéntanse, porque el reino de los cielos se ha acercado [engizō]!”.</a:t>
            </a:r>
            <a:endParaRPr lang="en-US" altLang="en-US" sz="3600" b="1" u="sng" kern="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1026" name="Picture 2" descr="How Did Jesus Teach? - Jesus.Christ.org">
            <a:extLst>
              <a:ext uri="{FF2B5EF4-FFF2-40B4-BE49-F238E27FC236}">
                <a16:creationId xmlns:a16="http://schemas.microsoft.com/office/drawing/2014/main" id="{7B94CD00-32B9-4ECA-96D8-FF8E6363D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018" y="2590800"/>
            <a:ext cx="324196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0302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2F3D3-F25E-1402-6E84-0AF270CB1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6EC90C-38B1-FD31-9362-02D705313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34147" name="Rectangle 1">
            <a:extLst>
              <a:ext uri="{FF2B5EF4-FFF2-40B4-BE49-F238E27FC236}">
                <a16:creationId xmlns:a16="http://schemas.microsoft.com/office/drawing/2014/main" id="{A7924E9D-2C6C-A648-4128-AE2904E51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81642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Mateo 10:5-7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s-CO" alt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 estos doce los envió Jesús, dándoles instrucciones diciendo: “No vayan por los caminos de los gentiles ni entren en las ciudades de los samaritanos. 6 Pero vayan, más bien, a las ovejas perdidas de la casa de Israel. 7 Y cuando vayan, prediquen diciendo: ‘El reino de los cielos </a:t>
            </a:r>
            <a:r>
              <a:rPr lang="es-CO" altLang="en-US" sz="3200" b="1" u="sng" kern="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se ha acercado [engizō].</a:t>
            </a:r>
            <a:endParaRPr lang="en-US" alt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5" name="Picture 2" descr="How Did Jesus Teach? - Jesus.Christ.org">
            <a:extLst>
              <a:ext uri="{FF2B5EF4-FFF2-40B4-BE49-F238E27FC236}">
                <a16:creationId xmlns:a16="http://schemas.microsoft.com/office/drawing/2014/main" id="{DFF9F1BA-D72E-F8D8-E992-A73E6F040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200400"/>
            <a:ext cx="2455857" cy="173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7582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06320F-566C-440E-9406-3AB80E3BA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0" y="0"/>
            <a:ext cx="9144000" cy="33239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Lucas 10:9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alt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</a:t>
            </a:r>
            <a:r>
              <a:rPr lang="es-CO" alt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Después de estas cosas, el Señor designó a otros setenta a los cuales envió delante de sí de dos en dos a toda ciudad y lugar a donde él había de ir…</a:t>
            </a:r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Sanen a los enfermos que haya allí y díganles: </a:t>
            </a:r>
            <a:r>
              <a:rPr lang="es-CO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‘El reino de Dios se ha acercado [engizō] a ustedes’</a:t>
            </a: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.’”</a:t>
            </a:r>
            <a:endParaRPr lang="en-US" altLang="en-US" sz="3200" b="1" u="sng" kern="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5" name="Picture 2" descr="How Did Jesus Teach? - Jesus.Christ.org">
            <a:extLst>
              <a:ext uri="{FF2B5EF4-FFF2-40B4-BE49-F238E27FC236}">
                <a16:creationId xmlns:a16="http://schemas.microsoft.com/office/drawing/2014/main" id="{3E3413B9-7664-4799-BD49-2026D3EA2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572" y="3413760"/>
            <a:ext cx="2074857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0764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F5AD1-90C5-B841-3C75-BA5476CBD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93F9FE3F-31D9-5D95-F818-A2D28EB956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II. El Impacto de la Inminencia</a:t>
            </a:r>
            <a:b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(5:8-9)</a:t>
            </a:r>
            <a:endParaRPr lang="en-US" alt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36C95B6D-E5A3-1A42-6455-CA42853A90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93144" y="1828800"/>
            <a:ext cx="4557712" cy="1828800"/>
          </a:xfrm>
        </p:spPr>
        <p:txBody>
          <a:bodyPr/>
          <a:lstStyle/>
          <a:p>
            <a:pPr marL="514350" indent="-514350" eaLnBrk="1" hangingPunct="1">
              <a:spcBef>
                <a:spcPts val="0"/>
              </a:spcBef>
              <a:spcAft>
                <a:spcPts val="3600"/>
              </a:spcAft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la fortaleza (5:8)</a:t>
            </a:r>
          </a:p>
          <a:p>
            <a:pPr marL="514350" indent="-514350" eaLnBrk="1" hangingPunct="1">
              <a:spcBef>
                <a:spcPts val="0"/>
              </a:spcBef>
              <a:spcAft>
                <a:spcPts val="3600"/>
              </a:spcAft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la queja (5:9)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600A76-FBC9-C0E4-CD0B-B8BDBC953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543" y="4038600"/>
            <a:ext cx="296291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519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C4DCF-4379-173C-715B-C32E94FDC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2AF86A-121C-1B82-AED2-4EC6B3E55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34147" name="Rectangle 1">
            <a:extLst>
              <a:ext uri="{FF2B5EF4-FFF2-40B4-BE49-F238E27FC236}">
                <a16:creationId xmlns:a16="http://schemas.microsoft.com/office/drawing/2014/main" id="{AC9C64E4-4188-2A44-E3DE-D0F467B7A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18576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Santiago 5:8-9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alt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</a:t>
            </a:r>
            <a:r>
              <a:rPr lang="es-C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Tengan también ustedes paciencia; afirmen su corazón, porque la venida del Señor está cerca [engizō].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s-C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9 Hermanos, no murmuren unos contra otros para que no sean condenados. ¡He aquí, el Juez ya está a las puertas!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.”</a:t>
            </a:r>
            <a:endParaRPr lang="en-US" altLang="en-US" sz="36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1958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24C93-FC3E-F221-8E2F-6942C2E4A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A01B6D-4A28-CB02-D52D-98DABFA11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34147" name="Rectangle 1">
            <a:extLst>
              <a:ext uri="{FF2B5EF4-FFF2-40B4-BE49-F238E27FC236}">
                <a16:creationId xmlns:a16="http://schemas.microsoft.com/office/drawing/2014/main" id="{43599EC2-6F77-82F3-7BDB-DC552D124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18576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Santiago 5:8-9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alt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</a:t>
            </a:r>
            <a:r>
              <a:rPr lang="es-C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Tengan también ustedes paciencia; afirmen su corazón, porque la venida del Señor está cerca [engizō].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s-C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9 Hermanos, </a:t>
            </a:r>
            <a:r>
              <a:rPr lang="es-CO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no murmuren</a:t>
            </a:r>
            <a:r>
              <a:rPr lang="es-C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unos contra otros para que no sean condenados. ¡He aquí, el Juez ya está a las puertas!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.”</a:t>
            </a:r>
            <a:endParaRPr lang="en-US" altLang="en-US" sz="36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9965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635E4-7781-DAB6-2ACD-8B65C1B5A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7C3ED0-239F-4E7B-D785-398D55CD7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34147" name="Rectangle 1">
            <a:extLst>
              <a:ext uri="{FF2B5EF4-FFF2-40B4-BE49-F238E27FC236}">
                <a16:creationId xmlns:a16="http://schemas.microsoft.com/office/drawing/2014/main" id="{FD0344A6-71B2-23C1-E466-1A22B5F97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18576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Santiago 5:8-9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alt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</a:t>
            </a:r>
            <a:r>
              <a:rPr lang="es-C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Tengan también ustedes paciencia; afirmen su corazón, porque la venida del Señor está cerca [engizō].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s-C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9 </a:t>
            </a:r>
            <a:r>
              <a:rPr lang="es-CO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Hermanos,</a:t>
            </a:r>
            <a:r>
              <a:rPr lang="es-C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no murmuren unos contra otros para que no sean condenados. ¡He aquí, el Juez ya está a las puertas!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.”</a:t>
            </a:r>
            <a:endParaRPr lang="en-US" altLang="en-US" sz="36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2255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3CBC6-1B34-C653-39BC-0D56F118D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FCC37B-D2D7-3AF1-7BD1-A4257C093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34147" name="Rectangle 1">
            <a:extLst>
              <a:ext uri="{FF2B5EF4-FFF2-40B4-BE49-F238E27FC236}">
                <a16:creationId xmlns:a16="http://schemas.microsoft.com/office/drawing/2014/main" id="{C20E8ADB-1B81-03C5-0B7D-CD4BC7D95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18576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Santiago 5:8-9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alt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</a:t>
            </a:r>
            <a:r>
              <a:rPr lang="es-C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Tengan también ustedes paciencia; afirmen su corazón, porque la venida del Señor está cerca [engizō].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s-C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9 Hermanos, no murmuren </a:t>
            </a:r>
            <a:r>
              <a:rPr lang="es-CO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unos contra otros</a:t>
            </a:r>
            <a:r>
              <a:rPr lang="es-C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para que no sean condenados. ¡He aquí, el Juez ya está a las puertas!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.”</a:t>
            </a:r>
            <a:endParaRPr lang="en-US" altLang="en-US" sz="36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8500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9B3AD-3F3D-0897-DF1F-3F15D9C69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C23E92-F0DF-FB31-186F-35F993A42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34147" name="Rectangle 1">
            <a:extLst>
              <a:ext uri="{FF2B5EF4-FFF2-40B4-BE49-F238E27FC236}">
                <a16:creationId xmlns:a16="http://schemas.microsoft.com/office/drawing/2014/main" id="{E0B67A71-C9A7-322D-BEBF-E9C61633E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18576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Santiago 5:8-9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alt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</a:t>
            </a:r>
            <a:r>
              <a:rPr lang="es-C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Tengan también ustedes paciencia; afirmen su corazón, porque la venida del Señor está cerca [engizō].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s-C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9 Hermanos, no murmuren unos contra otros para que no sean </a:t>
            </a:r>
            <a:r>
              <a:rPr lang="es-CO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condenados</a:t>
            </a:r>
            <a:r>
              <a:rPr lang="es-C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 ¡He aquí, el Juez ya está a las puertas!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.”</a:t>
            </a:r>
            <a:endParaRPr lang="en-US" altLang="en-US" sz="36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5241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D2A88D-A347-4000-8512-01EE1A3166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017" y="80621"/>
            <a:ext cx="8839966" cy="666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28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BED60F40-67FC-4492-A198-6BEF75BC1B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Estructura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8B5077A0-127F-48A3-91C7-C177DA9B3E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3000" y="1143000"/>
            <a:ext cx="6858000" cy="46482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 (1:1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–3:12)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Pruebas (1:2-18)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Obediencia a la palabra (1:19-27)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Favoritismos (2:1-13)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 manifestada en obras (2:14-26)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Lengua (3:1-12)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693CD3-C9BD-B991-DB55-A97A987F5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4702897"/>
            <a:ext cx="2962913" cy="1926503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35734-2DFF-D6FA-2371-95ADDF259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CEDB35-7659-9CE8-61F2-CE60DCE58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34147" name="Rectangle 1">
            <a:extLst>
              <a:ext uri="{FF2B5EF4-FFF2-40B4-BE49-F238E27FC236}">
                <a16:creationId xmlns:a16="http://schemas.microsoft.com/office/drawing/2014/main" id="{D819D8AF-4BEB-789F-86F5-CBD19F3A8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18576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Santiago 5:8-9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alt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</a:t>
            </a:r>
            <a:r>
              <a:rPr lang="es-C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Tengan también ustedes paciencia; afirmen su corazón, porque la venida del Señor está cerca [engizō].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s-C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9 Hermanos, no murmuren unos contra otros para que no sean condenados. ¡He aquí, </a:t>
            </a:r>
            <a:r>
              <a:rPr lang="es-CO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el Juez ya está a las puertas!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.”</a:t>
            </a:r>
            <a:endParaRPr lang="en-US" altLang="en-US" sz="3600" b="1" u="sng" kern="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3307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FAD58E-4079-46D0-B4EF-ED7D4DD67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0" y="0"/>
            <a:ext cx="9144000" cy="33239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 eaLnBrk="1" hangingPunct="1">
              <a:spcAft>
                <a:spcPts val="1200"/>
              </a:spcAft>
              <a:defRPr/>
            </a:pPr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1 Corintios 4:5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“</a:t>
            </a:r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Así que, no juzguen nada antes de tiempo, hasta que venga el Señor, quien a la vez sacará a la luz las cosas ocultas de las tinieblas y hará evidentes las intenciones de los corazones. Entonces tendrá cada uno alabanza de parte de Dios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8C9DEA-EFB9-43E9-98C8-BEB2D17EC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676" y="3413760"/>
            <a:ext cx="2598649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709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4633A5-B96A-4886-B7AF-7D2B0514CB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1" y="1"/>
            <a:ext cx="9144000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514350" eaLnBrk="0" hangingPunct="0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75000"/>
              <a:defRPr/>
            </a:pP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1 Juan 3:2-3</a:t>
            </a:r>
          </a:p>
          <a:p>
            <a:pPr algn="just">
              <a:spcAft>
                <a:spcPts val="1000"/>
              </a:spcAft>
            </a:pP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“2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 </a:t>
            </a:r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Amados, ahora somos hijos de Dios, y aún no se ha manifestado lo que seremos. Pero sabemos que, </a:t>
            </a:r>
            <a:r>
              <a:rPr lang="es-CO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cuando él sea manifestado</a:t>
            </a:r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seremos semejantes a él porque lo veremos tal como él es. 3 Y </a:t>
            </a:r>
            <a:r>
              <a:rPr lang="es-CO" sz="3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todo aquel que tiene esta esperanza en él se purifica a sí mismo</a:t>
            </a:r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como él también es puro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497D44-1834-4FB5-A2E2-726483756E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92" r="4304"/>
          <a:stretch/>
        </p:blipFill>
        <p:spPr>
          <a:xfrm>
            <a:off x="5181600" y="3276600"/>
            <a:ext cx="2011681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738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94427-32FB-78EB-F06D-04A4EC5C0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96808A25-6900-3317-9473-09186047AC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Esperando el Regreso del Señor</a:t>
            </a:r>
            <a:b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(5:7-12)</a:t>
            </a:r>
            <a:endParaRPr lang="en-US" alt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8B327707-5A06-C06B-0236-F3DCD21F25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9100" y="1600200"/>
            <a:ext cx="8572500" cy="28956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3600"/>
              </a:spcAft>
              <a:buSzPct val="100000"/>
              <a:buFont typeface="+mj-lt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Ejemplo del Granjero (5:7)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3600"/>
              </a:spcAft>
              <a:buSzPct val="100000"/>
              <a:buFont typeface="+mj-lt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Impacto de la Inminencia (5:8-9)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3600"/>
              </a:spcAft>
              <a:buSzPct val="100000"/>
              <a:buFont typeface="+mj-lt"/>
              <a:buAutoNum type="roman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Ejemplos de Paciencia del Antiguo Testamento (5:10-12)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48C893-8C84-7B18-9554-A32516263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4724400"/>
            <a:ext cx="296291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742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80FAE35E-7060-404B-AD73-B73C641405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III. Ejemplos de Paciencia del AT</a:t>
            </a:r>
            <a:b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(5:10-12)</a:t>
            </a:r>
            <a:endParaRPr lang="en-US" alt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3C4196C9-4E89-4E05-8257-23305F6421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50144" y="1828800"/>
            <a:ext cx="7917656" cy="1676400"/>
          </a:xfrm>
        </p:spPr>
        <p:txBody>
          <a:bodyPr/>
          <a:lstStyle/>
          <a:p>
            <a:pPr marL="514350" indent="-514350" eaLnBrk="1" hangingPunct="1">
              <a:spcBef>
                <a:spcPts val="0"/>
              </a:spcBef>
              <a:spcAft>
                <a:spcPts val="3600"/>
              </a:spcAft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Profetas del Antiguo Testamento (5:10)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3600"/>
              </a:spcAft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 El Patriarca (5:11-12)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8DEF5C-517A-DCCB-CBF5-D99781292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3927944"/>
            <a:ext cx="296291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526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F835F-3990-2DD3-B4EC-F76AEDFFB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15FB27B7-ABA3-51DE-1B72-4BDD28FAA3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III. Ejemplos de Paciencia del AT</a:t>
            </a:r>
            <a:b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(5:10-12)</a:t>
            </a:r>
            <a:endParaRPr lang="en-US" alt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A50ED826-6536-30CD-53EA-DBB5B2D9B6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50144" y="1828800"/>
            <a:ext cx="7917656" cy="1676400"/>
          </a:xfrm>
        </p:spPr>
        <p:txBody>
          <a:bodyPr/>
          <a:lstStyle/>
          <a:p>
            <a:pPr marL="514350" indent="-514350" eaLnBrk="1" hangingPunct="1">
              <a:spcBef>
                <a:spcPts val="0"/>
              </a:spcBef>
              <a:spcAft>
                <a:spcPts val="3600"/>
              </a:spcAft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Profetas del Antiguo Testamento (5:10)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3600"/>
              </a:spcAft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 El Patriarca (5:11-12)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DACF81-26FC-A670-0E96-629931A1B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4191000"/>
            <a:ext cx="296291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003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0CF22-19A9-A762-7554-2AF5EE0AE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2FD89246-814B-067E-EF0B-A3EB85C5F2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III. Ejemplos de Paciencia del AT</a:t>
            </a:r>
            <a:b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(5:10-12)</a:t>
            </a:r>
            <a:endParaRPr lang="en-US" alt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0C95EEA0-8CA4-94DE-C971-39660C9F0E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50144" y="1828800"/>
            <a:ext cx="7917656" cy="1676400"/>
          </a:xfrm>
        </p:spPr>
        <p:txBody>
          <a:bodyPr/>
          <a:lstStyle/>
          <a:p>
            <a:pPr marL="514350" indent="-514350" eaLnBrk="1" hangingPunct="1">
              <a:spcBef>
                <a:spcPts val="0"/>
              </a:spcBef>
              <a:spcAft>
                <a:spcPts val="3600"/>
              </a:spcAft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Profetas del Antiguo Testamento (5:10)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3600"/>
              </a:spcAft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 El Patriarca (5:11-12)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080541-FD17-B9D0-3C04-BC9377D2D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3927944"/>
            <a:ext cx="296291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112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41" name="Group 33"/>
          <p:cNvGraphicFramePr>
            <a:graphicFrameLocks noGrp="1"/>
          </p:cNvGraphicFramePr>
          <p:nvPr/>
        </p:nvGraphicFramePr>
        <p:xfrm>
          <a:off x="152401" y="76201"/>
          <a:ext cx="8834880" cy="672230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587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45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25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46087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s-ES" altLang="en-US" sz="3600" kern="1200" dirty="0">
                          <a:solidFill>
                            <a:srgbClr val="00FFFF"/>
                          </a:solidFill>
                          <a:effectLst/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Las Cinco Coronas de las Escrituras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s-ES" altLang="en-US" sz="2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(Apocalipsis 4:10: 3:11; 2 Juan 8)</a:t>
                      </a:r>
                      <a:endParaRPr lang="en-US" sz="28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endParaRPr>
                    </a:p>
                  </a:txBody>
                  <a:tcPr marT="45716" marB="45716" anchor="ctr" horzOverflow="overflow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sng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sng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8066298"/>
                  </a:ext>
                </a:extLst>
              </a:tr>
              <a:tr h="10611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b="1" u="none" kern="1200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SAGRADA ESCRITURA</a:t>
                      </a:r>
                      <a:endParaRPr lang="en-US" sz="3200" b="1" u="none" kern="12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endParaRPr>
                    </a:p>
                  </a:txBody>
                  <a:tcPr marT="45716" marB="45716" anchor="ctr" horzOverflow="overflow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b="1" u="none" kern="12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CORONA</a:t>
                      </a:r>
                      <a:endParaRPr lang="en-US" sz="3200" b="1" u="none" kern="12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endParaRPr>
                    </a:p>
                  </a:txBody>
                  <a:tcPr marT="45716" marB="45716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3200" b="1" u="none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PROPOSITO</a:t>
                      </a:r>
                      <a:endParaRPr lang="en-US" sz="3200" b="1" u="none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endParaRPr>
                    </a:p>
                  </a:txBody>
                  <a:tcPr marT="45716" marB="45716" anchor="ctr" horzOverflow="overflow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50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Co. 9:24-27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16" marB="45716" anchor="ctr" horzOverflow="overflow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Incorruptible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16" marB="45716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27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Ganar dominio sobre la carne</a:t>
                      </a: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16" marB="45716" anchor="ctr" horzOverflow="overflow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50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Tes. 2:19-20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16" marB="45716" anchor="ctr" horzOverflow="overflow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Regocijo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16" marB="45716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27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Ganar almas</a:t>
                      </a:r>
                      <a:endParaRPr kumimoji="0" lang="en-US" sz="2600" u="none" strike="noStrike" kern="1200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T="45716" marB="45716" anchor="ctr" horzOverflow="overflow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81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Stg. 1:12;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Ap. 2:10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16" marB="45716" anchor="ctr" horzOverflow="overflow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Vida</a:t>
                      </a:r>
                    </a:p>
                  </a:txBody>
                  <a:tcPr marT="45716" marB="45716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27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Resistir las pruebas</a:t>
                      </a:r>
                      <a:endParaRPr kumimoji="0" lang="en-US" sz="2600" u="none" strike="noStrike" kern="1200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T="45716" marB="45716" anchor="ctr" horzOverflow="overflow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50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Ped. 5:2-4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16" marB="45716" anchor="ctr" horzOverflow="overflow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Gloria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16" marB="45716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27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6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Pastorear al pueblo de Dios</a:t>
                      </a:r>
                      <a:endParaRPr kumimoji="0" lang="en-US" sz="2600" u="none" strike="noStrike" kern="1200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T="45716" marB="45716" anchor="ctr" horzOverflow="overflow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50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Tim. 4:8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16" marB="45716" anchor="ctr" horzOverflow="overflow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Justicia</a:t>
                      </a:r>
                      <a:endParaRPr kumimoji="0" lang="en-US" sz="32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T="45716" marB="45716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27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Anhelar Su aparición</a:t>
                      </a:r>
                      <a:endParaRPr kumimoji="0" lang="en-US" sz="2600" u="none" strike="noStrike" kern="1200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T="45716" marB="45716" anchor="ctr" horzOverflow="overflow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83295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592F55D8-9CA3-4032-B2AD-26AFF97866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8300" y="228600"/>
            <a:ext cx="5867400" cy="914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Fecha (d.C 44-47)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1CF04DE5-0F11-499F-9089-872417E25B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199" y="1143000"/>
            <a:ext cx="7781925" cy="54102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d.C 70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d.C 62-63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d.C 49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d.C 48-49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30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Sermón del Monte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Adoración congregacional primitiva            (Sant 2:2; 3:1; 5:14)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Sant 1:1 = Hechos 8:1-4; 11:19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F59D12-1194-D8BD-0EEB-9C2271B4E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074" y="1875453"/>
            <a:ext cx="3036071" cy="1975275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>
            <a:extLst>
              <a:ext uri="{FF2B5EF4-FFF2-40B4-BE49-F238E27FC236}">
                <a16:creationId xmlns:a16="http://schemas.microsoft.com/office/drawing/2014/main" id="{241F40D1-3B70-4C0F-85C8-774A9E08EB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857500"/>
            <a:ext cx="7772400" cy="1143000"/>
          </a:xfrm>
        </p:spPr>
        <p:txBody>
          <a:bodyPr/>
          <a:lstStyle/>
          <a:p>
            <a:pPr algn="ctr"/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097330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4EE6B-C056-4D7F-84BF-DC911FCA9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050">
            <a:extLst>
              <a:ext uri="{FF2B5EF4-FFF2-40B4-BE49-F238E27FC236}">
                <a16:creationId xmlns:a16="http://schemas.microsoft.com/office/drawing/2014/main" id="{D68D584C-03F3-59ED-0278-F6F858978A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algn="ctr" eaLnBrk="1" hangingPunct="1"/>
            <a:r>
              <a:rPr lang="en-US" sz="3600" dirty="0"/>
              <a:t>ESTRUCTURA DE SANTIAGO</a:t>
            </a:r>
          </a:p>
        </p:txBody>
      </p:sp>
      <p:sp>
        <p:nvSpPr>
          <p:cNvPr id="92163" name="Rectangle 2051">
            <a:extLst>
              <a:ext uri="{FF2B5EF4-FFF2-40B4-BE49-F238E27FC236}">
                <a16:creationId xmlns:a16="http://schemas.microsoft.com/office/drawing/2014/main" id="{82CBB941-D9CA-308F-CBAE-F29F1EE534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95300" y="1600200"/>
            <a:ext cx="8153400" cy="1955864"/>
          </a:xfrm>
        </p:spPr>
        <p:txBody>
          <a:bodyPr/>
          <a:lstStyle/>
          <a:p>
            <a:pPr marL="457200" lvl="1" indent="-457200" eaLnBrk="1" hangingPunct="1">
              <a:spcBef>
                <a:spcPts val="0"/>
              </a:spcBef>
              <a:spcAft>
                <a:spcPts val="36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/>
              <a:t>Fe (Santiago 1:1‒3:12)</a:t>
            </a:r>
          </a:p>
          <a:p>
            <a:pPr marL="457200" lvl="1" indent="-457200" eaLnBrk="1" hangingPunct="1">
              <a:spcBef>
                <a:spcPts val="0"/>
              </a:spcBef>
              <a:spcAft>
                <a:spcPts val="36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b="1" u="sng" dirty="0">
                <a:solidFill>
                  <a:srgbClr val="FFFFCC"/>
                </a:solidFill>
              </a:rPr>
              <a:t>Sabiduría (Santiago 3:13</a:t>
            </a:r>
            <a:r>
              <a:rPr lang="en-US" b="1" u="sng" dirty="0">
                <a:solidFill>
                  <a:srgbClr val="FFFFCC"/>
                </a:solidFill>
                <a:cs typeface="Calibri" panose="020F0502020204030204" pitchFamily="34" charset="0"/>
              </a:rPr>
              <a:t>‒5:20)</a:t>
            </a:r>
            <a:endParaRPr lang="en-US" b="1" u="sng" dirty="0">
              <a:solidFill>
                <a:srgbClr val="FFFFCC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24F0EC-DBC1-26A7-F6DA-57CE790D3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4343400"/>
            <a:ext cx="296291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914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F321A-C8F1-7FB5-CD97-813192E0C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645019AE-AEDE-B48E-BFB5-B82F714EDB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Esperando el Regreso del Señor</a:t>
            </a:r>
            <a:b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(5:7-12)</a:t>
            </a:r>
            <a:endParaRPr lang="en-US" alt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A24469D5-573C-6CC1-0FD4-74D5D71C4D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9100" y="1600200"/>
            <a:ext cx="8648700" cy="28956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3600"/>
              </a:spcAft>
              <a:buSzPct val="100000"/>
              <a:buFont typeface="+mj-lt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Ejemplo del Granjero (5:7)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3600"/>
              </a:spcAft>
              <a:buSzPct val="100000"/>
              <a:buFont typeface="+mj-lt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Impacto de la Inminencia (5:8-9)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3600"/>
              </a:spcAft>
              <a:buSzPct val="100000"/>
              <a:buFont typeface="+mj-lt"/>
              <a:buAutoNum type="roman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Ejemplos de Paciencia del Antiguo Testamento (5:10-12)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6930F8-1511-2D01-76A8-558CD9523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4724400"/>
            <a:ext cx="296291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134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D9E80-5238-B043-BF64-3AD1F953F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D15F4928-7E4C-B9E5-1003-EC4652CFE6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0389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Estructura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F24E3FED-0073-0461-34DC-31813366CE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95300" y="1143000"/>
            <a:ext cx="8724900" cy="55626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Sabiduría (3:13–5:20)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Definición de Sabiduría (3:13-18)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Espiritualidad (4:1-12)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Comercio (4:13-17)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Uso de la riqueza (5:1-6)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s-C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Esperando el regreso del Señor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(5:7-12)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Oración (5:13-18)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Restauración del hermano descarriado (5:19-20)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C401D4-DBDA-7C53-DE87-56E6BDF1B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2465748"/>
            <a:ext cx="296291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223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A6702A9B-EB65-4970-8927-3049C0E4A4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0389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Estructura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B95DF919-2BDC-4D52-A6B1-267EE3FC47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95300" y="1143000"/>
            <a:ext cx="8724900" cy="55626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Sabiduría (3:13–5:20)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Definición de Sabiduría (3:13-18)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Espiritualidad (4:1-12)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Comercio (4:13-17)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Uso de la riqueza (5:1-6)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s-C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Esperando el regreso del Señor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(5:7-12)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Oración (5:13-18)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Restauración del hermano descarriado (5:19-20)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391FAD-0008-1E04-E874-38A07A1B0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2465748"/>
            <a:ext cx="2962913" cy="192650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3224F-C018-36F6-B776-62ADDDF2D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8C102938-A7DD-1578-6E19-5F0142B5B1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0389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Estructura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7195C347-D1E3-A48B-6A92-F5C557BE55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95300" y="1143000"/>
            <a:ext cx="8724900" cy="55626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Sabiduría (3:13–5:20)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Definición de Sabiduría (3:13-18)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Espiritualidad (4:1-12)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Comercio (4:13-17)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Uso de la riqueza (5:1-6)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s-C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Esperando el regreso del Señor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(5:7-12)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Oración (5:13-18)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1600"/>
              </a:spcAft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Restauración del hermano descarriado (5:19-20)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003549-C062-EB3C-BF5C-AB409ED48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2465748"/>
            <a:ext cx="296291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39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917D5717-56C9-4A7E-994A-4261BA9758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Sabiduría </a:t>
            </a:r>
            <a:b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(3:13-18)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FA1016DD-B458-4B97-8982-29F49C7157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0050" y="1600200"/>
            <a:ext cx="8972550" cy="24384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s-C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sabiduría se demuestra con acciones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(3:13)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Sabiduría humana o terrenal (3:14-16)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Sabiduría celestial  (3:17-18)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068B99-7E8D-B292-1C94-8BC405A97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4419600"/>
            <a:ext cx="2962913" cy="193259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Designs\Azure.pot</Template>
  <TotalTime>12395</TotalTime>
  <Words>2563</Words>
  <Application>Microsoft Office PowerPoint</Application>
  <PresentationFormat>On-screen Show (4:3)</PresentationFormat>
  <Paragraphs>268</Paragraphs>
  <Slides>61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66" baseType="lpstr">
      <vt:lpstr>Calibri</vt:lpstr>
      <vt:lpstr>Times New Roman</vt:lpstr>
      <vt:lpstr>Wingdings</vt:lpstr>
      <vt:lpstr>Azure</vt:lpstr>
      <vt:lpstr>1_Azure</vt:lpstr>
      <vt:lpstr>PowerPoint Presentation</vt:lpstr>
      <vt:lpstr>Respondiendo Once Preguntas</vt:lpstr>
      <vt:lpstr>ESTRUCTURA DE SANTIAGO</vt:lpstr>
      <vt:lpstr>ESTRUCTURA DE SANTIAGO</vt:lpstr>
      <vt:lpstr>Estructura</vt:lpstr>
      <vt:lpstr>ESTRUCTURA DE SANTIAGO</vt:lpstr>
      <vt:lpstr>Estructura</vt:lpstr>
      <vt:lpstr>Estructura</vt:lpstr>
      <vt:lpstr>Sabiduría  (3:13-18)</vt:lpstr>
      <vt:lpstr>Estructura</vt:lpstr>
      <vt:lpstr>Estructura</vt:lpstr>
      <vt:lpstr>Vida Comercial (4:13-17)</vt:lpstr>
      <vt:lpstr>Estructura</vt:lpstr>
      <vt:lpstr>Uso de la Riqueza (5:1-6)</vt:lpstr>
      <vt:lpstr>II. Razones por el Juicio Venidero (5:4-6)</vt:lpstr>
      <vt:lpstr>Estructura</vt:lpstr>
      <vt:lpstr>Esperando el Regreso del Señor (5:7-12)</vt:lpstr>
      <vt:lpstr>Esperando el Regreso del Señor (5:7-12)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Audiencia</vt:lpstr>
      <vt:lpstr>PowerPoint Presentation</vt:lpstr>
      <vt:lpstr>PowerPoint Presentation</vt:lpstr>
      <vt:lpstr>Esperando el Regreso del Señor (5:7-12)</vt:lpstr>
      <vt:lpstr>II. El Impacto de la Inminencia (5:8-9)</vt:lpstr>
      <vt:lpstr>II. El Impacto de la Inminencia (5:8-9)</vt:lpstr>
      <vt:lpstr>PowerPoint Presentation</vt:lpstr>
      <vt:lpstr>PowerPoint Presentation</vt:lpstr>
      <vt:lpstr>PowerPoint Presentation</vt:lpstr>
      <vt:lpstr>PowerPoint Presentation</vt:lpstr>
      <vt:lpstr>Mensajeros del Reino en Mateo</vt:lpstr>
      <vt:lpstr>PowerPoint Presentation</vt:lpstr>
      <vt:lpstr>PowerPoint Presentation</vt:lpstr>
      <vt:lpstr>PowerPoint Presentation</vt:lpstr>
      <vt:lpstr>PowerPoint Presentation</vt:lpstr>
      <vt:lpstr>II. El Impacto de la Inminencia (5:8-9)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Esperando el Regreso del Señor (5:7-12)</vt:lpstr>
      <vt:lpstr>III. Ejemplos de Paciencia del AT (5:10-12)</vt:lpstr>
      <vt:lpstr>III. Ejemplos de Paciencia del AT (5:10-12)</vt:lpstr>
      <vt:lpstr>III. Ejemplos de Paciencia del AT (5:10-12)</vt:lpstr>
      <vt:lpstr>PowerPoint Presentation</vt:lpstr>
      <vt:lpstr>Fecha (d.C 44-47)</vt:lpstr>
      <vt:lpstr>CONCLUSION</vt:lpstr>
      <vt:lpstr>Esperando el Regreso del Señor (5:7-12)</vt:lpstr>
      <vt:lpstr>Estructura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027 - James 5v7-12</dc:title>
  <dc:subject>James</dc:subject>
  <dc:creator>A. Woods</dc:creator>
  <cp:lastModifiedBy>Claudia Mora</cp:lastModifiedBy>
  <cp:revision>552</cp:revision>
  <cp:lastPrinted>2021-05-11T12:21:15Z</cp:lastPrinted>
  <dcterms:created xsi:type="dcterms:W3CDTF">2009-02-05T03:17:51Z</dcterms:created>
  <dcterms:modified xsi:type="dcterms:W3CDTF">2025-04-20T01:35:49Z</dcterms:modified>
</cp:coreProperties>
</file>