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3"/>
  </p:notesMasterIdLst>
  <p:handoutMasterIdLst>
    <p:handoutMasterId r:id="rId44"/>
  </p:handoutMasterIdLst>
  <p:sldIdLst>
    <p:sldId id="4879" r:id="rId2"/>
    <p:sldId id="3846" r:id="rId3"/>
    <p:sldId id="5275" r:id="rId4"/>
    <p:sldId id="7058" r:id="rId5"/>
    <p:sldId id="1354" r:id="rId6"/>
    <p:sldId id="6578" r:id="rId7"/>
    <p:sldId id="8006" r:id="rId8"/>
    <p:sldId id="8007" r:id="rId9"/>
    <p:sldId id="3193" r:id="rId10"/>
    <p:sldId id="7059" r:id="rId11"/>
    <p:sldId id="275" r:id="rId12"/>
    <p:sldId id="9634" r:id="rId13"/>
    <p:sldId id="9646" r:id="rId14"/>
    <p:sldId id="9105" r:id="rId15"/>
    <p:sldId id="7060" r:id="rId16"/>
    <p:sldId id="8974" r:id="rId17"/>
    <p:sldId id="323" r:id="rId18"/>
    <p:sldId id="9648" r:id="rId19"/>
    <p:sldId id="9636" r:id="rId20"/>
    <p:sldId id="7061" r:id="rId21"/>
    <p:sldId id="261" r:id="rId22"/>
    <p:sldId id="9644" r:id="rId23"/>
    <p:sldId id="9647" r:id="rId24"/>
    <p:sldId id="9637" r:id="rId25"/>
    <p:sldId id="4728" r:id="rId26"/>
    <p:sldId id="2067" r:id="rId27"/>
    <p:sldId id="7062" r:id="rId28"/>
    <p:sldId id="9638" r:id="rId29"/>
    <p:sldId id="7063" r:id="rId30"/>
    <p:sldId id="6349" r:id="rId31"/>
    <p:sldId id="6318" r:id="rId32"/>
    <p:sldId id="9639" r:id="rId33"/>
    <p:sldId id="7064" r:id="rId34"/>
    <p:sldId id="276" r:id="rId35"/>
    <p:sldId id="7261" r:id="rId36"/>
    <p:sldId id="7262" r:id="rId37"/>
    <p:sldId id="601" r:id="rId38"/>
    <p:sldId id="9645" r:id="rId39"/>
    <p:sldId id="9640" r:id="rId40"/>
    <p:sldId id="9641" r:id="rId41"/>
    <p:sldId id="9642" r:id="rId42"/>
  </p:sldIdLst>
  <p:sldSz cx="12192000" cy="6858000"/>
  <p:notesSz cx="7315200" cy="9601200"/>
  <p:custDataLst>
    <p:tags r:id="rId45"/>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000099"/>
    <a:srgbClr val="000066"/>
    <a:srgbClr val="006600"/>
    <a:srgbClr val="003300"/>
    <a:srgbClr val="008000"/>
    <a:srgbClr val="FFFF99"/>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handoutView">
  <p:normalViewPr>
    <p:restoredLeft sz="17450" autoAdjust="0"/>
    <p:restoredTop sz="92688" autoAdjust="0"/>
  </p:normalViewPr>
  <p:slideViewPr>
    <p:cSldViewPr>
      <p:cViewPr varScale="1">
        <p:scale>
          <a:sx n="101" d="100"/>
          <a:sy n="101" d="100"/>
        </p:scale>
        <p:origin x="581" y="3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5" d="100"/>
          <a:sy n="85" d="100"/>
        </p:scale>
        <p:origin x="3475"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52277DCF-E8E8-4335-B6F0-2C0DDC06EF2D}"/>
    <pc:docChg chg="custSel delSld modHandout">
      <pc:chgData name="Jim McGowan" userId="e2c7446dd3aca506" providerId="LiveId" clId="{52277DCF-E8E8-4335-B6F0-2C0DDC06EF2D}" dt="2025-04-19T20:50:21.573" v="6" actId="6549"/>
      <pc:docMkLst>
        <pc:docMk/>
      </pc:docMkLst>
      <pc:sldChg chg="del">
        <pc:chgData name="Jim McGowan" userId="e2c7446dd3aca506" providerId="LiveId" clId="{52277DCF-E8E8-4335-B6F0-2C0DDC06EF2D}" dt="2025-04-19T20:49:16.363" v="0" actId="47"/>
        <pc:sldMkLst>
          <pc:docMk/>
          <pc:sldMk cId="0" sldId="939"/>
        </pc:sldMkLst>
      </pc:sldChg>
      <pc:sldChg chg="del">
        <pc:chgData name="Jim McGowan" userId="e2c7446dd3aca506" providerId="LiveId" clId="{52277DCF-E8E8-4335-B6F0-2C0DDC06EF2D}" dt="2025-04-19T20:49:23.708" v="1" actId="47"/>
        <pc:sldMkLst>
          <pc:docMk/>
          <pc:sldMk cId="2876936051" sldId="9643"/>
        </pc:sldMkLst>
      </pc:sldChg>
      <pc:sldMasterChg chg="delSldLayout">
        <pc:chgData name="Jim McGowan" userId="e2c7446dd3aca506" providerId="LiveId" clId="{52277DCF-E8E8-4335-B6F0-2C0DDC06EF2D}" dt="2025-04-19T20:49:16.363" v="0" actId="47"/>
        <pc:sldMasterMkLst>
          <pc:docMk/>
          <pc:sldMasterMk cId="0" sldId="2147483649"/>
        </pc:sldMasterMkLst>
        <pc:sldLayoutChg chg="del">
          <pc:chgData name="Jim McGowan" userId="e2c7446dd3aca506" providerId="LiveId" clId="{52277DCF-E8E8-4335-B6F0-2C0DDC06EF2D}" dt="2025-04-19T20:49:16.363" v="0" actId="47"/>
          <pc:sldLayoutMkLst>
            <pc:docMk/>
            <pc:sldMasterMk cId="0" sldId="2147483649"/>
            <pc:sldLayoutMk cId="507612890" sldId="214748391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
        <p:nvSpPr>
          <p:cNvPr id="2" name="Header Placeholder 1">
            <a:extLst>
              <a:ext uri="{FF2B5EF4-FFF2-40B4-BE49-F238E27FC236}">
                <a16:creationId xmlns:a16="http://schemas.microsoft.com/office/drawing/2014/main" id="{313899ED-E046-2B4E-445A-BD454D6CE4E7}"/>
              </a:ext>
            </a:extLst>
          </p:cNvPr>
          <p:cNvSpPr>
            <a:spLocks noGrp="1"/>
          </p:cNvSpPr>
          <p:nvPr>
            <p:ph type="hdr" sz="quarter"/>
          </p:nvPr>
        </p:nvSpPr>
        <p:spPr>
          <a:xfrm>
            <a:off x="1720355" y="126426"/>
            <a:ext cx="4362172" cy="833695"/>
          </a:xfrm>
          <a:prstGeom prst="rect">
            <a:avLst/>
          </a:prstGeom>
        </p:spPr>
        <p:txBody>
          <a:bodyPr vert="horz" lIns="124995" tIns="62497" rIns="124995" bIns="62497" rtlCol="0"/>
          <a:lstStyle>
            <a:lvl1pPr algn="ctr">
              <a:defRPr sz="18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altLang="en-US" sz="1600" dirty="0"/>
              <a:t>Resurrection Body</a:t>
            </a:r>
            <a:endParaRPr lang="en-US" sz="1600" dirty="0"/>
          </a:p>
          <a:p>
            <a:pPr>
              <a:defRPr/>
            </a:pPr>
            <a:r>
              <a:rPr lang="en-US" sz="1600" dirty="0"/>
              <a:t>04-20-2025</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a:t>1/27/2019</a:t>
            </a:r>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7</a:t>
            </a:fld>
            <a:endParaRPr lang="en-US" altLang="en-US" dirty="0"/>
          </a:p>
        </p:txBody>
      </p:sp>
    </p:spTree>
    <p:extLst>
      <p:ext uri="{BB962C8B-B14F-4D97-AF65-F5344CB8AC3E}">
        <p14:creationId xmlns:p14="http://schemas.microsoft.com/office/powerpoint/2010/main" val="900497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19</a:t>
            </a:fld>
            <a:endParaRPr lang="en-US" altLang="en-US" dirty="0"/>
          </a:p>
        </p:txBody>
      </p:sp>
    </p:spTree>
    <p:extLst>
      <p:ext uri="{BB962C8B-B14F-4D97-AF65-F5344CB8AC3E}">
        <p14:creationId xmlns:p14="http://schemas.microsoft.com/office/powerpoint/2010/main" val="1965908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769E8360-0A40-4257-9985-66F802E1C7AE}" type="slidenum">
              <a:rPr lang="en-US" altLang="en-US" sz="1200"/>
              <a:pPr/>
              <a:t>30</a:t>
            </a:fld>
            <a:endParaRPr lang="en-US" altLang="en-US" sz="120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descending city is described as being like a stone called Jasper, only unlike the earthly stone, this one is clear as crystal. The ultimate state of heaven sounds more like a diamond, doesn’t it? </a:t>
            </a:r>
          </a:p>
          <a:p>
            <a:endParaRPr lang="en-US" altLang="en-US"/>
          </a:p>
        </p:txBody>
      </p:sp>
    </p:spTree>
    <p:extLst>
      <p:ext uri="{BB962C8B-B14F-4D97-AF65-F5344CB8AC3E}">
        <p14:creationId xmlns:p14="http://schemas.microsoft.com/office/powerpoint/2010/main" val="3048928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61738190-E019-4D07-9ABD-BEBD2BE122D6}" type="slidenum">
              <a:rPr lang="en-US" altLang="en-US" sz="1200"/>
              <a:pPr/>
              <a:t>37</a:t>
            </a:fld>
            <a:endParaRPr lang="en-US" altLang="en-US" sz="1200"/>
          </a:p>
        </p:txBody>
      </p:sp>
      <p:sp>
        <p:nvSpPr>
          <p:cNvPr id="216067" name="Rectangle 2"/>
          <p:cNvSpPr>
            <a:spLocks noGrp="1" noRot="1" noChangeAspect="1" noChangeArrowheads="1" noTextEdit="1"/>
          </p:cNvSpPr>
          <p:nvPr>
            <p:ph type="sldImg"/>
          </p:nvPr>
        </p:nvSpPr>
        <p:spPr>
          <a:xfrm>
            <a:off x="381000" y="685800"/>
            <a:ext cx="6096000" cy="3429000"/>
          </a:xfrm>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Here you see an artist’s ideas of… </a:t>
            </a:r>
          </a:p>
          <a:p>
            <a:endParaRPr lang="en-US" altLang="en-US"/>
          </a:p>
          <a:p>
            <a:r>
              <a:rPr lang="en-US" altLang="en-US"/>
              <a:t>12 Gates = 12 Tribes of Israel</a:t>
            </a:r>
          </a:p>
          <a:p>
            <a:endParaRPr lang="en-US" altLang="en-US"/>
          </a:p>
          <a:p>
            <a:r>
              <a:rPr lang="en-US" altLang="en-US"/>
              <a:t>12 Foundation Stones = 12 Apostles of the Church</a:t>
            </a:r>
          </a:p>
        </p:txBody>
      </p:sp>
    </p:spTree>
    <p:extLst>
      <p:ext uri="{BB962C8B-B14F-4D97-AF65-F5344CB8AC3E}">
        <p14:creationId xmlns:p14="http://schemas.microsoft.com/office/powerpoint/2010/main" val="759429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a:xfrm>
            <a:off x="9347200" y="6248400"/>
            <a:ext cx="2540000" cy="457200"/>
          </a:xfrm>
          <a:prstGeom prst="rect">
            <a:avLst/>
          </a:prstGeom>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a:xfrm>
            <a:off x="9347200" y="6248400"/>
            <a:ext cx="2540000" cy="457200"/>
          </a:xfrm>
          <a:prstGeom prst="rect">
            <a:avLst/>
          </a:prstGeom>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242ACCD8-69B6-4D29-B6D1-D27667734C20}"/>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5D769A06-A41E-4136-8681-533AA6DA0E83}"/>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3D5232A0-F6CF-4BD0-94D9-EEBAA6FAC045}"/>
              </a:ext>
            </a:extLst>
          </p:cNvPr>
          <p:cNvSpPr>
            <a:spLocks noGrp="1" noChangeArrowheads="1"/>
          </p:cNvSpPr>
          <p:nvPr>
            <p:ph type="sldNum" sz="quarter" idx="12"/>
          </p:nvPr>
        </p:nvSpPr>
        <p:spPr>
          <a:xfrm>
            <a:off x="9347200" y="6248400"/>
            <a:ext cx="2540000" cy="457200"/>
          </a:xfrm>
          <a:prstGeom prst="rect">
            <a:avLst/>
          </a:prstGeom>
        </p:spPr>
        <p:txBody>
          <a:bodyPr/>
          <a:lstStyle>
            <a:lvl1pPr>
              <a:defRPr/>
            </a:lvl1pPr>
          </a:lstStyle>
          <a:p>
            <a:fld id="{4DEAC9B5-4087-4335-B365-4E4244BF1DAB}" type="slidenum">
              <a:rPr lang="en-US" altLang="en-US"/>
              <a:pPr/>
              <a:t>‹#›</a:t>
            </a:fld>
            <a:endParaRPr lang="en-US" altLang="en-US"/>
          </a:p>
        </p:txBody>
      </p:sp>
    </p:spTree>
    <p:extLst>
      <p:ext uri="{BB962C8B-B14F-4D97-AF65-F5344CB8AC3E}">
        <p14:creationId xmlns:p14="http://schemas.microsoft.com/office/powerpoint/2010/main" val="3790271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1" y="2173288"/>
            <a:ext cx="5143500" cy="2090808"/>
          </a:xfrm>
        </p:spPr>
        <p:txBody>
          <a:bodyPr anchor="b">
            <a:noAutofit/>
          </a:bodyPr>
          <a:lstStyle>
            <a:lvl1pPr algn="l">
              <a:defRPr sz="5400" b="1" cap="all" baseline="0">
                <a:solidFill>
                  <a:schemeClr val="bg1"/>
                </a:solidFill>
                <a:latin typeface="+mj-lt"/>
              </a:defRPr>
            </a:lvl1pPr>
          </a:lstStyle>
          <a:p>
            <a:r>
              <a:rPr lang="en-US" dirty="0"/>
              <a:t>Title comes here</a:t>
            </a:r>
            <a:endParaRPr lang="en-IN"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1" y="4279973"/>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7"/>
            <a:ext cx="5305661" cy="5305661"/>
          </a:xfrm>
          <a:prstGeom prst="ellipse">
            <a:avLst/>
          </a:prstGeom>
          <a:solidFill>
            <a:schemeClr val="bg2"/>
          </a:solidFill>
        </p:spPr>
        <p:txBody>
          <a:bodyPr anchor="ctr"/>
          <a:lstStyle>
            <a:lvl1pPr marL="0" indent="0" algn="ctr">
              <a:buNone/>
              <a:defRPr/>
            </a:lvl1pPr>
          </a:lstStyle>
          <a:p>
            <a:r>
              <a:rPr lang="en-US"/>
              <a:t>Click icon to add picture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9"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0980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A5AF68AA-6E8D-4EBE-A139-4FC03518729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35EBB283-3B7B-49AB-8AA7-99A21F376EE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F1AD6E4-E7D3-4F55-A71C-2BD4D9E4B8B1}"/>
              </a:ext>
            </a:extLst>
          </p:cNvPr>
          <p:cNvSpPr>
            <a:spLocks noGrp="1" noChangeArrowheads="1"/>
          </p:cNvSpPr>
          <p:nvPr>
            <p:ph type="sldNum" sz="quarter" idx="12"/>
          </p:nvPr>
        </p:nvSpPr>
        <p:spPr/>
        <p:txBody>
          <a:bodyPr/>
          <a:lstStyle>
            <a:lvl1pPr>
              <a:defRPr/>
            </a:lvl1pPr>
          </a:lstStyle>
          <a:p>
            <a:fld id="{76208CC9-E9FD-45FD-AE88-DDE39DF36392}" type="slidenum">
              <a:rPr lang="en-US" altLang="en-US"/>
              <a:pPr/>
              <a:t>‹#›</a:t>
            </a:fld>
            <a:endParaRPr lang="en-US" altLang="en-US"/>
          </a:p>
        </p:txBody>
      </p:sp>
    </p:spTree>
    <p:extLst>
      <p:ext uri="{BB962C8B-B14F-4D97-AF65-F5344CB8AC3E}">
        <p14:creationId xmlns:p14="http://schemas.microsoft.com/office/powerpoint/2010/main" val="1730299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5" r:id="rId13"/>
    <p:sldLayoutId id="2147483916"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4411CD-2C63-4DD5-8576-C8B906C2F710}"/>
              </a:ext>
            </a:extLst>
          </p:cNvPr>
          <p:cNvSpPr txBox="1">
            <a:spLocks/>
          </p:cNvSpPr>
          <p:nvPr/>
        </p:nvSpPr>
        <p:spPr bwMode="auto">
          <a:xfrm>
            <a:off x="3771900" y="5334000"/>
            <a:ext cx="4648200" cy="1371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rgbClr val="FFFFCC"/>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
        <p:nvSpPr>
          <p:cNvPr id="4" name="Rectangle 2">
            <a:extLst>
              <a:ext uri="{FF2B5EF4-FFF2-40B4-BE49-F238E27FC236}">
                <a16:creationId xmlns:a16="http://schemas.microsoft.com/office/drawing/2014/main" id="{9004A288-11C1-4E53-B6E5-B2D97DAC8609}"/>
              </a:ext>
            </a:extLst>
          </p:cNvPr>
          <p:cNvSpPr txBox="1">
            <a:spLocks noChangeArrowheads="1"/>
          </p:cNvSpPr>
          <p:nvPr/>
        </p:nvSpPr>
        <p:spPr bwMode="auto">
          <a:xfrm>
            <a:off x="1828800" y="152400"/>
            <a:ext cx="853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The Believer's Future Resurrection Body</a:t>
            </a:r>
          </a:p>
        </p:txBody>
      </p:sp>
      <p:pic>
        <p:nvPicPr>
          <p:cNvPr id="5" name="Picture 4">
            <a:extLst>
              <a:ext uri="{FF2B5EF4-FFF2-40B4-BE49-F238E27FC236}">
                <a16:creationId xmlns:a16="http://schemas.microsoft.com/office/drawing/2014/main" id="{2AD050C4-8234-4BFE-84BE-56607955F0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67200" y="1143000"/>
            <a:ext cx="3657600" cy="4114800"/>
          </a:xfrm>
          <a:prstGeom prst="rect">
            <a:avLst/>
          </a:prstGeom>
        </p:spPr>
      </p:pic>
      <p:pic>
        <p:nvPicPr>
          <p:cNvPr id="6" name="Picture 5">
            <a:extLst>
              <a:ext uri="{FF2B5EF4-FFF2-40B4-BE49-F238E27FC236}">
                <a16:creationId xmlns:a16="http://schemas.microsoft.com/office/drawing/2014/main" id="{16CAA863-5528-484C-A048-56F7496346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71801" y="5791200"/>
            <a:ext cx="870855" cy="914400"/>
          </a:xfrm>
          <a:prstGeom prst="rect">
            <a:avLst/>
          </a:prstGeom>
        </p:spPr>
      </p:pic>
    </p:spTree>
    <p:extLst>
      <p:ext uri="{BB962C8B-B14F-4D97-AF65-F5344CB8AC3E}">
        <p14:creationId xmlns:p14="http://schemas.microsoft.com/office/powerpoint/2010/main" val="196370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133600" y="228600"/>
            <a:ext cx="7924800" cy="914400"/>
          </a:xfrm>
        </p:spPr>
        <p:txBody>
          <a:bodyPr/>
          <a:lstStyle/>
          <a:p>
            <a:pPr algn="ctr" eaLnBrk="1" hangingPunct="1"/>
            <a:r>
              <a:rPr lang="en-US" altLang="en-US" sz="3600" dirty="0">
                <a:effectLst>
                  <a:outerShdw blurRad="38100" dist="38100" dir="2700000" algn="tl">
                    <a:srgbClr val="000000">
                      <a:alpha val="43137"/>
                    </a:srgbClr>
                  </a:outerShdw>
                </a:effectLst>
              </a:rPr>
              <a:t>The Believer's Coming Resurrection Body</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2895600" y="1138336"/>
            <a:ext cx="64008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Problem</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Power</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Permanency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Physicality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Picnic</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Postponement</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Pedigree</a:t>
            </a:r>
          </a:p>
        </p:txBody>
      </p:sp>
      <p:pic>
        <p:nvPicPr>
          <p:cNvPr id="2" name="Picture 1">
            <a:extLst>
              <a:ext uri="{FF2B5EF4-FFF2-40B4-BE49-F238E27FC236}">
                <a16:creationId xmlns:a16="http://schemas.microsoft.com/office/drawing/2014/main" id="{5E6A6798-4BB9-E498-DF02-6AEBD9767952}"/>
              </a:ext>
            </a:extLst>
          </p:cNvPr>
          <p:cNvPicPr>
            <a:picLocks noChangeAspect="1"/>
          </p:cNvPicPr>
          <p:nvPr/>
        </p:nvPicPr>
        <p:blipFill>
          <a:blip r:embed="rId2"/>
          <a:stretch>
            <a:fillRect/>
          </a:stretch>
        </p:blipFill>
        <p:spPr>
          <a:xfrm>
            <a:off x="7315200" y="1582614"/>
            <a:ext cx="3657917" cy="4115157"/>
          </a:xfrm>
          <a:prstGeom prst="rect">
            <a:avLst/>
          </a:prstGeom>
        </p:spPr>
      </p:pic>
      <p:pic>
        <p:nvPicPr>
          <p:cNvPr id="3" name="Picture 2" descr="Image result for resurrection of jesus">
            <a:extLst>
              <a:ext uri="{FF2B5EF4-FFF2-40B4-BE49-F238E27FC236}">
                <a16:creationId xmlns:a16="http://schemas.microsoft.com/office/drawing/2014/main" id="{39DD2FBC-2D48-3DEE-CF2C-EE8FE32977D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6286" y="76200"/>
            <a:ext cx="1268714" cy="914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62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B225CA9-F8C0-6A72-94F6-01457AB95BA8}"/>
              </a:ext>
            </a:extLst>
          </p:cNvPr>
          <p:cNvSpPr>
            <a:spLocks noGrp="1" noChangeArrowheads="1"/>
          </p:cNvSpPr>
          <p:nvPr>
            <p:ph type="title" idx="4294967295"/>
          </p:nvPr>
        </p:nvSpPr>
        <p:spPr>
          <a:xfrm>
            <a:off x="914400" y="228600"/>
            <a:ext cx="10363200" cy="1143000"/>
          </a:xfrm>
        </p:spPr>
        <p:txBody>
          <a:bodyPr/>
          <a:lstStyle/>
          <a:p>
            <a:pPr algn="ctr" eaLnBrk="1" hangingPunct="1">
              <a:defRPr/>
            </a:pPr>
            <a:r>
              <a:rPr lang="en-US" sz="3600" dirty="0"/>
              <a:t>Differences Between the Earthly and Heavenly Bodies </a:t>
            </a:r>
            <a:r>
              <a:rPr lang="en-US" sz="3200" dirty="0">
                <a:solidFill>
                  <a:schemeClr val="tx1"/>
                </a:solidFill>
                <a:effectLst>
                  <a:outerShdw blurRad="38100" dist="38100" dir="2700000" algn="tl">
                    <a:srgbClr val="000000"/>
                  </a:outerShdw>
                </a:effectLst>
                <a:ea typeface="+mn-ea"/>
                <a:cs typeface="+mn-cs"/>
              </a:rPr>
              <a:t>(1 Corinthians 15:42-44)</a:t>
            </a:r>
          </a:p>
        </p:txBody>
      </p:sp>
      <p:sp>
        <p:nvSpPr>
          <p:cNvPr id="16387" name="Rectangle 3">
            <a:extLst>
              <a:ext uri="{FF2B5EF4-FFF2-40B4-BE49-F238E27FC236}">
                <a16:creationId xmlns:a16="http://schemas.microsoft.com/office/drawing/2014/main" id="{C8EC4AD0-E44F-B53E-4ED6-1B0341AF35B3}"/>
              </a:ext>
            </a:extLst>
          </p:cNvPr>
          <p:cNvSpPr>
            <a:spLocks noGrp="1" noChangeArrowheads="1"/>
          </p:cNvSpPr>
          <p:nvPr>
            <p:ph type="body" sz="half" idx="4294967295"/>
          </p:nvPr>
        </p:nvSpPr>
        <p:spPr>
          <a:xfrm>
            <a:off x="1219200" y="1981200"/>
            <a:ext cx="3810000" cy="4114800"/>
          </a:xfrm>
        </p:spPr>
        <p:txBody>
          <a:bodyPr/>
          <a:lstStyle/>
          <a:p>
            <a:pPr eaLnBrk="1" hangingPunct="1">
              <a:spcBef>
                <a:spcPts val="0"/>
              </a:spcBef>
              <a:spcAft>
                <a:spcPts val="1200"/>
              </a:spcAft>
              <a:buFontTx/>
              <a:buNone/>
              <a:defRPr/>
            </a:pPr>
            <a:r>
              <a:rPr lang="en-US" b="1" u="sng" dirty="0">
                <a:solidFill>
                  <a:srgbClr val="FFFFCC"/>
                </a:solidFill>
              </a:rPr>
              <a:t>Earthly Body</a:t>
            </a:r>
          </a:p>
          <a:p>
            <a:pPr eaLnBrk="1" hangingPunct="1">
              <a:spcBef>
                <a:spcPts val="0"/>
              </a:spcBef>
              <a:spcAft>
                <a:spcPts val="1800"/>
              </a:spcAft>
              <a:defRPr/>
            </a:pPr>
            <a:r>
              <a:rPr lang="en-US" dirty="0"/>
              <a:t>Perishable</a:t>
            </a:r>
          </a:p>
          <a:p>
            <a:pPr eaLnBrk="1" hangingPunct="1">
              <a:spcBef>
                <a:spcPts val="0"/>
              </a:spcBef>
              <a:spcAft>
                <a:spcPts val="1800"/>
              </a:spcAft>
              <a:defRPr/>
            </a:pPr>
            <a:r>
              <a:rPr lang="en-US" dirty="0"/>
              <a:t>Lowly</a:t>
            </a:r>
          </a:p>
          <a:p>
            <a:pPr eaLnBrk="1" hangingPunct="1">
              <a:spcBef>
                <a:spcPts val="0"/>
              </a:spcBef>
              <a:spcAft>
                <a:spcPts val="1800"/>
              </a:spcAft>
              <a:defRPr/>
            </a:pPr>
            <a:r>
              <a:rPr lang="en-US" dirty="0"/>
              <a:t>Weak</a:t>
            </a:r>
          </a:p>
          <a:p>
            <a:pPr eaLnBrk="1" hangingPunct="1">
              <a:spcBef>
                <a:spcPts val="0"/>
              </a:spcBef>
              <a:spcAft>
                <a:spcPts val="1800"/>
              </a:spcAft>
              <a:defRPr/>
            </a:pPr>
            <a:r>
              <a:rPr lang="en-US" dirty="0"/>
              <a:t>Natural</a:t>
            </a:r>
          </a:p>
        </p:txBody>
      </p:sp>
      <p:sp>
        <p:nvSpPr>
          <p:cNvPr id="16388" name="Rectangle 4">
            <a:extLst>
              <a:ext uri="{FF2B5EF4-FFF2-40B4-BE49-F238E27FC236}">
                <a16:creationId xmlns:a16="http://schemas.microsoft.com/office/drawing/2014/main" id="{AB622EED-CF6B-CA2F-9881-D41DCFD2D337}"/>
              </a:ext>
            </a:extLst>
          </p:cNvPr>
          <p:cNvSpPr>
            <a:spLocks noGrp="1" noChangeArrowheads="1"/>
          </p:cNvSpPr>
          <p:nvPr>
            <p:ph type="body" sz="half" idx="4294967295"/>
          </p:nvPr>
        </p:nvSpPr>
        <p:spPr>
          <a:xfrm>
            <a:off x="4572000" y="1981200"/>
            <a:ext cx="3810000" cy="4114800"/>
          </a:xfrm>
        </p:spPr>
        <p:txBody>
          <a:bodyPr/>
          <a:lstStyle/>
          <a:p>
            <a:pPr eaLnBrk="1" hangingPunct="1">
              <a:spcBef>
                <a:spcPts val="0"/>
              </a:spcBef>
              <a:spcAft>
                <a:spcPts val="1200"/>
              </a:spcAft>
              <a:buNone/>
              <a:defRPr/>
            </a:pPr>
            <a:r>
              <a:rPr lang="en-US" b="1" u="sng" dirty="0">
                <a:solidFill>
                  <a:srgbClr val="FFFFCC"/>
                </a:solidFill>
              </a:rPr>
              <a:t>Heavenly Body</a:t>
            </a:r>
          </a:p>
          <a:p>
            <a:pPr eaLnBrk="1" hangingPunct="1">
              <a:spcBef>
                <a:spcPts val="0"/>
              </a:spcBef>
              <a:spcAft>
                <a:spcPts val="1800"/>
              </a:spcAft>
              <a:defRPr/>
            </a:pPr>
            <a:r>
              <a:rPr lang="en-US" dirty="0"/>
              <a:t>Imperishable</a:t>
            </a:r>
          </a:p>
          <a:p>
            <a:pPr eaLnBrk="1" hangingPunct="1">
              <a:spcBef>
                <a:spcPts val="0"/>
              </a:spcBef>
              <a:spcAft>
                <a:spcPts val="1800"/>
              </a:spcAft>
              <a:defRPr/>
            </a:pPr>
            <a:r>
              <a:rPr lang="en-US" dirty="0"/>
              <a:t>Honorable</a:t>
            </a:r>
          </a:p>
          <a:p>
            <a:pPr eaLnBrk="1" hangingPunct="1">
              <a:spcBef>
                <a:spcPts val="0"/>
              </a:spcBef>
              <a:spcAft>
                <a:spcPts val="1800"/>
              </a:spcAft>
              <a:defRPr/>
            </a:pPr>
            <a:r>
              <a:rPr lang="en-US" dirty="0"/>
              <a:t>Powerful</a:t>
            </a:r>
          </a:p>
          <a:p>
            <a:pPr eaLnBrk="1" hangingPunct="1">
              <a:spcBef>
                <a:spcPts val="0"/>
              </a:spcBef>
              <a:spcAft>
                <a:spcPts val="1800"/>
              </a:spcAft>
              <a:defRPr/>
            </a:pPr>
            <a:r>
              <a:rPr lang="en-US" dirty="0"/>
              <a:t>Spiritual</a:t>
            </a:r>
          </a:p>
        </p:txBody>
      </p:sp>
      <p:pic>
        <p:nvPicPr>
          <p:cNvPr id="7173" name="Picture 5">
            <a:extLst>
              <a:ext uri="{FF2B5EF4-FFF2-40B4-BE49-F238E27FC236}">
                <a16:creationId xmlns:a16="http://schemas.microsoft.com/office/drawing/2014/main" id="{71E0B2FA-5078-78CE-6326-DAC98522C5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2438400"/>
            <a:ext cx="2743200"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1179" y="228600"/>
            <a:ext cx="9769643" cy="6400800"/>
          </a:xfrm>
          <a:prstGeom prst="rect">
            <a:avLst/>
          </a:prstGeom>
          <a:ln>
            <a:solidFill>
              <a:srgbClr val="FFFFCC"/>
            </a:solidFill>
          </a:ln>
        </p:spPr>
      </p:pic>
    </p:spTree>
    <p:extLst>
      <p:ext uri="{BB962C8B-B14F-4D97-AF65-F5344CB8AC3E}">
        <p14:creationId xmlns:p14="http://schemas.microsoft.com/office/powerpoint/2010/main" val="819907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2209800" y="228600"/>
            <a:ext cx="7772400" cy="762000"/>
          </a:xfrm>
        </p:spPr>
        <p:txBody>
          <a:bodyPr/>
          <a:lstStyle/>
          <a:p>
            <a:pPr algn="ctr" eaLnBrk="1" hangingPunct="1"/>
            <a:r>
              <a:rPr lang="en-US" altLang="en-US" sz="3600" b="0" dirty="0">
                <a:solidFill>
                  <a:srgbClr val="00FFFF"/>
                </a:solidFill>
                <a:effectLst>
                  <a:outerShdw blurRad="38100" dist="38100" dir="2700000" algn="tl">
                    <a:srgbClr val="000000">
                      <a:alpha val="43137"/>
                    </a:srgbClr>
                  </a:outerShdw>
                </a:effectLst>
              </a:rPr>
              <a:t>Eternal State is Future</a:t>
            </a:r>
          </a:p>
        </p:txBody>
      </p:sp>
      <p:sp>
        <p:nvSpPr>
          <p:cNvPr id="76803" name="Rectangle 3"/>
          <p:cNvSpPr>
            <a:spLocks noGrp="1" noChangeArrowheads="1"/>
          </p:cNvSpPr>
          <p:nvPr>
            <p:ph type="body" idx="1"/>
          </p:nvPr>
        </p:nvSpPr>
        <p:spPr>
          <a:xfrm>
            <a:off x="609600" y="1143000"/>
            <a:ext cx="6629400" cy="5486400"/>
          </a:xfrm>
        </p:spPr>
        <p:txBody>
          <a:bodyPr/>
          <a:lstStyle/>
          <a:p>
            <a:pPr marL="514350" indent="-514350" eaLnBrk="1" hangingPunct="1">
              <a:spcBef>
                <a:spcPts val="0"/>
              </a:spcBef>
              <a:spcAft>
                <a:spcPts val="9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Satan (Rev 20:10)</a:t>
            </a:r>
          </a:p>
          <a:p>
            <a:pPr marL="514350" indent="-514350" eaLnBrk="1" hangingPunct="1">
              <a:spcBef>
                <a:spcPts val="0"/>
              </a:spcBef>
              <a:spcAft>
                <a:spcPts val="9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sea (Rev 21:1)</a:t>
            </a:r>
          </a:p>
          <a:p>
            <a:pPr marL="514350" indent="-514350" eaLnBrk="1" hangingPunct="1">
              <a:spcBef>
                <a:spcPts val="0"/>
              </a:spcBef>
              <a:spcAft>
                <a:spcPts val="9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death, crying, or pain (Rev 21:4)</a:t>
            </a:r>
          </a:p>
          <a:p>
            <a:pPr marL="514350" indent="-514350" eaLnBrk="1" hangingPunct="1">
              <a:spcBef>
                <a:spcPts val="0"/>
              </a:spcBef>
              <a:spcAft>
                <a:spcPts val="900"/>
              </a:spcAft>
              <a:buClr>
                <a:srgbClr val="66FFFF"/>
              </a:buClr>
              <a:buSzPct val="100000"/>
              <a:buFont typeface="+mj-lt"/>
              <a:buAutoNum type="arabicPeriod"/>
              <a:defRPr/>
            </a:pPr>
            <a:r>
              <a:rPr lang="en-US" dirty="0">
                <a:effectLst>
                  <a:outerShdw blurRad="38100" dist="38100" dir="2700000" algn="tl">
                    <a:srgbClr val="000000">
                      <a:alpha val="43137"/>
                    </a:srgbClr>
                  </a:outerShdw>
                </a:effectLst>
              </a:rPr>
              <a:t>No Sun (Rev 22:5)</a:t>
            </a:r>
          </a:p>
          <a:p>
            <a:pPr marL="514350" indent="-514350" eaLnBrk="1" hangingPunct="1">
              <a:spcBef>
                <a:spcPts val="0"/>
              </a:spcBef>
              <a:spcAft>
                <a:spcPts val="900"/>
              </a:spcAft>
              <a:buClr>
                <a:srgbClr val="66FFFF"/>
              </a:buClr>
              <a:buSzPct val="100000"/>
              <a:buFont typeface="+mj-lt"/>
              <a:buAutoNum type="arabicPeriod"/>
              <a:defRPr/>
            </a:pPr>
            <a:r>
              <a:rPr lang="en-US" dirty="0">
                <a:effectLst>
                  <a:outerShdw blurRad="38100" dist="38100" dir="2700000" algn="tl">
                    <a:srgbClr val="000000">
                      <a:alpha val="43137"/>
                    </a:srgbClr>
                  </a:outerShdw>
                </a:effectLst>
              </a:rPr>
              <a:t>No Moon (Rev 21:23)</a:t>
            </a:r>
          </a:p>
          <a:p>
            <a:pPr marL="514350" indent="-514350" eaLnBrk="1" hangingPunct="1">
              <a:spcBef>
                <a:spcPts val="0"/>
              </a:spcBef>
              <a:spcAft>
                <a:spcPts val="900"/>
              </a:spcAft>
              <a:buClr>
                <a:srgbClr val="66FFFF"/>
              </a:buClr>
              <a:buSzPct val="100000"/>
              <a:buFont typeface="+mj-lt"/>
              <a:buAutoNum type="arabicPeriod"/>
              <a:defRPr/>
            </a:pPr>
            <a:r>
              <a:rPr lang="en-US" dirty="0">
                <a:effectLst>
                  <a:outerShdw blurRad="38100" dist="38100" dir="2700000" algn="tl">
                    <a:srgbClr val="000000">
                      <a:alpha val="43137"/>
                    </a:srgbClr>
                  </a:outerShdw>
                </a:effectLst>
              </a:rPr>
              <a:t>No temple (Rev. 21:22)</a:t>
            </a:r>
          </a:p>
          <a:p>
            <a:pPr marL="514350" indent="-514350" eaLnBrk="1" hangingPunct="1">
              <a:spcBef>
                <a:spcPts val="0"/>
              </a:spcBef>
              <a:spcAft>
                <a:spcPts val="9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night (Rev 21:25)</a:t>
            </a:r>
          </a:p>
          <a:p>
            <a:pPr marL="514350" indent="-514350" eaLnBrk="1" hangingPunct="1">
              <a:spcBef>
                <a:spcPts val="0"/>
              </a:spcBef>
              <a:spcAft>
                <a:spcPts val="9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evil (Rev 21:27)</a:t>
            </a:r>
          </a:p>
          <a:p>
            <a:pPr marL="514350" indent="-514350" eaLnBrk="1" hangingPunct="1">
              <a:spcBef>
                <a:spcPts val="0"/>
              </a:spcBef>
              <a:spcAft>
                <a:spcPts val="9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curse (Rev 22:3)</a:t>
            </a:r>
          </a:p>
        </p:txBody>
      </p:sp>
      <p:pic>
        <p:nvPicPr>
          <p:cNvPr id="2" name="Picture 1"/>
          <p:cNvPicPr>
            <a:picLocks noChangeAspect="1"/>
          </p:cNvPicPr>
          <p:nvPr/>
        </p:nvPicPr>
        <p:blipFill>
          <a:blip r:embed="rId2"/>
          <a:stretch>
            <a:fillRect/>
          </a:stretch>
        </p:blipFill>
        <p:spPr>
          <a:xfrm>
            <a:off x="7772400" y="1600200"/>
            <a:ext cx="3781353" cy="4572000"/>
          </a:xfrm>
          <a:prstGeom prst="rect">
            <a:avLst/>
          </a:prstGeom>
        </p:spPr>
      </p:pic>
    </p:spTree>
    <p:extLst>
      <p:ext uri="{BB962C8B-B14F-4D97-AF65-F5344CB8AC3E}">
        <p14:creationId xmlns:p14="http://schemas.microsoft.com/office/powerpoint/2010/main" val="2567191758"/>
      </p:ext>
    </p:extLst>
  </p:cSld>
  <p:clrMapOvr>
    <a:masterClrMapping/>
  </p:clrMapOvr>
  <p:transition advTm="9168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2209800" y="228600"/>
            <a:ext cx="7772400" cy="762000"/>
          </a:xfrm>
        </p:spPr>
        <p:txBody>
          <a:bodyPr/>
          <a:lstStyle/>
          <a:p>
            <a:pPr algn="ctr" eaLnBrk="1" hangingPunct="1"/>
            <a:r>
              <a:rPr lang="en-US" altLang="en-US" sz="3600" b="0" dirty="0">
                <a:solidFill>
                  <a:srgbClr val="00FFFF"/>
                </a:solidFill>
                <a:effectLst>
                  <a:outerShdw blurRad="38100" dist="38100" dir="2700000" algn="tl">
                    <a:srgbClr val="000000">
                      <a:alpha val="43137"/>
                    </a:srgbClr>
                  </a:outerShdw>
                </a:effectLst>
              </a:rPr>
              <a:t>Eternal State is Future</a:t>
            </a:r>
          </a:p>
        </p:txBody>
      </p:sp>
      <p:sp>
        <p:nvSpPr>
          <p:cNvPr id="76803" name="Rectangle 3"/>
          <p:cNvSpPr>
            <a:spLocks noGrp="1" noChangeArrowheads="1"/>
          </p:cNvSpPr>
          <p:nvPr>
            <p:ph type="body" idx="1"/>
          </p:nvPr>
        </p:nvSpPr>
        <p:spPr>
          <a:xfrm>
            <a:off x="609600" y="1143000"/>
            <a:ext cx="6629400" cy="5486400"/>
          </a:xfrm>
        </p:spPr>
        <p:txBody>
          <a:bodyPr/>
          <a:lstStyle/>
          <a:p>
            <a:pPr marL="514350" indent="-514350" eaLnBrk="1" hangingPunct="1">
              <a:spcBef>
                <a:spcPts val="0"/>
              </a:spcBef>
              <a:spcAft>
                <a:spcPts val="9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Satan (Rev 20:10)</a:t>
            </a:r>
          </a:p>
          <a:p>
            <a:pPr marL="514350" indent="-514350" eaLnBrk="1" hangingPunct="1">
              <a:spcBef>
                <a:spcPts val="0"/>
              </a:spcBef>
              <a:spcAft>
                <a:spcPts val="9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sea (Rev 21:1)</a:t>
            </a:r>
          </a:p>
          <a:p>
            <a:pPr marL="514350" indent="-514350" eaLnBrk="1" hangingPunct="1">
              <a:spcBef>
                <a:spcPts val="0"/>
              </a:spcBef>
              <a:spcAft>
                <a:spcPts val="9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death, crying, or pain (Rev 21:4)</a:t>
            </a:r>
          </a:p>
          <a:p>
            <a:pPr marL="514350" indent="-514350" eaLnBrk="1" hangingPunct="1">
              <a:spcBef>
                <a:spcPts val="0"/>
              </a:spcBef>
              <a:spcAft>
                <a:spcPts val="900"/>
              </a:spcAft>
              <a:buClr>
                <a:srgbClr val="66FFFF"/>
              </a:buClr>
              <a:buSzPct val="100000"/>
              <a:buFont typeface="+mj-lt"/>
              <a:buAutoNum type="arabicPeriod"/>
              <a:defRPr/>
            </a:pPr>
            <a:r>
              <a:rPr lang="en-US" sz="3200" b="1" u="sng" dirty="0">
                <a:solidFill>
                  <a:srgbClr val="FFFFCC"/>
                </a:solidFill>
                <a:effectLst>
                  <a:outerShdw blurRad="38100" dist="38100" dir="2700000" algn="tl">
                    <a:srgbClr val="000000">
                      <a:alpha val="43137"/>
                    </a:srgbClr>
                  </a:outerShdw>
                </a:effectLst>
              </a:rPr>
              <a:t>No Sun (Rev 22:5)</a:t>
            </a:r>
          </a:p>
          <a:p>
            <a:pPr marL="514350" indent="-514350" eaLnBrk="1" hangingPunct="1">
              <a:spcBef>
                <a:spcPts val="0"/>
              </a:spcBef>
              <a:spcAft>
                <a:spcPts val="900"/>
              </a:spcAft>
              <a:buClr>
                <a:srgbClr val="66FFFF"/>
              </a:buClr>
              <a:buSzPct val="100000"/>
              <a:buFont typeface="+mj-lt"/>
              <a:buAutoNum type="arabicPeriod"/>
              <a:defRPr/>
            </a:pPr>
            <a:r>
              <a:rPr lang="en-US" sz="3200" b="1" u="sng" dirty="0">
                <a:solidFill>
                  <a:srgbClr val="FFFFCC"/>
                </a:solidFill>
                <a:effectLst>
                  <a:outerShdw blurRad="38100" dist="38100" dir="2700000" algn="tl">
                    <a:srgbClr val="000000">
                      <a:alpha val="43137"/>
                    </a:srgbClr>
                  </a:outerShdw>
                </a:effectLst>
              </a:rPr>
              <a:t>No Moon (Rev 21:23)</a:t>
            </a:r>
          </a:p>
          <a:p>
            <a:pPr marL="514350" indent="-514350" eaLnBrk="1" hangingPunct="1">
              <a:spcBef>
                <a:spcPts val="0"/>
              </a:spcBef>
              <a:spcAft>
                <a:spcPts val="900"/>
              </a:spcAft>
              <a:buClr>
                <a:srgbClr val="66FFFF"/>
              </a:buClr>
              <a:buSzPct val="100000"/>
              <a:buFont typeface="+mj-lt"/>
              <a:buAutoNum type="arabicPeriod"/>
              <a:defRPr/>
            </a:pPr>
            <a:r>
              <a:rPr lang="en-US" dirty="0">
                <a:effectLst>
                  <a:outerShdw blurRad="38100" dist="38100" dir="2700000" algn="tl">
                    <a:srgbClr val="000000">
                      <a:alpha val="43137"/>
                    </a:srgbClr>
                  </a:outerShdw>
                </a:effectLst>
              </a:rPr>
              <a:t>No temple (Rev. 21:22)</a:t>
            </a:r>
          </a:p>
          <a:p>
            <a:pPr marL="514350" indent="-514350" eaLnBrk="1" hangingPunct="1">
              <a:spcBef>
                <a:spcPts val="0"/>
              </a:spcBef>
              <a:spcAft>
                <a:spcPts val="9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night (Rev 21:25)</a:t>
            </a:r>
          </a:p>
          <a:p>
            <a:pPr marL="514350" indent="-514350" eaLnBrk="1" hangingPunct="1">
              <a:spcBef>
                <a:spcPts val="0"/>
              </a:spcBef>
              <a:spcAft>
                <a:spcPts val="9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evil (Rev 21:27)</a:t>
            </a:r>
          </a:p>
          <a:p>
            <a:pPr marL="514350" indent="-514350" eaLnBrk="1" hangingPunct="1">
              <a:spcBef>
                <a:spcPts val="0"/>
              </a:spcBef>
              <a:spcAft>
                <a:spcPts val="900"/>
              </a:spcAft>
              <a:buClr>
                <a:srgbClr val="66FFFF"/>
              </a:buClr>
              <a:buSzPct val="100000"/>
              <a:buFont typeface="+mj-lt"/>
              <a:buAutoNum type="arabicPeriod"/>
              <a:defRPr/>
            </a:pPr>
            <a:r>
              <a:rPr lang="en-US" sz="3200" dirty="0">
                <a:effectLst>
                  <a:outerShdw blurRad="38100" dist="38100" dir="2700000" algn="tl">
                    <a:srgbClr val="000000">
                      <a:alpha val="43137"/>
                    </a:srgbClr>
                  </a:outerShdw>
                </a:effectLst>
              </a:rPr>
              <a:t>No curse (Rev 22:3)</a:t>
            </a:r>
          </a:p>
        </p:txBody>
      </p:sp>
      <p:pic>
        <p:nvPicPr>
          <p:cNvPr id="2" name="Picture 1"/>
          <p:cNvPicPr>
            <a:picLocks noChangeAspect="1"/>
          </p:cNvPicPr>
          <p:nvPr/>
        </p:nvPicPr>
        <p:blipFill>
          <a:blip r:embed="rId2"/>
          <a:stretch>
            <a:fillRect/>
          </a:stretch>
        </p:blipFill>
        <p:spPr>
          <a:xfrm>
            <a:off x="7772400" y="1600200"/>
            <a:ext cx="3781353" cy="4572000"/>
          </a:xfrm>
          <a:prstGeom prst="rect">
            <a:avLst/>
          </a:prstGeom>
        </p:spPr>
      </p:pic>
    </p:spTree>
    <p:extLst>
      <p:ext uri="{BB962C8B-B14F-4D97-AF65-F5344CB8AC3E}">
        <p14:creationId xmlns:p14="http://schemas.microsoft.com/office/powerpoint/2010/main" val="1113796282"/>
      </p:ext>
    </p:extLst>
  </p:cSld>
  <p:clrMapOvr>
    <a:masterClrMapping/>
  </p:clrMapOvr>
  <p:transition advTm="9168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133600" y="228600"/>
            <a:ext cx="7924800" cy="914400"/>
          </a:xfrm>
        </p:spPr>
        <p:txBody>
          <a:bodyPr/>
          <a:lstStyle/>
          <a:p>
            <a:pPr algn="ctr" eaLnBrk="1" hangingPunct="1"/>
            <a:r>
              <a:rPr lang="en-US" altLang="en-US" sz="3600" dirty="0">
                <a:effectLst>
                  <a:outerShdw blurRad="38100" dist="38100" dir="2700000" algn="tl">
                    <a:srgbClr val="000000">
                      <a:alpha val="43137"/>
                    </a:srgbClr>
                  </a:outerShdw>
                </a:effectLst>
              </a:rPr>
              <a:t>The Believer's Coming Resurrection Body</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2895600" y="1138336"/>
            <a:ext cx="64008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Problem</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Power</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Permanency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Physicality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Picnic</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Postponement</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Pedigree</a:t>
            </a:r>
          </a:p>
        </p:txBody>
      </p:sp>
      <p:pic>
        <p:nvPicPr>
          <p:cNvPr id="2" name="Picture 1">
            <a:extLst>
              <a:ext uri="{FF2B5EF4-FFF2-40B4-BE49-F238E27FC236}">
                <a16:creationId xmlns:a16="http://schemas.microsoft.com/office/drawing/2014/main" id="{5E6A6798-4BB9-E498-DF02-6AEBD9767952}"/>
              </a:ext>
            </a:extLst>
          </p:cNvPr>
          <p:cNvPicPr>
            <a:picLocks noChangeAspect="1"/>
          </p:cNvPicPr>
          <p:nvPr/>
        </p:nvPicPr>
        <p:blipFill>
          <a:blip r:embed="rId2"/>
          <a:stretch>
            <a:fillRect/>
          </a:stretch>
        </p:blipFill>
        <p:spPr>
          <a:xfrm>
            <a:off x="7315200" y="1582614"/>
            <a:ext cx="3657917" cy="4115157"/>
          </a:xfrm>
          <a:prstGeom prst="rect">
            <a:avLst/>
          </a:prstGeom>
        </p:spPr>
      </p:pic>
      <p:pic>
        <p:nvPicPr>
          <p:cNvPr id="3" name="Picture 2" descr="Image result for resurrection of jesus">
            <a:extLst>
              <a:ext uri="{FF2B5EF4-FFF2-40B4-BE49-F238E27FC236}">
                <a16:creationId xmlns:a16="http://schemas.microsoft.com/office/drawing/2014/main" id="{7FFB7974-27A9-62CF-37AB-83874397849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6286" y="76200"/>
            <a:ext cx="1268714" cy="914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464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8967" y="137160"/>
            <a:ext cx="8734067" cy="6583680"/>
          </a:xfrm>
          <a:prstGeom prst="rect">
            <a:avLst/>
          </a:prstGeom>
          <a:ln w="38100">
            <a:solidFill>
              <a:schemeClr val="tx1"/>
            </a:solidFill>
          </a:ln>
        </p:spPr>
      </p:pic>
    </p:spTree>
    <p:extLst>
      <p:ext uri="{BB962C8B-B14F-4D97-AF65-F5344CB8AC3E}">
        <p14:creationId xmlns:p14="http://schemas.microsoft.com/office/powerpoint/2010/main" val="121616480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4D328E8-DDB8-4F8A-8C65-5022407DF850}"/>
              </a:ext>
            </a:extLst>
          </p:cNvPr>
          <p:cNvSpPr>
            <a:spLocks noGrp="1" noChangeArrowheads="1"/>
          </p:cNvSpPr>
          <p:nvPr>
            <p:ph type="title"/>
          </p:nvPr>
        </p:nvSpPr>
        <p:spPr>
          <a:xfrm>
            <a:off x="3467100" y="304800"/>
            <a:ext cx="5257800" cy="685800"/>
          </a:xfrm>
        </p:spPr>
        <p:txBody>
          <a:bodyPr>
            <a:normAutofit fontScale="90000"/>
          </a:bodyPr>
          <a:lstStyle/>
          <a:p>
            <a:pPr algn="ctr" eaLnBrk="1" hangingPunct="1"/>
            <a:r>
              <a:rPr lang="en-US" altLang="en-US" sz="4000" dirty="0">
                <a:solidFill>
                  <a:srgbClr val="00FFFF"/>
                </a:solidFill>
                <a:effectLst>
                  <a:outerShdw blurRad="38100" dist="38100" dir="2700000" algn="tl">
                    <a:srgbClr val="000000">
                      <a:alpha val="43137"/>
                    </a:srgbClr>
                  </a:outerShdw>
                </a:effectLst>
              </a:rPr>
              <a:t>ISRAEL’S FOUR TEMPLES</a:t>
            </a:r>
          </a:p>
        </p:txBody>
      </p:sp>
      <p:sp>
        <p:nvSpPr>
          <p:cNvPr id="47107" name="Rectangle 3">
            <a:extLst>
              <a:ext uri="{FF2B5EF4-FFF2-40B4-BE49-F238E27FC236}">
                <a16:creationId xmlns:a16="http://schemas.microsoft.com/office/drawing/2014/main" id="{095B9FCF-E2CF-4F35-BD43-10128E30BA0D}"/>
              </a:ext>
            </a:extLst>
          </p:cNvPr>
          <p:cNvSpPr>
            <a:spLocks noGrp="1" noChangeArrowheads="1"/>
          </p:cNvSpPr>
          <p:nvPr>
            <p:ph idx="1"/>
          </p:nvPr>
        </p:nvSpPr>
        <p:spPr>
          <a:xfrm>
            <a:off x="1028700" y="1447800"/>
            <a:ext cx="10134600" cy="3962400"/>
          </a:xfrm>
        </p:spPr>
        <p:txBody>
          <a:bodyPr/>
          <a:lstStyle/>
          <a:p>
            <a:pPr marL="571500" indent="-571500">
              <a:spcBef>
                <a:spcPts val="0"/>
              </a:spcBef>
              <a:spcAft>
                <a:spcPts val="3600"/>
              </a:spcAft>
              <a:buClr>
                <a:srgbClr val="FF99FF"/>
              </a:buClr>
              <a:buSzPct val="100000"/>
              <a:buFont typeface="+mj-lt"/>
              <a:buAutoNum type="arabicPeriod"/>
            </a:pPr>
            <a:r>
              <a:rPr lang="en-US" altLang="en-US" dirty="0">
                <a:solidFill>
                  <a:srgbClr val="FFFFFF"/>
                </a:solidFill>
              </a:rPr>
              <a:t>Solomon’s pre-exilic temple (Kings and Chronicles)</a:t>
            </a:r>
          </a:p>
          <a:p>
            <a:pPr marL="571500" indent="-571500">
              <a:spcBef>
                <a:spcPts val="0"/>
              </a:spcBef>
              <a:spcAft>
                <a:spcPts val="3600"/>
              </a:spcAft>
              <a:buClr>
                <a:srgbClr val="FF99FF"/>
              </a:buClr>
              <a:buSzPct val="100000"/>
              <a:buFont typeface="+mj-lt"/>
              <a:buAutoNum type="arabicPeriod"/>
            </a:pPr>
            <a:r>
              <a:rPr lang="en-US" altLang="en-US" dirty="0">
                <a:solidFill>
                  <a:srgbClr val="FFFFFF"/>
                </a:solidFill>
              </a:rPr>
              <a:t>Zerubbabel’s post exilic temple (Ezra 1-6; John 2:20)</a:t>
            </a:r>
          </a:p>
          <a:p>
            <a:pPr marL="571500" indent="-571500">
              <a:spcBef>
                <a:spcPts val="0"/>
              </a:spcBef>
              <a:spcAft>
                <a:spcPts val="3600"/>
              </a:spcAft>
              <a:buClr>
                <a:srgbClr val="FF99FF"/>
              </a:buClr>
              <a:buSzPct val="100000"/>
              <a:buFont typeface="+mj-lt"/>
              <a:buAutoNum type="arabicPeriod"/>
            </a:pPr>
            <a:r>
              <a:rPr lang="en-US" altLang="en-US" dirty="0">
                <a:solidFill>
                  <a:srgbClr val="FFFFFF"/>
                </a:solidFill>
              </a:rPr>
              <a:t>Antichrist's temple (Dan. 9:27; Matt. 24:15; 2 Thess. 2:4; Rev. 11:1-2)</a:t>
            </a:r>
          </a:p>
          <a:p>
            <a:pPr marL="571500" indent="-571500">
              <a:spcBef>
                <a:spcPts val="0"/>
              </a:spcBef>
              <a:spcAft>
                <a:spcPts val="3600"/>
              </a:spcAft>
              <a:buClr>
                <a:srgbClr val="FF99FF"/>
              </a:buClr>
              <a:buSzPct val="100000"/>
              <a:buFont typeface="+mj-lt"/>
              <a:buAutoNum type="arabicPeriod"/>
            </a:pPr>
            <a:r>
              <a:rPr lang="en-US" altLang="en-US" dirty="0">
                <a:solidFill>
                  <a:srgbClr val="FFFFFF"/>
                </a:solidFill>
              </a:rPr>
              <a:t> Millennial temple (Ezek. 40-48)</a:t>
            </a:r>
          </a:p>
        </p:txBody>
      </p:sp>
    </p:spTree>
    <p:extLst>
      <p:ext uri="{BB962C8B-B14F-4D97-AF65-F5344CB8AC3E}">
        <p14:creationId xmlns:p14="http://schemas.microsoft.com/office/powerpoint/2010/main" val="422835809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4D328E8-DDB8-4F8A-8C65-5022407DF850}"/>
              </a:ext>
            </a:extLst>
          </p:cNvPr>
          <p:cNvSpPr>
            <a:spLocks noGrp="1" noChangeArrowheads="1"/>
          </p:cNvSpPr>
          <p:nvPr>
            <p:ph type="title"/>
          </p:nvPr>
        </p:nvSpPr>
        <p:spPr>
          <a:xfrm>
            <a:off x="3467100" y="304800"/>
            <a:ext cx="5257800" cy="685800"/>
          </a:xfrm>
        </p:spPr>
        <p:txBody>
          <a:bodyPr>
            <a:normAutofit fontScale="90000"/>
          </a:bodyPr>
          <a:lstStyle/>
          <a:p>
            <a:pPr algn="ctr" eaLnBrk="1" hangingPunct="1"/>
            <a:r>
              <a:rPr lang="en-US" altLang="en-US" sz="4000" dirty="0">
                <a:solidFill>
                  <a:srgbClr val="00FFFF"/>
                </a:solidFill>
                <a:effectLst>
                  <a:outerShdw blurRad="38100" dist="38100" dir="2700000" algn="tl">
                    <a:srgbClr val="000000">
                      <a:alpha val="43137"/>
                    </a:srgbClr>
                  </a:outerShdw>
                </a:effectLst>
              </a:rPr>
              <a:t>ISRAEL’S FOUR TEMPLES</a:t>
            </a:r>
          </a:p>
        </p:txBody>
      </p:sp>
      <p:sp>
        <p:nvSpPr>
          <p:cNvPr id="47107" name="Rectangle 3">
            <a:extLst>
              <a:ext uri="{FF2B5EF4-FFF2-40B4-BE49-F238E27FC236}">
                <a16:creationId xmlns:a16="http://schemas.microsoft.com/office/drawing/2014/main" id="{095B9FCF-E2CF-4F35-BD43-10128E30BA0D}"/>
              </a:ext>
            </a:extLst>
          </p:cNvPr>
          <p:cNvSpPr>
            <a:spLocks noGrp="1" noChangeArrowheads="1"/>
          </p:cNvSpPr>
          <p:nvPr>
            <p:ph idx="1"/>
          </p:nvPr>
        </p:nvSpPr>
        <p:spPr>
          <a:xfrm>
            <a:off x="1028700" y="1447800"/>
            <a:ext cx="10134600" cy="3962400"/>
          </a:xfrm>
        </p:spPr>
        <p:txBody>
          <a:bodyPr/>
          <a:lstStyle/>
          <a:p>
            <a:pPr marL="571500" indent="-571500">
              <a:spcBef>
                <a:spcPts val="0"/>
              </a:spcBef>
              <a:spcAft>
                <a:spcPts val="3600"/>
              </a:spcAft>
              <a:buClr>
                <a:srgbClr val="FF99FF"/>
              </a:buClr>
              <a:buSzPct val="100000"/>
              <a:buFont typeface="+mj-lt"/>
              <a:buAutoNum type="arabicPeriod"/>
            </a:pPr>
            <a:r>
              <a:rPr lang="en-US" altLang="en-US" b="1" u="sng" dirty="0">
                <a:solidFill>
                  <a:srgbClr val="FFFFCC"/>
                </a:solidFill>
              </a:rPr>
              <a:t>Solomon’s pre-exilic temple (Kings and Chronicles)</a:t>
            </a:r>
          </a:p>
          <a:p>
            <a:pPr marL="571500" indent="-571500">
              <a:spcBef>
                <a:spcPts val="0"/>
              </a:spcBef>
              <a:spcAft>
                <a:spcPts val="3600"/>
              </a:spcAft>
              <a:buClr>
                <a:srgbClr val="FF99FF"/>
              </a:buClr>
              <a:buSzPct val="100000"/>
              <a:buFont typeface="+mj-lt"/>
              <a:buAutoNum type="arabicPeriod"/>
            </a:pPr>
            <a:r>
              <a:rPr lang="en-US" altLang="en-US" dirty="0">
                <a:solidFill>
                  <a:srgbClr val="FFFFFF"/>
                </a:solidFill>
              </a:rPr>
              <a:t>Zerubbabel’s post exilic temple (Ezra 1-6; John 2:20)</a:t>
            </a:r>
          </a:p>
          <a:p>
            <a:pPr marL="571500" indent="-571500">
              <a:spcBef>
                <a:spcPts val="0"/>
              </a:spcBef>
              <a:spcAft>
                <a:spcPts val="3600"/>
              </a:spcAft>
              <a:buClr>
                <a:srgbClr val="FF99FF"/>
              </a:buClr>
              <a:buSzPct val="100000"/>
              <a:buFont typeface="+mj-lt"/>
              <a:buAutoNum type="arabicPeriod"/>
            </a:pPr>
            <a:r>
              <a:rPr lang="en-US" altLang="en-US" dirty="0">
                <a:solidFill>
                  <a:srgbClr val="FFFFFF"/>
                </a:solidFill>
              </a:rPr>
              <a:t>Antichrist's temple (Dan. 9:27; Matt. 24:15; 2 Thess. 2:4; Rev. 11:1-2)</a:t>
            </a:r>
          </a:p>
          <a:p>
            <a:pPr marL="571500" indent="-571500">
              <a:spcBef>
                <a:spcPts val="0"/>
              </a:spcBef>
              <a:spcAft>
                <a:spcPts val="3600"/>
              </a:spcAft>
              <a:buClr>
                <a:srgbClr val="FF99FF"/>
              </a:buClr>
              <a:buSzPct val="100000"/>
              <a:buFont typeface="+mj-lt"/>
              <a:buAutoNum type="arabicPeriod"/>
            </a:pPr>
            <a:r>
              <a:rPr lang="en-US" altLang="en-US" dirty="0">
                <a:solidFill>
                  <a:srgbClr val="FFFFFF"/>
                </a:solidFill>
              </a:rPr>
              <a:t> Millennial temple (Ezek. 40-48)</a:t>
            </a:r>
          </a:p>
        </p:txBody>
      </p:sp>
    </p:spTree>
    <p:extLst>
      <p:ext uri="{BB962C8B-B14F-4D97-AF65-F5344CB8AC3E}">
        <p14:creationId xmlns:p14="http://schemas.microsoft.com/office/powerpoint/2010/main" val="114258554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9601" y="1600200"/>
            <a:ext cx="10980114"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ct val="0"/>
              </a:spcBef>
              <a:buClrTx/>
              <a:buSzTx/>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A tent is not a permanent dwelling, but a portable one for pilgrims and travelers…The temporary tent is taken down, but a new, permanent house awaits the believer in the land beyond the skies. This is a building from God, in the sense that God is the One who gives it to us…The believer’s future body is also described as eternal in the heavens. It is a body that will no longer be subject to disease, decay, and death, but one that will endure forever in our heavenly home.</a:t>
            </a:r>
            <a:r>
              <a:rPr lang="en-US" altLang="en-US" dirty="0">
                <a:effectLst>
                  <a:outerShdw blurRad="38100" dist="38100" dir="2700000" algn="tl">
                    <a:srgbClr val="000000">
                      <a:alpha val="43137"/>
                    </a:srgbClr>
                  </a:outerShdw>
                </a:effectLst>
                <a:cs typeface="Calibri" panose="020F0502020204030204" pitchFamily="34" charset="0"/>
              </a:rPr>
              <a:t>”</a:t>
            </a:r>
          </a:p>
        </p:txBody>
      </p:sp>
      <p:sp>
        <p:nvSpPr>
          <p:cNvPr id="38915" name="TextBox 2"/>
          <p:cNvSpPr txBox="1">
            <a:spLocks noChangeArrowheads="1"/>
          </p:cNvSpPr>
          <p:nvPr/>
        </p:nvSpPr>
        <p:spPr bwMode="auto">
          <a:xfrm>
            <a:off x="2233338" y="228600"/>
            <a:ext cx="8053661" cy="131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9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William McDonald</a:t>
            </a:r>
          </a:p>
          <a:p>
            <a:pPr algn="ctr" eaLnBrk="1" hangingPunct="1">
              <a:spcBef>
                <a:spcPct val="0"/>
              </a:spcBef>
              <a:buClrTx/>
              <a:buSzTx/>
              <a:buNone/>
            </a:pPr>
            <a:r>
              <a:rPr lang="en-US" altLang="en-US" sz="1800" dirty="0">
                <a:effectLst>
                  <a:outerShdw blurRad="38100" dist="38100" dir="2700000" algn="tl">
                    <a:srgbClr val="000000">
                      <a:alpha val="43137"/>
                    </a:srgbClr>
                  </a:outerShdw>
                </a:effectLst>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William MacDonald and Arthur 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Farstad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Believer’s Bible Commentary </a:t>
            </a:r>
            <a:r>
              <a:rPr lang="en-US" sz="1800" dirty="0">
                <a:effectLst/>
                <a:latin typeface="Calibri" panose="020F0502020204030204" pitchFamily="34" charset="0"/>
                <a:ea typeface="Calibri" panose="020F0502020204030204" pitchFamily="34" charset="0"/>
                <a:cs typeface="Times New Roman" panose="02020603050405020304" pitchFamily="18" charset="0"/>
              </a:rPr>
              <a:t>(Nashville: Thomas Nelson, 2016), in the Bible Study App, Olive Tree Bible Software, 2022.</a:t>
            </a:r>
          </a:p>
        </p:txBody>
      </p:sp>
    </p:spTree>
    <p:extLst>
      <p:ext uri="{BB962C8B-B14F-4D97-AF65-F5344CB8AC3E}">
        <p14:creationId xmlns:p14="http://schemas.microsoft.com/office/powerpoint/2010/main" val="21572751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1"/>
            <a:ext cx="109728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15:20-23</a:t>
            </a:r>
          </a:p>
          <a:p>
            <a:pPr algn="just">
              <a:spcAft>
                <a:spcPts val="12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now Christ has been raised from the dead,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fruits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those who are asleep.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since by a man came death, by a man also came the resurrection of the dead.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as in Adam all die, so also in Christ all will be made alive.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each in his own order: Christ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fruits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after that those who are Christ’s at His coming.”</a:t>
            </a:r>
          </a:p>
        </p:txBody>
      </p:sp>
    </p:spTree>
    <p:extLst>
      <p:ext uri="{BB962C8B-B14F-4D97-AF65-F5344CB8AC3E}">
        <p14:creationId xmlns:p14="http://schemas.microsoft.com/office/powerpoint/2010/main" val="268577386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133600" y="228600"/>
            <a:ext cx="7924800" cy="914400"/>
          </a:xfrm>
        </p:spPr>
        <p:txBody>
          <a:bodyPr/>
          <a:lstStyle/>
          <a:p>
            <a:pPr algn="ctr" eaLnBrk="1" hangingPunct="1"/>
            <a:r>
              <a:rPr lang="en-US" altLang="en-US" sz="3600" dirty="0">
                <a:effectLst>
                  <a:outerShdw blurRad="38100" dist="38100" dir="2700000" algn="tl">
                    <a:srgbClr val="000000">
                      <a:alpha val="43137"/>
                    </a:srgbClr>
                  </a:outerShdw>
                </a:effectLst>
              </a:rPr>
              <a:t>The Believer's Coming Resurrection Body</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2895600" y="1138336"/>
            <a:ext cx="64008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Problem</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Power</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Permanency</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Physicality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Picnic</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Postponement</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Pedigree</a:t>
            </a:r>
          </a:p>
        </p:txBody>
      </p:sp>
      <p:pic>
        <p:nvPicPr>
          <p:cNvPr id="2" name="Picture 1">
            <a:extLst>
              <a:ext uri="{FF2B5EF4-FFF2-40B4-BE49-F238E27FC236}">
                <a16:creationId xmlns:a16="http://schemas.microsoft.com/office/drawing/2014/main" id="{5E6A6798-4BB9-E498-DF02-6AEBD9767952}"/>
              </a:ext>
            </a:extLst>
          </p:cNvPr>
          <p:cNvPicPr>
            <a:picLocks noChangeAspect="1"/>
          </p:cNvPicPr>
          <p:nvPr/>
        </p:nvPicPr>
        <p:blipFill>
          <a:blip r:embed="rId2"/>
          <a:stretch>
            <a:fillRect/>
          </a:stretch>
        </p:blipFill>
        <p:spPr>
          <a:xfrm>
            <a:off x="7315200" y="1582614"/>
            <a:ext cx="3657917" cy="4115157"/>
          </a:xfrm>
          <a:prstGeom prst="rect">
            <a:avLst/>
          </a:prstGeom>
        </p:spPr>
      </p:pic>
      <p:pic>
        <p:nvPicPr>
          <p:cNvPr id="3" name="Picture 2" descr="Image result for resurrection of jesus">
            <a:extLst>
              <a:ext uri="{FF2B5EF4-FFF2-40B4-BE49-F238E27FC236}">
                <a16:creationId xmlns:a16="http://schemas.microsoft.com/office/drawing/2014/main" id="{9F0EFDB0-D048-E007-8EF9-0772B4DE82A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6286" y="76200"/>
            <a:ext cx="1268714" cy="914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338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D4A0AB1-7298-C7B8-2BFC-1343B3E450E4}"/>
              </a:ext>
            </a:extLst>
          </p:cNvPr>
          <p:cNvSpPr>
            <a:spLocks noGrp="1" noChangeArrowheads="1"/>
          </p:cNvSpPr>
          <p:nvPr>
            <p:ph type="title"/>
          </p:nvPr>
        </p:nvSpPr>
        <p:spPr>
          <a:xfrm>
            <a:off x="914400" y="228600"/>
            <a:ext cx="10363200" cy="1143000"/>
          </a:xfrm>
        </p:spPr>
        <p:txBody>
          <a:bodyPr/>
          <a:lstStyle/>
          <a:p>
            <a:pPr algn="ctr" eaLnBrk="1" hangingPunct="1">
              <a:defRPr/>
            </a:pPr>
            <a:r>
              <a:rPr lang="en-US" sz="3600" dirty="0"/>
              <a:t>Christ's Resurrection Attested to by Eyewitnesses </a:t>
            </a:r>
            <a:br>
              <a:rPr lang="en-US" sz="3600" dirty="0"/>
            </a:br>
            <a:r>
              <a:rPr lang="en-US" sz="3200" dirty="0">
                <a:solidFill>
                  <a:schemeClr val="tx1"/>
                </a:solidFill>
                <a:effectLst>
                  <a:outerShdw blurRad="38100" dist="38100" dir="2700000" algn="tl">
                    <a:srgbClr val="000000"/>
                  </a:outerShdw>
                </a:effectLst>
                <a:ea typeface="+mn-ea"/>
                <a:cs typeface="+mn-cs"/>
              </a:rPr>
              <a:t>(1 Corinthians 15:5-11)</a:t>
            </a:r>
            <a:endParaRPr lang="en-US" sz="3600" dirty="0">
              <a:solidFill>
                <a:schemeClr val="tx1"/>
              </a:solidFill>
              <a:effectLst>
                <a:outerShdw blurRad="38100" dist="38100" dir="2700000" algn="tl">
                  <a:srgbClr val="000000"/>
                </a:outerShdw>
              </a:effectLst>
              <a:ea typeface="+mn-ea"/>
              <a:cs typeface="+mn-cs"/>
            </a:endParaRPr>
          </a:p>
        </p:txBody>
      </p:sp>
      <p:sp>
        <p:nvSpPr>
          <p:cNvPr id="7171" name="Rectangle 3">
            <a:extLst>
              <a:ext uri="{FF2B5EF4-FFF2-40B4-BE49-F238E27FC236}">
                <a16:creationId xmlns:a16="http://schemas.microsoft.com/office/drawing/2014/main" id="{27E58171-0CEA-5114-B390-0E7BBAC6D138}"/>
              </a:ext>
            </a:extLst>
          </p:cNvPr>
          <p:cNvSpPr>
            <a:spLocks noGrp="1" noChangeArrowheads="1"/>
          </p:cNvSpPr>
          <p:nvPr>
            <p:ph type="body" idx="1"/>
          </p:nvPr>
        </p:nvSpPr>
        <p:spPr>
          <a:xfrm>
            <a:off x="621165" y="1946274"/>
            <a:ext cx="6313035" cy="4378325"/>
          </a:xfrm>
        </p:spPr>
        <p:txBody>
          <a:bodyPr/>
          <a:lstStyle/>
          <a:p>
            <a:pPr marL="457200" indent="-457200" eaLnBrk="1" hangingPunct="1">
              <a:spcBef>
                <a:spcPts val="0"/>
              </a:spcBef>
              <a:spcAft>
                <a:spcPts val="1800"/>
              </a:spcAft>
              <a:defRPr/>
            </a:pPr>
            <a:r>
              <a:rPr lang="en-US" dirty="0"/>
              <a:t>Cephas (5a)</a:t>
            </a:r>
          </a:p>
          <a:p>
            <a:pPr marL="457200" indent="-457200" eaLnBrk="1" hangingPunct="1">
              <a:spcBef>
                <a:spcPts val="0"/>
              </a:spcBef>
              <a:spcAft>
                <a:spcPts val="1800"/>
              </a:spcAft>
              <a:defRPr/>
            </a:pPr>
            <a:r>
              <a:rPr lang="en-US" dirty="0"/>
              <a:t>The twelve (5b)</a:t>
            </a:r>
          </a:p>
          <a:p>
            <a:pPr marL="457200" indent="-457200" eaLnBrk="1" hangingPunct="1">
              <a:spcBef>
                <a:spcPts val="0"/>
              </a:spcBef>
              <a:spcAft>
                <a:spcPts val="1800"/>
              </a:spcAft>
              <a:defRPr/>
            </a:pPr>
            <a:r>
              <a:rPr lang="en-US" dirty="0"/>
              <a:t>The five hundred (6)</a:t>
            </a:r>
          </a:p>
          <a:p>
            <a:pPr marL="457200" indent="-457200" eaLnBrk="1" hangingPunct="1">
              <a:spcBef>
                <a:spcPts val="0"/>
              </a:spcBef>
              <a:spcAft>
                <a:spcPts val="1800"/>
              </a:spcAft>
              <a:defRPr/>
            </a:pPr>
            <a:r>
              <a:rPr lang="en-US" dirty="0"/>
              <a:t>James (7a)</a:t>
            </a:r>
          </a:p>
          <a:p>
            <a:pPr marL="457200" indent="-457200" eaLnBrk="1" hangingPunct="1">
              <a:spcBef>
                <a:spcPts val="0"/>
              </a:spcBef>
              <a:spcAft>
                <a:spcPts val="1800"/>
              </a:spcAft>
              <a:defRPr/>
            </a:pPr>
            <a:r>
              <a:rPr lang="en-US" dirty="0"/>
              <a:t>The rest of the apostles (7b)</a:t>
            </a:r>
          </a:p>
          <a:p>
            <a:pPr marL="457200" indent="-457200" eaLnBrk="1" hangingPunct="1">
              <a:spcBef>
                <a:spcPts val="0"/>
              </a:spcBef>
              <a:spcAft>
                <a:spcPts val="1800"/>
              </a:spcAft>
              <a:defRPr/>
            </a:pPr>
            <a:r>
              <a:rPr lang="en-US" dirty="0"/>
              <a:t>Paul (8-11)</a:t>
            </a:r>
          </a:p>
        </p:txBody>
      </p:sp>
      <p:pic>
        <p:nvPicPr>
          <p:cNvPr id="14340" name="Picture 4" descr="C:\Users\awoods\Pictures\Microsoft Clip Organizer\bd08203_.wmf">
            <a:extLst>
              <a:ext uri="{FF2B5EF4-FFF2-40B4-BE49-F238E27FC236}">
                <a16:creationId xmlns:a16="http://schemas.microsoft.com/office/drawing/2014/main" id="{5E7C03BB-0E29-2FF0-55A9-250DCC1288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632075"/>
            <a:ext cx="471283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004413-D195-4202-B814-105F3A8F7D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15:6-7</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that He appeared to more than five hundred brethren at one time,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most of whom remain until now, but some have fallen asleep</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He appeared to James, then to all the apostles…”</a:t>
            </a:r>
          </a:p>
        </p:txBody>
      </p:sp>
      <p:pic>
        <p:nvPicPr>
          <p:cNvPr id="3" name="Picture 2">
            <a:extLst>
              <a:ext uri="{FF2B5EF4-FFF2-40B4-BE49-F238E27FC236}">
                <a16:creationId xmlns:a16="http://schemas.microsoft.com/office/drawing/2014/main" id="{AAA488FB-503E-4FD1-8BEF-9BEDD43A45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16930" y="3200400"/>
            <a:ext cx="2558143" cy="1645920"/>
          </a:xfrm>
          <a:prstGeom prst="rect">
            <a:avLst/>
          </a:prstGeom>
          <a:ln>
            <a:solidFill>
              <a:schemeClr val="tx1"/>
            </a:solidFill>
          </a:ln>
        </p:spPr>
      </p:pic>
    </p:spTree>
    <p:extLst>
      <p:ext uri="{BB962C8B-B14F-4D97-AF65-F5344CB8AC3E}">
        <p14:creationId xmlns:p14="http://schemas.microsoft.com/office/powerpoint/2010/main" val="2252760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09800" y="228600"/>
            <a:ext cx="7772400" cy="914400"/>
          </a:xfrm>
        </p:spPr>
        <p:txBody>
          <a:bodyPr/>
          <a:lstStyle/>
          <a:p>
            <a:pPr algn="ctr"/>
            <a:r>
              <a:rPr lang="en-US" altLang="en-US" sz="4000" dirty="0">
                <a:effectLst>
                  <a:outerShdw blurRad="38100" dist="38100" dir="2700000" algn="tl">
                    <a:srgbClr val="000000">
                      <a:alpha val="43137"/>
                    </a:srgbClr>
                  </a:outerShdw>
                </a:effectLst>
              </a:rPr>
              <a:t>Naturalistic Theories </a:t>
            </a:r>
          </a:p>
        </p:txBody>
      </p:sp>
      <p:sp>
        <p:nvSpPr>
          <p:cNvPr id="12291" name="Rectangle 3"/>
          <p:cNvSpPr>
            <a:spLocks noGrp="1" noChangeArrowheads="1"/>
          </p:cNvSpPr>
          <p:nvPr>
            <p:ph type="body" idx="1"/>
          </p:nvPr>
        </p:nvSpPr>
        <p:spPr>
          <a:xfrm>
            <a:off x="1066800" y="1600200"/>
            <a:ext cx="5638800" cy="3657600"/>
          </a:xfrm>
        </p:spPr>
        <p:txBody>
          <a:bodyPr/>
          <a:lstStyle/>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Swoon theory</a:t>
            </a: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Theft theory</a:t>
            </a: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cs typeface="Times New Roman" pitchFamily="18" charset="0"/>
              </a:rPr>
              <a:t>Hallucination theory</a:t>
            </a: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cs typeface="Times New Roman" pitchFamily="18" charset="0"/>
              </a:rPr>
              <a:t>Wrong tomb theory</a:t>
            </a:r>
            <a:endParaRPr lang="en-US" sz="3600" dirty="0">
              <a:effectLst>
                <a:outerShdw blurRad="38100" dist="38100" dir="2700000" algn="tl">
                  <a:srgbClr val="000000">
                    <a:alpha val="43137"/>
                  </a:srgbClr>
                </a:outerShdw>
              </a:effectLst>
            </a:endParaRPr>
          </a:p>
        </p:txBody>
      </p:sp>
      <p:pic>
        <p:nvPicPr>
          <p:cNvPr id="5" name="Picture 4" descr="C:\Documents and Settings\Owner\Application Data\Microsoft\Media Catalog\Downloaded Clips\cl0\RE00018_.wmf">
            <a:extLst>
              <a:ext uri="{FF2B5EF4-FFF2-40B4-BE49-F238E27FC236}">
                <a16:creationId xmlns:a16="http://schemas.microsoft.com/office/drawing/2014/main" id="{9562C812-D811-48EF-8A95-2E5384242E3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1828800"/>
            <a:ext cx="4669275" cy="3200400"/>
          </a:xfrm>
          <a:prstGeom prst="rect">
            <a:avLst/>
          </a:prstGeom>
          <a:noFill/>
          <a:ln w="9525">
            <a:noFill/>
            <a:miter lim="800000"/>
            <a:headEnd/>
            <a:tailEnd/>
          </a:ln>
        </p:spPr>
      </p:pic>
    </p:spTree>
    <p:extLst>
      <p:ext uri="{BB962C8B-B14F-4D97-AF65-F5344CB8AC3E}">
        <p14:creationId xmlns:p14="http://schemas.microsoft.com/office/powerpoint/2010/main" val="1615311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09800" y="228600"/>
            <a:ext cx="7772400" cy="914400"/>
          </a:xfrm>
        </p:spPr>
        <p:txBody>
          <a:bodyPr/>
          <a:lstStyle/>
          <a:p>
            <a:pPr algn="ctr"/>
            <a:r>
              <a:rPr lang="en-US" altLang="en-US" sz="4000" dirty="0">
                <a:effectLst>
                  <a:outerShdw blurRad="38100" dist="38100" dir="2700000" algn="tl">
                    <a:srgbClr val="000000">
                      <a:alpha val="43137"/>
                    </a:srgbClr>
                  </a:outerShdw>
                </a:effectLst>
              </a:rPr>
              <a:t>Naturalistic Theories </a:t>
            </a:r>
          </a:p>
        </p:txBody>
      </p:sp>
      <p:sp>
        <p:nvSpPr>
          <p:cNvPr id="12291" name="Rectangle 3"/>
          <p:cNvSpPr>
            <a:spLocks noGrp="1" noChangeArrowheads="1"/>
          </p:cNvSpPr>
          <p:nvPr>
            <p:ph type="body" idx="1"/>
          </p:nvPr>
        </p:nvSpPr>
        <p:spPr>
          <a:xfrm>
            <a:off x="1066800" y="1600200"/>
            <a:ext cx="5638800" cy="3657600"/>
          </a:xfrm>
        </p:spPr>
        <p:txBody>
          <a:bodyPr/>
          <a:lstStyle/>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Swoon theory</a:t>
            </a: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Theft theory</a:t>
            </a:r>
          </a:p>
          <a:p>
            <a:pPr marL="514350" indent="-514350">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Times New Roman" pitchFamily="18" charset="0"/>
              </a:rPr>
              <a:t>Hallucination theory</a:t>
            </a: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cs typeface="Times New Roman" pitchFamily="18" charset="0"/>
              </a:rPr>
              <a:t>Wrong tomb theory</a:t>
            </a:r>
            <a:endParaRPr lang="en-US" sz="3600" dirty="0">
              <a:effectLst>
                <a:outerShdw blurRad="38100" dist="38100" dir="2700000" algn="tl">
                  <a:srgbClr val="000000">
                    <a:alpha val="43137"/>
                  </a:srgbClr>
                </a:outerShdw>
              </a:effectLst>
            </a:endParaRPr>
          </a:p>
        </p:txBody>
      </p:sp>
      <p:pic>
        <p:nvPicPr>
          <p:cNvPr id="5" name="Picture 4" descr="C:\Documents and Settings\Owner\Application Data\Microsoft\Media Catalog\Downloaded Clips\cl0\RE00018_.wmf">
            <a:extLst>
              <a:ext uri="{FF2B5EF4-FFF2-40B4-BE49-F238E27FC236}">
                <a16:creationId xmlns:a16="http://schemas.microsoft.com/office/drawing/2014/main" id="{9562C812-D811-48EF-8A95-2E5384242E3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1828800"/>
            <a:ext cx="4669275" cy="3200400"/>
          </a:xfrm>
          <a:prstGeom prst="rect">
            <a:avLst/>
          </a:prstGeom>
          <a:noFill/>
          <a:ln w="9525">
            <a:noFill/>
            <a:miter lim="800000"/>
            <a:headEnd/>
            <a:tailEnd/>
          </a:ln>
        </p:spPr>
      </p:pic>
    </p:spTree>
    <p:extLst>
      <p:ext uri="{BB962C8B-B14F-4D97-AF65-F5344CB8AC3E}">
        <p14:creationId xmlns:p14="http://schemas.microsoft.com/office/powerpoint/2010/main" val="457313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3631763"/>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Acts 1:6-7</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6 </a:t>
            </a:r>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So when they had come together, they were asking Him, saying, ‘Lord, is it at this time You are restoring the kingdom to Israel?’ </a:t>
            </a:r>
            <a:r>
              <a:rPr lang="en-US" sz="3600" baseline="30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7</a:t>
            </a:r>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He said to them, ‘It is not for you to know times or epochs which the Father has fixed by His own authority.’”</a:t>
            </a:r>
          </a:p>
        </p:txBody>
      </p:sp>
      <p:pic>
        <p:nvPicPr>
          <p:cNvPr id="4" name="Picture 3">
            <a:extLst>
              <a:ext uri="{FF2B5EF4-FFF2-40B4-BE49-F238E27FC236}">
                <a16:creationId xmlns:a16="http://schemas.microsoft.com/office/drawing/2014/main" id="{14956409-BA60-4841-8A94-8256E206E42E}"/>
              </a:ext>
            </a:extLst>
          </p:cNvPr>
          <p:cNvPicPr>
            <a:picLocks noChangeAspect="1"/>
          </p:cNvPicPr>
          <p:nvPr/>
        </p:nvPicPr>
        <p:blipFill>
          <a:blip r:embed="rId3"/>
          <a:stretch>
            <a:fillRect/>
          </a:stretch>
        </p:blipFill>
        <p:spPr>
          <a:xfrm>
            <a:off x="5324391" y="3307080"/>
            <a:ext cx="1543221" cy="1645920"/>
          </a:xfrm>
          <a:prstGeom prst="rect">
            <a:avLst/>
          </a:prstGeom>
        </p:spPr>
      </p:pic>
    </p:spTree>
    <p:extLst>
      <p:ext uri="{BB962C8B-B14F-4D97-AF65-F5344CB8AC3E}">
        <p14:creationId xmlns:p14="http://schemas.microsoft.com/office/powerpoint/2010/main" val="195444498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8363" y="228600"/>
            <a:ext cx="8675275" cy="6400800"/>
          </a:xfrm>
          <a:prstGeom prst="rect">
            <a:avLst/>
          </a:prstGeom>
          <a:ln w="57150">
            <a:solidFill>
              <a:schemeClr val="tx1"/>
            </a:solidFill>
          </a:ln>
        </p:spPr>
      </p:pic>
      <p:sp>
        <p:nvSpPr>
          <p:cNvPr id="24580" name="Oval 6"/>
          <p:cNvSpPr>
            <a:spLocks noChangeArrowheads="1"/>
          </p:cNvSpPr>
          <p:nvPr/>
        </p:nvSpPr>
        <p:spPr bwMode="auto">
          <a:xfrm>
            <a:off x="9525000" y="2819400"/>
            <a:ext cx="762000" cy="8382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2" name="Oval 7"/>
          <p:cNvSpPr>
            <a:spLocks noChangeArrowheads="1"/>
          </p:cNvSpPr>
          <p:nvPr/>
        </p:nvSpPr>
        <p:spPr bwMode="auto">
          <a:xfrm>
            <a:off x="9220200" y="3886200"/>
            <a:ext cx="8382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4583" name="Oval 7"/>
          <p:cNvSpPr>
            <a:spLocks noChangeArrowheads="1"/>
          </p:cNvSpPr>
          <p:nvPr/>
        </p:nvSpPr>
        <p:spPr bwMode="auto">
          <a:xfrm>
            <a:off x="6781800" y="5410200"/>
            <a:ext cx="9906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Tree>
    <p:extLst>
      <p:ext uri="{BB962C8B-B14F-4D97-AF65-F5344CB8AC3E}">
        <p14:creationId xmlns:p14="http://schemas.microsoft.com/office/powerpoint/2010/main" val="312511644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133600" y="228600"/>
            <a:ext cx="7924800" cy="914400"/>
          </a:xfrm>
        </p:spPr>
        <p:txBody>
          <a:bodyPr/>
          <a:lstStyle/>
          <a:p>
            <a:pPr algn="ctr" eaLnBrk="1" hangingPunct="1"/>
            <a:r>
              <a:rPr lang="en-US" altLang="en-US" sz="3600" dirty="0">
                <a:effectLst>
                  <a:outerShdw blurRad="38100" dist="38100" dir="2700000" algn="tl">
                    <a:srgbClr val="000000">
                      <a:alpha val="43137"/>
                    </a:srgbClr>
                  </a:outerShdw>
                </a:effectLst>
              </a:rPr>
              <a:t>The Believer's Coming Resurrection Body</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2895600" y="1138336"/>
            <a:ext cx="64008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Problem</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Power</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Permanency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Physicality</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Picnic</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Postponement</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Pedigree</a:t>
            </a:r>
          </a:p>
        </p:txBody>
      </p:sp>
      <p:pic>
        <p:nvPicPr>
          <p:cNvPr id="2" name="Picture 1">
            <a:extLst>
              <a:ext uri="{FF2B5EF4-FFF2-40B4-BE49-F238E27FC236}">
                <a16:creationId xmlns:a16="http://schemas.microsoft.com/office/drawing/2014/main" id="{5E6A6798-4BB9-E498-DF02-6AEBD9767952}"/>
              </a:ext>
            </a:extLst>
          </p:cNvPr>
          <p:cNvPicPr>
            <a:picLocks noChangeAspect="1"/>
          </p:cNvPicPr>
          <p:nvPr/>
        </p:nvPicPr>
        <p:blipFill>
          <a:blip r:embed="rId2"/>
          <a:stretch>
            <a:fillRect/>
          </a:stretch>
        </p:blipFill>
        <p:spPr>
          <a:xfrm>
            <a:off x="7315200" y="1582614"/>
            <a:ext cx="3657917" cy="4115157"/>
          </a:xfrm>
          <a:prstGeom prst="rect">
            <a:avLst/>
          </a:prstGeom>
        </p:spPr>
      </p:pic>
      <p:pic>
        <p:nvPicPr>
          <p:cNvPr id="3" name="Picture 2" descr="Image result for resurrection of jesus">
            <a:extLst>
              <a:ext uri="{FF2B5EF4-FFF2-40B4-BE49-F238E27FC236}">
                <a16:creationId xmlns:a16="http://schemas.microsoft.com/office/drawing/2014/main" id="{3DF08469-BB50-2D8C-15DD-ACD6DF0C0BF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6286" y="76200"/>
            <a:ext cx="1268714" cy="914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087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1179" y="228600"/>
            <a:ext cx="9769643" cy="6400800"/>
          </a:xfrm>
          <a:prstGeom prst="rect">
            <a:avLst/>
          </a:prstGeom>
          <a:ln>
            <a:solidFill>
              <a:srgbClr val="FFFFCC"/>
            </a:solidFill>
          </a:ln>
        </p:spPr>
      </p:pic>
    </p:spTree>
    <p:extLst>
      <p:ext uri="{BB962C8B-B14F-4D97-AF65-F5344CB8AC3E}">
        <p14:creationId xmlns:p14="http://schemas.microsoft.com/office/powerpoint/2010/main" val="3964876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133600" y="228600"/>
            <a:ext cx="7924800" cy="914400"/>
          </a:xfrm>
        </p:spPr>
        <p:txBody>
          <a:bodyPr/>
          <a:lstStyle/>
          <a:p>
            <a:pPr algn="ctr" eaLnBrk="1" hangingPunct="1"/>
            <a:r>
              <a:rPr lang="en-US" altLang="en-US" sz="3600" dirty="0">
                <a:effectLst>
                  <a:outerShdw blurRad="38100" dist="38100" dir="2700000" algn="tl">
                    <a:srgbClr val="000000">
                      <a:alpha val="43137"/>
                    </a:srgbClr>
                  </a:outerShdw>
                </a:effectLst>
              </a:rPr>
              <a:t>The Believer's Coming Resurrection Body</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2895600" y="1138336"/>
            <a:ext cx="64008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Problem</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Power</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Permanency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Physicality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Picnic</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Postponement</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Pedigree</a:t>
            </a:r>
          </a:p>
        </p:txBody>
      </p:sp>
      <p:pic>
        <p:nvPicPr>
          <p:cNvPr id="2" name="Picture 1">
            <a:extLst>
              <a:ext uri="{FF2B5EF4-FFF2-40B4-BE49-F238E27FC236}">
                <a16:creationId xmlns:a16="http://schemas.microsoft.com/office/drawing/2014/main" id="{5E6A6798-4BB9-E498-DF02-6AEBD9767952}"/>
              </a:ext>
            </a:extLst>
          </p:cNvPr>
          <p:cNvPicPr>
            <a:picLocks noChangeAspect="1"/>
          </p:cNvPicPr>
          <p:nvPr/>
        </p:nvPicPr>
        <p:blipFill>
          <a:blip r:embed="rId2"/>
          <a:stretch>
            <a:fillRect/>
          </a:stretch>
        </p:blipFill>
        <p:spPr>
          <a:xfrm>
            <a:off x="7315200" y="1582614"/>
            <a:ext cx="3657917" cy="4115157"/>
          </a:xfrm>
          <a:prstGeom prst="rect">
            <a:avLst/>
          </a:prstGeom>
        </p:spPr>
      </p:pic>
      <p:pic>
        <p:nvPicPr>
          <p:cNvPr id="3" name="Picture 2" descr="Image result for resurrection of jesus">
            <a:extLst>
              <a:ext uri="{FF2B5EF4-FFF2-40B4-BE49-F238E27FC236}">
                <a16:creationId xmlns:a16="http://schemas.microsoft.com/office/drawing/2014/main" id="{A81D30E7-2067-E5D8-274C-FD637812A08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6286" y="76200"/>
            <a:ext cx="1268714" cy="914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380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133600" y="228600"/>
            <a:ext cx="7924800" cy="914400"/>
          </a:xfrm>
        </p:spPr>
        <p:txBody>
          <a:bodyPr/>
          <a:lstStyle/>
          <a:p>
            <a:pPr algn="ctr" eaLnBrk="1" hangingPunct="1"/>
            <a:r>
              <a:rPr lang="en-US" altLang="en-US" sz="3600" dirty="0">
                <a:effectLst>
                  <a:outerShdw blurRad="38100" dist="38100" dir="2700000" algn="tl">
                    <a:srgbClr val="000000">
                      <a:alpha val="43137"/>
                    </a:srgbClr>
                  </a:outerShdw>
                </a:effectLst>
              </a:rPr>
              <a:t>The Believer's Coming Resurrection Body</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2895600" y="1138336"/>
            <a:ext cx="6400800" cy="5414865"/>
          </a:xfrm>
        </p:spPr>
        <p:txBody>
          <a:bodyPr/>
          <a:lstStyle/>
          <a:p>
            <a:pPr marL="514350" indent="-514350" eaLnBrk="1" hangingPunct="1">
              <a:spcBef>
                <a:spcPts val="0"/>
              </a:spcBef>
              <a:spcAft>
                <a:spcPts val="2400"/>
              </a:spcAft>
              <a:buSzPct val="100000"/>
              <a:buFont typeface="+mj-lt"/>
              <a:buAutoNum type="arabicPeriod"/>
              <a:defRPr/>
            </a:pPr>
            <a:r>
              <a:rPr lang="en-US">
                <a:effectLst>
                  <a:outerShdw blurRad="38100" dist="38100" dir="2700000" algn="tl">
                    <a:srgbClr val="000000">
                      <a:alpha val="43137"/>
                    </a:srgbClr>
                  </a:outerShdw>
                </a:effectLst>
              </a:rPr>
              <a:t>The Problem</a:t>
            </a:r>
            <a:endParaRPr lang="en-US" dirty="0">
              <a:effectLst>
                <a:outerShdw blurRad="38100" dist="38100" dir="2700000" algn="tl">
                  <a:srgbClr val="000000">
                    <a:alpha val="43137"/>
                  </a:srgbClr>
                </a:outerShdw>
              </a:effectLst>
            </a:endParaRP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Power</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Permanency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Physicality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Picnic</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Postponement</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Pedigree</a:t>
            </a:r>
          </a:p>
        </p:txBody>
      </p:sp>
      <p:pic>
        <p:nvPicPr>
          <p:cNvPr id="2050" name="Picture 2" descr="Image result for resurrection of jesus">
            <a:extLst>
              <a:ext uri="{FF2B5EF4-FFF2-40B4-BE49-F238E27FC236}">
                <a16:creationId xmlns:a16="http://schemas.microsoft.com/office/drawing/2014/main" id="{5583786B-0326-44DE-A450-BC0FADC103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6286" y="76200"/>
            <a:ext cx="1268714" cy="914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E6A6798-4BB9-E498-DF02-6AEBD9767952}"/>
              </a:ext>
            </a:extLst>
          </p:cNvPr>
          <p:cNvPicPr>
            <a:picLocks noChangeAspect="1"/>
          </p:cNvPicPr>
          <p:nvPr/>
        </p:nvPicPr>
        <p:blipFill>
          <a:blip r:embed="rId3"/>
          <a:stretch>
            <a:fillRect/>
          </a:stretch>
        </p:blipFill>
        <p:spPr>
          <a:xfrm>
            <a:off x="7315200" y="1582614"/>
            <a:ext cx="3657917" cy="4115157"/>
          </a:xfrm>
          <a:prstGeom prst="rect">
            <a:avLst/>
          </a:prstGeom>
        </p:spPr>
      </p:pic>
    </p:spTree>
    <p:extLst>
      <p:ext uri="{BB962C8B-B14F-4D97-AF65-F5344CB8AC3E}">
        <p14:creationId xmlns:p14="http://schemas.microsoft.com/office/powerpoint/2010/main" val="3788743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46EDE7-A4F7-4CDD-88C8-0C89CCD126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224" y="1662537"/>
            <a:ext cx="4932271" cy="4823631"/>
          </a:xfrm>
          <a:prstGeom prst="rect">
            <a:avLst/>
          </a:prstGeom>
        </p:spPr>
      </p:pic>
      <p:sp>
        <p:nvSpPr>
          <p:cNvPr id="91138" name="Rectangle 2"/>
          <p:cNvSpPr>
            <a:spLocks noGrp="1" noChangeArrowheads="1"/>
          </p:cNvSpPr>
          <p:nvPr>
            <p:ph type="title"/>
          </p:nvPr>
        </p:nvSpPr>
        <p:spPr>
          <a:xfrm>
            <a:off x="2438400" y="228600"/>
            <a:ext cx="7315200" cy="914400"/>
          </a:xfrm>
        </p:spPr>
        <p:txBody>
          <a:bodyPr/>
          <a:lstStyle/>
          <a:p>
            <a:pPr algn="ctr"/>
            <a:r>
              <a:rPr lang="en-US" altLang="en-US" sz="6000" dirty="0">
                <a:solidFill>
                  <a:srgbClr val="66FFFF"/>
                </a:solidFill>
              </a:rPr>
              <a:t>Jerusalem Descending</a:t>
            </a:r>
          </a:p>
        </p:txBody>
      </p:sp>
      <p:sp>
        <p:nvSpPr>
          <p:cNvPr id="149673" name="AutoShape 169"/>
          <p:cNvSpPr>
            <a:spLocks noChangeArrowheads="1"/>
          </p:cNvSpPr>
          <p:nvPr/>
        </p:nvSpPr>
        <p:spPr bwMode="auto">
          <a:xfrm rot="-2752181">
            <a:off x="6152670" y="2415284"/>
            <a:ext cx="747712" cy="788988"/>
          </a:xfrm>
          <a:prstGeom prst="cube">
            <a:avLst>
              <a:gd name="adj" fmla="val 30361"/>
            </a:avLst>
          </a:prstGeom>
          <a:solidFill>
            <a:srgbClr val="FFFFFF">
              <a:alpha val="50195"/>
            </a:srgbClr>
          </a:solidFill>
          <a:ln w="9525">
            <a:solidFill>
              <a:schemeClr val="tx1"/>
            </a:solidFill>
            <a:miter lim="800000"/>
            <a:headEnd/>
            <a:tailEnd/>
          </a:ln>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p>
        </p:txBody>
      </p:sp>
      <p:sp>
        <p:nvSpPr>
          <p:cNvPr id="149674" name="AutoShape 170"/>
          <p:cNvSpPr>
            <a:spLocks noChangeArrowheads="1"/>
          </p:cNvSpPr>
          <p:nvPr/>
        </p:nvSpPr>
        <p:spPr bwMode="auto">
          <a:xfrm rot="-4398626">
            <a:off x="6324234" y="2200132"/>
            <a:ext cx="898525" cy="1020763"/>
          </a:xfrm>
          <a:prstGeom prst="star4">
            <a:avLst>
              <a:gd name="adj" fmla="val 794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p>
        </p:txBody>
      </p:sp>
      <p:sp>
        <p:nvSpPr>
          <p:cNvPr id="149675" name="AutoShape 171"/>
          <p:cNvSpPr>
            <a:spLocks noChangeArrowheads="1"/>
          </p:cNvSpPr>
          <p:nvPr/>
        </p:nvSpPr>
        <p:spPr bwMode="auto">
          <a:xfrm rot="-4398626">
            <a:off x="6324233" y="2200131"/>
            <a:ext cx="898525" cy="1020762"/>
          </a:xfrm>
          <a:prstGeom prst="star4">
            <a:avLst>
              <a:gd name="adj" fmla="val 794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p>
        </p:txBody>
      </p:sp>
    </p:spTree>
    <p:extLst>
      <p:ext uri="{BB962C8B-B14F-4D97-AF65-F5344CB8AC3E}">
        <p14:creationId xmlns:p14="http://schemas.microsoft.com/office/powerpoint/2010/main" val="15002899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grpId="0" nodeType="withEffect">
                                  <p:stCondLst>
                                    <p:cond delay="0"/>
                                  </p:stCondLst>
                                  <p:childTnLst>
                                    <p:set>
                                      <p:cBhvr>
                                        <p:cTn id="6" dur="1" fill="hold">
                                          <p:stCondLst>
                                            <p:cond delay="0"/>
                                          </p:stCondLst>
                                        </p:cTn>
                                        <p:tgtEl>
                                          <p:spTgt spid="149673"/>
                                        </p:tgtEl>
                                        <p:attrNameLst>
                                          <p:attrName>style.visibility</p:attrName>
                                        </p:attrNameLst>
                                      </p:cBhvr>
                                      <p:to>
                                        <p:strVal val="visible"/>
                                      </p:to>
                                    </p:set>
                                    <p:anim calcmode="lin" valueType="num">
                                      <p:cBhvr additive="base">
                                        <p:cTn id="7" dur="5000" fill="hold"/>
                                        <p:tgtEl>
                                          <p:spTgt spid="149673"/>
                                        </p:tgtEl>
                                        <p:attrNameLst>
                                          <p:attrName>ppt_x</p:attrName>
                                        </p:attrNameLst>
                                      </p:cBhvr>
                                      <p:tavLst>
                                        <p:tav tm="0">
                                          <p:val>
                                            <p:strVal val="1+#ppt_w/2"/>
                                          </p:val>
                                        </p:tav>
                                        <p:tav tm="100000">
                                          <p:val>
                                            <p:strVal val="#ppt_x"/>
                                          </p:val>
                                        </p:tav>
                                      </p:tavLst>
                                    </p:anim>
                                    <p:anim calcmode="lin" valueType="num">
                                      <p:cBhvr additive="base">
                                        <p:cTn id="8" dur="5000" fill="hold"/>
                                        <p:tgtEl>
                                          <p:spTgt spid="14967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0"/>
                            </p:stCondLst>
                            <p:childTnLst>
                              <p:par>
                                <p:cTn id="10" presetID="23" presetClass="entr" presetSubtype="16" fill="hold" grpId="0" nodeType="afterEffect">
                                  <p:stCondLst>
                                    <p:cond delay="0"/>
                                  </p:stCondLst>
                                  <p:childTnLst>
                                    <p:set>
                                      <p:cBhvr>
                                        <p:cTn id="11" dur="1" fill="hold">
                                          <p:stCondLst>
                                            <p:cond delay="0"/>
                                          </p:stCondLst>
                                        </p:cTn>
                                        <p:tgtEl>
                                          <p:spTgt spid="149675"/>
                                        </p:tgtEl>
                                        <p:attrNameLst>
                                          <p:attrName>style.visibility</p:attrName>
                                        </p:attrNameLst>
                                      </p:cBhvr>
                                      <p:to>
                                        <p:strVal val="visible"/>
                                      </p:to>
                                    </p:set>
                                    <p:anim calcmode="lin" valueType="num">
                                      <p:cBhvr>
                                        <p:cTn id="12" dur="500" fill="hold"/>
                                        <p:tgtEl>
                                          <p:spTgt spid="149675"/>
                                        </p:tgtEl>
                                        <p:attrNameLst>
                                          <p:attrName>ppt_w</p:attrName>
                                        </p:attrNameLst>
                                      </p:cBhvr>
                                      <p:tavLst>
                                        <p:tav tm="0">
                                          <p:val>
                                            <p:fltVal val="0"/>
                                          </p:val>
                                        </p:tav>
                                        <p:tav tm="100000">
                                          <p:val>
                                            <p:strVal val="#ppt_w"/>
                                          </p:val>
                                        </p:tav>
                                      </p:tavLst>
                                    </p:anim>
                                    <p:anim calcmode="lin" valueType="num">
                                      <p:cBhvr>
                                        <p:cTn id="13" dur="500" fill="hold"/>
                                        <p:tgtEl>
                                          <p:spTgt spid="149675"/>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0"/>
                                            </p:cond>
                                          </p:stCondLst>
                                        </p:cTn>
                                        <p:tgtEl>
                                          <p:spTgt spid="149675"/>
                                        </p:tgtEl>
                                        <p:attrNameLst>
                                          <p:attrName>style.visibility</p:attrName>
                                        </p:attrNameLst>
                                      </p:cBhvr>
                                      <p:to>
                                        <p:strVal val="hidden"/>
                                      </p:to>
                                    </p:set>
                                  </p:subTnLst>
                                </p:cTn>
                              </p:par>
                            </p:childTnLst>
                          </p:cTn>
                        </p:par>
                        <p:par>
                          <p:cTn id="14" fill="hold" nodeType="afterGroup">
                            <p:stCondLst>
                              <p:cond delay="5500"/>
                            </p:stCondLst>
                            <p:childTnLst>
                              <p:par>
                                <p:cTn id="15" presetID="23" presetClass="entr" presetSubtype="288" fill="hold" grpId="0" nodeType="afterEffect">
                                  <p:stCondLst>
                                    <p:cond delay="0"/>
                                  </p:stCondLst>
                                  <p:childTnLst>
                                    <p:set>
                                      <p:cBhvr>
                                        <p:cTn id="16" dur="1" fill="hold">
                                          <p:stCondLst>
                                            <p:cond delay="0"/>
                                          </p:stCondLst>
                                        </p:cTn>
                                        <p:tgtEl>
                                          <p:spTgt spid="149674"/>
                                        </p:tgtEl>
                                        <p:attrNameLst>
                                          <p:attrName>style.visibility</p:attrName>
                                        </p:attrNameLst>
                                      </p:cBhvr>
                                      <p:to>
                                        <p:strVal val="visible"/>
                                      </p:to>
                                    </p:set>
                                    <p:anim calcmode="lin" valueType="num">
                                      <p:cBhvr>
                                        <p:cTn id="17" dur="500" fill="hold"/>
                                        <p:tgtEl>
                                          <p:spTgt spid="149674"/>
                                        </p:tgtEl>
                                        <p:attrNameLst>
                                          <p:attrName>ppt_w</p:attrName>
                                        </p:attrNameLst>
                                      </p:cBhvr>
                                      <p:tavLst>
                                        <p:tav tm="0">
                                          <p:val>
                                            <p:strVal val="4/3*#ppt_w"/>
                                          </p:val>
                                        </p:tav>
                                        <p:tav tm="100000">
                                          <p:val>
                                            <p:strVal val="#ppt_w"/>
                                          </p:val>
                                        </p:tav>
                                      </p:tavLst>
                                    </p:anim>
                                    <p:anim calcmode="lin" valueType="num">
                                      <p:cBhvr>
                                        <p:cTn id="18" dur="500" fill="hold"/>
                                        <p:tgtEl>
                                          <p:spTgt spid="149674"/>
                                        </p:tgtEl>
                                        <p:attrNameLst>
                                          <p:attrName>ppt_h</p:attrName>
                                        </p:attrNameLst>
                                      </p:cBhvr>
                                      <p:tavLst>
                                        <p:tav tm="0">
                                          <p:val>
                                            <p:strVal val="4/3*#ppt_h"/>
                                          </p:val>
                                        </p:tav>
                                        <p:tav tm="100000">
                                          <p:val>
                                            <p:strVal val="#ppt_h"/>
                                          </p:val>
                                        </p:tav>
                                      </p:tavLst>
                                    </p:anim>
                                  </p:childTnLst>
                                  <p:subTnLst>
                                    <p:set>
                                      <p:cBhvr override="childStyle">
                                        <p:cTn dur="1" fill="hold" display="0" masterRel="sameClick" afterEffect="1">
                                          <p:stCondLst>
                                            <p:cond evt="end" delay="0">
                                              <p:tn val="15"/>
                                            </p:cond>
                                          </p:stCondLst>
                                        </p:cTn>
                                        <p:tgtEl>
                                          <p:spTgt spid="14967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673" grpId="0" animBg="1"/>
      <p:bldP spid="149674" grpId="0" animBg="1"/>
      <p:bldP spid="1496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1066800" y="0"/>
            <a:ext cx="1005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Galatians 4:26</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 Jerusalem above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free; she is our mother.”</a:t>
            </a:r>
          </a:p>
        </p:txBody>
      </p:sp>
      <p:pic>
        <p:nvPicPr>
          <p:cNvPr id="4" name="Picture 2" descr="Image result for the eternal state">
            <a:extLst>
              <a:ext uri="{FF2B5EF4-FFF2-40B4-BE49-F238E27FC236}">
                <a16:creationId xmlns:a16="http://schemas.microsoft.com/office/drawing/2014/main" id="{32EC065B-5681-477A-B1C5-F14460B59D0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67200" y="2057400"/>
            <a:ext cx="3657600" cy="2743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4222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1179" y="228600"/>
            <a:ext cx="9769643" cy="6400800"/>
          </a:xfrm>
          <a:prstGeom prst="rect">
            <a:avLst/>
          </a:prstGeom>
          <a:ln>
            <a:solidFill>
              <a:srgbClr val="FFFFCC"/>
            </a:solidFill>
          </a:ln>
        </p:spPr>
      </p:pic>
    </p:spTree>
    <p:extLst>
      <p:ext uri="{BB962C8B-B14F-4D97-AF65-F5344CB8AC3E}">
        <p14:creationId xmlns:p14="http://schemas.microsoft.com/office/powerpoint/2010/main" val="5394225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133600" y="228600"/>
            <a:ext cx="7924800" cy="914400"/>
          </a:xfrm>
        </p:spPr>
        <p:txBody>
          <a:bodyPr/>
          <a:lstStyle/>
          <a:p>
            <a:pPr algn="ctr" eaLnBrk="1" hangingPunct="1"/>
            <a:r>
              <a:rPr lang="en-US" altLang="en-US" sz="3600" dirty="0">
                <a:effectLst>
                  <a:outerShdw blurRad="38100" dist="38100" dir="2700000" algn="tl">
                    <a:srgbClr val="000000">
                      <a:alpha val="43137"/>
                    </a:srgbClr>
                  </a:outerShdw>
                </a:effectLst>
              </a:rPr>
              <a:t>The Believer's Coming Resurrection Body</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2895600" y="1138336"/>
            <a:ext cx="64008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Problem</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Power</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Permanency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Physicality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Picnic</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Postponement</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Pedigree</a:t>
            </a:r>
          </a:p>
        </p:txBody>
      </p:sp>
      <p:pic>
        <p:nvPicPr>
          <p:cNvPr id="2" name="Picture 1">
            <a:extLst>
              <a:ext uri="{FF2B5EF4-FFF2-40B4-BE49-F238E27FC236}">
                <a16:creationId xmlns:a16="http://schemas.microsoft.com/office/drawing/2014/main" id="{5E6A6798-4BB9-E498-DF02-6AEBD9767952}"/>
              </a:ext>
            </a:extLst>
          </p:cNvPr>
          <p:cNvPicPr>
            <a:picLocks noChangeAspect="1"/>
          </p:cNvPicPr>
          <p:nvPr/>
        </p:nvPicPr>
        <p:blipFill>
          <a:blip r:embed="rId2"/>
          <a:stretch>
            <a:fillRect/>
          </a:stretch>
        </p:blipFill>
        <p:spPr>
          <a:xfrm>
            <a:off x="7315200" y="1582614"/>
            <a:ext cx="3657917" cy="4115157"/>
          </a:xfrm>
          <a:prstGeom prst="rect">
            <a:avLst/>
          </a:prstGeom>
        </p:spPr>
      </p:pic>
      <p:pic>
        <p:nvPicPr>
          <p:cNvPr id="3" name="Picture 2" descr="Image result for resurrection of jesus">
            <a:extLst>
              <a:ext uri="{FF2B5EF4-FFF2-40B4-BE49-F238E27FC236}">
                <a16:creationId xmlns:a16="http://schemas.microsoft.com/office/drawing/2014/main" id="{15654513-5131-A7A1-7E4F-3CE7CFE9A8E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6286" y="76200"/>
            <a:ext cx="1268714" cy="914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610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srcRect/>
          <a:stretch>
            <a:fillRect/>
          </a:stretch>
        </p:blipFill>
        <p:spPr bwMode="auto">
          <a:xfrm>
            <a:off x="0" y="0"/>
            <a:ext cx="12192000" cy="6858000"/>
          </a:xfrm>
          <a:prstGeom prst="rect">
            <a:avLst/>
          </a:prstGeom>
        </p:spPr>
      </p:pic>
      <p:sp>
        <p:nvSpPr>
          <p:cNvPr id="7171" name="Rectangle 1027"/>
          <p:cNvSpPr>
            <a:spLocks noGrp="1" noChangeArrowheads="1"/>
          </p:cNvSpPr>
          <p:nvPr>
            <p:ph type="body" idx="1"/>
          </p:nvPr>
        </p:nvSpPr>
        <p:spPr>
          <a:xfrm>
            <a:off x="609600" y="0"/>
            <a:ext cx="10972800" cy="4876800"/>
          </a:xfrm>
        </p:spPr>
        <p:txBody>
          <a:bodyPr/>
          <a:lstStyle/>
          <a:p>
            <a:pPr marL="0" indent="0" algn="ctr" defTabSz="685800">
              <a:spcBef>
                <a:spcPct val="0"/>
              </a:spcBef>
              <a:spcAft>
                <a:spcPts val="1200"/>
              </a:spcAft>
              <a:buClr>
                <a:schemeClr val="tx1"/>
              </a:buClr>
              <a:buSzPct val="75000"/>
              <a:buNone/>
              <a:defRPr/>
            </a:pPr>
            <a:r>
              <a:rPr lang="en-US" altLang="en-US" sz="4000" kern="1200" dirty="0">
                <a:solidFill>
                  <a:srgbClr val="00FFFF"/>
                </a:solidFill>
                <a:ea typeface="+mj-ea"/>
                <a:cs typeface="+mj-cs"/>
              </a:rPr>
              <a:t>Genesis 11:1-9</a:t>
            </a:r>
          </a:p>
          <a:p>
            <a:pPr marL="0" marR="0" indent="0" algn="just">
              <a:spcBef>
                <a:spcPts val="0"/>
              </a:spcBef>
              <a:spcAft>
                <a:spcPts val="0"/>
              </a:spcAft>
              <a:buNone/>
            </a:pPr>
            <a:r>
              <a:rPr lang="en-US" sz="3400" u="none" strike="noStrike" baseline="30000" dirty="0">
                <a:effectLst>
                  <a:outerShdw blurRad="38100" dist="38100" dir="2700000" algn="tl">
                    <a:srgbClr val="000000">
                      <a:alpha val="43137"/>
                    </a:srgbClr>
                  </a:outerShdw>
                </a:effectLst>
                <a:latin typeface="Calibri" panose="020F0502020204030204" pitchFamily="34" charset="0"/>
              </a:rPr>
              <a:t>1</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Now the whole earth used the same language and the same words.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2</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It came about as they journeyed east, that they found a plain in the land of Shinar and settled there.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3</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They said to one another, “Come, let us make bricks and burn </a:t>
            </a:r>
            <a:r>
              <a:rPr lang="en-US" sz="3400" i="1" dirty="0">
                <a:effectLst>
                  <a:outerShdw blurRad="38100" dist="38100" dir="2700000" algn="tl">
                    <a:srgbClr val="000000">
                      <a:alpha val="43137"/>
                    </a:srgbClr>
                  </a:outerShdw>
                </a:effectLst>
                <a:latin typeface="Calibri" panose="020F0502020204030204" pitchFamily="34" charset="0"/>
              </a:rPr>
              <a:t>them</a:t>
            </a:r>
            <a:r>
              <a:rPr lang="en-US" sz="3400" dirty="0">
                <a:effectLst>
                  <a:outerShdw blurRad="38100" dist="38100" dir="2700000" algn="tl">
                    <a:srgbClr val="000000">
                      <a:alpha val="43137"/>
                    </a:srgbClr>
                  </a:outerShdw>
                </a:effectLst>
                <a:latin typeface="Calibri" panose="020F0502020204030204" pitchFamily="34" charset="0"/>
              </a:rPr>
              <a:t> thoroughly.” And they used brick for stone, and they used tar for mortar.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4</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They said, “Come, let us build for ourselves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a city, and a </a:t>
            </a:r>
            <a:r>
              <a:rPr lang="en-US" sz="3400" b="1" u="sng" dirty="0">
                <a:solidFill>
                  <a:srgbClr val="FFFFCC"/>
                </a:solidFill>
                <a:effectLst>
                  <a:outerShdw blurRad="38100" dist="38100" dir="2700000" algn="tl">
                    <a:srgbClr val="000000">
                      <a:alpha val="43137"/>
                    </a:srgbClr>
                  </a:outerShdw>
                </a:effectLst>
              </a:rPr>
              <a:t>tower whose top </a:t>
            </a:r>
            <a:r>
              <a:rPr lang="en-US" sz="3400" b="1" i="1" u="sng" dirty="0">
                <a:solidFill>
                  <a:srgbClr val="FFFFCC"/>
                </a:solidFill>
                <a:effectLst>
                  <a:outerShdw blurRad="38100" dist="38100" dir="2700000" algn="tl">
                    <a:srgbClr val="000000">
                      <a:alpha val="43137"/>
                    </a:srgbClr>
                  </a:outerShdw>
                </a:effectLst>
              </a:rPr>
              <a:t>will</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rPr>
              <a:t> reach</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 into</a:t>
            </a:r>
            <a:r>
              <a:rPr lang="en-US" sz="3400" dirty="0">
                <a:effectLst>
                  <a:outerShdw blurRad="38100" dist="38100" dir="2700000" algn="tl">
                    <a:srgbClr val="000000">
                      <a:alpha val="43137"/>
                    </a:srgbClr>
                  </a:outerShdw>
                </a:effectLst>
                <a:latin typeface="Calibri" panose="020F0502020204030204" pitchFamily="34" charset="0"/>
              </a:rPr>
              <a:t> . . .</a:t>
            </a:r>
            <a:endParaRPr lang="en-US" altLang="en-US" sz="3400" dirty="0">
              <a:effectLst>
                <a:outerShdw blurRad="38100" dist="38100" dir="2700000" algn="tl">
                  <a:srgbClr val="000000">
                    <a:alpha val="43137"/>
                  </a:srgbClr>
                </a:outerShdw>
              </a:effectLst>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srcRect/>
          <a:stretch>
            <a:fillRect/>
          </a:stretch>
        </p:blipFill>
        <p:spPr bwMode="auto">
          <a:xfrm>
            <a:off x="0" y="0"/>
            <a:ext cx="12192000" cy="6858000"/>
          </a:xfrm>
          <a:prstGeom prst="rect">
            <a:avLst/>
          </a:prstGeom>
        </p:spPr>
      </p:pic>
      <p:sp>
        <p:nvSpPr>
          <p:cNvPr id="7171" name="Rectangle 1027"/>
          <p:cNvSpPr>
            <a:spLocks noGrp="1" noChangeArrowheads="1"/>
          </p:cNvSpPr>
          <p:nvPr>
            <p:ph type="body" idx="1"/>
          </p:nvPr>
        </p:nvSpPr>
        <p:spPr>
          <a:xfrm>
            <a:off x="609600" y="0"/>
            <a:ext cx="10972800" cy="4800600"/>
          </a:xfrm>
        </p:spPr>
        <p:txBody>
          <a:bodyPr/>
          <a:lstStyle/>
          <a:p>
            <a:pPr marL="0" indent="0" algn="ctr" defTabSz="685800">
              <a:spcBef>
                <a:spcPct val="0"/>
              </a:spcBef>
              <a:spcAft>
                <a:spcPts val="1200"/>
              </a:spcAft>
              <a:buClr>
                <a:schemeClr val="tx1"/>
              </a:buClr>
              <a:buSzPct val="75000"/>
              <a:buNone/>
              <a:defRPr/>
            </a:pPr>
            <a:r>
              <a:rPr lang="en-US" altLang="en-US" sz="4000" kern="1200" dirty="0">
                <a:solidFill>
                  <a:srgbClr val="00FFFF"/>
                </a:solidFill>
                <a:ea typeface="+mj-ea"/>
                <a:cs typeface="+mj-cs"/>
              </a:rPr>
              <a:t>Genesis 11:1-9 (cont’d)</a:t>
            </a:r>
          </a:p>
          <a:p>
            <a:pPr marL="0" marR="0" indent="0" algn="just">
              <a:spcBef>
                <a:spcPts val="0"/>
              </a:spcBef>
              <a:spcAft>
                <a:spcPts val="0"/>
              </a:spcAft>
              <a:buNone/>
            </a:pPr>
            <a:r>
              <a:rPr lang="en-US" sz="3400" dirty="0">
                <a:effectLst>
                  <a:outerShdw blurRad="38100" dist="38100" dir="2700000" algn="tl">
                    <a:srgbClr val="000000">
                      <a:alpha val="43137"/>
                    </a:srgbClr>
                  </a:outerShdw>
                </a:effectLst>
                <a:latin typeface="Calibri" panose="020F0502020204030204" pitchFamily="34" charset="0"/>
              </a:rPr>
              <a:t>…</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heaven</a:t>
            </a:r>
            <a:r>
              <a:rPr lang="en-US" sz="3400" dirty="0">
                <a:effectLst>
                  <a:outerShdw blurRad="38100" dist="38100" dir="2700000" algn="tl">
                    <a:srgbClr val="000000">
                      <a:alpha val="43137"/>
                    </a:srgbClr>
                  </a:outerShdw>
                </a:effectLst>
                <a:latin typeface="Calibri" panose="020F0502020204030204" pitchFamily="34" charset="0"/>
              </a:rPr>
              <a:t>, and l</a:t>
            </a:r>
            <a:r>
              <a:rPr lang="en-US" sz="3400" b="1" u="sng" dirty="0">
                <a:solidFill>
                  <a:srgbClr val="FFFFCC"/>
                </a:solidFill>
                <a:effectLst>
                  <a:outerShdw blurRad="38100" dist="38100" dir="2700000" algn="tl">
                    <a:srgbClr val="000000">
                      <a:alpha val="43137"/>
                    </a:srgbClr>
                  </a:outerShdw>
                </a:effectLst>
              </a:rPr>
              <a:t>et us make for ourselves a name</a:t>
            </a:r>
            <a:r>
              <a:rPr lang="en-US" sz="3400" dirty="0">
                <a:effectLst>
                  <a:outerShdw blurRad="38100" dist="38100" dir="2700000" algn="tl">
                    <a:srgbClr val="000000">
                      <a:alpha val="43137"/>
                    </a:srgbClr>
                  </a:outerShdw>
                </a:effectLst>
                <a:latin typeface="Calibri" panose="020F0502020204030204" pitchFamily="34" charset="0"/>
              </a:rPr>
              <a:t>, otherwise we will be scattered abroad over the face of the whole earth.”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5</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The </a:t>
            </a:r>
            <a:r>
              <a:rPr lang="en-US" sz="3400" cap="small" dirty="0">
                <a:effectLst>
                  <a:outerShdw blurRad="38100" dist="38100" dir="2700000" algn="tl">
                    <a:srgbClr val="000000">
                      <a:alpha val="43137"/>
                    </a:srgbClr>
                  </a:outerShdw>
                </a:effectLst>
                <a:latin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rPr>
              <a:t> came down to see the city and the tower which the sons of men had built.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6</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The </a:t>
            </a:r>
            <a:r>
              <a:rPr lang="en-US" sz="3400" cap="small" dirty="0">
                <a:effectLst>
                  <a:outerShdw blurRad="38100" dist="38100" dir="2700000" algn="tl">
                    <a:srgbClr val="000000">
                      <a:alpha val="43137"/>
                    </a:srgbClr>
                  </a:outerShdw>
                </a:effectLst>
                <a:latin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rPr>
              <a:t> said, “Behold, they are one people, and they all have the same language. And this is what they began to do, and now nothing which they purpose to do will be impossible for them.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7</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“Come, let…</a:t>
            </a:r>
            <a:endParaRPr lang="en-US" altLang="en-US" sz="3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743149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srcRect/>
          <a:stretch>
            <a:fillRect/>
          </a:stretch>
        </p:blipFill>
        <p:spPr bwMode="auto">
          <a:xfrm>
            <a:off x="0" y="0"/>
            <a:ext cx="12192000" cy="6858000"/>
          </a:xfrm>
          <a:prstGeom prst="rect">
            <a:avLst/>
          </a:prstGeom>
        </p:spPr>
      </p:pic>
      <p:sp>
        <p:nvSpPr>
          <p:cNvPr id="7171" name="Rectangle 1027"/>
          <p:cNvSpPr>
            <a:spLocks noGrp="1" noChangeArrowheads="1"/>
          </p:cNvSpPr>
          <p:nvPr>
            <p:ph type="body" idx="1"/>
          </p:nvPr>
        </p:nvSpPr>
        <p:spPr>
          <a:xfrm>
            <a:off x="609600" y="0"/>
            <a:ext cx="10972800" cy="5334000"/>
          </a:xfrm>
        </p:spPr>
        <p:txBody>
          <a:bodyPr/>
          <a:lstStyle/>
          <a:p>
            <a:pPr marL="0" indent="0" algn="ctr" defTabSz="685800">
              <a:spcBef>
                <a:spcPct val="0"/>
              </a:spcBef>
              <a:spcAft>
                <a:spcPts val="1200"/>
              </a:spcAft>
              <a:buClr>
                <a:schemeClr val="tx1"/>
              </a:buClr>
              <a:buNone/>
              <a:defRPr/>
            </a:pPr>
            <a:r>
              <a:rPr lang="en-US" altLang="en-US" sz="4000" kern="1200" dirty="0">
                <a:solidFill>
                  <a:srgbClr val="00FFFF"/>
                </a:solidFill>
                <a:ea typeface="+mj-ea"/>
                <a:cs typeface="+mj-cs"/>
              </a:rPr>
              <a:t>Genesis 11:1-9 (cont’d)</a:t>
            </a:r>
          </a:p>
          <a:p>
            <a:pPr marL="0" marR="0" indent="0" algn="just">
              <a:spcBef>
                <a:spcPts val="0"/>
              </a:spcBef>
              <a:spcAft>
                <a:spcPts val="0"/>
              </a:spcAft>
              <a:buNone/>
            </a:pPr>
            <a:r>
              <a:rPr lang="en-US" sz="3400" dirty="0">
                <a:effectLst>
                  <a:outerShdw blurRad="38100" dist="38100" dir="2700000" algn="tl">
                    <a:srgbClr val="000000">
                      <a:alpha val="43137"/>
                    </a:srgbClr>
                  </a:outerShdw>
                </a:effectLst>
                <a:latin typeface="Calibri" panose="020F0502020204030204" pitchFamily="34" charset="0"/>
              </a:rPr>
              <a:t>… Us go down and there </a:t>
            </a:r>
            <a:r>
              <a:rPr lang="en-US" sz="3400" b="1" u="sng" dirty="0">
                <a:solidFill>
                  <a:srgbClr val="FFFFCC"/>
                </a:solidFill>
                <a:effectLst>
                  <a:outerShdw blurRad="38100" dist="38100" dir="2700000" algn="tl">
                    <a:srgbClr val="000000">
                      <a:alpha val="43137"/>
                    </a:srgbClr>
                  </a:outerShdw>
                </a:effectLst>
              </a:rPr>
              <a:t>confuse their language</a:t>
            </a:r>
            <a:r>
              <a:rPr lang="en-US" sz="3400" dirty="0">
                <a:effectLst>
                  <a:outerShdw blurRad="38100" dist="38100" dir="2700000" algn="tl">
                    <a:srgbClr val="000000">
                      <a:alpha val="43137"/>
                    </a:srgbClr>
                  </a:outerShdw>
                </a:effectLst>
                <a:latin typeface="Calibri" panose="020F0502020204030204" pitchFamily="34" charset="0"/>
              </a:rPr>
              <a:t>, so that they will not understand one another’s speech.”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8</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So </a:t>
            </a:r>
            <a:r>
              <a:rPr lang="en-US" sz="3400" b="1" u="sng" dirty="0">
                <a:solidFill>
                  <a:srgbClr val="FFFFCC"/>
                </a:solidFill>
                <a:effectLst>
                  <a:outerShdw blurRad="38100" dist="38100" dir="2700000" algn="tl">
                    <a:srgbClr val="000000">
                      <a:alpha val="43137"/>
                    </a:srgbClr>
                  </a:outerShdw>
                </a:effectLst>
              </a:rPr>
              <a:t>the Lord scattered them abroad from there over the face of the whole earth; and they stopped building the city</a:t>
            </a:r>
            <a:r>
              <a:rPr lang="en-US" sz="3400" dirty="0">
                <a:effectLst>
                  <a:outerShdw blurRad="38100" dist="38100" dir="2700000" algn="tl">
                    <a:srgbClr val="000000">
                      <a:alpha val="43137"/>
                    </a:srgbClr>
                  </a:outerShdw>
                </a:effectLst>
                <a:latin typeface="Calibri" panose="020F0502020204030204" pitchFamily="34" charset="0"/>
              </a:rPr>
              <a:t>. </a:t>
            </a:r>
            <a:r>
              <a:rPr lang="en-US" sz="3400" u="none" strike="noStrike" baseline="30000" dirty="0">
                <a:effectLst>
                  <a:outerShdw blurRad="38100" dist="38100" dir="2700000" algn="tl">
                    <a:srgbClr val="000000">
                      <a:alpha val="43137"/>
                    </a:srgbClr>
                  </a:outerShdw>
                </a:effectLst>
                <a:latin typeface="Calibri" panose="020F0502020204030204" pitchFamily="34" charset="0"/>
              </a:rPr>
              <a:t>9</a:t>
            </a:r>
            <a:r>
              <a:rPr lang="en-US" sz="3400" u="none" strike="noStrike"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Therefore its name was called Babel, because there the </a:t>
            </a:r>
            <a:r>
              <a:rPr lang="en-US" sz="3400" cap="small" dirty="0">
                <a:effectLst>
                  <a:outerShdw blurRad="38100" dist="38100" dir="2700000" algn="tl">
                    <a:srgbClr val="000000">
                      <a:alpha val="43137"/>
                    </a:srgbClr>
                  </a:outerShdw>
                </a:effectLst>
                <a:latin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rPr>
              <a:t> confused the language of the whole earth; and from there the </a:t>
            </a:r>
            <a:r>
              <a:rPr lang="en-US" sz="3400" cap="small" dirty="0">
                <a:effectLst>
                  <a:outerShdw blurRad="38100" dist="38100" dir="2700000" algn="tl">
                    <a:srgbClr val="000000">
                      <a:alpha val="43137"/>
                    </a:srgbClr>
                  </a:outerShdw>
                </a:effectLst>
                <a:latin typeface="Calibri" panose="020F0502020204030204" pitchFamily="34" charset="0"/>
              </a:rPr>
              <a:t>Lord</a:t>
            </a:r>
            <a:r>
              <a:rPr lang="en-US" sz="3400" dirty="0">
                <a:effectLst>
                  <a:outerShdw blurRad="38100" dist="38100" dir="2700000" algn="tl">
                    <a:srgbClr val="000000">
                      <a:alpha val="43137"/>
                    </a:srgbClr>
                  </a:outerShdw>
                </a:effectLst>
              </a:rPr>
              <a:t> scattered them abroad over the face of the whole earth. </a:t>
            </a:r>
            <a:endParaRPr lang="en-US" altLang="en-US" sz="3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5211309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D:\Revelation Illustrated\Photoshop TIFF images\Img0040.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6400" y="228600"/>
            <a:ext cx="8839200" cy="64008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45628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133600" y="228600"/>
            <a:ext cx="7924800" cy="914400"/>
          </a:xfrm>
        </p:spPr>
        <p:txBody>
          <a:bodyPr/>
          <a:lstStyle/>
          <a:p>
            <a:pPr algn="ctr" eaLnBrk="1" hangingPunct="1"/>
            <a:r>
              <a:rPr lang="en-US" altLang="en-US" sz="3600" dirty="0">
                <a:effectLst>
                  <a:outerShdw blurRad="38100" dist="38100" dir="2700000" algn="tl">
                    <a:srgbClr val="000000">
                      <a:alpha val="43137"/>
                    </a:srgbClr>
                  </a:outerShdw>
                </a:effectLst>
              </a:rPr>
              <a:t>The Believer's Coming Resurrection Body</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2895600" y="1138336"/>
            <a:ext cx="64008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Problem</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Power</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Permanency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Physicality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Picnic</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Postponement</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Pedigree</a:t>
            </a:r>
          </a:p>
        </p:txBody>
      </p:sp>
      <p:pic>
        <p:nvPicPr>
          <p:cNvPr id="2" name="Picture 1">
            <a:extLst>
              <a:ext uri="{FF2B5EF4-FFF2-40B4-BE49-F238E27FC236}">
                <a16:creationId xmlns:a16="http://schemas.microsoft.com/office/drawing/2014/main" id="{5E6A6798-4BB9-E498-DF02-6AEBD9767952}"/>
              </a:ext>
            </a:extLst>
          </p:cNvPr>
          <p:cNvPicPr>
            <a:picLocks noChangeAspect="1"/>
          </p:cNvPicPr>
          <p:nvPr/>
        </p:nvPicPr>
        <p:blipFill>
          <a:blip r:embed="rId2"/>
          <a:stretch>
            <a:fillRect/>
          </a:stretch>
        </p:blipFill>
        <p:spPr>
          <a:xfrm>
            <a:off x="7315200" y="1582614"/>
            <a:ext cx="3657917" cy="4115157"/>
          </a:xfrm>
          <a:prstGeom prst="rect">
            <a:avLst/>
          </a:prstGeom>
        </p:spPr>
      </p:pic>
      <p:pic>
        <p:nvPicPr>
          <p:cNvPr id="3" name="Picture 2" descr="Image result for resurrection of jesus">
            <a:extLst>
              <a:ext uri="{FF2B5EF4-FFF2-40B4-BE49-F238E27FC236}">
                <a16:creationId xmlns:a16="http://schemas.microsoft.com/office/drawing/2014/main" id="{1C3D95BF-3D42-B29B-0B4D-C21FB20A8AA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6286" y="76200"/>
            <a:ext cx="1268714" cy="914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200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dirty="0">
                <a:effectLst>
                  <a:outerShdw blurRad="38100" dist="38100" dir="2700000" algn="tl">
                    <a:srgbClr val="000000">
                      <a:alpha val="43137"/>
                    </a:srgbClr>
                  </a:outerShdw>
                </a:effectLst>
              </a:rPr>
              <a:t>Conclusion</a:t>
            </a:r>
            <a:br>
              <a:rPr lang="en-US" altLang="en-US" sz="6000" dirty="0">
                <a:effectLst>
                  <a:outerShdw blurRad="38100" dist="38100" dir="2700000" algn="tl">
                    <a:srgbClr val="000000">
                      <a:alpha val="43137"/>
                    </a:srgbClr>
                  </a:outerShdw>
                </a:effectLst>
              </a:rPr>
            </a:br>
            <a:br>
              <a:rPr lang="en-US" altLang="en-US" sz="6000" dirty="0">
                <a:effectLst>
                  <a:outerShdw blurRad="38100" dist="38100" dir="2700000" algn="tl">
                    <a:srgbClr val="000000">
                      <a:alpha val="43137"/>
                    </a:srgbClr>
                  </a:outerShdw>
                </a:effectLst>
              </a:rPr>
            </a:br>
            <a:r>
              <a:rPr lang="en-US" altLang="en-US" sz="3200" b="1" u="sng" dirty="0">
                <a:solidFill>
                  <a:srgbClr val="FFFFCC"/>
                </a:solidFill>
                <a:effectLst>
                  <a:outerShdw blurRad="38100" dist="38100" dir="2700000" algn="tl">
                    <a:srgbClr val="000000">
                      <a:alpha val="43137"/>
                    </a:srgbClr>
                  </a:outerShdw>
                </a:effectLst>
                <a:ea typeface="+mn-ea"/>
                <a:cs typeface="+mn-cs"/>
              </a:rPr>
              <a:t>The Provision</a:t>
            </a:r>
          </a:p>
        </p:txBody>
      </p:sp>
    </p:spTree>
    <p:extLst>
      <p:ext uri="{BB962C8B-B14F-4D97-AF65-F5344CB8AC3E}">
        <p14:creationId xmlns:p14="http://schemas.microsoft.com/office/powerpoint/2010/main" val="704385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133600" y="228600"/>
            <a:ext cx="7924800" cy="914400"/>
          </a:xfrm>
        </p:spPr>
        <p:txBody>
          <a:bodyPr/>
          <a:lstStyle/>
          <a:p>
            <a:pPr algn="ctr" eaLnBrk="1" hangingPunct="1"/>
            <a:r>
              <a:rPr lang="en-US" altLang="en-US" sz="3600" dirty="0">
                <a:effectLst>
                  <a:outerShdw blurRad="38100" dist="38100" dir="2700000" algn="tl">
                    <a:srgbClr val="000000">
                      <a:alpha val="43137"/>
                    </a:srgbClr>
                  </a:outerShdw>
                </a:effectLst>
              </a:rPr>
              <a:t>The Believer's Coming Resurrection Body</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2895600" y="1138336"/>
            <a:ext cx="6400800" cy="5414865"/>
          </a:xfrm>
        </p:spPr>
        <p:txBody>
          <a:bodyPr/>
          <a:lstStyle/>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The Problem</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Power</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Permanency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Physicality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Picnic</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Postponement</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The Pedigree</a:t>
            </a:r>
          </a:p>
        </p:txBody>
      </p:sp>
      <p:pic>
        <p:nvPicPr>
          <p:cNvPr id="2" name="Picture 1">
            <a:extLst>
              <a:ext uri="{FF2B5EF4-FFF2-40B4-BE49-F238E27FC236}">
                <a16:creationId xmlns:a16="http://schemas.microsoft.com/office/drawing/2014/main" id="{5E6A6798-4BB9-E498-DF02-6AEBD9767952}"/>
              </a:ext>
            </a:extLst>
          </p:cNvPr>
          <p:cNvPicPr>
            <a:picLocks noChangeAspect="1"/>
          </p:cNvPicPr>
          <p:nvPr/>
        </p:nvPicPr>
        <p:blipFill>
          <a:blip r:embed="rId2"/>
          <a:stretch>
            <a:fillRect/>
          </a:stretch>
        </p:blipFill>
        <p:spPr>
          <a:xfrm>
            <a:off x="7315200" y="1582614"/>
            <a:ext cx="3657917" cy="4115157"/>
          </a:xfrm>
          <a:prstGeom prst="rect">
            <a:avLst/>
          </a:prstGeom>
        </p:spPr>
      </p:pic>
      <p:pic>
        <p:nvPicPr>
          <p:cNvPr id="3" name="Picture 2" descr="Image result for resurrection of jesus">
            <a:extLst>
              <a:ext uri="{FF2B5EF4-FFF2-40B4-BE49-F238E27FC236}">
                <a16:creationId xmlns:a16="http://schemas.microsoft.com/office/drawing/2014/main" id="{7FA3D270-735A-104D-D31A-AFD0A176C0A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6286" y="76200"/>
            <a:ext cx="1268714" cy="914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008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a:extLst>
              <a:ext uri="{FF2B5EF4-FFF2-40B4-BE49-F238E27FC236}">
                <a16:creationId xmlns:a16="http://schemas.microsoft.com/office/drawing/2014/main" id="{D7044742-602A-4F11-9A46-652EBAEE8673}"/>
              </a:ext>
            </a:extLst>
          </p:cNvPr>
          <p:cNvSpPr>
            <a:spLocks noGrp="1" noChangeArrowheads="1"/>
          </p:cNvSpPr>
          <p:nvPr>
            <p:ph type="title"/>
          </p:nvPr>
        </p:nvSpPr>
        <p:spPr>
          <a:xfrm>
            <a:off x="2743200" y="228600"/>
            <a:ext cx="6705600" cy="914400"/>
          </a:xfrm>
        </p:spPr>
        <p:txBody>
          <a:bodyPr/>
          <a:lstStyle/>
          <a:p>
            <a:pPr algn="ctr"/>
            <a:r>
              <a:rPr lang="en-US" altLang="en-US" sz="3600" dirty="0"/>
              <a:t>Seven “I AM” statements in John</a:t>
            </a:r>
          </a:p>
        </p:txBody>
      </p:sp>
      <p:graphicFrame>
        <p:nvGraphicFramePr>
          <p:cNvPr id="16416" name="Group 32">
            <a:extLst>
              <a:ext uri="{FF2B5EF4-FFF2-40B4-BE49-F238E27FC236}">
                <a16:creationId xmlns:a16="http://schemas.microsoft.com/office/drawing/2014/main" id="{3384BFC1-8AD3-4F7F-B581-5F07023DBCF4}"/>
              </a:ext>
            </a:extLst>
          </p:cNvPr>
          <p:cNvGraphicFramePr>
            <a:graphicFrameLocks noGrp="1"/>
          </p:cNvGraphicFramePr>
          <p:nvPr>
            <p:extLst>
              <p:ext uri="{D42A27DB-BD31-4B8C-83A1-F6EECF244321}">
                <p14:modId xmlns:p14="http://schemas.microsoft.com/office/powerpoint/2010/main" val="1546999469"/>
              </p:ext>
            </p:extLst>
          </p:nvPr>
        </p:nvGraphicFramePr>
        <p:xfrm>
          <a:off x="2362200" y="1295401"/>
          <a:ext cx="8450580" cy="5172077"/>
        </p:xfrm>
        <a:graphic>
          <a:graphicData uri="http://schemas.openxmlformats.org/drawingml/2006/table">
            <a:tbl>
              <a:tblPr/>
              <a:tblGrid>
                <a:gridCol w="6562686">
                  <a:extLst>
                    <a:ext uri="{9D8B030D-6E8A-4147-A177-3AD203B41FA5}">
                      <a16:colId xmlns:a16="http://schemas.microsoft.com/office/drawing/2014/main" val="20000"/>
                    </a:ext>
                  </a:extLst>
                </a:gridCol>
                <a:gridCol w="1887894">
                  <a:extLst>
                    <a:ext uri="{9D8B030D-6E8A-4147-A177-3AD203B41FA5}">
                      <a16:colId xmlns:a16="http://schemas.microsoft.com/office/drawing/2014/main" val="20001"/>
                    </a:ext>
                  </a:extLst>
                </a:gridCol>
              </a:tblGrid>
              <a:tr h="5850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1. I am the Bread of Life</a:t>
                      </a:r>
                    </a:p>
                  </a:txBody>
                  <a:tcPr marT="46546" marB="4654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6:35</a:t>
                      </a:r>
                    </a:p>
                  </a:txBody>
                  <a:tcPr marT="46546" marB="4654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0"/>
                  </a:ext>
                </a:extLst>
              </a:tr>
              <a:tr h="58343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2. I am the Light of the world</a:t>
                      </a:r>
                    </a:p>
                  </a:txBody>
                  <a:tcPr marT="46546" marB="4654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8:12</a:t>
                      </a:r>
                    </a:p>
                  </a:txBody>
                  <a:tcPr marT="46546" marB="4654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1"/>
                  </a:ext>
                </a:extLst>
              </a:tr>
              <a:tr h="83782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3. I am the Gate for the sheep</a:t>
                      </a:r>
                    </a:p>
                  </a:txBody>
                  <a:tcPr marT="46546" marB="4654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10:7; cf. v.9</a:t>
                      </a:r>
                    </a:p>
                  </a:txBody>
                  <a:tcPr marT="46546" marB="4654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2"/>
                  </a:ext>
                </a:extLst>
              </a:tr>
              <a:tr h="74505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4. I am the Good Shepherd</a:t>
                      </a:r>
                    </a:p>
                  </a:txBody>
                  <a:tcPr marT="46546" marB="4654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10:11,14</a:t>
                      </a:r>
                    </a:p>
                  </a:txBody>
                  <a:tcPr marT="46546" marB="4654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3"/>
                  </a:ext>
                </a:extLst>
              </a:tr>
              <a:tr h="74505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5. I am the Resurrection and the Life</a:t>
                      </a:r>
                    </a:p>
                  </a:txBody>
                  <a:tcPr marT="46546" marB="4654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11:25</a:t>
                      </a:r>
                    </a:p>
                  </a:txBody>
                  <a:tcPr marT="46546" marB="4654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4"/>
                  </a:ext>
                </a:extLst>
              </a:tr>
              <a:tr h="83782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6. I am the Way and the Truth and the Life</a:t>
                      </a:r>
                    </a:p>
                  </a:txBody>
                  <a:tcPr marT="46546" marB="4654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14:6</a:t>
                      </a:r>
                    </a:p>
                  </a:txBody>
                  <a:tcPr marT="46546" marB="4654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5"/>
                  </a:ext>
                </a:extLst>
              </a:tr>
              <a:tr h="83782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7. I am the true Vine</a:t>
                      </a:r>
                    </a:p>
                  </a:txBody>
                  <a:tcPr marT="46546" marB="4654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15:1; cf. v.5</a:t>
                      </a:r>
                    </a:p>
                  </a:txBody>
                  <a:tcPr marT="46546" marB="4654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6"/>
                  </a:ext>
                </a:extLst>
              </a:tr>
            </a:tbl>
          </a:graphicData>
        </a:graphic>
      </p:graphicFrame>
      <p:pic>
        <p:nvPicPr>
          <p:cNvPr id="69634" name="Picture 2" descr="j0242485">
            <a:extLst>
              <a:ext uri="{FF2B5EF4-FFF2-40B4-BE49-F238E27FC236}">
                <a16:creationId xmlns:a16="http://schemas.microsoft.com/office/drawing/2014/main" id="{4BFD7C92-7047-4697-88E4-2A0CE6837DEE}"/>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r="43348"/>
          <a:stretch/>
        </p:blipFill>
        <p:spPr bwMode="auto">
          <a:xfrm>
            <a:off x="609608" y="1295400"/>
            <a:ext cx="167523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62375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286C11-DC36-401D-867E-87DC74FB30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4185761"/>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11:25-27</a:t>
            </a:r>
          </a:p>
          <a:p>
            <a:pPr algn="just"/>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Jesus said to her,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am the resurrection and the life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who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Me will live even if he dies,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everyone who lives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Me will never die. Do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She said to Him, ‘Yes, Lord; I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You are the Christ, the Son of God,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even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who comes into the world.’”</a:t>
            </a:r>
          </a:p>
        </p:txBody>
      </p:sp>
    </p:spTree>
    <p:extLst>
      <p:ext uri="{BB962C8B-B14F-4D97-AF65-F5344CB8AC3E}">
        <p14:creationId xmlns:p14="http://schemas.microsoft.com/office/powerpoint/2010/main" val="501162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a:extLst>
              <a:ext uri="{FF2B5EF4-FFF2-40B4-BE49-F238E27FC236}">
                <a16:creationId xmlns:a16="http://schemas.microsoft.com/office/drawing/2014/main" id="{B724DC9A-8723-4D60-AEED-52C2A45607C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33650" y="293689"/>
            <a:ext cx="7124700" cy="627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5CE0A6-8E04-44D8-BF31-1D0D86BCA821}"/>
              </a:ext>
            </a:extLst>
          </p:cNvPr>
          <p:cNvPicPr>
            <a:picLocks noChangeAspect="1"/>
          </p:cNvPicPr>
          <p:nvPr/>
        </p:nvPicPr>
        <p:blipFill>
          <a:blip r:embed="rId2"/>
          <a:stretch>
            <a:fillRect/>
          </a:stretch>
        </p:blipFill>
        <p:spPr>
          <a:xfrm>
            <a:off x="0" y="1"/>
            <a:ext cx="12192000" cy="6857999"/>
          </a:xfrm>
          <a:prstGeom prst="rect">
            <a:avLst/>
          </a:prstGeom>
        </p:spPr>
      </p:pic>
      <p:sp>
        <p:nvSpPr>
          <p:cNvPr id="5" name="TextBox 4">
            <a:extLst>
              <a:ext uri="{FF2B5EF4-FFF2-40B4-BE49-F238E27FC236}">
                <a16:creationId xmlns:a16="http://schemas.microsoft.com/office/drawing/2014/main" id="{BC472190-016F-4E35-9E10-E8E256379D55}"/>
              </a:ext>
            </a:extLst>
          </p:cNvPr>
          <p:cNvSpPr txBox="1"/>
          <p:nvPr/>
        </p:nvSpPr>
        <p:spPr>
          <a:xfrm>
            <a:off x="381000" y="0"/>
            <a:ext cx="10972800" cy="4909036"/>
          </a:xfrm>
          <a:prstGeom prst="rect">
            <a:avLst/>
          </a:prstGeom>
          <a:noFill/>
        </p:spPr>
        <p:txBody>
          <a:bodyPr wrap="square">
            <a:spAutoFit/>
          </a:bodyPr>
          <a:lstStyle/>
          <a:p>
            <a:pPr algn="ct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8:19–23</a:t>
            </a:r>
          </a:p>
          <a:p>
            <a:pPr algn="just"/>
            <a:r>
              <a:rPr lang="en-US" sz="274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a:t>
            </a:r>
            <a:r>
              <a:rPr lang="en-US" sz="274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I consider that the sufferings of this present time are not worthy to be compared with the glory that is to be revealed to us. </a:t>
            </a:r>
            <a:r>
              <a:rPr lang="en-US" sz="274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274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anxious longing of the creation waits eagerly for the revealing of the sons of God. </a:t>
            </a:r>
            <a:r>
              <a:rPr lang="en-US" sz="274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274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creation was subjected to futility, not willingly, but because of Him who subjected it, in hope </a:t>
            </a:r>
            <a:r>
              <a:rPr lang="en-US" sz="274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274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the creation itself also will be set free from its slavery to corruption into the freedom of the glory of the children of God. </a:t>
            </a:r>
            <a:r>
              <a:rPr lang="en-US" sz="274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274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we know that the whole creation groans and suffers the pains of childbirth together until now. </a:t>
            </a:r>
            <a:r>
              <a:rPr lang="en-US" sz="274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274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not only this, but also, we ourselves, having the first fruits of the Spirit, even we ourselves groan within ourselves, waiting eagerly for our adoption as sons, </a:t>
            </a:r>
            <a:r>
              <a:rPr lang="en-US" sz="274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redemption of our body</a:t>
            </a:r>
            <a:r>
              <a:rPr lang="en-US" sz="274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80677363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9601" y="1600200"/>
            <a:ext cx="10980114"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ct val="0"/>
              </a:spcBef>
              <a:buClrTx/>
              <a:buSzTx/>
              <a:buNone/>
            </a:pPr>
            <a:r>
              <a:rPr lang="en-US" altLang="en-US" sz="3100" dirty="0">
                <a:effectLst>
                  <a:outerShdw blurRad="38100" dist="38100" dir="2700000" algn="tl">
                    <a:srgbClr val="000000">
                      <a:alpha val="43137"/>
                    </a:srgbClr>
                  </a:outerShdw>
                </a:effectLst>
              </a:rPr>
              <a:t>“</a:t>
            </a:r>
            <a:r>
              <a:rPr lang="en-US" sz="3100" dirty="0">
                <a:effectLst>
                  <a:outerShdw blurRad="38100" dist="38100" dir="2700000" algn="tl">
                    <a:srgbClr val="000000">
                      <a:alpha val="43137"/>
                    </a:srgbClr>
                  </a:outerShdw>
                </a:effectLst>
              </a:rPr>
              <a:t>We groan because we feel the pains associated with mortality, namely, our physical limitations, sickness, and the increasing disability that accompanies advancing age…We groan because we long to enter into whatever God has for us in the future: an intermediate body, a resurrection body, or a heavenly home. We want ‘to be clothed.’ God's promises of something better make us dissatisfied with what we have now. We long for the time when immortal life will, in a sense, consume what is mortal and dies.</a:t>
            </a:r>
            <a:r>
              <a:rPr lang="en-US" altLang="en-US" sz="3100" dirty="0">
                <a:effectLst>
                  <a:outerShdw blurRad="38100" dist="38100" dir="2700000" algn="tl">
                    <a:srgbClr val="000000">
                      <a:alpha val="43137"/>
                    </a:srgbClr>
                  </a:outerShdw>
                </a:effectLst>
                <a:cs typeface="Calibri" panose="020F0502020204030204" pitchFamily="34" charset="0"/>
              </a:rPr>
              <a:t>”</a:t>
            </a:r>
          </a:p>
        </p:txBody>
      </p:sp>
      <p:sp>
        <p:nvSpPr>
          <p:cNvPr id="38915" name="TextBox 2"/>
          <p:cNvSpPr txBox="1">
            <a:spLocks noChangeArrowheads="1"/>
          </p:cNvSpPr>
          <p:nvPr/>
        </p:nvSpPr>
        <p:spPr bwMode="auto">
          <a:xfrm>
            <a:off x="2233339" y="228600"/>
            <a:ext cx="7725322"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9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Thomas L. Constable</a:t>
            </a:r>
          </a:p>
          <a:p>
            <a:pPr algn="ctr" eaLnBrk="1" hangingPunct="1">
              <a:spcBef>
                <a:spcPct val="0"/>
              </a:spcBef>
              <a:buClrTx/>
              <a:buSzTx/>
              <a:buFontTx/>
              <a:buNone/>
            </a:pPr>
            <a:r>
              <a:rPr lang="en-US" altLang="en-US" sz="1800" dirty="0">
                <a:effectLst>
                  <a:outerShdw blurRad="38100" dist="38100" dir="2700000" algn="tl">
                    <a:srgbClr val="000000">
                      <a:alpha val="43137"/>
                    </a:srgbClr>
                  </a:outerShdw>
                </a:effectLst>
                <a:cs typeface="Calibri" panose="020F0502020204030204" pitchFamily="34" charset="0"/>
              </a:rPr>
              <a:t> </a:t>
            </a:r>
            <a:r>
              <a:rPr lang="en-US" altLang="en-US" sz="1800" i="1" dirty="0">
                <a:effectLst>
                  <a:outerShdw blurRad="38100" dist="38100" dir="2700000" algn="tl">
                    <a:srgbClr val="000000">
                      <a:alpha val="43137"/>
                    </a:srgbClr>
                  </a:outerShdw>
                </a:effectLst>
                <a:cs typeface="Calibri" panose="020F0502020204030204" pitchFamily="34" charset="0"/>
              </a:rPr>
              <a:t>Constable’s online notes on 2 Corinthians, </a:t>
            </a:r>
            <a:r>
              <a:rPr lang="en-US" altLang="en-US" sz="1800" dirty="0">
                <a:effectLst>
                  <a:outerShdw blurRad="38100" dist="38100" dir="2700000" algn="tl">
                    <a:srgbClr val="000000">
                      <a:alpha val="43137"/>
                    </a:srgbClr>
                  </a:outerShdw>
                </a:effectLst>
                <a:cs typeface="Calibri" panose="020F0502020204030204" pitchFamily="34" charset="0"/>
              </a:rPr>
              <a:t>p. 80-82.</a:t>
            </a:r>
          </a:p>
        </p:txBody>
      </p:sp>
      <p:pic>
        <p:nvPicPr>
          <p:cNvPr id="1026" name="Picture 2" descr="Paperback Thomas Constables Notes on the Bible: Vol IV Isaiah- Daniel Book">
            <a:extLst>
              <a:ext uri="{FF2B5EF4-FFF2-40B4-BE49-F238E27FC236}">
                <a16:creationId xmlns:a16="http://schemas.microsoft.com/office/drawing/2014/main" id="{ADF52D5F-A915-49BE-B84F-E1C63E7C39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0" y="121920"/>
            <a:ext cx="921715" cy="10972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32E9AB3-11A8-468A-8C14-7B27B86B7D8B}"/>
              </a:ext>
            </a:extLst>
          </p:cNvPr>
          <p:cNvPicPr>
            <a:picLocks noChangeAspect="1"/>
          </p:cNvPicPr>
          <p:nvPr/>
        </p:nvPicPr>
        <p:blipFill rotWithShape="1">
          <a:blip r:embed="rId4"/>
          <a:srcRect l="29001" r="21999"/>
          <a:stretch/>
        </p:blipFill>
        <p:spPr>
          <a:xfrm>
            <a:off x="609600" y="100273"/>
            <a:ext cx="947431" cy="1097280"/>
          </a:xfrm>
          <a:prstGeom prst="rect">
            <a:avLst/>
          </a:prstGeom>
          <a:ln>
            <a:solidFill>
              <a:schemeClr val="tx1"/>
            </a:solidFill>
          </a:ln>
        </p:spPr>
      </p:pic>
    </p:spTree>
    <p:extLst>
      <p:ext uri="{BB962C8B-B14F-4D97-AF65-F5344CB8AC3E}">
        <p14:creationId xmlns:p14="http://schemas.microsoft.com/office/powerpoint/2010/main" val="291482146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1"/>
            <a:ext cx="107442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3:19</a:t>
            </a:r>
          </a:p>
          <a:p>
            <a:pPr algn="just">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 sweat of your face You will eat bread, Till you return to the ground, Because from it you were taken; For you are dust, And to dust you shall return.”</a:t>
            </a:r>
          </a:p>
        </p:txBody>
      </p:sp>
      <p:pic>
        <p:nvPicPr>
          <p:cNvPr id="4" name="Picture 3">
            <a:extLst>
              <a:ext uri="{FF2B5EF4-FFF2-40B4-BE49-F238E27FC236}">
                <a16:creationId xmlns:a16="http://schemas.microsoft.com/office/drawing/2014/main" id="{5658C54C-0E5F-45B3-B075-362C986E6F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66167" y="2590800"/>
            <a:ext cx="3259666" cy="2286000"/>
          </a:xfrm>
          <a:prstGeom prst="rect">
            <a:avLst/>
          </a:prstGeom>
        </p:spPr>
      </p:pic>
    </p:spTree>
    <p:extLst>
      <p:ext uri="{BB962C8B-B14F-4D97-AF65-F5344CB8AC3E}">
        <p14:creationId xmlns:p14="http://schemas.microsoft.com/office/powerpoint/2010/main" val="135999836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94A563-AD9F-DD8E-3DBC-68B8B40571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1066800" y="0"/>
            <a:ext cx="100584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Cor. 4:16</a:t>
            </a:r>
            <a:endPar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we do not lose heart, but though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our outer man is decaying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yet our inner man is being renewed day by day.</a:t>
            </a:r>
          </a:p>
        </p:txBody>
      </p:sp>
      <p:pic>
        <p:nvPicPr>
          <p:cNvPr id="5" name="Picture 4">
            <a:extLst>
              <a:ext uri="{FF2B5EF4-FFF2-40B4-BE49-F238E27FC236}">
                <a16:creationId xmlns:a16="http://schemas.microsoft.com/office/drawing/2014/main" id="{3140D7AF-F4C8-D89A-E2F0-BE6BEC0AE5CE}"/>
              </a:ext>
            </a:extLst>
          </p:cNvPr>
          <p:cNvPicPr>
            <a:picLocks noChangeAspect="1"/>
          </p:cNvPicPr>
          <p:nvPr/>
        </p:nvPicPr>
        <p:blipFill>
          <a:blip r:embed="rId3"/>
          <a:stretch>
            <a:fillRect/>
          </a:stretch>
        </p:blipFill>
        <p:spPr>
          <a:xfrm>
            <a:off x="5034643" y="2514600"/>
            <a:ext cx="2122714" cy="2286000"/>
          </a:xfrm>
          <a:prstGeom prst="rect">
            <a:avLst/>
          </a:prstGeom>
        </p:spPr>
      </p:pic>
    </p:spTree>
    <p:extLst>
      <p:ext uri="{BB962C8B-B14F-4D97-AF65-F5344CB8AC3E}">
        <p14:creationId xmlns:p14="http://schemas.microsoft.com/office/powerpoint/2010/main" val="131285490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REVIOUS_ACTIVE_SLIDE" val="9642"/>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22560</TotalTime>
  <Words>1728</Words>
  <Application>Microsoft Office PowerPoint</Application>
  <PresentationFormat>Widescreen</PresentationFormat>
  <Paragraphs>189</Paragraphs>
  <Slides>41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Abadi MT Condensed Light</vt:lpstr>
      <vt:lpstr>Calibri</vt:lpstr>
      <vt:lpstr>Times New Roman</vt:lpstr>
      <vt:lpstr>Wingdings</vt:lpstr>
      <vt:lpstr>Azure</vt:lpstr>
      <vt:lpstr>PowerPoint Presentation</vt:lpstr>
      <vt:lpstr>PowerPoint Presentation</vt:lpstr>
      <vt:lpstr>The Believer's Coming Resurrection Body</vt:lpstr>
      <vt:lpstr>The Believer's Coming Resurrection Body</vt:lpstr>
      <vt:lpstr>PowerPoint Presentation</vt:lpstr>
      <vt:lpstr>PowerPoint Presentation</vt:lpstr>
      <vt:lpstr>PowerPoint Presentation</vt:lpstr>
      <vt:lpstr>PowerPoint Presentation</vt:lpstr>
      <vt:lpstr>PowerPoint Presentation</vt:lpstr>
      <vt:lpstr>The Believer's Coming Resurrection Body</vt:lpstr>
      <vt:lpstr>Differences Between the Earthly and Heavenly Bodies (1 Corinthians 15:42-44)</vt:lpstr>
      <vt:lpstr>PowerPoint Presentation</vt:lpstr>
      <vt:lpstr>Eternal State is Future</vt:lpstr>
      <vt:lpstr>Eternal State is Future</vt:lpstr>
      <vt:lpstr>The Believer's Coming Resurrection Body</vt:lpstr>
      <vt:lpstr>PowerPoint Presentation</vt:lpstr>
      <vt:lpstr>ISRAEL’S FOUR TEMPLES</vt:lpstr>
      <vt:lpstr>ISRAEL’S FOUR TEMPLES</vt:lpstr>
      <vt:lpstr>PowerPoint Presentation</vt:lpstr>
      <vt:lpstr>The Believer's Coming Resurrection Body</vt:lpstr>
      <vt:lpstr>Christ's Resurrection Attested to by Eyewitnesses  (1 Corinthians 15:5-11)</vt:lpstr>
      <vt:lpstr>PowerPoint Presentation</vt:lpstr>
      <vt:lpstr>Naturalistic Theories </vt:lpstr>
      <vt:lpstr>Naturalistic Theories </vt:lpstr>
      <vt:lpstr>PowerPoint Presentation</vt:lpstr>
      <vt:lpstr>PowerPoint Presentation</vt:lpstr>
      <vt:lpstr>The Believer's Coming Resurrection Body</vt:lpstr>
      <vt:lpstr>PowerPoint Presentation</vt:lpstr>
      <vt:lpstr>The Believer's Coming Resurrection Body</vt:lpstr>
      <vt:lpstr>Jerusalem Descending</vt:lpstr>
      <vt:lpstr>PowerPoint Presentation</vt:lpstr>
      <vt:lpstr>PowerPoint Presentation</vt:lpstr>
      <vt:lpstr>The Believer's Coming Resurrection Body</vt:lpstr>
      <vt:lpstr>PowerPoint Presentation</vt:lpstr>
      <vt:lpstr>PowerPoint Presentation</vt:lpstr>
      <vt:lpstr>PowerPoint Presentation</vt:lpstr>
      <vt:lpstr>PowerPoint Presentation</vt:lpstr>
      <vt:lpstr>The Believer's Coming Resurrection Body</vt:lpstr>
      <vt:lpstr>Conclusion  The Provision</vt:lpstr>
      <vt:lpstr>Seven “I AM” statements in John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Resurrection Body - 04-20-2025</dc:title>
  <dc:subject>Resurrection Body - 04-20-2025</dc:subject>
  <dc:creator>A. Woods</dc:creator>
  <dc:description>Modified by Jim McGowan</dc:description>
  <cp:lastModifiedBy>Jim McGowan</cp:lastModifiedBy>
  <cp:revision>2458</cp:revision>
  <cp:lastPrinted>2023-04-08T18:19:51Z</cp:lastPrinted>
  <dcterms:created xsi:type="dcterms:W3CDTF">2009-03-17T12:21:13Z</dcterms:created>
  <dcterms:modified xsi:type="dcterms:W3CDTF">2025-04-19T20:50:30Z</dcterms:modified>
</cp:coreProperties>
</file>