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4879" r:id="rId2"/>
    <p:sldId id="5260" r:id="rId3"/>
    <p:sldId id="5275" r:id="rId4"/>
    <p:sldId id="5276" r:id="rId5"/>
    <p:sldId id="5253" r:id="rId6"/>
    <p:sldId id="7039" r:id="rId7"/>
    <p:sldId id="7040" r:id="rId8"/>
    <p:sldId id="7057" r:id="rId9"/>
    <p:sldId id="5222" r:id="rId10"/>
    <p:sldId id="5230" r:id="rId11"/>
    <p:sldId id="5223" r:id="rId12"/>
    <p:sldId id="7049" r:id="rId13"/>
    <p:sldId id="5252" r:id="rId14"/>
    <p:sldId id="1503" r:id="rId15"/>
    <p:sldId id="7038" r:id="rId16"/>
    <p:sldId id="8522" r:id="rId17"/>
    <p:sldId id="5231" r:id="rId18"/>
    <p:sldId id="5224" r:id="rId19"/>
    <p:sldId id="5244" r:id="rId20"/>
    <p:sldId id="7050" r:id="rId21"/>
    <p:sldId id="5226" r:id="rId22"/>
    <p:sldId id="5227" r:id="rId23"/>
    <p:sldId id="901" r:id="rId24"/>
    <p:sldId id="4163" r:id="rId25"/>
    <p:sldId id="8523" r:id="rId26"/>
    <p:sldId id="550" r:id="rId27"/>
    <p:sldId id="5261" r:id="rId28"/>
    <p:sldId id="342" r:id="rId29"/>
    <p:sldId id="4909" r:id="rId30"/>
    <p:sldId id="7051" r:id="rId31"/>
    <p:sldId id="5262" r:id="rId32"/>
    <p:sldId id="5263" r:id="rId33"/>
    <p:sldId id="284" r:id="rId34"/>
    <p:sldId id="7054" r:id="rId35"/>
    <p:sldId id="5254" r:id="rId36"/>
    <p:sldId id="5255" r:id="rId37"/>
    <p:sldId id="5256" r:id="rId38"/>
    <p:sldId id="1942" r:id="rId39"/>
    <p:sldId id="5268" r:id="rId40"/>
    <p:sldId id="5229" r:id="rId41"/>
    <p:sldId id="7055" r:id="rId42"/>
    <p:sldId id="5258" r:id="rId43"/>
    <p:sldId id="5264" r:id="rId44"/>
    <p:sldId id="5257" r:id="rId45"/>
    <p:sldId id="5259" r:id="rId46"/>
    <p:sldId id="2502" r:id="rId47"/>
    <p:sldId id="939" r:id="rId48"/>
    <p:sldId id="2755" r:id="rId49"/>
    <p:sldId id="4200" r:id="rId50"/>
    <p:sldId id="7056" r:id="rId51"/>
    <p:sldId id="5235" r:id="rId52"/>
    <p:sldId id="9590" r:id="rId53"/>
    <p:sldId id="5084" r:id="rId54"/>
    <p:sldId id="1102" r:id="rId55"/>
    <p:sldId id="5245" r:id="rId56"/>
    <p:sldId id="5246" r:id="rId57"/>
    <p:sldId id="1603" r:id="rId58"/>
    <p:sldId id="5265" r:id="rId59"/>
    <p:sldId id="5266" r:id="rId60"/>
    <p:sldId id="5267" r:id="rId61"/>
    <p:sldId id="5250" r:id="rId62"/>
    <p:sldId id="5251" r:id="rId63"/>
    <p:sldId id="1618" r:id="rId64"/>
    <p:sldId id="2248" r:id="rId65"/>
    <p:sldId id="7053" r:id="rId66"/>
    <p:sldId id="943" r:id="rId67"/>
    <p:sldId id="5234" r:id="rId68"/>
    <p:sldId id="3488" r:id="rId69"/>
  </p:sldIdLst>
  <p:sldSz cx="12192000" cy="6858000"/>
  <p:notesSz cx="7315200" cy="9601200"/>
  <p:custDataLst>
    <p:tags r:id="rId72"/>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000066"/>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2688" autoAdjust="0"/>
  </p:normalViewPr>
  <p:slideViewPr>
    <p:cSldViewPr>
      <p:cViewPr>
        <p:scale>
          <a:sx n="70" d="100"/>
          <a:sy n="70" d="100"/>
        </p:scale>
        <p:origin x="300" y="2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a:t>
            </a:fld>
            <a:endParaRPr lang="en-US" altLang="en-US" dirty="0"/>
          </a:p>
        </p:txBody>
      </p:sp>
    </p:spTree>
    <p:extLst>
      <p:ext uri="{BB962C8B-B14F-4D97-AF65-F5344CB8AC3E}">
        <p14:creationId xmlns:p14="http://schemas.microsoft.com/office/powerpoint/2010/main" val="167507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a:t>
            </a:fld>
            <a:endParaRPr lang="en-US" altLang="en-US" dirty="0"/>
          </a:p>
        </p:txBody>
      </p:sp>
    </p:spTree>
    <p:extLst>
      <p:ext uri="{BB962C8B-B14F-4D97-AF65-F5344CB8AC3E}">
        <p14:creationId xmlns:p14="http://schemas.microsoft.com/office/powerpoint/2010/main" val="272893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248207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56</a:t>
            </a:fld>
            <a:endParaRPr lang="en-US" altLang="en-US" dirty="0"/>
          </a:p>
        </p:txBody>
      </p:sp>
    </p:spTree>
    <p:extLst>
      <p:ext uri="{BB962C8B-B14F-4D97-AF65-F5344CB8AC3E}">
        <p14:creationId xmlns:p14="http://schemas.microsoft.com/office/powerpoint/2010/main" val="215834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9347200" y="6248400"/>
            <a:ext cx="2540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379027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50761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1"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1" y="4279973"/>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7"/>
            <a:ext cx="5305661"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9"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98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A5AF68AA-6E8D-4EBE-A139-4FC03518729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35EBB283-3B7B-49AB-8AA7-99A21F376EE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F1AD6E4-E7D3-4F55-A71C-2BD4D9E4B8B1}"/>
              </a:ext>
            </a:extLst>
          </p:cNvPr>
          <p:cNvSpPr>
            <a:spLocks noGrp="1" noChangeArrowheads="1"/>
          </p:cNvSpPr>
          <p:nvPr>
            <p:ph type="sldNum" sz="quarter" idx="12"/>
          </p:nvPr>
        </p:nvSpPr>
        <p:spPr/>
        <p:txBody>
          <a:bodyPr/>
          <a:lstStyle>
            <a:lvl1pPr>
              <a:defRPr/>
            </a:lvl1pPr>
          </a:lstStyle>
          <a:p>
            <a:fld id="{76208CC9-E9FD-45FD-AE88-DDE39DF36392}" type="slidenum">
              <a:rPr lang="en-US" altLang="en-US"/>
              <a:pPr/>
              <a:t>‹#›</a:t>
            </a:fld>
            <a:endParaRPr lang="en-US" altLang="en-US"/>
          </a:p>
        </p:txBody>
      </p:sp>
    </p:spTree>
    <p:extLst>
      <p:ext uri="{BB962C8B-B14F-4D97-AF65-F5344CB8AC3E}">
        <p14:creationId xmlns:p14="http://schemas.microsoft.com/office/powerpoint/2010/main" val="1730299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210728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35.wmf"/><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35.wmf"/><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35.wmf"/><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3771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CC"/>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3829050" y="228600"/>
            <a:ext cx="453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Jesus: One of a Kind</a:t>
            </a:r>
          </a:p>
        </p:txBody>
      </p:sp>
      <p:pic>
        <p:nvPicPr>
          <p:cNvPr id="5" name="Picture 4">
            <a:extLst>
              <a:ext uri="{FF2B5EF4-FFF2-40B4-BE49-F238E27FC236}">
                <a16:creationId xmlns:a16="http://schemas.microsoft.com/office/drawing/2014/main" id="{2AD050C4-8234-4BFE-84BE-56607955F0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1143000"/>
            <a:ext cx="3657600" cy="4114800"/>
          </a:xfrm>
          <a:prstGeom prst="rect">
            <a:avLst/>
          </a:prstGeom>
        </p:spPr>
      </p:pic>
      <p:pic>
        <p:nvPicPr>
          <p:cNvPr id="6" name="Picture 5">
            <a:extLst>
              <a:ext uri="{FF2B5EF4-FFF2-40B4-BE49-F238E27FC236}">
                <a16:creationId xmlns:a16="http://schemas.microsoft.com/office/drawing/2014/main" id="{16CAA863-5528-484C-A048-56F7496346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801" y="5791200"/>
            <a:ext cx="870855" cy="914400"/>
          </a:xfrm>
          <a:prstGeom prst="rect">
            <a:avLst/>
          </a:prstGeom>
        </p:spPr>
      </p:pic>
    </p:spTree>
    <p:extLst>
      <p:ext uri="{BB962C8B-B14F-4D97-AF65-F5344CB8AC3E}">
        <p14:creationId xmlns:p14="http://schemas.microsoft.com/office/powerpoint/2010/main" val="19637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0180"/>
            <a:ext cx="10972800" cy="52959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Pilate had condemned him to a </a:t>
            </a:r>
            <a:r>
              <a:rPr lang="en-US" sz="3100" b="1" u="sng" dirty="0">
                <a:solidFill>
                  <a:srgbClr val="FFFFCC"/>
                </a:solidFill>
                <a:effectLst>
                  <a:outerShdw blurRad="38100" dist="38100" dir="2700000" algn="tl">
                    <a:srgbClr val="000000">
                      <a:alpha val="43137"/>
                    </a:srgbClr>
                  </a:outerShdw>
                </a:effectLst>
              </a:rPr>
              <a:t>cross</a:t>
            </a:r>
            <a:r>
              <a:rPr lang="en-US" sz="31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a:t>
            </a:r>
            <a:r>
              <a:rPr lang="en-US" sz="3100" b="1" u="sng" dirty="0">
                <a:solidFill>
                  <a:srgbClr val="FFFFCC"/>
                </a:solidFill>
                <a:effectLst>
                  <a:outerShdw blurRad="38100" dist="38100" dir="2700000" algn="tl">
                    <a:srgbClr val="000000">
                      <a:alpha val="43137"/>
                    </a:srgbClr>
                  </a:outerShdw>
                </a:effectLst>
              </a:rPr>
              <a:t>Christians</a:t>
            </a:r>
            <a:r>
              <a:rPr lang="en-US" sz="3100" dirty="0">
                <a:effectLst>
                  <a:outerShdw blurRad="38100" dist="38100" dir="2700000" algn="tl">
                    <a:srgbClr val="000000">
                      <a:alpha val="43137"/>
                    </a:srgbClr>
                  </a:outerShdw>
                </a:effectLst>
              </a:rPr>
              <a:t>, so called after him, has still to this day not disappeared.” </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26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084394501"/>
              </p:ext>
            </p:extLst>
          </p:nvPr>
        </p:nvGraphicFramePr>
        <p:xfrm>
          <a:off x="1981200" y="411480"/>
          <a:ext cx="8229600" cy="603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90753193"/>
                    </a:ext>
                  </a:extLst>
                </a:gridCol>
                <a:gridCol w="4114800">
                  <a:extLst>
                    <a:ext uri="{9D8B030D-6E8A-4147-A177-3AD203B41FA5}">
                      <a16:colId xmlns:a16="http://schemas.microsoft.com/office/drawing/2014/main" val="286287145"/>
                    </a:ext>
                  </a:extLst>
                </a:gridCol>
              </a:tblGrid>
              <a:tr h="91440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Secular Historians Mentioning Christ</a:t>
                      </a:r>
                    </a:p>
                  </a:txBody>
                  <a:tcPr anchor="ctr">
                    <a:solidFill>
                      <a:schemeClr val="bg2"/>
                    </a:solidFill>
                  </a:tcPr>
                </a:tc>
                <a:tc hMerge="1">
                  <a:txBody>
                    <a:bodyPr/>
                    <a:lstStyle/>
                    <a:p>
                      <a:pPr algn="ctr"/>
                      <a:endParaRPr lang="en-US"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87248160"/>
                  </a:ext>
                </a:extLst>
              </a:tr>
              <a:tr h="640080">
                <a:tc>
                  <a:txBody>
                    <a:bodyPr/>
                    <a:lstStyle/>
                    <a:p>
                      <a:pPr algn="ctr"/>
                      <a:r>
                        <a:rPr lang="en-US" sz="3200" b="1" dirty="0">
                          <a:solidFill>
                            <a:srgbClr val="0000CC"/>
                          </a:solidFill>
                          <a:latin typeface="Calibri" panose="020F0502020204030204" pitchFamily="34" charset="0"/>
                          <a:cs typeface="Calibri" panose="020F0502020204030204" pitchFamily="34" charset="0"/>
                        </a:rPr>
                        <a:t>Secular Historian</a:t>
                      </a:r>
                    </a:p>
                  </a:txBody>
                  <a:tcPr/>
                </a:tc>
                <a:tc>
                  <a:txBody>
                    <a:bodyPr/>
                    <a:lstStyle/>
                    <a:p>
                      <a:pPr algn="ctr"/>
                      <a:r>
                        <a:rPr lang="en-US" sz="3200" b="1" dirty="0">
                          <a:solidFill>
                            <a:srgbClr val="0000CC"/>
                          </a:solidFill>
                          <a:latin typeface="Calibri" panose="020F0502020204030204" pitchFamily="34" charset="0"/>
                          <a:cs typeface="Calibri" panose="020F0502020204030204" pitchFamily="34" charset="0"/>
                        </a:rPr>
                        <a:t>Date</a:t>
                      </a:r>
                    </a:p>
                  </a:txBody>
                  <a:tcPr/>
                </a:tc>
                <a:extLst>
                  <a:ext uri="{0D108BD9-81ED-4DB2-BD59-A6C34878D82A}">
                    <a16:rowId xmlns:a16="http://schemas.microsoft.com/office/drawing/2014/main" val="2169232981"/>
                  </a:ext>
                </a:extLst>
              </a:tr>
              <a:tr h="640080">
                <a:tc>
                  <a:txBody>
                    <a:bodyPr/>
                    <a:lstStyle/>
                    <a:p>
                      <a:pPr marL="114300" indent="0"/>
                      <a:r>
                        <a:rPr lang="en-US" sz="3200" dirty="0">
                          <a:latin typeface="Calibri" panose="020F0502020204030204" pitchFamily="34" charset="0"/>
                          <a:cs typeface="Calibri" panose="020F0502020204030204" pitchFamily="34" charset="0"/>
                        </a:rPr>
                        <a:t>Tacitus</a:t>
                      </a:r>
                    </a:p>
                  </a:txBody>
                  <a:tcPr/>
                </a:tc>
                <a:tc>
                  <a:txBody>
                    <a:bodyPr/>
                    <a:lstStyle/>
                    <a:p>
                      <a:pPr algn="ctr"/>
                      <a:r>
                        <a:rPr lang="en-US" sz="3200" dirty="0">
                          <a:latin typeface="Calibri" panose="020F0502020204030204" pitchFamily="34" charset="0"/>
                          <a:cs typeface="Calibri" panose="020F0502020204030204" pitchFamily="34" charset="0"/>
                        </a:rPr>
                        <a:t>AD 55‒120</a:t>
                      </a:r>
                    </a:p>
                  </a:txBody>
                  <a:tcPr/>
                </a:tc>
                <a:extLst>
                  <a:ext uri="{0D108BD9-81ED-4DB2-BD59-A6C34878D82A}">
                    <a16:rowId xmlns:a16="http://schemas.microsoft.com/office/drawing/2014/main" val="777567912"/>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Lucian</a:t>
                      </a:r>
                    </a:p>
                  </a:txBody>
                  <a:tcPr/>
                </a:tc>
                <a:tc>
                  <a:txBody>
                    <a:bodyPr/>
                    <a:lstStyle/>
                    <a:p>
                      <a:pPr algn="ctr"/>
                      <a:r>
                        <a:rPr lang="en-US" sz="3200" dirty="0">
                          <a:latin typeface="Calibri" panose="020F0502020204030204" pitchFamily="34" charset="0"/>
                          <a:cs typeface="Calibri" panose="020F0502020204030204" pitchFamily="34" charset="0"/>
                        </a:rPr>
                        <a:t>AD Second Century</a:t>
                      </a:r>
                    </a:p>
                  </a:txBody>
                  <a:tcPr/>
                </a:tc>
                <a:extLst>
                  <a:ext uri="{0D108BD9-81ED-4DB2-BD59-A6C34878D82A}">
                    <a16:rowId xmlns:a16="http://schemas.microsoft.com/office/drawing/2014/main" val="2088523037"/>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Suetonius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AD 69‒122</a:t>
                      </a:r>
                    </a:p>
                  </a:txBody>
                  <a:tcPr/>
                </a:tc>
                <a:extLst>
                  <a:ext uri="{0D108BD9-81ED-4DB2-BD59-A6C34878D82A}">
                    <a16:rowId xmlns:a16="http://schemas.microsoft.com/office/drawing/2014/main" val="3167288718"/>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Pliny the Younger</a:t>
                      </a:r>
                    </a:p>
                  </a:txBody>
                  <a:tcPr/>
                </a:tc>
                <a:tc>
                  <a:txBody>
                    <a:bodyPr/>
                    <a:lstStyle/>
                    <a:p>
                      <a:pPr algn="ctr"/>
                      <a:r>
                        <a:rPr lang="en-US" sz="3200" dirty="0">
                          <a:latin typeface="Calibri" panose="020F0502020204030204" pitchFamily="34" charset="0"/>
                          <a:cs typeface="Calibri" panose="020F0502020204030204" pitchFamily="34" charset="0"/>
                        </a:rPr>
                        <a:t>AD 112</a:t>
                      </a:r>
                    </a:p>
                  </a:txBody>
                  <a:tcPr/>
                </a:tc>
                <a:extLst>
                  <a:ext uri="{0D108BD9-81ED-4DB2-BD59-A6C34878D82A}">
                    <a16:rowId xmlns:a16="http://schemas.microsoft.com/office/drawing/2014/main" val="1287159523"/>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Thallus</a:t>
                      </a:r>
                    </a:p>
                  </a:txBody>
                  <a:tcPr/>
                </a:tc>
                <a:tc>
                  <a:txBody>
                    <a:bodyPr/>
                    <a:lstStyle/>
                    <a:p>
                      <a:pPr algn="ctr"/>
                      <a:r>
                        <a:rPr lang="en-US" sz="3200" dirty="0">
                          <a:latin typeface="Calibri" panose="020F0502020204030204" pitchFamily="34" charset="0"/>
                          <a:cs typeface="Calibri" panose="020F0502020204030204" pitchFamily="34" charset="0"/>
                        </a:rPr>
                        <a:t>AD 52</a:t>
                      </a:r>
                    </a:p>
                  </a:txBody>
                  <a:tcPr/>
                </a:tc>
                <a:extLst>
                  <a:ext uri="{0D108BD9-81ED-4DB2-BD59-A6C34878D82A}">
                    <a16:rowId xmlns:a16="http://schemas.microsoft.com/office/drawing/2014/main" val="1793763941"/>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Mar Bar Serapion</a:t>
                      </a:r>
                    </a:p>
                  </a:txBody>
                  <a:tcPr/>
                </a:tc>
                <a:tc>
                  <a:txBody>
                    <a:bodyPr/>
                    <a:lstStyle/>
                    <a:p>
                      <a:pPr algn="ctr"/>
                      <a:r>
                        <a:rPr lang="en-US" sz="3200" dirty="0">
                          <a:latin typeface="Calibri" panose="020F0502020204030204" pitchFamily="34" charset="0"/>
                          <a:cs typeface="Calibri" panose="020F0502020204030204" pitchFamily="34" charset="0"/>
                        </a:rPr>
                        <a:t>AD 70</a:t>
                      </a:r>
                    </a:p>
                  </a:txBody>
                  <a:tcPr/>
                </a:tc>
                <a:extLst>
                  <a:ext uri="{0D108BD9-81ED-4DB2-BD59-A6C34878D82A}">
                    <a16:rowId xmlns:a16="http://schemas.microsoft.com/office/drawing/2014/main" val="1155274770"/>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Josephus</a:t>
                      </a:r>
                    </a:p>
                  </a:txBody>
                  <a:tcPr/>
                </a:tc>
                <a:tc>
                  <a:txBody>
                    <a:bodyPr/>
                    <a:lstStyle/>
                    <a:p>
                      <a:pPr algn="ctr"/>
                      <a:r>
                        <a:rPr lang="en-US" sz="3200" dirty="0">
                          <a:latin typeface="Calibri" panose="020F0502020204030204" pitchFamily="34" charset="0"/>
                          <a:cs typeface="Calibri" panose="020F0502020204030204" pitchFamily="34" charset="0"/>
                        </a:rPr>
                        <a:t>AD 78</a:t>
                      </a:r>
                    </a:p>
                  </a:txBody>
                  <a:tcPr/>
                </a:tc>
                <a:extLst>
                  <a:ext uri="{0D108BD9-81ED-4DB2-BD59-A6C34878D82A}">
                    <a16:rowId xmlns:a16="http://schemas.microsoft.com/office/drawing/2014/main" val="2247260303"/>
                  </a:ext>
                </a:extLst>
              </a:tr>
            </a:tbl>
          </a:graphicData>
        </a:graphic>
      </p:graphicFrame>
    </p:spTree>
    <p:extLst>
      <p:ext uri="{BB962C8B-B14F-4D97-AF65-F5344CB8AC3E}">
        <p14:creationId xmlns:p14="http://schemas.microsoft.com/office/powerpoint/2010/main" val="241273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3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05B45-F06D-4104-83FA-CF6C385276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5:39, 46</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search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think that in them you have eternal life;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these that testify about Me…</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you believed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would believe Me, for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wrote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35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5A0DD-D3BF-4BB9-ADD8-1FEC68F4D0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739759"/>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24:27, 44</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27</a:t>
            </a:r>
            <a:r>
              <a:rPr lang="en-US" b="1" baseline="30000" dirty="0"/>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Moses and with all the prophets, He explained to them the things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Himself in all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He said to them, ‘These are My words which I spoke to you while I was still with you, that all things which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written about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of 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fulfilled.’”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37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1C066-6215-456E-8919-11FF058B3F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5232202"/>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when they had traveled through Amphipolis and Apollonia, they came to Thessalonica, where there was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synagogue of the Jews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according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Paul’s custom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visited them, and for three Sabbaths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reasoned with them from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explaining and giving evidence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had to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suffer and rise from the dead, and saying, “This Jesus whom I am proclaiming to you is the Christ.”</a:t>
            </a:r>
          </a:p>
        </p:txBody>
      </p:sp>
    </p:spTree>
    <p:extLst>
      <p:ext uri="{BB962C8B-B14F-4D97-AF65-F5344CB8AC3E}">
        <p14:creationId xmlns:p14="http://schemas.microsoft.com/office/powerpoint/2010/main" val="898002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9EE08-EA48-4F24-B6D0-3DD833596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15:3-4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handed down to you as of first importance what I also received, that Christ died for our sins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He was buried, and that He was raised on the third day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Scriptures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248925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972800" cy="48768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Pilate had condemned him to a cross, those who had first come to love him did not cease. He appeared to them spending a third day restored to life, for </a:t>
            </a:r>
            <a:r>
              <a:rPr lang="en-US" sz="3100" b="1" u="sng" dirty="0">
                <a:solidFill>
                  <a:srgbClr val="FFFFCC"/>
                </a:solidFill>
                <a:effectLst>
                  <a:outerShdw blurRad="38100" dist="38100" dir="2700000" algn="tl">
                    <a:srgbClr val="000000">
                      <a:alpha val="43137"/>
                    </a:srgbClr>
                  </a:outerShdw>
                </a:effectLst>
              </a:rPr>
              <a:t>the prophets of God had foretold these things</a:t>
            </a:r>
            <a:r>
              <a:rPr lang="en-US" sz="3100" dirty="0">
                <a:effectLst>
                  <a:outerShdw blurRad="38100" dist="38100" dir="2700000" algn="tl">
                    <a:srgbClr val="000000">
                      <a:alpha val="43137"/>
                    </a:srgbClr>
                  </a:outerShdw>
                </a:effectLst>
              </a:rPr>
              <a:t> and a thousand other marvels about him. And the tribe of the Christians, so called after him, has still to this day not disappeared.” </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EB74200-E4E5-4F2D-9F85-EB305C7817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1876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135932567"/>
              </p:ext>
            </p:extLst>
          </p:nvPr>
        </p:nvGraphicFramePr>
        <p:xfrm>
          <a:off x="746760" y="457200"/>
          <a:ext cx="10698480" cy="5715000"/>
        </p:xfrm>
        <a:graphic>
          <a:graphicData uri="http://schemas.openxmlformats.org/drawingml/2006/table">
            <a:tbl>
              <a:tblPr firstRow="1" bandRow="1">
                <a:tableStyleId>{5C22544A-7EE6-4342-B048-85BDC9FD1C3A}</a:tableStyleId>
              </a:tblPr>
              <a:tblGrid>
                <a:gridCol w="4297680">
                  <a:extLst>
                    <a:ext uri="{9D8B030D-6E8A-4147-A177-3AD203B41FA5}">
                      <a16:colId xmlns:a16="http://schemas.microsoft.com/office/drawing/2014/main" val="690753193"/>
                    </a:ext>
                  </a:extLst>
                </a:gridCol>
                <a:gridCol w="3200400">
                  <a:extLst>
                    <a:ext uri="{9D8B030D-6E8A-4147-A177-3AD203B41FA5}">
                      <a16:colId xmlns:a16="http://schemas.microsoft.com/office/drawing/2014/main" val="286287145"/>
                    </a:ext>
                  </a:extLst>
                </a:gridCol>
                <a:gridCol w="3200400">
                  <a:extLst>
                    <a:ext uri="{9D8B030D-6E8A-4147-A177-3AD203B41FA5}">
                      <a16:colId xmlns:a16="http://schemas.microsoft.com/office/drawing/2014/main" val="1804750111"/>
                    </a:ext>
                  </a:extLst>
                </a:gridCol>
              </a:tblGrid>
              <a:tr h="947238">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57790">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57790">
                <a:tc>
                  <a:txBody>
                    <a:bodyPr/>
                    <a:lstStyle/>
                    <a:p>
                      <a:r>
                        <a:rPr lang="en-US" sz="2900" b="1" dirty="0">
                          <a:latin typeface="Calibri" panose="020F0502020204030204" pitchFamily="34" charset="0"/>
                          <a:cs typeface="Calibri" panose="020F0502020204030204" pitchFamily="34" charset="0"/>
                        </a:rPr>
                        <a:t>Manner of Birth</a:t>
                      </a:r>
                    </a:p>
                  </a:txBody>
                  <a:tcPr anchor="ctr"/>
                </a:tc>
                <a:tc>
                  <a:txBody>
                    <a:bodyPr/>
                    <a:lstStyle/>
                    <a:p>
                      <a:pPr algn="ctr"/>
                      <a:r>
                        <a:rPr lang="en-US" sz="2900" dirty="0">
                          <a:latin typeface="Calibri" panose="020F0502020204030204" pitchFamily="34" charset="0"/>
                          <a:cs typeface="Calibri" panose="020F0502020204030204" pitchFamily="34" charset="0"/>
                        </a:rPr>
                        <a:t>Isaiah 7:14</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57790">
                <a:tc>
                  <a:txBody>
                    <a:bodyPr/>
                    <a:lstStyle/>
                    <a:p>
                      <a:r>
                        <a:rPr lang="en-US" sz="2900" b="1" dirty="0">
                          <a:latin typeface="Calibri" panose="020F0502020204030204" pitchFamily="34" charset="0"/>
                          <a:cs typeface="Calibri" panose="020F0502020204030204" pitchFamily="34" charset="0"/>
                        </a:rPr>
                        <a:t>Place of Birth</a:t>
                      </a:r>
                    </a:p>
                  </a:txBody>
                  <a:tcPr anchor="ctr"/>
                </a:tc>
                <a:tc>
                  <a:txBody>
                    <a:bodyPr/>
                    <a:lstStyle/>
                    <a:p>
                      <a:pPr algn="ctr"/>
                      <a:r>
                        <a:rPr lang="en-US" sz="2900" dirty="0">
                          <a:latin typeface="Calibri" panose="020F0502020204030204" pitchFamily="34" charset="0"/>
                          <a:cs typeface="Calibri" panose="020F0502020204030204" pitchFamily="34" charset="0"/>
                        </a:rPr>
                        <a:t>Micah 5:2</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57790">
                <a:tc>
                  <a:txBody>
                    <a:bodyPr/>
                    <a:lstStyle/>
                    <a:p>
                      <a:r>
                        <a:rPr lang="en-US" sz="2900" b="1" dirty="0">
                          <a:latin typeface="Calibri" panose="020F0502020204030204" pitchFamily="34" charset="0"/>
                          <a:cs typeface="Calibri" panose="020F0502020204030204" pitchFamily="34" charset="0"/>
                        </a:rPr>
                        <a:t>Nationality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Numbers 24:17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1400 years</a:t>
                      </a:r>
                    </a:p>
                  </a:txBody>
                  <a:tcPr anchor="ctr"/>
                </a:tc>
                <a:extLst>
                  <a:ext uri="{0D108BD9-81ED-4DB2-BD59-A6C34878D82A}">
                    <a16:rowId xmlns:a16="http://schemas.microsoft.com/office/drawing/2014/main" val="3167288718"/>
                  </a:ext>
                </a:extLst>
              </a:tr>
              <a:tr h="757790">
                <a:tc>
                  <a:txBody>
                    <a:bodyPr/>
                    <a:lstStyle/>
                    <a:p>
                      <a:r>
                        <a:rPr lang="en-US" sz="2900" b="1" dirty="0">
                          <a:latin typeface="Calibri" panose="020F0502020204030204" pitchFamily="34" charset="0"/>
                          <a:cs typeface="Calibri" panose="020F0502020204030204" pitchFamily="34" charset="0"/>
                        </a:rPr>
                        <a:t>Tribe</a:t>
                      </a:r>
                    </a:p>
                  </a:txBody>
                  <a:tcPr anchor="ctr"/>
                </a:tc>
                <a:tc>
                  <a:txBody>
                    <a:bodyPr/>
                    <a:lstStyle/>
                    <a:p>
                      <a:pPr algn="ctr"/>
                      <a:r>
                        <a:rPr lang="en-US" sz="2900" dirty="0">
                          <a:latin typeface="Calibri" panose="020F0502020204030204" pitchFamily="34" charset="0"/>
                          <a:cs typeface="Calibri" panose="020F0502020204030204" pitchFamily="34" charset="0"/>
                        </a:rPr>
                        <a:t>Genesis 49:10</a:t>
                      </a:r>
                    </a:p>
                  </a:txBody>
                  <a:tcPr anchor="ctr"/>
                </a:tc>
                <a:tc>
                  <a:txBody>
                    <a:bodyPr/>
                    <a:lstStyle/>
                    <a:p>
                      <a:pPr algn="ctr"/>
                      <a:r>
                        <a:rPr lang="en-US" sz="2900" dirty="0">
                          <a:latin typeface="Calibri" panose="020F0502020204030204" pitchFamily="34" charset="0"/>
                          <a:cs typeface="Calibri" panose="020F0502020204030204" pitchFamily="34" charset="0"/>
                        </a:rPr>
                        <a:t>1800 years</a:t>
                      </a:r>
                    </a:p>
                  </a:txBody>
                  <a:tcPr anchor="ctr"/>
                </a:tc>
                <a:extLst>
                  <a:ext uri="{0D108BD9-81ED-4DB2-BD59-A6C34878D82A}">
                    <a16:rowId xmlns:a16="http://schemas.microsoft.com/office/drawing/2014/main" val="1287159523"/>
                  </a:ext>
                </a:extLst>
              </a:tr>
              <a:tr h="978812">
                <a:tc>
                  <a:txBody>
                    <a:bodyPr/>
                    <a:lstStyle/>
                    <a:p>
                      <a:r>
                        <a:rPr lang="en-US" sz="2900" b="1" dirty="0">
                          <a:latin typeface="Calibri" panose="020F0502020204030204" pitchFamily="34" charset="0"/>
                          <a:cs typeface="Calibri" panose="020F0502020204030204" pitchFamily="34" charset="0"/>
                        </a:rPr>
                        <a:t>Time of and Response to His Messiahship</a:t>
                      </a:r>
                    </a:p>
                  </a:txBody>
                  <a:tcPr anchor="ctr"/>
                </a:tc>
                <a:tc>
                  <a:txBody>
                    <a:bodyPr/>
                    <a:lstStyle/>
                    <a:p>
                      <a:pPr algn="ctr"/>
                      <a:r>
                        <a:rPr lang="en-US" sz="2900" dirty="0">
                          <a:latin typeface="Calibri" panose="020F0502020204030204" pitchFamily="34" charset="0"/>
                          <a:cs typeface="Calibri" panose="020F0502020204030204" pitchFamily="34" charset="0"/>
                        </a:rPr>
                        <a:t>Dan. 9:25-26</a:t>
                      </a:r>
                    </a:p>
                  </a:txBody>
                  <a:tcPr anchor="ctr"/>
                </a:tc>
                <a:tc>
                  <a:txBody>
                    <a:bodyPr/>
                    <a:lstStyle/>
                    <a:p>
                      <a:pPr algn="ctr"/>
                      <a:r>
                        <a:rPr lang="en-US" sz="2900" dirty="0">
                          <a:latin typeface="Calibri" panose="020F0502020204030204" pitchFamily="34" charset="0"/>
                          <a:cs typeface="Calibri" panose="020F0502020204030204" pitchFamily="34" charset="0"/>
                        </a:rPr>
                        <a:t>600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81311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4151709437"/>
              </p:ext>
            </p:extLst>
          </p:nvPr>
        </p:nvGraphicFramePr>
        <p:xfrm>
          <a:off x="746760" y="457200"/>
          <a:ext cx="10698480" cy="5715001"/>
        </p:xfrm>
        <a:graphic>
          <a:graphicData uri="http://schemas.openxmlformats.org/drawingml/2006/table">
            <a:tbl>
              <a:tblPr firstRow="1" bandRow="1">
                <a:tableStyleId>{5C22544A-7EE6-4342-B048-85BDC9FD1C3A}</a:tableStyleId>
              </a:tblPr>
              <a:tblGrid>
                <a:gridCol w="4297680">
                  <a:extLst>
                    <a:ext uri="{9D8B030D-6E8A-4147-A177-3AD203B41FA5}">
                      <a16:colId xmlns:a16="http://schemas.microsoft.com/office/drawing/2014/main" val="690753193"/>
                    </a:ext>
                  </a:extLst>
                </a:gridCol>
                <a:gridCol w="3200400">
                  <a:extLst>
                    <a:ext uri="{9D8B030D-6E8A-4147-A177-3AD203B41FA5}">
                      <a16:colId xmlns:a16="http://schemas.microsoft.com/office/drawing/2014/main" val="286287145"/>
                    </a:ext>
                  </a:extLst>
                </a:gridCol>
                <a:gridCol w="3200400">
                  <a:extLst>
                    <a:ext uri="{9D8B030D-6E8A-4147-A177-3AD203B41FA5}">
                      <a16:colId xmlns:a16="http://schemas.microsoft.com/office/drawing/2014/main" val="1804750111"/>
                    </a:ext>
                  </a:extLst>
                </a:gridCol>
              </a:tblGrid>
              <a:tr h="985345">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88276">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32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88276">
                <a:tc>
                  <a:txBody>
                    <a:bodyPr/>
                    <a:lstStyle/>
                    <a:p>
                      <a:r>
                        <a:rPr lang="en-US" sz="2900" b="1" dirty="0">
                          <a:latin typeface="Calibri" panose="020F0502020204030204" pitchFamily="34" charset="0"/>
                          <a:cs typeface="Calibri" panose="020F0502020204030204" pitchFamily="34" charset="0"/>
                        </a:rPr>
                        <a:t>Crucified Between Thieves</a:t>
                      </a:r>
                    </a:p>
                  </a:txBody>
                  <a:tcPr anchor="ctr"/>
                </a:tc>
                <a:tc>
                  <a:txBody>
                    <a:bodyPr/>
                    <a:lstStyle/>
                    <a:p>
                      <a:pPr algn="ctr"/>
                      <a:r>
                        <a:rPr lang="en-US" sz="2900" dirty="0">
                          <a:latin typeface="Calibri" panose="020F0502020204030204" pitchFamily="34" charset="0"/>
                          <a:cs typeface="Calibri" panose="020F0502020204030204" pitchFamily="34" charset="0"/>
                        </a:rPr>
                        <a:t>Isaiah 53:9</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88276">
                <a:tc>
                  <a:txBody>
                    <a:bodyPr/>
                    <a:lstStyle/>
                    <a:p>
                      <a:r>
                        <a:rPr lang="en-US" sz="2900" b="1" dirty="0">
                          <a:latin typeface="Calibri" panose="020F0502020204030204" pitchFamily="34" charset="0"/>
                          <a:cs typeface="Calibri" panose="020F0502020204030204" pitchFamily="34" charset="0"/>
                        </a:rPr>
                        <a:t>Pierced</a:t>
                      </a:r>
                    </a:p>
                  </a:txBody>
                  <a:tcPr anchor="ctr"/>
                </a:tc>
                <a:tc>
                  <a:txBody>
                    <a:bodyPr/>
                    <a:lstStyle/>
                    <a:p>
                      <a:pPr algn="ctr"/>
                      <a:r>
                        <a:rPr lang="en-US" sz="2900" dirty="0">
                          <a:latin typeface="Calibri" panose="020F0502020204030204" pitchFamily="34" charset="0"/>
                          <a:cs typeface="Calibri" panose="020F0502020204030204" pitchFamily="34" charset="0"/>
                        </a:rPr>
                        <a:t>Isaiah 53:5</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88276">
                <a:tc>
                  <a:txBody>
                    <a:bodyPr/>
                    <a:lstStyle/>
                    <a:p>
                      <a:r>
                        <a:rPr lang="en-US" sz="2900" b="1" dirty="0">
                          <a:latin typeface="Calibri" panose="020F0502020204030204" pitchFamily="34" charset="0"/>
                          <a:cs typeface="Calibri" panose="020F0502020204030204" pitchFamily="34" charset="0"/>
                        </a:rPr>
                        <a:t>No Broken Bones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Psalm 22:17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9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3167288718"/>
                  </a:ext>
                </a:extLst>
              </a:tr>
              <a:tr h="788276">
                <a:tc>
                  <a:txBody>
                    <a:bodyPr/>
                    <a:lstStyle/>
                    <a:p>
                      <a:r>
                        <a:rPr lang="en-US" sz="2900" b="1" dirty="0">
                          <a:latin typeface="Calibri" panose="020F0502020204030204" pitchFamily="34" charset="0"/>
                          <a:cs typeface="Calibri" panose="020F0502020204030204" pitchFamily="34" charset="0"/>
                        </a:rPr>
                        <a:t>Gamble for His Clothing</a:t>
                      </a:r>
                    </a:p>
                  </a:txBody>
                  <a:tcPr anchor="ctr"/>
                </a:tc>
                <a:tc>
                  <a:txBody>
                    <a:bodyPr/>
                    <a:lstStyle/>
                    <a:p>
                      <a:pPr algn="ctr"/>
                      <a:r>
                        <a:rPr lang="en-US" sz="2900" dirty="0">
                          <a:latin typeface="Calibri" panose="020F0502020204030204" pitchFamily="34" charset="0"/>
                          <a:cs typeface="Calibri" panose="020F0502020204030204" pitchFamily="34" charset="0"/>
                        </a:rPr>
                        <a:t>Psalm 22:18</a:t>
                      </a:r>
                    </a:p>
                  </a:txBody>
                  <a:tcPr anchor="ctr"/>
                </a:tc>
                <a:tc>
                  <a:txBody>
                    <a:bodyPr/>
                    <a:lstStyle/>
                    <a:p>
                      <a:pPr algn="ctr"/>
                      <a:r>
                        <a:rPr lang="en-US" sz="29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1287159523"/>
                  </a:ext>
                </a:extLst>
              </a:tr>
              <a:tr h="788276">
                <a:tc>
                  <a:txBody>
                    <a:bodyPr/>
                    <a:lstStyle/>
                    <a:p>
                      <a:r>
                        <a:rPr lang="en-US" sz="2900" b="1" dirty="0">
                          <a:latin typeface="Calibri" panose="020F0502020204030204" pitchFamily="34" charset="0"/>
                          <a:cs typeface="Calibri" panose="020F0502020204030204" pitchFamily="34" charset="0"/>
                        </a:rPr>
                        <a:t>Buried in Rich Man’s Tomb</a:t>
                      </a:r>
                    </a:p>
                  </a:txBody>
                  <a:tcPr anchor="ctr"/>
                </a:tc>
                <a:tc>
                  <a:txBody>
                    <a:bodyPr/>
                    <a:lstStyle/>
                    <a:p>
                      <a:pPr algn="ctr"/>
                      <a:r>
                        <a:rPr lang="en-US" sz="2900" dirty="0">
                          <a:latin typeface="Calibri" panose="020F0502020204030204" pitchFamily="34" charset="0"/>
                          <a:cs typeface="Calibri" panose="020F0502020204030204" pitchFamily="34" charset="0"/>
                        </a:rPr>
                        <a:t>Isaiah 53:9</a:t>
                      </a:r>
                    </a:p>
                  </a:txBody>
                  <a:tcPr anchor="ctr"/>
                </a:tc>
                <a:tc>
                  <a:txBody>
                    <a:bodyPr/>
                    <a:lstStyle/>
                    <a:p>
                      <a:pPr algn="ctr"/>
                      <a:r>
                        <a:rPr lang="en-US" sz="29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45746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pic>
        <p:nvPicPr>
          <p:cNvPr id="3" name="Picture 2">
            <a:extLst>
              <a:ext uri="{FF2B5EF4-FFF2-40B4-BE49-F238E27FC236}">
                <a16:creationId xmlns:a16="http://schemas.microsoft.com/office/drawing/2014/main" id="{54F6ABF8-639B-4229-82EC-679EE90DE06E}"/>
              </a:ext>
            </a:extLst>
          </p:cNvPr>
          <p:cNvPicPr>
            <a:picLocks noChangeAspect="1"/>
          </p:cNvPicPr>
          <p:nvPr/>
        </p:nvPicPr>
        <p:blipFill rotWithShape="1">
          <a:blip r:embed="rId3"/>
          <a:srcRect t="10000" r="10556"/>
          <a:stretch/>
        </p:blipFill>
        <p:spPr>
          <a:xfrm>
            <a:off x="4483279" y="2971800"/>
            <a:ext cx="3225442" cy="1828800"/>
          </a:xfrm>
          <a:prstGeom prst="rect">
            <a:avLst/>
          </a:prstGeom>
          <a:ln>
            <a:solidFill>
              <a:schemeClr val="tx1"/>
            </a:solidFill>
          </a:ln>
        </p:spPr>
      </p:pic>
    </p:spTree>
    <p:extLst>
      <p:ext uri="{BB962C8B-B14F-4D97-AF65-F5344CB8AC3E}">
        <p14:creationId xmlns:p14="http://schemas.microsoft.com/office/powerpoint/2010/main" val="14046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1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52575-3F0A-4BCA-AAC5-1E2F50269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it happens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happens, you may believe.”</a:t>
            </a:r>
          </a:p>
        </p:txBody>
      </p:sp>
    </p:spTree>
    <p:extLst>
      <p:ext uri="{BB962C8B-B14F-4D97-AF65-F5344CB8AC3E}">
        <p14:creationId xmlns:p14="http://schemas.microsoft.com/office/powerpoint/2010/main" val="26690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538892453"/>
              </p:ext>
            </p:extLst>
          </p:nvPr>
        </p:nvGraphicFramePr>
        <p:xfrm>
          <a:off x="1619250" y="228600"/>
          <a:ext cx="8953500" cy="6400800"/>
        </p:xfrm>
        <a:graphic>
          <a:graphicData uri="http://schemas.openxmlformats.org/drawingml/2006/table">
            <a:tbl>
              <a:tblPr firstRow="1" bandRow="1">
                <a:tableStyleId>{5C22544A-7EE6-4342-B048-85BDC9FD1C3A}</a:tableStyleId>
              </a:tblPr>
              <a:tblGrid>
                <a:gridCol w="4827104">
                  <a:extLst>
                    <a:ext uri="{9D8B030D-6E8A-4147-A177-3AD203B41FA5}">
                      <a16:colId xmlns:a16="http://schemas.microsoft.com/office/drawing/2014/main" val="690753193"/>
                    </a:ext>
                  </a:extLst>
                </a:gridCol>
                <a:gridCol w="4126396">
                  <a:extLst>
                    <a:ext uri="{9D8B030D-6E8A-4147-A177-3AD203B41FA5}">
                      <a16:colId xmlns:a16="http://schemas.microsoft.com/office/drawing/2014/main" val="286287145"/>
                    </a:ext>
                  </a:extLst>
                </a:gridCol>
              </a:tblGrid>
              <a:tr h="914400">
                <a:tc gridSpan="2">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Christ’s Short-Term Predictions</a:t>
                      </a:r>
                      <a:endParaRPr lang="en-US" dirty="0">
                        <a:latin typeface="Calibri" panose="020F0502020204030204" pitchFamily="34" charset="0"/>
                        <a:cs typeface="Calibri" panose="020F0502020204030204" pitchFamily="34" charset="0"/>
                      </a:endParaRPr>
                    </a:p>
                  </a:txBody>
                  <a:tcPr anchor="ctr">
                    <a:solidFill>
                      <a:schemeClr val="bg2"/>
                    </a:solidFill>
                  </a:tcPr>
                </a:tc>
                <a:tc hMerge="1">
                  <a:txBody>
                    <a:bodyPr/>
                    <a:lstStyle/>
                    <a:p>
                      <a:endParaRPr lang="en-US" dirty="0"/>
                    </a:p>
                  </a:txBody>
                  <a:tcPr>
                    <a:solidFill>
                      <a:schemeClr val="bg2"/>
                    </a:solidFill>
                  </a:tcPr>
                </a:tc>
                <a:extLst>
                  <a:ext uri="{0D108BD9-81ED-4DB2-BD59-A6C34878D82A}">
                    <a16:rowId xmlns:a16="http://schemas.microsoft.com/office/drawing/2014/main" val="2169232981"/>
                  </a:ext>
                </a:extLst>
              </a:tr>
              <a:tr h="914400">
                <a:tc>
                  <a:txBody>
                    <a:bodyPr/>
                    <a:lstStyle/>
                    <a:p>
                      <a:pPr algn="ctr"/>
                      <a:r>
                        <a:rPr lang="en-US" sz="3000" b="1" dirty="0">
                          <a:solidFill>
                            <a:srgbClr val="0000CC"/>
                          </a:solidFill>
                          <a:latin typeface="Calibri" panose="020F0502020204030204" pitchFamily="34" charset="0"/>
                          <a:cs typeface="Calibri" panose="020F0502020204030204" pitchFamily="34" charset="0"/>
                        </a:rPr>
                        <a:t>Prophecy</a:t>
                      </a:r>
                    </a:p>
                  </a:txBody>
                  <a:tcPr anchor="ctr"/>
                </a:tc>
                <a:tc>
                  <a:txBody>
                    <a:bodyPr/>
                    <a:lstStyle/>
                    <a:p>
                      <a:pPr algn="ctr"/>
                      <a:r>
                        <a:rPr lang="en-US" sz="3000" b="1" dirty="0">
                          <a:solidFill>
                            <a:srgbClr val="0000CC"/>
                          </a:solidFill>
                          <a:latin typeface="Calibri" panose="020F0502020204030204" pitchFamily="34" charset="0"/>
                          <a:cs typeface="Calibri" panose="020F0502020204030204" pitchFamily="34" charset="0"/>
                        </a:rPr>
                        <a:t>Scripture</a:t>
                      </a:r>
                    </a:p>
                  </a:txBody>
                  <a:tcPr anchor="ctr"/>
                </a:tc>
                <a:extLst>
                  <a:ext uri="{0D108BD9-81ED-4DB2-BD59-A6C34878D82A}">
                    <a16:rowId xmlns:a16="http://schemas.microsoft.com/office/drawing/2014/main" val="1153634861"/>
                  </a:ext>
                </a:extLst>
              </a:tr>
              <a:tr h="914400">
                <a:tc>
                  <a:txBody>
                    <a:bodyPr/>
                    <a:lstStyle/>
                    <a:p>
                      <a:r>
                        <a:rPr lang="en-US" sz="3000" b="1" dirty="0">
                          <a:latin typeface="Calibri" panose="020F0502020204030204" pitchFamily="34" charset="0"/>
                          <a:cs typeface="Calibri" panose="020F0502020204030204" pitchFamily="34" charset="0"/>
                        </a:rPr>
                        <a:t>Betrayal by a Friend</a:t>
                      </a:r>
                    </a:p>
                  </a:txBody>
                  <a:tcPr anchor="ctr"/>
                </a:tc>
                <a:tc>
                  <a:txBody>
                    <a:bodyPr/>
                    <a:lstStyle/>
                    <a:p>
                      <a:r>
                        <a:rPr lang="en-US" sz="3000" dirty="0">
                          <a:latin typeface="Calibri" panose="020F0502020204030204" pitchFamily="34" charset="0"/>
                          <a:cs typeface="Calibri" panose="020F0502020204030204" pitchFamily="34" charset="0"/>
                        </a:rPr>
                        <a:t>John 13:21</a:t>
                      </a:r>
                    </a:p>
                  </a:txBody>
                  <a:tcPr anchor="ctr"/>
                </a:tc>
                <a:extLst>
                  <a:ext uri="{0D108BD9-81ED-4DB2-BD59-A6C34878D82A}">
                    <a16:rowId xmlns:a16="http://schemas.microsoft.com/office/drawing/2014/main" val="777567912"/>
                  </a:ext>
                </a:extLst>
              </a:tr>
              <a:tr h="914400">
                <a:tc>
                  <a:txBody>
                    <a:bodyPr/>
                    <a:lstStyle/>
                    <a:p>
                      <a:r>
                        <a:rPr lang="en-US" sz="3000" b="1" dirty="0">
                          <a:latin typeface="Calibri" panose="020F0502020204030204" pitchFamily="34" charset="0"/>
                          <a:cs typeface="Calibri" panose="020F0502020204030204" pitchFamily="34" charset="0"/>
                        </a:rPr>
                        <a:t>Three-fold Denial by Peter</a:t>
                      </a:r>
                    </a:p>
                  </a:txBody>
                  <a:tcPr anchor="ctr"/>
                </a:tc>
                <a:tc>
                  <a:txBody>
                    <a:bodyPr/>
                    <a:lstStyle/>
                    <a:p>
                      <a:r>
                        <a:rPr lang="en-US" sz="3000" dirty="0">
                          <a:latin typeface="Calibri" panose="020F0502020204030204" pitchFamily="34" charset="0"/>
                          <a:cs typeface="Calibri" panose="020F0502020204030204" pitchFamily="34" charset="0"/>
                        </a:rPr>
                        <a:t>Matthew 26:34, 75</a:t>
                      </a:r>
                    </a:p>
                  </a:txBody>
                  <a:tcPr anchor="ctr"/>
                </a:tc>
                <a:extLst>
                  <a:ext uri="{0D108BD9-81ED-4DB2-BD59-A6C34878D82A}">
                    <a16:rowId xmlns:a16="http://schemas.microsoft.com/office/drawing/2014/main" val="2088523037"/>
                  </a:ext>
                </a:extLst>
              </a:tr>
              <a:tr h="914400">
                <a:tc>
                  <a:txBody>
                    <a:bodyPr/>
                    <a:lstStyle/>
                    <a:p>
                      <a:r>
                        <a:rPr lang="en-US" sz="3000" b="1" dirty="0">
                          <a:latin typeface="Calibri" panose="020F0502020204030204" pitchFamily="34" charset="0"/>
                          <a:cs typeface="Calibri" panose="020F0502020204030204" pitchFamily="34" charset="0"/>
                        </a:rPr>
                        <a:t>Manner of His Own Death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Calibri" panose="020F0502020204030204" pitchFamily="34" charset="0"/>
                          <a:cs typeface="Calibri" panose="020F0502020204030204" pitchFamily="34" charset="0"/>
                        </a:rPr>
                        <a:t>Matthew 20:18-19</a:t>
                      </a:r>
                    </a:p>
                  </a:txBody>
                  <a:tcPr anchor="ctr"/>
                </a:tc>
                <a:extLst>
                  <a:ext uri="{0D108BD9-81ED-4DB2-BD59-A6C34878D82A}">
                    <a16:rowId xmlns:a16="http://schemas.microsoft.com/office/drawing/2014/main" val="3167288718"/>
                  </a:ext>
                </a:extLst>
              </a:tr>
              <a:tr h="914400">
                <a:tc>
                  <a:txBody>
                    <a:bodyPr/>
                    <a:lstStyle/>
                    <a:p>
                      <a:r>
                        <a:rPr lang="en-US" sz="3000" b="1" dirty="0">
                          <a:latin typeface="Calibri" panose="020F0502020204030204" pitchFamily="34" charset="0"/>
                          <a:cs typeface="Calibri" panose="020F0502020204030204" pitchFamily="34" charset="0"/>
                        </a:rPr>
                        <a:t>Manner of Disciples’ Deaths</a:t>
                      </a:r>
                    </a:p>
                  </a:txBody>
                  <a:tcPr anchor="ctr"/>
                </a:tc>
                <a:tc>
                  <a:txBody>
                    <a:bodyPr/>
                    <a:lstStyle/>
                    <a:p>
                      <a:r>
                        <a:rPr lang="en-US" sz="3000" dirty="0">
                          <a:latin typeface="Calibri" panose="020F0502020204030204" pitchFamily="34" charset="0"/>
                          <a:cs typeface="Calibri" panose="020F0502020204030204" pitchFamily="34" charset="0"/>
                        </a:rPr>
                        <a:t>John 21:18-22</a:t>
                      </a:r>
                    </a:p>
                  </a:txBody>
                  <a:tcPr anchor="ctr"/>
                </a:tc>
                <a:extLst>
                  <a:ext uri="{0D108BD9-81ED-4DB2-BD59-A6C34878D82A}">
                    <a16:rowId xmlns:a16="http://schemas.microsoft.com/office/drawing/2014/main" val="1287159523"/>
                  </a:ext>
                </a:extLst>
              </a:tr>
              <a:tr h="914400">
                <a:tc>
                  <a:txBody>
                    <a:bodyPr/>
                    <a:lstStyle/>
                    <a:p>
                      <a:r>
                        <a:rPr lang="en-US" sz="3000" b="1" dirty="0">
                          <a:latin typeface="Calibri" panose="020F0502020204030204" pitchFamily="34" charset="0"/>
                          <a:cs typeface="Calibri" panose="020F0502020204030204" pitchFamily="34" charset="0"/>
                        </a:rPr>
                        <a:t>AD 70 Events</a:t>
                      </a:r>
                    </a:p>
                  </a:txBody>
                  <a:tcPr anchor="ctr"/>
                </a:tc>
                <a:tc>
                  <a:txBody>
                    <a:bodyPr/>
                    <a:lstStyle/>
                    <a:p>
                      <a:r>
                        <a:rPr lang="en-US" sz="3000" dirty="0">
                          <a:latin typeface="Calibri" panose="020F0502020204030204" pitchFamily="34" charset="0"/>
                          <a:cs typeface="Calibri" panose="020F0502020204030204" pitchFamily="34" charset="0"/>
                        </a:rPr>
                        <a:t>Luke 19:41-44</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02625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476AD6D-CF8B-4EBE-9C25-A4A244A657D7}"/>
              </a:ext>
            </a:extLst>
          </p:cNvPr>
          <p:cNvSpPr>
            <a:spLocks noGrp="1"/>
          </p:cNvSpPr>
          <p:nvPr>
            <p:ph type="title"/>
          </p:nvPr>
        </p:nvSpPr>
        <p:spPr>
          <a:xfrm>
            <a:off x="2628900" y="228600"/>
            <a:ext cx="6934200" cy="1143000"/>
          </a:xfrm>
        </p:spPr>
        <p:txBody>
          <a:bodyPr/>
          <a:lstStyle/>
          <a:p>
            <a:pPr algn="ctr"/>
            <a:r>
              <a:rPr lang="en-US" altLang="en-US" sz="3600" dirty="0">
                <a:solidFill>
                  <a:srgbClr val="00FFFF"/>
                </a:solidFill>
                <a:cs typeface="Calibri" panose="020F0502020204030204" pitchFamily="34" charset="0"/>
              </a:rPr>
              <a:t>Tertullian</a:t>
            </a:r>
            <a:br>
              <a:rPr lang="en-US" altLang="en-US" sz="3600" dirty="0">
                <a:solidFill>
                  <a:srgbClr val="00FFFF"/>
                </a:solidFill>
                <a:cs typeface="Calibri" panose="020F0502020204030204" pitchFamily="34" charset="0"/>
              </a:rPr>
            </a:br>
            <a:r>
              <a:rPr lang="en-US" altLang="en-US" sz="28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Prescription Against Heretics, </a:t>
            </a:r>
            <a:r>
              <a:rPr lang="en-US" altLang="en-US" sz="28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36</a:t>
            </a:r>
          </a:p>
        </p:txBody>
      </p:sp>
      <p:sp>
        <p:nvSpPr>
          <p:cNvPr id="48131" name="Rectangle 2">
            <a:extLst>
              <a:ext uri="{FF2B5EF4-FFF2-40B4-BE49-F238E27FC236}">
                <a16:creationId xmlns:a16="http://schemas.microsoft.com/office/drawing/2014/main" id="{6B7CA89D-2108-4AFB-B737-A1D235DF3B5A}"/>
              </a:ext>
            </a:extLst>
          </p:cNvPr>
          <p:cNvSpPr>
            <a:spLocks noChangeArrowheads="1"/>
          </p:cNvSpPr>
          <p:nvPr/>
        </p:nvSpPr>
        <p:spPr bwMode="auto">
          <a:xfrm>
            <a:off x="4876800" y="2644170"/>
            <a:ext cx="670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Apostle John was first plunged, unhurt, into boiling oil, and thence remitted to his island-exile!”</a:t>
            </a:r>
          </a:p>
        </p:txBody>
      </p:sp>
      <p:pic>
        <p:nvPicPr>
          <p:cNvPr id="2" name="Picture 1">
            <a:extLst>
              <a:ext uri="{FF2B5EF4-FFF2-40B4-BE49-F238E27FC236}">
                <a16:creationId xmlns:a16="http://schemas.microsoft.com/office/drawing/2014/main" id="{D9A8802B-9FBF-4F46-A003-6B7CECF4F9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2057400"/>
            <a:ext cx="3957295" cy="3200400"/>
          </a:xfrm>
          <a:prstGeom prst="rect">
            <a:avLst/>
          </a:prstGeom>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DD52B884-103D-45EF-93E4-515EE67F14EB}"/>
              </a:ext>
            </a:extLst>
          </p:cNvPr>
          <p:cNvSpPr>
            <a:spLocks noChangeArrowheads="1"/>
          </p:cNvSpPr>
          <p:nvPr/>
        </p:nvSpPr>
        <p:spPr bwMode="auto">
          <a:xfrm>
            <a:off x="2297114" y="4800600"/>
            <a:ext cx="2046287" cy="762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1619250" y="228600"/>
          <a:ext cx="8953500" cy="6400800"/>
        </p:xfrm>
        <a:graphic>
          <a:graphicData uri="http://schemas.openxmlformats.org/drawingml/2006/table">
            <a:tbl>
              <a:tblPr firstRow="1" bandRow="1">
                <a:tableStyleId>{5C22544A-7EE6-4342-B048-85BDC9FD1C3A}</a:tableStyleId>
              </a:tblPr>
              <a:tblGrid>
                <a:gridCol w="4827104">
                  <a:extLst>
                    <a:ext uri="{9D8B030D-6E8A-4147-A177-3AD203B41FA5}">
                      <a16:colId xmlns:a16="http://schemas.microsoft.com/office/drawing/2014/main" val="690753193"/>
                    </a:ext>
                  </a:extLst>
                </a:gridCol>
                <a:gridCol w="4126396">
                  <a:extLst>
                    <a:ext uri="{9D8B030D-6E8A-4147-A177-3AD203B41FA5}">
                      <a16:colId xmlns:a16="http://schemas.microsoft.com/office/drawing/2014/main" val="286287145"/>
                    </a:ext>
                  </a:extLst>
                </a:gridCol>
              </a:tblGrid>
              <a:tr h="914400">
                <a:tc gridSpan="2">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Christ’s Short-Term Predictions</a:t>
                      </a:r>
                      <a:endParaRPr lang="en-US" dirty="0">
                        <a:latin typeface="Calibri" panose="020F0502020204030204" pitchFamily="34" charset="0"/>
                        <a:cs typeface="Calibri" panose="020F0502020204030204" pitchFamily="34" charset="0"/>
                      </a:endParaRPr>
                    </a:p>
                  </a:txBody>
                  <a:tcPr anchor="ctr">
                    <a:solidFill>
                      <a:schemeClr val="bg2"/>
                    </a:solidFill>
                  </a:tcPr>
                </a:tc>
                <a:tc hMerge="1">
                  <a:txBody>
                    <a:bodyPr/>
                    <a:lstStyle/>
                    <a:p>
                      <a:endParaRPr lang="en-US" dirty="0"/>
                    </a:p>
                  </a:txBody>
                  <a:tcPr>
                    <a:solidFill>
                      <a:schemeClr val="bg2"/>
                    </a:solidFill>
                  </a:tcPr>
                </a:tc>
                <a:extLst>
                  <a:ext uri="{0D108BD9-81ED-4DB2-BD59-A6C34878D82A}">
                    <a16:rowId xmlns:a16="http://schemas.microsoft.com/office/drawing/2014/main" val="2169232981"/>
                  </a:ext>
                </a:extLst>
              </a:tr>
              <a:tr h="914400">
                <a:tc>
                  <a:txBody>
                    <a:bodyPr/>
                    <a:lstStyle/>
                    <a:p>
                      <a:pPr algn="ctr"/>
                      <a:r>
                        <a:rPr lang="en-US" sz="3000" b="1" dirty="0">
                          <a:solidFill>
                            <a:srgbClr val="0000CC"/>
                          </a:solidFill>
                          <a:latin typeface="Calibri" panose="020F0502020204030204" pitchFamily="34" charset="0"/>
                          <a:cs typeface="Calibri" panose="020F0502020204030204" pitchFamily="34" charset="0"/>
                        </a:rPr>
                        <a:t>Prophecy</a:t>
                      </a:r>
                    </a:p>
                  </a:txBody>
                  <a:tcPr anchor="ctr"/>
                </a:tc>
                <a:tc>
                  <a:txBody>
                    <a:bodyPr/>
                    <a:lstStyle/>
                    <a:p>
                      <a:pPr algn="ctr"/>
                      <a:r>
                        <a:rPr lang="en-US" sz="3000" b="1" dirty="0">
                          <a:solidFill>
                            <a:srgbClr val="0000CC"/>
                          </a:solidFill>
                          <a:latin typeface="Calibri" panose="020F0502020204030204" pitchFamily="34" charset="0"/>
                          <a:cs typeface="Calibri" panose="020F0502020204030204" pitchFamily="34" charset="0"/>
                        </a:rPr>
                        <a:t>Scripture</a:t>
                      </a:r>
                    </a:p>
                  </a:txBody>
                  <a:tcPr anchor="ctr"/>
                </a:tc>
                <a:extLst>
                  <a:ext uri="{0D108BD9-81ED-4DB2-BD59-A6C34878D82A}">
                    <a16:rowId xmlns:a16="http://schemas.microsoft.com/office/drawing/2014/main" val="1153634861"/>
                  </a:ext>
                </a:extLst>
              </a:tr>
              <a:tr h="914400">
                <a:tc>
                  <a:txBody>
                    <a:bodyPr/>
                    <a:lstStyle/>
                    <a:p>
                      <a:r>
                        <a:rPr lang="en-US" sz="3000" b="1" dirty="0">
                          <a:latin typeface="Calibri" panose="020F0502020204030204" pitchFamily="34" charset="0"/>
                          <a:cs typeface="Calibri" panose="020F0502020204030204" pitchFamily="34" charset="0"/>
                        </a:rPr>
                        <a:t>Betrayal by a Friend</a:t>
                      </a:r>
                    </a:p>
                  </a:txBody>
                  <a:tcPr anchor="ctr"/>
                </a:tc>
                <a:tc>
                  <a:txBody>
                    <a:bodyPr/>
                    <a:lstStyle/>
                    <a:p>
                      <a:r>
                        <a:rPr lang="en-US" sz="3000" dirty="0">
                          <a:latin typeface="Calibri" panose="020F0502020204030204" pitchFamily="34" charset="0"/>
                          <a:cs typeface="Calibri" panose="020F0502020204030204" pitchFamily="34" charset="0"/>
                        </a:rPr>
                        <a:t>John 13:21</a:t>
                      </a:r>
                    </a:p>
                  </a:txBody>
                  <a:tcPr anchor="ctr"/>
                </a:tc>
                <a:extLst>
                  <a:ext uri="{0D108BD9-81ED-4DB2-BD59-A6C34878D82A}">
                    <a16:rowId xmlns:a16="http://schemas.microsoft.com/office/drawing/2014/main" val="777567912"/>
                  </a:ext>
                </a:extLst>
              </a:tr>
              <a:tr h="914400">
                <a:tc>
                  <a:txBody>
                    <a:bodyPr/>
                    <a:lstStyle/>
                    <a:p>
                      <a:r>
                        <a:rPr lang="en-US" sz="3000" b="1" dirty="0">
                          <a:latin typeface="Calibri" panose="020F0502020204030204" pitchFamily="34" charset="0"/>
                          <a:cs typeface="Calibri" panose="020F0502020204030204" pitchFamily="34" charset="0"/>
                        </a:rPr>
                        <a:t>Three-fold Denial by Peter</a:t>
                      </a:r>
                    </a:p>
                  </a:txBody>
                  <a:tcPr anchor="ctr"/>
                </a:tc>
                <a:tc>
                  <a:txBody>
                    <a:bodyPr/>
                    <a:lstStyle/>
                    <a:p>
                      <a:r>
                        <a:rPr lang="en-US" sz="3000" dirty="0">
                          <a:latin typeface="Calibri" panose="020F0502020204030204" pitchFamily="34" charset="0"/>
                          <a:cs typeface="Calibri" panose="020F0502020204030204" pitchFamily="34" charset="0"/>
                        </a:rPr>
                        <a:t>Matthew 26:34, 75</a:t>
                      </a:r>
                    </a:p>
                  </a:txBody>
                  <a:tcPr anchor="ctr"/>
                </a:tc>
                <a:extLst>
                  <a:ext uri="{0D108BD9-81ED-4DB2-BD59-A6C34878D82A}">
                    <a16:rowId xmlns:a16="http://schemas.microsoft.com/office/drawing/2014/main" val="2088523037"/>
                  </a:ext>
                </a:extLst>
              </a:tr>
              <a:tr h="914400">
                <a:tc>
                  <a:txBody>
                    <a:bodyPr/>
                    <a:lstStyle/>
                    <a:p>
                      <a:r>
                        <a:rPr lang="en-US" sz="3000" b="1" dirty="0">
                          <a:latin typeface="Calibri" panose="020F0502020204030204" pitchFamily="34" charset="0"/>
                          <a:cs typeface="Calibri" panose="020F0502020204030204" pitchFamily="34" charset="0"/>
                        </a:rPr>
                        <a:t>Manner of His Own Death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Calibri" panose="020F0502020204030204" pitchFamily="34" charset="0"/>
                          <a:cs typeface="Calibri" panose="020F0502020204030204" pitchFamily="34" charset="0"/>
                        </a:rPr>
                        <a:t>Matthew 20:18-19</a:t>
                      </a:r>
                    </a:p>
                  </a:txBody>
                  <a:tcPr anchor="ctr"/>
                </a:tc>
                <a:extLst>
                  <a:ext uri="{0D108BD9-81ED-4DB2-BD59-A6C34878D82A}">
                    <a16:rowId xmlns:a16="http://schemas.microsoft.com/office/drawing/2014/main" val="3167288718"/>
                  </a:ext>
                </a:extLst>
              </a:tr>
              <a:tr h="914400">
                <a:tc>
                  <a:txBody>
                    <a:bodyPr/>
                    <a:lstStyle/>
                    <a:p>
                      <a:r>
                        <a:rPr lang="en-US" sz="3000" b="1" dirty="0">
                          <a:latin typeface="Calibri" panose="020F0502020204030204" pitchFamily="34" charset="0"/>
                          <a:cs typeface="Calibri" panose="020F0502020204030204" pitchFamily="34" charset="0"/>
                        </a:rPr>
                        <a:t>Manner of Disciples’ Deaths</a:t>
                      </a:r>
                    </a:p>
                  </a:txBody>
                  <a:tcPr anchor="ctr"/>
                </a:tc>
                <a:tc>
                  <a:txBody>
                    <a:bodyPr/>
                    <a:lstStyle/>
                    <a:p>
                      <a:r>
                        <a:rPr lang="en-US" sz="3000" dirty="0">
                          <a:latin typeface="Calibri" panose="020F0502020204030204" pitchFamily="34" charset="0"/>
                          <a:cs typeface="Calibri" panose="020F0502020204030204" pitchFamily="34" charset="0"/>
                        </a:rPr>
                        <a:t>John 21:18-22</a:t>
                      </a:r>
                    </a:p>
                  </a:txBody>
                  <a:tcPr anchor="ctr"/>
                </a:tc>
                <a:extLst>
                  <a:ext uri="{0D108BD9-81ED-4DB2-BD59-A6C34878D82A}">
                    <a16:rowId xmlns:a16="http://schemas.microsoft.com/office/drawing/2014/main" val="1287159523"/>
                  </a:ext>
                </a:extLst>
              </a:tr>
              <a:tr h="914400">
                <a:tc>
                  <a:txBody>
                    <a:bodyPr/>
                    <a:lstStyle/>
                    <a:p>
                      <a:r>
                        <a:rPr lang="en-US" sz="3000" b="1" dirty="0">
                          <a:latin typeface="Calibri" panose="020F0502020204030204" pitchFamily="34" charset="0"/>
                          <a:cs typeface="Calibri" panose="020F0502020204030204" pitchFamily="34" charset="0"/>
                        </a:rPr>
                        <a:t>AD 70 Events</a:t>
                      </a:r>
                    </a:p>
                  </a:txBody>
                  <a:tcPr anchor="ctr"/>
                </a:tc>
                <a:tc>
                  <a:txBody>
                    <a:bodyPr/>
                    <a:lstStyle/>
                    <a:p>
                      <a:r>
                        <a:rPr lang="en-US" sz="3000" dirty="0">
                          <a:latin typeface="Calibri" panose="020F0502020204030204" pitchFamily="34" charset="0"/>
                          <a:cs typeface="Calibri" panose="020F0502020204030204" pitchFamily="34" charset="0"/>
                        </a:rPr>
                        <a:t>Luke 19:41-44</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3637030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0D77C-C477-4AE4-9C55-06A77DB43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r>
              <a:rPr lang="en-US" sz="3600" baseline="30000" dirty="0">
                <a:latin typeface="Calibri" panose="020F0502020204030204" pitchFamily="34" charset="0"/>
                <a:cs typeface="Calibri" panose="020F0502020204030204" pitchFamily="34" charset="0"/>
              </a:rPr>
              <a:t>41 “</a:t>
            </a:r>
            <a:r>
              <a:rPr lang="en-US" sz="3600" dirty="0">
                <a:latin typeface="Calibri" panose="020F0502020204030204" pitchFamily="34" charset="0"/>
                <a:cs typeface="Calibri" panose="020F0502020204030204" pitchFamily="34" charset="0"/>
              </a:rPr>
              <a:t>When He approached Jerusalem, He saw the city and wept over it, </a:t>
            </a:r>
            <a:r>
              <a:rPr lang="en-US" sz="3600" baseline="30000" dirty="0">
                <a:latin typeface="Calibri" panose="020F0502020204030204" pitchFamily="34" charset="0"/>
                <a:cs typeface="Calibri" panose="020F0502020204030204" pitchFamily="34" charset="0"/>
              </a:rPr>
              <a:t>42 </a:t>
            </a:r>
            <a:r>
              <a:rPr lang="en-US" sz="3600" dirty="0">
                <a:latin typeface="Calibri" panose="020F0502020204030204" pitchFamily="34" charset="0"/>
                <a:cs typeface="Calibri" panose="020F0502020204030204" pitchFamily="34" charset="0"/>
              </a:rPr>
              <a:t>saying, “If you had known in this day, even you, the things which make for peace! But now they have been hidden from your eyes. </a:t>
            </a:r>
            <a:r>
              <a:rPr lang="en-US" sz="3600" baseline="30000" dirty="0">
                <a:latin typeface="Calibri" panose="020F0502020204030204" pitchFamily="34" charset="0"/>
                <a:cs typeface="Calibri" panose="020F0502020204030204" pitchFamily="34" charset="0"/>
              </a:rPr>
              <a:t>43 </a:t>
            </a:r>
            <a:r>
              <a:rPr lang="en-US" sz="3600" dirty="0">
                <a:latin typeface="Calibri" panose="020F0502020204030204" pitchFamily="34" charset="0"/>
                <a:cs typeface="Calibri" panose="020F0502020204030204" pitchFamily="34" charset="0"/>
              </a:rPr>
              <a:t>For the days will come upon you when </a:t>
            </a:r>
            <a:r>
              <a:rPr lang="en-US" sz="3600" b="1" u="sng" dirty="0">
                <a:solidFill>
                  <a:srgbClr val="FFFFCC"/>
                </a:solidFill>
                <a:latin typeface="Calibri" panose="020F0502020204030204" pitchFamily="34" charset="0"/>
                <a:cs typeface="Calibri" panose="020F0502020204030204" pitchFamily="34" charset="0"/>
              </a:rPr>
              <a:t>your enemies will throw up a barricade against you, and surround you and hem you in on</a:t>
            </a:r>
            <a:r>
              <a:rPr lang="en-US" sz="3600" dirty="0">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9887542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DF1AD6-8C87-478D-9F1B-301BD129E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19:41-44</a:t>
            </a:r>
          </a:p>
          <a:p>
            <a:pPr algn="just"/>
            <a:r>
              <a:rPr lang="en-US" sz="3600" dirty="0">
                <a:latin typeface="Calibri" panose="020F0502020204030204" pitchFamily="34" charset="0"/>
                <a:cs typeface="Calibri" panose="020F0502020204030204" pitchFamily="34" charset="0"/>
              </a:rPr>
              <a:t>. . . </a:t>
            </a:r>
            <a:r>
              <a:rPr lang="en-US" sz="3600" b="1" u="sng" dirty="0">
                <a:solidFill>
                  <a:srgbClr val="FFFFCC"/>
                </a:solidFill>
                <a:latin typeface="Calibri" panose="020F0502020204030204" pitchFamily="34" charset="0"/>
                <a:cs typeface="Calibri" panose="020F0502020204030204" pitchFamily="34" charset="0"/>
              </a:rPr>
              <a:t>every side</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44 </a:t>
            </a:r>
            <a:r>
              <a:rPr lang="en-US" sz="3600" dirty="0">
                <a:latin typeface="Calibri" panose="020F0502020204030204" pitchFamily="34" charset="0"/>
                <a:cs typeface="Calibri" panose="020F0502020204030204" pitchFamily="34" charset="0"/>
              </a:rPr>
              <a:t>and they will level you to the ground and </a:t>
            </a:r>
            <a:r>
              <a:rPr lang="en-US" sz="3600" b="1" u="sng" dirty="0">
                <a:solidFill>
                  <a:srgbClr val="FFFFCC"/>
                </a:solidFill>
                <a:latin typeface="Calibri" panose="020F0502020204030204" pitchFamily="34" charset="0"/>
                <a:cs typeface="Calibri" panose="020F0502020204030204" pitchFamily="34" charset="0"/>
              </a:rPr>
              <a:t>your children within you, and they will not leave in you one stone upon another</a:t>
            </a:r>
            <a:r>
              <a:rPr lang="en-US" sz="3600" dirty="0">
                <a:latin typeface="Calibri" panose="020F0502020204030204" pitchFamily="34" charset="0"/>
                <a:cs typeface="Calibri" panose="020F0502020204030204" pitchFamily="34" charset="0"/>
              </a:rPr>
              <a:t>, because you did not recognize the time of your visitation.”</a:t>
            </a:r>
          </a:p>
        </p:txBody>
      </p:sp>
      <p:pic>
        <p:nvPicPr>
          <p:cNvPr id="3" name="Picture 2">
            <a:extLst>
              <a:ext uri="{FF2B5EF4-FFF2-40B4-BE49-F238E27FC236}">
                <a16:creationId xmlns:a16="http://schemas.microsoft.com/office/drawing/2014/main" id="{CAB920E7-112F-446F-A6B9-6D5661D9F55D}"/>
              </a:ext>
            </a:extLst>
          </p:cNvPr>
          <p:cNvPicPr>
            <a:picLocks noChangeAspect="1"/>
          </p:cNvPicPr>
          <p:nvPr/>
        </p:nvPicPr>
        <p:blipFill>
          <a:blip r:embed="rId3"/>
          <a:stretch>
            <a:fillRect/>
          </a:stretch>
        </p:blipFill>
        <p:spPr>
          <a:xfrm>
            <a:off x="4694712" y="2971800"/>
            <a:ext cx="2802577" cy="1828800"/>
          </a:xfrm>
          <a:prstGeom prst="rect">
            <a:avLst/>
          </a:prstGeom>
          <a:ln>
            <a:solidFill>
              <a:schemeClr val="tx1"/>
            </a:solidFill>
          </a:ln>
        </p:spPr>
      </p:pic>
    </p:spTree>
    <p:extLst>
      <p:ext uri="{BB962C8B-B14F-4D97-AF65-F5344CB8AC3E}">
        <p14:creationId xmlns:p14="http://schemas.microsoft.com/office/powerpoint/2010/main" val="21672117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CB8BC-E320-44BC-A2FE-22E3A653EC03}"/>
              </a:ext>
            </a:extLst>
          </p:cNvPr>
          <p:cNvPicPr>
            <a:picLocks noChangeAspect="1"/>
          </p:cNvPicPr>
          <p:nvPr/>
        </p:nvPicPr>
        <p:blipFill>
          <a:blip r:embed="rId2"/>
          <a:stretch>
            <a:fillRect/>
          </a:stretch>
        </p:blipFill>
        <p:spPr>
          <a:xfrm>
            <a:off x="1641589" y="421803"/>
            <a:ext cx="8908825" cy="5943600"/>
          </a:xfrm>
          <a:prstGeom prst="rect">
            <a:avLst/>
          </a:prstGeom>
        </p:spPr>
      </p:pic>
    </p:spTree>
    <p:extLst>
      <p:ext uri="{BB962C8B-B14F-4D97-AF65-F5344CB8AC3E}">
        <p14:creationId xmlns:p14="http://schemas.microsoft.com/office/powerpoint/2010/main" val="4651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1" y="176463"/>
          <a:ext cx="8991599" cy="6505074"/>
        </p:xfrm>
        <a:graphic>
          <a:graphicData uri="http://schemas.openxmlformats.org/drawingml/2006/table">
            <a:tbl>
              <a:tblPr firstRow="1" bandRow="1">
                <a:tableStyleId>{073A0DAA-6AF3-43AB-8588-CEC1D06C72B9}</a:tableStyleId>
              </a:tblPr>
              <a:tblGrid>
                <a:gridCol w="2893848">
                  <a:extLst>
                    <a:ext uri="{9D8B030D-6E8A-4147-A177-3AD203B41FA5}">
                      <a16:colId xmlns:a16="http://schemas.microsoft.com/office/drawing/2014/main" val="1428814638"/>
                    </a:ext>
                  </a:extLst>
                </a:gridCol>
                <a:gridCol w="2893848">
                  <a:extLst>
                    <a:ext uri="{9D8B030D-6E8A-4147-A177-3AD203B41FA5}">
                      <a16:colId xmlns:a16="http://schemas.microsoft.com/office/drawing/2014/main" val="450372001"/>
                    </a:ext>
                  </a:extLst>
                </a:gridCol>
                <a:gridCol w="3203903">
                  <a:extLst>
                    <a:ext uri="{9D8B030D-6E8A-4147-A177-3AD203B41FA5}">
                      <a16:colId xmlns:a16="http://schemas.microsoft.com/office/drawing/2014/main" val="3560513311"/>
                    </a:ext>
                  </a:extLst>
                </a:gridCol>
              </a:tblGrid>
              <a:tr h="768745">
                <a:tc gridSpan="3">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 24 / REV 6 PARALLELS</a:t>
                      </a:r>
                    </a:p>
                  </a:txBody>
                  <a:tcPr marT="45723" marB="45723" anchor="ctr" horzOverflow="overflow"/>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tc>
                <a:extLst>
                  <a:ext uri="{0D108BD9-81ED-4DB2-BD59-A6C34878D82A}">
                    <a16:rowId xmlns:a16="http://schemas.microsoft.com/office/drawing/2014/main" val="1673481748"/>
                  </a:ext>
                </a:extLst>
              </a:tr>
              <a:tr h="687827">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66"/>
                          </a:solidFill>
                          <a:effectLst/>
                          <a:latin typeface="Calibri" panose="020F0502020204030204" pitchFamily="34" charset="0"/>
                          <a:cs typeface="Calibri" panose="020F0502020204030204" pitchFamily="34" charset="0"/>
                        </a:rPr>
                        <a:t>Seal judgments</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(Rev 6)</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348412215"/>
                  </a:ext>
                </a:extLst>
              </a:tr>
              <a:tr h="687827">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False Christ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24:5</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6:2</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03953039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6:3-4</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30757281"/>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6:5-6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86192265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6:7-8</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450059786"/>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24:9-13</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6:9-11</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2128750757"/>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6:12-17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5160276"/>
                  </a:ext>
                </a:extLst>
              </a:tr>
              <a:tr h="64736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24:14</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7:1-9</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953082166"/>
                  </a:ext>
                </a:extLst>
              </a:tr>
            </a:tbl>
          </a:graphicData>
        </a:graphic>
      </p:graphicFrame>
    </p:spTree>
    <p:extLst>
      <p:ext uri="{BB962C8B-B14F-4D97-AF65-F5344CB8AC3E}">
        <p14:creationId xmlns:p14="http://schemas.microsoft.com/office/powerpoint/2010/main" val="191972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4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550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371600"/>
          </a:xfrm>
        </p:spPr>
        <p:txBody>
          <a:bodyPr/>
          <a:lstStyle/>
          <a:p>
            <a:pPr algn="ctr"/>
            <a:r>
              <a:rPr lang="en-US" sz="3600" dirty="0">
                <a:effectLst>
                  <a:outerShdw blurRad="38100" dist="38100" dir="2700000" algn="tl">
                    <a:srgbClr val="000000">
                      <a:alpha val="43137"/>
                    </a:srgbClr>
                  </a:outerShdw>
                </a:effectLst>
              </a:rPr>
              <a:t>Cornelius Tacitus</a:t>
            </a:r>
            <a:br>
              <a:rPr lang="en-US" sz="3600" dirty="0">
                <a:effectLst>
                  <a:outerShdw blurRad="38100" dist="38100" dir="2700000" algn="tl">
                    <a:srgbClr val="000000">
                      <a:alpha val="43137"/>
                    </a:srgbClr>
                  </a:outerShdw>
                </a:effectLst>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(AD 55‒120)</a:t>
            </a:r>
            <a:b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br>
            <a:r>
              <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Annals XV, 44</a:t>
            </a:r>
          </a:p>
        </p:txBody>
      </p:sp>
      <p:sp>
        <p:nvSpPr>
          <p:cNvPr id="16387" name="Rectangle 3"/>
          <p:cNvSpPr>
            <a:spLocks noGrp="1" noChangeArrowheads="1"/>
          </p:cNvSpPr>
          <p:nvPr>
            <p:ph type="body" idx="1"/>
          </p:nvPr>
        </p:nvSpPr>
        <p:spPr>
          <a:xfrm>
            <a:off x="609600" y="1661160"/>
            <a:ext cx="10972800" cy="466344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Christians by the populace. Christus, from whom the name had its origin, suffered the extreme penalty during the reign of Tiberius at the hands of one of our procurators, </a:t>
            </a:r>
            <a:r>
              <a:rPr lang="en-US" b="1" u="sng" dirty="0">
                <a:solidFill>
                  <a:srgbClr val="FFFFCC"/>
                </a:solidFill>
                <a:effectLst>
                  <a:outerShdw blurRad="38100" dist="38100" dir="2700000" algn="tl">
                    <a:srgbClr val="000000">
                      <a:alpha val="43137"/>
                    </a:srgbClr>
                  </a:outerShdw>
                </a:effectLst>
              </a:rPr>
              <a:t>Pontius Pilatus</a:t>
            </a:r>
            <a:r>
              <a:rPr lang="en-US" dirty="0">
                <a:effectLst>
                  <a:outerShdw blurRad="38100" dist="38100" dir="2700000" algn="tl">
                    <a:srgbClr val="000000">
                      <a:alpha val="43137"/>
                    </a:srgbClr>
                  </a:outerShdw>
                </a:effectLst>
              </a:rPr>
              <a:t>, and a most mischievous superstition, thus checked for the moment, again broke out not only in </a:t>
            </a:r>
            <a:r>
              <a:rPr lang="en-US" b="1" u="sng" dirty="0">
                <a:solidFill>
                  <a:srgbClr val="FFFFCC"/>
                </a:solidFill>
                <a:effectLst>
                  <a:outerShdw blurRad="38100" dist="38100" dir="2700000" algn="tl">
                    <a:srgbClr val="000000">
                      <a:alpha val="43137"/>
                    </a:srgbClr>
                  </a:outerShdw>
                </a:effectLst>
              </a:rPr>
              <a:t>Judea</a:t>
            </a:r>
            <a:r>
              <a:rPr lang="en-US" dirty="0">
                <a:effectLst>
                  <a:outerShdw blurRad="38100" dist="38100" dir="2700000" algn="tl">
                    <a:srgbClr val="000000">
                      <a:alpha val="43137"/>
                    </a:srgbClr>
                  </a:outerShdw>
                </a:effectLst>
              </a:rPr>
              <a:t>, the first source of the evil, but even in Rome, where all things hideous and shameful from every part of the world find their </a:t>
            </a:r>
            <a:r>
              <a:rPr lang="en-US" dirty="0" err="1">
                <a:effectLst>
                  <a:outerShdw blurRad="38100" dist="38100" dir="2700000" algn="tl">
                    <a:srgbClr val="000000">
                      <a:alpha val="43137"/>
                    </a:srgbClr>
                  </a:outerShdw>
                </a:effectLst>
              </a:rPr>
              <a:t>centre</a:t>
            </a:r>
            <a:r>
              <a:rPr lang="en-US" dirty="0">
                <a:effectLst>
                  <a:outerShdw blurRad="38100" dist="38100" dir="2700000" algn="tl">
                    <a:srgbClr val="000000">
                      <a:alpha val="43137"/>
                    </a:srgbClr>
                  </a:outerShdw>
                </a:effectLst>
              </a:rPr>
              <a:t> and become popular.</a:t>
            </a:r>
            <a:r>
              <a:rPr lang="en-US"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65247"/>
            <a:ext cx="884782" cy="1306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5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972800" cy="48768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Jesus, a wise man, if indeed one ought to call him a man. For he was one who performed surprising deeds and was a teacher of such people as accept the truth gladly. He won over many Jews and many of the Greeks. He was the Christ. And when, upon the accusation of the principal men among us, </a:t>
            </a:r>
            <a:r>
              <a:rPr lang="en-US" sz="3100" b="1" u="sng" dirty="0">
                <a:solidFill>
                  <a:srgbClr val="FFFFCC"/>
                </a:solidFill>
                <a:effectLst>
                  <a:outerShdw blurRad="38100" dist="38100" dir="2700000" algn="tl">
                    <a:srgbClr val="000000">
                      <a:alpha val="43137"/>
                    </a:srgbClr>
                  </a:outerShdw>
                </a:effectLst>
              </a:rPr>
              <a:t>Pilate</a:t>
            </a:r>
            <a:r>
              <a:rPr lang="en-US" sz="3100" dirty="0">
                <a:effectLst>
                  <a:outerShdw blurRad="38100" dist="38100" dir="2700000" algn="tl">
                    <a:srgbClr val="000000">
                      <a:alpha val="43137"/>
                    </a:srgbClr>
                  </a:outerShdw>
                </a:effectLst>
              </a:rPr>
              <a:t> had condemned him to a </a:t>
            </a:r>
            <a:r>
              <a:rPr lang="en-US" sz="3100" b="1" u="sng" dirty="0">
                <a:solidFill>
                  <a:srgbClr val="FFFFCC"/>
                </a:solidFill>
                <a:effectLst>
                  <a:outerShdw blurRad="38100" dist="38100" dir="2700000" algn="tl">
                    <a:srgbClr val="000000">
                      <a:alpha val="43137"/>
                    </a:srgbClr>
                  </a:outerShdw>
                </a:effectLst>
              </a:rPr>
              <a:t>cross</a:t>
            </a:r>
            <a:r>
              <a:rPr lang="en-US" sz="31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 </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814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rot="5400000">
            <a:off x="1981201" y="2057402"/>
            <a:ext cx="4202723" cy="4202723"/>
          </a:xfr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462406" y="-1607926"/>
            <a:ext cx="1267188" cy="5245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304606" y="2381007"/>
            <a:ext cx="4202722" cy="3555513"/>
          </a:xfrm>
          <a:prstGeom prst="rect">
            <a:avLst/>
          </a:prstGeom>
        </p:spPr>
      </p:pic>
    </p:spTree>
    <p:extLst>
      <p:ext uri="{BB962C8B-B14F-4D97-AF65-F5344CB8AC3E}">
        <p14:creationId xmlns:p14="http://schemas.microsoft.com/office/powerpoint/2010/main" val="2183834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10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effectLst>
                  <a:outerShdw blurRad="38100" dist="38100" dir="2700000" algn="tl">
                    <a:srgbClr val="000000">
                      <a:alpha val="43137"/>
                    </a:srgbClr>
                  </a:outerShdw>
                </a:effectLst>
              </a:rPr>
              <a:t>The Incomparable Christ</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Anonymous</a:t>
            </a:r>
            <a:endParaRPr lang="en-US" sz="2000" dirty="0">
              <a:solidFill>
                <a:schemeClr val="tx1"/>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609600" y="1295400"/>
            <a:ext cx="10972800" cy="5486400"/>
          </a:xfrm>
        </p:spPr>
        <p:txBody>
          <a:bodyPr/>
          <a:lstStyle/>
          <a:p>
            <a:pPr marL="0" indent="0" algn="just">
              <a:buNone/>
              <a:defRPr/>
            </a:pPr>
            <a:r>
              <a:rPr lang="en-US" dirty="0">
                <a:effectLst>
                  <a:outerShdw blurRad="38100" dist="38100" dir="2700000" algn="tl">
                    <a:srgbClr val="000000">
                      <a:alpha val="43137"/>
                    </a:srgbClr>
                  </a:outerShdw>
                </a:effectLst>
              </a:rPr>
              <a:t>“He never wrote a book, and yet all the libraries of the country could not hold the books that have been written about Him. He never wrote a song, and yet He has furnished the theme for more songs than all the song writers combined. He never founded a college, but all the schools put together cannot boast of having as many students. He never marshaled an army, nor drafted a soldier, nor fired a gun; and yet no leader ever had more volunteers who have, under His orders, made more rebels stack arms and surrender without a shot fired. He never practiced psychiatry, and yet He healed more broken hearts than all the doctors far and near.</a:t>
            </a:r>
            <a:r>
              <a:rPr lang="en-US"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2994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C1077-AB87-4890-A0D3-6A05AF1BE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293757"/>
          </a:xfrm>
          <a:prstGeom prst="rect">
            <a:avLst/>
          </a:prstGeom>
          <a:noFill/>
          <a:ln w="28575">
            <a:noFill/>
            <a:miter lim="800000"/>
            <a:headEnd/>
            <a:tailEnd/>
          </a:ln>
        </p:spPr>
        <p:txBody>
          <a:bodyPr wrap="square">
            <a:spAutoFit/>
          </a:bodyPr>
          <a:lstStyle/>
          <a:p>
            <a:pPr algn="ctr" defTabSz="68580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5:21-22</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heard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ancients were told, ‘You shall not commit murder’ and ‘Whoever commits murder shall be liable to the court.’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everyone who is angry with his brother shall be guilty before the court; and whoever says to his brother, ‘You good-for-nothing,’ shall be guilty before the supreme court; and whoever says, ‘You fool,’ shall be guilty enough to go into the fiery hell.”</a:t>
            </a:r>
          </a:p>
        </p:txBody>
      </p:sp>
    </p:spTree>
    <p:extLst>
      <p:ext uri="{BB962C8B-B14F-4D97-AF65-F5344CB8AC3E}">
        <p14:creationId xmlns:p14="http://schemas.microsoft.com/office/powerpoint/2010/main" val="698696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7D069-E491-4830-BF30-8A8EC777B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5:27-28</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heard that it was said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shall not commit adultery’;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everyone who looks at a woman with lust for her has already committed adultery with her in his heart.”</a:t>
            </a:r>
          </a:p>
        </p:txBody>
      </p:sp>
    </p:spTree>
    <p:extLst>
      <p:ext uri="{BB962C8B-B14F-4D97-AF65-F5344CB8AC3E}">
        <p14:creationId xmlns:p14="http://schemas.microsoft.com/office/powerpoint/2010/main" val="320513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501675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My views ... are the result of a life of inquiry and reflection, and very different from the anti-Christian system imputed to me by those who know nothing of my opinions. To the corruptions of Christianity, I am, indeed, opposed; but not to the genuine precepts of Jesus Himself. I am a Christian in the only sense in which He wished any one to be; sincerely attached to his doctrines in preference to all others...His system of morals...if filled up in the style and spirit of the rich fragments He left us, would be the most perfect and sublime that has ever been taught by man...His moral doctrines...were more pure and . . .</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Jefferson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90685"/>
            <a:ext cx="10972800" cy="4524315"/>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perfect than those of the most correct of the philosophers...gathering all into one family under the bonds of love, charity, peace, common wants and common aids. A development of this head will evince the peculiar superiority of the system of Jesus over all others. The precepts of philosophy, and of the Hebrew code, laid hold of actions only. </a:t>
            </a:r>
            <a:r>
              <a:rPr lang="en-US" sz="3200" b="1" u="sng" dirty="0">
                <a:solidFill>
                  <a:srgbClr val="FFFFCC"/>
                </a:solidFill>
                <a:latin typeface="Calibri" panose="020F0502020204030204" pitchFamily="34" charset="0"/>
                <a:cs typeface="Calibri" panose="020F0502020204030204" pitchFamily="34" charset="0"/>
              </a:rPr>
              <a:t>He pushed his </a:t>
            </a:r>
            <a:r>
              <a:rPr lang="en-US" sz="3200" b="1" u="sng" dirty="0" err="1">
                <a:solidFill>
                  <a:srgbClr val="FFFFCC"/>
                </a:solidFill>
                <a:latin typeface="Calibri" panose="020F0502020204030204" pitchFamily="34" charset="0"/>
                <a:cs typeface="Calibri" panose="020F0502020204030204" pitchFamily="34" charset="0"/>
              </a:rPr>
              <a:t>scrutinies</a:t>
            </a:r>
            <a:r>
              <a:rPr lang="en-US" sz="3200" b="1" u="sng" dirty="0">
                <a:solidFill>
                  <a:srgbClr val="FFFFCC"/>
                </a:solidFill>
                <a:latin typeface="Calibri" panose="020F0502020204030204" pitchFamily="34" charset="0"/>
                <a:cs typeface="Calibri" panose="020F0502020204030204" pitchFamily="34" charset="0"/>
              </a:rPr>
              <a:t> into the heart of man; erected his tribunal in the region of his thoughts, and purified the waters at the fountain head</a:t>
            </a:r>
            <a:r>
              <a:rPr lang="en-US" sz="3200" dirty="0">
                <a:latin typeface="Calibri" panose="020F0502020204030204" pitchFamily="34" charset="0"/>
                <a:cs typeface="Calibri" panose="020F0502020204030204" pitchFamily="34" charset="0"/>
              </a:rPr>
              <a:t>.”</a:t>
            </a:r>
          </a:p>
        </p:txBody>
      </p:sp>
      <p:sp>
        <p:nvSpPr>
          <p:cNvPr id="55299" name="TextBox 4"/>
          <p:cNvSpPr txBox="1">
            <a:spLocks noChangeArrowheads="1"/>
          </p:cNvSpPr>
          <p:nvPr/>
        </p:nvSpPr>
        <p:spPr bwMode="auto">
          <a:xfrm>
            <a:off x="1752600" y="6413526"/>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Jefferson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97FB6D77-CAA0-4F1D-81E0-29B27933F25E}"/>
              </a:ext>
            </a:extLst>
          </p:cNvPr>
          <p:cNvSpPr txBox="1">
            <a:spLocks/>
          </p:cNvSpPr>
          <p:nvPr/>
        </p:nvSpPr>
        <p:spPr bwMode="auto">
          <a:xfrm>
            <a:off x="4267200" y="228601"/>
            <a:ext cx="36576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solidFill>
                  <a:srgbClr val="00FFFF"/>
                </a:solidFill>
                <a:effectLst>
                  <a:outerShdw blurRad="38100" dist="38100" dir="2700000" algn="tl">
                    <a:srgbClr val="000000">
                      <a:alpha val="43137"/>
                    </a:srgbClr>
                  </a:outerShdw>
                </a:effectLst>
                <a:cs typeface="Calibri" panose="020F0502020204030204" pitchFamily="34" charset="0"/>
              </a:rPr>
              <a:t>Thomas Jefferson</a:t>
            </a:r>
            <a:endParaRPr 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pic>
        <p:nvPicPr>
          <p:cNvPr id="8" name="Picture 4" descr="http://upload.wikimedia.org/wikipedia/commons/1/1e/Thomas_Jefferson_by_Rembrandt_Peale,_1800.jpg">
            <a:extLst>
              <a:ext uri="{FF2B5EF4-FFF2-40B4-BE49-F238E27FC236}">
                <a16:creationId xmlns:a16="http://schemas.microsoft.com/office/drawing/2014/main" id="{CA4912B8-B84C-4352-A172-DE24F97512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22859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07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279E61-EDBF-482D-B426-0BD3102D9009}"/>
              </a:ext>
            </a:extLst>
          </p:cNvPr>
          <p:cNvPicPr>
            <a:picLocks noChangeAspect="1"/>
          </p:cNvPicPr>
          <p:nvPr/>
        </p:nvPicPr>
        <p:blipFill>
          <a:blip r:embed="rId2"/>
          <a:stretch>
            <a:fillRect/>
          </a:stretch>
        </p:blipFill>
        <p:spPr>
          <a:xfrm>
            <a:off x="3011157" y="115537"/>
            <a:ext cx="6169687" cy="6626926"/>
          </a:xfrm>
          <a:prstGeom prst="rect">
            <a:avLst/>
          </a:prstGeom>
        </p:spPr>
      </p:pic>
    </p:spTree>
    <p:extLst>
      <p:ext uri="{BB962C8B-B14F-4D97-AF65-F5344CB8AC3E}">
        <p14:creationId xmlns:p14="http://schemas.microsoft.com/office/powerpoint/2010/main" val="17672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87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BA659B-3C4B-4B42-A86D-1DC3593224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man came to Jesus by night and said to Him, “Rabbi, we know that You have come from God as a teacher; for no one can do these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do unless God is with him.”</a:t>
            </a:r>
          </a:p>
        </p:txBody>
      </p:sp>
      <p:pic>
        <p:nvPicPr>
          <p:cNvPr id="3" name="Picture 2">
            <a:extLst>
              <a:ext uri="{FF2B5EF4-FFF2-40B4-BE49-F238E27FC236}">
                <a16:creationId xmlns:a16="http://schemas.microsoft.com/office/drawing/2014/main" id="{782F90C0-D290-413F-8409-198EE77079A7}"/>
              </a:ext>
            </a:extLst>
          </p:cNvPr>
          <p:cNvPicPr>
            <a:picLocks noChangeAspect="1"/>
          </p:cNvPicPr>
          <p:nvPr/>
        </p:nvPicPr>
        <p:blipFill>
          <a:blip r:embed="rId3"/>
          <a:stretch>
            <a:fillRect/>
          </a:stretch>
        </p:blipFill>
        <p:spPr>
          <a:xfrm>
            <a:off x="4550104" y="2590800"/>
            <a:ext cx="3091793" cy="2286000"/>
          </a:xfrm>
          <a:prstGeom prst="rect">
            <a:avLst/>
          </a:prstGeom>
          <a:ln>
            <a:solidFill>
              <a:schemeClr val="tx1"/>
            </a:solidFill>
          </a:ln>
        </p:spPr>
      </p:pic>
    </p:spTree>
    <p:extLst>
      <p:ext uri="{BB962C8B-B14F-4D97-AF65-F5344CB8AC3E}">
        <p14:creationId xmlns:p14="http://schemas.microsoft.com/office/powerpoint/2010/main" val="408437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2CAFE9-0D06-4530-B56E-B9D916F72F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11:2-6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when John, while imprisoned,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heard of the works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sent word by his disciples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to Him, ‘Are You the Expected One, or shall we look for someone else?’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them, ’Go and report to John what you hear and see: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blind receive sight and the lame walk, the lepers are cleansed and the deaf hear the dead are raised up, and the poor have the . . .</a:t>
            </a:r>
          </a:p>
        </p:txBody>
      </p:sp>
    </p:spTree>
    <p:extLst>
      <p:ext uri="{BB962C8B-B14F-4D97-AF65-F5344CB8AC3E}">
        <p14:creationId xmlns:p14="http://schemas.microsoft.com/office/powerpoint/2010/main" val="104136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3FD19-22E4-43FC-8E0D-D7472748C4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11:2-6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gospel preached to them.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blessed is he who does not take offense at Me.’”</a:t>
            </a:r>
          </a:p>
        </p:txBody>
      </p:sp>
      <p:pic>
        <p:nvPicPr>
          <p:cNvPr id="3" name="Picture 2">
            <a:extLst>
              <a:ext uri="{FF2B5EF4-FFF2-40B4-BE49-F238E27FC236}">
                <a16:creationId xmlns:a16="http://schemas.microsoft.com/office/drawing/2014/main" id="{BFDF6021-E75F-46E5-8495-DBA3D95B2266}"/>
              </a:ext>
            </a:extLst>
          </p:cNvPr>
          <p:cNvPicPr>
            <a:picLocks noChangeAspect="1"/>
          </p:cNvPicPr>
          <p:nvPr/>
        </p:nvPicPr>
        <p:blipFill>
          <a:blip r:embed="rId3"/>
          <a:stretch>
            <a:fillRect/>
          </a:stretch>
        </p:blipFill>
        <p:spPr>
          <a:xfrm>
            <a:off x="5090859" y="2133600"/>
            <a:ext cx="2010283" cy="2743200"/>
          </a:xfrm>
          <a:prstGeom prst="rect">
            <a:avLst/>
          </a:prstGeom>
          <a:ln>
            <a:solidFill>
              <a:schemeClr val="tx1"/>
            </a:solidFill>
          </a:ln>
        </p:spPr>
      </p:pic>
    </p:spTree>
    <p:extLst>
      <p:ext uri="{BB962C8B-B14F-4D97-AF65-F5344CB8AC3E}">
        <p14:creationId xmlns:p14="http://schemas.microsoft.com/office/powerpoint/2010/main" val="65304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1A700-6AA1-42E5-A905-C11DA19154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2:22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 of Israel, listen to these words: Jesus the Nazarene, a man attested to you by God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and wonders and 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God performed through Him in your midst, just as you yourselves know.”</a:t>
            </a:r>
          </a:p>
        </p:txBody>
      </p:sp>
    </p:spTree>
    <p:extLst>
      <p:ext uri="{BB962C8B-B14F-4D97-AF65-F5344CB8AC3E}">
        <p14:creationId xmlns:p14="http://schemas.microsoft.com/office/powerpoint/2010/main" val="40759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7E23F-6F84-46F2-A333-36E024AE3D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7650" name="Rectangle 3">
            <a:extLst>
              <a:ext uri="{FF2B5EF4-FFF2-40B4-BE49-F238E27FC236}">
                <a16:creationId xmlns:a16="http://schemas.microsoft.com/office/drawing/2014/main" id="{1BBD5D79-810F-4C31-9E76-98617E3595F1}"/>
              </a:ext>
            </a:extLst>
          </p:cNvPr>
          <p:cNvSpPr>
            <a:spLocks noGrp="1"/>
          </p:cNvSpPr>
          <p:nvPr>
            <p:ph type="body" idx="4294967295"/>
          </p:nvPr>
        </p:nvSpPr>
        <p:spPr>
          <a:xfrm>
            <a:off x="609600" y="0"/>
            <a:ext cx="10972800" cy="3657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“Therefore many other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signs</a:t>
            </a:r>
            <a:r>
              <a:rPr lang="en-US" sz="3600" dirty="0">
                <a:effectLst>
                  <a:outerShdw blurRad="38100" dist="38100" dir="2700000" algn="tl">
                    <a:srgbClr val="000000">
                      <a:alpha val="43137"/>
                    </a:srgbClr>
                  </a:outerShdw>
                </a:effectLst>
                <a:cs typeface="Calibri" panose="020F0502020204030204" pitchFamily="34" charset="0"/>
              </a:rPr>
              <a:t> Jesus also performed in the presence of the disciples, which are not written in this book; but these have been written so that you may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believe</a:t>
            </a:r>
            <a:r>
              <a:rPr lang="en-US" sz="3600" dirty="0">
                <a:effectLst>
                  <a:outerShdw blurRad="38100" dist="38100" dir="2700000" algn="tl">
                    <a:srgbClr val="000000">
                      <a:alpha val="43137"/>
                    </a:srgbClr>
                  </a:outerShdw>
                </a:effectLst>
                <a:cs typeface="Calibri" panose="020F0502020204030204" pitchFamily="34" charset="0"/>
              </a:rPr>
              <a:t> that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Jesus is the Christ, the Son of God</a:t>
            </a:r>
            <a:r>
              <a:rPr lang="en-US" sz="3600" dirty="0">
                <a:effectLst>
                  <a:outerShdw blurRad="38100" dist="38100" dir="2700000" algn="tl">
                    <a:srgbClr val="000000">
                      <a:alpha val="43137"/>
                    </a:srgbClr>
                  </a:outerShdw>
                </a:effectLst>
                <a:cs typeface="Calibri" panose="020F0502020204030204" pitchFamily="34" charset="0"/>
              </a:rPr>
              <a:t>; and that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believing</a:t>
            </a:r>
            <a:r>
              <a:rPr lang="en-US" sz="3600" dirty="0">
                <a:effectLst>
                  <a:outerShdw blurRad="38100" dist="38100" dir="2700000" algn="tl">
                    <a:srgbClr val="000000">
                      <a:alpha val="43137"/>
                    </a:srgbClr>
                  </a:outerShdw>
                </a:effectLst>
                <a:cs typeface="Calibri" panose="020F0502020204030204" pitchFamily="34" charset="0"/>
              </a:rPr>
              <a:t> you may have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life</a:t>
            </a:r>
            <a:r>
              <a:rPr lang="en-US" sz="3600" dirty="0">
                <a:effectLst>
                  <a:outerShdw blurRad="38100" dist="38100" dir="2700000" algn="tl">
                    <a:srgbClr val="000000">
                      <a:alpha val="43137"/>
                    </a:srgbClr>
                  </a:outerShdw>
                </a:effectLst>
                <a:cs typeface="Calibri" panose="020F0502020204030204" pitchFamily="34" charset="0"/>
              </a:rPr>
              <a:t> in His name.”</a:t>
            </a:r>
          </a:p>
        </p:txBody>
      </p:sp>
      <p:pic>
        <p:nvPicPr>
          <p:cNvPr id="5126" name="Picture 6" descr="http://www.maggiesnotebook.com/wp-content/uploads/2011/08/Apostle_John_35.jpg">
            <a:extLst>
              <a:ext uri="{FF2B5EF4-FFF2-40B4-BE49-F238E27FC236}">
                <a16:creationId xmlns:a16="http://schemas.microsoft.com/office/drawing/2014/main" id="{F023F11B-66E4-41B9-9CFA-B4C17464B2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7882" y="3672840"/>
            <a:ext cx="1056237" cy="128016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BF976F1-C419-45F3-827F-4465F821CC32}"/>
              </a:ext>
            </a:extLst>
          </p:cNvPr>
          <p:cNvSpPr>
            <a:spLocks noGrp="1" noChangeArrowheads="1"/>
          </p:cNvSpPr>
          <p:nvPr>
            <p:ph type="title"/>
          </p:nvPr>
        </p:nvSpPr>
        <p:spPr>
          <a:xfrm>
            <a:off x="2209800" y="228600"/>
            <a:ext cx="7772400" cy="457200"/>
          </a:xfrm>
        </p:spPr>
        <p:txBody>
          <a:bodyPr/>
          <a:lstStyle/>
          <a:p>
            <a:pPr algn="ctr"/>
            <a:r>
              <a:rPr lang="en-US" altLang="en-US" sz="2800" dirty="0"/>
              <a:t>“SEVEN SIGNS” in Gospel of John</a:t>
            </a:r>
          </a:p>
        </p:txBody>
      </p:sp>
      <p:graphicFrame>
        <p:nvGraphicFramePr>
          <p:cNvPr id="15398" name="Group 38">
            <a:extLst>
              <a:ext uri="{FF2B5EF4-FFF2-40B4-BE49-F238E27FC236}">
                <a16:creationId xmlns:a16="http://schemas.microsoft.com/office/drawing/2014/main" id="{CB31F8C7-A637-4EF8-AF89-D8F4F9821DB8}"/>
              </a:ext>
            </a:extLst>
          </p:cNvPr>
          <p:cNvGraphicFramePr>
            <a:graphicFrameLocks noGrp="1"/>
          </p:cNvGraphicFramePr>
          <p:nvPr>
            <p:extLst>
              <p:ext uri="{D42A27DB-BD31-4B8C-83A1-F6EECF244321}">
                <p14:modId xmlns:p14="http://schemas.microsoft.com/office/powerpoint/2010/main" val="4250942668"/>
              </p:ext>
            </p:extLst>
          </p:nvPr>
        </p:nvGraphicFramePr>
        <p:xfrm>
          <a:off x="3048000" y="838201"/>
          <a:ext cx="5981700" cy="5634041"/>
        </p:xfrm>
        <a:graphic>
          <a:graphicData uri="http://schemas.openxmlformats.org/drawingml/2006/table">
            <a:tbl>
              <a:tblPr/>
              <a:tblGrid>
                <a:gridCol w="49530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 Changing Water into Wine</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2:11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 Healing official’s son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4:46-54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3. Healing an invalid at the Pool of Bethesda</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5:1-18</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 Feeding the 5,000</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6:5-14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 Walking on water</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6:16-21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 Healing a blind man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9:1-7</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7. Raising dead Lazarus</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11:1-45</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bl>
          </a:graphicData>
        </a:graphic>
      </p:graphicFrame>
      <p:pic>
        <p:nvPicPr>
          <p:cNvPr id="63517" name="Picture 29" descr="Copy of jesusheals[1]">
            <a:extLst>
              <a:ext uri="{FF2B5EF4-FFF2-40B4-BE49-F238E27FC236}">
                <a16:creationId xmlns:a16="http://schemas.microsoft.com/office/drawing/2014/main" id="{FD00FA6C-9C28-4F1A-8A7F-D1173BD2ACD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9220200" y="2667000"/>
            <a:ext cx="1130300" cy="1524000"/>
          </a:xfrm>
        </p:spPr>
      </p:pic>
      <p:pic>
        <p:nvPicPr>
          <p:cNvPr id="63518" name="Picture 30" descr="j0242529">
            <a:extLst>
              <a:ext uri="{FF2B5EF4-FFF2-40B4-BE49-F238E27FC236}">
                <a16:creationId xmlns:a16="http://schemas.microsoft.com/office/drawing/2014/main" id="{EADEB30F-75BF-43F6-8037-D44BD98B99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53526" y="838200"/>
            <a:ext cx="1152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31" descr="j0242629">
            <a:extLst>
              <a:ext uri="{FF2B5EF4-FFF2-40B4-BE49-F238E27FC236}">
                <a16:creationId xmlns:a16="http://schemas.microsoft.com/office/drawing/2014/main" id="{7F71135C-8554-400C-889F-814949FD4B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93188" y="4684714"/>
            <a:ext cx="137001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2" descr="j0193980">
            <a:extLst>
              <a:ext uri="{FF2B5EF4-FFF2-40B4-BE49-F238E27FC236}">
                <a16:creationId xmlns:a16="http://schemas.microsoft.com/office/drawing/2014/main" id="{B328A40D-4050-4F6D-83F8-23D2105AA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8800" y="381000"/>
            <a:ext cx="952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3" descr="j0194036">
            <a:extLst>
              <a:ext uri="{FF2B5EF4-FFF2-40B4-BE49-F238E27FC236}">
                <a16:creationId xmlns:a16="http://schemas.microsoft.com/office/drawing/2014/main" id="{B5C3C3DB-AC98-4E7B-9439-5CB14886A7F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28800" y="3619500"/>
            <a:ext cx="1212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34" descr="SO01856_">
            <a:extLst>
              <a:ext uri="{FF2B5EF4-FFF2-40B4-BE49-F238E27FC236}">
                <a16:creationId xmlns:a16="http://schemas.microsoft.com/office/drawing/2014/main" id="{8C3F09C9-7D32-452B-B62F-985BEFE8D3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52600" y="5334001"/>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35" descr="j0275678">
            <a:extLst>
              <a:ext uri="{FF2B5EF4-FFF2-40B4-BE49-F238E27FC236}">
                <a16:creationId xmlns:a16="http://schemas.microsoft.com/office/drawing/2014/main" id="{4C25F50B-C055-422A-90D0-86A499DFE5D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28800" y="2135188"/>
            <a:ext cx="1143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25ECFB-7480-4E0A-8FA2-35CFC311E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799"/>
            <a:ext cx="10972800" cy="5181599"/>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a:t>
            </a:r>
            <a:r>
              <a:rPr lang="en-US" sz="3100" b="1" u="sng" dirty="0">
                <a:solidFill>
                  <a:srgbClr val="FFFFCC"/>
                </a:solidFill>
                <a:effectLst>
                  <a:outerShdw blurRad="38100" dist="38100" dir="2700000" algn="tl">
                    <a:srgbClr val="000000">
                      <a:alpha val="43137"/>
                    </a:srgbClr>
                  </a:outerShdw>
                </a:effectLst>
              </a:rPr>
              <a:t>performed surprising deeds</a:t>
            </a:r>
            <a:r>
              <a:rPr lang="en-US" sz="3100" dirty="0">
                <a:effectLst>
                  <a:outerShdw blurRad="38100" dist="38100" dir="2700000" algn="tl">
                    <a:srgbClr val="000000">
                      <a:alpha val="43137"/>
                    </a:srgbClr>
                  </a:outerShdw>
                </a:effectLst>
              </a:rPr>
              <a:t>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Pilate had condemned him to a cross,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37002C-8211-48B6-A2BF-3AFF13181B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508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effectLst>
                  <a:outerShdw blurRad="38100" dist="38100" dir="2700000" algn="tl">
                    <a:srgbClr val="000000">
                      <a:alpha val="43137"/>
                    </a:srgbClr>
                  </a:outerShdw>
                </a:effectLst>
                <a:cs typeface="Calibri" panose="020F0502020204030204" pitchFamily="34" charset="0"/>
              </a:rPr>
              <a:t>Christopher Hitchens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(AD 1949‒2011)</a:t>
            </a:r>
            <a:endParaRPr lang="en-US" sz="36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p:cNvSpPr>
            <a:spLocks noGrp="1" noChangeArrowheads="1"/>
          </p:cNvSpPr>
          <p:nvPr>
            <p:ph type="body" idx="1"/>
          </p:nvPr>
        </p:nvSpPr>
        <p:spPr>
          <a:xfrm>
            <a:off x="3505200" y="2133600"/>
            <a:ext cx="8077200" cy="2286000"/>
          </a:xfrm>
        </p:spPr>
        <p:txBody>
          <a:bodyPr/>
          <a:lstStyle/>
          <a:p>
            <a:pPr marL="0" indent="0" algn="just">
              <a:buNone/>
              <a:defRPr/>
            </a:pPr>
            <a:r>
              <a:rPr lang="en-US" dirty="0">
                <a:effectLst>
                  <a:outerShdw blurRad="38100" dist="38100" dir="2700000" algn="tl">
                    <a:srgbClr val="000000">
                      <a:alpha val="43137"/>
                    </a:srgbClr>
                  </a:outerShdw>
                </a:effectLst>
                <a:cs typeface="Calibri" panose="020F0502020204030204" pitchFamily="34" charset="0"/>
              </a:rPr>
              <a:t>“Jesus of Nazareth is not a figure in history…There is no reason at all to believe that the so-called Jesus of Nazareth ever existed.</a:t>
            </a:r>
            <a:r>
              <a:rPr lang="en-US" i="1" dirty="0">
                <a:effectLst>
                  <a:outerShdw blurRad="38100" dist="38100" dir="2700000" algn="tl">
                    <a:srgbClr val="000000">
                      <a:alpha val="43137"/>
                    </a:srgbClr>
                  </a:outerShdw>
                </a:effectLst>
                <a:cs typeface="Calibri" panose="020F0502020204030204" pitchFamily="34" charset="0"/>
              </a:rPr>
              <a:t>”</a:t>
            </a:r>
          </a:p>
        </p:txBody>
      </p:sp>
      <p:sp>
        <p:nvSpPr>
          <p:cNvPr id="3" name="TextBox 2">
            <a:extLst>
              <a:ext uri="{FF2B5EF4-FFF2-40B4-BE49-F238E27FC236}">
                <a16:creationId xmlns:a16="http://schemas.microsoft.com/office/drawing/2014/main" id="{635AE6C5-3CD3-47A8-8773-95C3BAC7FF4D}"/>
              </a:ext>
            </a:extLst>
          </p:cNvPr>
          <p:cNvSpPr txBox="1"/>
          <p:nvPr/>
        </p:nvSpPr>
        <p:spPr>
          <a:xfrm>
            <a:off x="2499793" y="6324601"/>
            <a:ext cx="7192417" cy="400110"/>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https://www.youtube.com/watch?v=zBxvLmRsKiw</a:t>
            </a:r>
          </a:p>
        </p:txBody>
      </p:sp>
      <p:pic>
        <p:nvPicPr>
          <p:cNvPr id="1026" name="Picture 2" descr="Christopher Hitchens 1949-2011 | Dan Braganca">
            <a:extLst>
              <a:ext uri="{FF2B5EF4-FFF2-40B4-BE49-F238E27FC236}">
                <a16:creationId xmlns:a16="http://schemas.microsoft.com/office/drawing/2014/main" id="{C499EFBC-4204-427E-BB83-A323649D0A9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2209800"/>
            <a:ext cx="2438400" cy="205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3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770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5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972800" cy="4876800"/>
          </a:xfrm>
        </p:spPr>
        <p:txBody>
          <a:bodyPr/>
          <a:lstStyle/>
          <a:p>
            <a:pPr marL="0" indent="0" algn="just">
              <a:buNone/>
            </a:pPr>
            <a:r>
              <a:rPr lang="en-US" sz="3100" dirty="0">
                <a:effectLst>
                  <a:outerShdw blurRad="38100" dist="38100" dir="2700000" algn="tl">
                    <a:srgbClr val="000000">
                      <a:alpha val="43137"/>
                    </a:srgbClr>
                  </a:outerShdw>
                </a:effectLst>
              </a:rPr>
              <a:t>“About this time there lived </a:t>
            </a:r>
            <a:r>
              <a:rPr lang="en-US" sz="3100" b="1" u="sng" dirty="0">
                <a:solidFill>
                  <a:srgbClr val="FFFFCC"/>
                </a:solidFill>
                <a:effectLst>
                  <a:outerShdw blurRad="38100" dist="38100" dir="2700000" algn="tl">
                    <a:srgbClr val="000000">
                      <a:alpha val="43137"/>
                    </a:srgbClr>
                  </a:outerShdw>
                </a:effectLst>
              </a:rPr>
              <a:t>Jesus</a:t>
            </a:r>
            <a:r>
              <a:rPr lang="en-US" sz="31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3100" b="1" u="sng" dirty="0">
                <a:solidFill>
                  <a:srgbClr val="FFFFCC"/>
                </a:solidFill>
                <a:effectLst>
                  <a:outerShdw blurRad="38100" dist="38100" dir="2700000" algn="tl">
                    <a:srgbClr val="000000">
                      <a:alpha val="43137"/>
                    </a:srgbClr>
                  </a:outerShdw>
                </a:effectLst>
              </a:rPr>
              <a:t>the Christ</a:t>
            </a:r>
            <a:r>
              <a:rPr lang="en-US" sz="3100" dirty="0">
                <a:effectLst>
                  <a:outerShdw blurRad="38100" dist="38100" dir="2700000" algn="tl">
                    <a:srgbClr val="000000">
                      <a:alpha val="43137"/>
                    </a:srgbClr>
                  </a:outerShdw>
                </a:effectLst>
              </a:rPr>
              <a:t>. And when, upon the accusation of the principal men among us, </a:t>
            </a:r>
            <a:r>
              <a:rPr lang="en-US" sz="3100" b="1" u="sng" dirty="0">
                <a:solidFill>
                  <a:srgbClr val="FFFFCC"/>
                </a:solidFill>
                <a:effectLst>
                  <a:outerShdw blurRad="38100" dist="38100" dir="2700000" algn="tl">
                    <a:srgbClr val="000000">
                      <a:alpha val="43137"/>
                    </a:srgbClr>
                  </a:outerShdw>
                </a:effectLst>
              </a:rPr>
              <a:t>Pilate</a:t>
            </a:r>
            <a:r>
              <a:rPr lang="en-US" sz="3100" dirty="0">
                <a:effectLst>
                  <a:outerShdw blurRad="38100" dist="38100" dir="2700000" algn="tl">
                    <a:srgbClr val="000000">
                      <a:alpha val="43137"/>
                    </a:srgbClr>
                  </a:outerShdw>
                </a:effectLst>
              </a:rPr>
              <a:t> had condemned him to a </a:t>
            </a:r>
            <a:r>
              <a:rPr lang="en-US" sz="3100" b="1" u="sng" dirty="0">
                <a:solidFill>
                  <a:srgbClr val="FFFFCC"/>
                </a:solidFill>
                <a:effectLst>
                  <a:outerShdw blurRad="38100" dist="38100" dir="2700000" algn="tl">
                    <a:srgbClr val="000000">
                      <a:alpha val="43137"/>
                    </a:srgbClr>
                  </a:outerShdw>
                </a:effectLst>
              </a:rPr>
              <a:t>cross</a:t>
            </a:r>
            <a:r>
              <a:rPr lang="en-US" sz="3100" dirty="0">
                <a:effectLst>
                  <a:outerShdw blurRad="38100" dist="38100" dir="2700000" algn="tl">
                    <a:srgbClr val="000000">
                      <a:alpha val="43137"/>
                    </a:srgbClr>
                  </a:outerShdw>
                </a:effectLst>
              </a:rPr>
              <a:t>, those who had first come to love him did not cease. He appeared to them spending </a:t>
            </a:r>
            <a:r>
              <a:rPr lang="en-US" sz="3100" b="1" u="sng" dirty="0">
                <a:solidFill>
                  <a:srgbClr val="FFFFCC"/>
                </a:solidFill>
                <a:effectLst>
                  <a:outerShdw blurRad="38100" dist="38100" dir="2700000" algn="tl">
                    <a:srgbClr val="000000">
                      <a:alpha val="43137"/>
                    </a:srgbClr>
                  </a:outerShdw>
                </a:effectLst>
              </a:rPr>
              <a:t>a third day restored to life</a:t>
            </a:r>
            <a:r>
              <a:rPr lang="en-US" sz="3100" dirty="0">
                <a:effectLst>
                  <a:outerShdw blurRad="38100" dist="38100" dir="2700000" algn="tl">
                    <a:srgbClr val="000000">
                      <a:alpha val="43137"/>
                    </a:srgbClr>
                  </a:outerShdw>
                </a:effectLst>
              </a:rPr>
              <a:t>, for the prophets of God had foretold these things and a thousand other marvels about him. And the tribe of the </a:t>
            </a:r>
            <a:r>
              <a:rPr lang="en-US" sz="3100" b="1" u="sng" dirty="0">
                <a:solidFill>
                  <a:srgbClr val="FFFFCC"/>
                </a:solidFill>
                <a:effectLst>
                  <a:outerShdw blurRad="38100" dist="38100" dir="2700000" algn="tl">
                    <a:srgbClr val="000000">
                      <a:alpha val="43137"/>
                    </a:srgbClr>
                  </a:outerShdw>
                </a:effectLst>
              </a:rPr>
              <a:t>Christians</a:t>
            </a:r>
            <a:r>
              <a:rPr lang="en-US" sz="3100" dirty="0">
                <a:effectLst>
                  <a:outerShdw blurRad="38100" dist="38100" dir="2700000" algn="tl">
                    <a:srgbClr val="000000">
                      <a:alpha val="43137"/>
                    </a:srgbClr>
                  </a:outerShdw>
                </a:effectLst>
              </a:rPr>
              <a:t>, so called after him, has still to this day not disappeared.”</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B476DE3-6831-41AD-9AC2-4B2FF0F41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002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34356707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04413-D195-4202-B814-105F3A8F7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15:6-7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He appeared to more than five hundred brethren at one time,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whom remain until now, but some have fallen asleep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appeared to James, then to all the apostles…”</a:t>
            </a:r>
          </a:p>
        </p:txBody>
      </p:sp>
      <p:pic>
        <p:nvPicPr>
          <p:cNvPr id="3" name="Picture 2">
            <a:extLst>
              <a:ext uri="{FF2B5EF4-FFF2-40B4-BE49-F238E27FC236}">
                <a16:creationId xmlns:a16="http://schemas.microsoft.com/office/drawing/2014/main" id="{AAA488FB-503E-4FD1-8BEF-9BEDD43A4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6930" y="3200400"/>
            <a:ext cx="2558143" cy="1645920"/>
          </a:xfrm>
          <a:prstGeom prst="rect">
            <a:avLst/>
          </a:prstGeom>
          <a:ln>
            <a:solidFill>
              <a:schemeClr val="tx1"/>
            </a:solidFill>
          </a:ln>
        </p:spPr>
      </p:pic>
    </p:spTree>
    <p:extLst>
      <p:ext uri="{BB962C8B-B14F-4D97-AF65-F5344CB8AC3E}">
        <p14:creationId xmlns:p14="http://schemas.microsoft.com/office/powerpoint/2010/main" val="344562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endParaRPr lang="en-US" sz="3600" dirty="0">
              <a:effectLst>
                <a:outerShdw blurRad="38100" dist="38100" dir="2700000" algn="tl">
                  <a:srgbClr val="000000">
                    <a:alpha val="43137"/>
                  </a:srgbClr>
                </a:outerShdw>
              </a:effectLst>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E75D0FFD-6C8D-4D2B-ADE8-32BF20F33E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endParaRPr lang="en-US" sz="3600" dirty="0">
              <a:effectLst>
                <a:outerShdw blurRad="38100" dist="38100" dir="2700000" algn="tl">
                  <a:srgbClr val="000000">
                    <a:alpha val="43137"/>
                  </a:srgbClr>
                </a:outerShdw>
              </a:effectLst>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6" name="Picture 5" descr="C:\Documents and Settings\Owner\Application Data\Microsoft\Media Catalog\Downloaded Clips\cl0\RE00018_.wmf">
            <a:extLst>
              <a:ext uri="{FF2B5EF4-FFF2-40B4-BE49-F238E27FC236}">
                <a16:creationId xmlns:a16="http://schemas.microsoft.com/office/drawing/2014/main" id="{352F8095-01DB-4E17-B445-77CF17D6CF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213804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endParaRPr lang="en-US" sz="3600" dirty="0">
              <a:effectLst>
                <a:outerShdw blurRad="38100" dist="38100" dir="2700000" algn="tl">
                  <a:srgbClr val="000000">
                    <a:alpha val="43137"/>
                  </a:srgbClr>
                </a:outerShdw>
              </a:effectLst>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6" name="Picture 5" descr="C:\Documents and Settings\Owner\Application Data\Microsoft\Media Catalog\Downloaded Clips\cl0\RE00018_.wmf">
            <a:extLst>
              <a:ext uri="{FF2B5EF4-FFF2-40B4-BE49-F238E27FC236}">
                <a16:creationId xmlns:a16="http://schemas.microsoft.com/office/drawing/2014/main" id="{4E4FFC75-CB63-46E1-842B-D5BD1CEC94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95358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3059847362"/>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7010400" y="1447800"/>
            <a:ext cx="1143000" cy="1524000"/>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3880436925"/>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b="1" u="sng" dirty="0">
                          <a:solidFill>
                            <a:srgbClr val="FFFFCC"/>
                          </a:solidFill>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3" name="Picture 2"/>
          <p:cNvPicPr>
            <a:picLocks noChangeAspect="1"/>
          </p:cNvPicPr>
          <p:nvPr/>
        </p:nvPicPr>
        <p:blipFill>
          <a:blip r:embed="rId2"/>
          <a:stretch>
            <a:fillRect/>
          </a:stretch>
        </p:blipFill>
        <p:spPr>
          <a:xfrm>
            <a:off x="7010400" y="1447800"/>
            <a:ext cx="1143000" cy="1524000"/>
          </a:xfrm>
          <a:prstGeom prst="rect">
            <a:avLst/>
          </a:prstGeom>
        </p:spPr>
      </p:pic>
      <p:pic>
        <p:nvPicPr>
          <p:cNvPr id="5" name="Picture 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pic>
        <p:nvPicPr>
          <p:cNvPr id="9" name="Picture 8" descr="C:\Documents and Settings\Owner\Application Data\Microsoft\Media Catalog\Downloaded Clips\cl0\RE00018_.wmf">
            <a:extLst>
              <a:ext uri="{FF2B5EF4-FFF2-40B4-BE49-F238E27FC236}">
                <a16:creationId xmlns:a16="http://schemas.microsoft.com/office/drawing/2014/main" id="{735134B3-4F9C-4CC8-A0CD-D0185E7702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spTree>
    <p:extLst>
      <p:ext uri="{BB962C8B-B14F-4D97-AF65-F5344CB8AC3E}">
        <p14:creationId xmlns:p14="http://schemas.microsoft.com/office/powerpoint/2010/main" val="1851812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705104741"/>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b="1" u="sng" kern="1200" dirty="0">
                          <a:solidFill>
                            <a:srgbClr val="FFFFCC"/>
                          </a:solidFill>
                          <a:latin typeface="Calibri" panose="020F0502020204030204" pitchFamily="34" charset="0"/>
                          <a:ea typeface="+mn-ea"/>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3" name="Picture 2"/>
          <p:cNvPicPr>
            <a:picLocks noChangeAspect="1"/>
          </p:cNvPicPr>
          <p:nvPr/>
        </p:nvPicPr>
        <p:blipFill>
          <a:blip r:embed="rId2"/>
          <a:stretch>
            <a:fillRect/>
          </a:stretch>
        </p:blipFill>
        <p:spPr>
          <a:xfrm>
            <a:off x="7010400" y="1447800"/>
            <a:ext cx="1143000" cy="1524000"/>
          </a:xfrm>
          <a:prstGeom prst="rect">
            <a:avLst/>
          </a:prstGeom>
        </p:spPr>
      </p:pic>
      <p:pic>
        <p:nvPicPr>
          <p:cNvPr id="5" name="Picture 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pic>
        <p:nvPicPr>
          <p:cNvPr id="9" name="Picture 8" descr="C:\Documents and Settings\Owner\Application Data\Microsoft\Media Catalog\Downloaded Clips\cl0\RE00018_.wmf">
            <a:extLst>
              <a:ext uri="{FF2B5EF4-FFF2-40B4-BE49-F238E27FC236}">
                <a16:creationId xmlns:a16="http://schemas.microsoft.com/office/drawing/2014/main" id="{8FA12743-5612-455D-9FAC-D78E256425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spTree>
    <p:extLst>
      <p:ext uri="{BB962C8B-B14F-4D97-AF65-F5344CB8AC3E}">
        <p14:creationId xmlns:p14="http://schemas.microsoft.com/office/powerpoint/2010/main" val="145703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1638300" y="91440"/>
          <a:ext cx="8915400" cy="667512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Alpheus</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Clubbed to death</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Simon the Zealot</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Martyred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Zebedee</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Judea (Acts 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Executed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Thaddeus</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Mesopotamia</a:t>
                      </a:r>
                    </a:p>
                  </a:txBody>
                  <a:tcPr anchor="ctr"/>
                </a:tc>
                <a:tc>
                  <a:txBody>
                    <a:bodyPr/>
                    <a:lstStyle/>
                    <a:p>
                      <a:pPr algn="ctr"/>
                      <a:r>
                        <a:rPr lang="en-US" sz="2800" dirty="0">
                          <a:latin typeface="Calibri" panose="020F0502020204030204" pitchFamily="34" charset="0"/>
                          <a:cs typeface="Calibri" panose="020F0502020204030204" pitchFamily="34" charset="0"/>
                        </a:rPr>
                        <a:t>Beaten to death</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Peter</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Babylon, Rome</a:t>
                      </a:r>
                    </a:p>
                  </a:txBody>
                  <a:tcPr anchor="ctr"/>
                </a:tc>
                <a:tc>
                  <a:txBody>
                    <a:bodyPr/>
                    <a:lstStyle/>
                    <a:p>
                      <a:pPr algn="ctr"/>
                      <a:r>
                        <a:rPr lang="en-US" sz="2800" dirty="0">
                          <a:latin typeface="Calibri" panose="020F0502020204030204" pitchFamily="34" charset="0"/>
                          <a:cs typeface="Calibri" panose="020F0502020204030204" pitchFamily="34" charset="0"/>
                        </a:rPr>
                        <a:t>Crucified upside down</a:t>
                      </a:r>
                    </a:p>
                  </a:txBody>
                  <a:tcPr anchor="ctr"/>
                </a:tc>
                <a:extLst>
                  <a:ext uri="{0D108BD9-81ED-4DB2-BD59-A6C34878D82A}">
                    <a16:rowId xmlns:a16="http://schemas.microsoft.com/office/drawing/2014/main" val="1793763941"/>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Matthew</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Parthia (Tehran)</a:t>
                      </a:r>
                    </a:p>
                  </a:txBody>
                  <a:tcPr anchor="ctr"/>
                </a:tc>
                <a:tc>
                  <a:txBody>
                    <a:bodyPr/>
                    <a:lstStyle/>
                    <a:p>
                      <a:pPr algn="ctr"/>
                      <a:r>
                        <a:rPr lang="en-US" sz="2800" dirty="0">
                          <a:latin typeface="Calibri" panose="020F0502020204030204" pitchFamily="34" charset="0"/>
                          <a:cs typeface="Calibri" panose="020F0502020204030204" pitchFamily="34" charset="0"/>
                        </a:rPr>
                        <a:t>Beheaded</a:t>
                      </a:r>
                    </a:p>
                  </a:txBody>
                  <a:tcPr anchor="ctr"/>
                </a:tc>
                <a:extLst>
                  <a:ext uri="{0D108BD9-81ED-4DB2-BD59-A6C34878D82A}">
                    <a16:rowId xmlns:a16="http://schemas.microsoft.com/office/drawing/2014/main" val="183737382"/>
                  </a:ext>
                </a:extLst>
              </a:tr>
            </a:tbl>
          </a:graphicData>
        </a:graphic>
      </p:graphicFrame>
    </p:spTree>
    <p:extLst>
      <p:ext uri="{BB962C8B-B14F-4D97-AF65-F5344CB8AC3E}">
        <p14:creationId xmlns:p14="http://schemas.microsoft.com/office/powerpoint/2010/main" val="26710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1739141190"/>
              </p:ext>
            </p:extLst>
          </p:nvPr>
        </p:nvGraphicFramePr>
        <p:xfrm>
          <a:off x="2438400" y="1397000"/>
          <a:ext cx="5753101" cy="4937760"/>
        </p:xfrm>
        <a:graphic>
          <a:graphicData uri="http://schemas.openxmlformats.org/drawingml/2006/table">
            <a:tbl>
              <a:tblPr firstRow="1" bandRow="1">
                <a:tableStyleId>{5940675A-B579-460E-94D1-54222C63F5DA}</a:tableStyleId>
              </a:tblPr>
              <a:tblGrid>
                <a:gridCol w="4075113">
                  <a:extLst>
                    <a:ext uri="{9D8B030D-6E8A-4147-A177-3AD203B41FA5}">
                      <a16:colId xmlns:a16="http://schemas.microsoft.com/office/drawing/2014/main" val="2384528848"/>
                    </a:ext>
                  </a:extLst>
                </a:gridCol>
                <a:gridCol w="1677988">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b="1" u="sng" kern="1200" dirty="0">
                          <a:solidFill>
                            <a:srgbClr val="FFFFCC"/>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t>2. Theft Theories </a:t>
            </a:r>
          </a:p>
        </p:txBody>
      </p:sp>
      <p:pic>
        <p:nvPicPr>
          <p:cNvPr id="3" name="Picture 2"/>
          <p:cNvPicPr>
            <a:picLocks noChangeAspect="1"/>
          </p:cNvPicPr>
          <p:nvPr/>
        </p:nvPicPr>
        <p:blipFill>
          <a:blip r:embed="rId2"/>
          <a:stretch>
            <a:fillRect/>
          </a:stretch>
        </p:blipFill>
        <p:spPr>
          <a:xfrm>
            <a:off x="7010400" y="1447800"/>
            <a:ext cx="1143000" cy="1524000"/>
          </a:xfrm>
          <a:prstGeom prst="rect">
            <a:avLst/>
          </a:prstGeom>
        </p:spPr>
      </p:pic>
      <p:pic>
        <p:nvPicPr>
          <p:cNvPr id="5" name="Picture 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026132" y="3124200"/>
            <a:ext cx="1127268" cy="1524000"/>
          </a:xfrm>
          <a:prstGeom prst="rect">
            <a:avLst/>
          </a:prstGeom>
          <a:solidFill>
            <a:schemeClr val="tx1"/>
          </a:solidFill>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4752228"/>
            <a:ext cx="1143000" cy="1524000"/>
          </a:xfrm>
          <a:prstGeom prst="rect">
            <a:avLst/>
          </a:prstGeom>
        </p:spPr>
      </p:pic>
      <p:pic>
        <p:nvPicPr>
          <p:cNvPr id="9" name="Picture 8" descr="C:\Documents and Settings\Owner\Application Data\Microsoft\Media Catalog\Downloaded Clips\cl0\RE00018_.wmf">
            <a:extLst>
              <a:ext uri="{FF2B5EF4-FFF2-40B4-BE49-F238E27FC236}">
                <a16:creationId xmlns:a16="http://schemas.microsoft.com/office/drawing/2014/main" id="{15E199D8-7236-4A04-9660-C7DB818FF5E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30769" y="76200"/>
            <a:ext cx="1727831" cy="1184284"/>
          </a:xfrm>
          <a:prstGeom prst="rect">
            <a:avLst/>
          </a:prstGeom>
          <a:noFill/>
          <a:ln w="9525">
            <a:noFill/>
            <a:miter lim="800000"/>
            <a:headEnd/>
            <a:tailEnd/>
          </a:ln>
        </p:spPr>
      </p:pic>
    </p:spTree>
    <p:extLst>
      <p:ext uri="{BB962C8B-B14F-4D97-AF65-F5344CB8AC3E}">
        <p14:creationId xmlns:p14="http://schemas.microsoft.com/office/powerpoint/2010/main" val="340763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9562C812-D811-48EF-8A95-2E5384242E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336117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11430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Wrong tomb theory</a:t>
            </a:r>
          </a:p>
        </p:txBody>
      </p:sp>
      <p:pic>
        <p:nvPicPr>
          <p:cNvPr id="6" name="Picture 5" descr="C:\Documents and Settings\Owner\Application Data\Microsoft\Media Catalog\Downloaded Clips\cl0\RE00018_.wmf">
            <a:extLst>
              <a:ext uri="{FF2B5EF4-FFF2-40B4-BE49-F238E27FC236}">
                <a16:creationId xmlns:a16="http://schemas.microsoft.com/office/drawing/2014/main" id="{45256C83-2E1A-47F6-BEFA-FC11916DD1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413086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8965728"/>
              </p:ext>
            </p:extLst>
          </p:nvPr>
        </p:nvGraphicFramePr>
        <p:xfrm>
          <a:off x="1706880" y="228600"/>
          <a:ext cx="8778240" cy="640080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tblGrid>
              <a:tr h="914400">
                <a:tc gridSpan="2">
                  <a:txBody>
                    <a:bodyPr/>
                    <a:lstStyle/>
                    <a:p>
                      <a:pPr algn="ctr"/>
                      <a:r>
                        <a:rPr lang="en-US" sz="4000" b="0" dirty="0">
                          <a:solidFill>
                            <a:schemeClr val="tx2"/>
                          </a:solidFill>
                          <a:latin typeface="Calibri" panose="020F0502020204030204" pitchFamily="34" charset="0"/>
                          <a:ea typeface="+mj-ea"/>
                          <a:cs typeface="+mj-cs"/>
                        </a:rPr>
                        <a:t>How Does Jesus Compare?</a:t>
                      </a:r>
                    </a:p>
                  </a:txBody>
                  <a:tcPr anchor="ctr">
                    <a:solidFill>
                      <a:schemeClr val="bg2"/>
                    </a:solidFill>
                  </a:tcPr>
                </a:tc>
                <a:tc hMerge="1">
                  <a:txBody>
                    <a:bodyPr/>
                    <a:lstStyle/>
                    <a:p>
                      <a:endParaRPr lang="en-US" dirty="0"/>
                    </a:p>
                  </a:txBody>
                  <a:tcPr/>
                </a:tc>
                <a:extLst>
                  <a:ext uri="{0D108BD9-81ED-4DB2-BD59-A6C34878D82A}">
                    <a16:rowId xmlns:a16="http://schemas.microsoft.com/office/drawing/2014/main" val="10000"/>
                  </a:ext>
                </a:extLst>
              </a:tr>
              <a:tr h="914400">
                <a:tc>
                  <a:txBody>
                    <a:bodyPr/>
                    <a:lstStyle/>
                    <a:p>
                      <a:pPr algn="ctr"/>
                      <a:r>
                        <a:rPr lang="en-US" sz="3600" b="1" dirty="0">
                          <a:solidFill>
                            <a:srgbClr val="0000CC"/>
                          </a:solidFill>
                          <a:latin typeface="Calibri" panose="020F0502020204030204" pitchFamily="34" charset="0"/>
                        </a:rPr>
                        <a:t>Deity</a:t>
                      </a:r>
                    </a:p>
                  </a:txBody>
                  <a:tcPr anchor="ctr"/>
                </a:tc>
                <a:tc>
                  <a:txBody>
                    <a:bodyPr/>
                    <a:lstStyle/>
                    <a:p>
                      <a:pPr algn="ctr"/>
                      <a:r>
                        <a:rPr lang="en-US" sz="3600" b="1" dirty="0">
                          <a:solidFill>
                            <a:srgbClr val="0000CC"/>
                          </a:solidFill>
                          <a:latin typeface="Calibri" panose="020F0502020204030204" pitchFamily="34" charset="0"/>
                        </a:rPr>
                        <a:t>Tomb Status</a:t>
                      </a:r>
                    </a:p>
                  </a:txBody>
                  <a:tcPr anchor="ctr"/>
                </a:tc>
                <a:extLst>
                  <a:ext uri="{0D108BD9-81ED-4DB2-BD59-A6C34878D82A}">
                    <a16:rowId xmlns:a16="http://schemas.microsoft.com/office/drawing/2014/main" val="808750038"/>
                  </a:ext>
                </a:extLst>
              </a:tr>
              <a:tr h="914400">
                <a:tc>
                  <a:txBody>
                    <a:bodyPr/>
                    <a:lstStyle/>
                    <a:p>
                      <a:pPr marL="227013" indent="0"/>
                      <a:r>
                        <a:rPr lang="en-US" sz="3600" dirty="0">
                          <a:latin typeface="Calibri" panose="020F0502020204030204" pitchFamily="34" charset="0"/>
                        </a:rPr>
                        <a:t>Confucius</a:t>
                      </a:r>
                    </a:p>
                  </a:txBody>
                  <a:tcPr anchor="ctr"/>
                </a:tc>
                <a:tc>
                  <a:txBody>
                    <a:bodyPr/>
                    <a:lstStyle/>
                    <a:p>
                      <a:pPr marL="227013" indent="0" algn="ctr" defTabSz="914400" rtl="0" eaLnBrk="1" latinLnBrk="0" hangingPunct="1"/>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1"/>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Buddha</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2"/>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Mohammed</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3"/>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Jesus</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4800" b="1" kern="1200" dirty="0">
                          <a:solidFill>
                            <a:srgbClr val="C00000"/>
                          </a:solidFill>
                          <a:latin typeface="Calibri" panose="020F0502020204030204" pitchFamily="34" charset="0"/>
                          <a:ea typeface="+mn-ea"/>
                          <a:cs typeface="+mn-cs"/>
                        </a:rPr>
                        <a:t>***EMPTY***</a:t>
                      </a:r>
                      <a:endParaRPr lang="en-US" sz="3600" b="1" kern="1200" dirty="0">
                        <a:solidFill>
                          <a:srgbClr val="C00000"/>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914400">
                <a:tc gridSpan="2">
                  <a:txBody>
                    <a:bodyPr/>
                    <a:lstStyle/>
                    <a:p>
                      <a:pPr marL="227013" indent="0" algn="ctr" defTabSz="914400" rtl="0" eaLnBrk="1" latinLnBrk="0" hangingPunct="1"/>
                      <a:r>
                        <a:rPr lang="en-US" sz="2800" kern="1200" dirty="0">
                          <a:solidFill>
                            <a:schemeClr val="dk1"/>
                          </a:solidFill>
                          <a:latin typeface="Calibri" panose="020F0502020204030204" pitchFamily="34" charset="0"/>
                          <a:ea typeface="+mn-ea"/>
                          <a:cs typeface="+mn-cs"/>
                        </a:rPr>
                        <a:t>G.B. Hardy, </a:t>
                      </a:r>
                      <a:r>
                        <a:rPr lang="en-US" sz="2800" i="1" kern="1200" dirty="0">
                          <a:solidFill>
                            <a:schemeClr val="dk1"/>
                          </a:solidFill>
                          <a:latin typeface="Calibri" panose="020F0502020204030204" pitchFamily="34" charset="0"/>
                          <a:ea typeface="+mn-ea"/>
                          <a:cs typeface="+mn-cs"/>
                        </a:rPr>
                        <a:t>Countdown</a:t>
                      </a:r>
                      <a:endParaRPr lang="en-US" sz="2800" kern="1200" dirty="0">
                        <a:solidFill>
                          <a:schemeClr val="dk1"/>
                        </a:solidFill>
                        <a:latin typeface="Calibri" panose="020F0502020204030204" pitchFamily="34" charset="0"/>
                        <a:ea typeface="+mn-ea"/>
                        <a:cs typeface="+mn-cs"/>
                      </a:endParaRPr>
                    </a:p>
                  </a:txBody>
                  <a:tcPr anchor="ctr"/>
                </a:tc>
                <a:tc hMerge="1">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endParaRPr lang="en-US" sz="3600" b="1" kern="1200" dirty="0">
                        <a:solidFill>
                          <a:srgbClr val="0000FF"/>
                        </a:solidFill>
                        <a:latin typeface="Calibri" panose="020F0502020204030204" pitchFamily="34" charset="0"/>
                        <a:ea typeface="+mn-ea"/>
                        <a:cs typeface="+mn-cs"/>
                      </a:endParaRPr>
                    </a:p>
                  </a:txBody>
                  <a:tcPr/>
                </a:tc>
                <a:extLst>
                  <a:ext uri="{0D108BD9-81ED-4DB2-BD59-A6C34878D82A}">
                    <a16:rowId xmlns:a16="http://schemas.microsoft.com/office/drawing/2014/main" val="183498488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29" y="93786"/>
            <a:ext cx="1878671" cy="13540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8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0242485">
            <a:extLst>
              <a:ext uri="{FF2B5EF4-FFF2-40B4-BE49-F238E27FC236}">
                <a16:creationId xmlns:a16="http://schemas.microsoft.com/office/drawing/2014/main" id="{4BFD7C92-7047-4697-88E4-2A0CE6837DE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3348"/>
          <a:stretch/>
        </p:blipFill>
        <p:spPr bwMode="auto">
          <a:xfrm>
            <a:off x="1447800" y="1295400"/>
            <a:ext cx="16764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D7044742-602A-4F11-9A46-652EBAEE8673}"/>
              </a:ext>
            </a:extLst>
          </p:cNvPr>
          <p:cNvSpPr>
            <a:spLocks noGrp="1" noChangeArrowheads="1"/>
          </p:cNvSpPr>
          <p:nvPr>
            <p:ph type="title"/>
          </p:nvPr>
        </p:nvSpPr>
        <p:spPr>
          <a:xfrm>
            <a:off x="2743200" y="304800"/>
            <a:ext cx="6705600" cy="838200"/>
          </a:xfrm>
        </p:spPr>
        <p:txBody>
          <a:bodyPr/>
          <a:lstStyle/>
          <a:p>
            <a:pPr algn="ctr"/>
            <a:r>
              <a:rPr lang="en-US" altLang="en-US" sz="3600" dirty="0"/>
              <a:t>Seven “I AM” statements in John</a:t>
            </a:r>
          </a:p>
        </p:txBody>
      </p:sp>
      <p:graphicFrame>
        <p:nvGraphicFramePr>
          <p:cNvPr id="16416" name="Group 32">
            <a:extLst>
              <a:ext uri="{FF2B5EF4-FFF2-40B4-BE49-F238E27FC236}">
                <a16:creationId xmlns:a16="http://schemas.microsoft.com/office/drawing/2014/main" id="{3384BFC1-8AD3-4F7F-B581-5F07023DBCF4}"/>
              </a:ext>
            </a:extLst>
          </p:cNvPr>
          <p:cNvGraphicFramePr>
            <a:graphicFrameLocks noGrp="1"/>
          </p:cNvGraphicFramePr>
          <p:nvPr>
            <p:extLst>
              <p:ext uri="{D42A27DB-BD31-4B8C-83A1-F6EECF244321}">
                <p14:modId xmlns:p14="http://schemas.microsoft.com/office/powerpoint/2010/main" val="1232114042"/>
              </p:ext>
            </p:extLst>
          </p:nvPr>
        </p:nvGraphicFramePr>
        <p:xfrm>
          <a:off x="3276600" y="1295401"/>
          <a:ext cx="7162800" cy="5172077"/>
        </p:xfrm>
        <a:graphic>
          <a:graphicData uri="http://schemas.openxmlformats.org/drawingml/2006/table">
            <a:tbl>
              <a:tblPr/>
              <a:tblGrid>
                <a:gridCol w="5562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8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 I am the Bread of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6:35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58343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2. I am the Light of the world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8:12</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3. I am the Gate for the sheep</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10:7; cf. v.9</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4. I am the Good Shepherd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10:11,14</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5. I am the Resurrection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11:25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6. I am the Way and the Truth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14:6</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7. I am the true Vine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86C11-DC36-401D-867E-87DC74FB30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11:25-27</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resurrection and the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live even if he dies,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everyone who lives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never die. Do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 said to Him, ‘Yes, Lord;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are the Christ, the Son of God,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comes into the world.’”</a:t>
            </a:r>
          </a:p>
        </p:txBody>
      </p:sp>
    </p:spTree>
    <p:extLst>
      <p:ext uri="{BB962C8B-B14F-4D97-AF65-F5344CB8AC3E}">
        <p14:creationId xmlns:p14="http://schemas.microsoft.com/office/powerpoint/2010/main" val="4245214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1638300" y="45720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John</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Asia Minor, Patmos, Ephesus</a:t>
                      </a:r>
                    </a:p>
                  </a:txBody>
                  <a:tcPr anchor="ctr"/>
                </a:tc>
                <a:tc>
                  <a:txBody>
                    <a:bodyPr/>
                    <a:lstStyle/>
                    <a:p>
                      <a:pPr algn="ctr"/>
                      <a:r>
                        <a:rPr lang="en-US" sz="2800" dirty="0">
                          <a:latin typeface="Calibri" panose="020F0502020204030204" pitchFamily="34" charset="0"/>
                          <a:cs typeface="Calibri" panose="020F0502020204030204" pitchFamily="34" charset="0"/>
                        </a:rPr>
                        <a:t>Fried in boiling oil</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Philip</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E. Turkey</a:t>
                      </a:r>
                    </a:p>
                  </a:txBody>
                  <a:tcPr anchor="ctr"/>
                </a:tc>
                <a:tc>
                  <a:txBody>
                    <a:bodyPr/>
                    <a:lstStyle/>
                    <a:p>
                      <a:pPr algn="ctr"/>
                      <a:r>
                        <a:rPr lang="en-US" sz="2800" dirty="0">
                          <a:latin typeface="Calibri" panose="020F0502020204030204" pitchFamily="34" charset="0"/>
                          <a:cs typeface="Calibri" panose="020F0502020204030204" pitchFamily="34" charset="0"/>
                        </a:rPr>
                        <a:t>Tortured &amp; crucified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Thomas</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Speared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Bartholomew</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algn="ctr"/>
                      <a:r>
                        <a:rPr lang="en-US" sz="2800" dirty="0">
                          <a:latin typeface="Calibri" panose="020F0502020204030204" pitchFamily="34" charset="0"/>
                          <a:cs typeface="Calibri" panose="020F0502020204030204" pitchFamily="34" charset="0"/>
                        </a:rPr>
                        <a:t>Flayed &amp; crucified</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Andrew</a:t>
                      </a:r>
                    </a:p>
                  </a:txBody>
                  <a:tcPr anchor="ctr"/>
                </a:tc>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Ukraine, Russia, Greece</a:t>
                      </a:r>
                    </a:p>
                  </a:txBody>
                  <a:tcPr anchor="ctr"/>
                </a:tc>
                <a:tc>
                  <a:txBody>
                    <a:bodyPr/>
                    <a:lstStyle/>
                    <a:p>
                      <a:pPr algn="ctr"/>
                      <a:r>
                        <a:rPr lang="en-US" sz="2800" dirty="0">
                          <a:latin typeface="Calibri" panose="020F0502020204030204" pitchFamily="34" charset="0"/>
                          <a:cs typeface="Calibri" panose="020F0502020204030204" pitchFamily="34" charset="0"/>
                        </a:rPr>
                        <a:t>Hanged</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00956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B008C-B1E9-4921-A23E-35C7B52E9599}"/>
              </a:ext>
            </a:extLst>
          </p:cNvPr>
          <p:cNvPicPr>
            <a:picLocks noChangeAspect="1"/>
          </p:cNvPicPr>
          <p:nvPr/>
        </p:nvPicPr>
        <p:blipFill>
          <a:blip r:embed="rId2"/>
          <a:stretch>
            <a:fillRect/>
          </a:stretch>
        </p:blipFill>
        <p:spPr>
          <a:xfrm>
            <a:off x="1143000" y="176593"/>
            <a:ext cx="10084966" cy="6504814"/>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371600"/>
          </a:xfrm>
        </p:spPr>
        <p:txBody>
          <a:bodyPr/>
          <a:lstStyle/>
          <a:p>
            <a:pPr algn="ctr"/>
            <a:r>
              <a:rPr lang="en-US" sz="3600" dirty="0">
                <a:effectLst>
                  <a:outerShdw blurRad="38100" dist="38100" dir="2700000" algn="tl">
                    <a:srgbClr val="000000">
                      <a:alpha val="43137"/>
                    </a:srgbClr>
                  </a:outerShdw>
                </a:effectLst>
              </a:rPr>
              <a:t>Cornelius Tacitus</a:t>
            </a:r>
            <a:br>
              <a:rPr lang="en-US" sz="3600" dirty="0">
                <a:effectLst>
                  <a:outerShdw blurRad="38100" dist="38100" dir="2700000" algn="tl">
                    <a:srgbClr val="000000">
                      <a:alpha val="43137"/>
                    </a:srgbClr>
                  </a:outerShdw>
                </a:effectLst>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(AD 55‒120)</a:t>
            </a:r>
            <a:b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br>
            <a:r>
              <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Annals XV, 44</a:t>
            </a:r>
          </a:p>
        </p:txBody>
      </p:sp>
      <p:sp>
        <p:nvSpPr>
          <p:cNvPr id="16387" name="Rectangle 3"/>
          <p:cNvSpPr>
            <a:spLocks noGrp="1" noChangeArrowheads="1"/>
          </p:cNvSpPr>
          <p:nvPr>
            <p:ph type="body" idx="1"/>
          </p:nvPr>
        </p:nvSpPr>
        <p:spPr>
          <a:xfrm>
            <a:off x="609600" y="1600200"/>
            <a:ext cx="10972800" cy="466344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a:t>
            </a:r>
            <a:r>
              <a:rPr lang="en-US" b="1" u="sng" dirty="0">
                <a:solidFill>
                  <a:srgbClr val="FFFFCC"/>
                </a:solidFill>
                <a:effectLst>
                  <a:outerShdw blurRad="38100" dist="38100" dir="2700000" algn="tl">
                    <a:srgbClr val="000000">
                      <a:alpha val="43137"/>
                    </a:srgbClr>
                  </a:outerShdw>
                </a:effectLst>
              </a:rPr>
              <a:t>Christians</a:t>
            </a:r>
            <a:r>
              <a:rPr lang="en-US" dirty="0">
                <a:effectLst>
                  <a:outerShdw blurRad="38100" dist="38100" dir="2700000" algn="tl">
                    <a:srgbClr val="000000">
                      <a:alpha val="43137"/>
                    </a:srgbClr>
                  </a:outerShdw>
                </a:effectLst>
              </a:rPr>
              <a:t> by the populace. </a:t>
            </a:r>
            <a:r>
              <a:rPr lang="en-US" b="1" u="sng" dirty="0">
                <a:solidFill>
                  <a:srgbClr val="FFFFCC"/>
                </a:solidFill>
                <a:effectLst>
                  <a:outerShdw blurRad="38100" dist="38100" dir="2700000" algn="tl">
                    <a:srgbClr val="000000">
                      <a:alpha val="43137"/>
                    </a:srgbClr>
                  </a:outerShdw>
                </a:effectLst>
              </a:rPr>
              <a:t>Christus</a:t>
            </a:r>
            <a:r>
              <a:rPr lang="en-US" dirty="0">
                <a:effectLst>
                  <a:outerShdw blurRad="38100" dist="38100" dir="2700000" algn="tl">
                    <a:srgbClr val="000000">
                      <a:alpha val="43137"/>
                    </a:srgbClr>
                  </a:outerShdw>
                </a:effectLst>
              </a:rPr>
              <a:t>, from whom the name had its origin, suffered the extreme penalty during the reign of Tiberius at the hands of one of our procurators, Pontius Pilatus, and a most mischievous superstition, thus checked for the moment, again broke out not only in Judea, the first source of the evil, but even in Rome, where all things hideous and shameful from every part of the world find their </a:t>
            </a:r>
            <a:r>
              <a:rPr lang="en-US" dirty="0" err="1">
                <a:effectLst>
                  <a:outerShdw blurRad="38100" dist="38100" dir="2700000" algn="tl">
                    <a:srgbClr val="000000">
                      <a:alpha val="43137"/>
                    </a:srgbClr>
                  </a:outerShdw>
                </a:effectLst>
              </a:rPr>
              <a:t>centre</a:t>
            </a:r>
            <a:r>
              <a:rPr lang="en-US" dirty="0">
                <a:effectLst>
                  <a:outerShdw blurRad="38100" dist="38100" dir="2700000" algn="tl">
                    <a:srgbClr val="000000">
                      <a:alpha val="43137"/>
                    </a:srgbClr>
                  </a:outerShdw>
                </a:effectLst>
              </a:rPr>
              <a:t> and become popular.</a:t>
            </a:r>
            <a:r>
              <a:rPr lang="en-US"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65247"/>
            <a:ext cx="884782" cy="13063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348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22359</TotalTime>
  <Words>3348</Words>
  <Application>Microsoft Office PowerPoint</Application>
  <PresentationFormat>Widescreen</PresentationFormat>
  <Paragraphs>311</Paragraphs>
  <Slides>68</Slides>
  <Notes>4</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Azure</vt:lpstr>
      <vt:lpstr>PowerPoint Presentation</vt:lpstr>
      <vt:lpstr>PowerPoint Presentation</vt:lpstr>
      <vt:lpstr>The Uniqueness of Jesus Christ</vt:lpstr>
      <vt:lpstr>The Uniqueness of Jesus Christ</vt:lpstr>
      <vt:lpstr>Christopher Hitchens  (AD 1949‒2011)</vt:lpstr>
      <vt:lpstr>PowerPoint Presentation</vt:lpstr>
      <vt:lpstr>PowerPoint Presentation</vt:lpstr>
      <vt:lpstr>PowerPoint Presentation</vt:lpstr>
      <vt:lpstr>Cornelius Tacitus (AD 55‒120) Annals XV, 44</vt:lpstr>
      <vt:lpstr>PowerPoint Presentation</vt:lpstr>
      <vt:lpstr>PowerPoint Presentation</vt:lpstr>
      <vt:lpstr>The Uniqueness of Jesus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Uniqueness of Jesus Christ</vt:lpstr>
      <vt:lpstr>PowerPoint Presentation</vt:lpstr>
      <vt:lpstr>PowerPoint Presentation</vt:lpstr>
      <vt:lpstr>Tertullian Prescription Against Heretics, 36</vt:lpstr>
      <vt:lpstr>PowerPoint Presentation</vt:lpstr>
      <vt:lpstr>PowerPoint Presentation</vt:lpstr>
      <vt:lpstr>PowerPoint Presentation</vt:lpstr>
      <vt:lpstr>PowerPoint Presentation</vt:lpstr>
      <vt:lpstr>PowerPoint Presentation</vt:lpstr>
      <vt:lpstr>PowerPoint Presentation</vt:lpstr>
      <vt:lpstr>The Uniqueness of Jesus Christ</vt:lpstr>
      <vt:lpstr>Cornelius Tacitus (AD 55‒120) Annals XV, 44</vt:lpstr>
      <vt:lpstr>PowerPoint Presentation</vt:lpstr>
      <vt:lpstr>PowerPoint Presentation</vt:lpstr>
      <vt:lpstr>The Uniqueness of Jesus Christ</vt:lpstr>
      <vt:lpstr>The Incomparable Christ Anonymous</vt:lpstr>
      <vt:lpstr>PowerPoint Presentation</vt:lpstr>
      <vt:lpstr>PowerPoint Presentation</vt:lpstr>
      <vt:lpstr>Thomas Jefferson</vt:lpstr>
      <vt:lpstr>PowerPoint Presentation</vt:lpstr>
      <vt:lpstr>PowerPoint Presentation</vt:lpstr>
      <vt:lpstr>The Uniqueness of Jesus Christ</vt:lpstr>
      <vt:lpstr>PowerPoint Presentation</vt:lpstr>
      <vt:lpstr>PowerPoint Presentation</vt:lpstr>
      <vt:lpstr>PowerPoint Presentation</vt:lpstr>
      <vt:lpstr>PowerPoint Presentation</vt:lpstr>
      <vt:lpstr>PowerPoint Presentation</vt:lpstr>
      <vt:lpstr>“SEVEN SIGNS” in Gospel of John</vt:lpstr>
      <vt:lpstr>PowerPoint Presentation</vt:lpstr>
      <vt:lpstr>PowerPoint Presentation</vt:lpstr>
      <vt:lpstr>The Uniqueness of Jesus Christ</vt:lpstr>
      <vt:lpstr>PowerPoint Presentation</vt:lpstr>
      <vt:lpstr>PowerPoint Presentation</vt:lpstr>
      <vt:lpstr>PowerPoint Presentation</vt:lpstr>
      <vt:lpstr>Naturalistic Theories </vt:lpstr>
      <vt:lpstr>Naturalistic Theories </vt:lpstr>
      <vt:lpstr>Naturalistic Theories </vt:lpstr>
      <vt:lpstr>2. Theft Theories </vt:lpstr>
      <vt:lpstr>2. Theft Theories </vt:lpstr>
      <vt:lpstr>2. Theft Theories </vt:lpstr>
      <vt:lpstr>2. Theft Theories </vt:lpstr>
      <vt:lpstr>Naturalistic Theories </vt:lpstr>
      <vt:lpstr>Naturalistic Theories </vt:lpstr>
      <vt:lpstr>PowerPoint Presentation</vt:lpstr>
      <vt:lpstr>Conclusion</vt:lpstr>
      <vt:lpstr>The Uniqueness of Jesus Christ</vt:lpstr>
      <vt:lpstr>Seven “I AM” statements in John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One of a Kind - 2022 - 16 X 9 - MODIFIED</dc:title>
  <dc:subject>Jesus One of a Kind</dc:subject>
  <dc:creator>A. Woods</dc:creator>
  <dc:description>Modified by Jim McGowan</dc:description>
  <cp:lastModifiedBy>anne woods</cp:lastModifiedBy>
  <cp:revision>2437</cp:revision>
  <cp:lastPrinted>2019-01-24T17:00:53Z</cp:lastPrinted>
  <dcterms:created xsi:type="dcterms:W3CDTF">2009-03-17T12:21:13Z</dcterms:created>
  <dcterms:modified xsi:type="dcterms:W3CDTF">2025-04-19T13:23:10Z</dcterms:modified>
</cp:coreProperties>
</file>