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40"/>
  </p:notesMasterIdLst>
  <p:handoutMasterIdLst>
    <p:handoutMasterId r:id="rId41"/>
  </p:handoutMasterIdLst>
  <p:sldIdLst>
    <p:sldId id="6881" r:id="rId3"/>
    <p:sldId id="6984" r:id="rId4"/>
    <p:sldId id="6883" r:id="rId5"/>
    <p:sldId id="7173" r:id="rId6"/>
    <p:sldId id="6885" r:id="rId7"/>
    <p:sldId id="7203" r:id="rId8"/>
    <p:sldId id="7115" r:id="rId9"/>
    <p:sldId id="7116" r:id="rId10"/>
    <p:sldId id="7117" r:id="rId11"/>
    <p:sldId id="7204" r:id="rId12"/>
    <p:sldId id="7205" r:id="rId13"/>
    <p:sldId id="7225" r:id="rId14"/>
    <p:sldId id="7226" r:id="rId15"/>
    <p:sldId id="7227" r:id="rId16"/>
    <p:sldId id="7192" r:id="rId17"/>
    <p:sldId id="7228" r:id="rId18"/>
    <p:sldId id="6819" r:id="rId19"/>
    <p:sldId id="3866" r:id="rId20"/>
    <p:sldId id="7201" r:id="rId21"/>
    <p:sldId id="7229" r:id="rId22"/>
    <p:sldId id="7193" r:id="rId23"/>
    <p:sldId id="7231" r:id="rId24"/>
    <p:sldId id="6810" r:id="rId25"/>
    <p:sldId id="6811" r:id="rId26"/>
    <p:sldId id="5580" r:id="rId27"/>
    <p:sldId id="6555" r:id="rId28"/>
    <p:sldId id="6556" r:id="rId29"/>
    <p:sldId id="5578" r:id="rId30"/>
    <p:sldId id="5579" r:id="rId31"/>
    <p:sldId id="7232" r:id="rId32"/>
    <p:sldId id="6863" r:id="rId33"/>
    <p:sldId id="7237" r:id="rId34"/>
    <p:sldId id="7233" r:id="rId35"/>
    <p:sldId id="6981" r:id="rId36"/>
    <p:sldId id="7234" r:id="rId37"/>
    <p:sldId id="7235" r:id="rId38"/>
    <p:sldId id="7236"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478" autoAdjust="0"/>
  </p:normalViewPr>
  <p:slideViewPr>
    <p:cSldViewPr>
      <p:cViewPr varScale="1">
        <p:scale>
          <a:sx n="118" d="100"/>
          <a:sy n="118" d="100"/>
        </p:scale>
        <p:origin x="129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F9EEA1C-1F64-4EF4-9C23-5B2ECBB9B095}"/>
    <pc:docChg chg="modSld">
      <pc:chgData name="Jim McGowan" userId="e2c7446dd3aca506" providerId="LiveId" clId="{AF9EEA1C-1F64-4EF4-9C23-5B2ECBB9B095}" dt="2021-04-29T00:26:42.457" v="8" actId="20577"/>
      <pc:docMkLst>
        <pc:docMk/>
      </pc:docMkLst>
      <pc:sldChg chg="modSp mod">
        <pc:chgData name="Jim McGowan" userId="e2c7446dd3aca506" providerId="LiveId" clId="{AF9EEA1C-1F64-4EF4-9C23-5B2ECBB9B095}" dt="2021-04-29T00:26:42.457" v="8" actId="20577"/>
        <pc:sldMkLst>
          <pc:docMk/>
          <pc:sldMk cId="0" sldId="446"/>
        </pc:sldMkLst>
        <pc:spChg chg="mod">
          <ac:chgData name="Jim McGowan" userId="e2c7446dd3aca506" providerId="LiveId" clId="{AF9EEA1C-1F64-4EF4-9C23-5B2ECBB9B095}" dt="2021-04-29T00:26:42.457" v="8" actId="20577"/>
          <ac:spMkLst>
            <pc:docMk/>
            <pc:sldMk cId="0" sldId="446"/>
            <ac:spMk id="20482" creationId="{592F55D8-9CA3-4032-B2AD-26AFF97866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026 - James 5:1-6</a:t>
            </a:r>
          </a:p>
          <a:p>
            <a:pPr>
              <a:defRPr/>
            </a:pPr>
            <a:r>
              <a:rPr lang="en-US" sz="1500" dirty="0"/>
              <a:t>05-05-2021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4/14/2025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dirty="0"/>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dirty="0"/>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dirty="0"/>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dirty="0"/>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721344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dirty="0"/>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dirty="0"/>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dirty="0"/>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4/14/2025</a:t>
            </a:fld>
            <a:endParaRPr lang="en-US" dirty="0"/>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dirty="0"/>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dirty="0"/>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dirty="0"/>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dirty="0"/>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dirty="0"/>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dirty="0"/>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dirty="0"/>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dirty="0"/>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dirty="0"/>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dirty="0"/>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dirty="0"/>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dirty="0"/>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4D8B-9DA4-C0EE-BDF7-A9BF72CB19C4}"/>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46A03B19-8FEF-CCA3-CEA8-F57E682EEC1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2B252BE1-14B3-E69F-D582-1840E0B0C771}"/>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24671021-EDC3-19B3-3FC0-E4C5285C984F}"/>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18739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7453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Esencia de la sabiduría espiritual </a:t>
            </a:r>
            <a:r>
              <a:rPr lang="en-US" dirty="0">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03F31A42-E780-8796-DBBC-6720A34C10E7}"/>
              </a:ext>
            </a:extLst>
          </p:cNvPr>
          <p:cNvPicPr>
            <a:picLocks noChangeAspect="1"/>
          </p:cNvPicPr>
          <p:nvPr/>
        </p:nvPicPr>
        <p:blipFill>
          <a:blip r:embed="rId2"/>
          <a:stretch>
            <a:fillRect/>
          </a:stretch>
        </p:blipFill>
        <p:spPr>
          <a:xfrm>
            <a:off x="3276600" y="4495800"/>
            <a:ext cx="2962913" cy="19265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4DCE-2628-BAAA-A639-4992B55BC59A}"/>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07DCCFA-667D-9151-633D-799BE8ABAE0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993B80AC-622C-ACDA-6870-B3EF9FF057DE}"/>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605EFE6-61A1-1F56-0DDF-98E32359509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60063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Comercial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La necesidad de planificar mientras dependemos de Dios </a:t>
            </a:r>
            <a:r>
              <a:rPr lang="en-US" dirty="0">
                <a:effectLst>
                  <a:outerShdw blurRad="38100" dist="38100" dir="2700000" algn="tl">
                    <a:srgbClr val="000000">
                      <a:alpha val="43137"/>
                    </a:srgbClr>
                  </a:outerShdw>
                </a:effectLst>
              </a:rPr>
              <a:t>(4:13-15)</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El problema de planificar sin depender de Dios</a:t>
            </a:r>
            <a:r>
              <a:rPr lang="en-US" dirty="0">
                <a:effectLst>
                  <a:outerShdw blurRad="38100" dist="38100" dir="2700000" algn="tl">
                    <a:srgbClr val="000000">
                      <a:alpha val="43137"/>
                    </a:srgbClr>
                  </a:outerShdw>
                </a:effectLst>
              </a:rPr>
              <a:t> (4:16-17)</a:t>
            </a:r>
          </a:p>
        </p:txBody>
      </p:sp>
      <p:pic>
        <p:nvPicPr>
          <p:cNvPr id="2" name="Picture 1">
            <a:extLst>
              <a:ext uri="{FF2B5EF4-FFF2-40B4-BE49-F238E27FC236}">
                <a16:creationId xmlns:a16="http://schemas.microsoft.com/office/drawing/2014/main" id="{36E48C2B-4243-419C-AE59-5383490514FB}"/>
              </a:ext>
            </a:extLst>
          </p:cNvPr>
          <p:cNvPicPr>
            <a:picLocks noChangeAspect="1"/>
          </p:cNvPicPr>
          <p:nvPr/>
        </p:nvPicPr>
        <p:blipFill>
          <a:blip r:embed="rId2"/>
          <a:stretch>
            <a:fillRect/>
          </a:stretch>
        </p:blipFill>
        <p:spPr>
          <a:xfrm>
            <a:off x="3276600" y="4572000"/>
            <a:ext cx="2962913" cy="1932599"/>
          </a:xfrm>
          <a:prstGeom prst="rect">
            <a:avLst/>
          </a:prstGeom>
        </p:spPr>
      </p:pic>
    </p:spTree>
    <p:extLst>
      <p:ext uri="{BB962C8B-B14F-4D97-AF65-F5344CB8AC3E}">
        <p14:creationId xmlns:p14="http://schemas.microsoft.com/office/powerpoint/2010/main" val="127861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C488-0EB6-5C58-F5EB-F8640397FFED}"/>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B1CA3AA4-B2DA-60F1-FFA2-F6DDF4FD5BDC}"/>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1B219BE1-85B0-42E3-AE90-423C38147D39}"/>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Uso de la </a:t>
            </a:r>
            <a:r>
              <a:rPr lang="en-US" b="1" u="sng" dirty="0" err="1">
                <a:solidFill>
                  <a:srgbClr val="FFFFCC"/>
                </a:solidFill>
                <a:effectLst>
                  <a:outerShdw blurRad="38100" dist="38100" dir="2700000" algn="tl">
                    <a:srgbClr val="000000">
                      <a:alpha val="43137"/>
                    </a:srgbClr>
                  </a:outerShdw>
                </a:effectLst>
              </a:rPr>
              <a:t>riqueza</a:t>
            </a:r>
            <a:r>
              <a:rPr lang="en-US" b="1" u="sng" dirty="0">
                <a:solidFill>
                  <a:srgbClr val="FFFFCC"/>
                </a:solidFill>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4BD365C5-BBA6-7E48-BEDF-6CEBD70FED1B}"/>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317908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Uso de la Riqueza</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7224712" cy="2895600"/>
          </a:xfrm>
        </p:spPr>
        <p:txBody>
          <a:bodyPr/>
          <a:lstStyle/>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Predice el juicio divino que vendrá sobre los ricos opresores </a:t>
            </a:r>
            <a:r>
              <a:rPr lang="en-US" dirty="0">
                <a:effectLst>
                  <a:outerShdw blurRad="38100" dist="38100" dir="2700000" algn="tl">
                    <a:srgbClr val="000000">
                      <a:alpha val="43137"/>
                    </a:srgbClr>
                  </a:outerShdw>
                </a:effectLst>
              </a:rPr>
              <a:t>(5:1-3)</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Razones por el juicio venidero </a:t>
            </a:r>
            <a:r>
              <a:rPr lang="en-US" dirty="0">
                <a:effectLst>
                  <a:outerShdw blurRad="38100" dist="38100" dir="2700000" algn="tl">
                    <a:srgbClr val="000000">
                      <a:alpha val="43137"/>
                    </a:srgbClr>
                  </a:outerShdw>
                </a:effectLst>
              </a:rPr>
              <a:t>(5:4-6)</a:t>
            </a:r>
          </a:p>
        </p:txBody>
      </p:sp>
      <p:pic>
        <p:nvPicPr>
          <p:cNvPr id="2" name="Picture 1">
            <a:extLst>
              <a:ext uri="{FF2B5EF4-FFF2-40B4-BE49-F238E27FC236}">
                <a16:creationId xmlns:a16="http://schemas.microsoft.com/office/drawing/2014/main" id="{109D2EFB-C137-7C46-7CD0-817AA02CC998}"/>
              </a:ext>
            </a:extLst>
          </p:cNvPr>
          <p:cNvPicPr>
            <a:picLocks noChangeAspect="1"/>
          </p:cNvPicPr>
          <p:nvPr/>
        </p:nvPicPr>
        <p:blipFill>
          <a:blip r:embed="rId2"/>
          <a:stretch>
            <a:fillRect/>
          </a:stretch>
        </p:blipFill>
        <p:spPr>
          <a:xfrm>
            <a:off x="3090543" y="4648200"/>
            <a:ext cx="2962913" cy="1932599"/>
          </a:xfrm>
          <a:prstGeom prst="rect">
            <a:avLst/>
          </a:prstGeom>
        </p:spPr>
      </p:pic>
    </p:spTree>
    <p:extLst>
      <p:ext uri="{BB962C8B-B14F-4D97-AF65-F5344CB8AC3E}">
        <p14:creationId xmlns:p14="http://schemas.microsoft.com/office/powerpoint/2010/main" val="225173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F546-F9F1-A203-A065-2CE9BE29E7CD}"/>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3C630F77-1BBE-D7F2-4263-DC336FBB87CE}"/>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Uso de la Riqueza</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870892B9-13B0-E47F-2FA8-44C457249BF2}"/>
              </a:ext>
            </a:extLst>
          </p:cNvPr>
          <p:cNvSpPr>
            <a:spLocks noGrp="1" noChangeArrowheads="1"/>
          </p:cNvSpPr>
          <p:nvPr>
            <p:ph type="body" idx="1"/>
          </p:nvPr>
        </p:nvSpPr>
        <p:spPr>
          <a:xfrm>
            <a:off x="1233488" y="1600200"/>
            <a:ext cx="7224712" cy="2895600"/>
          </a:xfrm>
        </p:spPr>
        <p:txBody>
          <a:bodyPr/>
          <a:lstStyle/>
          <a:p>
            <a:pPr marL="457200" indent="-457200" eaLnBrk="1" hangingPunct="1">
              <a:spcBef>
                <a:spcPts val="0"/>
              </a:spcBef>
              <a:spcAft>
                <a:spcPts val="3600"/>
              </a:spcAft>
              <a:buSzPct val="100000"/>
              <a:buFont typeface="+mj-lt"/>
              <a:buAutoNum type="romanUcPeriod"/>
              <a:defRPr/>
            </a:pPr>
            <a:r>
              <a:rPr lang="es-CO" b="1" u="sng" dirty="0">
                <a:solidFill>
                  <a:srgbClr val="FFFFCC"/>
                </a:solidFill>
                <a:effectLst>
                  <a:outerShdw blurRad="38100" dist="38100" dir="2700000" algn="tl">
                    <a:srgbClr val="000000">
                      <a:alpha val="43137"/>
                    </a:srgbClr>
                  </a:outerShdw>
                </a:effectLst>
              </a:rPr>
              <a:t>Predice el juicio divino que vendrá sobre los ricos opresores </a:t>
            </a:r>
            <a:r>
              <a:rPr lang="en-US" b="1" u="sng" dirty="0">
                <a:solidFill>
                  <a:srgbClr val="FFFFCC"/>
                </a:solidFill>
                <a:effectLst>
                  <a:outerShdw blurRad="38100" dist="38100" dir="2700000" algn="tl">
                    <a:srgbClr val="000000">
                      <a:alpha val="43137"/>
                    </a:srgbClr>
                  </a:outerShdw>
                </a:effectLst>
              </a:rPr>
              <a:t>(5:1-3)</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Razones por el juicio venidero </a:t>
            </a:r>
            <a:r>
              <a:rPr lang="en-US" dirty="0">
                <a:effectLst>
                  <a:outerShdw blurRad="38100" dist="38100" dir="2700000" algn="tl">
                    <a:srgbClr val="000000">
                      <a:alpha val="43137"/>
                    </a:srgbClr>
                  </a:outerShdw>
                </a:effectLst>
              </a:rPr>
              <a:t>(5:4-6)</a:t>
            </a:r>
          </a:p>
        </p:txBody>
      </p:sp>
      <p:pic>
        <p:nvPicPr>
          <p:cNvPr id="2" name="Picture 1">
            <a:extLst>
              <a:ext uri="{FF2B5EF4-FFF2-40B4-BE49-F238E27FC236}">
                <a16:creationId xmlns:a16="http://schemas.microsoft.com/office/drawing/2014/main" id="{C810B2B7-9765-AABA-BA88-AE5E3E3349AD}"/>
              </a:ext>
            </a:extLst>
          </p:cNvPr>
          <p:cNvPicPr>
            <a:picLocks noChangeAspect="1"/>
          </p:cNvPicPr>
          <p:nvPr/>
        </p:nvPicPr>
        <p:blipFill>
          <a:blip r:embed="rId2"/>
          <a:stretch>
            <a:fillRect/>
          </a:stretch>
        </p:blipFill>
        <p:spPr>
          <a:xfrm>
            <a:off x="3090543" y="4648200"/>
            <a:ext cx="2962913" cy="1932599"/>
          </a:xfrm>
          <a:prstGeom prst="rect">
            <a:avLst/>
          </a:prstGeom>
        </p:spPr>
      </p:pic>
    </p:spTree>
    <p:extLst>
      <p:ext uri="{BB962C8B-B14F-4D97-AF65-F5344CB8AC3E}">
        <p14:creationId xmlns:p14="http://schemas.microsoft.com/office/powerpoint/2010/main" val="343039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D2716CFC-3E3E-2639-79E5-3CBDE1B88C5A}"/>
              </a:ext>
            </a:extLst>
          </p:cNvPr>
          <p:cNvPicPr>
            <a:picLocks noChangeAspect="1"/>
          </p:cNvPicPr>
          <p:nvPr/>
        </p:nvPicPr>
        <p:blipFill>
          <a:blip r:embed="rId2"/>
          <a:stretch>
            <a:fillRect/>
          </a:stretch>
        </p:blipFill>
        <p:spPr>
          <a:xfrm>
            <a:off x="3124200" y="4953000"/>
            <a:ext cx="2806379" cy="1825837"/>
          </a:xfrm>
          <a:prstGeom prst="rect">
            <a:avLst/>
          </a:prstGeom>
        </p:spPr>
      </p:pic>
    </p:spTree>
    <p:extLst>
      <p:ext uri="{BB962C8B-B14F-4D97-AF65-F5344CB8AC3E}">
        <p14:creationId xmlns:p14="http://schemas.microsoft.com/office/powerpoint/2010/main" val="3246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3:10-15</a:t>
            </a:r>
          </a:p>
          <a:p>
            <a:pPr marL="0" marR="0" algn="just">
              <a:spcBef>
                <a:spcPts val="0"/>
              </a:spcBef>
              <a:spcAft>
                <a:spcPts val="0"/>
              </a:spcAft>
            </a:pPr>
            <a:r>
              <a:rPr lang="en-US" sz="3600" u="none" strike="noStrike" baseline="30000" dirty="0">
                <a:effectLst/>
                <a:latin typeface="Calibri" panose="020F0502020204030204" pitchFamily="34" charset="0"/>
              </a:rPr>
              <a:t>10</a:t>
            </a:r>
            <a:r>
              <a:rPr lang="en-US" sz="3600" u="none" strike="noStrike" dirty="0">
                <a:effectLst/>
                <a:latin typeface="Calibri" panose="020F0502020204030204" pitchFamily="34" charset="0"/>
              </a:rPr>
              <a:t> </a:t>
            </a:r>
            <a:r>
              <a:rPr lang="es-CO" sz="3600" dirty="0">
                <a:effectLst/>
                <a:latin typeface="Calibri" panose="020F0502020204030204" pitchFamily="34" charset="0"/>
              </a:rPr>
              <a:t>Conforme a la gracia de Dios que me ha sido dada, como perito arquitecto he puesto el fundamento, y otro está edificando encima. Pero cada uno mire cómo edifica encima, 11 porque nadie puede poner otro fundamento que el que está puesto, el cual es Jesucristo. 12 Si alguien edifica sobre este fundamento con oro, </a:t>
            </a:r>
            <a:r>
              <a:rPr lang="en-US" sz="3600" dirty="0">
                <a:effectLst/>
                <a:latin typeface="Calibri" panose="020F0502020204030204" pitchFamily="34" charset="0"/>
              </a:rPr>
              <a:t>…</a:t>
            </a:r>
          </a:p>
        </p:txBody>
      </p:sp>
    </p:spTree>
    <p:extLst>
      <p:ext uri="{BB962C8B-B14F-4D97-AF65-F5344CB8AC3E}">
        <p14:creationId xmlns:p14="http://schemas.microsoft.com/office/powerpoint/2010/main" val="22186752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3:10-15</a:t>
            </a:r>
          </a:p>
          <a:p>
            <a:pPr marL="0" marR="0" algn="just">
              <a:spcBef>
                <a:spcPts val="0"/>
              </a:spcBef>
              <a:spcAft>
                <a:spcPts val="0"/>
              </a:spcAft>
            </a:pPr>
            <a:r>
              <a:rPr lang="en-US" sz="3600" u="none" strike="noStrike" dirty="0">
                <a:effectLst/>
                <a:latin typeface="Calibri" panose="020F0502020204030204" pitchFamily="34" charset="0"/>
              </a:rPr>
              <a:t>…</a:t>
            </a:r>
            <a:r>
              <a:rPr lang="en-US" sz="3600" u="none" strike="noStrike" baseline="30000" dirty="0">
                <a:effectLst/>
                <a:latin typeface="Calibri" panose="020F0502020204030204" pitchFamily="34" charset="0"/>
              </a:rPr>
              <a:t> </a:t>
            </a:r>
            <a:r>
              <a:rPr lang="es-CO" sz="3600" dirty="0">
                <a:effectLst/>
                <a:latin typeface="Calibri" panose="020F0502020204030204" pitchFamily="34" charset="0"/>
              </a:rPr>
              <a:t>plata, piedras preciosas, madera, heno u hojarasca….</a:t>
            </a:r>
            <a:r>
              <a:rPr lang="en-US" sz="3600" u="none" strike="noStrike" baseline="30000" dirty="0">
                <a:effectLst/>
                <a:latin typeface="Calibri" panose="020F0502020204030204" pitchFamily="34" charset="0"/>
              </a:rPr>
              <a:t>14</a:t>
            </a:r>
            <a:r>
              <a:rPr lang="en-US" sz="3600" u="none" strike="noStrike" dirty="0">
                <a:effectLst/>
                <a:latin typeface="Calibri" panose="020F0502020204030204" pitchFamily="34" charset="0"/>
              </a:rPr>
              <a:t> </a:t>
            </a:r>
            <a:r>
              <a:rPr lang="es-CO" sz="3600" dirty="0">
                <a:effectLst/>
                <a:latin typeface="Calibri" panose="020F0502020204030204" pitchFamily="34" charset="0"/>
              </a:rPr>
              <a:t> Si permanece la obra que alguien ha edificado sobre el fundamento, él recibirá recompensa. 15 Si la obra de alguien es quemada, él sufrirá pérdida; aunque él mismo será salvo, pero apenas, como por fuego.</a:t>
            </a:r>
            <a:endParaRPr lang="en-US" sz="3600" dirty="0">
              <a:effectLst/>
              <a:latin typeface="Calibri" panose="020F0502020204030204" pitchFamily="34" charset="0"/>
            </a:endParaRPr>
          </a:p>
        </p:txBody>
      </p:sp>
      <p:pic>
        <p:nvPicPr>
          <p:cNvPr id="4" name="Picture 3">
            <a:extLst>
              <a:ext uri="{FF2B5EF4-FFF2-40B4-BE49-F238E27FC236}">
                <a16:creationId xmlns:a16="http://schemas.microsoft.com/office/drawing/2014/main" id="{BBD90FC0-6D4A-4A57-88B5-53CB9406D4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4038600"/>
            <a:ext cx="1532810" cy="1371600"/>
          </a:xfrm>
          <a:prstGeom prst="rect">
            <a:avLst/>
          </a:prstGeom>
        </p:spPr>
      </p:pic>
    </p:spTree>
    <p:extLst>
      <p:ext uri="{BB962C8B-B14F-4D97-AF65-F5344CB8AC3E}">
        <p14:creationId xmlns:p14="http://schemas.microsoft.com/office/powerpoint/2010/main" val="32388498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D693C-1C04-C841-9054-DAA5DD3CDB24}"/>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17103CD1-358D-EE0A-6919-F3543ABC3F5C}"/>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Uso de la Riqueza</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C19F3321-D531-97CB-266D-6FE91E6E8685}"/>
              </a:ext>
            </a:extLst>
          </p:cNvPr>
          <p:cNvSpPr>
            <a:spLocks noGrp="1" noChangeArrowheads="1"/>
          </p:cNvSpPr>
          <p:nvPr>
            <p:ph type="body" idx="1"/>
          </p:nvPr>
        </p:nvSpPr>
        <p:spPr>
          <a:xfrm>
            <a:off x="1233488" y="1600200"/>
            <a:ext cx="7224712" cy="2895600"/>
          </a:xfrm>
        </p:spPr>
        <p:txBody>
          <a:bodyPr/>
          <a:lstStyle/>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Predice el juicio divino que vendrá sobre los ricos opresores </a:t>
            </a:r>
            <a:r>
              <a:rPr lang="en-US" dirty="0">
                <a:effectLst>
                  <a:outerShdw blurRad="38100" dist="38100" dir="2700000" algn="tl">
                    <a:srgbClr val="000000">
                      <a:alpha val="43137"/>
                    </a:srgbClr>
                  </a:outerShdw>
                </a:effectLst>
              </a:rPr>
              <a:t>(5:1-3)</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Razones por el juicio venidero </a:t>
            </a:r>
            <a:r>
              <a:rPr lang="en-US" dirty="0">
                <a:effectLst>
                  <a:outerShdw blurRad="38100" dist="38100" dir="2700000" algn="tl">
                    <a:srgbClr val="000000">
                      <a:alpha val="43137"/>
                    </a:srgbClr>
                  </a:outerShdw>
                </a:effectLst>
              </a:rPr>
              <a:t>(5:4-6)</a:t>
            </a:r>
          </a:p>
        </p:txBody>
      </p:sp>
      <p:pic>
        <p:nvPicPr>
          <p:cNvPr id="2" name="Picture 1">
            <a:extLst>
              <a:ext uri="{FF2B5EF4-FFF2-40B4-BE49-F238E27FC236}">
                <a16:creationId xmlns:a16="http://schemas.microsoft.com/office/drawing/2014/main" id="{B8B1AFCD-F3CD-FEC0-93B8-710F556EF6F8}"/>
              </a:ext>
            </a:extLst>
          </p:cNvPr>
          <p:cNvPicPr>
            <a:picLocks noChangeAspect="1"/>
          </p:cNvPicPr>
          <p:nvPr/>
        </p:nvPicPr>
        <p:blipFill>
          <a:blip r:embed="rId2"/>
          <a:stretch>
            <a:fillRect/>
          </a:stretch>
        </p:blipFill>
        <p:spPr>
          <a:xfrm>
            <a:off x="3090543" y="4648200"/>
            <a:ext cx="2962913" cy="1932599"/>
          </a:xfrm>
          <a:prstGeom prst="rect">
            <a:avLst/>
          </a:prstGeom>
        </p:spPr>
      </p:pic>
    </p:spTree>
    <p:extLst>
      <p:ext uri="{BB962C8B-B14F-4D97-AF65-F5344CB8AC3E}">
        <p14:creationId xmlns:p14="http://schemas.microsoft.com/office/powerpoint/2010/main" val="273612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Razones por el Juicio Venidero</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Salarios sin pagar (5:4)</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Lujos excesivos (5:5)</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Condena del inocente (5:6)</a:t>
            </a:r>
          </a:p>
        </p:txBody>
      </p:sp>
      <p:pic>
        <p:nvPicPr>
          <p:cNvPr id="2" name="Picture 1">
            <a:extLst>
              <a:ext uri="{FF2B5EF4-FFF2-40B4-BE49-F238E27FC236}">
                <a16:creationId xmlns:a16="http://schemas.microsoft.com/office/drawing/2014/main" id="{6E808295-4C5E-77BC-C69F-8791557E0019}"/>
              </a:ext>
            </a:extLst>
          </p:cNvPr>
          <p:cNvPicPr>
            <a:picLocks noChangeAspect="1"/>
          </p:cNvPicPr>
          <p:nvPr/>
        </p:nvPicPr>
        <p:blipFill>
          <a:blip r:embed="rId2"/>
          <a:stretch>
            <a:fillRect/>
          </a:stretch>
        </p:blipFill>
        <p:spPr>
          <a:xfrm>
            <a:off x="3173887" y="4620601"/>
            <a:ext cx="2962913" cy="1932599"/>
          </a:xfrm>
          <a:prstGeom prst="rect">
            <a:avLst/>
          </a:prstGeom>
        </p:spPr>
      </p:pic>
    </p:spTree>
    <p:extLst>
      <p:ext uri="{BB962C8B-B14F-4D97-AF65-F5344CB8AC3E}">
        <p14:creationId xmlns:p14="http://schemas.microsoft.com/office/powerpoint/2010/main" val="169433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BE6B-3200-6BC0-1628-60380F9C8D54}"/>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F3318E67-E437-86AA-248E-1B307E633B48}"/>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Razones por el Juicio Venidero</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D3EBB184-59CD-AC9D-944A-E2C17D25B4B6}"/>
              </a:ext>
            </a:extLst>
          </p:cNvPr>
          <p:cNvSpPr>
            <a:spLocks noGrp="1" noChangeArrowheads="1"/>
          </p:cNvSpPr>
          <p:nvPr>
            <p:ph type="body" idx="1"/>
          </p:nvPr>
        </p:nvSpPr>
        <p:spPr>
          <a:xfrm>
            <a:off x="1233488" y="1600200"/>
            <a:ext cx="6843712" cy="2895600"/>
          </a:xfrm>
        </p:spPr>
        <p:txBody>
          <a:bodyPr/>
          <a:lstStyle/>
          <a:p>
            <a:pPr marL="514350"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Salarios sin pagar (5:4)</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Lujos excesivos (5:5)</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Condena del inocente (5:6)</a:t>
            </a:r>
          </a:p>
        </p:txBody>
      </p:sp>
      <p:pic>
        <p:nvPicPr>
          <p:cNvPr id="2" name="Picture 1">
            <a:extLst>
              <a:ext uri="{FF2B5EF4-FFF2-40B4-BE49-F238E27FC236}">
                <a16:creationId xmlns:a16="http://schemas.microsoft.com/office/drawing/2014/main" id="{5D4A04BB-9327-D33F-878F-8E7133EC62ED}"/>
              </a:ext>
            </a:extLst>
          </p:cNvPr>
          <p:cNvPicPr>
            <a:picLocks noChangeAspect="1"/>
          </p:cNvPicPr>
          <p:nvPr/>
        </p:nvPicPr>
        <p:blipFill>
          <a:blip r:embed="rId2"/>
          <a:stretch>
            <a:fillRect/>
          </a:stretch>
        </p:blipFill>
        <p:spPr>
          <a:xfrm>
            <a:off x="3173887" y="4620601"/>
            <a:ext cx="2962913" cy="1932599"/>
          </a:xfrm>
          <a:prstGeom prst="rect">
            <a:avLst/>
          </a:prstGeom>
        </p:spPr>
      </p:pic>
    </p:spTree>
    <p:extLst>
      <p:ext uri="{BB962C8B-B14F-4D97-AF65-F5344CB8AC3E}">
        <p14:creationId xmlns:p14="http://schemas.microsoft.com/office/powerpoint/2010/main" val="209967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8A70B421-93CE-26DF-45B8-4EDA050E53F5}"/>
              </a:ext>
            </a:extLst>
          </p:cNvPr>
          <p:cNvPicPr>
            <a:picLocks noChangeAspect="1"/>
          </p:cNvPicPr>
          <p:nvPr/>
        </p:nvPicPr>
        <p:blipFill>
          <a:blip r:embed="rId2"/>
          <a:stretch>
            <a:fillRect/>
          </a:stretch>
        </p:blipFill>
        <p:spPr>
          <a:xfrm>
            <a:off x="3429000" y="5105400"/>
            <a:ext cx="2590800" cy="1685581"/>
          </a:xfrm>
          <a:prstGeom prst="rect">
            <a:avLst/>
          </a:prstGeom>
        </p:spPr>
      </p:pic>
    </p:spTree>
    <p:extLst>
      <p:ext uri="{BB962C8B-B14F-4D97-AF65-F5344CB8AC3E}">
        <p14:creationId xmlns:p14="http://schemas.microsoft.com/office/powerpoint/2010/main" val="317027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a:t>
            </a:r>
            <a:r>
              <a:rPr lang="es-ES" sz="3600" b="1" u="sng" dirty="0">
                <a:solidFill>
                  <a:srgbClr val="FFFFCC"/>
                </a:solidFill>
                <a:effectLst>
                  <a:outerShdw blurRad="38100" dist="38100" dir="2700000" algn="tl">
                    <a:srgbClr val="000000">
                      <a:alpha val="43137"/>
                    </a:srgbClr>
                  </a:outerShdw>
                </a:effectLst>
              </a:rPr>
              <a:t>doce tribus</a:t>
            </a:r>
            <a:r>
              <a:rPr lang="es-ES" sz="3600" dirty="0">
                <a:effectLst>
                  <a:outerShdw blurRad="38100" dist="38100" dir="2700000" algn="tl">
                    <a:srgbClr val="000000">
                      <a:alpha val="43137"/>
                    </a:srgbClr>
                  </a:outerShdw>
                </a:effectLst>
              </a:rPr>
              <a:t> de la dispersión: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81FCA8E-D534-826F-AA72-CD52A4987055}"/>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030943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4185761"/>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Mateo 24:15-16, 20</a:t>
            </a:r>
          </a:p>
          <a:p>
            <a:pPr algn="just"/>
            <a:r>
              <a:rPr lang="en-US" sz="3600" dirty="0">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15</a:t>
            </a:r>
            <a:r>
              <a:rPr lang="en-US" sz="3600" b="1" baseline="30000" dirty="0">
                <a:latin typeface="Calibri" panose="020F0502020204030204" pitchFamily="34" charset="0"/>
                <a:cs typeface="Calibri" panose="020F0502020204030204" pitchFamily="34" charset="0"/>
              </a:rPr>
              <a:t> </a:t>
            </a:r>
            <a:r>
              <a:rPr lang="es-CO" sz="3600" dirty="0">
                <a:latin typeface="Calibri" panose="020F0502020204030204" pitchFamily="34" charset="0"/>
                <a:cs typeface="Calibri" panose="020F0502020204030204" pitchFamily="34" charset="0"/>
              </a:rPr>
              <a:t>Por tanto, cuando vean establecida en el lugar santo la abominación desoladora, de la cual habló el profeta Daniel (el que lee, entienda), 16 entonces los que estén en Judea huyan a los montes… </a:t>
            </a:r>
            <a:r>
              <a:rPr lang="en-US" sz="3600" baseline="30000" dirty="0">
                <a:latin typeface="Calibri" panose="020F0502020204030204" pitchFamily="34" charset="0"/>
                <a:cs typeface="Calibri" panose="020F0502020204030204" pitchFamily="34" charset="0"/>
              </a:rPr>
              <a:t>20</a:t>
            </a:r>
            <a:r>
              <a:rPr lang="en-US" sz="3600" b="1" baseline="30000" dirty="0">
                <a:latin typeface="Calibri" panose="020F0502020204030204" pitchFamily="34" charset="0"/>
                <a:cs typeface="Calibri" panose="020F0502020204030204" pitchFamily="34" charset="0"/>
              </a:rPr>
              <a:t> </a:t>
            </a:r>
            <a:r>
              <a:rPr lang="es-CO" sz="3600" dirty="0">
                <a:latin typeface="Calibri" panose="020F0502020204030204" pitchFamily="34" charset="0"/>
                <a:cs typeface="Calibri" panose="020F0502020204030204" pitchFamily="34" charset="0"/>
              </a:rPr>
              <a:t>Oren, pues, que su huida no sea en invierno ni en </a:t>
            </a:r>
            <a:r>
              <a:rPr lang="es-CO" sz="3600" b="1" u="sng" dirty="0">
                <a:solidFill>
                  <a:srgbClr val="FFFFCC"/>
                </a:solidFill>
                <a:latin typeface="Calibri" panose="020F0502020204030204" pitchFamily="34" charset="0"/>
                <a:cs typeface="Calibri" panose="020F0502020204030204" pitchFamily="34" charset="0"/>
              </a:rPr>
              <a:t>sábado</a:t>
            </a:r>
            <a:r>
              <a:rPr lang="es-CO"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ADAE8-A9B1-4DCE-9645-4D182CA41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724400"/>
          </a:xfrm>
        </p:spPr>
        <p:txBody>
          <a:bodyPr/>
          <a:lstStyle/>
          <a:p>
            <a:pPr marL="0" indent="0" algn="ctr" defTabSz="685800">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Exodos 20:8-11</a:t>
            </a:r>
          </a:p>
          <a:p>
            <a:pPr marL="0" indent="0" algn="just">
              <a:spcBef>
                <a:spcPts val="0"/>
              </a:spcBef>
              <a:spcAft>
                <a:spcPts val="1200"/>
              </a:spcAft>
              <a:buNone/>
              <a:defRPr/>
            </a:pPr>
            <a:r>
              <a:rPr lang="en-US" sz="3000" baseline="30000" dirty="0">
                <a:effectLst>
                  <a:outerShdw blurRad="38100" dist="38100" dir="2700000" algn="tl">
                    <a:srgbClr val="000000">
                      <a:alpha val="43137"/>
                    </a:srgbClr>
                  </a:outerShdw>
                </a:effectLst>
                <a:latin typeface="system-ui"/>
              </a:rPr>
              <a:t>8 </a:t>
            </a:r>
            <a:r>
              <a:rPr lang="en-US" sz="3000" dirty="0">
                <a:effectLst>
                  <a:outerShdw blurRad="38100" dist="38100" dir="2700000" algn="tl">
                    <a:srgbClr val="000000">
                      <a:alpha val="43137"/>
                    </a:srgbClr>
                  </a:outerShdw>
                </a:effectLst>
                <a:latin typeface="system-ui"/>
              </a:rPr>
              <a:t>“</a:t>
            </a:r>
            <a:r>
              <a:rPr lang="es-CO" sz="3000" dirty="0">
                <a:effectLst>
                  <a:outerShdw blurRad="38100" dist="38100" dir="2700000" algn="tl">
                    <a:srgbClr val="000000">
                      <a:alpha val="43137"/>
                    </a:srgbClr>
                  </a:outerShdw>
                </a:effectLst>
                <a:latin typeface="system-ui"/>
              </a:rPr>
              <a:t>“Acuérdate del día sábado[a] para santificarlo. 9 Seis días trabajarás y harás toda tu obra, 10 pero el </a:t>
            </a:r>
            <a:r>
              <a:rPr lang="es-CO" sz="3000" b="1" u="sng" dirty="0">
                <a:solidFill>
                  <a:srgbClr val="FFFFCC"/>
                </a:solidFill>
                <a:effectLst>
                  <a:outerShdw blurRad="38100" dist="38100" dir="2700000" algn="tl">
                    <a:srgbClr val="000000">
                      <a:alpha val="43137"/>
                    </a:srgbClr>
                  </a:outerShdw>
                </a:effectLst>
                <a:latin typeface="system-ui"/>
              </a:rPr>
              <a:t>séptimo día</a:t>
            </a:r>
            <a:r>
              <a:rPr lang="es-CO" sz="3000" dirty="0">
                <a:effectLst>
                  <a:outerShdw blurRad="38100" dist="38100" dir="2700000" algn="tl">
                    <a:srgbClr val="000000">
                      <a:alpha val="43137"/>
                    </a:srgbClr>
                  </a:outerShdw>
                </a:effectLst>
                <a:latin typeface="system-ui"/>
              </a:rPr>
              <a:t> será sábado para el SEÑOR tu Dios. No harás en él obra alguna, ni tú, ni tu hijo, ni tu hija, ni tu esclavo, ni tu esclava, ni tu animal, ni el forastero que está dentro de tus puertas. 11 Porque en seis días el SEÑOR hizo los cielos, la tierra y el mar, y todo lo que hay en ellos, y reposó en el </a:t>
            </a:r>
            <a:r>
              <a:rPr lang="es-CO" sz="3000" b="1" u="sng" dirty="0">
                <a:solidFill>
                  <a:srgbClr val="FFFFCC"/>
                </a:solidFill>
                <a:effectLst>
                  <a:outerShdw blurRad="38100" dist="38100" dir="2700000" algn="tl">
                    <a:srgbClr val="000000">
                      <a:alpha val="43137"/>
                    </a:srgbClr>
                  </a:outerShdw>
                </a:effectLst>
                <a:latin typeface="system-ui"/>
              </a:rPr>
              <a:t>séptimo día</a:t>
            </a:r>
            <a:r>
              <a:rPr lang="es-CO" sz="3000" dirty="0">
                <a:effectLst>
                  <a:outerShdw blurRad="38100" dist="38100" dir="2700000" algn="tl">
                    <a:srgbClr val="000000">
                      <a:alpha val="43137"/>
                    </a:srgbClr>
                  </a:outerShdw>
                </a:effectLst>
                <a:latin typeface="system-ui"/>
              </a:rPr>
              <a:t>. Por eso el SEÑOR bendijo el día sábado[b] y lo santificó</a:t>
            </a:r>
            <a:r>
              <a:rPr lang="en-US" sz="3000" dirty="0">
                <a:effectLst>
                  <a:outerShdw blurRad="38100" dist="38100" dir="2700000" algn="tl">
                    <a:srgbClr val="000000">
                      <a:alpha val="43137"/>
                    </a:srgbClr>
                  </a:outerShdw>
                </a:effectLst>
                <a:latin typeface="system-ui"/>
              </a:rPr>
              <a:t>.”</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1F7DE-2F88-490D-B190-3E2ADCBA8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Exodos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a:t>
            </a:r>
            <a:r>
              <a:rPr lang="es-CO" sz="3000" dirty="0">
                <a:effectLst>
                  <a:outerShdw blurRad="38100" dist="38100" dir="2700000" algn="tl">
                    <a:srgbClr val="000000">
                      <a:alpha val="43137"/>
                    </a:srgbClr>
                  </a:outerShdw>
                </a:effectLst>
              </a:rPr>
              <a:t>Seis días se trabajará, pero el séptimo día será sábado de reposo consagrado al SEÑOR. Cualquiera que haga algún trabajo en el día del sábado morirá irremisiblemente’. 16 “Los hijos de Israel guardarán el sábado, celebrándolo como pacto perpetuo a través de sus generaciones. 17 Será señal para siempre entre los hijos de Israel y yo. Porque en seis días el SEÑOR hizo los cielos y la tierra, y en el </a:t>
            </a:r>
            <a:r>
              <a:rPr lang="es-CO" sz="3000" b="1" u="sng" dirty="0">
                <a:solidFill>
                  <a:srgbClr val="FFFFCC"/>
                </a:solidFill>
                <a:effectLst>
                  <a:outerShdw blurRad="38100" dist="38100" dir="2700000" algn="tl">
                    <a:srgbClr val="000000">
                      <a:alpha val="43137"/>
                    </a:srgbClr>
                  </a:outerShdw>
                </a:effectLst>
              </a:rPr>
              <a:t>séptimo día</a:t>
            </a:r>
            <a:r>
              <a:rPr lang="es-CO" sz="3000" dirty="0">
                <a:effectLst>
                  <a:outerShdw blurRad="38100" dist="38100" dir="2700000" algn="tl">
                    <a:srgbClr val="000000">
                      <a:alpha val="43137"/>
                    </a:srgbClr>
                  </a:outerShdw>
                </a:effectLst>
              </a:rPr>
              <a:t> cesó y reposó”</a:t>
            </a:r>
            <a:r>
              <a:rPr lang="en-US" sz="30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71457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95034-EE27-49AA-AB8F-8204BDE31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Hechos 20:7</a:t>
            </a:r>
          </a:p>
          <a:p>
            <a:pPr algn="just"/>
            <a:r>
              <a:rPr lang="en-US" sz="3200" dirty="0">
                <a:latin typeface="Calibri" panose="020F0502020204030204" pitchFamily="34" charset="0"/>
                <a:cs typeface="Calibri" panose="020F0502020204030204" pitchFamily="34" charset="0"/>
              </a:rPr>
              <a:t>“</a:t>
            </a:r>
            <a:r>
              <a:rPr lang="es-CO" sz="3200" b="1" u="sng" dirty="0">
                <a:solidFill>
                  <a:srgbClr val="FFFFCC"/>
                </a:solidFill>
                <a:latin typeface="Calibri" panose="020F0502020204030204" pitchFamily="34" charset="0"/>
                <a:cs typeface="Calibri" panose="020F0502020204030204" pitchFamily="34" charset="0"/>
              </a:rPr>
              <a:t>El primer día de la semana, </a:t>
            </a:r>
            <a:r>
              <a:rPr lang="es-CO" sz="3200" dirty="0">
                <a:latin typeface="Calibri" panose="020F0502020204030204" pitchFamily="34" charset="0"/>
                <a:cs typeface="Calibri" panose="020F0502020204030204" pitchFamily="34" charset="0"/>
              </a:rPr>
              <a:t>cuando estábamos reunidos para partir el pan, Pablo comenzó a hablarles, porque había de partir al día siguiente, y alargó el discurso hasta la medianoche</a:t>
            </a:r>
            <a:r>
              <a:rPr lang="en-US" sz="3200" dirty="0">
                <a:latin typeface="Calibri" panose="020F0502020204030204" pitchFamily="34" charset="0"/>
                <a:cs typeface="Calibri" panose="020F0502020204030204" pitchFamily="34" charset="0"/>
              </a:rPr>
              <a:t>.”</a:t>
            </a:r>
          </a:p>
        </p:txBody>
      </p:sp>
      <p:pic>
        <p:nvPicPr>
          <p:cNvPr id="1026" name="Picture 2" descr="First Day Of The Week &quot; Sunday&quot; - The Final Calling Ministry.com">
            <a:extLst>
              <a:ext uri="{FF2B5EF4-FFF2-40B4-BE49-F238E27FC236}">
                <a16:creationId xmlns:a16="http://schemas.microsoft.com/office/drawing/2014/main" id="{17EA5AD0-9BC8-4C28-A824-03ABF7BB4E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2852448"/>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63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D966-33D4-49C3-9366-14E584511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72409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Corintios 16:2</a:t>
            </a:r>
          </a:p>
          <a:p>
            <a:pPr algn="just"/>
            <a:r>
              <a:rPr lang="en-US" sz="3100" dirty="0">
                <a:latin typeface="Calibri" panose="020F0502020204030204" pitchFamily="34" charset="0"/>
                <a:cs typeface="Calibri" panose="020F0502020204030204" pitchFamily="34" charset="0"/>
              </a:rPr>
              <a:t>“</a:t>
            </a:r>
            <a:r>
              <a:rPr lang="en-US" sz="3100" baseline="30000" dirty="0">
                <a:latin typeface="Calibri" panose="020F0502020204030204" pitchFamily="34" charset="0"/>
                <a:cs typeface="Calibri" panose="020F0502020204030204" pitchFamily="34" charset="0"/>
              </a:rPr>
              <a:t>1</a:t>
            </a:r>
            <a:r>
              <a:rPr lang="en-US" sz="3100" b="1" baseline="30000" dirty="0">
                <a:latin typeface="Calibri" panose="020F0502020204030204" pitchFamily="34" charset="0"/>
                <a:cs typeface="Calibri" panose="020F0502020204030204" pitchFamily="34" charset="0"/>
              </a:rPr>
              <a:t> </a:t>
            </a:r>
            <a:r>
              <a:rPr lang="es-CO" sz="3100" dirty="0">
                <a:latin typeface="Calibri" panose="020F0502020204030204" pitchFamily="34" charset="0"/>
                <a:cs typeface="Calibri" panose="020F0502020204030204" pitchFamily="34" charset="0"/>
              </a:rPr>
              <a:t>En cuanto a la ofrenda para los santos, hagan ustedes también de la misma manera que ordené a las </a:t>
            </a:r>
            <a:r>
              <a:rPr lang="es-CO" sz="3100" b="1" u="sng" dirty="0">
                <a:solidFill>
                  <a:srgbClr val="FFFFCC"/>
                </a:solidFill>
                <a:latin typeface="Calibri" panose="020F0502020204030204" pitchFamily="34" charset="0"/>
                <a:cs typeface="Calibri" panose="020F0502020204030204" pitchFamily="34" charset="0"/>
              </a:rPr>
              <a:t>iglesias</a:t>
            </a:r>
            <a:r>
              <a:rPr lang="es-CO" sz="3100" dirty="0">
                <a:latin typeface="Calibri" panose="020F0502020204030204" pitchFamily="34" charset="0"/>
                <a:cs typeface="Calibri" panose="020F0502020204030204" pitchFamily="34" charset="0"/>
              </a:rPr>
              <a:t> de Galacia. 2 </a:t>
            </a:r>
            <a:r>
              <a:rPr lang="es-CO" sz="3100" b="1" u="sng" dirty="0">
                <a:solidFill>
                  <a:srgbClr val="FFFFCC"/>
                </a:solidFill>
                <a:latin typeface="Calibri" panose="020F0502020204030204" pitchFamily="34" charset="0"/>
                <a:cs typeface="Calibri" panose="020F0502020204030204" pitchFamily="34" charset="0"/>
              </a:rPr>
              <a:t>El primer día de la semana</a:t>
            </a:r>
            <a:r>
              <a:rPr lang="es-CO" sz="3100" dirty="0">
                <a:latin typeface="Calibri" panose="020F0502020204030204" pitchFamily="34" charset="0"/>
                <a:cs typeface="Calibri" panose="020F0502020204030204" pitchFamily="34" charset="0"/>
              </a:rPr>
              <a:t>, cada uno de ustedes guarde algo en su casa, atesorando en proporción a cómo esté prosperando, para que cuando yo llegue no haya entonces que levantar ofrendas</a:t>
            </a:r>
            <a:r>
              <a:rPr lang="en-US" sz="3100" dirty="0">
                <a:latin typeface="Calibri" panose="020F0502020204030204" pitchFamily="34" charset="0"/>
                <a:cs typeface="Calibri" panose="020F0502020204030204" pitchFamily="34" charset="0"/>
              </a:rPr>
              <a:t>.”</a:t>
            </a:r>
          </a:p>
        </p:txBody>
      </p:sp>
      <p:pic>
        <p:nvPicPr>
          <p:cNvPr id="2050" name="Picture 2" descr="First Day Of The Week &quot; Sunday&quot; - The Final Calling Ministry.com">
            <a:extLst>
              <a:ext uri="{FF2B5EF4-FFF2-40B4-BE49-F238E27FC236}">
                <a16:creationId xmlns:a16="http://schemas.microsoft.com/office/drawing/2014/main" id="{01D9937F-6FB8-48F2-8675-E5D7C096F2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3693077"/>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3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3D93-6B34-573F-6115-671AD9F9D1D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AAA82F9A-8283-D833-5283-A546F41F4911}"/>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Razones por el Juicio Venidero</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A9D9DC3C-253A-86E8-799B-A05C04B5B0E7}"/>
              </a:ext>
            </a:extLst>
          </p:cNvPr>
          <p:cNvSpPr>
            <a:spLocks noGrp="1" noChangeArrowheads="1"/>
          </p:cNvSpPr>
          <p:nvPr>
            <p:ph type="body" idx="1"/>
          </p:nvPr>
        </p:nvSpPr>
        <p:spPr>
          <a:xfrm>
            <a:off x="1233488" y="1600200"/>
            <a:ext cx="6843712" cy="28956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Salarios sin pagar (5:4)</a:t>
            </a:r>
          </a:p>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Lujos excesivos (5:5)</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Condena del inocente (5:6)</a:t>
            </a:r>
          </a:p>
        </p:txBody>
      </p:sp>
      <p:pic>
        <p:nvPicPr>
          <p:cNvPr id="2" name="Picture 1">
            <a:extLst>
              <a:ext uri="{FF2B5EF4-FFF2-40B4-BE49-F238E27FC236}">
                <a16:creationId xmlns:a16="http://schemas.microsoft.com/office/drawing/2014/main" id="{4A32ED0F-5338-F137-E619-BF02C3B1CCAA}"/>
              </a:ext>
            </a:extLst>
          </p:cNvPr>
          <p:cNvPicPr>
            <a:picLocks noChangeAspect="1"/>
          </p:cNvPicPr>
          <p:nvPr/>
        </p:nvPicPr>
        <p:blipFill>
          <a:blip r:embed="rId2"/>
          <a:stretch>
            <a:fillRect/>
          </a:stretch>
        </p:blipFill>
        <p:spPr>
          <a:xfrm>
            <a:off x="3173887" y="4620601"/>
            <a:ext cx="2962913" cy="1932599"/>
          </a:xfrm>
          <a:prstGeom prst="rect">
            <a:avLst/>
          </a:prstGeom>
        </p:spPr>
      </p:pic>
    </p:spTree>
    <p:extLst>
      <p:ext uri="{BB962C8B-B14F-4D97-AF65-F5344CB8AC3E}">
        <p14:creationId xmlns:p14="http://schemas.microsoft.com/office/powerpoint/2010/main" val="2671666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nvGraphicFramePr>
        <p:xfrm>
          <a:off x="114300" y="350838"/>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CHARACTERISTICAS UNICAS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del Monte</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Conciso</a:t>
                      </a: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Griego de alta calidad</a:t>
                      </a: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s-E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Ilustraciones de la naturaleza y la vida diaria</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Proverbios y Amos del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Cristología no desarrollada</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Imperativos</a:t>
                      </a: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Práctico</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El libro más antiguo del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Muchos recursos literarios</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Díficil de bosquejar</a:t>
                      </a: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extLst>
              <p:ext uri="{D42A27DB-BD31-4B8C-83A1-F6EECF244321}">
                <p14:modId xmlns:p14="http://schemas.microsoft.com/office/powerpoint/2010/main" val="1833294425"/>
              </p:ext>
            </p:extLst>
          </p:nvPr>
        </p:nvGraphicFramePr>
        <p:xfrm>
          <a:off x="114300" y="350838"/>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CHARACTERISTICAS UNICAS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del Monte</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Conciso</a:t>
                      </a: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Griego de alta calidad</a:t>
                      </a: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s-E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Ilustraciones de la naturaleza y la vida diaria</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1" i="0" u="none" strike="noStrike" kern="0" cap="none" spc="0" normalizeH="0" baseline="0" dirty="0">
                          <a:ln>
                            <a:noFill/>
                          </a:ln>
                          <a:solidFill>
                            <a:schemeClr val="bg2"/>
                          </a:solidFill>
                          <a:effectLst/>
                          <a:highlight>
                            <a:srgbClr val="FFFFCC"/>
                          </a:highlight>
                          <a:uLnTx/>
                          <a:uFillTx/>
                          <a:latin typeface="Calibri" panose="020F0502020204030204" pitchFamily="34" charset="0"/>
                          <a:ea typeface="+mn-ea"/>
                          <a:cs typeface="+mn-cs"/>
                        </a:rPr>
                        <a:t>Proverbios y Amos del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Cristología no desarrollada</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Imperativos</a:t>
                      </a: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Práctico</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El libro más antiguo del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Muchos recursos literarios</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Díficil de bosquejar</a:t>
                      </a: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12B2-5B53-FBF3-3815-1CB071C6E557}"/>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4D995A6A-1F6A-364A-9849-263890CB06B8}"/>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Razones por el Juicio Venidero</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28473162-4A0F-8A7A-EAA0-98182196A180}"/>
              </a:ext>
            </a:extLst>
          </p:cNvPr>
          <p:cNvSpPr>
            <a:spLocks noGrp="1" noChangeArrowheads="1"/>
          </p:cNvSpPr>
          <p:nvPr>
            <p:ph type="body" idx="1"/>
          </p:nvPr>
        </p:nvSpPr>
        <p:spPr>
          <a:xfrm>
            <a:off x="1233488" y="1600200"/>
            <a:ext cx="6843712" cy="28956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Salarios sin pagar (5:4)</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Lujos excesivos (5:5)</a:t>
            </a:r>
          </a:p>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Condena del inocente (5:6)</a:t>
            </a:r>
          </a:p>
        </p:txBody>
      </p:sp>
      <p:pic>
        <p:nvPicPr>
          <p:cNvPr id="2" name="Picture 1">
            <a:extLst>
              <a:ext uri="{FF2B5EF4-FFF2-40B4-BE49-F238E27FC236}">
                <a16:creationId xmlns:a16="http://schemas.microsoft.com/office/drawing/2014/main" id="{6D89B9E5-D968-D1DD-62A6-5971A0932275}"/>
              </a:ext>
            </a:extLst>
          </p:cNvPr>
          <p:cNvPicPr>
            <a:picLocks noChangeAspect="1"/>
          </p:cNvPicPr>
          <p:nvPr/>
        </p:nvPicPr>
        <p:blipFill>
          <a:blip r:embed="rId2"/>
          <a:stretch>
            <a:fillRect/>
          </a:stretch>
        </p:blipFill>
        <p:spPr>
          <a:xfrm>
            <a:off x="3173887" y="4620601"/>
            <a:ext cx="2962913" cy="1932599"/>
          </a:xfrm>
          <a:prstGeom prst="rect">
            <a:avLst/>
          </a:prstGeom>
        </p:spPr>
      </p:pic>
    </p:spTree>
    <p:extLst>
      <p:ext uri="{BB962C8B-B14F-4D97-AF65-F5344CB8AC3E}">
        <p14:creationId xmlns:p14="http://schemas.microsoft.com/office/powerpoint/2010/main" val="2044743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2324-6F7C-3FFF-293B-CC8DA81B5947}"/>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1BB64024-DE58-6BD9-AB5D-883CAA1178A2}"/>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Uso de la Riqueza</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9F14264B-E1BB-B48D-3D1C-519E178227AC}"/>
              </a:ext>
            </a:extLst>
          </p:cNvPr>
          <p:cNvSpPr>
            <a:spLocks noGrp="1" noChangeArrowheads="1"/>
          </p:cNvSpPr>
          <p:nvPr>
            <p:ph type="body" idx="1"/>
          </p:nvPr>
        </p:nvSpPr>
        <p:spPr>
          <a:xfrm>
            <a:off x="1233488" y="1600200"/>
            <a:ext cx="7224712" cy="2895600"/>
          </a:xfrm>
        </p:spPr>
        <p:txBody>
          <a:bodyPr/>
          <a:lstStyle/>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Predice el juicio divino que vendrá sobre los ricos opresores </a:t>
            </a:r>
            <a:r>
              <a:rPr lang="en-US" dirty="0">
                <a:effectLst>
                  <a:outerShdw blurRad="38100" dist="38100" dir="2700000" algn="tl">
                    <a:srgbClr val="000000">
                      <a:alpha val="43137"/>
                    </a:srgbClr>
                  </a:outerShdw>
                </a:effectLst>
              </a:rPr>
              <a:t>(5:1-3)</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Razones por el juicio venidero </a:t>
            </a:r>
            <a:r>
              <a:rPr lang="en-US" dirty="0">
                <a:effectLst>
                  <a:outerShdw blurRad="38100" dist="38100" dir="2700000" algn="tl">
                    <a:srgbClr val="000000">
                      <a:alpha val="43137"/>
                    </a:srgbClr>
                  </a:outerShdw>
                </a:effectLst>
              </a:rPr>
              <a:t>(5:4-6)</a:t>
            </a:r>
          </a:p>
        </p:txBody>
      </p:sp>
      <p:pic>
        <p:nvPicPr>
          <p:cNvPr id="2" name="Picture 1">
            <a:extLst>
              <a:ext uri="{FF2B5EF4-FFF2-40B4-BE49-F238E27FC236}">
                <a16:creationId xmlns:a16="http://schemas.microsoft.com/office/drawing/2014/main" id="{26C0A67B-77C4-BF42-2BE8-C2E671A971DB}"/>
              </a:ext>
            </a:extLst>
          </p:cNvPr>
          <p:cNvPicPr>
            <a:picLocks noChangeAspect="1"/>
          </p:cNvPicPr>
          <p:nvPr/>
        </p:nvPicPr>
        <p:blipFill>
          <a:blip r:embed="rId2"/>
          <a:stretch>
            <a:fillRect/>
          </a:stretch>
        </p:blipFill>
        <p:spPr>
          <a:xfrm>
            <a:off x="3090543" y="4648200"/>
            <a:ext cx="2962913" cy="1932599"/>
          </a:xfrm>
          <a:prstGeom prst="rect">
            <a:avLst/>
          </a:prstGeom>
        </p:spPr>
      </p:pic>
    </p:spTree>
    <p:extLst>
      <p:ext uri="{BB962C8B-B14F-4D97-AF65-F5344CB8AC3E}">
        <p14:creationId xmlns:p14="http://schemas.microsoft.com/office/powerpoint/2010/main" val="265233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B2881-775E-EC1B-B9B2-6121ED5D2E94}"/>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11A103D1-8C0B-E50B-1FE5-33C3DDDD28C3}"/>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Razones por el Juicio Venidero</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CA7949BF-5D3D-9BA4-A267-0DAF20F231DB}"/>
              </a:ext>
            </a:extLst>
          </p:cNvPr>
          <p:cNvSpPr>
            <a:spLocks noGrp="1" noChangeArrowheads="1"/>
          </p:cNvSpPr>
          <p:nvPr>
            <p:ph type="body" idx="1"/>
          </p:nvPr>
        </p:nvSpPr>
        <p:spPr>
          <a:xfrm>
            <a:off x="1233488" y="1600200"/>
            <a:ext cx="6843712" cy="28956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Salarios sin pagar (5:4)</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Lujos excesivos (5:5)</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Condena del inocente (5:6)</a:t>
            </a:r>
          </a:p>
        </p:txBody>
      </p:sp>
      <p:pic>
        <p:nvPicPr>
          <p:cNvPr id="2" name="Picture 1">
            <a:extLst>
              <a:ext uri="{FF2B5EF4-FFF2-40B4-BE49-F238E27FC236}">
                <a16:creationId xmlns:a16="http://schemas.microsoft.com/office/drawing/2014/main" id="{E4D6DD42-9633-C854-D63E-88277545F291}"/>
              </a:ext>
            </a:extLst>
          </p:cNvPr>
          <p:cNvPicPr>
            <a:picLocks noChangeAspect="1"/>
          </p:cNvPicPr>
          <p:nvPr/>
        </p:nvPicPr>
        <p:blipFill>
          <a:blip r:embed="rId2"/>
          <a:stretch>
            <a:fillRect/>
          </a:stretch>
        </p:blipFill>
        <p:spPr>
          <a:xfrm>
            <a:off x="3173887" y="4620601"/>
            <a:ext cx="2962913" cy="1932599"/>
          </a:xfrm>
          <a:prstGeom prst="rect">
            <a:avLst/>
          </a:prstGeom>
        </p:spPr>
      </p:pic>
    </p:spTree>
    <p:extLst>
      <p:ext uri="{BB962C8B-B14F-4D97-AF65-F5344CB8AC3E}">
        <p14:creationId xmlns:p14="http://schemas.microsoft.com/office/powerpoint/2010/main" val="3119705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E11C-9DAE-7D2D-474C-D073C209056F}"/>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7EC613E1-0F4F-DAA8-4148-B144A8CCCC9F}"/>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88F9735D-FB10-BD4F-963A-2FB1D4775F80}"/>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CO" b="1" u="sng" dirty="0">
                <a:solidFill>
                  <a:srgbClr val="FFFFCC"/>
                </a:solidFill>
                <a:effectLst>
                  <a:outerShdw blurRad="38100" dist="38100" dir="2700000" algn="tl">
                    <a:srgbClr val="000000">
                      <a:alpha val="43137"/>
                    </a:srgbClr>
                  </a:outerShdw>
                </a:effectLst>
              </a:rPr>
              <a:t>Esperando el regreso del Señor </a:t>
            </a:r>
            <a:r>
              <a:rPr lang="en-US" b="1" u="sng" dirty="0">
                <a:solidFill>
                  <a:srgbClr val="FFFFCC"/>
                </a:solidFill>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F59BF105-1693-2449-1D7E-4AADD0E3F0F4}"/>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204387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C3CF-AE7C-2137-EE20-4B53A64F74E6}"/>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26657A11-2E2B-F770-B8C3-7D0694E6CCB0}"/>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B394C6E2-D2E8-67B6-4C76-24CB76C86414}"/>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31C8D548-620A-FA93-05D5-BA08DBF6889B}"/>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20398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EE6B-C056-4D7F-84BF-DC911FCA97A2}"/>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D68D584C-03F3-59ED-0278-F6F858978A1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82CBB941-D9CA-308F-CBAE-F29F1EE53411}"/>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Sabiduría (Santiago 3:13</a:t>
            </a:r>
            <a:r>
              <a:rPr lang="en-US" b="1" u="sng" dirty="0">
                <a:solidFill>
                  <a:srgbClr val="FFFFCC"/>
                </a:solidFill>
                <a:cs typeface="Calibri" panose="020F0502020204030204" pitchFamily="34" charset="0"/>
              </a:rPr>
              <a:t>‒5:20)</a:t>
            </a:r>
            <a:endParaRPr lang="en-US" b="1" u="sng" dirty="0">
              <a:solidFill>
                <a:srgbClr val="FFFFCC"/>
              </a:solidFill>
            </a:endParaRPr>
          </a:p>
        </p:txBody>
      </p:sp>
      <p:pic>
        <p:nvPicPr>
          <p:cNvPr id="2" name="Picture 1">
            <a:extLst>
              <a:ext uri="{FF2B5EF4-FFF2-40B4-BE49-F238E27FC236}">
                <a16:creationId xmlns:a16="http://schemas.microsoft.com/office/drawing/2014/main" id="{8924F0EC-DBC1-26A7-F6DA-57CE790D3DAF}"/>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41714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4391FAD-0008-1E04-E874-38A07A1B00CA}"/>
              </a:ext>
            </a:extLst>
          </p:cNvPr>
          <p:cNvPicPr>
            <a:picLocks noChangeAspect="1"/>
          </p:cNvPicPr>
          <p:nvPr/>
        </p:nvPicPr>
        <p:blipFill>
          <a:blip r:embed="rId2"/>
          <a:stretch>
            <a:fillRect/>
          </a:stretch>
        </p:blipFill>
        <p:spPr>
          <a:xfrm>
            <a:off x="5943600" y="2465748"/>
            <a:ext cx="2962913" cy="1926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224F-C018-36F6-B776-62ADDDF2DFD0}"/>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C102938-A7DD-1578-6E19-5F0142B5B198}"/>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7195C347-D1E3-A48B-6A92-F5C557BE55BC}"/>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EE003549-C062-EB3C-BF5C-AB409ED4856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80863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972550" cy="2438400"/>
          </a:xfrm>
        </p:spPr>
        <p:txBody>
          <a:bodyPr/>
          <a:lstStyle/>
          <a:p>
            <a:pPr marL="457200" indent="-457200" eaLnBrk="1" hangingPunct="1">
              <a:spcBef>
                <a:spcPts val="0"/>
              </a:spcBef>
              <a:spcAft>
                <a:spcPts val="2400"/>
              </a:spcAft>
              <a:defRPr/>
            </a:pPr>
            <a:r>
              <a:rPr lang="es-CO" dirty="0">
                <a:effectLst>
                  <a:outerShdw blurRad="38100" dist="38100" dir="2700000" algn="tl">
                    <a:srgbClr val="000000">
                      <a:alpha val="43137"/>
                    </a:srgbClr>
                  </a:outerShdw>
                </a:effectLst>
              </a:rPr>
              <a:t>La sabiduría se demuestra con acciones</a:t>
            </a:r>
            <a:r>
              <a:rPr lang="en-US" dirty="0">
                <a:effectLst>
                  <a:outerShdw blurRad="38100" dist="38100" dir="2700000" algn="tl">
                    <a:srgbClr val="000000">
                      <a:alpha val="43137"/>
                    </a:srgbClr>
                  </a:outerShdw>
                </a:effectLst>
              </a:rPr>
              <a:t>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humana o terrenal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celestial  (3:17-18)</a:t>
            </a:r>
          </a:p>
        </p:txBody>
      </p:sp>
      <p:pic>
        <p:nvPicPr>
          <p:cNvPr id="2" name="Picture 1">
            <a:extLst>
              <a:ext uri="{FF2B5EF4-FFF2-40B4-BE49-F238E27FC236}">
                <a16:creationId xmlns:a16="http://schemas.microsoft.com/office/drawing/2014/main" id="{9F068B99-7E8D-B292-1C94-8BC405A973D0}"/>
              </a:ext>
            </a:extLst>
          </p:cNvPr>
          <p:cNvPicPr>
            <a:picLocks noChangeAspect="1"/>
          </p:cNvPicPr>
          <p:nvPr/>
        </p:nvPicPr>
        <p:blipFill>
          <a:blip r:embed="rId2"/>
          <a:stretch>
            <a:fillRect/>
          </a:stretch>
        </p:blipFill>
        <p:spPr>
          <a:xfrm>
            <a:off x="3276600" y="4419600"/>
            <a:ext cx="2962913" cy="1932599"/>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4847</TotalTime>
  <Words>1490</Words>
  <Application>Microsoft Office PowerPoint</Application>
  <PresentationFormat>On-screen Show (4:3)</PresentationFormat>
  <Paragraphs>182</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Calibri</vt:lpstr>
      <vt:lpstr>system-ui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 DE SANTIAGO</vt:lpstr>
      <vt:lpstr>Estructura</vt:lpstr>
      <vt:lpstr>Estructura</vt:lpstr>
      <vt:lpstr>Sabiduría  (3:13-18)</vt:lpstr>
      <vt:lpstr>Estructura</vt:lpstr>
      <vt:lpstr>Vida Espiritual (4:1-12)</vt:lpstr>
      <vt:lpstr>Estructura</vt:lpstr>
      <vt:lpstr>Vida Comercial (4:13-17)</vt:lpstr>
      <vt:lpstr>Estructura</vt:lpstr>
      <vt:lpstr>Uso de la Riqueza (5:1-6)</vt:lpstr>
      <vt:lpstr>Uso de la Riqueza (5:1-6)</vt:lpstr>
      <vt:lpstr>Audiencia</vt:lpstr>
      <vt:lpstr>PowerPoint Presentation</vt:lpstr>
      <vt:lpstr>PowerPoint Presentation</vt:lpstr>
      <vt:lpstr>Uso de la Riqueza (5:1-6)</vt:lpstr>
      <vt:lpstr>II. Razones por el Juicio Venidero (5:4-6)</vt:lpstr>
      <vt:lpstr>II. Razones por el Juicio Venidero (5:4-6)</vt:lpstr>
      <vt:lpstr>Audiencia</vt:lpstr>
      <vt:lpstr>PowerPoint Presentation</vt:lpstr>
      <vt:lpstr>PowerPoint Presentation</vt:lpstr>
      <vt:lpstr>PowerPoint Presentation</vt:lpstr>
      <vt:lpstr>PowerPoint Presentation</vt:lpstr>
      <vt:lpstr>PowerPoint Presentation</vt:lpstr>
      <vt:lpstr>PowerPoint Presentation</vt:lpstr>
      <vt:lpstr>II. Razones por el Juicio Venidero (5:4-6)</vt:lpstr>
      <vt:lpstr>PowerPoint Presentation</vt:lpstr>
      <vt:lpstr>PowerPoint Presentation</vt:lpstr>
      <vt:lpstr>II. Razones por el Juicio Venidero (5:4-6)</vt:lpstr>
      <vt:lpstr>CONCLUSION</vt:lpstr>
      <vt:lpstr>Uso de la Riqueza (5:1-6)</vt:lpstr>
      <vt:lpstr>II. Razones por el Juicio Venidero (5:4-6)</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026 - James 5v1-6</dc:title>
  <dc:subject>James</dc:subject>
  <dc:creator>A. Woods</dc:creator>
  <cp:lastModifiedBy>Claudia Mora</cp:lastModifiedBy>
  <cp:revision>531</cp:revision>
  <cp:lastPrinted>2021-05-04T17:14:38Z</cp:lastPrinted>
  <dcterms:created xsi:type="dcterms:W3CDTF">2009-02-05T03:17:51Z</dcterms:created>
  <dcterms:modified xsi:type="dcterms:W3CDTF">2025-04-14T19:04:10Z</dcterms:modified>
</cp:coreProperties>
</file>