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1"/>
  </p:notesMasterIdLst>
  <p:handoutMasterIdLst>
    <p:handoutMasterId r:id="rId32"/>
  </p:handoutMasterIdLst>
  <p:sldIdLst>
    <p:sldId id="256" r:id="rId2"/>
    <p:sldId id="12521" r:id="rId3"/>
    <p:sldId id="12603" r:id="rId4"/>
    <p:sldId id="27787" r:id="rId5"/>
    <p:sldId id="11151" r:id="rId6"/>
    <p:sldId id="12607" r:id="rId7"/>
    <p:sldId id="12616" r:id="rId8"/>
    <p:sldId id="27785" r:id="rId9"/>
    <p:sldId id="27783" r:id="rId10"/>
    <p:sldId id="27786" r:id="rId11"/>
    <p:sldId id="12619" r:id="rId12"/>
    <p:sldId id="12620" r:id="rId13"/>
    <p:sldId id="267" r:id="rId14"/>
    <p:sldId id="10219" r:id="rId15"/>
    <p:sldId id="1127" r:id="rId16"/>
    <p:sldId id="2789" r:id="rId17"/>
    <p:sldId id="2790" r:id="rId18"/>
    <p:sldId id="27784" r:id="rId19"/>
    <p:sldId id="12621" r:id="rId20"/>
    <p:sldId id="12609" r:id="rId21"/>
    <p:sldId id="12610" r:id="rId22"/>
    <p:sldId id="12366" r:id="rId23"/>
    <p:sldId id="12367" r:id="rId24"/>
    <p:sldId id="12371" r:id="rId25"/>
    <p:sldId id="12606" r:id="rId26"/>
    <p:sldId id="12368" r:id="rId27"/>
    <p:sldId id="315" r:id="rId28"/>
    <p:sldId id="12493" r:id="rId29"/>
    <p:sldId id="12522" r:id="rId30"/>
  </p:sldIdLst>
  <p:sldSz cx="12192000" cy="6858000"/>
  <p:notesSz cx="7315200" cy="9601200"/>
  <p:custDataLst>
    <p:tags r:id="rId3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660066"/>
    <a:srgbClr val="FF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01" d="100"/>
          <a:sy n="101" d="100"/>
        </p:scale>
        <p:origin x="518" y="3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43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071 Acts 12v20-25 </a:t>
            </a:r>
          </a:p>
          <a:p>
            <a:pPr>
              <a:defRPr/>
            </a:pPr>
            <a:r>
              <a:rPr lang="en-US" sz="1400" dirty="0"/>
              <a:t>04-02-2025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5DAFD-9E5C-FEB4-5682-FB71AB95F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052BE-500A-011A-0487-AADD87C94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B1CBC-74EF-6E5B-212F-1DF0FF4D51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CFB568-EAE2-1957-7CBE-8C6624EDA758}"/>
              </a:ext>
            </a:extLst>
          </p:cNvPr>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57485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4D78-C1B0-F8BA-6389-BF9169D07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9ED13-E3D9-181F-6DD2-7D7BBCD5D7F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361A28F9-5BD2-E2EE-FD58-E4CABA562D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89F0DA-F800-4B20-B486-2F758240277A}"/>
              </a:ext>
            </a:extLst>
          </p:cNvPr>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996911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0242-384A-7EF4-4CBF-A3E8D58A4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99CAA-D527-3F3C-43DA-78AF21357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C5A40-4855-EF35-424C-0FDC865BF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B7CF3D-3538-B41B-2A8E-3FA7C63DD554}"/>
              </a:ext>
            </a:extLst>
          </p:cNvPr>
          <p:cNvSpPr>
            <a:spLocks noGrp="1"/>
          </p:cNvSpPr>
          <p:nvPr>
            <p:ph type="sldNum" sz="quarter" idx="5"/>
          </p:nvPr>
        </p:nvSpPr>
        <p:spPr/>
        <p:txBody>
          <a:bodyPr/>
          <a:lstStyle/>
          <a:p>
            <a:fld id="{F8C071F8-0110-44CB-B1AD-32F308DA789F}" type="slidenum">
              <a:rPr lang="en-US" smtClean="0"/>
              <a:t>22</a:t>
            </a:fld>
            <a:endParaRPr lang="en-US"/>
          </a:p>
        </p:txBody>
      </p:sp>
    </p:spTree>
    <p:extLst>
      <p:ext uri="{BB962C8B-B14F-4D97-AF65-F5344CB8AC3E}">
        <p14:creationId xmlns:p14="http://schemas.microsoft.com/office/powerpoint/2010/main" val="2096570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E7873-9CE5-AE04-3833-8EC41516A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EC7DB-5C5E-52E6-937F-7ECD357BB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1A8F9-4F49-9B7D-81D5-81827D2CAF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FEA38F-8CCF-CAB6-E7B8-1DDCB41D388F}"/>
              </a:ext>
            </a:extLst>
          </p:cNvPr>
          <p:cNvSpPr>
            <a:spLocks noGrp="1"/>
          </p:cNvSpPr>
          <p:nvPr>
            <p:ph type="sldNum" sz="quarter" idx="5"/>
          </p:nvPr>
        </p:nvSpPr>
        <p:spPr/>
        <p:txBody>
          <a:bodyPr/>
          <a:lstStyle/>
          <a:p>
            <a:fld id="{F8C071F8-0110-44CB-B1AD-32F308DA789F}" type="slidenum">
              <a:rPr lang="en-US" smtClean="0"/>
              <a:t>29</a:t>
            </a:fld>
            <a:endParaRPr lang="en-US"/>
          </a:p>
        </p:txBody>
      </p:sp>
    </p:spTree>
    <p:extLst>
      <p:ext uri="{BB962C8B-B14F-4D97-AF65-F5344CB8AC3E}">
        <p14:creationId xmlns:p14="http://schemas.microsoft.com/office/powerpoint/2010/main" val="316374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371504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1763E-0F1D-091B-0A75-596D173A9F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89727EF-B465-941C-3D35-C7052740588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pic>
        <p:nvPicPr>
          <p:cNvPr id="2" name="Picture 1">
            <a:extLst>
              <a:ext uri="{FF2B5EF4-FFF2-40B4-BE49-F238E27FC236}">
                <a16:creationId xmlns:a16="http://schemas.microsoft.com/office/drawing/2014/main" id="{6A5B2F96-FB1E-C8C1-F686-428490C8CF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161795" name="Rectangle 3">
            <a:extLst>
              <a:ext uri="{FF2B5EF4-FFF2-40B4-BE49-F238E27FC236}">
                <a16:creationId xmlns:a16="http://schemas.microsoft.com/office/drawing/2014/main" id="{12CB81C5-50B8-09B8-3425-29EE1E1BC99A}"/>
              </a:ext>
            </a:extLst>
          </p:cNvPr>
          <p:cNvSpPr>
            <a:spLocks noGrp="1" noChangeArrowheads="1"/>
          </p:cNvSpPr>
          <p:nvPr>
            <p:ph type="body" idx="1"/>
          </p:nvPr>
        </p:nvSpPr>
        <p:spPr>
          <a:xfrm>
            <a:off x="609600" y="1981200"/>
            <a:ext cx="841248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spTree>
    <p:extLst>
      <p:ext uri="{BB962C8B-B14F-4D97-AF65-F5344CB8AC3E}">
        <p14:creationId xmlns:p14="http://schemas.microsoft.com/office/powerpoint/2010/main" val="150753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ADA3-9C70-D688-2641-D3BFED0B9AE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7DC12BD-720F-89EF-D625-37A357BB38A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4CE95A19-2987-A223-57B6-ADB5B729A736}"/>
              </a:ext>
            </a:extLst>
          </p:cNvPr>
          <p:cNvSpPr>
            <a:spLocks noGrp="1" noChangeArrowheads="1"/>
          </p:cNvSpPr>
          <p:nvPr>
            <p:ph type="body" idx="1"/>
          </p:nvPr>
        </p:nvSpPr>
        <p:spPr>
          <a:xfrm>
            <a:off x="609600" y="1981200"/>
            <a:ext cx="77724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B45EA8EB-500C-772F-E927-A6E298B7968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7805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6D2A6-5F1B-8E0C-CF5F-29BE26A9A02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6C58D68-4034-EC66-6341-69404815B3C8}"/>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476E1385-829C-0C4F-219F-FF830CEAF1E7}"/>
              </a:ext>
            </a:extLst>
          </p:cNvPr>
          <p:cNvSpPr>
            <a:spLocks noGrp="1" noChangeArrowheads="1"/>
          </p:cNvSpPr>
          <p:nvPr>
            <p:ph type="body" idx="1"/>
          </p:nvPr>
        </p:nvSpPr>
        <p:spPr>
          <a:xfrm>
            <a:off x="609600" y="1981200"/>
            <a:ext cx="77724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ED0438AE-8B7A-4E76-0A3A-0327E4EC9BE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69314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13B7CED-3C5A-4CC9-A525-6A5F1B2D8EB6}"/>
              </a:ext>
            </a:extLst>
          </p:cNvPr>
          <p:cNvSpPr>
            <a:spLocks noGrp="1" noChangeArrowheads="1"/>
          </p:cNvSpPr>
          <p:nvPr>
            <p:ph type="title"/>
          </p:nvPr>
        </p:nvSpPr>
        <p:spPr>
          <a:xfrm>
            <a:off x="2209800" y="152400"/>
            <a:ext cx="7772400" cy="109728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Activities of the Angels</a:t>
            </a:r>
            <a:b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en-US" sz="3200" b="1" dirty="0">
                <a:solidFill>
                  <a:srgbClr val="FF99FF"/>
                </a:solidFill>
                <a:effectLst>
                  <a:outerShdw blurRad="38100" dist="38100" dir="2700000" algn="tl">
                    <a:srgbClr val="000000">
                      <a:alpha val="43137"/>
                    </a:srgbClr>
                  </a:outerShdw>
                </a:effectLst>
              </a:rPr>
              <a:t>PAST</a:t>
            </a:r>
            <a:endParaRPr lang="en-US" altLang="en-US" sz="3200" b="1"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4339" name="Rectangle 3">
            <a:extLst>
              <a:ext uri="{FF2B5EF4-FFF2-40B4-BE49-F238E27FC236}">
                <a16:creationId xmlns:a16="http://schemas.microsoft.com/office/drawing/2014/main" id="{13A59833-D486-4CBF-BA89-E62A2DDA1067}"/>
              </a:ext>
            </a:extLst>
          </p:cNvPr>
          <p:cNvSpPr>
            <a:spLocks noGrp="1" noChangeArrowheads="1"/>
          </p:cNvSpPr>
          <p:nvPr>
            <p:ph type="body" idx="1"/>
          </p:nvPr>
        </p:nvSpPr>
        <p:spPr>
          <a:xfrm>
            <a:off x="609600" y="1600200"/>
            <a:ext cx="10972800" cy="4876800"/>
          </a:xfrm>
        </p:spPr>
        <p:txBody>
          <a:bodyPr/>
          <a:lstStyle/>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Witnessed creation (Job 38:7)</a:t>
            </a:r>
          </a:p>
          <a:p>
            <a:pPr marL="971550" lvl="2" indent="-514350">
              <a:lnSpc>
                <a:spcPct val="100000"/>
              </a:lnSpc>
              <a:spcBef>
                <a:spcPts val="0"/>
              </a:spcBef>
              <a:spcAft>
                <a:spcPts val="900"/>
              </a:spcAft>
              <a:buClr>
                <a:srgbClr val="FFC0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rPr>
              <a:t>Brought judgment (Gen 19:22; Acts 12:22-23)</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Accompanied the Law (Gal 3:19)</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Announced births of John and Christ (Luke 1:11-13, 26-27)</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Strengthened Christ (Matt 4:11)</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Announced resurrection (Matt 28:1-7)</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Observed Ascension (Acts 1:11)</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Brought messages (Luke 1:13)</a:t>
            </a:r>
          </a:p>
        </p:txBody>
      </p:sp>
      <p:pic>
        <p:nvPicPr>
          <p:cNvPr id="2" name="Picture 1">
            <a:extLst>
              <a:ext uri="{FF2B5EF4-FFF2-40B4-BE49-F238E27FC236}">
                <a16:creationId xmlns:a16="http://schemas.microsoft.com/office/drawing/2014/main" id="{23BF07E4-1FCA-B379-C3F2-85DCE42EA211}"/>
              </a:ext>
            </a:extLst>
          </p:cNvPr>
          <p:cNvPicPr>
            <a:picLocks noChangeAspect="1"/>
          </p:cNvPicPr>
          <p:nvPr/>
        </p:nvPicPr>
        <p:blipFill>
          <a:blip r:embed="rId2"/>
          <a:stretch>
            <a:fillRect/>
          </a:stretch>
        </p:blipFill>
        <p:spPr>
          <a:xfrm>
            <a:off x="10376916" y="76200"/>
            <a:ext cx="1205484" cy="914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BCD92474-4F70-427C-B44F-854FFEA10E3A}"/>
              </a:ext>
            </a:extLst>
          </p:cNvPr>
          <p:cNvSpPr>
            <a:spLocks noGrp="1" noChangeArrowheads="1"/>
          </p:cNvSpPr>
          <p:nvPr>
            <p:ph type="body" idx="1"/>
          </p:nvPr>
        </p:nvSpPr>
        <p:spPr>
          <a:xfrm>
            <a:off x="1752600" y="1600201"/>
            <a:ext cx="8713788" cy="3657599"/>
          </a:xfrm>
        </p:spPr>
        <p:txBody>
          <a:bodyPr/>
          <a:lstStyle/>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Rapture (1 Thess. 4:16)</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Judged by humans (1 Cor 6:3)</a:t>
            </a:r>
          </a:p>
          <a:p>
            <a:pPr marL="971550" lvl="2" indent="-514350">
              <a:lnSpc>
                <a:spcPct val="100000"/>
              </a:lnSpc>
              <a:spcBef>
                <a:spcPts val="0"/>
              </a:spcBef>
              <a:spcAft>
                <a:spcPts val="1800"/>
              </a:spcAft>
              <a:buClr>
                <a:srgbClr val="FFC0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rPr>
              <a:t>Tribulation judgments (Rev 8:2; 16:1)</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Return of Christ (Matt 24:31; 25:31)</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Bind Satan (Rev 20:1-2)</a:t>
            </a:r>
          </a:p>
        </p:txBody>
      </p:sp>
      <p:pic>
        <p:nvPicPr>
          <p:cNvPr id="4" name="Picture 3">
            <a:extLst>
              <a:ext uri="{FF2B5EF4-FFF2-40B4-BE49-F238E27FC236}">
                <a16:creationId xmlns:a16="http://schemas.microsoft.com/office/drawing/2014/main" id="{C384CBDF-750D-D148-FEA3-7E329A273AF4}"/>
              </a:ext>
            </a:extLst>
          </p:cNvPr>
          <p:cNvPicPr>
            <a:picLocks noChangeAspect="1"/>
          </p:cNvPicPr>
          <p:nvPr/>
        </p:nvPicPr>
        <p:blipFill>
          <a:blip r:embed="rId2"/>
          <a:stretch>
            <a:fillRect/>
          </a:stretch>
        </p:blipFill>
        <p:spPr>
          <a:xfrm>
            <a:off x="10376916" y="76200"/>
            <a:ext cx="1205484" cy="914400"/>
          </a:xfrm>
          <a:prstGeom prst="rect">
            <a:avLst/>
          </a:prstGeom>
        </p:spPr>
      </p:pic>
      <p:sp>
        <p:nvSpPr>
          <p:cNvPr id="5" name="Rectangle 2">
            <a:extLst>
              <a:ext uri="{FF2B5EF4-FFF2-40B4-BE49-F238E27FC236}">
                <a16:creationId xmlns:a16="http://schemas.microsoft.com/office/drawing/2014/main" id="{CBF63990-7586-7A21-B930-CF61EB9FE385}"/>
              </a:ext>
            </a:extLst>
          </p:cNvPr>
          <p:cNvSpPr>
            <a:spLocks noGrp="1" noChangeArrowheads="1"/>
          </p:cNvSpPr>
          <p:nvPr>
            <p:ph type="title"/>
          </p:nvPr>
        </p:nvSpPr>
        <p:spPr>
          <a:xfrm>
            <a:off x="2209800" y="152400"/>
            <a:ext cx="7772400" cy="109728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Activities of the Angels</a:t>
            </a:r>
            <a:b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en-US" sz="3200" b="1" dirty="0">
                <a:solidFill>
                  <a:srgbClr val="FF99FF"/>
                </a:solidFill>
                <a:effectLst>
                  <a:outerShdw blurRad="38100" dist="38100" dir="2700000" algn="tl">
                    <a:srgbClr val="000000">
                      <a:alpha val="43137"/>
                    </a:srgbClr>
                  </a:outerShdw>
                </a:effectLst>
              </a:rPr>
              <a:t>FUTURE</a:t>
            </a:r>
            <a:endParaRPr lang="en-US" altLang="en-US" sz="3200" b="1"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83319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45530B-D039-8DD2-F9A1-5979B8A8BC92}"/>
              </a:ext>
            </a:extLst>
          </p:cNvPr>
          <p:cNvPicPr>
            <a:picLocks noChangeAspect="1"/>
          </p:cNvPicPr>
          <p:nvPr/>
        </p:nvPicPr>
        <p:blipFill>
          <a:blip r:embed="rId2"/>
          <a:stretch>
            <a:fillRect/>
          </a:stretch>
        </p:blipFill>
        <p:spPr>
          <a:xfrm>
            <a:off x="1816100" y="263046"/>
            <a:ext cx="8559799" cy="6331907"/>
          </a:xfrm>
          <a:prstGeom prst="rect">
            <a:avLst/>
          </a:prstGeom>
        </p:spPr>
      </p:pic>
    </p:spTree>
    <p:extLst>
      <p:ext uri="{BB962C8B-B14F-4D97-AF65-F5344CB8AC3E}">
        <p14:creationId xmlns:p14="http://schemas.microsoft.com/office/powerpoint/2010/main" val="129276097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3734594" y="152400"/>
            <a:ext cx="4722812" cy="82296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Scripture and Pride</a:t>
            </a:r>
          </a:p>
        </p:txBody>
      </p:sp>
      <p:sp>
        <p:nvSpPr>
          <p:cNvPr id="21509" name="Rectangle 3"/>
          <p:cNvSpPr>
            <a:spLocks noGrp="1" noChangeArrowheads="1"/>
          </p:cNvSpPr>
          <p:nvPr>
            <p:ph type="body" idx="1"/>
          </p:nvPr>
        </p:nvSpPr>
        <p:spPr>
          <a:xfrm>
            <a:off x="609600" y="1600200"/>
            <a:ext cx="7391400" cy="4343400"/>
          </a:xfrm>
        </p:spPr>
        <p:txBody>
          <a:bodyPr/>
          <a:lstStyle/>
          <a:p>
            <a:pPr marL="457200" indent="-457200">
              <a:spcBef>
                <a:spcPts val="0"/>
              </a:spcBef>
              <a:spcAft>
                <a:spcPts val="2400"/>
              </a:spcAft>
              <a:buClr>
                <a:srgbClr val="FF99FF"/>
              </a:buClr>
            </a:pPr>
            <a:r>
              <a:rPr lang="en-US" altLang="en-US" sz="3200" dirty="0" err="1"/>
              <a:t>Prov</a:t>
            </a:r>
            <a:r>
              <a:rPr lang="en-US" altLang="en-US" sz="3200" dirty="0"/>
              <a:t> 16:18</a:t>
            </a:r>
          </a:p>
          <a:p>
            <a:pPr marL="457200" indent="-457200">
              <a:spcBef>
                <a:spcPts val="0"/>
              </a:spcBef>
              <a:spcAft>
                <a:spcPts val="2400"/>
              </a:spcAft>
              <a:buClr>
                <a:srgbClr val="FF99FF"/>
              </a:buClr>
            </a:pPr>
            <a:r>
              <a:rPr lang="en-US" altLang="en-US" sz="3200" dirty="0"/>
              <a:t>Isa 14:12-15; </a:t>
            </a:r>
            <a:r>
              <a:rPr lang="en-US" altLang="en-US" sz="3200" dirty="0" err="1"/>
              <a:t>Ezek</a:t>
            </a:r>
            <a:r>
              <a:rPr lang="en-US" altLang="en-US" sz="3200" dirty="0"/>
              <a:t> 28:12-17</a:t>
            </a:r>
          </a:p>
          <a:p>
            <a:pPr marL="457200" indent="-457200">
              <a:spcBef>
                <a:spcPts val="0"/>
              </a:spcBef>
              <a:spcAft>
                <a:spcPts val="2400"/>
              </a:spcAft>
              <a:buClr>
                <a:srgbClr val="FF99FF"/>
              </a:buClr>
            </a:pPr>
            <a:r>
              <a:rPr lang="en-US" altLang="en-US" sz="3200" dirty="0"/>
              <a:t>1 Tim 3:6</a:t>
            </a:r>
          </a:p>
          <a:p>
            <a:pPr marL="457200" indent="-457200">
              <a:spcBef>
                <a:spcPts val="0"/>
              </a:spcBef>
              <a:spcAft>
                <a:spcPts val="2400"/>
              </a:spcAft>
              <a:buClr>
                <a:srgbClr val="FF99FF"/>
              </a:buClr>
            </a:pPr>
            <a:r>
              <a:rPr lang="en-US" altLang="en-US" sz="3200" dirty="0"/>
              <a:t>Acts 12:21-23</a:t>
            </a:r>
          </a:p>
          <a:p>
            <a:pPr marL="457200" indent="-457200">
              <a:spcBef>
                <a:spcPts val="0"/>
              </a:spcBef>
              <a:spcAft>
                <a:spcPts val="2400"/>
              </a:spcAft>
              <a:buClr>
                <a:srgbClr val="FF99FF"/>
              </a:buClr>
            </a:pPr>
            <a:r>
              <a:rPr lang="en-US" altLang="en-US" sz="3200" dirty="0"/>
              <a:t>2 Cor 12:7</a:t>
            </a:r>
          </a:p>
          <a:p>
            <a:pPr marL="457200" indent="-457200">
              <a:spcBef>
                <a:spcPts val="0"/>
              </a:spcBef>
              <a:spcAft>
                <a:spcPts val="2400"/>
              </a:spcAft>
              <a:buClr>
                <a:srgbClr val="FF99FF"/>
              </a:buClr>
            </a:pPr>
            <a:r>
              <a:rPr lang="en-US" altLang="en-US" sz="3200" dirty="0"/>
              <a:t>1 Pet 5:5</a:t>
            </a:r>
          </a:p>
        </p:txBody>
      </p:sp>
      <p:pic>
        <p:nvPicPr>
          <p:cNvPr id="6" name="Picture 4" descr="C:\DAN43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353541"/>
            <a:ext cx="4325667" cy="290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63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09800" y="152400"/>
            <a:ext cx="7772400" cy="11430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Hall of the Humbled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dirty="0">
                <a:solidFill>
                  <a:srgbClr val="FFFFCC"/>
                </a:solidFill>
                <a:latin typeface="+mn-lt"/>
                <a:ea typeface="+mn-ea"/>
                <a:cs typeface="+mn-cs"/>
              </a:rPr>
              <a:t>(Prov. 16:18; 1 Peter 5:5)</a:t>
            </a:r>
          </a:p>
        </p:txBody>
      </p:sp>
      <p:sp>
        <p:nvSpPr>
          <p:cNvPr id="13315" name="Rectangle 3"/>
          <p:cNvSpPr>
            <a:spLocks noGrp="1" noChangeArrowheads="1"/>
          </p:cNvSpPr>
          <p:nvPr>
            <p:ph type="body" idx="1"/>
          </p:nvPr>
        </p:nvSpPr>
        <p:spPr>
          <a:xfrm>
            <a:off x="609600" y="1600201"/>
            <a:ext cx="8686800" cy="2895599"/>
          </a:xfrm>
        </p:spPr>
        <p:txBody>
          <a:bodyPr/>
          <a:lstStyle/>
          <a:p>
            <a:pPr marL="457200" indent="-457200">
              <a:spcBef>
                <a:spcPts val="0"/>
              </a:spcBef>
              <a:spcAft>
                <a:spcPts val="2400"/>
              </a:spcAft>
              <a:buClr>
                <a:srgbClr val="FF99FF"/>
              </a:buClr>
            </a:pPr>
            <a:r>
              <a:rPr lang="en-US" altLang="en-US" sz="3200" dirty="0"/>
              <a:t>Satan (Isa. 14:12-15; Ezek. 28:12-17; 1 Tim. 3:6)</a:t>
            </a:r>
          </a:p>
          <a:p>
            <a:pPr marL="457200" indent="-457200">
              <a:spcBef>
                <a:spcPts val="0"/>
              </a:spcBef>
              <a:spcAft>
                <a:spcPts val="2400"/>
              </a:spcAft>
              <a:buClr>
                <a:srgbClr val="FF99FF"/>
              </a:buClr>
            </a:pPr>
            <a:r>
              <a:rPr lang="en-US" altLang="en-US" sz="3200" dirty="0"/>
              <a:t>Uzziah (2 Chron. 26:16)</a:t>
            </a:r>
          </a:p>
          <a:p>
            <a:pPr marL="457200" indent="-457200">
              <a:spcBef>
                <a:spcPts val="0"/>
              </a:spcBef>
              <a:spcAft>
                <a:spcPts val="2400"/>
              </a:spcAft>
              <a:buClr>
                <a:srgbClr val="FF99FF"/>
              </a:buClr>
            </a:pPr>
            <a:r>
              <a:rPr lang="en-US" altLang="en-US" sz="3200" dirty="0"/>
              <a:t>Herod (Acts 12:20-23)</a:t>
            </a:r>
          </a:p>
          <a:p>
            <a:pPr marL="457200" indent="-457200">
              <a:spcBef>
                <a:spcPts val="0"/>
              </a:spcBef>
              <a:spcAft>
                <a:spcPts val="2400"/>
              </a:spcAft>
              <a:buClr>
                <a:srgbClr val="FF99FF"/>
              </a:buClr>
            </a:pPr>
            <a:r>
              <a:rPr lang="en-US" altLang="en-US" sz="3200" dirty="0"/>
              <a:t>Paul (2 Cor. 12:1-10)</a:t>
            </a:r>
          </a:p>
        </p:txBody>
      </p:sp>
      <p:pic>
        <p:nvPicPr>
          <p:cNvPr id="2" name="Picture 4" descr="C:\DAN437.TIF">
            <a:extLst>
              <a:ext uri="{FF2B5EF4-FFF2-40B4-BE49-F238E27FC236}">
                <a16:creationId xmlns:a16="http://schemas.microsoft.com/office/drawing/2014/main" id="{D4D5143C-EAD4-6C01-D46A-04A71535B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353541"/>
            <a:ext cx="4325667" cy="290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173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E6BC-B80B-C03F-2147-C9D6B2AB8B0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D3CA0E64-37FF-E714-FEAF-4C792EFEB3EE}"/>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dirty="0">
                <a:effectLst>
                  <a:outerShdw blurRad="38100" dist="38100" dir="2700000" algn="tl">
                    <a:srgbClr val="000000">
                      <a:alpha val="43137"/>
                    </a:srgbClr>
                  </a:outerShdw>
                </a:effectLst>
              </a:rPr>
              <a:t>“As a result, Agrippa was eaten of worms. The Greek expression is </a:t>
            </a:r>
            <a:r>
              <a:rPr lang="en-US" i="1" dirty="0" err="1">
                <a:effectLst>
                  <a:outerShdw blurRad="38100" dist="38100" dir="2700000" algn="tl">
                    <a:srgbClr val="000000">
                      <a:alpha val="43137"/>
                    </a:srgbClr>
                  </a:outerShdw>
                </a:effectLst>
              </a:rPr>
              <a:t>genomenos</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skōlēkobrōtos</a:t>
            </a:r>
            <a:r>
              <a:rPr lang="en-US" dirty="0">
                <a:effectLst>
                  <a:outerShdw blurRad="38100" dist="38100" dir="2700000" algn="tl">
                    <a:srgbClr val="000000">
                      <a:alpha val="43137"/>
                    </a:srgbClr>
                  </a:outerShdw>
                </a:effectLst>
              </a:rPr>
              <a:t> and literally means ‘becoming worm-eaten.’ Robertson notes: ‘The word </a:t>
            </a:r>
            <a:r>
              <a:rPr lang="en-US" i="1" dirty="0" err="1">
                <a:effectLst>
                  <a:outerShdw blurRad="38100" dist="38100" dir="2700000" algn="tl">
                    <a:srgbClr val="000000">
                      <a:alpha val="43137"/>
                    </a:srgbClr>
                  </a:outerShdw>
                </a:effectLst>
              </a:rPr>
              <a:t>skóléx</a:t>
            </a:r>
            <a:r>
              <a:rPr lang="en-US" dirty="0">
                <a:effectLst>
                  <a:outerShdw blurRad="38100" dist="38100" dir="2700000" algn="tl">
                    <a:srgbClr val="000000">
                      <a:alpha val="43137"/>
                    </a:srgbClr>
                  </a:outerShdw>
                </a:effectLst>
              </a:rPr>
              <a:t> was used of intestinal worms and Herodotus . . . describes </a:t>
            </a:r>
            <a:r>
              <a:rPr lang="en-US" i="1" dirty="0" err="1">
                <a:effectLst>
                  <a:outerShdw blurRad="38100" dist="38100" dir="2700000" algn="tl">
                    <a:srgbClr val="000000">
                      <a:alpha val="43137"/>
                    </a:srgbClr>
                  </a:outerShdw>
                </a:effectLst>
              </a:rPr>
              <a:t>Pheretima</a:t>
            </a:r>
            <a:r>
              <a:rPr lang="en-US" dirty="0">
                <a:effectLst>
                  <a:outerShdw blurRad="38100" dist="38100" dir="2700000" algn="tl">
                    <a:srgbClr val="000000">
                      <a:alpha val="43137"/>
                    </a:srgbClr>
                  </a:outerShdw>
                </a:effectLst>
              </a:rPr>
              <a:t>, Queen of Cyrene, as having swarms of worms which ate her flesh while still alive.’ In other words, Agrippa died of acute intestinal problems. This was not an uncommon way for someone to die in ancient times. Josephus described the death as occurring five days after the painful stomach condition started, stating ‘that the rotting of his flesh produced worms, an item in harmony with the narrative of Luke.’”</a:t>
            </a:r>
          </a:p>
        </p:txBody>
      </p:sp>
      <p:sp>
        <p:nvSpPr>
          <p:cNvPr id="4" name="Text Box 5">
            <a:extLst>
              <a:ext uri="{FF2B5EF4-FFF2-40B4-BE49-F238E27FC236}">
                <a16:creationId xmlns:a16="http://schemas.microsoft.com/office/drawing/2014/main" id="{52A2A31A-323C-F7F0-3841-FDC9078DA268}"/>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278-79</a:t>
            </a:r>
          </a:p>
        </p:txBody>
      </p:sp>
      <p:pic>
        <p:nvPicPr>
          <p:cNvPr id="5" name="Picture 4">
            <a:extLst>
              <a:ext uri="{FF2B5EF4-FFF2-40B4-BE49-F238E27FC236}">
                <a16:creationId xmlns:a16="http://schemas.microsoft.com/office/drawing/2014/main" id="{6A6A2A90-E641-8F42-6996-F1484B48F3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7CCA8AA7-86BB-573D-AE17-CF5EE7DA542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13947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FB06-5BBC-F951-8106-48E5BAF463A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71AA362-FF79-04CE-DB41-4FD8D62DF577}"/>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On Herod (18-23)</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On the Church (24-25) </a:t>
            </a:r>
          </a:p>
        </p:txBody>
      </p:sp>
      <p:sp>
        <p:nvSpPr>
          <p:cNvPr id="3" name="Rectangle 2">
            <a:extLst>
              <a:ext uri="{FF2B5EF4-FFF2-40B4-BE49-F238E27FC236}">
                <a16:creationId xmlns:a16="http://schemas.microsoft.com/office/drawing/2014/main" id="{22B41750-FF5C-8A8A-95EA-4BB96CBDEFC4}"/>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Results of Peter’s Escape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12:18-25</a:t>
            </a:r>
          </a:p>
        </p:txBody>
      </p:sp>
      <p:pic>
        <p:nvPicPr>
          <p:cNvPr id="5" name="Picture 4">
            <a:extLst>
              <a:ext uri="{FF2B5EF4-FFF2-40B4-BE49-F238E27FC236}">
                <a16:creationId xmlns:a16="http://schemas.microsoft.com/office/drawing/2014/main" id="{50D3D867-8CB2-DB1F-D5BC-04F1B97524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50322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AAB03-B7D8-3374-D315-7BA15865D96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B5E957F-C95B-0787-751D-30FDA245A1C0}"/>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221F24A1-F331-F719-987D-999877FDF610}"/>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BD88971A-25EC-00BC-3264-B470DB409B2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20968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640B0-412C-4076-31A5-87D8C27557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ED8219E-385A-B068-4714-6739A87EFC2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AD1BBCBA-9DA3-E0B0-6210-DC0EFD63D661}"/>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ADB5B67B-34B4-1ACD-A051-F4858946FD4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7174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CEB3C-52D1-63ED-A686-2AB1F4B5837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B9809FD-643A-F8CA-0E0A-FFE43C5C27A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800DE0AA-8A2A-1FF9-0D26-64FC463C9CDA}"/>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C3A7BF6C-0695-141C-94F4-F53DB58EA7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98082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D190-1DE7-0929-3259-4B2D84E0991A}"/>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70F33878-7A6F-5F13-9F2D-12EEC76B661E}"/>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37718699-0965-B0F1-5FAF-A51509A941F4}"/>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AACCB37-4687-2992-6EB1-F7A7992CAE63}"/>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5A8895CC-DBE9-D34A-248F-D4911CD0D608}"/>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4827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CD96C-A069-7962-C871-C80486161F29}"/>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12EC3E76-EB38-EB87-2012-25F277E9B83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A5EF7948-5AB4-FC25-7C9B-A42842AEBEA4}"/>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E343CDC6-D454-0EE0-E3A4-4EDF0E78783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80FE630F-8CD9-95E5-618B-3763B5F5B6A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55261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4001D-63A5-B492-6057-D37D1329842A}"/>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7F255586-7390-E0D9-C605-EF1389F0A7E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FC8CA31-A08D-3336-4A00-4A98916567C4}"/>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47; 4:4, 31; 5:14, 42; 8:25, 40; 11:21; 13:49; 17:6</a:t>
            </a:r>
          </a:p>
        </p:txBody>
      </p:sp>
      <p:pic>
        <p:nvPicPr>
          <p:cNvPr id="4" name="Picture 3">
            <a:extLst>
              <a:ext uri="{FF2B5EF4-FFF2-40B4-BE49-F238E27FC236}">
                <a16:creationId xmlns:a16="http://schemas.microsoft.com/office/drawing/2014/main" id="{5D315F51-D28E-63D7-D9EF-91AF3DE3E12F}"/>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17CC6FC9-E614-7B7A-5200-4601D85F3C68}"/>
              </a:ext>
            </a:extLst>
          </p:cNvPr>
          <p:cNvPicPr>
            <a:picLocks noChangeAspect="1"/>
          </p:cNvPicPr>
          <p:nvPr/>
        </p:nvPicPr>
        <p:blipFill>
          <a:blip r:embed="rId3"/>
          <a:stretch>
            <a:fillRect/>
          </a:stretch>
        </p:blipFill>
        <p:spPr>
          <a:xfrm>
            <a:off x="8349742" y="2514600"/>
            <a:ext cx="3244850" cy="1828800"/>
          </a:xfrm>
          <a:prstGeom prst="rect">
            <a:avLst/>
          </a:prstGeom>
        </p:spPr>
      </p:pic>
    </p:spTree>
    <p:extLst>
      <p:ext uri="{BB962C8B-B14F-4D97-AF65-F5344CB8AC3E}">
        <p14:creationId xmlns:p14="http://schemas.microsoft.com/office/powerpoint/2010/main" val="1183703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F6383-431C-10B5-07DE-98DEDCC8228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EE50106-D274-6A0A-3E1F-73A04B98504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7FF9A8AD-DAA4-EC0D-715C-00B84C053A9F}"/>
              </a:ext>
            </a:extLst>
          </p:cNvPr>
          <p:cNvSpPr>
            <a:spLocks noGrp="1" noChangeArrowheads="1"/>
          </p:cNvSpPr>
          <p:nvPr>
            <p:ph type="body" idx="1"/>
          </p:nvPr>
        </p:nvSpPr>
        <p:spPr>
          <a:xfrm>
            <a:off x="609600" y="2285999"/>
            <a:ext cx="740664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BDCAC76E-0A75-84DB-B316-8D9B3573145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60421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682B-47E2-A3AC-ABF1-18218778D580}"/>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77D1F713-C135-D693-BD58-1E3CCCF2C7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999FB7D1-A5BB-C1F7-CF79-89A7D2850B61}"/>
              </a:ext>
            </a:extLst>
          </p:cNvPr>
          <p:cNvSpPr>
            <a:spLocks noChangeArrowheads="1"/>
          </p:cNvSpPr>
          <p:nvPr/>
        </p:nvSpPr>
        <p:spPr bwMode="auto">
          <a:xfrm>
            <a:off x="9601200" y="2895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78887A62-8C20-3858-C270-3475B5271739}"/>
              </a:ext>
            </a:extLst>
          </p:cNvPr>
          <p:cNvSpPr>
            <a:spLocks noChangeArrowheads="1"/>
          </p:cNvSpPr>
          <p:nvPr/>
        </p:nvSpPr>
        <p:spPr bwMode="auto">
          <a:xfrm>
            <a:off x="9144000" y="4648200"/>
            <a:ext cx="990601"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6162876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F15C-A25E-4F5E-58B4-2E1135806C4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8C7C6BB-C3E2-3755-96C7-9CD6C225F690}"/>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E00B036C-53D5-575C-9CE3-6AE6D2D4CE43}"/>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James’ Death (</a:t>
            </a:r>
            <a:r>
              <a:rPr lang="en-US" sz="3200">
                <a:effectLst>
                  <a:outerShdw blurRad="38100" dist="38100" dir="2700000" algn="tl">
                    <a:srgbClr val="000000">
                      <a:alpha val="43137"/>
                    </a:srgbClr>
                  </a:outerShdw>
                </a:effectLst>
              </a:rPr>
              <a:t>12:1-2) </a:t>
            </a:r>
            <a:endParaRPr lang="en-US" sz="3200" dirty="0">
              <a:effectLst>
                <a:outerShdw blurRad="38100" dist="38100" dir="2700000" algn="tl">
                  <a:srgbClr val="000000">
                    <a:alpha val="43137"/>
                  </a:srgbClr>
                </a:outerShdw>
              </a:effectLst>
            </a:endParaRP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A4C1E060-C5AE-B2FE-5CB2-5D45ACED74EC}"/>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7910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475F7-BF8B-FA60-9919-B0EA7CD30F7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EB56868-CBA5-6993-7AC9-0F1055C33780}"/>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On Herod (18-23)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On the Church (24-25) </a:t>
            </a:r>
          </a:p>
        </p:txBody>
      </p:sp>
      <p:sp>
        <p:nvSpPr>
          <p:cNvPr id="3" name="Rectangle 2">
            <a:extLst>
              <a:ext uri="{FF2B5EF4-FFF2-40B4-BE49-F238E27FC236}">
                <a16:creationId xmlns:a16="http://schemas.microsoft.com/office/drawing/2014/main" id="{91F41FF8-336E-52C3-BCC5-BDAD7015425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Results of Peter’s Escape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12:18-25</a:t>
            </a:r>
          </a:p>
        </p:txBody>
      </p:sp>
      <p:pic>
        <p:nvPicPr>
          <p:cNvPr id="5" name="Picture 4">
            <a:extLst>
              <a:ext uri="{FF2B5EF4-FFF2-40B4-BE49-F238E27FC236}">
                <a16:creationId xmlns:a16="http://schemas.microsoft.com/office/drawing/2014/main" id="{DDA2D81B-F6CE-E4BB-BADB-E8F4B25811A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751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88BB-4DCD-DF7E-C88B-AB5D93165BE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7B83F8B-7208-CDFC-52BE-5CAB5649CCD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A8730135-97D9-A5B8-5E79-FAE71B0AA85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49B69D2B-8425-094C-D8CC-2CE887345BC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31770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416550" y="332317"/>
            <a:ext cx="1412271" cy="673100"/>
          </a:xfrm>
          <a:prstGeom prst="rect">
            <a:avLst/>
          </a:prstGeom>
        </p:spPr>
      </p:pic>
      <p:pic>
        <p:nvPicPr>
          <p:cNvPr id="4" name="Picture 3">
            <a:extLst>
              <a:ext uri="{FF2B5EF4-FFF2-40B4-BE49-F238E27FC236}">
                <a16:creationId xmlns:a16="http://schemas.microsoft.com/office/drawing/2014/main" id="{53D9AEDB-31AD-2D99-1BCE-2A3FA8EA8F05}"/>
              </a:ext>
            </a:extLst>
          </p:cNvPr>
          <p:cNvPicPr>
            <a:picLocks noChangeAspect="1"/>
          </p:cNvPicPr>
          <p:nvPr/>
        </p:nvPicPr>
        <p:blipFill>
          <a:blip r:embed="rId3"/>
          <a:stretch>
            <a:fillRect/>
          </a:stretch>
        </p:blipFill>
        <p:spPr>
          <a:xfrm>
            <a:off x="7368118" y="4604524"/>
            <a:ext cx="1077382" cy="581309"/>
          </a:xfrm>
          <a:prstGeom prst="rect">
            <a:avLst/>
          </a:prstGeom>
        </p:spPr>
      </p:pic>
    </p:spTree>
    <p:extLst>
      <p:ext uri="{BB962C8B-B14F-4D97-AF65-F5344CB8AC3E}">
        <p14:creationId xmlns:p14="http://schemas.microsoft.com/office/powerpoint/2010/main" val="821770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88BB-4DCD-DF7E-C88B-AB5D93165BE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7B83F8B-7208-CDFC-52BE-5CAB5649CCD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A8730135-97D9-A5B8-5E79-FAE71B0AA85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49B69D2B-8425-094C-D8CC-2CE887345BC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17415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9934-1A43-B79E-735E-34D6FF0FF06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73281B3-2760-6978-0694-F6EE21F2C91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2BF5BC44-B24E-0EF7-614E-5118524BF493}"/>
              </a:ext>
            </a:extLst>
          </p:cNvPr>
          <p:cNvSpPr>
            <a:spLocks noGrp="1" noChangeArrowheads="1"/>
          </p:cNvSpPr>
          <p:nvPr>
            <p:ph type="body" idx="1"/>
          </p:nvPr>
        </p:nvSpPr>
        <p:spPr>
          <a:xfrm>
            <a:off x="609600" y="1981200"/>
            <a:ext cx="77724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C2F5ABF5-0348-5BC3-B862-54BA6FB2BB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1999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4354A-7B22-3408-52E8-C27767ACDAF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3F51E2-3D8C-434F-1208-8A10555D940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D12DD885-9185-E869-4E6A-6512A0021D65}"/>
              </a:ext>
            </a:extLst>
          </p:cNvPr>
          <p:cNvSpPr>
            <a:spLocks noGrp="1" noChangeArrowheads="1"/>
          </p:cNvSpPr>
          <p:nvPr>
            <p:ph type="body" idx="1"/>
          </p:nvPr>
        </p:nvSpPr>
        <p:spPr>
          <a:xfrm>
            <a:off x="609600" y="1981200"/>
            <a:ext cx="786384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05FF68D6-9EF6-D81C-4D0D-3C703C5CF6B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89280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682B-47E2-A3AC-ABF1-18218778D580}"/>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77D1F713-C135-D693-BD58-1E3CCCF2C7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999FB7D1-A5BB-C1F7-CF79-89A7D2850B61}"/>
              </a:ext>
            </a:extLst>
          </p:cNvPr>
          <p:cNvSpPr>
            <a:spLocks noChangeArrowheads="1"/>
          </p:cNvSpPr>
          <p:nvPr/>
        </p:nvSpPr>
        <p:spPr bwMode="auto">
          <a:xfrm>
            <a:off x="9296400" y="3886200"/>
            <a:ext cx="762000"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92908846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1252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10623</TotalTime>
  <Words>807</Words>
  <Application>Microsoft Office PowerPoint</Application>
  <PresentationFormat>Widescreen</PresentationFormat>
  <Paragraphs>106</Paragraphs>
  <Slides>29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Corbel</vt:lpstr>
      <vt:lpstr>Wingdings</vt:lpstr>
      <vt:lpstr>Office Theme</vt:lpstr>
      <vt:lpstr>PowerPoint Presentation</vt:lpstr>
      <vt:lpstr>Acts 12:1-25 4th Persecution of Jerusalem Church</vt:lpstr>
      <vt:lpstr>PowerPoint Presentation</vt:lpstr>
      <vt:lpstr>Acts 12:18-23 On Herod</vt:lpstr>
      <vt:lpstr>PowerPoint Presentation</vt:lpstr>
      <vt:lpstr>Acts 12:18-23 On Herod</vt:lpstr>
      <vt:lpstr>Acts 12:20-23 Herod’s Death</vt:lpstr>
      <vt:lpstr>Acts 12:20-23 Herod’s Death</vt:lpstr>
      <vt:lpstr>PowerPoint Presentation</vt:lpstr>
      <vt:lpstr>Acts 12:20-23 Herod’s Death</vt:lpstr>
      <vt:lpstr>Acts 12:20-23 Herod’s Death</vt:lpstr>
      <vt:lpstr>Acts 12:20-23 Herod’s Death</vt:lpstr>
      <vt:lpstr>Activities of the Angels PAST</vt:lpstr>
      <vt:lpstr>Activities of the Angels FUTURE</vt:lpstr>
      <vt:lpstr>PowerPoint Presentation</vt:lpstr>
      <vt:lpstr>Scripture and Pride</vt:lpstr>
      <vt:lpstr>Hall of the Humbled  (Prov. 16:18; 1 Peter 5:5)</vt:lpstr>
      <vt:lpstr>PowerPoint Presentation</vt:lpstr>
      <vt:lpstr>PowerPoint Presentation</vt:lpstr>
      <vt:lpstr>Acts 12:24-25 On the Church</vt:lpstr>
      <vt:lpstr>Acts 12:24-25 On the Church</vt:lpstr>
      <vt:lpstr>Purpose</vt:lpstr>
      <vt:lpstr>Message</vt:lpstr>
      <vt:lpstr>Progress Reports</vt:lpstr>
      <vt:lpstr>Acts 12:24-25 On the Church</vt:lpstr>
      <vt:lpstr>PowerPoint Presentation</vt:lpstr>
      <vt:lpstr>First Missionary Journey</vt:lpstr>
      <vt:lpstr>Conclusion</vt:lpstr>
      <vt:lpstr>Acts 12:1-25 4th Persecution of Jerusalem Church</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071 Acts 12v18-25</dc:title>
  <dc:subject>ACTS</dc:subject>
  <dc:creator>A. Woods</dc:creator>
  <cp:lastModifiedBy>Jim McGowan</cp:lastModifiedBy>
  <cp:revision>1340</cp:revision>
  <cp:lastPrinted>2025-02-26T16:02:00Z</cp:lastPrinted>
  <dcterms:created xsi:type="dcterms:W3CDTF">2009-01-10T23:45:31Z</dcterms:created>
  <dcterms:modified xsi:type="dcterms:W3CDTF">2025-04-02T11:40:53Z</dcterms:modified>
</cp:coreProperties>
</file>