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37"/>
  </p:notesMasterIdLst>
  <p:handoutMasterIdLst>
    <p:handoutMasterId r:id="rId38"/>
  </p:handoutMasterIdLst>
  <p:sldIdLst>
    <p:sldId id="6881" r:id="rId3"/>
    <p:sldId id="6984" r:id="rId4"/>
    <p:sldId id="6883" r:id="rId5"/>
    <p:sldId id="7173" r:id="rId6"/>
    <p:sldId id="6885" r:id="rId7"/>
    <p:sldId id="7174" r:id="rId8"/>
    <p:sldId id="7115" r:id="rId9"/>
    <p:sldId id="7116" r:id="rId10"/>
    <p:sldId id="7117" r:id="rId11"/>
    <p:sldId id="7175" r:id="rId12"/>
    <p:sldId id="7176" r:id="rId13"/>
    <p:sldId id="7181" r:id="rId14"/>
    <p:sldId id="7197" r:id="rId15"/>
    <p:sldId id="7198" r:id="rId16"/>
    <p:sldId id="7214" r:id="rId17"/>
    <p:sldId id="7212" r:id="rId18"/>
    <p:sldId id="7171" r:id="rId19"/>
    <p:sldId id="7224" r:id="rId20"/>
    <p:sldId id="7210" r:id="rId21"/>
    <p:sldId id="7220" r:id="rId22"/>
    <p:sldId id="7209" r:id="rId23"/>
    <p:sldId id="7221" r:id="rId24"/>
    <p:sldId id="2795" r:id="rId25"/>
    <p:sldId id="7148" r:id="rId26"/>
    <p:sldId id="7149" r:id="rId27"/>
    <p:sldId id="7204" r:id="rId28"/>
    <p:sldId id="7203" r:id="rId29"/>
    <p:sldId id="2790" r:id="rId30"/>
    <p:sldId id="7202" r:id="rId31"/>
    <p:sldId id="7201" r:id="rId32"/>
    <p:sldId id="6981" r:id="rId33"/>
    <p:sldId id="7200" r:id="rId34"/>
    <p:sldId id="7226" r:id="rId35"/>
    <p:sldId id="7225" r:id="rId3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66"/>
    <a:srgbClr val="FF99FF"/>
    <a:srgbClr val="FFCC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5478" autoAdjust="0"/>
  </p:normalViewPr>
  <p:slideViewPr>
    <p:cSldViewPr>
      <p:cViewPr varScale="1">
        <p:scale>
          <a:sx n="120" d="100"/>
          <a:sy n="120" d="100"/>
        </p:scale>
        <p:origin x="13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9" d="100"/>
          <a:sy n="69" d="100"/>
        </p:scale>
        <p:origin x="2909"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1" cy="481726"/>
          </a:xfrm>
          <a:prstGeom prst="rect">
            <a:avLst/>
          </a:prstGeom>
        </p:spPr>
        <p:txBody>
          <a:bodyPr vert="horz" lIns="96650" tIns="48325" rIns="96650" bIns="48325" rtlCol="0" anchor="b"/>
          <a:lstStyle>
            <a:lvl1pPr algn="r">
              <a:defRPr sz="1300"/>
            </a:lvl1pPr>
          </a:lstStyle>
          <a:p>
            <a:fld id="{4E4B6840-B310-4767-9CB1-730B0EC913A8}" type="slidenum">
              <a:rPr lang="en-US" smtClean="0">
                <a:latin typeface="Calibri" panose="020F0502020204030204" pitchFamily="34" charset="0"/>
              </a:rPr>
              <a:t>‹#›</a:t>
            </a:fld>
            <a:endParaRPr lang="en-US" dirty="0">
              <a:latin typeface="Calibri" panose="020F0502020204030204" pitchFamily="34" charset="0"/>
            </a:endParaRPr>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6"/>
            <a:ext cx="3381248" cy="502685"/>
          </a:xfrm>
          <a:prstGeom prst="rect">
            <a:avLst/>
          </a:prstGeom>
          <a:noFill/>
          <a:ln w="9525">
            <a:noFill/>
            <a:miter lim="800000"/>
            <a:headEnd/>
            <a:tailEnd/>
          </a:ln>
        </p:spPr>
        <p:txBody>
          <a:bodyPr vert="horz" wrap="square" lIns="103090" tIns="51546" rIns="103090" bIns="51546" numCol="1" anchor="b" anchorCtr="0" compatLnSpc="1">
            <a:prstTxWarp prst="textNoShape">
              <a:avLst/>
            </a:prstTxWarp>
          </a:bodyPr>
          <a:lstStyle>
            <a:lvl1pPr defTabSz="974842"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5" y="76200"/>
            <a:ext cx="3847253" cy="762000"/>
          </a:xfrm>
          <a:prstGeom prst="rect">
            <a:avLst/>
          </a:prstGeom>
        </p:spPr>
        <p:txBody>
          <a:bodyPr vert="horz" lIns="113073" tIns="56536" rIns="113073" bIns="56536"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024 - James 4:8-12</a:t>
            </a:r>
          </a:p>
          <a:p>
            <a:pPr>
              <a:defRPr/>
            </a:pPr>
            <a:r>
              <a:rPr lang="en-US" sz="1500" dirty="0"/>
              <a:t>04-21-2021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81013"/>
          </a:xfrm>
          <a:prstGeom prst="rect">
            <a:avLst/>
          </a:prstGeom>
        </p:spPr>
        <p:txBody>
          <a:bodyPr vert="horz" lIns="91429" tIns="45715" rIns="91429" bIns="45715"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4143375" y="1"/>
            <a:ext cx="3170238" cy="481013"/>
          </a:xfrm>
          <a:prstGeom prst="rect">
            <a:avLst/>
          </a:prstGeom>
        </p:spPr>
        <p:txBody>
          <a:bodyPr vert="horz" lIns="91429" tIns="45715" rIns="91429" bIns="45715" rtlCol="0"/>
          <a:lstStyle>
            <a:lvl1pPr algn="r">
              <a:defRPr sz="1200">
                <a:latin typeface="Calibri" panose="020F0502020204030204" pitchFamily="34" charset="0"/>
              </a:defRPr>
            </a:lvl1pPr>
          </a:lstStyle>
          <a:p>
            <a:fld id="{734CF6D9-3ED1-491D-ABBF-4171F7330A3B}" type="datetimeFigureOut">
              <a:rPr lang="en-US" smtClean="0"/>
              <a:pPr/>
              <a:t>3/31/2025</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9" tIns="45715" rIns="91429" bIns="45715" rtlCol="0" anchor="ctr"/>
          <a:lstStyle/>
          <a:p>
            <a:endParaRPr lang="en-US" dirty="0"/>
          </a:p>
        </p:txBody>
      </p:sp>
      <p:sp>
        <p:nvSpPr>
          <p:cNvPr id="5" name="Notes Placeholder 4"/>
          <p:cNvSpPr>
            <a:spLocks noGrp="1"/>
          </p:cNvSpPr>
          <p:nvPr>
            <p:ph type="body" sz="quarter" idx="3"/>
          </p:nvPr>
        </p:nvSpPr>
        <p:spPr>
          <a:xfrm>
            <a:off x="731838" y="4621214"/>
            <a:ext cx="5851525" cy="3779837"/>
          </a:xfrm>
          <a:prstGeom prst="rect">
            <a:avLst/>
          </a:prstGeom>
        </p:spPr>
        <p:txBody>
          <a:bodyPr vert="horz" lIns="91429" tIns="45715" rIns="91429"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29" tIns="45715" rIns="91429" bIns="45715"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9" tIns="45715" rIns="91429" bIns="45715" rtlCol="0" anchor="b"/>
          <a:lstStyle>
            <a:lvl1pPr algn="r">
              <a:defRPr sz="1200">
                <a:latin typeface="Calibri" panose="020F0502020204030204" pitchFamily="34" charset="0"/>
              </a:defRPr>
            </a:lvl1pPr>
          </a:lstStyle>
          <a:p>
            <a:fld id="{6AE4B972-4244-4A88-9730-342E1454F012}" type="slidenum">
              <a:rPr lang="en-US" smtClean="0"/>
              <a:pPr/>
              <a:t>‹#›</a:t>
            </a:fld>
            <a:endParaRPr lang="en-US" dirty="0"/>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Rapture and Bema</a:t>
            </a:r>
          </a:p>
        </p:txBody>
      </p:sp>
      <p:sp>
        <p:nvSpPr>
          <p:cNvPr id="4" name="Header Placeholder 3"/>
          <p:cNvSpPr>
            <a:spLocks noGrp="1"/>
          </p:cNvSpPr>
          <p:nvPr>
            <p:ph type="hdr" sz="quarter" idx="10"/>
          </p:nvPr>
        </p:nvSpPr>
        <p:spPr/>
        <p:txBody>
          <a:bodyPr/>
          <a:lstStyle/>
          <a:p>
            <a:pPr>
              <a:defRPr/>
            </a:pPr>
            <a:r>
              <a:rPr lang="en-US" dirty="0"/>
              <a:t>Dr. Andy Woods - The Coming Kingdom</a:t>
            </a:r>
          </a:p>
        </p:txBody>
      </p:sp>
      <p:sp>
        <p:nvSpPr>
          <p:cNvPr id="5" name="Date Placeholder 4"/>
          <p:cNvSpPr>
            <a:spLocks noGrp="1"/>
          </p:cNvSpPr>
          <p:nvPr>
            <p:ph type="dt" idx="11"/>
          </p:nvPr>
        </p:nvSpPr>
        <p:spPr/>
        <p:txBody>
          <a:bodyPr/>
          <a:lstStyle/>
          <a:p>
            <a:pPr>
              <a:defRPr/>
            </a:pPr>
            <a:r>
              <a:rPr lang="en-US" dirty="0"/>
              <a:t>11/8/2017</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30</a:t>
            </a:fld>
            <a:endParaRPr lang="en-US" dirty="0"/>
          </a:p>
        </p:txBody>
      </p:sp>
    </p:spTree>
    <p:extLst>
      <p:ext uri="{BB962C8B-B14F-4D97-AF65-F5344CB8AC3E}">
        <p14:creationId xmlns:p14="http://schemas.microsoft.com/office/powerpoint/2010/main" val="348375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dirty="0"/>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dirty="0"/>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dirty="0"/>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dirty="0"/>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dirty="0"/>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dirty="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dirty="0"/>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218767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dirty="0"/>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dirty="0"/>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dirty="0"/>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dirty="0"/>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dirty="0"/>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3/31/2025</a:t>
            </a:fld>
            <a:endParaRPr lang="en-US" dirty="0"/>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dirty="0"/>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dirty="0"/>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dirty="0"/>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dirty="0"/>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dirty="0"/>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dirty="0"/>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dirty="0"/>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dirty="0"/>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dirty="0"/>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dirty="0"/>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dirty="0"/>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dirty="0"/>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dirty="0"/>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dirty="0"/>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dirty="0"/>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dirty="0"/>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dirty="0"/>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dirty="0"/>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dirty="0"/>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dirty="0"/>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995362" y="5424854"/>
            <a:ext cx="7153275"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Presidente – Seminario Teológico Chafer</a:t>
            </a: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s-ES" altLang="en-US" kern="0" dirty="0">
                <a:effectLst>
                  <a:outerShdw blurRad="38100" dist="38100" dir="2700000" algn="tl">
                    <a:srgbClr val="000000">
                      <a:alpha val="43137"/>
                    </a:srgbClr>
                  </a:outerShdw>
                </a:effectLst>
              </a:rPr>
              <a:t>LA PRACTICA DE LA JUSTICIA</a:t>
            </a:r>
          </a:p>
        </p:txBody>
      </p:sp>
      <p:pic>
        <p:nvPicPr>
          <p:cNvPr id="13" name="Picture 12">
            <a:extLst>
              <a:ext uri="{FF2B5EF4-FFF2-40B4-BE49-F238E27FC236}">
                <a16:creationId xmlns:a16="http://schemas.microsoft.com/office/drawing/2014/main" id="{6B098102-D813-1204-389A-74FB2F0E8811}"/>
              </a:ext>
            </a:extLst>
          </p:cNvPr>
          <p:cNvPicPr>
            <a:picLocks noChangeAspect="1"/>
          </p:cNvPicPr>
          <p:nvPr/>
        </p:nvPicPr>
        <p:blipFill>
          <a:blip r:embed="rId3"/>
          <a:stretch>
            <a:fillRect/>
          </a:stretch>
        </p:blipFill>
        <p:spPr>
          <a:xfrm>
            <a:off x="1056784" y="1514208"/>
            <a:ext cx="7030431" cy="382958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74D8B-9DA4-C0EE-BDF7-A9BF72CB19C4}"/>
            </a:ext>
          </a:extLst>
        </p:cNvPr>
        <p:cNvGrpSpPr/>
        <p:nvPr/>
      </p:nvGrpSpPr>
      <p:grpSpPr>
        <a:xfrm>
          <a:off x="0" y="0"/>
          <a:ext cx="0" cy="0"/>
          <a:chOff x="0" y="0"/>
          <a:chExt cx="0" cy="0"/>
        </a:xfrm>
      </p:grpSpPr>
      <p:sp>
        <p:nvSpPr>
          <p:cNvPr id="45058" name="Rectangle 2">
            <a:extLst>
              <a:ext uri="{FF2B5EF4-FFF2-40B4-BE49-F238E27FC236}">
                <a16:creationId xmlns:a16="http://schemas.microsoft.com/office/drawing/2014/main" id="{46A03B19-8FEF-CCA3-CEA8-F57E682EEC16}"/>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9459" name="Rectangle 3">
            <a:extLst>
              <a:ext uri="{FF2B5EF4-FFF2-40B4-BE49-F238E27FC236}">
                <a16:creationId xmlns:a16="http://schemas.microsoft.com/office/drawing/2014/main" id="{2B252BE1-14B3-E69F-D582-1840E0B0C771}"/>
              </a:ext>
            </a:extLst>
          </p:cNvPr>
          <p:cNvSpPr>
            <a:spLocks noGrp="1" noChangeArrowheads="1"/>
          </p:cNvSpPr>
          <p:nvPr>
            <p:ph type="body" idx="1"/>
          </p:nvPr>
        </p:nvSpPr>
        <p:spPr>
          <a:xfrm>
            <a:off x="495300" y="1143000"/>
            <a:ext cx="87249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Sabiduría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Definición de Sabiduría (3:13-18)</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Espiritualidad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Comercio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Uso de la riqueza (5:1-6)</a:t>
            </a:r>
          </a:p>
          <a:p>
            <a:pPr marL="914400" lvl="1" indent="-457200" eaLnBrk="1" hangingPunct="1">
              <a:spcBef>
                <a:spcPts val="0"/>
              </a:spcBef>
              <a:spcAft>
                <a:spcPts val="1600"/>
              </a:spcAft>
              <a:defRPr/>
            </a:pPr>
            <a:r>
              <a:rPr lang="es-CO" dirty="0">
                <a:effectLst>
                  <a:outerShdw blurRad="38100" dist="38100" dir="2700000" algn="tl">
                    <a:srgbClr val="000000">
                      <a:alpha val="43137"/>
                    </a:srgbClr>
                  </a:outerShdw>
                </a:effectLst>
              </a:rPr>
              <a:t>Esperando el regreso del Señor </a:t>
            </a:r>
            <a:r>
              <a:rPr lang="en-US" dirty="0">
                <a:effectLst>
                  <a:outerShdw blurRad="38100" dist="38100" dir="2700000" algn="tl">
                    <a:srgbClr val="000000">
                      <a:alpha val="43137"/>
                    </a:srgbClr>
                  </a:outerShdw>
                </a:effectLst>
              </a:rPr>
              <a:t>(5:7-12)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Oración (5:13-18)</a:t>
            </a:r>
          </a:p>
          <a:p>
            <a:pPr marL="914400" lvl="1" indent="-457200" eaLnBrk="1" hangingPunct="1">
              <a:spcBef>
                <a:spcPts val="0"/>
              </a:spcBef>
              <a:spcAft>
                <a:spcPts val="1600"/>
              </a:spcAft>
              <a:defRPr/>
            </a:pPr>
            <a:r>
              <a:rPr lang="en-US" sz="3000" dirty="0">
                <a:effectLst>
                  <a:outerShdw blurRad="38100" dist="38100" dir="2700000" algn="tl">
                    <a:srgbClr val="000000">
                      <a:alpha val="43137"/>
                    </a:srgbClr>
                  </a:outerShdw>
                </a:effectLst>
              </a:rPr>
              <a:t>Restauración del hermano descarriado (5:19-20)</a:t>
            </a:r>
          </a:p>
        </p:txBody>
      </p:sp>
      <p:pic>
        <p:nvPicPr>
          <p:cNvPr id="2" name="Picture 1">
            <a:extLst>
              <a:ext uri="{FF2B5EF4-FFF2-40B4-BE49-F238E27FC236}">
                <a16:creationId xmlns:a16="http://schemas.microsoft.com/office/drawing/2014/main" id="{24671021-EDC3-19B3-3FC0-E4C5285C984F}"/>
              </a:ext>
            </a:extLst>
          </p:cNvPr>
          <p:cNvPicPr>
            <a:picLocks noChangeAspect="1"/>
          </p:cNvPicPr>
          <p:nvPr/>
        </p:nvPicPr>
        <p:blipFill>
          <a:blip r:embed="rId2"/>
          <a:stretch>
            <a:fillRect/>
          </a:stretch>
        </p:blipFill>
        <p:spPr>
          <a:xfrm>
            <a:off x="5943600" y="2465748"/>
            <a:ext cx="2962913" cy="1926503"/>
          </a:xfrm>
          <a:prstGeom prst="rect">
            <a:avLst/>
          </a:prstGeom>
        </p:spPr>
      </p:pic>
    </p:spTree>
    <p:extLst>
      <p:ext uri="{BB962C8B-B14F-4D97-AF65-F5344CB8AC3E}">
        <p14:creationId xmlns:p14="http://schemas.microsoft.com/office/powerpoint/2010/main" val="1187394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Vida Espiritual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74533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Evita las disputas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Evita la mundanalidad (4:4-6)</a:t>
            </a:r>
          </a:p>
          <a:p>
            <a:pPr marL="457200" indent="-457200" eaLnBrk="1" hangingPunct="1">
              <a:spcBef>
                <a:spcPts val="0"/>
              </a:spcBef>
              <a:spcAft>
                <a:spcPts val="3600"/>
              </a:spcAft>
              <a:buSzPct val="100000"/>
              <a:buFont typeface="+mj-lt"/>
              <a:buAutoNum type="romanUcPeriod"/>
              <a:defRPr/>
            </a:pPr>
            <a:r>
              <a:rPr lang="es-CO" dirty="0">
                <a:effectLst>
                  <a:outerShdw blurRad="38100" dist="38100" dir="2700000" algn="tl">
                    <a:srgbClr val="000000">
                      <a:alpha val="43137"/>
                    </a:srgbClr>
                  </a:outerShdw>
                </a:effectLst>
              </a:rPr>
              <a:t>Esencia de la sabiduría espiritual </a:t>
            </a:r>
            <a:r>
              <a:rPr lang="en-US" dirty="0">
                <a:effectLst>
                  <a:outerShdw blurRad="38100" dist="38100" dir="2700000" algn="tl">
                    <a:srgbClr val="000000">
                      <a:alpha val="43137"/>
                    </a:srgbClr>
                  </a:outerShdw>
                </a:effectLst>
              </a:rPr>
              <a:t>(4:7-12)</a:t>
            </a:r>
          </a:p>
        </p:txBody>
      </p:sp>
      <p:pic>
        <p:nvPicPr>
          <p:cNvPr id="2" name="Picture 1">
            <a:extLst>
              <a:ext uri="{FF2B5EF4-FFF2-40B4-BE49-F238E27FC236}">
                <a16:creationId xmlns:a16="http://schemas.microsoft.com/office/drawing/2014/main" id="{03F31A42-E780-8796-DBBC-6720A34C10E7}"/>
              </a:ext>
            </a:extLst>
          </p:cNvPr>
          <p:cNvPicPr>
            <a:picLocks noChangeAspect="1"/>
          </p:cNvPicPr>
          <p:nvPr/>
        </p:nvPicPr>
        <p:blipFill>
          <a:blip r:embed="rId2"/>
          <a:stretch>
            <a:fillRect/>
          </a:stretch>
        </p:blipFill>
        <p:spPr>
          <a:xfrm>
            <a:off x="3276600" y="4495800"/>
            <a:ext cx="2962913" cy="192650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BDE29-FA71-5A94-6E6B-2B54F69F2DEB}"/>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74A0A558-F860-E893-7243-670E1670B0AD}"/>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Vida Espiritual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B7977C40-F206-22A0-1CB5-17B0D011989F}"/>
              </a:ext>
            </a:extLst>
          </p:cNvPr>
          <p:cNvSpPr>
            <a:spLocks noGrp="1" noChangeArrowheads="1"/>
          </p:cNvSpPr>
          <p:nvPr>
            <p:ph type="body" idx="1"/>
          </p:nvPr>
        </p:nvSpPr>
        <p:spPr>
          <a:xfrm>
            <a:off x="1233488" y="1600200"/>
            <a:ext cx="78343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Evita las disputas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Evita la mundanalidad (4:4-6)</a:t>
            </a:r>
          </a:p>
          <a:p>
            <a:pPr marL="457200" indent="-457200" eaLnBrk="1" hangingPunct="1">
              <a:spcBef>
                <a:spcPts val="0"/>
              </a:spcBef>
              <a:spcAft>
                <a:spcPts val="3600"/>
              </a:spcAft>
              <a:buSzPct val="100000"/>
              <a:buFont typeface="+mj-lt"/>
              <a:buAutoNum type="romanUcPeriod"/>
              <a:defRPr/>
            </a:pPr>
            <a:r>
              <a:rPr lang="es-CO" b="1" u="sng" dirty="0">
                <a:solidFill>
                  <a:srgbClr val="FFFFCC"/>
                </a:solidFill>
                <a:effectLst>
                  <a:outerShdw blurRad="38100" dist="38100" dir="2700000" algn="tl">
                    <a:srgbClr val="000000">
                      <a:alpha val="43137"/>
                    </a:srgbClr>
                  </a:outerShdw>
                </a:effectLst>
              </a:rPr>
              <a:t>Esencia de la sabiduría espiritual </a:t>
            </a:r>
            <a:r>
              <a:rPr lang="en-US" b="1" u="sng" dirty="0">
                <a:solidFill>
                  <a:srgbClr val="FFFFCC"/>
                </a:solidFill>
                <a:effectLst>
                  <a:outerShdw blurRad="38100" dist="38100" dir="2700000" algn="tl">
                    <a:srgbClr val="000000">
                      <a:alpha val="43137"/>
                    </a:srgbClr>
                  </a:outerShdw>
                </a:effectLst>
              </a:rPr>
              <a:t>(4:7-12)</a:t>
            </a:r>
          </a:p>
        </p:txBody>
      </p:sp>
      <p:pic>
        <p:nvPicPr>
          <p:cNvPr id="2" name="Picture 1">
            <a:extLst>
              <a:ext uri="{FF2B5EF4-FFF2-40B4-BE49-F238E27FC236}">
                <a16:creationId xmlns:a16="http://schemas.microsoft.com/office/drawing/2014/main" id="{E2ADE3F4-2A71-D327-A03B-4263BCE6789A}"/>
              </a:ext>
            </a:extLst>
          </p:cNvPr>
          <p:cNvPicPr>
            <a:picLocks noChangeAspect="1"/>
          </p:cNvPicPr>
          <p:nvPr/>
        </p:nvPicPr>
        <p:blipFill>
          <a:blip r:embed="rId2"/>
          <a:stretch>
            <a:fillRect/>
          </a:stretch>
        </p:blipFill>
        <p:spPr>
          <a:xfrm>
            <a:off x="3276600" y="4495800"/>
            <a:ext cx="2962913" cy="1926503"/>
          </a:xfrm>
          <a:prstGeom prst="rect">
            <a:avLst/>
          </a:prstGeom>
        </p:spPr>
      </p:pic>
    </p:spTree>
    <p:extLst>
      <p:ext uri="{BB962C8B-B14F-4D97-AF65-F5344CB8AC3E}">
        <p14:creationId xmlns:p14="http://schemas.microsoft.com/office/powerpoint/2010/main" val="1501886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a:t>
            </a:r>
            <a:r>
              <a:rPr lang="es-CO" altLang="en-US" sz="3600" dirty="0">
                <a:effectLst>
                  <a:outerShdw blurRad="38100" dist="38100" dir="2700000" algn="tl">
                    <a:srgbClr val="000000">
                      <a:alpha val="43137"/>
                    </a:srgbClr>
                  </a:outerShdw>
                </a:effectLst>
              </a:rPr>
              <a:t>Esencia de la Sabiduría Espiritual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Submisión a Dios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Resistir a Sátanas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Acercarse a Dios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Arrepentirse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Humildad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No juzgar (11-12)</a:t>
            </a:r>
          </a:p>
        </p:txBody>
      </p:sp>
      <p:pic>
        <p:nvPicPr>
          <p:cNvPr id="2" name="Picture 1">
            <a:extLst>
              <a:ext uri="{FF2B5EF4-FFF2-40B4-BE49-F238E27FC236}">
                <a16:creationId xmlns:a16="http://schemas.microsoft.com/office/drawing/2014/main" id="{B91E3640-F6DD-DB1C-3F8E-AD29E75EFF61}"/>
              </a:ext>
            </a:extLst>
          </p:cNvPr>
          <p:cNvPicPr>
            <a:picLocks noChangeAspect="1"/>
          </p:cNvPicPr>
          <p:nvPr/>
        </p:nvPicPr>
        <p:blipFill>
          <a:blip r:embed="rId2"/>
          <a:stretch>
            <a:fillRect/>
          </a:stretch>
        </p:blipFill>
        <p:spPr>
          <a:xfrm>
            <a:off x="5517941" y="2590800"/>
            <a:ext cx="2962913" cy="1926503"/>
          </a:xfrm>
          <a:prstGeom prst="rect">
            <a:avLst/>
          </a:prstGeom>
        </p:spPr>
      </p:pic>
    </p:spTree>
    <p:extLst>
      <p:ext uri="{BB962C8B-B14F-4D97-AF65-F5344CB8AC3E}">
        <p14:creationId xmlns:p14="http://schemas.microsoft.com/office/powerpoint/2010/main" val="517811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381B7-0605-0D1D-CB98-F34AF1E0B5E5}"/>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73C4CC23-F9BC-62D0-9EF7-78787BCC13BF}"/>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a:t>
            </a:r>
            <a:r>
              <a:rPr lang="es-CO" altLang="en-US" sz="3600" dirty="0">
                <a:effectLst>
                  <a:outerShdw blurRad="38100" dist="38100" dir="2700000" algn="tl">
                    <a:srgbClr val="000000">
                      <a:alpha val="43137"/>
                    </a:srgbClr>
                  </a:outerShdw>
                </a:effectLst>
              </a:rPr>
              <a:t>Esencia de la Sabiduría Espiritual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B61ABA42-9A0B-B002-C574-A8982B6E158E}"/>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Submisión a Dios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Resistir a Sátanas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Acercarse a Dios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Arrepentirse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Humildad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No juzgar (11-12)</a:t>
            </a:r>
          </a:p>
        </p:txBody>
      </p:sp>
      <p:pic>
        <p:nvPicPr>
          <p:cNvPr id="2" name="Picture 1">
            <a:extLst>
              <a:ext uri="{FF2B5EF4-FFF2-40B4-BE49-F238E27FC236}">
                <a16:creationId xmlns:a16="http://schemas.microsoft.com/office/drawing/2014/main" id="{EBC02A77-75FB-FCFB-5C10-C4E623E79129}"/>
              </a:ext>
            </a:extLst>
          </p:cNvPr>
          <p:cNvPicPr>
            <a:picLocks noChangeAspect="1"/>
          </p:cNvPicPr>
          <p:nvPr/>
        </p:nvPicPr>
        <p:blipFill>
          <a:blip r:embed="rId2"/>
          <a:stretch>
            <a:fillRect/>
          </a:stretch>
        </p:blipFill>
        <p:spPr>
          <a:xfrm>
            <a:off x="5517941" y="2590800"/>
            <a:ext cx="2962913" cy="1926503"/>
          </a:xfrm>
          <a:prstGeom prst="rect">
            <a:avLst/>
          </a:prstGeom>
        </p:spPr>
      </p:pic>
    </p:spTree>
    <p:extLst>
      <p:ext uri="{BB962C8B-B14F-4D97-AF65-F5344CB8AC3E}">
        <p14:creationId xmlns:p14="http://schemas.microsoft.com/office/powerpoint/2010/main" val="1032087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CFCB0-C87D-7853-63F6-C9228F79E6AF}"/>
            </a:ext>
          </a:extLst>
        </p:cNvPr>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3A3883F9-4DFC-1F14-1D97-8BAD28F73220}"/>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Tres Tiempos de la Salvación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Justificación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Santificación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Glorificación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Tiempo</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Presente</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Salvo de: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Penalidad del Pecado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Poder del Pecado</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Presencia del Pecado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Sagrada Escritura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Efe 2:8-9;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Tito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Fil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Naturaleza</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Una</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Doble</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Una</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3876535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701DB-FF8B-B07F-0B37-66985DFC8641}"/>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B390DD44-6512-55C3-A6BF-8ECB39110CBF}"/>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a:t>
            </a:r>
            <a:r>
              <a:rPr lang="es-CO" altLang="en-US" sz="3600" dirty="0">
                <a:effectLst>
                  <a:outerShdw blurRad="38100" dist="38100" dir="2700000" algn="tl">
                    <a:srgbClr val="000000">
                      <a:alpha val="43137"/>
                    </a:srgbClr>
                  </a:outerShdw>
                </a:effectLst>
              </a:rPr>
              <a:t>Esencia de la Sabiduría Espiritual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743E6AD-C6DA-C60C-5975-8E6899119100}"/>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Submisión a Dios (4:7a)</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Resistir a Sátanas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Acercarse a Dios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Arrepentirse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Humildad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No juzgar (11-12)</a:t>
            </a:r>
          </a:p>
        </p:txBody>
      </p:sp>
      <p:pic>
        <p:nvPicPr>
          <p:cNvPr id="2" name="Picture 1">
            <a:extLst>
              <a:ext uri="{FF2B5EF4-FFF2-40B4-BE49-F238E27FC236}">
                <a16:creationId xmlns:a16="http://schemas.microsoft.com/office/drawing/2014/main" id="{68DC3B40-DB97-C197-DA99-6346AD4D9C80}"/>
              </a:ext>
            </a:extLst>
          </p:cNvPr>
          <p:cNvPicPr>
            <a:picLocks noChangeAspect="1"/>
          </p:cNvPicPr>
          <p:nvPr/>
        </p:nvPicPr>
        <p:blipFill>
          <a:blip r:embed="rId2"/>
          <a:stretch>
            <a:fillRect/>
          </a:stretch>
        </p:blipFill>
        <p:spPr>
          <a:xfrm>
            <a:off x="5517941" y="2590800"/>
            <a:ext cx="2962913" cy="1926503"/>
          </a:xfrm>
          <a:prstGeom prst="rect">
            <a:avLst/>
          </a:prstGeom>
        </p:spPr>
      </p:pic>
    </p:spTree>
    <p:extLst>
      <p:ext uri="{BB962C8B-B14F-4D97-AF65-F5344CB8AC3E}">
        <p14:creationId xmlns:p14="http://schemas.microsoft.com/office/powerpoint/2010/main" val="1368896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FBAF959-7A64-4CFA-969C-6F89EC0B57CD}"/>
              </a:ext>
            </a:extLst>
          </p:cNvPr>
          <p:cNvGraphicFramePr>
            <a:graphicFrameLocks noGrp="1"/>
          </p:cNvGraphicFramePr>
          <p:nvPr>
            <p:ph idx="1"/>
            <p:extLst>
              <p:ext uri="{D42A27DB-BD31-4B8C-83A1-F6EECF244321}">
                <p14:modId xmlns:p14="http://schemas.microsoft.com/office/powerpoint/2010/main" val="3901563198"/>
              </p:ext>
            </p:extLst>
          </p:nvPr>
        </p:nvGraphicFramePr>
        <p:xfrm>
          <a:off x="76201" y="68580"/>
          <a:ext cx="8991599" cy="6720840"/>
        </p:xfrm>
        <a:graphic>
          <a:graphicData uri="http://schemas.openxmlformats.org/drawingml/2006/table">
            <a:tbl>
              <a:tblPr firstRow="1" bandRow="1">
                <a:tableStyleId>{073A0DAA-6AF3-43AB-8588-CEC1D06C72B9}</a:tableStyleId>
              </a:tblPr>
              <a:tblGrid>
                <a:gridCol w="4539449">
                  <a:extLst>
                    <a:ext uri="{9D8B030D-6E8A-4147-A177-3AD203B41FA5}">
                      <a16:colId xmlns:a16="http://schemas.microsoft.com/office/drawing/2014/main" val="4081937733"/>
                    </a:ext>
                  </a:extLst>
                </a:gridCol>
                <a:gridCol w="4452150">
                  <a:extLst>
                    <a:ext uri="{9D8B030D-6E8A-4147-A177-3AD203B41FA5}">
                      <a16:colId xmlns:a16="http://schemas.microsoft.com/office/drawing/2014/main" val="3817322338"/>
                    </a:ext>
                  </a:extLst>
                </a:gridCol>
              </a:tblGrid>
              <a:tr h="548640">
                <a:tc gridSpan="2">
                  <a:txBody>
                    <a:bodyPr/>
                    <a:lstStyle/>
                    <a:p>
                      <a:pPr algn="ctr"/>
                      <a:r>
                        <a:rPr lang="en-US" sz="34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Atar y Desatar</a:t>
                      </a:r>
                    </a:p>
                  </a:txBody>
                  <a:tcPr/>
                </a:tc>
                <a:tc hMerge="1">
                  <a:txBody>
                    <a:bodyPr/>
                    <a:lstStyle/>
                    <a:p>
                      <a:endParaRPr lang="en-US" sz="2400" dirty="0">
                        <a:solidFill>
                          <a:schemeClr val="bg2"/>
                        </a:solidFill>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80677102"/>
                  </a:ext>
                </a:extLst>
              </a:tr>
              <a:tr h="370840">
                <a:tc>
                  <a:txBody>
                    <a:bodyPr/>
                    <a:lstStyle/>
                    <a:p>
                      <a:pPr marL="0" marR="0" lvl="0" indent="0" algn="ctr" defTabSz="914400" rtl="0" eaLnBrk="0" fontAlgn="base" latinLnBrk="0" hangingPunct="0">
                        <a:lnSpc>
                          <a:spcPct val="100000"/>
                        </a:lnSpc>
                        <a:spcBef>
                          <a:spcPts val="0"/>
                        </a:spcBef>
                        <a:spcAft>
                          <a:spcPts val="1200"/>
                        </a:spcAft>
                        <a:buClr>
                          <a:srgbClr val="00FFFF"/>
                        </a:buClr>
                        <a:buSzPct val="75000"/>
                        <a:buFontTx/>
                        <a:buNone/>
                        <a:tabLst/>
                        <a:defRPr/>
                      </a:pPr>
                      <a:r>
                        <a:rPr kumimoji="0" lang="en-US" altLang="en-US" sz="2800" b="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Mateo 16:18-19</a:t>
                      </a:r>
                    </a:p>
                    <a:p>
                      <a:pPr marL="0" marR="0" lvl="0" indent="0" algn="just" defTabSz="914400" rtl="0" eaLnBrk="0" fontAlgn="base" latinLnBrk="0" hangingPunct="0">
                        <a:lnSpc>
                          <a:spcPct val="100000"/>
                        </a:lnSpc>
                        <a:spcBef>
                          <a:spcPts val="0"/>
                        </a:spcBef>
                        <a:spcAft>
                          <a:spcPts val="0"/>
                        </a:spcAft>
                        <a:buClrTx/>
                        <a:buSzTx/>
                        <a:buFontTx/>
                        <a:buNone/>
                        <a:tabLst/>
                        <a:defRPr/>
                      </a:pPr>
                      <a:r>
                        <a:rPr kumimoji="0" lang="en-US" sz="2550" b="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a:t>
                      </a:r>
                      <a:r>
                        <a:rPr kumimoji="0" lang="en-US" sz="2550" b="0" u="none" strike="noStrike" kern="1200" cap="none" spc="0" normalizeH="0" baseline="30000" noProof="0" dirty="0">
                          <a:ln>
                            <a:noFill/>
                          </a:ln>
                          <a:solidFill>
                            <a:schemeClr val="bg2"/>
                          </a:solidFill>
                          <a:effectLst/>
                          <a:uLnTx/>
                          <a:uFillTx/>
                          <a:latin typeface="Calibri" panose="020F0502020204030204" pitchFamily="34" charset="0"/>
                          <a:cs typeface="Calibri" panose="020F0502020204030204" pitchFamily="34" charset="0"/>
                        </a:rPr>
                        <a:t>18</a:t>
                      </a:r>
                      <a:r>
                        <a:rPr kumimoji="0" lang="en-US" sz="2550" b="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a:t>
                      </a:r>
                      <a:r>
                        <a:rPr kumimoji="0" lang="es-CO" sz="2550" b="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Mas yo también te digo que tú eres Pedro; y sobre esta roca edificaré mi iglesia, y las puertas del Hades no prevalecerán contra ella. 19 A ti te daré las llaves del reino de los cielos. Todo lo que </a:t>
                      </a:r>
                      <a:r>
                        <a:rPr kumimoji="0" lang="es-CO" sz="2550" b="1" u="sng"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ates</a:t>
                      </a:r>
                      <a:r>
                        <a:rPr kumimoji="0" lang="es-CO" sz="2550" b="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en la tierra habrá sido </a:t>
                      </a:r>
                      <a:r>
                        <a:rPr kumimoji="0" lang="es-CO" sz="2550" b="1" u="sng"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atado</a:t>
                      </a:r>
                      <a:r>
                        <a:rPr kumimoji="0" lang="es-CO" sz="2550" b="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en el cielo, y lo que </a:t>
                      </a:r>
                      <a:r>
                        <a:rPr kumimoji="0" lang="es-CO" sz="2550" b="1" u="sng"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desates</a:t>
                      </a:r>
                      <a:r>
                        <a:rPr kumimoji="0" lang="es-CO" sz="2550" b="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en la tierra habrá sido </a:t>
                      </a:r>
                      <a:r>
                        <a:rPr kumimoji="0" lang="es-CO" sz="2550" b="1" u="sng"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desatado</a:t>
                      </a:r>
                      <a:r>
                        <a:rPr kumimoji="0" lang="es-CO" sz="2550" b="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en los cielos</a:t>
                      </a:r>
                      <a:r>
                        <a:rPr kumimoji="0" lang="en-US" sz="2550" b="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a:t>
                      </a:r>
                      <a:endParaRPr kumimoji="0" lang="en-US" altLang="en-US" sz="2550" b="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endParaRPr>
                    </a:p>
                    <a:p>
                      <a:endParaRPr lang="en-US" sz="2400" dirty="0">
                        <a:solidFill>
                          <a:schemeClr val="bg2"/>
                        </a:solidFill>
                        <a:effectLst/>
                        <a:latin typeface="Calibri" panose="020F0502020204030204" pitchFamily="34" charset="0"/>
                        <a:cs typeface="Calibri" panose="020F0502020204030204" pitchFamily="34" charset="0"/>
                      </a:endParaRPr>
                    </a:p>
                  </a:txBody>
                  <a:tcPr/>
                </a:tc>
                <a:tc>
                  <a:txBody>
                    <a:bodyPr/>
                    <a:lstStyle/>
                    <a:p>
                      <a:pPr marL="0" marR="0" lvl="0" indent="0" algn="ctr" defTabSz="914400" rtl="0" eaLnBrk="0" fontAlgn="base" latinLnBrk="0" hangingPunct="0">
                        <a:lnSpc>
                          <a:spcPct val="100000"/>
                        </a:lnSpc>
                        <a:spcBef>
                          <a:spcPts val="0"/>
                        </a:spcBef>
                        <a:spcAft>
                          <a:spcPts val="1200"/>
                        </a:spcAft>
                        <a:buClr>
                          <a:srgbClr val="00FFFF"/>
                        </a:buClr>
                        <a:buSzPct val="75000"/>
                        <a:buFontTx/>
                        <a:buNone/>
                        <a:tabLst/>
                        <a:defRPr/>
                      </a:pPr>
                      <a:r>
                        <a:rPr lang="en-US" altLang="en-US" sz="2800" b="1" u="none" kern="1200" dirty="0">
                          <a:solidFill>
                            <a:srgbClr val="C00000"/>
                          </a:solidFill>
                          <a:effectLst/>
                          <a:latin typeface="Calibri" panose="020F0502020204030204" pitchFamily="34" charset="0"/>
                          <a:ea typeface="+mn-ea"/>
                          <a:cs typeface="Calibri" panose="020F0502020204030204" pitchFamily="34" charset="0"/>
                        </a:rPr>
                        <a:t>Mateo 18:18-20</a:t>
                      </a:r>
                    </a:p>
                    <a:p>
                      <a:pPr algn="just"/>
                      <a:r>
                        <a:rPr lang="en-US" sz="2550" dirty="0">
                          <a:solidFill>
                            <a:schemeClr val="bg2"/>
                          </a:solidFill>
                          <a:effectLst/>
                          <a:latin typeface="Calibri" panose="020F0502020204030204" pitchFamily="34" charset="0"/>
                          <a:cs typeface="Calibri" panose="020F0502020204030204" pitchFamily="34" charset="0"/>
                        </a:rPr>
                        <a:t>“</a:t>
                      </a:r>
                      <a:r>
                        <a:rPr lang="en-US" sz="2550" baseline="30000" dirty="0">
                          <a:solidFill>
                            <a:schemeClr val="bg2"/>
                          </a:solidFill>
                          <a:effectLst/>
                          <a:latin typeface="Calibri" panose="020F0502020204030204" pitchFamily="34" charset="0"/>
                          <a:cs typeface="Calibri" panose="020F0502020204030204" pitchFamily="34" charset="0"/>
                        </a:rPr>
                        <a:t>18</a:t>
                      </a:r>
                      <a:r>
                        <a:rPr lang="en-US" sz="2550" dirty="0">
                          <a:solidFill>
                            <a:schemeClr val="bg2"/>
                          </a:solidFill>
                          <a:effectLst/>
                          <a:latin typeface="Calibri" panose="020F0502020204030204" pitchFamily="34" charset="0"/>
                          <a:cs typeface="Calibri" panose="020F0502020204030204" pitchFamily="34" charset="0"/>
                        </a:rPr>
                        <a:t> </a:t>
                      </a:r>
                      <a:r>
                        <a:rPr lang="es-CO" sz="2550" dirty="0">
                          <a:solidFill>
                            <a:schemeClr val="bg2"/>
                          </a:solidFill>
                          <a:effectLst/>
                          <a:latin typeface="Calibri" panose="020F0502020204030204" pitchFamily="34" charset="0"/>
                          <a:cs typeface="Calibri" panose="020F0502020204030204" pitchFamily="34" charset="0"/>
                        </a:rPr>
                        <a:t>De cierto les digo que todo lo que </a:t>
                      </a:r>
                      <a:r>
                        <a:rPr lang="es-CO" sz="2550" b="1" u="sng" dirty="0">
                          <a:solidFill>
                            <a:srgbClr val="C00000"/>
                          </a:solidFill>
                          <a:effectLst/>
                          <a:latin typeface="Calibri" panose="020F0502020204030204" pitchFamily="34" charset="0"/>
                          <a:cs typeface="Calibri" panose="020F0502020204030204" pitchFamily="34" charset="0"/>
                        </a:rPr>
                        <a:t>aten</a:t>
                      </a:r>
                      <a:r>
                        <a:rPr lang="es-CO" sz="2550" dirty="0">
                          <a:solidFill>
                            <a:schemeClr val="bg2"/>
                          </a:solidFill>
                          <a:effectLst/>
                          <a:latin typeface="Calibri" panose="020F0502020204030204" pitchFamily="34" charset="0"/>
                          <a:cs typeface="Calibri" panose="020F0502020204030204" pitchFamily="34" charset="0"/>
                        </a:rPr>
                        <a:t> en la tierra habrá sido </a:t>
                      </a:r>
                      <a:r>
                        <a:rPr lang="es-CO" sz="2550" b="1" u="sng" dirty="0">
                          <a:solidFill>
                            <a:srgbClr val="C00000"/>
                          </a:solidFill>
                          <a:effectLst/>
                          <a:latin typeface="Calibri" panose="020F0502020204030204" pitchFamily="34" charset="0"/>
                          <a:cs typeface="Calibri" panose="020F0502020204030204" pitchFamily="34" charset="0"/>
                        </a:rPr>
                        <a:t>atado</a:t>
                      </a:r>
                      <a:r>
                        <a:rPr lang="es-CO" sz="2550" dirty="0">
                          <a:solidFill>
                            <a:schemeClr val="bg2"/>
                          </a:solidFill>
                          <a:effectLst/>
                          <a:latin typeface="Calibri" panose="020F0502020204030204" pitchFamily="34" charset="0"/>
                          <a:cs typeface="Calibri" panose="020F0502020204030204" pitchFamily="34" charset="0"/>
                        </a:rPr>
                        <a:t> en el cielo, y todo lo que </a:t>
                      </a:r>
                      <a:r>
                        <a:rPr lang="es-CO" sz="2550" b="1" u="sng" dirty="0">
                          <a:solidFill>
                            <a:srgbClr val="C00000"/>
                          </a:solidFill>
                          <a:effectLst/>
                          <a:latin typeface="Calibri" panose="020F0502020204030204" pitchFamily="34" charset="0"/>
                          <a:cs typeface="Calibri" panose="020F0502020204030204" pitchFamily="34" charset="0"/>
                        </a:rPr>
                        <a:t>desaten</a:t>
                      </a:r>
                      <a:r>
                        <a:rPr lang="es-CO" sz="2550" dirty="0">
                          <a:solidFill>
                            <a:schemeClr val="bg2"/>
                          </a:solidFill>
                          <a:effectLst/>
                          <a:latin typeface="Calibri" panose="020F0502020204030204" pitchFamily="34" charset="0"/>
                          <a:cs typeface="Calibri" panose="020F0502020204030204" pitchFamily="34" charset="0"/>
                        </a:rPr>
                        <a:t> en la tierra habrá sido </a:t>
                      </a:r>
                      <a:r>
                        <a:rPr lang="es-CO" sz="2550" b="1" u="sng" dirty="0">
                          <a:solidFill>
                            <a:srgbClr val="C00000"/>
                          </a:solidFill>
                          <a:effectLst/>
                          <a:latin typeface="Calibri" panose="020F0502020204030204" pitchFamily="34" charset="0"/>
                          <a:cs typeface="Calibri" panose="020F0502020204030204" pitchFamily="34" charset="0"/>
                        </a:rPr>
                        <a:t>desatado</a:t>
                      </a:r>
                      <a:r>
                        <a:rPr lang="es-CO" sz="2550" dirty="0">
                          <a:solidFill>
                            <a:schemeClr val="bg2"/>
                          </a:solidFill>
                          <a:effectLst/>
                          <a:latin typeface="Calibri" panose="020F0502020204030204" pitchFamily="34" charset="0"/>
                          <a:cs typeface="Calibri" panose="020F0502020204030204" pitchFamily="34" charset="0"/>
                        </a:rPr>
                        <a:t> en el cielo.</a:t>
                      </a:r>
                    </a:p>
                    <a:p>
                      <a:pPr algn="just"/>
                      <a:r>
                        <a:rPr lang="es-CO" sz="2550" dirty="0">
                          <a:solidFill>
                            <a:schemeClr val="bg2"/>
                          </a:solidFill>
                          <a:effectLst/>
                          <a:latin typeface="Calibri" panose="020F0502020204030204" pitchFamily="34" charset="0"/>
                          <a:cs typeface="Calibri" panose="020F0502020204030204" pitchFamily="34" charset="0"/>
                        </a:rPr>
                        <a:t>19 »Otra vez les digo que, si dos de ustedes se ponen de acuerdo en la tierra acerca de cualquier cosa que pidan, les será hecha por mi Padre que está en los cielos. 20 Porque donde dos o tres están congregados en mi nombre, allí estoy yo en medio de ellos</a:t>
                      </a:r>
                      <a:r>
                        <a:rPr lang="en-US" sz="2550" dirty="0">
                          <a:solidFill>
                            <a:schemeClr val="bg2"/>
                          </a:solidFill>
                          <a:effectLst/>
                          <a:latin typeface="Calibri" panose="020F0502020204030204" pitchFamily="34" charset="0"/>
                          <a:cs typeface="Calibri" panose="020F0502020204030204" pitchFamily="34" charset="0"/>
                        </a:rPr>
                        <a:t>.”</a:t>
                      </a:r>
                      <a:endParaRPr lang="en-US" altLang="en-US" sz="2550" dirty="0">
                        <a:solidFill>
                          <a:schemeClr val="bg2"/>
                        </a:solidFill>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96790907"/>
                  </a:ext>
                </a:extLst>
              </a:tr>
            </a:tbl>
          </a:graphicData>
        </a:graphic>
      </p:graphicFrame>
    </p:spTree>
    <p:extLst>
      <p:ext uri="{BB962C8B-B14F-4D97-AF65-F5344CB8AC3E}">
        <p14:creationId xmlns:p14="http://schemas.microsoft.com/office/powerpoint/2010/main" val="2423071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0FEAA-FA88-4AB8-4C67-22061EFAC293}"/>
            </a:ext>
          </a:extLst>
        </p:cNvPr>
        <p:cNvGrpSpPr/>
        <p:nvPr/>
      </p:nvGrpSpPr>
      <p:grpSpPr>
        <a:xfrm>
          <a:off x="0" y="0"/>
          <a:ext cx="0" cy="0"/>
          <a:chOff x="0" y="0"/>
          <a:chExt cx="0" cy="0"/>
        </a:xfrm>
      </p:grpSpPr>
      <p:sp>
        <p:nvSpPr>
          <p:cNvPr id="140290" name="Rectangle 2">
            <a:extLst>
              <a:ext uri="{FF2B5EF4-FFF2-40B4-BE49-F238E27FC236}">
                <a16:creationId xmlns:a16="http://schemas.microsoft.com/office/drawing/2014/main" id="{69E62DA2-EB26-F35E-A4C7-656AA7902143}"/>
              </a:ext>
            </a:extLst>
          </p:cNvPr>
          <p:cNvSpPr>
            <a:spLocks noGrp="1" noChangeArrowheads="1"/>
          </p:cNvSpPr>
          <p:nvPr>
            <p:ph type="title"/>
          </p:nvPr>
        </p:nvSpPr>
        <p:spPr>
          <a:xfrm>
            <a:off x="1499394" y="143933"/>
            <a:ext cx="6145212" cy="855133"/>
          </a:xfrm>
        </p:spPr>
        <p:txBody>
          <a:bodyPr wrap="square" anchor="ctr">
            <a:normAutofit/>
          </a:bodyPr>
          <a:lstStyle/>
          <a:p>
            <a:pPr algn="ctr" eaLnBrk="1" hangingPunct="1"/>
            <a:r>
              <a:rPr lang="en-US" sz="3600" dirty="0">
                <a:effectLst>
                  <a:outerShdw blurRad="38100" dist="38100" dir="2700000" algn="tl">
                    <a:srgbClr val="000000">
                      <a:alpha val="43137"/>
                    </a:srgbClr>
                  </a:outerShdw>
                </a:effectLst>
              </a:rPr>
              <a:t>Atar y Desatar: Conclusiones </a:t>
            </a:r>
          </a:p>
        </p:txBody>
      </p:sp>
      <p:sp>
        <p:nvSpPr>
          <p:cNvPr id="137219" name="Rectangle 3">
            <a:extLst>
              <a:ext uri="{FF2B5EF4-FFF2-40B4-BE49-F238E27FC236}">
                <a16:creationId xmlns:a16="http://schemas.microsoft.com/office/drawing/2014/main" id="{15237DA7-15AE-409D-376D-FA2CB6AD8B90}"/>
              </a:ext>
            </a:extLst>
          </p:cNvPr>
          <p:cNvSpPr>
            <a:spLocks noGrp="1" noChangeArrowheads="1"/>
          </p:cNvSpPr>
          <p:nvPr>
            <p:ph sz="half" idx="1"/>
          </p:nvPr>
        </p:nvSpPr>
        <p:spPr>
          <a:xfrm>
            <a:off x="381000" y="914400"/>
            <a:ext cx="8382000" cy="5629275"/>
          </a:xfrm>
        </p:spPr>
        <p:txBody>
          <a:bodyPr wrap="square" anchor="t">
            <a:noAutofit/>
          </a:bodyPr>
          <a:lstStyle/>
          <a:p>
            <a:pPr marL="457200" lvl="1" indent="-457200" algn="just" eaLnBrk="1" hangingPunct="1">
              <a:spcBef>
                <a:spcPts val="0"/>
              </a:spcBef>
              <a:spcAft>
                <a:spcPts val="18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rPr>
              <a:t>Mateo 16:19  </a:t>
            </a:r>
            <a:r>
              <a:rPr lang="es-CO" sz="2800" dirty="0">
                <a:effectLst>
                  <a:outerShdw blurRad="38100" dist="38100" dir="2700000" algn="tl">
                    <a:srgbClr val="000000">
                      <a:alpha val="43137"/>
                    </a:srgbClr>
                  </a:outerShdw>
                </a:effectLst>
              </a:rPr>
              <a:t>Implica el futuro papel de Pedro en el reino.</a:t>
            </a:r>
            <a:endParaRPr lang="en-US" sz="2800" dirty="0">
              <a:effectLst>
                <a:outerShdw blurRad="38100" dist="38100" dir="2700000" algn="tl">
                  <a:srgbClr val="000000">
                    <a:alpha val="43137"/>
                  </a:srgbClr>
                </a:outerShdw>
              </a:effectLst>
            </a:endParaRPr>
          </a:p>
          <a:p>
            <a:pPr marL="457200" lvl="1" indent="-457200" algn="just" eaLnBrk="1" hangingPunct="1">
              <a:spcBef>
                <a:spcPts val="0"/>
              </a:spcBef>
              <a:spcAft>
                <a:spcPts val="1800"/>
              </a:spcAft>
              <a:buClr>
                <a:schemeClr val="tx2"/>
              </a:buClr>
              <a:buSzPct val="100000"/>
              <a:buFont typeface="+mj-lt"/>
              <a:buAutoNum type="arabicPeriod"/>
              <a:defRPr/>
            </a:pPr>
            <a:r>
              <a:rPr lang="es-CO" sz="2800" dirty="0">
                <a:effectLst>
                  <a:outerShdw blurRad="38100" dist="38100" dir="2700000" algn="tl">
                    <a:srgbClr val="000000">
                      <a:alpha val="43137"/>
                    </a:srgbClr>
                  </a:outerShdw>
                </a:effectLst>
              </a:rPr>
              <a:t>Aquellos en la tierra que ejercen este poder deben seguir lo que el cielo ya ha determinado (y no viceversa)</a:t>
            </a:r>
            <a:r>
              <a:rPr lang="en-US" sz="2800" dirty="0">
                <a:effectLst>
                  <a:outerShdw blurRad="38100" dist="38100" dir="2700000" algn="tl">
                    <a:srgbClr val="000000">
                      <a:alpha val="43137"/>
                    </a:srgbClr>
                  </a:outerShdw>
                </a:effectLst>
              </a:rPr>
              <a:t> </a:t>
            </a:r>
          </a:p>
          <a:p>
            <a:pPr marL="457200" lvl="1" indent="-457200" algn="just" eaLnBrk="1" hangingPunct="1">
              <a:spcBef>
                <a:spcPts val="0"/>
              </a:spcBef>
              <a:spcAft>
                <a:spcPts val="1800"/>
              </a:spcAft>
              <a:buClr>
                <a:schemeClr val="tx2"/>
              </a:buClr>
              <a:buSzPct val="100000"/>
              <a:buFont typeface="+mj-lt"/>
              <a:buAutoNum type="arabicPeriod"/>
              <a:defRPr/>
            </a:pPr>
            <a:r>
              <a:rPr lang="es-CO" sz="2800" dirty="0">
                <a:effectLst>
                  <a:outerShdw blurRad="38100" dist="38100" dir="2700000" algn="tl">
                    <a:srgbClr val="000000">
                      <a:alpha val="43137"/>
                    </a:srgbClr>
                  </a:outerShdw>
                </a:effectLst>
              </a:rPr>
              <a:t>La guerra espiritual no se encuentra en ninguno de los dos contextos</a:t>
            </a:r>
            <a:r>
              <a:rPr lang="en-US" sz="2800" dirty="0">
                <a:effectLst>
                  <a:outerShdw blurRad="38100" dist="38100" dir="2700000" algn="tl">
                    <a:srgbClr val="000000">
                      <a:alpha val="43137"/>
                    </a:srgbClr>
                  </a:outerShdw>
                </a:effectLst>
              </a:rPr>
              <a:t>.</a:t>
            </a:r>
          </a:p>
          <a:p>
            <a:pPr marL="457200" lvl="1" indent="-457200" algn="just" eaLnBrk="1" hangingPunct="1">
              <a:spcBef>
                <a:spcPts val="0"/>
              </a:spcBef>
              <a:spcAft>
                <a:spcPts val="1800"/>
              </a:spcAft>
              <a:buClr>
                <a:schemeClr val="tx2"/>
              </a:buClr>
              <a:buSzPct val="100000"/>
              <a:buFont typeface="+mj-lt"/>
              <a:buAutoNum type="arabicPeriod"/>
              <a:defRPr/>
            </a:pPr>
            <a:r>
              <a:rPr lang="es-CO" sz="2800" dirty="0">
                <a:effectLst>
                  <a:outerShdw blurRad="38100" dist="38100" dir="2700000" algn="tl">
                    <a:srgbClr val="000000">
                      <a:alpha val="43137"/>
                    </a:srgbClr>
                  </a:outerShdw>
                </a:effectLst>
              </a:rPr>
              <a:t>La autoridad para atar y desatar sólo fue dada a los apóstoles</a:t>
            </a:r>
            <a:r>
              <a:rPr lang="en-US" sz="2800" dirty="0">
                <a:effectLst>
                  <a:outerShdw blurRad="38100" dist="38100" dir="2700000" algn="tl">
                    <a:srgbClr val="000000">
                      <a:alpha val="43137"/>
                    </a:srgbClr>
                  </a:outerShdw>
                </a:effectLst>
              </a:rPr>
              <a:t>.</a:t>
            </a:r>
          </a:p>
          <a:p>
            <a:pPr marL="457200" lvl="1" indent="-457200" algn="just" eaLnBrk="1" hangingPunct="1">
              <a:spcBef>
                <a:spcPts val="0"/>
              </a:spcBef>
              <a:spcAft>
                <a:spcPts val="1800"/>
              </a:spcAft>
              <a:buClr>
                <a:schemeClr val="tx2"/>
              </a:buClr>
              <a:buSzPct val="100000"/>
              <a:buFont typeface="+mj-lt"/>
              <a:buAutoNum type="arabicPeriod"/>
              <a:defRPr/>
            </a:pPr>
            <a:r>
              <a:rPr lang="es-CO" sz="2800" dirty="0">
                <a:effectLst>
                  <a:outerShdw blurRad="38100" dist="38100" dir="2700000" algn="tl">
                    <a:srgbClr val="000000">
                      <a:alpha val="43137"/>
                    </a:srgbClr>
                  </a:outerShdw>
                </a:effectLst>
              </a:rPr>
              <a:t>La Iglesia tiene un grado más limitado de autoridad para atar y desatar</a:t>
            </a:r>
            <a:r>
              <a:rPr lang="en-US" sz="2800" dirty="0">
                <a:effectLst>
                  <a:outerShdw blurRad="38100" dist="38100" dir="2700000" algn="tl">
                    <a:srgbClr val="000000">
                      <a:alpha val="43137"/>
                    </a:srgbClr>
                  </a:outerShdw>
                </a:effectLst>
              </a:rPr>
              <a:t>.</a:t>
            </a:r>
          </a:p>
        </p:txBody>
      </p:sp>
      <p:pic>
        <p:nvPicPr>
          <p:cNvPr id="6" name="Picture 5">
            <a:extLst>
              <a:ext uri="{FF2B5EF4-FFF2-40B4-BE49-F238E27FC236}">
                <a16:creationId xmlns:a16="http://schemas.microsoft.com/office/drawing/2014/main" id="{4323824C-8A60-97B7-D07C-74FFC99B0A0B}"/>
              </a:ext>
            </a:extLst>
          </p:cNvPr>
          <p:cNvPicPr>
            <a:picLocks noChangeAspect="1"/>
          </p:cNvPicPr>
          <p:nvPr/>
        </p:nvPicPr>
        <p:blipFill>
          <a:blip r:embed="rId2"/>
          <a:stretch>
            <a:fillRect/>
          </a:stretch>
        </p:blipFill>
        <p:spPr>
          <a:xfrm>
            <a:off x="176212" y="68792"/>
            <a:ext cx="498191" cy="769408"/>
          </a:xfrm>
          <a:prstGeom prst="rect">
            <a:avLst/>
          </a:prstGeom>
          <a:noFill/>
        </p:spPr>
      </p:pic>
    </p:spTree>
    <p:extLst>
      <p:ext uri="{BB962C8B-B14F-4D97-AF65-F5344CB8AC3E}">
        <p14:creationId xmlns:p14="http://schemas.microsoft.com/office/powerpoint/2010/main" val="4254154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8A91F-5769-42D6-8811-56624A962B9A}"/>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2EF0C484-4A75-FC47-8B34-821F96701DFA}"/>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a:t>
            </a:r>
            <a:r>
              <a:rPr lang="es-CO" altLang="en-US" sz="3600" dirty="0">
                <a:effectLst>
                  <a:outerShdw blurRad="38100" dist="38100" dir="2700000" algn="tl">
                    <a:srgbClr val="000000">
                      <a:alpha val="43137"/>
                    </a:srgbClr>
                  </a:outerShdw>
                </a:effectLst>
              </a:rPr>
              <a:t>Esencia de la Sabiduría Espiritual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8195700-F2C7-3069-2D43-BE873170571B}"/>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Submisión a Dios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Resistir a Sátanas (4:7b)</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Acercarse a Dios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Arrepentirse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Humildad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No juzgar (11-12)</a:t>
            </a:r>
          </a:p>
        </p:txBody>
      </p:sp>
      <p:pic>
        <p:nvPicPr>
          <p:cNvPr id="2" name="Picture 1">
            <a:extLst>
              <a:ext uri="{FF2B5EF4-FFF2-40B4-BE49-F238E27FC236}">
                <a16:creationId xmlns:a16="http://schemas.microsoft.com/office/drawing/2014/main" id="{1F59AAF9-0E2D-A1AB-1770-C7CCEC7A2868}"/>
              </a:ext>
            </a:extLst>
          </p:cNvPr>
          <p:cNvPicPr>
            <a:picLocks noChangeAspect="1"/>
          </p:cNvPicPr>
          <p:nvPr/>
        </p:nvPicPr>
        <p:blipFill>
          <a:blip r:embed="rId2"/>
          <a:stretch>
            <a:fillRect/>
          </a:stretch>
        </p:blipFill>
        <p:spPr>
          <a:xfrm>
            <a:off x="5517941" y="2590800"/>
            <a:ext cx="2962913" cy="1926503"/>
          </a:xfrm>
          <a:prstGeom prst="rect">
            <a:avLst/>
          </a:prstGeom>
        </p:spPr>
      </p:pic>
    </p:spTree>
    <p:extLst>
      <p:ext uri="{BB962C8B-B14F-4D97-AF65-F5344CB8AC3E}">
        <p14:creationId xmlns:p14="http://schemas.microsoft.com/office/powerpoint/2010/main" val="4071575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Respondiendo Once Preguntas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782023"/>
          </a:xfrm>
        </p:spPr>
        <p:txBody>
          <a:bodyPr/>
          <a:lstStyle/>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lo escribió?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Santiago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sabemos acerca del autor?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Es el  ½ Hermano de Cristo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fué la audiencia?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Judios creyentes en la Diaspora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¿Desde dónde fué escrito?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Jerusalén</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¿Cuando fué escrito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d.C. 44‒47</a:t>
            </a:r>
          </a:p>
          <a:p>
            <a:pPr marL="688975" indent="-688975" eaLnBrk="1" hangingPunct="1">
              <a:spcBef>
                <a:spcPts val="0"/>
              </a:spcBef>
              <a:spcAft>
                <a:spcPts val="1200"/>
              </a:spcAft>
              <a:buSzPct val="100000"/>
              <a:buFont typeface="+mj-lt"/>
              <a:buAutoNum type="arabicParenR"/>
              <a:defRPr/>
            </a:pPr>
            <a:r>
              <a:rPr lang="es-ES" sz="2400" dirty="0">
                <a:effectLst>
                  <a:outerShdw blurRad="38100" dist="38100" dir="2700000" algn="tl">
                    <a:srgbClr val="000000">
                      <a:alpha val="43137"/>
                    </a:srgbClr>
                  </a:outerShdw>
                </a:effectLst>
                <a:cs typeface="Calibri" panose="020F0502020204030204" pitchFamily="34" charset="0"/>
              </a:rPr>
              <a:t>¿Cuál fue la ocasión del 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propósito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Alcanzar 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 qué se trata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tema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Vida Diaria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hace este libro diferente?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Sentido Práctico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¿Cómo está organizado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Fe y Sabiduría</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4602" y="76200"/>
            <a:ext cx="1385593" cy="1219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0183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F44D9-5846-E533-9D4B-557A8DE40567}"/>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9C778FC0-6C85-6A8C-99F7-091EC18B7846}"/>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Audiencia</a:t>
            </a:r>
          </a:p>
        </p:txBody>
      </p:sp>
      <p:sp>
        <p:nvSpPr>
          <p:cNvPr id="7171" name="Rectangle 3">
            <a:extLst>
              <a:ext uri="{FF2B5EF4-FFF2-40B4-BE49-F238E27FC236}">
                <a16:creationId xmlns:a16="http://schemas.microsoft.com/office/drawing/2014/main" id="{6CF70D84-6BD0-4735-CAE6-736AAD962BB7}"/>
              </a:ext>
            </a:extLst>
          </p:cNvPr>
          <p:cNvSpPr>
            <a:spLocks noGrp="1" noChangeArrowheads="1"/>
          </p:cNvSpPr>
          <p:nvPr>
            <p:ph type="body" idx="1"/>
          </p:nvPr>
        </p:nvSpPr>
        <p:spPr>
          <a:xfrm>
            <a:off x="457200" y="1143000"/>
            <a:ext cx="8229600" cy="37338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Judíos (1:1)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Persecución (Hechos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En Babilonia-Mesopotamia o Turquía Norte-Central?</a:t>
            </a:r>
          </a:p>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Creyentes (Santiago 1:2-4)</a:t>
            </a:r>
          </a:p>
        </p:txBody>
      </p:sp>
      <p:pic>
        <p:nvPicPr>
          <p:cNvPr id="2" name="Picture 1">
            <a:extLst>
              <a:ext uri="{FF2B5EF4-FFF2-40B4-BE49-F238E27FC236}">
                <a16:creationId xmlns:a16="http://schemas.microsoft.com/office/drawing/2014/main" id="{9F6AA1DB-34F0-DDCB-EEA6-E658AFA1AC88}"/>
              </a:ext>
            </a:extLst>
          </p:cNvPr>
          <p:cNvPicPr>
            <a:picLocks noChangeAspect="1"/>
          </p:cNvPicPr>
          <p:nvPr/>
        </p:nvPicPr>
        <p:blipFill>
          <a:blip r:embed="rId2"/>
          <a:stretch>
            <a:fillRect/>
          </a:stretch>
        </p:blipFill>
        <p:spPr>
          <a:xfrm>
            <a:off x="3429000" y="5105400"/>
            <a:ext cx="2590800" cy="1685581"/>
          </a:xfrm>
          <a:prstGeom prst="rect">
            <a:avLst/>
          </a:prstGeom>
        </p:spPr>
      </p:pic>
    </p:spTree>
    <p:extLst>
      <p:ext uri="{BB962C8B-B14F-4D97-AF65-F5344CB8AC3E}">
        <p14:creationId xmlns:p14="http://schemas.microsoft.com/office/powerpoint/2010/main" val="3293390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5078A-E57C-60EA-A3C6-05DF9ED98592}"/>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BC1D1445-6C9E-B868-FFC0-83A8132B1A45}"/>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a:t>
            </a:r>
            <a:r>
              <a:rPr lang="es-CO" altLang="en-US" sz="3600" dirty="0">
                <a:effectLst>
                  <a:outerShdw blurRad="38100" dist="38100" dir="2700000" algn="tl">
                    <a:srgbClr val="000000">
                      <a:alpha val="43137"/>
                    </a:srgbClr>
                  </a:outerShdw>
                </a:effectLst>
              </a:rPr>
              <a:t>Esencia de la Sabiduría Espiritual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023FC4E0-177D-F107-19C2-3EA677F2C326}"/>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Submisión a Dios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Resistir a Sátanas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Acercarse a Dios (4:8a)</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Arrepentirse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Humildad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No juzgar (11-12)</a:t>
            </a:r>
          </a:p>
        </p:txBody>
      </p:sp>
      <p:pic>
        <p:nvPicPr>
          <p:cNvPr id="2" name="Picture 1">
            <a:extLst>
              <a:ext uri="{FF2B5EF4-FFF2-40B4-BE49-F238E27FC236}">
                <a16:creationId xmlns:a16="http://schemas.microsoft.com/office/drawing/2014/main" id="{7DEF6F95-984E-349E-A341-E5C8720C774E}"/>
              </a:ext>
            </a:extLst>
          </p:cNvPr>
          <p:cNvPicPr>
            <a:picLocks noChangeAspect="1"/>
          </p:cNvPicPr>
          <p:nvPr/>
        </p:nvPicPr>
        <p:blipFill>
          <a:blip r:embed="rId2"/>
          <a:stretch>
            <a:fillRect/>
          </a:stretch>
        </p:blipFill>
        <p:spPr>
          <a:xfrm>
            <a:off x="5517941" y="2590800"/>
            <a:ext cx="2962913" cy="1926503"/>
          </a:xfrm>
          <a:prstGeom prst="rect">
            <a:avLst/>
          </a:prstGeom>
        </p:spPr>
      </p:pic>
    </p:spTree>
    <p:extLst>
      <p:ext uri="{BB962C8B-B14F-4D97-AF65-F5344CB8AC3E}">
        <p14:creationId xmlns:p14="http://schemas.microsoft.com/office/powerpoint/2010/main" val="1918107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Tres Tiempos de la Salvación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Justificación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Santificación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Glorificación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Tiempo</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Presente</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Salvo de: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Penalidad del Pecado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Poder del Pecado</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Presencia del Pecado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Sagrada Escritura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Efe 2:8-9;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Tito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Fil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Naturaleza</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Una</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Doble</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Una</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919443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1600200"/>
            <a:ext cx="9144000"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2900" dirty="0">
                <a:effectLst>
                  <a:outerShdw blurRad="38100" dist="38100" dir="2700000" algn="tl">
                    <a:srgbClr val="000000">
                      <a:alpha val="43137"/>
                    </a:srgbClr>
                  </a:outerShdw>
                </a:effectLst>
                <a:latin typeface="Calibri" panose="020F0502020204030204" pitchFamily="34" charset="0"/>
              </a:rPr>
              <a:t>“</a:t>
            </a:r>
            <a:r>
              <a:rPr lang="es-CO" sz="2900" dirty="0">
                <a:effectLst>
                  <a:outerShdw blurRad="38100" dist="38100" dir="2700000" algn="tl">
                    <a:srgbClr val="000000">
                      <a:alpha val="43137"/>
                    </a:srgbClr>
                  </a:outerShdw>
                </a:effectLst>
                <a:latin typeface="Calibri" panose="020F0502020204030204" pitchFamily="34" charset="0"/>
              </a:rPr>
              <a:t>Una de las invitaciones más completas a la salvación en todas las epístolas se encuentra en Santiago 4:7-10" Aunque Santiago dirige la mayor parte de su epístola a los creyentes genuinos, también es evidente que le preocupan los que no son genuinos. No quiere que nadie se engañe respecto a la verdadera salvación, por lo que llama a una fe real, viva y salvadora que sea distinta de la fe muerta del capítulo 2. Enuncia su objetivo en 5:20. Es ver 'al pecador convertido del error de su camino y su alma salva de la muerte’. La invitación en 4:7-10 se dirige a los incrédulos: oidores culpables de la Palabra que no son</a:t>
            </a:r>
            <a:r>
              <a:rPr lang="en-US" sz="2900" dirty="0">
                <a:effectLst>
                  <a:outerShdw blurRad="38100" dist="38100" dir="2700000" algn="tl">
                    <a:srgbClr val="000000">
                      <a:alpha val="43137"/>
                    </a:srgbClr>
                  </a:outerShdw>
                </a:effectLst>
                <a:latin typeface="Calibri" panose="020F0502020204030204" pitchFamily="34" charset="0"/>
              </a:rPr>
              <a:t>…</a:t>
            </a:r>
            <a:endParaRPr lang="en-US" altLang="en-US" sz="2900" dirty="0">
              <a:effectLst>
                <a:outerShdw blurRad="38100" dist="38100" dir="2700000" algn="tl">
                  <a:srgbClr val="000000">
                    <a:alpha val="43137"/>
                  </a:srgbClr>
                </a:outerShdw>
              </a:effectLst>
              <a:latin typeface="Calibri" panose="020F0502020204030204" pitchFamily="34" charset="0"/>
            </a:endParaRPr>
          </a:p>
        </p:txBody>
      </p:sp>
      <p:sp>
        <p:nvSpPr>
          <p:cNvPr id="8" name="TextBox 2"/>
          <p:cNvSpPr txBox="1">
            <a:spLocks noChangeArrowheads="1"/>
          </p:cNvSpPr>
          <p:nvPr/>
        </p:nvSpPr>
        <p:spPr bwMode="auto">
          <a:xfrm>
            <a:off x="2095500" y="304800"/>
            <a:ext cx="4953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spcAft>
                <a:spcPts val="600"/>
              </a:spcAft>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Tree>
    <p:extLst>
      <p:ext uri="{BB962C8B-B14F-4D97-AF65-F5344CB8AC3E}">
        <p14:creationId xmlns:p14="http://schemas.microsoft.com/office/powerpoint/2010/main" val="265010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1475527"/>
            <a:ext cx="91440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effectLst>
                  <a:outerShdw blurRad="38100" dist="38100" dir="2700000" algn="tl">
                    <a:srgbClr val="000000">
                      <a:alpha val="43137"/>
                    </a:srgbClr>
                  </a:outerShdw>
                </a:effectLst>
                <a:latin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hacedores (cf. 1:21 – 22); q</a:t>
            </a:r>
            <a:r>
              <a:rPr lang="es-CO" sz="2800" dirty="0">
                <a:effectLst>
                  <a:outerShdw blurRad="38100" dist="38100" dir="2700000" algn="tl">
                    <a:srgbClr val="000000">
                      <a:alpha val="43137"/>
                    </a:srgbClr>
                  </a:outerShdw>
                </a:effectLst>
                <a:latin typeface="Calibri" panose="020F0502020204030204" pitchFamily="34" charset="0"/>
              </a:rPr>
              <a:t>ue siguen cautivos de una fe muerta (cf. 2:14 – 20);  que son amargados, egoístas y arrogantes mentirosos cuya "sabiduría no es la que viene de lo alto, sino la terrenal,  natural, y demoníaca</a:t>
            </a:r>
            <a:r>
              <a:rPr lang="en-US" sz="2800" dirty="0">
                <a:effectLst>
                  <a:outerShdw blurRad="38100" dist="38100" dir="2700000" algn="tl">
                    <a:srgbClr val="000000">
                      <a:alpha val="43137"/>
                    </a:srgbClr>
                  </a:outerShdw>
                </a:effectLst>
                <a:latin typeface="Calibri" panose="020F0502020204030204" pitchFamily="34" charset="0"/>
              </a:rPr>
              <a:t>” (3:15); </a:t>
            </a:r>
            <a:r>
              <a:rPr lang="es-CO" sz="2800" dirty="0">
                <a:effectLst>
                  <a:outerShdw blurRad="38100" dist="38100" dir="2700000" algn="tl">
                    <a:srgbClr val="000000">
                      <a:alpha val="43137"/>
                    </a:srgbClr>
                  </a:outerShdw>
                </a:effectLst>
                <a:latin typeface="Calibri" panose="020F0502020204030204" pitchFamily="34" charset="0"/>
              </a:rPr>
              <a:t>que aman al mundo y, por tanto, son enemigos de Dios</a:t>
            </a:r>
            <a:r>
              <a:rPr lang="en-US" sz="2800" dirty="0">
                <a:effectLst>
                  <a:outerShdw blurRad="38100" dist="38100" dir="2700000" algn="tl">
                    <a:srgbClr val="000000">
                      <a:alpha val="43137"/>
                    </a:srgbClr>
                  </a:outerShdw>
                </a:effectLst>
                <a:latin typeface="Calibri" panose="020F0502020204030204" pitchFamily="34" charset="0"/>
              </a:rPr>
              <a:t> (4:4); </a:t>
            </a:r>
            <a:r>
              <a:rPr lang="es-CO" sz="2800" dirty="0">
                <a:effectLst>
                  <a:outerShdw blurRad="38100" dist="38100" dir="2700000" algn="tl">
                    <a:srgbClr val="000000">
                      <a:alpha val="43137"/>
                    </a:srgbClr>
                  </a:outerShdw>
                </a:effectLst>
                <a:latin typeface="Calibri" panose="020F0502020204030204" pitchFamily="34" charset="0"/>
              </a:rPr>
              <a:t>cuyo espíritu interior sigue dominado por la concupiscencia</a:t>
            </a:r>
            <a:r>
              <a:rPr lang="en-US" sz="2800" dirty="0">
                <a:effectLst>
                  <a:outerShdw blurRad="38100" dist="38100" dir="2700000" algn="tl">
                    <a:srgbClr val="000000">
                      <a:alpha val="43137"/>
                    </a:srgbClr>
                  </a:outerShdw>
                </a:effectLst>
                <a:latin typeface="Calibri" panose="020F0502020204030204" pitchFamily="34" charset="0"/>
              </a:rPr>
              <a:t> (cf. 4:5); </a:t>
            </a:r>
            <a:r>
              <a:rPr lang="es-CO" sz="2800" dirty="0">
                <a:effectLst>
                  <a:outerShdw blurRad="38100" dist="38100" dir="2700000" algn="tl">
                    <a:srgbClr val="000000">
                      <a:alpha val="43137"/>
                    </a:srgbClr>
                  </a:outerShdw>
                </a:effectLst>
                <a:latin typeface="Calibri" panose="020F0502020204030204" pitchFamily="34" charset="0"/>
              </a:rPr>
              <a:t>y que son orgullosos y autosuficientes</a:t>
            </a:r>
            <a:r>
              <a:rPr lang="en-US" sz="2800" dirty="0">
                <a:effectLst>
                  <a:outerShdw blurRad="38100" dist="38100" dir="2700000" algn="tl">
                    <a:srgbClr val="000000">
                      <a:alpha val="43137"/>
                    </a:srgbClr>
                  </a:outerShdw>
                </a:effectLst>
                <a:latin typeface="Calibri" panose="020F0502020204030204" pitchFamily="34" charset="0"/>
              </a:rPr>
              <a:t> (cf. 4:6). Ellos </a:t>
            </a:r>
            <a:r>
              <a:rPr lang="es-CO" sz="2800" dirty="0">
                <a:effectLst>
                  <a:outerShdw blurRad="38100" dist="38100" dir="2700000" algn="tl">
                    <a:srgbClr val="000000">
                      <a:alpha val="43137"/>
                    </a:srgbClr>
                  </a:outerShdw>
                </a:effectLst>
                <a:latin typeface="Calibri" panose="020F0502020204030204" pitchFamily="34" charset="0"/>
              </a:rPr>
              <a:t>necesitan desesperadamente la gracia de Dios</a:t>
            </a:r>
            <a:r>
              <a:rPr lang="en-US" sz="2800" dirty="0">
                <a:effectLst>
                  <a:outerShdw blurRad="38100" dist="38100" dir="2700000" algn="tl">
                    <a:srgbClr val="000000">
                      <a:alpha val="43137"/>
                    </a:srgbClr>
                  </a:outerShdw>
                </a:effectLst>
                <a:latin typeface="Calibri" panose="020F0502020204030204" pitchFamily="34" charset="0"/>
              </a:rPr>
              <a:t>. </a:t>
            </a:r>
            <a:r>
              <a:rPr lang="es-CO" sz="2800" dirty="0">
                <a:effectLst>
                  <a:outerShdw blurRad="38100" dist="38100" dir="2700000" algn="tl">
                    <a:srgbClr val="000000">
                      <a:alpha val="43137"/>
                    </a:srgbClr>
                  </a:outerShdw>
                </a:effectLst>
                <a:latin typeface="Calibri" panose="020F0502020204030204" pitchFamily="34" charset="0"/>
              </a:rPr>
              <a:t>Pero como Dios sólo “la da a los humildes</a:t>
            </a:r>
            <a:r>
              <a:rPr lang="en-US" sz="2800" dirty="0">
                <a:effectLst>
                  <a:outerShdw blurRad="38100" dist="38100" dir="2700000" algn="tl">
                    <a:srgbClr val="000000">
                      <a:alpha val="43137"/>
                    </a:srgbClr>
                  </a:outerShdw>
                </a:effectLst>
                <a:latin typeface="Calibri" panose="020F0502020204030204" pitchFamily="34" charset="0"/>
              </a:rPr>
              <a:t>’ (v. 6), Santiago llama a estos ‘pecadores’ (</a:t>
            </a:r>
            <a:r>
              <a:rPr lang="es-CO" sz="2800" dirty="0">
                <a:effectLst>
                  <a:outerShdw blurRad="38100" dist="38100" dir="2700000" algn="tl">
                    <a:srgbClr val="000000">
                      <a:alpha val="43137"/>
                    </a:srgbClr>
                  </a:outerShdw>
                </a:effectLst>
                <a:latin typeface="Calibri" panose="020F0502020204030204" pitchFamily="34" charset="0"/>
              </a:rPr>
              <a:t>un término utilizado en las Escrituras sólo para los que no son regenerados</a:t>
            </a:r>
            <a:r>
              <a:rPr lang="en-US" sz="2800" dirty="0">
                <a:effectLst>
                  <a:outerShdw blurRad="38100" dist="38100" dir="2700000" algn="tl">
                    <a:srgbClr val="000000">
                      <a:alpha val="43137"/>
                    </a:srgbClr>
                  </a:outerShdw>
                </a:effectLst>
                <a:latin typeface="Calibri" panose="020F0502020204030204" pitchFamily="34" charset="0"/>
              </a:rPr>
              <a:t>) </a:t>
            </a:r>
            <a:r>
              <a:rPr lang="es-CO" sz="2800" dirty="0">
                <a:effectLst>
                  <a:outerShdw blurRad="38100" dist="38100" dir="2700000" algn="tl">
                    <a:srgbClr val="000000">
                      <a:alpha val="43137"/>
                    </a:srgbClr>
                  </a:outerShdw>
                </a:effectLst>
                <a:latin typeface="Calibri" panose="020F0502020204030204" pitchFamily="34" charset="0"/>
              </a:rPr>
              <a:t>a que se aparten de su orgullo y se humillen</a:t>
            </a:r>
            <a:r>
              <a:rPr lang="en-US" sz="2800" dirty="0">
                <a:effectLst>
                  <a:outerShdw blurRad="38100" dist="38100" dir="2700000" algn="tl">
                    <a:srgbClr val="000000">
                      <a:alpha val="43137"/>
                    </a:srgbClr>
                  </a:outerShdw>
                </a:effectLst>
                <a:latin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Diez imperativos</a:t>
            </a:r>
            <a:r>
              <a:rPr lang="en-US" sz="2800" dirty="0">
                <a:effectLst>
                  <a:outerShdw blurRad="38100" dist="38100" dir="2700000" algn="tl">
                    <a:srgbClr val="000000">
                      <a:alpha val="43137"/>
                    </a:srgbClr>
                  </a:outerShdw>
                </a:effectLst>
                <a:latin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 . .</a:t>
            </a:r>
            <a:endParaRPr lang="en-US" altLang="en-US" sz="3000" dirty="0">
              <a:effectLst>
                <a:outerShdw blurRad="38100" dist="38100" dir="2700000" algn="tl">
                  <a:srgbClr val="000000">
                    <a:alpha val="43137"/>
                  </a:srgbClr>
                </a:outerShdw>
              </a:effectLst>
              <a:latin typeface="Calibri" panose="020F0502020204030204" pitchFamily="34" charset="0"/>
            </a:endParaRPr>
          </a:p>
        </p:txBody>
      </p:sp>
      <p:pic>
        <p:nvPicPr>
          <p:cNvPr id="6" name="Picture 5">
            <a:extLst>
              <a:ext uri="{FF2B5EF4-FFF2-40B4-BE49-F238E27FC236}">
                <a16:creationId xmlns:a16="http://schemas.microsoft.com/office/drawing/2014/main" id="{2C9B9E7E-0F35-4BD0-8C15-B25AA66703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10" name="TextBox 2">
            <a:extLst>
              <a:ext uri="{FF2B5EF4-FFF2-40B4-BE49-F238E27FC236}">
                <a16:creationId xmlns:a16="http://schemas.microsoft.com/office/drawing/2014/main" id="{53A45DEA-89E3-413C-8172-D9ADCE8D58DF}"/>
              </a:ext>
            </a:extLst>
          </p:cNvPr>
          <p:cNvSpPr txBox="1">
            <a:spLocks noChangeArrowheads="1"/>
          </p:cNvSpPr>
          <p:nvPr/>
        </p:nvSpPr>
        <p:spPr bwMode="auto">
          <a:xfrm>
            <a:off x="2095500" y="304800"/>
            <a:ext cx="4953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spcAft>
                <a:spcPts val="600"/>
              </a:spcAft>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24187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1600200"/>
            <a:ext cx="9144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sz="3000" dirty="0">
                <a:effectLst>
                  <a:outerShdw blurRad="38100" dist="38100" dir="2700000" algn="tl">
                    <a:srgbClr val="000000">
                      <a:alpha val="43137"/>
                    </a:srgbClr>
                  </a:outerShdw>
                </a:effectLst>
                <a:latin typeface="Calibri" panose="020F0502020204030204" pitchFamily="34" charset="0"/>
              </a:rPr>
              <a:t>. . .delineate the commands in James’s call to sinners: submit yourself to God (salvation); resist the devil (transferring allegiance); draw near to God (intimacy of relationship); cleanse your hands (repentance); purify your hearts (confession); be miserable, mourn, weep, and let your laughter and joy be turned to gloom (sorrow). The final imperative summarizes the mentality of those who are converted: ‘Humble yourselves in the presence of the Lord.’ All this is a work of God, who gives His more abundant grace (4:6).</a:t>
            </a:r>
            <a:r>
              <a:rPr lang="en-US" altLang="en-US" sz="3000" dirty="0">
                <a:effectLst>
                  <a:outerShdw blurRad="38100" dist="38100" dir="2700000" algn="tl">
                    <a:srgbClr val="000000">
                      <a:alpha val="43137"/>
                    </a:srgbClr>
                  </a:outerShdw>
                </a:effectLst>
                <a:latin typeface="Calibri" panose="020F0502020204030204" pitchFamily="34" charset="0"/>
              </a:rPr>
              <a:t>”</a:t>
            </a:r>
            <a:endParaRPr lang="en-US" sz="3000" dirty="0">
              <a:effectLst>
                <a:outerShdw blurRad="38100" dist="38100" dir="2700000" algn="tl">
                  <a:srgbClr val="000000">
                    <a:alpha val="43137"/>
                  </a:srgbClr>
                </a:outerShdw>
              </a:effectLst>
              <a:latin typeface="Calibri" panose="020F0502020204030204" pitchFamily="34" charset="0"/>
            </a:endParaRPr>
          </a:p>
        </p:txBody>
      </p:sp>
      <p:pic>
        <p:nvPicPr>
          <p:cNvPr id="6" name="Picture 5">
            <a:extLst>
              <a:ext uri="{FF2B5EF4-FFF2-40B4-BE49-F238E27FC236}">
                <a16:creationId xmlns:a16="http://schemas.microsoft.com/office/drawing/2014/main" id="{BB7FD3FD-1E73-4352-A763-33016BEED2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10" name="TextBox 2">
            <a:extLst>
              <a:ext uri="{FF2B5EF4-FFF2-40B4-BE49-F238E27FC236}">
                <a16:creationId xmlns:a16="http://schemas.microsoft.com/office/drawing/2014/main" id="{4C219171-6089-45AA-92D8-C5D419BF486E}"/>
              </a:ext>
            </a:extLst>
          </p:cNvPr>
          <p:cNvSpPr txBox="1">
            <a:spLocks noChangeArrowheads="1"/>
          </p:cNvSpPr>
          <p:nvPr/>
        </p:nvSpPr>
        <p:spPr bwMode="auto">
          <a:xfrm>
            <a:off x="2095500" y="304800"/>
            <a:ext cx="4953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spcAft>
                <a:spcPts val="600"/>
              </a:spcAft>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51260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1143000" y="1237753"/>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b="1" kern="1200" dirty="0">
                <a:solidFill>
                  <a:srgbClr val="FFFFCC"/>
                </a:solidFill>
                <a:cs typeface="Arial" charset="0"/>
              </a:rPr>
              <a:t>Gen 15:6</a:t>
            </a:r>
          </a:p>
          <a:p>
            <a:pPr marL="0" indent="0" algn="just">
              <a:spcBef>
                <a:spcPts val="0"/>
              </a:spcBef>
              <a:spcAft>
                <a:spcPts val="0"/>
              </a:spcAft>
              <a:buNone/>
              <a:defRPr/>
            </a:pPr>
            <a:r>
              <a:rPr lang="es-CO" altLang="en-US" sz="2800" dirty="0"/>
              <a:t>Él </a:t>
            </a:r>
            <a:r>
              <a:rPr lang="es-CO" altLang="en-US" sz="2800" b="1" u="sng" dirty="0">
                <a:solidFill>
                  <a:srgbClr val="FFFFCC"/>
                </a:solidFill>
              </a:rPr>
              <a:t>creyó</a:t>
            </a:r>
            <a:r>
              <a:rPr lang="es-CO" altLang="en-US" sz="2800" dirty="0"/>
              <a:t> al SEÑOR, y le fue contado por justicia</a:t>
            </a:r>
            <a:r>
              <a:rPr lang="en-US" altLang="en-US" sz="2800" dirty="0"/>
              <a:t>.</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32882" y="2743200"/>
            <a:ext cx="1108710" cy="1371600"/>
          </a:xfrm>
          <a:prstGeom prst="rect">
            <a:avLst/>
          </a:prstGeom>
          <a:noFill/>
          <a:ln w="9525">
            <a:noFill/>
            <a:miter lim="800000"/>
            <a:headEnd/>
            <a:tailEnd/>
          </a:ln>
        </p:spPr>
      </p:pic>
      <p:sp>
        <p:nvSpPr>
          <p:cNvPr id="4" name="Title 1"/>
          <p:cNvSpPr txBox="1">
            <a:spLocks/>
          </p:cNvSpPr>
          <p:nvPr/>
        </p:nvSpPr>
        <p:spPr>
          <a:xfrm>
            <a:off x="333375" y="274638"/>
            <a:ext cx="847725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Creer – </a:t>
            </a:r>
            <a:r>
              <a:rPr lang="es-CO" sz="3200" dirty="0">
                <a:solidFill>
                  <a:srgbClr val="00FFFF"/>
                </a:solidFill>
                <a:effectLst>
                  <a:outerShdw blurRad="38100" dist="38100" dir="2700000" algn="tl">
                    <a:srgbClr val="000000">
                      <a:alpha val="43137"/>
                    </a:srgbClr>
                  </a:outerShdw>
                </a:effectLst>
                <a:latin typeface="Calibri" panose="020F0502020204030204" pitchFamily="34" charset="0"/>
              </a:rPr>
              <a:t>La Única Condición de Dios para la Justificación</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
        <p:nvSpPr>
          <p:cNvPr id="5" name="Content Placeholder 2"/>
          <p:cNvSpPr txBox="1">
            <a:spLocks/>
          </p:cNvSpPr>
          <p:nvPr/>
        </p:nvSpPr>
        <p:spPr bwMode="auto">
          <a:xfrm>
            <a:off x="1143000" y="2819400"/>
            <a:ext cx="6629400" cy="19050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outerShdw>
                </a:effectLst>
                <a:latin typeface="Calibri" panose="020F0502020204030204" pitchFamily="34" charset="0"/>
                <a:cs typeface="Arial" charset="0"/>
              </a:rPr>
              <a:t>Juan 3:16</a:t>
            </a:r>
          </a:p>
          <a:p>
            <a:pPr marL="0" indent="0">
              <a:spcBef>
                <a:spcPts val="0"/>
              </a:spcBef>
              <a:spcAft>
                <a:spcPts val="0"/>
              </a:spcAft>
              <a:buNone/>
              <a:defRPr/>
            </a:pPr>
            <a:r>
              <a:rPr lang="es-CO" altLang="en-US" sz="2800" dirty="0">
                <a:latin typeface="Calibri" panose="020F0502020204030204" pitchFamily="34" charset="0"/>
              </a:rPr>
              <a:t>»Porque de tal manera amó Dios al mundo, que ha dado a su Hijo unigénito para que todo aquel que en él </a:t>
            </a:r>
            <a:r>
              <a:rPr lang="es-CO" altLang="en-US" sz="2800" b="1" u="sng" dirty="0">
                <a:solidFill>
                  <a:srgbClr val="FFFFCC"/>
                </a:solidFill>
                <a:latin typeface="Calibri" panose="020F0502020204030204" pitchFamily="34" charset="0"/>
              </a:rPr>
              <a:t>cree</a:t>
            </a:r>
            <a:r>
              <a:rPr lang="es-CO" altLang="en-US" sz="2800" dirty="0">
                <a:latin typeface="Calibri" panose="020F0502020204030204" pitchFamily="34" charset="0"/>
              </a:rPr>
              <a:t> no se pierda mas tenga vida eterna.</a:t>
            </a:r>
            <a:r>
              <a:rPr lang="en-US" altLang="en-US" sz="2800" dirty="0">
                <a:latin typeface="Calibri" panose="020F0502020204030204" pitchFamily="34" charset="0"/>
              </a:rPr>
              <a:t>.</a:t>
            </a:r>
          </a:p>
        </p:txBody>
      </p:sp>
      <p:sp>
        <p:nvSpPr>
          <p:cNvPr id="6" name="Content Placeholder 2"/>
          <p:cNvSpPr txBox="1">
            <a:spLocks/>
          </p:cNvSpPr>
          <p:nvPr/>
        </p:nvSpPr>
        <p:spPr bwMode="auto">
          <a:xfrm>
            <a:off x="1143000" y="4800600"/>
            <a:ext cx="6629400" cy="18288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outerShdw>
                </a:effectLst>
                <a:latin typeface="Calibri" panose="020F0502020204030204" pitchFamily="34" charset="0"/>
                <a:cs typeface="Arial" charset="0"/>
              </a:rPr>
              <a:t>Hechos 16:30-31</a:t>
            </a:r>
          </a:p>
          <a:p>
            <a:pPr marL="0" indent="0">
              <a:spcBef>
                <a:spcPts val="0"/>
              </a:spcBef>
              <a:spcAft>
                <a:spcPts val="0"/>
              </a:spcAft>
              <a:buNone/>
              <a:defRPr/>
            </a:pPr>
            <a:r>
              <a:rPr lang="en-US" altLang="en-US" sz="2800" dirty="0">
                <a:latin typeface="Calibri" panose="020F0502020204030204" pitchFamily="34" charset="0"/>
              </a:rPr>
              <a:t>"</a:t>
            </a:r>
            <a:r>
              <a:rPr lang="es-CO" altLang="en-US" sz="2800" dirty="0">
                <a:latin typeface="Calibri" panose="020F0502020204030204" pitchFamily="34" charset="0"/>
              </a:rPr>
              <a:t>Señores, ¿qué debo hacer para ser salvo?...</a:t>
            </a:r>
          </a:p>
          <a:p>
            <a:pPr marL="0" indent="0">
              <a:spcBef>
                <a:spcPts val="0"/>
              </a:spcBef>
              <a:spcAft>
                <a:spcPts val="0"/>
              </a:spcAft>
              <a:buNone/>
              <a:defRPr/>
            </a:pPr>
            <a:r>
              <a:rPr lang="es-CO" altLang="en-US" sz="2800" dirty="0">
                <a:latin typeface="Calibri" panose="020F0502020204030204" pitchFamily="34" charset="0"/>
              </a:rPr>
              <a:t>Ellos dijeron: </a:t>
            </a:r>
            <a:r>
              <a:rPr lang="es-CO" altLang="en-US" sz="2800" b="1" u="sng" dirty="0">
                <a:solidFill>
                  <a:srgbClr val="FFFFCC"/>
                </a:solidFill>
                <a:latin typeface="Calibri" panose="020F0502020204030204" pitchFamily="34" charset="0"/>
              </a:rPr>
              <a:t>Cree</a:t>
            </a:r>
            <a:r>
              <a:rPr lang="es-CO" altLang="en-US" sz="2800" dirty="0">
                <a:latin typeface="Calibri" panose="020F0502020204030204" pitchFamily="34" charset="0"/>
              </a:rPr>
              <a:t> en el Señor Jesús y serás salvo, tú y tu casa.</a:t>
            </a:r>
            <a:r>
              <a:rPr lang="en-US" altLang="en-US" sz="2800" dirty="0">
                <a:latin typeface="Calibri" panose="020F0502020204030204" pitchFamily="34" charset="0"/>
              </a:rPr>
              <a:t>"</a:t>
            </a:r>
          </a:p>
        </p:txBody>
      </p:sp>
    </p:spTree>
    <p:extLst>
      <p:ext uri="{BB962C8B-B14F-4D97-AF65-F5344CB8AC3E}">
        <p14:creationId xmlns:p14="http://schemas.microsoft.com/office/powerpoint/2010/main" val="2921000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6E1EA-C00A-0F2D-64C5-66EF2D9ECC89}"/>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38EB8506-0D67-C5AD-0412-9D37C8E482B9}"/>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a:t>
            </a:r>
            <a:r>
              <a:rPr lang="es-CO" altLang="en-US" sz="3600" dirty="0">
                <a:effectLst>
                  <a:outerShdw blurRad="38100" dist="38100" dir="2700000" algn="tl">
                    <a:srgbClr val="000000">
                      <a:alpha val="43137"/>
                    </a:srgbClr>
                  </a:outerShdw>
                </a:effectLst>
              </a:rPr>
              <a:t>Esencia de la Sabiduría Espiritual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044D21B4-FA42-0E7E-358B-3B3B0E00FCA8}"/>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Submisión a Dios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Resistir a Sátanas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Acercarse a Dios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Arrepentirse (4:8b-9)</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Humildad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No juzgar (11-12)</a:t>
            </a:r>
          </a:p>
        </p:txBody>
      </p:sp>
      <p:pic>
        <p:nvPicPr>
          <p:cNvPr id="2" name="Picture 1">
            <a:extLst>
              <a:ext uri="{FF2B5EF4-FFF2-40B4-BE49-F238E27FC236}">
                <a16:creationId xmlns:a16="http://schemas.microsoft.com/office/drawing/2014/main" id="{7B29C1D9-6922-AA4B-B162-D97C6B342DFB}"/>
              </a:ext>
            </a:extLst>
          </p:cNvPr>
          <p:cNvPicPr>
            <a:picLocks noChangeAspect="1"/>
          </p:cNvPicPr>
          <p:nvPr/>
        </p:nvPicPr>
        <p:blipFill>
          <a:blip r:embed="rId2"/>
          <a:stretch>
            <a:fillRect/>
          </a:stretch>
        </p:blipFill>
        <p:spPr>
          <a:xfrm>
            <a:off x="5517941" y="2590800"/>
            <a:ext cx="2962913" cy="1926503"/>
          </a:xfrm>
          <a:prstGeom prst="rect">
            <a:avLst/>
          </a:prstGeom>
        </p:spPr>
      </p:pic>
    </p:spTree>
    <p:extLst>
      <p:ext uri="{BB962C8B-B14F-4D97-AF65-F5344CB8AC3E}">
        <p14:creationId xmlns:p14="http://schemas.microsoft.com/office/powerpoint/2010/main" val="1474132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1143000"/>
          </a:xfrm>
        </p:spPr>
        <p:txBody>
          <a:bodyPr/>
          <a:lstStyle/>
          <a:p>
            <a:pPr algn="ctr"/>
            <a:r>
              <a:rPr lang="en-US" altLang="en-US" sz="4000" dirty="0"/>
              <a:t>Humildes Famosos</a:t>
            </a:r>
            <a:br>
              <a:rPr lang="en-US" altLang="en-US" sz="4000" dirty="0"/>
            </a:br>
            <a:r>
              <a:rPr lang="en-US" altLang="en-US" sz="2800" dirty="0">
                <a:solidFill>
                  <a:schemeClr val="tx1"/>
                </a:solidFill>
                <a:effectLst>
                  <a:outerShdw blurRad="38100" dist="38100" dir="2700000" algn="tl">
                    <a:srgbClr val="000000"/>
                  </a:outerShdw>
                </a:effectLst>
                <a:ea typeface="+mn-ea"/>
                <a:cs typeface="+mn-cs"/>
              </a:rPr>
              <a:t>(Prov. 16:18; 1 Pedro 5:5)</a:t>
            </a:r>
            <a:endParaRPr lang="en-US" altLang="en-US" sz="3600" dirty="0">
              <a:solidFill>
                <a:schemeClr val="tx1"/>
              </a:solidFill>
              <a:effectLst>
                <a:outerShdw blurRad="38100" dist="38100" dir="2700000" algn="tl">
                  <a:srgbClr val="000000"/>
                </a:outerShdw>
              </a:effectLst>
              <a:ea typeface="+mn-ea"/>
              <a:cs typeface="+mn-cs"/>
            </a:endParaRPr>
          </a:p>
        </p:txBody>
      </p:sp>
      <p:sp>
        <p:nvSpPr>
          <p:cNvPr id="13315" name="Rectangle 3"/>
          <p:cNvSpPr>
            <a:spLocks noGrp="1" noChangeArrowheads="1"/>
          </p:cNvSpPr>
          <p:nvPr>
            <p:ph type="body" idx="1"/>
          </p:nvPr>
        </p:nvSpPr>
        <p:spPr>
          <a:xfrm>
            <a:off x="152400" y="1600200"/>
            <a:ext cx="8534400" cy="4460875"/>
          </a:xfrm>
        </p:spPr>
        <p:txBody>
          <a:bodyPr/>
          <a:lstStyle/>
          <a:p>
            <a:pPr marL="457200" indent="-457200" eaLnBrk="1" hangingPunct="1">
              <a:spcBef>
                <a:spcPts val="0"/>
              </a:spcBef>
              <a:spcAft>
                <a:spcPts val="3600"/>
              </a:spcAft>
            </a:pPr>
            <a:r>
              <a:rPr lang="en-US" altLang="en-US" sz="3600" dirty="0"/>
              <a:t>Sátanas (Isa. 14:12-15; Eze. 28:12-17; 1 Tim. 3:6)</a:t>
            </a:r>
          </a:p>
          <a:p>
            <a:pPr marL="457200" indent="-457200" eaLnBrk="1" hangingPunct="1">
              <a:spcBef>
                <a:spcPts val="0"/>
              </a:spcBef>
              <a:spcAft>
                <a:spcPts val="3600"/>
              </a:spcAft>
            </a:pPr>
            <a:r>
              <a:rPr lang="en-US" altLang="en-US" sz="3600" dirty="0"/>
              <a:t>Uzías (2 Cron 26:16)</a:t>
            </a:r>
          </a:p>
          <a:p>
            <a:pPr marL="457200" indent="-457200" eaLnBrk="1" hangingPunct="1">
              <a:spcBef>
                <a:spcPts val="0"/>
              </a:spcBef>
              <a:spcAft>
                <a:spcPts val="3600"/>
              </a:spcAft>
            </a:pPr>
            <a:r>
              <a:rPr lang="en-US" altLang="en-US" sz="3600" dirty="0"/>
              <a:t>Herodes (Acts 12:20-23)</a:t>
            </a:r>
          </a:p>
          <a:p>
            <a:pPr marL="457200" indent="-457200" eaLnBrk="1" hangingPunct="1">
              <a:spcBef>
                <a:spcPts val="0"/>
              </a:spcBef>
              <a:spcAft>
                <a:spcPts val="3600"/>
              </a:spcAft>
            </a:pPr>
            <a:r>
              <a:rPr lang="en-US" altLang="en-US" sz="3600" dirty="0"/>
              <a:t>Pablo (2 Cor 12:1-10)</a:t>
            </a:r>
          </a:p>
        </p:txBody>
      </p:sp>
      <p:pic>
        <p:nvPicPr>
          <p:cNvPr id="4" name="Picture 4" descr="C:\DAN4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568" y="4003675"/>
            <a:ext cx="3177832"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173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9A96F-7EAC-6064-44F1-F50326DFE653}"/>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5B7F6AF5-021D-2F20-C237-1FEF963DB495}"/>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a:t>
            </a:r>
            <a:r>
              <a:rPr lang="es-CO" altLang="en-US" sz="3600" dirty="0">
                <a:effectLst>
                  <a:outerShdw blurRad="38100" dist="38100" dir="2700000" algn="tl">
                    <a:srgbClr val="000000">
                      <a:alpha val="43137"/>
                    </a:srgbClr>
                  </a:outerShdw>
                </a:effectLst>
              </a:rPr>
              <a:t>Esencia de la Sabiduría Espiritual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D2570859-D328-CBCA-7912-A5EE9EDCCB6B}"/>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Submisión a Dios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Resistir a Sátanas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Acercarse a Dios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Arrepentirse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Humildad (4:10)</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No juzgar (11-12)</a:t>
            </a:r>
          </a:p>
        </p:txBody>
      </p:sp>
      <p:pic>
        <p:nvPicPr>
          <p:cNvPr id="2" name="Picture 1">
            <a:extLst>
              <a:ext uri="{FF2B5EF4-FFF2-40B4-BE49-F238E27FC236}">
                <a16:creationId xmlns:a16="http://schemas.microsoft.com/office/drawing/2014/main" id="{BAF92545-6CCE-B0D8-B159-6EF204E4C8A1}"/>
              </a:ext>
            </a:extLst>
          </p:cNvPr>
          <p:cNvPicPr>
            <a:picLocks noChangeAspect="1"/>
          </p:cNvPicPr>
          <p:nvPr/>
        </p:nvPicPr>
        <p:blipFill>
          <a:blip r:embed="rId2"/>
          <a:stretch>
            <a:fillRect/>
          </a:stretch>
        </p:blipFill>
        <p:spPr>
          <a:xfrm>
            <a:off x="5517941" y="2590800"/>
            <a:ext cx="2962913" cy="1926503"/>
          </a:xfrm>
          <a:prstGeom prst="rect">
            <a:avLst/>
          </a:prstGeom>
        </p:spPr>
      </p:pic>
    </p:spTree>
    <p:extLst>
      <p:ext uri="{BB962C8B-B14F-4D97-AF65-F5344CB8AC3E}">
        <p14:creationId xmlns:p14="http://schemas.microsoft.com/office/powerpoint/2010/main" val="3393588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Sabiduría (Santiago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D92037D4-2E8D-B509-8B79-7F5E4DF98173}"/>
              </a:ext>
            </a:extLst>
          </p:cNvPr>
          <p:cNvPicPr>
            <a:picLocks noChangeAspect="1"/>
          </p:cNvPicPr>
          <p:nvPr/>
        </p:nvPicPr>
        <p:blipFill>
          <a:blip r:embed="rId2"/>
          <a:stretch>
            <a:fillRect/>
          </a:stretch>
        </p:blipFill>
        <p:spPr>
          <a:xfrm>
            <a:off x="3124200" y="4343400"/>
            <a:ext cx="2962913" cy="1926503"/>
          </a:xfrm>
          <a:prstGeom prst="rect">
            <a:avLst/>
          </a:prstGeom>
        </p:spPr>
      </p:pic>
    </p:spTree>
    <p:extLst>
      <p:ext uri="{BB962C8B-B14F-4D97-AF65-F5344CB8AC3E}">
        <p14:creationId xmlns:p14="http://schemas.microsoft.com/office/powerpoint/2010/main" val="1834369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FAD58E-4079-46D0-B4EF-ED7D4DD67CAA}"/>
              </a:ext>
            </a:extLst>
          </p:cNvPr>
          <p:cNvPicPr>
            <a:picLocks noChangeAspect="1"/>
          </p:cNvPicPr>
          <p:nvPr/>
        </p:nvPicPr>
        <p:blipFill>
          <a:blip r:embed="rId3"/>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defTabSz="685800" eaLnBrk="1" hangingPunct="1">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Corintios 4:5</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baseline="30000" dirty="0">
                <a:effectLst>
                  <a:outerShdw blurRad="38100" dist="38100" dir="2700000" algn="tl">
                    <a:srgbClr val="000000">
                      <a:alpha val="43137"/>
                    </a:srgbClr>
                  </a:outerShdw>
                </a:effectLst>
                <a:latin typeface="Calibri" panose="020F0502020204030204" pitchFamily="34" charset="0"/>
              </a:rPr>
              <a:t> </a:t>
            </a:r>
            <a:r>
              <a:rPr lang="es-CO" sz="3600" dirty="0">
                <a:effectLst>
                  <a:outerShdw blurRad="38100" dist="38100" dir="2700000" algn="tl">
                    <a:srgbClr val="000000">
                      <a:alpha val="43137"/>
                    </a:srgbClr>
                  </a:outerShdw>
                </a:effectLst>
                <a:latin typeface="Calibri" panose="020F0502020204030204" pitchFamily="34" charset="0"/>
              </a:rPr>
              <a:t>Así que, no juzguen nada antes de tiempo, hasta que venga el Señor, quien a la vez sacará a la luz las cosas ocultas de las tinieblas y hará evidentes las intenciones de los corazones. Entonces tendrá cada uno alabanza de parte de Dios</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870316DC-DB25-EF96-5921-9CDEB46F469F}"/>
              </a:ext>
            </a:extLst>
          </p:cNvPr>
          <p:cNvPicPr>
            <a:picLocks noChangeAspect="1"/>
          </p:cNvPicPr>
          <p:nvPr/>
        </p:nvPicPr>
        <p:blipFill>
          <a:blip r:embed="rId4"/>
          <a:stretch>
            <a:fillRect/>
          </a:stretch>
        </p:blipFill>
        <p:spPr>
          <a:xfrm>
            <a:off x="3108833" y="3505201"/>
            <a:ext cx="2453767" cy="1380244"/>
          </a:xfrm>
          <a:prstGeom prst="rect">
            <a:avLst/>
          </a:prstGeom>
        </p:spPr>
      </p:pic>
    </p:spTree>
    <p:extLst>
      <p:ext uri="{BB962C8B-B14F-4D97-AF65-F5344CB8AC3E}">
        <p14:creationId xmlns:p14="http://schemas.microsoft.com/office/powerpoint/2010/main" val="304182096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097330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2ECC5-6280-47BC-3039-DC208D28F229}"/>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59E64225-5C8A-9A48-B9FA-0F98043980E7}"/>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Vida Espiritual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28CFB9E3-9C4F-AB10-FF1E-FE9199EABD96}"/>
              </a:ext>
            </a:extLst>
          </p:cNvPr>
          <p:cNvSpPr>
            <a:spLocks noGrp="1" noChangeArrowheads="1"/>
          </p:cNvSpPr>
          <p:nvPr>
            <p:ph type="body" idx="1"/>
          </p:nvPr>
        </p:nvSpPr>
        <p:spPr>
          <a:xfrm>
            <a:off x="1233488" y="1600200"/>
            <a:ext cx="74533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Evita las disputas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Evita la mundanalidad (4:4-6)</a:t>
            </a:r>
          </a:p>
          <a:p>
            <a:pPr marL="457200" indent="-457200" eaLnBrk="1" hangingPunct="1">
              <a:spcBef>
                <a:spcPts val="0"/>
              </a:spcBef>
              <a:spcAft>
                <a:spcPts val="3600"/>
              </a:spcAft>
              <a:buSzPct val="100000"/>
              <a:buFont typeface="+mj-lt"/>
              <a:buAutoNum type="romanUcPeriod"/>
              <a:defRPr/>
            </a:pPr>
            <a:r>
              <a:rPr lang="es-CO" dirty="0">
                <a:effectLst>
                  <a:outerShdw blurRad="38100" dist="38100" dir="2700000" algn="tl">
                    <a:srgbClr val="000000">
                      <a:alpha val="43137"/>
                    </a:srgbClr>
                  </a:outerShdw>
                </a:effectLst>
              </a:rPr>
              <a:t>Esencia de la sabiduría espiritual </a:t>
            </a:r>
            <a:r>
              <a:rPr lang="en-US" dirty="0">
                <a:effectLst>
                  <a:outerShdw blurRad="38100" dist="38100" dir="2700000" algn="tl">
                    <a:srgbClr val="000000">
                      <a:alpha val="43137"/>
                    </a:srgbClr>
                  </a:outerShdw>
                </a:effectLst>
              </a:rPr>
              <a:t>(4:7-12)</a:t>
            </a:r>
          </a:p>
        </p:txBody>
      </p:sp>
      <p:pic>
        <p:nvPicPr>
          <p:cNvPr id="2" name="Picture 1">
            <a:extLst>
              <a:ext uri="{FF2B5EF4-FFF2-40B4-BE49-F238E27FC236}">
                <a16:creationId xmlns:a16="http://schemas.microsoft.com/office/drawing/2014/main" id="{038B49BE-01AA-23A1-9A44-4D97F5994CD5}"/>
              </a:ext>
            </a:extLst>
          </p:cNvPr>
          <p:cNvPicPr>
            <a:picLocks noChangeAspect="1"/>
          </p:cNvPicPr>
          <p:nvPr/>
        </p:nvPicPr>
        <p:blipFill>
          <a:blip r:embed="rId2"/>
          <a:stretch>
            <a:fillRect/>
          </a:stretch>
        </p:blipFill>
        <p:spPr>
          <a:xfrm>
            <a:off x="3276600" y="4495800"/>
            <a:ext cx="2962913" cy="1926503"/>
          </a:xfrm>
          <a:prstGeom prst="rect">
            <a:avLst/>
          </a:prstGeom>
        </p:spPr>
      </p:pic>
    </p:spTree>
    <p:extLst>
      <p:ext uri="{BB962C8B-B14F-4D97-AF65-F5344CB8AC3E}">
        <p14:creationId xmlns:p14="http://schemas.microsoft.com/office/powerpoint/2010/main" val="812424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a:t>
            </a:r>
            <a:r>
              <a:rPr lang="es-CO" altLang="en-US" sz="3600" dirty="0">
                <a:effectLst>
                  <a:outerShdw blurRad="38100" dist="38100" dir="2700000" algn="tl">
                    <a:srgbClr val="000000">
                      <a:alpha val="43137"/>
                    </a:srgbClr>
                  </a:outerShdw>
                </a:effectLst>
              </a:rPr>
              <a:t>Esencia de la Sabiduría Espiritual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Submisión a Dios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Resistir a Sátanas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Acercarse a Dios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Arrepentirse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Humildad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No juzgar (11-12)</a:t>
            </a:r>
          </a:p>
        </p:txBody>
      </p:sp>
      <p:pic>
        <p:nvPicPr>
          <p:cNvPr id="2" name="Picture 1">
            <a:extLst>
              <a:ext uri="{FF2B5EF4-FFF2-40B4-BE49-F238E27FC236}">
                <a16:creationId xmlns:a16="http://schemas.microsoft.com/office/drawing/2014/main" id="{B91E3640-F6DD-DB1C-3F8E-AD29E75EFF61}"/>
              </a:ext>
            </a:extLst>
          </p:cNvPr>
          <p:cNvPicPr>
            <a:picLocks noChangeAspect="1"/>
          </p:cNvPicPr>
          <p:nvPr/>
        </p:nvPicPr>
        <p:blipFill>
          <a:blip r:embed="rId2"/>
          <a:stretch>
            <a:fillRect/>
          </a:stretch>
        </p:blipFill>
        <p:spPr>
          <a:xfrm>
            <a:off x="5517941" y="2590800"/>
            <a:ext cx="2962913" cy="1926503"/>
          </a:xfrm>
          <a:prstGeom prst="rect">
            <a:avLst/>
          </a:prstGeom>
        </p:spPr>
      </p:pic>
    </p:spTree>
    <p:extLst>
      <p:ext uri="{BB962C8B-B14F-4D97-AF65-F5344CB8AC3E}">
        <p14:creationId xmlns:p14="http://schemas.microsoft.com/office/powerpoint/2010/main" val="2669087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64DCE-2628-BAAA-A639-4992B55BC59A}"/>
            </a:ext>
          </a:extLst>
        </p:cNvPr>
        <p:cNvGrpSpPr/>
        <p:nvPr/>
      </p:nvGrpSpPr>
      <p:grpSpPr>
        <a:xfrm>
          <a:off x="0" y="0"/>
          <a:ext cx="0" cy="0"/>
          <a:chOff x="0" y="0"/>
          <a:chExt cx="0" cy="0"/>
        </a:xfrm>
      </p:grpSpPr>
      <p:sp>
        <p:nvSpPr>
          <p:cNvPr id="45058" name="Rectangle 2">
            <a:extLst>
              <a:ext uri="{FF2B5EF4-FFF2-40B4-BE49-F238E27FC236}">
                <a16:creationId xmlns:a16="http://schemas.microsoft.com/office/drawing/2014/main" id="{807DCCFA-667D-9151-633D-799BE8ABAE06}"/>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9459" name="Rectangle 3">
            <a:extLst>
              <a:ext uri="{FF2B5EF4-FFF2-40B4-BE49-F238E27FC236}">
                <a16:creationId xmlns:a16="http://schemas.microsoft.com/office/drawing/2014/main" id="{993B80AC-622C-ACDA-6870-B3EF9FF057DE}"/>
              </a:ext>
            </a:extLst>
          </p:cNvPr>
          <p:cNvSpPr>
            <a:spLocks noGrp="1" noChangeArrowheads="1"/>
          </p:cNvSpPr>
          <p:nvPr>
            <p:ph type="body" idx="1"/>
          </p:nvPr>
        </p:nvSpPr>
        <p:spPr>
          <a:xfrm>
            <a:off x="495300" y="1143000"/>
            <a:ext cx="87249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Sabiduría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Definición de Sabiduría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Espiritualidad (4:1-12)</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Comercio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Uso de la riqueza (5:1-6)</a:t>
            </a:r>
          </a:p>
          <a:p>
            <a:pPr marL="914400" lvl="1" indent="-457200" eaLnBrk="1" hangingPunct="1">
              <a:spcBef>
                <a:spcPts val="0"/>
              </a:spcBef>
              <a:spcAft>
                <a:spcPts val="1600"/>
              </a:spcAft>
              <a:defRPr/>
            </a:pPr>
            <a:r>
              <a:rPr lang="es-CO" dirty="0">
                <a:effectLst>
                  <a:outerShdw blurRad="38100" dist="38100" dir="2700000" algn="tl">
                    <a:srgbClr val="000000">
                      <a:alpha val="43137"/>
                    </a:srgbClr>
                  </a:outerShdw>
                </a:effectLst>
              </a:rPr>
              <a:t>Esperando el regreso del Señor </a:t>
            </a:r>
            <a:r>
              <a:rPr lang="en-US" dirty="0">
                <a:effectLst>
                  <a:outerShdw blurRad="38100" dist="38100" dir="2700000" algn="tl">
                    <a:srgbClr val="000000">
                      <a:alpha val="43137"/>
                    </a:srgbClr>
                  </a:outerShdw>
                </a:effectLst>
              </a:rPr>
              <a:t>(5:7-12)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Oración (5:13-18)</a:t>
            </a:r>
          </a:p>
          <a:p>
            <a:pPr marL="914400" lvl="1" indent="-457200" eaLnBrk="1" hangingPunct="1">
              <a:spcBef>
                <a:spcPts val="0"/>
              </a:spcBef>
              <a:spcAft>
                <a:spcPts val="1600"/>
              </a:spcAft>
              <a:defRPr/>
            </a:pPr>
            <a:r>
              <a:rPr lang="en-US" sz="3000" dirty="0">
                <a:effectLst>
                  <a:outerShdw blurRad="38100" dist="38100" dir="2700000" algn="tl">
                    <a:srgbClr val="000000">
                      <a:alpha val="43137"/>
                    </a:srgbClr>
                  </a:outerShdw>
                </a:effectLst>
              </a:rPr>
              <a:t>Restauración del hermano descarriado (5:19-20)</a:t>
            </a:r>
          </a:p>
        </p:txBody>
      </p:sp>
      <p:pic>
        <p:nvPicPr>
          <p:cNvPr id="2" name="Picture 1">
            <a:extLst>
              <a:ext uri="{FF2B5EF4-FFF2-40B4-BE49-F238E27FC236}">
                <a16:creationId xmlns:a16="http://schemas.microsoft.com/office/drawing/2014/main" id="{A605EFE6-61A1-1F56-0DDF-98E323595090}"/>
              </a:ext>
            </a:extLst>
          </p:cNvPr>
          <p:cNvPicPr>
            <a:picLocks noChangeAspect="1"/>
          </p:cNvPicPr>
          <p:nvPr/>
        </p:nvPicPr>
        <p:blipFill>
          <a:blip r:embed="rId2"/>
          <a:stretch>
            <a:fillRect/>
          </a:stretch>
        </p:blipFill>
        <p:spPr>
          <a:xfrm>
            <a:off x="5943600" y="2465748"/>
            <a:ext cx="2962913" cy="1926503"/>
          </a:xfrm>
          <a:prstGeom prst="rect">
            <a:avLst/>
          </a:prstGeom>
        </p:spPr>
      </p:pic>
    </p:spTree>
    <p:extLst>
      <p:ext uri="{BB962C8B-B14F-4D97-AF65-F5344CB8AC3E}">
        <p14:creationId xmlns:p14="http://schemas.microsoft.com/office/powerpoint/2010/main" val="1600633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BC3CF-AE7C-2137-EE20-4B53A64F74E6}"/>
            </a:ext>
          </a:extLst>
        </p:cNvPr>
        <p:cNvGrpSpPr/>
        <p:nvPr/>
      </p:nvGrpSpPr>
      <p:grpSpPr>
        <a:xfrm>
          <a:off x="0" y="0"/>
          <a:ext cx="0" cy="0"/>
          <a:chOff x="0" y="0"/>
          <a:chExt cx="0" cy="0"/>
        </a:xfrm>
      </p:grpSpPr>
      <p:sp>
        <p:nvSpPr>
          <p:cNvPr id="57345" name="Rectangle 2050">
            <a:extLst>
              <a:ext uri="{FF2B5EF4-FFF2-40B4-BE49-F238E27FC236}">
                <a16:creationId xmlns:a16="http://schemas.microsoft.com/office/drawing/2014/main" id="{26657A11-2E2B-F770-B8C3-7D0694E6CCB0}"/>
              </a:ext>
            </a:extLst>
          </p:cNvPr>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a:extLst>
              <a:ext uri="{FF2B5EF4-FFF2-40B4-BE49-F238E27FC236}">
                <a16:creationId xmlns:a16="http://schemas.microsoft.com/office/drawing/2014/main" id="{B394C6E2-D2E8-67B6-4C76-24CB76C86414}"/>
              </a:ext>
            </a:extLst>
          </p:cNvPr>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Sabiduría (Santiago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31C8D548-620A-FA93-05D5-BA08DBF6889B}"/>
              </a:ext>
            </a:extLst>
          </p:cNvPr>
          <p:cNvPicPr>
            <a:picLocks noChangeAspect="1"/>
          </p:cNvPicPr>
          <p:nvPr/>
        </p:nvPicPr>
        <p:blipFill>
          <a:blip r:embed="rId2"/>
          <a:stretch>
            <a:fillRect/>
          </a:stretch>
        </p:blipFill>
        <p:spPr>
          <a:xfrm>
            <a:off x="3124200" y="4343400"/>
            <a:ext cx="2962913" cy="1926503"/>
          </a:xfrm>
          <a:prstGeom prst="rect">
            <a:avLst/>
          </a:prstGeom>
        </p:spPr>
      </p:pic>
    </p:spTree>
    <p:extLst>
      <p:ext uri="{BB962C8B-B14F-4D97-AF65-F5344CB8AC3E}">
        <p14:creationId xmlns:p14="http://schemas.microsoft.com/office/powerpoint/2010/main" val="2203989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62693CD3-C9BD-B991-DB55-A97A987F5038}"/>
              </a:ext>
            </a:extLst>
          </p:cNvPr>
          <p:cNvPicPr>
            <a:picLocks noChangeAspect="1"/>
          </p:cNvPicPr>
          <p:nvPr/>
        </p:nvPicPr>
        <p:blipFill>
          <a:blip r:embed="rId2"/>
          <a:stretch>
            <a:fillRect/>
          </a:stretch>
        </p:blipFill>
        <p:spPr>
          <a:xfrm>
            <a:off x="5562600" y="4702897"/>
            <a:ext cx="2962913" cy="192650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4EE6B-C056-4D7F-84BF-DC911FCA97A2}"/>
            </a:ext>
          </a:extLst>
        </p:cNvPr>
        <p:cNvGrpSpPr/>
        <p:nvPr/>
      </p:nvGrpSpPr>
      <p:grpSpPr>
        <a:xfrm>
          <a:off x="0" y="0"/>
          <a:ext cx="0" cy="0"/>
          <a:chOff x="0" y="0"/>
          <a:chExt cx="0" cy="0"/>
        </a:xfrm>
      </p:grpSpPr>
      <p:sp>
        <p:nvSpPr>
          <p:cNvPr id="57345" name="Rectangle 2050">
            <a:extLst>
              <a:ext uri="{FF2B5EF4-FFF2-40B4-BE49-F238E27FC236}">
                <a16:creationId xmlns:a16="http://schemas.microsoft.com/office/drawing/2014/main" id="{D68D584C-03F3-59ED-0278-F6F858978A11}"/>
              </a:ext>
            </a:extLst>
          </p:cNvPr>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a:extLst>
              <a:ext uri="{FF2B5EF4-FFF2-40B4-BE49-F238E27FC236}">
                <a16:creationId xmlns:a16="http://schemas.microsoft.com/office/drawing/2014/main" id="{82CBB941-D9CA-308F-CBAE-F29F1EE53411}"/>
              </a:ext>
            </a:extLst>
          </p:cNvPr>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Sabiduría (Santiago 3:13</a:t>
            </a:r>
            <a:r>
              <a:rPr lang="en-US" b="1" u="sng" dirty="0">
                <a:solidFill>
                  <a:srgbClr val="FFFFCC"/>
                </a:solidFill>
                <a:cs typeface="Calibri" panose="020F0502020204030204" pitchFamily="34" charset="0"/>
              </a:rPr>
              <a:t>‒5:20)</a:t>
            </a:r>
            <a:endParaRPr lang="en-US" b="1" u="sng" dirty="0">
              <a:solidFill>
                <a:srgbClr val="FFFFCC"/>
              </a:solidFill>
            </a:endParaRPr>
          </a:p>
        </p:txBody>
      </p:sp>
      <p:pic>
        <p:nvPicPr>
          <p:cNvPr id="2" name="Picture 1">
            <a:extLst>
              <a:ext uri="{FF2B5EF4-FFF2-40B4-BE49-F238E27FC236}">
                <a16:creationId xmlns:a16="http://schemas.microsoft.com/office/drawing/2014/main" id="{8924F0EC-DBC1-26A7-F6DA-57CE790D3DAF}"/>
              </a:ext>
            </a:extLst>
          </p:cNvPr>
          <p:cNvPicPr>
            <a:picLocks noChangeAspect="1"/>
          </p:cNvPicPr>
          <p:nvPr/>
        </p:nvPicPr>
        <p:blipFill>
          <a:blip r:embed="rId2"/>
          <a:stretch>
            <a:fillRect/>
          </a:stretch>
        </p:blipFill>
        <p:spPr>
          <a:xfrm>
            <a:off x="3124200" y="4343400"/>
            <a:ext cx="2962913" cy="1926503"/>
          </a:xfrm>
          <a:prstGeom prst="rect">
            <a:avLst/>
          </a:prstGeom>
        </p:spPr>
      </p:pic>
    </p:spTree>
    <p:extLst>
      <p:ext uri="{BB962C8B-B14F-4D97-AF65-F5344CB8AC3E}">
        <p14:creationId xmlns:p14="http://schemas.microsoft.com/office/powerpoint/2010/main" val="417149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724900" cy="5562600"/>
          </a:xfrm>
        </p:spPr>
        <p:txBody>
          <a:bodyPr/>
          <a:lstStyle/>
          <a:p>
            <a:pPr marL="457200"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Sabiduría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Definición de Sabiduría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Espiritualidad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Comercio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Uso de la riqueza (5:1-6)</a:t>
            </a:r>
          </a:p>
          <a:p>
            <a:pPr marL="914400" lvl="1" indent="-457200" eaLnBrk="1" hangingPunct="1">
              <a:spcBef>
                <a:spcPts val="0"/>
              </a:spcBef>
              <a:spcAft>
                <a:spcPts val="1600"/>
              </a:spcAft>
              <a:defRPr/>
            </a:pPr>
            <a:r>
              <a:rPr lang="es-CO" dirty="0">
                <a:effectLst>
                  <a:outerShdw blurRad="38100" dist="38100" dir="2700000" algn="tl">
                    <a:srgbClr val="000000">
                      <a:alpha val="43137"/>
                    </a:srgbClr>
                  </a:outerShdw>
                </a:effectLst>
              </a:rPr>
              <a:t>Esperando el regreso del Señor </a:t>
            </a:r>
            <a:r>
              <a:rPr lang="en-US" dirty="0">
                <a:effectLst>
                  <a:outerShdw blurRad="38100" dist="38100" dir="2700000" algn="tl">
                    <a:srgbClr val="000000">
                      <a:alpha val="43137"/>
                    </a:srgbClr>
                  </a:outerShdw>
                </a:effectLst>
              </a:rPr>
              <a:t>(5:7-12)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Oración (5:13-18)</a:t>
            </a:r>
          </a:p>
          <a:p>
            <a:pPr marL="914400" lvl="1" indent="-457200" eaLnBrk="1" hangingPunct="1">
              <a:spcBef>
                <a:spcPts val="0"/>
              </a:spcBef>
              <a:spcAft>
                <a:spcPts val="1600"/>
              </a:spcAft>
              <a:defRPr/>
            </a:pPr>
            <a:r>
              <a:rPr lang="en-US" sz="3000" dirty="0">
                <a:effectLst>
                  <a:outerShdw blurRad="38100" dist="38100" dir="2700000" algn="tl">
                    <a:srgbClr val="000000">
                      <a:alpha val="43137"/>
                    </a:srgbClr>
                  </a:outerShdw>
                </a:effectLst>
              </a:rPr>
              <a:t>Restauración del hermano descarriado (5:19-20)</a:t>
            </a:r>
          </a:p>
        </p:txBody>
      </p:sp>
      <p:pic>
        <p:nvPicPr>
          <p:cNvPr id="2" name="Picture 1">
            <a:extLst>
              <a:ext uri="{FF2B5EF4-FFF2-40B4-BE49-F238E27FC236}">
                <a16:creationId xmlns:a16="http://schemas.microsoft.com/office/drawing/2014/main" id="{A4391FAD-0008-1E04-E874-38A07A1B00CA}"/>
              </a:ext>
            </a:extLst>
          </p:cNvPr>
          <p:cNvPicPr>
            <a:picLocks noChangeAspect="1"/>
          </p:cNvPicPr>
          <p:nvPr/>
        </p:nvPicPr>
        <p:blipFill>
          <a:blip r:embed="rId2"/>
          <a:stretch>
            <a:fillRect/>
          </a:stretch>
        </p:blipFill>
        <p:spPr>
          <a:xfrm>
            <a:off x="5943600" y="2465748"/>
            <a:ext cx="2962913" cy="19265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3224F-C018-36F6-B776-62ADDDF2DFD0}"/>
            </a:ext>
          </a:extLst>
        </p:cNvPr>
        <p:cNvGrpSpPr/>
        <p:nvPr/>
      </p:nvGrpSpPr>
      <p:grpSpPr>
        <a:xfrm>
          <a:off x="0" y="0"/>
          <a:ext cx="0" cy="0"/>
          <a:chOff x="0" y="0"/>
          <a:chExt cx="0" cy="0"/>
        </a:xfrm>
      </p:grpSpPr>
      <p:sp>
        <p:nvSpPr>
          <p:cNvPr id="45058" name="Rectangle 2">
            <a:extLst>
              <a:ext uri="{FF2B5EF4-FFF2-40B4-BE49-F238E27FC236}">
                <a16:creationId xmlns:a16="http://schemas.microsoft.com/office/drawing/2014/main" id="{8C102938-A7DD-1578-6E19-5F0142B5B198}"/>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9459" name="Rectangle 3">
            <a:extLst>
              <a:ext uri="{FF2B5EF4-FFF2-40B4-BE49-F238E27FC236}">
                <a16:creationId xmlns:a16="http://schemas.microsoft.com/office/drawing/2014/main" id="{7195C347-D1E3-A48B-6A92-F5C557BE55BC}"/>
              </a:ext>
            </a:extLst>
          </p:cNvPr>
          <p:cNvSpPr>
            <a:spLocks noGrp="1" noChangeArrowheads="1"/>
          </p:cNvSpPr>
          <p:nvPr>
            <p:ph type="body" idx="1"/>
          </p:nvPr>
        </p:nvSpPr>
        <p:spPr>
          <a:xfrm>
            <a:off x="495300" y="1143000"/>
            <a:ext cx="87249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Sabiduría (3:13–5:20)</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Definición de Sabiduría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Espiritualidad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Comercio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Uso de la riqueza (5:1-6)</a:t>
            </a:r>
          </a:p>
          <a:p>
            <a:pPr marL="914400" lvl="1" indent="-457200" eaLnBrk="1" hangingPunct="1">
              <a:spcBef>
                <a:spcPts val="0"/>
              </a:spcBef>
              <a:spcAft>
                <a:spcPts val="1600"/>
              </a:spcAft>
              <a:defRPr/>
            </a:pPr>
            <a:r>
              <a:rPr lang="es-CO" dirty="0">
                <a:effectLst>
                  <a:outerShdw blurRad="38100" dist="38100" dir="2700000" algn="tl">
                    <a:srgbClr val="000000">
                      <a:alpha val="43137"/>
                    </a:srgbClr>
                  </a:outerShdw>
                </a:effectLst>
              </a:rPr>
              <a:t>Esperando el regreso del Señor </a:t>
            </a:r>
            <a:r>
              <a:rPr lang="en-US" dirty="0">
                <a:effectLst>
                  <a:outerShdw blurRad="38100" dist="38100" dir="2700000" algn="tl">
                    <a:srgbClr val="000000">
                      <a:alpha val="43137"/>
                    </a:srgbClr>
                  </a:outerShdw>
                </a:effectLst>
              </a:rPr>
              <a:t>(5:7-12)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Oración (5:13-18)</a:t>
            </a:r>
          </a:p>
          <a:p>
            <a:pPr marL="914400" lvl="1" indent="-457200" eaLnBrk="1" hangingPunct="1">
              <a:spcBef>
                <a:spcPts val="0"/>
              </a:spcBef>
              <a:spcAft>
                <a:spcPts val="1600"/>
              </a:spcAft>
              <a:defRPr/>
            </a:pPr>
            <a:r>
              <a:rPr lang="en-US" sz="3000" dirty="0">
                <a:effectLst>
                  <a:outerShdw blurRad="38100" dist="38100" dir="2700000" algn="tl">
                    <a:srgbClr val="000000">
                      <a:alpha val="43137"/>
                    </a:srgbClr>
                  </a:outerShdw>
                </a:effectLst>
              </a:rPr>
              <a:t>Restauración del hermano descarriado (5:19-20)</a:t>
            </a:r>
          </a:p>
        </p:txBody>
      </p:sp>
      <p:pic>
        <p:nvPicPr>
          <p:cNvPr id="2" name="Picture 1">
            <a:extLst>
              <a:ext uri="{FF2B5EF4-FFF2-40B4-BE49-F238E27FC236}">
                <a16:creationId xmlns:a16="http://schemas.microsoft.com/office/drawing/2014/main" id="{EE003549-C062-EB3C-BF5C-AB409ED48560}"/>
              </a:ext>
            </a:extLst>
          </p:cNvPr>
          <p:cNvPicPr>
            <a:picLocks noChangeAspect="1"/>
          </p:cNvPicPr>
          <p:nvPr/>
        </p:nvPicPr>
        <p:blipFill>
          <a:blip r:embed="rId2"/>
          <a:stretch>
            <a:fillRect/>
          </a:stretch>
        </p:blipFill>
        <p:spPr>
          <a:xfrm>
            <a:off x="5943600" y="2465748"/>
            <a:ext cx="2962913" cy="1926503"/>
          </a:xfrm>
          <a:prstGeom prst="rect">
            <a:avLst/>
          </a:prstGeom>
        </p:spPr>
      </p:pic>
    </p:spTree>
    <p:extLst>
      <p:ext uri="{BB962C8B-B14F-4D97-AF65-F5344CB8AC3E}">
        <p14:creationId xmlns:p14="http://schemas.microsoft.com/office/powerpoint/2010/main" val="1808639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Sabiduría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400050" y="1600200"/>
            <a:ext cx="8972550" cy="2438400"/>
          </a:xfrm>
        </p:spPr>
        <p:txBody>
          <a:bodyPr/>
          <a:lstStyle/>
          <a:p>
            <a:pPr marL="457200" indent="-457200" eaLnBrk="1" hangingPunct="1">
              <a:spcBef>
                <a:spcPts val="0"/>
              </a:spcBef>
              <a:spcAft>
                <a:spcPts val="2400"/>
              </a:spcAft>
              <a:defRPr/>
            </a:pPr>
            <a:r>
              <a:rPr lang="es-CO" dirty="0">
                <a:effectLst>
                  <a:outerShdw blurRad="38100" dist="38100" dir="2700000" algn="tl">
                    <a:srgbClr val="000000">
                      <a:alpha val="43137"/>
                    </a:srgbClr>
                  </a:outerShdw>
                </a:effectLst>
              </a:rPr>
              <a:t>La sabiduría se demuestra con acciones</a:t>
            </a:r>
            <a:r>
              <a:rPr lang="en-US" dirty="0">
                <a:effectLst>
                  <a:outerShdw blurRad="38100" dist="38100" dir="2700000" algn="tl">
                    <a:srgbClr val="000000">
                      <a:alpha val="43137"/>
                    </a:srgbClr>
                  </a:outerShdw>
                </a:effectLst>
              </a:rPr>
              <a:t> (3:13)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Sabiduría humana o terrenal (3:14-16)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Sabiduría celestial  (3:17-18)</a:t>
            </a:r>
          </a:p>
        </p:txBody>
      </p:sp>
      <p:pic>
        <p:nvPicPr>
          <p:cNvPr id="2" name="Picture 1">
            <a:extLst>
              <a:ext uri="{FF2B5EF4-FFF2-40B4-BE49-F238E27FC236}">
                <a16:creationId xmlns:a16="http://schemas.microsoft.com/office/drawing/2014/main" id="{9F068B99-7E8D-B292-1C94-8BC405A973D0}"/>
              </a:ext>
            </a:extLst>
          </p:cNvPr>
          <p:cNvPicPr>
            <a:picLocks noChangeAspect="1"/>
          </p:cNvPicPr>
          <p:nvPr/>
        </p:nvPicPr>
        <p:blipFill>
          <a:blip r:embed="rId2"/>
          <a:stretch>
            <a:fillRect/>
          </a:stretch>
        </p:blipFill>
        <p:spPr>
          <a:xfrm>
            <a:off x="3276600" y="4419600"/>
            <a:ext cx="2962913" cy="1932599"/>
          </a:xfrm>
          <a:prstGeom prst="rect">
            <a:avLst/>
          </a:prstGeom>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15182</TotalTime>
  <Words>1886</Words>
  <Application>Microsoft Office PowerPoint</Application>
  <PresentationFormat>On-screen Show (4:3)</PresentationFormat>
  <Paragraphs>231</Paragraphs>
  <Slides>34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Times New Roman</vt:lpstr>
      <vt:lpstr>Wingdings</vt:lpstr>
      <vt:lpstr>Azure</vt:lpstr>
      <vt:lpstr>1_Azure</vt:lpstr>
      <vt:lpstr>PowerPoint Presentation</vt:lpstr>
      <vt:lpstr>Respondiendo Once Preguntas</vt:lpstr>
      <vt:lpstr>ESTRUCTURA DE SANTIAGO</vt:lpstr>
      <vt:lpstr>ESTRUCTURA DE SANTIAGO</vt:lpstr>
      <vt:lpstr>Estructura</vt:lpstr>
      <vt:lpstr>ESTRUCTURA DE SANTIAGO</vt:lpstr>
      <vt:lpstr>Estructura</vt:lpstr>
      <vt:lpstr>Estructura</vt:lpstr>
      <vt:lpstr>Sabiduría  (3:13-18)</vt:lpstr>
      <vt:lpstr>Estructura</vt:lpstr>
      <vt:lpstr>Vida Espiritual (4:1-12)</vt:lpstr>
      <vt:lpstr>Vida Espiritual (4:1-12)</vt:lpstr>
      <vt:lpstr>III. Esencia de la Sabiduría Espiritual (4:7-12)</vt:lpstr>
      <vt:lpstr>III. Esencia de la Sabiduría Espiritual (4:7-12)</vt:lpstr>
      <vt:lpstr>PowerPoint Presentation</vt:lpstr>
      <vt:lpstr>III. Esencia de la Sabiduría Espiritual (4:7-12)</vt:lpstr>
      <vt:lpstr>PowerPoint Presentation</vt:lpstr>
      <vt:lpstr>Atar y Desatar: Conclusiones </vt:lpstr>
      <vt:lpstr>III. Esencia de la Sabiduría Espiritual (4:7-12)</vt:lpstr>
      <vt:lpstr>Audiencia</vt:lpstr>
      <vt:lpstr>III. Esencia de la Sabiduría Espiritual (4:7-12)</vt:lpstr>
      <vt:lpstr>PowerPoint Presentation</vt:lpstr>
      <vt:lpstr>PowerPoint Presentation</vt:lpstr>
      <vt:lpstr>PowerPoint Presentation</vt:lpstr>
      <vt:lpstr>PowerPoint Presentation</vt:lpstr>
      <vt:lpstr>PowerPoint Presentation</vt:lpstr>
      <vt:lpstr>III. Esencia de la Sabiduría Espiritual (4:7-12)</vt:lpstr>
      <vt:lpstr>Humildes Famosos (Prov. 16:18; 1 Pedro 5:5)</vt:lpstr>
      <vt:lpstr>III. Esencia de la Sabiduría Espiritual (4:7-12)</vt:lpstr>
      <vt:lpstr>PowerPoint Presentation</vt:lpstr>
      <vt:lpstr>CONCLUSION</vt:lpstr>
      <vt:lpstr>Vida Espiritual (4:1-12)</vt:lpstr>
      <vt:lpstr>III. Esencia de la Sabiduría Espiritual (4:7-12)</vt:lpstr>
      <vt:lpstr>Estructura</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024 - James 4v8-12</dc:title>
  <dc:subject>James</dc:subject>
  <dc:creator>A. Woods</dc:creator>
  <cp:lastModifiedBy>Claudia Mora</cp:lastModifiedBy>
  <cp:revision>516</cp:revision>
  <cp:lastPrinted>2021-04-21T13:53:43Z</cp:lastPrinted>
  <dcterms:created xsi:type="dcterms:W3CDTF">2009-02-05T03:17:51Z</dcterms:created>
  <dcterms:modified xsi:type="dcterms:W3CDTF">2025-03-31T21:57:31Z</dcterms:modified>
</cp:coreProperties>
</file>