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7"/>
  </p:notesMasterIdLst>
  <p:handoutMasterIdLst>
    <p:handoutMasterId r:id="rId68"/>
  </p:handoutMasterIdLst>
  <p:sldIdLst>
    <p:sldId id="256" r:id="rId2"/>
    <p:sldId id="12520" r:id="rId3"/>
    <p:sldId id="12542" r:id="rId4"/>
    <p:sldId id="12548" r:id="rId5"/>
    <p:sldId id="12549" r:id="rId6"/>
    <p:sldId id="10112" r:id="rId7"/>
    <p:sldId id="12622" r:id="rId8"/>
    <p:sldId id="27779" r:id="rId9"/>
    <p:sldId id="12550" r:id="rId10"/>
    <p:sldId id="12574" r:id="rId11"/>
    <p:sldId id="12575" r:id="rId12"/>
    <p:sldId id="12596" r:id="rId13"/>
    <p:sldId id="12597" r:id="rId14"/>
    <p:sldId id="12551" r:id="rId15"/>
    <p:sldId id="12578" r:id="rId16"/>
    <p:sldId id="12598" r:id="rId17"/>
    <p:sldId id="12599" r:id="rId18"/>
    <p:sldId id="27780" r:id="rId19"/>
    <p:sldId id="12600" r:id="rId20"/>
    <p:sldId id="27781" r:id="rId21"/>
    <p:sldId id="5567" r:id="rId22"/>
    <p:sldId id="353" r:id="rId23"/>
    <p:sldId id="354" r:id="rId24"/>
    <p:sldId id="12521" r:id="rId25"/>
    <p:sldId id="12602" r:id="rId26"/>
    <p:sldId id="12603" r:id="rId27"/>
    <p:sldId id="12604" r:id="rId28"/>
    <p:sldId id="12605" r:id="rId29"/>
    <p:sldId id="778" r:id="rId30"/>
    <p:sldId id="6408" r:id="rId31"/>
    <p:sldId id="27787" r:id="rId32"/>
    <p:sldId id="12611" r:id="rId33"/>
    <p:sldId id="12612" r:id="rId34"/>
    <p:sldId id="12613" r:id="rId35"/>
    <p:sldId id="12614" r:id="rId36"/>
    <p:sldId id="5246" r:id="rId37"/>
    <p:sldId id="1603" r:id="rId38"/>
    <p:sldId id="1618" r:id="rId39"/>
    <p:sldId id="12615" r:id="rId40"/>
    <p:sldId id="11115" r:id="rId41"/>
    <p:sldId id="27782" r:id="rId42"/>
    <p:sldId id="944" r:id="rId43"/>
    <p:sldId id="12607" r:id="rId44"/>
    <p:sldId id="12616" r:id="rId45"/>
    <p:sldId id="27785" r:id="rId46"/>
    <p:sldId id="27783" r:id="rId47"/>
    <p:sldId id="27786" r:id="rId48"/>
    <p:sldId id="12619" r:id="rId49"/>
    <p:sldId id="12620" r:id="rId50"/>
    <p:sldId id="267" r:id="rId51"/>
    <p:sldId id="10219" r:id="rId52"/>
    <p:sldId id="1127" r:id="rId53"/>
    <p:sldId id="2789" r:id="rId54"/>
    <p:sldId id="2790" r:id="rId55"/>
    <p:sldId id="27784" r:id="rId56"/>
    <p:sldId id="12621" r:id="rId57"/>
    <p:sldId id="12609" r:id="rId58"/>
    <p:sldId id="12610" r:id="rId59"/>
    <p:sldId id="12366" r:id="rId60"/>
    <p:sldId id="12367" r:id="rId61"/>
    <p:sldId id="12371" r:id="rId62"/>
    <p:sldId id="12606" r:id="rId63"/>
    <p:sldId id="12368" r:id="rId64"/>
    <p:sldId id="12493" r:id="rId65"/>
    <p:sldId id="12522" r:id="rId66"/>
  </p:sldIdLst>
  <p:sldSz cx="12192000" cy="6858000"/>
  <p:notesSz cx="7315200" cy="9601200"/>
  <p:custDataLst>
    <p:tags r:id="rId6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660066"/>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p:scale>
          <a:sx n="130" d="100"/>
          <a:sy n="130" d="100"/>
        </p:scale>
        <p:origin x="732" y="4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070 Acts 12v12-25 </a:t>
            </a:r>
          </a:p>
          <a:p>
            <a:pPr>
              <a:defRPr/>
            </a:pPr>
            <a:r>
              <a:rPr lang="en-US" sz="1400" dirty="0"/>
              <a:t>03-26-2025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3/26/2025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4D78-C1B0-F8BA-6389-BF9169D0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9ED13-E3D9-181F-6DD2-7D7BBCD5D7F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61A28F9-5BD2-E2EE-FD58-E4CABA562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9F0DA-F800-4B20-B486-2F758240277A}"/>
              </a:ext>
            </a:extLst>
          </p:cNvPr>
          <p:cNvSpPr>
            <a:spLocks noGrp="1"/>
          </p:cNvSpPr>
          <p:nvPr>
            <p:ph type="sldNum" sz="quarter" idx="5"/>
          </p:nvPr>
        </p:nvSpPr>
        <p:spPr/>
        <p:txBody>
          <a:bodyPr/>
          <a:lstStyle/>
          <a:p>
            <a:fld id="{3D084339-C7C3-4022-975D-A91B6BCBB8E5}" type="slidenum">
              <a:rPr lang="en-US" altLang="en-US" smtClean="0"/>
              <a:pPr/>
              <a:t>55</a:t>
            </a:fld>
            <a:endParaRPr lang="en-US" altLang="en-US" dirty="0"/>
          </a:p>
        </p:txBody>
      </p:sp>
    </p:spTree>
    <p:extLst>
      <p:ext uri="{BB962C8B-B14F-4D97-AF65-F5344CB8AC3E}">
        <p14:creationId xmlns:p14="http://schemas.microsoft.com/office/powerpoint/2010/main" val="99691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59</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7873-9CE5-AE04-3833-8EC41516A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C7DB-5C5E-52E6-937F-7ECD357BB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1A8F9-4F49-9B7D-81D5-81827D2CAF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EA38F-8CCF-CAB6-E7B8-1DDCB41D388F}"/>
              </a:ext>
            </a:extLst>
          </p:cNvPr>
          <p:cNvSpPr>
            <a:spLocks noGrp="1"/>
          </p:cNvSpPr>
          <p:nvPr>
            <p:ph type="sldNum" sz="quarter" idx="5"/>
          </p:nvPr>
        </p:nvSpPr>
        <p:spPr/>
        <p:txBody>
          <a:bodyPr/>
          <a:lstStyle/>
          <a:p>
            <a:fld id="{F8C071F8-0110-44CB-B1AD-32F308DA789F}" type="slidenum">
              <a:rPr lang="en-US" smtClean="0"/>
              <a:t>65</a:t>
            </a:fld>
            <a:endParaRPr lang="en-US"/>
          </a:p>
        </p:txBody>
      </p:sp>
    </p:spTree>
    <p:extLst>
      <p:ext uri="{BB962C8B-B14F-4D97-AF65-F5344CB8AC3E}">
        <p14:creationId xmlns:p14="http://schemas.microsoft.com/office/powerpoint/2010/main" val="316374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AACC-AA8F-9ABE-4A3E-BCF255F63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889EB-03E7-7B9A-FCAA-BD2E1635E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9ACEA-646E-7093-8BAD-A91EE132F2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C0F243-9F49-5542-EA12-CCC307D9D5E0}"/>
              </a:ext>
            </a:extLst>
          </p:cNvPr>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410437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10B6-45B2-90A0-C9F2-466D0486D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105B8-A922-5B47-B098-E58E40EB92A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E01314D2-2989-7DB1-15C9-E7340F543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58BBEB-54BB-C2F8-4F1D-31C4835E48B2}"/>
              </a:ext>
            </a:extLst>
          </p:cNvPr>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118113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90D7-E204-2DB3-3F8D-2122486B2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085A-565E-0846-266F-791545312B5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2EEAF82-37C4-818B-A2E0-327C10C1A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175D1D-56B5-9447-CD87-63B80CE3E5EA}"/>
              </a:ext>
            </a:extLst>
          </p:cNvPr>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61494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DAFD-9E5C-FEB4-5682-FB71AB95F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052BE-500A-011A-0487-AADD87C94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1CBC-74EF-6E5B-212F-1DF0FF4D5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CFB568-EAE2-1957-7CBE-8C6624EDA758}"/>
              </a:ext>
            </a:extLst>
          </p:cNvPr>
          <p:cNvSpPr>
            <a:spLocks noGrp="1"/>
          </p:cNvSpPr>
          <p:nvPr>
            <p:ph type="sldNum" sz="quarter" idx="5"/>
          </p:nvPr>
        </p:nvSpPr>
        <p:spPr/>
        <p:txBody>
          <a:bodyPr/>
          <a:lstStyle/>
          <a:p>
            <a:fld id="{F8C071F8-0110-44CB-B1AD-32F308DA789F}" type="slidenum">
              <a:rPr lang="en-US" smtClean="0"/>
              <a:t>24</a:t>
            </a:fld>
            <a:endParaRPr lang="en-US"/>
          </a:p>
        </p:txBody>
      </p:sp>
    </p:spTree>
    <p:extLst>
      <p:ext uri="{BB962C8B-B14F-4D97-AF65-F5344CB8AC3E}">
        <p14:creationId xmlns:p14="http://schemas.microsoft.com/office/powerpoint/2010/main" val="57485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30</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31</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7565-88CB-74B3-D372-FF639E506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13E6F-0B61-7225-67F7-87B041C72DE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63D7721A-FC8D-3ACD-DBD8-517768A818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891926-3292-BAE4-7801-931E76DEE932}"/>
              </a:ext>
            </a:extLst>
          </p:cNvPr>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259351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37150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2.xml"/><Relationship Id="rId10"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5.xml"/><Relationship Id="rId10"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0.jpe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w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6E89-74C1-7D10-B4CE-3AE4D321A21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F6899EC-78C5-FC7F-6A24-84A07E9F44D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E639AC7C-2928-DF2F-3BBE-911100E3680A}"/>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BE8FBD32-19D8-D262-4CBE-3F0791F5F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9078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2092-FD6C-4C2C-40D2-F6EBEA2F72A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E39211-48C0-638E-E409-BDB04751D8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07BA9A2C-C61C-BDB4-8351-9BA896199E67}"/>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BCEF269F-5660-886F-B1F9-75B6390D32A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7040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49C61-73F6-B395-AA26-5B707E5ED3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C01060-1020-D750-C952-895B410C415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AB5B195E-D40C-7A84-45FB-453B8A470A84}"/>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4BAB40F9-FC4F-3384-6DC1-D16F78E809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270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ABD5-1579-FB83-DECF-9830318AFB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A76C06-660B-DF19-B613-5A5678F15B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E7B98C15-687E-B3AF-0D62-2AC11743DC54}"/>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EBF55EF2-8971-2392-49E5-08AD012D32D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1919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AF4C5-6267-5708-A254-0C4C635A25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9D43266-40CB-970F-EF02-034D12798F6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8ED8BC5A-7458-9AC7-4992-3EB3C11832AB}"/>
              </a:ext>
            </a:extLst>
          </p:cNvPr>
          <p:cNvSpPr>
            <a:spLocks noGrp="1" noChangeArrowheads="1"/>
          </p:cNvSpPr>
          <p:nvPr>
            <p:ph type="body" idx="1"/>
          </p:nvPr>
        </p:nvSpPr>
        <p:spPr>
          <a:xfrm>
            <a:off x="609600" y="2285999"/>
            <a:ext cx="768096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2F368C09-4818-638C-66EB-835F4B79CF7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24813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FB01-C9A1-A365-D0F6-A206013AEB9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3E7A04-BB51-01A0-65E3-A20AEA7820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5F0F73FD-45CC-4EC7-9BF6-7FB85B9A1A1C}"/>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A2EE7E53-41A3-D981-8276-EAE03E28200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7838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1650-E271-F59E-4DCC-0F49409A27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B644ED0-DE20-8D52-CB7D-F033C4EBB8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D4677C96-8EDB-7410-E956-0ACDEB25150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323AF441-8E98-A92A-D21A-264156CD230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1859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97A5-3017-A1B1-D171-B5B3BE2DF1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183655-0FBF-09CB-219C-C40A182A798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4F6BA82A-1D36-588F-1AED-F4FB6EBC0C1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50A3C138-00B3-BD5D-CC76-9D5B491B419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303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0C23-8C02-5E12-2B8A-613A231CD6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116B18-3EFD-C595-2CA2-35A1FE8EED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a:extLst>
              <a:ext uri="{FF2B5EF4-FFF2-40B4-BE49-F238E27FC236}">
                <a16:creationId xmlns:a16="http://schemas.microsoft.com/office/drawing/2014/main" id="{12075DFB-FF70-AA33-0555-C7DE01108ADA}"/>
              </a:ext>
            </a:extLst>
          </p:cNvPr>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559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A7D4-4379-DF7C-A06D-455AA442C1F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62F841-B59F-29B1-4BEB-066DB47354E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C0995E03-0A7B-B280-D43A-EDCBBC3A6D4A}"/>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60933BBB-931E-0DE8-9A2B-50A3D68B096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9589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D6CA-0E3A-6920-529D-C27D2E13B4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5F6EBE-C196-9AF0-B42C-6745AD963AFD}"/>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920F709D-3FEE-657E-8D1C-64972CC5082F}"/>
              </a:ext>
            </a:extLst>
          </p:cNvPr>
          <p:cNvSpPr>
            <a:spLocks noGrp="1" noChangeArrowheads="1"/>
          </p:cNvSpPr>
          <p:nvPr>
            <p:ph type="body" idx="1"/>
          </p:nvPr>
        </p:nvSpPr>
        <p:spPr>
          <a:xfrm>
            <a:off x="457200" y="2057400"/>
            <a:ext cx="8153400" cy="25146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0AEA3C9-0373-3232-30A5-C4882B0C383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85123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1A4A-8DA6-87B7-A8C9-F07633823A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E586C0C-9665-F903-BF2D-C20BC4731B4D}"/>
              </a:ext>
            </a:extLst>
          </p:cNvPr>
          <p:cNvSpPr>
            <a:spLocks noGrp="1" noChangeArrowheads="1"/>
          </p:cNvSpPr>
          <p:nvPr>
            <p:ph type="body" idx="1"/>
          </p:nvPr>
        </p:nvSpPr>
        <p:spPr>
          <a:xfrm>
            <a:off x="609600" y="16002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“After having spoken to the disciples, Peter departed, and went to another place (v. 17b). He fled out of Jerusalem. Luke chose not to disclose where Peter went, but we do know something about Peter’s travels from other passages. According to I Corinthians 9:5, he had an itinerant ministry; according to I Corinthians 1:12, he spent some time in Corinth; according to Galatians 2:11, he was in Antioch of Pisidia; according to I Peter 1:1, he was in Asia Minor; and according to I Peter 5:13, he was in Babylon.”</a:t>
            </a:r>
          </a:p>
        </p:txBody>
      </p:sp>
      <p:sp>
        <p:nvSpPr>
          <p:cNvPr id="4" name="Text Box 5">
            <a:extLst>
              <a:ext uri="{FF2B5EF4-FFF2-40B4-BE49-F238E27FC236}">
                <a16:creationId xmlns:a16="http://schemas.microsoft.com/office/drawing/2014/main" id="{AE1911DB-88E9-54CF-E512-67E1A842CE8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276</a:t>
            </a:r>
          </a:p>
        </p:txBody>
      </p:sp>
      <p:pic>
        <p:nvPicPr>
          <p:cNvPr id="5" name="Picture 4">
            <a:extLst>
              <a:ext uri="{FF2B5EF4-FFF2-40B4-BE49-F238E27FC236}">
                <a16:creationId xmlns:a16="http://schemas.microsoft.com/office/drawing/2014/main" id="{C6C11BCC-E51F-AF8A-70CB-224DECEAC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BEFF101-7459-D689-47C1-109EB08DCA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92944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uncircumcised</a:t>
            </a:r>
            <a:r>
              <a:rPr lang="en-US" sz="3600" dirty="0">
                <a:effectLst>
                  <a:outerShdw blurRad="38100" dist="38100" dir="2700000" algn="tl">
                    <a:srgbClr val="000000">
                      <a:alpha val="43137"/>
                    </a:srgbClr>
                  </a:outerShdw>
                </a:effectLst>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(for He who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a:t>
            </a:r>
            <a:r>
              <a:rPr lang="en-US" sz="3600" dirty="0">
                <a:effectLst>
                  <a:outerShdw blurRad="38100" dist="38100" dir="2700000" algn="tl">
                    <a:srgbClr val="000000">
                      <a:alpha val="43137"/>
                    </a:srgbClr>
                  </a:outerShdw>
                </a:effectLst>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206496348"/>
              </p:ext>
            </p:extLst>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044858100"/>
              </p:ext>
            </p:extLst>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AB03-B7D8-3374-D315-7BA15865D9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5E957F-C95B-0787-751D-30FDA245A1C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221F24A1-F331-F719-987D-999877FDF610}"/>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BD88971A-25EC-00BC-3264-B470DB409B2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2096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5490-58B0-6506-7E66-2F7B5784039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265B132-497D-5385-8088-856822ACFDB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3B73547-0B6B-7D85-956C-98483A298C6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B3A9CB20-FDA3-BA9B-E6A5-60DCF56F00A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30135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475F7-BF8B-FA60-9919-B0EA7CD30F7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B56868-CBA5-6993-7AC9-0F1055C33780}"/>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1F41FF8-336E-52C3-BCC5-BDAD7015425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DDA2D81B-F6CE-E4BB-BADB-E8F4B25811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5144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EB0FE-7207-BBE6-6029-59D58123955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EC987B-F248-780C-B6F5-D9E6A3B8CDD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D08BC3B0-A06B-310E-84CB-4DB9FA033BBF}"/>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9D9557FF-D775-792F-E2C7-74EC09C49B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39287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4F8C-EC7A-AC3C-AF51-F434BAF71F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BF9542A-1919-13AD-AC82-C3D0878C76C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35F4BE5C-E699-4D7F-CC8F-733B2B12E1A9}"/>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7389CE7B-6859-25AE-CC0C-56C454150E0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367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816638"/>
            <a:ext cx="8285182" cy="5224725"/>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C7C37-5D46-A4EB-C3E4-00810CB504D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F291D9-83D2-A1CF-C2BB-D5941AD912A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escape (6-11)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2FDB98CC-E375-61EF-304F-1D0203FCF38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4FC31239-1013-39DF-BF08-F2ED8EE5E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10421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4079"/>
            <a:ext cx="10972800" cy="4624881"/>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800" i="1" kern="0" dirty="0">
                <a:effectLst/>
                <a:ea typeface="Times New Roman" panose="02020603050405020304" pitchFamily="18" charset="0"/>
                <a:cs typeface="Times New Roman" panose="02020603050405020304" pitchFamily="18" charset="0"/>
              </a:rPr>
              <a:t>“Litotes</a:t>
            </a:r>
            <a:r>
              <a:rPr lang="en-US" sz="2800" kern="0" dirty="0">
                <a:effectLst/>
                <a:ea typeface="Times New Roman" panose="02020603050405020304" pitchFamily="18" charset="0"/>
                <a:cs typeface="Times New Roman" panose="02020603050405020304" pitchFamily="18" charset="0"/>
              </a:rPr>
              <a:t>. A litotes is an understatement or a negative statement to express an affirmation. This is the opposite of hyperbole. When we say, ‘He is not a bad preacher,’ we mean he is a very good preacher. The understatement is made for emphasis. When Paul wrote, ‘I am a Jew … a citizen of no insignificant city’ (Acts 21:39, </a:t>
            </a:r>
            <a:r>
              <a:rPr lang="en-US" sz="2800" kern="0" cap="small" dirty="0" err="1">
                <a:effectLst/>
                <a:ea typeface="Times New Roman" panose="02020603050405020304" pitchFamily="18" charset="0"/>
                <a:cs typeface="Times New Roman" panose="02020603050405020304" pitchFamily="18" charset="0"/>
              </a:rPr>
              <a:t>nasb</a:t>
            </a:r>
            <a:r>
              <a:rPr lang="en-US" sz="2800" kern="0" dirty="0">
                <a:effectLst/>
                <a:ea typeface="Times New Roman" panose="02020603050405020304" pitchFamily="18" charset="0"/>
                <a:cs typeface="Times New Roman" panose="02020603050405020304" pitchFamily="18" charset="0"/>
              </a:rPr>
              <a:t>), he meant that Tarsus was in fact a rather significant city. A litotes is at times a belittling statement, as in Numbers 13:33, ‘We seemed like grasshoppers in our own eyes, and we looked the same to them.’ Luke used a number of litotes. He spoke of ‘</a:t>
            </a:r>
            <a:r>
              <a:rPr lang="en-US" sz="2800" b="1" u="sng" kern="0" dirty="0">
                <a:solidFill>
                  <a:srgbClr val="FFFFCC"/>
                </a:solidFill>
                <a:effectLst/>
                <a:ea typeface="Times New Roman" panose="02020603050405020304" pitchFamily="18" charset="0"/>
                <a:cs typeface="Times New Roman" panose="02020603050405020304" pitchFamily="18" charset="0"/>
              </a:rPr>
              <a:t>no small disturbance among the soldiers’ (Acts 12:18, </a:t>
            </a:r>
            <a:r>
              <a:rPr lang="en-US" sz="2800" b="1" u="sng" kern="0" cap="small" dirty="0" err="1">
                <a:solidFill>
                  <a:srgbClr val="FFFFCC"/>
                </a:solidFill>
                <a:effectLst/>
                <a:ea typeface="Times New Roman" panose="02020603050405020304" pitchFamily="18" charset="0"/>
                <a:cs typeface="Times New Roman" panose="02020603050405020304" pitchFamily="18" charset="0"/>
              </a:rPr>
              <a:t>nasb</a:t>
            </a:r>
            <a:r>
              <a:rPr lang="en-US" sz="2800" b="1" u="sng" kern="0" dirty="0">
                <a:solidFill>
                  <a:srgbClr val="FFFFCC"/>
                </a:solidFill>
                <a:effectLst/>
                <a:ea typeface="Times New Roman" panose="02020603050405020304" pitchFamily="18" charset="0"/>
                <a:cs typeface="Times New Roman" panose="02020603050405020304" pitchFamily="18" charset="0"/>
              </a:rPr>
              <a:t>)</a:t>
            </a:r>
            <a:r>
              <a:rPr lang="en-US" sz="2800" kern="0" dirty="0">
                <a:effectLst/>
                <a:ea typeface="Times New Roman" panose="02020603050405020304" pitchFamily="18" charset="0"/>
                <a:cs typeface="Times New Roman" panose="02020603050405020304" pitchFamily="18" charset="0"/>
              </a:rPr>
              <a:t>, ‘no little business’ (19:24), and ‘no small storm’ (27:20, </a:t>
            </a:r>
            <a:r>
              <a:rPr lang="en-US" sz="2800" kern="0" cap="small" dirty="0" err="1">
                <a:effectLst/>
                <a:ea typeface="Times New Roman" panose="02020603050405020304" pitchFamily="18" charset="0"/>
                <a:cs typeface="Times New Roman" panose="02020603050405020304" pitchFamily="18" charset="0"/>
              </a:rPr>
              <a:t>nasb</a:t>
            </a:r>
            <a:r>
              <a:rPr lang="en-US" sz="2800" kern="0" dirty="0">
                <a:effectLst/>
                <a:ea typeface="Times New Roman" panose="02020603050405020304" pitchFamily="18" charset="0"/>
                <a:cs typeface="Times New Roman" panose="02020603050405020304" pitchFamily="18" charset="0"/>
              </a:rPr>
              <a:t>).</a:t>
            </a:r>
            <a:r>
              <a:rPr lang="en-US" sz="2800" dirty="0">
                <a:effectLst>
                  <a:outerShdw blurRad="38100" dist="38100" dir="2700000" algn="tl">
                    <a:srgbClr val="000000">
                      <a:alpha val="43137"/>
                    </a:srgbClr>
                  </a:outerShdw>
                </a:effectLst>
                <a:cs typeface="Times New Roman" panose="02020603050405020304" pitchFamily="18" charset="0"/>
              </a:rPr>
              <a:t>”</a:t>
            </a:r>
            <a:endParaRPr lang="en-US" sz="2800" kern="0" dirty="0">
              <a:effectLst>
                <a:outerShdw blurRad="38100" dist="38100" dir="2700000" algn="tl">
                  <a:srgbClr val="000000">
                    <a:alpha val="43137"/>
                  </a:srgbClr>
                </a:outerShdw>
              </a:effectLst>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Roy B. </a:t>
            </a:r>
            <a:r>
              <a:rPr lang="en-US" sz="3600" dirty="0" err="1">
                <a:solidFill>
                  <a:srgbClr val="00FFFF"/>
                </a:solidFill>
                <a:effectLst>
                  <a:outerShdw blurRad="38100" dist="38100" dir="2700000" algn="tl">
                    <a:srgbClr val="000000">
                      <a:alpha val="43137"/>
                    </a:srgbClr>
                  </a:outerShdw>
                </a:effectLst>
                <a:ea typeface="+mj-ea"/>
                <a:cs typeface="Calibri" panose="020F0502020204030204" pitchFamily="34" charset="0"/>
              </a:rPr>
              <a:t>Zuck</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67826" y="59056"/>
            <a:ext cx="1177813"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39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2434521"/>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800" kern="0" dirty="0">
                <a:effectLst/>
                <a:ea typeface="Times New Roman" panose="02020603050405020304" pitchFamily="18" charset="0"/>
                <a:cs typeface="Times New Roman" panose="02020603050405020304" pitchFamily="18" charset="0"/>
              </a:rPr>
              <a:t>“When Luke wrote that Paul and Barnabas stayed in Antioch ‘a long time’ (14:28), the Greek has a litotes. It is literally, ‘they stayed there not a little time.’ Paul belittled himself with a litotes in 1 Corinthians 15:9, ‘For I am the least of the apostles.’ This statement of genuine humility was written to highlight God’s grace in his life as an undeserving sinner (see v. 10).</a:t>
            </a:r>
            <a:r>
              <a:rPr lang="en-US" sz="2800" dirty="0">
                <a:effectLst>
                  <a:outerShdw blurRad="38100" dist="38100" dir="2700000" algn="tl">
                    <a:srgbClr val="000000">
                      <a:alpha val="43137"/>
                    </a:srgbClr>
                  </a:outerShdw>
                </a:effectLst>
                <a:cs typeface="Times New Roman" panose="02020603050405020304" pitchFamily="18" charset="0"/>
              </a:rPr>
              <a:t>”</a:t>
            </a:r>
            <a:endParaRPr lang="en-US" sz="2800" kern="0" dirty="0">
              <a:effectLst>
                <a:outerShdw blurRad="38100" dist="38100" dir="2700000" algn="tl">
                  <a:srgbClr val="000000">
                    <a:alpha val="43137"/>
                  </a:srgbClr>
                </a:outerShdw>
              </a:effectLst>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Roy B. </a:t>
            </a:r>
            <a:r>
              <a:rPr lang="en-US" sz="3600" dirty="0" err="1">
                <a:solidFill>
                  <a:srgbClr val="00FFFF"/>
                </a:solidFill>
                <a:effectLst>
                  <a:outerShdw blurRad="38100" dist="38100" dir="2700000" algn="tl">
                    <a:srgbClr val="000000">
                      <a:alpha val="43137"/>
                    </a:srgbClr>
                  </a:outerShdw>
                </a:effectLst>
                <a:ea typeface="+mj-ea"/>
                <a:cs typeface="Calibri" panose="020F0502020204030204" pitchFamily="34" charset="0"/>
              </a:rPr>
              <a:t>Zuck</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9C063E1-6F1B-0C63-1E66-E2D320251F5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Image result for roy zuck basic bible interpretation">
            <a:extLst>
              <a:ext uri="{FF2B5EF4-FFF2-40B4-BE49-F238E27FC236}">
                <a16:creationId xmlns:a16="http://schemas.microsoft.com/office/drawing/2014/main" id="{05C40C95-EA4B-0697-C244-8076C8093419}"/>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67826" y="59056"/>
            <a:ext cx="1177813"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21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D7E7A-8DDC-836B-A220-5B2B66C4789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6A6FF6B-57DC-673A-07A6-F437864F998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CC7F839B-8C93-0060-F82D-71460D655343}"/>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A9425E1E-2B63-6BC3-DD13-154CD5B2AF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4991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1C73-6B90-5215-B361-6B9F50C19B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400EED0-A95B-846B-DF4A-8700B1B4D09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8B689A54-DFB7-E181-9FDD-42793D59E283}"/>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C2E70DD2-4449-53D0-4B3E-84D09A70AC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0351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DCCE-F219-A323-99C2-98BF30A54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160292-3880-E9CE-5654-9BAD2FEBA1A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736E8891-3532-FED1-5FBC-A0F2AEE670D8}"/>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6E2AE24F-D5D8-4DEE-3982-4AA53BFCED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2305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A84D-35DF-1715-9AC7-16098990DDA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FF48C1-76F6-4350-452B-AF911504A7D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9563EF43-93B8-4A48-3BCC-D6D39C057FA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95E183F7-781B-0F0C-FCCB-59AD39675AB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46875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Naturalistic Theories </a:t>
            </a:r>
          </a:p>
        </p:txBody>
      </p:sp>
      <p:sp>
        <p:nvSpPr>
          <p:cNvPr id="12291" name="Rectangle 3"/>
          <p:cNvSpPr>
            <a:spLocks noGrp="1" noChangeArrowheads="1"/>
          </p:cNvSpPr>
          <p:nvPr>
            <p:ph type="body" idx="1"/>
          </p:nvPr>
        </p:nvSpPr>
        <p:spPr>
          <a:xfrm>
            <a:off x="1066800" y="1752600"/>
            <a:ext cx="5638800" cy="3352800"/>
          </a:xfrm>
        </p:spPr>
        <p:txBody>
          <a:bodyPr/>
          <a:lstStyle/>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Swoon theory</a:t>
            </a:r>
          </a:p>
          <a:p>
            <a:pPr marL="514350" indent="-514350">
              <a:spcBef>
                <a:spcPts val="0"/>
              </a:spcBef>
              <a:spcAft>
                <a:spcPts val="36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Times New Roman" pitchFamily="18" charset="0"/>
              </a:rPr>
              <a:t>Theft theory</a:t>
            </a:r>
          </a:p>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Hallucination theory</a:t>
            </a:r>
            <a:endParaRPr lang="en-US" sz="3200" dirty="0">
              <a:effectLst>
                <a:outerShdw blurRad="38100" dist="38100" dir="2700000" algn="tl">
                  <a:srgbClr val="000000">
                    <a:alpha val="43137"/>
                  </a:srgbClr>
                </a:outerShdw>
              </a:effectLst>
              <a:cs typeface="Times New Roman" pitchFamily="18" charset="0"/>
            </a:endParaRPr>
          </a:p>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Times New Roman" pitchFamily="18" charset="0"/>
              </a:rPr>
              <a:t>Wrong tomb theory</a:t>
            </a:r>
            <a:endParaRPr lang="en-US" sz="32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064297E5-CCC9-45C2-9540-70CD53F942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2095500"/>
            <a:ext cx="3891062" cy="2667000"/>
          </a:xfrm>
          <a:prstGeom prst="rect">
            <a:avLst/>
          </a:prstGeom>
          <a:noFill/>
          <a:ln w="9525">
            <a:noFill/>
            <a:miter lim="800000"/>
            <a:headEnd/>
            <a:tailEnd/>
          </a:ln>
        </p:spPr>
      </p:pic>
    </p:spTree>
    <p:extLst>
      <p:ext uri="{BB962C8B-B14F-4D97-AF65-F5344CB8AC3E}">
        <p14:creationId xmlns:p14="http://schemas.microsoft.com/office/powerpoint/2010/main" val="953581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extLst>
              <p:ext uri="{D42A27DB-BD31-4B8C-83A1-F6EECF244321}">
                <p14:modId xmlns:p14="http://schemas.microsoft.com/office/powerpoint/2010/main" val="2907783191"/>
              </p:ext>
            </p:extLst>
          </p:nvPr>
        </p:nvGraphicFramePr>
        <p:xfrm>
          <a:off x="2438400" y="1397000"/>
          <a:ext cx="5753101" cy="4937760"/>
        </p:xfrm>
        <a:graphic>
          <a:graphicData uri="http://schemas.openxmlformats.org/drawingml/2006/table">
            <a:tbl>
              <a:tblPr firstRow="1" bandRow="1">
                <a:tableStyleId>{5940675A-B579-460E-94D1-54222C63F5DA}</a:tableStyleId>
              </a:tblPr>
              <a:tblGrid>
                <a:gridCol w="4075113">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457200" lvl="1" indent="-457200" algn="l" rtl="0" eaLnBrk="1" fontAlgn="base" hangingPunct="1">
                        <a:lnSpc>
                          <a:spcPct val="100000"/>
                        </a:lnSpc>
                        <a:spcBef>
                          <a:spcPts val="0"/>
                        </a:spcBef>
                        <a:spcAft>
                          <a:spcPts val="2400"/>
                        </a:spcAft>
                        <a:buClr>
                          <a:srgbClr val="CC66FF"/>
                        </a:buClr>
                        <a:buSzPct val="100000"/>
                        <a:buFont typeface="+mj-lt"/>
                        <a:buAutoNum type="alphaUcPeriod"/>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458788" lvl="1" indent="-458788" algn="l" defTabSz="914400" rtl="0" eaLnBrk="1" fontAlgn="base" latinLnBrk="0" hangingPunct="1">
                        <a:lnSpc>
                          <a:spcPct val="100000"/>
                        </a:lnSpc>
                        <a:spcBef>
                          <a:spcPts val="0"/>
                        </a:spcBef>
                        <a:spcAft>
                          <a:spcPts val="2400"/>
                        </a:spcAft>
                        <a:buClr>
                          <a:srgbClr val="CC66FF"/>
                        </a:buClr>
                        <a:buSzPct val="100000"/>
                        <a:buFont typeface="+mj-lt"/>
                        <a:buAutoNum type="alphaUcPeriod" startAt="2"/>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458788" marR="0" lvl="1" indent="-458788" algn="l" defTabSz="914400" rtl="0" eaLnBrk="1" fontAlgn="base" latinLnBrk="0" hangingPunct="1">
                        <a:lnSpc>
                          <a:spcPct val="100000"/>
                        </a:lnSpc>
                        <a:spcBef>
                          <a:spcPts val="0"/>
                        </a:spcBef>
                        <a:spcAft>
                          <a:spcPts val="2400"/>
                        </a:spcAft>
                        <a:buClr>
                          <a:srgbClr val="CC66FF"/>
                        </a:buClr>
                        <a:buSzPct val="100000"/>
                        <a:buFont typeface="+mj-lt"/>
                        <a:buAutoNum type="alphaUcPeriod" startAt="3"/>
                        <a:tabLst/>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0104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0261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4752228"/>
            <a:ext cx="1143000" cy="1524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05612372"/>
              </p:ext>
            </p:extLst>
          </p:nvPr>
        </p:nvGraphicFramePr>
        <p:xfrm>
          <a:off x="1706880" y="228600"/>
          <a:ext cx="8778240" cy="6400800"/>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tblGrid>
              <a:tr h="914400">
                <a:tc gridSpan="2">
                  <a:txBody>
                    <a:bodyPr/>
                    <a:lstStyle/>
                    <a:p>
                      <a:pPr algn="ctr"/>
                      <a:r>
                        <a:rPr lang="en-US" sz="3600" kern="1200" dirty="0">
                          <a:solidFill>
                            <a:schemeClr val="tx1"/>
                          </a:solidFill>
                          <a:effectLst>
                            <a:outerShdw blurRad="38100" dist="38100" dir="2700000" algn="tl">
                              <a:srgbClr val="000000">
                                <a:alpha val="43137"/>
                              </a:srgbClr>
                            </a:outerShdw>
                          </a:effectLst>
                        </a:rPr>
                        <a:t>How Does Jesus Compare?</a:t>
                      </a:r>
                      <a:endParaRPr lang="en-US" sz="36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0000"/>
                  </a:ext>
                </a:extLst>
              </a:tr>
              <a:tr h="914400">
                <a:tc>
                  <a:txBody>
                    <a:bodyPr/>
                    <a:lstStyle/>
                    <a:p>
                      <a:pPr algn="ctr"/>
                      <a:r>
                        <a:rPr lang="en-US" sz="3600" b="1" dirty="0">
                          <a:solidFill>
                            <a:srgbClr val="0000CC"/>
                          </a:solidFill>
                        </a:rPr>
                        <a:t>Deity</a:t>
                      </a:r>
                      <a:endParaRPr lang="en-US" sz="3600" b="1" dirty="0">
                        <a:solidFill>
                          <a:srgbClr val="0000CC"/>
                        </a:solidFill>
                        <a:latin typeface="Calibri" panose="020F0502020204030204" pitchFamily="34" charset="0"/>
                      </a:endParaRPr>
                    </a:p>
                  </a:txBody>
                  <a:tcPr anchor="ctr"/>
                </a:tc>
                <a:tc>
                  <a:txBody>
                    <a:bodyPr/>
                    <a:lstStyle/>
                    <a:p>
                      <a:pPr algn="ctr"/>
                      <a:r>
                        <a:rPr lang="en-US" sz="3600" b="1" dirty="0">
                          <a:solidFill>
                            <a:srgbClr val="0000CC"/>
                          </a:solidFill>
                        </a:rPr>
                        <a:t>Tomb Status</a:t>
                      </a:r>
                      <a:endParaRPr lang="en-US" sz="3600" b="1" dirty="0">
                        <a:solidFill>
                          <a:srgbClr val="0000CC"/>
                        </a:solidFill>
                        <a:latin typeface="Calibri" panose="020F0502020204030204" pitchFamily="34" charset="0"/>
                      </a:endParaRPr>
                    </a:p>
                  </a:txBody>
                  <a:tcPr anchor="ctr"/>
                </a:tc>
                <a:extLst>
                  <a:ext uri="{0D108BD9-81ED-4DB2-BD59-A6C34878D82A}">
                    <a16:rowId xmlns:a16="http://schemas.microsoft.com/office/drawing/2014/main" val="808750038"/>
                  </a:ext>
                </a:extLst>
              </a:tr>
              <a:tr h="914400">
                <a:tc>
                  <a:txBody>
                    <a:bodyPr/>
                    <a:lstStyle/>
                    <a:p>
                      <a:pPr marL="227013" indent="0"/>
                      <a:r>
                        <a:rPr lang="en-US" sz="3600" dirty="0"/>
                        <a:t>Confucius</a:t>
                      </a:r>
                      <a:endParaRPr lang="en-US" sz="3600" dirty="0">
                        <a:latin typeface="Calibri" panose="020F0502020204030204" pitchFamily="34" charset="0"/>
                      </a:endParaRPr>
                    </a:p>
                  </a:txBody>
                  <a:tcPr anchor="ctr"/>
                </a:tc>
                <a:tc>
                  <a:txBody>
                    <a:bodyPr/>
                    <a:lstStyle/>
                    <a:p>
                      <a:pPr marL="227013" indent="0" algn="ctr" defTabSz="914400" rtl="0" eaLnBrk="1" latinLnBrk="0" hangingPunct="1"/>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1"/>
                  </a:ext>
                </a:extLst>
              </a:tr>
              <a:tr h="914400">
                <a:tc>
                  <a:txBody>
                    <a:bodyPr/>
                    <a:lstStyle/>
                    <a:p>
                      <a:pPr marL="227013" indent="0" algn="l" defTabSz="914400" rtl="0" eaLnBrk="1" latinLnBrk="0" hangingPunct="1"/>
                      <a:r>
                        <a:rPr lang="en-US" sz="3600" kern="1200" dirty="0">
                          <a:solidFill>
                            <a:schemeClr val="dk1"/>
                          </a:solidFill>
                        </a:rPr>
                        <a:t>Buddha</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2"/>
                  </a:ext>
                </a:extLst>
              </a:tr>
              <a:tr h="914400">
                <a:tc>
                  <a:txBody>
                    <a:bodyPr/>
                    <a:lstStyle/>
                    <a:p>
                      <a:pPr marL="227013" indent="0" algn="l" defTabSz="914400" rtl="0" eaLnBrk="1" latinLnBrk="0" hangingPunct="1"/>
                      <a:r>
                        <a:rPr lang="en-US" sz="3600" kern="1200" dirty="0">
                          <a:solidFill>
                            <a:schemeClr val="dk1"/>
                          </a:solidFill>
                        </a:rPr>
                        <a:t>Mohammed</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914400">
                <a:tc>
                  <a:txBody>
                    <a:bodyPr/>
                    <a:lstStyle/>
                    <a:p>
                      <a:pPr marL="227013" indent="0" algn="l" defTabSz="914400" rtl="0" eaLnBrk="1" latinLnBrk="0" hangingPunct="1"/>
                      <a:r>
                        <a:rPr lang="en-US" sz="3600" kern="1200" dirty="0">
                          <a:solidFill>
                            <a:schemeClr val="dk1"/>
                          </a:solidFill>
                        </a:rPr>
                        <a:t>Jesus</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4800" b="1" kern="1200" dirty="0">
                          <a:solidFill>
                            <a:srgbClr val="0000CC"/>
                          </a:solidFill>
                        </a:rPr>
                        <a:t>***EMPTY***</a:t>
                      </a:r>
                      <a:endParaRPr lang="en-US" sz="3600" b="1" kern="1200" dirty="0">
                        <a:solidFill>
                          <a:srgbClr val="0000CC"/>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4"/>
                  </a:ext>
                </a:extLst>
              </a:tr>
              <a:tr h="914400">
                <a:tc gridSpan="2">
                  <a:txBody>
                    <a:bodyPr/>
                    <a:lstStyle/>
                    <a:p>
                      <a:pPr marL="227013" indent="0" algn="ctr" defTabSz="914400" rtl="0" eaLnBrk="1" latinLnBrk="0" hangingPunct="1"/>
                      <a:r>
                        <a:rPr lang="en-US" sz="2800" kern="1200" dirty="0">
                          <a:solidFill>
                            <a:schemeClr val="dk1"/>
                          </a:solidFill>
                        </a:rPr>
                        <a:t>G.B. Hardy, Countdown</a:t>
                      </a:r>
                      <a:endParaRPr lang="en-US" sz="2800" kern="1200" dirty="0">
                        <a:solidFill>
                          <a:schemeClr val="dk1"/>
                        </a:solidFill>
                        <a:latin typeface="Calibri" panose="020F0502020204030204" pitchFamily="34" charset="0"/>
                        <a:ea typeface="+mn-ea"/>
                        <a:cs typeface="+mn-cs"/>
                      </a:endParaRPr>
                    </a:p>
                  </a:txBody>
                  <a:tcPr anchor="ctr"/>
                </a:tc>
                <a:tc hMerge="1">
                  <a:txBody>
                    <a:bodyPr/>
                    <a:lstStyle/>
                    <a:p>
                      <a:pPr marL="227013" marR="0" indent="0" algn="l" defTabSz="914400" rtl="0" eaLnBrk="1" fontAlgn="auto" latinLnBrk="0" hangingPunct="1">
                        <a:lnSpc>
                          <a:spcPct val="100000"/>
                        </a:lnSpc>
                        <a:spcBef>
                          <a:spcPts val="0"/>
                        </a:spcBef>
                        <a:spcAft>
                          <a:spcPts val="0"/>
                        </a:spcAft>
                        <a:buClrTx/>
                        <a:buSzTx/>
                        <a:buFontTx/>
                        <a:buNone/>
                        <a:tabLst/>
                        <a:defRPr/>
                      </a:pPr>
                      <a:endParaRPr lang="en-US" sz="3600" b="1" kern="1200" dirty="0">
                        <a:solidFill>
                          <a:srgbClr val="0000FF"/>
                        </a:solidFill>
                        <a:latin typeface="Calibri" panose="020F0502020204030204" pitchFamily="34" charset="0"/>
                        <a:ea typeface="+mn-ea"/>
                        <a:cs typeface="+mn-cs"/>
                      </a:endParaRPr>
                    </a:p>
                  </a:txBody>
                  <a:tcPr/>
                </a:tc>
                <a:extLst>
                  <a:ext uri="{0D108BD9-81ED-4DB2-BD59-A6C34878D82A}">
                    <a16:rowId xmlns:a16="http://schemas.microsoft.com/office/drawing/2014/main" val="183498488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ACFF-8339-A56F-039C-CC730794B2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4CAA78-5478-3824-EB48-6DE348CDD2E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1E9B00BB-E421-FA5F-87E6-D985BFB2B7A9}"/>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4CE1173E-5C4E-673D-1873-ECFAFC360BA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30894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BC32-9E91-B405-C26D-997A90DE8A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C9F150B-103F-8EF1-57EE-24CAACE4C4D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38899F3E-5326-49C0-946A-5123D26C4E8E}"/>
              </a:ext>
            </a:extLst>
          </p:cNvPr>
          <p:cNvSpPr>
            <a:spLocks noGrp="1" noChangeArrowheads="1"/>
          </p:cNvSpPr>
          <p:nvPr>
            <p:ph type="body" idx="1"/>
          </p:nvPr>
        </p:nvSpPr>
        <p:spPr>
          <a:xfrm>
            <a:off x="609600" y="2285999"/>
            <a:ext cx="749808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DACEFEBF-77E7-CF18-8AD0-528E11F2DE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0406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34001" y="228600"/>
            <a:ext cx="1295400"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045928" y="4681842"/>
            <a:ext cx="1412271" cy="880758"/>
          </a:xfrm>
          <a:prstGeom prst="rect">
            <a:avLst/>
          </a:prstGeom>
        </p:spPr>
      </p:pic>
    </p:spTree>
    <p:extLst>
      <p:ext uri="{BB962C8B-B14F-4D97-AF65-F5344CB8AC3E}">
        <p14:creationId xmlns:p14="http://schemas.microsoft.com/office/powerpoint/2010/main" val="393034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FEE1-DB78-B8F4-D51B-A7A27C3336A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0F744023-B874-D537-34F5-4F99D1E7255F}"/>
              </a:ext>
            </a:extLst>
          </p:cNvPr>
          <p:cNvSpPr>
            <a:spLocks noGrp="1" noChangeArrowheads="1"/>
          </p:cNvSpPr>
          <p:nvPr>
            <p:ph type="body" idx="1"/>
          </p:nvPr>
        </p:nvSpPr>
        <p:spPr>
          <a:xfrm>
            <a:off x="609600" y="16002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“It was then that Herod went down from Judea to Caesarea, and tarried there. This was also a standard procedure for the ruler of Judea following the Passover. Once again Luke proved his Jewishness by showing that from Jerusalem one always goes down. The king tarried in Caesarea because the city was the political capital and Roman headquarters for Judea.”</a:t>
            </a:r>
          </a:p>
        </p:txBody>
      </p:sp>
      <p:sp>
        <p:nvSpPr>
          <p:cNvPr id="4" name="Text Box 5">
            <a:extLst>
              <a:ext uri="{FF2B5EF4-FFF2-40B4-BE49-F238E27FC236}">
                <a16:creationId xmlns:a16="http://schemas.microsoft.com/office/drawing/2014/main" id="{B2E4D3E9-2B26-B317-15BB-058B64727D54}"/>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277</a:t>
            </a:r>
          </a:p>
        </p:txBody>
      </p:sp>
      <p:pic>
        <p:nvPicPr>
          <p:cNvPr id="5" name="Picture 4">
            <a:extLst>
              <a:ext uri="{FF2B5EF4-FFF2-40B4-BE49-F238E27FC236}">
                <a16:creationId xmlns:a16="http://schemas.microsoft.com/office/drawing/2014/main" id="{7D0A9EF8-2A83-B7BE-15A8-110BD20E5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8C1A1F7-BA25-F0F7-902D-9CE4DCFA1E9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20410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304800"/>
            <a:ext cx="7772400" cy="609600"/>
          </a:xfrm>
        </p:spPr>
        <p:txBody>
          <a:bodyPr/>
          <a:lstStyle/>
          <a:p>
            <a:r>
              <a:rPr lang="en-US" altLang="en-US" sz="4000" dirty="0">
                <a:solidFill>
                  <a:srgbClr val="00FFFF"/>
                </a:solidFill>
                <a:latin typeface="Arial" panose="020B0604020202020204" pitchFamily="34" charset="0"/>
                <a:cs typeface="Arial" panose="020B060402020202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1752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tx1"/>
                          </a:solidFill>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010401" y="2114552"/>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88BB-4DCD-DF7E-C88B-AB5D93165B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B83F8B-7208-CDFC-52BE-5CAB5649CCD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A8730135-97D9-A5B8-5E79-FAE71B0AA85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49B69D2B-8425-094C-D8CC-2CE887345BC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17415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9934-1A43-B79E-735E-34D6FF0FF0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3281B3-2760-6978-0694-F6EE21F2C9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2BF5BC44-B24E-0EF7-614E-5118524BF493}"/>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C2F5ABF5-0348-5BC3-B862-54BA6FB2BB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990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354A-7B22-3408-52E8-C27767ACDA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3F51E2-3D8C-434F-1208-8A10555D940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D12DD885-9185-E869-4E6A-6512A0021D65}"/>
              </a:ext>
            </a:extLst>
          </p:cNvPr>
          <p:cNvSpPr>
            <a:spLocks noGrp="1" noChangeArrowheads="1"/>
          </p:cNvSpPr>
          <p:nvPr>
            <p:ph type="body" idx="1"/>
          </p:nvPr>
        </p:nvSpPr>
        <p:spPr>
          <a:xfrm>
            <a:off x="609600" y="1981200"/>
            <a:ext cx="786384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05FF68D6-9EF6-D81C-4D0D-3C703C5CF6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89280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296400" y="3886200"/>
            <a:ext cx="7620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92908846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763E-0F1D-091B-0A75-596D173A9F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89727EF-B465-941C-3D35-C7052740588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pic>
        <p:nvPicPr>
          <p:cNvPr id="2" name="Picture 1">
            <a:extLst>
              <a:ext uri="{FF2B5EF4-FFF2-40B4-BE49-F238E27FC236}">
                <a16:creationId xmlns:a16="http://schemas.microsoft.com/office/drawing/2014/main" id="{6A5B2F96-FB1E-C8C1-F686-428490C8CF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161795" name="Rectangle 3">
            <a:extLst>
              <a:ext uri="{FF2B5EF4-FFF2-40B4-BE49-F238E27FC236}">
                <a16:creationId xmlns:a16="http://schemas.microsoft.com/office/drawing/2014/main" id="{12CB81C5-50B8-09B8-3425-29EE1E1BC99A}"/>
              </a:ext>
            </a:extLst>
          </p:cNvPr>
          <p:cNvSpPr>
            <a:spLocks noGrp="1" noChangeArrowheads="1"/>
          </p:cNvSpPr>
          <p:nvPr>
            <p:ph type="body" idx="1"/>
          </p:nvPr>
        </p:nvSpPr>
        <p:spPr>
          <a:xfrm>
            <a:off x="609600" y="1981200"/>
            <a:ext cx="841248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spTree>
    <p:extLst>
      <p:ext uri="{BB962C8B-B14F-4D97-AF65-F5344CB8AC3E}">
        <p14:creationId xmlns:p14="http://schemas.microsoft.com/office/powerpoint/2010/main" val="150753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ADA3-9C70-D688-2641-D3BFED0B9AE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DC12BD-720F-89EF-D625-37A357BB38A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CE95A19-2987-A223-57B6-ADB5B729A736}"/>
              </a:ext>
            </a:extLst>
          </p:cNvPr>
          <p:cNvSpPr>
            <a:spLocks noGrp="1" noChangeArrowheads="1"/>
          </p:cNvSpPr>
          <p:nvPr>
            <p:ph type="body" idx="1"/>
          </p:nvPr>
        </p:nvSpPr>
        <p:spPr>
          <a:xfrm>
            <a:off x="609600" y="1981200"/>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B45EA8EB-500C-772F-E927-A6E298B79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805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D2A6-5F1B-8E0C-CF5F-29BE26A9A0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6C58D68-4034-EC66-6341-69404815B3C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76E1385-829C-0C4F-219F-FF830CEAF1E7}"/>
              </a:ext>
            </a:extLst>
          </p:cNvPr>
          <p:cNvSpPr>
            <a:spLocks noGrp="1" noChangeArrowheads="1"/>
          </p:cNvSpPr>
          <p:nvPr>
            <p:ph type="body" idx="1"/>
          </p:nvPr>
        </p:nvSpPr>
        <p:spPr>
          <a:xfrm>
            <a:off x="609600" y="1981200"/>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ED0438AE-8B7A-4E76-0A3A-0327E4EC9BE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69314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DC52-1E88-3260-E36B-950553DA1F6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43F74A-85D2-AA11-7BC4-E78E8A2FBAF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721982DA-1CF2-0CC7-4242-ECD5373D4AEC}"/>
              </a:ext>
            </a:extLst>
          </p:cNvPr>
          <p:cNvSpPr>
            <a:spLocks noGrp="1" noChangeArrowheads="1"/>
          </p:cNvSpPr>
          <p:nvPr>
            <p:ph type="body" idx="1"/>
          </p:nvPr>
        </p:nvSpPr>
        <p:spPr>
          <a:xfrm>
            <a:off x="609600" y="2285999"/>
            <a:ext cx="749808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398CF80B-84A5-72A2-08B7-4713FD00C61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86192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13B7CED-3C5A-4CC9-A525-6A5F1B2D8EB6}"/>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PAST</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4339" name="Rectangle 3">
            <a:extLst>
              <a:ext uri="{FF2B5EF4-FFF2-40B4-BE49-F238E27FC236}">
                <a16:creationId xmlns:a16="http://schemas.microsoft.com/office/drawing/2014/main" id="{13A59833-D486-4CBF-BA89-E62A2DDA1067}"/>
              </a:ext>
            </a:extLst>
          </p:cNvPr>
          <p:cNvSpPr>
            <a:spLocks noGrp="1" noChangeArrowheads="1"/>
          </p:cNvSpPr>
          <p:nvPr>
            <p:ph type="body" idx="1"/>
          </p:nvPr>
        </p:nvSpPr>
        <p:spPr>
          <a:xfrm>
            <a:off x="609600" y="1600200"/>
            <a:ext cx="10972800" cy="4876800"/>
          </a:xfrm>
        </p:spPr>
        <p:txBody>
          <a:bodyPr/>
          <a:lstStyle/>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Witnessed creation (Job 38:7)</a:t>
            </a:r>
          </a:p>
          <a:p>
            <a:pPr marL="971550" lvl="2" indent="-514350">
              <a:lnSpc>
                <a:spcPct val="100000"/>
              </a:lnSpc>
              <a:spcBef>
                <a:spcPts val="0"/>
              </a:spcBef>
              <a:spcAft>
                <a:spcPts val="9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Brought judgment (Gen 19:22; Acts 12:22-23)</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Accompanied the Law (Gal 3:19)</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births of John and Christ (Luke 1:11-13, 26-27)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Strengthened Christ (Matt 4:11)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resurrection (Matt 28:1-7)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Observed Ascension (Acts 1:11)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Brought messages (Luke 1:13)</a:t>
            </a:r>
          </a:p>
        </p:txBody>
      </p:sp>
      <p:pic>
        <p:nvPicPr>
          <p:cNvPr id="2" name="Picture 1">
            <a:extLst>
              <a:ext uri="{FF2B5EF4-FFF2-40B4-BE49-F238E27FC236}">
                <a16:creationId xmlns:a16="http://schemas.microsoft.com/office/drawing/2014/main" id="{23BF07E4-1FCA-B379-C3F2-85DCE42EA211}"/>
              </a:ext>
            </a:extLst>
          </p:cNvPr>
          <p:cNvPicPr>
            <a:picLocks noChangeAspect="1"/>
          </p:cNvPicPr>
          <p:nvPr/>
        </p:nvPicPr>
        <p:blipFill>
          <a:blip r:embed="rId2"/>
          <a:stretch>
            <a:fillRect/>
          </a:stretch>
        </p:blipFill>
        <p:spPr>
          <a:xfrm>
            <a:off x="10376916" y="76200"/>
            <a:ext cx="1205484" cy="914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BCD92474-4F70-427C-B44F-854FFEA10E3A}"/>
              </a:ext>
            </a:extLst>
          </p:cNvPr>
          <p:cNvSpPr>
            <a:spLocks noGrp="1" noChangeArrowheads="1"/>
          </p:cNvSpPr>
          <p:nvPr>
            <p:ph type="body" idx="1"/>
          </p:nvPr>
        </p:nvSpPr>
        <p:spPr>
          <a:xfrm>
            <a:off x="1752600" y="1600201"/>
            <a:ext cx="8713788" cy="3657599"/>
          </a:xfrm>
        </p:spPr>
        <p:txBody>
          <a:bodyPr/>
          <a:lstStyle/>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Rapture (1 Thess. 4:16)</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Judged by humans (1 Cor 6:3)</a:t>
            </a:r>
          </a:p>
          <a:p>
            <a:pPr marL="971550" lvl="2" indent="-514350">
              <a:lnSpc>
                <a:spcPct val="100000"/>
              </a:lnSpc>
              <a:spcBef>
                <a:spcPts val="0"/>
              </a:spcBef>
              <a:spcAft>
                <a:spcPts val="18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Tribulation judgments (Rev 8:2; 16:1)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Return of Christ (Matt 24:31; 25:31)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Bind Satan (Rev 20:1-2)</a:t>
            </a:r>
          </a:p>
        </p:txBody>
      </p:sp>
      <p:pic>
        <p:nvPicPr>
          <p:cNvPr id="4" name="Picture 3">
            <a:extLst>
              <a:ext uri="{FF2B5EF4-FFF2-40B4-BE49-F238E27FC236}">
                <a16:creationId xmlns:a16="http://schemas.microsoft.com/office/drawing/2014/main" id="{C384CBDF-750D-D148-FEA3-7E329A273AF4}"/>
              </a:ext>
            </a:extLst>
          </p:cNvPr>
          <p:cNvPicPr>
            <a:picLocks noChangeAspect="1"/>
          </p:cNvPicPr>
          <p:nvPr/>
        </p:nvPicPr>
        <p:blipFill>
          <a:blip r:embed="rId2"/>
          <a:stretch>
            <a:fillRect/>
          </a:stretch>
        </p:blipFill>
        <p:spPr>
          <a:xfrm>
            <a:off x="10376916" y="76200"/>
            <a:ext cx="1205484" cy="914400"/>
          </a:xfrm>
          <a:prstGeom prst="rect">
            <a:avLst/>
          </a:prstGeom>
        </p:spPr>
      </p:pic>
      <p:sp>
        <p:nvSpPr>
          <p:cNvPr id="5" name="Rectangle 2">
            <a:extLst>
              <a:ext uri="{FF2B5EF4-FFF2-40B4-BE49-F238E27FC236}">
                <a16:creationId xmlns:a16="http://schemas.microsoft.com/office/drawing/2014/main" id="{CBF63990-7586-7A21-B930-CF61EB9FE385}"/>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FUTURE</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83319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5530B-D039-8DD2-F9A1-5979B8A8BC92}"/>
              </a:ext>
            </a:extLst>
          </p:cNvPr>
          <p:cNvPicPr>
            <a:picLocks noChangeAspect="1"/>
          </p:cNvPicPr>
          <p:nvPr/>
        </p:nvPicPr>
        <p:blipFill>
          <a:blip r:embed="rId2"/>
          <a:stretch>
            <a:fillRect/>
          </a:stretch>
        </p:blipFill>
        <p:spPr>
          <a:xfrm>
            <a:off x="1816100" y="263046"/>
            <a:ext cx="8559799" cy="6331907"/>
          </a:xfrm>
          <a:prstGeom prst="rect">
            <a:avLst/>
          </a:prstGeom>
        </p:spPr>
      </p:pic>
    </p:spTree>
    <p:extLst>
      <p:ext uri="{BB962C8B-B14F-4D97-AF65-F5344CB8AC3E}">
        <p14:creationId xmlns:p14="http://schemas.microsoft.com/office/powerpoint/2010/main" val="129276097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734594" y="152400"/>
            <a:ext cx="4722812" cy="82296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 and Pride</a:t>
            </a:r>
          </a:p>
        </p:txBody>
      </p:sp>
      <p:sp>
        <p:nvSpPr>
          <p:cNvPr id="21509" name="Rectangle 3"/>
          <p:cNvSpPr>
            <a:spLocks noGrp="1" noChangeArrowheads="1"/>
          </p:cNvSpPr>
          <p:nvPr>
            <p:ph type="body" idx="1"/>
          </p:nvPr>
        </p:nvSpPr>
        <p:spPr>
          <a:xfrm>
            <a:off x="609600" y="1600200"/>
            <a:ext cx="7391400" cy="4343400"/>
          </a:xfrm>
        </p:spPr>
        <p:txBody>
          <a:bodyPr/>
          <a:lstStyle/>
          <a:p>
            <a:pPr marL="457200" indent="-457200">
              <a:spcBef>
                <a:spcPts val="0"/>
              </a:spcBef>
              <a:spcAft>
                <a:spcPts val="2400"/>
              </a:spcAft>
              <a:buClr>
                <a:srgbClr val="FF99FF"/>
              </a:buClr>
            </a:pPr>
            <a:r>
              <a:rPr lang="en-US" altLang="en-US" sz="3200" dirty="0" err="1"/>
              <a:t>Prov</a:t>
            </a:r>
            <a:r>
              <a:rPr lang="en-US" altLang="en-US" sz="3200" dirty="0"/>
              <a:t> 16:18</a:t>
            </a:r>
          </a:p>
          <a:p>
            <a:pPr marL="457200" indent="-457200">
              <a:spcBef>
                <a:spcPts val="0"/>
              </a:spcBef>
              <a:spcAft>
                <a:spcPts val="2400"/>
              </a:spcAft>
              <a:buClr>
                <a:srgbClr val="FF99FF"/>
              </a:buClr>
            </a:pPr>
            <a:r>
              <a:rPr lang="en-US" altLang="en-US" sz="3200" dirty="0"/>
              <a:t>Isa 14:12-15; </a:t>
            </a:r>
            <a:r>
              <a:rPr lang="en-US" altLang="en-US" sz="3200" dirty="0" err="1"/>
              <a:t>Ezek</a:t>
            </a:r>
            <a:r>
              <a:rPr lang="en-US" altLang="en-US" sz="3200" dirty="0"/>
              <a:t> 28:12-17</a:t>
            </a:r>
          </a:p>
          <a:p>
            <a:pPr marL="457200" indent="-457200">
              <a:spcBef>
                <a:spcPts val="0"/>
              </a:spcBef>
              <a:spcAft>
                <a:spcPts val="2400"/>
              </a:spcAft>
              <a:buClr>
                <a:srgbClr val="FF99FF"/>
              </a:buClr>
            </a:pPr>
            <a:r>
              <a:rPr lang="en-US" altLang="en-US" sz="3200" dirty="0"/>
              <a:t>1 Tim 3:6</a:t>
            </a:r>
          </a:p>
          <a:p>
            <a:pPr marL="457200" indent="-457200">
              <a:spcBef>
                <a:spcPts val="0"/>
              </a:spcBef>
              <a:spcAft>
                <a:spcPts val="2400"/>
              </a:spcAft>
              <a:buClr>
                <a:srgbClr val="FF99FF"/>
              </a:buClr>
            </a:pPr>
            <a:r>
              <a:rPr lang="en-US" altLang="en-US" sz="3200" dirty="0"/>
              <a:t>Acts 12:21-23</a:t>
            </a:r>
          </a:p>
          <a:p>
            <a:pPr marL="457200" indent="-457200">
              <a:spcBef>
                <a:spcPts val="0"/>
              </a:spcBef>
              <a:spcAft>
                <a:spcPts val="2400"/>
              </a:spcAft>
              <a:buClr>
                <a:srgbClr val="FF99FF"/>
              </a:buClr>
            </a:pPr>
            <a:r>
              <a:rPr lang="en-US" altLang="en-US" sz="3200" dirty="0"/>
              <a:t>2 Cor 12:7</a:t>
            </a:r>
          </a:p>
          <a:p>
            <a:pPr marL="457200" indent="-457200">
              <a:spcBef>
                <a:spcPts val="0"/>
              </a:spcBef>
              <a:spcAft>
                <a:spcPts val="2400"/>
              </a:spcAft>
              <a:buClr>
                <a:srgbClr val="FF99FF"/>
              </a:buClr>
            </a:pPr>
            <a:r>
              <a:rPr lang="en-US" altLang="en-US" sz="3200" dirty="0"/>
              <a:t>1 Pet 5:5</a:t>
            </a:r>
          </a:p>
        </p:txBody>
      </p:sp>
      <p:pic>
        <p:nvPicPr>
          <p:cNvPr id="6" name="Picture 4" descr="C:\DAN43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35354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637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1524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Hall of the Humbled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dirty="0">
                <a:solidFill>
                  <a:srgbClr val="FFFFCC"/>
                </a:solidFill>
                <a:latin typeface="+mn-lt"/>
                <a:ea typeface="+mn-ea"/>
                <a:cs typeface="+mn-cs"/>
              </a:rPr>
              <a:t>(Prov. 16:18; 1 Peter 5:5)</a:t>
            </a:r>
          </a:p>
        </p:txBody>
      </p:sp>
      <p:sp>
        <p:nvSpPr>
          <p:cNvPr id="13315" name="Rectangle 3"/>
          <p:cNvSpPr>
            <a:spLocks noGrp="1" noChangeArrowheads="1"/>
          </p:cNvSpPr>
          <p:nvPr>
            <p:ph type="body" idx="1"/>
          </p:nvPr>
        </p:nvSpPr>
        <p:spPr>
          <a:xfrm>
            <a:off x="609600" y="1600201"/>
            <a:ext cx="8686800" cy="2895599"/>
          </a:xfrm>
        </p:spPr>
        <p:txBody>
          <a:bodyPr/>
          <a:lstStyle/>
          <a:p>
            <a:pPr marL="457200" indent="-457200">
              <a:spcBef>
                <a:spcPts val="0"/>
              </a:spcBef>
              <a:spcAft>
                <a:spcPts val="2400"/>
              </a:spcAft>
              <a:buClr>
                <a:srgbClr val="FF99FF"/>
              </a:buClr>
            </a:pPr>
            <a:r>
              <a:rPr lang="en-US" altLang="en-US" sz="3200" dirty="0"/>
              <a:t>Satan (Isa. 14:12-15; Ezek. 28:12-17; 1 Tim. 3:6)</a:t>
            </a:r>
          </a:p>
          <a:p>
            <a:pPr marL="457200" indent="-457200">
              <a:spcBef>
                <a:spcPts val="0"/>
              </a:spcBef>
              <a:spcAft>
                <a:spcPts val="2400"/>
              </a:spcAft>
              <a:buClr>
                <a:srgbClr val="FF99FF"/>
              </a:buClr>
            </a:pPr>
            <a:r>
              <a:rPr lang="en-US" altLang="en-US" sz="3200" dirty="0"/>
              <a:t>Uzziah (2 Chron. 26:16)</a:t>
            </a:r>
          </a:p>
          <a:p>
            <a:pPr marL="457200" indent="-457200">
              <a:spcBef>
                <a:spcPts val="0"/>
              </a:spcBef>
              <a:spcAft>
                <a:spcPts val="2400"/>
              </a:spcAft>
              <a:buClr>
                <a:srgbClr val="FF99FF"/>
              </a:buClr>
            </a:pPr>
            <a:r>
              <a:rPr lang="en-US" altLang="en-US" sz="3200" dirty="0"/>
              <a:t>Herod (Acts 12:20-23)</a:t>
            </a:r>
          </a:p>
          <a:p>
            <a:pPr marL="457200" indent="-457200">
              <a:spcBef>
                <a:spcPts val="0"/>
              </a:spcBef>
              <a:spcAft>
                <a:spcPts val="2400"/>
              </a:spcAft>
              <a:buClr>
                <a:srgbClr val="FF99FF"/>
              </a:buClr>
            </a:pPr>
            <a:r>
              <a:rPr lang="en-US" altLang="en-US" sz="3200" dirty="0"/>
              <a:t>Paul (2 Cor. 12:1-10)</a:t>
            </a:r>
          </a:p>
        </p:txBody>
      </p:sp>
      <p:pic>
        <p:nvPicPr>
          <p:cNvPr id="2" name="Picture 4" descr="C:\DAN437.TIF">
            <a:extLst>
              <a:ext uri="{FF2B5EF4-FFF2-40B4-BE49-F238E27FC236}">
                <a16:creationId xmlns:a16="http://schemas.microsoft.com/office/drawing/2014/main" id="{D4D5143C-EAD4-6C01-D46A-04A71535B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35354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173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E6BC-B80B-C03F-2147-C9D6B2AB8B0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3CA0E64-37FF-E714-FEAF-4C792EFEB3E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dirty="0">
                <a:effectLst>
                  <a:outerShdw blurRad="38100" dist="38100" dir="2700000" algn="tl">
                    <a:srgbClr val="000000">
                      <a:alpha val="43137"/>
                    </a:srgbClr>
                  </a:outerShdw>
                </a:effectLst>
              </a:rPr>
              <a:t>“As a result, Agrippa was eaten of worms. The Greek expression is </a:t>
            </a:r>
            <a:r>
              <a:rPr lang="en-US" i="1" dirty="0" err="1">
                <a:effectLst>
                  <a:outerShdw blurRad="38100" dist="38100" dir="2700000" algn="tl">
                    <a:srgbClr val="000000">
                      <a:alpha val="43137"/>
                    </a:srgbClr>
                  </a:outerShdw>
                </a:effectLst>
              </a:rPr>
              <a:t>genomenos</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skōlēkobrōtos</a:t>
            </a:r>
            <a:r>
              <a:rPr lang="en-US" dirty="0">
                <a:effectLst>
                  <a:outerShdw blurRad="38100" dist="38100" dir="2700000" algn="tl">
                    <a:srgbClr val="000000">
                      <a:alpha val="43137"/>
                    </a:srgbClr>
                  </a:outerShdw>
                </a:effectLst>
              </a:rPr>
              <a:t> and literally means ‘becoming worm-eaten.’ Robertson notes: ‘The word </a:t>
            </a:r>
            <a:r>
              <a:rPr lang="en-US" i="1" dirty="0" err="1">
                <a:effectLst>
                  <a:outerShdw blurRad="38100" dist="38100" dir="2700000" algn="tl">
                    <a:srgbClr val="000000">
                      <a:alpha val="43137"/>
                    </a:srgbClr>
                  </a:outerShdw>
                </a:effectLst>
              </a:rPr>
              <a:t>skóléx</a:t>
            </a:r>
            <a:r>
              <a:rPr lang="en-US" dirty="0">
                <a:effectLst>
                  <a:outerShdw blurRad="38100" dist="38100" dir="2700000" algn="tl">
                    <a:srgbClr val="000000">
                      <a:alpha val="43137"/>
                    </a:srgbClr>
                  </a:outerShdw>
                </a:effectLst>
              </a:rPr>
              <a:t> was used of intestinal worms and Herodotus . . . describes </a:t>
            </a:r>
            <a:r>
              <a:rPr lang="en-US" i="1" dirty="0" err="1">
                <a:effectLst>
                  <a:outerShdw blurRad="38100" dist="38100" dir="2700000" algn="tl">
                    <a:srgbClr val="000000">
                      <a:alpha val="43137"/>
                    </a:srgbClr>
                  </a:outerShdw>
                </a:effectLst>
              </a:rPr>
              <a:t>Pheretima</a:t>
            </a:r>
            <a:r>
              <a:rPr lang="en-US" dirty="0">
                <a:effectLst>
                  <a:outerShdw blurRad="38100" dist="38100" dir="2700000" algn="tl">
                    <a:srgbClr val="000000">
                      <a:alpha val="43137"/>
                    </a:srgbClr>
                  </a:outerShdw>
                </a:effectLst>
              </a:rPr>
              <a:t>, Queen of Cyrene, as having swarms of worms which ate her flesh while still alive.’ In other words, Agrippa died of acute intestinal problems. This was not an uncommon way for someone to die in ancient times. Josephus described the death as occurring five days after the painful stomach condition started, stating ‘that the rotting of his flesh produced worms, an item in harmony with the narrative of Luke.’”</a:t>
            </a:r>
          </a:p>
        </p:txBody>
      </p:sp>
      <p:sp>
        <p:nvSpPr>
          <p:cNvPr id="4" name="Text Box 5">
            <a:extLst>
              <a:ext uri="{FF2B5EF4-FFF2-40B4-BE49-F238E27FC236}">
                <a16:creationId xmlns:a16="http://schemas.microsoft.com/office/drawing/2014/main" id="{52A2A31A-323C-F7F0-3841-FDC9078DA26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278-79</a:t>
            </a:r>
          </a:p>
        </p:txBody>
      </p:sp>
      <p:pic>
        <p:nvPicPr>
          <p:cNvPr id="5" name="Picture 4">
            <a:extLst>
              <a:ext uri="{FF2B5EF4-FFF2-40B4-BE49-F238E27FC236}">
                <a16:creationId xmlns:a16="http://schemas.microsoft.com/office/drawing/2014/main" id="{6A6A2A90-E641-8F42-6996-F1484B48F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CCA8AA7-86BB-573D-AE17-CF5EE7DA542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3947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FB06-5BBC-F951-8106-48E5BAF463A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71AA362-FF79-04CE-DB41-4FD8D62DF577}"/>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Herod (18-23)</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22B41750-FF5C-8A8A-95EA-4BB96CBDEFC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50D3D867-8CB2-DB1F-D5BC-04F1B97524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0322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40B0-412C-4076-31A5-87D8C2755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D8219E-385A-B068-4714-6739A87EFC2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AD1BBCBA-9DA3-E0B0-6210-DC0EFD63D661}"/>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ADB5B67B-34B4-1ACD-A051-F4858946FD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1743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EB3C-52D1-63ED-A686-2AB1F4B583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B9809FD-643A-F8CA-0E0A-FFE43C5C27A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800DE0AA-8A2A-1FF9-0D26-64FC463C9CDA}"/>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C3A7BF6C-0695-141C-94F4-F53DB58EA7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98082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2"/>
            <a:ext cx="10972800" cy="4588737"/>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“John Mark played a minor role in the book of Acts, but a major role in the history of the church in that he wrote the Gospel of Mark. He had two names: John, which in Hebrew is </a:t>
            </a:r>
            <a:r>
              <a:rPr lang="en-US" sz="3200" i="1" dirty="0" err="1">
                <a:effectLst>
                  <a:outerShdw blurRad="38100" dist="38100" dir="2700000" algn="tl">
                    <a:srgbClr val="000000">
                      <a:alpha val="43137"/>
                    </a:srgbClr>
                  </a:outerShdw>
                </a:effectLst>
              </a:rPr>
              <a:t>Yochanan</a:t>
            </a:r>
            <a:r>
              <a:rPr lang="en-US" sz="3200" dirty="0">
                <a:effectLst>
                  <a:outerShdw blurRad="38100" dist="38100" dir="2700000" algn="tl">
                    <a:srgbClr val="000000">
                      <a:alpha val="43137"/>
                    </a:srgbClr>
                  </a:outerShdw>
                </a:effectLst>
              </a:rPr>
              <a:t>, and Mark or Marcus, his Latin name. He probably also had a Greek name, but it was not given. According to Colossians 4:10, John Mark was a cousin of Barnabas. He was best known among the Romans, and it was for them that he wrote his Gospel. This is also the reason that he was better known by his Latin name, Mark, rather than his Jewish name of </a:t>
            </a:r>
            <a:r>
              <a:rPr lang="en-US" sz="3200" i="1" dirty="0" err="1">
                <a:effectLst>
                  <a:outerShdw blurRad="38100" dist="38100" dir="2700000" algn="tl">
                    <a:srgbClr val="000000">
                      <a:alpha val="43137"/>
                    </a:srgbClr>
                  </a:outerShdw>
                </a:effectLst>
              </a:rPr>
              <a:t>Yochanan</a:t>
            </a:r>
            <a:r>
              <a:rPr lang="en-US" sz="3200" dirty="0">
                <a:effectLst>
                  <a:outerShdw blurRad="38100" dist="38100" dir="2700000" algn="tl">
                    <a:srgbClr val="000000">
                      <a:alpha val="43137"/>
                    </a:srgbClr>
                  </a:outerShdw>
                </a:effectLst>
              </a:rPr>
              <a:t> (or John).”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273-74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6383-431C-10B5-07DE-98DEDCC8228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E50106-D274-6A0A-3E1F-73A04B98504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7FF9A8AD-DAA4-EC0D-715C-00B84C053A9F}"/>
              </a:ext>
            </a:extLst>
          </p:cNvPr>
          <p:cNvSpPr>
            <a:spLocks noGrp="1" noChangeArrowheads="1"/>
          </p:cNvSpPr>
          <p:nvPr>
            <p:ph type="body" idx="1"/>
          </p:nvPr>
        </p:nvSpPr>
        <p:spPr>
          <a:xfrm>
            <a:off x="609600" y="2285999"/>
            <a:ext cx="740664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BDCAC76E-0A75-84DB-B316-8D9B3573145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60421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78887A62-8C20-3858-C270-3475B5271739}"/>
              </a:ext>
            </a:extLst>
          </p:cNvPr>
          <p:cNvSpPr>
            <a:spLocks noChangeArrowheads="1"/>
          </p:cNvSpPr>
          <p:nvPr/>
        </p:nvSpPr>
        <p:spPr bwMode="auto">
          <a:xfrm>
            <a:off x="9144000" y="4648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61628761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F15C-A25E-4F5E-58B4-2E1135806C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C7C6BB-C3E2-3755-96C7-9CD6C225F69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E00B036C-53D5-575C-9CE3-6AE6D2D4CE43}"/>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4C1E060-C5AE-B2FE-5CB2-5D45ACED74E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91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E60B-E8AE-32E2-A63B-81365A5AEBE4}"/>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71884C2-D883-A2A5-06EF-7AB23EB43FDB}"/>
              </a:ext>
            </a:extLst>
          </p:cNvPr>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“John Mark appears a total of eight times in the New Testament: Acts 12:12, 25; 15:37, 39; Colossians 4:10; II Timothy 4:11; Philemon 24; and I Peter 5:13. </a:t>
            </a:r>
            <a:r>
              <a:rPr lang="en-US" sz="3200">
                <a:effectLst>
                  <a:outerShdw blurRad="38100" dist="38100" dir="2700000" algn="tl">
                    <a:srgbClr val="000000">
                      <a:alpha val="43137"/>
                    </a:srgbClr>
                  </a:outerShdw>
                </a:effectLst>
              </a:rPr>
              <a:t>In I Peter 5:13, </a:t>
            </a:r>
            <a:r>
              <a:rPr lang="en-US" sz="3200" dirty="0">
                <a:effectLst>
                  <a:outerShdw blurRad="38100" dist="38100" dir="2700000" algn="tl">
                    <a:srgbClr val="000000">
                      <a:alpha val="43137"/>
                    </a:srgbClr>
                  </a:outerShdw>
                </a:effectLst>
              </a:rPr>
              <a:t>Peter referred to Mark as his ‘son,’ which means Peter was the one who led Mark to the Lord. Subsequently, Mark became his disciple.”</a:t>
            </a:r>
          </a:p>
        </p:txBody>
      </p:sp>
      <p:sp>
        <p:nvSpPr>
          <p:cNvPr id="4" name="Text Box 5">
            <a:extLst>
              <a:ext uri="{FF2B5EF4-FFF2-40B4-BE49-F238E27FC236}">
                <a16:creationId xmlns:a16="http://schemas.microsoft.com/office/drawing/2014/main" id="{CC2CCD8B-9CAD-2433-125D-3A447C8F1344}"/>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273-74</a:t>
            </a:r>
          </a:p>
        </p:txBody>
      </p:sp>
      <p:pic>
        <p:nvPicPr>
          <p:cNvPr id="5" name="Picture 4">
            <a:extLst>
              <a:ext uri="{FF2B5EF4-FFF2-40B4-BE49-F238E27FC236}">
                <a16:creationId xmlns:a16="http://schemas.microsoft.com/office/drawing/2014/main" id="{3588DAF3-9854-A78C-B644-52F643BDE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02977CE-5A0E-0653-53A5-AF15D705968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3292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CD07-FF6F-748B-EBBA-12A954BDB7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AC900F-D71E-CA69-2939-D87522A1BC19}"/>
              </a:ext>
            </a:extLst>
          </p:cNvPr>
          <p:cNvPicPr>
            <a:picLocks noChangeAspect="1"/>
          </p:cNvPicPr>
          <p:nvPr/>
        </p:nvPicPr>
        <p:blipFill>
          <a:blip r:embed="rId2"/>
          <a:srcRect t="1167" r="6144" b="1167"/>
          <a:stretch/>
        </p:blipFill>
        <p:spPr>
          <a:xfrm>
            <a:off x="4465245" y="228600"/>
            <a:ext cx="326151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967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377B0-0A8A-F321-9F7F-9EC385182DE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8F0936-A219-0ED8-2408-0662A1977EE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EFB73D45-0079-5310-3AD8-6B602B3F8F2B}"/>
              </a:ext>
            </a:extLst>
          </p:cNvPr>
          <p:cNvSpPr>
            <a:spLocks noGrp="1" noChangeArrowheads="1"/>
          </p:cNvSpPr>
          <p:nvPr>
            <p:ph type="body" idx="1"/>
          </p:nvPr>
        </p:nvSpPr>
        <p:spPr>
          <a:xfrm>
            <a:off x="609600" y="2285999"/>
            <a:ext cx="749808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1BB3BA38-0C4B-8765-7FF6-0AC0AEFABC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4025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10573</TotalTime>
  <Words>2386</Words>
  <Application>Microsoft Office PowerPoint</Application>
  <PresentationFormat>Widescreen</PresentationFormat>
  <Paragraphs>288</Paragraphs>
  <Slides>65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Corbel</vt:lpstr>
      <vt:lpstr>Times New Roman</vt:lpstr>
      <vt:lpstr>Wingdings</vt:lpstr>
      <vt:lpstr>Office Theme</vt:lpstr>
      <vt:lpstr>PowerPoint Presentation</vt:lpstr>
      <vt:lpstr>Acts 12:1-25 4th Persecution of Jerusalem Church</vt:lpstr>
      <vt:lpstr>PowerPoint Presentation</vt:lpstr>
      <vt:lpstr>Acts 12:12-17 Peter’s Arrival at Mary’s House</vt:lpstr>
      <vt:lpstr>Acts 12:12-17 Peter’s Arrival at Mary’s House</vt:lpstr>
      <vt:lpstr>PowerPoint Presentation</vt:lpstr>
      <vt:lpstr>PowerPoint Presentation</vt:lpstr>
      <vt:lpstr>PowerPoint Presentation</vt:lpstr>
      <vt:lpstr>Acts 12:12-17 Peter’s Arrival at Mary’s House</vt:lpstr>
      <vt:lpstr>Acts 12:13-15 Peter and Rhoda</vt:lpstr>
      <vt:lpstr>Acts 12:13-15 Peter and Rhoda</vt:lpstr>
      <vt:lpstr>Acts 12:13-15 Peter and Rhoda</vt:lpstr>
      <vt:lpstr>Acts 12:13-15 Peter and Rhoda</vt:lpstr>
      <vt:lpstr>Acts 12:12-17 Peter’s Arrival at Mary’s House</vt:lpstr>
      <vt:lpstr>Acts 12:16-17 Peter’s Meeting with the Apostles</vt:lpstr>
      <vt:lpstr>Acts 12:16-17 Peter’s Meeting with the Apostles</vt:lpstr>
      <vt:lpstr>Acts 12:16-17 Peter’s Meeting with the Apostles</vt:lpstr>
      <vt:lpstr>PowerPoint Presentation</vt:lpstr>
      <vt:lpstr>Acts 12:16-17 Peter’s Meeting with the Apostles</vt:lpstr>
      <vt:lpstr>PowerPoint Presentation</vt:lpstr>
      <vt:lpstr>PowerPoint Presentation</vt:lpstr>
      <vt:lpstr>PowerPoint Presentation</vt:lpstr>
      <vt:lpstr>PowerPoint Presentation</vt:lpstr>
      <vt:lpstr>Acts 12:1-25 4th Persecution of Jerusalem Church</vt:lpstr>
      <vt:lpstr>PowerPoint Presentation</vt:lpstr>
      <vt:lpstr>PowerPoint Presentation</vt:lpstr>
      <vt:lpstr>Acts 12:18-23 On Herod</vt:lpstr>
      <vt:lpstr>Acts 12:18-23 On Herod</vt:lpstr>
      <vt:lpstr>PowerPoint Presentation</vt:lpstr>
      <vt:lpstr>PowerPoint Presentation</vt:lpstr>
      <vt:lpstr>PowerPoint Presentation</vt:lpstr>
      <vt:lpstr>Acts 12:18-23 On Herod</vt:lpstr>
      <vt:lpstr>Acts 12:19 Herod’s Reaction</vt:lpstr>
      <vt:lpstr>Acts 12:19 Herod’s Reaction</vt:lpstr>
      <vt:lpstr>Acts 12:19 Herod’s Reaction</vt:lpstr>
      <vt:lpstr>Naturalistic Theories </vt:lpstr>
      <vt:lpstr>2. Theft Theories </vt:lpstr>
      <vt:lpstr>PowerPoint Presentation</vt:lpstr>
      <vt:lpstr>Acts 12:19 Herod’s Reaction</vt:lpstr>
      <vt:lpstr>PowerPoint Presentation</vt:lpstr>
      <vt:lpstr>PowerPoint Presentation</vt:lpstr>
      <vt:lpstr>Christ’s Five Trips to Jerusalem</vt:lpstr>
      <vt:lpstr>Acts 12:18-23 On Herod</vt:lpstr>
      <vt:lpstr>Acts 12:20-23 Herod’s Death</vt:lpstr>
      <vt:lpstr>Acts 12:20-23 Herod’s Death</vt:lpstr>
      <vt:lpstr>PowerPoint Presentation</vt:lpstr>
      <vt:lpstr>Acts 12:20-23 Herod’s Death</vt:lpstr>
      <vt:lpstr>Acts 12:20-23 Herod’s Death</vt:lpstr>
      <vt:lpstr>Acts 12:20-23 Herod’s Death</vt:lpstr>
      <vt:lpstr>Activities of the Angels PAST</vt:lpstr>
      <vt:lpstr>Activities of the Angels FUTURE</vt:lpstr>
      <vt:lpstr>PowerPoint Presentation</vt:lpstr>
      <vt:lpstr>Scripture and Pride</vt:lpstr>
      <vt:lpstr>Hall of the Humbled  (Prov. 16:18; 1 Peter 5:5)</vt:lpstr>
      <vt:lpstr>PowerPoint Presentation</vt:lpstr>
      <vt:lpstr>PowerPoint Presentation</vt:lpstr>
      <vt:lpstr>Acts 12:24-25 On the Church</vt:lpstr>
      <vt:lpstr>Acts 12:24-25 On the Church</vt:lpstr>
      <vt:lpstr>Purpose</vt:lpstr>
      <vt:lpstr>Message</vt:lpstr>
      <vt:lpstr>Progress Reports</vt:lpstr>
      <vt:lpstr>Acts 12:24-25 On the Church</vt:lpstr>
      <vt:lpstr>PowerPoint Presentation</vt:lpstr>
      <vt:lpstr>Conclusion</vt:lpstr>
      <vt:lpstr>Acts 12:1-25 4th Persecution of Jerusalem Church</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070 Acts 12v12-25</dc:title>
  <dc:subject>ACTS</dc:subject>
  <dc:creator>A. Woods</dc:creator>
  <cp:lastModifiedBy>Jim McGowan</cp:lastModifiedBy>
  <cp:revision>1330</cp:revision>
  <cp:lastPrinted>2025-02-26T16:02:00Z</cp:lastPrinted>
  <dcterms:created xsi:type="dcterms:W3CDTF">2009-01-10T23:45:31Z</dcterms:created>
  <dcterms:modified xsi:type="dcterms:W3CDTF">2025-03-26T13:29:30Z</dcterms:modified>
</cp:coreProperties>
</file>