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52"/>
  </p:notesMasterIdLst>
  <p:handoutMasterIdLst>
    <p:handoutMasterId r:id="rId53"/>
  </p:handoutMasterIdLst>
  <p:sldIdLst>
    <p:sldId id="6881" r:id="rId3"/>
    <p:sldId id="6984" r:id="rId4"/>
    <p:sldId id="6883" r:id="rId5"/>
    <p:sldId id="7171" r:id="rId6"/>
    <p:sldId id="6885" r:id="rId7"/>
    <p:sldId id="7172" r:id="rId8"/>
    <p:sldId id="7115" r:id="rId9"/>
    <p:sldId id="7116" r:id="rId10"/>
    <p:sldId id="7117" r:id="rId11"/>
    <p:sldId id="7173" r:id="rId12"/>
    <p:sldId id="7174" r:id="rId13"/>
    <p:sldId id="7181" r:id="rId14"/>
    <p:sldId id="7197" r:id="rId15"/>
    <p:sldId id="7198" r:id="rId16"/>
    <p:sldId id="7214" r:id="rId17"/>
    <p:sldId id="7212" r:id="rId18"/>
    <p:sldId id="7219" r:id="rId19"/>
    <p:sldId id="7211" r:id="rId20"/>
    <p:sldId id="6549" r:id="rId21"/>
    <p:sldId id="7164" r:id="rId22"/>
    <p:sldId id="4270" r:id="rId23"/>
    <p:sldId id="7160" r:id="rId24"/>
    <p:sldId id="7162" r:id="rId25"/>
    <p:sldId id="7161" r:id="rId26"/>
    <p:sldId id="7165" r:id="rId27"/>
    <p:sldId id="7223" r:id="rId28"/>
    <p:sldId id="6473" r:id="rId29"/>
    <p:sldId id="7156" r:id="rId30"/>
    <p:sldId id="7157" r:id="rId31"/>
    <p:sldId id="7158" r:id="rId32"/>
    <p:sldId id="7159" r:id="rId33"/>
    <p:sldId id="7166" r:id="rId34"/>
    <p:sldId id="7224" r:id="rId35"/>
    <p:sldId id="7210" r:id="rId36"/>
    <p:sldId id="7220" r:id="rId37"/>
    <p:sldId id="7209" r:id="rId38"/>
    <p:sldId id="7221" r:id="rId39"/>
    <p:sldId id="7208" r:id="rId40"/>
    <p:sldId id="7207" r:id="rId41"/>
    <p:sldId id="7206" r:id="rId42"/>
    <p:sldId id="7205" r:id="rId43"/>
    <p:sldId id="7204" r:id="rId44"/>
    <p:sldId id="7203" r:id="rId45"/>
    <p:sldId id="2790" r:id="rId46"/>
    <p:sldId id="7202" r:id="rId47"/>
    <p:sldId id="7201" r:id="rId48"/>
    <p:sldId id="7222" r:id="rId49"/>
    <p:sldId id="7200" r:id="rId50"/>
    <p:sldId id="7176" r:id="rId5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66"/>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F802F-70EF-4B1E-AF38-4015D927ECC7}" v="21" dt="2021-04-08T00:52:13.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5478" autoAdjust="0"/>
  </p:normalViewPr>
  <p:slideViewPr>
    <p:cSldViewPr>
      <p:cViewPr varScale="1">
        <p:scale>
          <a:sx n="120" d="100"/>
          <a:sy n="120" d="100"/>
        </p:scale>
        <p:origin x="123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909"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1" cy="481726"/>
          </a:xfrm>
          <a:prstGeom prst="rect">
            <a:avLst/>
          </a:prstGeom>
        </p:spPr>
        <p:txBody>
          <a:bodyPr vert="horz" lIns="96650" tIns="48325" rIns="96650" bIns="48325"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6"/>
            <a:ext cx="3381248" cy="502685"/>
          </a:xfrm>
          <a:prstGeom prst="rect">
            <a:avLst/>
          </a:prstGeom>
          <a:noFill/>
          <a:ln w="9525">
            <a:noFill/>
            <a:miter lim="800000"/>
            <a:headEnd/>
            <a:tailEnd/>
          </a:ln>
        </p:spPr>
        <p:txBody>
          <a:bodyPr vert="horz" wrap="square" lIns="103090" tIns="51546" rIns="103090" bIns="51546" numCol="1" anchor="b" anchorCtr="0" compatLnSpc="1">
            <a:prstTxWarp prst="textNoShape">
              <a:avLst/>
            </a:prstTxWarp>
          </a:bodyPr>
          <a:lstStyle>
            <a:lvl1pPr defTabSz="974842"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5" y="76200"/>
            <a:ext cx="3847253" cy="762000"/>
          </a:xfrm>
          <a:prstGeom prst="rect">
            <a:avLst/>
          </a:prstGeom>
        </p:spPr>
        <p:txBody>
          <a:bodyPr vert="horz" lIns="113073" tIns="56536" rIns="113073" bIns="56536"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023 - James 4:8-12</a:t>
            </a:r>
          </a:p>
          <a:p>
            <a:pPr>
              <a:defRPr/>
            </a:pPr>
            <a:r>
              <a:rPr lang="en-US" sz="1500" dirty="0"/>
              <a:t>04-14-2021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5" rIns="91429" bIns="45715"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1"/>
            <a:ext cx="3170238" cy="481013"/>
          </a:xfrm>
          <a:prstGeom prst="rect">
            <a:avLst/>
          </a:prstGeom>
        </p:spPr>
        <p:txBody>
          <a:bodyPr vert="horz" lIns="91429" tIns="45715" rIns="91429" bIns="45715" rtlCol="0"/>
          <a:lstStyle>
            <a:lvl1pPr algn="r">
              <a:defRPr sz="1200">
                <a:latin typeface="Calibri" panose="020F0502020204030204" pitchFamily="34" charset="0"/>
              </a:defRPr>
            </a:lvl1pPr>
          </a:lstStyle>
          <a:p>
            <a:fld id="{734CF6D9-3ED1-491D-ABBF-4171F7330A3B}" type="datetimeFigureOut">
              <a:rPr lang="en-US" smtClean="0"/>
              <a:pPr/>
              <a:t>3/12/2025</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9" tIns="45715" rIns="91429" bIns="45715" rtlCol="0" anchor="ctr"/>
          <a:lstStyle/>
          <a:p>
            <a:endParaRPr lang="en-US" dirty="0"/>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29" tIns="45715" rIns="91429" bIns="45715"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9" tIns="45715" rIns="91429" bIns="45715"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Rapture and Bema</a:t>
            </a:r>
          </a:p>
        </p:txBody>
      </p:sp>
      <p:sp>
        <p:nvSpPr>
          <p:cNvPr id="4" name="Header Placeholder 3"/>
          <p:cNvSpPr>
            <a:spLocks noGrp="1"/>
          </p:cNvSpPr>
          <p:nvPr>
            <p:ph type="hdr" sz="quarter" idx="10"/>
          </p:nvPr>
        </p:nvSpPr>
        <p:spPr/>
        <p:txBody>
          <a:bodyPr/>
          <a:lstStyle/>
          <a:p>
            <a:pPr>
              <a:defRPr/>
            </a:pPr>
            <a:r>
              <a:rPr lang="en-US" dirty="0"/>
              <a:t>Dr. Andy Woods - The Coming Kingdom</a:t>
            </a:r>
          </a:p>
        </p:txBody>
      </p:sp>
      <p:sp>
        <p:nvSpPr>
          <p:cNvPr id="5" name="Date Placeholder 4"/>
          <p:cNvSpPr>
            <a:spLocks noGrp="1"/>
          </p:cNvSpPr>
          <p:nvPr>
            <p:ph type="dt" idx="11"/>
          </p:nvPr>
        </p:nvSpPr>
        <p:spPr/>
        <p:txBody>
          <a:bodyPr/>
          <a:lstStyle/>
          <a:p>
            <a:pPr>
              <a:defRPr/>
            </a:pPr>
            <a:r>
              <a:rPr lang="en-US" dirty="0"/>
              <a:t>11/8/2017</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46</a:t>
            </a:fld>
            <a:endParaRPr lang="en-US" dirty="0"/>
          </a:p>
        </p:txBody>
      </p:sp>
    </p:spTree>
    <p:extLst>
      <p:ext uri="{BB962C8B-B14F-4D97-AF65-F5344CB8AC3E}">
        <p14:creationId xmlns:p14="http://schemas.microsoft.com/office/powerpoint/2010/main" val="348375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dirty="0"/>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dirty="0"/>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dirty="0"/>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dirty="0"/>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218767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dirty="0"/>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dirty="0"/>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dirty="0"/>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dirty="0"/>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3/12/2025</a:t>
            </a:fld>
            <a:endParaRPr lang="en-US" dirty="0"/>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dirty="0"/>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dirty="0"/>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dirty="0"/>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dirty="0"/>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dirty="0"/>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dirty="0"/>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dirty="0"/>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dirty="0"/>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dirty="0"/>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dirty="0"/>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dirty="0"/>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dirty="0"/>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dirty="0"/>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dirty="0"/>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dirty="0"/>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dirty="0"/>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s-ES" altLang="en-US" kern="0" dirty="0">
                <a:effectLst>
                  <a:outerShdw blurRad="38100" dist="38100" dir="2700000" algn="tl">
                    <a:srgbClr val="000000">
                      <a:alpha val="43137"/>
                    </a:srgbClr>
                  </a:outerShdw>
                </a:effectLst>
              </a:rPr>
              <a:t>LA PRACTICA DE LA JUSTICIA</a:t>
            </a:r>
          </a:p>
        </p:txBody>
      </p:sp>
      <p:pic>
        <p:nvPicPr>
          <p:cNvPr id="13" name="Picture 12">
            <a:extLst>
              <a:ext uri="{FF2B5EF4-FFF2-40B4-BE49-F238E27FC236}">
                <a16:creationId xmlns:a16="http://schemas.microsoft.com/office/drawing/2014/main" id="{6B098102-D813-1204-389A-74FB2F0E8811}"/>
              </a:ext>
            </a:extLst>
          </p:cNvPr>
          <p:cNvPicPr>
            <a:picLocks noChangeAspect="1"/>
          </p:cNvPicPr>
          <p:nvPr/>
        </p:nvPicPr>
        <p:blipFill>
          <a:blip r:embed="rId3"/>
          <a:stretch>
            <a:fillRect/>
          </a:stretch>
        </p:blipFill>
        <p:spPr>
          <a:xfrm>
            <a:off x="1056784" y="1514208"/>
            <a:ext cx="7030431" cy="382958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74D8B-9DA4-C0EE-BDF7-A9BF72CB19C4}"/>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46A03B19-8FEF-CCA3-CEA8-F57E682EEC16}"/>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2B252BE1-14B3-E69F-D582-1840E0B0C771}"/>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24671021-EDC3-19B3-3FC0-E4C5285C984F}"/>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118739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Vida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74533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las disputas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 mundanalidad (4:4-6)</a:t>
            </a:r>
          </a:p>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Esencia de la sabiduría espiritual </a:t>
            </a:r>
            <a:r>
              <a:rPr lang="en-US" dirty="0">
                <a:effectLst>
                  <a:outerShdw blurRad="38100" dist="38100" dir="2700000" algn="tl">
                    <a:srgbClr val="000000">
                      <a:alpha val="43137"/>
                    </a:srgbClr>
                  </a:outerShdw>
                </a:effectLst>
              </a:rPr>
              <a:t>(4:7-12)</a:t>
            </a:r>
          </a:p>
        </p:txBody>
      </p:sp>
      <p:pic>
        <p:nvPicPr>
          <p:cNvPr id="2" name="Picture 1">
            <a:extLst>
              <a:ext uri="{FF2B5EF4-FFF2-40B4-BE49-F238E27FC236}">
                <a16:creationId xmlns:a16="http://schemas.microsoft.com/office/drawing/2014/main" id="{03F31A42-E780-8796-DBBC-6720A34C10E7}"/>
              </a:ext>
            </a:extLst>
          </p:cNvPr>
          <p:cNvPicPr>
            <a:picLocks noChangeAspect="1"/>
          </p:cNvPicPr>
          <p:nvPr/>
        </p:nvPicPr>
        <p:blipFill>
          <a:blip r:embed="rId2"/>
          <a:stretch>
            <a:fillRect/>
          </a:stretch>
        </p:blipFill>
        <p:spPr>
          <a:xfrm>
            <a:off x="3276600" y="4495800"/>
            <a:ext cx="2962913" cy="19265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BDE29-FA71-5A94-6E6B-2B54F69F2DEB}"/>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74A0A558-F860-E893-7243-670E1670B0AD}"/>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Vida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B7977C40-F206-22A0-1CB5-17B0D011989F}"/>
              </a:ext>
            </a:extLst>
          </p:cNvPr>
          <p:cNvSpPr>
            <a:spLocks noGrp="1" noChangeArrowheads="1"/>
          </p:cNvSpPr>
          <p:nvPr>
            <p:ph type="body" idx="1"/>
          </p:nvPr>
        </p:nvSpPr>
        <p:spPr>
          <a:xfrm>
            <a:off x="1233488" y="1600200"/>
            <a:ext cx="78343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las disputas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 mundanalidad (4:4-6)</a:t>
            </a:r>
          </a:p>
          <a:p>
            <a:pPr marL="457200" indent="-457200" eaLnBrk="1" hangingPunct="1">
              <a:spcBef>
                <a:spcPts val="0"/>
              </a:spcBef>
              <a:spcAft>
                <a:spcPts val="3600"/>
              </a:spcAft>
              <a:buSzPct val="100000"/>
              <a:buFont typeface="+mj-lt"/>
              <a:buAutoNum type="romanUcPeriod"/>
              <a:defRPr/>
            </a:pPr>
            <a:r>
              <a:rPr lang="es-CO" b="1" u="sng" dirty="0">
                <a:solidFill>
                  <a:srgbClr val="FFFFCC"/>
                </a:solidFill>
                <a:effectLst>
                  <a:outerShdw blurRad="38100" dist="38100" dir="2700000" algn="tl">
                    <a:srgbClr val="000000">
                      <a:alpha val="43137"/>
                    </a:srgbClr>
                  </a:outerShdw>
                </a:effectLst>
              </a:rPr>
              <a:t>Esencia de la sabiduría espiritual </a:t>
            </a:r>
            <a:r>
              <a:rPr lang="en-US" b="1" u="sng" dirty="0">
                <a:solidFill>
                  <a:srgbClr val="FFFFCC"/>
                </a:solidFill>
                <a:effectLst>
                  <a:outerShdw blurRad="38100" dist="38100" dir="2700000" algn="tl">
                    <a:srgbClr val="000000">
                      <a:alpha val="43137"/>
                    </a:srgbClr>
                  </a:outerShdw>
                </a:effectLst>
              </a:rPr>
              <a:t>(4:7-12)</a:t>
            </a:r>
          </a:p>
        </p:txBody>
      </p:sp>
      <p:pic>
        <p:nvPicPr>
          <p:cNvPr id="2" name="Picture 1">
            <a:extLst>
              <a:ext uri="{FF2B5EF4-FFF2-40B4-BE49-F238E27FC236}">
                <a16:creationId xmlns:a16="http://schemas.microsoft.com/office/drawing/2014/main" id="{E2ADE3F4-2A71-D327-A03B-4263BCE6789A}"/>
              </a:ext>
            </a:extLst>
          </p:cNvPr>
          <p:cNvPicPr>
            <a:picLocks noChangeAspect="1"/>
          </p:cNvPicPr>
          <p:nvPr/>
        </p:nvPicPr>
        <p:blipFill>
          <a:blip r:embed="rId2"/>
          <a:stretch>
            <a:fillRect/>
          </a:stretch>
        </p:blipFill>
        <p:spPr>
          <a:xfrm>
            <a:off x="3276600" y="4495800"/>
            <a:ext cx="2962913" cy="1926503"/>
          </a:xfrm>
          <a:prstGeom prst="rect">
            <a:avLst/>
          </a:prstGeom>
        </p:spPr>
      </p:pic>
    </p:spTree>
    <p:extLst>
      <p:ext uri="{BB962C8B-B14F-4D97-AF65-F5344CB8AC3E}">
        <p14:creationId xmlns:p14="http://schemas.microsoft.com/office/powerpoint/2010/main" val="150188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B91E3640-F6DD-DB1C-3F8E-AD29E75EFF61}"/>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51781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381B7-0605-0D1D-CB98-F34AF1E0B5E5}"/>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73C4CC23-F9BC-62D0-9EF7-78787BCC13BF}"/>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B61ABA42-9A0B-B002-C574-A8982B6E158E}"/>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EBC02A77-75FB-FCFB-5C10-C4E623E79129}"/>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103208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CFCB0-C87D-7853-63F6-C9228F79E6AF}"/>
            </a:ext>
          </a:extLst>
        </p:cNvPr>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3A3883F9-4DFC-1F14-1D97-8BAD28F73220}"/>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Salvación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Naturaleza</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Una</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Doble</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Una</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876535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701DB-FF8B-B07F-0B37-66985DFC8641}"/>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B390DD44-6512-55C3-A6BF-8ECB39110CBF}"/>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743E6AD-C6DA-C60C-5975-8E6899119100}"/>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68DC3B40-DB97-C197-DA99-6346AD4D9C80}"/>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136889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678204"/>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Apocalipsis 20:1-3</a:t>
            </a:r>
          </a:p>
          <a:p>
            <a:pPr algn="just">
              <a:spcBef>
                <a:spcPts val="0"/>
              </a:spcBef>
              <a:spcAft>
                <a:spcPts val="0"/>
              </a:spcAft>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 a un ángel que descendía del cielo y que tenía en su mano la llave del abismo y una gran cadena. 2 Él prendió al dragón, aquella serpiente antigua quien es el diablo y Satanás, y </a:t>
            </a:r>
            <a:r>
              <a:rPr lang="es-CO"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t>
            </a:r>
            <a:r>
              <a:rPr lang="es-CO" sz="31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ató</a:t>
            </a:r>
            <a:r>
              <a:rPr lang="es-CO" sz="31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mil años. 3 Lo arrojó al abismo y lo cerró, y lo selló sobre él para que no engañase más a las naciones, hasta que se cumpliesen los mil años. Después de esto, es necesario que sea desatado por un poco de tiempo</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2746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55003" y="228600"/>
            <a:ext cx="6664997" cy="914400"/>
          </a:xfrm>
        </p:spPr>
        <p:txBody>
          <a:bodyPr/>
          <a:lstStyle/>
          <a:p>
            <a:pPr algn="ctr" eaLnBrk="1" hangingPunct="1"/>
            <a:r>
              <a:rPr lang="en-US" sz="3600" dirty="0">
                <a:effectLst>
                  <a:outerShdw blurRad="38100" dist="38100" dir="2700000" algn="tl">
                    <a:srgbClr val="000000">
                      <a:alpha val="43137"/>
                    </a:srgbClr>
                  </a:outerShdw>
                </a:effectLst>
              </a:rPr>
              <a:t>Derrota Progresiva de Sátanas</a:t>
            </a:r>
          </a:p>
        </p:txBody>
      </p:sp>
      <p:sp>
        <p:nvSpPr>
          <p:cNvPr id="36867" name="Rectangle 3"/>
          <p:cNvSpPr>
            <a:spLocks noGrp="1" noChangeArrowheads="1"/>
          </p:cNvSpPr>
          <p:nvPr>
            <p:ph type="body" idx="1"/>
          </p:nvPr>
        </p:nvSpPr>
        <p:spPr>
          <a:xfrm>
            <a:off x="76200" y="1371600"/>
            <a:ext cx="8991600" cy="5029200"/>
          </a:xfrm>
        </p:spPr>
        <p:txBody>
          <a:bodyPr/>
          <a:lstStyle/>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Desalojo inicial del Cielo (Isa 14:12-15; Eze 28:12-17)</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Edén (Gen 3:15)</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Mundo antes del diluvio (1 Pedro 3:19-20)</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Cruz (Juan 12:31; 16:11; Col 2:15; Heb 2:14; 1 Juan 3:8)</a:t>
            </a:r>
          </a:p>
          <a:p>
            <a:pPr marL="460375" lvl="1" indent="-460375" eaLnBrk="1" hangingPunct="1">
              <a:spcBef>
                <a:spcPts val="0"/>
              </a:spcBef>
              <a:spcAft>
                <a:spcPts val="2400"/>
              </a:spcAft>
              <a:buClr>
                <a:schemeClr val="tx2"/>
              </a:buClr>
              <a:buSzPct val="100000"/>
              <a:buFont typeface="+mj-lt"/>
              <a:buAutoNum type="arabicPeriod"/>
              <a:defRPr/>
            </a:pPr>
            <a:r>
              <a:rPr lang="es-CO" sz="2800" dirty="0">
                <a:effectLst>
                  <a:outerShdw blurRad="38100" dist="38100" dir="2700000" algn="tl">
                    <a:srgbClr val="000000">
                      <a:alpha val="43137"/>
                    </a:srgbClr>
                  </a:outerShdw>
                </a:effectLst>
                <a:ea typeface="+mn-ea"/>
                <a:cs typeface="+mn-cs"/>
              </a:rPr>
              <a:t>Punto medio de la Tribulación </a:t>
            </a:r>
            <a:r>
              <a:rPr lang="en-US" sz="2800" dirty="0">
                <a:effectLst>
                  <a:outerShdw blurRad="38100" dist="38100" dir="2700000" algn="tl">
                    <a:srgbClr val="000000">
                      <a:alpha val="43137"/>
                    </a:srgbClr>
                  </a:outerShdw>
                </a:effectLst>
                <a:ea typeface="+mn-ea"/>
                <a:cs typeface="+mn-cs"/>
              </a:rPr>
              <a:t>(Apc 12:9)</a:t>
            </a:r>
          </a:p>
          <a:p>
            <a:pPr marL="460375" lvl="1" indent="-460375" eaLnBrk="1" hangingPunct="1">
              <a:spcBef>
                <a:spcPts val="0"/>
              </a:spcBef>
              <a:spcAft>
                <a:spcPts val="2400"/>
              </a:spcAft>
              <a:buClr>
                <a:schemeClr val="tx2"/>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Al comienzo del Milenio (Apc 20:2-3)</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Al final del Milenio (Apc 20:10)</a:t>
            </a:r>
          </a:p>
        </p:txBody>
      </p:sp>
      <p:pic>
        <p:nvPicPr>
          <p:cNvPr id="266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4495800"/>
            <a:ext cx="1738312" cy="2189993"/>
          </a:xfrm>
          <a:prstGeom prst="ellipse">
            <a:avLst/>
          </a:prstGeom>
          <a:noFill/>
          <a:ln w="9525">
            <a:noFill/>
            <a:miter lim="800000"/>
            <a:headEnd/>
            <a:tailEnd/>
          </a:ln>
        </p:spPr>
      </p:pic>
      <p:pic>
        <p:nvPicPr>
          <p:cNvPr id="5" name="Picture 4">
            <a:extLst>
              <a:ext uri="{FF2B5EF4-FFF2-40B4-BE49-F238E27FC236}">
                <a16:creationId xmlns:a16="http://schemas.microsoft.com/office/drawing/2014/main" id="{BFEFA67D-FE30-4C24-80F8-D8C12EE627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6200" y="45720"/>
            <a:ext cx="878803" cy="914400"/>
          </a:xfrm>
          <a:prstGeom prst="ellipse">
            <a:avLst/>
          </a:prstGeom>
        </p:spPr>
      </p:pic>
      <p:pic>
        <p:nvPicPr>
          <p:cNvPr id="6" name="Picture 5">
            <a:extLst>
              <a:ext uri="{FF2B5EF4-FFF2-40B4-BE49-F238E27FC236}">
                <a16:creationId xmlns:a16="http://schemas.microsoft.com/office/drawing/2014/main" id="{B4B3EEFD-658C-4865-B683-72E28A513B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2431-3EE3-506C-F524-34698F97D138}"/>
              </a:ext>
            </a:extLst>
          </p:cNvPr>
          <p:cNvPicPr>
            <a:picLocks noChangeAspect="1"/>
          </p:cNvPicPr>
          <p:nvPr/>
        </p:nvPicPr>
        <p:blipFill>
          <a:blip r:embed="rId2"/>
          <a:stretch>
            <a:fillRect/>
          </a:stretch>
        </p:blipFill>
        <p:spPr>
          <a:xfrm>
            <a:off x="0" y="293230"/>
            <a:ext cx="9144000" cy="6271539"/>
          </a:xfrm>
          <a:prstGeom prst="rect">
            <a:avLst/>
          </a:prstGeom>
        </p:spPr>
      </p:pic>
    </p:spTree>
    <p:extLst>
      <p:ext uri="{BB962C8B-B14F-4D97-AF65-F5344CB8AC3E}">
        <p14:creationId xmlns:p14="http://schemas.microsoft.com/office/powerpoint/2010/main" val="425363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Respondiendo Once Preguntas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escribió?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sabemos acerca del autor?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el  ½ Hermano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fué la audiencia?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Judios creyentes en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dónde fué escrito?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Jerusalén</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fué escrito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d.C.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propósito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Alcanzar 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qué se trata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tema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Diaria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hace este libro diferente?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Sentido Práctico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¿Cómo está organizado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Sabiduría</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0183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5" y="-15240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16:18-19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Mas yo también te digo que tú eres Pedro; y sobre esta roca edificaré mi iglesia, y las puertas del Hades no prevalecerán contra ella. 19 A ti te daré las llaves del reino de los cielos. Todo lo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ates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la tierra habrá sido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atado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el cielo, y lo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desates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la tierra habrá sido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desatado</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los cielos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36003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1"/>
            <a:ext cx="9144000" cy="4800600"/>
          </a:xfrm>
        </p:spPr>
        <p:txBody>
          <a:bodyPr/>
          <a:lstStyle/>
          <a:p>
            <a:pPr marL="0" indent="0" algn="just" eaLnBrk="1" hangingPunct="1">
              <a:spcBef>
                <a:spcPts val="0"/>
              </a:spcBef>
              <a:buNone/>
              <a:defRPr/>
            </a:pPr>
            <a:r>
              <a:rPr lang="en-US" sz="3000" dirty="0">
                <a:effectLst>
                  <a:outerShdw blurRad="38100" dist="38100" dir="2700000" algn="tl">
                    <a:srgbClr val="000000">
                      <a:alpha val="43137"/>
                    </a:srgbClr>
                  </a:outerShdw>
                </a:effectLst>
              </a:rPr>
              <a:t>“</a:t>
            </a:r>
            <a:r>
              <a:rPr lang="es-CO" sz="3000" dirty="0">
                <a:effectLst>
                  <a:outerShdw blurRad="38100" dist="38100" dir="2700000" algn="tl">
                    <a:srgbClr val="000000">
                      <a:alpha val="43137"/>
                    </a:srgbClr>
                  </a:outerShdw>
                </a:effectLst>
              </a:rPr>
              <a:t>El Señor está prometiendo a Pedro una posición exaltada de gran autoridad en el </a:t>
            </a:r>
            <a:r>
              <a:rPr lang="es-CO" sz="3000" b="1" u="sng" dirty="0">
                <a:solidFill>
                  <a:srgbClr val="FFFFCC"/>
                </a:solidFill>
                <a:effectLst>
                  <a:outerShdw blurRad="38100" dist="38100" dir="2700000" algn="tl">
                    <a:srgbClr val="000000">
                      <a:alpha val="43137"/>
                    </a:srgbClr>
                  </a:outerShdw>
                </a:effectLst>
              </a:rPr>
              <a:t>reino terrenal venidero</a:t>
            </a:r>
            <a:r>
              <a:rPr lang="es-CO" sz="3000" dirty="0">
                <a:effectLst>
                  <a:outerShdw blurRad="38100" dist="38100" dir="2700000" algn="tl">
                    <a:srgbClr val="000000">
                      <a:alpha val="43137"/>
                    </a:srgbClr>
                  </a:outerShdw>
                </a:effectLst>
              </a:rPr>
              <a:t>… En otras palabras, «atar» (deō) y «desatar» (luō) se refieren al ejercicio de la autoridad de Pedro. Esta autoridad se manifestará en el reino terrenal venidero según la promesa de Cristo. Existe un problema en cuanto al significado de las perifrásticas de futuro en Mateo 16:19 («habrá sido atado» y «habrá sido desatado»). La Iglesia Católica Romana basa su autoridad sacerdotal en este versículo, junto con Mateo 18:18 y Juan 20:23</a:t>
            </a:r>
            <a:r>
              <a:rPr lang="en-US" sz="3000" dirty="0">
                <a:effectLst>
                  <a:outerShdw blurRad="38100" dist="38100" dir="2700000" algn="tl">
                    <a:srgbClr val="000000">
                      <a:alpha val="43137"/>
                    </a:srgbClr>
                  </a:outerShdw>
                </a:effectLst>
              </a:rPr>
              <a:t>.”</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8085839" y="237067"/>
            <a:ext cx="710489" cy="109728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
        <p:nvSpPr>
          <p:cNvPr id="7" name="Rectangle 2">
            <a:extLst>
              <a:ext uri="{FF2B5EF4-FFF2-40B4-BE49-F238E27FC236}">
                <a16:creationId xmlns:a16="http://schemas.microsoft.com/office/drawing/2014/main" id="{93098A26-99BA-44E1-B7DF-C85FC57B6725}"/>
              </a:ext>
            </a:extLst>
          </p:cNvPr>
          <p:cNvSpPr>
            <a:spLocks noGrp="1" noChangeArrowheads="1"/>
          </p:cNvSpPr>
          <p:nvPr>
            <p:ph type="title"/>
          </p:nvPr>
        </p:nvSpPr>
        <p:spPr>
          <a:xfrm>
            <a:off x="2605088" y="304800"/>
            <a:ext cx="3933825" cy="1219200"/>
          </a:xfrm>
        </p:spPr>
        <p:txBody>
          <a:bodyPr anchor="t"/>
          <a:lstStyle/>
          <a:p>
            <a:pPr algn="ctr" eaLnBrk="1" hangingPunct="1">
              <a:spcAft>
                <a:spcPts val="2400"/>
              </a:spcAft>
              <a:defRPr/>
            </a:pPr>
            <a:r>
              <a:rPr lang="en-US" sz="36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Behold the King: A Study of Matthew </a:t>
            </a:r>
            <a:r>
              <a:rPr lang="en-US" sz="1600" dirty="0">
                <a:solidFill>
                  <a:schemeClr val="tx1"/>
                </a:solidFill>
                <a:effectLst>
                  <a:outerShdw blurRad="38100" dist="38100" dir="2700000" algn="tl">
                    <a:srgbClr val="000000">
                      <a:alpha val="43137"/>
                    </a:srgbClr>
                  </a:outerShdw>
                </a:effectLst>
              </a:rPr>
              <a:t>(Grand Rapids, Kregel, 2005), 205-07.</a:t>
            </a: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504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4000" cy="4609723"/>
          </a:xfrm>
        </p:spPr>
        <p:txBody>
          <a:bodyPr/>
          <a:lstStyle/>
          <a:p>
            <a:pPr marL="0" indent="0" algn="just" eaLnBrk="1" hangingPunct="1">
              <a:spcBef>
                <a:spcPts val="0"/>
              </a:spcBef>
              <a:buNone/>
              <a:defRPr/>
            </a:pPr>
            <a:r>
              <a:rPr lang="en-US" sz="2900" dirty="0">
                <a:effectLst>
                  <a:outerShdw blurRad="38100" dist="38100" dir="2700000" algn="tl">
                    <a:srgbClr val="000000">
                      <a:alpha val="43137"/>
                    </a:srgbClr>
                  </a:outerShdw>
                </a:effectLst>
              </a:rPr>
              <a:t>“</a:t>
            </a:r>
            <a:r>
              <a:rPr lang="es-CO" sz="2800" dirty="0">
                <a:effectLst>
                  <a:outerShdw blurRad="38100" dist="38100" dir="2700000" algn="tl">
                    <a:srgbClr val="000000">
                      <a:alpha val="43137"/>
                    </a:srgbClr>
                  </a:outerShdw>
                </a:effectLst>
              </a:rPr>
              <a:t>Sin embargo, esta falsa doctrina se debe en gran medida a una traducción incorrecta. Debido a la versión de la Vulgata Latina de Jerónimo, realizada alrededor del año 400 d. C., muchos traductores desde entonces han traducido los verbos de Mateo 16:19 como futuros simples. No hace falta  decir que los futuros perifrásticos se han ignorado en estas traducciones. Es el testimonio unánime de los gramáticos griegos que el pretérito perfecto denota una acción pasada, cuyos resultados perduran hasta el presente. La forma del futuro perifrástico suele enfatizar el estado existente. Esto cambia por completo el matiz de Mateo 16:19</a:t>
            </a:r>
            <a:r>
              <a:rPr lang="en-US" sz="2800" dirty="0">
                <a:effectLst>
                  <a:outerShdw blurRad="38100" dist="38100" dir="2700000" algn="tl">
                    <a:srgbClr val="000000">
                      <a:alpha val="43137"/>
                    </a:srgbClr>
                  </a:outerShdw>
                </a:effectLst>
              </a:rPr>
              <a:t>.”</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8085839" y="237067"/>
            <a:ext cx="710489" cy="109728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
        <p:nvSpPr>
          <p:cNvPr id="7" name="Rectangle 2">
            <a:extLst>
              <a:ext uri="{FF2B5EF4-FFF2-40B4-BE49-F238E27FC236}">
                <a16:creationId xmlns:a16="http://schemas.microsoft.com/office/drawing/2014/main" id="{104AA10E-228B-4A55-AC0F-062247977004}"/>
              </a:ext>
            </a:extLst>
          </p:cNvPr>
          <p:cNvSpPr>
            <a:spLocks noGrp="1" noChangeArrowheads="1"/>
          </p:cNvSpPr>
          <p:nvPr>
            <p:ph type="title"/>
          </p:nvPr>
        </p:nvSpPr>
        <p:spPr>
          <a:xfrm>
            <a:off x="2605088" y="304800"/>
            <a:ext cx="3933825" cy="1219200"/>
          </a:xfrm>
        </p:spPr>
        <p:txBody>
          <a:bodyPr anchor="t"/>
          <a:lstStyle/>
          <a:p>
            <a:pPr algn="ctr" eaLnBrk="1" hangingPunct="1">
              <a:spcAft>
                <a:spcPts val="2400"/>
              </a:spcAft>
              <a:defRPr/>
            </a:pPr>
            <a:r>
              <a:rPr lang="en-US" sz="36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Behold the King: A Study of Matthew </a:t>
            </a:r>
            <a:r>
              <a:rPr lang="en-US" sz="1600" dirty="0">
                <a:solidFill>
                  <a:schemeClr val="tx1"/>
                </a:solidFill>
                <a:effectLst>
                  <a:outerShdw blurRad="38100" dist="38100" dir="2700000" algn="tl">
                    <a:srgbClr val="000000">
                      <a:alpha val="43137"/>
                    </a:srgbClr>
                  </a:outerShdw>
                </a:effectLst>
              </a:rPr>
              <a:t>(Grand Rapids, Kregel, 2005), 205-07.</a:t>
            </a: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8112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4000" cy="4496270"/>
          </a:xfrm>
        </p:spPr>
        <p:txBody>
          <a:bodyPr/>
          <a:lstStyle/>
          <a:p>
            <a:pPr marL="0" indent="0" algn="just" eaLnBrk="1" hangingPunct="1">
              <a:spcBef>
                <a:spcPts val="0"/>
              </a:spcBef>
              <a:buNone/>
              <a:defRPr/>
            </a:pPr>
            <a:r>
              <a:rPr lang="en-US" sz="3000" dirty="0">
                <a:effectLst>
                  <a:outerShdw blurRad="38100" dist="38100" dir="2700000" algn="tl">
                    <a:srgbClr val="000000">
                      <a:alpha val="43137"/>
                    </a:srgbClr>
                  </a:outerShdw>
                </a:effectLst>
              </a:rPr>
              <a:t>“‘</a:t>
            </a:r>
            <a:r>
              <a:rPr lang="es-CO" sz="2800" dirty="0">
                <a:effectLst>
                  <a:outerShdw blurRad="38100" dist="38100" dir="2700000" algn="tl">
                    <a:srgbClr val="000000">
                      <a:alpha val="43137"/>
                    </a:srgbClr>
                  </a:outerShdw>
                </a:effectLst>
              </a:rPr>
              <a:t>Esto se traduce erróneamente como «serán atados» y «serán desatados», aparentemente para que Jesús enseñe que los actos de los apóstoles determinarán las políticas del cielo. Deberían traducirse como «habrán sido atados» y «habrán sido desatados». Esto convierte los actos de los apóstoles en un asunto de inspiración o guía celestial. Williams ofrece una buena traducción, quien pone mucho cuidado en la traducción de los tiempos verbales griegos: «y todo lo que prohíban en la tierra </a:t>
            </a:r>
            <a:r>
              <a:rPr lang="es-CO" sz="2800" b="1" u="sng" dirty="0">
                <a:solidFill>
                  <a:srgbClr val="FFFFCC"/>
                </a:solidFill>
                <a:effectLst>
                  <a:outerShdw blurRad="38100" dist="38100" dir="2700000" algn="tl">
                    <a:srgbClr val="000000">
                      <a:alpha val="43137"/>
                    </a:srgbClr>
                  </a:outerShdw>
                </a:effectLst>
              </a:rPr>
              <a:t>debe ser lo que ya está prohibido en el cielo</a:t>
            </a:r>
            <a:r>
              <a:rPr lang="es-CO" sz="2800" dirty="0">
                <a:effectLst>
                  <a:outerShdw blurRad="38100" dist="38100" dir="2700000" algn="tl">
                    <a:srgbClr val="000000">
                      <a:alpha val="43137"/>
                    </a:srgbClr>
                  </a:outerShdw>
                </a:effectLst>
              </a:rPr>
              <a:t>, y todo lo que permitan en la tierra </a:t>
            </a:r>
            <a:r>
              <a:rPr lang="es-CO" sz="2800" b="1" u="sng" dirty="0">
                <a:solidFill>
                  <a:srgbClr val="FFFFCC"/>
                </a:solidFill>
                <a:effectLst>
                  <a:outerShdw blurRad="38100" dist="38100" dir="2700000" algn="tl">
                    <a:srgbClr val="000000">
                      <a:alpha val="43137"/>
                    </a:srgbClr>
                  </a:outerShdw>
                </a:effectLst>
              </a:rPr>
              <a:t>debe ser lo que ya está permitido en el cielo</a:t>
            </a:r>
            <a:r>
              <a:rPr lang="es-CO"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8085839" y="237067"/>
            <a:ext cx="710489" cy="109728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
        <p:nvSpPr>
          <p:cNvPr id="7" name="Rectangle 2">
            <a:extLst>
              <a:ext uri="{FF2B5EF4-FFF2-40B4-BE49-F238E27FC236}">
                <a16:creationId xmlns:a16="http://schemas.microsoft.com/office/drawing/2014/main" id="{2ABFD0B6-024C-40E9-B6B2-E846D2B93E19}"/>
              </a:ext>
            </a:extLst>
          </p:cNvPr>
          <p:cNvSpPr>
            <a:spLocks noGrp="1" noChangeArrowheads="1"/>
          </p:cNvSpPr>
          <p:nvPr>
            <p:ph type="title"/>
          </p:nvPr>
        </p:nvSpPr>
        <p:spPr>
          <a:xfrm>
            <a:off x="2605088" y="304800"/>
            <a:ext cx="3933825" cy="1219200"/>
          </a:xfrm>
        </p:spPr>
        <p:txBody>
          <a:bodyPr anchor="t"/>
          <a:lstStyle/>
          <a:p>
            <a:pPr algn="ctr" eaLnBrk="1" hangingPunct="1">
              <a:spcAft>
                <a:spcPts val="2400"/>
              </a:spcAft>
              <a:defRPr/>
            </a:pPr>
            <a:r>
              <a:rPr lang="en-US" sz="36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Behold the King: A Study of Matthew </a:t>
            </a:r>
            <a:r>
              <a:rPr lang="en-US" sz="1600" dirty="0">
                <a:solidFill>
                  <a:schemeClr val="tx1"/>
                </a:solidFill>
                <a:effectLst>
                  <a:outerShdw blurRad="38100" dist="38100" dir="2700000" algn="tl">
                    <a:srgbClr val="000000">
                      <a:alpha val="43137"/>
                    </a:srgbClr>
                  </a:outerShdw>
                </a:effectLst>
              </a:rPr>
              <a:t>(Grand Rapids, Kregel, 2005), 205-07.</a:t>
            </a: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3831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562476"/>
            <a:ext cx="9144000" cy="4762123"/>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Por lo tanto, el versículo es una promesa a Pedro de un puesto de autoridad en el futuro reino terrenal. Con esta promesa, el Señor le da a Pedro la base para las decisiones que tomará. Pedro debe discernir la mente de Dios y juzgar en consecuencia</a:t>
            </a:r>
            <a:r>
              <a:rPr lang="en-US" dirty="0">
                <a:effectLst>
                  <a:outerShdw blurRad="38100" dist="38100" dir="2700000" algn="tl">
                    <a:srgbClr val="000000">
                      <a:alpha val="43137"/>
                    </a:srgbClr>
                  </a:outerShdw>
                </a:effectLst>
              </a:rPr>
              <a:t>.”</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8085839" y="237067"/>
            <a:ext cx="710489" cy="109728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
        <p:nvSpPr>
          <p:cNvPr id="7" name="Rectangle 2">
            <a:extLst>
              <a:ext uri="{FF2B5EF4-FFF2-40B4-BE49-F238E27FC236}">
                <a16:creationId xmlns:a16="http://schemas.microsoft.com/office/drawing/2014/main" id="{9370298B-81A6-4006-936B-AF88B4F6149E}"/>
              </a:ext>
            </a:extLst>
          </p:cNvPr>
          <p:cNvSpPr>
            <a:spLocks noGrp="1" noChangeArrowheads="1"/>
          </p:cNvSpPr>
          <p:nvPr>
            <p:ph type="title"/>
          </p:nvPr>
        </p:nvSpPr>
        <p:spPr>
          <a:xfrm>
            <a:off x="2605088" y="304800"/>
            <a:ext cx="3933825" cy="1219200"/>
          </a:xfrm>
        </p:spPr>
        <p:txBody>
          <a:bodyPr anchor="t"/>
          <a:lstStyle/>
          <a:p>
            <a:pPr algn="ctr" eaLnBrk="1" hangingPunct="1">
              <a:spcAft>
                <a:spcPts val="2400"/>
              </a:spcAft>
              <a:defRPr/>
            </a:pPr>
            <a:r>
              <a:rPr lang="en-US" sz="36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Behold the King: A Study of Matthew </a:t>
            </a:r>
            <a:r>
              <a:rPr lang="en-US" sz="1600" dirty="0">
                <a:solidFill>
                  <a:schemeClr val="tx1"/>
                </a:solidFill>
                <a:effectLst>
                  <a:outerShdw blurRad="38100" dist="38100" dir="2700000" algn="tl">
                    <a:srgbClr val="000000">
                      <a:alpha val="43137"/>
                    </a:srgbClr>
                  </a:outerShdw>
                </a:effectLst>
              </a:rPr>
              <a:t>(Grand Rapids, Kregel, 2005), 205-07.</a:t>
            </a: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7994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18:18-20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cierto les digo que todo lo que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aten</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la tierra habrá sido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atado</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el cielo, y todo lo que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desaten</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la tierra habrá sido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desatado</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el cielo.</a:t>
            </a:r>
          </a:p>
          <a:p>
            <a:pPr algn="just"/>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»Otra vez les digo que, si dos de ustedes se ponen de acuerdo en la tierra acerca de cualquier cosa que pidan, les será hecha por mi Padre que está en los cielos. 20 Porque donde dos o tres están congregados en mi nombre, allí estoy yo en medio de ellos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01745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D2E4B-009B-6D42-793D-71A380607460}"/>
            </a:ext>
          </a:extLst>
        </p:cNvPr>
        <p:cNvGrpSpPr/>
        <p:nvPr/>
      </p:nvGrpSpPr>
      <p:grpSpPr>
        <a:xfrm>
          <a:off x="0" y="0"/>
          <a:ext cx="0" cy="0"/>
          <a:chOff x="0" y="0"/>
          <a:chExt cx="0" cy="0"/>
        </a:xfrm>
      </p:grpSpPr>
      <p:sp>
        <p:nvSpPr>
          <p:cNvPr id="52227" name="Rectangle 3">
            <a:extLst>
              <a:ext uri="{FF2B5EF4-FFF2-40B4-BE49-F238E27FC236}">
                <a16:creationId xmlns:a16="http://schemas.microsoft.com/office/drawing/2014/main" id="{D1FE20D2-C386-3404-1B9E-D61D59BABEC8}"/>
              </a:ext>
            </a:extLst>
          </p:cNvPr>
          <p:cNvSpPr>
            <a:spLocks noGrp="1" noChangeArrowheads="1"/>
          </p:cNvSpPr>
          <p:nvPr>
            <p:ph type="body" idx="1"/>
          </p:nvPr>
        </p:nvSpPr>
        <p:spPr>
          <a:xfrm>
            <a:off x="0" y="1600200"/>
            <a:ext cx="9144000" cy="4496270"/>
          </a:xfrm>
        </p:spPr>
        <p:txBody>
          <a:bodyPr/>
          <a:lstStyle/>
          <a:p>
            <a:pPr marL="0" indent="0" algn="just" eaLnBrk="1" hangingPunct="1">
              <a:spcBef>
                <a:spcPts val="0"/>
              </a:spcBef>
              <a:buNone/>
              <a:defRPr/>
            </a:pPr>
            <a:r>
              <a:rPr lang="en-US" sz="2850" dirty="0">
                <a:effectLst>
                  <a:outerShdw blurRad="38100" dist="38100" dir="2700000" algn="tl">
                    <a:srgbClr val="000000">
                      <a:alpha val="43137"/>
                    </a:srgbClr>
                  </a:outerShdw>
                </a:effectLst>
              </a:rPr>
              <a:t>“</a:t>
            </a:r>
            <a:r>
              <a:rPr lang="es-CO" sz="2850" dirty="0">
                <a:effectLst>
                  <a:outerShdw blurRad="38100" dist="38100" dir="2700000" algn="tl">
                    <a:srgbClr val="000000">
                      <a:alpha val="43137"/>
                    </a:srgbClr>
                  </a:outerShdw>
                </a:effectLst>
              </a:rPr>
              <a:t>Los versículos 18 al 20 hablan del principio que debe seguirse en la disciplina [eclesiástica]. </a:t>
            </a:r>
            <a:r>
              <a:rPr lang="es-CO" sz="2850" b="1" u="sng" dirty="0">
                <a:solidFill>
                  <a:srgbClr val="FFFFCC"/>
                </a:solidFill>
                <a:effectLst>
                  <a:outerShdw blurRad="38100" dist="38100" dir="2700000" algn="tl">
                    <a:srgbClr val="000000">
                      <a:alpha val="43137"/>
                    </a:srgbClr>
                  </a:outerShdw>
                </a:effectLst>
              </a:rPr>
              <a:t>El mandato del versículo 18 se refiere al mismo principio que el de Mateo 16:19, excepto que aquí se dirige a todos los discípulos</a:t>
            </a:r>
            <a:r>
              <a:rPr lang="es-CO" sz="2850" dirty="0">
                <a:effectLst>
                  <a:outerShdw blurRad="38100" dist="38100" dir="2700000" algn="tl">
                    <a:srgbClr val="000000">
                      <a:alpha val="43137"/>
                    </a:srgbClr>
                  </a:outerShdw>
                </a:effectLst>
              </a:rPr>
              <a:t>. En Mateo 16:19, se dirigió solo a Pedro. El Señor indica a sus discípulos que, en la iglesia, la guía divina debe ser la regla a seguir. El Rey le prometió a Pedro autoridad en el reino, asegurándole guía en el uso de dicha autoridad. Ahora, el Señor instruye a sus discípulos sobre el tema de la disciplina en la iglesia y también les promete dirección divina en sus decisiones</a:t>
            </a:r>
            <a:r>
              <a:rPr lang="en-US" sz="2850" dirty="0">
                <a:effectLst>
                  <a:outerShdw blurRad="38100" dist="38100" dir="2700000" algn="tl">
                    <a:srgbClr val="000000">
                      <a:alpha val="43137"/>
                    </a:srgbClr>
                  </a:outerShdw>
                </a:effectLst>
              </a:rPr>
              <a:t>.”</a:t>
            </a:r>
          </a:p>
        </p:txBody>
      </p:sp>
      <p:pic>
        <p:nvPicPr>
          <p:cNvPr id="3" name="Picture 2">
            <a:extLst>
              <a:ext uri="{FF2B5EF4-FFF2-40B4-BE49-F238E27FC236}">
                <a16:creationId xmlns:a16="http://schemas.microsoft.com/office/drawing/2014/main" id="{DA5CF474-7CCE-6972-4690-797379668A0F}"/>
              </a:ext>
            </a:extLst>
          </p:cNvPr>
          <p:cNvPicPr>
            <a:picLocks noChangeAspect="1"/>
          </p:cNvPicPr>
          <p:nvPr/>
        </p:nvPicPr>
        <p:blipFill>
          <a:blip r:embed="rId2"/>
          <a:stretch>
            <a:fillRect/>
          </a:stretch>
        </p:blipFill>
        <p:spPr>
          <a:xfrm>
            <a:off x="8085839" y="237067"/>
            <a:ext cx="710489" cy="1097280"/>
          </a:xfrm>
          <a:prstGeom prst="rect">
            <a:avLst/>
          </a:prstGeom>
        </p:spPr>
      </p:pic>
      <p:pic>
        <p:nvPicPr>
          <p:cNvPr id="6" name="Picture 5">
            <a:extLst>
              <a:ext uri="{FF2B5EF4-FFF2-40B4-BE49-F238E27FC236}">
                <a16:creationId xmlns:a16="http://schemas.microsoft.com/office/drawing/2014/main" id="{7DDDA347-2F15-67D0-2775-261ACAB0C3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
        <p:nvSpPr>
          <p:cNvPr id="7" name="Rectangle 2">
            <a:extLst>
              <a:ext uri="{FF2B5EF4-FFF2-40B4-BE49-F238E27FC236}">
                <a16:creationId xmlns:a16="http://schemas.microsoft.com/office/drawing/2014/main" id="{97D41869-9B71-25FF-B9E5-83D68F98A2AE}"/>
              </a:ext>
            </a:extLst>
          </p:cNvPr>
          <p:cNvSpPr txBox="1">
            <a:spLocks noChangeArrowheads="1"/>
          </p:cNvSpPr>
          <p:nvPr/>
        </p:nvSpPr>
        <p:spPr bwMode="auto">
          <a:xfrm>
            <a:off x="2605088" y="304800"/>
            <a:ext cx="39338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2400"/>
              </a:spcAft>
              <a:defRPr/>
            </a:pPr>
            <a:r>
              <a:rPr lang="en-US" sz="3600" kern="0" dirty="0">
                <a:effectLst>
                  <a:outerShdw blurRad="38100" dist="38100" dir="2700000" algn="tl">
                    <a:srgbClr val="000000">
                      <a:alpha val="43137"/>
                    </a:srgbClr>
                  </a:outerShdw>
                </a:effectLst>
                <a:ea typeface="+mn-ea"/>
                <a:cs typeface="+mn-cs"/>
              </a:rPr>
              <a:t>Stanley D. Toussaint</a:t>
            </a:r>
            <a:br>
              <a:rPr lang="en-US" sz="3200" kern="0" dirty="0">
                <a:effectLst>
                  <a:outerShdw blurRad="38100" dist="38100" dir="2700000" algn="tl">
                    <a:srgbClr val="000000">
                      <a:alpha val="43137"/>
                    </a:srgbClr>
                  </a:outerShdw>
                </a:effectLst>
              </a:rPr>
            </a:br>
            <a:r>
              <a:rPr lang="en-US" sz="1600" i="1" kern="0" dirty="0">
                <a:solidFill>
                  <a:schemeClr val="tx1"/>
                </a:solidFill>
                <a:effectLst>
                  <a:outerShdw blurRad="38100" dist="38100" dir="2700000" algn="tl">
                    <a:srgbClr val="000000">
                      <a:alpha val="43137"/>
                    </a:srgbClr>
                  </a:outerShdw>
                </a:effectLst>
              </a:rPr>
              <a:t>Behold the King: A Study of Matthew </a:t>
            </a:r>
            <a:r>
              <a:rPr lang="en-US" sz="1600" kern="0" dirty="0">
                <a:solidFill>
                  <a:schemeClr val="tx1"/>
                </a:solidFill>
                <a:effectLst>
                  <a:outerShdw blurRad="38100" dist="38100" dir="2700000" algn="tl">
                    <a:srgbClr val="000000">
                      <a:alpha val="43137"/>
                    </a:srgbClr>
                  </a:outerShdw>
                </a:effectLst>
              </a:rPr>
              <a:t>(Grand Rapids, Kregel, 2005), 218.</a:t>
            </a:r>
            <a:endParaRPr lang="en-US" sz="2000" kern="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7780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752600"/>
            <a:ext cx="9144000" cy="4876799"/>
          </a:xfrm>
        </p:spPr>
        <p:txBody>
          <a:bodyPr/>
          <a:lstStyle/>
          <a:p>
            <a:pPr marL="0" indent="0" algn="just">
              <a:buNone/>
              <a:defRPr/>
            </a:pPr>
            <a:r>
              <a:rPr lang="en-US" sz="2950" dirty="0">
                <a:effectLst>
                  <a:outerShdw blurRad="38100" dist="38100" dir="2700000" algn="tl">
                    <a:srgbClr val="000000">
                      <a:alpha val="43137"/>
                    </a:srgbClr>
                  </a:outerShdw>
                </a:effectLst>
              </a:rPr>
              <a:t>“</a:t>
            </a:r>
            <a:r>
              <a:rPr lang="es-CO" sz="2950" dirty="0">
                <a:effectLst>
                  <a:outerShdw blurRad="38100" dist="38100" dir="2700000" algn="tl">
                    <a:srgbClr val="000000">
                      <a:alpha val="43137"/>
                    </a:srgbClr>
                  </a:outerShdw>
                </a:effectLst>
              </a:rPr>
              <a:t>Yeshúa le dio esta autoridad especial solo a Pedro en ese momento. </a:t>
            </a:r>
            <a:r>
              <a:rPr lang="es-CO" sz="2950" b="1" u="sng" dirty="0">
                <a:solidFill>
                  <a:srgbClr val="FFFFCC"/>
                </a:solidFill>
                <a:effectLst>
                  <a:outerShdw blurRad="38100" dist="38100" dir="2700000" algn="tl">
                    <a:srgbClr val="000000">
                      <a:alpha val="43137"/>
                    </a:srgbClr>
                  </a:outerShdw>
                </a:effectLst>
              </a:rPr>
              <a:t>Después de la resurrección, extendió y limitó esta autoridad exclusivamente a los demás apóstoles</a:t>
            </a:r>
            <a:r>
              <a:rPr lang="es-CO" sz="2950" dirty="0">
                <a:effectLst>
                  <a:outerShdw blurRad="38100" dist="38100" dir="2700000" algn="tl">
                    <a:srgbClr val="000000">
                      <a:alpha val="43137"/>
                    </a:srgbClr>
                  </a:outerShdw>
                </a:effectLst>
              </a:rPr>
              <a:t>. En la actualidad, este versículo se ha sacado de contexto para significar algo distinto de lo que significa en el marco de referencia judío. También se ha aplicado a la guerra espiritual, la demonología y la liberación de Satanás y sus demonios. Sin embargo, </a:t>
            </a:r>
            <a:r>
              <a:rPr lang="es-CO" sz="2950" b="1" u="sng" dirty="0">
                <a:solidFill>
                  <a:srgbClr val="FFFFCC"/>
                </a:solidFill>
                <a:effectLst>
                  <a:outerShdw blurRad="38100" dist="38100" dir="2700000" algn="tl">
                    <a:srgbClr val="000000">
                      <a:alpha val="43137"/>
                    </a:srgbClr>
                  </a:outerShdw>
                </a:effectLst>
              </a:rPr>
              <a:t>ni Satanás ni los demonios se encuentran en este contexto</a:t>
            </a:r>
            <a:r>
              <a:rPr lang="es-CO" sz="2950" dirty="0">
                <a:effectLst>
                  <a:outerShdw blurRad="38100" dist="38100" dir="2700000" algn="tl">
                    <a:srgbClr val="000000">
                      <a:alpha val="43137"/>
                    </a:srgbClr>
                  </a:outerShdw>
                </a:effectLst>
              </a:rPr>
              <a:t>. Más bien, el contexto es el establecimiento de la iglesia, y el tema en cuestión es la autoridad apostólica</a:t>
            </a:r>
            <a:r>
              <a:rPr lang="en-US" sz="2950" dirty="0">
                <a:effectLst/>
              </a:rPr>
              <a:t>.”</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9F4AD9-AD01-42F0-B424-3A08D1196381}"/>
              </a:ext>
            </a:extLst>
          </p:cNvPr>
          <p:cNvSpPr txBox="1"/>
          <p:nvPr/>
        </p:nvSpPr>
        <p:spPr>
          <a:xfrm>
            <a:off x="1432322" y="308283"/>
            <a:ext cx="627935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sz="1800" i="1" dirty="0">
                <a:latin typeface="Calibri" panose="020F0502020204030204" pitchFamily="34" charset="0"/>
                <a:cs typeface="Calibri" panose="020F0502020204030204" pitchFamily="34" charset="0"/>
              </a:rPr>
              <a:t>Yeshua: The Life of Messiah from a Messianic Jewish Perspective</a:t>
            </a:r>
            <a:r>
              <a:rPr lang="en-US" sz="1800" dirty="0">
                <a:latin typeface="Calibri" panose="020F0502020204030204" pitchFamily="34" charset="0"/>
                <a:cs typeface="Calibri" panose="020F0502020204030204" pitchFamily="34" charset="0"/>
              </a:rPr>
              <a:t>, 4 vols., vol. 3 (San Antonio, TX: Ariel Ministries, 2017), 2:590-93.</a:t>
            </a:r>
          </a:p>
        </p:txBody>
      </p:sp>
    </p:spTree>
    <p:extLst>
      <p:ext uri="{BB962C8B-B14F-4D97-AF65-F5344CB8AC3E}">
        <p14:creationId xmlns:p14="http://schemas.microsoft.com/office/powerpoint/2010/main" val="18757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752600"/>
            <a:ext cx="9144000" cy="4038600"/>
          </a:xfrm>
        </p:spPr>
        <p:txBody>
          <a:bodyPr/>
          <a:lstStyle/>
          <a:p>
            <a:pPr marL="0" indent="0" algn="just">
              <a:buNone/>
              <a:defRPr/>
            </a:pPr>
            <a:r>
              <a:rPr lang="en-US" sz="2900" dirty="0">
                <a:effectLst>
                  <a:outerShdw blurRad="38100" dist="38100" dir="2700000" algn="tl">
                    <a:srgbClr val="000000">
                      <a:alpha val="43137"/>
                    </a:srgbClr>
                  </a:outerShdw>
                </a:effectLst>
              </a:rPr>
              <a:t>“</a:t>
            </a:r>
            <a:r>
              <a:rPr lang="es-CO" sz="2700" dirty="0">
                <a:effectLst>
                  <a:outerShdw blurRad="38100" dist="38100" dir="2700000" algn="tl">
                    <a:srgbClr val="000000">
                      <a:alpha val="43137"/>
                    </a:srgbClr>
                  </a:outerShdw>
                </a:effectLst>
              </a:rPr>
              <a:t>Los términos «atar» y «desatar» se utilizaban comúnmente en los escritos rabínicos. De hecho, atar y desatar era una autoridad que los fariseos reclamaban para sí mismos, pero que Dios nunca les concedió. Sin embargo, sí se la dio a los apóstoles. Había dos conceptos básicos de atar y desatar en el pensamiento rabínico: legislativamente, atar significaba «prohibir» y desatar, «permitir». Judicialmente, atar significaba «castigar» y desatar, «no castigar» o «liberar del castigo». En el judaísmo rabínico, las expresiones se relacionaban con la disciplina humanamente administrada en el liderazgo, más que con la autoridad espiritual o moral suprema</a:t>
            </a:r>
            <a:r>
              <a:rPr lang="en-US" sz="2900" dirty="0">
                <a:effectLst>
                  <a:outerShdw blurRad="38100" dist="38100" dir="2700000" algn="tl">
                    <a:srgbClr val="000000">
                      <a:alpha val="43137"/>
                    </a:srgbClr>
                  </a:outerShdw>
                </a:effectLst>
              </a:rPr>
              <a:t>.’”</a:t>
            </a:r>
            <a:endParaRPr lang="en-US" sz="2900" dirty="0">
              <a:effectLst/>
            </a:endParaRP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289E0D-CA88-4DC4-AF14-6DBAC7AE2947}"/>
              </a:ext>
            </a:extLst>
          </p:cNvPr>
          <p:cNvSpPr txBox="1"/>
          <p:nvPr/>
        </p:nvSpPr>
        <p:spPr>
          <a:xfrm>
            <a:off x="1432322" y="308283"/>
            <a:ext cx="627935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sz="1800" i="1" dirty="0">
                <a:latin typeface="Calibri" panose="020F0502020204030204" pitchFamily="34" charset="0"/>
                <a:cs typeface="Calibri" panose="020F0502020204030204" pitchFamily="34" charset="0"/>
              </a:rPr>
              <a:t>Yeshua: The Life of Messiah from a Messianic Jewish Perspective</a:t>
            </a:r>
            <a:r>
              <a:rPr lang="en-US" sz="1800" dirty="0">
                <a:latin typeface="Calibri" panose="020F0502020204030204" pitchFamily="34" charset="0"/>
                <a:cs typeface="Calibri" panose="020F0502020204030204" pitchFamily="34" charset="0"/>
              </a:rPr>
              <a:t>, 4 vols., vol. 3 (San Antonio, TX: Ariel Ministries, 2017), 2:590-93.</a:t>
            </a:r>
          </a:p>
        </p:txBody>
      </p:sp>
    </p:spTree>
    <p:extLst>
      <p:ext uri="{BB962C8B-B14F-4D97-AF65-F5344CB8AC3E}">
        <p14:creationId xmlns:p14="http://schemas.microsoft.com/office/powerpoint/2010/main" val="1104043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752600"/>
            <a:ext cx="9144000" cy="4038600"/>
          </a:xfrm>
        </p:spPr>
        <p:txBody>
          <a:bodyPr/>
          <a:lstStyle/>
          <a:p>
            <a:pPr marL="0" indent="0" algn="just">
              <a:buNone/>
              <a:defRPr/>
            </a:pPr>
            <a:r>
              <a:rPr lang="en-US" sz="2900" dirty="0">
                <a:effectLst>
                  <a:outerShdw blurRad="38100" dist="38100" dir="2700000" algn="tl">
                    <a:srgbClr val="000000">
                      <a:alpha val="43137"/>
                    </a:srgbClr>
                  </a:outerShdw>
                </a:effectLst>
              </a:rPr>
              <a:t>“…</a:t>
            </a:r>
            <a:r>
              <a:rPr lang="es-CO" sz="2900" dirty="0">
                <a:effectLst>
                  <a:outerShdw blurRad="38100" dist="38100" dir="2700000" algn="tl">
                    <a:srgbClr val="000000">
                      <a:alpha val="43137"/>
                    </a:srgbClr>
                  </a:outerShdw>
                </a:effectLst>
              </a:rPr>
              <a:t>Estas declaraciones típicas, presentes en la literatura rabínica, se refieren a permitir, prohibir, castigar o no castigar ciertas acciones. Así era como los rabinos usaban «atar» y «desatar» en el contexto del período del Segundo Templo, y el uso de estos términos en los Evangelios debe interpretarse a la luz del Israel del siglo I. Así, el Mesías otorgó a Pedro, y posteriormente a todos los apóstoles, la autoridad para atar y desatar tanto legislativa como judicialmente. Dado que no existe la sucesión apostólica, la autoridad no se transmitió más allá de los apóstoles.</a:t>
            </a:r>
            <a:r>
              <a:rPr lang="en-US" sz="2900" dirty="0">
                <a:effectLst>
                  <a:outerShdw blurRad="38100" dist="38100" dir="2700000" algn="tl">
                    <a:srgbClr val="000000">
                      <a:alpha val="43137"/>
                    </a:srgbClr>
                  </a:outerShdw>
                </a:effectLst>
              </a:rPr>
              <a:t>.</a:t>
            </a:r>
            <a:r>
              <a:rPr lang="en-US" sz="2900" dirty="0">
                <a:effectLst/>
              </a:rPr>
              <a:t>”</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A5356B-04F0-4972-897B-9A3A02EA58DC}"/>
              </a:ext>
            </a:extLst>
          </p:cNvPr>
          <p:cNvSpPr txBox="1"/>
          <p:nvPr/>
        </p:nvSpPr>
        <p:spPr>
          <a:xfrm>
            <a:off x="1432322" y="308283"/>
            <a:ext cx="627935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sz="1800" i="1" dirty="0">
                <a:latin typeface="Calibri" panose="020F0502020204030204" pitchFamily="34" charset="0"/>
                <a:cs typeface="Calibri" panose="020F0502020204030204" pitchFamily="34" charset="0"/>
              </a:rPr>
              <a:t>Yeshua: The Life of Messiah from a Messianic Jewish Perspective</a:t>
            </a:r>
            <a:r>
              <a:rPr lang="en-US" sz="1800" dirty="0">
                <a:latin typeface="Calibri" panose="020F0502020204030204" pitchFamily="34" charset="0"/>
                <a:cs typeface="Calibri" panose="020F0502020204030204" pitchFamily="34" charset="0"/>
              </a:rPr>
              <a:t>, 4 vols., vol. 3 (San Antonio, TX: Ariel Ministries, 2017), 2:590-93.</a:t>
            </a:r>
          </a:p>
        </p:txBody>
      </p:sp>
    </p:spTree>
    <p:extLst>
      <p:ext uri="{BB962C8B-B14F-4D97-AF65-F5344CB8AC3E}">
        <p14:creationId xmlns:p14="http://schemas.microsoft.com/office/powerpoint/2010/main" val="70073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92037D4-2E8D-B509-8B79-7F5E4DF98173}"/>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1834369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752600"/>
            <a:ext cx="9144000" cy="4038600"/>
          </a:xfrm>
        </p:spPr>
        <p:txBody>
          <a:bodyPr/>
          <a:lstStyle/>
          <a:p>
            <a:pPr marL="0" indent="0" algn="just">
              <a:buNone/>
              <a:defRPr/>
            </a:pPr>
            <a:r>
              <a:rPr lang="en-US" sz="2900" dirty="0">
                <a:effectLst>
                  <a:outerShdw blurRad="38100" dist="38100" dir="2700000" algn="tl">
                    <a:srgbClr val="000000">
                      <a:alpha val="43137"/>
                    </a:srgbClr>
                  </a:outerShdw>
                </a:effectLst>
              </a:rPr>
              <a:t>“</a:t>
            </a:r>
            <a:r>
              <a:rPr lang="es-CO" sz="2900" dirty="0">
                <a:effectLst>
                  <a:outerShdw blurRad="38100" dist="38100" dir="2700000" algn="tl">
                    <a:srgbClr val="000000">
                      <a:alpha val="43137"/>
                    </a:srgbClr>
                  </a:outerShdw>
                </a:effectLst>
              </a:rPr>
              <a:t>Estas declaraciones típicas, presentes en la literatura rabínica, se refieren a permitir, prohibir, castigar o no castigar ciertas acciones. Así era como los rabinos usaban «atar» y «desatar» en el contexto del período del Segundo Templo, y el uso de estos términos en los Evangelios debe interpretarse a la luz del Israel del siglo I. Así, el Mesías otorgó a Pedro, y posteriormente a todos los apóstoles, la autoridad para atar y desatar tanto legislativa como judicialmente. Dado que no existe la sucesión apostólica, la autoridad no se transmitió más allá de los apóstoles</a:t>
            </a:r>
            <a:r>
              <a:rPr lang="en-US" sz="2900" dirty="0">
                <a:effectLst/>
              </a:rPr>
              <a:t>.”</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378F2A-123B-4340-A603-2A4DFB7B1C73}"/>
              </a:ext>
            </a:extLst>
          </p:cNvPr>
          <p:cNvSpPr txBox="1"/>
          <p:nvPr/>
        </p:nvSpPr>
        <p:spPr>
          <a:xfrm>
            <a:off x="1432322" y="308283"/>
            <a:ext cx="627935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sz="1800" i="1" dirty="0">
                <a:latin typeface="Calibri" panose="020F0502020204030204" pitchFamily="34" charset="0"/>
                <a:cs typeface="Calibri" panose="020F0502020204030204" pitchFamily="34" charset="0"/>
              </a:rPr>
              <a:t>Yeshua: The Life of Messiah from a Messianic Jewish Perspective</a:t>
            </a:r>
            <a:r>
              <a:rPr lang="en-US" sz="1800" dirty="0">
                <a:latin typeface="Calibri" panose="020F0502020204030204" pitchFamily="34" charset="0"/>
                <a:cs typeface="Calibri" panose="020F0502020204030204" pitchFamily="34" charset="0"/>
              </a:rPr>
              <a:t>, 4 vols., vol. 3 (San Antonio, TX: Ariel Ministries, 2017), 2:590-93.</a:t>
            </a:r>
          </a:p>
        </p:txBody>
      </p:sp>
    </p:spTree>
    <p:extLst>
      <p:ext uri="{BB962C8B-B14F-4D97-AF65-F5344CB8AC3E}">
        <p14:creationId xmlns:p14="http://schemas.microsoft.com/office/powerpoint/2010/main" val="4283169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752600"/>
            <a:ext cx="9144000" cy="4038600"/>
          </a:xfrm>
        </p:spPr>
        <p:txBody>
          <a:bodyPr/>
          <a:lstStyle/>
          <a:p>
            <a:pPr marL="0" indent="0" algn="just">
              <a:buNone/>
              <a:defRPr/>
            </a:pPr>
            <a:r>
              <a:rPr lang="en-US" sz="2900" dirty="0">
                <a:effectLst>
                  <a:outerShdw blurRad="38100" dist="38100" dir="2700000" algn="tl">
                    <a:srgbClr val="000000">
                      <a:alpha val="43137"/>
                    </a:srgbClr>
                  </a:outerShdw>
                </a:effectLst>
              </a:rPr>
              <a:t>“</a:t>
            </a:r>
            <a:r>
              <a:rPr lang="es-CO" sz="2900" dirty="0">
                <a:effectLst>
                  <a:outerShdw blurRad="38100" dist="38100" dir="2700000" algn="tl">
                    <a:srgbClr val="000000">
                      <a:alpha val="43137"/>
                    </a:srgbClr>
                  </a:outerShdw>
                </a:effectLst>
              </a:rPr>
              <a:t>Un ejemplo de cómo los apóstoles ejercieron su autoridad en el sentido judicial se encuentra en Hechos 5, cuando Pedro dictó sentencia de muerte contra Ananías y Safira. Debido a que habían mentido al Espíritu Santo, este los ató para castigarlos, y ambos cayeron muertos a sus pies. La iglesia tiene una autoridad limitada para atar y desatar en el sentido judicial, pero no con el mismo grado que los apóstoles. Los apóstoles podían imponer una sentencia de muerte, mientras que la iglesia solo puede excomulgar al pecador, un punto que se aborda más adelante, en Mateo 18</a:t>
            </a:r>
            <a:r>
              <a:rPr lang="en-US" sz="2900" dirty="0">
                <a:effectLst/>
              </a:rPr>
              <a:t>.”</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2969F9-E267-4966-B173-88F6C81D1070}"/>
              </a:ext>
            </a:extLst>
          </p:cNvPr>
          <p:cNvSpPr txBox="1"/>
          <p:nvPr/>
        </p:nvSpPr>
        <p:spPr>
          <a:xfrm>
            <a:off x="1432322" y="308283"/>
            <a:ext cx="627935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sz="1800" i="1" dirty="0">
                <a:latin typeface="Calibri" panose="020F0502020204030204" pitchFamily="34" charset="0"/>
                <a:cs typeface="Calibri" panose="020F0502020204030204" pitchFamily="34" charset="0"/>
              </a:rPr>
              <a:t>Yeshua: The Life of Messiah from a Messianic Jewish Perspective</a:t>
            </a:r>
            <a:r>
              <a:rPr lang="en-US" sz="1800" dirty="0">
                <a:latin typeface="Calibri" panose="020F0502020204030204" pitchFamily="34" charset="0"/>
                <a:cs typeface="Calibri" panose="020F0502020204030204" pitchFamily="34" charset="0"/>
              </a:rPr>
              <a:t>, 4 vols., vol. 3 (San Antonio, TX: Ariel Ministries, 2017), 2:590-93.</a:t>
            </a:r>
          </a:p>
        </p:txBody>
      </p:sp>
    </p:spTree>
    <p:extLst>
      <p:ext uri="{BB962C8B-B14F-4D97-AF65-F5344CB8AC3E}">
        <p14:creationId xmlns:p14="http://schemas.microsoft.com/office/powerpoint/2010/main" val="1382198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752600"/>
            <a:ext cx="9144000" cy="4038600"/>
          </a:xfrm>
        </p:spPr>
        <p:txBody>
          <a:bodyPr/>
          <a:lstStyle/>
          <a:p>
            <a:pPr marL="0" indent="0" algn="just">
              <a:buNone/>
              <a:defRPr/>
            </a:pPr>
            <a:r>
              <a:rPr lang="en-US" sz="2900" dirty="0">
                <a:effectLst>
                  <a:outerShdw blurRad="38100" dist="38100" dir="2700000" algn="tl">
                    <a:srgbClr val="000000">
                      <a:alpha val="43137"/>
                    </a:srgbClr>
                  </a:outerShdw>
                </a:effectLst>
              </a:rPr>
              <a:t>“</a:t>
            </a:r>
            <a:r>
              <a:rPr lang="es-CO" sz="2900" dirty="0">
                <a:effectLst>
                  <a:outerShdw blurRad="38100" dist="38100" dir="2700000" algn="tl">
                    <a:srgbClr val="000000">
                      <a:alpha val="43137"/>
                    </a:srgbClr>
                  </a:outerShdw>
                </a:effectLst>
              </a:rPr>
              <a:t>Esta autoridad fue dada solo a los apóstoles, quienes la conservaron hasta el final de sus vidas. </a:t>
            </a:r>
            <a:r>
              <a:rPr lang="es-CO" sz="2900" b="1" u="sng" dirty="0">
                <a:solidFill>
                  <a:srgbClr val="FFFFCC"/>
                </a:solidFill>
                <a:effectLst>
                  <a:outerShdw blurRad="38100" dist="38100" dir="2700000" algn="tl">
                    <a:srgbClr val="000000">
                      <a:alpha val="43137"/>
                    </a:srgbClr>
                  </a:outerShdw>
                </a:effectLst>
              </a:rPr>
              <a:t>La iglesia también tiene la autoridad de atar y desatar en un sentido judicial, pero no con el mismo grado que los apóstoles, quienes podían dictar una sentencia de muerte. La iglesia puede atar y desatar hasta el punto de cortar o no la comunión con un creyente pecador</a:t>
            </a:r>
            <a:r>
              <a:rPr lang="es-CO" sz="2900" dirty="0">
                <a:effectLst>
                  <a:outerShdw blurRad="38100" dist="38100" dir="2700000" algn="tl">
                    <a:srgbClr val="000000">
                      <a:alpha val="43137"/>
                    </a:srgbClr>
                  </a:outerShdw>
                </a:effectLst>
              </a:rPr>
              <a:t>. Puede excomulgar o no. Nótese, por lo tanto, que esto no se refiere a atar a Satanás ni a sus demonios; por lo tanto, el contexto no es la guerra espiritual, sino la disciplina eclesiástica</a:t>
            </a:r>
            <a:r>
              <a:rPr lang="en-US" sz="2900" dirty="0">
                <a:effectLst/>
              </a:rPr>
              <a:t>.”</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A15401-999B-4F3C-8A5B-58638417AADF}"/>
              </a:ext>
            </a:extLst>
          </p:cNvPr>
          <p:cNvSpPr txBox="1"/>
          <p:nvPr/>
        </p:nvSpPr>
        <p:spPr>
          <a:xfrm>
            <a:off x="1432322" y="308283"/>
            <a:ext cx="6279356" cy="1277273"/>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sz="1800" i="1" dirty="0">
                <a:latin typeface="Calibri" panose="020F0502020204030204" pitchFamily="34" charset="0"/>
                <a:cs typeface="Calibri" panose="020F0502020204030204" pitchFamily="34" charset="0"/>
              </a:rPr>
              <a:t>Yeshua: The Life of Messiah from a Messianic Jewish Perspective</a:t>
            </a:r>
            <a:r>
              <a:rPr lang="en-US" sz="1800" dirty="0">
                <a:latin typeface="Calibri" panose="020F0502020204030204" pitchFamily="34" charset="0"/>
                <a:cs typeface="Calibri" panose="020F0502020204030204" pitchFamily="34" charset="0"/>
              </a:rPr>
              <a:t>, 4 vols., vol. 3 (San Antonio, TX: Ariel Ministries, 2017), 2:590-93.</a:t>
            </a:r>
          </a:p>
        </p:txBody>
      </p:sp>
    </p:spTree>
    <p:extLst>
      <p:ext uri="{BB962C8B-B14F-4D97-AF65-F5344CB8AC3E}">
        <p14:creationId xmlns:p14="http://schemas.microsoft.com/office/powerpoint/2010/main" val="2265456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0FEAA-FA88-4AB8-4C67-22061EFAC293}"/>
            </a:ext>
          </a:extLst>
        </p:cNvPr>
        <p:cNvGrpSpPr/>
        <p:nvPr/>
      </p:nvGrpSpPr>
      <p:grpSpPr>
        <a:xfrm>
          <a:off x="0" y="0"/>
          <a:ext cx="0" cy="0"/>
          <a:chOff x="0" y="0"/>
          <a:chExt cx="0" cy="0"/>
        </a:xfrm>
      </p:grpSpPr>
      <p:sp>
        <p:nvSpPr>
          <p:cNvPr id="140290" name="Rectangle 2">
            <a:extLst>
              <a:ext uri="{FF2B5EF4-FFF2-40B4-BE49-F238E27FC236}">
                <a16:creationId xmlns:a16="http://schemas.microsoft.com/office/drawing/2014/main" id="{69E62DA2-EB26-F35E-A4C7-656AA7902143}"/>
              </a:ext>
            </a:extLst>
          </p:cNvPr>
          <p:cNvSpPr>
            <a:spLocks noGrp="1" noChangeArrowheads="1"/>
          </p:cNvSpPr>
          <p:nvPr>
            <p:ph type="title"/>
          </p:nvPr>
        </p:nvSpPr>
        <p:spPr>
          <a:xfrm>
            <a:off x="1499394" y="143933"/>
            <a:ext cx="6145212" cy="855133"/>
          </a:xfrm>
        </p:spPr>
        <p:txBody>
          <a:bodyPr wrap="square" anchor="ctr">
            <a:normAutofit/>
          </a:bodyPr>
          <a:lstStyle/>
          <a:p>
            <a:pPr algn="ctr" eaLnBrk="1" hangingPunct="1"/>
            <a:r>
              <a:rPr lang="en-US" sz="3600" dirty="0">
                <a:effectLst>
                  <a:outerShdw blurRad="38100" dist="38100" dir="2700000" algn="tl">
                    <a:srgbClr val="000000">
                      <a:alpha val="43137"/>
                    </a:srgbClr>
                  </a:outerShdw>
                </a:effectLst>
              </a:rPr>
              <a:t>Atar y Desatar: Conclusiones </a:t>
            </a:r>
          </a:p>
        </p:txBody>
      </p:sp>
      <p:sp>
        <p:nvSpPr>
          <p:cNvPr id="137219" name="Rectangle 3">
            <a:extLst>
              <a:ext uri="{FF2B5EF4-FFF2-40B4-BE49-F238E27FC236}">
                <a16:creationId xmlns:a16="http://schemas.microsoft.com/office/drawing/2014/main" id="{15237DA7-15AE-409D-376D-FA2CB6AD8B90}"/>
              </a:ext>
            </a:extLst>
          </p:cNvPr>
          <p:cNvSpPr>
            <a:spLocks noGrp="1" noChangeArrowheads="1"/>
          </p:cNvSpPr>
          <p:nvPr>
            <p:ph sz="half" idx="1"/>
          </p:nvPr>
        </p:nvSpPr>
        <p:spPr>
          <a:xfrm>
            <a:off x="381000" y="914400"/>
            <a:ext cx="8382000" cy="5629275"/>
          </a:xfrm>
        </p:spPr>
        <p:txBody>
          <a:bodyPr wrap="square" anchor="t">
            <a:noAutofit/>
          </a:bodyPr>
          <a:lstStyle/>
          <a:p>
            <a:pPr marL="457200" lvl="1" indent="-457200" algn="just" eaLnBrk="1" hangingPunct="1">
              <a:spcBef>
                <a:spcPts val="0"/>
              </a:spcBef>
              <a:spcAft>
                <a:spcPts val="18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rPr>
              <a:t>Mateo 16:19  </a:t>
            </a:r>
            <a:r>
              <a:rPr lang="es-CO" sz="2800" dirty="0">
                <a:effectLst>
                  <a:outerShdw blurRad="38100" dist="38100" dir="2700000" algn="tl">
                    <a:srgbClr val="000000">
                      <a:alpha val="43137"/>
                    </a:srgbClr>
                  </a:outerShdw>
                </a:effectLst>
              </a:rPr>
              <a:t>Implica el futuro papel de Pedro en el reino.</a:t>
            </a:r>
            <a:endParaRPr lang="en-US" sz="2800" dirty="0">
              <a:effectLst>
                <a:outerShdw blurRad="38100" dist="38100" dir="2700000" algn="tl">
                  <a:srgbClr val="000000">
                    <a:alpha val="43137"/>
                  </a:srgbClr>
                </a:outerShdw>
              </a:effectLst>
            </a:endParaRPr>
          </a:p>
          <a:p>
            <a:pPr marL="457200" lvl="1" indent="-457200" algn="just" eaLnBrk="1" hangingPunct="1">
              <a:spcBef>
                <a:spcPts val="0"/>
              </a:spcBef>
              <a:spcAft>
                <a:spcPts val="1800"/>
              </a:spcAft>
              <a:buClr>
                <a:schemeClr val="tx2"/>
              </a:buClr>
              <a:buSzPct val="100000"/>
              <a:buFont typeface="+mj-lt"/>
              <a:buAutoNum type="arabicPeriod"/>
              <a:defRPr/>
            </a:pPr>
            <a:r>
              <a:rPr lang="es-CO" sz="2800" dirty="0">
                <a:effectLst>
                  <a:outerShdw blurRad="38100" dist="38100" dir="2700000" algn="tl">
                    <a:srgbClr val="000000">
                      <a:alpha val="43137"/>
                    </a:srgbClr>
                  </a:outerShdw>
                </a:effectLst>
              </a:rPr>
              <a:t>Aquellos en la tierra que ejercen este poder deben seguir lo que el cielo ya ha determinado (y no viceversa)</a:t>
            </a:r>
            <a:r>
              <a:rPr lang="en-US" sz="2800" dirty="0">
                <a:effectLst>
                  <a:outerShdw blurRad="38100" dist="38100" dir="2700000" algn="tl">
                    <a:srgbClr val="000000">
                      <a:alpha val="43137"/>
                    </a:srgbClr>
                  </a:outerShdw>
                </a:effectLst>
              </a:rPr>
              <a:t> </a:t>
            </a:r>
          </a:p>
          <a:p>
            <a:pPr marL="457200" lvl="1" indent="-457200" algn="just" eaLnBrk="1" hangingPunct="1">
              <a:spcBef>
                <a:spcPts val="0"/>
              </a:spcBef>
              <a:spcAft>
                <a:spcPts val="1800"/>
              </a:spcAft>
              <a:buClr>
                <a:schemeClr val="tx2"/>
              </a:buClr>
              <a:buSzPct val="100000"/>
              <a:buFont typeface="+mj-lt"/>
              <a:buAutoNum type="arabicPeriod"/>
              <a:defRPr/>
            </a:pPr>
            <a:r>
              <a:rPr lang="es-CO" sz="2800" dirty="0">
                <a:effectLst>
                  <a:outerShdw blurRad="38100" dist="38100" dir="2700000" algn="tl">
                    <a:srgbClr val="000000">
                      <a:alpha val="43137"/>
                    </a:srgbClr>
                  </a:outerShdw>
                </a:effectLst>
              </a:rPr>
              <a:t>La guerra espiritual no se encuentra en ninguno de los dos contextos</a:t>
            </a:r>
            <a:r>
              <a:rPr lang="en-US" sz="2800" dirty="0">
                <a:effectLst>
                  <a:outerShdw blurRad="38100" dist="38100" dir="2700000" algn="tl">
                    <a:srgbClr val="000000">
                      <a:alpha val="43137"/>
                    </a:srgbClr>
                  </a:outerShdw>
                </a:effectLst>
              </a:rPr>
              <a:t>.</a:t>
            </a:r>
          </a:p>
          <a:p>
            <a:pPr marL="457200" lvl="1" indent="-457200" algn="just" eaLnBrk="1" hangingPunct="1">
              <a:spcBef>
                <a:spcPts val="0"/>
              </a:spcBef>
              <a:spcAft>
                <a:spcPts val="1800"/>
              </a:spcAft>
              <a:buClr>
                <a:schemeClr val="tx2"/>
              </a:buClr>
              <a:buSzPct val="100000"/>
              <a:buFont typeface="+mj-lt"/>
              <a:buAutoNum type="arabicPeriod"/>
              <a:defRPr/>
            </a:pPr>
            <a:r>
              <a:rPr lang="es-CO" sz="2800" dirty="0">
                <a:effectLst>
                  <a:outerShdw blurRad="38100" dist="38100" dir="2700000" algn="tl">
                    <a:srgbClr val="000000">
                      <a:alpha val="43137"/>
                    </a:srgbClr>
                  </a:outerShdw>
                </a:effectLst>
              </a:rPr>
              <a:t>La autoridad para atar y desatar sólo fue dada a los apóstoles</a:t>
            </a:r>
            <a:r>
              <a:rPr lang="en-US" sz="2800" dirty="0">
                <a:effectLst>
                  <a:outerShdw blurRad="38100" dist="38100" dir="2700000" algn="tl">
                    <a:srgbClr val="000000">
                      <a:alpha val="43137"/>
                    </a:srgbClr>
                  </a:outerShdw>
                </a:effectLst>
              </a:rPr>
              <a:t>.</a:t>
            </a:r>
          </a:p>
          <a:p>
            <a:pPr marL="457200" lvl="1" indent="-457200" algn="just" eaLnBrk="1" hangingPunct="1">
              <a:spcBef>
                <a:spcPts val="0"/>
              </a:spcBef>
              <a:spcAft>
                <a:spcPts val="1800"/>
              </a:spcAft>
              <a:buClr>
                <a:schemeClr val="tx2"/>
              </a:buClr>
              <a:buSzPct val="100000"/>
              <a:buFont typeface="+mj-lt"/>
              <a:buAutoNum type="arabicPeriod"/>
              <a:defRPr/>
            </a:pPr>
            <a:r>
              <a:rPr lang="es-CO" sz="2800" dirty="0">
                <a:effectLst>
                  <a:outerShdw blurRad="38100" dist="38100" dir="2700000" algn="tl">
                    <a:srgbClr val="000000">
                      <a:alpha val="43137"/>
                    </a:srgbClr>
                  </a:outerShdw>
                </a:effectLst>
              </a:rPr>
              <a:t>La Iglesia tiene un grado más limitado de autoridad para atar y desatar</a:t>
            </a:r>
            <a:r>
              <a:rPr lang="en-US" sz="2800" dirty="0">
                <a:effectLst>
                  <a:outerShdw blurRad="38100" dist="38100" dir="2700000" algn="tl">
                    <a:srgbClr val="000000">
                      <a:alpha val="43137"/>
                    </a:srgbClr>
                  </a:outerShdw>
                </a:effectLst>
              </a:rPr>
              <a:t>.</a:t>
            </a:r>
          </a:p>
        </p:txBody>
      </p:sp>
      <p:pic>
        <p:nvPicPr>
          <p:cNvPr id="6" name="Picture 5">
            <a:extLst>
              <a:ext uri="{FF2B5EF4-FFF2-40B4-BE49-F238E27FC236}">
                <a16:creationId xmlns:a16="http://schemas.microsoft.com/office/drawing/2014/main" id="{4323824C-8A60-97B7-D07C-74FFC99B0A0B}"/>
              </a:ext>
            </a:extLst>
          </p:cNvPr>
          <p:cNvPicPr>
            <a:picLocks noChangeAspect="1"/>
          </p:cNvPicPr>
          <p:nvPr/>
        </p:nvPicPr>
        <p:blipFill>
          <a:blip r:embed="rId2"/>
          <a:stretch>
            <a:fillRect/>
          </a:stretch>
        </p:blipFill>
        <p:spPr>
          <a:xfrm>
            <a:off x="176212" y="68792"/>
            <a:ext cx="498191" cy="769408"/>
          </a:xfrm>
          <a:prstGeom prst="rect">
            <a:avLst/>
          </a:prstGeom>
          <a:noFill/>
        </p:spPr>
      </p:pic>
    </p:spTree>
    <p:extLst>
      <p:ext uri="{BB962C8B-B14F-4D97-AF65-F5344CB8AC3E}">
        <p14:creationId xmlns:p14="http://schemas.microsoft.com/office/powerpoint/2010/main" val="4254154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8A91F-5769-42D6-8811-56624A962B9A}"/>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2EF0C484-4A75-FC47-8B34-821F96701DFA}"/>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8195700-F2C7-3069-2D43-BE873170571B}"/>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1F59AAF9-0E2D-A1AB-1770-C7CCEC7A2868}"/>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4071575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F44D9-5846-E533-9D4B-557A8DE40567}"/>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9C778FC0-6C85-6A8C-99F7-091EC18B7846}"/>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6CF70D84-6BD0-4735-CAE6-736AAD962BB7}"/>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Judíos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Persecución (Hechos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Babilonia-Mesopotamia o Turquía Norte-Central?</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Creyentes (Santiago 1:2-4)</a:t>
            </a:r>
          </a:p>
        </p:txBody>
      </p:sp>
      <p:pic>
        <p:nvPicPr>
          <p:cNvPr id="2" name="Picture 1">
            <a:extLst>
              <a:ext uri="{FF2B5EF4-FFF2-40B4-BE49-F238E27FC236}">
                <a16:creationId xmlns:a16="http://schemas.microsoft.com/office/drawing/2014/main" id="{9F6AA1DB-34F0-DDCB-EEA6-E658AFA1AC88}"/>
              </a:ext>
            </a:extLst>
          </p:cNvPr>
          <p:cNvPicPr>
            <a:picLocks noChangeAspect="1"/>
          </p:cNvPicPr>
          <p:nvPr/>
        </p:nvPicPr>
        <p:blipFill>
          <a:blip r:embed="rId2"/>
          <a:stretch>
            <a:fillRect/>
          </a:stretch>
        </p:blipFill>
        <p:spPr>
          <a:xfrm>
            <a:off x="3429000" y="5105400"/>
            <a:ext cx="2590800" cy="1685581"/>
          </a:xfrm>
          <a:prstGeom prst="rect">
            <a:avLst/>
          </a:prstGeom>
        </p:spPr>
      </p:pic>
    </p:spTree>
    <p:extLst>
      <p:ext uri="{BB962C8B-B14F-4D97-AF65-F5344CB8AC3E}">
        <p14:creationId xmlns:p14="http://schemas.microsoft.com/office/powerpoint/2010/main" val="3293390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5078A-E57C-60EA-A3C6-05DF9ED98592}"/>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BC1D1445-6C9E-B868-FFC0-83A8132B1A45}"/>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023FC4E0-177D-F107-19C2-3EA677F2C326}"/>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7DEF6F95-984E-349E-A341-E5C8720C774E}"/>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1918107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Salvación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Naturaleza</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Una</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Doble</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Una</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919443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s-CO" sz="3000" dirty="0">
                <a:latin typeface="Calibri" panose="020F0502020204030204" pitchFamily="34" charset="0"/>
              </a:rPr>
              <a:t>Una de las invitaciones más completas a la salvación en todas las epístolas se encuentra en Santiago 4:7-10. Aunque Santiago dirige la mayor parte de su epístola a los creyentes genuinos, también es evidente que se preocupa por aquellos que no son genuinos. No quiere que nadie sea engañado con respecto a la verdadera salvación, por lo que hace un llamado a una fe real, viva y salvadora que sea distinta de la fe muerta del capítulo 2. Él declara su objetivo en 5:20. Este es  ver al pecador convertido del error en su caminar y su alma salva de la muerte</a:t>
            </a:r>
            <a:r>
              <a:rPr lang="en-US" sz="3000" dirty="0">
                <a:latin typeface="Calibri" panose="020F0502020204030204" pitchFamily="34" charset="0"/>
              </a:rPr>
              <a:t>.’”</a:t>
            </a:r>
            <a:endParaRPr lang="en-US" altLang="en-US" sz="3000" dirty="0">
              <a:latin typeface="Calibri" panose="020F0502020204030204" pitchFamily="34" charset="0"/>
              <a:cs typeface="+mn-cs"/>
            </a:endParaRP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3" name="TextBox 2"/>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142446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120896"/>
            <a:ext cx="8839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s-CO" sz="3000" dirty="0">
                <a:latin typeface="Calibri" panose="020F0502020204030204" pitchFamily="34" charset="0"/>
              </a:rPr>
              <a:t>La invitación en 4:7-10 está dirigida a aquellos que no son salvos: oyentes culpables y malvados de la Palabra que no son hacedores (cf. 1:21-22); que todavía están cautivos de una fe muerta (cf. 2:14-20); que son mentirosos amargados, egoístas y arrogantes cuya “sabiduría no es la que viene de lo alto, sino terrenal, animal, diabólica” (3:15); que aman al mundo y, por lo tanto, son enemigos de Dios (4:4); cuyo espíritu interior todavía está dominado por las concupiscencias (cf. 4:5); y que son orgullosos y autosuficientes (cf. 4:6). Tienen una necesidad desesperada de la gracia de Dios</a:t>
            </a:r>
            <a:r>
              <a:rPr lang="en-US" sz="3000" dirty="0">
                <a:latin typeface="Calibri" panose="020F0502020204030204" pitchFamily="34" charset="0"/>
              </a:rPr>
              <a:t>.”</a:t>
            </a:r>
            <a:endParaRPr lang="en-US" altLang="en-US" sz="3000" dirty="0">
              <a:latin typeface="Calibri" panose="020F0502020204030204" pitchFamily="34" charset="0"/>
              <a:cs typeface="+mn-cs"/>
            </a:endParaRP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C9B9E7E-0F35-4BD0-8C15-B25AA66703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AAB8A0D9-87D7-4B04-9A52-425B14C58213}"/>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257194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BC3CF-AE7C-2137-EE20-4B53A64F74E6}"/>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26657A11-2E2B-F770-B8C3-7D0694E6CCB0}"/>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B394C6E2-D2E8-67B6-4C76-24CB76C86414}"/>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31C8D548-620A-FA93-05D5-BA08DBF6889B}"/>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2203989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164037"/>
            <a:ext cx="8839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s-CO" sz="3000" dirty="0">
                <a:latin typeface="Calibri" panose="020F0502020204030204" pitchFamily="34" charset="0"/>
              </a:rPr>
              <a:t>Pero como Dios sólo “da gracia a los humildes” (v. 6), Santiago llama a estos “pecadores” (un término usado en las Escrituras sólo para los no regenerados) a que se aparten de su orgullo y se humillen. </a:t>
            </a:r>
            <a:r>
              <a:rPr lang="es-CO" sz="3000" b="1" u="sng" dirty="0">
                <a:solidFill>
                  <a:srgbClr val="FFFFCC"/>
                </a:solidFill>
                <a:latin typeface="Calibri" panose="020F0502020204030204" pitchFamily="34" charset="0"/>
              </a:rPr>
              <a:t>Diez imperativos</a:t>
            </a:r>
            <a:r>
              <a:rPr lang="es-CO" sz="3000" dirty="0">
                <a:latin typeface="Calibri" panose="020F0502020204030204" pitchFamily="34" charset="0"/>
              </a:rPr>
              <a:t> delinean los mandamientos en el llamado de Santiago a los pecadores: someterse a Dios (salvación); resistir al diablo (transferir lealtad); acercarse a Dios (intimidad de relación); limpiar sus manos (arrepentimiento); purificar sus corazones (confesión); ser miserable, lamentarse, llorar, y dejar que su risa y alegría se conviertan en penumbra (tristeza)</a:t>
            </a:r>
            <a:r>
              <a:rPr lang="en-US" sz="3000" dirty="0">
                <a:latin typeface="Calibri" panose="020F0502020204030204" pitchFamily="34" charset="0"/>
              </a:rPr>
              <a:t>.”</a:t>
            </a: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B7FD3FD-1E73-4352-A763-33016BEED2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A066F40F-5791-45F5-BECD-2C41859761A6}"/>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808200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52400" y="1820868"/>
            <a:ext cx="883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s-CO" sz="3000" dirty="0">
                <a:latin typeface="Calibri" panose="020F0502020204030204" pitchFamily="34" charset="0"/>
              </a:rPr>
              <a:t>El imperativo final resume la mentalidad de los que se convierten: “Humillaos en la presencia del Señor”. Todo esto es obra de Dios, que da su gracia más abundante (4:6)</a:t>
            </a:r>
            <a:r>
              <a:rPr lang="en-US" sz="3000" dirty="0">
                <a:latin typeface="Calibri" panose="020F0502020204030204" pitchFamily="34" charset="0"/>
              </a:rPr>
              <a:t>.</a:t>
            </a:r>
            <a:r>
              <a:rPr lang="en-US" altLang="en-US" sz="3000" dirty="0">
                <a:latin typeface="Calibri" panose="020F0502020204030204" pitchFamily="34" charset="0"/>
                <a:cs typeface="+mn-cs"/>
              </a:rPr>
              <a:t>”</a:t>
            </a: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B10C366-FD14-497B-8BD1-09FD75E0F4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590D7E5C-9239-43F9-929F-A7D25BFD3815}"/>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1241459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1237753"/>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cs typeface="Arial" charset="0"/>
              </a:rPr>
              <a:t>Gen 15:6</a:t>
            </a:r>
          </a:p>
          <a:p>
            <a:pPr marL="0" indent="0" algn="just">
              <a:spcBef>
                <a:spcPts val="0"/>
              </a:spcBef>
              <a:spcAft>
                <a:spcPts val="0"/>
              </a:spcAft>
              <a:buNone/>
              <a:defRPr/>
            </a:pPr>
            <a:r>
              <a:rPr lang="es-CO" altLang="en-US" sz="2800" dirty="0"/>
              <a:t>Él </a:t>
            </a:r>
            <a:r>
              <a:rPr lang="es-CO" altLang="en-US" sz="2800" b="1" u="sng" dirty="0">
                <a:solidFill>
                  <a:srgbClr val="FFFFCC"/>
                </a:solidFill>
              </a:rPr>
              <a:t>creyó</a:t>
            </a:r>
            <a:r>
              <a:rPr lang="es-CO" altLang="en-US" sz="2800" dirty="0"/>
              <a:t> al SEÑOR, y le fue contado por justicia</a:t>
            </a:r>
            <a:r>
              <a:rPr lang="en-US" altLang="en-US" sz="2800" dirty="0"/>
              <a:t>.</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2882" y="2743200"/>
            <a:ext cx="1108710" cy="137160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Creer – </a:t>
            </a:r>
            <a:r>
              <a:rPr lang="es-CO" sz="3200" dirty="0">
                <a:solidFill>
                  <a:srgbClr val="00FFFF"/>
                </a:solidFill>
                <a:effectLst>
                  <a:outerShdw blurRad="38100" dist="38100" dir="2700000" algn="tl">
                    <a:srgbClr val="000000">
                      <a:alpha val="43137"/>
                    </a:srgbClr>
                  </a:outerShdw>
                </a:effectLst>
                <a:latin typeface="Calibri" panose="020F0502020204030204" pitchFamily="34" charset="0"/>
              </a:rPr>
              <a:t>La Única Condición de Dios para la Justificación</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5" name="Content Placeholder 2"/>
          <p:cNvSpPr txBox="1">
            <a:spLocks/>
          </p:cNvSpPr>
          <p:nvPr/>
        </p:nvSpPr>
        <p:spPr bwMode="auto">
          <a:xfrm>
            <a:off x="1143000" y="28194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Juan 3:16</a:t>
            </a:r>
          </a:p>
          <a:p>
            <a:pPr marL="0" indent="0">
              <a:spcBef>
                <a:spcPts val="0"/>
              </a:spcBef>
              <a:spcAft>
                <a:spcPts val="0"/>
              </a:spcAft>
              <a:buNone/>
              <a:defRPr/>
            </a:pPr>
            <a:r>
              <a:rPr lang="es-CO" altLang="en-US" sz="2800" dirty="0">
                <a:latin typeface="Calibri" panose="020F0502020204030204" pitchFamily="34" charset="0"/>
              </a:rPr>
              <a:t>»Porque de tal manera amó Dios al mundo, que ha dado a su Hijo unigénito para que todo aquel que en él </a:t>
            </a:r>
            <a:r>
              <a:rPr lang="es-CO" altLang="en-US" sz="2800" b="1" u="sng" dirty="0">
                <a:solidFill>
                  <a:srgbClr val="FFFFCC"/>
                </a:solidFill>
                <a:latin typeface="Calibri" panose="020F0502020204030204" pitchFamily="34" charset="0"/>
              </a:rPr>
              <a:t>cree</a:t>
            </a:r>
            <a:r>
              <a:rPr lang="es-CO" altLang="en-US" sz="2800" dirty="0">
                <a:latin typeface="Calibri" panose="020F0502020204030204" pitchFamily="34" charset="0"/>
              </a:rPr>
              <a:t> no se pierda mas tenga vida eterna.</a:t>
            </a:r>
            <a:r>
              <a:rPr lang="en-US" altLang="en-US" sz="2800" dirty="0">
                <a:latin typeface="Calibri" panose="020F0502020204030204" pitchFamily="34" charset="0"/>
              </a:rPr>
              <a:t>.</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Hechos 16:30-31</a:t>
            </a:r>
          </a:p>
          <a:p>
            <a:pPr marL="0" indent="0">
              <a:spcBef>
                <a:spcPts val="0"/>
              </a:spcBef>
              <a:spcAft>
                <a:spcPts val="0"/>
              </a:spcAft>
              <a:buNone/>
              <a:defRPr/>
            </a:pPr>
            <a:r>
              <a:rPr lang="en-US" altLang="en-US" sz="2800" dirty="0">
                <a:latin typeface="Calibri" panose="020F0502020204030204" pitchFamily="34" charset="0"/>
              </a:rPr>
              <a:t>"</a:t>
            </a:r>
            <a:r>
              <a:rPr lang="es-CO" altLang="en-US" sz="2800" dirty="0">
                <a:latin typeface="Calibri" panose="020F0502020204030204" pitchFamily="34" charset="0"/>
              </a:rPr>
              <a:t>Señores, ¿qué debo hacer para ser salvo?...</a:t>
            </a:r>
          </a:p>
          <a:p>
            <a:pPr marL="0" indent="0">
              <a:spcBef>
                <a:spcPts val="0"/>
              </a:spcBef>
              <a:spcAft>
                <a:spcPts val="0"/>
              </a:spcAft>
              <a:buNone/>
              <a:defRPr/>
            </a:pPr>
            <a:r>
              <a:rPr lang="es-CO" altLang="en-US" sz="2800" dirty="0">
                <a:latin typeface="Calibri" panose="020F0502020204030204" pitchFamily="34" charset="0"/>
              </a:rPr>
              <a:t>Ellos dijeron: </a:t>
            </a:r>
            <a:r>
              <a:rPr lang="es-CO" altLang="en-US" sz="2800" b="1" u="sng" dirty="0">
                <a:solidFill>
                  <a:srgbClr val="FFFFCC"/>
                </a:solidFill>
                <a:latin typeface="Calibri" panose="020F0502020204030204" pitchFamily="34" charset="0"/>
              </a:rPr>
              <a:t>Cree</a:t>
            </a:r>
            <a:r>
              <a:rPr lang="es-CO" altLang="en-US" sz="2800" dirty="0">
                <a:latin typeface="Calibri" panose="020F0502020204030204" pitchFamily="34" charset="0"/>
              </a:rPr>
              <a:t> en el Señor Jesús y serás salvo, tú y tu casa.</a:t>
            </a:r>
            <a:r>
              <a:rPr lang="en-US" altLang="en-US" sz="2800" dirty="0">
                <a:latin typeface="Calibri" panose="020F0502020204030204" pitchFamily="34" charset="0"/>
              </a:rPr>
              <a:t>"</a:t>
            </a:r>
          </a:p>
        </p:txBody>
      </p:sp>
    </p:spTree>
    <p:extLst>
      <p:ext uri="{BB962C8B-B14F-4D97-AF65-F5344CB8AC3E}">
        <p14:creationId xmlns:p14="http://schemas.microsoft.com/office/powerpoint/2010/main" val="2921000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6E1EA-C00A-0F2D-64C5-66EF2D9ECC89}"/>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38EB8506-0D67-C5AD-0412-9D37C8E482B9}"/>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044D21B4-FA42-0E7E-358B-3B3B0E00FCA8}"/>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7B29C1D9-6922-AA4B-B162-D97C6B342DFB}"/>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1474132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1143000"/>
          </a:xfrm>
        </p:spPr>
        <p:txBody>
          <a:bodyPr/>
          <a:lstStyle/>
          <a:p>
            <a:pPr algn="ctr"/>
            <a:r>
              <a:rPr lang="en-US" altLang="en-US" sz="4000" dirty="0"/>
              <a:t>Humildes Famosos</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(Prov. 16:18; 1 Pedro 5:5)</a:t>
            </a:r>
            <a:endParaRPr lang="en-US" altLang="en-US" sz="3600" dirty="0">
              <a:solidFill>
                <a:schemeClr val="tx1"/>
              </a:solidFill>
              <a:effectLst>
                <a:outerShdw blurRad="38100" dist="38100" dir="2700000" algn="tl">
                  <a:srgbClr val="000000"/>
                </a:outerShdw>
              </a:effectLst>
              <a:ea typeface="+mn-ea"/>
              <a:cs typeface="+mn-cs"/>
            </a:endParaRPr>
          </a:p>
        </p:txBody>
      </p:sp>
      <p:sp>
        <p:nvSpPr>
          <p:cNvPr id="13315" name="Rectangle 3"/>
          <p:cNvSpPr>
            <a:spLocks noGrp="1" noChangeArrowheads="1"/>
          </p:cNvSpPr>
          <p:nvPr>
            <p:ph type="body" idx="1"/>
          </p:nvPr>
        </p:nvSpPr>
        <p:spPr>
          <a:xfrm>
            <a:off x="152400" y="1600200"/>
            <a:ext cx="8534400" cy="4460875"/>
          </a:xfrm>
        </p:spPr>
        <p:txBody>
          <a:bodyPr/>
          <a:lstStyle/>
          <a:p>
            <a:pPr marL="457200" indent="-457200" eaLnBrk="1" hangingPunct="1">
              <a:spcBef>
                <a:spcPts val="0"/>
              </a:spcBef>
              <a:spcAft>
                <a:spcPts val="3600"/>
              </a:spcAft>
            </a:pPr>
            <a:r>
              <a:rPr lang="en-US" altLang="en-US" sz="3600" dirty="0"/>
              <a:t>Sátanas (Isa. 14:12-15; Eze. 28:12-17; 1 Tim. 3:6)</a:t>
            </a:r>
          </a:p>
          <a:p>
            <a:pPr marL="457200" indent="-457200" eaLnBrk="1" hangingPunct="1">
              <a:spcBef>
                <a:spcPts val="0"/>
              </a:spcBef>
              <a:spcAft>
                <a:spcPts val="3600"/>
              </a:spcAft>
            </a:pPr>
            <a:r>
              <a:rPr lang="en-US" altLang="en-US" sz="3600" dirty="0"/>
              <a:t>Uzías (2 Cron 26:16)</a:t>
            </a:r>
          </a:p>
          <a:p>
            <a:pPr marL="457200" indent="-457200" eaLnBrk="1" hangingPunct="1">
              <a:spcBef>
                <a:spcPts val="0"/>
              </a:spcBef>
              <a:spcAft>
                <a:spcPts val="3600"/>
              </a:spcAft>
            </a:pPr>
            <a:r>
              <a:rPr lang="en-US" altLang="en-US" sz="3600" dirty="0"/>
              <a:t>Herodes (Acts 12:20-23)</a:t>
            </a:r>
          </a:p>
          <a:p>
            <a:pPr marL="457200" indent="-457200" eaLnBrk="1" hangingPunct="1">
              <a:spcBef>
                <a:spcPts val="0"/>
              </a:spcBef>
              <a:spcAft>
                <a:spcPts val="3600"/>
              </a:spcAft>
            </a:pPr>
            <a:r>
              <a:rPr lang="en-US" altLang="en-US" sz="3600" dirty="0"/>
              <a:t>Pablo (2 Cor 12:1-10)</a:t>
            </a:r>
          </a:p>
        </p:txBody>
      </p:sp>
      <p:pic>
        <p:nvPicPr>
          <p:cNvPr id="4"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68" y="4003675"/>
            <a:ext cx="31778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173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9A96F-7EAC-6064-44F1-F50326DFE653}"/>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5B7F6AF5-021D-2F20-C237-1FEF963DB495}"/>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a:t>
            </a:r>
            <a:r>
              <a:rPr lang="es-CO" altLang="en-US" sz="3600" dirty="0">
                <a:effectLst>
                  <a:outerShdw blurRad="38100" dist="38100" dir="2700000" algn="tl">
                    <a:srgbClr val="000000">
                      <a:alpha val="43137"/>
                    </a:srgbClr>
                  </a:outerShdw>
                </a:effectLst>
              </a:rPr>
              <a:t>Esencia de la Sabiduría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D2570859-D328-CBCA-7912-A5EE9EDCCB6B}"/>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Submisión a Dios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Resistir a Sátanas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Acercarse a Dios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Arrepentirse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Humildad (4:10)</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No juzgar (11-12)</a:t>
            </a:r>
          </a:p>
        </p:txBody>
      </p:sp>
      <p:pic>
        <p:nvPicPr>
          <p:cNvPr id="2" name="Picture 1">
            <a:extLst>
              <a:ext uri="{FF2B5EF4-FFF2-40B4-BE49-F238E27FC236}">
                <a16:creationId xmlns:a16="http://schemas.microsoft.com/office/drawing/2014/main" id="{BAF92545-6CCE-B0D8-B159-6EF204E4C8A1}"/>
              </a:ext>
            </a:extLst>
          </p:cNvPr>
          <p:cNvPicPr>
            <a:picLocks noChangeAspect="1"/>
          </p:cNvPicPr>
          <p:nvPr/>
        </p:nvPicPr>
        <p:blipFill>
          <a:blip r:embed="rId2"/>
          <a:stretch>
            <a:fillRect/>
          </a:stretch>
        </p:blipFill>
        <p:spPr>
          <a:xfrm>
            <a:off x="5517941" y="2590800"/>
            <a:ext cx="2962913" cy="1926503"/>
          </a:xfrm>
          <a:prstGeom prst="rect">
            <a:avLst/>
          </a:prstGeom>
        </p:spPr>
      </p:pic>
    </p:spTree>
    <p:extLst>
      <p:ext uri="{BB962C8B-B14F-4D97-AF65-F5344CB8AC3E}">
        <p14:creationId xmlns:p14="http://schemas.microsoft.com/office/powerpoint/2010/main" val="3393588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AD58E-4079-46D0-B4EF-ED7D4DD67CAA}"/>
              </a:ext>
            </a:extLst>
          </p:cNvPr>
          <p:cNvPicPr>
            <a:picLocks noChangeAspect="1"/>
          </p:cNvPicPr>
          <p:nvPr/>
        </p:nvPicPr>
        <p:blipFill>
          <a:blip r:embed="rId3"/>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Corintios 4:5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rPr>
              <a:t>Así que, no juzguen nada antes de tiempo, hasta que venga el Señor, quien a la vez sacará a la luz las cosas ocultas de las tinieblas y hará evidentes las intenciones de los corazones. Entonces tendrá cada uno alabanza de parte de Dios</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870316DC-DB25-EF96-5921-9CDEB46F469F}"/>
              </a:ext>
            </a:extLst>
          </p:cNvPr>
          <p:cNvPicPr>
            <a:picLocks noChangeAspect="1"/>
          </p:cNvPicPr>
          <p:nvPr/>
        </p:nvPicPr>
        <p:blipFill>
          <a:blip r:embed="rId4"/>
          <a:stretch>
            <a:fillRect/>
          </a:stretch>
        </p:blipFill>
        <p:spPr>
          <a:xfrm>
            <a:off x="3108833" y="3505201"/>
            <a:ext cx="2453767" cy="1380244"/>
          </a:xfrm>
          <a:prstGeom prst="rect">
            <a:avLst/>
          </a:prstGeom>
        </p:spPr>
      </p:pic>
    </p:spTree>
    <p:extLst>
      <p:ext uri="{BB962C8B-B14F-4D97-AF65-F5344CB8AC3E}">
        <p14:creationId xmlns:p14="http://schemas.microsoft.com/office/powerpoint/2010/main" val="304182096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363305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2ECC5-6280-47BC-3039-DC208D28F229}"/>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59E64225-5C8A-9A48-B9FA-0F98043980E7}"/>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Vida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28CFB9E3-9C4F-AB10-FF1E-FE9199EABD96}"/>
              </a:ext>
            </a:extLst>
          </p:cNvPr>
          <p:cNvSpPr>
            <a:spLocks noGrp="1" noChangeArrowheads="1"/>
          </p:cNvSpPr>
          <p:nvPr>
            <p:ph type="body" idx="1"/>
          </p:nvPr>
        </p:nvSpPr>
        <p:spPr>
          <a:xfrm>
            <a:off x="1233488" y="1600200"/>
            <a:ext cx="74533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las disputas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 mundanalidad (4:4-6)</a:t>
            </a:r>
          </a:p>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Esencia de la sabiduría espiritual </a:t>
            </a:r>
            <a:r>
              <a:rPr lang="en-US" dirty="0">
                <a:effectLst>
                  <a:outerShdw blurRad="38100" dist="38100" dir="2700000" algn="tl">
                    <a:srgbClr val="000000">
                      <a:alpha val="43137"/>
                    </a:srgbClr>
                  </a:outerShdw>
                </a:effectLst>
              </a:rPr>
              <a:t>(4:7-12)</a:t>
            </a:r>
          </a:p>
        </p:txBody>
      </p:sp>
      <p:pic>
        <p:nvPicPr>
          <p:cNvPr id="2" name="Picture 1">
            <a:extLst>
              <a:ext uri="{FF2B5EF4-FFF2-40B4-BE49-F238E27FC236}">
                <a16:creationId xmlns:a16="http://schemas.microsoft.com/office/drawing/2014/main" id="{038B49BE-01AA-23A1-9A44-4D97F5994CD5}"/>
              </a:ext>
            </a:extLst>
          </p:cNvPr>
          <p:cNvPicPr>
            <a:picLocks noChangeAspect="1"/>
          </p:cNvPicPr>
          <p:nvPr/>
        </p:nvPicPr>
        <p:blipFill>
          <a:blip r:embed="rId2"/>
          <a:stretch>
            <a:fillRect/>
          </a:stretch>
        </p:blipFill>
        <p:spPr>
          <a:xfrm>
            <a:off x="3276600" y="4495800"/>
            <a:ext cx="2962913" cy="1926503"/>
          </a:xfrm>
          <a:prstGeom prst="rect">
            <a:avLst/>
          </a:prstGeom>
        </p:spPr>
      </p:pic>
    </p:spTree>
    <p:extLst>
      <p:ext uri="{BB962C8B-B14F-4D97-AF65-F5344CB8AC3E}">
        <p14:creationId xmlns:p14="http://schemas.microsoft.com/office/powerpoint/2010/main" val="812424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64DCE-2628-BAAA-A639-4992B55BC59A}"/>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807DCCFA-667D-9151-633D-799BE8ABAE06}"/>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993B80AC-622C-ACDA-6870-B3EF9FF057DE}"/>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A605EFE6-61A1-1F56-0DDF-98E323595090}"/>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160063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2693CD3-C9BD-B991-DB55-A97A987F5038}"/>
              </a:ext>
            </a:extLst>
          </p:cNvPr>
          <p:cNvPicPr>
            <a:picLocks noChangeAspect="1"/>
          </p:cNvPicPr>
          <p:nvPr/>
        </p:nvPicPr>
        <p:blipFill>
          <a:blip r:embed="rId2"/>
          <a:stretch>
            <a:fillRect/>
          </a:stretch>
        </p:blipFill>
        <p:spPr>
          <a:xfrm>
            <a:off x="5562600" y="4702897"/>
            <a:ext cx="2962913" cy="19265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4EE6B-C056-4D7F-84BF-DC911FCA97A2}"/>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D68D584C-03F3-59ED-0278-F6F858978A11}"/>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82CBB941-D9CA-308F-CBAE-F29F1EE53411}"/>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Sabiduría (Santiago 3:13</a:t>
            </a:r>
            <a:r>
              <a:rPr lang="en-US" b="1" u="sng" dirty="0">
                <a:solidFill>
                  <a:srgbClr val="FFFFCC"/>
                </a:solidFill>
                <a:cs typeface="Calibri" panose="020F0502020204030204" pitchFamily="34" charset="0"/>
              </a:rPr>
              <a:t>‒5:20)</a:t>
            </a:r>
            <a:endParaRPr lang="en-US" b="1" u="sng" dirty="0">
              <a:solidFill>
                <a:srgbClr val="FFFFCC"/>
              </a:solidFill>
            </a:endParaRPr>
          </a:p>
        </p:txBody>
      </p:sp>
      <p:pic>
        <p:nvPicPr>
          <p:cNvPr id="2" name="Picture 1">
            <a:extLst>
              <a:ext uri="{FF2B5EF4-FFF2-40B4-BE49-F238E27FC236}">
                <a16:creationId xmlns:a16="http://schemas.microsoft.com/office/drawing/2014/main" id="{8924F0EC-DBC1-26A7-F6DA-57CE790D3DAF}"/>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417149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A4391FAD-0008-1E04-E874-38A07A1B00CA}"/>
              </a:ext>
            </a:extLst>
          </p:cNvPr>
          <p:cNvPicPr>
            <a:picLocks noChangeAspect="1"/>
          </p:cNvPicPr>
          <p:nvPr/>
        </p:nvPicPr>
        <p:blipFill>
          <a:blip r:embed="rId2"/>
          <a:stretch>
            <a:fillRect/>
          </a:stretch>
        </p:blipFill>
        <p:spPr>
          <a:xfrm>
            <a:off x="5943600" y="2465748"/>
            <a:ext cx="2962913" cy="19265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3224F-C018-36F6-B776-62ADDDF2DFD0}"/>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8C102938-A7DD-1578-6E19-5F0142B5B198}"/>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7195C347-D1E3-A48B-6A92-F5C557BE55BC}"/>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EE003549-C062-EB3C-BF5C-AB409ED48560}"/>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180863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Sabiduría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972550" cy="2438400"/>
          </a:xfrm>
        </p:spPr>
        <p:txBody>
          <a:bodyPr/>
          <a:lstStyle/>
          <a:p>
            <a:pPr marL="457200" indent="-457200" eaLnBrk="1" hangingPunct="1">
              <a:spcBef>
                <a:spcPts val="0"/>
              </a:spcBef>
              <a:spcAft>
                <a:spcPts val="2400"/>
              </a:spcAft>
              <a:defRPr/>
            </a:pPr>
            <a:r>
              <a:rPr lang="es-CO" dirty="0">
                <a:effectLst>
                  <a:outerShdw blurRad="38100" dist="38100" dir="2700000" algn="tl">
                    <a:srgbClr val="000000">
                      <a:alpha val="43137"/>
                    </a:srgbClr>
                  </a:outerShdw>
                </a:effectLst>
              </a:rPr>
              <a:t>La sabiduría se demuestra con acciones</a:t>
            </a:r>
            <a:r>
              <a:rPr lang="en-US" dirty="0">
                <a:effectLst>
                  <a:outerShdw blurRad="38100" dist="38100" dir="2700000" algn="tl">
                    <a:srgbClr val="000000">
                      <a:alpha val="43137"/>
                    </a:srgbClr>
                  </a:outerShdw>
                </a:effectLst>
              </a:rPr>
              <a:t>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Sabiduría humana o terrenal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Sabiduría celestial  (3:17-18)</a:t>
            </a:r>
          </a:p>
        </p:txBody>
      </p:sp>
      <p:pic>
        <p:nvPicPr>
          <p:cNvPr id="2" name="Picture 1">
            <a:extLst>
              <a:ext uri="{FF2B5EF4-FFF2-40B4-BE49-F238E27FC236}">
                <a16:creationId xmlns:a16="http://schemas.microsoft.com/office/drawing/2014/main" id="{9F068B99-7E8D-B292-1C94-8BC405A973D0}"/>
              </a:ext>
            </a:extLst>
          </p:cNvPr>
          <p:cNvPicPr>
            <a:picLocks noChangeAspect="1"/>
          </p:cNvPicPr>
          <p:nvPr/>
        </p:nvPicPr>
        <p:blipFill>
          <a:blip r:embed="rId2"/>
          <a:stretch>
            <a:fillRect/>
          </a:stretch>
        </p:blipFill>
        <p:spPr>
          <a:xfrm>
            <a:off x="3276600" y="4419600"/>
            <a:ext cx="2962913" cy="1932599"/>
          </a:xfrm>
          <a:prstGeom prst="rect">
            <a:avLst/>
          </a:prstGeom>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13581</TotalTime>
  <Words>3593</Words>
  <Application>Microsoft Office PowerPoint</Application>
  <PresentationFormat>On-screen Show (4:3)</PresentationFormat>
  <Paragraphs>264</Paragraphs>
  <Slides>49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Times New Roman</vt:lpstr>
      <vt:lpstr>Wingdings</vt:lpstr>
      <vt:lpstr>Azure</vt:lpstr>
      <vt:lpstr>1_Azure</vt:lpstr>
      <vt:lpstr>PowerPoint Presentation</vt:lpstr>
      <vt:lpstr>Respondiendo Once Preguntas</vt:lpstr>
      <vt:lpstr>ESTRUCTURA DE SANTIAGO</vt:lpstr>
      <vt:lpstr>ESTRUCTURA DE SANTIAGO</vt:lpstr>
      <vt:lpstr>Estructura</vt:lpstr>
      <vt:lpstr>ESTRUCTURA DE SANTIAGO</vt:lpstr>
      <vt:lpstr>Estructura</vt:lpstr>
      <vt:lpstr>Estructura</vt:lpstr>
      <vt:lpstr>Sabiduría  (3:13-18)</vt:lpstr>
      <vt:lpstr>Estructura</vt:lpstr>
      <vt:lpstr>Vida Espiritual (4:1-12)</vt:lpstr>
      <vt:lpstr>Vida Espiritual (4:1-12)</vt:lpstr>
      <vt:lpstr>III. Esencia de la Sabiduría Espiritual (4:7-12)</vt:lpstr>
      <vt:lpstr>III. Esencia de la Sabiduría Espiritual (4:7-12)</vt:lpstr>
      <vt:lpstr>PowerPoint Presentation</vt:lpstr>
      <vt:lpstr>III. Esencia de la Sabiduría Espiritual (4:7-12)</vt:lpstr>
      <vt:lpstr>PowerPoint Presentation</vt:lpstr>
      <vt:lpstr>Derrota Progresiva de Sátanas</vt:lpstr>
      <vt:lpstr>PowerPoint Presentation</vt:lpstr>
      <vt:lpstr>PowerPoint Presentation</vt:lpstr>
      <vt:lpstr>Stanley D. Toussaint Behold the King: A Study of Matthew (Grand Rapids, Kregel, 2005), 205-07.</vt:lpstr>
      <vt:lpstr>Stanley D. Toussaint Behold the King: A Study of Matthew (Grand Rapids, Kregel, 2005), 205-07.</vt:lpstr>
      <vt:lpstr>Stanley D. Toussaint Behold the King: A Study of Matthew (Grand Rapids, Kregel, 2005), 205-07.</vt:lpstr>
      <vt:lpstr>Stanley D. Toussaint Behold the King: A Study of Matthew (Grand Rapids, Kregel, 2005), 205-07.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Atar y Desatar: Conclusiones </vt:lpstr>
      <vt:lpstr>III. Esencia de la Sabiduría Espiritual (4:7-12)</vt:lpstr>
      <vt:lpstr>Audiencia</vt:lpstr>
      <vt:lpstr>III. Esencia de la Sabiduría Espiritual (4:7-12)</vt:lpstr>
      <vt:lpstr>PowerPoint Presentation</vt:lpstr>
      <vt:lpstr>PowerPoint Presentation</vt:lpstr>
      <vt:lpstr>PowerPoint Presentation</vt:lpstr>
      <vt:lpstr>PowerPoint Presentation</vt:lpstr>
      <vt:lpstr>PowerPoint Presentation</vt:lpstr>
      <vt:lpstr>PowerPoint Presentation</vt:lpstr>
      <vt:lpstr>III. Esencia de la Sabiduría Espiritual (4:7-12)</vt:lpstr>
      <vt:lpstr>Humildes Famosos (Prov. 16:18; 1 Pedro 5:5)</vt:lpstr>
      <vt:lpstr>III. Esencia de la Sabiduría Espiritual (4:7-12)</vt:lpstr>
      <vt:lpstr>PowerPoint Presentation</vt:lpstr>
      <vt:lpstr>CONCLUSION</vt:lpstr>
      <vt:lpstr>Vida Espiritual (4:1-12)</vt:lpstr>
      <vt:lpstr>Estructura</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023 - James 4v8-12</dc:title>
  <dc:subject>James</dc:subject>
  <dc:creator>A. Woods</dc:creator>
  <cp:lastModifiedBy>Claudia Mora</cp:lastModifiedBy>
  <cp:revision>507</cp:revision>
  <cp:lastPrinted>2021-04-14T15:35:15Z</cp:lastPrinted>
  <dcterms:created xsi:type="dcterms:W3CDTF">2009-02-05T03:17:51Z</dcterms:created>
  <dcterms:modified xsi:type="dcterms:W3CDTF">2025-03-19T02:04:49Z</dcterms:modified>
</cp:coreProperties>
</file>