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9505" r:id="rId3"/>
    <p:sldId id="12193" r:id="rId4"/>
    <p:sldId id="12293" r:id="rId5"/>
    <p:sldId id="12455" r:id="rId6"/>
    <p:sldId id="12399" r:id="rId7"/>
    <p:sldId id="12400" r:id="rId8"/>
    <p:sldId id="12401" r:id="rId9"/>
    <p:sldId id="12402" r:id="rId10"/>
    <p:sldId id="27619" r:id="rId11"/>
    <p:sldId id="27615" r:id="rId12"/>
    <p:sldId id="12294" r:id="rId13"/>
    <p:sldId id="12432" r:id="rId14"/>
    <p:sldId id="12433" r:id="rId15"/>
    <p:sldId id="10711" r:id="rId16"/>
    <p:sldId id="2654" r:id="rId17"/>
    <p:sldId id="4907" r:id="rId18"/>
    <p:sldId id="3229" r:id="rId19"/>
    <p:sldId id="557" r:id="rId20"/>
    <p:sldId id="12434" r:id="rId21"/>
    <p:sldId id="12295" r:id="rId22"/>
    <p:sldId id="12435" r:id="rId23"/>
    <p:sldId id="12436" r:id="rId24"/>
    <p:sldId id="12437" r:id="rId25"/>
    <p:sldId id="12438" r:id="rId26"/>
    <p:sldId id="11706" r:id="rId27"/>
    <p:sldId id="11707" r:id="rId28"/>
    <p:sldId id="11708" r:id="rId29"/>
    <p:sldId id="9247" r:id="rId30"/>
    <p:sldId id="12492" r:id="rId31"/>
    <p:sldId id="8612" r:id="rId32"/>
    <p:sldId id="2000" r:id="rId33"/>
    <p:sldId id="10580" r:id="rId34"/>
    <p:sldId id="12439" r:id="rId35"/>
    <p:sldId id="9169" r:id="rId36"/>
    <p:sldId id="2055" r:id="rId37"/>
    <p:sldId id="12484" r:id="rId38"/>
    <p:sldId id="27490" r:id="rId39"/>
    <p:sldId id="12440" r:id="rId40"/>
    <p:sldId id="10701" r:id="rId41"/>
    <p:sldId id="12136" r:id="rId42"/>
    <p:sldId id="27620" r:id="rId43"/>
    <p:sldId id="12441" r:id="rId44"/>
    <p:sldId id="12442" r:id="rId45"/>
    <p:sldId id="1804" r:id="rId46"/>
    <p:sldId id="27621" r:id="rId47"/>
    <p:sldId id="27622" r:id="rId48"/>
    <p:sldId id="27623" r:id="rId49"/>
    <p:sldId id="6669" r:id="rId50"/>
    <p:sldId id="6553" r:id="rId51"/>
    <p:sldId id="5550" r:id="rId52"/>
    <p:sldId id="5551" r:id="rId53"/>
    <p:sldId id="7853" r:id="rId54"/>
    <p:sldId id="12286" r:id="rId55"/>
    <p:sldId id="630" r:id="rId56"/>
    <p:sldId id="8191" r:id="rId57"/>
    <p:sldId id="12139" r:id="rId58"/>
    <p:sldId id="12290" r:id="rId59"/>
    <p:sldId id="12140"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0" autoAdjust="0"/>
    <p:restoredTop sz="96191" autoAdjust="0"/>
  </p:normalViewPr>
  <p:slideViewPr>
    <p:cSldViewPr>
      <p:cViewPr>
        <p:scale>
          <a:sx n="90" d="100"/>
          <a:sy n="90" d="100"/>
        </p:scale>
        <p:origin x="931" y="5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4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D450DC9-00AD-4C6E-803D-D8A980A1C047}"/>
    <pc:docChg chg="undo custSel addSld delSld modSld modHandout">
      <pc:chgData name="Jim McGowan" userId="e2c7446dd3aca506" providerId="LiveId" clId="{BD450DC9-00AD-4C6E-803D-D8A980A1C047}" dt="2025-03-08T23:42:01.786" v="13" actId="20577"/>
      <pc:docMkLst>
        <pc:docMk/>
      </pc:docMkLst>
      <pc:sldChg chg="add del">
        <pc:chgData name="Jim McGowan" userId="e2c7446dd3aca506" providerId="LiveId" clId="{BD450DC9-00AD-4C6E-803D-D8A980A1C047}" dt="2025-03-08T23:37:31.242" v="1" actId="2696"/>
        <pc:sldMkLst>
          <pc:docMk/>
          <pc:sldMk cId="2238536345" sldId="1804"/>
        </pc:sldMkLst>
      </pc:sldChg>
      <pc:sldChg chg="modSp mod">
        <pc:chgData name="Jim McGowan" userId="e2c7446dd3aca506" providerId="LiveId" clId="{BD450DC9-00AD-4C6E-803D-D8A980A1C047}" dt="2025-03-08T23:40:24.372" v="9" actId="20577"/>
        <pc:sldMkLst>
          <pc:docMk/>
          <pc:sldMk cId="0" sldId="2000"/>
        </pc:sldMkLst>
        <pc:spChg chg="mod">
          <ac:chgData name="Jim McGowan" userId="e2c7446dd3aca506" providerId="LiveId" clId="{BD450DC9-00AD-4C6E-803D-D8A980A1C047}" dt="2025-03-08T23:40:24.372" v="9" actId="20577"/>
          <ac:spMkLst>
            <pc:docMk/>
            <pc:sldMk cId="0" sldId="2000"/>
            <ac:spMk id="90115" creationId="{00000000-0000-0000-0000-000000000000}"/>
          </ac:spMkLst>
        </pc:spChg>
      </pc:sldChg>
      <pc:sldChg chg="modSp mod">
        <pc:chgData name="Jim McGowan" userId="e2c7446dd3aca506" providerId="LiveId" clId="{BD450DC9-00AD-4C6E-803D-D8A980A1C047}" dt="2025-03-08T23:39:18.716" v="4" actId="1036"/>
        <pc:sldMkLst>
          <pc:docMk/>
          <pc:sldMk cId="386191010" sldId="9247"/>
        </pc:sldMkLst>
        <pc:spChg chg="mod">
          <ac:chgData name="Jim McGowan" userId="e2c7446dd3aca506" providerId="LiveId" clId="{BD450DC9-00AD-4C6E-803D-D8A980A1C047}" dt="2025-03-08T23:39:18.716" v="4" actId="1036"/>
          <ac:spMkLst>
            <pc:docMk/>
            <pc:sldMk cId="386191010" sldId="9247"/>
            <ac:spMk id="68611" creationId="{00000000-0000-0000-0000-000000000000}"/>
          </ac:spMkLst>
        </pc:spChg>
      </pc:sldChg>
      <pc:sldChg chg="modSp mod">
        <pc:chgData name="Jim McGowan" userId="e2c7446dd3aca506" providerId="LiveId" clId="{BD450DC9-00AD-4C6E-803D-D8A980A1C047}" dt="2025-03-08T23:42:01.786" v="13" actId="20577"/>
        <pc:sldMkLst>
          <pc:docMk/>
          <pc:sldMk cId="1461752811" sldId="9505"/>
        </pc:sldMkLst>
        <pc:spChg chg="mod">
          <ac:chgData name="Jim McGowan" userId="e2c7446dd3aca506" providerId="LiveId" clId="{BD450DC9-00AD-4C6E-803D-D8A980A1C047}" dt="2025-03-08T23:42:01.786" v="13" actId="20577"/>
          <ac:spMkLst>
            <pc:docMk/>
            <pc:sldMk cId="1461752811" sldId="9505"/>
            <ac:spMk id="8195" creationId="{00000000-0000-0000-0000-000000000000}"/>
          </ac:spMkLst>
        </pc:spChg>
      </pc:sldChg>
      <pc:sldChg chg="modSp mod">
        <pc:chgData name="Jim McGowan" userId="e2c7446dd3aca506" providerId="LiveId" clId="{BD450DC9-00AD-4C6E-803D-D8A980A1C047}" dt="2025-03-08T23:39:34.543" v="5" actId="14100"/>
        <pc:sldMkLst>
          <pc:docMk/>
          <pc:sldMk cId="507678839" sldId="12492"/>
        </pc:sldMkLst>
        <pc:spChg chg="mod">
          <ac:chgData name="Jim McGowan" userId="e2c7446dd3aca506" providerId="LiveId" clId="{BD450DC9-00AD-4C6E-803D-D8A980A1C047}" dt="2025-03-08T23:39:34.543" v="5" actId="14100"/>
          <ac:spMkLst>
            <pc:docMk/>
            <pc:sldMk cId="507678839" sldId="12492"/>
            <ac:spMk id="68611" creationId="{306C6540-0865-D043-9788-FDE66177F4D7}"/>
          </ac:spMkLst>
        </pc:spChg>
      </pc:sldChg>
      <pc:sldChg chg="add del">
        <pc:chgData name="Jim McGowan" userId="e2c7446dd3aca506" providerId="LiveId" clId="{BD450DC9-00AD-4C6E-803D-D8A980A1C047}" dt="2025-03-08T23:37:31.242" v="1" actId="2696"/>
        <pc:sldMkLst>
          <pc:docMk/>
          <pc:sldMk cId="2552869960" sldId="27621"/>
        </pc:sldMkLst>
      </pc:sldChg>
      <pc:sldChg chg="add del">
        <pc:chgData name="Jim McGowan" userId="e2c7446dd3aca506" providerId="LiveId" clId="{BD450DC9-00AD-4C6E-803D-D8A980A1C047}" dt="2025-03-08T23:37:31.242" v="1" actId="2696"/>
        <pc:sldMkLst>
          <pc:docMk/>
          <pc:sldMk cId="2002687536" sldId="27622"/>
        </pc:sldMkLst>
      </pc:sldChg>
      <pc:sldChg chg="add del">
        <pc:chgData name="Jim McGowan" userId="e2c7446dd3aca506" providerId="LiveId" clId="{BD450DC9-00AD-4C6E-803D-D8A980A1C047}" dt="2025-03-08T23:37:31.242" v="1" actId="2696"/>
        <pc:sldMkLst>
          <pc:docMk/>
          <pc:sldMk cId="1444968148" sldId="276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194 - 49v27-33</a:t>
            </a:r>
          </a:p>
          <a:p>
            <a:pPr>
              <a:defRPr/>
            </a:pPr>
            <a:r>
              <a:rPr lang="en-US" sz="1400" dirty="0"/>
              <a:t>03-09-2025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3/8/2025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10</a:t>
            </a:fld>
            <a:endParaRPr lang="en-US" altLang="en-US" dirty="0"/>
          </a:p>
        </p:txBody>
      </p:sp>
    </p:spTree>
    <p:extLst>
      <p:ext uri="{BB962C8B-B14F-4D97-AF65-F5344CB8AC3E}">
        <p14:creationId xmlns:p14="http://schemas.microsoft.com/office/powerpoint/2010/main" val="87485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17</a:t>
            </a:fld>
            <a:endParaRPr lang="en-US" dirty="0"/>
          </a:p>
        </p:txBody>
      </p:sp>
    </p:spTree>
    <p:extLst>
      <p:ext uri="{BB962C8B-B14F-4D97-AF65-F5344CB8AC3E}">
        <p14:creationId xmlns:p14="http://schemas.microsoft.com/office/powerpoint/2010/main" val="187108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19</a:t>
            </a:fld>
            <a:endParaRPr lang="en-US" altLang="en-US" sz="1200"/>
          </a:p>
        </p:txBody>
      </p:sp>
      <p:sp>
        <p:nvSpPr>
          <p:cNvPr id="216067" name="Rectangle 2"/>
          <p:cNvSpPr>
            <a:spLocks noGrp="1" noRot="1" noChangeAspect="1" noChangeArrowheads="1" noTextEdit="1"/>
          </p:cNvSpPr>
          <p:nvPr>
            <p:ph type="sldImg"/>
          </p:nvPr>
        </p:nvSpPr>
        <p:spPr>
          <a:xfrm>
            <a:off x="381000" y="685800"/>
            <a:ext cx="6096000" cy="3429000"/>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382067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48223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87485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737D-D981-07D3-93CC-FB9AD6FB5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203CA-4787-F2AE-3A68-10E8434DF93E}"/>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D82CB42-D36F-BA7D-8AC8-388FE5660A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1B361-9154-C84F-FC26-D9E9D521FBDD}"/>
              </a:ext>
            </a:extLst>
          </p:cNvPr>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267171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3/8/2025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35476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2DA0A38-BD1E-08DE-53B8-505C2FFF984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D91E4B9-C9B8-CBEF-104D-852F2DE89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E0B24A6-F134-4631-8B4B-22322644E634}"/>
              </a:ext>
            </a:extLst>
          </p:cNvPr>
          <p:cNvSpPr>
            <a:spLocks noGrp="1" noChangeArrowheads="1"/>
          </p:cNvSpPr>
          <p:nvPr>
            <p:ph type="sldNum" sz="quarter" idx="12"/>
          </p:nvPr>
        </p:nvSpPr>
        <p:spPr/>
        <p:txBody>
          <a:bodyPr/>
          <a:lstStyle>
            <a:lvl1pPr>
              <a:defRPr/>
            </a:lvl1pPr>
          </a:lstStyle>
          <a:p>
            <a:pPr>
              <a:defRPr/>
            </a:pPr>
            <a:fld id="{64A57437-63FC-43C1-B162-5622CAB82AC5}" type="slidenum">
              <a:rPr lang="en-US" altLang="en-US"/>
              <a:pPr>
                <a:defRPr/>
              </a:pPr>
              <a:t>‹#›</a:t>
            </a:fld>
            <a:endParaRPr lang="en-US" altLang="en-US"/>
          </a:p>
        </p:txBody>
      </p:sp>
    </p:spTree>
    <p:extLst>
      <p:ext uri="{BB962C8B-B14F-4D97-AF65-F5344CB8AC3E}">
        <p14:creationId xmlns:p14="http://schemas.microsoft.com/office/powerpoint/2010/main" val="159968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3/8/2025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54340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73821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3" r:id="rId12"/>
    <p:sldLayoutId id="2147488924" r:id="rId13"/>
    <p:sldLayoutId id="2147488926" r:id="rId14"/>
    <p:sldLayoutId id="2147488927" r:id="rId15"/>
    <p:sldLayoutId id="2147488928" r:id="rId16"/>
    <p:sldLayoutId id="2147488929" r:id="rId17"/>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318683"/>
            <a:ext cx="10972800" cy="1905000"/>
          </a:xfrm>
        </p:spPr>
        <p:txBody>
          <a:bodyPr/>
          <a:lstStyle/>
          <a:p>
            <a:pPr marL="0" indent="0" algn="just">
              <a:buNone/>
            </a:pPr>
            <a:r>
              <a:rPr lang="en-US">
                <a:effectLst/>
                <a:cs typeface="Calibri" panose="020F0502020204030204" pitchFamily="34" charset="0"/>
              </a:rPr>
              <a:t>“</a:t>
            </a:r>
            <a:r>
              <a:rPr lang="en-US">
                <a:effectLst/>
              </a:rPr>
              <a:t>Indeed</a:t>
            </a:r>
            <a:r>
              <a:rPr lang="en-US" dirty="0">
                <a:effectLst/>
              </a:rPr>
              <a:t>, the Tribe of Benjamin did produce some rather famous fighters. It produced one of the Judges, Ehud (</a:t>
            </a:r>
            <a:r>
              <a:rPr lang="en-US" dirty="0" err="1">
                <a:effectLst/>
              </a:rPr>
              <a:t>Judg</a:t>
            </a:r>
            <a:r>
              <a:rPr lang="en-US" dirty="0">
                <a:effectLst/>
              </a:rPr>
              <a:t>. 3:15–30). It produced Saul (I Sam. 9:1–11:15) and Jonathan (I Sam. 14:1–52). Among other famous </a:t>
            </a:r>
            <a:r>
              <a:rPr lang="en-US" dirty="0" err="1">
                <a:effectLst/>
              </a:rPr>
              <a:t>Benjaminites</a:t>
            </a:r>
            <a:r>
              <a:rPr lang="en-US" dirty="0">
                <a:effectLst/>
              </a:rPr>
              <a:t> in the Old Testament were Mordecai and Esther; in the New Testament, the Apostle Paul (Rom. 11:1–2). Other references to this tribe include: Judges 5:14 and 19–21; I Chronicles 8:1–40 and 12:1–7; and II Chronicles 14:8 and 17:17.</a:t>
            </a:r>
            <a:r>
              <a:rPr lang="en-US" dirty="0">
                <a:effectLst>
                  <a:outerShdw blurRad="38100" dist="38100" dir="2700000" algn="tl">
                    <a:srgbClr val="000000">
                      <a:alpha val="43137"/>
                    </a:srgbClr>
                  </a:outerShdw>
                </a:effectLst>
              </a:rPr>
              <a:t>”</a:t>
            </a:r>
            <a:endParaRPr lang="en-US"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652</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07511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32895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3660-BDB1-5688-1871-806670BC008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E46EE09-A050-08D7-6280-C5B02194780E}"/>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C30594D2-6B03-3367-46E2-5BCAB56DA6B6}"/>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458B99D8-33CE-56AE-B1AA-2E2D12865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9190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04F2-E1F8-26F0-A69A-629638A62B0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8C91DBD-9915-BE32-B0DA-9927ECE7C714}"/>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B841860E-D4E9-5D50-E895-A36BCAE0B73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6C0959BC-5630-225C-2B54-99AA2135D6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6253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99617-28CC-8A5E-8084-4C5399AC805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2276935-F58A-DC86-D9FC-871C1DB178A4}"/>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D15520C6-6F5E-53A4-D044-0EA9C3E4A69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7CC2327E-5EC7-3E0E-4B9C-350D17B25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0041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19:28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them, ‘Truly I say to you, that you who have followed Me, in the regeneration when the Son of Man will sit on His glorious throne, you also shall sit upon twelve thrones, judging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twelve tribes of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9892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BCD09-928C-4FB2-A445-16FCBA837A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43452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609600" y="799087"/>
          <a:ext cx="10972800" cy="5259826"/>
        </p:xfrm>
        <a:graphic>
          <a:graphicData uri="http://schemas.openxmlformats.org/drawingml/2006/table">
            <a:tbl>
              <a:tblPr firstRow="1" bandRow="1">
                <a:tableStyleId>{073A0DAA-6AF3-43AB-8588-CEC1D06C72B9}</a:tableStyleId>
              </a:tblPr>
              <a:tblGrid>
                <a:gridCol w="5207431">
                  <a:extLst>
                    <a:ext uri="{9D8B030D-6E8A-4147-A177-3AD203B41FA5}">
                      <a16:colId xmlns:a16="http://schemas.microsoft.com/office/drawing/2014/main" val="450372001"/>
                    </a:ext>
                  </a:extLst>
                </a:gridCol>
                <a:gridCol w="5765369">
                  <a:extLst>
                    <a:ext uri="{9D8B030D-6E8A-4147-A177-3AD203B41FA5}">
                      <a16:colId xmlns:a16="http://schemas.microsoft.com/office/drawing/2014/main" val="3560513311"/>
                    </a:ext>
                  </a:extLst>
                </a:gridCol>
              </a:tblGrid>
              <a:tr h="768745">
                <a:tc gridSpan="2">
                  <a:txBody>
                    <a:bodyPr/>
                    <a:lstStyle/>
                    <a:p>
                      <a:pPr algn="ctr"/>
                      <a:r>
                        <a:rPr kumimoji="0" lang="en-US" alt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40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36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6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6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6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36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6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Sealed (First Fruits)</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Slain (Martyrs)</a:t>
                      </a:r>
                    </a:p>
                  </a:txBody>
                  <a:tcPr anchor="ctr"/>
                </a:tc>
                <a:extLst>
                  <a:ext uri="{0D108BD9-81ED-4DB2-BD59-A6C34878D82A}">
                    <a16:rowId xmlns:a16="http://schemas.microsoft.com/office/drawing/2014/main" val="2431306076"/>
                  </a:ext>
                </a:extLst>
              </a:tr>
              <a:tr h="647360">
                <a:tc>
                  <a:txBody>
                    <a:bodyPr/>
                    <a:lstStyle/>
                    <a:p>
                      <a:r>
                        <a:rPr lang="en-US" sz="3200" b="1" dirty="0">
                          <a:effectLst/>
                          <a:latin typeface="Calibri" panose="020F0502020204030204" pitchFamily="34" charset="0"/>
                          <a:cs typeface="Calibri" panose="020F0502020204030204" pitchFamily="34" charset="0"/>
                        </a:rPr>
                        <a:t>Sealed </a:t>
                      </a:r>
                      <a:r>
                        <a:rPr lang="en-US" sz="3200" b="1" u="sng" dirty="0">
                          <a:solidFill>
                            <a:srgbClr val="C00000"/>
                          </a:solidFill>
                          <a:effectLst/>
                          <a:latin typeface="Calibri" panose="020F0502020204030204" pitchFamily="34" charset="0"/>
                          <a:cs typeface="Calibri" panose="020F0502020204030204" pitchFamily="34" charset="0"/>
                        </a:rPr>
                        <a:t>before</a:t>
                      </a:r>
                      <a:r>
                        <a:rPr lang="en-US" sz="32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cs typeface="Calibri" panose="020F0502020204030204" pitchFamily="34" charset="0"/>
                        </a:rPr>
                        <a:t>Converted </a:t>
                      </a:r>
                      <a:r>
                        <a:rPr lang="en-US" sz="32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32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effectLst/>
                          <a:latin typeface="Calibri" panose="020F0502020204030204" pitchFamily="34" charset="0"/>
                          <a:cs typeface="Calibri" panose="020F0502020204030204" pitchFamily="34" charset="0"/>
                        </a:rPr>
                        <a:t>Hitchcock and Ice, </a:t>
                      </a:r>
                      <a:r>
                        <a:rPr lang="en-US" altLang="en-US" sz="2800" i="1" dirty="0">
                          <a:effectLst/>
                          <a:latin typeface="Calibri" panose="020F0502020204030204" pitchFamily="34" charset="0"/>
                          <a:cs typeface="Calibri" panose="020F0502020204030204" pitchFamily="34" charset="0"/>
                        </a:rPr>
                        <a:t>The Truth Behind Left Behind</a:t>
                      </a:r>
                      <a:r>
                        <a:rPr lang="en-US" altLang="en-US" sz="28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350506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CA44-21A5-CA62-84D8-82E55D66C734}"/>
            </a:ext>
          </a:extLst>
        </p:cNvPr>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2B455254-EA8D-68B4-3D8B-B0632E8DA2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020"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87336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685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C51F-313C-8507-4749-2FE491D80CE4}"/>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C0C3C0D-116A-4495-D7E7-4A16B04B540B}"/>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6FA9C010-AD5D-A170-619B-E193A07645E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2863275C-E30D-08A5-36BA-55541B30C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088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599D-B548-BF3D-FCE6-DF2C53CA096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445341F-9EAE-6022-4EA1-09793FD9EC36}"/>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B070866C-66ED-1073-D5B6-40E2B0112D5C}"/>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FC7F1C5F-038F-9175-CDA9-E50731C95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2841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B4E9-BBD5-5257-6876-7722ED0DC02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2BAF5AB-7EE4-CB5D-0527-F021AA96BDD3}"/>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3547BA7C-1D35-DE31-08C5-BD3A8BD2B01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A2232D24-D7DB-C315-FDDA-58C10D0489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0670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A955F-E35E-9C69-1FC1-0660F246DA1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657473F5-04F6-AC8B-4BBA-3478D31E392C}"/>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04BB5A4E-2B11-F7BA-C520-E946B7CCF51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68FC22F2-948C-7D0A-6C66-24FDF1946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07175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0495-295B-35CC-AEEF-32B974AE0B9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0442D31-AB6F-A259-C5C5-E6CDACA278C9}"/>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0ECDAB47-5C4F-09F4-C26D-A3A822B7124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46218D78-9EC8-89D1-8ACA-F9AD9128F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58871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1EE-5BBA-560B-50A4-D63311DB1BEC}"/>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3457F23-4062-E202-5287-A11ABA566194}"/>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B330EA58-B203-A1B8-92FC-FCF713A262BF}"/>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F4D8FA00-1F9D-91A9-BC8A-C6085E8418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053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993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153400" y="2286000"/>
            <a:ext cx="762000" cy="1371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42096307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37881797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54972"/>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phrase ‘gathered to his people’ is used ten times, and only in the Pentateuch: Genesis 25:8, of Abraham; 25:17, of Ishmael; 35:29, of Isaac; 49:29, of Jacob; 49:33, of Jacob; Numbers 20:24, of Aaron; 20:26, of Aaron; 27:13, of Moses; 31:2, of Moses; and Deuteronomy 32:50, of Aaron and Moses. A parallel phrase is gathered to his fathers in Genesis 15:15 and 47:30.</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392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861910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9FE2-18AA-1D4C-6CDE-9FC07B14511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398AFE0-ACD8-A125-C155-5DA6FCFBDEF9}"/>
              </a:ext>
            </a:extLst>
          </p:cNvPr>
          <p:cNvSpPr txBox="1">
            <a:spLocks noChangeArrowheads="1"/>
          </p:cNvSpPr>
          <p:nvPr/>
        </p:nvSpPr>
        <p:spPr bwMode="auto">
          <a:xfrm>
            <a:off x="6107056" y="1447800"/>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7"/>
              <a:defRPr/>
            </a:pPr>
            <a:r>
              <a:rPr lang="en-US" sz="280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blesses Joseph’s sons (48)</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b="1" u="sng" kern="0" dirty="0">
                <a:solidFill>
                  <a:srgbClr val="FFFFCC"/>
                </a:solidFill>
                <a:effectLst>
                  <a:outerShdw blurRad="38100" dist="38100" dir="2700000" algn="tl">
                    <a:srgbClr val="000000">
                      <a:alpha val="43137"/>
                    </a:srgbClr>
                  </a:outerShdw>
                </a:effectLst>
              </a:rPr>
              <a:t>Jacob blesses his sons (49)</a:t>
            </a:r>
          </a:p>
        </p:txBody>
      </p:sp>
      <p:sp>
        <p:nvSpPr>
          <p:cNvPr id="180226" name="Rectangle 2">
            <a:extLst>
              <a:ext uri="{FF2B5EF4-FFF2-40B4-BE49-F238E27FC236}">
                <a16:creationId xmlns:a16="http://schemas.microsoft.com/office/drawing/2014/main" id="{FD748456-2684-2E30-F23B-1FCB93F608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670A8C0D-9237-FBB5-E05F-92E52A908FDF}"/>
              </a:ext>
            </a:extLst>
          </p:cNvPr>
          <p:cNvSpPr>
            <a:spLocks noGrp="1" noChangeArrowheads="1"/>
          </p:cNvSpPr>
          <p:nvPr>
            <p:ph type="body" idx="1"/>
          </p:nvPr>
        </p:nvSpPr>
        <p:spPr>
          <a:xfrm>
            <a:off x="609600" y="1447800"/>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803776AE-C862-9205-A7FB-F3C824E2E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166578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524000"/>
            <a:ext cx="10896600" cy="1905000"/>
          </a:xfrm>
        </p:spPr>
        <p:txBody>
          <a:bodyPr/>
          <a:lstStyle/>
          <a:p>
            <a:pPr marL="0" indent="0" algn="just">
              <a:buNone/>
            </a:pPr>
            <a:r>
              <a:rPr lang="en-US" dirty="0">
                <a:effectLst/>
                <a:cs typeface="Calibri" panose="020F0502020204030204" pitchFamily="34" charset="0"/>
              </a:rPr>
              <a:t>“</a:t>
            </a:r>
            <a:r>
              <a:rPr lang="en-US" dirty="0">
                <a:effectLst/>
                <a:ea typeface="Aptos" panose="020B0004020202020204" pitchFamily="34" charset="0"/>
                <a:cs typeface="Calibri" panose="020F0502020204030204" pitchFamily="34" charset="0"/>
              </a:rPr>
              <a:t>In verse 29a, Jacob announced his coming death: </a:t>
            </a:r>
            <a:r>
              <a:rPr lang="en-US" i="1" dirty="0">
                <a:effectLst/>
                <a:ea typeface="Aptos" panose="020B0004020202020204" pitchFamily="34" charset="0"/>
                <a:cs typeface="Calibri" panose="020F0502020204030204" pitchFamily="34" charset="0"/>
              </a:rPr>
              <a:t>I am to be gathered unto my people</a:t>
            </a:r>
            <a:r>
              <a:rPr lang="en-US" dirty="0">
                <a:effectLst/>
                <a:ea typeface="Aptos" panose="020B0004020202020204" pitchFamily="34" charset="0"/>
                <a:cs typeface="Calibri" panose="020F0502020204030204" pitchFamily="34" charset="0"/>
              </a:rPr>
              <a:t>, again, an expression of a faith in the afterlife. Then came the request: </a:t>
            </a:r>
            <a:r>
              <a:rPr lang="en-US" i="1" dirty="0">
                <a:effectLst/>
                <a:ea typeface="Aptos" panose="020B0004020202020204" pitchFamily="34" charset="0"/>
                <a:cs typeface="Calibri" panose="020F0502020204030204" pitchFamily="34" charset="0"/>
              </a:rPr>
              <a:t>Bury me with my fathers</a:t>
            </a:r>
            <a:r>
              <a:rPr lang="en-US" dirty="0">
                <a:effectLst/>
                <a:ea typeface="Aptos" panose="020B0004020202020204" pitchFamily="34" charset="0"/>
                <a:cs typeface="Calibri" panose="020F0502020204030204" pitchFamily="34" charset="0"/>
              </a:rPr>
              <a:t>; again, the chronology is that he was first to be </a:t>
            </a:r>
            <a:r>
              <a:rPr lang="en-US" i="1" dirty="0">
                <a:effectLst/>
                <a:ea typeface="Aptos" panose="020B0004020202020204" pitchFamily="34" charset="0"/>
                <a:cs typeface="Calibri" panose="020F0502020204030204" pitchFamily="34" charset="0"/>
              </a:rPr>
              <a:t>gathered unto</a:t>
            </a:r>
            <a:r>
              <a:rPr lang="en-US" dirty="0">
                <a:effectLst/>
                <a:ea typeface="Aptos" panose="020B0004020202020204" pitchFamily="34" charset="0"/>
                <a:cs typeface="Calibri" panose="020F0502020204030204" pitchFamily="34" charset="0"/>
              </a:rPr>
              <a:t> his own </a:t>
            </a:r>
            <a:r>
              <a:rPr lang="en-US" i="1" dirty="0">
                <a:effectLst/>
                <a:ea typeface="Aptos" panose="020B0004020202020204" pitchFamily="34" charset="0"/>
                <a:cs typeface="Calibri" panose="020F0502020204030204" pitchFamily="34" charset="0"/>
              </a:rPr>
              <a:t>people</a:t>
            </a:r>
            <a:r>
              <a:rPr lang="en-US" dirty="0">
                <a:effectLst/>
                <a:ea typeface="Aptos" panose="020B0004020202020204" pitchFamily="34" charset="0"/>
                <a:cs typeface="Calibri" panose="020F0502020204030204" pitchFamily="34" charset="0"/>
              </a:rPr>
              <a:t>, but then his body was to be taken to be with the </a:t>
            </a:r>
            <a:r>
              <a:rPr lang="en-US" i="1" dirty="0">
                <a:effectLst/>
                <a:ea typeface="Aptos" panose="020B0004020202020204" pitchFamily="34" charset="0"/>
                <a:cs typeface="Calibri" panose="020F0502020204030204" pitchFamily="34" charset="0"/>
              </a:rPr>
              <a:t>fathers</a:t>
            </a:r>
            <a:r>
              <a:rPr lang="en-US" dirty="0">
                <a:effectLst/>
                <a:ea typeface="Aptos" panose="020B0004020202020204" pitchFamily="34" charset="0"/>
                <a:cs typeface="Calibri" panose="020F0502020204030204" pitchFamily="34" charset="0"/>
              </a:rPr>
              <a:t>. The distinction shows that being gathered to his people is distinct from being buried with the fathers</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653</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50767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5732-F72E-04DA-DDC7-9D892463A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04753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everlasting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and everlasting contempt.”</a:t>
            </a:r>
          </a:p>
        </p:txBody>
      </p:sp>
    </p:spTree>
    <p:extLst>
      <p:ext uri="{BB962C8B-B14F-4D97-AF65-F5344CB8AC3E}">
        <p14:creationId xmlns:p14="http://schemas.microsoft.com/office/powerpoint/2010/main" val="6897576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Genesis as the Seed-Plot of the Bible</a:t>
            </a:r>
          </a:p>
        </p:txBody>
      </p:sp>
      <p:sp>
        <p:nvSpPr>
          <p:cNvPr id="90115" name="Rectangle 1027"/>
          <p:cNvSpPr>
            <a:spLocks noGrp="1" noChangeArrowheads="1"/>
          </p:cNvSpPr>
          <p:nvPr>
            <p:ph type="body" idx="1"/>
          </p:nvPr>
        </p:nvSpPr>
        <p:spPr>
          <a:xfrm>
            <a:off x="685800" y="1638300"/>
            <a:ext cx="10820400" cy="3581400"/>
          </a:xfrm>
        </p:spPr>
        <p:txBody>
          <a:bodyPr/>
          <a:lstStyle/>
          <a:p>
            <a:pPr marL="0" indent="0" algn="just" eaLnBrk="1" hangingPunct="1">
              <a:buNone/>
              <a:defRPr/>
            </a:pPr>
            <a:r>
              <a:rPr lang="en-US" dirty="0">
                <a:cs typeface="Calibri" panose="020F0502020204030204" pitchFamily="34" charset="0"/>
              </a:rPr>
              <a:t>“…Genesis gives us a </a:t>
            </a:r>
            <a:r>
              <a:rPr lang="en-US" b="1" dirty="0">
                <a:solidFill>
                  <a:srgbClr val="FFFFCC"/>
                </a:solidFill>
                <a:cs typeface="Calibri" panose="020F0502020204030204" pitchFamily="34" charset="0"/>
              </a:rPr>
              <a:t>synoptic preface</a:t>
            </a:r>
            <a:r>
              <a:rPr lang="en-US" dirty="0">
                <a:cs typeface="Calibri" panose="020F0502020204030204" pitchFamily="34" charset="0"/>
              </a:rPr>
              <a:t> to the entire Bible. It is the </a:t>
            </a:r>
            <a:r>
              <a:rPr lang="en-US" b="1" dirty="0">
                <a:solidFill>
                  <a:srgbClr val="FFFFCC"/>
                </a:solidFill>
                <a:cs typeface="Calibri" panose="020F0502020204030204" pitchFamily="34" charset="0"/>
              </a:rPr>
              <a:t>seed-plot</a:t>
            </a:r>
            <a:r>
              <a:rPr lang="en-US" dirty="0">
                <a:cs typeface="Calibri" panose="020F0502020204030204" pitchFamily="34" charset="0"/>
              </a:rPr>
              <a:t> of the Bible. The germ or </a:t>
            </a:r>
            <a:r>
              <a:rPr lang="en-US" b="1" dirty="0">
                <a:solidFill>
                  <a:srgbClr val="FFFFCC"/>
                </a:solidFill>
                <a:cs typeface="Calibri" panose="020F0502020204030204" pitchFamily="34" charset="0"/>
              </a:rPr>
              <a:t>beginning</a:t>
            </a:r>
            <a:r>
              <a:rPr lang="en-US" dirty="0">
                <a:cs typeface="Calibri" panose="020F0502020204030204" pitchFamily="34" charset="0"/>
              </a:rPr>
              <a:t> of all truth is within this wonderful book. Genesis is the </a:t>
            </a:r>
            <a:r>
              <a:rPr lang="en-US" b="1" dirty="0">
                <a:solidFill>
                  <a:srgbClr val="FFFFCC"/>
                </a:solidFill>
                <a:cs typeface="Calibri" panose="020F0502020204030204" pitchFamily="34" charset="0"/>
              </a:rPr>
              <a:t>foundation</a:t>
            </a:r>
            <a:r>
              <a:rPr lang="en-US" dirty="0">
                <a:cs typeface="Calibri" panose="020F0502020204030204" pitchFamily="34" charset="0"/>
              </a:rPr>
              <a:t> upon which the entire revelation rests; the </a:t>
            </a:r>
            <a:r>
              <a:rPr lang="en-US" b="1" dirty="0">
                <a:solidFill>
                  <a:srgbClr val="FFFFCC"/>
                </a:solidFill>
                <a:cs typeface="Calibri" panose="020F0502020204030204" pitchFamily="34" charset="0"/>
              </a:rPr>
              <a:t>root</a:t>
            </a:r>
            <a:r>
              <a:rPr lang="en-US" dirty="0">
                <a:cs typeface="Calibri" panose="020F0502020204030204" pitchFamily="34" charset="0"/>
              </a:rPr>
              <a:t> out of which the rest grows. Truths found here are developed in successive ages.”</a:t>
            </a:r>
            <a:r>
              <a:rPr lang="en-US" dirty="0"/>
              <a:t> </a:t>
            </a:r>
          </a:p>
        </p:txBody>
      </p:sp>
      <p:sp>
        <p:nvSpPr>
          <p:cNvPr id="46083" name="Text Box 1028"/>
          <p:cNvSpPr txBox="1">
            <a:spLocks noChangeArrowheads="1"/>
          </p:cNvSpPr>
          <p:nvPr/>
        </p:nvSpPr>
        <p:spPr bwMode="auto">
          <a:xfrm>
            <a:off x="2209800" y="5950803"/>
            <a:ext cx="7772400" cy="707886"/>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cs typeface="Calibri" panose="020F0502020204030204" pitchFamily="34" charset="0"/>
              </a:rPr>
              <a:t>Herbert Lockyer, </a:t>
            </a:r>
            <a:r>
              <a:rPr lang="en-US" sz="2000" i="1" dirty="0">
                <a:latin typeface="Calibri" panose="020F0502020204030204" pitchFamily="34" charset="0"/>
                <a:cs typeface="Calibri" panose="020F0502020204030204" pitchFamily="34" charset="0"/>
              </a:rPr>
              <a:t>The Gospel in the Pentateuch</a:t>
            </a:r>
            <a:r>
              <a:rPr lang="en-US" sz="2000" dirty="0">
                <a:latin typeface="Calibri" panose="020F0502020204030204" pitchFamily="34" charset="0"/>
                <a:cs typeface="Calibri" panose="020F0502020204030204" pitchFamily="34" charset="0"/>
              </a:rPr>
              <a:t> (Chicago: The Bible Institute Colportage Association, 1939), 25.</a:t>
            </a:r>
            <a:r>
              <a:rPr lang="en-US" sz="2000" dirty="0">
                <a:latin typeface="Calibri" panose="020F0502020204030204"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620334082"/>
              </p:ext>
            </p:extLst>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4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A648-9A09-2D85-6FF5-CCE93D30085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82C5B16-F0D6-8605-A762-7BC9DAD09B29}"/>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C831473E-E800-09C9-4041-18E1B3F807B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1FAF331C-5A7A-BA9E-34F8-078129F89C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5092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422161310"/>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1732070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3009-6BD2-8B26-559A-7AFA2FB01A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DEFEE0-BCBD-B277-5545-72B2BC820130}"/>
              </a:ext>
            </a:extLst>
          </p:cNvPr>
          <p:cNvPicPr>
            <a:picLocks noChangeAspect="1"/>
          </p:cNvPicPr>
          <p:nvPr/>
        </p:nvPicPr>
        <p:blipFill>
          <a:blip r:embed="rId2"/>
          <a:stretch>
            <a:fillRect/>
          </a:stretch>
        </p:blipFill>
        <p:spPr>
          <a:xfrm>
            <a:off x="732319" y="228600"/>
            <a:ext cx="1072736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6494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FAC2-48B5-BD26-B9B0-AA246F5DCE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684439-1924-95A3-022E-87937397F6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32069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00C-55EC-2EB8-CDE6-CFD5C1D883C1}"/>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135ABD1-1E38-1D5D-277F-E1371C9E742B}"/>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3766E332-E7C2-9C69-168A-15F56A7F4B9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CC6075B1-4AF4-0D11-FCD7-1B1FE050E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01476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09131-461A-018A-DEBD-C4410DDC952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9E01A4F-7677-C657-CA97-B0CF33B41FDE}"/>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6B9CBF20-48A4-4F67-EA47-90409E207E3D}"/>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786BDC17-55CF-CDE4-FAC9-B51CB76DC1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938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094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97DD-C40D-D0EF-81C8-E8BBFB9C4D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D7BD55-7E47-643E-A094-710B2E1D56BF}"/>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32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97BD-F007-0998-7432-6F7A58B7DB53}"/>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DBDE0431-1BBD-6201-9B4B-E0FE016BB6F0}"/>
              </a:ext>
            </a:extLst>
          </p:cNvPr>
          <p:cNvSpPr>
            <a:spLocks noGrp="1" noChangeArrowheads="1"/>
          </p:cNvSpPr>
          <p:nvPr>
            <p:ph type="body" idx="1"/>
          </p:nvPr>
        </p:nvSpPr>
        <p:spPr>
          <a:xfrm>
            <a:off x="533400" y="1524000"/>
            <a:ext cx="10972800" cy="1905000"/>
          </a:xfrm>
        </p:spPr>
        <p:txBody>
          <a:bodyPr/>
          <a:lstStyle/>
          <a:p>
            <a:pPr marL="0" indent="0" algn="just">
              <a:buNone/>
            </a:pPr>
            <a:r>
              <a:rPr lang="en-US" dirty="0">
                <a:effectLst/>
                <a:cs typeface="Calibri" panose="020F0502020204030204" pitchFamily="34" charset="0"/>
              </a:rPr>
              <a:t>“</a:t>
            </a:r>
            <a:r>
              <a:rPr lang="en-US" dirty="0">
                <a:effectLst/>
                <a:ea typeface="Aptos" panose="020B0004020202020204" pitchFamily="34" charset="0"/>
                <a:cs typeface="Calibri" panose="020F0502020204030204" pitchFamily="34" charset="0"/>
              </a:rPr>
              <a:t>In verse 31, he listed those who were buried there: </a:t>
            </a:r>
            <a:r>
              <a:rPr lang="en-US" i="1" dirty="0">
                <a:effectLst/>
                <a:ea typeface="Aptos" panose="020B0004020202020204" pitchFamily="34" charset="0"/>
                <a:cs typeface="Calibri" panose="020F0502020204030204" pitchFamily="34" charset="0"/>
              </a:rPr>
              <a:t>There they buried Abraham and Sarah his wife; there they buried Isaac and Rebekah, his wife; and there I buried Leah</a:t>
            </a:r>
            <a:r>
              <a:rPr lang="en-US" dirty="0">
                <a:effectLst/>
                <a:ea typeface="Aptos" panose="020B0004020202020204" pitchFamily="34" charset="0"/>
                <a:cs typeface="Calibri" panose="020F0502020204030204" pitchFamily="34" charset="0"/>
              </a:rPr>
              <a:t>. This is the only mention of Leah’s death, which was not recorded as an event in the Book of Genesis as Rachel’s death had been reported. Yet it was Leah and not Rachel who was buried in the Cave of Machpelah. Leah finally achieved in death what she was unable to achieve in life: to be the close one to Jacob.</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D3702995-567C-1D0A-66B2-5216BAD40F84}"/>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652-53</a:t>
            </a:r>
          </a:p>
        </p:txBody>
      </p:sp>
      <p:pic>
        <p:nvPicPr>
          <p:cNvPr id="5" name="Picture 4">
            <a:extLst>
              <a:ext uri="{FF2B5EF4-FFF2-40B4-BE49-F238E27FC236}">
                <a16:creationId xmlns:a16="http://schemas.microsoft.com/office/drawing/2014/main" id="{DA838671-801F-3A1A-D0E5-823253C5A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129FACFE-839A-C5F1-5383-D010219B2D2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11777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6B75-775C-6109-DF3F-7B02E542D2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2176799-C86E-891D-415A-5A354BCCE375}"/>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CEDDA6AA-59EE-5E6B-8AA5-395CFEFDE86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DD8B4E85-8579-7307-08FA-53BD827521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5740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2E26-DEA8-F62E-0E5A-D6CD0CA6251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E1DF5FD-E5A3-FA3C-D32F-F07B7841C642}"/>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1B437E98-04CF-099D-4F26-12496109C2C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802677E1-8F86-3901-BB94-4A2E4CDF9A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8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800350" y="228600"/>
            <a:ext cx="6591300" cy="914400"/>
          </a:xfrm>
        </p:spPr>
        <p:txBody>
          <a:bodyPr anchor="t"/>
          <a:lstStyle/>
          <a:p>
            <a:pPr algn="ctr"/>
            <a:r>
              <a:rPr lang="en-US" sz="3600" dirty="0"/>
              <a:t>Mark Twain</a:t>
            </a:r>
            <a:br>
              <a:rPr lang="en-US" sz="3600" dirty="0"/>
            </a:br>
            <a:r>
              <a:rPr lang="en-US" sz="2000" i="1" dirty="0">
                <a:solidFill>
                  <a:schemeClr val="tx1"/>
                </a:solidFill>
                <a:effectLst>
                  <a:outerShdw blurRad="38100" dist="38100" dir="2700000" algn="tl">
                    <a:srgbClr val="000000">
                      <a:alpha val="43137"/>
                    </a:srgbClr>
                  </a:outerShdw>
                </a:effectLst>
                <a:cs typeface="Calibri" panose="020F0502020204030204" pitchFamily="34" charset="0"/>
              </a:rPr>
              <a:t>Autobiography</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 2:37</a:t>
            </a:r>
          </a:p>
        </p:txBody>
      </p:sp>
      <p:sp>
        <p:nvSpPr>
          <p:cNvPr id="56323" name="Rectangle 3"/>
          <p:cNvSpPr>
            <a:spLocks noGrp="1" noChangeArrowheads="1"/>
          </p:cNvSpPr>
          <p:nvPr>
            <p:ph type="body" idx="1"/>
          </p:nvPr>
        </p:nvSpPr>
        <p:spPr>
          <a:xfrm>
            <a:off x="581891" y="1371600"/>
            <a:ext cx="11000509" cy="5257800"/>
          </a:xfrm>
        </p:spPr>
        <p:txBody>
          <a:bodyPr/>
          <a:lstStyle/>
          <a:p>
            <a:pPr marL="0" indent="0" algn="just">
              <a:buNone/>
              <a:defRPr/>
            </a:pPr>
            <a:r>
              <a:rPr lang="en-US" sz="2800" dirty="0">
                <a:effectLst>
                  <a:outerShdw blurRad="38100" dist="38100" dir="2700000" algn="tl">
                    <a:srgbClr val="000000">
                      <a:alpha val="43137"/>
                    </a:srgbClr>
                  </a:outerShdw>
                </a:effectLst>
              </a:rPr>
              <a:t>“A myriad of men are </a:t>
            </a:r>
            <a:r>
              <a:rPr lang="en-US" sz="2800" dirty="0">
                <a:effectLst>
                  <a:outerShdw blurRad="38100" dist="38100" dir="2700000" algn="tl">
                    <a:srgbClr val="000000">
                      <a:alpha val="43137"/>
                    </a:srgbClr>
                  </a:outerShdw>
                </a:effectLst>
                <a:ea typeface="+mj-ea"/>
                <a:cs typeface="Calibri" panose="020F0502020204030204" pitchFamily="34" charset="0"/>
              </a:rPr>
              <a:t>born; they labor and sweat and struggle </a:t>
            </a:r>
            <a:r>
              <a:rPr lang="en-US" sz="2800" dirty="0">
                <a:effectLst>
                  <a:outerShdw blurRad="38100" dist="38100" dir="2700000" algn="tl">
                    <a:srgbClr val="000000">
                      <a:alpha val="43137"/>
                    </a:srgbClr>
                  </a:outerShdw>
                </a:effectLst>
              </a:rPr>
              <a:t>for bread; they squabble and scold and fight; they scramble for little mean advantages over each other. Age creeps upon them and infirmities follow; shames and humiliations bring down their prides and their vanities. Those they love are taken from them, and the joy of life is turned to aching grief. The burden of pain, care, and misery grows heavier year by year. At length ambition is dead, pride is dead, vanity is dead; longing for release is in their place. It comes at last-the only un-poisoned gift earth ever had for them-and they vanish from a world where they were of no consequence; where they achieved nothing, where they were a mistake and a failure and a foolishness; where they left no sign that they have existed – a world that will lament them a day and forget them forever.”</a:t>
            </a:r>
          </a:p>
        </p:txBody>
      </p:sp>
      <p:pic>
        <p:nvPicPr>
          <p:cNvPr id="2" name="Picture 1">
            <a:extLst>
              <a:ext uri="{FF2B5EF4-FFF2-40B4-BE49-F238E27FC236}">
                <a16:creationId xmlns:a16="http://schemas.microsoft.com/office/drawing/2014/main" id="{E298A2CC-D52F-4852-8772-662139E2E435}"/>
              </a:ext>
            </a:extLst>
          </p:cNvPr>
          <p:cNvPicPr>
            <a:picLocks noChangeAspect="1"/>
          </p:cNvPicPr>
          <p:nvPr/>
        </p:nvPicPr>
        <p:blipFill>
          <a:blip r:embed="rId2"/>
          <a:stretch>
            <a:fillRect/>
          </a:stretch>
        </p:blipFill>
        <p:spPr>
          <a:xfrm>
            <a:off x="655320" y="121920"/>
            <a:ext cx="1097280" cy="1097280"/>
          </a:xfrm>
          <a:prstGeom prst="rect">
            <a:avLst/>
          </a:prstGeom>
          <a:ln w="19050">
            <a:solidFill>
              <a:schemeClr val="tx1"/>
            </a:solidFill>
          </a:ln>
        </p:spPr>
      </p:pic>
    </p:spTree>
    <p:extLst>
      <p:ext uri="{BB962C8B-B14F-4D97-AF65-F5344CB8AC3E}">
        <p14:creationId xmlns:p14="http://schemas.microsoft.com/office/powerpoint/2010/main" val="2238536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7A7B-BCA6-67E2-3015-6AD7864961DB}"/>
            </a:ext>
          </a:extLst>
        </p:cNvPr>
        <p:cNvGrpSpPr/>
        <p:nvPr/>
      </p:nvGrpSpPr>
      <p:grpSpPr>
        <a:xfrm>
          <a:off x="0" y="0"/>
          <a:ext cx="0" cy="0"/>
          <a:chOff x="0" y="0"/>
          <a:chExt cx="0" cy="0"/>
        </a:xfrm>
      </p:grpSpPr>
      <p:pic>
        <p:nvPicPr>
          <p:cNvPr id="33793" name="Picture 2">
            <a:extLst>
              <a:ext uri="{FF2B5EF4-FFF2-40B4-BE49-F238E27FC236}">
                <a16:creationId xmlns:a16="http://schemas.microsoft.com/office/drawing/2014/main" id="{84858AF1-F41C-8566-B301-EF4791572D7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2869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D854-6B81-A01B-F53E-912C65D4667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ACC442-741D-BBCE-1549-E34ED1F3B26A}"/>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2CBD628B-A81F-0D84-8582-C5FFA3FF9131}"/>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25A552B6-F0DA-C2FD-E43B-1C9E1AFECBBD}"/>
              </a:ext>
            </a:extLst>
          </p:cNvPr>
          <p:cNvSpPr>
            <a:spLocks noChangeArrowheads="1"/>
          </p:cNvSpPr>
          <p:nvPr/>
        </p:nvSpPr>
        <p:spPr bwMode="auto">
          <a:xfrm>
            <a:off x="8153400" y="2286000"/>
            <a:ext cx="762000" cy="1371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20026875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A879-6866-D73D-6337-BB82BD72AB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566E42A-F8E7-35FD-76CA-9E2C87FA85EA}"/>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14449681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0D3B3810-DB99-15CB-E768-68580F0D8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67FC5A31-6311-2A35-9BBB-94170DB23EBC}"/>
              </a:ext>
            </a:extLst>
          </p:cNvPr>
          <p:cNvSpPr>
            <a:spLocks noChangeArrowheads="1"/>
          </p:cNvSpPr>
          <p:nvPr/>
        </p:nvSpPr>
        <p:spPr bwMode="auto">
          <a:xfrm>
            <a:off x="609600" y="0"/>
            <a:ext cx="10972800" cy="3078163"/>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5300" name="Picture 3">
            <a:extLst>
              <a:ext uri="{FF2B5EF4-FFF2-40B4-BE49-F238E27FC236}">
                <a16:creationId xmlns:a16="http://schemas.microsoft.com/office/drawing/2014/main" id="{87A7463F-1356-F356-8EFF-F88A59AC4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40EF-FE10-2813-86F8-0B879D52390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19301CB-5F28-F096-EE56-F3AEF3901680}"/>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900A046F-95F3-7B6F-7C67-C587DABA6CD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E05F72F0-786A-C1D3-F852-38CBA5368611}"/>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CC0CF077-72AF-54FD-4C9A-0F049A1CC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25824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4C47F37F-EEAD-330E-30DA-DD7820336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4F01BD6-B067-0BFB-44E6-EDAD5152F02D}"/>
              </a:ext>
            </a:extLst>
          </p:cNvPr>
          <p:cNvSpPr>
            <a:spLocks noChangeArrowheads="1"/>
          </p:cNvSpPr>
          <p:nvPr/>
        </p:nvSpPr>
        <p:spPr bwMode="auto">
          <a:xfrm>
            <a:off x="609600" y="0"/>
            <a:ext cx="10972800" cy="252376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63492" name="Picture 3">
            <a:extLst>
              <a:ext uri="{FF2B5EF4-FFF2-40B4-BE49-F238E27FC236}">
                <a16:creationId xmlns:a16="http://schemas.microsoft.com/office/drawing/2014/main" id="{D0A289B8-0411-64FE-226C-A1339B67B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3048000"/>
            <a:ext cx="260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C8B1616B-BBB1-31CF-BF08-9E03003C8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3E7116D-C1BA-0562-827F-B206A78FA0D9}"/>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56324" name="Picture 1">
            <a:extLst>
              <a:ext uri="{FF2B5EF4-FFF2-40B4-BE49-F238E27FC236}">
                <a16:creationId xmlns:a16="http://schemas.microsoft.com/office/drawing/2014/main" id="{9C54F865-4044-4532-58B0-C95E8B541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2789238"/>
            <a:ext cx="26828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E0A765D-2856-478A-DE37-E6772D5F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9864499-6DE8-FD1F-8A25-A4B5A2492956}"/>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3">
            <a:extLst>
              <a:ext uri="{FF2B5EF4-FFF2-40B4-BE49-F238E27FC236}">
                <a16:creationId xmlns:a16="http://schemas.microsoft.com/office/drawing/2014/main" id="{E44B35CB-E2AF-2F15-BC63-0FCBD1A5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6:23</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wages of sin is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free gift of God is eternal life in Christ Jesus our Lord.”</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1611207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9:27</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0" u="none" strike="noStrike" dirty="0">
                <a:effectLst/>
                <a:latin typeface="Calibri" panose="020F0502020204030204" pitchFamily="34" charset="0"/>
              </a:rPr>
              <a:t>And inasmuch as it is appointed for men to </a:t>
            </a:r>
            <a:r>
              <a:rPr lang="en-US" sz="3600" b="1" i="0" u="sng" strike="noStrike" dirty="0">
                <a:solidFill>
                  <a:srgbClr val="FFFFCC"/>
                </a:solidFill>
                <a:effectLst/>
                <a:latin typeface="Calibri" panose="020F0502020204030204" pitchFamily="34" charset="0"/>
              </a:rPr>
              <a:t>die once</a:t>
            </a:r>
            <a:r>
              <a:rPr lang="en-US" sz="3600" i="0" u="none" strike="noStrike" dirty="0">
                <a:effectLst/>
                <a:latin typeface="Calibri" panose="020F0502020204030204" pitchFamily="34" charset="0"/>
              </a:rPr>
              <a:t> and after this </a:t>
            </a:r>
            <a:r>
              <a:rPr lang="en-US" sz="3600" u="none" strike="noStrike" dirty="0">
                <a:effectLst/>
                <a:latin typeface="Calibri" panose="020F0502020204030204" pitchFamily="34" charset="0"/>
              </a:rPr>
              <a:t>comes 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293246573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949CF-8D3F-97A7-9EBD-5439BB9B64EC}"/>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103414"/>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4591" y="2971800"/>
            <a:ext cx="2062818" cy="182880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268C-00B4-AFB1-BD8D-820D0EA75FE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E563F-EECD-3CC9-63E8-09A6BDA54FB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92F5E16F-CCDE-39D0-3E28-D1FAFD8E2E18}"/>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1FC5B0D5-3A85-CBF2-2FC3-819E21BD99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8022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F12C-B557-FC24-AB8E-BAC3CD5A46F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B11A96C-D399-B142-7181-E195D583AFB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C52F8694-1A67-7781-C46D-2C14A07C4A66}"/>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C938B4EB-45BB-A7D1-1ADA-8EE4F67AA4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603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F1EA-287E-83BC-738E-3DEFE47D397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52CF48D-7F26-FC24-9FC3-BB4C882AD1C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01DC9773-9133-E38D-EB6D-475D518342D5}"/>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55C1573E-5CF5-11D3-ACD1-9C935699C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074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4812-9DC5-23B0-55B5-4C1FC353C3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C864FC0-30D6-EA49-ACBB-6C8574C268D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1D85B4E2-E07D-FF55-4E60-65AAC0DCDDD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6A3D263E-C14A-8237-7E15-4411CDC6F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040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AB63-0D4A-66EC-E5D4-425675741F9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618B305-6693-C00E-94EC-83C489A4B5F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73C3A70F-EA7E-39AF-3895-3508EBB900D1}"/>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D9D9164C-1E09-5C9C-5473-44B3CCF44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1101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950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43666</TotalTime>
  <Words>2222</Words>
  <Application>Microsoft Office PowerPoint</Application>
  <PresentationFormat>Widescreen</PresentationFormat>
  <Paragraphs>252</Paragraphs>
  <Slides>59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Aptos</vt:lpstr>
      <vt:lpstr>Calibri</vt:lpstr>
      <vt:lpstr>Symbol</vt:lpstr>
      <vt:lpstr>Times New Roman</vt:lpstr>
      <vt:lpstr>Wingdings</vt:lpstr>
      <vt:lpstr>Azure</vt:lpstr>
      <vt:lpstr>PowerPoint Presentation</vt:lpstr>
      <vt:lpstr>GENESIS STRUCTURE</vt:lpstr>
      <vt:lpstr>Genesis 37‒50 Joseph</vt:lpstr>
      <vt:lpstr>Genesis 49:1-33 Jacob Blesses His Sons</vt:lpstr>
      <vt:lpstr>III. Genesis 49:3-27 Jacob’s Blessings on His Sons</vt:lpstr>
      <vt:lpstr>Genesis 49:27 Benjamin</vt:lpstr>
      <vt:lpstr>Genesis 49:27 Benjamin</vt:lpstr>
      <vt:lpstr>Genesis 49:27 Benjamin</vt:lpstr>
      <vt:lpstr>Genesis 49:27 Benjamin</vt:lpstr>
      <vt:lpstr>PowerPoint Presentation</vt:lpstr>
      <vt:lpstr>PowerPoint Presentation</vt:lpstr>
      <vt:lpstr>Genesis 49:1-33 Jacob Blesses His Sons</vt:lpstr>
      <vt:lpstr>IV. Genesis 49:28 Concluding Summary</vt:lpstr>
      <vt:lpstr>IV. Genesis 49:28 Concluding Summary</vt:lpstr>
      <vt:lpstr>PowerPoint Presentation</vt:lpstr>
      <vt:lpstr>PowerPoint Presentation</vt:lpstr>
      <vt:lpstr>PowerPoint Presentation</vt:lpstr>
      <vt:lpstr>PowerPoint Presentation</vt:lpstr>
      <vt:lpstr>PowerPoint Presentation</vt:lpstr>
      <vt:lpstr>IV. Genesis 49:28 Concluding Summary</vt:lpstr>
      <vt:lpstr>Genesis 49:1-33 Jacob Blesses His Sons</vt:lpstr>
      <vt:lpstr>V. Genesis 49:29-33 Jacob’s Death</vt:lpstr>
      <vt:lpstr>V. Genesis 49:29-33 Jacob’s Death</vt:lpstr>
      <vt:lpstr>V. Genesis 49:29-33 Jacob’s Death</vt:lpstr>
      <vt:lpstr>V. Genesis 49:29-33 Jacob’s Death</vt:lpstr>
      <vt:lpstr>PowerPoint Presentation</vt:lpstr>
      <vt:lpstr>PowerPoint Presentation</vt:lpstr>
      <vt:lpstr>PowerPoint Presentation</vt:lpstr>
      <vt:lpstr>PowerPoint Presentation</vt:lpstr>
      <vt:lpstr>PowerPoint Presentation</vt:lpstr>
      <vt:lpstr>PowerPoint Presentation</vt:lpstr>
      <vt:lpstr>Genesis as the Seed-Plot of the Bible</vt:lpstr>
      <vt:lpstr>PowerPoint Presentation</vt:lpstr>
      <vt:lpstr>V. Genesis 49:29-33 Jacob’s Death</vt:lpstr>
      <vt:lpstr>Genesis 12‒25 Abraham’s Early Journeys</vt:lpstr>
      <vt:lpstr>PowerPoint Presentation</vt:lpstr>
      <vt:lpstr>PowerPoint Presentation</vt:lpstr>
      <vt:lpstr>PowerPoint Presentation</vt:lpstr>
      <vt:lpstr>V. Genesis 49:29-33 Jacob’s Death</vt:lpstr>
      <vt:lpstr>PowerPoint Presentation</vt:lpstr>
      <vt:lpstr>PowerPoint Presentation</vt:lpstr>
      <vt:lpstr>PowerPoint Presentation</vt:lpstr>
      <vt:lpstr>V. Genesis 49:29-33 Jacob’s Death</vt:lpstr>
      <vt:lpstr>V. Genesis 49:29-33 Jacob’s Death</vt:lpstr>
      <vt:lpstr>Mark Twain Autobiography, 2:37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49:1-33 Jacob Blesses His 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194 - 49v25-28</dc:title>
  <dc:subject>Genesis 49</dc:subject>
  <dc:creator>A. Woods</dc:creator>
  <dc:description>Modified by Jim McGowan</dc:description>
  <cp:lastModifiedBy>Jim McGowan</cp:lastModifiedBy>
  <cp:revision>4641</cp:revision>
  <cp:lastPrinted>2025-03-08T23:41:24Z</cp:lastPrinted>
  <dcterms:created xsi:type="dcterms:W3CDTF">2009-03-17T12:21:13Z</dcterms:created>
  <dcterms:modified xsi:type="dcterms:W3CDTF">2025-03-08T23:42:03Z</dcterms:modified>
</cp:coreProperties>
</file>