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48"/>
  </p:notesMasterIdLst>
  <p:handoutMasterIdLst>
    <p:handoutMasterId r:id="rId49"/>
  </p:handoutMasterIdLst>
  <p:sldIdLst>
    <p:sldId id="6881" r:id="rId3"/>
    <p:sldId id="6984" r:id="rId4"/>
    <p:sldId id="6883" r:id="rId5"/>
    <p:sldId id="7157" r:id="rId6"/>
    <p:sldId id="6885" r:id="rId7"/>
    <p:sldId id="7158" r:id="rId8"/>
    <p:sldId id="7115" r:id="rId9"/>
    <p:sldId id="7116" r:id="rId10"/>
    <p:sldId id="7117" r:id="rId11"/>
    <p:sldId id="7159" r:id="rId12"/>
    <p:sldId id="7160" r:id="rId13"/>
    <p:sldId id="7161" r:id="rId14"/>
    <p:sldId id="7162" r:id="rId15"/>
    <p:sldId id="7180" r:id="rId16"/>
    <p:sldId id="7187" r:id="rId17"/>
    <p:sldId id="7181" r:id="rId18"/>
    <p:sldId id="7197" r:id="rId19"/>
    <p:sldId id="7198" r:id="rId20"/>
    <p:sldId id="7214" r:id="rId21"/>
    <p:sldId id="5516" r:id="rId22"/>
    <p:sldId id="7223" r:id="rId23"/>
    <p:sldId id="7216" r:id="rId24"/>
    <p:sldId id="7224" r:id="rId25"/>
    <p:sldId id="279" r:id="rId26"/>
    <p:sldId id="7212" r:id="rId27"/>
    <p:sldId id="7211" r:id="rId28"/>
    <p:sldId id="6549" r:id="rId29"/>
    <p:sldId id="7219" r:id="rId30"/>
    <p:sldId id="7225" r:id="rId31"/>
    <p:sldId id="7210" r:id="rId32"/>
    <p:sldId id="7220" r:id="rId33"/>
    <p:sldId id="7209" r:id="rId34"/>
    <p:sldId id="7221" r:id="rId35"/>
    <p:sldId id="7208" r:id="rId36"/>
    <p:sldId id="7207" r:id="rId37"/>
    <p:sldId id="7206" r:id="rId38"/>
    <p:sldId id="7205" r:id="rId39"/>
    <p:sldId id="7204" r:id="rId40"/>
    <p:sldId id="7203" r:id="rId41"/>
    <p:sldId id="2790" r:id="rId42"/>
    <p:sldId id="7202" r:id="rId43"/>
    <p:sldId id="7201" r:id="rId44"/>
    <p:sldId id="6981" r:id="rId45"/>
    <p:sldId id="7200" r:id="rId46"/>
    <p:sldId id="7176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0066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05E2A-2BC4-4C2E-B645-39737F3EC2CB}" v="33" dt="2021-04-01T00:57:04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529" autoAdjust="0"/>
  </p:normalViewPr>
  <p:slideViewPr>
    <p:cSldViewPr>
      <p:cViewPr varScale="1">
        <p:scale>
          <a:sx n="120" d="100"/>
          <a:sy n="120" d="100"/>
        </p:scale>
        <p:origin x="12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59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6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090" tIns="51546" rIns="103090" bIns="51546" numCol="1" anchor="b" anchorCtr="0" compatLnSpc="1">
            <a:prstTxWarp prst="textNoShape">
              <a:avLst/>
            </a:prstTxWarp>
          </a:bodyPr>
          <a:lstStyle>
            <a:lvl1pPr defTabSz="974842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5" y="76200"/>
            <a:ext cx="3847253" cy="762000"/>
          </a:xfrm>
          <a:prstGeom prst="rect">
            <a:avLst/>
          </a:prstGeom>
        </p:spPr>
        <p:txBody>
          <a:bodyPr vert="horz" lIns="113073" tIns="56536" rIns="113073" bIns="56536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022 - James 4:7-12</a:t>
            </a:r>
          </a:p>
          <a:p>
            <a:pPr>
              <a:defRPr/>
            </a:pPr>
            <a:r>
              <a:rPr lang="en-US" sz="1500" dirty="0"/>
              <a:t>04-07-2021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4CF6D9-3ED1-491D-ABBF-4171F7330A3B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4"/>
            <a:ext cx="5851525" cy="377983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4B972-4244-4A88-9730-342E1454F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Rapture and Bema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 - The Coming Kingdom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767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3/5/2025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74D8B-9DA4-C0EE-BDF7-A9BF72CB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6A03B19-8FEF-CCA3-CEA8-F57E682EE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B252BE1-14B3-E69F-D582-1840E0B0C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71021-EDC3-19B3-3FC0-E4C5285C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31A42-E780-8796-DBBC-6720A34C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31A42-E780-8796-DBBC-6720A34C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Evita las Disputas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00200"/>
            <a:ext cx="7594600" cy="4724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(4:1a)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fuente (4:1b-3)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Interna (4:1b-2a)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Falta de oración (4:2b)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Oración mal dirigida (4:3)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ADAB7-FB46-4EF0-5FC4-EA6D901E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87" y="20688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29C80-02CA-4D6E-07F3-9F843EB4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DC7A7F3-62C0-7B8D-D697-143F5DE8E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1FE88D5-E3F4-2756-E016-C844784AF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D1C46-7260-AA9C-DD02-6E294037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85FA2D-9940-ED14-5A01-FE1947F8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BDE29-FA71-5A94-6E6B-2B54F69F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4A0A558-F860-E893-7243-670E1670B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7977C40-F206-22A0-1CB5-17B0D0119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834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DE3F4-2A71-D327-A03B-4263BCE6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1E3640-F6DD-DB1C-3F8E-AD29E75E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381B7-0605-0D1D-CB98-F34AF1E0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C4CC23-F9BC-62D0-9EF7-78787BCC1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1ABA42-9A0B-B002-C574-A8982B6E1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C02A77-75FB-FCFB-5C10-C4E623E7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7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CFCB0-C87D-7853-63F6-C9228F79E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A3883F9-4DFC-1F14-1D97-8BAD28F73220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Naturaleza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Doble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53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 Once Preguntas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sabemos acerca del autor?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el  ½ Hermano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fué la audiencia?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 creyentes en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fué escrito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 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qué se trata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tema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Diaria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hace este libro diferente?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 Práctico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está organizado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Sabiduría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3B903-3D83-4380-A407-5F4D6CBA5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13" y="228600"/>
            <a:ext cx="851997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96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 BRIE">
            <a:extLst>
              <a:ext uri="{FF2B5EF4-FFF2-40B4-BE49-F238E27FC236}">
                <a16:creationId xmlns:a16="http://schemas.microsoft.com/office/drawing/2014/main" id="{835D75A4-770F-18A7-DDF5-8BE0B0089847}"/>
              </a:ext>
            </a:extLst>
          </p:cNvPr>
          <p:cNvSpPr/>
          <p:nvPr/>
        </p:nvSpPr>
        <p:spPr bwMode="auto">
          <a:xfrm>
            <a:off x="914400" y="381000"/>
            <a:ext cx="7010400" cy="5791200"/>
          </a:xfrm>
          <a:prstGeom prst="rect">
            <a:avLst/>
          </a:prstGeom>
          <a:solidFill>
            <a:srgbClr val="FDF8D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C3527-0985-2DC3-66F8-A47810D2D63E}"/>
              </a:ext>
            </a:extLst>
          </p:cNvPr>
          <p:cNvSpPr txBox="1"/>
          <p:nvPr/>
        </p:nvSpPr>
        <p:spPr>
          <a:xfrm>
            <a:off x="1676400" y="914400"/>
            <a:ext cx="61558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CORTA </a:t>
            </a:r>
          </a:p>
          <a:p>
            <a:pPr algn="ctr"/>
            <a:r>
              <a:rPr lang="en-US" sz="6000" dirty="0">
                <a:solidFill>
                  <a:schemeClr val="bg2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CRONOLOGIA DE </a:t>
            </a:r>
          </a:p>
          <a:p>
            <a:pPr algn="ctr"/>
            <a:r>
              <a:rPr lang="en-US" sz="6000" dirty="0">
                <a:solidFill>
                  <a:schemeClr val="bg2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LA VIDA DE </a:t>
            </a:r>
          </a:p>
          <a:p>
            <a:pPr algn="ctr"/>
            <a:r>
              <a:rPr lang="en-US" sz="6000" dirty="0">
                <a:solidFill>
                  <a:schemeClr val="bg2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CRISTO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10100-8CAD-A58C-6487-1066CA5F5A3C}"/>
              </a:ext>
            </a:extLst>
          </p:cNvPr>
          <p:cNvSpPr txBox="1"/>
          <p:nvPr/>
        </p:nvSpPr>
        <p:spPr>
          <a:xfrm>
            <a:off x="2133600" y="4953000"/>
            <a:ext cx="4720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 organización de eventos o fechas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en el orden en que ocurrieron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AF632-327D-FDE0-1604-36ECE7FFE2F4}"/>
              </a:ext>
            </a:extLst>
          </p:cNvPr>
          <p:cNvSpPr txBox="1"/>
          <p:nvPr/>
        </p:nvSpPr>
        <p:spPr>
          <a:xfrm>
            <a:off x="3886200" y="459569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Cronología</a:t>
            </a:r>
            <a:endParaRPr lang="es-CO" b="1" i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82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9144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Señorío de Cristo y Nuestra Santificación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1" y="1447800"/>
            <a:ext cx="3333751" cy="3124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/>
              <a:t>Rom. 6:12-13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/>
              <a:t>Rom. 12:1-2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/>
              <a:t>Efe. 6:10-20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/>
              <a:t>1 Pedro. 3:15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2" y="1600200"/>
            <a:ext cx="3028951" cy="4724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277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4678A-7B62-F988-5552-F2F8423A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85800"/>
            <a:ext cx="6708012" cy="56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62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0" name="Group 4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9176396"/>
              </p:ext>
            </p:extLst>
          </p:nvPr>
        </p:nvGraphicFramePr>
        <p:xfrm>
          <a:off x="20540" y="0"/>
          <a:ext cx="9047259" cy="6496833"/>
        </p:xfrm>
        <a:graphic>
          <a:graphicData uri="http://schemas.openxmlformats.org/drawingml/2006/table">
            <a:tbl>
              <a:tblPr/>
              <a:tblGrid>
                <a:gridCol w="431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JUSTIFICACIÓN – SALVACIÓN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DISCIPULADO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REGALO GRATUITO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COSTOSO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 RECIBE A TRAVÉS DE LA FÉ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 ADQUIRE MEDIANTE EL COMPROMISO Y LA OBEDIENCIA A TRAVÉS DE LA HABILITACION DEL ESPIRITU SANTO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POR OBRAS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REQUIERE NUESTRA COOPERACIÓN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INSTANTÁNEO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PROCESO DE TODA UNA VIDA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JUSTIFICACIÓN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SANTIFICACIÓN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CRISTO PAGÓ EL PRECIO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 CREYENTE PAGA EL PRECIO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CONFIAR EN CRISTO COMO SALVADOR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SEGUIR A CRISTO COMO SEÑOR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CREER EN EL EVANGELIO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OBEDECER LOS MANDAMIENTOS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UNA CONDICIÓN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MULTIPLES CONDICIONES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TODOS LOS CRISTIANOS LO EXPERIMENTAN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ALGUNOS CRISTIANOS LO EXPERIMENTAN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RESULTA  EN VIDA ETERNA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RESULTA EN RECOMPENSAS &amp; AUTORIDAD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21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Adaptado de http://www.gracelife.org/resources/gracenotes.asp?id=23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4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4668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701DB-FF8B-B07F-0B37-66985DFC8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390DD44-6512-55C3-A6BF-8ECB39110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743E6AD-C6DA-C60C-5975-8E6899119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C3B40-DB97-C197-DA99-6346AD4D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96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5003" y="228600"/>
            <a:ext cx="6664997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Derrota Progresiva de Sátanas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029200"/>
          </a:xfrm>
        </p:spPr>
        <p:txBody>
          <a:bodyPr/>
          <a:lstStyle/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Desalojo inicial del Cielo (Isa 14:12-15; Eze 28:12-17)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Edén (Gen 3:15)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Mundo antes del diluvio (1 Pedro 3:19-20)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Cruz (Juan 12:31; 16:11; Col 2:15; Heb 2:14; 1 Juan 3:8)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Punto medio de la Tribulación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(Apc 12:9)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comienzo del Milenio (Apc 20:2-3)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final del Milenio (Apc 20:10)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738312" cy="21899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FA67D-FE30-4C24-80F8-D8C12EE6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" y="45720"/>
            <a:ext cx="878803" cy="9144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B3EEFD-658C-4865-B683-72E28A513B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90918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C2431-3EE3-506C-F524-34698F97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30"/>
            <a:ext cx="9144000" cy="6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DC3CF-FD17-4CC6-BB71-7ABFCB2E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6782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 20:1-3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 a un ángel que descendía del cielo y que tenía en su mano la llave del abismo y una gran cadena. 2 Él prendió al dragón, aquella serpiente antigua quien es el diablo y Satanás, y le ató por mil años. 3 Lo arrojó al abismo y lo cerró, y lo selló sobre él para que no engañase más a las naciones, hasta que se cumpliesen los mil años. Después de esto, es necesario que sea desatado por un poco de tiempo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1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7467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he Bible Teaches About Spiritual Warfare">
            <a:extLst>
              <a:ext uri="{FF2B5EF4-FFF2-40B4-BE49-F238E27FC236}">
                <a16:creationId xmlns:a16="http://schemas.microsoft.com/office/drawing/2014/main" id="{349959B9-1075-4B65-964F-782A9EB5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3296"/>
            <a:ext cx="275473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Holy Rebellion: Strategy for Spiritual Warfare">
            <a:extLst>
              <a:ext uri="{FF2B5EF4-FFF2-40B4-BE49-F238E27FC236}">
                <a16:creationId xmlns:a16="http://schemas.microsoft.com/office/drawing/2014/main" id="{218F0C60-CD24-4604-8249-3636B8E6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590800" cy="41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705DC7-895A-4C65-85FC-1DCEC27F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65" y="713296"/>
            <a:ext cx="2725970" cy="42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955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8A91F-5769-42D6-8811-56624A962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EF0C484-4A75-FC47-8B34-821F96701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195700-F2C7-3069-2D43-BE8731705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59AAF9-0E2D-A1AB-1770-C7CCEC7A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75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F44D9-5846-E533-9D4B-557A8DE40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C778FC0-6C85-6A8C-99F7-091EC18B7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70D84-6BD0-4735-CAE6-736AAD962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Judíos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Persecución (Hechos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Babilonia-Mesopotamia o Turquía Norte-Central?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 (Santiago 1:2-4)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6AA1DB-34F0-DDCB-EEA6-E658AFA1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105400"/>
            <a:ext cx="2590800" cy="1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90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5078A-E57C-60EA-A3C6-05DF9ED9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C1D1445-6C9E-B868-FFC0-83A8132B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3FC4E0-177D-F107-19C2-3EA677F2C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F6F95-984E-349E-A341-E5C8720C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7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Naturaleza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Doble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443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371600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Una de las invitaciones más completas a la salvación en todas las epístolas se encuentra en Santiago 4:7-10. Aunque Santiago dirige la mayor parte de su epístola a los creyentes genuinos, también es evidente que se preocupa por aquellos que no son genuinos. No quiere que nadie sea engañado con respecto a la verdadera salvación, por lo que hace un llamado a una fe real, viva y salvadora que sea distinta de la fe muerta del capítulo 2. Él declara su objetivo en 5:20. Este es  ver al pecador convertido del error en su caminar y su alma salva de la muerte</a:t>
            </a:r>
            <a:r>
              <a:rPr lang="en-US" sz="3000" dirty="0">
                <a:latin typeface="Calibri" panose="020F0502020204030204" pitchFamily="34" charset="0"/>
              </a:rPr>
              <a:t>.’”</a:t>
            </a:r>
            <a:endParaRPr lang="en-US" altLang="en-US" sz="30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6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120896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La invitación en 4:7-10 está dirigida a aquellos que no son salvos: oyentes culpables y malvados de la Palabra que no son hacedores (cf. 1:21-22); que todavía están cautivos de una fe muerta (cf. 2:14-20); que son mentirosos amargados, egoístas y arrogantes cuya “sabiduría no es la que viene de lo alto, sino terrenal, animal, diabólica” (3:15); que aman al mundo y, por lo tanto, son enemigos de Dios (4:4); cuyo espíritu interior todavía está dominado por las concupiscencias (cf. 4:5); y que son orgullosos y autosuficientes (cf. 4:6). Tienen una necesidad desesperada de la gracia de Dios</a:t>
            </a:r>
            <a:r>
              <a:rPr lang="en-US" sz="3000" dirty="0">
                <a:latin typeface="Calibri" panose="020F0502020204030204" pitchFamily="34" charset="0"/>
              </a:rPr>
              <a:t>.”</a:t>
            </a:r>
            <a:endParaRPr lang="en-US" altLang="en-US" sz="30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B9E7E-0F35-4BD0-8C15-B25AA6670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8A0D9-87D7-4B04-9A52-425B14C58213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46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164037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Pero como Dios sólo “da gracia a los humildes” (v. 6), Santiago llama a estos “pecadores” (un término usado en las Escrituras sólo para los no regenerados) a que se aparten de su orgullo y se humillen. Diez imperativos delinean los mandamientos en el llamado de Santiago a los pecadores: someterse a Dios (salvación); resistir al diablo (transferir lealtad); acercarse a Dios (intimidad de relación); limpiar sus manos (arrepentimiento); purificar sus corazones (confesión); ser miserable, lamentarse, llorar, y dejar que su risa y alegría se conviertan en penumbra (tristeza)</a:t>
            </a:r>
            <a:r>
              <a:rPr lang="en-US" sz="3000" dirty="0">
                <a:latin typeface="Calibri" panose="020F0502020204030204" pitchFamily="34" charset="0"/>
              </a:rPr>
              <a:t>.”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FD3FD-1E73-4352-A763-33016BEED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6F40F-5791-45F5-BECD-2C41859761A6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00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" y="1820868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El imperativo final resume la mentalidad de los que se convierten: “Humillaos en la presencia del Señor”. Todo esto es obra de Dios, que da su gracia más abundante (4:6)</a:t>
            </a:r>
            <a:r>
              <a:rPr lang="en-US" sz="3000" dirty="0">
                <a:latin typeface="Calibri" panose="020F0502020204030204" pitchFamily="34" charset="0"/>
              </a:rPr>
              <a:t>.</a:t>
            </a:r>
            <a:r>
              <a:rPr lang="en-US" altLang="en-US" sz="3000" dirty="0">
                <a:latin typeface="Calibri" panose="020F0502020204030204" pitchFamily="34" charset="0"/>
                <a:cs typeface="+mn-cs"/>
              </a:rPr>
              <a:t>”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0C366-FD14-497B-8BD1-09FD75E0F4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D7E5C-9239-43F9-929F-A7D25BFD3815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59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37753"/>
            <a:ext cx="6629400" cy="15240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b="1" kern="1200" dirty="0">
                <a:solidFill>
                  <a:srgbClr val="FFFFCC"/>
                </a:solidFill>
                <a:cs typeface="Arial" charset="0"/>
              </a:rPr>
              <a:t>Gen 15:6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/>
              <a:t>Él </a:t>
            </a:r>
            <a:r>
              <a:rPr lang="es-CO" altLang="en-US" sz="2800" b="1" u="sng" dirty="0">
                <a:solidFill>
                  <a:srgbClr val="FFFFCC"/>
                </a:solidFill>
              </a:rPr>
              <a:t>creyó</a:t>
            </a:r>
            <a:r>
              <a:rPr lang="es-CO" altLang="en-US" sz="2800" dirty="0"/>
              <a:t> al SEÑOR, y le fue contado por justicia</a:t>
            </a:r>
            <a:r>
              <a:rPr lang="en-US" altLang="en-US" sz="2800" dirty="0"/>
              <a:t>.</a:t>
            </a:r>
          </a:p>
        </p:txBody>
      </p:sp>
      <p:pic>
        <p:nvPicPr>
          <p:cNvPr id="104451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882" y="2743200"/>
            <a:ext cx="110871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3375" y="274638"/>
            <a:ext cx="847725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Creer – </a:t>
            </a:r>
            <a:r>
              <a:rPr lang="es-CO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Única Condición de Dios para la Justificación</a:t>
            </a:r>
            <a:endParaRPr lang="en-US" sz="3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43000" y="2819400"/>
            <a:ext cx="6629400" cy="1905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None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Juan 3:16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>
                <a:latin typeface="Calibri" panose="020F0502020204030204" pitchFamily="34" charset="0"/>
              </a:rPr>
              <a:t>»Porque de tal manera amó Dios al mundo, que ha dado a su Hijo unigénito para que todo aquel que en él </a:t>
            </a:r>
            <a:r>
              <a:rPr lang="es-CO" alt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cree</a:t>
            </a:r>
            <a:r>
              <a:rPr lang="es-CO" altLang="en-US" sz="2800" dirty="0">
                <a:latin typeface="Calibri" panose="020F0502020204030204" pitchFamily="34" charset="0"/>
              </a:rPr>
              <a:t> no se pierda mas tenga vida eterna.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4800600"/>
            <a:ext cx="66294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None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Hechos 16:30-31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"</a:t>
            </a:r>
            <a:r>
              <a:rPr lang="es-CO" altLang="en-US" sz="2800" dirty="0">
                <a:latin typeface="Calibri" panose="020F0502020204030204" pitchFamily="34" charset="0"/>
              </a:rPr>
              <a:t>Señores, ¿qué debo hacer para ser salvo?...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>
                <a:latin typeface="Calibri" panose="020F0502020204030204" pitchFamily="34" charset="0"/>
              </a:rPr>
              <a:t>Ellos dijeron: </a:t>
            </a:r>
            <a:r>
              <a:rPr lang="es-CO" alt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Cree</a:t>
            </a:r>
            <a:r>
              <a:rPr lang="es-CO" altLang="en-US" sz="2800" dirty="0">
                <a:latin typeface="Calibri" panose="020F0502020204030204" pitchFamily="34" charset="0"/>
              </a:rPr>
              <a:t> en el Señor Jesús y serás salvo, tú y tu casa.</a:t>
            </a:r>
            <a:r>
              <a:rPr lang="en-US" altLang="en-US" sz="2800" dirty="0">
                <a:latin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921000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E1EA-C00A-0F2D-64C5-66EF2D9EC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8EB8506-0D67-C5AD-0412-9D37C8E48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44D21B4-FA42-0E7E-358B-3B3B0E00F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9C1D9-6922-AA4B-B162-D97C6B3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3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BC3CF-AE7C-2137-EE20-4B53A64F7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26657A11-2E2B-F770-B8C3-7D0694E6C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B394C6E2-D2E8-67B6-4C76-24CB76C86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8D548-620A-FA93-05D5-BA08DBF6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9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Humildes Famosos</a:t>
            </a:r>
            <a:br>
              <a:rPr lang="en-US" altLang="en-US" sz="4000" dirty="0"/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(Prov. 16:18; 1 Pedro 5:5)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Sátanas (Isa. 14:12-15; Eze. 28:12-17; 1 Tim. 3:6)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Uzías (2 Cron 26:16)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Herodes (Acts 12:20-23)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Pablo (2 Cor 12:1-10)</a:t>
            </a:r>
          </a:p>
        </p:txBody>
      </p:sp>
      <p:pic>
        <p:nvPicPr>
          <p:cNvPr id="4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8" y="4003675"/>
            <a:ext cx="3177832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9A96F-7EAC-6064-44F1-F50326DF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B7F6AF5-021D-2F20-C237-1FEF963DB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2570859-D328-CBCA-7912-A5EE9EDCC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F92545-6CCE-B0D8-B159-6EF204E4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8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AD58E-4079-46D0-B4EF-ED7D4DD6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Corintios 4:5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Así que, no juzguen nada antes de tiempo, hasta que venga el Señor, quien a la vez sacará a la luz las cosas ocultas de las tinieblas y hará evidentes las intenciones de los corazones. Entonces tendrá cada uno alabanza de parte de Dios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316DC-DB25-EF96-5921-9CDEB46F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833" y="3505201"/>
            <a:ext cx="2453767" cy="13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096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7330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2ECC5-6280-47BC-3039-DC208D28F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9E64225-5C8A-9A48-B9FA-0F9804398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8CFB9E3-9C4F-AB10-FF1E-FE9199EAB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B49BE-01AA-23A1-9A44-4D97F599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4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4DCE-2628-BAAA-A639-4992B55B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07DCCFA-667D-9151-633D-799BE8ABA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93B80AC-622C-ACDA-6870-B3EF9FF0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5EFE6-61A1-1F56-0DDF-98E32359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3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4EE6B-C056-4D7F-84BF-DC911FCA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D68D584C-03F3-59ED-0278-F6F858978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82CBB941-D9CA-308F-CBAE-F29F1EE53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Sabiduría (Santiago 3:13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‒5:20)</a:t>
            </a:r>
            <a:endParaRPr lang="en-US" b="1" u="sng" dirty="0">
              <a:solidFill>
                <a:srgbClr val="FFFF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4F0EC-DBC1-26A7-F6DA-57CE790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91FAD-0008-1E04-E874-38A07A1B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3224F-C018-36F6-B776-62ADDDF2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102938-A7DD-1578-6E19-5F0142B5B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195C347-D1E3-A48B-6A92-F5C557BE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03549-C062-EB3C-BF5C-AB409ED4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7D5717-56C9-4A7E-994A-4261BA975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016DD-B458-4B97-8982-29F49C71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68B99-7E8D-B292-1C94-8BC405A9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4475</TotalTime>
  <Words>2086</Words>
  <Application>Microsoft Office PowerPoint</Application>
  <PresentationFormat>On-screen Show (4:3)</PresentationFormat>
  <Paragraphs>284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Stencil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 DE SANTIAGO</vt:lpstr>
      <vt:lpstr>Estructura</vt:lpstr>
      <vt:lpstr>Estructura</vt:lpstr>
      <vt:lpstr>Sabiduría  (3:13-18)</vt:lpstr>
      <vt:lpstr>Estructura</vt:lpstr>
      <vt:lpstr>Vida Espiritual (4:1-12)</vt:lpstr>
      <vt:lpstr>Vida Espiritual (4:1-12)</vt:lpstr>
      <vt:lpstr>I. Evita las Disputas (4:1-3)</vt:lpstr>
      <vt:lpstr>Vida Espiritual (4:1-12)</vt:lpstr>
      <vt:lpstr>II. Evita la Mundanalidad (4:4-6)</vt:lpstr>
      <vt:lpstr>Vida Espiritual (4:1-12)</vt:lpstr>
      <vt:lpstr>III. Esencia de la Sabiduría Espiritual (4:7-12)</vt:lpstr>
      <vt:lpstr>III. Esencia de la Sabiduría Espiritual (4:7-12)</vt:lpstr>
      <vt:lpstr>PowerPoint Presentation</vt:lpstr>
      <vt:lpstr>PowerPoint Presentation</vt:lpstr>
      <vt:lpstr>PowerPoint Presentation</vt:lpstr>
      <vt:lpstr>El Señorío de Cristo y Nuestra Santificación</vt:lpstr>
      <vt:lpstr>PowerPoint Presentation</vt:lpstr>
      <vt:lpstr>PowerPoint Presentation</vt:lpstr>
      <vt:lpstr>III. Esencia de la Sabiduría Espiritual (4:7-12)</vt:lpstr>
      <vt:lpstr>Derrota Progresiva de Sátanas</vt:lpstr>
      <vt:lpstr>PowerPoint Presentation</vt:lpstr>
      <vt:lpstr>PowerPoint Presentation</vt:lpstr>
      <vt:lpstr>PowerPoint Presentation</vt:lpstr>
      <vt:lpstr>III. Esencia de la Sabiduría Espiritual (4:7-12)</vt:lpstr>
      <vt:lpstr>Audiencia</vt:lpstr>
      <vt:lpstr>III. Esencia de la Sabiduría Espiritual (4:7-12)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Esencia de la Sabiduría Espiritual (4:7-12)</vt:lpstr>
      <vt:lpstr>Humildes Famosos (Prov. 16:18; 1 Pedro 5:5)</vt:lpstr>
      <vt:lpstr>III. Esencia de la Sabiduría Espiritual (4:7-12)</vt:lpstr>
      <vt:lpstr>PowerPoint Presentation</vt:lpstr>
      <vt:lpstr>CONCLUSION</vt:lpstr>
      <vt:lpstr>Vida Espiritual (4:1-12)</vt:lpstr>
      <vt:lpstr>Estructura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022 - James 4v7-12</dc:title>
  <dc:subject>James</dc:subject>
  <dc:creator>A. Woods</dc:creator>
  <cp:lastModifiedBy>Claudia Mora</cp:lastModifiedBy>
  <cp:revision>496</cp:revision>
  <cp:lastPrinted>2021-04-06T16:14:31Z</cp:lastPrinted>
  <dcterms:created xsi:type="dcterms:W3CDTF">2009-02-05T03:17:51Z</dcterms:created>
  <dcterms:modified xsi:type="dcterms:W3CDTF">2025-03-05T21:57:24Z</dcterms:modified>
</cp:coreProperties>
</file>